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9.xml" ContentType="application/vnd.openxmlformats-officedocument.presentationml.tags+xml"/>
  <Override PartName="/ppt/notesSlides/notesSlide4.xml" ContentType="application/vnd.openxmlformats-officedocument.presentationml.notesSlide+xml"/>
  <Override PartName="/ppt/tags/tag90.xml" ContentType="application/vnd.openxmlformats-officedocument.presentationml.tags+xml"/>
  <Override PartName="/ppt/notesSlides/notesSlide5.xml" ContentType="application/vnd.openxmlformats-officedocument.presentationml.notesSlide+xml"/>
  <Override PartName="/ppt/tags/tag91.xml" ContentType="application/vnd.openxmlformats-officedocument.presentationml.tags+xml"/>
  <Override PartName="/ppt/notesSlides/notesSlide6.xml" ContentType="application/vnd.openxmlformats-officedocument.presentationml.notesSlide+xml"/>
  <Override PartName="/ppt/tags/tag9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4.xml" ContentType="application/vnd.openxmlformats-officedocument.presentationml.tags+xml"/>
  <Override PartName="/ppt/notesSlides/notesSlide11.xml" ContentType="application/vnd.openxmlformats-officedocument.presentationml.notesSlide+xml"/>
  <Override PartName="/ppt/tags/tag95.xml" ContentType="application/vnd.openxmlformats-officedocument.presentationml.tags+xml"/>
  <Override PartName="/ppt/notesSlides/notesSlide12.xml" ContentType="application/vnd.openxmlformats-officedocument.presentationml.notesSlide+xml"/>
  <Override PartName="/ppt/tags/tag96.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ags/tag97.xml" ContentType="application/vnd.openxmlformats-officedocument.presentationml.tags+xml"/>
  <Override PartName="/ppt/tags/tag98.xml" ContentType="application/vnd.openxmlformats-officedocument.presentationml.tags+xml"/>
  <Override PartName="/ppt/notesSlides/notesSlide14.xml" ContentType="application/vnd.openxmlformats-officedocument.presentationml.notesSlide+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01.xml" ContentType="application/vnd.openxmlformats-officedocument.presentationml.tags+xml"/>
  <Override PartName="/ppt/notesSlides/notesSlide1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notesSlides/notesSlide18.xml" ContentType="application/vnd.openxmlformats-officedocument.presentationml.notesSlide+xml"/>
  <Override PartName="/ppt/tags/tag104.xml" ContentType="application/vnd.openxmlformats-officedocument.presentationml.tags+xml"/>
  <Override PartName="/ppt/notesSlides/notesSlide19.xml" ContentType="application/vnd.openxmlformats-officedocument.presentationml.notesSlide+xml"/>
  <Override PartName="/ppt/tags/tag105.xml" ContentType="application/vnd.openxmlformats-officedocument.presentationml.tags+xml"/>
  <Override PartName="/ppt/notesSlides/notesSlide2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1.xml" ContentType="application/vnd.openxmlformats-officedocument.presentationml.notesSlide+xml"/>
  <Override PartName="/ppt/tags/tag109.xml" ContentType="application/vnd.openxmlformats-officedocument.presentationml.tags+xml"/>
  <Override PartName="/ppt/notesSlides/notesSlide22.xml" ContentType="application/vnd.openxmlformats-officedocument.presentationml.notesSlide+xml"/>
  <Override PartName="/ppt/tags/tag110.xml" ContentType="application/vnd.openxmlformats-officedocument.presentationml.tags+xml"/>
  <Override PartName="/ppt/notesSlides/notesSlide2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111.xml" ContentType="application/vnd.openxmlformats-officedocument.presentationml.tags+xml"/>
  <Override PartName="/ppt/notesSlides/notesSlide24.xml" ContentType="application/vnd.openxmlformats-officedocument.presentationml.notesSlide+xml"/>
  <Override PartName="/ppt/tags/tag112.xml" ContentType="application/vnd.openxmlformats-officedocument.presentationml.tags+xml"/>
  <Override PartName="/ppt/notesSlides/notesSlide25.xml" ContentType="application/vnd.openxmlformats-officedocument.presentationml.notesSlide+xml"/>
  <Override PartName="/ppt/charts/chart7.xml" ContentType="application/vnd.openxmlformats-officedocument.drawingml.chart+xml"/>
  <Override PartName="/ppt/tags/tag113.xml" ContentType="application/vnd.openxmlformats-officedocument.presentationml.tags+xml"/>
  <Override PartName="/ppt/tags/tag114.xml" ContentType="application/vnd.openxmlformats-officedocument.presentationml.tags+xml"/>
  <Override PartName="/ppt/notesSlides/notesSlide26.xml" ContentType="application/vnd.openxmlformats-officedocument.presentationml.notesSlide+xml"/>
  <Override PartName="/ppt/tags/tag115.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Lst>
  <p:notesMasterIdLst>
    <p:notesMasterId r:id="rId38"/>
  </p:notesMasterIdLst>
  <p:sldIdLst>
    <p:sldId id="2147374462" r:id="rId6"/>
    <p:sldId id="256" r:id="rId7"/>
    <p:sldId id="2134804953" r:id="rId8"/>
    <p:sldId id="258" r:id="rId9"/>
    <p:sldId id="805" r:id="rId10"/>
    <p:sldId id="2096975823" r:id="rId11"/>
    <p:sldId id="5957" r:id="rId12"/>
    <p:sldId id="5874" r:id="rId13"/>
    <p:sldId id="2147374451" r:id="rId14"/>
    <p:sldId id="2147374458" r:id="rId15"/>
    <p:sldId id="533" r:id="rId16"/>
    <p:sldId id="2147374459" r:id="rId17"/>
    <p:sldId id="2147374460" r:id="rId18"/>
    <p:sldId id="5966" r:id="rId19"/>
    <p:sldId id="5969" r:id="rId20"/>
    <p:sldId id="5971" r:id="rId21"/>
    <p:sldId id="5970" r:id="rId22"/>
    <p:sldId id="5893" r:id="rId23"/>
    <p:sldId id="5975" r:id="rId24"/>
    <p:sldId id="2147374450" r:id="rId25"/>
    <p:sldId id="5894" r:id="rId26"/>
    <p:sldId id="2147374453" r:id="rId27"/>
    <p:sldId id="5981" r:id="rId28"/>
    <p:sldId id="5979" r:id="rId29"/>
    <p:sldId id="2147374454" r:id="rId30"/>
    <p:sldId id="5987" r:id="rId31"/>
    <p:sldId id="2147374461" r:id="rId32"/>
    <p:sldId id="2147374457" r:id="rId33"/>
    <p:sldId id="5985" r:id="rId34"/>
    <p:sldId id="2147374464" r:id="rId35"/>
    <p:sldId id="2147374446" r:id="rId36"/>
    <p:sldId id="214737444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DCBE9A2F-9930-4AEF-9978-D45AE46A45B9}">
          <p14:sldIdLst>
            <p14:sldId id="2147374462"/>
            <p14:sldId id="256"/>
            <p14:sldId id="2134804953"/>
            <p14:sldId id="258"/>
          </p14:sldIdLst>
        </p14:section>
        <p14:section name="Overview of current pharmacotherapy options" id="{BB3C35D5-088F-4BF9-8AD0-5CD5B97023C1}">
          <p14:sldIdLst>
            <p14:sldId id="805"/>
            <p14:sldId id="2096975823"/>
            <p14:sldId id="5957"/>
            <p14:sldId id="5874"/>
            <p14:sldId id="2147374451"/>
            <p14:sldId id="2147374458"/>
          </p14:sldIdLst>
        </p14:section>
        <p14:section name="Effect of medications on comorbidities" id="{1AD1EE4A-C438-497B-8B98-77370F594718}">
          <p14:sldIdLst>
            <p14:sldId id="533"/>
          </p14:sldIdLst>
        </p14:section>
        <p14:section name="Phentermine" id="{D0C3DFB1-E025-4A13-8B4B-1657D4257601}">
          <p14:sldIdLst>
            <p14:sldId id="2147374459"/>
            <p14:sldId id="2147374460"/>
            <p14:sldId id="5966"/>
          </p14:sldIdLst>
        </p14:section>
        <p14:section name="Orlistat" id="{D4066A56-DB06-462D-A76C-A33C36830660}">
          <p14:sldIdLst>
            <p14:sldId id="5969"/>
            <p14:sldId id="5971"/>
            <p14:sldId id="5970"/>
          </p14:sldIdLst>
        </p14:section>
        <p14:section name="PHEN/TPM" id="{205D85C0-0603-401E-89BE-D8D4DDE00750}">
          <p14:sldIdLst>
            <p14:sldId id="5893"/>
            <p14:sldId id="5975"/>
            <p14:sldId id="2147374450"/>
            <p14:sldId id="5894"/>
          </p14:sldIdLst>
        </p14:section>
        <p14:section name="Naltrexone/bupropion" id="{98AF4A4F-BB78-41EB-81BF-3185758F9297}">
          <p14:sldIdLst>
            <p14:sldId id="2147374453"/>
            <p14:sldId id="5981"/>
            <p14:sldId id="5979"/>
          </p14:sldIdLst>
        </p14:section>
        <p14:section name="GLP-1RAs" id="{0FEB353B-0F3B-4976-B3FF-E6CD464807F2}">
          <p14:sldIdLst>
            <p14:sldId id="2147374454"/>
            <p14:sldId id="5987"/>
            <p14:sldId id="2147374461"/>
            <p14:sldId id="2147374457"/>
            <p14:sldId id="5985"/>
            <p14:sldId id="2147374464"/>
          </p14:sldIdLst>
        </p14:section>
        <p14:section name="Key takeaways" id="{006E6943-8A28-4076-B7F4-D14D266713B0}">
          <p14:sldIdLst>
            <p14:sldId id="2147374446"/>
          </p14:sldIdLst>
        </p14:section>
        <p14:section name="Assessment questions" id="{FC033F7F-DCD7-4EC6-A4B0-DDC6F313A8FF}">
          <p14:sldIdLst>
            <p14:sldId id="2147374447"/>
          </p14:sldIdLst>
        </p14:section>
      </p14:sectionLst>
    </p:ext>
    <p:ext uri="{EFAFB233-063F-42B5-8137-9DF3F51BA10A}">
      <p15:sldGuideLst xmlns:p15="http://schemas.microsoft.com/office/powerpoint/2012/main">
        <p15:guide id="1" orient="horz" pos="576" userDrawn="1">
          <p15:clr>
            <a:srgbClr val="A4A3A4"/>
          </p15:clr>
        </p15:guide>
        <p15:guide id="2" pos="408" userDrawn="1">
          <p15:clr>
            <a:srgbClr val="A4A3A4"/>
          </p15:clr>
        </p15:guide>
        <p15:guide id="3" orient="horz" pos="40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95F9C850-147E-B596-AF3E-292AE9A9058E}" name="Melody Pan" initials="MP" userId="S::mpan@sixdegreesmed.com::49f53791-e15b-4be1-8419-ca191a4199fb" providerId="AD"/>
  <p188:author id="{473D5053-9AFB-3D66-95E5-FC4E6E84D316}" name="cornier@musc.edu" initials="co" userId="S::urn:spo:guest#cornier@musc.edu::" providerId="AD"/>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 id="{660B61A7-3A8D-B6B9-3D5E-57B26B7F5813}" name="Six Degrees Medical " initials="SDM" userId="Six Degrees Medical " providerId="None"/>
  <p188:author id="{4C9919B6-A2E7-E473-63DF-0EB4F88DBC12}" name="BRSZ (Gabriel Smolarz)" initials="GS" userId="S::BrSz@novonordisk.com::0bb70a97-6657-4730-aa20-f334c76ea336" providerId="AD"/>
  <p188:author id="{C38856D3-27A9-77F2-4676-840C3EB4FE90}" name="jtir@novonordisk.com" initials="jt" userId="S::urn:spo:guest#jtir@novonordisk.com::" providerId="AD"/>
  <p188:author id="{D88D62E8-60AD-BBD0-3127-78B6B586E714}" name="khwt@novonordisk.com" initials="kh" userId="S::urn:spo:guest#khwt@novonordisk.com::" providerId="AD"/>
  <p188:author id="{F69499FE-B30C-1260-D74E-34DDE82E5E05}" name="Six Degrees Medical" initials="SDM" userId="Six Degrees Medica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F2F2F2"/>
    <a:srgbClr val="DEEBF7"/>
    <a:srgbClr val="001965"/>
    <a:srgbClr val="D8EAF8"/>
    <a:srgbClr val="44546A"/>
    <a:srgbClr val="E3E3E3"/>
    <a:srgbClr val="F9F9F9"/>
    <a:srgbClr val="ECECE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27EFE-5B0C-4AD6-87AF-2C17204A571C}" v="3" dt="2024-02-26T20:04:45.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48" autoAdjust="0"/>
  </p:normalViewPr>
  <p:slideViewPr>
    <p:cSldViewPr snapToGrid="0">
      <p:cViewPr varScale="1">
        <p:scale>
          <a:sx n="95" d="100"/>
          <a:sy n="95" d="100"/>
        </p:scale>
        <p:origin x="348" y="84"/>
      </p:cViewPr>
      <p:guideLst>
        <p:guide orient="horz" pos="576"/>
        <p:guide pos="408"/>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8B627EFE-5B0C-4AD6-87AF-2C17204A571C}"/>
    <pc:docChg chg="custSel addSld delSld modSld modSection">
      <pc:chgData name="Elisha Shin" userId="19c3a70e-67e8-41a3-a3bb-c5e7a71219d8" providerId="ADAL" clId="{8B627EFE-5B0C-4AD6-87AF-2C17204A571C}" dt="2024-02-26T20:07:51.490" v="18" actId="242"/>
      <pc:docMkLst>
        <pc:docMk/>
      </pc:docMkLst>
      <pc:sldChg chg="modSp">
        <pc:chgData name="Elisha Shin" userId="19c3a70e-67e8-41a3-a3bb-c5e7a71219d8" providerId="ADAL" clId="{8B627EFE-5B0C-4AD6-87AF-2C17204A571C}" dt="2024-02-26T20:02:19.552" v="0"/>
        <pc:sldMkLst>
          <pc:docMk/>
          <pc:sldMk cId="3447487003" sldId="5874"/>
        </pc:sldMkLst>
        <pc:graphicFrameChg chg="mod">
          <ac:chgData name="Elisha Shin" userId="19c3a70e-67e8-41a3-a3bb-c5e7a71219d8" providerId="ADAL" clId="{8B627EFE-5B0C-4AD6-87AF-2C17204A571C}" dt="2024-02-26T20:02:19.552" v="0"/>
          <ac:graphicFrameMkLst>
            <pc:docMk/>
            <pc:sldMk cId="3447487003" sldId="5874"/>
            <ac:graphicFrameMk id="4" creationId="{6C501B40-F152-73DF-6CD1-30B4089C64E6}"/>
          </ac:graphicFrameMkLst>
        </pc:graphicFrameChg>
      </pc:sldChg>
      <pc:sldChg chg="del">
        <pc:chgData name="Elisha Shin" userId="19c3a70e-67e8-41a3-a3bb-c5e7a71219d8" providerId="ADAL" clId="{8B627EFE-5B0C-4AD6-87AF-2C17204A571C}" dt="2024-02-26T20:06:18.307" v="16" actId="2696"/>
        <pc:sldMkLst>
          <pc:docMk/>
          <pc:sldMk cId="638184884" sldId="2147374463"/>
        </pc:sldMkLst>
      </pc:sldChg>
      <pc:sldChg chg="addSp delSp modSp new mod">
        <pc:chgData name="Elisha Shin" userId="19c3a70e-67e8-41a3-a3bb-c5e7a71219d8" providerId="ADAL" clId="{8B627EFE-5B0C-4AD6-87AF-2C17204A571C}" dt="2024-02-26T20:07:51.490" v="18" actId="242"/>
        <pc:sldMkLst>
          <pc:docMk/>
          <pc:sldMk cId="2388581945" sldId="2147374464"/>
        </pc:sldMkLst>
        <pc:spChg chg="del">
          <ac:chgData name="Elisha Shin" userId="19c3a70e-67e8-41a3-a3bb-c5e7a71219d8" providerId="ADAL" clId="{8B627EFE-5B0C-4AD6-87AF-2C17204A571C}" dt="2024-02-26T20:04:44.845" v="2" actId="478"/>
          <ac:spMkLst>
            <pc:docMk/>
            <pc:sldMk cId="2388581945" sldId="2147374464"/>
            <ac:spMk id="2" creationId="{0A7EC031-D9A2-987A-BC4D-5FF9AC209EA5}"/>
          </ac:spMkLst>
        </pc:spChg>
        <pc:spChg chg="del">
          <ac:chgData name="Elisha Shin" userId="19c3a70e-67e8-41a3-a3bb-c5e7a71219d8" providerId="ADAL" clId="{8B627EFE-5B0C-4AD6-87AF-2C17204A571C}" dt="2024-02-26T20:06:09.508" v="15" actId="478"/>
          <ac:spMkLst>
            <pc:docMk/>
            <pc:sldMk cId="2388581945" sldId="2147374464"/>
            <ac:spMk id="3" creationId="{F001A83D-B4D4-94C3-AB04-776F4954A7F3}"/>
          </ac:spMkLst>
        </pc:spChg>
        <pc:spChg chg="add mod">
          <ac:chgData name="Elisha Shin" userId="19c3a70e-67e8-41a3-a3bb-c5e7a71219d8" providerId="ADAL" clId="{8B627EFE-5B0C-4AD6-87AF-2C17204A571C}" dt="2024-02-26T20:07:51.490" v="18" actId="242"/>
          <ac:spMkLst>
            <pc:docMk/>
            <pc:sldMk cId="2388581945" sldId="2147374464"/>
            <ac:spMk id="4" creationId="{1693D62A-51EB-1256-4816-F2D9B7F1EC0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92771646203364E-2"/>
          <c:y val="9.3272132620260809E-2"/>
          <c:w val="0.84414749273486644"/>
          <c:h val="0.76982706587498773"/>
        </c:manualLayout>
      </c:layout>
      <c:scatterChart>
        <c:scatterStyle val="lineMarker"/>
        <c:varyColors val="0"/>
        <c:ser>
          <c:idx val="2"/>
          <c:order val="0"/>
          <c:tx>
            <c:strRef>
              <c:f>Sheet1!$D$1</c:f>
              <c:strCache>
                <c:ptCount val="1"/>
                <c:pt idx="0">
                  <c:v>Placebo</c:v>
                </c:pt>
              </c:strCache>
            </c:strRef>
          </c:tx>
          <c:spPr>
            <a:ln w="28575" cap="rnd">
              <a:solidFill>
                <a:srgbClr val="7F7F7F"/>
              </a:solidFill>
              <a:round/>
            </a:ln>
            <a:effectLst/>
          </c:spPr>
          <c:marker>
            <c:symbol val="none"/>
          </c:marker>
          <c:errBars>
            <c:errDir val="y"/>
            <c:errBarType val="both"/>
            <c:errValType val="cust"/>
            <c:noEndCap val="1"/>
            <c:plus>
              <c:numRef>
                <c:f>Sheet1!$AB$2:$AB$7</c:f>
                <c:numCache>
                  <c:formatCode>General</c:formatCode>
                  <c:ptCount val="6"/>
                  <c:pt idx="0">
                    <c:v>0</c:v>
                  </c:pt>
                  <c:pt idx="1">
                    <c:v>3.4836650714580884E-2</c:v>
                  </c:pt>
                  <c:pt idx="2">
                    <c:v>6.2279915532921837E-2</c:v>
                  </c:pt>
                  <c:pt idx="3">
                    <c:v>7.6892189194508478E-2</c:v>
                  </c:pt>
                  <c:pt idx="4">
                    <c:v>8.9802651013387455E-2</c:v>
                  </c:pt>
                  <c:pt idx="5">
                    <c:v>9.284766908852593E-2</c:v>
                  </c:pt>
                </c:numCache>
              </c:numRef>
            </c:plus>
            <c:minus>
              <c:numRef>
                <c:f>Sheet1!$AB$2:$AB$7</c:f>
                <c:numCache>
                  <c:formatCode>General</c:formatCode>
                  <c:ptCount val="6"/>
                  <c:pt idx="0">
                    <c:v>0</c:v>
                  </c:pt>
                  <c:pt idx="1">
                    <c:v>3.4836650714580884E-2</c:v>
                  </c:pt>
                  <c:pt idx="2">
                    <c:v>6.2279915532921837E-2</c:v>
                  </c:pt>
                  <c:pt idx="3">
                    <c:v>7.6892189194508478E-2</c:v>
                  </c:pt>
                  <c:pt idx="4">
                    <c:v>8.9802651013387455E-2</c:v>
                  </c:pt>
                  <c:pt idx="5">
                    <c:v>9.284766908852593E-2</c:v>
                  </c:pt>
                </c:numCache>
              </c:numRef>
            </c:minus>
            <c:spPr>
              <a:noFill/>
              <a:ln w="9525" cap="flat" cmpd="sng" algn="ctr">
                <a:solidFill>
                  <a:srgbClr val="7F7F7F"/>
                </a:solidFill>
                <a:round/>
              </a:ln>
              <a:effectLst/>
            </c:spPr>
          </c:errBars>
          <c:xVal>
            <c:numRef>
              <c:f>Sheet1!$A$2:$A$7</c:f>
              <c:numCache>
                <c:formatCode>General</c:formatCode>
                <c:ptCount val="6"/>
                <c:pt idx="0">
                  <c:v>0</c:v>
                </c:pt>
                <c:pt idx="1">
                  <c:v>4</c:v>
                </c:pt>
                <c:pt idx="2">
                  <c:v>16</c:v>
                </c:pt>
                <c:pt idx="3">
                  <c:v>28</c:v>
                </c:pt>
                <c:pt idx="4">
                  <c:v>40</c:v>
                </c:pt>
                <c:pt idx="5">
                  <c:v>56</c:v>
                </c:pt>
              </c:numCache>
            </c:numRef>
          </c:xVal>
          <c:yVal>
            <c:numRef>
              <c:f>Sheet1!$D$2:$D$7</c:f>
              <c:numCache>
                <c:formatCode>General</c:formatCode>
                <c:ptCount val="6"/>
              </c:numCache>
            </c:numRef>
          </c:yVal>
          <c:smooth val="0"/>
          <c:extLst>
            <c:ext xmlns:c16="http://schemas.microsoft.com/office/drawing/2014/chart" uri="{C3380CC4-5D6E-409C-BE32-E72D297353CC}">
              <c16:uniqueId val="{00000000-A5CB-492C-B5BC-B72549ADA3DD}"/>
            </c:ext>
          </c:extLst>
        </c:ser>
        <c:ser>
          <c:idx val="1"/>
          <c:order val="1"/>
          <c:tx>
            <c:strRef>
              <c:f>Sheet1!$C$1</c:f>
              <c:strCache>
                <c:ptCount val="1"/>
                <c:pt idx="0">
                  <c:v>Liraglutide 1.2 mg</c:v>
                </c:pt>
              </c:strCache>
            </c:strRef>
          </c:tx>
          <c:spPr>
            <a:ln w="28575" cap="rnd">
              <a:solidFill>
                <a:srgbClr val="00B0F0"/>
              </a:solidFill>
              <a:round/>
            </a:ln>
            <a:effectLst/>
          </c:spPr>
          <c:marker>
            <c:symbol val="none"/>
          </c:marker>
          <c:errBars>
            <c:errDir val="y"/>
            <c:errBarType val="both"/>
            <c:errValType val="cust"/>
            <c:noEndCap val="1"/>
            <c:plus>
              <c:numRef>
                <c:f>Sheet1!$AA$2:$AA$7</c:f>
                <c:numCache>
                  <c:formatCode>General</c:formatCode>
                  <c:ptCount val="6"/>
                  <c:pt idx="0">
                    <c:v>0</c:v>
                  </c:pt>
                  <c:pt idx="1">
                    <c:v>2.8867513459481291E-2</c:v>
                  </c:pt>
                  <c:pt idx="2">
                    <c:v>5.9794807420154875E-2</c:v>
                  </c:pt>
                  <c:pt idx="3">
                    <c:v>6.1177529032149805E-2</c:v>
                  </c:pt>
                  <c:pt idx="4">
                    <c:v>6.985354731356995E-2</c:v>
                  </c:pt>
                  <c:pt idx="5">
                    <c:v>7.9305158571814416E-2</c:v>
                  </c:pt>
                </c:numCache>
              </c:numRef>
            </c:plus>
            <c:minus>
              <c:numRef>
                <c:f>Sheet1!$AA$2:$AA$7</c:f>
                <c:numCache>
                  <c:formatCode>General</c:formatCode>
                  <c:ptCount val="6"/>
                  <c:pt idx="0">
                    <c:v>0</c:v>
                  </c:pt>
                  <c:pt idx="1">
                    <c:v>2.8867513459481291E-2</c:v>
                  </c:pt>
                  <c:pt idx="2">
                    <c:v>5.9794807420154875E-2</c:v>
                  </c:pt>
                  <c:pt idx="3">
                    <c:v>6.1177529032149805E-2</c:v>
                  </c:pt>
                  <c:pt idx="4">
                    <c:v>6.985354731356995E-2</c:v>
                  </c:pt>
                  <c:pt idx="5">
                    <c:v>7.9305158571814416E-2</c:v>
                  </c:pt>
                </c:numCache>
              </c:numRef>
            </c:minus>
            <c:spPr>
              <a:noFill/>
              <a:ln w="9525" cap="flat" cmpd="sng" algn="ctr">
                <a:solidFill>
                  <a:srgbClr val="00B0F0"/>
                </a:solidFill>
                <a:round/>
              </a:ln>
              <a:effectLst/>
            </c:spPr>
          </c:errBars>
          <c:xVal>
            <c:numRef>
              <c:f>Sheet1!$A$2:$A$7</c:f>
              <c:numCache>
                <c:formatCode>General</c:formatCode>
                <c:ptCount val="6"/>
                <c:pt idx="0">
                  <c:v>0</c:v>
                </c:pt>
                <c:pt idx="1">
                  <c:v>4</c:v>
                </c:pt>
                <c:pt idx="2">
                  <c:v>16</c:v>
                </c:pt>
                <c:pt idx="3">
                  <c:v>28</c:v>
                </c:pt>
                <c:pt idx="4">
                  <c:v>40</c:v>
                </c:pt>
                <c:pt idx="5">
                  <c:v>56</c:v>
                </c:pt>
              </c:numCache>
            </c:numRef>
          </c:xVal>
          <c:yVal>
            <c:numRef>
              <c:f>Sheet1!$C$2:$C$7</c:f>
              <c:numCache>
                <c:formatCode>General</c:formatCode>
                <c:ptCount val="6"/>
              </c:numCache>
            </c:numRef>
          </c:yVal>
          <c:smooth val="0"/>
          <c:extLst>
            <c:ext xmlns:c16="http://schemas.microsoft.com/office/drawing/2014/chart" uri="{C3380CC4-5D6E-409C-BE32-E72D297353CC}">
              <c16:uniqueId val="{00000001-A5CB-492C-B5BC-B72549ADA3DD}"/>
            </c:ext>
          </c:extLst>
        </c:ser>
        <c:ser>
          <c:idx val="0"/>
          <c:order val="2"/>
          <c:tx>
            <c:strRef>
              <c:f>Sheet1!$B$1</c:f>
              <c:strCache>
                <c:ptCount val="1"/>
                <c:pt idx="0">
                  <c:v>Liraglutide 3 mg</c:v>
                </c:pt>
              </c:strCache>
            </c:strRef>
          </c:tx>
          <c:spPr>
            <a:ln w="28575" cap="rnd">
              <a:solidFill>
                <a:srgbClr val="333399"/>
              </a:solidFill>
              <a:round/>
            </a:ln>
            <a:effectLst/>
          </c:spPr>
          <c:marker>
            <c:symbol val="none"/>
          </c:marker>
          <c:errBars>
            <c:errDir val="y"/>
            <c:errBarType val="both"/>
            <c:errValType val="cust"/>
            <c:noEndCap val="1"/>
            <c:plus>
              <c:numRef>
                <c:f>Sheet1!$Z$2:$Z$7</c:f>
                <c:numCache>
                  <c:formatCode>General</c:formatCode>
                  <c:ptCount val="6"/>
                  <c:pt idx="0">
                    <c:v>0</c:v>
                  </c:pt>
                  <c:pt idx="1">
                    <c:v>2.0025046972870358E-2</c:v>
                  </c:pt>
                  <c:pt idx="2">
                    <c:v>4.1931393468876733E-2</c:v>
                  </c:pt>
                  <c:pt idx="3">
                    <c:v>4.3578776856227464E-2</c:v>
                  </c:pt>
                  <c:pt idx="4">
                    <c:v>4.4105427713597704E-2</c:v>
                  </c:pt>
                  <c:pt idx="5">
                    <c:v>5.0709255283710994E-2</c:v>
                  </c:pt>
                </c:numCache>
              </c:numRef>
            </c:plus>
            <c:minus>
              <c:numRef>
                <c:f>Sheet1!$Z$2:$Z$7</c:f>
                <c:numCache>
                  <c:formatCode>General</c:formatCode>
                  <c:ptCount val="6"/>
                  <c:pt idx="0">
                    <c:v>0</c:v>
                  </c:pt>
                  <c:pt idx="1">
                    <c:v>2.0025046972870358E-2</c:v>
                  </c:pt>
                  <c:pt idx="2">
                    <c:v>4.1931393468876733E-2</c:v>
                  </c:pt>
                  <c:pt idx="3">
                    <c:v>4.3578776856227464E-2</c:v>
                  </c:pt>
                  <c:pt idx="4">
                    <c:v>4.4105427713597704E-2</c:v>
                  </c:pt>
                  <c:pt idx="5">
                    <c:v>5.0709255283710994E-2</c:v>
                  </c:pt>
                </c:numCache>
              </c:numRef>
            </c:minus>
            <c:spPr>
              <a:noFill/>
              <a:ln w="9525" cap="flat" cmpd="sng" algn="ctr">
                <a:solidFill>
                  <a:srgbClr val="333399"/>
                </a:solidFill>
                <a:round/>
              </a:ln>
              <a:effectLst/>
            </c:spPr>
          </c:errBars>
          <c:xVal>
            <c:numRef>
              <c:f>Sheet1!$A$2:$A$7</c:f>
              <c:numCache>
                <c:formatCode>General</c:formatCode>
                <c:ptCount val="6"/>
                <c:pt idx="0">
                  <c:v>0</c:v>
                </c:pt>
                <c:pt idx="1">
                  <c:v>4</c:v>
                </c:pt>
                <c:pt idx="2">
                  <c:v>16</c:v>
                </c:pt>
                <c:pt idx="3">
                  <c:v>28</c:v>
                </c:pt>
                <c:pt idx="4">
                  <c:v>40</c:v>
                </c:pt>
                <c:pt idx="5">
                  <c:v>56</c:v>
                </c:pt>
              </c:numCache>
            </c:numRef>
          </c:xVal>
          <c:yVal>
            <c:numRef>
              <c:f>Sheet1!$B$2:$B$7</c:f>
              <c:numCache>
                <c:formatCode>General</c:formatCode>
                <c:ptCount val="6"/>
              </c:numCache>
            </c:numRef>
          </c:yVal>
          <c:smooth val="0"/>
          <c:extLst>
            <c:ext xmlns:c16="http://schemas.microsoft.com/office/drawing/2014/chart" uri="{C3380CC4-5D6E-409C-BE32-E72D297353CC}">
              <c16:uniqueId val="{00000002-A5CB-492C-B5BC-B72549ADA3DD}"/>
            </c:ext>
          </c:extLst>
        </c:ser>
        <c:ser>
          <c:idx val="3"/>
          <c:order val="3"/>
          <c:tx>
            <c:v>3.0 mg LOCF</c:v>
          </c:tx>
          <c:marker>
            <c:symbol val="diamond"/>
            <c:size val="10"/>
            <c:spPr>
              <a:solidFill>
                <a:srgbClr val="333399"/>
              </a:solidFill>
              <a:ln>
                <a:solidFill>
                  <a:srgbClr val="333399"/>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Sheet1!$AE$7</c:f>
                <c:numCache>
                  <c:formatCode>General</c:formatCode>
                  <c:ptCount val="1"/>
                  <c:pt idx="0">
                    <c:v>6.2705971286245596E-2</c:v>
                  </c:pt>
                </c:numCache>
              </c:numRef>
            </c:plus>
            <c:minus>
              <c:numRef>
                <c:f>Sheet1!$AE$7</c:f>
                <c:numCache>
                  <c:formatCode>General</c:formatCode>
                  <c:ptCount val="1"/>
                  <c:pt idx="0">
                    <c:v>6.2705971286245596E-2</c:v>
                  </c:pt>
                </c:numCache>
              </c:numRef>
            </c:minus>
            <c:spPr>
              <a:ln w="25400">
                <a:solidFill>
                  <a:srgbClr val="333399"/>
                </a:solidFill>
              </a:ln>
            </c:spPr>
          </c:errBars>
          <c:xVal>
            <c:numRef>
              <c:f>Sheet1!$A$7</c:f>
              <c:numCache>
                <c:formatCode>General</c:formatCode>
                <c:ptCount val="1"/>
                <c:pt idx="0">
                  <c:v>56</c:v>
                </c:pt>
              </c:numCache>
            </c:numRef>
          </c:xVal>
          <c:yVal>
            <c:numRef>
              <c:f>Sheet1!$E$7</c:f>
              <c:numCache>
                <c:formatCode>General</c:formatCode>
                <c:ptCount val="1"/>
              </c:numCache>
            </c:numRef>
          </c:yVal>
          <c:smooth val="0"/>
          <c:extLst>
            <c:ext xmlns:c16="http://schemas.microsoft.com/office/drawing/2014/chart" uri="{C3380CC4-5D6E-409C-BE32-E72D297353CC}">
              <c16:uniqueId val="{00000003-A5CB-492C-B5BC-B72549ADA3DD}"/>
            </c:ext>
          </c:extLst>
        </c:ser>
        <c:ser>
          <c:idx val="4"/>
          <c:order val="4"/>
          <c:tx>
            <c:v>1.8 mg LOCF</c:v>
          </c:tx>
          <c:marker>
            <c:symbol val="diamond"/>
            <c:size val="10"/>
            <c:spPr>
              <a:solidFill>
                <a:srgbClr val="00B0F0"/>
              </a:solidFill>
              <a:ln>
                <a:solidFill>
                  <a:srgbClr val="00B0F0"/>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Sheet1!$AD$7</c:f>
                <c:numCache>
                  <c:formatCode>General</c:formatCode>
                  <c:ptCount val="1"/>
                  <c:pt idx="0">
                    <c:v>7.1611487403943297E-2</c:v>
                  </c:pt>
                </c:numCache>
              </c:numRef>
            </c:plus>
            <c:minus>
              <c:numRef>
                <c:f>Sheet1!$AD$7</c:f>
                <c:numCache>
                  <c:formatCode>General</c:formatCode>
                  <c:ptCount val="1"/>
                  <c:pt idx="0">
                    <c:v>7.1611487403943297E-2</c:v>
                  </c:pt>
                </c:numCache>
              </c:numRef>
            </c:minus>
            <c:spPr>
              <a:ln w="25400">
                <a:solidFill>
                  <a:srgbClr val="00B0F0"/>
                </a:solidFill>
              </a:ln>
            </c:spPr>
          </c:errBars>
          <c:xVal>
            <c:numRef>
              <c:f>Sheet1!$A$7</c:f>
              <c:numCache>
                <c:formatCode>General</c:formatCode>
                <c:ptCount val="1"/>
                <c:pt idx="0">
                  <c:v>56</c:v>
                </c:pt>
              </c:numCache>
            </c:numRef>
          </c:xVal>
          <c:yVal>
            <c:numRef>
              <c:f>Sheet1!$F$7</c:f>
              <c:numCache>
                <c:formatCode>General</c:formatCode>
                <c:ptCount val="1"/>
              </c:numCache>
            </c:numRef>
          </c:yVal>
          <c:smooth val="0"/>
          <c:extLst>
            <c:ext xmlns:c16="http://schemas.microsoft.com/office/drawing/2014/chart" uri="{C3380CC4-5D6E-409C-BE32-E72D297353CC}">
              <c16:uniqueId val="{00000004-A5CB-492C-B5BC-B72549ADA3DD}"/>
            </c:ext>
          </c:extLst>
        </c:ser>
        <c:ser>
          <c:idx val="5"/>
          <c:order val="5"/>
          <c:tx>
            <c:v>PBO LOCF</c:v>
          </c:tx>
          <c:marker>
            <c:symbol val="diamond"/>
            <c:size val="10"/>
            <c:spPr>
              <a:solidFill>
                <a:srgbClr val="7F7F7F"/>
              </a:solidFill>
              <a:ln>
                <a:solidFill>
                  <a:srgbClr val="7F7F7F"/>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Sheet1!$AE$7</c:f>
                <c:numCache>
                  <c:formatCode>General</c:formatCode>
                  <c:ptCount val="1"/>
                  <c:pt idx="0">
                    <c:v>6.2705971286245596E-2</c:v>
                  </c:pt>
                </c:numCache>
              </c:numRef>
            </c:plus>
            <c:minus>
              <c:numRef>
                <c:f>Sheet1!$AE$7</c:f>
                <c:numCache>
                  <c:formatCode>General</c:formatCode>
                  <c:ptCount val="1"/>
                  <c:pt idx="0">
                    <c:v>6.2705971286245596E-2</c:v>
                  </c:pt>
                </c:numCache>
              </c:numRef>
            </c:minus>
            <c:spPr>
              <a:ln w="25400">
                <a:solidFill>
                  <a:srgbClr val="7F7F7F"/>
                </a:solidFill>
              </a:ln>
            </c:spPr>
          </c:errBars>
          <c:xVal>
            <c:numRef>
              <c:f>Sheet1!$A$7</c:f>
              <c:numCache>
                <c:formatCode>General</c:formatCode>
                <c:ptCount val="1"/>
                <c:pt idx="0">
                  <c:v>56</c:v>
                </c:pt>
              </c:numCache>
            </c:numRef>
          </c:xVal>
          <c:yVal>
            <c:numRef>
              <c:f>Sheet1!$G$7</c:f>
              <c:numCache>
                <c:formatCode>General</c:formatCode>
                <c:ptCount val="1"/>
              </c:numCache>
            </c:numRef>
          </c:yVal>
          <c:smooth val="0"/>
          <c:extLst>
            <c:ext xmlns:c16="http://schemas.microsoft.com/office/drawing/2014/chart" uri="{C3380CC4-5D6E-409C-BE32-E72D297353CC}">
              <c16:uniqueId val="{00000005-A5CB-492C-B5BC-B72549ADA3DD}"/>
            </c:ext>
          </c:extLst>
        </c:ser>
        <c:dLbls>
          <c:showLegendKey val="0"/>
          <c:showVal val="0"/>
          <c:showCatName val="0"/>
          <c:showSerName val="0"/>
          <c:showPercent val="0"/>
          <c:showBubbleSize val="0"/>
        </c:dLbls>
        <c:axId val="232869248"/>
        <c:axId val="232875136"/>
      </c:scatterChart>
      <c:valAx>
        <c:axId val="232869248"/>
        <c:scaling>
          <c:orientation val="minMax"/>
          <c:max val="208"/>
          <c:min val="0"/>
        </c:scaling>
        <c:delete val="0"/>
        <c:axPos val="t"/>
        <c:numFmt formatCode="General" sourceLinked="1"/>
        <c:majorTickMark val="out"/>
        <c:minorTickMark val="none"/>
        <c:tickLblPos val="high"/>
        <c:spPr>
          <a:noFill/>
          <a:ln w="19050" cap="flat" cmpd="sng" algn="ctr">
            <a:solidFill>
              <a:schemeClr val="tx1"/>
            </a:solidFill>
            <a:round/>
          </a:ln>
          <a:effectLst/>
        </c:spPr>
        <c:txPr>
          <a:bodyPr rot="-60000000" vert="horz"/>
          <a:lstStyle/>
          <a:p>
            <a:pPr>
              <a:defRPr sz="1000">
                <a:solidFill>
                  <a:schemeClr val="tx1"/>
                </a:solidFill>
                <a:latin typeface="+mj-lt"/>
                <a:ea typeface="Apis For Office" panose="020B0504010101010104" pitchFamily="34" charset="0"/>
                <a:cs typeface="Apis For Office" panose="020B0504010101010104" pitchFamily="34" charset="0"/>
              </a:defRPr>
            </a:pPr>
            <a:endParaRPr lang="en-US"/>
          </a:p>
        </c:txPr>
        <c:crossAx val="232875136"/>
        <c:crosses val="max"/>
        <c:crossBetween val="midCat"/>
        <c:majorUnit val="52"/>
      </c:valAx>
      <c:valAx>
        <c:axId val="232875136"/>
        <c:scaling>
          <c:orientation val="minMax"/>
          <c:max val="0"/>
          <c:min val="-12"/>
        </c:scaling>
        <c:delete val="0"/>
        <c:axPos val="l"/>
        <c:numFmt formatCode="#,##0" sourceLinked="0"/>
        <c:majorTickMark val="out"/>
        <c:minorTickMark val="none"/>
        <c:tickLblPos val="nextTo"/>
        <c:spPr>
          <a:noFill/>
          <a:ln w="19050" cap="flat" cmpd="sng" algn="ctr">
            <a:solidFill>
              <a:schemeClr val="tx1"/>
            </a:solidFill>
            <a:round/>
          </a:ln>
          <a:effectLst/>
        </c:spPr>
        <c:txPr>
          <a:bodyPr rot="-60000000" vert="horz"/>
          <a:lstStyle/>
          <a:p>
            <a:pPr>
              <a:defRPr sz="1000">
                <a:solidFill>
                  <a:schemeClr val="tx1"/>
                </a:solidFill>
                <a:latin typeface="+mj-lt"/>
                <a:ea typeface="Apis For Office" panose="020B0504010101010104" pitchFamily="34" charset="0"/>
                <a:cs typeface="Apis For Office" panose="020B0504010101010104" pitchFamily="34" charset="0"/>
              </a:defRPr>
            </a:pPr>
            <a:endParaRPr lang="en-US"/>
          </a:p>
        </c:txPr>
        <c:crossAx val="232869248"/>
        <c:crosses val="autoZero"/>
        <c:crossBetween val="midCat"/>
        <c:majorUnit val="3"/>
      </c:valAx>
      <c:spPr>
        <a:solidFill>
          <a:schemeClr val="bg1"/>
        </a:solid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Placebo</c:v>
                </c:pt>
              </c:strCache>
            </c:strRef>
          </c:tx>
          <c:spPr>
            <a:solidFill>
              <a:srgbClr val="E7E6E6">
                <a:lumMod val="25000"/>
              </a:srgbClr>
            </a:solidFill>
            <a:ln>
              <a:solidFill>
                <a:srgbClr val="E7E6E6">
                  <a:lumMod val="25000"/>
                </a:srgbClr>
              </a:solidFill>
            </a:ln>
            <a:effectLst/>
          </c:spPr>
          <c:invertIfNegative val="0"/>
          <c:dPt>
            <c:idx val="0"/>
            <c:invertIfNegative val="0"/>
            <c:bubble3D val="0"/>
            <c:spPr>
              <a:solidFill>
                <a:srgbClr val="E7E6E6">
                  <a:lumMod val="10000"/>
                </a:srgbClr>
              </a:solidFill>
              <a:ln>
                <a:solidFill>
                  <a:srgbClr val="E7E6E6">
                    <a:lumMod val="25000"/>
                  </a:srgbClr>
                </a:solidFill>
              </a:ln>
              <a:effectLst/>
            </c:spPr>
            <c:extLst>
              <c:ext xmlns:c16="http://schemas.microsoft.com/office/drawing/2014/chart" uri="{C3380CC4-5D6E-409C-BE32-E72D297353CC}">
                <c16:uniqueId val="{00000000-9C6A-480D-B77B-6C3AFC5FC3B4}"/>
              </c:ext>
            </c:extLst>
          </c:dPt>
          <c:val>
            <c:numRef>
              <c:f>Sheet1!$B$2</c:f>
              <c:numCache>
                <c:formatCode>General</c:formatCode>
                <c:ptCount val="1"/>
                <c:pt idx="0">
                  <c:v>-1.6</c:v>
                </c:pt>
              </c:numCache>
            </c:numRef>
          </c:val>
          <c:extLst>
            <c:ext xmlns:c16="http://schemas.microsoft.com/office/drawing/2014/chart" uri="{C3380CC4-5D6E-409C-BE32-E72D297353CC}">
              <c16:uniqueId val="{00000000-2A7C-4961-90E8-FA4B737AF4FB}"/>
            </c:ext>
          </c:extLst>
        </c:ser>
        <c:ser>
          <c:idx val="1"/>
          <c:order val="1"/>
          <c:tx>
            <c:strRef>
              <c:f>Sheet1!$C$1</c:f>
              <c:strCache>
                <c:ptCount val="1"/>
                <c:pt idx="0">
                  <c:v>Qsymia 3.75/23 mg#</c:v>
                </c:pt>
              </c:strCache>
            </c:strRef>
          </c:tx>
          <c:spPr>
            <a:solidFill>
              <a:srgbClr val="4472C4"/>
            </a:solidFill>
            <a:ln>
              <a:noFill/>
            </a:ln>
            <a:effectLst/>
          </c:spPr>
          <c:invertIfNegative val="0"/>
          <c:val>
            <c:numRef>
              <c:f>Sheet1!$C$2</c:f>
              <c:numCache>
                <c:formatCode>General</c:formatCode>
                <c:ptCount val="1"/>
                <c:pt idx="0">
                  <c:v>-5.0999999999999996</c:v>
                </c:pt>
              </c:numCache>
            </c:numRef>
          </c:val>
          <c:extLst>
            <c:ext xmlns:c16="http://schemas.microsoft.com/office/drawing/2014/chart" uri="{C3380CC4-5D6E-409C-BE32-E72D297353CC}">
              <c16:uniqueId val="{00000001-2A7C-4961-90E8-FA4B737AF4FB}"/>
            </c:ext>
          </c:extLst>
        </c:ser>
        <c:ser>
          <c:idx val="2"/>
          <c:order val="2"/>
          <c:tx>
            <c:strRef>
              <c:f>Sheet1!$D$1</c:f>
              <c:strCache>
                <c:ptCount val="1"/>
                <c:pt idx="0">
                  <c:v>Qsymia 15/92 mg</c:v>
                </c:pt>
              </c:strCache>
            </c:strRef>
          </c:tx>
          <c:spPr>
            <a:solidFill>
              <a:srgbClr val="4472C4">
                <a:lumMod val="40000"/>
                <a:lumOff val="60000"/>
              </a:srgbClr>
            </a:solidFill>
            <a:ln>
              <a:noFill/>
            </a:ln>
            <a:effectLst/>
          </c:spPr>
          <c:invertIfNegative val="0"/>
          <c:val>
            <c:numRef>
              <c:f>Sheet1!$D$2</c:f>
              <c:numCache>
                <c:formatCode>General</c:formatCode>
                <c:ptCount val="1"/>
                <c:pt idx="0">
                  <c:v>-10.9</c:v>
                </c:pt>
              </c:numCache>
            </c:numRef>
          </c:val>
          <c:extLst>
            <c:ext xmlns:c16="http://schemas.microsoft.com/office/drawing/2014/chart" uri="{C3380CC4-5D6E-409C-BE32-E72D297353CC}">
              <c16:uniqueId val="{00000002-2A7C-4961-90E8-FA4B737AF4FB}"/>
            </c:ext>
          </c:extLst>
        </c:ser>
        <c:dLbls>
          <c:showLegendKey val="0"/>
          <c:showVal val="0"/>
          <c:showCatName val="0"/>
          <c:showSerName val="0"/>
          <c:showPercent val="0"/>
          <c:showBubbleSize val="0"/>
        </c:dLbls>
        <c:gapWidth val="219"/>
        <c:overlap val="-27"/>
        <c:axId val="240418816"/>
        <c:axId val="240420352"/>
      </c:barChart>
      <c:catAx>
        <c:axId val="240418816"/>
        <c:scaling>
          <c:orientation val="minMax"/>
        </c:scaling>
        <c:delete val="0"/>
        <c:axPos val="b"/>
        <c:numFmt formatCode="General" sourceLinked="1"/>
        <c:majorTickMark val="out"/>
        <c:minorTickMark val="none"/>
        <c:tickLblPos val="nextTo"/>
        <c:spPr>
          <a:solidFill>
            <a:srgbClr val="4472C4"/>
          </a:solidFill>
          <a:ln w="19050"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240420352"/>
        <c:crosses val="autoZero"/>
        <c:auto val="1"/>
        <c:lblAlgn val="ctr"/>
        <c:lblOffset val="100"/>
        <c:noMultiLvlLbl val="0"/>
      </c:catAx>
      <c:valAx>
        <c:axId val="240420352"/>
        <c:scaling>
          <c:orientation val="minMax"/>
          <c:max val="0"/>
          <c:min val="-20"/>
        </c:scaling>
        <c:delete val="0"/>
        <c:axPos val="l"/>
        <c:majorGridlines>
          <c:spPr>
            <a:ln w="9525" cap="flat" cmpd="sng" algn="ctr">
              <a:noFill/>
              <a:round/>
            </a:ln>
            <a:effectLst/>
          </c:spPr>
        </c:majorGridlines>
        <c:numFmt formatCode="General" sourceLinked="1"/>
        <c:majorTickMark val="out"/>
        <c:minorTickMark val="none"/>
        <c:tickLblPos val="nextTo"/>
        <c:spPr>
          <a:noFill/>
          <a:ln w="19050">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solidFill>
                <a:latin typeface="+mj-lt"/>
                <a:ea typeface="Apis For Office" panose="020B0504010101010104" pitchFamily="34" charset="0"/>
                <a:cs typeface="Apis For Office" panose="020B0504010101010104" pitchFamily="34" charset="0"/>
              </a:defRPr>
            </a:pPr>
            <a:endParaRPr lang="en-US"/>
          </a:p>
        </c:txPr>
        <c:crossAx val="240418816"/>
        <c:crosses val="autoZero"/>
        <c:crossBetween val="between"/>
      </c:valAx>
      <c:spPr>
        <a:noFill/>
        <a:ln w="25400">
          <a:noFill/>
        </a:ln>
        <a:effectLst/>
      </c:spPr>
    </c:plotArea>
    <c:plotVisOnly val="1"/>
    <c:dispBlanksAs val="gap"/>
    <c:showDLblsOverMax val="0"/>
  </c:chart>
  <c:spPr>
    <a:noFill/>
    <a:ln>
      <a:noFill/>
    </a:ln>
    <a:effectLst/>
  </c:spPr>
  <c:txPr>
    <a:bodyPr/>
    <a:lstStyle/>
    <a:p>
      <a:pPr>
        <a:defRPr sz="1100">
          <a:solidFill>
            <a:srgbClr val="001965"/>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Placebo</c:v>
                </c:pt>
              </c:strCache>
            </c:strRef>
          </c:tx>
          <c:spPr>
            <a:solidFill>
              <a:srgbClr val="E7E6E6">
                <a:lumMod val="10000"/>
              </a:srgbClr>
            </a:solidFill>
            <a:ln>
              <a:noFill/>
            </a:ln>
            <a:effectLst/>
          </c:spPr>
          <c:invertIfNegative val="0"/>
          <c:val>
            <c:numRef>
              <c:f>Sheet1!$B$2</c:f>
              <c:numCache>
                <c:formatCode>General</c:formatCode>
                <c:ptCount val="1"/>
                <c:pt idx="0">
                  <c:v>-1.2</c:v>
                </c:pt>
              </c:numCache>
            </c:numRef>
          </c:val>
          <c:extLst>
            <c:ext xmlns:c16="http://schemas.microsoft.com/office/drawing/2014/chart" uri="{C3380CC4-5D6E-409C-BE32-E72D297353CC}">
              <c16:uniqueId val="{00000000-BCF5-41DF-A542-CADC1B8F5B8A}"/>
            </c:ext>
          </c:extLst>
        </c:ser>
        <c:ser>
          <c:idx val="1"/>
          <c:order val="1"/>
          <c:tx>
            <c:strRef>
              <c:f>Sheet1!$C$1</c:f>
              <c:strCache>
                <c:ptCount val="1"/>
                <c:pt idx="0">
                  <c:v>Qsymia 3.75/23 mg#</c:v>
                </c:pt>
              </c:strCache>
            </c:strRef>
          </c:tx>
          <c:spPr>
            <a:solidFill>
              <a:srgbClr val="4472C4"/>
            </a:solidFill>
            <a:ln>
              <a:noFill/>
            </a:ln>
            <a:effectLst/>
          </c:spPr>
          <c:invertIfNegative val="0"/>
          <c:val>
            <c:numRef>
              <c:f>Sheet1!$C$2</c:f>
              <c:numCache>
                <c:formatCode>General</c:formatCode>
                <c:ptCount val="1"/>
                <c:pt idx="0">
                  <c:v>-7.8</c:v>
                </c:pt>
              </c:numCache>
            </c:numRef>
          </c:val>
          <c:extLst>
            <c:ext xmlns:c16="http://schemas.microsoft.com/office/drawing/2014/chart" uri="{C3380CC4-5D6E-409C-BE32-E72D297353CC}">
              <c16:uniqueId val="{00000001-BCF5-41DF-A542-CADC1B8F5B8A}"/>
            </c:ext>
          </c:extLst>
        </c:ser>
        <c:ser>
          <c:idx val="2"/>
          <c:order val="2"/>
          <c:tx>
            <c:strRef>
              <c:f>Sheet1!$D$1</c:f>
              <c:strCache>
                <c:ptCount val="1"/>
                <c:pt idx="0">
                  <c:v>Qsymia 15/92 mg</c:v>
                </c:pt>
              </c:strCache>
            </c:strRef>
          </c:tx>
          <c:spPr>
            <a:solidFill>
              <a:srgbClr val="4472C4">
                <a:lumMod val="40000"/>
                <a:lumOff val="60000"/>
              </a:srgbClr>
            </a:solidFill>
            <a:ln>
              <a:noFill/>
            </a:ln>
            <a:effectLst/>
          </c:spPr>
          <c:invertIfNegative val="0"/>
          <c:val>
            <c:numRef>
              <c:f>Sheet1!$D$2</c:f>
              <c:numCache>
                <c:formatCode>General</c:formatCode>
                <c:ptCount val="1"/>
                <c:pt idx="0">
                  <c:v>-9.8000000000000007</c:v>
                </c:pt>
              </c:numCache>
            </c:numRef>
          </c:val>
          <c:extLst>
            <c:ext xmlns:c16="http://schemas.microsoft.com/office/drawing/2014/chart" uri="{C3380CC4-5D6E-409C-BE32-E72D297353CC}">
              <c16:uniqueId val="{00000002-BCF5-41DF-A542-CADC1B8F5B8A}"/>
            </c:ext>
          </c:extLst>
        </c:ser>
        <c:dLbls>
          <c:showLegendKey val="0"/>
          <c:showVal val="0"/>
          <c:showCatName val="0"/>
          <c:showSerName val="0"/>
          <c:showPercent val="0"/>
          <c:showBubbleSize val="0"/>
        </c:dLbls>
        <c:gapWidth val="219"/>
        <c:overlap val="-27"/>
        <c:axId val="240749952"/>
        <c:axId val="240751744"/>
      </c:barChart>
      <c:catAx>
        <c:axId val="240749952"/>
        <c:scaling>
          <c:orientation val="minMax"/>
        </c:scaling>
        <c:delete val="0"/>
        <c:axPos val="b"/>
        <c:numFmt formatCode="General" sourceLinked="1"/>
        <c:majorTickMark val="out"/>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rgbClr val="2A918B"/>
                </a:solidFill>
                <a:latin typeface="+mn-lt"/>
                <a:ea typeface="+mn-ea"/>
                <a:cs typeface="+mn-cs"/>
              </a:defRPr>
            </a:pPr>
            <a:endParaRPr lang="en-US"/>
          </a:p>
        </c:txPr>
        <c:crossAx val="240751744"/>
        <c:crosses val="autoZero"/>
        <c:auto val="1"/>
        <c:lblAlgn val="ctr"/>
        <c:lblOffset val="100"/>
        <c:noMultiLvlLbl val="0"/>
      </c:catAx>
      <c:valAx>
        <c:axId val="240751744"/>
        <c:scaling>
          <c:orientation val="minMax"/>
          <c:max val="0"/>
          <c:min val="-20"/>
        </c:scaling>
        <c:delete val="0"/>
        <c:axPos val="l"/>
        <c:majorGridlines>
          <c:spPr>
            <a:ln w="9525" cap="flat" cmpd="sng" algn="ctr">
              <a:noFill/>
              <a:round/>
            </a:ln>
            <a:effectLst/>
          </c:spPr>
        </c:majorGridlines>
        <c:numFmt formatCode="General" sourceLinked="1"/>
        <c:majorTickMark val="out"/>
        <c:minorTickMark val="none"/>
        <c:tickLblPos val="nextTo"/>
        <c:spPr>
          <a:solidFill>
            <a:sysClr val="window" lastClr="FFFFFF"/>
          </a:solidFill>
          <a:ln w="19050">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solidFill>
                <a:latin typeface="+mj-lt"/>
                <a:ea typeface="Apis For Office" panose="020B0504010101010104" pitchFamily="34" charset="0"/>
                <a:cs typeface="Apis For Office" panose="020B0504010101010104" pitchFamily="34" charset="0"/>
              </a:defRPr>
            </a:pPr>
            <a:endParaRPr lang="en-US"/>
          </a:p>
        </c:txPr>
        <c:crossAx val="240749952"/>
        <c:crosses val="autoZero"/>
        <c:crossBetween val="between"/>
      </c:valAx>
      <c:spPr>
        <a:noFill/>
        <a:ln w="25400">
          <a:noFill/>
        </a:ln>
        <a:effectLst/>
      </c:spPr>
    </c:plotArea>
    <c:plotVisOnly val="1"/>
    <c:dispBlanksAs val="gap"/>
    <c:showDLblsOverMax val="0"/>
  </c:chart>
  <c:spPr>
    <a:noFill/>
    <a:ln>
      <a:noFill/>
    </a:ln>
    <a:effectLst/>
  </c:spPr>
  <c:txPr>
    <a:bodyPr/>
    <a:lstStyle/>
    <a:p>
      <a:pPr>
        <a:defRPr sz="1100">
          <a:solidFill>
            <a:srgbClr val="001965"/>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Placebo</c:v>
                </c:pt>
              </c:strCache>
            </c:strRef>
          </c:tx>
          <c:spPr>
            <a:solidFill>
              <a:schemeClr val="tx1">
                <a:lumMod val="85000"/>
                <a:lumOff val="1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≥5% WL</c:v>
                </c:pt>
                <c:pt idx="1">
                  <c:v>≥10% WL</c:v>
                </c:pt>
                <c:pt idx="2">
                  <c:v>≥15% WL</c:v>
                </c:pt>
              </c:strCache>
            </c:strRef>
          </c:cat>
          <c:val>
            <c:numRef>
              <c:f>Sheet1!$B$2:$B$4</c:f>
              <c:numCache>
                <c:formatCode>General</c:formatCode>
                <c:ptCount val="3"/>
                <c:pt idx="0">
                  <c:v>17.3</c:v>
                </c:pt>
                <c:pt idx="1">
                  <c:v>7.4</c:v>
                </c:pt>
                <c:pt idx="2">
                  <c:v>3.4</c:v>
                </c:pt>
              </c:numCache>
            </c:numRef>
          </c:val>
          <c:extLst>
            <c:ext xmlns:c16="http://schemas.microsoft.com/office/drawing/2014/chart" uri="{C3380CC4-5D6E-409C-BE32-E72D297353CC}">
              <c16:uniqueId val="{00000000-3AE2-40AC-A30C-8FE81398062B}"/>
            </c:ext>
          </c:extLst>
        </c:ser>
        <c:ser>
          <c:idx val="1"/>
          <c:order val="1"/>
          <c:tx>
            <c:strRef>
              <c:f>Sheet1!$C$1</c:f>
              <c:strCache>
                <c:ptCount val="1"/>
                <c:pt idx="0">
                  <c:v>PHEN/TPM CR 3.75/23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≥5% WL</c:v>
                </c:pt>
                <c:pt idx="1">
                  <c:v>≥10% WL</c:v>
                </c:pt>
                <c:pt idx="2">
                  <c:v>≥15% WL</c:v>
                </c:pt>
              </c:strCache>
            </c:strRef>
          </c:cat>
          <c:val>
            <c:numRef>
              <c:f>Sheet1!$C$2:$C$4</c:f>
              <c:numCache>
                <c:formatCode>General</c:formatCode>
                <c:ptCount val="3"/>
                <c:pt idx="0">
                  <c:v>44.9</c:v>
                </c:pt>
                <c:pt idx="1">
                  <c:v>18.8</c:v>
                </c:pt>
                <c:pt idx="2">
                  <c:v>7.3</c:v>
                </c:pt>
              </c:numCache>
            </c:numRef>
          </c:val>
          <c:extLst>
            <c:ext xmlns:c16="http://schemas.microsoft.com/office/drawing/2014/chart" uri="{C3380CC4-5D6E-409C-BE32-E72D297353CC}">
              <c16:uniqueId val="{00000001-3AE2-40AC-A30C-8FE81398062B}"/>
            </c:ext>
          </c:extLst>
        </c:ser>
        <c:ser>
          <c:idx val="2"/>
          <c:order val="2"/>
          <c:tx>
            <c:strRef>
              <c:f>Sheet1!$D$1</c:f>
              <c:strCache>
                <c:ptCount val="1"/>
                <c:pt idx="0">
                  <c:v>PHEN/TPM CR 15/92</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≥5% WL</c:v>
                </c:pt>
                <c:pt idx="1">
                  <c:v>≥10% WL</c:v>
                </c:pt>
                <c:pt idx="2">
                  <c:v>≥15% WL</c:v>
                </c:pt>
              </c:strCache>
            </c:strRef>
          </c:cat>
          <c:val>
            <c:numRef>
              <c:f>Sheet1!$D$2:$D$4</c:f>
              <c:numCache>
                <c:formatCode>General</c:formatCode>
                <c:ptCount val="3"/>
                <c:pt idx="0">
                  <c:v>66.7</c:v>
                </c:pt>
                <c:pt idx="1">
                  <c:v>47.2</c:v>
                </c:pt>
                <c:pt idx="2">
                  <c:v>32.299999999999997</c:v>
                </c:pt>
              </c:numCache>
            </c:numRef>
          </c:val>
          <c:extLst>
            <c:ext xmlns:c16="http://schemas.microsoft.com/office/drawing/2014/chart" uri="{C3380CC4-5D6E-409C-BE32-E72D297353CC}">
              <c16:uniqueId val="{00000002-3AE2-40AC-A30C-8FE81398062B}"/>
            </c:ext>
          </c:extLst>
        </c:ser>
        <c:dLbls>
          <c:dLblPos val="outEnd"/>
          <c:showLegendKey val="0"/>
          <c:showVal val="1"/>
          <c:showCatName val="0"/>
          <c:showSerName val="0"/>
          <c:showPercent val="0"/>
          <c:showBubbleSize val="0"/>
        </c:dLbls>
        <c:gapWidth val="219"/>
        <c:overlap val="-27"/>
        <c:axId val="101717216"/>
        <c:axId val="101713888"/>
      </c:barChart>
      <c:catAx>
        <c:axId val="101717216"/>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01713888"/>
        <c:crosses val="autoZero"/>
        <c:auto val="1"/>
        <c:lblAlgn val="ctr"/>
        <c:lblOffset val="100"/>
        <c:noMultiLvlLbl val="0"/>
      </c:catAx>
      <c:valAx>
        <c:axId val="10171388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95000"/>
                        <a:lumOff val="5000"/>
                      </a:schemeClr>
                    </a:solidFill>
                    <a:latin typeface="+mn-lt"/>
                    <a:ea typeface="+mn-ea"/>
                    <a:cs typeface="+mn-cs"/>
                  </a:defRPr>
                </a:pPr>
                <a:r>
                  <a:rPr lang="en-CA">
                    <a:solidFill>
                      <a:schemeClr val="tx1">
                        <a:lumMod val="95000"/>
                        <a:lumOff val="5000"/>
                      </a:schemeClr>
                    </a:solidFill>
                  </a:rPr>
                  <a:t>Percentage of patients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0171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24086520116204E-2"/>
          <c:y val="0.18557645901083966"/>
          <c:w val="0.89254108723135273"/>
          <c:h val="0.69358669833729214"/>
        </c:manualLayout>
      </c:layout>
      <c:barChart>
        <c:barDir val="col"/>
        <c:grouping val="clustered"/>
        <c:varyColors val="0"/>
        <c:ser>
          <c:idx val="0"/>
          <c:order val="0"/>
          <c:tx>
            <c:strRef>
              <c:f>Sheet1!$A$2</c:f>
              <c:strCache>
                <c:ptCount val="1"/>
                <c:pt idx="0">
                  <c:v>Placebo</c:v>
                </c:pt>
              </c:strCache>
            </c:strRef>
          </c:tx>
          <c:spPr>
            <a:solidFill>
              <a:schemeClr val="tx1">
                <a:lumMod val="85000"/>
                <a:lumOff val="15000"/>
              </a:schemeClr>
            </a:solidFill>
            <a:ln>
              <a:noFill/>
            </a:ln>
            <a:effectLst/>
          </c:spPr>
          <c:invertIfNegative val="0"/>
          <c:dLbls>
            <c:dLbl>
              <c:idx val="0"/>
              <c:layout>
                <c:manualLayout>
                  <c:x val="-1.2239586143064681E-3"/>
                  <c:y val="-2.5933407434221931E-2"/>
                </c:manualLayout>
              </c:layout>
              <c:tx>
                <c:rich>
                  <a:bodyPr/>
                  <a:lstStyle/>
                  <a:p>
                    <a:fld id="{D5BDA242-A887-475B-8966-0510BC729C3A}" type="VALUE">
                      <a:rPr lang="en-US">
                        <a:latin typeface="Apis For Office" panose="020B0504010101010104" pitchFamily="34" charset="0"/>
                        <a:ea typeface="Apis For Office" panose="020B0504010101010104" pitchFamily="34" charset="0"/>
                        <a:cs typeface="Apis For Office" panose="020B0504010101010104" pitchFamily="34" charset="0"/>
                      </a:rPr>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C1-471E-A5D1-010039C183BB}"/>
                </c:ext>
              </c:extLst>
            </c:dLbl>
            <c:dLbl>
              <c:idx val="1"/>
              <c:layout>
                <c:manualLayout>
                  <c:x val="-1.8561035221075564E-3"/>
                  <c:y val="-2.2512968672372843E-2"/>
                </c:manualLayout>
              </c:layout>
              <c:tx>
                <c:rich>
                  <a:bodyPr/>
                  <a:lstStyle/>
                  <a:p>
                    <a:fld id="{36B2F42D-32D6-4CD8-B6F5-256672D4204E}" type="VALUE">
                      <a:rPr lang="en-US">
                        <a:latin typeface="Apis For Office" panose="020B0504010101010104" pitchFamily="34" charset="0"/>
                        <a:ea typeface="Apis For Office" panose="020B0504010101010104" pitchFamily="34" charset="0"/>
                        <a:cs typeface="Apis For Office" panose="020B0504010101010104" pitchFamily="34" charset="0"/>
                      </a:rPr>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C1-471E-A5D1-010039C183BB}"/>
                </c:ext>
              </c:extLst>
            </c:dLbl>
            <c:dLbl>
              <c:idx val="2"/>
              <c:layout>
                <c:manualLayout>
                  <c:x val="4.03310313148581E-5"/>
                  <c:y val="-8.3122896228942527E-4"/>
                </c:manualLayout>
              </c:layout>
              <c:tx>
                <c:rich>
                  <a:bodyPr/>
                  <a:lstStyle/>
                  <a:p>
                    <a:fld id="{E3D17A52-1179-4D69-B637-D9F60608FDD9}" type="VALUE">
                      <a:rPr lang="en-US" smtClean="0">
                        <a:latin typeface="Apis For Office" panose="020B0504010101010104" pitchFamily="34" charset="0"/>
                        <a:ea typeface="Apis For Office" panose="020B0504010101010104" pitchFamily="34" charset="0"/>
                        <a:cs typeface="Apis For Office" panose="020B0504010101010104" pitchFamily="34" charset="0"/>
                      </a:rPr>
                      <a:pPr/>
                      <a:t>[VALUE]</a:t>
                    </a:fld>
                    <a:r>
                      <a:rPr lang="en-US">
                        <a:latin typeface="Apis For Office" panose="020B0504010101010104" pitchFamily="34" charset="0"/>
                        <a:ea typeface="Apis For Office" panose="020B0504010101010104" pitchFamily="34" charset="0"/>
                        <a:cs typeface="Apis For Office" panose="020B0504010101010104" pitchFamily="34" charset="0"/>
                      </a:rPr>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1C1-471E-A5D1-010039C183BB}"/>
                </c:ext>
              </c:extLst>
            </c:dLbl>
            <c:spPr>
              <a:noFill/>
              <a:ln w="25098">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COR-I</c:v>
                </c:pt>
                <c:pt idx="1">
                  <c:v>COR-BMOD</c:v>
                </c:pt>
                <c:pt idx="2">
                  <c:v>COR-Diabetes</c:v>
                </c:pt>
              </c:strCache>
            </c:strRef>
          </c:cat>
          <c:val>
            <c:numRef>
              <c:f>Sheet1!$B$2:$D$2</c:f>
              <c:numCache>
                <c:formatCode>General</c:formatCode>
                <c:ptCount val="3"/>
                <c:pt idx="0">
                  <c:v>-1.3</c:v>
                </c:pt>
                <c:pt idx="1">
                  <c:v>-5.0999999999999996</c:v>
                </c:pt>
                <c:pt idx="2">
                  <c:v>-1.8</c:v>
                </c:pt>
              </c:numCache>
            </c:numRef>
          </c:val>
          <c:extLst>
            <c:ext xmlns:c16="http://schemas.microsoft.com/office/drawing/2014/chart" uri="{C3380CC4-5D6E-409C-BE32-E72D297353CC}">
              <c16:uniqueId val="{00000003-81C1-471E-A5D1-010039C183BB}"/>
            </c:ext>
          </c:extLst>
        </c:ser>
        <c:ser>
          <c:idx val="1"/>
          <c:order val="1"/>
          <c:tx>
            <c:strRef>
              <c:f>Sheet1!$A$3</c:f>
              <c:strCache>
                <c:ptCount val="1"/>
                <c:pt idx="0">
                  <c:v>Naltrexone-bupropion 36/360</c:v>
                </c:pt>
              </c:strCache>
            </c:strRef>
          </c:tx>
          <c:spPr>
            <a:solidFill>
              <a:schemeClr val="accent1"/>
            </a:solidFill>
            <a:ln>
              <a:noFill/>
            </a:ln>
            <a:effectLst/>
          </c:spPr>
          <c:invertIfNegative val="0"/>
          <c:dLbls>
            <c:dLbl>
              <c:idx val="0"/>
              <c:layout>
                <c:manualLayout>
                  <c:x val="1.046126262216277E-3"/>
                  <c:y val="-9.7162632339533317E-3"/>
                </c:manualLayout>
              </c:layout>
              <c:tx>
                <c:rich>
                  <a:bodyPr/>
                  <a:lstStyle/>
                  <a:p>
                    <a:fld id="{9933CF2B-212E-441D-9352-ACEFAA27D1CB}" type="VALUE">
                      <a:rPr lang="en-US">
                        <a:latin typeface="Apis For Office" panose="020B0504010101010104" pitchFamily="34" charset="0"/>
                        <a:ea typeface="Apis For Office" panose="020B0504010101010104" pitchFamily="34" charset="0"/>
                        <a:cs typeface="Apis For Office" panose="020B0504010101010104" pitchFamily="34" charset="0"/>
                      </a:rPr>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1C1-471E-A5D1-010039C183BB}"/>
                </c:ext>
              </c:extLst>
            </c:dLbl>
            <c:dLbl>
              <c:idx val="1"/>
              <c:layout>
                <c:manualLayout>
                  <c:x val="-8.1731765522102622E-4"/>
                  <c:y val="-1.3611994263910894E-2"/>
                </c:manualLayout>
              </c:layout>
              <c:tx>
                <c:rich>
                  <a:bodyPr/>
                  <a:lstStyle/>
                  <a:p>
                    <a:fld id="{6ED54F14-8B75-4502-AB1D-8A6276F940C2}" type="VALUE">
                      <a:rPr lang="en-US">
                        <a:latin typeface="Apis For Office" panose="020B0504010101010104" pitchFamily="34" charset="0"/>
                        <a:ea typeface="Apis For Office" panose="020B0504010101010104" pitchFamily="34" charset="0"/>
                        <a:cs typeface="Apis For Office" panose="020B0504010101010104" pitchFamily="34" charset="0"/>
                      </a:rPr>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1C1-471E-A5D1-010039C183BB}"/>
                </c:ext>
              </c:extLst>
            </c:dLbl>
            <c:dLbl>
              <c:idx val="2"/>
              <c:layout>
                <c:manualLayout>
                  <c:x val="6.1031090844275663E-3"/>
                  <c:y val="-1.8222845897685577E-2"/>
                </c:manualLayout>
              </c:layout>
              <c:tx>
                <c:rich>
                  <a:bodyPr/>
                  <a:lstStyle/>
                  <a:p>
                    <a:fld id="{AB486196-BB1B-4A7A-A843-0BEE7A0EEA5D}" type="VALUE">
                      <a:rPr lang="en-US">
                        <a:latin typeface="Apis For Office" panose="020B0504010101010104" pitchFamily="34" charset="0"/>
                        <a:ea typeface="Apis For Office" panose="020B0504010101010104" pitchFamily="34" charset="0"/>
                        <a:cs typeface="Apis For Office" panose="020B0504010101010104" pitchFamily="34" charset="0"/>
                      </a:rPr>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1C1-471E-A5D1-010039C183BB}"/>
                </c:ext>
              </c:extLst>
            </c:dLbl>
            <c:spPr>
              <a:noFill/>
              <a:ln w="25098">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COR-I</c:v>
                </c:pt>
                <c:pt idx="1">
                  <c:v>COR-BMOD</c:v>
                </c:pt>
                <c:pt idx="2">
                  <c:v>COR-Diabetes</c:v>
                </c:pt>
              </c:strCache>
            </c:strRef>
          </c:cat>
          <c:val>
            <c:numRef>
              <c:f>Sheet1!$B$3:$D$3</c:f>
              <c:numCache>
                <c:formatCode>General</c:formatCode>
                <c:ptCount val="3"/>
                <c:pt idx="0">
                  <c:v>-6.1</c:v>
                </c:pt>
                <c:pt idx="1">
                  <c:v>-9.3000000000000007</c:v>
                </c:pt>
                <c:pt idx="2">
                  <c:v>-5</c:v>
                </c:pt>
              </c:numCache>
            </c:numRef>
          </c:val>
          <c:extLst>
            <c:ext xmlns:c16="http://schemas.microsoft.com/office/drawing/2014/chart" uri="{C3380CC4-5D6E-409C-BE32-E72D297353CC}">
              <c16:uniqueId val="{00000007-81C1-471E-A5D1-010039C183BB}"/>
            </c:ext>
          </c:extLst>
        </c:ser>
        <c:dLbls>
          <c:showLegendKey val="0"/>
          <c:showVal val="1"/>
          <c:showCatName val="0"/>
          <c:showSerName val="0"/>
          <c:showPercent val="0"/>
          <c:showBubbleSize val="0"/>
        </c:dLbls>
        <c:gapWidth val="90"/>
        <c:overlap val="-10"/>
        <c:axId val="244499968"/>
        <c:axId val="244501504"/>
      </c:barChart>
      <c:catAx>
        <c:axId val="244499968"/>
        <c:scaling>
          <c:orientation val="minMax"/>
        </c:scaling>
        <c:delete val="0"/>
        <c:axPos val="b"/>
        <c:numFmt formatCode="General" sourceLinked="1"/>
        <c:majorTickMark val="out"/>
        <c:minorTickMark val="none"/>
        <c:tickLblPos val="none"/>
        <c:spPr>
          <a:noFill/>
          <a:ln w="19050" cap="flat" cmpd="sng" algn="ctr">
            <a:solidFill>
              <a:schemeClr val="tx1"/>
            </a:solidFill>
            <a:prstDash val="solid"/>
            <a:round/>
          </a:ln>
          <a:effectLst/>
        </c:spPr>
        <c:txPr>
          <a:bodyPr rot="0" spcFirstLastPara="1" vertOverflow="ellipsis" wrap="square" anchor="ctr" anchorCtr="1"/>
          <a:lstStyle/>
          <a:p>
            <a:pPr>
              <a:defRPr sz="1100" b="1" i="0" u="none" strike="noStrike" kern="1200" baseline="0">
                <a:solidFill>
                  <a:schemeClr val="tx1"/>
                </a:solidFill>
                <a:latin typeface="+mj-lt"/>
                <a:ea typeface="Verdana"/>
                <a:cs typeface="Verdana"/>
              </a:defRPr>
            </a:pPr>
            <a:endParaRPr lang="en-US"/>
          </a:p>
        </c:txPr>
        <c:crossAx val="244501504"/>
        <c:crosses val="autoZero"/>
        <c:auto val="1"/>
        <c:lblAlgn val="ctr"/>
        <c:lblOffset val="100"/>
        <c:tickLblSkip val="1"/>
        <c:tickMarkSkip val="1"/>
        <c:noMultiLvlLbl val="0"/>
      </c:catAx>
      <c:valAx>
        <c:axId val="244501504"/>
        <c:scaling>
          <c:orientation val="minMax"/>
        </c:scaling>
        <c:delete val="0"/>
        <c:axPos val="l"/>
        <c:numFmt formatCode="General" sourceLinked="1"/>
        <c:majorTickMark val="out"/>
        <c:minorTickMark val="none"/>
        <c:tickLblPos val="nextTo"/>
        <c:spPr>
          <a:noFill/>
          <a:ln w="19050" cap="flat" cmpd="sng" algn="ctr">
            <a:solidFill>
              <a:schemeClr val="tx1"/>
            </a:solidFill>
            <a:prstDash val="solid"/>
            <a:round/>
          </a:ln>
          <a:effectLst/>
        </c:spPr>
        <c:txPr>
          <a:bodyPr rot="0" spcFirstLastPara="1" vertOverflow="ellipsis" wrap="square" anchor="ctr" anchorCtr="1"/>
          <a:lstStyle/>
          <a:p>
            <a:pPr>
              <a:defRPr sz="1100" b="0" i="0" u="none" strike="noStrike" kern="1200" baseline="0">
                <a:solidFill>
                  <a:schemeClr val="tx1"/>
                </a:solidFill>
                <a:latin typeface="+mj-lt"/>
                <a:ea typeface="Verdana"/>
                <a:cs typeface="Verdana"/>
              </a:defRPr>
            </a:pPr>
            <a:endParaRPr lang="en-US"/>
          </a:p>
        </c:txPr>
        <c:crossAx val="244499968"/>
        <c:crosses val="autoZero"/>
        <c:crossBetween val="between"/>
      </c:valAx>
      <c:spPr>
        <a:noFill/>
        <a:ln w="25400">
          <a:noFill/>
        </a:ln>
        <a:effectLst/>
      </c:spPr>
    </c:plotArea>
    <c:legend>
      <c:legendPos val="b"/>
      <c:layout>
        <c:manualLayout>
          <c:xMode val="edge"/>
          <c:yMode val="edge"/>
          <c:x val="0.11440773209728954"/>
          <c:y val="0.87893136732723109"/>
          <c:w val="0.3827107819879525"/>
          <c:h val="8.58545514767102E-2"/>
        </c:manualLayout>
      </c:layout>
      <c:overlay val="0"/>
      <c:spPr>
        <a:noFill/>
        <a:ln w="25098">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Verdana"/>
              <a:cs typeface="Verdana"/>
            </a:defRPr>
          </a:pPr>
          <a:endParaRPr lang="en-US"/>
        </a:p>
      </c:txPr>
    </c:legend>
    <c:plotVisOnly val="1"/>
    <c:dispBlanksAs val="gap"/>
    <c:showDLblsOverMax val="0"/>
  </c:chart>
  <c:spPr>
    <a:noFill/>
    <a:ln w="6350" cap="flat" cmpd="sng" algn="ctr">
      <a:noFill/>
      <a:prstDash val="solid"/>
      <a:miter lim="800000"/>
    </a:ln>
    <a:effectLst/>
  </c:spPr>
  <c:txPr>
    <a:bodyPr/>
    <a:lstStyle/>
    <a:p>
      <a:pPr>
        <a:defRPr sz="1100" b="1" i="0" u="none" strike="noStrike" baseline="0">
          <a:solidFill>
            <a:schemeClr val="tx1"/>
          </a:solidFill>
          <a:latin typeface="+mj-lt"/>
          <a:ea typeface="Verdana"/>
          <a:cs typeface="Verdana"/>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355596175478068E-2"/>
          <c:y val="9.4693001977825597E-2"/>
          <c:w val="0.91125300078380644"/>
          <c:h val="0.73013513859217294"/>
        </c:manualLayout>
      </c:layout>
      <c:barChart>
        <c:barDir val="col"/>
        <c:grouping val="clustered"/>
        <c:varyColors val="0"/>
        <c:ser>
          <c:idx val="0"/>
          <c:order val="0"/>
          <c:tx>
            <c:strRef>
              <c:f>Sheet1!$A$2</c:f>
              <c:strCache>
                <c:ptCount val="1"/>
                <c:pt idx="0">
                  <c:v>Placebo</c:v>
                </c:pt>
              </c:strCache>
            </c:strRef>
          </c:tx>
          <c:spPr>
            <a:solidFill>
              <a:schemeClr val="tx1">
                <a:lumMod val="85000"/>
                <a:lumOff val="15000"/>
              </a:schemeClr>
            </a:solidFill>
            <a:ln>
              <a:noFill/>
            </a:ln>
            <a:effectLst/>
          </c:spPr>
          <c:invertIfNegative val="0"/>
          <c:dPt>
            <c:idx val="0"/>
            <c:invertIfNegative val="0"/>
            <c:bubble3D val="0"/>
            <c:spPr>
              <a:solidFill>
                <a:schemeClr val="tx1">
                  <a:lumMod val="85000"/>
                  <a:lumOff val="15000"/>
                </a:schemeClr>
              </a:solidFill>
              <a:ln>
                <a:noFill/>
              </a:ln>
              <a:effectLst/>
            </c:spPr>
            <c:extLst>
              <c:ext xmlns:c16="http://schemas.microsoft.com/office/drawing/2014/chart" uri="{C3380CC4-5D6E-409C-BE32-E72D297353CC}">
                <c16:uniqueId val="{00000000-7F0A-4477-BCE8-74B856760EDD}"/>
              </c:ext>
            </c:extLst>
          </c:dPt>
          <c:dPt>
            <c:idx val="1"/>
            <c:invertIfNegative val="0"/>
            <c:bubble3D val="0"/>
            <c:spPr>
              <a:solidFill>
                <a:schemeClr val="tx1">
                  <a:lumMod val="85000"/>
                  <a:lumOff val="15000"/>
                </a:schemeClr>
              </a:solidFill>
              <a:ln>
                <a:noFill/>
              </a:ln>
              <a:effectLst/>
            </c:spPr>
            <c:extLst>
              <c:ext xmlns:c16="http://schemas.microsoft.com/office/drawing/2014/chart" uri="{C3380CC4-5D6E-409C-BE32-E72D297353CC}">
                <c16:uniqueId val="{00000001-7F0A-4477-BCE8-74B856760EDD}"/>
              </c:ext>
            </c:extLst>
          </c:dPt>
          <c:dLbls>
            <c:spPr>
              <a:noFill/>
              <a:ln>
                <a:noFill/>
              </a:ln>
              <a:effectLst/>
            </c:spPr>
            <c:txPr>
              <a:bodyPr rot="0" spcFirstLastPara="1" vertOverflow="ellipsis" vert="horz" wrap="square" anchor="ctr" anchorCtr="1"/>
              <a:lstStyle/>
              <a:p>
                <a:pPr>
                  <a:defRPr sz="1359" b="0" i="0" u="none" strike="noStrike" kern="1200" baseline="0">
                    <a:solidFill>
                      <a:schemeClr val="tx1"/>
                    </a:solidFill>
                    <a:latin typeface="+mj-lt"/>
                    <a:ea typeface="Verdana"/>
                    <a:cs typeface="Verdan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Sheet1!$B$1:$C$1</c:f>
              <c:numCache>
                <c:formatCode>General</c:formatCode>
                <c:ptCount val="2"/>
              </c:numCache>
            </c:numRef>
          </c:cat>
          <c:val>
            <c:numRef>
              <c:f>Sheet1!$B$2:$C$2</c:f>
              <c:numCache>
                <c:formatCode>0.0</c:formatCode>
                <c:ptCount val="2"/>
                <c:pt idx="0">
                  <c:v>-2.6</c:v>
                </c:pt>
                <c:pt idx="1">
                  <c:v>-2</c:v>
                </c:pt>
              </c:numCache>
            </c:numRef>
          </c:val>
          <c:extLst>
            <c:ext xmlns:c16="http://schemas.microsoft.com/office/drawing/2014/chart" uri="{C3380CC4-5D6E-409C-BE32-E72D297353CC}">
              <c16:uniqueId val="{00000003-AA03-4AC4-82A9-D47168D84969}"/>
            </c:ext>
          </c:extLst>
        </c:ser>
        <c:ser>
          <c:idx val="1"/>
          <c:order val="1"/>
          <c:tx>
            <c:strRef>
              <c:f>Sheet1!$A$3</c:f>
              <c:strCache>
                <c:ptCount val="1"/>
                <c:pt idx="0">
                  <c:v>Liraglutide 3.0 mg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359" b="0" i="0" u="none" strike="noStrike" kern="1200" baseline="0">
                    <a:solidFill>
                      <a:schemeClr val="tx1"/>
                    </a:solidFill>
                    <a:latin typeface="+mj-lt"/>
                    <a:ea typeface="Verdana"/>
                    <a:cs typeface="Verdan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Sheet1!$B$1:$C$1</c:f>
              <c:numCache>
                <c:formatCode>General</c:formatCode>
                <c:ptCount val="2"/>
              </c:numCache>
            </c:numRef>
          </c:cat>
          <c:val>
            <c:numRef>
              <c:f>Sheet1!$B$3:$C$3</c:f>
              <c:numCache>
                <c:formatCode>0.0</c:formatCode>
                <c:ptCount val="2"/>
                <c:pt idx="0">
                  <c:v>-7.9</c:v>
                </c:pt>
                <c:pt idx="1">
                  <c:v>-6</c:v>
                </c:pt>
              </c:numCache>
            </c:numRef>
          </c:val>
          <c:extLst>
            <c:ext xmlns:c16="http://schemas.microsoft.com/office/drawing/2014/chart" uri="{C3380CC4-5D6E-409C-BE32-E72D297353CC}">
              <c16:uniqueId val="{00000005-AA03-4AC4-82A9-D47168D84969}"/>
            </c:ext>
          </c:extLst>
        </c:ser>
        <c:dLbls>
          <c:showLegendKey val="0"/>
          <c:showVal val="0"/>
          <c:showCatName val="0"/>
          <c:showSerName val="0"/>
          <c:showPercent val="0"/>
          <c:showBubbleSize val="0"/>
        </c:dLbls>
        <c:gapWidth val="150"/>
        <c:axId val="250548224"/>
        <c:axId val="250549760"/>
      </c:barChart>
      <c:catAx>
        <c:axId val="250548224"/>
        <c:scaling>
          <c:orientation val="minMax"/>
        </c:scaling>
        <c:delete val="0"/>
        <c:axPos val="b"/>
        <c:numFmt formatCode="General" sourceLinked="1"/>
        <c:majorTickMark val="out"/>
        <c:minorTickMark val="none"/>
        <c:tickLblPos val="nextTo"/>
        <c:spPr>
          <a:noFill/>
          <a:ln w="19050" cap="flat" cmpd="sng" algn="ctr">
            <a:solidFill>
              <a:schemeClr val="tx1"/>
            </a:solidFill>
            <a:prstDash val="solid"/>
            <a:round/>
          </a:ln>
          <a:effectLst/>
        </c:spPr>
        <c:txPr>
          <a:bodyPr rot="0" spcFirstLastPara="1" vertOverflow="ellipsis" wrap="square" anchor="ctr" anchorCtr="1"/>
          <a:lstStyle/>
          <a:p>
            <a:pPr>
              <a:defRPr sz="1359" b="1" i="0" u="none" strike="noStrike" kern="1200" baseline="0">
                <a:solidFill>
                  <a:schemeClr val="tx1"/>
                </a:solidFill>
                <a:latin typeface="+mj-lt"/>
                <a:ea typeface="Verdana"/>
                <a:cs typeface="Verdana"/>
              </a:defRPr>
            </a:pPr>
            <a:endParaRPr lang="en-US"/>
          </a:p>
        </c:txPr>
        <c:crossAx val="250549760"/>
        <c:crosses val="autoZero"/>
        <c:auto val="1"/>
        <c:lblAlgn val="ctr"/>
        <c:lblOffset val="100"/>
        <c:tickLblSkip val="1"/>
        <c:tickMarkSkip val="1"/>
        <c:noMultiLvlLbl val="0"/>
      </c:catAx>
      <c:valAx>
        <c:axId val="250549760"/>
        <c:scaling>
          <c:orientation val="minMax"/>
        </c:scaling>
        <c:delete val="0"/>
        <c:axPos val="l"/>
        <c:numFmt formatCode="0" sourceLinked="0"/>
        <c:majorTickMark val="out"/>
        <c:minorTickMark val="none"/>
        <c:tickLblPos val="nextTo"/>
        <c:spPr>
          <a:noFill/>
          <a:ln w="19050" cap="flat" cmpd="sng" algn="ctr">
            <a:solidFill>
              <a:schemeClr val="tx1"/>
            </a:solidFill>
            <a:prstDash val="solid"/>
            <a:round/>
          </a:ln>
          <a:effectLst/>
        </c:spPr>
        <c:txPr>
          <a:bodyPr rot="0" spcFirstLastPara="1" vertOverflow="ellipsis" wrap="square" anchor="ctr" anchorCtr="1"/>
          <a:lstStyle/>
          <a:p>
            <a:pPr>
              <a:defRPr sz="1359" b="0" i="0" u="none" strike="noStrike" kern="1200" baseline="0">
                <a:solidFill>
                  <a:schemeClr val="tx1"/>
                </a:solidFill>
                <a:latin typeface="+mj-lt"/>
                <a:ea typeface="Verdana"/>
                <a:cs typeface="Verdana"/>
              </a:defRPr>
            </a:pPr>
            <a:endParaRPr lang="en-US"/>
          </a:p>
        </c:txPr>
        <c:crossAx val="250548224"/>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359" b="1" i="0" u="none" strike="noStrike" baseline="0">
          <a:solidFill>
            <a:schemeClr val="tx1"/>
          </a:solidFill>
          <a:latin typeface="+mj-lt"/>
          <a:ea typeface="Verdana"/>
          <a:cs typeface="Verdana"/>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06163255096848E-2"/>
          <c:y val="5.255473310470142E-2"/>
          <c:w val="0.91730509053543119"/>
          <c:h val="0.86510854388592173"/>
        </c:manualLayout>
      </c:layout>
      <c:barChart>
        <c:barDir val="col"/>
        <c:grouping val="clustered"/>
        <c:varyColors val="0"/>
        <c:ser>
          <c:idx val="1"/>
          <c:order val="0"/>
          <c:spPr>
            <a:solidFill>
              <a:schemeClr val="bg2"/>
            </a:solidFill>
            <a:ln w="7386">
              <a:noFill/>
              <a:prstDash val="solid"/>
            </a:ln>
          </c:spPr>
          <c:invertIfNegative val="0"/>
          <c:dPt>
            <c:idx val="0"/>
            <c:invertIfNegative val="0"/>
            <c:bubble3D val="0"/>
            <c:spPr>
              <a:solidFill>
                <a:schemeClr val="tx1">
                  <a:lumMod val="85000"/>
                  <a:lumOff val="15000"/>
                </a:schemeClr>
              </a:solidFill>
              <a:ln w="14772">
                <a:noFill/>
              </a:ln>
            </c:spPr>
            <c:extLst>
              <c:ext xmlns:c16="http://schemas.microsoft.com/office/drawing/2014/chart" uri="{C3380CC4-5D6E-409C-BE32-E72D297353CC}">
                <c16:uniqueId val="{00000001-5E2E-419A-8C73-CF858302DB63}"/>
              </c:ext>
            </c:extLst>
          </c:dPt>
          <c:dPt>
            <c:idx val="1"/>
            <c:invertIfNegative val="0"/>
            <c:bubble3D val="0"/>
            <c:spPr>
              <a:solidFill>
                <a:schemeClr val="accent1"/>
              </a:solidFill>
              <a:ln w="7386">
                <a:noFill/>
                <a:prstDash val="solid"/>
              </a:ln>
            </c:spPr>
            <c:extLst>
              <c:ext xmlns:c16="http://schemas.microsoft.com/office/drawing/2014/chart" uri="{C3380CC4-5D6E-409C-BE32-E72D297353CC}">
                <c16:uniqueId val="{00000003-5E2E-419A-8C73-CF858302DB63}"/>
              </c:ext>
            </c:extLst>
          </c:dPt>
          <c:dPt>
            <c:idx val="2"/>
            <c:invertIfNegative val="0"/>
            <c:bubble3D val="0"/>
            <c:spPr>
              <a:solidFill>
                <a:schemeClr val="tx1">
                  <a:lumMod val="85000"/>
                  <a:lumOff val="15000"/>
                </a:schemeClr>
              </a:solidFill>
              <a:ln w="7386">
                <a:noFill/>
                <a:prstDash val="solid"/>
              </a:ln>
            </c:spPr>
            <c:extLst>
              <c:ext xmlns:c16="http://schemas.microsoft.com/office/drawing/2014/chart" uri="{C3380CC4-5D6E-409C-BE32-E72D297353CC}">
                <c16:uniqueId val="{00000005-5E2E-419A-8C73-CF858302DB63}"/>
              </c:ext>
            </c:extLst>
          </c:dPt>
          <c:dPt>
            <c:idx val="3"/>
            <c:invertIfNegative val="0"/>
            <c:bubble3D val="0"/>
            <c:spPr>
              <a:solidFill>
                <a:schemeClr val="accent1"/>
              </a:solidFill>
              <a:ln w="14772">
                <a:noFill/>
              </a:ln>
            </c:spPr>
            <c:extLst>
              <c:ext xmlns:c16="http://schemas.microsoft.com/office/drawing/2014/chart" uri="{C3380CC4-5D6E-409C-BE32-E72D297353CC}">
                <c16:uniqueId val="{00000007-5E2E-419A-8C73-CF858302DB63}"/>
              </c:ext>
            </c:extLst>
          </c:dPt>
          <c:dPt>
            <c:idx val="4"/>
            <c:invertIfNegative val="0"/>
            <c:bubble3D val="0"/>
            <c:spPr>
              <a:solidFill>
                <a:schemeClr val="accent1">
                  <a:lumMod val="40000"/>
                  <a:lumOff val="60000"/>
                </a:schemeClr>
              </a:solidFill>
              <a:ln w="7386">
                <a:noFill/>
                <a:prstDash val="solid"/>
              </a:ln>
            </c:spPr>
            <c:extLst>
              <c:ext xmlns:c16="http://schemas.microsoft.com/office/drawing/2014/chart" uri="{C3380CC4-5D6E-409C-BE32-E72D297353CC}">
                <c16:uniqueId val="{00000009-5E2E-419A-8C73-CF858302DB63}"/>
              </c:ext>
            </c:extLst>
          </c:dPt>
          <c:dPt>
            <c:idx val="5"/>
            <c:invertIfNegative val="0"/>
            <c:bubble3D val="0"/>
            <c:spPr>
              <a:solidFill>
                <a:schemeClr val="tx1">
                  <a:lumMod val="85000"/>
                  <a:lumOff val="15000"/>
                </a:schemeClr>
              </a:solidFill>
              <a:ln w="7386">
                <a:noFill/>
                <a:prstDash val="solid"/>
              </a:ln>
            </c:spPr>
            <c:extLst>
              <c:ext xmlns:c16="http://schemas.microsoft.com/office/drawing/2014/chart" uri="{C3380CC4-5D6E-409C-BE32-E72D297353CC}">
                <c16:uniqueId val="{0000000B-5E2E-419A-8C73-CF858302DB63}"/>
              </c:ext>
            </c:extLst>
          </c:dPt>
          <c:dPt>
            <c:idx val="6"/>
            <c:invertIfNegative val="0"/>
            <c:bubble3D val="0"/>
            <c:spPr>
              <a:solidFill>
                <a:schemeClr val="accent1"/>
              </a:solidFill>
              <a:ln w="7386">
                <a:noFill/>
                <a:prstDash val="solid"/>
              </a:ln>
            </c:spPr>
            <c:extLst>
              <c:ext xmlns:c16="http://schemas.microsoft.com/office/drawing/2014/chart" uri="{C3380CC4-5D6E-409C-BE32-E72D297353CC}">
                <c16:uniqueId val="{0000000D-5E2E-419A-8C73-CF858302DB63}"/>
              </c:ext>
            </c:extLst>
          </c:dPt>
          <c:dPt>
            <c:idx val="7"/>
            <c:invertIfNegative val="0"/>
            <c:bubble3D val="0"/>
            <c:spPr>
              <a:solidFill>
                <a:schemeClr val="tx1">
                  <a:lumMod val="85000"/>
                  <a:lumOff val="15000"/>
                </a:schemeClr>
              </a:solidFill>
              <a:ln w="3175">
                <a:noFill/>
              </a:ln>
            </c:spPr>
            <c:extLst>
              <c:ext xmlns:c16="http://schemas.microsoft.com/office/drawing/2014/chart" uri="{C3380CC4-5D6E-409C-BE32-E72D297353CC}">
                <c16:uniqueId val="{0000000F-5E2E-419A-8C73-CF858302DB63}"/>
              </c:ext>
            </c:extLst>
          </c:dPt>
          <c:dPt>
            <c:idx val="8"/>
            <c:invertIfNegative val="0"/>
            <c:bubble3D val="0"/>
            <c:spPr>
              <a:solidFill>
                <a:schemeClr val="accent1"/>
              </a:solidFill>
              <a:ln w="14772">
                <a:noFill/>
              </a:ln>
            </c:spPr>
            <c:extLst>
              <c:ext xmlns:c16="http://schemas.microsoft.com/office/drawing/2014/chart" uri="{C3380CC4-5D6E-409C-BE32-E72D297353CC}">
                <c16:uniqueId val="{00000011-5E2E-419A-8C73-CF858302DB63}"/>
              </c:ext>
            </c:extLst>
          </c:dPt>
          <c:dLbls>
            <c:spPr>
              <a:noFill/>
              <a:ln>
                <a:noFill/>
              </a:ln>
              <a:effectLst/>
            </c:spPr>
            <c:txPr>
              <a:bodyPr wrap="square" lIns="38100" tIns="19050" rIns="38100" bIns="19050" anchor="ctr">
                <a:spAutoFit/>
              </a:bodyPr>
              <a:lstStyle/>
              <a:p>
                <a:pPr>
                  <a:defRPr sz="1100">
                    <a:solidFill>
                      <a:schemeClr val="tx1"/>
                    </a:solidFill>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Sheet1!$B$2:$J$2</c:f>
              <c:strCache>
                <c:ptCount val="9"/>
                <c:pt idx="0">
                  <c:v>Placebo</c:v>
                </c:pt>
                <c:pt idx="1">
                  <c:v>Semaglutide 2.4 mg</c:v>
                </c:pt>
                <c:pt idx="2">
                  <c:v>Placebo</c:v>
                </c:pt>
                <c:pt idx="3">
                  <c:v>semaglutide2.4 mg</c:v>
                </c:pt>
                <c:pt idx="4">
                  <c:v>Semaglutide 1.0 mg</c:v>
                </c:pt>
                <c:pt idx="5">
                  <c:v>Placebo</c:v>
                </c:pt>
                <c:pt idx="6">
                  <c:v>semaglutide2.4 mg</c:v>
                </c:pt>
                <c:pt idx="7">
                  <c:v>Placebo</c:v>
                </c:pt>
                <c:pt idx="8">
                  <c:v>Semaglutide 0.5 mg</c:v>
                </c:pt>
              </c:strCache>
            </c:strRef>
          </c:cat>
          <c:val>
            <c:numRef>
              <c:f>Sheet1!$B$3:$J$3</c:f>
              <c:numCache>
                <c:formatCode>General</c:formatCode>
                <c:ptCount val="9"/>
                <c:pt idx="0">
                  <c:v>-2.4</c:v>
                </c:pt>
                <c:pt idx="1">
                  <c:v>-14.9</c:v>
                </c:pt>
                <c:pt idx="2" formatCode="0.0">
                  <c:v>-3.4</c:v>
                </c:pt>
                <c:pt idx="3" formatCode="0.0">
                  <c:v>-9.6</c:v>
                </c:pt>
                <c:pt idx="4">
                  <c:v>-7</c:v>
                </c:pt>
                <c:pt idx="5">
                  <c:v>-5.7</c:v>
                </c:pt>
                <c:pt idx="6">
                  <c:v>-16</c:v>
                </c:pt>
                <c:pt idx="7">
                  <c:v>6.9</c:v>
                </c:pt>
                <c:pt idx="8">
                  <c:v>-7.9</c:v>
                </c:pt>
              </c:numCache>
            </c:numRef>
          </c:val>
          <c:extLst>
            <c:ext xmlns:c16="http://schemas.microsoft.com/office/drawing/2014/chart" uri="{C3380CC4-5D6E-409C-BE32-E72D297353CC}">
              <c16:uniqueId val="{00000012-5E2E-419A-8C73-CF858302DB63}"/>
            </c:ext>
          </c:extLst>
        </c:ser>
        <c:dLbls>
          <c:dLblPos val="outEnd"/>
          <c:showLegendKey val="0"/>
          <c:showVal val="1"/>
          <c:showCatName val="0"/>
          <c:showSerName val="0"/>
          <c:showPercent val="0"/>
          <c:showBubbleSize val="0"/>
        </c:dLbls>
        <c:gapWidth val="29"/>
        <c:overlap val="90"/>
        <c:axId val="458208024"/>
        <c:axId val="458205280"/>
      </c:barChart>
      <c:catAx>
        <c:axId val="458208024"/>
        <c:scaling>
          <c:orientation val="minMax"/>
        </c:scaling>
        <c:delete val="0"/>
        <c:axPos val="b"/>
        <c:numFmt formatCode="General" sourceLinked="0"/>
        <c:majorTickMark val="none"/>
        <c:minorTickMark val="none"/>
        <c:tickLblPos val="none"/>
        <c:spPr>
          <a:ln w="19050">
            <a:solidFill>
              <a:schemeClr val="tx1"/>
            </a:solidFill>
          </a:ln>
        </c:spPr>
        <c:crossAx val="458205280"/>
        <c:crossesAt val="0"/>
        <c:auto val="1"/>
        <c:lblAlgn val="ctr"/>
        <c:lblOffset val="100"/>
        <c:noMultiLvlLbl val="0"/>
      </c:catAx>
      <c:valAx>
        <c:axId val="458205280"/>
        <c:scaling>
          <c:orientation val="minMax"/>
          <c:max val="9"/>
          <c:min val="-20"/>
        </c:scaling>
        <c:delete val="0"/>
        <c:axPos val="l"/>
        <c:title>
          <c:tx>
            <c:rich>
              <a:bodyPr/>
              <a:lstStyle/>
              <a:p>
                <a:pPr>
                  <a:defRPr lang="en-GB" sz="1400" b="0">
                    <a:solidFill>
                      <a:schemeClr val="tx1"/>
                    </a:solidFill>
                    <a:latin typeface="+mn-lt"/>
                  </a:defRPr>
                </a:pPr>
                <a:r>
                  <a:rPr lang="en-GB" sz="1400" b="0">
                    <a:solidFill>
                      <a:schemeClr val="tx1"/>
                    </a:solidFill>
                    <a:latin typeface="+mn-lt"/>
                  </a:rPr>
                  <a:t>Change in body weight</a:t>
                </a:r>
                <a:br>
                  <a:rPr lang="en-GB" sz="1400" b="0">
                    <a:solidFill>
                      <a:schemeClr val="tx1"/>
                    </a:solidFill>
                    <a:latin typeface="+mn-lt"/>
                  </a:rPr>
                </a:br>
                <a:r>
                  <a:rPr lang="en-GB" sz="1400" b="0">
                    <a:solidFill>
                      <a:schemeClr val="tx1"/>
                    </a:solidFill>
                    <a:latin typeface="+mn-lt"/>
                  </a:rPr>
                  <a:t> from baseline</a:t>
                </a:r>
                <a:r>
                  <a:rPr lang="en-GB" sz="1400" b="0" baseline="0">
                    <a:solidFill>
                      <a:schemeClr val="tx1"/>
                    </a:solidFill>
                    <a:latin typeface="+mn-lt"/>
                  </a:rPr>
                  <a:t> </a:t>
                </a:r>
                <a:r>
                  <a:rPr lang="en-GB" sz="1400" b="0">
                    <a:solidFill>
                      <a:schemeClr val="tx1"/>
                    </a:solidFill>
                    <a:latin typeface="+mn-lt"/>
                  </a:rPr>
                  <a:t>(%) </a:t>
                </a:r>
              </a:p>
            </c:rich>
          </c:tx>
          <c:layout>
            <c:manualLayout>
              <c:xMode val="edge"/>
              <c:yMode val="edge"/>
              <c:x val="4.1377476988900316E-3"/>
              <c:y val="0.14116833925157424"/>
            </c:manualLayout>
          </c:layout>
          <c:overlay val="0"/>
        </c:title>
        <c:numFmt formatCode="#,##0" sourceLinked="0"/>
        <c:majorTickMark val="out"/>
        <c:minorTickMark val="none"/>
        <c:tickLblPos val="nextTo"/>
        <c:spPr>
          <a:ln w="19050">
            <a:solidFill>
              <a:schemeClr val="tx1"/>
            </a:solidFill>
          </a:ln>
        </c:spPr>
        <c:txPr>
          <a:bodyPr rot="0" vert="horz"/>
          <a:lstStyle/>
          <a:p>
            <a:pPr>
              <a:defRPr sz="1200">
                <a:solidFill>
                  <a:schemeClr val="tx1"/>
                </a:solidFill>
                <a:latin typeface="+mn-lt"/>
              </a:defRPr>
            </a:pPr>
            <a:endParaRPr lang="en-US"/>
          </a:p>
        </c:txPr>
        <c:crossAx val="458208024"/>
        <c:crosses val="autoZero"/>
        <c:crossBetween val="between"/>
        <c:majorUnit val="4"/>
      </c:valAx>
      <c:spPr>
        <a:noFill/>
        <a:ln w="19050">
          <a:noFill/>
        </a:ln>
      </c:spPr>
    </c:plotArea>
    <c:plotVisOnly val="1"/>
    <c:dispBlanksAs val="gap"/>
    <c:showDLblsOverMax val="0"/>
  </c:chart>
  <c:spPr>
    <a:noFill/>
    <a:ln>
      <a:noFill/>
    </a:ln>
  </c:spPr>
  <c:txPr>
    <a:bodyPr/>
    <a:lstStyle/>
    <a:p>
      <a:pPr>
        <a:defRPr sz="1050" b="0" i="0" u="none" strike="noStrike" baseline="0">
          <a:solidFill>
            <a:srgbClr val="002060"/>
          </a:solidFill>
          <a:latin typeface="Verdana"/>
          <a:ea typeface="Verdana"/>
          <a:cs typeface="Verdan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F52BE-03E9-4385-B31D-4D95E8207667}" type="datetimeFigureOut">
              <a:rPr lang="en-CA" smtClean="0"/>
              <a:t>2024-02-26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96964-119A-4C87-92B3-6DE355C27AA2}" type="slidenum">
              <a:rPr lang="en-CA" smtClean="0"/>
              <a:t>‹#›</a:t>
            </a:fld>
            <a:endParaRPr lang="en-CA"/>
          </a:p>
        </p:txBody>
      </p:sp>
    </p:spTree>
    <p:extLst>
      <p:ext uri="{BB962C8B-B14F-4D97-AF65-F5344CB8AC3E}">
        <p14:creationId xmlns:p14="http://schemas.microsoft.com/office/powerpoint/2010/main" val="304876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ntrave.com/content/pdf/Contrave_PI.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ntrave.com/content/pdf/Contrave_PI.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ccessdata.fda.gov/drugsatfda_docs/label/2012/088023s037lbl.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investor.lilly.com/node/47701/pdf" TargetMode="External"/><Relationship Id="rId5" Type="http://schemas.openxmlformats.org/officeDocument/2006/relationships/hyperlink" Target="https://lomaira.com/Prescribing_Information.pdf" TargetMode="External"/><Relationship Id="rId4" Type="http://schemas.openxmlformats.org/officeDocument/2006/relationships/hyperlink" Target="https://medlineplus.gov/druginfo/meds/a682187.html#side-effect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ccessdata.fda.gov/drugsatfda_docs/label/2012/088023s037lbl.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lomaira.com/Prescribing_Information.pdf" TargetMode="External"/><Relationship Id="rId4" Type="http://schemas.openxmlformats.org/officeDocument/2006/relationships/hyperlink" Target="https://medlineplus.gov/druginfo/meds/a682187.html#side-effect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ccessdata.fda.gov/drugsatfda_docs/label/2012/011613s027lbl.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ccessdata.fda.gov/drugsatfda_docs/label/2012/088023s037lbl.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300061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ltLang="en-US"/>
          </a:p>
          <a:p>
            <a:pPr lvl="0"/>
            <a:endParaRPr lang="en-US" altLang="en-US"/>
          </a:p>
          <a:p>
            <a:endParaRPr lang="en-GB"/>
          </a:p>
        </p:txBody>
      </p:sp>
      <p:sp>
        <p:nvSpPr>
          <p:cNvPr id="4" name="Slide Number Placeholder 3"/>
          <p:cNvSpPr>
            <a:spLocks noGrp="1"/>
          </p:cNvSpPr>
          <p:nvPr>
            <p:ph type="sldNum" sz="quarter" idx="5"/>
          </p:nvPr>
        </p:nvSpPr>
        <p:spPr/>
        <p:txBody>
          <a:bodyPr/>
          <a:lstStyle/>
          <a:p>
            <a:fld id="{83696964-119A-4C87-92B3-6DE355C27AA2}" type="slidenum">
              <a:rPr lang="en-CA" smtClean="0"/>
              <a:t>13</a:t>
            </a:fld>
            <a:endParaRPr lang="en-CA"/>
          </a:p>
        </p:txBody>
      </p:sp>
    </p:spTree>
    <p:extLst>
      <p:ext uri="{BB962C8B-B14F-4D97-AF65-F5344CB8AC3E}">
        <p14:creationId xmlns:p14="http://schemas.microsoft.com/office/powerpoint/2010/main" val="28443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pis For Office" panose="020B05040101010101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900" b="0" i="0" u="none" strike="noStrike" kern="1200" cap="none" spc="0" normalizeH="0" baseline="0" noProof="0">
              <a:ln>
                <a:noFill/>
              </a:ln>
              <a:solidFill>
                <a:srgbClr val="E64A0E"/>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107947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r>
              <a:rPr lang="en-US" b="1"/>
              <a:t>Facilitator Notes</a:t>
            </a:r>
          </a:p>
          <a:p>
            <a:r>
              <a:rPr lang="en-US" sz="1200" b="0" i="0" u="none" strike="noStrike" kern="1200" baseline="0">
                <a:solidFill>
                  <a:schemeClr val="tx1"/>
                </a:solidFill>
                <a:latin typeface="+mn-lt"/>
              </a:rPr>
              <a:t>Orlistat is a reversible inhibitor of up to 91.4% of gastrointestinal lipases.</a:t>
            </a:r>
            <a:r>
              <a:rPr lang="en-US" altLang="en-US" baseline="30000"/>
              <a:t>1,2</a:t>
            </a:r>
            <a:r>
              <a:rPr lang="en-US" sz="1200" b="0" i="0" u="none" strike="noStrike" kern="1200" baseline="0">
                <a:solidFill>
                  <a:schemeClr val="tx1"/>
                </a:solidFill>
                <a:latin typeface="+mn-lt"/>
              </a:rPr>
              <a:t> It exerts its therapeutic activity in the lumen of the stomach</a:t>
            </a:r>
          </a:p>
          <a:p>
            <a:r>
              <a:rPr lang="en-US" sz="1200" b="0" i="0" u="none" strike="noStrike" kern="1200" baseline="0">
                <a:solidFill>
                  <a:schemeClr val="tx1"/>
                </a:solidFill>
                <a:latin typeface="+mn-lt"/>
              </a:rPr>
              <a:t>and small intestine by forming a covalent bond with the active serine residue site of gastric and pancreatic lipases. The</a:t>
            </a:r>
          </a:p>
          <a:p>
            <a:r>
              <a:rPr lang="en-US" sz="1200" b="0" i="0" u="none" strike="noStrike" kern="1200" baseline="0">
                <a:solidFill>
                  <a:schemeClr val="tx1"/>
                </a:solidFill>
                <a:latin typeface="+mn-lt"/>
              </a:rPr>
              <a:t>inactivated enzymes are thus unavailable to hydrolyze dietary fat in the form of triglycerides into absorbable free fatty</a:t>
            </a:r>
          </a:p>
          <a:p>
            <a:r>
              <a:rPr lang="en-US" sz="1200" b="0" i="0" u="none" strike="noStrike" kern="1200" baseline="0">
                <a:solidFill>
                  <a:schemeClr val="tx1"/>
                </a:solidFill>
                <a:latin typeface="+mn-lt"/>
              </a:rPr>
              <a:t>acids and monoglycerides. As undigested triglycerides are not absorbed, the resulting caloric deficit may have a</a:t>
            </a:r>
          </a:p>
          <a:p>
            <a:r>
              <a:rPr lang="en-US" sz="1200" b="0" i="0" u="none" strike="noStrike" kern="1200" baseline="0">
                <a:solidFill>
                  <a:schemeClr val="tx1"/>
                </a:solidFill>
                <a:latin typeface="+mn-lt"/>
              </a:rPr>
              <a:t>positive effect on weight control.</a:t>
            </a:r>
            <a:r>
              <a:rPr lang="en-US" sz="1200" b="0" i="0" u="none" strike="noStrike" kern="1200" baseline="30000">
                <a:solidFill>
                  <a:schemeClr val="tx1"/>
                </a:solidFill>
                <a:latin typeface="+mn-lt"/>
              </a:rPr>
              <a:t>2</a:t>
            </a:r>
            <a:r>
              <a:rPr lang="en-US" sz="1200" b="0" i="0" u="none" strike="noStrike" kern="1200" baseline="0">
                <a:solidFill>
                  <a:schemeClr val="tx1"/>
                </a:solidFill>
                <a:latin typeface="+mn-lt"/>
              </a:rPr>
              <a:t> </a:t>
            </a:r>
          </a:p>
          <a:p>
            <a:endParaRPr lang="en-US" sz="1200" b="0" i="0" u="none" strike="noStrike" kern="1200" baseline="0">
              <a:solidFill>
                <a:schemeClr val="tx1"/>
              </a:solidFill>
              <a:latin typeface="+mn-lt"/>
            </a:endParaRPr>
          </a:p>
          <a:p>
            <a:r>
              <a:rPr lang="en-US" sz="1200" b="1" i="0" u="none" strike="noStrike" kern="1200" baseline="0">
                <a:solidFill>
                  <a:schemeClr val="tx1"/>
                </a:solidFill>
                <a:latin typeface="+mn-lt"/>
              </a:rPr>
              <a:t>References</a:t>
            </a:r>
          </a:p>
          <a:p>
            <a:r>
              <a:rPr lang="en-US" sz="1200" b="0" i="0" u="none" strike="noStrike" kern="1200" baseline="0">
                <a:solidFill>
                  <a:schemeClr val="tx1"/>
                </a:solidFill>
                <a:latin typeface="+mn-lt"/>
              </a:rPr>
              <a:t>1. </a:t>
            </a:r>
            <a:r>
              <a:rPr lang="en-US" sz="1200">
                <a:solidFill>
                  <a:srgbClr val="82786F"/>
                </a:solidFill>
              </a:rPr>
              <a:t>McClendon K </a:t>
            </a:r>
            <a:r>
              <a:rPr lang="en-US" sz="1200" i="1">
                <a:solidFill>
                  <a:srgbClr val="82786F"/>
                </a:solidFill>
              </a:rPr>
              <a:t>et al. Expert Opin Drug Saf</a:t>
            </a:r>
            <a:r>
              <a:rPr lang="en-US" sz="1200">
                <a:solidFill>
                  <a:srgbClr val="82786F"/>
                </a:solidFill>
              </a:rPr>
              <a:t> 2009;8(6):727–44.</a:t>
            </a:r>
            <a:endParaRPr lang="en-US" sz="1200" b="0" i="0" u="none" strike="noStrike" kern="1200" baseline="0">
              <a:solidFill>
                <a:schemeClr val="tx1"/>
              </a:solidFill>
              <a:latin typeface="+mn-lt"/>
            </a:endParaRPr>
          </a:p>
          <a:p>
            <a:r>
              <a:rPr lang="en-US" sz="1200" b="0" i="0" u="none" strike="noStrike" kern="1200" baseline="0">
                <a:solidFill>
                  <a:schemeClr val="tx1"/>
                </a:solidFill>
                <a:latin typeface="+mn-lt"/>
              </a:rPr>
              <a:t>2. </a:t>
            </a:r>
            <a:r>
              <a:rPr lang="en-US" sz="1200">
                <a:solidFill>
                  <a:srgbClr val="82786F"/>
                </a:solidFill>
              </a:rPr>
              <a:t>Xenical</a:t>
            </a:r>
            <a:r>
              <a:rPr lang="en-US" sz="1200" baseline="30000">
                <a:solidFill>
                  <a:srgbClr val="82786F"/>
                </a:solidFill>
              </a:rPr>
              <a:t>®</a:t>
            </a:r>
            <a:r>
              <a:rPr lang="en-US" sz="1200">
                <a:solidFill>
                  <a:srgbClr val="82786F"/>
                </a:solidFill>
              </a:rPr>
              <a:t> [Orlistat] prescribing information. Last revised Aug 2015.</a:t>
            </a:r>
            <a:endParaRPr lang="en-US" b="0"/>
          </a:p>
        </p:txBody>
      </p:sp>
      <p:sp>
        <p:nvSpPr>
          <p:cNvPr id="4" name="Slide Number Placeholder 3"/>
          <p:cNvSpPr>
            <a:spLocks noGrp="1"/>
          </p:cNvSpPr>
          <p:nvPr>
            <p:ph type="sldNum" sz="quarter" idx="10"/>
          </p:nvPr>
        </p:nvSpPr>
        <p:spPr>
          <a:xfrm>
            <a:off x="3888275" y="217730"/>
            <a:ext cx="2974602" cy="214625"/>
          </a:xfrm>
          <a:prstGeom prst="rect">
            <a:avLst/>
          </a:prstGeom>
        </p:spPr>
        <p:txBody>
          <a:bodyPr lIns="91513" tIns="45757" rIns="91513" bIns="45757"/>
          <a:lstStyle/>
          <a:p>
            <a:pPr marL="0" marR="0" lvl="0" indent="0" algn="l" defTabSz="914400" rtl="0" eaLnBrk="1" fontAlgn="base" latinLnBrk="0" hangingPunct="1">
              <a:lnSpc>
                <a:spcPct val="100000"/>
              </a:lnSpc>
              <a:spcBef>
                <a:spcPct val="0"/>
              </a:spcBef>
              <a:spcAft>
                <a:spcPct val="0"/>
              </a:spcAft>
              <a:buClrTx/>
              <a:buSzTx/>
              <a:buFontTx/>
              <a:buNone/>
              <a:tabLst/>
              <a:defRPr/>
            </a:pPr>
            <a:fld id="{73E650AD-6A65-42D1-92F7-B0A9A2A75189}" type="slidenum">
              <a:rPr kumimoji="0" lang="en-US" sz="1800" b="0" i="0" u="none" strike="noStrike" kern="1200" cap="none" spc="0" normalizeH="0" baseline="0" noProof="0" smtClean="0">
                <a:ln>
                  <a:noFill/>
                </a:ln>
                <a:solidFill>
                  <a:srgbClr val="001965"/>
                </a:solidFill>
                <a:effectLst/>
                <a:uLnTx/>
                <a:uFillTx/>
                <a:latin typeface="Apis For Office" panose="020B05040101010101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mn-ea"/>
              <a:cs typeface="Arial" charset="0"/>
            </a:endParaRPr>
          </a:p>
        </p:txBody>
      </p:sp>
    </p:spTree>
    <p:extLst>
      <p:ext uri="{BB962C8B-B14F-4D97-AF65-F5344CB8AC3E}">
        <p14:creationId xmlns:p14="http://schemas.microsoft.com/office/powerpoint/2010/main" val="2294469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9E1D4A24-4018-418F-8E81-23FCC1639710}"/>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r>
              <a:rPr lang="en-US"/>
              <a:t>Abstract: Togerson JS et al. Diabetes Care 2004;27:155-61</a:t>
            </a:r>
          </a:p>
          <a:p>
            <a:r>
              <a:rPr lang="en-US"/>
              <a:t>OBJECTIVE— It is well established that the risk of developing type 2 diabetes is closely</a:t>
            </a:r>
          </a:p>
          <a:p>
            <a:r>
              <a:rPr lang="en-US"/>
              <a:t>linked to the presence and duration of overweight and obesity. A reduction in the incidence of</a:t>
            </a:r>
          </a:p>
          <a:p>
            <a:r>
              <a:rPr lang="en-US"/>
              <a:t>type 2 diabetes with lifestyle changes has previously been demonstrated. We hypothesized that</a:t>
            </a:r>
          </a:p>
          <a:p>
            <a:r>
              <a:rPr lang="en-US"/>
              <a:t>adding a weight-reducing agent to lifestyle changes may lead to an even greater decrease in body</a:t>
            </a:r>
          </a:p>
          <a:p>
            <a:r>
              <a:rPr lang="en-US"/>
              <a:t>weight, and thus the incidence of type 2 diabetes, in obese patients.</a:t>
            </a:r>
          </a:p>
          <a:p>
            <a:r>
              <a:rPr lang="en-US"/>
              <a:t>RESEARCH DESIGNANDMETHODS— In a 4-year, double-blind, prospective study,</a:t>
            </a:r>
          </a:p>
          <a:p>
            <a:r>
              <a:rPr lang="en-US"/>
              <a:t>we randomized 3,305 patients to lifestyle changes plus either orlistat 120 mg or placebo, three</a:t>
            </a:r>
          </a:p>
          <a:p>
            <a:r>
              <a:rPr lang="en-US"/>
              <a:t>times daily. Participants had a BMI 30 kg/m2 and normal (79%) or impaired (21%) glucose</a:t>
            </a:r>
          </a:p>
          <a:p>
            <a:r>
              <a:rPr lang="en-US"/>
              <a:t>tolerance (IGT). Primary endpoints were time to onset of type 2 diabetes and change in body</a:t>
            </a:r>
          </a:p>
          <a:p>
            <a:r>
              <a:rPr lang="en-US"/>
              <a:t>weight. Analyses were by intention to treat.</a:t>
            </a:r>
          </a:p>
          <a:p>
            <a:r>
              <a:rPr lang="en-US"/>
              <a:t>RESULTS— Of orlistat-treated patients, 52% completed treatment compared with 34% of</a:t>
            </a:r>
          </a:p>
          <a:p>
            <a:r>
              <a:rPr lang="en-US"/>
              <a:t>placebo recipients (P  0.0001). After 4 years’ treatment, the cumulative incidence of diabetes</a:t>
            </a:r>
          </a:p>
          <a:p>
            <a:r>
              <a:rPr lang="en-US"/>
              <a:t>was 9.0% with placebo and 6.2% with orlistat, corresponding to a risk reduction of 37.3% (P </a:t>
            </a:r>
          </a:p>
          <a:p>
            <a:r>
              <a:rPr lang="en-US"/>
              <a:t>0.0032). Exploratory analyses indicated that the preventive effect was explained by the difference</a:t>
            </a:r>
          </a:p>
          <a:p>
            <a:r>
              <a:rPr lang="en-US"/>
              <a:t>in subjects with IGT. Mean weight loss after 4 years was significantly greater with orlistat</a:t>
            </a:r>
          </a:p>
          <a:p>
            <a:r>
              <a:rPr lang="en-US"/>
              <a:t>(5.8 vs. 3.0 kg with placebo; P  0.001) and similar between orlistat recipients with impaired</a:t>
            </a:r>
          </a:p>
          <a:p>
            <a:r>
              <a:rPr lang="en-US"/>
              <a:t>(5.7 kg) or normal glucose tolerance (NGT) (5.8 kg) at baseline. A second analysis in which the</a:t>
            </a:r>
          </a:p>
          <a:p>
            <a:r>
              <a:rPr lang="en-US"/>
              <a:t>baseline weights of subjects who dropped out of the study was carried forward also demonstrated</a:t>
            </a:r>
          </a:p>
          <a:p>
            <a:r>
              <a:rPr lang="en-US"/>
              <a:t>greater weight loss in the orlistat group (3.6 vs. 1.4 kg; P  0.001).</a:t>
            </a:r>
          </a:p>
          <a:p>
            <a:r>
              <a:rPr lang="en-US"/>
              <a:t>CONCLUSIONS— Compared with lifestyle changes alone, orlistat plus lifestyle changes</a:t>
            </a:r>
          </a:p>
          <a:p>
            <a:r>
              <a:rPr lang="en-US"/>
              <a:t>resulted in a greater reduction in the incidence of type 2 diabetes over 4 years and produced</a:t>
            </a:r>
          </a:p>
          <a:p>
            <a:r>
              <a:rPr lang="en-US"/>
              <a:t>greater weight loss in a clinically representative obese population. Difference in diabetes incidence</a:t>
            </a:r>
          </a:p>
          <a:p>
            <a:r>
              <a:rPr lang="en-US"/>
              <a:t>was detectable only in the IGT subgroup; weight loss was similar in subjects with IGT and</a:t>
            </a:r>
          </a:p>
          <a:p>
            <a:r>
              <a:rPr lang="en-US"/>
              <a:t>or NGT.</a:t>
            </a:r>
          </a:p>
        </p:txBody>
      </p:sp>
      <p:sp>
        <p:nvSpPr>
          <p:cNvPr id="126980" name="Slide Number Placeholder 3"/>
          <p:cNvSpPr>
            <a:spLocks noGrp="1"/>
          </p:cNvSpPr>
          <p:nvPr>
            <p:ph type="sldNum" sz="quarter" idx="5"/>
          </p:nvPr>
        </p:nvSpPr>
        <p:spPr/>
        <p:txBody>
          <a:bodyPr/>
          <a:lstStyle>
            <a:lvl1pPr eaLnBrk="0" hangingPunct="0">
              <a:defRPr b="1">
                <a:solidFill>
                  <a:srgbClr val="001965"/>
                </a:solidFill>
                <a:latin typeface="Verdana" panose="020B0604030504040204" pitchFamily="34" charset="0"/>
              </a:defRPr>
            </a:lvl1pPr>
            <a:lvl2pPr marL="743544" indent="-285979" eaLnBrk="0" hangingPunct="0">
              <a:defRPr b="1">
                <a:solidFill>
                  <a:srgbClr val="001965"/>
                </a:solidFill>
                <a:latin typeface="Verdana" panose="020B0604030504040204" pitchFamily="34" charset="0"/>
              </a:defRPr>
            </a:lvl2pPr>
            <a:lvl3pPr marL="1143914" indent="-228783" eaLnBrk="0" hangingPunct="0">
              <a:defRPr b="1">
                <a:solidFill>
                  <a:srgbClr val="001965"/>
                </a:solidFill>
                <a:latin typeface="Verdana" panose="020B0604030504040204" pitchFamily="34" charset="0"/>
              </a:defRPr>
            </a:lvl3pPr>
            <a:lvl4pPr marL="1601480" indent="-228783" eaLnBrk="0" hangingPunct="0">
              <a:defRPr b="1">
                <a:solidFill>
                  <a:srgbClr val="001965"/>
                </a:solidFill>
                <a:latin typeface="Verdana" panose="020B0604030504040204" pitchFamily="34" charset="0"/>
              </a:defRPr>
            </a:lvl4pPr>
            <a:lvl5pPr marL="2059046" indent="-228783" eaLnBrk="0" hangingPunct="0">
              <a:defRPr b="1">
                <a:solidFill>
                  <a:srgbClr val="001965"/>
                </a:solidFill>
                <a:latin typeface="Verdana" panose="020B0604030504040204" pitchFamily="34" charset="0"/>
              </a:defRPr>
            </a:lvl5pPr>
            <a:lvl6pPr marL="2516612" indent="-228783" algn="ctr" eaLnBrk="0" fontAlgn="base" hangingPunct="0">
              <a:spcBef>
                <a:spcPct val="50000"/>
              </a:spcBef>
              <a:spcAft>
                <a:spcPct val="0"/>
              </a:spcAft>
              <a:defRPr b="1">
                <a:solidFill>
                  <a:srgbClr val="001965"/>
                </a:solidFill>
                <a:latin typeface="Verdana" panose="020B0604030504040204" pitchFamily="34" charset="0"/>
              </a:defRPr>
            </a:lvl6pPr>
            <a:lvl7pPr marL="2974177" indent="-228783" algn="ctr" eaLnBrk="0" fontAlgn="base" hangingPunct="0">
              <a:spcBef>
                <a:spcPct val="50000"/>
              </a:spcBef>
              <a:spcAft>
                <a:spcPct val="0"/>
              </a:spcAft>
              <a:defRPr b="1">
                <a:solidFill>
                  <a:srgbClr val="001965"/>
                </a:solidFill>
                <a:latin typeface="Verdana" panose="020B0604030504040204" pitchFamily="34" charset="0"/>
              </a:defRPr>
            </a:lvl7pPr>
            <a:lvl8pPr marL="3431743" indent="-228783" algn="ctr" eaLnBrk="0" fontAlgn="base" hangingPunct="0">
              <a:spcBef>
                <a:spcPct val="50000"/>
              </a:spcBef>
              <a:spcAft>
                <a:spcPct val="0"/>
              </a:spcAft>
              <a:defRPr b="1">
                <a:solidFill>
                  <a:srgbClr val="001965"/>
                </a:solidFill>
                <a:latin typeface="Verdana" panose="020B0604030504040204" pitchFamily="34" charset="0"/>
              </a:defRPr>
            </a:lvl8pPr>
            <a:lvl9pPr marL="3889309" indent="-228783"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BA2E51F-F57D-440E-98EA-9FA869394C29}" type="slidenum">
              <a:rPr kumimoji="0" lang="en-US" altLang="en-US" sz="900" b="1" i="0" u="none" strike="noStrike" kern="1200" cap="none" spc="0" normalizeH="0" baseline="0" noProof="0" smtClean="0">
                <a:ln>
                  <a:noFill/>
                </a:ln>
                <a:solidFill>
                  <a:srgbClr val="001965"/>
                </a:solidFill>
                <a:effectLst/>
                <a:uLnTx/>
                <a:uFillTx/>
                <a:latin typeface="Apis For Office" panose="020B05040101010101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900" b="1" i="0" u="none" strike="noStrike" kern="1200" cap="none" spc="0" normalizeH="0" baseline="0" noProof="0">
              <a:ln>
                <a:noFill/>
              </a:ln>
              <a:solidFill>
                <a:srgbClr val="001965"/>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3041778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9D939185-9261-4EDE-BF47-7FBE6DC05D4E}"/>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r>
              <a:rPr lang="en-US"/>
              <a:t>Facilitator notes</a:t>
            </a:r>
          </a:p>
          <a:p>
            <a:r>
              <a:rPr lang="en-US"/>
              <a:t>Key points</a:t>
            </a:r>
          </a:p>
          <a:p>
            <a:r>
              <a:rPr lang="en-US"/>
              <a:t>Orlistat is available either as a prescription or an over-the-counter medication at doses of 120 mg and 60 mg, respectively1</a:t>
            </a:r>
          </a:p>
          <a:p>
            <a:r>
              <a:rPr lang="en-US"/>
              <a:t>In the US Prescribing Information, orlistat 120 mg is indicated for obesity management, including weight loss and maintenance, in conjunction with a low calorie diet in patients with a BMI ≥30 kg/m2 or ≥28 kg/m2 in patients with associated risk factors (</a:t>
            </a:r>
            <a:r>
              <a:rPr lang="en-US" err="1"/>
              <a:t>eg</a:t>
            </a:r>
            <a:r>
              <a:rPr lang="en-US"/>
              <a:t> hypertension, diabetes, dyslipidemia)1</a:t>
            </a:r>
          </a:p>
          <a:p>
            <a:endParaRPr lang="en-US"/>
          </a:p>
          <a:p>
            <a:r>
              <a:rPr lang="en-US"/>
              <a:t>Additional points</a:t>
            </a:r>
          </a:p>
          <a:p>
            <a:r>
              <a:rPr lang="en-US"/>
              <a:t>For the Rx product, dosing consists of 1 x 120 mg capsule three times daily with each main meal containing fat1</a:t>
            </a:r>
          </a:p>
          <a:p>
            <a:r>
              <a:rPr lang="en-US"/>
              <a:t>Patients are encouraged to have a diet rich in vegetables and fruit, and take a multivitamin supplement, as orlistat has been shown to reduce the absorption of some fat-soluble vitamins1</a:t>
            </a:r>
          </a:p>
          <a:p>
            <a:r>
              <a:rPr lang="en-US"/>
              <a:t>Orlistat is contraindicated in patients with chronic malabsorption syndrome and cholestasis1</a:t>
            </a:r>
          </a:p>
          <a:p>
            <a:pPr lvl="0"/>
            <a:r>
              <a:rPr lang="en-US"/>
              <a:t>Clinical studies in adolescents included patients ages 12 to 16 years. The profile of adverse events was generally similar to that observed in adults.1</a:t>
            </a:r>
          </a:p>
          <a:p>
            <a:endParaRPr lang="en-US"/>
          </a:p>
          <a:p>
            <a:endParaRPr lang="en-US"/>
          </a:p>
          <a:p>
            <a:r>
              <a:rPr lang="en-US"/>
              <a:t>FDA. Post-market drug safety information for patients and providers. Available at: www.fda.gov/Drugs/DrugSafety/PostmarketDrugSafetyInformationforPatientsandProviders/ucm180076.htm. Accessed Jul 2019</a:t>
            </a:r>
          </a:p>
          <a:p>
            <a:pPr lvl="0"/>
            <a:endParaRPr lang="en-US"/>
          </a:p>
        </p:txBody>
      </p:sp>
    </p:spTree>
    <p:extLst>
      <p:ext uri="{BB962C8B-B14F-4D97-AF65-F5344CB8AC3E}">
        <p14:creationId xmlns:p14="http://schemas.microsoft.com/office/powerpoint/2010/main" val="3816907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Key points</a:t>
            </a:r>
          </a:p>
          <a:p>
            <a:r>
              <a:rPr lang="en-US" altLang="en-US"/>
              <a:t>Phentermine stimulates noradrenaline and dopamine release in the hypothalamus, which is understood to stimulate POMC neurons to release </a:t>
            </a:r>
            <a:r>
              <a:rPr lang="en-US"/>
              <a:t>ɑ-MSH</a:t>
            </a:r>
            <a:r>
              <a:rPr lang="en-US" altLang="en-US"/>
              <a:t> resulting in appetite reduction1,2</a:t>
            </a:r>
          </a:p>
          <a:p>
            <a:pPr lvl="1"/>
            <a:r>
              <a:rPr lang="en-US" altLang="en-US"/>
              <a:t>Topiramate hypothetically inhibits appetite through enhancement of GABA activity and antagonism of AMPA/</a:t>
            </a:r>
            <a:r>
              <a:rPr lang="en-US" altLang="en-US" err="1"/>
              <a:t>kainate</a:t>
            </a:r>
            <a:r>
              <a:rPr lang="en-US" altLang="en-US"/>
              <a:t> receptors3, leading to decreased glutamate-mediated excitation. This may reduce the output of the neurotransmitters </a:t>
            </a:r>
            <a:r>
              <a:rPr lang="en-US" altLang="en-US" err="1"/>
              <a:t>AgRP</a:t>
            </a:r>
            <a:r>
              <a:rPr lang="en-US" altLang="en-US"/>
              <a:t> and NPY, leading to an inhibition of appetite2. Inhibition of carbonic anhydrase may also play a role.4</a:t>
            </a:r>
          </a:p>
          <a:p>
            <a:r>
              <a:rPr lang="en-US" err="1"/>
              <a:t>Topirmate</a:t>
            </a:r>
            <a:r>
              <a:rPr lang="en-US"/>
              <a:t> was also found to have effects on NPY as well as its Y1 and Y5 receptors, corticotrophin-releasing hormone and type II glucocorticoid receptors in rats in which weight loss characteristics were being examined.5</a:t>
            </a:r>
          </a:p>
          <a:p>
            <a:endParaRPr lang="en-US"/>
          </a:p>
          <a:p>
            <a:r>
              <a:rPr lang="en-US"/>
              <a:t>References</a:t>
            </a:r>
          </a:p>
          <a:p>
            <a:r>
              <a:rPr lang="en-US" err="1"/>
              <a:t>Witkamp</a:t>
            </a:r>
            <a:r>
              <a:rPr lang="en-US"/>
              <a:t> RF. Pharm Res 2011;28:1792–818.</a:t>
            </a:r>
          </a:p>
          <a:p>
            <a:r>
              <a:rPr lang="en-US" altLang="en-US"/>
              <a:t>Stahl S. </a:t>
            </a:r>
            <a:r>
              <a:rPr lang="en-US"/>
              <a:t>Stahl's Essential Psychopharmacology: Neuroscientific Basis and Practical Applications. Cambridge: Cambridge University Press, 2013.</a:t>
            </a:r>
          </a:p>
          <a:p>
            <a:r>
              <a:rPr lang="en-US" err="1"/>
              <a:t>Khazaal</a:t>
            </a:r>
            <a:r>
              <a:rPr lang="en-US"/>
              <a:t> Y. and </a:t>
            </a:r>
            <a:r>
              <a:rPr lang="en-US" err="1"/>
              <a:t>Zullino</a:t>
            </a:r>
            <a:r>
              <a:rPr lang="en-US"/>
              <a:t> DF. Eur J Clin </a:t>
            </a:r>
            <a:r>
              <a:rPr lang="en-US" err="1"/>
              <a:t>Pharmacol</a:t>
            </a:r>
            <a:r>
              <a:rPr lang="en-US"/>
              <a:t> 2007;63:891‒2.</a:t>
            </a:r>
          </a:p>
          <a:p>
            <a:r>
              <a:rPr lang="en-US"/>
              <a:t>Qsymia Prescribing Information</a:t>
            </a:r>
          </a:p>
          <a:p>
            <a:r>
              <a:rPr lang="en-US" err="1"/>
              <a:t>Cosentino</a:t>
            </a:r>
            <a:r>
              <a:rPr lang="en-US"/>
              <a:t> G et al. Drug Design, Development and Therapy 2013;7:267-78.</a:t>
            </a:r>
          </a:p>
          <a:p>
            <a:endParaRPr lang="en-US"/>
          </a:p>
          <a:p>
            <a:r>
              <a:rPr lang="en-US"/>
              <a:t>Abbreviations</a:t>
            </a:r>
          </a:p>
          <a:p>
            <a:r>
              <a:rPr lang="en-US"/>
              <a:t>α-MSH, alpha-melanocyte stimulating hormone; </a:t>
            </a:r>
            <a:r>
              <a:rPr lang="en-US" err="1"/>
              <a:t>AgRP</a:t>
            </a:r>
            <a:r>
              <a:rPr lang="en-US"/>
              <a:t>, agouti-related protein; AMPA, α-amino-3-hydroxy-5-methyl-4-isoxazolepropionic acid; GABA, gamma-aminobutyric acid; NPY, neuropeptide Y; POMC, pro-opiomelanocortin</a:t>
            </a:r>
          </a:p>
          <a:p>
            <a:endParaRPr lang="en-US" alt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7C66B-6E69-4350-9724-F60EDC68B39F}" type="slidenum">
              <a:rPr kumimoji="0" lang="en-US" sz="900" b="0" i="0" u="none" strike="noStrike" kern="1200" cap="none" spc="0" normalizeH="0" baseline="0" noProof="0" smtClean="0">
                <a:ln>
                  <a:noFill/>
                </a:ln>
                <a:solidFill>
                  <a:srgbClr val="E64A0E"/>
                </a:solidFill>
                <a:effectLst/>
                <a:uLnTx/>
                <a:uFillTx/>
                <a:latin typeface="Apis For Office" panose="020B05040101010101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900" b="0" i="0" u="none" strike="noStrike" kern="1200" cap="none" spc="0" normalizeH="0" baseline="0" noProof="0">
              <a:ln>
                <a:noFill/>
              </a:ln>
              <a:solidFill>
                <a:srgbClr val="E64A0E"/>
              </a:solidFill>
              <a:effectLst/>
              <a:uLnTx/>
              <a:uFillTx/>
              <a:latin typeface="Apis For Office" panose="020B0504010101010104" pitchFamily="34" charset="0"/>
              <a:ea typeface="+mn-ea"/>
              <a:cs typeface="+mn-cs"/>
            </a:endParaRPr>
          </a:p>
        </p:txBody>
      </p:sp>
      <p:sp>
        <p:nvSpPr>
          <p:cNvPr id="7" name="Slide Image Placeholder 6">
            <a:extLst>
              <a:ext uri="{FF2B5EF4-FFF2-40B4-BE49-F238E27FC236}">
                <a16:creationId xmlns:a16="http://schemas.microsoft.com/office/drawing/2014/main" id="{B6879C19-FDCB-4F8C-9496-80696E7AA36E}"/>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3546255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7713"/>
            <a:ext cx="6646862" cy="3740150"/>
          </a:xfrm>
        </p:spPr>
      </p:sp>
      <p:sp>
        <p:nvSpPr>
          <p:cNvPr id="3" name="Notes Placeholder 2"/>
          <p:cNvSpPr>
            <a:spLocks noGrp="1"/>
          </p:cNvSpPr>
          <p:nvPr>
            <p:ph type="body" idx="1"/>
          </p:nvPr>
        </p:nvSpPr>
        <p:spPr/>
        <p:txBody>
          <a:bodyPr/>
          <a:lstStyle/>
          <a:p>
            <a:pPr defTabSz="925381">
              <a:defRPr/>
            </a:pPr>
            <a:r>
              <a:rPr lang="en-US" b="1">
                <a:solidFill>
                  <a:schemeClr val="tx2">
                    <a:lumMod val="75000"/>
                  </a:schemeClr>
                </a:solidFill>
                <a:ea typeface="Apis For Office" panose="020B0504010101010104" pitchFamily="34" charset="0"/>
                <a:cs typeface="Apis For Office" panose="020B0504010101010104" pitchFamily="34" charset="0"/>
              </a:rPr>
              <a:t>Facilitator Notes</a:t>
            </a:r>
          </a:p>
          <a:p>
            <a:pPr defTabSz="925381">
              <a:defRPr/>
            </a:pPr>
            <a:r>
              <a:rPr lang="en-US">
                <a:solidFill>
                  <a:schemeClr val="tx2">
                    <a:lumMod val="75000"/>
                  </a:schemeClr>
                </a:solidFill>
                <a:ea typeface="Apis For Office" panose="020B0504010101010104" pitchFamily="34" charset="0"/>
                <a:cs typeface="Apis For Office" panose="020B0504010101010104" pitchFamily="34" charset="0"/>
              </a:rPr>
              <a:t>The effect of Qsymia on weight loss in conjunction with reduced caloric intake and increased physical activity: 2 randomized, double-blind, placebo-controlled studies in obese patients (Study 1) and in obese and overweight patients with two or more significant co-morbidities (Study 2).  </a:t>
            </a:r>
          </a:p>
          <a:p>
            <a:endParaRPr lang="en-US"/>
          </a:p>
          <a:p>
            <a:r>
              <a:rPr lang="en-US"/>
              <a:t>We’re looking at the weight-related outcomes from these studies of the titration dose of Qsymia, the high dose, and</a:t>
            </a:r>
            <a:r>
              <a:rPr lang="en-US" baseline="0"/>
              <a:t> placebo. These results are for the ITT-LOCF population.</a:t>
            </a:r>
          </a:p>
          <a:p>
            <a:endParaRPr lang="en-US" baseline="0"/>
          </a:p>
          <a:p>
            <a:r>
              <a:rPr lang="en-US" baseline="0"/>
              <a:t>Higher doses of Qsymia resulted in more WL, and a greater proportion of patients on Qsymia achieved categorical WL benchmarks than placebo.</a:t>
            </a:r>
            <a:endParaRPr lang="en-US"/>
          </a:p>
        </p:txBody>
      </p:sp>
      <p:sp>
        <p:nvSpPr>
          <p:cNvPr id="4" name="Slide Number Placeholder 3"/>
          <p:cNvSpPr>
            <a:spLocks noGrp="1"/>
          </p:cNvSpPr>
          <p:nvPr>
            <p:ph type="sldNum" sz="quarter" idx="10"/>
          </p:nvPr>
        </p:nvSpPr>
        <p:spPr>
          <a:xfrm>
            <a:off x="4244090" y="3"/>
            <a:ext cx="1617383" cy="231197"/>
          </a:xfrm>
          <a:prstGeom prst="rect">
            <a:avLst/>
          </a:prstGeom>
        </p:spPr>
        <p:txBody>
          <a:bodyPr lIns="93394" tIns="46696" rIns="93394" bIns="46696"/>
          <a:lstStyle/>
          <a:p>
            <a:pPr marL="0" marR="0" lvl="0" indent="0" algn="l" defTabSz="914400" rtl="0" eaLnBrk="1" fontAlgn="base" latinLnBrk="0" hangingPunct="1">
              <a:lnSpc>
                <a:spcPct val="100000"/>
              </a:lnSpc>
              <a:spcBef>
                <a:spcPct val="0"/>
              </a:spcBef>
              <a:spcAft>
                <a:spcPct val="0"/>
              </a:spcAft>
              <a:buClrTx/>
              <a:buSzTx/>
              <a:buFontTx/>
              <a:buNone/>
              <a:tabLst/>
              <a:defRPr/>
            </a:pPr>
            <a:fld id="{5DBECE42-C0BE-4B89-8D35-F52D09D5BFD4}" type="slidenum">
              <a:rPr kumimoji="0" lang="en-US" altLang="en-US" sz="1800" b="0" i="0" u="none" strike="noStrike" kern="1200" cap="none" spc="0" normalizeH="0" baseline="0" noProof="0" smtClean="0">
                <a:ln>
                  <a:noFill/>
                </a:ln>
                <a:solidFill>
                  <a:prstClr val="black"/>
                </a:solidFill>
                <a:effectLst/>
                <a:uLnTx/>
                <a:uFillTx/>
                <a:latin typeface="Apis For Office" panose="020B05040101010101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altLang="en-US" sz="1800" b="0" i="0" u="none" strike="noStrike" kern="1200" cap="none" spc="0" normalizeH="0" baseline="0" noProof="0">
              <a:ln>
                <a:noFill/>
              </a:ln>
              <a:solidFill>
                <a:prstClr val="black"/>
              </a:solidFill>
              <a:effectLst/>
              <a:uLnTx/>
              <a:uFillTx/>
              <a:latin typeface="Apis For Office" panose="020B0504010101010104" pitchFamily="34" charset="0"/>
              <a:ea typeface="+mn-ea"/>
              <a:cs typeface="Arial" charset="0"/>
            </a:endParaRPr>
          </a:p>
        </p:txBody>
      </p:sp>
    </p:spTree>
    <p:extLst>
      <p:ext uri="{BB962C8B-B14F-4D97-AF65-F5344CB8AC3E}">
        <p14:creationId xmlns:p14="http://schemas.microsoft.com/office/powerpoint/2010/main" val="3042738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https://www.ncbi.nlm.nih.gov/pmc/articles/PMC3270297/pdf/oby2011330a.pdf</a:t>
            </a:r>
          </a:p>
        </p:txBody>
      </p:sp>
      <p:sp>
        <p:nvSpPr>
          <p:cNvPr id="4" name="Slide Number Placeholder 3"/>
          <p:cNvSpPr>
            <a:spLocks noGrp="1"/>
          </p:cNvSpPr>
          <p:nvPr>
            <p:ph type="sldNum" sz="quarter" idx="5"/>
          </p:nvPr>
        </p:nvSpPr>
        <p:spPr/>
        <p:txBody>
          <a:bodyPr/>
          <a:lstStyle/>
          <a:p>
            <a:fld id="{83696964-119A-4C87-92B3-6DE355C27AA2}" type="slidenum">
              <a:rPr lang="en-CA" smtClean="0"/>
              <a:t>20</a:t>
            </a:fld>
            <a:endParaRPr lang="en-CA"/>
          </a:p>
        </p:txBody>
      </p:sp>
    </p:spTree>
    <p:extLst>
      <p:ext uri="{BB962C8B-B14F-4D97-AF65-F5344CB8AC3E}">
        <p14:creationId xmlns:p14="http://schemas.microsoft.com/office/powerpoint/2010/main" val="1022597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Facilitator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a:t>Key points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REMS program was required by the FDA due to the increased risk of congenital malformations and oral clefts with topiramate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a:t>
            </a:r>
            <a:r>
              <a:rPr lang="en-US" baseline="0"/>
              <a:t> slide summarises the following for PHEN/TPM ER:</a:t>
            </a:r>
            <a:endParaRPr lang="en-US"/>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formulation and dosing: to be used as an a</a:t>
            </a:r>
            <a:r>
              <a:rPr lang="en-US" sz="1200"/>
              <a:t>adjunct to a reduced-calorie diet and increased physical activity</a:t>
            </a:r>
            <a:endParaRPr lang="en-US" altLang="en-US" sz="120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indication and contraindications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rules for stopping treatment</a:t>
            </a:r>
          </a:p>
        </p:txBody>
      </p:sp>
    </p:spTree>
    <p:extLst>
      <p:ext uri="{BB962C8B-B14F-4D97-AF65-F5344CB8AC3E}">
        <p14:creationId xmlns:p14="http://schemas.microsoft.com/office/powerpoint/2010/main" val="3955673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28575" y="735013"/>
            <a:ext cx="7073900" cy="3979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Facilitator notes:</a:t>
            </a:r>
          </a:p>
          <a:p>
            <a:pPr marL="171450" indent="-171450" eaLnBrk="1" hangingPunct="1">
              <a:spcBef>
                <a:spcPct val="0"/>
              </a:spcBef>
              <a:buFont typeface="Arial" panose="020B0604020202020204" pitchFamily="34" charset="0"/>
              <a:buChar char="•"/>
            </a:pPr>
            <a:r>
              <a:rPr lang="en-US" sz="1200" b="0" i="0" u="none" strike="noStrike" kern="1200" baseline="0">
                <a:solidFill>
                  <a:schemeClr val="tx1"/>
                </a:solidFill>
                <a:latin typeface="+mn-lt"/>
              </a:rPr>
              <a:t>The putative primary site of action of Contrave appears to be within the central melanocortin pathways of the brain, specifically the arcuate nucleus of the hypothalamus. Pro-opiomelanocortin (POMC) neurons residing within this region are responsible for integrating both the central and peripheral signals that influence body weight.</a:t>
            </a:r>
            <a:r>
              <a:rPr lang="en-US" sz="1200" b="0" i="0" u="none" strike="noStrike" kern="1200" baseline="30000">
                <a:solidFill>
                  <a:schemeClr val="tx1"/>
                </a:solidFill>
                <a:latin typeface="+mn-lt"/>
              </a:rPr>
              <a:t>1</a:t>
            </a:r>
            <a:endParaRPr lang="en-US" sz="1200" b="0" i="0" u="none" strike="noStrike" kern="1200" baseline="0">
              <a:solidFill>
                <a:schemeClr val="tx1"/>
              </a:solidFill>
              <a:latin typeface="+mn-lt"/>
            </a:endParaRPr>
          </a:p>
          <a:p>
            <a:pPr marL="171450" indent="-171450" eaLnBrk="1" hangingPunct="1">
              <a:spcBef>
                <a:spcPct val="0"/>
              </a:spcBef>
              <a:buFont typeface="Arial" panose="020B0604020202020204" pitchFamily="34" charset="0"/>
              <a:buChar char="•"/>
            </a:pPr>
            <a:r>
              <a:rPr lang="en-US" sz="1200" b="0" i="0" u="none" strike="noStrike" kern="1200" baseline="0">
                <a:solidFill>
                  <a:schemeClr val="tx1"/>
                </a:solidFill>
                <a:latin typeface="+mn-lt"/>
              </a:rPr>
              <a:t>POMC is post-translationally cleaved into two major peptides, α-melanocyte-stimulating hormone (α-MSH) and β-endorphin.</a:t>
            </a:r>
            <a:r>
              <a:rPr lang="en-US" sz="1200" b="0" i="0" u="none" strike="noStrike" kern="1200" baseline="30000">
                <a:solidFill>
                  <a:schemeClr val="tx1"/>
                </a:solidFill>
                <a:latin typeface="+mn-lt"/>
              </a:rPr>
              <a:t>1</a:t>
            </a:r>
            <a:r>
              <a:rPr lang="en-US" sz="1200" b="0" i="0" u="none" strike="noStrike" kern="1200" baseline="0">
                <a:solidFill>
                  <a:schemeClr val="tx1"/>
                </a:solidFill>
                <a:latin typeface="+mn-lt"/>
              </a:rPr>
              <a:t> </a:t>
            </a:r>
          </a:p>
          <a:p>
            <a:pPr marL="628650" lvl="1" indent="-171450" eaLnBrk="1" hangingPunct="1">
              <a:spcBef>
                <a:spcPct val="0"/>
              </a:spcBef>
              <a:buFont typeface="Arial" panose="020B0604020202020204" pitchFamily="34" charset="0"/>
              <a:buChar char="•"/>
            </a:pPr>
            <a:r>
              <a:rPr lang="en-US" sz="1200" b="0" i="0" u="none" strike="noStrike" kern="1200" baseline="0">
                <a:solidFill>
                  <a:schemeClr val="tx1"/>
                </a:solidFill>
                <a:latin typeface="+mn-lt"/>
              </a:rPr>
              <a:t>The combined use of bupropion and naltrexone is proposed to be effective by a combined function: the inhibition of dopamine and norepinephrine reuptake by bupropion stimulates POMC neural activity, and the resulting release of α-MSH leads to the activation of melanocortin MC4 receptors and downstream pathways that increase energy expenditure and decrease appetite.</a:t>
            </a:r>
            <a:r>
              <a:rPr lang="en-US" sz="1200" b="0" i="0" u="none" strike="noStrike" kern="1200" baseline="30000">
                <a:solidFill>
                  <a:schemeClr val="tx1"/>
                </a:solidFill>
                <a:latin typeface="+mn-lt"/>
              </a:rPr>
              <a:t>1</a:t>
            </a:r>
            <a:r>
              <a:rPr lang="en-US" sz="1200" b="0" i="0" u="none" strike="noStrike" kern="1200" baseline="0">
                <a:solidFill>
                  <a:schemeClr val="tx1"/>
                </a:solidFill>
                <a:latin typeface="+mn-lt"/>
              </a:rPr>
              <a:t> </a:t>
            </a:r>
          </a:p>
          <a:p>
            <a:pPr marL="628650" lvl="1" indent="-171450" eaLnBrk="1" hangingPunct="1">
              <a:spcBef>
                <a:spcPct val="0"/>
              </a:spcBef>
              <a:buFont typeface="Arial" panose="020B0604020202020204" pitchFamily="34" charset="0"/>
              <a:buChar char="•"/>
            </a:pPr>
            <a:r>
              <a:rPr lang="en-US" sz="1200" b="0" i="0" u="none" strike="noStrike" kern="1200" baseline="0">
                <a:solidFill>
                  <a:schemeClr val="tx1"/>
                </a:solidFill>
                <a:latin typeface="+mn-lt"/>
              </a:rPr>
              <a:t>β-Endorphin, an endogenous opioid, has been demonstrated to exert negative feedback inhibition on POMC activity and increase food intake in rodents.</a:t>
            </a:r>
            <a:r>
              <a:rPr lang="en-US" sz="1200" b="0" i="0" u="none" strike="noStrike" kern="1200" baseline="30000">
                <a:solidFill>
                  <a:schemeClr val="tx1"/>
                </a:solidFill>
                <a:latin typeface="+mn-lt"/>
              </a:rPr>
              <a:t>1</a:t>
            </a:r>
            <a:endParaRPr lang="en-US" sz="1200" b="0" i="0" u="none" strike="noStrike" kern="1200" baseline="0">
              <a:solidFill>
                <a:schemeClr val="tx1"/>
              </a:solidFill>
              <a:latin typeface="+mn-lt"/>
            </a:endParaRPr>
          </a:p>
          <a:p>
            <a:pPr marL="171450" indent="-171450" eaLnBrk="1" hangingPunct="1">
              <a:spcBef>
                <a:spcPct val="0"/>
              </a:spcBef>
              <a:buFont typeface="Arial" panose="020B0604020202020204" pitchFamily="34" charset="0"/>
              <a:buChar char="•"/>
            </a:pPr>
            <a:r>
              <a:rPr lang="en-US" sz="1200" b="0" i="0" u="none" strike="noStrike" kern="1200" baseline="0">
                <a:solidFill>
                  <a:schemeClr val="tx1"/>
                </a:solidFill>
                <a:latin typeface="+mn-lt"/>
              </a:rPr>
              <a:t>By inhibiting opioid receptors, naltrexone releases POMC neurons from β-endorphin opioid inhibition, thus augmenting the POMC-activating effects of bupropion</a:t>
            </a:r>
            <a:r>
              <a:rPr lang="en-US" sz="1200" b="0" i="0" u="none" strike="noStrike" kern="1200" baseline="30000">
                <a:solidFill>
                  <a:schemeClr val="tx1"/>
                </a:solidFill>
                <a:latin typeface="+mn-lt"/>
              </a:rPr>
              <a:t>1</a:t>
            </a:r>
            <a:r>
              <a:rPr lang="en-US" sz="1200" b="0" i="0" u="none" strike="noStrike" kern="1200" baseline="0">
                <a:solidFill>
                  <a:schemeClr val="tx1"/>
                </a:solidFill>
                <a:latin typeface="+mn-lt"/>
              </a:rPr>
              <a:t> </a:t>
            </a:r>
          </a:p>
          <a:p>
            <a:pPr marL="0" indent="0" eaLnBrk="1" hangingPunct="1">
              <a:spcBef>
                <a:spcPct val="0"/>
              </a:spcBef>
              <a:buFont typeface="Arial" panose="020B0604020202020204" pitchFamily="34" charset="0"/>
              <a:buNone/>
            </a:pPr>
            <a:endParaRPr lang="en-US" altLang="en-US" sz="1200" b="0" i="0" u="none" strike="noStrike" kern="1200" baseline="0">
              <a:solidFill>
                <a:schemeClr val="tx1"/>
              </a:solidFill>
              <a:latin typeface="+mn-lt"/>
            </a:endParaRPr>
          </a:p>
          <a:p>
            <a:pPr marL="0" indent="0" eaLnBrk="1" hangingPunct="1">
              <a:spcBef>
                <a:spcPct val="0"/>
              </a:spcBef>
              <a:buFont typeface="Arial" panose="020B0604020202020204" pitchFamily="34" charset="0"/>
              <a:buNone/>
            </a:pPr>
            <a:r>
              <a:rPr lang="en-US" altLang="en-US" sz="1200" b="1" i="0" u="none" strike="noStrike" kern="1200" baseline="0">
                <a:solidFill>
                  <a:schemeClr val="tx1"/>
                </a:solidFill>
                <a:latin typeface="+mn-lt"/>
              </a:rPr>
              <a:t>Reference</a:t>
            </a:r>
            <a:endParaRPr lang="en-US" altLang="en-US" sz="1200" b="0" i="0" u="none" strike="noStrike" kern="1200" baseline="0">
              <a:solidFill>
                <a:schemeClr val="tx1"/>
              </a:solidFill>
              <a:latin typeface="+mn-lt"/>
            </a:endParaRPr>
          </a:p>
          <a:p>
            <a:pPr marL="0" indent="0" eaLnBrk="1" hangingPunct="1">
              <a:spcBef>
                <a:spcPct val="0"/>
              </a:spcBef>
              <a:buFont typeface="Arial" panose="020B0604020202020204" pitchFamily="34" charset="0"/>
              <a:buNone/>
            </a:pPr>
            <a:r>
              <a:rPr lang="en-US" altLang="en-US" sz="1200">
                <a:solidFill>
                  <a:srgbClr val="82786F"/>
                </a:solidFill>
              </a:rPr>
              <a:t>1. Padwal R. </a:t>
            </a:r>
            <a:r>
              <a:rPr lang="en-US" altLang="en-US" sz="1200" i="1">
                <a:solidFill>
                  <a:srgbClr val="82786F"/>
                </a:solidFill>
              </a:rPr>
              <a:t>Curr Opin Investig Drug</a:t>
            </a:r>
            <a:r>
              <a:rPr lang="en-US" altLang="en-US" sz="1200">
                <a:solidFill>
                  <a:srgbClr val="82786F"/>
                </a:solidFill>
              </a:rPr>
              <a:t>s 2009;10:1117–25</a:t>
            </a:r>
            <a:endParaRPr lang="en-US" altLang="en-US" b="1"/>
          </a:p>
        </p:txBody>
      </p:sp>
      <p:sp>
        <p:nvSpPr>
          <p:cNvPr id="20484" name="Slide Number Placeholder 3"/>
          <p:cNvSpPr>
            <a:spLocks noGrp="1"/>
          </p:cNvSpPr>
          <p:nvPr>
            <p:ph type="sldNum" sz="quarter" idx="5"/>
          </p:nvPr>
        </p:nvSpPr>
        <p:spPr bwMode="auto">
          <a:xfrm>
            <a:off x="3888275" y="217663"/>
            <a:ext cx="2974602" cy="2144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lvl1pPr>
              <a:spcBef>
                <a:spcPct val="30000"/>
              </a:spcBef>
              <a:defRPr sz="1200">
                <a:solidFill>
                  <a:schemeClr val="tx1"/>
                </a:solidFill>
                <a:latin typeface="Verdana" panose="020B0604030504040204" pitchFamily="34" charset="0"/>
              </a:defRPr>
            </a:lvl1pPr>
            <a:lvl2pPr marL="743544" indent="-285979">
              <a:spcBef>
                <a:spcPct val="30000"/>
              </a:spcBef>
              <a:defRPr sz="1200">
                <a:solidFill>
                  <a:schemeClr val="tx1"/>
                </a:solidFill>
                <a:latin typeface="Verdana" panose="020B0604030504040204" pitchFamily="34" charset="0"/>
              </a:defRPr>
            </a:lvl2pPr>
            <a:lvl3pPr marL="1143914" indent="-228783">
              <a:spcBef>
                <a:spcPct val="30000"/>
              </a:spcBef>
              <a:defRPr sz="1200">
                <a:solidFill>
                  <a:schemeClr val="tx1"/>
                </a:solidFill>
                <a:latin typeface="Verdana" panose="020B0604030504040204" pitchFamily="34" charset="0"/>
              </a:defRPr>
            </a:lvl3pPr>
            <a:lvl4pPr marL="1601480" indent="-228783">
              <a:spcBef>
                <a:spcPct val="30000"/>
              </a:spcBef>
              <a:defRPr sz="1200">
                <a:solidFill>
                  <a:schemeClr val="tx1"/>
                </a:solidFill>
                <a:latin typeface="Verdana" panose="020B0604030504040204" pitchFamily="34" charset="0"/>
              </a:defRPr>
            </a:lvl4pPr>
            <a:lvl5pPr marL="2059046" indent="-228783">
              <a:spcBef>
                <a:spcPct val="30000"/>
              </a:spcBef>
              <a:defRPr sz="1200">
                <a:solidFill>
                  <a:schemeClr val="tx1"/>
                </a:solidFill>
                <a:latin typeface="Verdana" panose="020B0604030504040204" pitchFamily="34" charset="0"/>
              </a:defRPr>
            </a:lvl5pPr>
            <a:lvl6pPr marL="2516612" indent="-228783" eaLnBrk="0" fontAlgn="base" hangingPunct="0">
              <a:spcBef>
                <a:spcPct val="30000"/>
              </a:spcBef>
              <a:spcAft>
                <a:spcPct val="0"/>
              </a:spcAft>
              <a:defRPr sz="1200">
                <a:solidFill>
                  <a:schemeClr val="tx1"/>
                </a:solidFill>
                <a:latin typeface="Verdana" panose="020B0604030504040204" pitchFamily="34" charset="0"/>
              </a:defRPr>
            </a:lvl6pPr>
            <a:lvl7pPr marL="2974177" indent="-228783" eaLnBrk="0" fontAlgn="base" hangingPunct="0">
              <a:spcBef>
                <a:spcPct val="30000"/>
              </a:spcBef>
              <a:spcAft>
                <a:spcPct val="0"/>
              </a:spcAft>
              <a:defRPr sz="1200">
                <a:solidFill>
                  <a:schemeClr val="tx1"/>
                </a:solidFill>
                <a:latin typeface="Verdana" panose="020B0604030504040204" pitchFamily="34" charset="0"/>
              </a:defRPr>
            </a:lvl7pPr>
            <a:lvl8pPr marL="3431743" indent="-228783" eaLnBrk="0" fontAlgn="base" hangingPunct="0">
              <a:spcBef>
                <a:spcPct val="30000"/>
              </a:spcBef>
              <a:spcAft>
                <a:spcPct val="0"/>
              </a:spcAft>
              <a:defRPr sz="1200">
                <a:solidFill>
                  <a:schemeClr val="tx1"/>
                </a:solidFill>
                <a:latin typeface="Verdana" panose="020B0604030504040204" pitchFamily="34" charset="0"/>
              </a:defRPr>
            </a:lvl8pPr>
            <a:lvl9pPr marL="3889309" indent="-228783" eaLnBrk="0" fontAlgn="base" hangingPunct="0">
              <a:spcBef>
                <a:spcPct val="3000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682949F-4F3C-43BE-9E7B-88524DD18D40}" type="slidenum">
              <a:rPr kumimoji="0" lang="en-US" altLang="en-US" sz="900" b="0" i="0" u="none" strike="noStrike" kern="1200" cap="none" spc="0" normalizeH="0" baseline="0" noProof="0" smtClean="0">
                <a:ln>
                  <a:noFill/>
                </a:ln>
                <a:solidFill>
                  <a:srgbClr val="000000"/>
                </a:solidFill>
                <a:effectLst/>
                <a:uLnTx/>
                <a:uFillTx/>
                <a:latin typeface="Apis For Office" panose="020B0504010101010104" pitchFamily="34" charset="0"/>
                <a:ea typeface="MS PGothic" panose="020B0600070205080204" pitchFamily="34"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altLang="en-US" sz="900" b="0" i="0" u="none" strike="noStrike" kern="1200" cap="none" spc="0" normalizeH="0" baseline="0" noProof="0">
              <a:ln>
                <a:noFill/>
              </a:ln>
              <a:solidFill>
                <a:srgbClr val="000000"/>
              </a:solidFill>
              <a:effectLst/>
              <a:uLnTx/>
              <a:uFillTx/>
              <a:latin typeface="Apis For Office" panose="020B0504010101010104" pitchFamily="34" charset="0"/>
              <a:ea typeface="MS PGothic" panose="020B0600070205080204" pitchFamily="34" charset="-128"/>
              <a:cs typeface="Arial" charset="0"/>
            </a:endParaRPr>
          </a:p>
        </p:txBody>
      </p:sp>
    </p:spTree>
    <p:extLst>
      <p:ext uri="{BB962C8B-B14F-4D97-AF65-F5344CB8AC3E}">
        <p14:creationId xmlns:p14="http://schemas.microsoft.com/office/powerpoint/2010/main" val="407451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64719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7713"/>
            <a:ext cx="6646862" cy="3740150"/>
          </a:xfrm>
        </p:spPr>
      </p:sp>
      <p:sp>
        <p:nvSpPr>
          <p:cNvPr id="3" name="Notes Placeholder 2"/>
          <p:cNvSpPr>
            <a:spLocks noGrp="1"/>
          </p:cNvSpPr>
          <p:nvPr>
            <p:ph type="body" idx="1"/>
          </p:nvPr>
        </p:nvSpPr>
        <p:spPr/>
        <p:txBody>
          <a:bodyPr/>
          <a:lstStyle/>
          <a:p>
            <a:r>
              <a:rPr lang="en-US"/>
              <a:t>Note: COR-II</a:t>
            </a:r>
            <a:r>
              <a:rPr lang="en-US" baseline="0"/>
              <a:t> data are not included in the label and hence information not presented on the slide</a:t>
            </a:r>
          </a:p>
          <a:p>
            <a:r>
              <a:rPr lang="en-US" baseline="0"/>
              <a:t>(Read from slide)</a:t>
            </a:r>
            <a:endParaRPr lang="en-US"/>
          </a:p>
          <a:p>
            <a:endParaRPr lang="en-US" b="1"/>
          </a:p>
          <a:p>
            <a:pPr>
              <a:spcAft>
                <a:spcPts val="600"/>
              </a:spcAft>
            </a:pPr>
            <a:r>
              <a:rPr lang="en-US" sz="1400"/>
              <a:t>Patient completion rates:</a:t>
            </a:r>
          </a:p>
          <a:p>
            <a:pPr marL="285750" indent="-196850">
              <a:buClr>
                <a:srgbClr val="009FDA"/>
              </a:buClr>
              <a:buFont typeface="Verdana" panose="020B0604030504040204" pitchFamily="34" charset="0"/>
              <a:buChar char="•"/>
            </a:pPr>
            <a:r>
              <a:rPr lang="en-US" sz="1200"/>
              <a:t>COR-I: NB 50.8%, placebo 49.9%</a:t>
            </a:r>
          </a:p>
          <a:p>
            <a:pPr marL="285750" indent="-196850">
              <a:buClr>
                <a:srgbClr val="009FDA"/>
              </a:buClr>
              <a:buFont typeface="Verdana" panose="020B0604030504040204" pitchFamily="34" charset="0"/>
              <a:buChar char="•"/>
            </a:pPr>
            <a:r>
              <a:rPr lang="en-US" sz="1200"/>
              <a:t>COR-BMOD: NB 57.9%, placebo 58.4%</a:t>
            </a:r>
          </a:p>
          <a:p>
            <a:pPr marL="285750" indent="-196850">
              <a:buClr>
                <a:srgbClr val="009FDA"/>
              </a:buClr>
              <a:buFont typeface="Verdana" panose="020B0604030504040204" pitchFamily="34" charset="0"/>
              <a:buChar char="•"/>
            </a:pPr>
            <a:r>
              <a:rPr lang="en-US" sz="1200"/>
              <a:t>COR-Diabetes: NB 52.2%, placebo 58.8%  </a:t>
            </a:r>
            <a:endParaRPr lang="en-US" b="1"/>
          </a:p>
          <a:p>
            <a:endParaRPr lang="en-US" b="1"/>
          </a:p>
          <a:p>
            <a:r>
              <a:rPr lang="en-US" b="1"/>
              <a:t>COR</a:t>
            </a:r>
            <a:r>
              <a:rPr lang="en-US" b="1" baseline="0"/>
              <a:t> I</a:t>
            </a:r>
          </a:p>
          <a:p>
            <a:pPr marL="175112" indent="-175112">
              <a:buFont typeface="Arial" panose="020B0604020202020204" pitchFamily="34" charset="0"/>
              <a:buChar char="•"/>
            </a:pPr>
            <a:r>
              <a:rPr lang="en-US" baseline="0"/>
              <a:t>Randomized, double-blind, placebo controlled study</a:t>
            </a:r>
          </a:p>
          <a:p>
            <a:pPr marL="175112" indent="-175112">
              <a:buFont typeface="Arial" panose="020B0604020202020204" pitchFamily="34" charset="0"/>
              <a:buChar char="•"/>
            </a:pPr>
            <a:r>
              <a:rPr lang="en-US" baseline="0"/>
              <a:t>Assigned to PBO (n=581) , NB 1 tab BID (n=578), or NB 2 tabs BID (n=583), (note NB16 data are not shown on slide).</a:t>
            </a:r>
          </a:p>
          <a:p>
            <a:pPr marL="175112" indent="-175112">
              <a:buFont typeface="Arial" panose="020B0604020202020204" pitchFamily="34" charset="0"/>
              <a:buChar char="•"/>
            </a:pPr>
            <a:r>
              <a:rPr lang="en-US" b="1" baseline="0"/>
              <a:t>Completion rate: PBO 49.9%, NB 50.8%</a:t>
            </a:r>
          </a:p>
          <a:p>
            <a:pPr marL="175112" indent="-175112">
              <a:buFont typeface="Arial" panose="020B0604020202020204" pitchFamily="34" charset="0"/>
              <a:buChar char="•"/>
            </a:pPr>
            <a:r>
              <a:rPr lang="en-US" altLang="en-US"/>
              <a:t>Data are 56-week LS means for the ITT-LOCF analysis </a:t>
            </a:r>
            <a:endParaRPr lang="en-US" baseline="0"/>
          </a:p>
          <a:p>
            <a:endParaRPr lang="en-US" baseline="0"/>
          </a:p>
          <a:p>
            <a:r>
              <a:rPr lang="en-US" b="1" baseline="0"/>
              <a:t>COR BMOD</a:t>
            </a:r>
          </a:p>
          <a:p>
            <a:pPr marL="175112" indent="-175112">
              <a:buFont typeface="Arial" panose="020B0604020202020204" pitchFamily="34" charset="0"/>
              <a:buChar char="•"/>
            </a:pPr>
            <a:r>
              <a:rPr lang="en-US" baseline="0"/>
              <a:t>randomized, double-blind, placebo-controlled study that included </a:t>
            </a:r>
            <a:r>
              <a:rPr lang="en-US" b="1" baseline="0"/>
              <a:t>intensive lifestyle modification counseling</a:t>
            </a:r>
          </a:p>
          <a:p>
            <a:pPr marL="175112" indent="-175112">
              <a:buFont typeface="Arial" panose="020B0604020202020204" pitchFamily="34" charset="0"/>
              <a:buChar char="•"/>
            </a:pPr>
            <a:r>
              <a:rPr lang="en-US" baseline="0"/>
              <a:t>assigned to Placebo (n=202), or Naltrexone SR 32 mg/day and Bupropion SR 360 mg/day (NB) (n=591)</a:t>
            </a:r>
          </a:p>
          <a:p>
            <a:pPr marL="175112" indent="-175112">
              <a:buFont typeface="Arial" panose="020B0604020202020204" pitchFamily="34" charset="0"/>
              <a:buChar char="•"/>
            </a:pPr>
            <a:r>
              <a:rPr lang="en-US" b="1" baseline="0"/>
              <a:t>Completion rate: PBO 52.5%, NB 50.9%</a:t>
            </a:r>
          </a:p>
          <a:p>
            <a:pPr marL="175112" indent="-175112">
              <a:buFont typeface="Arial" panose="020B0604020202020204" pitchFamily="34" charset="0"/>
              <a:buChar char="•"/>
            </a:pPr>
            <a:r>
              <a:rPr lang="en-US" altLang="en-US"/>
              <a:t>Data are 56-week LS means for the mITT-LOCF analysis </a:t>
            </a:r>
          </a:p>
          <a:p>
            <a:pPr marL="175112" indent="-175112">
              <a:buFont typeface="Arial" panose="020B0604020202020204" pitchFamily="34" charset="0"/>
              <a:buChar char="•"/>
            </a:pPr>
            <a:r>
              <a:rPr lang="en-US" b="1" baseline="0"/>
              <a:t>Change in weight from baseline: -8.1% vs – 4.9</a:t>
            </a:r>
          </a:p>
          <a:p>
            <a:endParaRPr lang="en-US" b="1" baseline="0"/>
          </a:p>
          <a:p>
            <a:r>
              <a:rPr lang="en-US" b="1" baseline="0"/>
              <a:t>COR Diabetes</a:t>
            </a:r>
          </a:p>
          <a:p>
            <a:pPr marL="175112" indent="-175112">
              <a:buFont typeface="Arial" panose="020B0604020202020204" pitchFamily="34" charset="0"/>
              <a:buChar char="•"/>
            </a:pPr>
            <a:r>
              <a:rPr lang="en-US" baseline="0"/>
              <a:t>randomized, double-blind, placebo-controlled study</a:t>
            </a:r>
          </a:p>
          <a:p>
            <a:pPr marL="175112" indent="-175112">
              <a:buFont typeface="Arial" panose="020B0604020202020204" pitchFamily="34" charset="0"/>
              <a:buChar char="•"/>
            </a:pPr>
            <a:r>
              <a:rPr lang="en-US" baseline="0"/>
              <a:t>Assigned to Placebo (n=170), or Naltrexone SR 32 mg/day and Bupropion SR 360 mg/day (NB) (n=335)</a:t>
            </a:r>
          </a:p>
          <a:p>
            <a:pPr marL="175112" indent="-175112">
              <a:buFont typeface="Arial" panose="020B0604020202020204" pitchFamily="34" charset="0"/>
              <a:buChar char="•"/>
            </a:pPr>
            <a:r>
              <a:rPr lang="en-US" b="1" baseline="0"/>
              <a:t>Completion rate: PBO 58.8%, NB 52.2%</a:t>
            </a:r>
          </a:p>
          <a:p>
            <a:pPr marL="175112" indent="-175112">
              <a:buFont typeface="Arial" panose="020B0604020202020204" pitchFamily="34" charset="0"/>
              <a:buChar char="•"/>
            </a:pPr>
            <a:r>
              <a:rPr lang="en-US" altLang="en-US"/>
              <a:t>Data are 56-week LS means for the mITT-LOCF analysis </a:t>
            </a:r>
            <a:endParaRPr lang="en-US" baseline="0"/>
          </a:p>
          <a:p>
            <a:endParaRPr lang="en-US" baseline="0"/>
          </a:p>
          <a:p>
            <a:r>
              <a:rPr lang="en-US" b="1" baseline="0"/>
              <a:t>COR II – not included in PI, but included here as FYI</a:t>
            </a:r>
          </a:p>
          <a:p>
            <a:pPr marL="175112" indent="-175112">
              <a:buFont typeface="Arial" panose="020B0604020202020204" pitchFamily="34" charset="0"/>
              <a:buChar char="•"/>
            </a:pPr>
            <a:r>
              <a:rPr lang="en-US" baseline="0"/>
              <a:t>Randomized, double-blind, placebo controlled study</a:t>
            </a:r>
          </a:p>
          <a:p>
            <a:pPr marL="175112" indent="-175112">
              <a:buFont typeface="Arial" panose="020B0604020202020204" pitchFamily="34" charset="0"/>
              <a:buChar char="•"/>
            </a:pPr>
            <a:r>
              <a:rPr lang="en-US" baseline="0"/>
              <a:t>Placebo (n=495)</a:t>
            </a:r>
          </a:p>
          <a:p>
            <a:pPr marL="175112" indent="-175112">
              <a:buFont typeface="Arial" panose="020B0604020202020204" pitchFamily="34" charset="0"/>
              <a:buChar char="•"/>
            </a:pPr>
            <a:r>
              <a:rPr lang="en-US" baseline="0"/>
              <a:t>Naltrexone SR 32 mg/day and Bupropion SR 360 mg/day (NB) (n=1001) from Week 28 through Week 44; non-responders on NB were re-randomized to either continue on NB or change to Naltrexone SR 48 mg/day and Bupropion SR 360 mg/day (NB48) (n=123) until week 56; NB48 data not shown on slide. </a:t>
            </a:r>
          </a:p>
          <a:p>
            <a:pPr marL="175112" indent="-175112">
              <a:buFont typeface="Arial" panose="020B0604020202020204" pitchFamily="34" charset="0"/>
              <a:buChar char="•"/>
            </a:pPr>
            <a:r>
              <a:rPr lang="en-US" b="1" baseline="0"/>
              <a:t>Completion rate: PBO 53.9%, NB 53.7%</a:t>
            </a:r>
          </a:p>
          <a:p>
            <a:pPr marL="175112" indent="-175112">
              <a:buFont typeface="Arial" panose="020B0604020202020204" pitchFamily="34" charset="0"/>
              <a:buChar char="•"/>
            </a:pPr>
            <a:r>
              <a:rPr lang="en-US" altLang="en-US"/>
              <a:t>Data are 56-week LS means for the ITT-LOCF analysis </a:t>
            </a:r>
            <a:endParaRPr lang="en-US" baseline="0"/>
          </a:p>
          <a:p>
            <a:endParaRPr lang="en-US" baseline="0"/>
          </a:p>
          <a:p>
            <a:r>
              <a:rPr lang="en-US" b="1" baseline="0"/>
              <a:t>References</a:t>
            </a:r>
            <a:endParaRPr lang="en-US" b="0" baseline="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altLang="en-US" sz="1200">
                <a:solidFill>
                  <a:srgbClr val="82786F"/>
                </a:solidFill>
              </a:rPr>
              <a:t>Greenway FL et al. </a:t>
            </a:r>
            <a:r>
              <a:rPr lang="en-US" altLang="en-US" sz="1200" i="1">
                <a:solidFill>
                  <a:srgbClr val="82786F"/>
                </a:solidFill>
              </a:rPr>
              <a:t>Lancet </a:t>
            </a:r>
            <a:r>
              <a:rPr lang="en-US" altLang="en-US" sz="1200">
                <a:solidFill>
                  <a:srgbClr val="82786F"/>
                </a:solidFill>
              </a:rPr>
              <a:t>2010;376:595-605.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altLang="en-US" sz="1200">
                <a:solidFill>
                  <a:srgbClr val="82786F"/>
                </a:solidFill>
              </a:rPr>
              <a:t>2. Wadden T et al. </a:t>
            </a:r>
            <a:r>
              <a:rPr lang="en-US" altLang="en-US" sz="1200" i="1">
                <a:solidFill>
                  <a:srgbClr val="82786F"/>
                </a:solidFill>
              </a:rPr>
              <a:t>Obesity </a:t>
            </a:r>
            <a:r>
              <a:rPr lang="en-US" altLang="en-US" sz="1200">
                <a:solidFill>
                  <a:srgbClr val="82786F"/>
                </a:solidFill>
              </a:rPr>
              <a:t>2011;19(1):110-20.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altLang="en-US" sz="1200">
                <a:solidFill>
                  <a:srgbClr val="82786F"/>
                </a:solidFill>
              </a:rPr>
              <a:t>Hollander P et al. </a:t>
            </a:r>
            <a:r>
              <a:rPr lang="en-US" altLang="en-US" sz="1200" i="1">
                <a:solidFill>
                  <a:srgbClr val="82786F"/>
                </a:solidFill>
              </a:rPr>
              <a:t>Diabetes Care </a:t>
            </a:r>
            <a:r>
              <a:rPr lang="en-US" altLang="en-US" sz="1200">
                <a:solidFill>
                  <a:srgbClr val="82786F"/>
                </a:solidFill>
              </a:rPr>
              <a:t>2013;36:4022-29</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a:solidFill>
                  <a:srgbClr val="82786F"/>
                </a:solidFill>
              </a:rPr>
              <a:t>Contrave</a:t>
            </a:r>
            <a:r>
              <a:rPr lang="en-US" sz="1200" baseline="30000">
                <a:solidFill>
                  <a:srgbClr val="82786F"/>
                </a:solidFill>
              </a:rPr>
              <a:t>®</a:t>
            </a:r>
            <a:r>
              <a:rPr lang="en-US" sz="1200">
                <a:solidFill>
                  <a:srgbClr val="82786F"/>
                </a:solidFill>
              </a:rPr>
              <a:t> (naltrexone HCl and bupropion HCl) prescribing information. Last revised Apr 2019. Click </a:t>
            </a:r>
            <a:r>
              <a:rPr lang="en-US" sz="1200">
                <a:solidFill>
                  <a:srgbClr val="82786F"/>
                </a:solidFill>
                <a:hlinkClick r:id="rId3"/>
              </a:rPr>
              <a:t>here</a:t>
            </a:r>
            <a:r>
              <a:rPr lang="en-US" sz="1200">
                <a:solidFill>
                  <a:srgbClr val="82786F"/>
                </a:solidFill>
              </a:rPr>
              <a:t> (accessed Jul 2019)</a:t>
            </a:r>
            <a:endParaRPr lang="en-US" altLang="en-US" sz="1200" baseline="30000">
              <a:solidFill>
                <a:srgbClr val="82786F"/>
              </a:solidFill>
            </a:endParaRPr>
          </a:p>
          <a:p>
            <a:endParaRPr lang="en-US" b="1" baseline="0"/>
          </a:p>
          <a:p>
            <a:endParaRPr lang="en-US"/>
          </a:p>
        </p:txBody>
      </p:sp>
    </p:spTree>
    <p:extLst>
      <p:ext uri="{BB962C8B-B14F-4D97-AF65-F5344CB8AC3E}">
        <p14:creationId xmlns:p14="http://schemas.microsoft.com/office/powerpoint/2010/main" val="38632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r>
              <a:rPr lang="en-US"/>
              <a:t>Facilitator notes</a:t>
            </a:r>
          </a:p>
          <a:p>
            <a:r>
              <a:rPr lang="en-US"/>
              <a:t>Key point</a:t>
            </a:r>
          </a:p>
          <a:p>
            <a:r>
              <a:rPr lang="en-US"/>
              <a:t>This slide summarizes key points relating to the dosing, therapeutic indication and contraindications to use for naltrexone–bupropion (based on the US PI)</a:t>
            </a:r>
          </a:p>
          <a:p>
            <a:endParaRPr lang="en-US"/>
          </a:p>
          <a:p>
            <a:r>
              <a:rPr lang="en-US" altLang="en-US"/>
              <a:t>Additional points</a:t>
            </a:r>
          </a:p>
          <a:p>
            <a:pPr lvl="0"/>
            <a:r>
              <a:rPr lang="en-US"/>
              <a:t>To be used as an adjunct to reduced-calorie diet and increased physical activity</a:t>
            </a:r>
          </a:p>
          <a:p>
            <a:r>
              <a:rPr lang="en-US"/>
              <a:t>A 4-week titration schedule and 12- week evaluation are recommended</a:t>
            </a:r>
            <a:endParaRPr lang="en-US" altLang="en-US"/>
          </a:p>
          <a:p>
            <a:r>
              <a:rPr lang="en-US" altLang="en-US"/>
              <a:t>Dose should be adjusted in patients with renal or hepatic impairment1</a:t>
            </a:r>
          </a:p>
          <a:p>
            <a:r>
              <a:rPr lang="en-US" altLang="en-US"/>
              <a:t>During concomitant use with CYP2B6 inhibitors (eg ticlopidine or clopidogrel), the maximum recommended daily dose of naltrexone–bupropion is two tablets (one tablet each morning and evening)1</a:t>
            </a:r>
          </a:p>
          <a:p>
            <a:r>
              <a:rPr lang="en-US" altLang="en-US"/>
              <a:t>Patients should wait &gt;14 days if switching to/from a monoamine oxidase Inhibitor (MAOI) antidepressant1</a:t>
            </a:r>
          </a:p>
          <a:p>
            <a:r>
              <a:rPr lang="en-US" altLang="en-US"/>
              <a:t>A full list of contraindications is provided below:</a:t>
            </a:r>
          </a:p>
          <a:p>
            <a:pPr lvl="1"/>
            <a:r>
              <a:rPr lang="en-US"/>
              <a:t>Hypersensitivity to the active substance(s) or to any of the excipients </a:t>
            </a:r>
          </a:p>
          <a:p>
            <a:pPr lvl="1"/>
            <a:r>
              <a:rPr lang="en-US"/>
              <a:t>Uncontrolled hypertension </a:t>
            </a:r>
          </a:p>
          <a:p>
            <a:pPr lvl="1"/>
            <a:r>
              <a:rPr lang="en-US"/>
              <a:t>Patients with a current seizure disorder or a history of seizures</a:t>
            </a:r>
          </a:p>
          <a:p>
            <a:pPr lvl="1"/>
            <a:r>
              <a:rPr lang="en-US"/>
              <a:t>Patients with a known central nervous system </a:t>
            </a:r>
            <a:r>
              <a:rPr lang="en-US" err="1"/>
              <a:t>tumour</a:t>
            </a:r>
            <a:endParaRPr lang="en-US"/>
          </a:p>
          <a:p>
            <a:pPr lvl="1"/>
            <a:r>
              <a:rPr lang="en-US"/>
              <a:t>Patients undergoing acute alcohol or benzodiazepine withdrawal</a:t>
            </a:r>
          </a:p>
          <a:p>
            <a:pPr lvl="1"/>
            <a:r>
              <a:rPr lang="en-US"/>
              <a:t>Patients with a history of bipolar disorder</a:t>
            </a:r>
          </a:p>
          <a:p>
            <a:pPr lvl="1"/>
            <a:r>
              <a:rPr lang="en-US"/>
              <a:t>Patients receiving any concomitant treatment containing bupropion or naltrexone</a:t>
            </a:r>
          </a:p>
          <a:p>
            <a:pPr lvl="1"/>
            <a:r>
              <a:rPr lang="en-US"/>
              <a:t>Patients with a current or previous diagnosis of bulimia or anorexia nervosa</a:t>
            </a:r>
          </a:p>
          <a:p>
            <a:pPr lvl="1"/>
            <a:r>
              <a:rPr lang="en-US"/>
              <a:t>Patients currently dependent on chronic opioids or opiate agonists, or patients in acute opiate withdrawal</a:t>
            </a:r>
          </a:p>
          <a:p>
            <a:pPr lvl="1"/>
            <a:r>
              <a:rPr lang="en-US"/>
              <a:t>Patients receiving concomitant administration of MAOIs </a:t>
            </a:r>
          </a:p>
          <a:p>
            <a:pPr lvl="1"/>
            <a:r>
              <a:rPr lang="en-US"/>
              <a:t>At least 14 days should elapse between discontinuation of MAOI and initiation of treatment with naltrexone / bupropion</a:t>
            </a:r>
          </a:p>
          <a:p>
            <a:pPr lvl="1"/>
            <a:r>
              <a:rPr lang="en-US"/>
              <a:t>Patients with severe hepatic impairment</a:t>
            </a:r>
          </a:p>
          <a:p>
            <a:pPr lvl="1"/>
            <a:r>
              <a:rPr lang="en-US"/>
              <a:t>Patients with end-stage renal failure or severe renal impairment</a:t>
            </a:r>
          </a:p>
          <a:p>
            <a:pPr lvl="1"/>
            <a:endParaRPr lang="en-US" altLang="en-US"/>
          </a:p>
          <a:p>
            <a:r>
              <a:rPr lang="en-US"/>
              <a:t>References</a:t>
            </a:r>
          </a:p>
          <a:p>
            <a:r>
              <a:rPr lang="en-US" err="1"/>
              <a:t>Contrave</a:t>
            </a:r>
            <a:r>
              <a:rPr lang="en-US"/>
              <a:t> (naltrexone HCl and bupropion HCl) Prescribing Information. Last revised Apr 2019. Available at: </a:t>
            </a:r>
            <a:r>
              <a:rPr lang="en-US">
                <a:hlinkClick r:id="rId3"/>
              </a:rPr>
              <a:t>https://contrave.com/content/pdf/Contrave_PI.pdf</a:t>
            </a:r>
            <a:r>
              <a:rPr lang="en-US"/>
              <a:t>. Accessed Jul 2019</a:t>
            </a:r>
            <a:endParaRPr lang="en-US" altLang="en-US"/>
          </a:p>
          <a:p>
            <a:endParaRPr lang="en-US" altLang="en-US"/>
          </a:p>
          <a:p>
            <a:r>
              <a:rPr lang="en-US" altLang="en-US"/>
              <a:t>BID, twice-daily; HCP, healthcare practitioner; NB, naltrexone–bupropion; OD, once daily; TID, three times daily</a:t>
            </a:r>
          </a:p>
        </p:txBody>
      </p:sp>
    </p:spTree>
    <p:extLst>
      <p:ext uri="{BB962C8B-B14F-4D97-AF65-F5344CB8AC3E}">
        <p14:creationId xmlns:p14="http://schemas.microsoft.com/office/powerpoint/2010/main" val="2673696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Facilitator notes</a:t>
            </a:r>
          </a:p>
          <a:p>
            <a:r>
              <a:rPr lang="en-US"/>
              <a:t>Key points</a:t>
            </a:r>
          </a:p>
          <a:p>
            <a:r>
              <a:rPr lang="en-US"/>
              <a:t>GLP-1 is a physiological regulator of appetite and calorie intake, and the GLP-1 receptor is present in several areas of the brain involved in appetite regulation.1 </a:t>
            </a:r>
          </a:p>
          <a:p>
            <a:r>
              <a:rPr lang="en-US"/>
              <a:t>In animal studies, peripheral administration of liraglutide resulted in the presence of liraglutide in specific brain regions regulating appetite, including the hypothalamus. Although liraglutide activated neurons in brain regions known to regulate appetite, specific brain regions mediating the effects of liraglutide on appetite were not identified in rats.1</a:t>
            </a:r>
          </a:p>
          <a:p>
            <a:r>
              <a:rPr lang="en-US"/>
              <a:t>Evidence from animal studies indicates that liraglutide directly activates POMC/CART-producing neurons within the arcuate nucleus of the hypothalamus to increase feelings of satiety, and indirectly inhibits NPY/AgRP-producing neurons to reduce feelings of hunger.2</a:t>
            </a:r>
          </a:p>
          <a:p>
            <a:r>
              <a:rPr lang="en-US"/>
              <a:t>The diagram to the right displays the proposed mechanism of neuronal activation by liraglutide, based on the findings of the preclinical animal studies by Secher et al. 2</a:t>
            </a:r>
          </a:p>
          <a:p>
            <a:pPr lvl="1"/>
            <a:r>
              <a:rPr lang="en-US"/>
              <a:t>In this proposed model: GLP-1 stimulates POMC/CART neurons directly at the level of the cell body through activation of the GLP-1 receptors, and inhibits AgRP/NPY neurons indirectly via local inhibitory GABA neurons.2</a:t>
            </a:r>
          </a:p>
          <a:p>
            <a:endParaRPr lang="en-US"/>
          </a:p>
          <a:p>
            <a:r>
              <a:rPr lang="en-US"/>
              <a:t>Reference</a:t>
            </a:r>
          </a:p>
          <a:p>
            <a:pPr>
              <a:spcBef>
                <a:spcPts val="0"/>
              </a:spcBef>
              <a:spcAft>
                <a:spcPts val="0"/>
              </a:spcAft>
            </a:pPr>
            <a:r>
              <a:rPr lang="en-CA" err="1"/>
              <a:t>Saxenda</a:t>
            </a:r>
            <a:r>
              <a:rPr lang="en-CA"/>
              <a:t>® (liraglutide 3 mg) prescribing information. Last revised Dec 2020. Available https://www.accessdata.fda.gov/drugsatfda_docs/label/2020/206321s012s013s014lbl.pdf </a:t>
            </a:r>
            <a:r>
              <a:rPr lang="en-CA" sz="1000"/>
              <a:t>(accessed Mar 2021)</a:t>
            </a:r>
            <a:r>
              <a:rPr lang="en-CA"/>
              <a:t>. </a:t>
            </a:r>
          </a:p>
          <a:p>
            <a:r>
              <a:rPr lang="en-US" altLang="en-US" err="1"/>
              <a:t>Secher</a:t>
            </a:r>
            <a:r>
              <a:rPr lang="en-US" altLang="en-US"/>
              <a:t> A et al. J Clin Invest </a:t>
            </a:r>
            <a:r>
              <a:rPr lang="en-US"/>
              <a:t>2014; 124:4473–88</a:t>
            </a:r>
          </a:p>
          <a:p>
            <a:endParaRPr lang="en-US"/>
          </a:p>
          <a:p>
            <a:endParaRPr lang="en-US"/>
          </a:p>
        </p:txBody>
      </p:sp>
      <p:sp>
        <p:nvSpPr>
          <p:cNvPr id="9" name="Slide Image Placeholder 8">
            <a:extLst>
              <a:ext uri="{FF2B5EF4-FFF2-40B4-BE49-F238E27FC236}">
                <a16:creationId xmlns:a16="http://schemas.microsoft.com/office/drawing/2014/main" id="{0DD84387-DD22-485B-AD05-159214C3BD34}"/>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2242250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3"/>
          <p:cNvSpPr>
            <a:spLocks noGrp="1" noChangeArrowheads="1"/>
          </p:cNvSpPr>
          <p:nvPr>
            <p:ph type="body" idx="1"/>
          </p:nvPr>
        </p:nvSpPr>
        <p:spPr/>
        <p:txBody>
          <a:bodyPr/>
          <a:lstStyle/>
          <a:p>
            <a:r>
              <a:rPr lang="en-US"/>
              <a:t>References</a:t>
            </a:r>
          </a:p>
          <a:p>
            <a:pPr lvl="2"/>
            <a:r>
              <a:rPr lang="en-US"/>
              <a:t>Pi-Sunyer X et al. NEJM 2015;373:11-22.</a:t>
            </a:r>
          </a:p>
          <a:p>
            <a:pPr lvl="2"/>
            <a:r>
              <a:rPr lang="en-US"/>
              <a:t>Davies MJ et al. JAMA 2015;314(7):687-99. </a:t>
            </a:r>
          </a:p>
          <a:p>
            <a:pPr lvl="2"/>
            <a:r>
              <a:rPr lang="en-US"/>
              <a:t>Wadden T et al. Int J Obes 2013;37:1443-51. </a:t>
            </a:r>
          </a:p>
          <a:p>
            <a:pPr>
              <a:spcBef>
                <a:spcPts val="0"/>
              </a:spcBef>
              <a:spcAft>
                <a:spcPts val="0"/>
              </a:spcAft>
            </a:pPr>
            <a:r>
              <a:rPr lang="en-CA"/>
              <a:t>	</a:t>
            </a:r>
            <a:r>
              <a:rPr lang="en-CA" err="1"/>
              <a:t>Saxenda</a:t>
            </a:r>
            <a:r>
              <a:rPr lang="en-CA"/>
              <a:t>® (liraglutide 3 mg) prescribing information. Last revised Dec 2020. Available https://www.accessdata.fda.gov/drugsatfda_docs/label/2020/206321s012s013s014lbl.pdf </a:t>
            </a:r>
            <a:r>
              <a:rPr lang="en-CA" sz="1000"/>
              <a:t>(accessed Mar 2021)</a:t>
            </a:r>
            <a:r>
              <a:rPr lang="en-CA"/>
              <a:t>. </a:t>
            </a:r>
          </a:p>
          <a:p>
            <a:endParaRPr lang="en-US"/>
          </a:p>
          <a:p>
            <a:pPr lvl="1"/>
            <a:endParaRPr lang="en-US"/>
          </a:p>
          <a:p>
            <a:endParaRPr lang="en-US"/>
          </a:p>
          <a:p>
            <a:endParaRPr lang="en-US"/>
          </a:p>
          <a:p>
            <a:pPr lvl="1"/>
            <a:endParaRPr lang="en-US"/>
          </a:p>
          <a:p>
            <a:endParaRPr lang="en-US"/>
          </a:p>
        </p:txBody>
      </p:sp>
      <p:sp>
        <p:nvSpPr>
          <p:cNvPr id="169986" name="Rectangle 7"/>
          <p:cNvSpPr>
            <a:spLocks noGrp="1" noChangeArrowheads="1"/>
          </p:cNvSpPr>
          <p:nvPr>
            <p:ph type="sldNum" sz="quarter" idx="5"/>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66133" indent="-294667" eaLnBrk="0" hangingPunct="0">
              <a:defRPr>
                <a:solidFill>
                  <a:schemeClr val="tx1"/>
                </a:solidFill>
                <a:latin typeface="Verdana" panose="020B0604030504040204" pitchFamily="34" charset="0"/>
                <a:cs typeface="Arial" panose="020B0604020202020204" pitchFamily="34" charset="0"/>
              </a:defRPr>
            </a:lvl2pPr>
            <a:lvl3pPr marL="1178665" indent="-235733" eaLnBrk="0" hangingPunct="0">
              <a:defRPr>
                <a:solidFill>
                  <a:schemeClr val="tx1"/>
                </a:solidFill>
                <a:latin typeface="Verdana" panose="020B0604030504040204" pitchFamily="34" charset="0"/>
                <a:cs typeface="Arial" panose="020B0604020202020204" pitchFamily="34" charset="0"/>
              </a:defRPr>
            </a:lvl3pPr>
            <a:lvl4pPr marL="1650132" indent="-235733" eaLnBrk="0" hangingPunct="0">
              <a:defRPr>
                <a:solidFill>
                  <a:schemeClr val="tx1"/>
                </a:solidFill>
                <a:latin typeface="Verdana" panose="020B0604030504040204" pitchFamily="34" charset="0"/>
                <a:cs typeface="Arial" panose="020B0604020202020204" pitchFamily="34" charset="0"/>
              </a:defRPr>
            </a:lvl4pPr>
            <a:lvl5pPr marL="2121598" indent="-235733" eaLnBrk="0" hangingPunct="0">
              <a:defRPr>
                <a:solidFill>
                  <a:schemeClr val="tx1"/>
                </a:solidFill>
                <a:latin typeface="Verdana" panose="020B0604030504040204" pitchFamily="34" charset="0"/>
                <a:cs typeface="Arial" panose="020B0604020202020204" pitchFamily="34" charset="0"/>
              </a:defRPr>
            </a:lvl5pPr>
            <a:lvl6pPr marL="2593065" indent="-23573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64530" indent="-23573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535997" indent="-23573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007462" indent="-23573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9C81F73-EA6D-4025-9406-B5A3A84A3F5E}" type="slidenum">
              <a:rPr kumimoji="0" lang="en-US" sz="900" b="0" i="0" u="none" strike="noStrike" kern="1200" cap="none" spc="0" normalizeH="0" baseline="0" noProof="0" smtClean="0">
                <a:ln>
                  <a:noFill/>
                </a:ln>
                <a:solidFill>
                  <a:srgbClr val="000000"/>
                </a:solidFill>
                <a:effectLst/>
                <a:uLnTx/>
                <a:uFillTx/>
                <a:latin typeface="Apis For Office" panose="020B05040101010101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900" b="0" i="0" u="none" strike="noStrike" kern="1200" cap="none" spc="0" normalizeH="0" baseline="0" noProof="0">
              <a:ln>
                <a:noFill/>
              </a:ln>
              <a:solidFill>
                <a:srgbClr val="000000"/>
              </a:solidFill>
              <a:effectLst/>
              <a:uLnTx/>
              <a:uFillTx/>
              <a:latin typeface="Apis For Office" panose="020B0504010101010104" pitchFamily="34" charset="0"/>
              <a:ea typeface="+mn-ea"/>
              <a:cs typeface="Arial" panose="020B0604020202020204" pitchFamily="34" charset="0"/>
            </a:endParaRPr>
          </a:p>
        </p:txBody>
      </p:sp>
      <p:sp>
        <p:nvSpPr>
          <p:cNvPr id="7" name="Slide Image Placeholder 6">
            <a:extLst>
              <a:ext uri="{FF2B5EF4-FFF2-40B4-BE49-F238E27FC236}">
                <a16:creationId xmlns:a16="http://schemas.microsoft.com/office/drawing/2014/main" id="{C5A290E8-1AF2-47E9-8EC3-6E4418D49F90}"/>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1646426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2786F"/>
              </a:solidFill>
              <a:effectLst/>
              <a:uLnTx/>
              <a:uFillTx/>
              <a:latin typeface="+mn-lt"/>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27</a:t>
            </a:fld>
            <a:endParaRPr lang="en-CA"/>
          </a:p>
        </p:txBody>
      </p:sp>
    </p:spTree>
    <p:extLst>
      <p:ext uri="{BB962C8B-B14F-4D97-AF65-F5344CB8AC3E}">
        <p14:creationId xmlns:p14="http://schemas.microsoft.com/office/powerpoint/2010/main" val="207227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400">
              <a:buFont typeface="Arial" panose="020B0604020202020204" pitchFamily="34" charset="0"/>
              <a:buChar char="•"/>
            </a:pPr>
            <a:r>
              <a:rPr lang="en-GB" sz="1000">
                <a:solidFill>
                  <a:srgbClr val="AEA79F"/>
                </a:solidFill>
              </a:rPr>
              <a:t>Semaglutide 2.4 mg taken once weekly in adults with overweight or obesity, with or without T2D, resulted in significant and sustained weight loss compared to the placebo group. Data are the treatment policy </a:t>
            </a:r>
            <a:r>
              <a:rPr lang="en-GB" sz="1000" err="1">
                <a:solidFill>
                  <a:srgbClr val="AEA79F"/>
                </a:solidFill>
              </a:rPr>
              <a:t>estimand</a:t>
            </a:r>
            <a:r>
              <a:rPr lang="en-GB" sz="1000">
                <a:solidFill>
                  <a:srgbClr val="AEA79F"/>
                </a:solidFill>
              </a:rPr>
              <a:t>.</a:t>
            </a:r>
          </a:p>
          <a:p>
            <a:pPr defTabSz="914400"/>
            <a:endParaRPr lang="en-GB" sz="1000"/>
          </a:p>
          <a:p>
            <a:endParaRPr lang="en-CA" sz="1000" b="0">
              <a:latin typeface="Verdana" panose="020B0604030504040204" pitchFamily="34" charset="0"/>
              <a:ea typeface="Verdana" panose="020B0604030504040204" pitchFamily="34" charset="0"/>
            </a:endParaRPr>
          </a:p>
          <a:p>
            <a:endParaRPr lang="en-CA" sz="1000" b="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545274C7-3C95-4AD2-8A35-8F8F3ED72724}" type="slidenum">
              <a:rPr lang="en-GB" smtClean="0"/>
              <a:t>28</a:t>
            </a:fld>
            <a:endParaRPr lang="en-GB"/>
          </a:p>
        </p:txBody>
      </p:sp>
    </p:spTree>
    <p:extLst>
      <p:ext uri="{BB962C8B-B14F-4D97-AF65-F5344CB8AC3E}">
        <p14:creationId xmlns:p14="http://schemas.microsoft.com/office/powerpoint/2010/main" val="59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kumimoji="0" lang="en-US" sz="1200" b="0" i="0" u="none" strike="noStrike" kern="1200" cap="none" spc="0" normalizeH="0" baseline="0" noProof="0">
              <a:ln>
                <a:noFill/>
              </a:ln>
              <a:solidFill>
                <a:srgbClr val="82786F"/>
              </a:solidFill>
              <a:effectLst/>
              <a:uLnTx/>
              <a:uFillTx/>
              <a:latin typeface="+mn-lt"/>
            </a:endParaRPr>
          </a:p>
        </p:txBody>
      </p:sp>
    </p:spTree>
    <p:extLst>
      <p:ext uri="{BB962C8B-B14F-4D97-AF65-F5344CB8AC3E}">
        <p14:creationId xmlns:p14="http://schemas.microsoft.com/office/powerpoint/2010/main" val="1473622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E -&gt; </a:t>
            </a:r>
            <a:r>
              <a:rPr lang="en-US" sz="1800">
                <a:effectLst/>
                <a:latin typeface="Calibri" panose="020F0502020204030204" pitchFamily="34" charset="0"/>
                <a:ea typeface="Calibri" panose="020F0502020204030204" pitchFamily="34" charset="0"/>
                <a:cs typeface="Times New Roman" panose="02020603050405020304" pitchFamily="18" charset="0"/>
              </a:rPr>
              <a:t>*Learning point: Indications for prescription of anti-obesity medication are BMI </a:t>
            </a:r>
            <a:r>
              <a:rPr lang="en-US" sz="1800">
                <a:effectLst/>
                <a:latin typeface="Calibri" panose="020F0502020204030204" pitchFamily="34" charset="0"/>
                <a:ea typeface="Calibri" panose="020F0502020204030204" pitchFamily="34" charset="0"/>
                <a:cs typeface="Calibri" panose="020F0502020204030204" pitchFamily="34" charset="0"/>
              </a:rPr>
              <a:t>≥</a:t>
            </a:r>
            <a:r>
              <a:rPr lang="en-US" sz="1800">
                <a:effectLst/>
                <a:latin typeface="Calibri" panose="020F0502020204030204" pitchFamily="34" charset="0"/>
                <a:ea typeface="Calibri" panose="020F0502020204030204" pitchFamily="34" charset="0"/>
                <a:cs typeface="Times New Roman" panose="02020603050405020304" pitchFamily="18" charset="0"/>
              </a:rPr>
              <a:t>30 or BMI </a:t>
            </a:r>
            <a:r>
              <a:rPr lang="en-US" sz="1800">
                <a:effectLst/>
                <a:latin typeface="Calibri" panose="020F0502020204030204" pitchFamily="34" charset="0"/>
                <a:ea typeface="Calibri" panose="020F0502020204030204" pitchFamily="34" charset="0"/>
                <a:cs typeface="Calibri" panose="020F0502020204030204" pitchFamily="34" charset="0"/>
              </a:rPr>
              <a:t>≥</a:t>
            </a:r>
            <a:r>
              <a:rPr lang="en-US" sz="1800">
                <a:effectLst/>
                <a:latin typeface="Calibri" panose="020F0502020204030204" pitchFamily="34" charset="0"/>
                <a:ea typeface="Calibri" panose="020F0502020204030204" pitchFamily="34" charset="0"/>
                <a:cs typeface="Times New Roman" panose="02020603050405020304" pitchFamily="18" charset="0"/>
              </a:rPr>
              <a:t>27 with a comorbidity such as diabetes, hypertension or hyperlipidemia. There are no restrictions on older age or need to previously try other weight loss programs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D -&gt; </a:t>
            </a:r>
            <a:r>
              <a:rPr lang="en-US" sz="1800">
                <a:effectLst/>
                <a:latin typeface="Calibri" panose="020F0502020204030204" pitchFamily="34" charset="0"/>
                <a:ea typeface="Calibri" panose="020F0502020204030204" pitchFamily="34" charset="0"/>
                <a:cs typeface="Times New Roman" panose="02020603050405020304" pitchFamily="18" charset="0"/>
              </a:rPr>
              <a:t>*Learning point: treatment of obesity needs to be continued long-term, similar to other chronic diseases.  The clinical guidelines from the Endocrine Society and package inserts from the FDA define responsiveness at losing </a:t>
            </a:r>
            <a:r>
              <a:rPr lang="en-US" sz="1800">
                <a:effectLst/>
                <a:latin typeface="Calibri" panose="020F0502020204030204" pitchFamily="34" charset="0"/>
                <a:ea typeface="Calibri" panose="020F0502020204030204" pitchFamily="34" charset="0"/>
                <a:cs typeface="Calibri" panose="020F0502020204030204" pitchFamily="34" charset="0"/>
              </a:rPr>
              <a:t>≥</a:t>
            </a:r>
            <a:r>
              <a:rPr lang="en-US" sz="1800">
                <a:effectLst/>
                <a:latin typeface="Calibri" panose="020F0502020204030204" pitchFamily="34" charset="0"/>
                <a:ea typeface="Calibri" panose="020F0502020204030204" pitchFamily="34" charset="0"/>
                <a:cs typeface="Times New Roman" panose="02020603050405020304" pitchFamily="18" charset="0"/>
              </a:rPr>
              <a:t>5% initial body weight at 3 months of treatment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C -&gt; </a:t>
            </a:r>
            <a:r>
              <a:rPr lang="en-US" sz="1800">
                <a:effectLst/>
                <a:latin typeface="Calibri" panose="020F0502020204030204" pitchFamily="34" charset="0"/>
                <a:ea typeface="Calibri" panose="020F0502020204030204" pitchFamily="34" charset="0"/>
                <a:cs typeface="Times New Roman" panose="02020603050405020304" pitchFamily="18" charset="0"/>
              </a:rPr>
              <a:t>*Learning point: Mechanism of action (MOA) for most anti-obesity medications is neurological and hormonal suppression of appetite. The only exception is orlistat which works for blocking intestinal absorption of dietary fat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p>
        </p:txBody>
      </p:sp>
      <p:sp>
        <p:nvSpPr>
          <p:cNvPr id="4" name="Slide Number Placeholder 3"/>
          <p:cNvSpPr>
            <a:spLocks noGrp="1"/>
          </p:cNvSpPr>
          <p:nvPr>
            <p:ph type="sldNum" sz="quarter" idx="5"/>
          </p:nvPr>
        </p:nvSpPr>
        <p:spPr/>
        <p:txBody>
          <a:bodyPr/>
          <a:lstStyle/>
          <a:p>
            <a:fld id="{83696964-119A-4C87-92B3-6DE355C27AA2}" type="slidenum">
              <a:rPr lang="en-CA" smtClean="0"/>
              <a:t>32</a:t>
            </a:fld>
            <a:endParaRPr lang="en-CA"/>
          </a:p>
        </p:txBody>
      </p:sp>
    </p:spTree>
    <p:extLst>
      <p:ext uri="{BB962C8B-B14F-4D97-AF65-F5344CB8AC3E}">
        <p14:creationId xmlns:p14="http://schemas.microsoft.com/office/powerpoint/2010/main" val="80632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495B0-9516-4603-8F28-AA95796A9FAA}" type="slidenum">
              <a:rPr lang="en-US" smtClean="0"/>
              <a:t>6</a:t>
            </a:fld>
            <a:endParaRPr lang="en-US"/>
          </a:p>
        </p:txBody>
      </p:sp>
    </p:spTree>
    <p:extLst>
      <p:ext uri="{BB962C8B-B14F-4D97-AF65-F5344CB8AC3E}">
        <p14:creationId xmlns:p14="http://schemas.microsoft.com/office/powerpoint/2010/main" val="199115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64FC1F7D-1D88-495A-82C2-4DF0031D336C}"/>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BAD52E-1D6A-43F7-88AC-109F45434CBB}" type="slidenum">
              <a:rPr kumimoji="0" 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80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0">
                <a:solidFill>
                  <a:srgbClr val="82786F"/>
                </a:solidFill>
                <a:latin typeface="Arial" panose="020B0604020202020204" pitchFamily="34" charset="0"/>
                <a:cs typeface="Arial" panose="020B0604020202020204" pitchFamily="34" charset="0"/>
              </a:rPr>
              <a:t>These medications are FDA-approved for non-syndromic obesity. </a:t>
            </a:r>
            <a:r>
              <a:rPr lang="en-US" b="0" i="0">
                <a:solidFill>
                  <a:srgbClr val="505050"/>
                </a:solidFill>
                <a:effectLst/>
                <a:latin typeface="Arial" panose="020B0604020202020204" pitchFamily="34" charset="0"/>
                <a:cs typeface="Arial" panose="020B0604020202020204" pitchFamily="34" charset="0"/>
              </a:rPr>
              <a:t>All anti-obesity medications improve weight and metabolic parameters, with variable potency and effects depending on the specific drug, class and dosing.</a:t>
            </a:r>
            <a:endParaRPr lang="en-US" altLang="en-US" sz="1200" b="0">
              <a:solidFill>
                <a:srgbClr val="82786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0">
              <a:solidFill>
                <a:srgbClr val="82786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a:solidFill>
                  <a:srgbClr val="82786F"/>
                </a:solidFill>
                <a:latin typeface="Arial" panose="020B0604020202020204" pitchFamily="34" charset="0"/>
                <a:cs typeface="Arial" panose="020B0604020202020204" pitchFamily="34" charset="0"/>
              </a:rPr>
              <a:t>Slide references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a:solidFill>
                  <a:srgbClr val="82786F"/>
                </a:solidFill>
                <a:latin typeface="Arial" panose="020B0604020202020204" pitchFamily="34" charset="0"/>
                <a:cs typeface="Arial" panose="020B0604020202020204" pitchFamily="34" charset="0"/>
              </a:rPr>
              <a:t>Bray GA </a:t>
            </a:r>
            <a:r>
              <a:rPr lang="en-US" sz="1200" i="1">
                <a:solidFill>
                  <a:srgbClr val="82786F"/>
                </a:solidFill>
                <a:latin typeface="Arial" panose="020B0604020202020204" pitchFamily="34" charset="0"/>
                <a:cs typeface="Arial" panose="020B0604020202020204" pitchFamily="34" charset="0"/>
              </a:rPr>
              <a:t>et al. Lancet </a:t>
            </a:r>
            <a:r>
              <a:rPr lang="en-US" sz="1200">
                <a:solidFill>
                  <a:srgbClr val="82786F"/>
                </a:solidFill>
                <a:latin typeface="Arial" panose="020B0604020202020204" pitchFamily="34" charset="0"/>
                <a:cs typeface="Arial" panose="020B0604020202020204" pitchFamily="34" charset="0"/>
              </a:rPr>
              <a:t>2016;387:1947–1956.</a:t>
            </a:r>
            <a:endParaRPr kumimoji="0" lang="en-US" sz="1200" b="0" i="0" u="none" strike="noStrike" kern="1200" cap="none" spc="0" normalizeH="0" baseline="0" noProof="0">
              <a:ln>
                <a:noFill/>
              </a:ln>
              <a:solidFill>
                <a:srgbClr val="82786F"/>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82786F"/>
                </a:solidFill>
                <a:effectLst/>
                <a:uLnTx/>
                <a:uFillTx/>
                <a:latin typeface="Arial" panose="020B0604020202020204" pitchFamily="34" charset="0"/>
                <a:cs typeface="Arial" panose="020B0604020202020204" pitchFamily="34" charset="0"/>
              </a:rPr>
              <a:t>Phentermine hydrochloride. Dosing and Indications. Micromedex Solutions. Truven Health Analytics, Inc. Ann Arbor, MI. Available at: https://www.micromedexsolutions.com/home/dispatch. Accessed June 2023.</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a:solidFill>
                  <a:srgbClr val="82786F"/>
                </a:solidFill>
                <a:latin typeface="Arial" panose="020B0604020202020204" pitchFamily="34" charset="0"/>
                <a:cs typeface="Arial" panose="020B0604020202020204" pitchFamily="34" charset="0"/>
              </a:rPr>
              <a:t>FDA. </a:t>
            </a:r>
            <a:r>
              <a:rPr lang="en-US" sz="1200" err="1">
                <a:solidFill>
                  <a:srgbClr val="82786F"/>
                </a:solidFill>
                <a:latin typeface="Arial" panose="020B0604020202020204" pitchFamily="34" charset="0"/>
                <a:cs typeface="Arial" panose="020B0604020202020204" pitchFamily="34" charset="0"/>
              </a:rPr>
              <a:t>Adipex</a:t>
            </a:r>
            <a:r>
              <a:rPr lang="en-US" sz="1200">
                <a:solidFill>
                  <a:srgbClr val="82786F"/>
                </a:solidFill>
                <a:latin typeface="Arial" panose="020B0604020202020204" pitchFamily="34" charset="0"/>
                <a:cs typeface="Arial" panose="020B0604020202020204" pitchFamily="34" charset="0"/>
              </a:rPr>
              <a:t>-P</a:t>
            </a:r>
            <a:r>
              <a:rPr lang="en-US" sz="1200" baseline="30000">
                <a:solidFill>
                  <a:srgbClr val="82786F"/>
                </a:solidFill>
                <a:latin typeface="Arial" panose="020B0604020202020204" pitchFamily="34" charset="0"/>
                <a:cs typeface="Arial" panose="020B0604020202020204" pitchFamily="34" charset="0"/>
              </a:rPr>
              <a:t>®</a:t>
            </a:r>
            <a:r>
              <a:rPr lang="en-US" sz="1200">
                <a:solidFill>
                  <a:srgbClr val="82786F"/>
                </a:solidFill>
                <a:latin typeface="Arial" panose="020B0604020202020204" pitchFamily="34" charset="0"/>
                <a:cs typeface="Arial" panose="020B0604020202020204" pitchFamily="34" charset="0"/>
              </a:rPr>
              <a:t> (phentermine) prescribing information. Last revised Jan 2012. </a:t>
            </a:r>
            <a:r>
              <a:rPr kumimoji="0" lang="en-US" sz="1200" b="0" i="0" u="none" strike="noStrike" kern="1200" cap="none" spc="0" normalizeH="0" baseline="0" noProof="0">
                <a:ln>
                  <a:noFill/>
                </a:ln>
                <a:solidFill>
                  <a:srgbClr val="82786F"/>
                </a:solidFill>
                <a:effectLst/>
                <a:uLnTx/>
                <a:uFillTx/>
                <a:latin typeface="Arial" panose="020B0604020202020204" pitchFamily="34" charset="0"/>
                <a:cs typeface="Arial" panose="020B0604020202020204" pitchFamily="34" charset="0"/>
              </a:rPr>
              <a:t>Available at: </a:t>
            </a:r>
            <a:r>
              <a:rPr lang="en-US">
                <a:latin typeface="Arial" panose="020B0604020202020204" pitchFamily="34" charset="0"/>
                <a:cs typeface="Arial" panose="020B0604020202020204" pitchFamily="34" charset="0"/>
                <a:hlinkClick r:id="rId3"/>
              </a:rPr>
              <a:t>https://www.accessdata.fda.gov/drugsatfda_docs/label/2012/088023s037lbl.pdf</a:t>
            </a:r>
            <a:r>
              <a:rPr lang="en-US" sz="1200">
                <a:solidFill>
                  <a:srgbClr val="82786F"/>
                </a:solidFill>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srgbClr val="82786F"/>
                </a:solidFill>
                <a:effectLst/>
                <a:uLnTx/>
                <a:uFillTx/>
                <a:latin typeface="Arial" panose="020B0604020202020204" pitchFamily="34" charset="0"/>
                <a:cs typeface="Arial" panose="020B0604020202020204" pitchFamily="34" charset="0"/>
              </a:rPr>
              <a:t>Accessed June 2023.</a:t>
            </a:r>
            <a:endParaRPr lang="en-US" sz="1200">
              <a:solidFill>
                <a:srgbClr val="82786F"/>
              </a:solidFill>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a:solidFill>
                  <a:srgbClr val="82786F"/>
                </a:solidFill>
                <a:latin typeface="Arial" panose="020B0604020202020204" pitchFamily="34" charset="0"/>
                <a:cs typeface="Arial" panose="020B0604020202020204" pitchFamily="34" charset="0"/>
              </a:rPr>
              <a:t>Medline Plus. 2011. Available at: </a:t>
            </a:r>
            <a:r>
              <a:rPr lang="en-US">
                <a:latin typeface="Arial" panose="020B0604020202020204" pitchFamily="34" charset="0"/>
                <a:cs typeface="Arial" panose="020B0604020202020204" pitchFamily="34" charset="0"/>
                <a:hlinkClick r:id="rId4"/>
              </a:rPr>
              <a:t>https://medlineplus.gov/druginfo/meds/a682187.html#side-effects </a:t>
            </a:r>
            <a:r>
              <a:rPr lang="en-US" sz="1200">
                <a:solidFill>
                  <a:srgbClr val="82786F"/>
                </a:solidFill>
                <a:latin typeface="Arial" panose="020B0604020202020204" pitchFamily="34" charset="0"/>
                <a:cs typeface="Arial" panose="020B0604020202020204" pitchFamily="34" charset="0"/>
              </a:rPr>
              <a:t>Accessed June 2023</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a:solidFill>
                  <a:srgbClr val="82786F"/>
                </a:solidFill>
                <a:latin typeface="Arial" panose="020B0604020202020204" pitchFamily="34" charset="0"/>
                <a:cs typeface="Arial" panose="020B0604020202020204" pitchFamily="34" charset="0"/>
              </a:rPr>
              <a:t>FDA. </a:t>
            </a:r>
            <a:r>
              <a:rPr lang="en-US" sz="1200" err="1">
                <a:solidFill>
                  <a:srgbClr val="82786F"/>
                </a:solidFill>
                <a:latin typeface="Arial" panose="020B0604020202020204" pitchFamily="34" charset="0"/>
                <a:cs typeface="Arial" panose="020B0604020202020204" pitchFamily="34" charset="0"/>
              </a:rPr>
              <a:t>Lomaira</a:t>
            </a:r>
            <a:r>
              <a:rPr lang="en-US" sz="1200" baseline="30000" err="1">
                <a:solidFill>
                  <a:srgbClr val="82786F"/>
                </a:solidFill>
                <a:latin typeface="Arial" panose="020B0604020202020204" pitchFamily="34" charset="0"/>
                <a:cs typeface="Arial" panose="020B0604020202020204" pitchFamily="34" charset="0"/>
              </a:rPr>
              <a:t>TM</a:t>
            </a:r>
            <a:r>
              <a:rPr lang="en-US" sz="1200">
                <a:solidFill>
                  <a:srgbClr val="82786F"/>
                </a:solidFill>
                <a:latin typeface="Arial" panose="020B0604020202020204" pitchFamily="34" charset="0"/>
                <a:cs typeface="Arial" panose="020B0604020202020204" pitchFamily="34" charset="0"/>
              </a:rPr>
              <a:t> (phentermine) prescribing information. Last revised Sept 2016. Available at </a:t>
            </a:r>
            <a:r>
              <a:rPr lang="en-US">
                <a:latin typeface="Arial" panose="020B0604020202020204" pitchFamily="34" charset="0"/>
                <a:cs typeface="Arial" panose="020B0604020202020204" pitchFamily="34" charset="0"/>
                <a:hlinkClick r:id="rId5"/>
              </a:rPr>
              <a:t>https://lomaira.com/Prescribing_Information.pdf</a:t>
            </a:r>
            <a:r>
              <a:rPr lang="en-US">
                <a:latin typeface="Arial" panose="020B0604020202020204" pitchFamily="34" charset="0"/>
                <a:cs typeface="Arial" panose="020B0604020202020204" pitchFamily="34" charset="0"/>
              </a:rPr>
              <a:t> Accessed June 2023</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a:solidFill>
                  <a:srgbClr val="82786F"/>
                </a:solidFill>
                <a:latin typeface="Arial" panose="020B0604020202020204" pitchFamily="34" charset="0"/>
                <a:cs typeface="Arial" panose="020B0604020202020204" pitchFamily="34" charset="0"/>
              </a:rPr>
              <a:t>Orlistat. Dosing and Indications. Micromedex Solutions. Truven Health Analytics, Inc. Ann Arbor, MI. Available at: https://www.micromedexsolutions.com/home/dispatch/. Accessed June 2023</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err="1">
                <a:latin typeface="Arial" panose="020B0604020202020204" pitchFamily="34" charset="0"/>
                <a:cs typeface="Arial" panose="020B0604020202020204" pitchFamily="34" charset="0"/>
              </a:rPr>
              <a:t>Tirzepatide</a:t>
            </a:r>
            <a:r>
              <a:rPr lang="en-US">
                <a:latin typeface="Arial" panose="020B0604020202020204" pitchFamily="34" charset="0"/>
                <a:cs typeface="Arial" panose="020B0604020202020204" pitchFamily="34" charset="0"/>
              </a:rPr>
              <a:t> company announcement. Available at: </a:t>
            </a:r>
            <a:r>
              <a:rPr lang="en-US">
                <a:latin typeface="Arial" panose="020B0604020202020204" pitchFamily="34" charset="0"/>
                <a:cs typeface="Arial" panose="020B0604020202020204" pitchFamily="34" charset="0"/>
                <a:hlinkClick r:id="rId6"/>
              </a:rPr>
              <a:t>https://investor.lilly.com/node/47701/pdf</a:t>
            </a:r>
            <a:r>
              <a:rPr lang="en-US">
                <a:latin typeface="Arial" panose="020B0604020202020204" pitchFamily="34" charset="0"/>
                <a:cs typeface="Arial" panose="020B0604020202020204" pitchFamily="34" charset="0"/>
              </a:rPr>
              <a:t>. Accessed September 2023</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err="1">
                <a:latin typeface="Arial" panose="020B0604020202020204" pitchFamily="34" charset="0"/>
                <a:cs typeface="Arial" panose="020B0604020202020204" pitchFamily="34" charset="0"/>
              </a:rPr>
              <a:t>Samms</a:t>
            </a:r>
            <a:r>
              <a:rPr lang="en-US">
                <a:latin typeface="Arial" panose="020B0604020202020204" pitchFamily="34" charset="0"/>
                <a:cs typeface="Arial" panose="020B0604020202020204" pitchFamily="34" charset="0"/>
              </a:rPr>
              <a:t> RJ et al. Trends Endocrinol </a:t>
            </a:r>
            <a:r>
              <a:rPr lang="en-US" err="1">
                <a:latin typeface="Arial" panose="020B0604020202020204" pitchFamily="34" charset="0"/>
                <a:cs typeface="Arial" panose="020B0604020202020204" pitchFamily="34" charset="0"/>
              </a:rPr>
              <a:t>Metab</a:t>
            </a:r>
            <a:r>
              <a:rPr lang="en-US">
                <a:latin typeface="Arial" panose="020B0604020202020204" pitchFamily="34" charset="0"/>
                <a:cs typeface="Arial" panose="020B0604020202020204" pitchFamily="34" charset="0"/>
              </a:rPr>
              <a:t>. 2020;31:410–421.</a:t>
            </a:r>
            <a:endParaRPr lang="en-US" sz="1200">
              <a:solidFill>
                <a:srgbClr val="82786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18623" y="9378369"/>
            <a:ext cx="2921985" cy="494213"/>
          </a:xfrm>
          <a:prstGeom prst="rect">
            <a:avLst/>
          </a:prstGeom>
        </p:spPr>
        <p:txBody>
          <a:bodyPr lIns="91513" tIns="45757" rIns="91513" bIns="45757"/>
          <a:lstStyle/>
          <a:p>
            <a:pPr marL="0" marR="0" lvl="0" indent="0" algn="l" defTabSz="914400" rtl="0" eaLnBrk="1" fontAlgn="base" latinLnBrk="0" hangingPunct="1">
              <a:lnSpc>
                <a:spcPct val="100000"/>
              </a:lnSpc>
              <a:spcBef>
                <a:spcPct val="0"/>
              </a:spcBef>
              <a:spcAft>
                <a:spcPct val="0"/>
              </a:spcAft>
              <a:buClrTx/>
              <a:buSzTx/>
              <a:buFontTx/>
              <a:buNone/>
              <a:tabLst/>
              <a:defRPr/>
            </a:pPr>
            <a:fld id="{9AB74CF2-9621-4E9E-8D12-A6BED3AEDE85}" type="slidenum">
              <a:rPr kumimoji="0" lang="en-US" sz="1800" b="0" i="0" u="none" strike="noStrike" kern="1200" cap="none" spc="0" normalizeH="0" baseline="0" noProof="0" smtClean="0">
                <a:ln>
                  <a:noFill/>
                </a:ln>
                <a:solidFill>
                  <a:srgbClr val="001965"/>
                </a:solidFill>
                <a:effectLst/>
                <a:uLnTx/>
                <a:uFillTx/>
                <a:latin typeface="Apis For Office" panose="020B05040101010101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mn-ea"/>
              <a:cs typeface="Arial" charset="0"/>
            </a:endParaRPr>
          </a:p>
        </p:txBody>
      </p:sp>
    </p:spTree>
    <p:extLst>
      <p:ext uri="{BB962C8B-B14F-4D97-AF65-F5344CB8AC3E}">
        <p14:creationId xmlns:p14="http://schemas.microsoft.com/office/powerpoint/2010/main" val="376488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0" dirty="0">
                <a:solidFill>
                  <a:srgbClr val="82786F"/>
                </a:solidFill>
              </a:rPr>
              <a:t>It’s important to note that the Mean % Weight Loss provided in this slide are derived from the largest clinical trial listed in their respective Prescribing Information.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1" dirty="0">
              <a:solidFill>
                <a:srgbClr val="82786F"/>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dirty="0">
                <a:solidFill>
                  <a:srgbClr val="82786F"/>
                </a:solidFill>
              </a:rPr>
              <a:t>Slide references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dirty="0">
                <a:solidFill>
                  <a:srgbClr val="82786F"/>
                </a:solidFill>
                <a:cs typeface="Apis For Office" panose="020B0504010101010104" pitchFamily="34" charset="0"/>
              </a:rPr>
              <a:t>Bray GA </a:t>
            </a:r>
            <a:r>
              <a:rPr lang="en-US" sz="1200" i="1" dirty="0">
                <a:solidFill>
                  <a:srgbClr val="82786F"/>
                </a:solidFill>
                <a:cs typeface="Apis For Office" panose="020B0504010101010104" pitchFamily="34" charset="0"/>
              </a:rPr>
              <a:t>et al. Lancet </a:t>
            </a:r>
            <a:r>
              <a:rPr lang="en-US" sz="1200" dirty="0">
                <a:solidFill>
                  <a:srgbClr val="82786F"/>
                </a:solidFill>
                <a:cs typeface="Apis For Office" panose="020B0504010101010104" pitchFamily="34" charset="0"/>
              </a:rPr>
              <a:t>2016;387:1947–56.</a:t>
            </a:r>
            <a:endParaRPr kumimoji="0" lang="en-US" sz="1200" b="0" i="0" u="none" strike="noStrike" kern="1200" cap="none" spc="0" normalizeH="0" baseline="0" noProof="0" dirty="0">
              <a:ln>
                <a:noFill/>
              </a:ln>
              <a:solidFill>
                <a:srgbClr val="82786F"/>
              </a:solidFill>
              <a:effectLst/>
              <a:uLnTx/>
              <a:uFillTx/>
              <a:cs typeface="Arial"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82786F"/>
                </a:solidFill>
                <a:effectLst/>
                <a:uLnTx/>
                <a:uFillTx/>
                <a:cs typeface="Arial" charset="0"/>
              </a:rPr>
              <a:t>Phentermine hydrochloride. Dosing and Indications. Micromedex Solutions. Truven Health Analytics, Inc. Ann Arbor, MI. Available at: http://www.micromedexsolutions.com. Accessed September 6, 2019.</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dirty="0">
                <a:solidFill>
                  <a:srgbClr val="82786F"/>
                </a:solidFill>
              </a:rPr>
              <a:t>FDA. </a:t>
            </a:r>
            <a:r>
              <a:rPr lang="en-US" sz="1200" dirty="0" err="1">
                <a:solidFill>
                  <a:srgbClr val="82786F"/>
                </a:solidFill>
              </a:rPr>
              <a:t>Adipex</a:t>
            </a:r>
            <a:r>
              <a:rPr lang="en-US" sz="1200" dirty="0">
                <a:solidFill>
                  <a:srgbClr val="82786F"/>
                </a:solidFill>
              </a:rPr>
              <a:t>-P</a:t>
            </a:r>
            <a:r>
              <a:rPr lang="en-US" sz="1200" baseline="30000" dirty="0">
                <a:solidFill>
                  <a:srgbClr val="82786F"/>
                </a:solidFill>
              </a:rPr>
              <a:t>®</a:t>
            </a:r>
            <a:r>
              <a:rPr lang="en-US" sz="1200" dirty="0">
                <a:solidFill>
                  <a:srgbClr val="82786F"/>
                </a:solidFill>
              </a:rPr>
              <a:t> (phentermine) prescribing information. Last revised Jan 2012. </a:t>
            </a:r>
            <a:r>
              <a:rPr kumimoji="0" lang="en-US" sz="1200" b="0" i="0" u="none" strike="noStrike" kern="1200" cap="none" spc="0" normalizeH="0" baseline="0" noProof="0" dirty="0">
                <a:ln>
                  <a:noFill/>
                </a:ln>
                <a:solidFill>
                  <a:srgbClr val="82786F"/>
                </a:solidFill>
                <a:effectLst/>
                <a:uLnTx/>
                <a:uFillTx/>
                <a:cs typeface="Arial" charset="0"/>
              </a:rPr>
              <a:t>Available at: </a:t>
            </a:r>
            <a:r>
              <a:rPr lang="en-US" dirty="0">
                <a:hlinkClick r:id="rId3"/>
              </a:rPr>
              <a:t>https://www.accessdata.fda.gov/drugsatfda_docs/label/2012/088023s037lbl.pdf</a:t>
            </a:r>
            <a:r>
              <a:rPr lang="en-US" sz="1200" dirty="0">
                <a:solidFill>
                  <a:srgbClr val="82786F"/>
                </a:solidFill>
              </a:rPr>
              <a:t> </a:t>
            </a:r>
            <a:r>
              <a:rPr kumimoji="0" lang="en-US" sz="1200" b="0" i="0" u="none" strike="noStrike" kern="1200" cap="none" spc="0" normalizeH="0" baseline="0" noProof="0" dirty="0">
                <a:ln>
                  <a:noFill/>
                </a:ln>
                <a:solidFill>
                  <a:srgbClr val="82786F"/>
                </a:solidFill>
                <a:effectLst/>
                <a:uLnTx/>
                <a:uFillTx/>
                <a:cs typeface="Arial" charset="0"/>
              </a:rPr>
              <a:t>(accessed Jul 2019).</a:t>
            </a:r>
            <a:endParaRPr lang="en-US" sz="1200" dirty="0">
              <a:solidFill>
                <a:srgbClr val="82786F"/>
              </a:solidFill>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dirty="0">
                <a:solidFill>
                  <a:srgbClr val="82786F"/>
                </a:solidFill>
                <a:cs typeface="Apis For Office" panose="020B0504010101010104" pitchFamily="34" charset="0"/>
              </a:rPr>
              <a:t>Medline Plus. 2011. Available at: </a:t>
            </a:r>
            <a:r>
              <a:rPr lang="en-US" dirty="0">
                <a:hlinkClick r:id="rId4"/>
              </a:rPr>
              <a:t>https://medlineplus.gov/druginfo/meds/a682187.html#side-effects </a:t>
            </a:r>
            <a:r>
              <a:rPr lang="en-US" sz="1200" dirty="0">
                <a:solidFill>
                  <a:srgbClr val="82786F"/>
                </a:solidFill>
                <a:cs typeface="Apis For Office" panose="020B0504010101010104" pitchFamily="34" charset="0"/>
              </a:rPr>
              <a:t>(accessed Jul 2019).</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dirty="0">
                <a:solidFill>
                  <a:srgbClr val="82786F"/>
                </a:solidFill>
                <a:cs typeface="Apis For Office" panose="020B0504010101010104" pitchFamily="34" charset="0"/>
              </a:rPr>
              <a:t>FDA. </a:t>
            </a:r>
            <a:r>
              <a:rPr lang="en-US" sz="1200" dirty="0" err="1">
                <a:solidFill>
                  <a:srgbClr val="82786F"/>
                </a:solidFill>
                <a:cs typeface="Apis For Office" panose="020B0504010101010104" pitchFamily="34" charset="0"/>
              </a:rPr>
              <a:t>Lomaira</a:t>
            </a:r>
            <a:r>
              <a:rPr lang="en-US" sz="1200" baseline="30000" dirty="0" err="1">
                <a:solidFill>
                  <a:srgbClr val="82786F"/>
                </a:solidFill>
                <a:cs typeface="Apis For Office" panose="020B0504010101010104" pitchFamily="34" charset="0"/>
              </a:rPr>
              <a:t>TM</a:t>
            </a:r>
            <a:r>
              <a:rPr lang="en-US" sz="1200" dirty="0">
                <a:solidFill>
                  <a:srgbClr val="82786F"/>
                </a:solidFill>
                <a:cs typeface="Apis For Office" panose="020B0504010101010104" pitchFamily="34" charset="0"/>
              </a:rPr>
              <a:t> (phentermine) prescribing information. Last revised Sept 2016. Available at </a:t>
            </a:r>
            <a:r>
              <a:rPr lang="en-US" dirty="0">
                <a:hlinkClick r:id="rId5"/>
              </a:rPr>
              <a:t>https://lomaira.com/Prescribing_Information.pdf</a:t>
            </a:r>
            <a:r>
              <a:rPr lang="en-US" dirty="0"/>
              <a:t> (accessed Sept 2019).</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dirty="0">
                <a:solidFill>
                  <a:srgbClr val="82786F"/>
                </a:solidFill>
                <a:cs typeface="Apis For Office" panose="020B0504010101010104" pitchFamily="34" charset="0"/>
              </a:rPr>
              <a:t>Orlistat. Dosing and Indications. Micromedex Solutions. Truven Health Analytics, Inc. Ann Arbor, MI. Available at: http://www.micromedexsolutions.com. Accessed September 6, 2019.</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dirty="0"/>
              <a:t>FDA. </a:t>
            </a:r>
            <a:r>
              <a:rPr lang="en-CA" dirty="0" err="1"/>
              <a:t>Zepbound</a:t>
            </a:r>
            <a:r>
              <a:rPr lang="en-CA" dirty="0"/>
              <a:t>™ (</a:t>
            </a:r>
            <a:r>
              <a:rPr lang="en-CA" dirty="0" err="1"/>
              <a:t>Tirzepatide</a:t>
            </a:r>
            <a:r>
              <a:rPr lang="en-CA" dirty="0"/>
              <a:t>) Prescribing Information. Available at: https://www.accessdata.fda.gov/drugsatfda_docs/label/2023/217806s000lbl.pdf. Accessed February 2024.</a:t>
            </a:r>
            <a:endParaRPr lang="en-US" sz="1200" dirty="0">
              <a:solidFill>
                <a:srgbClr val="82786F"/>
              </a:solidFill>
              <a:cs typeface="Apis For Office" panose="020B0504010101010104" pitchFamily="34" charset="0"/>
            </a:endParaRPr>
          </a:p>
          <a:p>
            <a:endParaRPr lang="en-US" dirty="0"/>
          </a:p>
        </p:txBody>
      </p:sp>
      <p:sp>
        <p:nvSpPr>
          <p:cNvPr id="4" name="Slide Number Placeholder 3"/>
          <p:cNvSpPr>
            <a:spLocks noGrp="1"/>
          </p:cNvSpPr>
          <p:nvPr>
            <p:ph type="sldNum" sz="quarter" idx="10"/>
          </p:nvPr>
        </p:nvSpPr>
        <p:spPr>
          <a:xfrm>
            <a:off x="3818623" y="9378369"/>
            <a:ext cx="2921985" cy="494213"/>
          </a:xfrm>
          <a:prstGeom prst="rect">
            <a:avLst/>
          </a:prstGeom>
        </p:spPr>
        <p:txBody>
          <a:bodyPr lIns="91513" tIns="45757" rIns="91513" bIns="45757"/>
          <a:lstStyle/>
          <a:p>
            <a:pPr marL="0" marR="0" lvl="0" indent="0" algn="l" defTabSz="914400" rtl="0" eaLnBrk="1" fontAlgn="base" latinLnBrk="0" hangingPunct="1">
              <a:lnSpc>
                <a:spcPct val="100000"/>
              </a:lnSpc>
              <a:spcBef>
                <a:spcPct val="0"/>
              </a:spcBef>
              <a:spcAft>
                <a:spcPct val="0"/>
              </a:spcAft>
              <a:buClrTx/>
              <a:buSzTx/>
              <a:buFontTx/>
              <a:buNone/>
              <a:tabLst/>
              <a:defRPr/>
            </a:pPr>
            <a:fld id="{9AB74CF2-9621-4E9E-8D12-A6BED3AEDE85}" type="slidenum">
              <a:rPr kumimoji="0" lang="en-US" sz="1800" b="0" i="0" u="none" strike="noStrike" kern="1200" cap="none" spc="0" normalizeH="0" baseline="0" noProof="0" smtClean="0">
                <a:ln>
                  <a:noFill/>
                </a:ln>
                <a:solidFill>
                  <a:srgbClr val="001965"/>
                </a:solidFill>
                <a:effectLst/>
                <a:uLnTx/>
                <a:uFillTx/>
                <a:latin typeface="Apis For Office" panose="020B05040101010101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mn-ea"/>
              <a:cs typeface="Arial" charset="0"/>
            </a:endParaRPr>
          </a:p>
        </p:txBody>
      </p:sp>
    </p:spTree>
    <p:extLst>
      <p:ext uri="{BB962C8B-B14F-4D97-AF65-F5344CB8AC3E}">
        <p14:creationId xmlns:p14="http://schemas.microsoft.com/office/powerpoint/2010/main" val="63883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7" name="Slide Image Placeholder 6">
            <a:extLst>
              <a:ext uri="{FF2B5EF4-FFF2-40B4-BE49-F238E27FC236}">
                <a16:creationId xmlns:a16="http://schemas.microsoft.com/office/drawing/2014/main" id="{BD28C80A-B3BD-42AA-9250-8449B708BE11}"/>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5571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08FF72-7654-9B4A-9CE9-5C260DDE25D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484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Facilitator notes</a:t>
            </a:r>
          </a:p>
          <a:p>
            <a:r>
              <a:rPr lang="en-US" altLang="en-US"/>
              <a:t>Phentermine:</a:t>
            </a:r>
          </a:p>
          <a:p>
            <a:r>
              <a:rPr lang="en-US" altLang="en-US"/>
              <a:t>stimulates noradrenaline and dopamine release in the hypothalamus, which is understood to stimulate POMC neurons to release </a:t>
            </a:r>
            <a:r>
              <a:rPr lang="en-US"/>
              <a:t>ɑ-MSH</a:t>
            </a:r>
            <a:r>
              <a:rPr lang="en-US" altLang="en-US"/>
              <a:t> resulting in appetite reduction1,2</a:t>
            </a:r>
          </a:p>
          <a:p>
            <a:r>
              <a:rPr lang="en-US" altLang="en-US"/>
              <a:t>is a TAAR1 agonist – Trace amine-associated receptor 1 is a G protein-coupled receptor that is located within the presynaptic axon terminal in monoamine neurons in the CNS</a:t>
            </a:r>
          </a:p>
          <a:p>
            <a:r>
              <a:rPr lang="en-US" altLang="en-US"/>
              <a:t>is an appetite suppressant and CNS stimulant</a:t>
            </a:r>
          </a:p>
          <a:p>
            <a:r>
              <a:rPr lang="en-US" altLang="en-US"/>
              <a:t>action on HPA axis stimulates norepinephrine and other catecholamines</a:t>
            </a:r>
          </a:p>
          <a:p>
            <a:r>
              <a:rPr lang="en-US" altLang="en-US"/>
              <a:t>metabolised in the liver and excreted renally – elimination half-life: 19–24 hours</a:t>
            </a:r>
          </a:p>
          <a:p>
            <a:r>
              <a:rPr lang="en-US" altLang="en-US"/>
              <a:t>approved by FDA in 1959</a:t>
            </a:r>
          </a:p>
          <a:p>
            <a:r>
              <a:rPr lang="en-US" altLang="en-US"/>
              <a:t>combined with fenfluramine as appetite suppressant and fat-burning agent – combination was withdrawn by FDA in 1997 owing to cases of valvulopathy</a:t>
            </a:r>
          </a:p>
          <a:p>
            <a:pPr lvl="0"/>
            <a:endParaRPr lang="en-US" altLang="en-US"/>
          </a:p>
          <a:p>
            <a:r>
              <a:rPr lang="en-US" altLang="en-US"/>
              <a:t>Information about history and mechanism of action:</a:t>
            </a:r>
          </a:p>
          <a:p>
            <a:endParaRPr lang="en-US" altLang="en-US"/>
          </a:p>
          <a:p>
            <a:r>
              <a:rPr lang="en-US" altLang="en-US"/>
              <a:t>Phentermine hydrochloride then became available in the early 1970s. It was previously sold as Fastin from King Pharmaceuticals for SmithKline Beecham, but in 1998, it was removed from the market. Phentermine was marketed with fenfluramine as a combination appetite suppressant and fat burning agent under the popular name Fen-Phen. In 1997, after 24 cases of heart valve disease, Fen-Phen products were voluntarily taken off the market at the request of the FDA. Studies later showed that nearly 30% of </a:t>
            </a:r>
            <a:r>
              <a:rPr lang="en-US"/>
              <a:t>patients</a:t>
            </a:r>
            <a:r>
              <a:rPr lang="en-US" altLang="en-US"/>
              <a:t> taking fenfluramine or dexfenfluramine had valvulopathy.</a:t>
            </a:r>
          </a:p>
          <a:p>
            <a:endParaRPr lang="en-US" altLang="en-US"/>
          </a:p>
          <a:p>
            <a:pPr lvl="0"/>
            <a:r>
              <a:rPr lang="en-US"/>
              <a:t>Slide note references:</a:t>
            </a:r>
          </a:p>
          <a:p>
            <a:pPr lvl="0"/>
            <a:r>
              <a:rPr lang="en-US"/>
              <a:t>Halpern et al. Obes Rev 2003;4:25–42</a:t>
            </a:r>
          </a:p>
          <a:p>
            <a:pPr lvl="0"/>
            <a:r>
              <a:rPr lang="en-US"/>
              <a:t>FDA. </a:t>
            </a:r>
            <a:r>
              <a:rPr lang="en-US" noProof="0"/>
              <a:t>Ionamin</a:t>
            </a:r>
            <a:r>
              <a:rPr lang="en-US"/>
              <a:t>®</a:t>
            </a:r>
            <a:r>
              <a:rPr lang="en-US" noProof="0"/>
              <a:t> (phentermine) prescribing information. Last revised Dec 2012. Available at: </a:t>
            </a:r>
            <a:r>
              <a:rPr lang="en-US">
                <a:hlinkClick r:id="rId3"/>
              </a:rPr>
              <a:t>https://www.accessdata.fda.gov/drugsatfda_docs/label/2012/011613s027lbl.pdf</a:t>
            </a:r>
            <a:r>
              <a:rPr lang="en-US" noProof="0"/>
              <a:t> (accessed Jul 2019).</a:t>
            </a:r>
          </a:p>
          <a:p>
            <a:pPr lvl="0"/>
            <a:r>
              <a:rPr lang="en-US"/>
              <a:t>FDA. Adipex-P® (phentermine) prescribing information. Last revised Jan 2012. </a:t>
            </a:r>
            <a:r>
              <a:rPr lang="en-US" noProof="0"/>
              <a:t>Available at: </a:t>
            </a:r>
            <a:r>
              <a:rPr lang="en-US">
                <a:hlinkClick r:id="rId4"/>
              </a:rPr>
              <a:t>https://www.accessdata.fda.gov/drugsatfda_docs/label/2012/088023s037lbl.pdf</a:t>
            </a:r>
            <a:r>
              <a:rPr lang="en-US"/>
              <a:t> </a:t>
            </a:r>
            <a:r>
              <a:rPr lang="en-US" noProof="0"/>
              <a:t>(accessed Jul 2019).</a:t>
            </a:r>
            <a:endParaRPr lang="en-US" altLang="en-US"/>
          </a:p>
          <a:p>
            <a:endParaRPr lang="en-US" alt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7C66B-6E69-4350-9724-F60EDC68B39F}" type="slidenum">
              <a:rPr kumimoji="0" lang="en-US" sz="900" b="0" i="0" u="none" strike="noStrike" kern="1200" cap="none" spc="0" normalizeH="0" baseline="0" noProof="0" smtClean="0">
                <a:ln>
                  <a:noFill/>
                </a:ln>
                <a:solidFill>
                  <a:srgbClr val="E64A0E"/>
                </a:solidFill>
                <a:effectLst/>
                <a:uLnTx/>
                <a:uFillTx/>
                <a:latin typeface="Apis For Office" panose="020B05040101010101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a:ln>
                <a:noFill/>
              </a:ln>
              <a:solidFill>
                <a:srgbClr val="E64A0E"/>
              </a:solidFill>
              <a:effectLst/>
              <a:uLnTx/>
              <a:uFillTx/>
              <a:latin typeface="Apis For Office" panose="020B0504010101010104" pitchFamily="34" charset="0"/>
              <a:ea typeface="+mn-ea"/>
              <a:cs typeface="+mn-cs"/>
            </a:endParaRPr>
          </a:p>
        </p:txBody>
      </p:sp>
      <p:sp>
        <p:nvSpPr>
          <p:cNvPr id="7" name="Slide Image Placeholder 6">
            <a:extLst>
              <a:ext uri="{FF2B5EF4-FFF2-40B4-BE49-F238E27FC236}">
                <a16:creationId xmlns:a16="http://schemas.microsoft.com/office/drawing/2014/main" id="{B6879C19-FDCB-4F8C-9496-80696E7AA36E}"/>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32900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C1F3-5876-45E5-9F8C-97D60A935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12B5E3-59F7-4160-BA90-89EFEB26B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F1E0D9-E841-4F42-9BB1-EAB944F3FEBB}"/>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5" name="Footer Placeholder 4">
            <a:extLst>
              <a:ext uri="{FF2B5EF4-FFF2-40B4-BE49-F238E27FC236}">
                <a16:creationId xmlns:a16="http://schemas.microsoft.com/office/drawing/2014/main" id="{14A8A18C-6E08-4A96-AE93-8FFED93933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35962F-B4BC-40B9-AAF0-B43ADA0D5E69}"/>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9362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4574-01B5-46D8-BEFF-85CFA178B1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420A42-7DE9-4F7A-B69B-1303B3F22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DEEDE9-0564-4AE0-A96D-48148A59A9F0}"/>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5" name="Footer Placeholder 4">
            <a:extLst>
              <a:ext uri="{FF2B5EF4-FFF2-40B4-BE49-F238E27FC236}">
                <a16:creationId xmlns:a16="http://schemas.microsoft.com/office/drawing/2014/main" id="{A40CEAAD-A433-47F1-855F-9C8AAE8831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8E6E53-34BE-4326-8E2E-602E3D2C1BDA}"/>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71510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1D454-0967-4CE1-A5FB-2721D92831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327861-DF27-499D-8A43-AC71A67A8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67ABAB-2705-45C3-9FDF-A09D47CF0D75}"/>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5" name="Footer Placeholder 4">
            <a:extLst>
              <a:ext uri="{FF2B5EF4-FFF2-40B4-BE49-F238E27FC236}">
                <a16:creationId xmlns:a16="http://schemas.microsoft.com/office/drawing/2014/main" id="{FA81FEB2-FA05-4105-AAC5-DAA17A4A42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F02604-851E-4CA8-B6FC-CE0C936F85A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1582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419283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10515600" cy="282875"/>
          </a:xfrm>
        </p:spPr>
        <p:txBody>
          <a:bodyPr anchor="b">
            <a:normAutofit/>
          </a:bodyPr>
          <a:lstStyle>
            <a:lvl1pPr marL="0" indent="0">
              <a:buNone/>
              <a:defRPr sz="1000" i="0">
                <a:solidFill>
                  <a:schemeClr val="tx1"/>
                </a:solidFill>
              </a:defRPr>
            </a:lvl1pPr>
          </a:lstStyle>
          <a:p>
            <a:pPr lvl="0"/>
            <a:r>
              <a:rPr lang="en-GB"/>
              <a:t>Insert notes</a:t>
            </a:r>
          </a:p>
        </p:txBody>
      </p:sp>
    </p:spTree>
    <p:extLst>
      <p:ext uri="{BB962C8B-B14F-4D97-AF65-F5344CB8AC3E}">
        <p14:creationId xmlns:p14="http://schemas.microsoft.com/office/powerpoint/2010/main" val="19322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26 February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normAutofit/>
          </a:bodyPr>
          <a:lstStyle>
            <a:lvl1pPr marL="0" indent="0">
              <a:buNone/>
              <a:defRPr sz="1000" i="0">
                <a:solidFill>
                  <a:schemeClr val="tx1"/>
                </a:solidFill>
              </a:defRPr>
            </a:lvl1pPr>
          </a:lstStyle>
          <a:p>
            <a:pPr lvl="0"/>
            <a:r>
              <a:rPr lang="en-GB"/>
              <a:t>Insert notes</a:t>
            </a:r>
          </a:p>
        </p:txBody>
      </p:sp>
    </p:spTree>
    <p:extLst>
      <p:ext uri="{BB962C8B-B14F-4D97-AF65-F5344CB8AC3E}">
        <p14:creationId xmlns:p14="http://schemas.microsoft.com/office/powerpoint/2010/main" val="1170302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282875"/>
          </a:xfrm>
        </p:spPr>
        <p:txBody>
          <a:bodyPr vert="horz" lIns="0" tIns="0" rIns="0" bIns="0" rtlCol="0" anchor="b">
            <a:noAutofit/>
          </a:bodyPr>
          <a:lstStyle>
            <a:lvl1pPr marL="0" indent="0">
              <a:buNone/>
              <a:defRPr lang="en-GB" sz="1000" i="0" dirty="0">
                <a:solidFill>
                  <a:schemeClr val="tx1"/>
                </a:solidFill>
              </a:defRPr>
            </a:lvl1pPr>
          </a:lstStyle>
          <a:p>
            <a:pPr marL="269993" lvl="0" indent="-269993"/>
            <a:r>
              <a:rPr lang="en-GB"/>
              <a:t>Insert notes</a:t>
            </a:r>
          </a:p>
        </p:txBody>
      </p:sp>
    </p:spTree>
    <p:extLst>
      <p:ext uri="{BB962C8B-B14F-4D97-AF65-F5344CB8AC3E}">
        <p14:creationId xmlns:p14="http://schemas.microsoft.com/office/powerpoint/2010/main" val="2178825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194350"/>
            <a:ext cx="10705801" cy="29852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1440039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194350"/>
            <a:ext cx="10705801" cy="29852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235087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30171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73221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A9D7-3827-45E3-AA73-375F03D26D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E4ECCC-78E9-4A44-885E-6620116FE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746B08-1CB0-4348-8E8C-0E41223C717C}"/>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5" name="Footer Placeholder 4">
            <a:extLst>
              <a:ext uri="{FF2B5EF4-FFF2-40B4-BE49-F238E27FC236}">
                <a16:creationId xmlns:a16="http://schemas.microsoft.com/office/drawing/2014/main" id="{5FE2F466-A763-452D-926E-8CCF11510C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C3C203-DC07-4B2F-8CAF-308186B2DF7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16868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846848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359469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168219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869006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642519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1566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778264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705821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823633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63649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D1C-794F-452D-B96A-9EA929DCA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DD40C5C-6396-4471-93D7-BF1C0F8A3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F9CFF-B064-412F-A5B0-B98460305A9A}"/>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5" name="Footer Placeholder 4">
            <a:extLst>
              <a:ext uri="{FF2B5EF4-FFF2-40B4-BE49-F238E27FC236}">
                <a16:creationId xmlns:a16="http://schemas.microsoft.com/office/drawing/2014/main" id="{767548C2-B942-4676-BD62-38F5E7D5BB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95693-7A2F-4F85-84D5-0B2474475975}"/>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391070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262146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5204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430195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586692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80222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257929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26 February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744107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1312833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500732618"/>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69299230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71C8-F413-4A21-8A2B-367E44303B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D4D65F-8DB2-480D-83D9-9DB52CA0A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18EDC7-FFD3-4885-BF43-4A5DDB688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9ACBDE-6EBB-4E56-A56E-21B60943B565}"/>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6" name="Footer Placeholder 5">
            <a:extLst>
              <a:ext uri="{FF2B5EF4-FFF2-40B4-BE49-F238E27FC236}">
                <a16:creationId xmlns:a16="http://schemas.microsoft.com/office/drawing/2014/main" id="{FC879051-6EE2-4333-9E1B-170C7B4BF2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15D19E-13CF-4FFB-85D6-9205FDD685F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314151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44288636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44838064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408178025"/>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18239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800516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20258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2658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2689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64862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49454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5952-566F-4ED6-AB77-98DD2D6BD45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EC0B80-0006-4E97-8CBD-AED1349B8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76869-B652-4101-AEBA-01736A155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8542BF-4F22-4111-80C1-C2A6FDA80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F30FC-4C75-4DF8-9D4B-FE62C9E22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CD83855-5AC7-4DFA-8550-71FE66D8426E}"/>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8" name="Footer Placeholder 7">
            <a:extLst>
              <a:ext uri="{FF2B5EF4-FFF2-40B4-BE49-F238E27FC236}">
                <a16:creationId xmlns:a16="http://schemas.microsoft.com/office/drawing/2014/main" id="{1C4B35F5-D5F1-40BC-B8A0-2E3AB776A5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1B2BF0A-54C4-4F9B-80B7-3276BA1C60AF}"/>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002497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752347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26 February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204118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BE9-32F6-429E-AA3F-8AE393147B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20392C-93C1-462A-A7B2-C42DF6B4EF58}"/>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4" name="Footer Placeholder 3">
            <a:extLst>
              <a:ext uri="{FF2B5EF4-FFF2-40B4-BE49-F238E27FC236}">
                <a16:creationId xmlns:a16="http://schemas.microsoft.com/office/drawing/2014/main" id="{54FDFE3A-EC38-45BD-8D8E-6E8E84F7822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31D4BC8-99EE-46E2-BC20-4FD9B0E7BD11}"/>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56139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AC94F-9598-4F18-95A0-8978F398067F}"/>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3" name="Footer Placeholder 2">
            <a:extLst>
              <a:ext uri="{FF2B5EF4-FFF2-40B4-BE49-F238E27FC236}">
                <a16:creationId xmlns:a16="http://schemas.microsoft.com/office/drawing/2014/main" id="{8D1F2AE4-A120-48FA-B70F-DBE667A7069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03712B0-CCF3-4DE8-8D78-BAB5EC77F814}"/>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44830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16BA-95D8-4665-AC9E-CE6ED709A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1ECB092-DB54-4B77-A88F-68D888FC0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521501-46CB-4E9B-9DC0-2994D1454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33961-9AF9-4D41-814D-58212E0B4976}"/>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6" name="Footer Placeholder 5">
            <a:extLst>
              <a:ext uri="{FF2B5EF4-FFF2-40B4-BE49-F238E27FC236}">
                <a16:creationId xmlns:a16="http://schemas.microsoft.com/office/drawing/2014/main" id="{F2EFC834-6223-40D5-847D-A8839B8B1E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5D2321-ACC4-4672-90E5-1563392C5E03}"/>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8996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98D3-E877-4514-9FD7-703F39B8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4492B7B-24BC-4167-B5CA-232FAAC8C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90D9713-CEF5-4851-B03A-B53FA5CC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1F1A0-0BF0-41F8-9FD1-8435F9BCE0DA}"/>
              </a:ext>
            </a:extLst>
          </p:cNvPr>
          <p:cNvSpPr>
            <a:spLocks noGrp="1"/>
          </p:cNvSpPr>
          <p:nvPr>
            <p:ph type="dt" sz="half" idx="10"/>
          </p:nvPr>
        </p:nvSpPr>
        <p:spPr/>
        <p:txBody>
          <a:bodyPr/>
          <a:lstStyle/>
          <a:p>
            <a:fld id="{3B8F5D31-75CE-4FCF-8BE7-2735715FB5EA}" type="datetimeFigureOut">
              <a:rPr lang="en-CA" smtClean="0"/>
              <a:t>2024-02-26</a:t>
            </a:fld>
            <a:endParaRPr lang="en-CA"/>
          </a:p>
        </p:txBody>
      </p:sp>
      <p:sp>
        <p:nvSpPr>
          <p:cNvPr id="6" name="Footer Placeholder 5">
            <a:extLst>
              <a:ext uri="{FF2B5EF4-FFF2-40B4-BE49-F238E27FC236}">
                <a16:creationId xmlns:a16="http://schemas.microsoft.com/office/drawing/2014/main" id="{FFECEFBC-860F-4777-92E2-EC3D09279C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DD45B1-F103-4022-A683-B5869E4346D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0227160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47.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41.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48.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slideLayout" Target="../slideLayouts/slideLayout51.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46.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3" Type="http://schemas.openxmlformats.org/officeDocument/2006/relationships/slideLayout" Target="../slideLayouts/slideLayout49.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43.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38.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50.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44.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39.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D5A5B-1B87-4C14-B046-4B7C9E4D0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7B3F86-063F-4C74-86AF-86B2A2D01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3339C0-D331-42D6-9E15-A3E8878C0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F5D31-75CE-4FCF-8BE7-2735715FB5EA}" type="datetimeFigureOut">
              <a:rPr lang="en-CA" smtClean="0"/>
              <a:t>2024-02-26</a:t>
            </a:fld>
            <a:endParaRPr lang="en-CA"/>
          </a:p>
        </p:txBody>
      </p:sp>
      <p:sp>
        <p:nvSpPr>
          <p:cNvPr id="5" name="Footer Placeholder 4">
            <a:extLst>
              <a:ext uri="{FF2B5EF4-FFF2-40B4-BE49-F238E27FC236}">
                <a16:creationId xmlns:a16="http://schemas.microsoft.com/office/drawing/2014/main" id="{A34926F0-4C0E-41CD-94A2-702A743F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72050C0-8BAE-44AB-AA30-A51379531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1BE32-8F01-4D48-86DB-39EEA512FF2F}" type="slidenum">
              <a:rPr lang="en-CA" smtClean="0"/>
              <a:t>‹#›</a:t>
            </a:fld>
            <a:endParaRPr lang="en-CA"/>
          </a:p>
        </p:txBody>
      </p:sp>
    </p:spTree>
    <p:extLst>
      <p:ext uri="{BB962C8B-B14F-4D97-AF65-F5344CB8AC3E}">
        <p14:creationId xmlns:p14="http://schemas.microsoft.com/office/powerpoint/2010/main" val="4049102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7" r:id="rId15"/>
    <p:sldLayoutId id="2147483678" r:id="rId16"/>
    <p:sldLayoutId id="2147483679"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5" r:id="rId35"/>
    <p:sldLayoutId id="2147483716"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296299217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92.xml"/><Relationship Id="rId5" Type="http://schemas.openxmlformats.org/officeDocument/2006/relationships/hyperlink" Target="https://www.fda.gov/news-events/press-announcements/fda-approves-new-drug-treatment-chronic-weight-management-first-2014" TargetMode="Externa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hyperlink" Target="https://www.accessdata.fda.gov/drugsatfda_docs/label/2021/215256s000lbl.pdf" TargetMode="External"/><Relationship Id="rId3" Type="http://schemas.openxmlformats.org/officeDocument/2006/relationships/hyperlink" Target="https://www.accessdata.fda.gov/drugsatfda_docs/label/2012/020766s029lbl.pdf" TargetMode="External"/><Relationship Id="rId7" Type="http://schemas.openxmlformats.org/officeDocument/2006/relationships/hyperlink" Target="https://www.accessdata.fda.gov/drugsatfda_docs/label/2014/206321Orig1s000lbl.pdf"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www.accessdata.fda.gov/drugsatfda_docs/label/2014/200063s000lbl.pdf" TargetMode="External"/><Relationship Id="rId5" Type="http://schemas.openxmlformats.org/officeDocument/2006/relationships/hyperlink" Target="https://www.accessdata.fda.gov/drugsatfda_docs/label/2012/022580s000lbl.pdf" TargetMode="External"/><Relationship Id="rId4" Type="http://schemas.openxmlformats.org/officeDocument/2006/relationships/hyperlink" Target="http://www.accessdata.fda.gov/drugsatfda_docs/label/2012/088023s037lbl.pd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93.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hyperlink" Target="https://pubchem.ncbi.nlm.nih.gov/compound/Phentermine-hydrochloride"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94.xml"/><Relationship Id="rId4" Type="http://schemas.openxmlformats.org/officeDocument/2006/relationships/hyperlink" Target="http://www.accessdata.fda.gov/drugsatfda_docs/label/2012/088023s037lbl.pdf"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95.xml"/><Relationship Id="rId4" Type="http://schemas.openxmlformats.org/officeDocument/2006/relationships/hyperlink" Target="https://www.accessdata.fda.gov/drugsatfda_docs/label/2015/020766s035lbl.pdf"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96.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slideLayout" Target="../slideLayouts/slideLayout15.xml"/><Relationship Id="rId7" Type="http://schemas.openxmlformats.org/officeDocument/2006/relationships/image" Target="../media/image38.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hyperlink" Target="https://www.medicines.org.uk/emc/product/2592" TargetMode="External"/><Relationship Id="rId5" Type="http://schemas.openxmlformats.org/officeDocument/2006/relationships/hyperlink" Target="https://www.accessdata.fda.gov/drugsatfda_docs/label/2015/020766s035lbl.pdf" TargetMode="Externa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99.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notesSlide" Target="../notesSlides/notesSlide16.xml"/><Relationship Id="rId7" Type="http://schemas.openxmlformats.org/officeDocument/2006/relationships/slide" Target="slide2.xml"/><Relationship Id="rId2" Type="http://schemas.openxmlformats.org/officeDocument/2006/relationships/slideLayout" Target="../slideLayouts/slideLayout15.xml"/><Relationship Id="rId1" Type="http://schemas.openxmlformats.org/officeDocument/2006/relationships/tags" Target="../tags/tag10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01.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4.sv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43.png"/><Relationship Id="rId5" Type="http://schemas.openxmlformats.org/officeDocument/2006/relationships/hyperlink" Target="https://www.accessdata.fda.gov/drugsatfda_docs/label/2020/022580s017lbl.pdf" TargetMode="External"/><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10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105.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tags" Target="../tags/tag108.xml"/><Relationship Id="rId7" Type="http://schemas.openxmlformats.org/officeDocument/2006/relationships/image" Target="../media/image4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hyperlink" Target="https://www.accessdata.fda.gov/drugsatfda_docs/label/2020/200063s015lbl.pdf" TargetMode="External"/><Relationship Id="rId5" Type="http://schemas.openxmlformats.org/officeDocument/2006/relationships/notesSlide" Target="../notesSlides/notesSlide21.xml"/><Relationship Id="rId4"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109.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hyperlink" Target="https://www.accessdata.fda.gov/drugsatfda_docs/label/2020/206321s012s013s014lbl.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110.xml"/><Relationship Id="rId6" Type="http://schemas.openxmlformats.org/officeDocument/2006/relationships/hyperlink" Target="https://pubmed.ncbi.nlm.nih.gov/26284720/" TargetMode="External"/><Relationship Id="rId5" Type="http://schemas.openxmlformats.org/officeDocument/2006/relationships/hyperlink" Target="https://pubmed.ncbi.nlm.nih.gov/26132939/" TargetMode="Externa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notesSlide" Target="../notesSlides/notesSlide24.xml"/><Relationship Id="rId7" Type="http://schemas.openxmlformats.org/officeDocument/2006/relationships/image" Target="../media/image51.png"/><Relationship Id="rId2" Type="http://schemas.openxmlformats.org/officeDocument/2006/relationships/slideLayout" Target="../slideLayouts/slideLayout15.xml"/><Relationship Id="rId1" Type="http://schemas.openxmlformats.org/officeDocument/2006/relationships/tags" Target="../tags/tag11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accessdata.fda.gov/drugsatfda_docs/label/2020/206321s012s013s014lbl.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pubmed.ncbi.nlm.nih.gov/33625476/" TargetMode="External"/><Relationship Id="rId3" Type="http://schemas.openxmlformats.org/officeDocument/2006/relationships/notesSlide" Target="../notesSlides/notesSlide25.xml"/><Relationship Id="rId7" Type="http://schemas.openxmlformats.org/officeDocument/2006/relationships/hyperlink" Target="https://pubmed.ncbi.nlm.nih.gov/33667417/" TargetMode="External"/><Relationship Id="rId2" Type="http://schemas.openxmlformats.org/officeDocument/2006/relationships/slideLayout" Target="../slideLayouts/slideLayout15.xml"/><Relationship Id="rId1" Type="http://schemas.openxmlformats.org/officeDocument/2006/relationships/tags" Target="../tags/tag112.xml"/><Relationship Id="rId6" Type="http://schemas.openxmlformats.org/officeDocument/2006/relationships/hyperlink" Target="https://pubmed.ncbi.nlm.nih.gov/33567185/" TargetMode="External"/><Relationship Id="rId5" Type="http://schemas.openxmlformats.org/officeDocument/2006/relationships/image" Target="../media/image53.emf"/><Relationship Id="rId10" Type="http://schemas.openxmlformats.org/officeDocument/2006/relationships/chart" Target="../charts/chart7.xml"/><Relationship Id="rId4" Type="http://schemas.openxmlformats.org/officeDocument/2006/relationships/oleObject" Target="../embeddings/oleObject2.bin"/><Relationship Id="rId9" Type="http://schemas.openxmlformats.org/officeDocument/2006/relationships/hyperlink" Target="https://pubmed.ncbi.nlm.nih.gov/33755728/"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15.xml"/><Relationship Id="rId7" Type="http://schemas.openxmlformats.org/officeDocument/2006/relationships/image" Target="../media/image50.sv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49.png"/><Relationship Id="rId5" Type="http://schemas.openxmlformats.org/officeDocument/2006/relationships/hyperlink" Target="https://www.accessdata.fda.gov/drugsatfda_docs/label/2021/215256s000lbl.pdf" TargetMode="External"/><Relationship Id="rId4" Type="http://schemas.openxmlformats.org/officeDocument/2006/relationships/notesSlide" Target="../notesSlides/notesSlide26.xml"/><Relationship Id="rId9" Type="http://schemas.openxmlformats.org/officeDocument/2006/relationships/image" Target="../media/image52.sv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15.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89.xml"/><Relationship Id="rId5" Type="http://schemas.openxmlformats.org/officeDocument/2006/relationships/hyperlink" Target="https://ifso.com/patient-sleeve-gastrectomy/" TargetMode="External"/><Relationship Id="rId4" Type="http://schemas.openxmlformats.org/officeDocument/2006/relationships/hyperlink" Target="https://www.novo-pi.com/wegovy.pdf.%20Accessed%20August%202022"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hyperlink" Target="https://investor.lilly.com/node/47701/pdf.%20Accessed%20September%202023"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81EFD87E-4CBC-49B0-9B9E-82EFA8D3F73A}"/>
              </a:ext>
            </a:extLst>
          </p:cNvPr>
          <p:cNvSpPr txBox="1">
            <a:spLocks/>
          </p:cNvSpPr>
          <p:nvPr/>
        </p:nvSpPr>
        <p:spPr>
          <a:xfrm>
            <a:off x="1084874" y="1742366"/>
            <a:ext cx="8938357" cy="2895030"/>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263C50"/>
                </a:solidFill>
                <a:effectLst/>
                <a:uLnTx/>
                <a:uFillTx/>
                <a:latin typeface="Arial Nova Light"/>
                <a:ea typeface="+mn-ea"/>
                <a:cs typeface="+mn-cs"/>
              </a:rPr>
              <a:t>FDA-Approved </a:t>
            </a:r>
            <a:br>
              <a:rPr kumimoji="0" lang="en-US" sz="6200" b="1" i="0" u="none" strike="noStrike" kern="1200" cap="none" spc="0" normalizeH="0" baseline="0" noProof="0">
                <a:ln>
                  <a:noFill/>
                </a:ln>
                <a:solidFill>
                  <a:srgbClr val="263C50"/>
                </a:solidFill>
                <a:effectLst/>
                <a:uLnTx/>
                <a:uFillTx/>
                <a:latin typeface="Arial Nova Light"/>
                <a:ea typeface="+mn-ea"/>
                <a:cs typeface="+mn-cs"/>
              </a:rPr>
            </a:br>
            <a:r>
              <a:rPr kumimoji="0" lang="en-US" sz="6200" b="1" i="0" u="none" strike="noStrike" kern="1200" cap="none" spc="0" normalizeH="0" baseline="0" noProof="0">
                <a:ln>
                  <a:noFill/>
                </a:ln>
                <a:solidFill>
                  <a:srgbClr val="263C50"/>
                </a:solidFill>
                <a:effectLst/>
                <a:uLnTx/>
                <a:uFillTx/>
                <a:latin typeface="Arial Nova Light"/>
                <a:ea typeface="+mn-ea"/>
                <a:cs typeface="+mn-cs"/>
              </a:rPr>
              <a:t>Anti-Obesity </a:t>
            </a:r>
          </a:p>
          <a:p>
            <a:pPr marL="0" marR="0" lvl="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263C50"/>
                </a:solidFill>
                <a:effectLst/>
                <a:uLnTx/>
                <a:uFillTx/>
                <a:latin typeface="Arial Nova Light"/>
                <a:ea typeface="+mn-ea"/>
                <a:cs typeface="+mn-cs"/>
              </a:rPr>
              <a:t>Medications for Chronic Weight Management</a:t>
            </a:r>
          </a:p>
        </p:txBody>
      </p:sp>
      <p:sp>
        <p:nvSpPr>
          <p:cNvPr id="3" name="Text Placeholder 13">
            <a:extLst>
              <a:ext uri="{FF2B5EF4-FFF2-40B4-BE49-F238E27FC236}">
                <a16:creationId xmlns:a16="http://schemas.microsoft.com/office/drawing/2014/main" id="{126D6D40-403F-445B-AB9A-3C638FAFBB74}"/>
              </a:ext>
            </a:extLst>
          </p:cNvPr>
          <p:cNvSpPr txBox="1">
            <a:spLocks/>
          </p:cNvSpPr>
          <p:nvPr/>
        </p:nvSpPr>
        <p:spPr>
          <a:xfrm>
            <a:off x="1146420" y="4827979"/>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9</a:t>
            </a:r>
          </a:p>
        </p:txBody>
      </p:sp>
    </p:spTree>
    <p:extLst>
      <p:ext uri="{BB962C8B-B14F-4D97-AF65-F5344CB8AC3E}">
        <p14:creationId xmlns:p14="http://schemas.microsoft.com/office/powerpoint/2010/main" val="278243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text&#10;&#10;Description automatically generated">
            <a:extLst>
              <a:ext uri="{FF2B5EF4-FFF2-40B4-BE49-F238E27FC236}">
                <a16:creationId xmlns:a16="http://schemas.microsoft.com/office/drawing/2014/main" id="{F220FF2E-5122-8E27-D656-C31650701B51}"/>
              </a:ext>
            </a:extLst>
          </p:cNvPr>
          <p:cNvPicPr>
            <a:picLocks noChangeAspect="1"/>
          </p:cNvPicPr>
          <p:nvPr/>
        </p:nvPicPr>
        <p:blipFill rotWithShape="1">
          <a:blip r:embed="rId4">
            <a:extLst>
              <a:ext uri="{28A0092B-C50C-407E-A947-70E740481C1C}">
                <a14:useLocalDpi xmlns:a14="http://schemas.microsoft.com/office/drawing/2010/main" val="0"/>
              </a:ext>
            </a:extLst>
          </a:blip>
          <a:srcRect b="15681"/>
          <a:stretch/>
        </p:blipFill>
        <p:spPr>
          <a:xfrm>
            <a:off x="4467703" y="1128273"/>
            <a:ext cx="3256594" cy="5729727"/>
          </a:xfrm>
          <a:prstGeom prst="rect">
            <a:avLst/>
          </a:prstGeom>
        </p:spPr>
      </p:pic>
      <p:sp>
        <p:nvSpPr>
          <p:cNvPr id="10" name="Rectangle 9">
            <a:extLst>
              <a:ext uri="{FF2B5EF4-FFF2-40B4-BE49-F238E27FC236}">
                <a16:creationId xmlns:a16="http://schemas.microsoft.com/office/drawing/2014/main" id="{39ECCC14-9678-51B0-A7E8-F188963E91DD}"/>
              </a:ext>
            </a:extLst>
          </p:cNvPr>
          <p:cNvSpPr/>
          <p:nvPr/>
        </p:nvSpPr>
        <p:spPr>
          <a:xfrm>
            <a:off x="4165600" y="5878286"/>
            <a:ext cx="3860800" cy="979714"/>
          </a:xfrm>
          <a:prstGeom prst="rect">
            <a:avLst/>
          </a:prstGeom>
          <a:gradFill>
            <a:gsLst>
              <a:gs pos="0">
                <a:schemeClr val="bg1">
                  <a:alpha val="0"/>
                </a:schemeClr>
              </a:gs>
              <a:gs pos="3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38200" y="265972"/>
            <a:ext cx="10515600" cy="1325563"/>
          </a:xfrm>
        </p:spPr>
        <p:txBody>
          <a:bodyPr/>
          <a:lstStyle/>
          <a:p>
            <a:r>
              <a:rPr lang="en-US" sz="3600"/>
              <a:t>Approved anti-obesity medications</a:t>
            </a:r>
            <a:br>
              <a:rPr lang="en-US"/>
            </a:br>
            <a:r>
              <a:rPr lang="en-US" sz="2200"/>
              <a:t>Sites of action</a:t>
            </a:r>
          </a:p>
        </p:txBody>
      </p:sp>
      <p:sp>
        <p:nvSpPr>
          <p:cNvPr id="35" name="Text Placeholder 34">
            <a:extLst>
              <a:ext uri="{FF2B5EF4-FFF2-40B4-BE49-F238E27FC236}">
                <a16:creationId xmlns:a16="http://schemas.microsoft.com/office/drawing/2014/main" id="{F6865714-E0DB-4DD3-B1B5-36713D0CD4F0}"/>
              </a:ext>
            </a:extLst>
          </p:cNvPr>
          <p:cNvSpPr>
            <a:spLocks noGrp="1"/>
          </p:cNvSpPr>
          <p:nvPr>
            <p:ph type="body" sz="quarter" idx="13"/>
          </p:nvPr>
        </p:nvSpPr>
        <p:spPr/>
        <p:txBody>
          <a:bodyPr/>
          <a:lstStyle/>
          <a:p>
            <a:r>
              <a:rPr lang="en-CA">
                <a:latin typeface="+mj-lt"/>
              </a:rPr>
              <a:t>D/NE, dopamine/norepinephrine; ER, extended release; GABA-R, gamma-aminobutyric acid receptor; GLP-1R, glucagon-like peptide-1 receptor; MOP-R, </a:t>
            </a:r>
            <a:r>
              <a:rPr lang="el-GR">
                <a:latin typeface="+mj-lt"/>
              </a:rPr>
              <a:t>μ-</a:t>
            </a:r>
            <a:r>
              <a:rPr lang="en-CA">
                <a:latin typeface="+mj-lt"/>
              </a:rPr>
              <a:t>opioid peptide receptor. </a:t>
            </a:r>
            <a:br>
              <a:rPr lang="en-CA">
                <a:latin typeface="+mj-lt"/>
              </a:rPr>
            </a:br>
            <a:r>
              <a:rPr lang="en-CA">
                <a:latin typeface="+mj-lt"/>
              </a:rPr>
              <a:t>1. Srivastava G and </a:t>
            </a:r>
            <a:r>
              <a:rPr lang="en-CA" err="1">
                <a:latin typeface="+mj-lt"/>
              </a:rPr>
              <a:t>Apovian</a:t>
            </a:r>
            <a:r>
              <a:rPr lang="en-CA">
                <a:latin typeface="+mj-lt"/>
              </a:rPr>
              <a:t> CM. Nat Rev 2018;14:12</a:t>
            </a:r>
            <a:r>
              <a:rPr lang="en-CA">
                <a:latin typeface="Calibri" panose="020F0502020204030204" pitchFamily="34" charset="0"/>
                <a:cs typeface="Calibri" panose="020F0502020204030204" pitchFamily="34" charset="0"/>
              </a:rPr>
              <a:t>–</a:t>
            </a:r>
            <a:r>
              <a:rPr lang="en-CA">
                <a:latin typeface="+mj-lt"/>
              </a:rPr>
              <a:t>24; 2. Patel D. Metabolism 2015;64:1376–85; 3. FDA. FDA approves new drug treatment for chronic weight management. Available at: </a:t>
            </a:r>
            <a:r>
              <a:rPr lang="en-CA">
                <a:latin typeface="+mj-lt"/>
                <a:hlinkClick r:id="rId5"/>
              </a:rPr>
              <a:t>https://www.fda.gov/news-events/press-announcements/fda-approves-new-drug-treatment-chronic-weight-management-first-2014</a:t>
            </a:r>
            <a:r>
              <a:rPr lang="en-CA">
                <a:latin typeface="+mj-lt"/>
              </a:rPr>
              <a:t>. Accessed September 2022. </a:t>
            </a:r>
          </a:p>
        </p:txBody>
      </p:sp>
      <p:cxnSp>
        <p:nvCxnSpPr>
          <p:cNvPr id="32" name="Straight Connector 31">
            <a:extLst>
              <a:ext uri="{FF2B5EF4-FFF2-40B4-BE49-F238E27FC236}">
                <a16:creationId xmlns:a16="http://schemas.microsoft.com/office/drawing/2014/main" id="{A547FCF9-B34A-3E4A-7DB1-A79D6440FC54}"/>
              </a:ext>
            </a:extLst>
          </p:cNvPr>
          <p:cNvCxnSpPr/>
          <p:nvPr/>
        </p:nvCxnSpPr>
        <p:spPr>
          <a:xfrm>
            <a:off x="4341913" y="265541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ounded Rectangle 12">
            <a:extLst>
              <a:ext uri="{FF2B5EF4-FFF2-40B4-BE49-F238E27FC236}">
                <a16:creationId xmlns:a16="http://schemas.microsoft.com/office/drawing/2014/main" id="{72838F1D-22B5-0002-7881-C4377994B5ED}"/>
              </a:ext>
            </a:extLst>
          </p:cNvPr>
          <p:cNvSpPr/>
          <p:nvPr/>
        </p:nvSpPr>
        <p:spPr>
          <a:xfrm>
            <a:off x="5788121" y="1952915"/>
            <a:ext cx="624000" cy="163200"/>
          </a:xfrm>
          <a:prstGeom prst="rect">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GLP-1R</a:t>
            </a:r>
          </a:p>
        </p:txBody>
      </p:sp>
      <p:sp>
        <p:nvSpPr>
          <p:cNvPr id="34" name="Rounded Rectangle 13">
            <a:extLst>
              <a:ext uri="{FF2B5EF4-FFF2-40B4-BE49-F238E27FC236}">
                <a16:creationId xmlns:a16="http://schemas.microsoft.com/office/drawing/2014/main" id="{D10B5BFE-5BEF-7FC9-1421-31F546FA151A}"/>
              </a:ext>
            </a:extLst>
          </p:cNvPr>
          <p:cNvSpPr/>
          <p:nvPr/>
        </p:nvSpPr>
        <p:spPr>
          <a:xfrm>
            <a:off x="5788121" y="1560569"/>
            <a:ext cx="624000" cy="1632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MOP-R</a:t>
            </a:r>
          </a:p>
        </p:txBody>
      </p:sp>
      <p:sp>
        <p:nvSpPr>
          <p:cNvPr id="36" name="Rounded Rectangle 14">
            <a:extLst>
              <a:ext uri="{FF2B5EF4-FFF2-40B4-BE49-F238E27FC236}">
                <a16:creationId xmlns:a16="http://schemas.microsoft.com/office/drawing/2014/main" id="{C7C7C748-78E2-2510-58C8-E8541E743FD9}"/>
              </a:ext>
            </a:extLst>
          </p:cNvPr>
          <p:cNvSpPr/>
          <p:nvPr/>
        </p:nvSpPr>
        <p:spPr>
          <a:xfrm>
            <a:off x="5788121" y="1364397"/>
            <a:ext cx="624000" cy="1632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D/NE</a:t>
            </a:r>
          </a:p>
        </p:txBody>
      </p:sp>
      <p:sp>
        <p:nvSpPr>
          <p:cNvPr id="37" name="Rounded Rectangle 16">
            <a:extLst>
              <a:ext uri="{FF2B5EF4-FFF2-40B4-BE49-F238E27FC236}">
                <a16:creationId xmlns:a16="http://schemas.microsoft.com/office/drawing/2014/main" id="{E5FAC633-0C03-CA28-D952-A4ECFDD08CA3}"/>
              </a:ext>
            </a:extLst>
          </p:cNvPr>
          <p:cNvSpPr/>
          <p:nvPr/>
        </p:nvSpPr>
        <p:spPr>
          <a:xfrm>
            <a:off x="5788121" y="1756743"/>
            <a:ext cx="624000" cy="1632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GABA-R</a:t>
            </a:r>
          </a:p>
        </p:txBody>
      </p:sp>
      <p:cxnSp>
        <p:nvCxnSpPr>
          <p:cNvPr id="38" name="Straight Arrow Connector 37">
            <a:extLst>
              <a:ext uri="{FF2B5EF4-FFF2-40B4-BE49-F238E27FC236}">
                <a16:creationId xmlns:a16="http://schemas.microsoft.com/office/drawing/2014/main" id="{39D7A98D-4C02-ABDB-C077-DA8D5DA013DD}"/>
              </a:ext>
            </a:extLst>
          </p:cNvPr>
          <p:cNvCxnSpPr>
            <a:cxnSpLocks/>
          </p:cNvCxnSpPr>
          <p:nvPr/>
        </p:nvCxnSpPr>
        <p:spPr>
          <a:xfrm>
            <a:off x="2749288" y="5162955"/>
            <a:ext cx="3063616" cy="696556"/>
          </a:xfrm>
          <a:prstGeom prst="straightConnector1">
            <a:avLst/>
          </a:prstGeom>
          <a:ln w="19050">
            <a:solidFill>
              <a:schemeClr val="accent6">
                <a:lumMod val="50000"/>
              </a:schemeClr>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E26EB40-89C3-AA0C-379D-587CDFAF27FC}"/>
              </a:ext>
            </a:extLst>
          </p:cNvPr>
          <p:cNvCxnSpPr>
            <a:cxnSpLocks/>
          </p:cNvCxnSpPr>
          <p:nvPr/>
        </p:nvCxnSpPr>
        <p:spPr>
          <a:xfrm flipH="1" flipV="1">
            <a:off x="6655826" y="5294376"/>
            <a:ext cx="2001214" cy="249403"/>
          </a:xfrm>
          <a:prstGeom prst="straightConnector1">
            <a:avLst/>
          </a:prstGeom>
          <a:ln w="19050">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91FD01-7935-37DC-806E-94F747280C43}"/>
              </a:ext>
            </a:extLst>
          </p:cNvPr>
          <p:cNvCxnSpPr>
            <a:cxnSpLocks/>
            <a:endCxn id="36" idx="1"/>
          </p:cNvCxnSpPr>
          <p:nvPr/>
        </p:nvCxnSpPr>
        <p:spPr>
          <a:xfrm flipV="1">
            <a:off x="2956838" y="1445997"/>
            <a:ext cx="2831283" cy="398405"/>
          </a:xfrm>
          <a:prstGeom prst="straightConnector1">
            <a:avLst/>
          </a:prstGeom>
          <a:ln w="19050">
            <a:solidFill>
              <a:schemeClr val="tx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A028016-152A-3900-C127-702FBB90636E}"/>
              </a:ext>
            </a:extLst>
          </p:cNvPr>
          <p:cNvCxnSpPr>
            <a:cxnSpLocks/>
            <a:endCxn id="36" idx="3"/>
          </p:cNvCxnSpPr>
          <p:nvPr/>
        </p:nvCxnSpPr>
        <p:spPr>
          <a:xfrm flipH="1" flipV="1">
            <a:off x="6412121" y="1445997"/>
            <a:ext cx="3294989" cy="1178667"/>
          </a:xfrm>
          <a:prstGeom prst="straightConnector1">
            <a:avLst/>
          </a:prstGeom>
          <a:ln w="19050">
            <a:solidFill>
              <a:schemeClr val="tx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1FBB308-FE81-9859-4D9F-C8534548E536}"/>
              </a:ext>
            </a:extLst>
          </p:cNvPr>
          <p:cNvCxnSpPr>
            <a:cxnSpLocks/>
            <a:endCxn id="33" idx="1"/>
          </p:cNvCxnSpPr>
          <p:nvPr/>
        </p:nvCxnSpPr>
        <p:spPr>
          <a:xfrm flipV="1">
            <a:off x="2665598" y="2034515"/>
            <a:ext cx="3122523" cy="2153080"/>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AC4AC3E-E73A-FA92-23D1-4E31F9445145}"/>
              </a:ext>
            </a:extLst>
          </p:cNvPr>
          <p:cNvCxnSpPr>
            <a:cxnSpLocks/>
            <a:stCxn id="49" idx="3"/>
            <a:endCxn id="37" idx="1"/>
          </p:cNvCxnSpPr>
          <p:nvPr/>
        </p:nvCxnSpPr>
        <p:spPr>
          <a:xfrm flipV="1">
            <a:off x="4065465" y="1838343"/>
            <a:ext cx="1722656" cy="493738"/>
          </a:xfrm>
          <a:prstGeom prst="straightConnector1">
            <a:avLst/>
          </a:prstGeom>
          <a:ln w="19050">
            <a:solidFill>
              <a:schemeClr val="accent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2C4F8D4-A8B8-BF58-4361-D8982FFB3F11}"/>
              </a:ext>
            </a:extLst>
          </p:cNvPr>
          <p:cNvCxnSpPr>
            <a:cxnSpLocks/>
          </p:cNvCxnSpPr>
          <p:nvPr/>
        </p:nvCxnSpPr>
        <p:spPr>
          <a:xfrm flipH="1" flipV="1">
            <a:off x="6412121" y="1632907"/>
            <a:ext cx="2244918" cy="1663437"/>
          </a:xfrm>
          <a:prstGeom prst="straightConnector1">
            <a:avLst/>
          </a:prstGeom>
          <a:ln w="190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45" name="Rounded Rectangle 6">
            <a:extLst>
              <a:ext uri="{FF2B5EF4-FFF2-40B4-BE49-F238E27FC236}">
                <a16:creationId xmlns:a16="http://schemas.microsoft.com/office/drawing/2014/main" id="{45C4743C-FC9C-7AC7-9601-88C27B170AD9}"/>
              </a:ext>
            </a:extLst>
          </p:cNvPr>
          <p:cNvSpPr/>
          <p:nvPr/>
        </p:nvSpPr>
        <p:spPr>
          <a:xfrm>
            <a:off x="8121166" y="5056099"/>
            <a:ext cx="3413760"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schemeClr val="accent3"/>
                </a:solidFill>
                <a:effectLst/>
                <a:uLnTx/>
                <a:uFillTx/>
                <a:latin typeface="+mj-lt"/>
                <a:ea typeface="Apis For Office" panose="020B0504010101010104" pitchFamily="34" charset="0"/>
                <a:cs typeface="Apis For Office" panose="020B0504010101010104" pitchFamily="34" charset="0"/>
              </a:rPr>
              <a:t>Orlistat</a:t>
            </a:r>
            <a:r>
              <a:rPr kumimoji="0" lang="en-US" sz="1867" b="1" i="0" u="none" strike="noStrike" kern="1200" cap="none" spc="0" normalizeH="0" baseline="30000" noProof="0">
                <a:ln>
                  <a:noFill/>
                </a:ln>
                <a:solidFill>
                  <a:schemeClr val="accent3"/>
                </a:solidFill>
                <a:effectLst/>
                <a:uLnTx/>
                <a:uFillTx/>
                <a:latin typeface="+mj-lt"/>
                <a:ea typeface="Apis For Office" panose="020B0504010101010104" pitchFamily="34" charset="0"/>
                <a:cs typeface="Apis For Office" panose="020B0504010101010104" pitchFamily="34" charset="0"/>
              </a:rPr>
              <a:t>1,2</a:t>
            </a:r>
            <a:br>
              <a:rPr kumimoji="0" lang="en-US" sz="1867" b="0" i="0" u="none" strike="noStrike" kern="1200" cap="none" spc="0" normalizeH="0" baseline="0" noProof="0">
                <a:ln>
                  <a:noFill/>
                </a:ln>
                <a:solidFill>
                  <a:srgbClr val="007C92"/>
                </a:solidFill>
                <a:effectLst/>
                <a:uLnTx/>
                <a:uFillTx/>
                <a:latin typeface="+mj-lt"/>
                <a:ea typeface="Apis For Office" panose="020B0504010101010104" pitchFamily="34" charset="0"/>
                <a:cs typeface="Apis For Office" panose="020B0504010101010104" pitchFamily="34" charset="0"/>
              </a:rPr>
            </a:br>
            <a:r>
              <a:rPr kumimoji="0" lang="en-US" sz="1333"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Pancreatic lipase inhibitor</a:t>
            </a:r>
          </a:p>
        </p:txBody>
      </p:sp>
      <p:sp>
        <p:nvSpPr>
          <p:cNvPr id="47" name="Rounded Rectangle 18">
            <a:extLst>
              <a:ext uri="{FF2B5EF4-FFF2-40B4-BE49-F238E27FC236}">
                <a16:creationId xmlns:a16="http://schemas.microsoft.com/office/drawing/2014/main" id="{2E4DED2F-0549-83FB-BA89-70B96FF6C765}"/>
              </a:ext>
            </a:extLst>
          </p:cNvPr>
          <p:cNvSpPr/>
          <p:nvPr/>
        </p:nvSpPr>
        <p:spPr>
          <a:xfrm>
            <a:off x="8121165" y="2640038"/>
            <a:ext cx="3413760"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schemeClr val="tx2"/>
                </a:solidFill>
                <a:effectLst/>
                <a:uLnTx/>
                <a:uFillTx/>
                <a:latin typeface="+mj-lt"/>
                <a:ea typeface="Apis For Office" panose="020B0504010101010104" pitchFamily="34" charset="0"/>
                <a:cs typeface="Apis For Office" panose="020B0504010101010104" pitchFamily="34" charset="0"/>
              </a:rPr>
              <a:t>Bupropion/Naltrexone</a:t>
            </a:r>
            <a:r>
              <a:rPr kumimoji="0" lang="en-US" sz="1867" b="1" i="0" u="none" strike="noStrike" kern="1200" cap="none" spc="0" normalizeH="0" baseline="30000" noProof="0">
                <a:ln>
                  <a:noFill/>
                </a:ln>
                <a:solidFill>
                  <a:schemeClr val="tx2"/>
                </a:solidFill>
                <a:effectLst/>
                <a:uLnTx/>
                <a:uFillTx/>
                <a:latin typeface="+mj-lt"/>
                <a:ea typeface="Apis For Office" panose="020B0504010101010104" pitchFamily="34" charset="0"/>
                <a:cs typeface="Apis For Office" panose="020B0504010101010104" pitchFamily="34" charset="0"/>
              </a:rPr>
              <a:t>1,2</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Opioid antagonist/dopamine and norepinephrine reuptake inhibitor</a:t>
            </a:r>
            <a:endParaRPr kumimoji="0" lang="en-US" sz="1867"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endParaRPr>
          </a:p>
        </p:txBody>
      </p:sp>
      <p:sp>
        <p:nvSpPr>
          <p:cNvPr id="48" name="Rounded Rectangle 23">
            <a:extLst>
              <a:ext uri="{FF2B5EF4-FFF2-40B4-BE49-F238E27FC236}">
                <a16:creationId xmlns:a16="http://schemas.microsoft.com/office/drawing/2014/main" id="{7C1699CA-3B57-4858-76CF-9464FC9FE9A8}"/>
              </a:ext>
            </a:extLst>
          </p:cNvPr>
          <p:cNvSpPr/>
          <p:nvPr/>
        </p:nvSpPr>
        <p:spPr>
          <a:xfrm>
            <a:off x="657074" y="4187595"/>
            <a:ext cx="3408124"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chemeClr val="accent6">
                    <a:lumMod val="50000"/>
                  </a:schemeClr>
                </a:solidFill>
                <a:effectLst/>
                <a:uLnTx/>
                <a:uFillTx/>
                <a:latin typeface="+mj-lt"/>
                <a:ea typeface="Apis For Office" panose="020B0504010101010104" pitchFamily="34" charset="0"/>
                <a:cs typeface="Apis For Office" panose="020B0504010101010104" pitchFamily="34" charset="0"/>
              </a:rPr>
              <a:t>Liraglutide</a:t>
            </a:r>
            <a:r>
              <a:rPr kumimoji="0" lang="en-US" sz="1867" b="1" i="0" u="none" strike="noStrike" kern="1200" cap="none" spc="0" normalizeH="0" baseline="30000" noProof="0" dirty="0">
                <a:ln>
                  <a:noFill/>
                </a:ln>
                <a:solidFill>
                  <a:schemeClr val="accent6">
                    <a:lumMod val="50000"/>
                  </a:schemeClr>
                </a:solidFill>
                <a:effectLst/>
                <a:uLnTx/>
                <a:uFillTx/>
                <a:latin typeface="+mj-lt"/>
                <a:ea typeface="Apis For Office" panose="020B0504010101010104" pitchFamily="34" charset="0"/>
                <a:cs typeface="Apis For Office" panose="020B0504010101010104" pitchFamily="34" charset="0"/>
              </a:rPr>
              <a:t>1,2</a:t>
            </a:r>
            <a:br>
              <a:rPr kumimoji="0" lang="en-US" sz="1867" b="1" i="0" u="none" strike="noStrike" kern="1200" cap="none" spc="0" normalizeH="0" baseline="0" noProof="0" dirty="0">
                <a:ln>
                  <a:noFill/>
                </a:ln>
                <a:solidFill>
                  <a:schemeClr val="accent6">
                    <a:lumMod val="50000"/>
                  </a:schemeClr>
                </a:solidFill>
                <a:effectLst/>
                <a:uLnTx/>
                <a:uFillTx/>
                <a:latin typeface="+mj-lt"/>
                <a:ea typeface="Apis For Office" panose="020B0504010101010104" pitchFamily="34" charset="0"/>
                <a:cs typeface="Apis For Office" panose="020B0504010101010104" pitchFamily="34" charset="0"/>
              </a:rPr>
            </a:br>
            <a:r>
              <a:rPr kumimoji="0" lang="en-US" sz="1867" b="1" i="0" u="none" strike="noStrike" kern="1200" cap="none" spc="0" normalizeH="0" baseline="0" noProof="0" dirty="0">
                <a:ln>
                  <a:noFill/>
                </a:ln>
                <a:solidFill>
                  <a:schemeClr val="accent6">
                    <a:lumMod val="50000"/>
                  </a:schemeClr>
                </a:solidFill>
                <a:effectLst/>
                <a:uLnTx/>
                <a:uFillTx/>
                <a:latin typeface="+mj-lt"/>
                <a:ea typeface="Apis For Office" panose="020B0504010101010104" pitchFamily="34" charset="0"/>
                <a:cs typeface="Apis For Office" panose="020B0504010101010104" pitchFamily="34" charset="0"/>
              </a:rPr>
              <a:t>Semaglutide</a:t>
            </a:r>
            <a:r>
              <a:rPr kumimoji="0" lang="en-US" sz="1867" b="1" i="0" u="none" strike="noStrike" kern="1200" cap="none" spc="0" normalizeH="0" baseline="30000" noProof="0" dirty="0">
                <a:ln>
                  <a:noFill/>
                </a:ln>
                <a:solidFill>
                  <a:schemeClr val="accent6">
                    <a:lumMod val="50000"/>
                  </a:schemeClr>
                </a:solidFill>
                <a:effectLst/>
                <a:uLnTx/>
                <a:uFillTx/>
                <a:latin typeface="+mj-lt"/>
                <a:ea typeface="Apis For Office" panose="020B0504010101010104" pitchFamily="34" charset="0"/>
                <a:cs typeface="Apis For Office" panose="020B0504010101010104" pitchFamily="34" charset="0"/>
              </a:rPr>
              <a:t>3</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GLP-1 receptor agonists</a:t>
            </a:r>
          </a:p>
        </p:txBody>
      </p:sp>
      <p:sp>
        <p:nvSpPr>
          <p:cNvPr id="49" name="Rounded Rectangle 26">
            <a:extLst>
              <a:ext uri="{FF2B5EF4-FFF2-40B4-BE49-F238E27FC236}">
                <a16:creationId xmlns:a16="http://schemas.microsoft.com/office/drawing/2014/main" id="{98321354-CC7D-52F6-5498-DC87759EAE4F}"/>
              </a:ext>
            </a:extLst>
          </p:cNvPr>
          <p:cNvSpPr/>
          <p:nvPr/>
        </p:nvSpPr>
        <p:spPr>
          <a:xfrm>
            <a:off x="651705" y="1844401"/>
            <a:ext cx="3413760"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schemeClr val="tx2"/>
                </a:solidFill>
                <a:effectLst/>
                <a:uLnTx/>
                <a:uFillTx/>
                <a:latin typeface="+mj-lt"/>
                <a:ea typeface="Apis For Office" panose="020B0504010101010104" pitchFamily="34" charset="0"/>
                <a:cs typeface="Apis For Office" panose="020B0504010101010104" pitchFamily="34" charset="0"/>
              </a:rPr>
              <a:t>Phentermine</a:t>
            </a:r>
            <a: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a:t>
            </a:r>
            <a:r>
              <a:rPr kumimoji="0" lang="en-US" sz="1867" b="1" i="0" u="none" strike="noStrike" kern="1200" cap="none" spc="0" normalizeH="0" baseline="0" noProof="0">
                <a:ln>
                  <a:noFill/>
                </a:ln>
                <a:solidFill>
                  <a:schemeClr val="accent2"/>
                </a:solidFill>
                <a:effectLst/>
                <a:uLnTx/>
                <a:uFillTx/>
                <a:latin typeface="+mj-lt"/>
                <a:ea typeface="Apis For Office" panose="020B0504010101010104" pitchFamily="34" charset="0"/>
                <a:cs typeface="Apis For Office" panose="020B0504010101010104" pitchFamily="34" charset="0"/>
              </a:rPr>
              <a:t>Topiramate</a:t>
            </a:r>
            <a:r>
              <a:rPr kumimoji="0" lang="en-US" sz="1867" b="1" i="0" u="none" strike="noStrike" kern="1200" cap="none" spc="0" normalizeH="0" baseline="30000" noProof="0">
                <a:ln>
                  <a:noFill/>
                </a:ln>
                <a:solidFill>
                  <a:schemeClr val="accent2"/>
                </a:solidFill>
                <a:effectLst/>
                <a:uLnTx/>
                <a:uFillTx/>
                <a:latin typeface="+mj-lt"/>
                <a:ea typeface="Apis For Office" panose="020B0504010101010104" pitchFamily="34" charset="0"/>
                <a:cs typeface="Apis For Office" panose="020B0504010101010104" pitchFamily="34" charset="0"/>
              </a:rPr>
              <a:t>1,2</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Sympathomimetic amine anorectic and ER antiepileptic</a:t>
            </a:r>
            <a:endParaRPr kumimoji="0" lang="en-US" sz="1867"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endParaRPr>
          </a:p>
        </p:txBody>
      </p:sp>
      <p:sp>
        <p:nvSpPr>
          <p:cNvPr id="50" name="Rounded Rectangle 12">
            <a:extLst>
              <a:ext uri="{FF2B5EF4-FFF2-40B4-BE49-F238E27FC236}">
                <a16:creationId xmlns:a16="http://schemas.microsoft.com/office/drawing/2014/main" id="{7D7FE011-E4D2-CC04-CBEB-C6105C8863AB}"/>
              </a:ext>
            </a:extLst>
          </p:cNvPr>
          <p:cNvSpPr/>
          <p:nvPr/>
        </p:nvSpPr>
        <p:spPr>
          <a:xfrm>
            <a:off x="5812904" y="5777911"/>
            <a:ext cx="624000" cy="163200"/>
          </a:xfrm>
          <a:prstGeom prst="rect">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GLP-1R</a:t>
            </a:r>
          </a:p>
        </p:txBody>
      </p:sp>
      <p:sp>
        <p:nvSpPr>
          <p:cNvPr id="51" name="Rounded Rectangle 29">
            <a:extLst>
              <a:ext uri="{FF2B5EF4-FFF2-40B4-BE49-F238E27FC236}">
                <a16:creationId xmlns:a16="http://schemas.microsoft.com/office/drawing/2014/main" id="{1FE0AF2F-A6DC-BAC2-B2FB-CCEF906851FB}"/>
              </a:ext>
            </a:extLst>
          </p:cNvPr>
          <p:cNvSpPr/>
          <p:nvPr/>
        </p:nvSpPr>
        <p:spPr>
          <a:xfrm>
            <a:off x="5833551" y="5130118"/>
            <a:ext cx="801628" cy="328516"/>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Pancreatic lipase</a:t>
            </a:r>
          </a:p>
        </p:txBody>
      </p:sp>
      <p:sp>
        <p:nvSpPr>
          <p:cNvPr id="3" name="Freeform: Shape 2">
            <a:extLst>
              <a:ext uri="{FF2B5EF4-FFF2-40B4-BE49-F238E27FC236}">
                <a16:creationId xmlns:a16="http://schemas.microsoft.com/office/drawing/2014/main" id="{87C40084-88F2-AD76-793F-BBFCA3BF0A8D}"/>
              </a:ext>
            </a:extLst>
          </p:cNvPr>
          <p:cNvSpPr/>
          <p:nvPr/>
        </p:nvSpPr>
        <p:spPr>
          <a:xfrm>
            <a:off x="9420225" y="176157"/>
            <a:ext cx="2771776" cy="352610"/>
          </a:xfrm>
          <a:custGeom>
            <a:avLst/>
            <a:gdLst>
              <a:gd name="connsiteX0" fmla="*/ 176305 w 1835909"/>
              <a:gd name="connsiteY0" fmla="*/ 0 h 352610"/>
              <a:gd name="connsiteX1" fmla="*/ 1835909 w 1835909"/>
              <a:gd name="connsiteY1" fmla="*/ 0 h 352610"/>
              <a:gd name="connsiteX2" fmla="*/ 1835909 w 1835909"/>
              <a:gd name="connsiteY2" fmla="*/ 352610 h 352610"/>
              <a:gd name="connsiteX3" fmla="*/ 176305 w 1835909"/>
              <a:gd name="connsiteY3" fmla="*/ 352610 h 352610"/>
              <a:gd name="connsiteX4" fmla="*/ 0 w 1835909"/>
              <a:gd name="connsiteY4" fmla="*/ 176305 h 352610"/>
              <a:gd name="connsiteX5" fmla="*/ 176305 w 1835909"/>
              <a:gd name="connsiteY5" fmla="*/ 0 h 35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09" h="352610">
                <a:moveTo>
                  <a:pt x="176305" y="0"/>
                </a:moveTo>
                <a:lnTo>
                  <a:pt x="1835909" y="0"/>
                </a:lnTo>
                <a:lnTo>
                  <a:pt x="1835909" y="352610"/>
                </a:lnTo>
                <a:lnTo>
                  <a:pt x="176305" y="352610"/>
                </a:lnTo>
                <a:cubicBezTo>
                  <a:pt x="78934" y="352610"/>
                  <a:pt x="0" y="273676"/>
                  <a:pt x="0" y="176305"/>
                </a:cubicBezTo>
                <a:cubicBezTo>
                  <a:pt x="0" y="78934"/>
                  <a:pt x="78934" y="0"/>
                  <a:pt x="1763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114300" marR="0" lvl="0" algn="l" defTabSz="6858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FFFF"/>
                </a:solidFill>
                <a:effectLst/>
                <a:uLnTx/>
                <a:uFillTx/>
                <a:latin typeface="Apis For Office"/>
                <a:ea typeface="+mn-ea"/>
                <a:cs typeface="+mn-cs"/>
              </a:rPr>
              <a:t>Update in progress to include </a:t>
            </a:r>
            <a:r>
              <a:rPr kumimoji="0" lang="en-CA" sz="1200" b="1" i="0" u="none" strike="noStrike" kern="1200" cap="none" spc="0" normalizeH="0" baseline="0" noProof="0" dirty="0" err="1">
                <a:ln>
                  <a:noFill/>
                </a:ln>
                <a:solidFill>
                  <a:srgbClr val="FFFFFF"/>
                </a:solidFill>
                <a:effectLst/>
                <a:uLnTx/>
                <a:uFillTx/>
                <a:latin typeface="Apis For Office"/>
                <a:ea typeface="+mn-ea"/>
                <a:cs typeface="+mn-cs"/>
              </a:rPr>
              <a:t>tirzepatide’s</a:t>
            </a:r>
            <a:r>
              <a:rPr kumimoji="0" lang="en-CA" sz="1200" b="1" i="0" u="none" strike="noStrike" kern="1200" cap="none" spc="0" normalizeH="0" baseline="0" noProof="0" dirty="0">
                <a:ln>
                  <a:noFill/>
                </a:ln>
                <a:solidFill>
                  <a:srgbClr val="FFFFFF"/>
                </a:solidFill>
                <a:effectLst/>
                <a:uLnTx/>
                <a:uFillTx/>
                <a:latin typeface="Apis For Office"/>
                <a:ea typeface="+mn-ea"/>
                <a:cs typeface="+mn-cs"/>
              </a:rPr>
              <a:t> GIP/GLP-1 agonism</a:t>
            </a:r>
            <a:endParaRPr kumimoji="0" lang="en-GB" sz="1200" b="1" i="0" u="none" strike="noStrike" kern="1200" cap="none" spc="0" normalizeH="0" baseline="0" noProof="0" dirty="0">
              <a:ln>
                <a:noFill/>
              </a:ln>
              <a:solidFill>
                <a:srgbClr val="FFFFFF"/>
              </a:solidFill>
              <a:effectLst/>
              <a:uLnTx/>
              <a:uFillTx/>
              <a:latin typeface="Apis For Office"/>
              <a:ea typeface="+mn-ea"/>
              <a:cs typeface="+mn-cs"/>
            </a:endParaRPr>
          </a:p>
        </p:txBody>
      </p:sp>
    </p:spTree>
    <p:custDataLst>
      <p:tags r:id="rId1"/>
    </p:custDataLst>
    <p:extLst>
      <p:ext uri="{BB962C8B-B14F-4D97-AF65-F5344CB8AC3E}">
        <p14:creationId xmlns:p14="http://schemas.microsoft.com/office/powerpoint/2010/main" val="365363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10266004"/>
              </p:ext>
            </p:extLst>
          </p:nvPr>
        </p:nvGraphicFramePr>
        <p:xfrm>
          <a:off x="743099" y="1690688"/>
          <a:ext cx="10705801" cy="3825979"/>
        </p:xfrm>
        <a:graphic>
          <a:graphicData uri="http://schemas.openxmlformats.org/drawingml/2006/table">
            <a:tbl>
              <a:tblPr firstRow="1" bandRow="1">
                <a:tableStyleId>{21E4AEA4-8DFA-4A89-87EB-49C32662AFE0}</a:tableStyleId>
              </a:tblPr>
              <a:tblGrid>
                <a:gridCol w="1857696">
                  <a:extLst>
                    <a:ext uri="{9D8B030D-6E8A-4147-A177-3AD203B41FA5}">
                      <a16:colId xmlns:a16="http://schemas.microsoft.com/office/drawing/2014/main" val="20000"/>
                    </a:ext>
                  </a:extLst>
                </a:gridCol>
                <a:gridCol w="1769621">
                  <a:extLst>
                    <a:ext uri="{9D8B030D-6E8A-4147-A177-3AD203B41FA5}">
                      <a16:colId xmlns:a16="http://schemas.microsoft.com/office/drawing/2014/main" val="20001"/>
                    </a:ext>
                  </a:extLst>
                </a:gridCol>
                <a:gridCol w="1769621">
                  <a:extLst>
                    <a:ext uri="{9D8B030D-6E8A-4147-A177-3AD203B41FA5}">
                      <a16:colId xmlns:a16="http://schemas.microsoft.com/office/drawing/2014/main" val="20003"/>
                    </a:ext>
                  </a:extLst>
                </a:gridCol>
                <a:gridCol w="1769621">
                  <a:extLst>
                    <a:ext uri="{9D8B030D-6E8A-4147-A177-3AD203B41FA5}">
                      <a16:colId xmlns:a16="http://schemas.microsoft.com/office/drawing/2014/main" val="20004"/>
                    </a:ext>
                  </a:extLst>
                </a:gridCol>
                <a:gridCol w="1769621">
                  <a:extLst>
                    <a:ext uri="{9D8B030D-6E8A-4147-A177-3AD203B41FA5}">
                      <a16:colId xmlns:a16="http://schemas.microsoft.com/office/drawing/2014/main" val="594123081"/>
                    </a:ext>
                  </a:extLst>
                </a:gridCol>
                <a:gridCol w="1769621">
                  <a:extLst>
                    <a:ext uri="{9D8B030D-6E8A-4147-A177-3AD203B41FA5}">
                      <a16:colId xmlns:a16="http://schemas.microsoft.com/office/drawing/2014/main" val="2086956689"/>
                    </a:ext>
                  </a:extLst>
                </a:gridCol>
              </a:tblGrid>
              <a:tr h="621623">
                <a:tc>
                  <a:txBody>
                    <a:bodyPr/>
                    <a:lstStyle/>
                    <a:p>
                      <a:endParaRPr lang="en-US" sz="2400" b="1">
                        <a:solidFill>
                          <a:schemeClr val="tx1"/>
                        </a:solidFill>
                        <a:latin typeface="+mn-lt"/>
                        <a:cs typeface="Arial"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US" sz="1600" b="0">
                          <a:solidFill>
                            <a:schemeClr val="bg1"/>
                          </a:solidFill>
                        </a:rPr>
                        <a:t>Orlistat</a:t>
                      </a:r>
                      <a:r>
                        <a:rPr lang="en-US" sz="1600" b="0" baseline="30000">
                          <a:solidFill>
                            <a:schemeClr val="bg1"/>
                          </a:solidFill>
                        </a:rPr>
                        <a:t>1</a:t>
                      </a:r>
                      <a:endParaRPr lang="en-US" sz="1600" b="0" baseline="30000">
                        <a:solidFill>
                          <a:schemeClr val="bg1"/>
                        </a:solidFill>
                        <a:latin typeface="+mn-lt"/>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US" sz="1600" b="0">
                          <a:solidFill>
                            <a:schemeClr val="bg1"/>
                          </a:solidFill>
                        </a:rPr>
                        <a:t>Phentermine/</a:t>
                      </a:r>
                      <a:br>
                        <a:rPr lang="en-US" sz="1600" b="0">
                          <a:solidFill>
                            <a:schemeClr val="bg1"/>
                          </a:solidFill>
                        </a:rPr>
                      </a:br>
                      <a:r>
                        <a:rPr lang="en-US" sz="1600" b="0">
                          <a:solidFill>
                            <a:schemeClr val="bg1"/>
                          </a:solidFill>
                        </a:rPr>
                        <a:t>topiramate ER</a:t>
                      </a:r>
                      <a:r>
                        <a:rPr lang="en-US" sz="1600" b="0" baseline="30000">
                          <a:solidFill>
                            <a:schemeClr val="bg1"/>
                          </a:solidFill>
                        </a:rPr>
                        <a:t>2,3</a:t>
                      </a:r>
                      <a:endParaRPr lang="en-US" sz="1600" b="0" baseline="30000">
                        <a:solidFill>
                          <a:schemeClr val="bg1"/>
                        </a:solidFill>
                        <a:latin typeface="+mn-lt"/>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US" sz="1600" b="0">
                          <a:solidFill>
                            <a:schemeClr val="bg1"/>
                          </a:solidFill>
                        </a:rPr>
                        <a:t>Naltrexone/</a:t>
                      </a:r>
                      <a:br>
                        <a:rPr lang="en-US" sz="1600" b="0">
                          <a:solidFill>
                            <a:schemeClr val="bg1"/>
                          </a:solidFill>
                        </a:rPr>
                      </a:br>
                      <a:r>
                        <a:rPr lang="en-US" sz="1600" b="0">
                          <a:solidFill>
                            <a:schemeClr val="bg1"/>
                          </a:solidFill>
                        </a:rPr>
                        <a:t>bupropion SR</a:t>
                      </a:r>
                      <a:r>
                        <a:rPr lang="en-US" sz="1600" b="0" baseline="30000">
                          <a:solidFill>
                            <a:schemeClr val="bg1"/>
                          </a:solidFill>
                        </a:rPr>
                        <a:t>4</a:t>
                      </a:r>
                      <a:endParaRPr lang="en-US" sz="1600" b="0" i="0" baseline="30000">
                        <a:solidFill>
                          <a:schemeClr val="bg1"/>
                        </a:solidFill>
                        <a:latin typeface="+mn-lt"/>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US" sz="1600" b="0">
                          <a:solidFill>
                            <a:schemeClr val="bg1"/>
                          </a:solidFill>
                        </a:rPr>
                        <a:t>Liraglutide</a:t>
                      </a:r>
                      <a:br>
                        <a:rPr lang="en-US" sz="1600" b="0">
                          <a:solidFill>
                            <a:schemeClr val="bg1"/>
                          </a:solidFill>
                        </a:rPr>
                      </a:br>
                      <a:r>
                        <a:rPr lang="en-US" sz="1600" b="0">
                          <a:solidFill>
                            <a:schemeClr val="bg1"/>
                          </a:solidFill>
                        </a:rPr>
                        <a:t>3.0 mg</a:t>
                      </a:r>
                      <a:r>
                        <a:rPr lang="en-US" sz="1600" b="0" baseline="30000">
                          <a:solidFill>
                            <a:schemeClr val="bg1"/>
                          </a:solidFill>
                        </a:rPr>
                        <a:t>5</a:t>
                      </a:r>
                      <a:endParaRPr lang="en-US" sz="1600" b="0" i="0" baseline="30000">
                        <a:solidFill>
                          <a:schemeClr val="bg1"/>
                        </a:solidFill>
                        <a:latin typeface="+mn-lt"/>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US" sz="1600" b="0" i="0">
                          <a:solidFill>
                            <a:schemeClr val="bg1"/>
                          </a:solidFill>
                          <a:latin typeface="+mn-lt"/>
                          <a:cs typeface="Arial" pitchFamily="34" charset="0"/>
                        </a:rPr>
                        <a:t>Semaglutide </a:t>
                      </a:r>
                      <a:br>
                        <a:rPr lang="en-US" sz="1600" b="0" i="0">
                          <a:solidFill>
                            <a:schemeClr val="bg1"/>
                          </a:solidFill>
                          <a:latin typeface="+mn-lt"/>
                          <a:cs typeface="Arial" pitchFamily="34" charset="0"/>
                        </a:rPr>
                      </a:br>
                      <a:r>
                        <a:rPr lang="en-US" sz="1600" b="0" i="0">
                          <a:solidFill>
                            <a:schemeClr val="bg1"/>
                          </a:solidFill>
                          <a:latin typeface="+mn-lt"/>
                          <a:cs typeface="Arial" pitchFamily="34" charset="0"/>
                        </a:rPr>
                        <a:t>2.4 mg</a:t>
                      </a:r>
                      <a:r>
                        <a:rPr lang="en-US" sz="1600" b="0" i="0" baseline="30000">
                          <a:solidFill>
                            <a:schemeClr val="bg1"/>
                          </a:solidFill>
                          <a:latin typeface="+mn-lt"/>
                          <a:cs typeface="Arial" pitchFamily="34" charset="0"/>
                        </a:rPr>
                        <a:t>6</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45522">
                <a:tc>
                  <a:txBody>
                    <a:bodyPr/>
                    <a:lstStyle/>
                    <a:p>
                      <a:r>
                        <a:rPr lang="en-US" sz="1600" b="1"/>
                        <a:t>Waist circumference</a:t>
                      </a:r>
                      <a:endParaRPr lang="en-US" sz="1600" b="1">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tx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465">
                <a:tc>
                  <a:txBody>
                    <a:bodyPr/>
                    <a:lstStyle/>
                    <a:p>
                      <a:r>
                        <a:rPr lang="en-US" sz="1600" b="1"/>
                        <a:t>Blood pressure</a:t>
                      </a:r>
                      <a:endParaRPr lang="en-US" sz="1600" b="1">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a:solidFill>
                          <a:schemeClr val="tx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algn="ctr" defTabSz="914400" rtl="0" eaLnBrk="1" latinLnBrk="0" hangingPunct="1"/>
                      <a:r>
                        <a:rPr lang="en-US" sz="1600" kern="1200">
                          <a:solidFill>
                            <a:schemeClr val="tx1"/>
                          </a:solidFill>
                          <a:sym typeface="Wingdings"/>
                        </a:rPr>
                        <a:t></a:t>
                      </a:r>
                      <a:endParaRPr lang="en-US" sz="1600" kern="1200">
                        <a:solidFill>
                          <a:schemeClr val="tx1"/>
                        </a:solidFill>
                        <a:latin typeface="Wingdings"/>
                        <a:ea typeface="Wingdings"/>
                        <a:cs typeface="Wingding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kern="1200">
                          <a:solidFill>
                            <a:schemeClr val="tx1"/>
                          </a:solidFill>
                          <a:sym typeface="Wingdings"/>
                        </a:rPr>
                        <a:t></a:t>
                      </a:r>
                      <a:endParaRPr lang="en-US" sz="1600" kern="1200">
                        <a:solidFill>
                          <a:schemeClr val="tx1"/>
                        </a:solidFill>
                        <a:latin typeface="Wingdings"/>
                        <a:ea typeface="Wingdings"/>
                        <a:cs typeface="Wingding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0002"/>
                  </a:ext>
                </a:extLst>
              </a:tr>
              <a:tr h="384381">
                <a:tc>
                  <a:txBody>
                    <a:bodyPr/>
                    <a:lstStyle/>
                    <a:p>
                      <a:r>
                        <a:rPr lang="en-US" sz="1600" b="1">
                          <a:solidFill>
                            <a:schemeClr val="dk1"/>
                          </a:solidFill>
                        </a:rPr>
                        <a:t>LDL</a:t>
                      </a:r>
                      <a:endParaRPr lang="en-US" sz="1600" b="1">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tx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465">
                <a:tc>
                  <a:txBody>
                    <a:bodyPr/>
                    <a:lstStyle/>
                    <a:p>
                      <a:r>
                        <a:rPr lang="en-US" sz="1600" b="1" kern="1200">
                          <a:solidFill>
                            <a:schemeClr val="dk1"/>
                          </a:solidFill>
                        </a:rPr>
                        <a:t>HDL</a:t>
                      </a:r>
                      <a:endParaRPr lang="en-US" sz="1600" b="1" kern="1200">
                        <a:solidFill>
                          <a:schemeClr val="dk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sym typeface="Wingdings"/>
                        </a:rPr>
                        <a:t></a:t>
                      </a:r>
                      <a:endParaRPr lang="en-US" sz="1600" kern="1200">
                        <a:solidFill>
                          <a:schemeClr val="tx1"/>
                        </a:solidFill>
                        <a:latin typeface="Wingdings"/>
                        <a:ea typeface="Wingdings"/>
                        <a:cs typeface="Wingding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sym typeface="Wingdings"/>
                        </a:rPr>
                        <a:t></a:t>
                      </a:r>
                      <a:endParaRPr lang="en-US" sz="1600" kern="1200">
                        <a:solidFill>
                          <a:schemeClr val="tx1"/>
                        </a:solidFill>
                        <a:latin typeface="Wingdings"/>
                        <a:ea typeface="Wingdings"/>
                        <a:cs typeface="Wingding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sym typeface="Wingdings"/>
                        </a:rPr>
                        <a:t></a:t>
                      </a:r>
                      <a:endParaRPr lang="en-US" sz="1600" kern="1200">
                        <a:solidFill>
                          <a:schemeClr val="tx1"/>
                        </a:solidFill>
                        <a:latin typeface="Wingdings"/>
                        <a:ea typeface="Wingdings"/>
                        <a:cs typeface="Wingding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sym typeface="Wingdings"/>
                        </a:rPr>
                        <a:t></a:t>
                      </a:r>
                      <a:endParaRPr lang="en-US" sz="1600" kern="1200">
                        <a:solidFill>
                          <a:schemeClr val="tx1"/>
                        </a:solidFill>
                        <a:latin typeface="Wingdings"/>
                        <a:ea typeface="Wingdings"/>
                        <a:cs typeface="Wingding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sym typeface="Wingdings"/>
                        </a:rPr>
                        <a:t></a:t>
                      </a:r>
                      <a:endParaRPr lang="en-US" sz="1600" kern="1200">
                        <a:solidFill>
                          <a:schemeClr val="tx1"/>
                        </a:solidFill>
                        <a:latin typeface="Wingdings"/>
                        <a:ea typeface="Wingdings"/>
                        <a:cs typeface="Wingding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530169863"/>
                  </a:ext>
                </a:extLst>
              </a:tr>
              <a:tr h="380991">
                <a:tc>
                  <a:txBody>
                    <a:bodyPr/>
                    <a:lstStyle/>
                    <a:p>
                      <a:r>
                        <a:rPr lang="en-US" sz="1600" b="1" kern="1200">
                          <a:solidFill>
                            <a:schemeClr val="dk1"/>
                          </a:solidFill>
                        </a:rPr>
                        <a:t>TG</a:t>
                      </a:r>
                      <a:endParaRPr lang="en-US" sz="1600" b="1" kern="1200">
                        <a:solidFill>
                          <a:schemeClr val="dk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sym typeface="Wingdings"/>
                        </a:rPr>
                        <a:t></a:t>
                      </a:r>
                      <a:endParaRPr lang="en-US" sz="1600">
                        <a:solidFill>
                          <a:schemeClr val="tx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sym typeface="Wingdings"/>
                        </a:rPr>
                        <a:t></a:t>
                      </a:r>
                      <a:endParaRPr lang="en-US" sz="1600">
                        <a:solidFill>
                          <a:schemeClr val="tx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sym typeface="Wingdings"/>
                        </a:rPr>
                        <a:t></a:t>
                      </a:r>
                      <a:endParaRPr lang="en-US" sz="1600">
                        <a:solidFill>
                          <a:schemeClr val="tx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sym typeface="Wingdings"/>
                        </a:rPr>
                        <a:t></a:t>
                      </a:r>
                      <a:endParaRPr lang="en-US" sz="1600">
                        <a:solidFill>
                          <a:schemeClr val="tx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sym typeface="Wingdings"/>
                        </a:rPr>
                        <a:t></a:t>
                      </a:r>
                      <a:endParaRPr lang="en-US" sz="1600">
                        <a:solidFill>
                          <a:schemeClr val="tx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6028839"/>
                  </a:ext>
                </a:extLst>
              </a:tr>
              <a:tr h="359465">
                <a:tc>
                  <a:txBody>
                    <a:bodyPr/>
                    <a:lstStyle/>
                    <a:p>
                      <a:r>
                        <a:rPr lang="en-US" sz="1600" b="1" kern="1200">
                          <a:solidFill>
                            <a:schemeClr val="dk1"/>
                          </a:solidFill>
                        </a:rPr>
                        <a:t>HbA</a:t>
                      </a:r>
                      <a:r>
                        <a:rPr lang="en-US" sz="1600" b="1" kern="1200" baseline="-25000">
                          <a:solidFill>
                            <a:schemeClr val="dk1"/>
                          </a:solidFill>
                        </a:rPr>
                        <a:t>1c</a:t>
                      </a:r>
                      <a:endParaRPr lang="en-US" sz="1600" b="1" kern="1200" baseline="-25000">
                        <a:solidFill>
                          <a:schemeClr val="dk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kern="1200">
                        <a:solidFill>
                          <a:schemeClr val="dk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kern="1200">
                        <a:solidFill>
                          <a:schemeClr val="dk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kern="1200">
                        <a:solidFill>
                          <a:schemeClr val="dk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kern="1200">
                        <a:solidFill>
                          <a:schemeClr val="dk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kern="1200">
                        <a:solidFill>
                          <a:schemeClr val="dk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0005"/>
                  </a:ext>
                </a:extLst>
              </a:tr>
              <a:tr h="368475">
                <a:tc>
                  <a:txBody>
                    <a:bodyPr/>
                    <a:lstStyle/>
                    <a:p>
                      <a:r>
                        <a:rPr lang="en-US" sz="1600" b="1">
                          <a:solidFill>
                            <a:schemeClr val="dk1"/>
                          </a:solidFill>
                        </a:rPr>
                        <a:t>Heart rate</a:t>
                      </a:r>
                      <a:endParaRPr lang="en-US" sz="1600" b="1">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sym typeface="Wingdings"/>
                        </a:rPr>
                        <a:t></a:t>
                      </a:r>
                      <a:endParaRPr lang="en-US" sz="1600">
                        <a:solidFill>
                          <a:schemeClr val="tx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sym typeface="Wingdings"/>
                        </a:rPr>
                        <a:t></a:t>
                      </a:r>
                      <a:endParaRPr lang="en-US" sz="1600" kern="1200">
                        <a:solidFill>
                          <a:schemeClr val="tx1"/>
                        </a:solidFill>
                        <a:latin typeface="Wingdings"/>
                        <a:ea typeface="Wingdings"/>
                        <a:cs typeface="Wingding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sym typeface="Wingdings"/>
                        </a:rPr>
                        <a:t></a:t>
                      </a:r>
                      <a:endParaRPr lang="en-US" sz="1600" kern="1200">
                        <a:solidFill>
                          <a:schemeClr val="tx1"/>
                        </a:solidFill>
                        <a:latin typeface="Wingdings"/>
                        <a:ea typeface="Wingdings"/>
                        <a:cs typeface="Wingding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sym typeface="Wingdings"/>
                        </a:rPr>
                        <a:t></a:t>
                      </a:r>
                      <a:endParaRPr lang="en-US" sz="1600" kern="1200">
                        <a:solidFill>
                          <a:schemeClr val="tx1"/>
                        </a:solidFill>
                        <a:latin typeface="Wingdings"/>
                        <a:ea typeface="Wingdings"/>
                        <a:cs typeface="Wingding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12994">
                <a:tc>
                  <a:txBody>
                    <a:bodyPr/>
                    <a:lstStyle/>
                    <a:p>
                      <a:r>
                        <a:rPr lang="en-US" sz="1600" b="1"/>
                        <a:t>Fasting glucose</a:t>
                      </a:r>
                      <a:endParaRPr lang="en-US" sz="1600" b="1" kern="1200">
                        <a:solidFill>
                          <a:schemeClr val="dk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sym typeface="Wingdings"/>
                        </a:rPr>
                        <a:t></a:t>
                      </a:r>
                      <a:endParaRPr lang="en-US" sz="1600" kern="1200">
                        <a:solidFill>
                          <a:schemeClr val="dk1"/>
                        </a:solidFill>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a:r>
                        <a:rPr lang="en-US" sz="1600">
                          <a:solidFill>
                            <a:schemeClr val="tx1"/>
                          </a:solidFill>
                          <a:sym typeface="Wingdings"/>
                        </a:rPr>
                        <a:t></a:t>
                      </a:r>
                      <a:endParaRPr lang="en-US" sz="1600">
                        <a:solidFill>
                          <a:schemeClr val="bg1"/>
                        </a:solidFill>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0007"/>
                  </a:ext>
                </a:extLst>
              </a:tr>
            </a:tbl>
          </a:graphicData>
        </a:graphic>
      </p:graphicFrame>
      <p:sp>
        <p:nvSpPr>
          <p:cNvPr id="6" name="Title 5"/>
          <p:cNvSpPr>
            <a:spLocks noGrp="1"/>
          </p:cNvSpPr>
          <p:nvPr>
            <p:ph type="title"/>
          </p:nvPr>
        </p:nvSpPr>
        <p:spPr/>
        <p:txBody>
          <a:bodyPr>
            <a:noAutofit/>
          </a:bodyPr>
          <a:lstStyle/>
          <a:p>
            <a:r>
              <a:rPr lang="en-US" sz="3600">
                <a:latin typeface="Arial"/>
                <a:cs typeface="Arial"/>
              </a:rPr>
              <a:t>Risk factors and comorbidities described in package inserts </a:t>
            </a:r>
            <a:endParaRPr lang="en-US" sz="240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E1BB0164-8B81-6CB0-7690-1464F1B74EF7}"/>
              </a:ext>
            </a:extLst>
          </p:cNvPr>
          <p:cNvSpPr>
            <a:spLocks noGrp="1"/>
          </p:cNvSpPr>
          <p:nvPr>
            <p:ph type="body" sz="quarter" idx="13"/>
          </p:nvPr>
        </p:nvSpPr>
        <p:spPr/>
        <p:txBody>
          <a:bodyPr/>
          <a:lstStyle/>
          <a:p>
            <a:r>
              <a:rPr lang="en-US" sz="900">
                <a:latin typeface="Arial" panose="020B0604020202020204" pitchFamily="34" charset="0"/>
                <a:cs typeface="Arial" panose="020B0604020202020204" pitchFamily="34" charset="0"/>
              </a:rPr>
              <a:t>ER, extended release; HbA</a:t>
            </a:r>
            <a:r>
              <a:rPr lang="en-US" sz="900" baseline="-25000">
                <a:latin typeface="Arial" panose="020B0604020202020204" pitchFamily="34" charset="0"/>
                <a:cs typeface="Arial" panose="020B0604020202020204" pitchFamily="34" charset="0"/>
              </a:rPr>
              <a:t>1c</a:t>
            </a:r>
            <a:r>
              <a:rPr lang="en-US" sz="900">
                <a:latin typeface="Arial" panose="020B0604020202020204" pitchFamily="34" charset="0"/>
                <a:cs typeface="Arial" panose="020B0604020202020204" pitchFamily="34" charset="0"/>
              </a:rPr>
              <a:t>, glycated hemoglobin; HDL, high-density lipoprotein; LDL, low-density lipoprotein; SR, sustained-release; TG, triglycerides.</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1. Xenical (orlistat) Prescribing Information. Available at: </a:t>
            </a:r>
            <a:r>
              <a:rPr lang="en-US" sz="900">
                <a:latin typeface="Arial" panose="020B0604020202020204" pitchFamily="34" charset="0"/>
                <a:cs typeface="Arial" panose="020B0604020202020204" pitchFamily="34" charset="0"/>
                <a:hlinkClick r:id="rId3"/>
              </a:rPr>
              <a:t>https://www.accessdata.fda.gov/drugsatfda_docs/label/2012/020766s029lbl.pdf</a:t>
            </a:r>
            <a:r>
              <a:rPr lang="en-US" sz="900">
                <a:latin typeface="Arial" panose="020B0604020202020204" pitchFamily="34" charset="0"/>
                <a:cs typeface="Arial" panose="020B0604020202020204" pitchFamily="34" charset="0"/>
              </a:rPr>
              <a:t>. Accessed August 2022;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2. </a:t>
            </a:r>
            <a:r>
              <a:rPr lang="en-US" sz="900" err="1">
                <a:latin typeface="Arial" panose="020B0604020202020204" pitchFamily="34" charset="0"/>
                <a:cs typeface="Arial" panose="020B0604020202020204" pitchFamily="34" charset="0"/>
              </a:rPr>
              <a:t>Adipex</a:t>
            </a:r>
            <a:r>
              <a:rPr lang="en-US" sz="900">
                <a:latin typeface="Arial" panose="020B0604020202020204" pitchFamily="34" charset="0"/>
                <a:cs typeface="Arial" panose="020B0604020202020204" pitchFamily="34" charset="0"/>
              </a:rPr>
              <a:t>-P (phentermine) Prescribing Information. Available at: </a:t>
            </a:r>
            <a:r>
              <a:rPr lang="en-US" sz="900">
                <a:latin typeface="Arial" panose="020B0604020202020204" pitchFamily="34" charset="0"/>
                <a:cs typeface="Arial" panose="020B0604020202020204" pitchFamily="34" charset="0"/>
                <a:hlinkClick r:id="rId4"/>
              </a:rPr>
              <a:t>http://www.accessdata.fda.gov/drugsatfda_docs/label/2012/088023s037lbl.pdf</a:t>
            </a:r>
            <a:r>
              <a:rPr lang="en-US" sz="900">
                <a:latin typeface="Arial" panose="020B0604020202020204" pitchFamily="34" charset="0"/>
                <a:cs typeface="Arial" panose="020B0604020202020204" pitchFamily="34" charset="0"/>
              </a:rPr>
              <a:t>. Accessed August 2022;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3. Qsymia (phentermine/topiramate ER) Prescribing Information. Available at: </a:t>
            </a:r>
            <a:r>
              <a:rPr lang="en-US" sz="900">
                <a:latin typeface="Arial" panose="020B0604020202020204" pitchFamily="34" charset="0"/>
                <a:cs typeface="Arial" panose="020B0604020202020204" pitchFamily="34" charset="0"/>
                <a:hlinkClick r:id="rId5"/>
              </a:rPr>
              <a:t>https://www.accessdata.fda.gov/drugsatfda_docs/label/2012/022580s000lbl.pdf</a:t>
            </a:r>
            <a:r>
              <a:rPr lang="en-US" sz="900">
                <a:latin typeface="Arial" panose="020B0604020202020204" pitchFamily="34" charset="0"/>
                <a:cs typeface="Arial" panose="020B0604020202020204" pitchFamily="34" charset="0"/>
              </a:rPr>
              <a:t>. Accessed August 2022;</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4. </a:t>
            </a:r>
            <a:r>
              <a:rPr lang="en-US" sz="900" err="1">
                <a:latin typeface="Arial" panose="020B0604020202020204" pitchFamily="34" charset="0"/>
                <a:cs typeface="Arial" panose="020B0604020202020204" pitchFamily="34" charset="0"/>
              </a:rPr>
              <a:t>Contrave</a:t>
            </a:r>
            <a:r>
              <a:rPr lang="en-US" sz="900">
                <a:latin typeface="Arial" panose="020B0604020202020204" pitchFamily="34" charset="0"/>
                <a:cs typeface="Arial" panose="020B0604020202020204" pitchFamily="34" charset="0"/>
              </a:rPr>
              <a:t> (naltrexone SR/bupropion SR) Prescribing Information. Available at: </a:t>
            </a:r>
            <a:r>
              <a:rPr lang="en-US" sz="900">
                <a:latin typeface="Arial" panose="020B0604020202020204" pitchFamily="34" charset="0"/>
                <a:cs typeface="Arial" panose="020B0604020202020204" pitchFamily="34" charset="0"/>
                <a:hlinkClick r:id="rId6"/>
              </a:rPr>
              <a:t>http://www.accessdata.fda.gov/drugsatfda_docs/label/2014/200063s000lbl.pdf</a:t>
            </a:r>
            <a:r>
              <a:rPr lang="en-US" sz="900">
                <a:latin typeface="Arial" panose="020B0604020202020204" pitchFamily="34" charset="0"/>
                <a:cs typeface="Arial" panose="020B0604020202020204" pitchFamily="34" charset="0"/>
              </a:rPr>
              <a:t>. Accessed August 2022;</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5. </a:t>
            </a:r>
            <a:r>
              <a:rPr lang="en-US" sz="900" err="1">
                <a:latin typeface="Arial" panose="020B0604020202020204" pitchFamily="34" charset="0"/>
                <a:cs typeface="Arial" panose="020B0604020202020204" pitchFamily="34" charset="0"/>
              </a:rPr>
              <a:t>Saxenda</a:t>
            </a:r>
            <a:r>
              <a:rPr lang="en-US" sz="900">
                <a:latin typeface="Arial" panose="020B0604020202020204" pitchFamily="34" charset="0"/>
                <a:cs typeface="Arial" panose="020B0604020202020204" pitchFamily="34" charset="0"/>
              </a:rPr>
              <a:t> (liraglutide 3.0 mg) Prescribing Information. Available at: </a:t>
            </a:r>
            <a:r>
              <a:rPr lang="en-US" sz="900">
                <a:latin typeface="Arial" panose="020B0604020202020204" pitchFamily="34" charset="0"/>
                <a:cs typeface="Arial" panose="020B0604020202020204" pitchFamily="34" charset="0"/>
                <a:hlinkClick r:id="rId7"/>
              </a:rPr>
              <a:t>https://www.accessdata.fda.gov/drugsatfda_docs/label/2014/206321Orig1s000lbl.pdf</a:t>
            </a:r>
            <a:r>
              <a:rPr lang="en-US" sz="900">
                <a:latin typeface="Arial" panose="020B0604020202020204" pitchFamily="34" charset="0"/>
                <a:cs typeface="Arial" panose="020B0604020202020204" pitchFamily="34" charset="0"/>
              </a:rPr>
              <a:t>. Accessed August 2022;</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6. Semaglutide (</a:t>
            </a:r>
            <a:r>
              <a:rPr lang="en-US" sz="900" err="1">
                <a:latin typeface="Arial" panose="020B0604020202020204" pitchFamily="34" charset="0"/>
                <a:cs typeface="Arial" panose="020B0604020202020204" pitchFamily="34" charset="0"/>
              </a:rPr>
              <a:t>Wegovy</a:t>
            </a:r>
            <a:r>
              <a:rPr lang="en-US" sz="900">
                <a:latin typeface="Arial" panose="020B0604020202020204" pitchFamily="34" charset="0"/>
                <a:cs typeface="Arial" panose="020B0604020202020204" pitchFamily="34" charset="0"/>
              </a:rPr>
              <a:t> 2.4 mg) Prescribing Information. Available at: </a:t>
            </a:r>
            <a:r>
              <a:rPr lang="en-US" sz="900">
                <a:latin typeface="Arial" panose="020B0604020202020204" pitchFamily="34" charset="0"/>
                <a:cs typeface="Arial" panose="020B0604020202020204" pitchFamily="34" charset="0"/>
                <a:hlinkClick r:id="rId8"/>
              </a:rPr>
              <a:t>https://www.accessdata.fda.gov/drugsatfda_docs/label/2021/215256s000lbl.pdf</a:t>
            </a:r>
            <a:r>
              <a:rPr lang="en-US" sz="900">
                <a:latin typeface="Arial" panose="020B0604020202020204" pitchFamily="34" charset="0"/>
                <a:cs typeface="Arial" panose="020B0604020202020204" pitchFamily="34" charset="0"/>
              </a:rPr>
              <a:t>. Accessed August 2022.</a:t>
            </a:r>
          </a:p>
        </p:txBody>
      </p:sp>
      <p:sp>
        <p:nvSpPr>
          <p:cNvPr id="4" name="Freeform: Shape 3">
            <a:extLst>
              <a:ext uri="{FF2B5EF4-FFF2-40B4-BE49-F238E27FC236}">
                <a16:creationId xmlns:a16="http://schemas.microsoft.com/office/drawing/2014/main" id="{5421DDFE-6078-3764-03A8-4D140464C7DF}"/>
              </a:ext>
            </a:extLst>
          </p:cNvPr>
          <p:cNvSpPr/>
          <p:nvPr/>
        </p:nvSpPr>
        <p:spPr>
          <a:xfrm>
            <a:off x="9420225" y="176157"/>
            <a:ext cx="2771776" cy="352610"/>
          </a:xfrm>
          <a:custGeom>
            <a:avLst/>
            <a:gdLst>
              <a:gd name="connsiteX0" fmla="*/ 176305 w 1835909"/>
              <a:gd name="connsiteY0" fmla="*/ 0 h 352610"/>
              <a:gd name="connsiteX1" fmla="*/ 1835909 w 1835909"/>
              <a:gd name="connsiteY1" fmla="*/ 0 h 352610"/>
              <a:gd name="connsiteX2" fmla="*/ 1835909 w 1835909"/>
              <a:gd name="connsiteY2" fmla="*/ 352610 h 352610"/>
              <a:gd name="connsiteX3" fmla="*/ 176305 w 1835909"/>
              <a:gd name="connsiteY3" fmla="*/ 352610 h 352610"/>
              <a:gd name="connsiteX4" fmla="*/ 0 w 1835909"/>
              <a:gd name="connsiteY4" fmla="*/ 176305 h 352610"/>
              <a:gd name="connsiteX5" fmla="*/ 176305 w 1835909"/>
              <a:gd name="connsiteY5" fmla="*/ 0 h 35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09" h="352610">
                <a:moveTo>
                  <a:pt x="176305" y="0"/>
                </a:moveTo>
                <a:lnTo>
                  <a:pt x="1835909" y="0"/>
                </a:lnTo>
                <a:lnTo>
                  <a:pt x="1835909" y="352610"/>
                </a:lnTo>
                <a:lnTo>
                  <a:pt x="176305" y="352610"/>
                </a:lnTo>
                <a:cubicBezTo>
                  <a:pt x="78934" y="352610"/>
                  <a:pt x="0" y="273676"/>
                  <a:pt x="0" y="176305"/>
                </a:cubicBezTo>
                <a:cubicBezTo>
                  <a:pt x="0" y="78934"/>
                  <a:pt x="78934" y="0"/>
                  <a:pt x="1763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114300" marR="0" lvl="0" algn="l" defTabSz="6858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FFFF"/>
                </a:solidFill>
                <a:effectLst/>
                <a:uLnTx/>
                <a:uFillTx/>
                <a:latin typeface="Apis For Office"/>
                <a:ea typeface="+mn-ea"/>
                <a:cs typeface="+mn-cs"/>
              </a:rPr>
              <a:t>Update in progress to include </a:t>
            </a:r>
            <a:r>
              <a:rPr kumimoji="0" lang="en-CA" sz="1200" b="1" i="0" u="none" strike="noStrike" kern="1200" cap="none" spc="0" normalizeH="0" baseline="0" noProof="0" dirty="0" err="1">
                <a:ln>
                  <a:noFill/>
                </a:ln>
                <a:solidFill>
                  <a:srgbClr val="FFFFFF"/>
                </a:solidFill>
                <a:effectLst/>
                <a:uLnTx/>
                <a:uFillTx/>
                <a:latin typeface="Apis For Office"/>
                <a:ea typeface="+mn-ea"/>
                <a:cs typeface="+mn-cs"/>
              </a:rPr>
              <a:t>tirzepatide</a:t>
            </a:r>
            <a:endParaRPr kumimoji="0" lang="en-GB" sz="1200" b="1" i="0" u="none" strike="noStrike" kern="1200" cap="none" spc="0" normalizeH="0" baseline="0" noProof="0" dirty="0">
              <a:ln>
                <a:noFill/>
              </a:ln>
              <a:solidFill>
                <a:srgbClr val="FFFFFF"/>
              </a:solidFill>
              <a:effectLst/>
              <a:uLnTx/>
              <a:uFillTx/>
              <a:latin typeface="Apis For Office"/>
              <a:ea typeface="+mn-ea"/>
              <a:cs typeface="+mn-cs"/>
            </a:endParaRPr>
          </a:p>
        </p:txBody>
      </p:sp>
    </p:spTree>
    <p:extLst>
      <p:ext uri="{BB962C8B-B14F-4D97-AF65-F5344CB8AC3E}">
        <p14:creationId xmlns:p14="http://schemas.microsoft.com/office/powerpoint/2010/main" val="874203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F7FA2C-C24D-7118-376B-723644523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55" y="3017039"/>
            <a:ext cx="2702639" cy="2067378"/>
          </a:xfrm>
          <a:prstGeom prst="rect">
            <a:avLst/>
          </a:prstGeom>
        </p:spPr>
      </p:pic>
      <p:sp>
        <p:nvSpPr>
          <p:cNvPr id="32" name="Freeform: Shape 31">
            <a:extLst>
              <a:ext uri="{FF2B5EF4-FFF2-40B4-BE49-F238E27FC236}">
                <a16:creationId xmlns:a16="http://schemas.microsoft.com/office/drawing/2014/main" id="{0A71B427-D835-4EDD-AEFD-9B5EDA3F44F0}"/>
              </a:ext>
            </a:extLst>
          </p:cNvPr>
          <p:cNvSpPr/>
          <p:nvPr/>
        </p:nvSpPr>
        <p:spPr>
          <a:xfrm>
            <a:off x="1456267" y="3585632"/>
            <a:ext cx="1828800" cy="824987"/>
          </a:xfrm>
          <a:custGeom>
            <a:avLst/>
            <a:gdLst>
              <a:gd name="connsiteX0" fmla="*/ 0 w 1828800"/>
              <a:gd name="connsiteY0" fmla="*/ 588434 h 812800"/>
              <a:gd name="connsiteX1" fmla="*/ 1828800 w 1828800"/>
              <a:gd name="connsiteY1" fmla="*/ 0 h 812800"/>
              <a:gd name="connsiteX2" fmla="*/ 1828800 w 1828800"/>
              <a:gd name="connsiteY2" fmla="*/ 812800 h 812800"/>
              <a:gd name="connsiteX3" fmla="*/ 0 w 1828800"/>
              <a:gd name="connsiteY3" fmla="*/ 588434 h 812800"/>
            </a:gdLst>
            <a:ahLst/>
            <a:cxnLst>
              <a:cxn ang="0">
                <a:pos x="connsiteX0" y="connsiteY0"/>
              </a:cxn>
              <a:cxn ang="0">
                <a:pos x="connsiteX1" y="connsiteY1"/>
              </a:cxn>
              <a:cxn ang="0">
                <a:pos x="connsiteX2" y="connsiteY2"/>
              </a:cxn>
              <a:cxn ang="0">
                <a:pos x="connsiteX3" y="connsiteY3"/>
              </a:cxn>
            </a:cxnLst>
            <a:rect l="l" t="t" r="r" b="b"/>
            <a:pathLst>
              <a:path w="1828800" h="812800">
                <a:moveTo>
                  <a:pt x="0" y="588434"/>
                </a:moveTo>
                <a:lnTo>
                  <a:pt x="1828800" y="0"/>
                </a:lnTo>
                <a:lnTo>
                  <a:pt x="1828800" y="812800"/>
                </a:lnTo>
                <a:lnTo>
                  <a:pt x="0" y="588434"/>
                </a:lnTo>
                <a:close/>
              </a:path>
            </a:pathLst>
          </a:custGeom>
          <a:solidFill>
            <a:schemeClr val="bg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mj-lt"/>
              <a:ea typeface="+mn-ea"/>
              <a:cs typeface="+mn-cs"/>
            </a:endParaRPr>
          </a:p>
        </p:txBody>
      </p:sp>
      <p:sp>
        <p:nvSpPr>
          <p:cNvPr id="133" name="TextBox 132"/>
          <p:cNvSpPr txBox="1"/>
          <p:nvPr/>
        </p:nvSpPr>
        <p:spPr>
          <a:xfrm>
            <a:off x="5045022" y="4379766"/>
            <a:ext cx="436032" cy="277001"/>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mj-lt"/>
                <a:ea typeface="+mn-ea"/>
                <a:cs typeface="Arial" charset="0"/>
              </a:rPr>
              <a:t>+</a:t>
            </a:r>
            <a:endParaRPr kumimoji="0" lang="en-US" sz="2400" b="1" i="0" u="none" strike="noStrike" kern="1200" cap="none" spc="0" normalizeH="0" baseline="0" noProof="0">
              <a:ln>
                <a:noFill/>
              </a:ln>
              <a:effectLst/>
              <a:uLnTx/>
              <a:uFillTx/>
              <a:latin typeface="+mj-lt"/>
              <a:ea typeface="+mn-ea"/>
              <a:cs typeface="Arial" charset="0"/>
            </a:endParaRPr>
          </a:p>
        </p:txBody>
      </p:sp>
      <p:grpSp>
        <p:nvGrpSpPr>
          <p:cNvPr id="3" name="Group 2"/>
          <p:cNvGrpSpPr/>
          <p:nvPr/>
        </p:nvGrpSpPr>
        <p:grpSpPr>
          <a:xfrm>
            <a:off x="2478503" y="1403178"/>
            <a:ext cx="3618989" cy="1245550"/>
            <a:chOff x="2346158" y="1052383"/>
            <a:chExt cx="2714241" cy="934162"/>
          </a:xfrm>
        </p:grpSpPr>
        <p:sp>
          <p:nvSpPr>
            <p:cNvPr id="56" name="Oval 55"/>
            <p:cNvSpPr>
              <a:spLocks noChangeAspect="1"/>
            </p:cNvSpPr>
            <p:nvPr/>
          </p:nvSpPr>
          <p:spPr bwMode="auto">
            <a:xfrm>
              <a:off x="3596211" y="1052383"/>
              <a:ext cx="724783" cy="71239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57" name="Freeform 56"/>
            <p:cNvSpPr/>
            <p:nvPr/>
          </p:nvSpPr>
          <p:spPr bwMode="auto">
            <a:xfrm rot="18407663">
              <a:off x="4072056" y="1545310"/>
              <a:ext cx="214312" cy="218837"/>
            </a:xfrm>
            <a:custGeom>
              <a:avLst/>
              <a:gdLst>
                <a:gd name="connsiteX0" fmla="*/ 346710 w 506843"/>
                <a:gd name="connsiteY0" fmla="*/ 0 h 426720"/>
                <a:gd name="connsiteX1" fmla="*/ 365760 w 506843"/>
                <a:gd name="connsiteY1" fmla="*/ 15240 h 426720"/>
                <a:gd name="connsiteX2" fmla="*/ 384810 w 506843"/>
                <a:gd name="connsiteY2" fmla="*/ 34290 h 426720"/>
                <a:gd name="connsiteX3" fmla="*/ 396240 w 506843"/>
                <a:gd name="connsiteY3" fmla="*/ 49530 h 426720"/>
                <a:gd name="connsiteX4" fmla="*/ 407670 w 506843"/>
                <a:gd name="connsiteY4" fmla="*/ 57150 h 426720"/>
                <a:gd name="connsiteX5" fmla="*/ 415290 w 506843"/>
                <a:gd name="connsiteY5" fmla="*/ 80010 h 426720"/>
                <a:gd name="connsiteX6" fmla="*/ 426720 w 506843"/>
                <a:gd name="connsiteY6" fmla="*/ 95250 h 426720"/>
                <a:gd name="connsiteX7" fmla="*/ 441960 w 506843"/>
                <a:gd name="connsiteY7" fmla="*/ 118110 h 426720"/>
                <a:gd name="connsiteX8" fmla="*/ 449580 w 506843"/>
                <a:gd name="connsiteY8" fmla="*/ 129540 h 426720"/>
                <a:gd name="connsiteX9" fmla="*/ 472440 w 506843"/>
                <a:gd name="connsiteY9" fmla="*/ 160020 h 426720"/>
                <a:gd name="connsiteX10" fmla="*/ 487680 w 506843"/>
                <a:gd name="connsiteY10" fmla="*/ 182880 h 426720"/>
                <a:gd name="connsiteX11" fmla="*/ 495300 w 506843"/>
                <a:gd name="connsiteY11" fmla="*/ 194310 h 426720"/>
                <a:gd name="connsiteX12" fmla="*/ 499110 w 506843"/>
                <a:gd name="connsiteY12" fmla="*/ 209550 h 426720"/>
                <a:gd name="connsiteX13" fmla="*/ 506730 w 506843"/>
                <a:gd name="connsiteY13" fmla="*/ 220980 h 426720"/>
                <a:gd name="connsiteX14" fmla="*/ 499110 w 506843"/>
                <a:gd name="connsiteY14" fmla="*/ 274320 h 426720"/>
                <a:gd name="connsiteX15" fmla="*/ 480060 w 506843"/>
                <a:gd name="connsiteY15" fmla="*/ 297180 h 426720"/>
                <a:gd name="connsiteX16" fmla="*/ 457200 w 506843"/>
                <a:gd name="connsiteY16" fmla="*/ 312420 h 426720"/>
                <a:gd name="connsiteX17" fmla="*/ 445770 w 506843"/>
                <a:gd name="connsiteY17" fmla="*/ 323850 h 426720"/>
                <a:gd name="connsiteX18" fmla="*/ 419100 w 506843"/>
                <a:gd name="connsiteY18" fmla="*/ 339090 h 426720"/>
                <a:gd name="connsiteX19" fmla="*/ 403860 w 506843"/>
                <a:gd name="connsiteY19" fmla="*/ 350520 h 426720"/>
                <a:gd name="connsiteX20" fmla="*/ 392430 w 506843"/>
                <a:gd name="connsiteY20" fmla="*/ 358140 h 426720"/>
                <a:gd name="connsiteX21" fmla="*/ 384810 w 506843"/>
                <a:gd name="connsiteY21" fmla="*/ 369570 h 426720"/>
                <a:gd name="connsiteX22" fmla="*/ 358140 w 506843"/>
                <a:gd name="connsiteY22" fmla="*/ 396240 h 426720"/>
                <a:gd name="connsiteX23" fmla="*/ 335280 w 506843"/>
                <a:gd name="connsiteY23" fmla="*/ 403860 h 426720"/>
                <a:gd name="connsiteX24" fmla="*/ 323850 w 506843"/>
                <a:gd name="connsiteY24" fmla="*/ 411480 h 426720"/>
                <a:gd name="connsiteX25" fmla="*/ 300990 w 506843"/>
                <a:gd name="connsiteY25" fmla="*/ 419100 h 426720"/>
                <a:gd name="connsiteX26" fmla="*/ 289560 w 506843"/>
                <a:gd name="connsiteY26" fmla="*/ 422910 h 426720"/>
                <a:gd name="connsiteX27" fmla="*/ 259080 w 506843"/>
                <a:gd name="connsiteY27" fmla="*/ 426720 h 426720"/>
                <a:gd name="connsiteX28" fmla="*/ 240030 w 506843"/>
                <a:gd name="connsiteY28" fmla="*/ 422910 h 426720"/>
                <a:gd name="connsiteX29" fmla="*/ 224790 w 506843"/>
                <a:gd name="connsiteY29" fmla="*/ 400050 h 426720"/>
                <a:gd name="connsiteX30" fmla="*/ 243840 w 506843"/>
                <a:gd name="connsiteY30" fmla="*/ 365760 h 426720"/>
                <a:gd name="connsiteX31" fmla="*/ 255270 w 506843"/>
                <a:gd name="connsiteY31" fmla="*/ 358140 h 426720"/>
                <a:gd name="connsiteX32" fmla="*/ 262890 w 506843"/>
                <a:gd name="connsiteY32" fmla="*/ 346710 h 426720"/>
                <a:gd name="connsiteX33" fmla="*/ 297180 w 506843"/>
                <a:gd name="connsiteY33" fmla="*/ 327660 h 426720"/>
                <a:gd name="connsiteX34" fmla="*/ 323850 w 506843"/>
                <a:gd name="connsiteY34" fmla="*/ 316230 h 426720"/>
                <a:gd name="connsiteX35" fmla="*/ 358140 w 506843"/>
                <a:gd name="connsiteY35" fmla="*/ 297180 h 426720"/>
                <a:gd name="connsiteX36" fmla="*/ 392430 w 506843"/>
                <a:gd name="connsiteY36" fmla="*/ 274320 h 426720"/>
                <a:gd name="connsiteX37" fmla="*/ 403860 w 506843"/>
                <a:gd name="connsiteY37" fmla="*/ 262890 h 426720"/>
                <a:gd name="connsiteX38" fmla="*/ 415290 w 506843"/>
                <a:gd name="connsiteY38" fmla="*/ 255270 h 426720"/>
                <a:gd name="connsiteX39" fmla="*/ 411480 w 506843"/>
                <a:gd name="connsiteY39" fmla="*/ 236220 h 426720"/>
                <a:gd name="connsiteX40" fmla="*/ 358140 w 506843"/>
                <a:gd name="connsiteY40" fmla="*/ 232410 h 426720"/>
                <a:gd name="connsiteX41" fmla="*/ 312420 w 506843"/>
                <a:gd name="connsiteY41" fmla="*/ 255270 h 426720"/>
                <a:gd name="connsiteX42" fmla="*/ 300990 w 506843"/>
                <a:gd name="connsiteY42" fmla="*/ 262890 h 426720"/>
                <a:gd name="connsiteX43" fmla="*/ 278130 w 506843"/>
                <a:gd name="connsiteY43" fmla="*/ 281940 h 426720"/>
                <a:gd name="connsiteX44" fmla="*/ 274320 w 506843"/>
                <a:gd name="connsiteY44" fmla="*/ 293370 h 426720"/>
                <a:gd name="connsiteX45" fmla="*/ 251460 w 506843"/>
                <a:gd name="connsiteY45" fmla="*/ 304800 h 426720"/>
                <a:gd name="connsiteX46" fmla="*/ 224790 w 506843"/>
                <a:gd name="connsiteY46" fmla="*/ 316230 h 426720"/>
                <a:gd name="connsiteX47" fmla="*/ 213360 w 506843"/>
                <a:gd name="connsiteY47" fmla="*/ 323850 h 426720"/>
                <a:gd name="connsiteX48" fmla="*/ 171450 w 506843"/>
                <a:gd name="connsiteY48" fmla="*/ 323850 h 426720"/>
                <a:gd name="connsiteX49" fmla="*/ 175260 w 506843"/>
                <a:gd name="connsiteY49" fmla="*/ 289560 h 426720"/>
                <a:gd name="connsiteX50" fmla="*/ 179070 w 506843"/>
                <a:gd name="connsiteY50" fmla="*/ 278130 h 426720"/>
                <a:gd name="connsiteX51" fmla="*/ 190500 w 506843"/>
                <a:gd name="connsiteY51" fmla="*/ 270510 h 426720"/>
                <a:gd name="connsiteX52" fmla="*/ 201930 w 506843"/>
                <a:gd name="connsiteY52" fmla="*/ 259080 h 426720"/>
                <a:gd name="connsiteX53" fmla="*/ 213360 w 506843"/>
                <a:gd name="connsiteY53" fmla="*/ 251460 h 426720"/>
                <a:gd name="connsiteX54" fmla="*/ 240030 w 506843"/>
                <a:gd name="connsiteY54" fmla="*/ 243840 h 426720"/>
                <a:gd name="connsiteX55" fmla="*/ 251460 w 506843"/>
                <a:gd name="connsiteY55" fmla="*/ 236220 h 426720"/>
                <a:gd name="connsiteX56" fmla="*/ 274320 w 506843"/>
                <a:gd name="connsiteY56" fmla="*/ 228600 h 426720"/>
                <a:gd name="connsiteX57" fmla="*/ 312420 w 506843"/>
                <a:gd name="connsiteY57" fmla="*/ 201930 h 426720"/>
                <a:gd name="connsiteX58" fmla="*/ 323850 w 506843"/>
                <a:gd name="connsiteY58" fmla="*/ 194310 h 426720"/>
                <a:gd name="connsiteX59" fmla="*/ 339090 w 506843"/>
                <a:gd name="connsiteY59" fmla="*/ 171450 h 426720"/>
                <a:gd name="connsiteX60" fmla="*/ 350520 w 506843"/>
                <a:gd name="connsiteY60" fmla="*/ 163830 h 426720"/>
                <a:gd name="connsiteX61" fmla="*/ 361950 w 506843"/>
                <a:gd name="connsiteY61" fmla="*/ 152400 h 426720"/>
                <a:gd name="connsiteX62" fmla="*/ 365760 w 506843"/>
                <a:gd name="connsiteY62" fmla="*/ 140970 h 426720"/>
                <a:gd name="connsiteX63" fmla="*/ 300990 w 506843"/>
                <a:gd name="connsiteY63" fmla="*/ 125730 h 426720"/>
                <a:gd name="connsiteX64" fmla="*/ 274320 w 506843"/>
                <a:gd name="connsiteY64" fmla="*/ 140970 h 426720"/>
                <a:gd name="connsiteX65" fmla="*/ 262890 w 506843"/>
                <a:gd name="connsiteY65" fmla="*/ 152400 h 426720"/>
                <a:gd name="connsiteX66" fmla="*/ 240030 w 506843"/>
                <a:gd name="connsiteY66" fmla="*/ 167640 h 426720"/>
                <a:gd name="connsiteX67" fmla="*/ 220980 w 506843"/>
                <a:gd name="connsiteY67" fmla="*/ 190500 h 426720"/>
                <a:gd name="connsiteX68" fmla="*/ 209550 w 506843"/>
                <a:gd name="connsiteY68" fmla="*/ 198120 h 426720"/>
                <a:gd name="connsiteX69" fmla="*/ 179070 w 506843"/>
                <a:gd name="connsiteY69" fmla="*/ 224790 h 426720"/>
                <a:gd name="connsiteX70" fmla="*/ 144780 w 506843"/>
                <a:gd name="connsiteY70" fmla="*/ 247650 h 426720"/>
                <a:gd name="connsiteX71" fmla="*/ 133350 w 506843"/>
                <a:gd name="connsiteY71" fmla="*/ 255270 h 426720"/>
                <a:gd name="connsiteX72" fmla="*/ 121920 w 506843"/>
                <a:gd name="connsiteY72" fmla="*/ 259080 h 426720"/>
                <a:gd name="connsiteX73" fmla="*/ 95250 w 506843"/>
                <a:gd name="connsiteY73" fmla="*/ 251460 h 426720"/>
                <a:gd name="connsiteX74" fmla="*/ 91440 w 506843"/>
                <a:gd name="connsiteY74" fmla="*/ 240030 h 426720"/>
                <a:gd name="connsiteX75" fmla="*/ 102870 w 506843"/>
                <a:gd name="connsiteY75" fmla="*/ 201930 h 426720"/>
                <a:gd name="connsiteX76" fmla="*/ 114300 w 506843"/>
                <a:gd name="connsiteY76" fmla="*/ 194310 h 426720"/>
                <a:gd name="connsiteX77" fmla="*/ 137160 w 506843"/>
                <a:gd name="connsiteY77" fmla="*/ 186690 h 426720"/>
                <a:gd name="connsiteX78" fmla="*/ 148590 w 506843"/>
                <a:gd name="connsiteY78" fmla="*/ 179070 h 426720"/>
                <a:gd name="connsiteX79" fmla="*/ 160020 w 506843"/>
                <a:gd name="connsiteY79" fmla="*/ 175260 h 426720"/>
                <a:gd name="connsiteX80" fmla="*/ 167640 w 506843"/>
                <a:gd name="connsiteY80" fmla="*/ 163830 h 426720"/>
                <a:gd name="connsiteX81" fmla="*/ 179070 w 506843"/>
                <a:gd name="connsiteY81" fmla="*/ 156210 h 426720"/>
                <a:gd name="connsiteX82" fmla="*/ 201930 w 506843"/>
                <a:gd name="connsiteY82" fmla="*/ 133350 h 426720"/>
                <a:gd name="connsiteX83" fmla="*/ 213360 w 506843"/>
                <a:gd name="connsiteY83" fmla="*/ 125730 h 426720"/>
                <a:gd name="connsiteX84" fmla="*/ 228600 w 506843"/>
                <a:gd name="connsiteY84" fmla="*/ 114300 h 426720"/>
                <a:gd name="connsiteX85" fmla="*/ 240030 w 506843"/>
                <a:gd name="connsiteY85" fmla="*/ 110490 h 426720"/>
                <a:gd name="connsiteX86" fmla="*/ 247650 w 506843"/>
                <a:gd name="connsiteY86" fmla="*/ 99060 h 426720"/>
                <a:gd name="connsiteX87" fmla="*/ 255270 w 506843"/>
                <a:gd name="connsiteY87" fmla="*/ 76200 h 426720"/>
                <a:gd name="connsiteX88" fmla="*/ 251460 w 506843"/>
                <a:gd name="connsiteY88" fmla="*/ 64770 h 426720"/>
                <a:gd name="connsiteX89" fmla="*/ 224790 w 506843"/>
                <a:gd name="connsiteY89" fmla="*/ 57150 h 426720"/>
                <a:gd name="connsiteX90" fmla="*/ 175260 w 506843"/>
                <a:gd name="connsiteY90" fmla="*/ 60960 h 426720"/>
                <a:gd name="connsiteX91" fmla="*/ 148590 w 506843"/>
                <a:gd name="connsiteY91" fmla="*/ 76200 h 426720"/>
                <a:gd name="connsiteX92" fmla="*/ 137160 w 506843"/>
                <a:gd name="connsiteY92" fmla="*/ 87630 h 426720"/>
                <a:gd name="connsiteX93" fmla="*/ 125730 w 506843"/>
                <a:gd name="connsiteY93" fmla="*/ 91440 h 426720"/>
                <a:gd name="connsiteX94" fmla="*/ 114300 w 506843"/>
                <a:gd name="connsiteY94" fmla="*/ 102870 h 426720"/>
                <a:gd name="connsiteX95" fmla="*/ 91440 w 506843"/>
                <a:gd name="connsiteY95" fmla="*/ 118110 h 426720"/>
                <a:gd name="connsiteX96" fmla="*/ 80010 w 506843"/>
                <a:gd name="connsiteY96" fmla="*/ 125730 h 426720"/>
                <a:gd name="connsiteX97" fmla="*/ 57150 w 506843"/>
                <a:gd name="connsiteY97" fmla="*/ 140970 h 426720"/>
                <a:gd name="connsiteX98" fmla="*/ 41910 w 506843"/>
                <a:gd name="connsiteY98" fmla="*/ 152400 h 426720"/>
                <a:gd name="connsiteX99" fmla="*/ 30480 w 506843"/>
                <a:gd name="connsiteY99" fmla="*/ 160020 h 426720"/>
                <a:gd name="connsiteX100" fmla="*/ 22860 w 506843"/>
                <a:gd name="connsiteY100" fmla="*/ 171450 h 426720"/>
                <a:gd name="connsiteX101" fmla="*/ 11430 w 506843"/>
                <a:gd name="connsiteY101" fmla="*/ 179070 h 426720"/>
                <a:gd name="connsiteX102" fmla="*/ 0 w 506843"/>
                <a:gd name="connsiteY102" fmla="*/ 205740 h 426720"/>
                <a:gd name="connsiteX103" fmla="*/ 7620 w 506843"/>
                <a:gd name="connsiteY103" fmla="*/ 247650 h 426720"/>
                <a:gd name="connsiteX104" fmla="*/ 22860 w 506843"/>
                <a:gd name="connsiteY104" fmla="*/ 270510 h 426720"/>
                <a:gd name="connsiteX105" fmla="*/ 34290 w 506843"/>
                <a:gd name="connsiteY105" fmla="*/ 278130 h 426720"/>
                <a:gd name="connsiteX106" fmla="*/ 60960 w 506843"/>
                <a:gd name="connsiteY106" fmla="*/ 308610 h 426720"/>
                <a:gd name="connsiteX107" fmla="*/ 80010 w 506843"/>
                <a:gd name="connsiteY107" fmla="*/ 331470 h 426720"/>
                <a:gd name="connsiteX108" fmla="*/ 91440 w 506843"/>
                <a:gd name="connsiteY108" fmla="*/ 339090 h 426720"/>
                <a:gd name="connsiteX109" fmla="*/ 99060 w 506843"/>
                <a:gd name="connsiteY109" fmla="*/ 350520 h 426720"/>
                <a:gd name="connsiteX110" fmla="*/ 121920 w 506843"/>
                <a:gd name="connsiteY110" fmla="*/ 369570 h 426720"/>
                <a:gd name="connsiteX111" fmla="*/ 133350 w 506843"/>
                <a:gd name="connsiteY111" fmla="*/ 38481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6843" h="426720">
                  <a:moveTo>
                    <a:pt x="346710" y="0"/>
                  </a:moveTo>
                  <a:cubicBezTo>
                    <a:pt x="353060" y="5080"/>
                    <a:pt x="360010" y="9490"/>
                    <a:pt x="365760" y="15240"/>
                  </a:cubicBezTo>
                  <a:cubicBezTo>
                    <a:pt x="391160" y="40640"/>
                    <a:pt x="354330" y="13970"/>
                    <a:pt x="384810" y="34290"/>
                  </a:cubicBezTo>
                  <a:cubicBezTo>
                    <a:pt x="388620" y="39370"/>
                    <a:pt x="391750" y="45040"/>
                    <a:pt x="396240" y="49530"/>
                  </a:cubicBezTo>
                  <a:cubicBezTo>
                    <a:pt x="399478" y="52768"/>
                    <a:pt x="405243" y="53267"/>
                    <a:pt x="407670" y="57150"/>
                  </a:cubicBezTo>
                  <a:cubicBezTo>
                    <a:pt x="411927" y="63961"/>
                    <a:pt x="410471" y="73584"/>
                    <a:pt x="415290" y="80010"/>
                  </a:cubicBezTo>
                  <a:cubicBezTo>
                    <a:pt x="419100" y="85090"/>
                    <a:pt x="423079" y="90048"/>
                    <a:pt x="426720" y="95250"/>
                  </a:cubicBezTo>
                  <a:cubicBezTo>
                    <a:pt x="431972" y="102753"/>
                    <a:pt x="436880" y="110490"/>
                    <a:pt x="441960" y="118110"/>
                  </a:cubicBezTo>
                  <a:cubicBezTo>
                    <a:pt x="444500" y="121920"/>
                    <a:pt x="446833" y="125877"/>
                    <a:pt x="449580" y="129540"/>
                  </a:cubicBezTo>
                  <a:cubicBezTo>
                    <a:pt x="457200" y="139700"/>
                    <a:pt x="465395" y="149453"/>
                    <a:pt x="472440" y="160020"/>
                  </a:cubicBezTo>
                  <a:lnTo>
                    <a:pt x="487680" y="182880"/>
                  </a:lnTo>
                  <a:lnTo>
                    <a:pt x="495300" y="194310"/>
                  </a:lnTo>
                  <a:cubicBezTo>
                    <a:pt x="496570" y="199390"/>
                    <a:pt x="497047" y="204737"/>
                    <a:pt x="499110" y="209550"/>
                  </a:cubicBezTo>
                  <a:cubicBezTo>
                    <a:pt x="500914" y="213759"/>
                    <a:pt x="506404" y="216413"/>
                    <a:pt x="506730" y="220980"/>
                  </a:cubicBezTo>
                  <a:cubicBezTo>
                    <a:pt x="507278" y="228646"/>
                    <a:pt x="506004" y="260531"/>
                    <a:pt x="499110" y="274320"/>
                  </a:cubicBezTo>
                  <a:cubicBezTo>
                    <a:pt x="495108" y="282325"/>
                    <a:pt x="486954" y="291818"/>
                    <a:pt x="480060" y="297180"/>
                  </a:cubicBezTo>
                  <a:cubicBezTo>
                    <a:pt x="472831" y="302803"/>
                    <a:pt x="464820" y="307340"/>
                    <a:pt x="457200" y="312420"/>
                  </a:cubicBezTo>
                  <a:cubicBezTo>
                    <a:pt x="452717" y="315409"/>
                    <a:pt x="449909" y="320401"/>
                    <a:pt x="445770" y="323850"/>
                  </a:cubicBezTo>
                  <a:cubicBezTo>
                    <a:pt x="433186" y="334337"/>
                    <a:pt x="434006" y="329774"/>
                    <a:pt x="419100" y="339090"/>
                  </a:cubicBezTo>
                  <a:cubicBezTo>
                    <a:pt x="413715" y="342455"/>
                    <a:pt x="409027" y="346829"/>
                    <a:pt x="403860" y="350520"/>
                  </a:cubicBezTo>
                  <a:cubicBezTo>
                    <a:pt x="400134" y="353182"/>
                    <a:pt x="396240" y="355600"/>
                    <a:pt x="392430" y="358140"/>
                  </a:cubicBezTo>
                  <a:cubicBezTo>
                    <a:pt x="389890" y="361950"/>
                    <a:pt x="386858" y="365474"/>
                    <a:pt x="384810" y="369570"/>
                  </a:cubicBezTo>
                  <a:cubicBezTo>
                    <a:pt x="376378" y="386433"/>
                    <a:pt x="388277" y="386194"/>
                    <a:pt x="358140" y="396240"/>
                  </a:cubicBezTo>
                  <a:lnTo>
                    <a:pt x="335280" y="403860"/>
                  </a:lnTo>
                  <a:cubicBezTo>
                    <a:pt x="331470" y="406400"/>
                    <a:pt x="328034" y="409620"/>
                    <a:pt x="323850" y="411480"/>
                  </a:cubicBezTo>
                  <a:cubicBezTo>
                    <a:pt x="316510" y="414742"/>
                    <a:pt x="308610" y="416560"/>
                    <a:pt x="300990" y="419100"/>
                  </a:cubicBezTo>
                  <a:cubicBezTo>
                    <a:pt x="297180" y="420370"/>
                    <a:pt x="293545" y="422412"/>
                    <a:pt x="289560" y="422910"/>
                  </a:cubicBezTo>
                  <a:lnTo>
                    <a:pt x="259080" y="426720"/>
                  </a:lnTo>
                  <a:cubicBezTo>
                    <a:pt x="252730" y="425450"/>
                    <a:pt x="245142" y="426886"/>
                    <a:pt x="240030" y="422910"/>
                  </a:cubicBezTo>
                  <a:cubicBezTo>
                    <a:pt x="232801" y="417287"/>
                    <a:pt x="224790" y="400050"/>
                    <a:pt x="224790" y="400050"/>
                  </a:cubicBezTo>
                  <a:cubicBezTo>
                    <a:pt x="231496" y="379932"/>
                    <a:pt x="226372" y="391962"/>
                    <a:pt x="243840" y="365760"/>
                  </a:cubicBezTo>
                  <a:cubicBezTo>
                    <a:pt x="246380" y="361950"/>
                    <a:pt x="251460" y="360680"/>
                    <a:pt x="255270" y="358140"/>
                  </a:cubicBezTo>
                  <a:cubicBezTo>
                    <a:pt x="257810" y="354330"/>
                    <a:pt x="259444" y="349725"/>
                    <a:pt x="262890" y="346710"/>
                  </a:cubicBezTo>
                  <a:cubicBezTo>
                    <a:pt x="286651" y="325919"/>
                    <a:pt x="278132" y="335823"/>
                    <a:pt x="297180" y="327660"/>
                  </a:cubicBezTo>
                  <a:cubicBezTo>
                    <a:pt x="330136" y="313536"/>
                    <a:pt x="297045" y="325165"/>
                    <a:pt x="323850" y="316230"/>
                  </a:cubicBezTo>
                  <a:cubicBezTo>
                    <a:pt x="350052" y="298762"/>
                    <a:pt x="338022" y="303886"/>
                    <a:pt x="358140" y="297180"/>
                  </a:cubicBezTo>
                  <a:lnTo>
                    <a:pt x="392430" y="274320"/>
                  </a:lnTo>
                  <a:cubicBezTo>
                    <a:pt x="396913" y="271331"/>
                    <a:pt x="399721" y="266339"/>
                    <a:pt x="403860" y="262890"/>
                  </a:cubicBezTo>
                  <a:cubicBezTo>
                    <a:pt x="407378" y="259959"/>
                    <a:pt x="411480" y="257810"/>
                    <a:pt x="415290" y="255270"/>
                  </a:cubicBezTo>
                  <a:cubicBezTo>
                    <a:pt x="414020" y="248920"/>
                    <a:pt x="414693" y="241843"/>
                    <a:pt x="411480" y="236220"/>
                  </a:cubicBezTo>
                  <a:cubicBezTo>
                    <a:pt x="401973" y="219583"/>
                    <a:pt x="362963" y="231972"/>
                    <a:pt x="358140" y="232410"/>
                  </a:cubicBezTo>
                  <a:cubicBezTo>
                    <a:pt x="326592" y="242926"/>
                    <a:pt x="341963" y="235575"/>
                    <a:pt x="312420" y="255270"/>
                  </a:cubicBezTo>
                  <a:lnTo>
                    <a:pt x="300990" y="262890"/>
                  </a:lnTo>
                  <a:cubicBezTo>
                    <a:pt x="274631" y="302429"/>
                    <a:pt x="316801" y="243269"/>
                    <a:pt x="278130" y="281940"/>
                  </a:cubicBezTo>
                  <a:cubicBezTo>
                    <a:pt x="275290" y="284780"/>
                    <a:pt x="276829" y="290234"/>
                    <a:pt x="274320" y="293370"/>
                  </a:cubicBezTo>
                  <a:cubicBezTo>
                    <a:pt x="267953" y="301329"/>
                    <a:pt x="259863" y="301199"/>
                    <a:pt x="251460" y="304800"/>
                  </a:cubicBezTo>
                  <a:cubicBezTo>
                    <a:pt x="218504" y="318924"/>
                    <a:pt x="251595" y="307295"/>
                    <a:pt x="224790" y="316230"/>
                  </a:cubicBezTo>
                  <a:cubicBezTo>
                    <a:pt x="220980" y="318770"/>
                    <a:pt x="217456" y="321802"/>
                    <a:pt x="213360" y="323850"/>
                  </a:cubicBezTo>
                  <a:cubicBezTo>
                    <a:pt x="197855" y="331603"/>
                    <a:pt x="191540" y="326361"/>
                    <a:pt x="171450" y="323850"/>
                  </a:cubicBezTo>
                  <a:cubicBezTo>
                    <a:pt x="172720" y="312420"/>
                    <a:pt x="173369" y="300904"/>
                    <a:pt x="175260" y="289560"/>
                  </a:cubicBezTo>
                  <a:cubicBezTo>
                    <a:pt x="175920" y="285599"/>
                    <a:pt x="176561" y="281266"/>
                    <a:pt x="179070" y="278130"/>
                  </a:cubicBezTo>
                  <a:cubicBezTo>
                    <a:pt x="181931" y="274554"/>
                    <a:pt x="186982" y="273441"/>
                    <a:pt x="190500" y="270510"/>
                  </a:cubicBezTo>
                  <a:cubicBezTo>
                    <a:pt x="194639" y="267061"/>
                    <a:pt x="197791" y="262529"/>
                    <a:pt x="201930" y="259080"/>
                  </a:cubicBezTo>
                  <a:cubicBezTo>
                    <a:pt x="205448" y="256149"/>
                    <a:pt x="209264" y="253508"/>
                    <a:pt x="213360" y="251460"/>
                  </a:cubicBezTo>
                  <a:cubicBezTo>
                    <a:pt x="218826" y="248727"/>
                    <a:pt x="235147" y="245061"/>
                    <a:pt x="240030" y="243840"/>
                  </a:cubicBezTo>
                  <a:cubicBezTo>
                    <a:pt x="243840" y="241300"/>
                    <a:pt x="247276" y="238080"/>
                    <a:pt x="251460" y="236220"/>
                  </a:cubicBezTo>
                  <a:cubicBezTo>
                    <a:pt x="258800" y="232958"/>
                    <a:pt x="274320" y="228600"/>
                    <a:pt x="274320" y="228600"/>
                  </a:cubicBezTo>
                  <a:cubicBezTo>
                    <a:pt x="296886" y="211675"/>
                    <a:pt x="284276" y="220692"/>
                    <a:pt x="312420" y="201930"/>
                  </a:cubicBezTo>
                  <a:lnTo>
                    <a:pt x="323850" y="194310"/>
                  </a:lnTo>
                  <a:lnTo>
                    <a:pt x="339090" y="171450"/>
                  </a:lnTo>
                  <a:cubicBezTo>
                    <a:pt x="341630" y="167640"/>
                    <a:pt x="347002" y="166761"/>
                    <a:pt x="350520" y="163830"/>
                  </a:cubicBezTo>
                  <a:cubicBezTo>
                    <a:pt x="354659" y="160381"/>
                    <a:pt x="358140" y="156210"/>
                    <a:pt x="361950" y="152400"/>
                  </a:cubicBezTo>
                  <a:cubicBezTo>
                    <a:pt x="363220" y="148590"/>
                    <a:pt x="365760" y="144986"/>
                    <a:pt x="365760" y="140970"/>
                  </a:cubicBezTo>
                  <a:cubicBezTo>
                    <a:pt x="365760" y="101468"/>
                    <a:pt x="343881" y="123049"/>
                    <a:pt x="300990" y="125730"/>
                  </a:cubicBezTo>
                  <a:cubicBezTo>
                    <a:pt x="291674" y="130388"/>
                    <a:pt x="282398" y="134238"/>
                    <a:pt x="274320" y="140970"/>
                  </a:cubicBezTo>
                  <a:cubicBezTo>
                    <a:pt x="270181" y="144419"/>
                    <a:pt x="267143" y="149092"/>
                    <a:pt x="262890" y="152400"/>
                  </a:cubicBezTo>
                  <a:cubicBezTo>
                    <a:pt x="255661" y="158023"/>
                    <a:pt x="240030" y="167640"/>
                    <a:pt x="240030" y="167640"/>
                  </a:cubicBezTo>
                  <a:cubicBezTo>
                    <a:pt x="232538" y="178879"/>
                    <a:pt x="231981" y="181333"/>
                    <a:pt x="220980" y="190500"/>
                  </a:cubicBezTo>
                  <a:cubicBezTo>
                    <a:pt x="217462" y="193431"/>
                    <a:pt x="213360" y="195580"/>
                    <a:pt x="209550" y="198120"/>
                  </a:cubicBezTo>
                  <a:cubicBezTo>
                    <a:pt x="196850" y="217170"/>
                    <a:pt x="205740" y="207010"/>
                    <a:pt x="179070" y="224790"/>
                  </a:cubicBezTo>
                  <a:lnTo>
                    <a:pt x="144780" y="247650"/>
                  </a:lnTo>
                  <a:cubicBezTo>
                    <a:pt x="140970" y="250190"/>
                    <a:pt x="137694" y="253822"/>
                    <a:pt x="133350" y="255270"/>
                  </a:cubicBezTo>
                  <a:lnTo>
                    <a:pt x="121920" y="259080"/>
                  </a:lnTo>
                  <a:cubicBezTo>
                    <a:pt x="121788" y="259047"/>
                    <a:pt x="97072" y="253282"/>
                    <a:pt x="95250" y="251460"/>
                  </a:cubicBezTo>
                  <a:cubicBezTo>
                    <a:pt x="92410" y="248620"/>
                    <a:pt x="92710" y="243840"/>
                    <a:pt x="91440" y="240030"/>
                  </a:cubicBezTo>
                  <a:cubicBezTo>
                    <a:pt x="93838" y="223243"/>
                    <a:pt x="91319" y="213481"/>
                    <a:pt x="102870" y="201930"/>
                  </a:cubicBezTo>
                  <a:cubicBezTo>
                    <a:pt x="106108" y="198692"/>
                    <a:pt x="110116" y="196170"/>
                    <a:pt x="114300" y="194310"/>
                  </a:cubicBezTo>
                  <a:cubicBezTo>
                    <a:pt x="121640" y="191048"/>
                    <a:pt x="137160" y="186690"/>
                    <a:pt x="137160" y="186690"/>
                  </a:cubicBezTo>
                  <a:cubicBezTo>
                    <a:pt x="140970" y="184150"/>
                    <a:pt x="144494" y="181118"/>
                    <a:pt x="148590" y="179070"/>
                  </a:cubicBezTo>
                  <a:cubicBezTo>
                    <a:pt x="152182" y="177274"/>
                    <a:pt x="156884" y="177769"/>
                    <a:pt x="160020" y="175260"/>
                  </a:cubicBezTo>
                  <a:cubicBezTo>
                    <a:pt x="163596" y="172399"/>
                    <a:pt x="164402" y="167068"/>
                    <a:pt x="167640" y="163830"/>
                  </a:cubicBezTo>
                  <a:cubicBezTo>
                    <a:pt x="170878" y="160592"/>
                    <a:pt x="175648" y="159252"/>
                    <a:pt x="179070" y="156210"/>
                  </a:cubicBezTo>
                  <a:cubicBezTo>
                    <a:pt x="187124" y="149051"/>
                    <a:pt x="194310" y="140970"/>
                    <a:pt x="201930" y="133350"/>
                  </a:cubicBezTo>
                  <a:cubicBezTo>
                    <a:pt x="205168" y="130112"/>
                    <a:pt x="209634" y="128392"/>
                    <a:pt x="213360" y="125730"/>
                  </a:cubicBezTo>
                  <a:cubicBezTo>
                    <a:pt x="218527" y="122039"/>
                    <a:pt x="223087" y="117450"/>
                    <a:pt x="228600" y="114300"/>
                  </a:cubicBezTo>
                  <a:cubicBezTo>
                    <a:pt x="232087" y="112307"/>
                    <a:pt x="236220" y="111760"/>
                    <a:pt x="240030" y="110490"/>
                  </a:cubicBezTo>
                  <a:cubicBezTo>
                    <a:pt x="242570" y="106680"/>
                    <a:pt x="245790" y="103244"/>
                    <a:pt x="247650" y="99060"/>
                  </a:cubicBezTo>
                  <a:cubicBezTo>
                    <a:pt x="250912" y="91720"/>
                    <a:pt x="255270" y="76200"/>
                    <a:pt x="255270" y="76200"/>
                  </a:cubicBezTo>
                  <a:cubicBezTo>
                    <a:pt x="254000" y="72390"/>
                    <a:pt x="254300" y="67610"/>
                    <a:pt x="251460" y="64770"/>
                  </a:cubicBezTo>
                  <a:cubicBezTo>
                    <a:pt x="249638" y="62948"/>
                    <a:pt x="224922" y="57183"/>
                    <a:pt x="224790" y="57150"/>
                  </a:cubicBezTo>
                  <a:cubicBezTo>
                    <a:pt x="208280" y="58420"/>
                    <a:pt x="191567" y="58082"/>
                    <a:pt x="175260" y="60960"/>
                  </a:cubicBezTo>
                  <a:cubicBezTo>
                    <a:pt x="170532" y="61794"/>
                    <a:pt x="152968" y="72551"/>
                    <a:pt x="148590" y="76200"/>
                  </a:cubicBezTo>
                  <a:cubicBezTo>
                    <a:pt x="144451" y="79649"/>
                    <a:pt x="141643" y="84641"/>
                    <a:pt x="137160" y="87630"/>
                  </a:cubicBezTo>
                  <a:cubicBezTo>
                    <a:pt x="133818" y="89858"/>
                    <a:pt x="129540" y="90170"/>
                    <a:pt x="125730" y="91440"/>
                  </a:cubicBezTo>
                  <a:cubicBezTo>
                    <a:pt x="121920" y="95250"/>
                    <a:pt x="118553" y="99562"/>
                    <a:pt x="114300" y="102870"/>
                  </a:cubicBezTo>
                  <a:cubicBezTo>
                    <a:pt x="107071" y="108493"/>
                    <a:pt x="99060" y="113030"/>
                    <a:pt x="91440" y="118110"/>
                  </a:cubicBezTo>
                  <a:lnTo>
                    <a:pt x="80010" y="125730"/>
                  </a:lnTo>
                  <a:lnTo>
                    <a:pt x="57150" y="140970"/>
                  </a:lnTo>
                  <a:cubicBezTo>
                    <a:pt x="51866" y="144492"/>
                    <a:pt x="47077" y="148709"/>
                    <a:pt x="41910" y="152400"/>
                  </a:cubicBezTo>
                  <a:cubicBezTo>
                    <a:pt x="38184" y="155062"/>
                    <a:pt x="34290" y="157480"/>
                    <a:pt x="30480" y="160020"/>
                  </a:cubicBezTo>
                  <a:cubicBezTo>
                    <a:pt x="27940" y="163830"/>
                    <a:pt x="26098" y="168212"/>
                    <a:pt x="22860" y="171450"/>
                  </a:cubicBezTo>
                  <a:cubicBezTo>
                    <a:pt x="19622" y="174688"/>
                    <a:pt x="14361" y="175552"/>
                    <a:pt x="11430" y="179070"/>
                  </a:cubicBezTo>
                  <a:cubicBezTo>
                    <a:pt x="6199" y="185347"/>
                    <a:pt x="2647" y="197799"/>
                    <a:pt x="0" y="205740"/>
                  </a:cubicBezTo>
                  <a:cubicBezTo>
                    <a:pt x="830" y="212383"/>
                    <a:pt x="1936" y="237419"/>
                    <a:pt x="7620" y="247650"/>
                  </a:cubicBezTo>
                  <a:cubicBezTo>
                    <a:pt x="12068" y="255656"/>
                    <a:pt x="15240" y="265430"/>
                    <a:pt x="22860" y="270510"/>
                  </a:cubicBezTo>
                  <a:lnTo>
                    <a:pt x="34290" y="278130"/>
                  </a:lnTo>
                  <a:cubicBezTo>
                    <a:pt x="52070" y="304800"/>
                    <a:pt x="41910" y="295910"/>
                    <a:pt x="60960" y="308610"/>
                  </a:cubicBezTo>
                  <a:cubicBezTo>
                    <a:pt x="68452" y="319849"/>
                    <a:pt x="69009" y="322303"/>
                    <a:pt x="80010" y="331470"/>
                  </a:cubicBezTo>
                  <a:cubicBezTo>
                    <a:pt x="83528" y="334401"/>
                    <a:pt x="87630" y="336550"/>
                    <a:pt x="91440" y="339090"/>
                  </a:cubicBezTo>
                  <a:cubicBezTo>
                    <a:pt x="93980" y="342900"/>
                    <a:pt x="95822" y="347282"/>
                    <a:pt x="99060" y="350520"/>
                  </a:cubicBezTo>
                  <a:cubicBezTo>
                    <a:pt x="129030" y="380490"/>
                    <a:pt x="90712" y="332120"/>
                    <a:pt x="121920" y="369570"/>
                  </a:cubicBezTo>
                  <a:cubicBezTo>
                    <a:pt x="143461" y="395419"/>
                    <a:pt x="121233" y="372693"/>
                    <a:pt x="133350" y="384810"/>
                  </a:cubicBezTo>
                </a:path>
              </a:pathLst>
            </a:cu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10" name="TextBox 109"/>
            <p:cNvSpPr txBox="1"/>
            <p:nvPr/>
          </p:nvSpPr>
          <p:spPr>
            <a:xfrm>
              <a:off x="2346158" y="1188564"/>
              <a:ext cx="1113054" cy="407902"/>
            </a:xfrm>
            <a:prstGeom prst="rect">
              <a:avLst/>
            </a:prstGeom>
            <a:noFill/>
          </p:spPr>
          <p:txBody>
            <a:bodyPr wrap="square" lIns="91440" tIns="45721" rIns="91440" bIns="45721"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effectLst/>
                  <a:uLnTx/>
                  <a:uFillTx/>
                  <a:latin typeface="+mj-lt"/>
                  <a:ea typeface="+mn-ea"/>
                  <a:cs typeface="Arial" charset="0"/>
                </a:rPr>
                <a:t>Second-order neuron</a:t>
              </a:r>
              <a:endParaRPr kumimoji="0" lang="en-US" sz="1467" b="0" i="0" u="none" strike="noStrike" kern="1200" cap="none" spc="0" normalizeH="0" baseline="30000" noProof="0">
                <a:ln>
                  <a:noFill/>
                </a:ln>
                <a:effectLst/>
                <a:uLnTx/>
                <a:uFillTx/>
                <a:latin typeface="+mj-lt"/>
                <a:ea typeface="+mn-ea"/>
                <a:cs typeface="Arial" charset="0"/>
              </a:endParaRPr>
            </a:p>
          </p:txBody>
        </p:sp>
        <p:sp>
          <p:nvSpPr>
            <p:cNvPr id="155" name="TextBox 50"/>
            <p:cNvSpPr txBox="1">
              <a:spLocks noChangeArrowheads="1"/>
            </p:cNvSpPr>
            <p:nvPr/>
          </p:nvSpPr>
          <p:spPr bwMode="auto">
            <a:xfrm>
              <a:off x="3838283" y="1763453"/>
              <a:ext cx="1222116" cy="2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333" b="0" i="0" u="none" strike="noStrike" kern="1200" cap="none" spc="0" normalizeH="0" baseline="0" noProof="0">
                  <a:ln>
                    <a:noFill/>
                  </a:ln>
                  <a:solidFill>
                    <a:schemeClr val="tx1"/>
                  </a:solidFill>
                  <a:effectLst/>
                  <a:uLnTx/>
                  <a:uFillTx/>
                  <a:latin typeface="+mj-lt"/>
                  <a:ea typeface="+mn-ea"/>
                  <a:cs typeface="Arial" charset="0"/>
                </a:rPr>
                <a:t>MC4R</a:t>
              </a:r>
              <a:endParaRPr kumimoji="0" lang="en-US" altLang="en-US" sz="1333" b="0" i="0" u="none" strike="noStrike" kern="1200" cap="none" spc="0" normalizeH="0" baseline="30000" noProof="0">
                <a:ln>
                  <a:noFill/>
                </a:ln>
                <a:solidFill>
                  <a:schemeClr val="tx1"/>
                </a:solidFill>
                <a:effectLst/>
                <a:uLnTx/>
                <a:uFillTx/>
                <a:latin typeface="+mj-lt"/>
                <a:ea typeface="+mn-ea"/>
                <a:cs typeface="Arial" charset="0"/>
              </a:endParaRPr>
            </a:p>
          </p:txBody>
        </p:sp>
      </p:grpSp>
      <p:sp>
        <p:nvSpPr>
          <p:cNvPr id="4" name="Title 3"/>
          <p:cNvSpPr>
            <a:spLocks noGrp="1"/>
          </p:cNvSpPr>
          <p:nvPr>
            <p:ph type="title"/>
          </p:nvPr>
        </p:nvSpPr>
        <p:spPr/>
        <p:txBody>
          <a:bodyPr>
            <a:normAutofit/>
          </a:bodyPr>
          <a:lstStyle/>
          <a:p>
            <a:r>
              <a:rPr lang="en-US" altLang="en-US" sz="3600"/>
              <a:t>Phentermine: mechanism of action</a:t>
            </a:r>
            <a:r>
              <a:rPr lang="en-US" altLang="en-US" sz="3600" baseline="30000"/>
              <a:t>1,2</a:t>
            </a:r>
            <a:endParaRPr lang="en-US" sz="3600" baseline="30000"/>
          </a:p>
        </p:txBody>
      </p:sp>
      <p:sp>
        <p:nvSpPr>
          <p:cNvPr id="25" name="Text Placeholder 24">
            <a:extLst>
              <a:ext uri="{FF2B5EF4-FFF2-40B4-BE49-F238E27FC236}">
                <a16:creationId xmlns:a16="http://schemas.microsoft.com/office/drawing/2014/main" id="{3F72BAFF-5EB0-46D4-B234-44FBA653FADD}"/>
              </a:ext>
            </a:extLst>
          </p:cNvPr>
          <p:cNvSpPr>
            <a:spLocks noGrp="1"/>
          </p:cNvSpPr>
          <p:nvPr>
            <p:ph type="body" sz="quarter" idx="13"/>
          </p:nvPr>
        </p:nvSpPr>
        <p:spPr/>
        <p:txBody>
          <a:bodyPr/>
          <a:lstStyle/>
          <a:p>
            <a:pPr>
              <a:spcBef>
                <a:spcPts val="0"/>
              </a:spcBef>
              <a:spcAft>
                <a:spcPts val="0"/>
              </a:spcAft>
            </a:pPr>
            <a:r>
              <a:rPr lang="el-GR">
                <a:latin typeface="+mj-lt"/>
              </a:rPr>
              <a:t>α-</a:t>
            </a:r>
            <a:r>
              <a:rPr lang="en-CA">
                <a:latin typeface="+mj-lt"/>
              </a:rPr>
              <a:t>MSH, alpha-melanocyte stimulating hormone; MC4R, melanocortin-4 receptor; POMC, proopiomelanocortin.</a:t>
            </a:r>
          </a:p>
          <a:p>
            <a:pPr>
              <a:spcBef>
                <a:spcPts val="0"/>
              </a:spcBef>
              <a:spcAft>
                <a:spcPts val="0"/>
              </a:spcAft>
            </a:pPr>
            <a:r>
              <a:rPr lang="en-CA">
                <a:latin typeface="+mj-lt"/>
              </a:rPr>
              <a:t>1. </a:t>
            </a:r>
            <a:r>
              <a:rPr lang="en-CA" err="1">
                <a:latin typeface="+mj-lt"/>
              </a:rPr>
              <a:t>Witkamp</a:t>
            </a:r>
            <a:r>
              <a:rPr lang="en-CA">
                <a:latin typeface="+mj-lt"/>
              </a:rPr>
              <a:t> RF. Pharm Res 2011;28:1792–818; 2. Stahl SM. Stahl's Essential Psychopharmacology: Neuroscientific Basis and Practical Applications. </a:t>
            </a:r>
            <a:br>
              <a:rPr lang="en-CA">
                <a:latin typeface="+mj-lt"/>
              </a:rPr>
            </a:br>
            <a:r>
              <a:rPr lang="en-CA">
                <a:latin typeface="+mj-lt"/>
              </a:rPr>
              <a:t>Cambridge: Cambridge University Press, 2013.</a:t>
            </a:r>
          </a:p>
        </p:txBody>
      </p:sp>
      <p:sp>
        <p:nvSpPr>
          <p:cNvPr id="98" name="TextBox 97"/>
          <p:cNvSpPr txBox="1">
            <a:spLocks/>
          </p:cNvSpPr>
          <p:nvPr/>
        </p:nvSpPr>
        <p:spPr>
          <a:xfrm>
            <a:off x="6132994" y="4379766"/>
            <a:ext cx="2395839" cy="297456"/>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charset="0"/>
              </a:rPr>
              <a:t>Norepinephrine</a:t>
            </a:r>
            <a:endParaRPr kumimoji="0" lang="en-US" sz="1333" b="0" i="0" u="none" strike="noStrike" kern="1200" cap="none" spc="0" normalizeH="0" baseline="30000" noProof="0">
              <a:ln>
                <a:noFill/>
              </a:ln>
              <a:effectLst/>
              <a:uLnTx/>
              <a:uFillTx/>
              <a:latin typeface="+mj-lt"/>
              <a:ea typeface="+mn-ea"/>
              <a:cs typeface="Arial" charset="0"/>
            </a:endParaRPr>
          </a:p>
        </p:txBody>
      </p:sp>
      <p:grpSp>
        <p:nvGrpSpPr>
          <p:cNvPr id="5" name="Group 4"/>
          <p:cNvGrpSpPr/>
          <p:nvPr/>
        </p:nvGrpSpPr>
        <p:grpSpPr>
          <a:xfrm>
            <a:off x="4760972" y="4549628"/>
            <a:ext cx="5534984" cy="1093174"/>
            <a:chOff x="4058008" y="3412224"/>
            <a:chExt cx="4151238" cy="819882"/>
          </a:xfrm>
        </p:grpSpPr>
        <p:sp>
          <p:nvSpPr>
            <p:cNvPr id="41" name="Diamond 40"/>
            <p:cNvSpPr>
              <a:spLocks noChangeAspect="1"/>
            </p:cNvSpPr>
            <p:nvPr/>
          </p:nvSpPr>
          <p:spPr>
            <a:xfrm>
              <a:off x="4966698" y="3442665"/>
              <a:ext cx="130951" cy="72219"/>
            </a:xfrm>
            <a:prstGeom prst="diamond">
              <a:avLst/>
            </a:prstGeom>
            <a:solidFill>
              <a:schemeClr val="accent3">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nvGrpSpPr>
            <p:cNvPr id="95" name="Group 94"/>
            <p:cNvGrpSpPr/>
            <p:nvPr/>
          </p:nvGrpSpPr>
          <p:grpSpPr>
            <a:xfrm>
              <a:off x="4148647" y="3677140"/>
              <a:ext cx="429863" cy="485467"/>
              <a:chOff x="6917354" y="5457663"/>
              <a:chExt cx="573150" cy="647290"/>
            </a:xfrm>
          </p:grpSpPr>
          <p:cxnSp>
            <p:nvCxnSpPr>
              <p:cNvPr id="39" name="Straight Connector 38"/>
              <p:cNvCxnSpPr/>
              <p:nvPr/>
            </p:nvCxnSpPr>
            <p:spPr>
              <a:xfrm>
                <a:off x="7220130" y="5704449"/>
                <a:ext cx="82100" cy="400504"/>
              </a:xfrm>
              <a:prstGeom prst="line">
                <a:avLst/>
              </a:prstGeom>
              <a:solidFill>
                <a:schemeClr val="accent3">
                  <a:lumMod val="50000"/>
                </a:schemeClr>
              </a:solidFill>
              <a:ln w="1174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3" name="Moon 31"/>
              <p:cNvSpPr/>
              <p:nvPr/>
            </p:nvSpPr>
            <p:spPr>
              <a:xfrm rot="16916145">
                <a:off x="7060596" y="5314421"/>
                <a:ext cx="286665" cy="573150"/>
              </a:xfrm>
              <a:custGeom>
                <a:avLst/>
                <a:gdLst>
                  <a:gd name="connsiteX0" fmla="*/ 310707 w 310707"/>
                  <a:gd name="connsiteY0" fmla="*/ 629637 h 629637"/>
                  <a:gd name="connsiteX1" fmla="*/ 0 w 310707"/>
                  <a:gd name="connsiteY1" fmla="*/ 314818 h 629637"/>
                  <a:gd name="connsiteX2" fmla="*/ 310707 w 310707"/>
                  <a:gd name="connsiteY2" fmla="*/ -1 h 629637"/>
                  <a:gd name="connsiteX3" fmla="*/ 155353 w 310707"/>
                  <a:gd name="connsiteY3" fmla="*/ 314818 h 629637"/>
                  <a:gd name="connsiteX4" fmla="*/ 310707 w 310707"/>
                  <a:gd name="connsiteY4" fmla="*/ 629637 h 629637"/>
                  <a:gd name="connsiteX0" fmla="*/ 286739 w 310805"/>
                  <a:gd name="connsiteY0" fmla="*/ 610910 h 610910"/>
                  <a:gd name="connsiteX1" fmla="*/ 98 w 310805"/>
                  <a:gd name="connsiteY1" fmla="*/ 314819 h 610910"/>
                  <a:gd name="connsiteX2" fmla="*/ 310805 w 310805"/>
                  <a:gd name="connsiteY2" fmla="*/ 0 h 610910"/>
                  <a:gd name="connsiteX3" fmla="*/ 155451 w 310805"/>
                  <a:gd name="connsiteY3" fmla="*/ 314819 h 610910"/>
                  <a:gd name="connsiteX4" fmla="*/ 286739 w 310805"/>
                  <a:gd name="connsiteY4" fmla="*/ 610910 h 610910"/>
                  <a:gd name="connsiteX0" fmla="*/ 286665 w 286665"/>
                  <a:gd name="connsiteY0" fmla="*/ 573150 h 573150"/>
                  <a:gd name="connsiteX1" fmla="*/ 24 w 286665"/>
                  <a:gd name="connsiteY1" fmla="*/ 277059 h 573150"/>
                  <a:gd name="connsiteX2" fmla="*/ 275690 w 286665"/>
                  <a:gd name="connsiteY2" fmla="*/ 0 h 573150"/>
                  <a:gd name="connsiteX3" fmla="*/ 155377 w 286665"/>
                  <a:gd name="connsiteY3" fmla="*/ 277059 h 573150"/>
                  <a:gd name="connsiteX4" fmla="*/ 286665 w 286665"/>
                  <a:gd name="connsiteY4" fmla="*/ 573150 h 5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65" h="573150">
                    <a:moveTo>
                      <a:pt x="286665" y="573150"/>
                    </a:moveTo>
                    <a:cubicBezTo>
                      <a:pt x="115066" y="573150"/>
                      <a:pt x="1853" y="372584"/>
                      <a:pt x="24" y="277059"/>
                    </a:cubicBezTo>
                    <a:cubicBezTo>
                      <a:pt x="-1805" y="181534"/>
                      <a:pt x="104091" y="0"/>
                      <a:pt x="275690" y="0"/>
                    </a:cubicBezTo>
                    <a:cubicBezTo>
                      <a:pt x="177893" y="74319"/>
                      <a:pt x="153548" y="181534"/>
                      <a:pt x="155377" y="277059"/>
                    </a:cubicBezTo>
                    <a:cubicBezTo>
                      <a:pt x="157206" y="372584"/>
                      <a:pt x="188867" y="498831"/>
                      <a:pt x="286665" y="573150"/>
                    </a:cubicBezTo>
                    <a:close/>
                  </a:path>
                </a:pathLst>
              </a:custGeom>
              <a:solidFill>
                <a:schemeClr val="accent3">
                  <a:lumMod val="50000"/>
                </a:schemeClr>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85" name="TextBox 84"/>
            <p:cNvSpPr txBox="1"/>
            <p:nvPr/>
          </p:nvSpPr>
          <p:spPr>
            <a:xfrm>
              <a:off x="6182088" y="3485553"/>
              <a:ext cx="2027158" cy="746553"/>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chemeClr val="accent6">
                      <a:lumMod val="50000"/>
                    </a:schemeClr>
                  </a:solidFill>
                  <a:effectLst/>
                  <a:uLnTx/>
                  <a:uFillTx/>
                  <a:latin typeface="+mj-lt"/>
                  <a:ea typeface="+mn-ea"/>
                  <a:cs typeface="Arial" charset="0"/>
                </a:rPr>
                <a:t>Phentermine:</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solidFill>
                    <a:schemeClr val="accent6">
                      <a:lumMod val="50000"/>
                    </a:schemeClr>
                  </a:solidFill>
                  <a:effectLst/>
                  <a:uLnTx/>
                  <a:uFillTx/>
                  <a:latin typeface="+mj-lt"/>
                  <a:ea typeface="+mn-ea"/>
                  <a:cs typeface="Arial" charset="0"/>
                </a:rPr>
                <a:t>norepinephrine and </a:t>
              </a:r>
              <a:br>
                <a:rPr kumimoji="0" lang="en-US" sz="1467" b="0" i="0" u="none" strike="noStrike" kern="1200" cap="none" spc="0" normalizeH="0" baseline="0" noProof="0">
                  <a:ln>
                    <a:noFill/>
                  </a:ln>
                  <a:solidFill>
                    <a:schemeClr val="accent6">
                      <a:lumMod val="50000"/>
                    </a:schemeClr>
                  </a:solidFill>
                  <a:effectLst/>
                  <a:uLnTx/>
                  <a:uFillTx/>
                  <a:latin typeface="+mj-lt"/>
                  <a:ea typeface="+mn-ea"/>
                  <a:cs typeface="Arial" charset="0"/>
                </a:rPr>
              </a:br>
              <a:r>
                <a:rPr kumimoji="0" lang="en-US" sz="1467" b="0" i="0" u="none" strike="noStrike" kern="1200" cap="none" spc="0" normalizeH="0" baseline="0" noProof="0">
                  <a:ln>
                    <a:noFill/>
                  </a:ln>
                  <a:solidFill>
                    <a:schemeClr val="accent6">
                      <a:lumMod val="50000"/>
                    </a:schemeClr>
                  </a:solidFill>
                  <a:effectLst/>
                  <a:uLnTx/>
                  <a:uFillTx/>
                  <a:latin typeface="+mj-lt"/>
                  <a:ea typeface="+mn-ea"/>
                  <a:cs typeface="Arial" charset="0"/>
                </a:rPr>
                <a:t>dopamine reuptake inhibitor</a:t>
              </a:r>
              <a:endParaRPr kumimoji="0" lang="en-US" sz="1467" b="0" i="0" u="none" strike="noStrike" kern="1200" cap="none" spc="0" normalizeH="0" baseline="30000" noProof="0">
                <a:ln>
                  <a:noFill/>
                </a:ln>
                <a:solidFill>
                  <a:schemeClr val="accent6">
                    <a:lumMod val="50000"/>
                  </a:schemeClr>
                </a:solidFill>
                <a:effectLst/>
                <a:uLnTx/>
                <a:uFillTx/>
                <a:latin typeface="+mj-lt"/>
                <a:ea typeface="+mn-ea"/>
                <a:cs typeface="Arial" charset="0"/>
              </a:endParaRPr>
            </a:p>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467" b="0" i="0" u="none" strike="noStrike" kern="1200" cap="none" spc="0" normalizeH="0" baseline="0" noProof="0">
                <a:ln>
                  <a:noFill/>
                </a:ln>
                <a:solidFill>
                  <a:srgbClr val="2A918B"/>
                </a:solidFill>
                <a:effectLst/>
                <a:uLnTx/>
                <a:uFillTx/>
                <a:latin typeface="+mj-lt"/>
                <a:ea typeface="+mn-ea"/>
                <a:cs typeface="Arial" charset="0"/>
              </a:endParaRPr>
            </a:p>
          </p:txBody>
        </p:sp>
        <p:cxnSp>
          <p:nvCxnSpPr>
            <p:cNvPr id="86" name="Straight Connector 85"/>
            <p:cNvCxnSpPr/>
            <p:nvPr/>
          </p:nvCxnSpPr>
          <p:spPr>
            <a:xfrm flipV="1">
              <a:off x="5486162" y="3799907"/>
              <a:ext cx="625614" cy="0"/>
            </a:xfrm>
            <a:prstGeom prst="line">
              <a:avLst/>
            </a:prstGeom>
            <a:ln w="38100">
              <a:solidFill>
                <a:schemeClr val="accent3"/>
              </a:solidFill>
              <a:headEnd type="triangle"/>
            </a:ln>
            <a:effectLst/>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rot="20075500">
              <a:off x="4930574" y="3524387"/>
              <a:ext cx="429863" cy="480291"/>
              <a:chOff x="7044354" y="5597363"/>
              <a:chExt cx="573150" cy="640387"/>
            </a:xfrm>
          </p:grpSpPr>
          <p:cxnSp>
            <p:nvCxnSpPr>
              <p:cNvPr id="92" name="Straight Connector 91"/>
              <p:cNvCxnSpPr/>
              <p:nvPr/>
            </p:nvCxnSpPr>
            <p:spPr>
              <a:xfrm rot="1524500">
                <a:off x="7204540" y="5851444"/>
                <a:ext cx="86308" cy="386306"/>
              </a:xfrm>
              <a:prstGeom prst="line">
                <a:avLst/>
              </a:prstGeom>
              <a:solidFill>
                <a:schemeClr val="accent3">
                  <a:lumMod val="75000"/>
                </a:schemeClr>
              </a:solidFill>
              <a:ln w="1174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3" name="Moon 31"/>
              <p:cNvSpPr/>
              <p:nvPr/>
            </p:nvSpPr>
            <p:spPr>
              <a:xfrm rot="16916145">
                <a:off x="7187596" y="5454121"/>
                <a:ext cx="286665" cy="573150"/>
              </a:xfrm>
              <a:custGeom>
                <a:avLst/>
                <a:gdLst>
                  <a:gd name="connsiteX0" fmla="*/ 310707 w 310707"/>
                  <a:gd name="connsiteY0" fmla="*/ 629637 h 629637"/>
                  <a:gd name="connsiteX1" fmla="*/ 0 w 310707"/>
                  <a:gd name="connsiteY1" fmla="*/ 314818 h 629637"/>
                  <a:gd name="connsiteX2" fmla="*/ 310707 w 310707"/>
                  <a:gd name="connsiteY2" fmla="*/ -1 h 629637"/>
                  <a:gd name="connsiteX3" fmla="*/ 155353 w 310707"/>
                  <a:gd name="connsiteY3" fmla="*/ 314818 h 629637"/>
                  <a:gd name="connsiteX4" fmla="*/ 310707 w 310707"/>
                  <a:gd name="connsiteY4" fmla="*/ 629637 h 629637"/>
                  <a:gd name="connsiteX0" fmla="*/ 286739 w 310805"/>
                  <a:gd name="connsiteY0" fmla="*/ 610910 h 610910"/>
                  <a:gd name="connsiteX1" fmla="*/ 98 w 310805"/>
                  <a:gd name="connsiteY1" fmla="*/ 314819 h 610910"/>
                  <a:gd name="connsiteX2" fmla="*/ 310805 w 310805"/>
                  <a:gd name="connsiteY2" fmla="*/ 0 h 610910"/>
                  <a:gd name="connsiteX3" fmla="*/ 155451 w 310805"/>
                  <a:gd name="connsiteY3" fmla="*/ 314819 h 610910"/>
                  <a:gd name="connsiteX4" fmla="*/ 286739 w 310805"/>
                  <a:gd name="connsiteY4" fmla="*/ 610910 h 610910"/>
                  <a:gd name="connsiteX0" fmla="*/ 286665 w 286665"/>
                  <a:gd name="connsiteY0" fmla="*/ 573150 h 573150"/>
                  <a:gd name="connsiteX1" fmla="*/ 24 w 286665"/>
                  <a:gd name="connsiteY1" fmla="*/ 277059 h 573150"/>
                  <a:gd name="connsiteX2" fmla="*/ 275690 w 286665"/>
                  <a:gd name="connsiteY2" fmla="*/ 0 h 573150"/>
                  <a:gd name="connsiteX3" fmla="*/ 155377 w 286665"/>
                  <a:gd name="connsiteY3" fmla="*/ 277059 h 573150"/>
                  <a:gd name="connsiteX4" fmla="*/ 286665 w 286665"/>
                  <a:gd name="connsiteY4" fmla="*/ 573150 h 5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65" h="573150">
                    <a:moveTo>
                      <a:pt x="286665" y="573150"/>
                    </a:moveTo>
                    <a:cubicBezTo>
                      <a:pt x="115066" y="573150"/>
                      <a:pt x="1853" y="372584"/>
                      <a:pt x="24" y="277059"/>
                    </a:cubicBezTo>
                    <a:cubicBezTo>
                      <a:pt x="-1805" y="181534"/>
                      <a:pt x="104091" y="0"/>
                      <a:pt x="275690" y="0"/>
                    </a:cubicBezTo>
                    <a:cubicBezTo>
                      <a:pt x="177893" y="74319"/>
                      <a:pt x="153548" y="181534"/>
                      <a:pt x="155377" y="277059"/>
                    </a:cubicBezTo>
                    <a:cubicBezTo>
                      <a:pt x="157206" y="372584"/>
                      <a:pt x="188867" y="498831"/>
                      <a:pt x="286665" y="573150"/>
                    </a:cubicBezTo>
                    <a:close/>
                  </a:path>
                </a:pathLst>
              </a:custGeom>
              <a:solidFill>
                <a:schemeClr val="accent3">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102" name="TextBox 101"/>
            <p:cNvSpPr txBox="1"/>
            <p:nvPr/>
          </p:nvSpPr>
          <p:spPr>
            <a:xfrm>
              <a:off x="4058008" y="3462376"/>
              <a:ext cx="838631" cy="223092"/>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charset="0"/>
                </a:rPr>
                <a:t>Dopamine</a:t>
              </a:r>
              <a:endParaRPr kumimoji="0" lang="en-US" sz="1333" b="0" i="0" u="none" strike="noStrike" kern="1200" cap="none" spc="0" normalizeH="0" baseline="30000" noProof="0">
                <a:ln>
                  <a:noFill/>
                </a:ln>
                <a:effectLst/>
                <a:uLnTx/>
                <a:uFillTx/>
                <a:latin typeface="+mj-lt"/>
                <a:ea typeface="+mn-ea"/>
                <a:cs typeface="Arial" charset="0"/>
              </a:endParaRPr>
            </a:p>
          </p:txBody>
        </p:sp>
        <p:sp>
          <p:nvSpPr>
            <p:cNvPr id="103" name="Diamond 102"/>
            <p:cNvSpPr>
              <a:spLocks noChangeAspect="1"/>
            </p:cNvSpPr>
            <p:nvPr/>
          </p:nvSpPr>
          <p:spPr>
            <a:xfrm>
              <a:off x="4294848" y="3425875"/>
              <a:ext cx="130950" cy="72221"/>
            </a:xfrm>
            <a:prstGeom prst="diamond">
              <a:avLst/>
            </a:prstGeom>
            <a:solidFill>
              <a:schemeClr val="accent3">
                <a:lumMod val="50000"/>
              </a:schemeClr>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93" name="TextBox 192"/>
            <p:cNvSpPr txBox="1"/>
            <p:nvPr/>
          </p:nvSpPr>
          <p:spPr>
            <a:xfrm>
              <a:off x="5539969" y="3412224"/>
              <a:ext cx="583736" cy="346251"/>
            </a:xfrm>
            <a:prstGeom prst="rect">
              <a:avLst/>
            </a:prstGeom>
            <a:noFill/>
          </p:spPr>
          <p:txBody>
            <a:bodyPr wrap="square" lIns="91440" tIns="45721" rIns="91440" bIns="45721"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accent6">
                      <a:lumMod val="50000"/>
                    </a:schemeClr>
                  </a:solidFill>
                  <a:effectLst/>
                  <a:uLnTx/>
                  <a:uFillTx/>
                  <a:latin typeface="+mj-lt"/>
                  <a:ea typeface="+mn-ea"/>
                  <a:cs typeface="Arial" charset="0"/>
                </a:rPr>
                <a:t>+</a:t>
              </a:r>
            </a:p>
          </p:txBody>
        </p:sp>
      </p:grpSp>
      <p:grpSp>
        <p:nvGrpSpPr>
          <p:cNvPr id="9" name="Group 8"/>
          <p:cNvGrpSpPr/>
          <p:nvPr/>
        </p:nvGrpSpPr>
        <p:grpSpPr>
          <a:xfrm>
            <a:off x="5294285" y="1548104"/>
            <a:ext cx="2912159" cy="400112"/>
            <a:chOff x="4457991" y="1161080"/>
            <a:chExt cx="2184119" cy="300085"/>
          </a:xfrm>
        </p:grpSpPr>
        <p:sp>
          <p:nvSpPr>
            <p:cNvPr id="146" name="TextBox 145"/>
            <p:cNvSpPr txBox="1">
              <a:spLocks noChangeArrowheads="1"/>
            </p:cNvSpPr>
            <p:nvPr/>
          </p:nvSpPr>
          <p:spPr bwMode="auto">
            <a:xfrm>
              <a:off x="4704569" y="1161080"/>
              <a:ext cx="1937541" cy="30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2000" b="1" i="0" u="none" strike="noStrike" kern="1200" cap="none" spc="0" normalizeH="0" baseline="0" noProof="0">
                  <a:ln>
                    <a:noFill/>
                  </a:ln>
                  <a:solidFill>
                    <a:schemeClr val="tx1"/>
                  </a:solidFill>
                  <a:effectLst/>
                  <a:uLnTx/>
                  <a:uFillTx/>
                  <a:latin typeface="+mj-lt"/>
                  <a:ea typeface="+mn-ea"/>
                  <a:cs typeface="Arial" charset="0"/>
                </a:rPr>
                <a:t>↓</a:t>
              </a:r>
              <a:r>
                <a:rPr kumimoji="0" lang="en-US" altLang="en-US" sz="2000" b="1" i="0" u="none" strike="noStrike" kern="1200" cap="none" spc="0" normalizeH="0" baseline="0" noProof="0">
                  <a:ln>
                    <a:noFill/>
                  </a:ln>
                  <a:solidFill>
                    <a:srgbClr val="002060"/>
                  </a:solidFill>
                  <a:effectLst/>
                  <a:uLnTx/>
                  <a:uFillTx/>
                  <a:latin typeface="+mj-lt"/>
                  <a:ea typeface="+mn-ea"/>
                  <a:cs typeface="Arial" charset="0"/>
                </a:rPr>
                <a:t> </a:t>
              </a:r>
              <a:r>
                <a:rPr kumimoji="0" lang="en-US" altLang="en-US" sz="2000" b="1" i="0" u="none" strike="noStrike" kern="1200" cap="none" spc="0" normalizeH="0" baseline="0" noProof="0">
                  <a:ln>
                    <a:noFill/>
                  </a:ln>
                  <a:solidFill>
                    <a:schemeClr val="tx1"/>
                  </a:solidFill>
                  <a:effectLst/>
                  <a:uLnTx/>
                  <a:uFillTx/>
                  <a:latin typeface="+mj-lt"/>
                  <a:ea typeface="+mn-ea"/>
                  <a:cs typeface="Arial" charset="0"/>
                </a:rPr>
                <a:t>Appetite</a:t>
              </a:r>
              <a:endParaRPr kumimoji="0" lang="en-US" altLang="en-US" sz="2000" b="1" i="0" u="none" strike="noStrike" kern="1200" cap="none" spc="0" normalizeH="0" baseline="30000" noProof="0">
                <a:ln>
                  <a:noFill/>
                </a:ln>
                <a:solidFill>
                  <a:schemeClr val="tx1"/>
                </a:solidFill>
                <a:effectLst/>
                <a:uLnTx/>
                <a:uFillTx/>
                <a:latin typeface="+mj-lt"/>
                <a:ea typeface="+mn-ea"/>
                <a:cs typeface="Arial" charset="0"/>
              </a:endParaRPr>
            </a:p>
          </p:txBody>
        </p:sp>
        <p:sp>
          <p:nvSpPr>
            <p:cNvPr id="194" name="Right Arrow 193"/>
            <p:cNvSpPr/>
            <p:nvPr/>
          </p:nvSpPr>
          <p:spPr bwMode="auto">
            <a:xfrm>
              <a:off x="4457991" y="1255288"/>
              <a:ext cx="251222" cy="12025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12" name="Group 11"/>
          <p:cNvGrpSpPr/>
          <p:nvPr/>
        </p:nvGrpSpPr>
        <p:grpSpPr>
          <a:xfrm>
            <a:off x="4688324" y="2207356"/>
            <a:ext cx="1610710" cy="695553"/>
            <a:chOff x="4003519" y="1655515"/>
            <a:chExt cx="1208031" cy="521665"/>
          </a:xfrm>
        </p:grpSpPr>
        <p:sp>
          <p:nvSpPr>
            <p:cNvPr id="68" name="Arc 67"/>
            <p:cNvSpPr/>
            <p:nvPr/>
          </p:nvSpPr>
          <p:spPr bwMode="auto">
            <a:xfrm rot="15764427" flipV="1">
              <a:off x="4158341" y="1530411"/>
              <a:ext cx="370709" cy="680353"/>
            </a:xfrm>
            <a:prstGeom prst="arc">
              <a:avLst>
                <a:gd name="adj1" fmla="val 11155168"/>
                <a:gd name="adj2" fmla="val 20899945"/>
              </a:avLst>
            </a:prstGeom>
            <a:ln>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64A0E"/>
                </a:solidFill>
                <a:effectLst/>
                <a:uLnTx/>
                <a:uFillTx/>
                <a:latin typeface="+mj-lt"/>
                <a:ea typeface="+mn-ea"/>
                <a:cs typeface="+mn-cs"/>
              </a:endParaRPr>
            </a:p>
          </p:txBody>
        </p:sp>
        <p:sp>
          <p:nvSpPr>
            <p:cNvPr id="99" name="TextBox 98"/>
            <p:cNvSpPr txBox="1"/>
            <p:nvPr/>
          </p:nvSpPr>
          <p:spPr>
            <a:xfrm>
              <a:off x="4392011" y="1655515"/>
              <a:ext cx="327024" cy="207751"/>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mj-lt"/>
                  <a:ea typeface="+mn-ea"/>
                  <a:cs typeface="Arial" charset="0"/>
                </a:rPr>
                <a:t>+</a:t>
              </a:r>
              <a:endParaRPr kumimoji="0" lang="en-US" sz="2400" b="1" i="0" u="none" strike="noStrike" kern="1200" cap="none" spc="0" normalizeH="0" baseline="0" noProof="0">
                <a:ln>
                  <a:noFill/>
                </a:ln>
                <a:effectLst/>
                <a:uLnTx/>
                <a:uFillTx/>
                <a:latin typeface="+mj-lt"/>
                <a:ea typeface="+mn-ea"/>
                <a:cs typeface="Arial" charset="0"/>
              </a:endParaRPr>
            </a:p>
          </p:txBody>
        </p:sp>
        <p:sp>
          <p:nvSpPr>
            <p:cNvPr id="178" name="Rectangle 177"/>
            <p:cNvSpPr/>
            <p:nvPr/>
          </p:nvSpPr>
          <p:spPr>
            <a:xfrm>
              <a:off x="4670297" y="1829404"/>
              <a:ext cx="541253" cy="223092"/>
            </a:xfrm>
            <a:prstGeom prst="rect">
              <a:avLst/>
            </a:prstGeom>
          </p:spPr>
          <p:txBody>
            <a:bodyPr wrap="none" lIns="91440" tIns="45721" rIns="91440" bIns="45721">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charset="0"/>
                </a:rPr>
                <a:t>α-MSH</a:t>
              </a:r>
              <a:endParaRPr kumimoji="0" lang="en-US" sz="1333" b="0" i="0" u="none" strike="noStrike" kern="1200" cap="none" spc="0" normalizeH="0" baseline="30000" noProof="0">
                <a:ln>
                  <a:noFill/>
                </a:ln>
                <a:effectLst/>
                <a:uLnTx/>
                <a:uFillTx/>
                <a:latin typeface="+mj-lt"/>
                <a:ea typeface="+mn-ea"/>
                <a:cs typeface="Arial" charset="0"/>
              </a:endParaRPr>
            </a:p>
          </p:txBody>
        </p:sp>
        <p:grpSp>
          <p:nvGrpSpPr>
            <p:cNvPr id="7" name="Group 6"/>
            <p:cNvGrpSpPr/>
            <p:nvPr/>
          </p:nvGrpSpPr>
          <p:grpSpPr>
            <a:xfrm>
              <a:off x="4275566" y="1985217"/>
              <a:ext cx="354108" cy="191963"/>
              <a:chOff x="4275566" y="1985217"/>
              <a:chExt cx="354108" cy="191963"/>
            </a:xfrm>
          </p:grpSpPr>
          <p:sp>
            <p:nvSpPr>
              <p:cNvPr id="196" name="Diamond 195"/>
              <p:cNvSpPr>
                <a:spLocks noChangeAspect="1"/>
              </p:cNvSpPr>
              <p:nvPr/>
            </p:nvSpPr>
            <p:spPr>
              <a:xfrm>
                <a:off x="4275566" y="2001546"/>
                <a:ext cx="130951" cy="72219"/>
              </a:xfrm>
              <a:prstGeom prst="diamond">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97" name="Diamond 196"/>
              <p:cNvSpPr>
                <a:spLocks noChangeAspect="1"/>
              </p:cNvSpPr>
              <p:nvPr/>
            </p:nvSpPr>
            <p:spPr>
              <a:xfrm>
                <a:off x="4433408" y="1985217"/>
                <a:ext cx="130951" cy="72219"/>
              </a:xfrm>
              <a:prstGeom prst="diamond">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98" name="Diamond 197"/>
              <p:cNvSpPr>
                <a:spLocks noChangeAspect="1"/>
              </p:cNvSpPr>
              <p:nvPr/>
            </p:nvSpPr>
            <p:spPr>
              <a:xfrm>
                <a:off x="4498723" y="2072304"/>
                <a:ext cx="130951" cy="72219"/>
              </a:xfrm>
              <a:prstGeom prst="diamond">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99" name="Diamond 198"/>
              <p:cNvSpPr>
                <a:spLocks noChangeAspect="1"/>
              </p:cNvSpPr>
              <p:nvPr/>
            </p:nvSpPr>
            <p:spPr>
              <a:xfrm>
                <a:off x="4346324" y="2104961"/>
                <a:ext cx="130951" cy="72219"/>
              </a:xfrm>
              <a:prstGeom prst="diamond">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200" name="Diamond 199"/>
              <p:cNvSpPr>
                <a:spLocks noChangeAspect="1"/>
              </p:cNvSpPr>
              <p:nvPr/>
            </p:nvSpPr>
            <p:spPr>
              <a:xfrm>
                <a:off x="4389866" y="2050533"/>
                <a:ext cx="130951" cy="72219"/>
              </a:xfrm>
              <a:prstGeom prst="diamond">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sp>
        <p:nvSpPr>
          <p:cNvPr id="69" name="Rounded Rectangle 68"/>
          <p:cNvSpPr/>
          <p:nvPr/>
        </p:nvSpPr>
        <p:spPr>
          <a:xfrm>
            <a:off x="8777635" y="1412918"/>
            <a:ext cx="2980357" cy="2997702"/>
          </a:xfrm>
          <a:prstGeom prst="rect">
            <a:avLst/>
          </a:prstGeom>
          <a:solidFill>
            <a:schemeClr val="accent3">
              <a:lumMod val="20000"/>
              <a:lumOff val="80000"/>
            </a:schemeClr>
          </a:solidFill>
          <a:ln w="28575">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anchor="ctr" anchorCtr="0"/>
          <a:lstStyle/>
          <a:p>
            <a:pPr marL="0" marR="0" lvl="0" indent="0" algn="ctr" defTabSz="1219139" rtl="0" eaLnBrk="0" fontAlgn="base" latinLnBrk="0" hangingPunct="0">
              <a:lnSpc>
                <a:spcPct val="100000"/>
              </a:lnSpc>
              <a:spcBef>
                <a:spcPct val="0"/>
              </a:spcBef>
              <a:spcAft>
                <a:spcPts val="1200"/>
              </a:spcAft>
              <a:buClrTx/>
              <a:buSzTx/>
              <a:buFontTx/>
              <a:buNone/>
              <a:tabLst/>
              <a:defRPr/>
            </a:pPr>
            <a:r>
              <a:rPr kumimoji="0" lang="en-US" sz="2000" b="1" i="0" u="none" strike="noStrike" kern="1200" cap="none" spc="0" normalizeH="0" baseline="0" noProof="0">
                <a:ln>
                  <a:noFill/>
                </a:ln>
                <a:solidFill>
                  <a:schemeClr val="tx1"/>
                </a:solidFill>
                <a:effectLst/>
                <a:uLnTx/>
                <a:uFillTx/>
                <a:latin typeface="+mj-lt"/>
                <a:ea typeface="+mn-ea"/>
                <a:cs typeface="+mn-cs"/>
              </a:rPr>
              <a:t>Proopiomelanocortin:</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600" b="0" i="0" u="none" strike="noStrike" kern="1200" cap="none" spc="0" normalizeH="0" baseline="0" noProof="0">
                <a:ln>
                  <a:noFill/>
                </a:ln>
                <a:solidFill>
                  <a:schemeClr val="tx1"/>
                </a:solidFill>
                <a:effectLst/>
                <a:uLnTx/>
                <a:uFillTx/>
                <a:latin typeface="+mj-lt"/>
                <a:ea typeface="+mn-ea"/>
                <a:cs typeface="+mn-cs"/>
              </a:rPr>
              <a:t>Satiety signal</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600" b="0" i="0" u="none" strike="noStrike" kern="1200" cap="none" spc="0" normalizeH="0" baseline="0" noProof="0">
                <a:ln>
                  <a:noFill/>
                </a:ln>
                <a:solidFill>
                  <a:schemeClr val="tx1"/>
                </a:solidFill>
                <a:effectLst/>
                <a:uLnTx/>
                <a:uFillTx/>
                <a:latin typeface="+mj-lt"/>
                <a:ea typeface="+mn-ea"/>
                <a:cs typeface="+mn-cs"/>
              </a:rPr>
              <a:t>Increased firing leads to weight loss </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600" b="0" i="0" u="none" strike="noStrike" kern="1200" cap="none" spc="0" normalizeH="0" baseline="0" noProof="0">
                <a:ln>
                  <a:noFill/>
                </a:ln>
                <a:solidFill>
                  <a:schemeClr val="tx1"/>
                </a:solidFill>
                <a:effectLst/>
                <a:uLnTx/>
                <a:uFillTx/>
                <a:latin typeface="+mj-lt"/>
                <a:ea typeface="+mn-ea"/>
                <a:cs typeface="+mn-cs"/>
              </a:rPr>
              <a:t>Activated by phentermine </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600" b="0" i="0" u="none" strike="noStrike" kern="1200" cap="none" spc="0" normalizeH="0" baseline="0" noProof="0">
                <a:ln>
                  <a:noFill/>
                </a:ln>
                <a:solidFill>
                  <a:schemeClr val="tx1"/>
                </a:solidFill>
                <a:effectLst/>
                <a:uLnTx/>
                <a:uFillTx/>
                <a:latin typeface="+mj-lt"/>
                <a:ea typeface="+mn-ea"/>
                <a:cs typeface="+mn-cs"/>
              </a:rPr>
              <a:t>Expressed in neurons located in the arcuate nucleus of the hypothalamus</a:t>
            </a:r>
          </a:p>
        </p:txBody>
      </p:sp>
      <p:sp>
        <p:nvSpPr>
          <p:cNvPr id="129" name="Moon 31"/>
          <p:cNvSpPr/>
          <p:nvPr/>
        </p:nvSpPr>
        <p:spPr>
          <a:xfrm rot="4212445" flipH="1">
            <a:off x="5287401" y="2832726"/>
            <a:ext cx="145871" cy="262919"/>
          </a:xfrm>
          <a:custGeom>
            <a:avLst/>
            <a:gdLst>
              <a:gd name="connsiteX0" fmla="*/ 310707 w 310707"/>
              <a:gd name="connsiteY0" fmla="*/ 629637 h 629637"/>
              <a:gd name="connsiteX1" fmla="*/ 0 w 310707"/>
              <a:gd name="connsiteY1" fmla="*/ 314818 h 629637"/>
              <a:gd name="connsiteX2" fmla="*/ 310707 w 310707"/>
              <a:gd name="connsiteY2" fmla="*/ -1 h 629637"/>
              <a:gd name="connsiteX3" fmla="*/ 155353 w 310707"/>
              <a:gd name="connsiteY3" fmla="*/ 314818 h 629637"/>
              <a:gd name="connsiteX4" fmla="*/ 310707 w 310707"/>
              <a:gd name="connsiteY4" fmla="*/ 629637 h 629637"/>
              <a:gd name="connsiteX0" fmla="*/ 286739 w 310805"/>
              <a:gd name="connsiteY0" fmla="*/ 610910 h 610910"/>
              <a:gd name="connsiteX1" fmla="*/ 98 w 310805"/>
              <a:gd name="connsiteY1" fmla="*/ 314819 h 610910"/>
              <a:gd name="connsiteX2" fmla="*/ 310805 w 310805"/>
              <a:gd name="connsiteY2" fmla="*/ 0 h 610910"/>
              <a:gd name="connsiteX3" fmla="*/ 155451 w 310805"/>
              <a:gd name="connsiteY3" fmla="*/ 314819 h 610910"/>
              <a:gd name="connsiteX4" fmla="*/ 286739 w 310805"/>
              <a:gd name="connsiteY4" fmla="*/ 610910 h 610910"/>
              <a:gd name="connsiteX0" fmla="*/ 286665 w 286665"/>
              <a:gd name="connsiteY0" fmla="*/ 573150 h 573150"/>
              <a:gd name="connsiteX1" fmla="*/ 24 w 286665"/>
              <a:gd name="connsiteY1" fmla="*/ 277059 h 573150"/>
              <a:gd name="connsiteX2" fmla="*/ 275690 w 286665"/>
              <a:gd name="connsiteY2" fmla="*/ 0 h 573150"/>
              <a:gd name="connsiteX3" fmla="*/ 155377 w 286665"/>
              <a:gd name="connsiteY3" fmla="*/ 277059 h 573150"/>
              <a:gd name="connsiteX4" fmla="*/ 286665 w 286665"/>
              <a:gd name="connsiteY4" fmla="*/ 573150 h 5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65" h="573150">
                <a:moveTo>
                  <a:pt x="286665" y="573150"/>
                </a:moveTo>
                <a:cubicBezTo>
                  <a:pt x="115066" y="573150"/>
                  <a:pt x="1853" y="372584"/>
                  <a:pt x="24" y="277059"/>
                </a:cubicBezTo>
                <a:cubicBezTo>
                  <a:pt x="-1805" y="181534"/>
                  <a:pt x="104091" y="0"/>
                  <a:pt x="275690" y="0"/>
                </a:cubicBezTo>
                <a:cubicBezTo>
                  <a:pt x="177893" y="74319"/>
                  <a:pt x="153548" y="181534"/>
                  <a:pt x="155377" y="277059"/>
                </a:cubicBezTo>
                <a:cubicBezTo>
                  <a:pt x="157206" y="372584"/>
                  <a:pt x="188867" y="498831"/>
                  <a:pt x="286665" y="573150"/>
                </a:cubicBezTo>
                <a:close/>
              </a:path>
            </a:pathLst>
          </a:cu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30" name="TextBox 29"/>
          <p:cNvSpPr txBox="1"/>
          <p:nvPr/>
        </p:nvSpPr>
        <p:spPr>
          <a:xfrm>
            <a:off x="931956" y="2657532"/>
            <a:ext cx="1649375" cy="318101"/>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effectLst/>
                <a:uLnTx/>
                <a:uFillTx/>
                <a:latin typeface="+mj-lt"/>
                <a:ea typeface="+mn-ea"/>
                <a:cs typeface="Arial" charset="0"/>
              </a:rPr>
              <a:t>Hypothalamus</a:t>
            </a:r>
            <a:endParaRPr kumimoji="0" lang="en-US" sz="1467" b="0" i="0" u="none" strike="noStrike" kern="1200" cap="none" spc="0" normalizeH="0" baseline="30000" noProof="0">
              <a:ln>
                <a:noFill/>
              </a:ln>
              <a:effectLst/>
              <a:uLnTx/>
              <a:uFillTx/>
              <a:latin typeface="+mj-lt"/>
              <a:ea typeface="+mn-ea"/>
              <a:cs typeface="Arial" charset="0"/>
            </a:endParaRPr>
          </a:p>
        </p:txBody>
      </p:sp>
      <p:sp>
        <p:nvSpPr>
          <p:cNvPr id="31" name="Oval 30"/>
          <p:cNvSpPr/>
          <p:nvPr/>
        </p:nvSpPr>
        <p:spPr>
          <a:xfrm>
            <a:off x="1424522" y="4142802"/>
            <a:ext cx="72000" cy="720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97" name="TextBox 96"/>
          <p:cNvSpPr txBox="1">
            <a:spLocks/>
          </p:cNvSpPr>
          <p:nvPr/>
        </p:nvSpPr>
        <p:spPr>
          <a:xfrm>
            <a:off x="5933286" y="4379766"/>
            <a:ext cx="436032" cy="277001"/>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mj-lt"/>
                <a:ea typeface="+mn-ea"/>
                <a:cs typeface="Arial" charset="0"/>
              </a:rPr>
              <a:t>+</a:t>
            </a:r>
            <a:endParaRPr kumimoji="0" lang="en-US" sz="2400" b="1" i="0" u="none" strike="noStrike" kern="1200" cap="none" spc="0" normalizeH="0" baseline="0" noProof="0">
              <a:ln>
                <a:noFill/>
              </a:ln>
              <a:effectLst/>
              <a:uLnTx/>
              <a:uFillTx/>
              <a:latin typeface="+mj-lt"/>
              <a:ea typeface="+mn-ea"/>
              <a:cs typeface="Arial" charset="0"/>
            </a:endParaRPr>
          </a:p>
        </p:txBody>
      </p:sp>
      <p:sp>
        <p:nvSpPr>
          <p:cNvPr id="14" name="Rounded Rectangle 13"/>
          <p:cNvSpPr/>
          <p:nvPr/>
        </p:nvSpPr>
        <p:spPr>
          <a:xfrm>
            <a:off x="3279172" y="3582620"/>
            <a:ext cx="4666484" cy="828000"/>
          </a:xfrm>
          <a:prstGeom prst="rect">
            <a:avLst/>
          </a:prstGeom>
          <a:solidFill>
            <a:srgbClr val="EFEFE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6" name="Oval 5"/>
          <p:cNvSpPr/>
          <p:nvPr/>
        </p:nvSpPr>
        <p:spPr bwMode="auto">
          <a:xfrm rot="20453611">
            <a:off x="5258169" y="3613861"/>
            <a:ext cx="777413" cy="7749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0" name="Rectangle 9"/>
          <p:cNvSpPr/>
          <p:nvPr/>
        </p:nvSpPr>
        <p:spPr>
          <a:xfrm>
            <a:off x="5225651" y="3842181"/>
            <a:ext cx="875561" cy="338556"/>
          </a:xfrm>
          <a:prstGeom prst="rect">
            <a:avLst/>
          </a:prstGeom>
        </p:spPr>
        <p:txBody>
          <a:bodyPr wrap="none" lIns="91440" tIns="45721" rIns="91440" bIns="45721">
            <a:spAutoFit/>
          </a:bodyPr>
          <a:lstStyle/>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mj-lt"/>
                <a:ea typeface="+mn-ea"/>
                <a:cs typeface="Arial" panose="020B0604020202020204" pitchFamily="34" charset="0"/>
              </a:rPr>
              <a:t>POMC</a:t>
            </a:r>
            <a:r>
              <a:rPr kumimoji="0" lang="en-US" altLang="en-US" sz="1600" b="0" i="0" u="none" strike="noStrike" kern="1200" cap="none" spc="0" normalizeH="0" baseline="30000" noProof="0">
                <a:ln>
                  <a:noFill/>
                </a:ln>
                <a:solidFill>
                  <a:srgbClr val="FFFFFF"/>
                </a:solidFill>
                <a:effectLst/>
                <a:uLnTx/>
                <a:uFillTx/>
                <a:latin typeface="+mj-lt"/>
                <a:ea typeface="+mn-ea"/>
                <a:cs typeface="Arial" panose="020B0604020202020204" pitchFamily="34" charset="0"/>
              </a:rPr>
              <a:t>1</a:t>
            </a:r>
            <a:endParaRPr kumimoji="0" lang="en-US" sz="1600" b="0" i="0" u="none" strike="noStrike" kern="1200" cap="none" spc="0" normalizeH="0" baseline="30000" noProof="0">
              <a:ln>
                <a:noFill/>
              </a:ln>
              <a:solidFill>
                <a:srgbClr val="FFFFFF"/>
              </a:solidFill>
              <a:effectLst/>
              <a:uLnTx/>
              <a:uFillTx/>
              <a:latin typeface="+mj-lt"/>
              <a:ea typeface="+mn-ea"/>
              <a:cs typeface="Arial" panose="020B0604020202020204" pitchFamily="34" charset="0"/>
            </a:endParaRPr>
          </a:p>
        </p:txBody>
      </p:sp>
      <p:sp>
        <p:nvSpPr>
          <p:cNvPr id="111" name="Freeform 110"/>
          <p:cNvSpPr/>
          <p:nvPr/>
        </p:nvSpPr>
        <p:spPr bwMode="auto">
          <a:xfrm rot="20611810">
            <a:off x="5903684" y="3656569"/>
            <a:ext cx="197480" cy="223481"/>
          </a:xfrm>
          <a:custGeom>
            <a:avLst/>
            <a:gdLst>
              <a:gd name="connsiteX0" fmla="*/ 346710 w 506843"/>
              <a:gd name="connsiteY0" fmla="*/ 0 h 426720"/>
              <a:gd name="connsiteX1" fmla="*/ 365760 w 506843"/>
              <a:gd name="connsiteY1" fmla="*/ 15240 h 426720"/>
              <a:gd name="connsiteX2" fmla="*/ 384810 w 506843"/>
              <a:gd name="connsiteY2" fmla="*/ 34290 h 426720"/>
              <a:gd name="connsiteX3" fmla="*/ 396240 w 506843"/>
              <a:gd name="connsiteY3" fmla="*/ 49530 h 426720"/>
              <a:gd name="connsiteX4" fmla="*/ 407670 w 506843"/>
              <a:gd name="connsiteY4" fmla="*/ 57150 h 426720"/>
              <a:gd name="connsiteX5" fmla="*/ 415290 w 506843"/>
              <a:gd name="connsiteY5" fmla="*/ 80010 h 426720"/>
              <a:gd name="connsiteX6" fmla="*/ 426720 w 506843"/>
              <a:gd name="connsiteY6" fmla="*/ 95250 h 426720"/>
              <a:gd name="connsiteX7" fmla="*/ 441960 w 506843"/>
              <a:gd name="connsiteY7" fmla="*/ 118110 h 426720"/>
              <a:gd name="connsiteX8" fmla="*/ 449580 w 506843"/>
              <a:gd name="connsiteY8" fmla="*/ 129540 h 426720"/>
              <a:gd name="connsiteX9" fmla="*/ 472440 w 506843"/>
              <a:gd name="connsiteY9" fmla="*/ 160020 h 426720"/>
              <a:gd name="connsiteX10" fmla="*/ 487680 w 506843"/>
              <a:gd name="connsiteY10" fmla="*/ 182880 h 426720"/>
              <a:gd name="connsiteX11" fmla="*/ 495300 w 506843"/>
              <a:gd name="connsiteY11" fmla="*/ 194310 h 426720"/>
              <a:gd name="connsiteX12" fmla="*/ 499110 w 506843"/>
              <a:gd name="connsiteY12" fmla="*/ 209550 h 426720"/>
              <a:gd name="connsiteX13" fmla="*/ 506730 w 506843"/>
              <a:gd name="connsiteY13" fmla="*/ 220980 h 426720"/>
              <a:gd name="connsiteX14" fmla="*/ 499110 w 506843"/>
              <a:gd name="connsiteY14" fmla="*/ 274320 h 426720"/>
              <a:gd name="connsiteX15" fmla="*/ 480060 w 506843"/>
              <a:gd name="connsiteY15" fmla="*/ 297180 h 426720"/>
              <a:gd name="connsiteX16" fmla="*/ 457200 w 506843"/>
              <a:gd name="connsiteY16" fmla="*/ 312420 h 426720"/>
              <a:gd name="connsiteX17" fmla="*/ 445770 w 506843"/>
              <a:gd name="connsiteY17" fmla="*/ 323850 h 426720"/>
              <a:gd name="connsiteX18" fmla="*/ 419100 w 506843"/>
              <a:gd name="connsiteY18" fmla="*/ 339090 h 426720"/>
              <a:gd name="connsiteX19" fmla="*/ 403860 w 506843"/>
              <a:gd name="connsiteY19" fmla="*/ 350520 h 426720"/>
              <a:gd name="connsiteX20" fmla="*/ 392430 w 506843"/>
              <a:gd name="connsiteY20" fmla="*/ 358140 h 426720"/>
              <a:gd name="connsiteX21" fmla="*/ 384810 w 506843"/>
              <a:gd name="connsiteY21" fmla="*/ 369570 h 426720"/>
              <a:gd name="connsiteX22" fmla="*/ 358140 w 506843"/>
              <a:gd name="connsiteY22" fmla="*/ 396240 h 426720"/>
              <a:gd name="connsiteX23" fmla="*/ 335280 w 506843"/>
              <a:gd name="connsiteY23" fmla="*/ 403860 h 426720"/>
              <a:gd name="connsiteX24" fmla="*/ 323850 w 506843"/>
              <a:gd name="connsiteY24" fmla="*/ 411480 h 426720"/>
              <a:gd name="connsiteX25" fmla="*/ 300990 w 506843"/>
              <a:gd name="connsiteY25" fmla="*/ 419100 h 426720"/>
              <a:gd name="connsiteX26" fmla="*/ 289560 w 506843"/>
              <a:gd name="connsiteY26" fmla="*/ 422910 h 426720"/>
              <a:gd name="connsiteX27" fmla="*/ 259080 w 506843"/>
              <a:gd name="connsiteY27" fmla="*/ 426720 h 426720"/>
              <a:gd name="connsiteX28" fmla="*/ 240030 w 506843"/>
              <a:gd name="connsiteY28" fmla="*/ 422910 h 426720"/>
              <a:gd name="connsiteX29" fmla="*/ 224790 w 506843"/>
              <a:gd name="connsiteY29" fmla="*/ 400050 h 426720"/>
              <a:gd name="connsiteX30" fmla="*/ 243840 w 506843"/>
              <a:gd name="connsiteY30" fmla="*/ 365760 h 426720"/>
              <a:gd name="connsiteX31" fmla="*/ 255270 w 506843"/>
              <a:gd name="connsiteY31" fmla="*/ 358140 h 426720"/>
              <a:gd name="connsiteX32" fmla="*/ 262890 w 506843"/>
              <a:gd name="connsiteY32" fmla="*/ 346710 h 426720"/>
              <a:gd name="connsiteX33" fmla="*/ 297180 w 506843"/>
              <a:gd name="connsiteY33" fmla="*/ 327660 h 426720"/>
              <a:gd name="connsiteX34" fmla="*/ 323850 w 506843"/>
              <a:gd name="connsiteY34" fmla="*/ 316230 h 426720"/>
              <a:gd name="connsiteX35" fmla="*/ 358140 w 506843"/>
              <a:gd name="connsiteY35" fmla="*/ 297180 h 426720"/>
              <a:gd name="connsiteX36" fmla="*/ 392430 w 506843"/>
              <a:gd name="connsiteY36" fmla="*/ 274320 h 426720"/>
              <a:gd name="connsiteX37" fmla="*/ 403860 w 506843"/>
              <a:gd name="connsiteY37" fmla="*/ 262890 h 426720"/>
              <a:gd name="connsiteX38" fmla="*/ 415290 w 506843"/>
              <a:gd name="connsiteY38" fmla="*/ 255270 h 426720"/>
              <a:gd name="connsiteX39" fmla="*/ 411480 w 506843"/>
              <a:gd name="connsiteY39" fmla="*/ 236220 h 426720"/>
              <a:gd name="connsiteX40" fmla="*/ 358140 w 506843"/>
              <a:gd name="connsiteY40" fmla="*/ 232410 h 426720"/>
              <a:gd name="connsiteX41" fmla="*/ 312420 w 506843"/>
              <a:gd name="connsiteY41" fmla="*/ 255270 h 426720"/>
              <a:gd name="connsiteX42" fmla="*/ 300990 w 506843"/>
              <a:gd name="connsiteY42" fmla="*/ 262890 h 426720"/>
              <a:gd name="connsiteX43" fmla="*/ 278130 w 506843"/>
              <a:gd name="connsiteY43" fmla="*/ 281940 h 426720"/>
              <a:gd name="connsiteX44" fmla="*/ 274320 w 506843"/>
              <a:gd name="connsiteY44" fmla="*/ 293370 h 426720"/>
              <a:gd name="connsiteX45" fmla="*/ 251460 w 506843"/>
              <a:gd name="connsiteY45" fmla="*/ 304800 h 426720"/>
              <a:gd name="connsiteX46" fmla="*/ 224790 w 506843"/>
              <a:gd name="connsiteY46" fmla="*/ 316230 h 426720"/>
              <a:gd name="connsiteX47" fmla="*/ 213360 w 506843"/>
              <a:gd name="connsiteY47" fmla="*/ 323850 h 426720"/>
              <a:gd name="connsiteX48" fmla="*/ 171450 w 506843"/>
              <a:gd name="connsiteY48" fmla="*/ 323850 h 426720"/>
              <a:gd name="connsiteX49" fmla="*/ 175260 w 506843"/>
              <a:gd name="connsiteY49" fmla="*/ 289560 h 426720"/>
              <a:gd name="connsiteX50" fmla="*/ 179070 w 506843"/>
              <a:gd name="connsiteY50" fmla="*/ 278130 h 426720"/>
              <a:gd name="connsiteX51" fmla="*/ 190500 w 506843"/>
              <a:gd name="connsiteY51" fmla="*/ 270510 h 426720"/>
              <a:gd name="connsiteX52" fmla="*/ 201930 w 506843"/>
              <a:gd name="connsiteY52" fmla="*/ 259080 h 426720"/>
              <a:gd name="connsiteX53" fmla="*/ 213360 w 506843"/>
              <a:gd name="connsiteY53" fmla="*/ 251460 h 426720"/>
              <a:gd name="connsiteX54" fmla="*/ 240030 w 506843"/>
              <a:gd name="connsiteY54" fmla="*/ 243840 h 426720"/>
              <a:gd name="connsiteX55" fmla="*/ 251460 w 506843"/>
              <a:gd name="connsiteY55" fmla="*/ 236220 h 426720"/>
              <a:gd name="connsiteX56" fmla="*/ 274320 w 506843"/>
              <a:gd name="connsiteY56" fmla="*/ 228600 h 426720"/>
              <a:gd name="connsiteX57" fmla="*/ 312420 w 506843"/>
              <a:gd name="connsiteY57" fmla="*/ 201930 h 426720"/>
              <a:gd name="connsiteX58" fmla="*/ 323850 w 506843"/>
              <a:gd name="connsiteY58" fmla="*/ 194310 h 426720"/>
              <a:gd name="connsiteX59" fmla="*/ 339090 w 506843"/>
              <a:gd name="connsiteY59" fmla="*/ 171450 h 426720"/>
              <a:gd name="connsiteX60" fmla="*/ 350520 w 506843"/>
              <a:gd name="connsiteY60" fmla="*/ 163830 h 426720"/>
              <a:gd name="connsiteX61" fmla="*/ 361950 w 506843"/>
              <a:gd name="connsiteY61" fmla="*/ 152400 h 426720"/>
              <a:gd name="connsiteX62" fmla="*/ 365760 w 506843"/>
              <a:gd name="connsiteY62" fmla="*/ 140970 h 426720"/>
              <a:gd name="connsiteX63" fmla="*/ 300990 w 506843"/>
              <a:gd name="connsiteY63" fmla="*/ 125730 h 426720"/>
              <a:gd name="connsiteX64" fmla="*/ 274320 w 506843"/>
              <a:gd name="connsiteY64" fmla="*/ 140970 h 426720"/>
              <a:gd name="connsiteX65" fmla="*/ 262890 w 506843"/>
              <a:gd name="connsiteY65" fmla="*/ 152400 h 426720"/>
              <a:gd name="connsiteX66" fmla="*/ 240030 w 506843"/>
              <a:gd name="connsiteY66" fmla="*/ 167640 h 426720"/>
              <a:gd name="connsiteX67" fmla="*/ 220980 w 506843"/>
              <a:gd name="connsiteY67" fmla="*/ 190500 h 426720"/>
              <a:gd name="connsiteX68" fmla="*/ 209550 w 506843"/>
              <a:gd name="connsiteY68" fmla="*/ 198120 h 426720"/>
              <a:gd name="connsiteX69" fmla="*/ 179070 w 506843"/>
              <a:gd name="connsiteY69" fmla="*/ 224790 h 426720"/>
              <a:gd name="connsiteX70" fmla="*/ 144780 w 506843"/>
              <a:gd name="connsiteY70" fmla="*/ 247650 h 426720"/>
              <a:gd name="connsiteX71" fmla="*/ 133350 w 506843"/>
              <a:gd name="connsiteY71" fmla="*/ 255270 h 426720"/>
              <a:gd name="connsiteX72" fmla="*/ 121920 w 506843"/>
              <a:gd name="connsiteY72" fmla="*/ 259080 h 426720"/>
              <a:gd name="connsiteX73" fmla="*/ 95250 w 506843"/>
              <a:gd name="connsiteY73" fmla="*/ 251460 h 426720"/>
              <a:gd name="connsiteX74" fmla="*/ 91440 w 506843"/>
              <a:gd name="connsiteY74" fmla="*/ 240030 h 426720"/>
              <a:gd name="connsiteX75" fmla="*/ 102870 w 506843"/>
              <a:gd name="connsiteY75" fmla="*/ 201930 h 426720"/>
              <a:gd name="connsiteX76" fmla="*/ 114300 w 506843"/>
              <a:gd name="connsiteY76" fmla="*/ 194310 h 426720"/>
              <a:gd name="connsiteX77" fmla="*/ 137160 w 506843"/>
              <a:gd name="connsiteY77" fmla="*/ 186690 h 426720"/>
              <a:gd name="connsiteX78" fmla="*/ 148590 w 506843"/>
              <a:gd name="connsiteY78" fmla="*/ 179070 h 426720"/>
              <a:gd name="connsiteX79" fmla="*/ 160020 w 506843"/>
              <a:gd name="connsiteY79" fmla="*/ 175260 h 426720"/>
              <a:gd name="connsiteX80" fmla="*/ 167640 w 506843"/>
              <a:gd name="connsiteY80" fmla="*/ 163830 h 426720"/>
              <a:gd name="connsiteX81" fmla="*/ 179070 w 506843"/>
              <a:gd name="connsiteY81" fmla="*/ 156210 h 426720"/>
              <a:gd name="connsiteX82" fmla="*/ 201930 w 506843"/>
              <a:gd name="connsiteY82" fmla="*/ 133350 h 426720"/>
              <a:gd name="connsiteX83" fmla="*/ 213360 w 506843"/>
              <a:gd name="connsiteY83" fmla="*/ 125730 h 426720"/>
              <a:gd name="connsiteX84" fmla="*/ 228600 w 506843"/>
              <a:gd name="connsiteY84" fmla="*/ 114300 h 426720"/>
              <a:gd name="connsiteX85" fmla="*/ 240030 w 506843"/>
              <a:gd name="connsiteY85" fmla="*/ 110490 h 426720"/>
              <a:gd name="connsiteX86" fmla="*/ 247650 w 506843"/>
              <a:gd name="connsiteY86" fmla="*/ 99060 h 426720"/>
              <a:gd name="connsiteX87" fmla="*/ 255270 w 506843"/>
              <a:gd name="connsiteY87" fmla="*/ 76200 h 426720"/>
              <a:gd name="connsiteX88" fmla="*/ 251460 w 506843"/>
              <a:gd name="connsiteY88" fmla="*/ 64770 h 426720"/>
              <a:gd name="connsiteX89" fmla="*/ 224790 w 506843"/>
              <a:gd name="connsiteY89" fmla="*/ 57150 h 426720"/>
              <a:gd name="connsiteX90" fmla="*/ 175260 w 506843"/>
              <a:gd name="connsiteY90" fmla="*/ 60960 h 426720"/>
              <a:gd name="connsiteX91" fmla="*/ 148590 w 506843"/>
              <a:gd name="connsiteY91" fmla="*/ 76200 h 426720"/>
              <a:gd name="connsiteX92" fmla="*/ 137160 w 506843"/>
              <a:gd name="connsiteY92" fmla="*/ 87630 h 426720"/>
              <a:gd name="connsiteX93" fmla="*/ 125730 w 506843"/>
              <a:gd name="connsiteY93" fmla="*/ 91440 h 426720"/>
              <a:gd name="connsiteX94" fmla="*/ 114300 w 506843"/>
              <a:gd name="connsiteY94" fmla="*/ 102870 h 426720"/>
              <a:gd name="connsiteX95" fmla="*/ 91440 w 506843"/>
              <a:gd name="connsiteY95" fmla="*/ 118110 h 426720"/>
              <a:gd name="connsiteX96" fmla="*/ 80010 w 506843"/>
              <a:gd name="connsiteY96" fmla="*/ 125730 h 426720"/>
              <a:gd name="connsiteX97" fmla="*/ 57150 w 506843"/>
              <a:gd name="connsiteY97" fmla="*/ 140970 h 426720"/>
              <a:gd name="connsiteX98" fmla="*/ 41910 w 506843"/>
              <a:gd name="connsiteY98" fmla="*/ 152400 h 426720"/>
              <a:gd name="connsiteX99" fmla="*/ 30480 w 506843"/>
              <a:gd name="connsiteY99" fmla="*/ 160020 h 426720"/>
              <a:gd name="connsiteX100" fmla="*/ 22860 w 506843"/>
              <a:gd name="connsiteY100" fmla="*/ 171450 h 426720"/>
              <a:gd name="connsiteX101" fmla="*/ 11430 w 506843"/>
              <a:gd name="connsiteY101" fmla="*/ 179070 h 426720"/>
              <a:gd name="connsiteX102" fmla="*/ 0 w 506843"/>
              <a:gd name="connsiteY102" fmla="*/ 205740 h 426720"/>
              <a:gd name="connsiteX103" fmla="*/ 7620 w 506843"/>
              <a:gd name="connsiteY103" fmla="*/ 247650 h 426720"/>
              <a:gd name="connsiteX104" fmla="*/ 22860 w 506843"/>
              <a:gd name="connsiteY104" fmla="*/ 270510 h 426720"/>
              <a:gd name="connsiteX105" fmla="*/ 34290 w 506843"/>
              <a:gd name="connsiteY105" fmla="*/ 278130 h 426720"/>
              <a:gd name="connsiteX106" fmla="*/ 60960 w 506843"/>
              <a:gd name="connsiteY106" fmla="*/ 308610 h 426720"/>
              <a:gd name="connsiteX107" fmla="*/ 80010 w 506843"/>
              <a:gd name="connsiteY107" fmla="*/ 331470 h 426720"/>
              <a:gd name="connsiteX108" fmla="*/ 91440 w 506843"/>
              <a:gd name="connsiteY108" fmla="*/ 339090 h 426720"/>
              <a:gd name="connsiteX109" fmla="*/ 99060 w 506843"/>
              <a:gd name="connsiteY109" fmla="*/ 350520 h 426720"/>
              <a:gd name="connsiteX110" fmla="*/ 121920 w 506843"/>
              <a:gd name="connsiteY110" fmla="*/ 369570 h 426720"/>
              <a:gd name="connsiteX111" fmla="*/ 133350 w 506843"/>
              <a:gd name="connsiteY111" fmla="*/ 38481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6843" h="426720">
                <a:moveTo>
                  <a:pt x="346710" y="0"/>
                </a:moveTo>
                <a:cubicBezTo>
                  <a:pt x="353060" y="5080"/>
                  <a:pt x="360010" y="9490"/>
                  <a:pt x="365760" y="15240"/>
                </a:cubicBezTo>
                <a:cubicBezTo>
                  <a:pt x="391160" y="40640"/>
                  <a:pt x="354330" y="13970"/>
                  <a:pt x="384810" y="34290"/>
                </a:cubicBezTo>
                <a:cubicBezTo>
                  <a:pt x="388620" y="39370"/>
                  <a:pt x="391750" y="45040"/>
                  <a:pt x="396240" y="49530"/>
                </a:cubicBezTo>
                <a:cubicBezTo>
                  <a:pt x="399478" y="52768"/>
                  <a:pt x="405243" y="53267"/>
                  <a:pt x="407670" y="57150"/>
                </a:cubicBezTo>
                <a:cubicBezTo>
                  <a:pt x="411927" y="63961"/>
                  <a:pt x="410471" y="73584"/>
                  <a:pt x="415290" y="80010"/>
                </a:cubicBezTo>
                <a:cubicBezTo>
                  <a:pt x="419100" y="85090"/>
                  <a:pt x="423079" y="90048"/>
                  <a:pt x="426720" y="95250"/>
                </a:cubicBezTo>
                <a:cubicBezTo>
                  <a:pt x="431972" y="102753"/>
                  <a:pt x="436880" y="110490"/>
                  <a:pt x="441960" y="118110"/>
                </a:cubicBezTo>
                <a:cubicBezTo>
                  <a:pt x="444500" y="121920"/>
                  <a:pt x="446833" y="125877"/>
                  <a:pt x="449580" y="129540"/>
                </a:cubicBezTo>
                <a:cubicBezTo>
                  <a:pt x="457200" y="139700"/>
                  <a:pt x="465395" y="149453"/>
                  <a:pt x="472440" y="160020"/>
                </a:cubicBezTo>
                <a:lnTo>
                  <a:pt x="487680" y="182880"/>
                </a:lnTo>
                <a:lnTo>
                  <a:pt x="495300" y="194310"/>
                </a:lnTo>
                <a:cubicBezTo>
                  <a:pt x="496570" y="199390"/>
                  <a:pt x="497047" y="204737"/>
                  <a:pt x="499110" y="209550"/>
                </a:cubicBezTo>
                <a:cubicBezTo>
                  <a:pt x="500914" y="213759"/>
                  <a:pt x="506404" y="216413"/>
                  <a:pt x="506730" y="220980"/>
                </a:cubicBezTo>
                <a:cubicBezTo>
                  <a:pt x="507278" y="228646"/>
                  <a:pt x="506004" y="260531"/>
                  <a:pt x="499110" y="274320"/>
                </a:cubicBezTo>
                <a:cubicBezTo>
                  <a:pt x="495108" y="282325"/>
                  <a:pt x="486954" y="291818"/>
                  <a:pt x="480060" y="297180"/>
                </a:cubicBezTo>
                <a:cubicBezTo>
                  <a:pt x="472831" y="302803"/>
                  <a:pt x="464820" y="307340"/>
                  <a:pt x="457200" y="312420"/>
                </a:cubicBezTo>
                <a:cubicBezTo>
                  <a:pt x="452717" y="315409"/>
                  <a:pt x="449909" y="320401"/>
                  <a:pt x="445770" y="323850"/>
                </a:cubicBezTo>
                <a:cubicBezTo>
                  <a:pt x="433186" y="334337"/>
                  <a:pt x="434006" y="329774"/>
                  <a:pt x="419100" y="339090"/>
                </a:cubicBezTo>
                <a:cubicBezTo>
                  <a:pt x="413715" y="342455"/>
                  <a:pt x="409027" y="346829"/>
                  <a:pt x="403860" y="350520"/>
                </a:cubicBezTo>
                <a:cubicBezTo>
                  <a:pt x="400134" y="353182"/>
                  <a:pt x="396240" y="355600"/>
                  <a:pt x="392430" y="358140"/>
                </a:cubicBezTo>
                <a:cubicBezTo>
                  <a:pt x="389890" y="361950"/>
                  <a:pt x="386858" y="365474"/>
                  <a:pt x="384810" y="369570"/>
                </a:cubicBezTo>
                <a:cubicBezTo>
                  <a:pt x="376378" y="386433"/>
                  <a:pt x="388277" y="386194"/>
                  <a:pt x="358140" y="396240"/>
                </a:cubicBezTo>
                <a:lnTo>
                  <a:pt x="335280" y="403860"/>
                </a:lnTo>
                <a:cubicBezTo>
                  <a:pt x="331470" y="406400"/>
                  <a:pt x="328034" y="409620"/>
                  <a:pt x="323850" y="411480"/>
                </a:cubicBezTo>
                <a:cubicBezTo>
                  <a:pt x="316510" y="414742"/>
                  <a:pt x="308610" y="416560"/>
                  <a:pt x="300990" y="419100"/>
                </a:cubicBezTo>
                <a:cubicBezTo>
                  <a:pt x="297180" y="420370"/>
                  <a:pt x="293545" y="422412"/>
                  <a:pt x="289560" y="422910"/>
                </a:cubicBezTo>
                <a:lnTo>
                  <a:pt x="259080" y="426720"/>
                </a:lnTo>
                <a:cubicBezTo>
                  <a:pt x="252730" y="425450"/>
                  <a:pt x="245142" y="426886"/>
                  <a:pt x="240030" y="422910"/>
                </a:cubicBezTo>
                <a:cubicBezTo>
                  <a:pt x="232801" y="417287"/>
                  <a:pt x="224790" y="400050"/>
                  <a:pt x="224790" y="400050"/>
                </a:cubicBezTo>
                <a:cubicBezTo>
                  <a:pt x="231496" y="379932"/>
                  <a:pt x="226372" y="391962"/>
                  <a:pt x="243840" y="365760"/>
                </a:cubicBezTo>
                <a:cubicBezTo>
                  <a:pt x="246380" y="361950"/>
                  <a:pt x="251460" y="360680"/>
                  <a:pt x="255270" y="358140"/>
                </a:cubicBezTo>
                <a:cubicBezTo>
                  <a:pt x="257810" y="354330"/>
                  <a:pt x="259444" y="349725"/>
                  <a:pt x="262890" y="346710"/>
                </a:cubicBezTo>
                <a:cubicBezTo>
                  <a:pt x="286651" y="325919"/>
                  <a:pt x="278132" y="335823"/>
                  <a:pt x="297180" y="327660"/>
                </a:cubicBezTo>
                <a:cubicBezTo>
                  <a:pt x="330136" y="313536"/>
                  <a:pt x="297045" y="325165"/>
                  <a:pt x="323850" y="316230"/>
                </a:cubicBezTo>
                <a:cubicBezTo>
                  <a:pt x="350052" y="298762"/>
                  <a:pt x="338022" y="303886"/>
                  <a:pt x="358140" y="297180"/>
                </a:cubicBezTo>
                <a:lnTo>
                  <a:pt x="392430" y="274320"/>
                </a:lnTo>
                <a:cubicBezTo>
                  <a:pt x="396913" y="271331"/>
                  <a:pt x="399721" y="266339"/>
                  <a:pt x="403860" y="262890"/>
                </a:cubicBezTo>
                <a:cubicBezTo>
                  <a:pt x="407378" y="259959"/>
                  <a:pt x="411480" y="257810"/>
                  <a:pt x="415290" y="255270"/>
                </a:cubicBezTo>
                <a:cubicBezTo>
                  <a:pt x="414020" y="248920"/>
                  <a:pt x="414693" y="241843"/>
                  <a:pt x="411480" y="236220"/>
                </a:cubicBezTo>
                <a:cubicBezTo>
                  <a:pt x="401973" y="219583"/>
                  <a:pt x="362963" y="231972"/>
                  <a:pt x="358140" y="232410"/>
                </a:cubicBezTo>
                <a:cubicBezTo>
                  <a:pt x="326592" y="242926"/>
                  <a:pt x="341963" y="235575"/>
                  <a:pt x="312420" y="255270"/>
                </a:cubicBezTo>
                <a:lnTo>
                  <a:pt x="300990" y="262890"/>
                </a:lnTo>
                <a:cubicBezTo>
                  <a:pt x="274631" y="302429"/>
                  <a:pt x="316801" y="243269"/>
                  <a:pt x="278130" y="281940"/>
                </a:cubicBezTo>
                <a:cubicBezTo>
                  <a:pt x="275290" y="284780"/>
                  <a:pt x="276829" y="290234"/>
                  <a:pt x="274320" y="293370"/>
                </a:cubicBezTo>
                <a:cubicBezTo>
                  <a:pt x="267953" y="301329"/>
                  <a:pt x="259863" y="301199"/>
                  <a:pt x="251460" y="304800"/>
                </a:cubicBezTo>
                <a:cubicBezTo>
                  <a:pt x="218504" y="318924"/>
                  <a:pt x="251595" y="307295"/>
                  <a:pt x="224790" y="316230"/>
                </a:cubicBezTo>
                <a:cubicBezTo>
                  <a:pt x="220980" y="318770"/>
                  <a:pt x="217456" y="321802"/>
                  <a:pt x="213360" y="323850"/>
                </a:cubicBezTo>
                <a:cubicBezTo>
                  <a:pt x="197855" y="331603"/>
                  <a:pt x="191540" y="326361"/>
                  <a:pt x="171450" y="323850"/>
                </a:cubicBezTo>
                <a:cubicBezTo>
                  <a:pt x="172720" y="312420"/>
                  <a:pt x="173369" y="300904"/>
                  <a:pt x="175260" y="289560"/>
                </a:cubicBezTo>
                <a:cubicBezTo>
                  <a:pt x="175920" y="285599"/>
                  <a:pt x="176561" y="281266"/>
                  <a:pt x="179070" y="278130"/>
                </a:cubicBezTo>
                <a:cubicBezTo>
                  <a:pt x="181931" y="274554"/>
                  <a:pt x="186982" y="273441"/>
                  <a:pt x="190500" y="270510"/>
                </a:cubicBezTo>
                <a:cubicBezTo>
                  <a:pt x="194639" y="267061"/>
                  <a:pt x="197791" y="262529"/>
                  <a:pt x="201930" y="259080"/>
                </a:cubicBezTo>
                <a:cubicBezTo>
                  <a:pt x="205448" y="256149"/>
                  <a:pt x="209264" y="253508"/>
                  <a:pt x="213360" y="251460"/>
                </a:cubicBezTo>
                <a:cubicBezTo>
                  <a:pt x="218826" y="248727"/>
                  <a:pt x="235147" y="245061"/>
                  <a:pt x="240030" y="243840"/>
                </a:cubicBezTo>
                <a:cubicBezTo>
                  <a:pt x="243840" y="241300"/>
                  <a:pt x="247276" y="238080"/>
                  <a:pt x="251460" y="236220"/>
                </a:cubicBezTo>
                <a:cubicBezTo>
                  <a:pt x="258800" y="232958"/>
                  <a:pt x="274320" y="228600"/>
                  <a:pt x="274320" y="228600"/>
                </a:cubicBezTo>
                <a:cubicBezTo>
                  <a:pt x="296886" y="211675"/>
                  <a:pt x="284276" y="220692"/>
                  <a:pt x="312420" y="201930"/>
                </a:cubicBezTo>
                <a:lnTo>
                  <a:pt x="323850" y="194310"/>
                </a:lnTo>
                <a:lnTo>
                  <a:pt x="339090" y="171450"/>
                </a:lnTo>
                <a:cubicBezTo>
                  <a:pt x="341630" y="167640"/>
                  <a:pt x="347002" y="166761"/>
                  <a:pt x="350520" y="163830"/>
                </a:cubicBezTo>
                <a:cubicBezTo>
                  <a:pt x="354659" y="160381"/>
                  <a:pt x="358140" y="156210"/>
                  <a:pt x="361950" y="152400"/>
                </a:cubicBezTo>
                <a:cubicBezTo>
                  <a:pt x="363220" y="148590"/>
                  <a:pt x="365760" y="144986"/>
                  <a:pt x="365760" y="140970"/>
                </a:cubicBezTo>
                <a:cubicBezTo>
                  <a:pt x="365760" y="101468"/>
                  <a:pt x="343881" y="123049"/>
                  <a:pt x="300990" y="125730"/>
                </a:cubicBezTo>
                <a:cubicBezTo>
                  <a:pt x="291674" y="130388"/>
                  <a:pt x="282398" y="134238"/>
                  <a:pt x="274320" y="140970"/>
                </a:cubicBezTo>
                <a:cubicBezTo>
                  <a:pt x="270181" y="144419"/>
                  <a:pt x="267143" y="149092"/>
                  <a:pt x="262890" y="152400"/>
                </a:cubicBezTo>
                <a:cubicBezTo>
                  <a:pt x="255661" y="158023"/>
                  <a:pt x="240030" y="167640"/>
                  <a:pt x="240030" y="167640"/>
                </a:cubicBezTo>
                <a:cubicBezTo>
                  <a:pt x="232538" y="178879"/>
                  <a:pt x="231981" y="181333"/>
                  <a:pt x="220980" y="190500"/>
                </a:cubicBezTo>
                <a:cubicBezTo>
                  <a:pt x="217462" y="193431"/>
                  <a:pt x="213360" y="195580"/>
                  <a:pt x="209550" y="198120"/>
                </a:cubicBezTo>
                <a:cubicBezTo>
                  <a:pt x="196850" y="217170"/>
                  <a:pt x="205740" y="207010"/>
                  <a:pt x="179070" y="224790"/>
                </a:cubicBezTo>
                <a:lnTo>
                  <a:pt x="144780" y="247650"/>
                </a:lnTo>
                <a:cubicBezTo>
                  <a:pt x="140970" y="250190"/>
                  <a:pt x="137694" y="253822"/>
                  <a:pt x="133350" y="255270"/>
                </a:cubicBezTo>
                <a:lnTo>
                  <a:pt x="121920" y="259080"/>
                </a:lnTo>
                <a:cubicBezTo>
                  <a:pt x="121788" y="259047"/>
                  <a:pt x="97072" y="253282"/>
                  <a:pt x="95250" y="251460"/>
                </a:cubicBezTo>
                <a:cubicBezTo>
                  <a:pt x="92410" y="248620"/>
                  <a:pt x="92710" y="243840"/>
                  <a:pt x="91440" y="240030"/>
                </a:cubicBezTo>
                <a:cubicBezTo>
                  <a:pt x="93838" y="223243"/>
                  <a:pt x="91319" y="213481"/>
                  <a:pt x="102870" y="201930"/>
                </a:cubicBezTo>
                <a:cubicBezTo>
                  <a:pt x="106108" y="198692"/>
                  <a:pt x="110116" y="196170"/>
                  <a:pt x="114300" y="194310"/>
                </a:cubicBezTo>
                <a:cubicBezTo>
                  <a:pt x="121640" y="191048"/>
                  <a:pt x="137160" y="186690"/>
                  <a:pt x="137160" y="186690"/>
                </a:cubicBezTo>
                <a:cubicBezTo>
                  <a:pt x="140970" y="184150"/>
                  <a:pt x="144494" y="181118"/>
                  <a:pt x="148590" y="179070"/>
                </a:cubicBezTo>
                <a:cubicBezTo>
                  <a:pt x="152182" y="177274"/>
                  <a:pt x="156884" y="177769"/>
                  <a:pt x="160020" y="175260"/>
                </a:cubicBezTo>
                <a:cubicBezTo>
                  <a:pt x="163596" y="172399"/>
                  <a:pt x="164402" y="167068"/>
                  <a:pt x="167640" y="163830"/>
                </a:cubicBezTo>
                <a:cubicBezTo>
                  <a:pt x="170878" y="160592"/>
                  <a:pt x="175648" y="159252"/>
                  <a:pt x="179070" y="156210"/>
                </a:cubicBezTo>
                <a:cubicBezTo>
                  <a:pt x="187124" y="149051"/>
                  <a:pt x="194310" y="140970"/>
                  <a:pt x="201930" y="133350"/>
                </a:cubicBezTo>
                <a:cubicBezTo>
                  <a:pt x="205168" y="130112"/>
                  <a:pt x="209634" y="128392"/>
                  <a:pt x="213360" y="125730"/>
                </a:cubicBezTo>
                <a:cubicBezTo>
                  <a:pt x="218527" y="122039"/>
                  <a:pt x="223087" y="117450"/>
                  <a:pt x="228600" y="114300"/>
                </a:cubicBezTo>
                <a:cubicBezTo>
                  <a:pt x="232087" y="112307"/>
                  <a:pt x="236220" y="111760"/>
                  <a:pt x="240030" y="110490"/>
                </a:cubicBezTo>
                <a:cubicBezTo>
                  <a:pt x="242570" y="106680"/>
                  <a:pt x="245790" y="103244"/>
                  <a:pt x="247650" y="99060"/>
                </a:cubicBezTo>
                <a:cubicBezTo>
                  <a:pt x="250912" y="91720"/>
                  <a:pt x="255270" y="76200"/>
                  <a:pt x="255270" y="76200"/>
                </a:cubicBezTo>
                <a:cubicBezTo>
                  <a:pt x="254000" y="72390"/>
                  <a:pt x="254300" y="67610"/>
                  <a:pt x="251460" y="64770"/>
                </a:cubicBezTo>
                <a:cubicBezTo>
                  <a:pt x="249638" y="62948"/>
                  <a:pt x="224922" y="57183"/>
                  <a:pt x="224790" y="57150"/>
                </a:cubicBezTo>
                <a:cubicBezTo>
                  <a:pt x="208280" y="58420"/>
                  <a:pt x="191567" y="58082"/>
                  <a:pt x="175260" y="60960"/>
                </a:cubicBezTo>
                <a:cubicBezTo>
                  <a:pt x="170532" y="61794"/>
                  <a:pt x="152968" y="72551"/>
                  <a:pt x="148590" y="76200"/>
                </a:cubicBezTo>
                <a:cubicBezTo>
                  <a:pt x="144451" y="79649"/>
                  <a:pt x="141643" y="84641"/>
                  <a:pt x="137160" y="87630"/>
                </a:cubicBezTo>
                <a:cubicBezTo>
                  <a:pt x="133818" y="89858"/>
                  <a:pt x="129540" y="90170"/>
                  <a:pt x="125730" y="91440"/>
                </a:cubicBezTo>
                <a:cubicBezTo>
                  <a:pt x="121920" y="95250"/>
                  <a:pt x="118553" y="99562"/>
                  <a:pt x="114300" y="102870"/>
                </a:cubicBezTo>
                <a:cubicBezTo>
                  <a:pt x="107071" y="108493"/>
                  <a:pt x="99060" y="113030"/>
                  <a:pt x="91440" y="118110"/>
                </a:cubicBezTo>
                <a:lnTo>
                  <a:pt x="80010" y="125730"/>
                </a:lnTo>
                <a:lnTo>
                  <a:pt x="57150" y="140970"/>
                </a:lnTo>
                <a:cubicBezTo>
                  <a:pt x="51866" y="144492"/>
                  <a:pt x="47077" y="148709"/>
                  <a:pt x="41910" y="152400"/>
                </a:cubicBezTo>
                <a:cubicBezTo>
                  <a:pt x="38184" y="155062"/>
                  <a:pt x="34290" y="157480"/>
                  <a:pt x="30480" y="160020"/>
                </a:cubicBezTo>
                <a:cubicBezTo>
                  <a:pt x="27940" y="163830"/>
                  <a:pt x="26098" y="168212"/>
                  <a:pt x="22860" y="171450"/>
                </a:cubicBezTo>
                <a:cubicBezTo>
                  <a:pt x="19622" y="174688"/>
                  <a:pt x="14361" y="175552"/>
                  <a:pt x="11430" y="179070"/>
                </a:cubicBezTo>
                <a:cubicBezTo>
                  <a:pt x="6199" y="185347"/>
                  <a:pt x="2647" y="197799"/>
                  <a:pt x="0" y="205740"/>
                </a:cubicBezTo>
                <a:cubicBezTo>
                  <a:pt x="830" y="212383"/>
                  <a:pt x="1936" y="237419"/>
                  <a:pt x="7620" y="247650"/>
                </a:cubicBezTo>
                <a:cubicBezTo>
                  <a:pt x="12068" y="255656"/>
                  <a:pt x="15240" y="265430"/>
                  <a:pt x="22860" y="270510"/>
                </a:cubicBezTo>
                <a:lnTo>
                  <a:pt x="34290" y="278130"/>
                </a:lnTo>
                <a:cubicBezTo>
                  <a:pt x="52070" y="304800"/>
                  <a:pt x="41910" y="295910"/>
                  <a:pt x="60960" y="308610"/>
                </a:cubicBezTo>
                <a:cubicBezTo>
                  <a:pt x="68452" y="319849"/>
                  <a:pt x="69009" y="322303"/>
                  <a:pt x="80010" y="331470"/>
                </a:cubicBezTo>
                <a:cubicBezTo>
                  <a:pt x="83528" y="334401"/>
                  <a:pt x="87630" y="336550"/>
                  <a:pt x="91440" y="339090"/>
                </a:cubicBezTo>
                <a:cubicBezTo>
                  <a:pt x="93980" y="342900"/>
                  <a:pt x="95822" y="347282"/>
                  <a:pt x="99060" y="350520"/>
                </a:cubicBezTo>
                <a:cubicBezTo>
                  <a:pt x="129030" y="380490"/>
                  <a:pt x="90712" y="332120"/>
                  <a:pt x="121920" y="369570"/>
                </a:cubicBezTo>
                <a:cubicBezTo>
                  <a:pt x="143461" y="395419"/>
                  <a:pt x="121233" y="372693"/>
                  <a:pt x="133350" y="384810"/>
                </a:cubicBez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8" name="TextBox 17"/>
          <p:cNvSpPr txBox="1"/>
          <p:nvPr/>
        </p:nvSpPr>
        <p:spPr>
          <a:xfrm>
            <a:off x="3579605" y="3706069"/>
            <a:ext cx="967793" cy="543868"/>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effectLst/>
                <a:uLnTx/>
                <a:uFillTx/>
                <a:latin typeface="+mj-lt"/>
                <a:ea typeface="+mn-ea"/>
                <a:cs typeface="Arial" charset="0"/>
              </a:rPr>
              <a:t>Arcuate nucleus</a:t>
            </a:r>
            <a:endParaRPr kumimoji="0" lang="en-US" sz="1467" b="0" i="0" u="none" strike="noStrike" kern="1200" cap="none" spc="0" normalizeH="0" baseline="30000" noProof="0">
              <a:ln>
                <a:noFill/>
              </a:ln>
              <a:effectLst/>
              <a:uLnTx/>
              <a:uFillTx/>
              <a:latin typeface="+mj-lt"/>
              <a:ea typeface="+mn-ea"/>
              <a:cs typeface="Arial" charset="0"/>
            </a:endParaRPr>
          </a:p>
        </p:txBody>
      </p:sp>
      <p:cxnSp>
        <p:nvCxnSpPr>
          <p:cNvPr id="128" name="Straight Connector 127"/>
          <p:cNvCxnSpPr>
            <a:cxnSpLocks/>
          </p:cNvCxnSpPr>
          <p:nvPr/>
        </p:nvCxnSpPr>
        <p:spPr>
          <a:xfrm>
            <a:off x="5366444" y="3023827"/>
            <a:ext cx="142284" cy="624154"/>
          </a:xfrm>
          <a:prstGeom prst="line">
            <a:avLst/>
          </a:prstGeom>
          <a:ln w="66675">
            <a:solidFill>
              <a:schemeClr val="accent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9479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92C1-0D6A-0C61-8B6B-E7B953E68275}"/>
              </a:ext>
            </a:extLst>
          </p:cNvPr>
          <p:cNvSpPr>
            <a:spLocks noGrp="1"/>
          </p:cNvSpPr>
          <p:nvPr>
            <p:ph type="title"/>
          </p:nvPr>
        </p:nvSpPr>
        <p:spPr/>
        <p:txBody>
          <a:bodyPr>
            <a:normAutofit/>
          </a:bodyPr>
          <a:lstStyle/>
          <a:p>
            <a:r>
              <a:rPr lang="en-CA" sz="3600"/>
              <a:t>Phentermine: molecular structure</a:t>
            </a:r>
          </a:p>
        </p:txBody>
      </p:sp>
      <p:sp>
        <p:nvSpPr>
          <p:cNvPr id="4" name="Rectangle 3">
            <a:extLst>
              <a:ext uri="{FF2B5EF4-FFF2-40B4-BE49-F238E27FC236}">
                <a16:creationId xmlns:a16="http://schemas.microsoft.com/office/drawing/2014/main" id="{C3ECFEEB-7865-29A2-FF6E-FCA9C55F4E75}"/>
              </a:ext>
            </a:extLst>
          </p:cNvPr>
          <p:cNvSpPr/>
          <p:nvPr/>
        </p:nvSpPr>
        <p:spPr>
          <a:xfrm>
            <a:off x="0" y="1907082"/>
            <a:ext cx="12191999" cy="434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chemeClr val="bg1"/>
                </a:solidFill>
              </a:rPr>
              <a:t>Phentermine is a substituted amphetamine </a:t>
            </a:r>
          </a:p>
        </p:txBody>
      </p:sp>
      <p:sp>
        <p:nvSpPr>
          <p:cNvPr id="10" name="TextBox 9">
            <a:extLst>
              <a:ext uri="{FF2B5EF4-FFF2-40B4-BE49-F238E27FC236}">
                <a16:creationId xmlns:a16="http://schemas.microsoft.com/office/drawing/2014/main" id="{0B2D2AC2-C550-2C10-D2D3-68A1DD10E358}"/>
              </a:ext>
            </a:extLst>
          </p:cNvPr>
          <p:cNvSpPr txBox="1">
            <a:spLocks noChangeArrowheads="1"/>
          </p:cNvSpPr>
          <p:nvPr/>
        </p:nvSpPr>
        <p:spPr bwMode="auto">
          <a:xfrm>
            <a:off x="5462762" y="2632415"/>
            <a:ext cx="872594" cy="46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lang="en-US" altLang="en-US" sz="2400" b="1">
                <a:solidFill>
                  <a:schemeClr val="tx1"/>
                </a:solidFill>
                <a:latin typeface="+mj-lt"/>
                <a:cs typeface="Arial" charset="0"/>
              </a:rPr>
              <a:t>v</a:t>
            </a:r>
            <a:r>
              <a:rPr kumimoji="0" lang="en-US" altLang="en-US" sz="2400" b="1" i="0" u="none" strike="noStrike" kern="1200" cap="none" spc="0" normalizeH="0" baseline="0" noProof="0">
                <a:ln>
                  <a:noFill/>
                </a:ln>
                <a:solidFill>
                  <a:schemeClr val="tx1"/>
                </a:solidFill>
                <a:effectLst/>
                <a:uLnTx/>
                <a:uFillTx/>
                <a:latin typeface="+mj-lt"/>
                <a:ea typeface="+mn-ea"/>
                <a:cs typeface="Arial" charset="0"/>
              </a:rPr>
              <a:t>s </a:t>
            </a:r>
          </a:p>
        </p:txBody>
      </p:sp>
      <p:sp>
        <p:nvSpPr>
          <p:cNvPr id="8" name="TextBox 7">
            <a:extLst>
              <a:ext uri="{FF2B5EF4-FFF2-40B4-BE49-F238E27FC236}">
                <a16:creationId xmlns:a16="http://schemas.microsoft.com/office/drawing/2014/main" id="{B55AC48A-58B7-C945-2335-620550D4F64A}"/>
              </a:ext>
            </a:extLst>
          </p:cNvPr>
          <p:cNvSpPr txBox="1">
            <a:spLocks noChangeArrowheads="1"/>
          </p:cNvSpPr>
          <p:nvPr/>
        </p:nvSpPr>
        <p:spPr bwMode="auto">
          <a:xfrm>
            <a:off x="2050172" y="2632415"/>
            <a:ext cx="2583388" cy="46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2400" b="1" i="0" u="none" strike="noStrike" kern="1200" cap="none" spc="0" normalizeH="0" baseline="0" noProof="0">
                <a:ln>
                  <a:noFill/>
                </a:ln>
                <a:solidFill>
                  <a:schemeClr val="tx1"/>
                </a:solidFill>
                <a:effectLst/>
                <a:uLnTx/>
                <a:uFillTx/>
                <a:latin typeface="+mj-lt"/>
                <a:ea typeface="+mn-ea"/>
                <a:cs typeface="Arial" charset="0"/>
              </a:rPr>
              <a:t>Amphetamine </a:t>
            </a:r>
          </a:p>
        </p:txBody>
      </p:sp>
      <p:sp>
        <p:nvSpPr>
          <p:cNvPr id="9" name="TextBox 8">
            <a:extLst>
              <a:ext uri="{FF2B5EF4-FFF2-40B4-BE49-F238E27FC236}">
                <a16:creationId xmlns:a16="http://schemas.microsoft.com/office/drawing/2014/main" id="{BD0625A8-CC52-C145-1480-4C1AF91ED52E}"/>
              </a:ext>
            </a:extLst>
          </p:cNvPr>
          <p:cNvSpPr txBox="1">
            <a:spLocks noChangeArrowheads="1"/>
          </p:cNvSpPr>
          <p:nvPr/>
        </p:nvSpPr>
        <p:spPr bwMode="auto">
          <a:xfrm>
            <a:off x="7765270" y="2632415"/>
            <a:ext cx="2583388" cy="46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2400" b="1" i="0" u="none" strike="noStrike" kern="1200" cap="none" spc="0" normalizeH="0" baseline="0" noProof="0">
                <a:ln>
                  <a:noFill/>
                </a:ln>
                <a:solidFill>
                  <a:schemeClr val="tx1"/>
                </a:solidFill>
                <a:effectLst/>
                <a:uLnTx/>
                <a:uFillTx/>
                <a:latin typeface="+mj-lt"/>
                <a:ea typeface="+mn-ea"/>
                <a:cs typeface="Arial" charset="0"/>
              </a:rPr>
              <a:t>Phentermine</a:t>
            </a:r>
          </a:p>
        </p:txBody>
      </p:sp>
      <p:sp>
        <p:nvSpPr>
          <p:cNvPr id="89" name="Text Placeholder 16">
            <a:extLst>
              <a:ext uri="{FF2B5EF4-FFF2-40B4-BE49-F238E27FC236}">
                <a16:creationId xmlns:a16="http://schemas.microsoft.com/office/drawing/2014/main" id="{998168DE-57AC-1730-F502-2B3097765062}"/>
              </a:ext>
            </a:extLst>
          </p:cNvPr>
          <p:cNvSpPr txBox="1">
            <a:spLocks/>
          </p:cNvSpPr>
          <p:nvPr/>
        </p:nvSpPr>
        <p:spPr>
          <a:xfrm>
            <a:off x="647998" y="6210000"/>
            <a:ext cx="10705801" cy="282875"/>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000" i="0">
                <a:latin typeface="+mj-lt"/>
              </a:rPr>
              <a:t>National Center for Biotechnology Information. PubChem Compound Summary for CID 70969, Phentermine hydrochloride. </a:t>
            </a:r>
            <a:br>
              <a:rPr lang="en-US" sz="1000" i="0">
                <a:latin typeface="+mj-lt"/>
              </a:rPr>
            </a:br>
            <a:r>
              <a:rPr lang="en-US" sz="1000" i="0">
                <a:latin typeface="+mj-lt"/>
              </a:rPr>
              <a:t>Available at: </a:t>
            </a:r>
            <a:r>
              <a:rPr lang="en-US" sz="1000" i="0">
                <a:latin typeface="+mj-lt"/>
                <a:hlinkClick r:id="rId3"/>
              </a:rPr>
              <a:t>https://pubchem.ncbi.nlm.nih.gov/compound/Phentermine-hydrochloride</a:t>
            </a:r>
            <a:r>
              <a:rPr lang="en-US" sz="1000" i="0">
                <a:latin typeface="+mj-lt"/>
              </a:rPr>
              <a:t>. Accessed August 2022.</a:t>
            </a:r>
            <a:endParaRPr lang="en-CA" sz="1000" i="0">
              <a:latin typeface="+mj-lt"/>
            </a:endParaRPr>
          </a:p>
        </p:txBody>
      </p:sp>
      <p:grpSp>
        <p:nvGrpSpPr>
          <p:cNvPr id="7" name="Group 6">
            <a:extLst>
              <a:ext uri="{FF2B5EF4-FFF2-40B4-BE49-F238E27FC236}">
                <a16:creationId xmlns:a16="http://schemas.microsoft.com/office/drawing/2014/main" id="{47F13F82-C1EF-4CBB-8F98-CF288650C7F4}"/>
              </a:ext>
            </a:extLst>
          </p:cNvPr>
          <p:cNvGrpSpPr/>
          <p:nvPr/>
        </p:nvGrpSpPr>
        <p:grpSpPr>
          <a:xfrm>
            <a:off x="1089261" y="3291952"/>
            <a:ext cx="4516971" cy="2405190"/>
            <a:chOff x="6292568" y="3276935"/>
            <a:chExt cx="4516971" cy="2405190"/>
          </a:xfrm>
        </p:grpSpPr>
        <p:sp>
          <p:nvSpPr>
            <p:cNvPr id="147" name="Freeform: Shape 146">
              <a:extLst>
                <a:ext uri="{FF2B5EF4-FFF2-40B4-BE49-F238E27FC236}">
                  <a16:creationId xmlns:a16="http://schemas.microsoft.com/office/drawing/2014/main" id="{F2FE217F-E981-9E23-60AB-855ABE04358D}"/>
                </a:ext>
              </a:extLst>
            </p:cNvPr>
            <p:cNvSpPr/>
            <p:nvPr/>
          </p:nvSpPr>
          <p:spPr>
            <a:xfrm>
              <a:off x="7829348" y="4019550"/>
              <a:ext cx="1981200" cy="330200"/>
            </a:xfrm>
            <a:custGeom>
              <a:avLst/>
              <a:gdLst>
                <a:gd name="connsiteX0" fmla="*/ 0 w 1981200"/>
                <a:gd name="connsiteY0" fmla="*/ 304800 h 330200"/>
                <a:gd name="connsiteX1" fmla="*/ 625475 w 1981200"/>
                <a:gd name="connsiteY1" fmla="*/ 0 h 330200"/>
                <a:gd name="connsiteX2" fmla="*/ 1292225 w 1981200"/>
                <a:gd name="connsiteY2" fmla="*/ 330200 h 330200"/>
                <a:gd name="connsiteX3" fmla="*/ 1981200 w 1981200"/>
                <a:gd name="connsiteY3" fmla="*/ 117475 h 330200"/>
              </a:gdLst>
              <a:ahLst/>
              <a:cxnLst>
                <a:cxn ang="0">
                  <a:pos x="connsiteX0" y="connsiteY0"/>
                </a:cxn>
                <a:cxn ang="0">
                  <a:pos x="connsiteX1" y="connsiteY1"/>
                </a:cxn>
                <a:cxn ang="0">
                  <a:pos x="connsiteX2" y="connsiteY2"/>
                </a:cxn>
                <a:cxn ang="0">
                  <a:pos x="connsiteX3" y="connsiteY3"/>
                </a:cxn>
              </a:cxnLst>
              <a:rect l="l" t="t" r="r" b="b"/>
              <a:pathLst>
                <a:path w="1981200" h="330200">
                  <a:moveTo>
                    <a:pt x="0" y="304800"/>
                  </a:moveTo>
                  <a:lnTo>
                    <a:pt x="625475" y="0"/>
                  </a:lnTo>
                  <a:lnTo>
                    <a:pt x="1292225" y="330200"/>
                  </a:lnTo>
                  <a:lnTo>
                    <a:pt x="1981200" y="117475"/>
                  </a:lnTo>
                </a:path>
              </a:pathLst>
            </a:cu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48" name="Straight Connector 147">
              <a:extLst>
                <a:ext uri="{FF2B5EF4-FFF2-40B4-BE49-F238E27FC236}">
                  <a16:creationId xmlns:a16="http://schemas.microsoft.com/office/drawing/2014/main" id="{E029E9D1-5E91-E38E-67F8-92E01758CD9C}"/>
                </a:ext>
              </a:extLst>
            </p:cNvPr>
            <p:cNvCxnSpPr>
              <a:cxnSpLocks/>
            </p:cNvCxnSpPr>
            <p:nvPr/>
          </p:nvCxnSpPr>
          <p:spPr>
            <a:xfrm>
              <a:off x="9130443" y="3988027"/>
              <a:ext cx="0" cy="750912"/>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1462924-2E75-3390-75A6-87C9D8383B2D}"/>
                </a:ext>
              </a:extLst>
            </p:cNvPr>
            <p:cNvCxnSpPr>
              <a:cxnSpLocks/>
            </p:cNvCxnSpPr>
            <p:nvPr/>
          </p:nvCxnSpPr>
          <p:spPr>
            <a:xfrm>
              <a:off x="6478365" y="5281574"/>
              <a:ext cx="558074" cy="279043"/>
            </a:xfrm>
            <a:prstGeom prst="line">
              <a:avLst/>
            </a:prstGeom>
            <a:ln w="44450">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6F30451-4144-87DB-16A8-F9A945A4FF1F}"/>
                </a:ext>
              </a:extLst>
            </p:cNvPr>
            <p:cNvCxnSpPr>
              <a:cxnSpLocks/>
            </p:cNvCxnSpPr>
            <p:nvPr/>
          </p:nvCxnSpPr>
          <p:spPr>
            <a:xfrm flipH="1">
              <a:off x="6460530" y="4038783"/>
              <a:ext cx="558074" cy="279043"/>
            </a:xfrm>
            <a:prstGeom prst="line">
              <a:avLst/>
            </a:prstGeom>
            <a:ln w="44450">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1B00CA-EDCC-40F1-D01C-272DAAC0E049}"/>
                </a:ext>
              </a:extLst>
            </p:cNvPr>
            <p:cNvCxnSpPr>
              <a:cxnSpLocks/>
            </p:cNvCxnSpPr>
            <p:nvPr/>
          </p:nvCxnSpPr>
          <p:spPr>
            <a:xfrm flipH="1">
              <a:off x="7145659" y="5281574"/>
              <a:ext cx="558074" cy="279043"/>
            </a:xfrm>
            <a:prstGeom prst="line">
              <a:avLst/>
            </a:prstGeom>
            <a:ln w="44450">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69D28E2-31E5-0B6B-D120-4AD88346D0A8}"/>
                </a:ext>
              </a:extLst>
            </p:cNvPr>
            <p:cNvCxnSpPr>
              <a:cxnSpLocks/>
            </p:cNvCxnSpPr>
            <p:nvPr/>
          </p:nvCxnSpPr>
          <p:spPr>
            <a:xfrm>
              <a:off x="6416075" y="4448498"/>
              <a:ext cx="0" cy="750912"/>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BBA30E6-20E5-1960-1A75-6CB0DDB75CAC}"/>
                </a:ext>
              </a:extLst>
            </p:cNvPr>
            <p:cNvCxnSpPr>
              <a:cxnSpLocks/>
            </p:cNvCxnSpPr>
            <p:nvPr/>
          </p:nvCxnSpPr>
          <p:spPr>
            <a:xfrm>
              <a:off x="7771543" y="4448498"/>
              <a:ext cx="0" cy="750912"/>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FC716B7-3EA4-7BF0-7465-AF7A168D94F4}"/>
                </a:ext>
              </a:extLst>
            </p:cNvPr>
            <p:cNvCxnSpPr>
              <a:cxnSpLocks/>
            </p:cNvCxnSpPr>
            <p:nvPr/>
          </p:nvCxnSpPr>
          <p:spPr>
            <a:xfrm>
              <a:off x="7166781" y="4038783"/>
              <a:ext cx="558074" cy="279043"/>
            </a:xfrm>
            <a:prstGeom prst="line">
              <a:avLst/>
            </a:prstGeom>
            <a:ln w="44450">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grpSp>
          <p:nvGrpSpPr>
            <p:cNvPr id="155" name="Group 154">
              <a:extLst>
                <a:ext uri="{FF2B5EF4-FFF2-40B4-BE49-F238E27FC236}">
                  <a16:creationId xmlns:a16="http://schemas.microsoft.com/office/drawing/2014/main" id="{F61B75E7-9501-3142-AB16-77374D7E261E}"/>
                </a:ext>
              </a:extLst>
            </p:cNvPr>
            <p:cNvGrpSpPr/>
            <p:nvPr/>
          </p:nvGrpSpPr>
          <p:grpSpPr>
            <a:xfrm>
              <a:off x="6979083" y="3914775"/>
              <a:ext cx="218440" cy="218440"/>
              <a:chOff x="2080260" y="3695700"/>
              <a:chExt cx="375506" cy="375506"/>
            </a:xfrm>
          </p:grpSpPr>
          <p:sp>
            <p:nvSpPr>
              <p:cNvPr id="156" name="Oval 155">
                <a:extLst>
                  <a:ext uri="{FF2B5EF4-FFF2-40B4-BE49-F238E27FC236}">
                    <a16:creationId xmlns:a16="http://schemas.microsoft.com/office/drawing/2014/main" id="{8AFD4211-B82E-9E51-1E92-199EF18FDA86}"/>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7" name="Oval 156">
                <a:extLst>
                  <a:ext uri="{FF2B5EF4-FFF2-40B4-BE49-F238E27FC236}">
                    <a16:creationId xmlns:a16="http://schemas.microsoft.com/office/drawing/2014/main" id="{55A0821D-1A15-5292-2B5A-50AEE434F829}"/>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8" name="Oval 157">
                <a:extLst>
                  <a:ext uri="{FF2B5EF4-FFF2-40B4-BE49-F238E27FC236}">
                    <a16:creationId xmlns:a16="http://schemas.microsoft.com/office/drawing/2014/main" id="{E5541A4F-674C-EF8C-2035-FBD4D3724CE4}"/>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9" name="Group 158">
              <a:extLst>
                <a:ext uri="{FF2B5EF4-FFF2-40B4-BE49-F238E27FC236}">
                  <a16:creationId xmlns:a16="http://schemas.microsoft.com/office/drawing/2014/main" id="{8E47A714-163F-BFB2-3757-10F53AADF6D1}"/>
                </a:ext>
              </a:extLst>
            </p:cNvPr>
            <p:cNvGrpSpPr/>
            <p:nvPr/>
          </p:nvGrpSpPr>
          <p:grpSpPr>
            <a:xfrm>
              <a:off x="6292568" y="4230058"/>
              <a:ext cx="218440" cy="218440"/>
              <a:chOff x="2080260" y="3695700"/>
              <a:chExt cx="375506" cy="375506"/>
            </a:xfrm>
          </p:grpSpPr>
          <p:sp>
            <p:nvSpPr>
              <p:cNvPr id="160" name="Oval 159">
                <a:extLst>
                  <a:ext uri="{FF2B5EF4-FFF2-40B4-BE49-F238E27FC236}">
                    <a16:creationId xmlns:a16="http://schemas.microsoft.com/office/drawing/2014/main" id="{9EA44823-E1A8-D132-2512-F0EE93D74096}"/>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1" name="Oval 160">
                <a:extLst>
                  <a:ext uri="{FF2B5EF4-FFF2-40B4-BE49-F238E27FC236}">
                    <a16:creationId xmlns:a16="http://schemas.microsoft.com/office/drawing/2014/main" id="{50D4D96C-5482-915A-3783-C5F0A42B69EC}"/>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2" name="Oval 161">
                <a:extLst>
                  <a:ext uri="{FF2B5EF4-FFF2-40B4-BE49-F238E27FC236}">
                    <a16:creationId xmlns:a16="http://schemas.microsoft.com/office/drawing/2014/main" id="{B3006C67-FBEC-7A1D-F7D8-06955E6384F4}"/>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3" name="Group 162">
              <a:extLst>
                <a:ext uri="{FF2B5EF4-FFF2-40B4-BE49-F238E27FC236}">
                  <a16:creationId xmlns:a16="http://schemas.microsoft.com/office/drawing/2014/main" id="{65CDF716-A8EE-1EEE-D27C-3B76A8F225E1}"/>
                </a:ext>
              </a:extLst>
            </p:cNvPr>
            <p:cNvGrpSpPr/>
            <p:nvPr/>
          </p:nvGrpSpPr>
          <p:grpSpPr>
            <a:xfrm>
              <a:off x="6292568" y="5153983"/>
              <a:ext cx="218440" cy="218440"/>
              <a:chOff x="2080260" y="3695700"/>
              <a:chExt cx="375506" cy="375506"/>
            </a:xfrm>
          </p:grpSpPr>
          <p:sp>
            <p:nvSpPr>
              <p:cNvPr id="164" name="Oval 163">
                <a:extLst>
                  <a:ext uri="{FF2B5EF4-FFF2-40B4-BE49-F238E27FC236}">
                    <a16:creationId xmlns:a16="http://schemas.microsoft.com/office/drawing/2014/main" id="{72BE67C6-C88C-5CAB-056E-541B8A368AEC}"/>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5" name="Oval 164">
                <a:extLst>
                  <a:ext uri="{FF2B5EF4-FFF2-40B4-BE49-F238E27FC236}">
                    <a16:creationId xmlns:a16="http://schemas.microsoft.com/office/drawing/2014/main" id="{A7A5DF74-626B-AA1C-69DC-E3F682A1A4C2}"/>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6" name="Oval 165">
                <a:extLst>
                  <a:ext uri="{FF2B5EF4-FFF2-40B4-BE49-F238E27FC236}">
                    <a16:creationId xmlns:a16="http://schemas.microsoft.com/office/drawing/2014/main" id="{937A0FCD-C089-8612-BB31-C68D7CAB2EA9}"/>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7" name="Group 166">
              <a:extLst>
                <a:ext uri="{FF2B5EF4-FFF2-40B4-BE49-F238E27FC236}">
                  <a16:creationId xmlns:a16="http://schemas.microsoft.com/office/drawing/2014/main" id="{26A607A0-4C80-FD82-8718-55C01C74AA3B}"/>
                </a:ext>
              </a:extLst>
            </p:cNvPr>
            <p:cNvGrpSpPr/>
            <p:nvPr/>
          </p:nvGrpSpPr>
          <p:grpSpPr>
            <a:xfrm>
              <a:off x="6979083" y="5463685"/>
              <a:ext cx="218440" cy="218440"/>
              <a:chOff x="2080260" y="3695700"/>
              <a:chExt cx="375506" cy="375506"/>
            </a:xfrm>
          </p:grpSpPr>
          <p:sp>
            <p:nvSpPr>
              <p:cNvPr id="168" name="Oval 167">
                <a:extLst>
                  <a:ext uri="{FF2B5EF4-FFF2-40B4-BE49-F238E27FC236}">
                    <a16:creationId xmlns:a16="http://schemas.microsoft.com/office/drawing/2014/main" id="{D4063516-3A6D-2B62-5B6C-C2494835DFD2}"/>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9" name="Oval 168">
                <a:extLst>
                  <a:ext uri="{FF2B5EF4-FFF2-40B4-BE49-F238E27FC236}">
                    <a16:creationId xmlns:a16="http://schemas.microsoft.com/office/drawing/2014/main" id="{29171F82-E1FF-1A79-A9D5-15E9E9E0FAFD}"/>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0" name="Oval 169">
                <a:extLst>
                  <a:ext uri="{FF2B5EF4-FFF2-40B4-BE49-F238E27FC236}">
                    <a16:creationId xmlns:a16="http://schemas.microsoft.com/office/drawing/2014/main" id="{109D5029-FB25-5A31-235F-8A7148E23202}"/>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1" name="Group 170">
              <a:extLst>
                <a:ext uri="{FF2B5EF4-FFF2-40B4-BE49-F238E27FC236}">
                  <a16:creationId xmlns:a16="http://schemas.microsoft.com/office/drawing/2014/main" id="{874CDE41-74EC-2041-C20B-0F2DD22C0B22}"/>
                </a:ext>
              </a:extLst>
            </p:cNvPr>
            <p:cNvGrpSpPr/>
            <p:nvPr/>
          </p:nvGrpSpPr>
          <p:grpSpPr>
            <a:xfrm>
              <a:off x="7678456" y="4230058"/>
              <a:ext cx="218440" cy="218440"/>
              <a:chOff x="2080260" y="3695700"/>
              <a:chExt cx="375506" cy="375506"/>
            </a:xfrm>
          </p:grpSpPr>
          <p:sp>
            <p:nvSpPr>
              <p:cNvPr id="172" name="Oval 171">
                <a:extLst>
                  <a:ext uri="{FF2B5EF4-FFF2-40B4-BE49-F238E27FC236}">
                    <a16:creationId xmlns:a16="http://schemas.microsoft.com/office/drawing/2014/main" id="{54A6B851-0B83-8B04-9D64-FFD7237C3B45}"/>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3" name="Oval 172">
                <a:extLst>
                  <a:ext uri="{FF2B5EF4-FFF2-40B4-BE49-F238E27FC236}">
                    <a16:creationId xmlns:a16="http://schemas.microsoft.com/office/drawing/2014/main" id="{C443448C-A0D9-2B1E-A417-9AA434D75AAB}"/>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4" name="Oval 173">
                <a:extLst>
                  <a:ext uri="{FF2B5EF4-FFF2-40B4-BE49-F238E27FC236}">
                    <a16:creationId xmlns:a16="http://schemas.microsoft.com/office/drawing/2014/main" id="{E2187960-B2C8-894A-9A75-6F4111CCEEF8}"/>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5" name="Group 174">
              <a:extLst>
                <a:ext uri="{FF2B5EF4-FFF2-40B4-BE49-F238E27FC236}">
                  <a16:creationId xmlns:a16="http://schemas.microsoft.com/office/drawing/2014/main" id="{0C277647-2511-ADC2-589F-0B752E24510B}"/>
                </a:ext>
              </a:extLst>
            </p:cNvPr>
            <p:cNvGrpSpPr/>
            <p:nvPr/>
          </p:nvGrpSpPr>
          <p:grpSpPr>
            <a:xfrm>
              <a:off x="7678456" y="5153983"/>
              <a:ext cx="218440" cy="218440"/>
              <a:chOff x="2080260" y="3695700"/>
              <a:chExt cx="375506" cy="375506"/>
            </a:xfrm>
          </p:grpSpPr>
          <p:sp>
            <p:nvSpPr>
              <p:cNvPr id="176" name="Oval 175">
                <a:extLst>
                  <a:ext uri="{FF2B5EF4-FFF2-40B4-BE49-F238E27FC236}">
                    <a16:creationId xmlns:a16="http://schemas.microsoft.com/office/drawing/2014/main" id="{7D023D6A-8D84-DD51-65A0-A637872F0A5F}"/>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7" name="Oval 176">
                <a:extLst>
                  <a:ext uri="{FF2B5EF4-FFF2-40B4-BE49-F238E27FC236}">
                    <a16:creationId xmlns:a16="http://schemas.microsoft.com/office/drawing/2014/main" id="{BBECFD0D-821E-399A-38C5-DDCF28363303}"/>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8" name="Oval 177">
                <a:extLst>
                  <a:ext uri="{FF2B5EF4-FFF2-40B4-BE49-F238E27FC236}">
                    <a16:creationId xmlns:a16="http://schemas.microsoft.com/office/drawing/2014/main" id="{0607918A-0406-D994-CDCD-3160277AFB41}"/>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79" name="Straight Connector 178">
              <a:extLst>
                <a:ext uri="{FF2B5EF4-FFF2-40B4-BE49-F238E27FC236}">
                  <a16:creationId xmlns:a16="http://schemas.microsoft.com/office/drawing/2014/main" id="{B5F73519-FE32-9413-AEA6-4BDAD007404D}"/>
                </a:ext>
              </a:extLst>
            </p:cNvPr>
            <p:cNvCxnSpPr>
              <a:cxnSpLocks/>
            </p:cNvCxnSpPr>
            <p:nvPr/>
          </p:nvCxnSpPr>
          <p:spPr>
            <a:xfrm flipH="1">
              <a:off x="7106250" y="5142052"/>
              <a:ext cx="558074" cy="279043"/>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1FAC49E-8CF6-E10A-2556-155217FB8DD5}"/>
                </a:ext>
              </a:extLst>
            </p:cNvPr>
            <p:cNvCxnSpPr>
              <a:cxnSpLocks/>
            </p:cNvCxnSpPr>
            <p:nvPr/>
          </p:nvCxnSpPr>
          <p:spPr>
            <a:xfrm>
              <a:off x="7085255" y="4179776"/>
              <a:ext cx="558074" cy="279043"/>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A200232-9C68-FCB8-DFA8-22188007A588}"/>
                </a:ext>
              </a:extLst>
            </p:cNvPr>
            <p:cNvCxnSpPr>
              <a:cxnSpLocks/>
            </p:cNvCxnSpPr>
            <p:nvPr/>
          </p:nvCxnSpPr>
          <p:spPr>
            <a:xfrm>
              <a:off x="6537579" y="4476324"/>
              <a:ext cx="0" cy="639132"/>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C24D9B01-73AE-B168-89E0-C1BA366D4A9A}"/>
                </a:ext>
              </a:extLst>
            </p:cNvPr>
            <p:cNvSpPr txBox="1"/>
            <p:nvPr/>
          </p:nvSpPr>
          <p:spPr>
            <a:xfrm>
              <a:off x="8917915" y="3276935"/>
              <a:ext cx="890187" cy="523220"/>
            </a:xfrm>
            <a:prstGeom prst="rect">
              <a:avLst/>
            </a:prstGeom>
            <a:noFill/>
          </p:spPr>
          <p:txBody>
            <a:bodyPr wrap="square" rtlCol="0">
              <a:spAutoFit/>
            </a:bodyPr>
            <a:lstStyle/>
            <a:p>
              <a:r>
                <a:rPr lang="en-US" sz="2800">
                  <a:solidFill>
                    <a:schemeClr val="accent5">
                      <a:lumMod val="75000"/>
                    </a:schemeClr>
                  </a:solidFill>
                </a:rPr>
                <a:t>H</a:t>
              </a:r>
              <a:endParaRPr lang="en-CA" sz="2800" baseline="-25000">
                <a:solidFill>
                  <a:schemeClr val="accent5">
                    <a:lumMod val="75000"/>
                  </a:schemeClr>
                </a:solidFill>
              </a:endParaRPr>
            </a:p>
          </p:txBody>
        </p:sp>
        <p:sp>
          <p:nvSpPr>
            <p:cNvPr id="183" name="TextBox 182">
              <a:extLst>
                <a:ext uri="{FF2B5EF4-FFF2-40B4-BE49-F238E27FC236}">
                  <a16:creationId xmlns:a16="http://schemas.microsoft.com/office/drawing/2014/main" id="{7095E858-35B4-7D14-5153-D89E7A9A9A0B}"/>
                </a:ext>
              </a:extLst>
            </p:cNvPr>
            <p:cNvSpPr txBox="1"/>
            <p:nvPr/>
          </p:nvSpPr>
          <p:spPr>
            <a:xfrm>
              <a:off x="8689138" y="4853896"/>
              <a:ext cx="890187" cy="523220"/>
            </a:xfrm>
            <a:prstGeom prst="rect">
              <a:avLst/>
            </a:prstGeom>
            <a:noFill/>
          </p:spPr>
          <p:txBody>
            <a:bodyPr wrap="square" rtlCol="0">
              <a:spAutoFit/>
            </a:bodyPr>
            <a:lstStyle/>
            <a:p>
              <a:r>
                <a:rPr lang="en-US" sz="2800">
                  <a:solidFill>
                    <a:schemeClr val="accent5">
                      <a:lumMod val="75000"/>
                    </a:schemeClr>
                  </a:solidFill>
                </a:rPr>
                <a:t>CH</a:t>
              </a:r>
              <a:r>
                <a:rPr lang="en-US" sz="2800" baseline="-25000">
                  <a:solidFill>
                    <a:schemeClr val="accent5">
                      <a:lumMod val="75000"/>
                    </a:schemeClr>
                  </a:solidFill>
                </a:rPr>
                <a:t>3</a:t>
              </a:r>
              <a:endParaRPr lang="en-CA" sz="2800" baseline="-25000">
                <a:solidFill>
                  <a:schemeClr val="accent5">
                    <a:lumMod val="75000"/>
                  </a:schemeClr>
                </a:solidFill>
              </a:endParaRPr>
            </a:p>
          </p:txBody>
        </p:sp>
        <p:sp>
          <p:nvSpPr>
            <p:cNvPr id="184" name="TextBox 183">
              <a:extLst>
                <a:ext uri="{FF2B5EF4-FFF2-40B4-BE49-F238E27FC236}">
                  <a16:creationId xmlns:a16="http://schemas.microsoft.com/office/drawing/2014/main" id="{AB12B826-DEF3-7167-C318-C636D78CC424}"/>
                </a:ext>
              </a:extLst>
            </p:cNvPr>
            <p:cNvSpPr txBox="1"/>
            <p:nvPr/>
          </p:nvSpPr>
          <p:spPr>
            <a:xfrm>
              <a:off x="9919352" y="3880869"/>
              <a:ext cx="890187" cy="523220"/>
            </a:xfrm>
            <a:prstGeom prst="rect">
              <a:avLst/>
            </a:prstGeom>
            <a:noFill/>
          </p:spPr>
          <p:txBody>
            <a:bodyPr wrap="square" rtlCol="0">
              <a:spAutoFit/>
            </a:bodyPr>
            <a:lstStyle/>
            <a:p>
              <a:r>
                <a:rPr lang="en-US" sz="2800">
                  <a:solidFill>
                    <a:schemeClr val="accent5">
                      <a:lumMod val="75000"/>
                    </a:schemeClr>
                  </a:solidFill>
                </a:rPr>
                <a:t>NH</a:t>
              </a:r>
              <a:r>
                <a:rPr lang="en-US" sz="2800" baseline="-25000">
                  <a:solidFill>
                    <a:schemeClr val="accent5">
                      <a:lumMod val="75000"/>
                    </a:schemeClr>
                  </a:solidFill>
                </a:rPr>
                <a:t>2</a:t>
              </a:r>
              <a:endParaRPr lang="en-CA" sz="2800" baseline="-25000">
                <a:solidFill>
                  <a:schemeClr val="accent5">
                    <a:lumMod val="75000"/>
                  </a:schemeClr>
                </a:solidFill>
              </a:endParaRPr>
            </a:p>
          </p:txBody>
        </p:sp>
        <p:grpSp>
          <p:nvGrpSpPr>
            <p:cNvPr id="185" name="Group 184">
              <a:extLst>
                <a:ext uri="{FF2B5EF4-FFF2-40B4-BE49-F238E27FC236}">
                  <a16:creationId xmlns:a16="http://schemas.microsoft.com/office/drawing/2014/main" id="{48524484-43AA-03E7-B278-D4DA22DA3B3A}"/>
                </a:ext>
              </a:extLst>
            </p:cNvPr>
            <p:cNvGrpSpPr/>
            <p:nvPr/>
          </p:nvGrpSpPr>
          <p:grpSpPr>
            <a:xfrm>
              <a:off x="8356680" y="3924039"/>
              <a:ext cx="218440" cy="218440"/>
              <a:chOff x="2080260" y="3695700"/>
              <a:chExt cx="375506" cy="375506"/>
            </a:xfrm>
          </p:grpSpPr>
          <p:sp>
            <p:nvSpPr>
              <p:cNvPr id="186" name="Oval 185">
                <a:extLst>
                  <a:ext uri="{FF2B5EF4-FFF2-40B4-BE49-F238E27FC236}">
                    <a16:creationId xmlns:a16="http://schemas.microsoft.com/office/drawing/2014/main" id="{3A024083-3169-5D90-427F-BE37BC3D031A}"/>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7" name="Oval 186">
                <a:extLst>
                  <a:ext uri="{FF2B5EF4-FFF2-40B4-BE49-F238E27FC236}">
                    <a16:creationId xmlns:a16="http://schemas.microsoft.com/office/drawing/2014/main" id="{42F6AE44-0CD9-8AEE-F776-1D55DE7C3860}"/>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8" name="Oval 187">
                <a:extLst>
                  <a:ext uri="{FF2B5EF4-FFF2-40B4-BE49-F238E27FC236}">
                    <a16:creationId xmlns:a16="http://schemas.microsoft.com/office/drawing/2014/main" id="{D7AA6FEE-039A-D1E6-7FE7-77D41005C9C9}"/>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9" name="Group 188">
              <a:extLst>
                <a:ext uri="{FF2B5EF4-FFF2-40B4-BE49-F238E27FC236}">
                  <a16:creationId xmlns:a16="http://schemas.microsoft.com/office/drawing/2014/main" id="{D524A72B-0ABA-6DF3-B85E-07FE9CCB227A}"/>
                </a:ext>
              </a:extLst>
            </p:cNvPr>
            <p:cNvGrpSpPr/>
            <p:nvPr/>
          </p:nvGrpSpPr>
          <p:grpSpPr>
            <a:xfrm>
              <a:off x="9021639" y="4245854"/>
              <a:ext cx="218440" cy="218440"/>
              <a:chOff x="2080260" y="3695700"/>
              <a:chExt cx="375506" cy="375506"/>
            </a:xfrm>
          </p:grpSpPr>
          <p:sp>
            <p:nvSpPr>
              <p:cNvPr id="190" name="Oval 189">
                <a:extLst>
                  <a:ext uri="{FF2B5EF4-FFF2-40B4-BE49-F238E27FC236}">
                    <a16:creationId xmlns:a16="http://schemas.microsoft.com/office/drawing/2014/main" id="{85087B9E-FD6D-040C-EC4F-489F7665F656}"/>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1" name="Oval 190">
                <a:extLst>
                  <a:ext uri="{FF2B5EF4-FFF2-40B4-BE49-F238E27FC236}">
                    <a16:creationId xmlns:a16="http://schemas.microsoft.com/office/drawing/2014/main" id="{63D4EB74-63CD-66C0-7D81-BBB5FC0A4552}"/>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2" name="Oval 191">
                <a:extLst>
                  <a:ext uri="{FF2B5EF4-FFF2-40B4-BE49-F238E27FC236}">
                    <a16:creationId xmlns:a16="http://schemas.microsoft.com/office/drawing/2014/main" id="{177EB6A9-C0E4-09C9-8D3E-303C13C055C8}"/>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3" name="Group 192">
              <a:extLst>
                <a:ext uri="{FF2B5EF4-FFF2-40B4-BE49-F238E27FC236}">
                  <a16:creationId xmlns:a16="http://schemas.microsoft.com/office/drawing/2014/main" id="{EEED01D6-8B8D-CCA9-3382-13ABBAD5F476}"/>
                </a:ext>
              </a:extLst>
            </p:cNvPr>
            <p:cNvGrpSpPr/>
            <p:nvPr/>
          </p:nvGrpSpPr>
          <p:grpSpPr>
            <a:xfrm>
              <a:off x="9021639" y="4668220"/>
              <a:ext cx="218440" cy="218440"/>
              <a:chOff x="2080260" y="3695700"/>
              <a:chExt cx="375506" cy="375506"/>
            </a:xfrm>
          </p:grpSpPr>
          <p:sp>
            <p:nvSpPr>
              <p:cNvPr id="194" name="Oval 193">
                <a:extLst>
                  <a:ext uri="{FF2B5EF4-FFF2-40B4-BE49-F238E27FC236}">
                    <a16:creationId xmlns:a16="http://schemas.microsoft.com/office/drawing/2014/main" id="{AEF10D21-F670-7B8A-40D1-EF2E9A51F38F}"/>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5" name="Oval 194">
                <a:extLst>
                  <a:ext uri="{FF2B5EF4-FFF2-40B4-BE49-F238E27FC236}">
                    <a16:creationId xmlns:a16="http://schemas.microsoft.com/office/drawing/2014/main" id="{4735E34A-10CB-A726-761C-D9D64C84AC03}"/>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6" name="Oval 195">
                <a:extLst>
                  <a:ext uri="{FF2B5EF4-FFF2-40B4-BE49-F238E27FC236}">
                    <a16:creationId xmlns:a16="http://schemas.microsoft.com/office/drawing/2014/main" id="{7A6774ED-7E31-4DFA-7E58-CF3E8DB69BF4}"/>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7" name="Group 196">
              <a:extLst>
                <a:ext uri="{FF2B5EF4-FFF2-40B4-BE49-F238E27FC236}">
                  <a16:creationId xmlns:a16="http://schemas.microsoft.com/office/drawing/2014/main" id="{E8B1E9D0-BA6E-E6D4-6564-9AEE87B9C16A}"/>
                </a:ext>
              </a:extLst>
            </p:cNvPr>
            <p:cNvGrpSpPr/>
            <p:nvPr/>
          </p:nvGrpSpPr>
          <p:grpSpPr>
            <a:xfrm>
              <a:off x="9021639" y="3795542"/>
              <a:ext cx="218440" cy="218440"/>
              <a:chOff x="2080260" y="3695700"/>
              <a:chExt cx="375506" cy="375506"/>
            </a:xfrm>
          </p:grpSpPr>
          <p:sp>
            <p:nvSpPr>
              <p:cNvPr id="198" name="Oval 197">
                <a:extLst>
                  <a:ext uri="{FF2B5EF4-FFF2-40B4-BE49-F238E27FC236}">
                    <a16:creationId xmlns:a16="http://schemas.microsoft.com/office/drawing/2014/main" id="{6A15E44E-6369-E8B5-FFF2-3808682D867B}"/>
                  </a:ext>
                </a:extLst>
              </p:cNvPr>
              <p:cNvSpPr/>
              <p:nvPr/>
            </p:nvSpPr>
            <p:spPr>
              <a:xfrm>
                <a:off x="2080260" y="3695700"/>
                <a:ext cx="375506" cy="3755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9" name="Oval 198">
                <a:extLst>
                  <a:ext uri="{FF2B5EF4-FFF2-40B4-BE49-F238E27FC236}">
                    <a16:creationId xmlns:a16="http://schemas.microsoft.com/office/drawing/2014/main" id="{569E9A1E-A874-1A00-0EE1-72B2E9A68316}"/>
                  </a:ext>
                </a:extLst>
              </p:cNvPr>
              <p:cNvSpPr/>
              <p:nvPr/>
            </p:nvSpPr>
            <p:spPr>
              <a:xfrm>
                <a:off x="2110947" y="3725959"/>
                <a:ext cx="258666" cy="258666"/>
              </a:xfrm>
              <a:prstGeom prst="ellipse">
                <a:avLst/>
              </a:prstGeom>
              <a:solidFill>
                <a:schemeClr val="accent2">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0" name="Oval 199">
                <a:extLst>
                  <a:ext uri="{FF2B5EF4-FFF2-40B4-BE49-F238E27FC236}">
                    <a16:creationId xmlns:a16="http://schemas.microsoft.com/office/drawing/2014/main" id="{EA223B00-7AD7-76D4-0919-37B86416633D}"/>
                  </a:ext>
                </a:extLst>
              </p:cNvPr>
              <p:cNvSpPr/>
              <p:nvPr/>
            </p:nvSpPr>
            <p:spPr>
              <a:xfrm>
                <a:off x="2140985" y="3758109"/>
                <a:ext cx="127028" cy="127028"/>
              </a:xfrm>
              <a:prstGeom prst="ellipse">
                <a:avLst/>
              </a:prstGeom>
              <a:solidFill>
                <a:schemeClr val="accent2">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1" name="Group 200">
              <a:extLst>
                <a:ext uri="{FF2B5EF4-FFF2-40B4-BE49-F238E27FC236}">
                  <a16:creationId xmlns:a16="http://schemas.microsoft.com/office/drawing/2014/main" id="{0C2191BE-AB02-64E8-7DF6-4505F0857394}"/>
                </a:ext>
              </a:extLst>
            </p:cNvPr>
            <p:cNvGrpSpPr/>
            <p:nvPr/>
          </p:nvGrpSpPr>
          <p:grpSpPr>
            <a:xfrm>
              <a:off x="9740946" y="4021155"/>
              <a:ext cx="218440" cy="218440"/>
              <a:chOff x="2080260" y="3695700"/>
              <a:chExt cx="375506" cy="375506"/>
            </a:xfrm>
          </p:grpSpPr>
          <p:sp>
            <p:nvSpPr>
              <p:cNvPr id="202" name="Oval 201">
                <a:extLst>
                  <a:ext uri="{FF2B5EF4-FFF2-40B4-BE49-F238E27FC236}">
                    <a16:creationId xmlns:a16="http://schemas.microsoft.com/office/drawing/2014/main" id="{A89CB085-5EC4-CEC5-457E-5441869A3E50}"/>
                  </a:ext>
                </a:extLst>
              </p:cNvPr>
              <p:cNvSpPr/>
              <p:nvPr/>
            </p:nvSpPr>
            <p:spPr>
              <a:xfrm>
                <a:off x="2080260" y="3695700"/>
                <a:ext cx="375506" cy="3755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3" name="Oval 202">
                <a:extLst>
                  <a:ext uri="{FF2B5EF4-FFF2-40B4-BE49-F238E27FC236}">
                    <a16:creationId xmlns:a16="http://schemas.microsoft.com/office/drawing/2014/main" id="{0923FE15-DD62-1BEF-A412-AB04169E7A1C}"/>
                  </a:ext>
                </a:extLst>
              </p:cNvPr>
              <p:cNvSpPr/>
              <p:nvPr/>
            </p:nvSpPr>
            <p:spPr>
              <a:xfrm>
                <a:off x="2110947" y="3725959"/>
                <a:ext cx="258666" cy="258666"/>
              </a:xfrm>
              <a:prstGeom prst="ellipse">
                <a:avLst/>
              </a:prstGeom>
              <a:solidFill>
                <a:schemeClr val="accent6">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4" name="Oval 203">
                <a:extLst>
                  <a:ext uri="{FF2B5EF4-FFF2-40B4-BE49-F238E27FC236}">
                    <a16:creationId xmlns:a16="http://schemas.microsoft.com/office/drawing/2014/main" id="{69CC7EBF-E5FA-AA4E-6BD0-3A8F734D84D9}"/>
                  </a:ext>
                </a:extLst>
              </p:cNvPr>
              <p:cNvSpPr/>
              <p:nvPr/>
            </p:nvSpPr>
            <p:spPr>
              <a:xfrm>
                <a:off x="2140985" y="3758110"/>
                <a:ext cx="127028" cy="127028"/>
              </a:xfrm>
              <a:prstGeom prst="ellipse">
                <a:avLst/>
              </a:prstGeom>
              <a:solidFill>
                <a:schemeClr val="accent6">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3" name="Group 2">
            <a:extLst>
              <a:ext uri="{FF2B5EF4-FFF2-40B4-BE49-F238E27FC236}">
                <a16:creationId xmlns:a16="http://schemas.microsoft.com/office/drawing/2014/main" id="{27FC9B90-1FD6-4F64-872F-2123468CAE9E}"/>
              </a:ext>
            </a:extLst>
          </p:cNvPr>
          <p:cNvGrpSpPr/>
          <p:nvPr/>
        </p:nvGrpSpPr>
        <p:grpSpPr>
          <a:xfrm>
            <a:off x="6839964" y="3210189"/>
            <a:ext cx="4516971" cy="2472246"/>
            <a:chOff x="1060370" y="3209879"/>
            <a:chExt cx="4516971" cy="2472246"/>
          </a:xfrm>
        </p:grpSpPr>
        <p:sp>
          <p:nvSpPr>
            <p:cNvPr id="21" name="Freeform: Shape 20">
              <a:extLst>
                <a:ext uri="{FF2B5EF4-FFF2-40B4-BE49-F238E27FC236}">
                  <a16:creationId xmlns:a16="http://schemas.microsoft.com/office/drawing/2014/main" id="{B29489D1-7CDC-2D7E-8F52-7C74CF58E67E}"/>
                </a:ext>
              </a:extLst>
            </p:cNvPr>
            <p:cNvSpPr/>
            <p:nvPr/>
          </p:nvSpPr>
          <p:spPr>
            <a:xfrm>
              <a:off x="2597150" y="4019550"/>
              <a:ext cx="1981200" cy="330200"/>
            </a:xfrm>
            <a:custGeom>
              <a:avLst/>
              <a:gdLst>
                <a:gd name="connsiteX0" fmla="*/ 0 w 1981200"/>
                <a:gd name="connsiteY0" fmla="*/ 304800 h 330200"/>
                <a:gd name="connsiteX1" fmla="*/ 625475 w 1981200"/>
                <a:gd name="connsiteY1" fmla="*/ 0 h 330200"/>
                <a:gd name="connsiteX2" fmla="*/ 1292225 w 1981200"/>
                <a:gd name="connsiteY2" fmla="*/ 330200 h 330200"/>
                <a:gd name="connsiteX3" fmla="*/ 1981200 w 1981200"/>
                <a:gd name="connsiteY3" fmla="*/ 117475 h 330200"/>
              </a:gdLst>
              <a:ahLst/>
              <a:cxnLst>
                <a:cxn ang="0">
                  <a:pos x="connsiteX0" y="connsiteY0"/>
                </a:cxn>
                <a:cxn ang="0">
                  <a:pos x="connsiteX1" y="connsiteY1"/>
                </a:cxn>
                <a:cxn ang="0">
                  <a:pos x="connsiteX2" y="connsiteY2"/>
                </a:cxn>
                <a:cxn ang="0">
                  <a:pos x="connsiteX3" y="connsiteY3"/>
                </a:cxn>
              </a:cxnLst>
              <a:rect l="l" t="t" r="r" b="b"/>
              <a:pathLst>
                <a:path w="1981200" h="330200">
                  <a:moveTo>
                    <a:pt x="0" y="304800"/>
                  </a:moveTo>
                  <a:lnTo>
                    <a:pt x="625475" y="0"/>
                  </a:lnTo>
                  <a:lnTo>
                    <a:pt x="1292225" y="330200"/>
                  </a:lnTo>
                  <a:lnTo>
                    <a:pt x="1981200" y="117475"/>
                  </a:lnTo>
                </a:path>
              </a:pathLst>
            </a:cu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23" name="Straight Connector 122">
              <a:extLst>
                <a:ext uri="{FF2B5EF4-FFF2-40B4-BE49-F238E27FC236}">
                  <a16:creationId xmlns:a16="http://schemas.microsoft.com/office/drawing/2014/main" id="{71862FF5-265F-3AFF-9E10-4614E101B7B6}"/>
                </a:ext>
              </a:extLst>
            </p:cNvPr>
            <p:cNvCxnSpPr>
              <a:cxnSpLocks/>
            </p:cNvCxnSpPr>
            <p:nvPr/>
          </p:nvCxnSpPr>
          <p:spPr>
            <a:xfrm>
              <a:off x="3898245" y="3988027"/>
              <a:ext cx="0" cy="750912"/>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691E456-2271-D72B-B43E-8A490E77499F}"/>
                </a:ext>
              </a:extLst>
            </p:cNvPr>
            <p:cNvCxnSpPr>
              <a:cxnSpLocks/>
            </p:cNvCxnSpPr>
            <p:nvPr/>
          </p:nvCxnSpPr>
          <p:spPr>
            <a:xfrm>
              <a:off x="1246167" y="5281574"/>
              <a:ext cx="558074" cy="279043"/>
            </a:xfrm>
            <a:prstGeom prst="line">
              <a:avLst/>
            </a:prstGeom>
            <a:ln w="44450">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9334048-FD4A-5EA5-B84E-5AC9E2C985B6}"/>
                </a:ext>
              </a:extLst>
            </p:cNvPr>
            <p:cNvCxnSpPr>
              <a:cxnSpLocks/>
            </p:cNvCxnSpPr>
            <p:nvPr/>
          </p:nvCxnSpPr>
          <p:spPr>
            <a:xfrm flipH="1">
              <a:off x="1228332" y="4038783"/>
              <a:ext cx="558074" cy="279043"/>
            </a:xfrm>
            <a:prstGeom prst="line">
              <a:avLst/>
            </a:prstGeom>
            <a:ln w="44450">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8F99F1-DF87-A00F-E52F-10BECCEB907F}"/>
                </a:ext>
              </a:extLst>
            </p:cNvPr>
            <p:cNvCxnSpPr>
              <a:cxnSpLocks/>
            </p:cNvCxnSpPr>
            <p:nvPr/>
          </p:nvCxnSpPr>
          <p:spPr>
            <a:xfrm flipH="1">
              <a:off x="1913461" y="5281574"/>
              <a:ext cx="558074" cy="279043"/>
            </a:xfrm>
            <a:prstGeom prst="line">
              <a:avLst/>
            </a:prstGeom>
            <a:ln w="44450">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691FA5-B19F-D1F6-B2DE-9FE683FE78DE}"/>
                </a:ext>
              </a:extLst>
            </p:cNvPr>
            <p:cNvCxnSpPr>
              <a:cxnSpLocks/>
            </p:cNvCxnSpPr>
            <p:nvPr/>
          </p:nvCxnSpPr>
          <p:spPr>
            <a:xfrm>
              <a:off x="1183877" y="4448498"/>
              <a:ext cx="0" cy="750912"/>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C47CFCD-4DCE-4ACA-55D4-C20613DC3EA9}"/>
                </a:ext>
              </a:extLst>
            </p:cNvPr>
            <p:cNvCxnSpPr>
              <a:cxnSpLocks/>
            </p:cNvCxnSpPr>
            <p:nvPr/>
          </p:nvCxnSpPr>
          <p:spPr>
            <a:xfrm>
              <a:off x="2539345" y="4448498"/>
              <a:ext cx="0" cy="750912"/>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5706E3-3820-F8D2-4F3A-985DDD1E24E6}"/>
                </a:ext>
              </a:extLst>
            </p:cNvPr>
            <p:cNvCxnSpPr>
              <a:cxnSpLocks/>
            </p:cNvCxnSpPr>
            <p:nvPr/>
          </p:nvCxnSpPr>
          <p:spPr>
            <a:xfrm>
              <a:off x="1934583" y="4038783"/>
              <a:ext cx="558074" cy="279043"/>
            </a:xfrm>
            <a:prstGeom prst="line">
              <a:avLst/>
            </a:prstGeom>
            <a:ln w="44450">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B7632B1-AEFF-FE39-0A0E-2F17A1C675D7}"/>
                </a:ext>
              </a:extLst>
            </p:cNvPr>
            <p:cNvGrpSpPr/>
            <p:nvPr/>
          </p:nvGrpSpPr>
          <p:grpSpPr>
            <a:xfrm>
              <a:off x="1746885" y="3914775"/>
              <a:ext cx="218440" cy="218440"/>
              <a:chOff x="2080260" y="3695700"/>
              <a:chExt cx="375506" cy="375506"/>
            </a:xfrm>
          </p:grpSpPr>
          <p:sp>
            <p:nvSpPr>
              <p:cNvPr id="5" name="Oval 4">
                <a:extLst>
                  <a:ext uri="{FF2B5EF4-FFF2-40B4-BE49-F238E27FC236}">
                    <a16:creationId xmlns:a16="http://schemas.microsoft.com/office/drawing/2014/main" id="{8EDD007D-DC92-186B-8B43-30C895BFCBC7}"/>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046BCB83-A973-68FC-1BF5-EDA41DE8F6C0}"/>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A771142F-D678-E7B1-5B5A-7D7BE87CCF1A}"/>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5" name="Group 44">
              <a:extLst>
                <a:ext uri="{FF2B5EF4-FFF2-40B4-BE49-F238E27FC236}">
                  <a16:creationId xmlns:a16="http://schemas.microsoft.com/office/drawing/2014/main" id="{BE1F725A-D4D8-C579-DA9B-7F544858DD48}"/>
                </a:ext>
              </a:extLst>
            </p:cNvPr>
            <p:cNvGrpSpPr/>
            <p:nvPr/>
          </p:nvGrpSpPr>
          <p:grpSpPr>
            <a:xfrm>
              <a:off x="1060370" y="4230058"/>
              <a:ext cx="218440" cy="218440"/>
              <a:chOff x="2080260" y="3695700"/>
              <a:chExt cx="375506" cy="375506"/>
            </a:xfrm>
          </p:grpSpPr>
          <p:sp>
            <p:nvSpPr>
              <p:cNvPr id="46" name="Oval 45">
                <a:extLst>
                  <a:ext uri="{FF2B5EF4-FFF2-40B4-BE49-F238E27FC236}">
                    <a16:creationId xmlns:a16="http://schemas.microsoft.com/office/drawing/2014/main" id="{5B02931A-122C-66DE-9830-BC97D5CDA551}"/>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2D88CD0F-863C-114C-2F0E-2C838CA69791}"/>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9B967CCC-6E42-74E0-1992-EC927BA1D433}"/>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9" name="Group 48">
              <a:extLst>
                <a:ext uri="{FF2B5EF4-FFF2-40B4-BE49-F238E27FC236}">
                  <a16:creationId xmlns:a16="http://schemas.microsoft.com/office/drawing/2014/main" id="{94216140-5E4A-8FF4-A347-0F2A5EC5229B}"/>
                </a:ext>
              </a:extLst>
            </p:cNvPr>
            <p:cNvGrpSpPr/>
            <p:nvPr/>
          </p:nvGrpSpPr>
          <p:grpSpPr>
            <a:xfrm>
              <a:off x="1060370" y="5153983"/>
              <a:ext cx="218440" cy="218440"/>
              <a:chOff x="2080260" y="3695700"/>
              <a:chExt cx="375506" cy="375506"/>
            </a:xfrm>
          </p:grpSpPr>
          <p:sp>
            <p:nvSpPr>
              <p:cNvPr id="50" name="Oval 49">
                <a:extLst>
                  <a:ext uri="{FF2B5EF4-FFF2-40B4-BE49-F238E27FC236}">
                    <a16:creationId xmlns:a16="http://schemas.microsoft.com/office/drawing/2014/main" id="{4B64DA5E-DD21-BB31-F99E-8B005232A7AC}"/>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4404B441-8D19-4143-7D4E-487579AABBAC}"/>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a:extLst>
                  <a:ext uri="{FF2B5EF4-FFF2-40B4-BE49-F238E27FC236}">
                    <a16:creationId xmlns:a16="http://schemas.microsoft.com/office/drawing/2014/main" id="{5F1957EA-F5CE-E5F8-5A57-A13E9EC08F7D}"/>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3" name="Group 52">
              <a:extLst>
                <a:ext uri="{FF2B5EF4-FFF2-40B4-BE49-F238E27FC236}">
                  <a16:creationId xmlns:a16="http://schemas.microsoft.com/office/drawing/2014/main" id="{7CB8E7CD-832C-9297-9796-4641FD8B3BC1}"/>
                </a:ext>
              </a:extLst>
            </p:cNvPr>
            <p:cNvGrpSpPr/>
            <p:nvPr/>
          </p:nvGrpSpPr>
          <p:grpSpPr>
            <a:xfrm>
              <a:off x="1746885" y="5463685"/>
              <a:ext cx="218440" cy="218440"/>
              <a:chOff x="2080260" y="3695700"/>
              <a:chExt cx="375506" cy="375506"/>
            </a:xfrm>
          </p:grpSpPr>
          <p:sp>
            <p:nvSpPr>
              <p:cNvPr id="54" name="Oval 53">
                <a:extLst>
                  <a:ext uri="{FF2B5EF4-FFF2-40B4-BE49-F238E27FC236}">
                    <a16:creationId xmlns:a16="http://schemas.microsoft.com/office/drawing/2014/main" id="{E011EA16-2576-9339-AAC5-DECB6F9A9559}"/>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val 54">
                <a:extLst>
                  <a:ext uri="{FF2B5EF4-FFF2-40B4-BE49-F238E27FC236}">
                    <a16:creationId xmlns:a16="http://schemas.microsoft.com/office/drawing/2014/main" id="{1C7D95A4-6F37-AD34-4F3E-221ADE05946B}"/>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val 55">
                <a:extLst>
                  <a:ext uri="{FF2B5EF4-FFF2-40B4-BE49-F238E27FC236}">
                    <a16:creationId xmlns:a16="http://schemas.microsoft.com/office/drawing/2014/main" id="{1765D10E-9E7D-C041-F6E9-F96DAC393BEA}"/>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7" name="Group 56">
              <a:extLst>
                <a:ext uri="{FF2B5EF4-FFF2-40B4-BE49-F238E27FC236}">
                  <a16:creationId xmlns:a16="http://schemas.microsoft.com/office/drawing/2014/main" id="{477AA6EA-1822-8D45-B310-EEB2D61AC641}"/>
                </a:ext>
              </a:extLst>
            </p:cNvPr>
            <p:cNvGrpSpPr/>
            <p:nvPr/>
          </p:nvGrpSpPr>
          <p:grpSpPr>
            <a:xfrm>
              <a:off x="2446258" y="4230058"/>
              <a:ext cx="218440" cy="218440"/>
              <a:chOff x="2080260" y="3695700"/>
              <a:chExt cx="375506" cy="375506"/>
            </a:xfrm>
          </p:grpSpPr>
          <p:sp>
            <p:nvSpPr>
              <p:cNvPr id="59" name="Oval 58">
                <a:extLst>
                  <a:ext uri="{FF2B5EF4-FFF2-40B4-BE49-F238E27FC236}">
                    <a16:creationId xmlns:a16="http://schemas.microsoft.com/office/drawing/2014/main" id="{857C3885-B050-FB1D-46AB-FC13475819CA}"/>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a:extLst>
                  <a:ext uri="{FF2B5EF4-FFF2-40B4-BE49-F238E27FC236}">
                    <a16:creationId xmlns:a16="http://schemas.microsoft.com/office/drawing/2014/main" id="{5A8B7C11-F8FB-4249-3ADB-A49AF6BC87D9}"/>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Oval 60">
                <a:extLst>
                  <a:ext uri="{FF2B5EF4-FFF2-40B4-BE49-F238E27FC236}">
                    <a16:creationId xmlns:a16="http://schemas.microsoft.com/office/drawing/2014/main" id="{6F065944-9697-420D-CCE0-E20D81709F76}"/>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2" name="Group 61">
              <a:extLst>
                <a:ext uri="{FF2B5EF4-FFF2-40B4-BE49-F238E27FC236}">
                  <a16:creationId xmlns:a16="http://schemas.microsoft.com/office/drawing/2014/main" id="{02964AEA-44A6-BB09-4DC1-2C4F6061694C}"/>
                </a:ext>
              </a:extLst>
            </p:cNvPr>
            <p:cNvGrpSpPr/>
            <p:nvPr/>
          </p:nvGrpSpPr>
          <p:grpSpPr>
            <a:xfrm>
              <a:off x="2446258" y="5153983"/>
              <a:ext cx="218440" cy="218440"/>
              <a:chOff x="2080260" y="3695700"/>
              <a:chExt cx="375506" cy="375506"/>
            </a:xfrm>
          </p:grpSpPr>
          <p:sp>
            <p:nvSpPr>
              <p:cNvPr id="63" name="Oval 62">
                <a:extLst>
                  <a:ext uri="{FF2B5EF4-FFF2-40B4-BE49-F238E27FC236}">
                    <a16:creationId xmlns:a16="http://schemas.microsoft.com/office/drawing/2014/main" id="{59CAFB38-AE89-72FE-A735-F57EB81113AE}"/>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Oval 63">
                <a:extLst>
                  <a:ext uri="{FF2B5EF4-FFF2-40B4-BE49-F238E27FC236}">
                    <a16:creationId xmlns:a16="http://schemas.microsoft.com/office/drawing/2014/main" id="{635D4297-3E1C-28FD-80B0-63CFA9917616}"/>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Oval 64">
                <a:extLst>
                  <a:ext uri="{FF2B5EF4-FFF2-40B4-BE49-F238E27FC236}">
                    <a16:creationId xmlns:a16="http://schemas.microsoft.com/office/drawing/2014/main" id="{AEB103D5-C5CB-8624-1355-130964359DA9}"/>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82" name="Straight Connector 81">
              <a:extLst>
                <a:ext uri="{FF2B5EF4-FFF2-40B4-BE49-F238E27FC236}">
                  <a16:creationId xmlns:a16="http://schemas.microsoft.com/office/drawing/2014/main" id="{186D297D-C9DD-CFB6-D8FB-C69B2AD512E6}"/>
                </a:ext>
              </a:extLst>
            </p:cNvPr>
            <p:cNvCxnSpPr>
              <a:cxnSpLocks/>
            </p:cNvCxnSpPr>
            <p:nvPr/>
          </p:nvCxnSpPr>
          <p:spPr>
            <a:xfrm flipH="1">
              <a:off x="1874052" y="5142052"/>
              <a:ext cx="558074" cy="279043"/>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617A7D7-46E9-63B2-7882-5314099A883E}"/>
                </a:ext>
              </a:extLst>
            </p:cNvPr>
            <p:cNvCxnSpPr>
              <a:cxnSpLocks/>
            </p:cNvCxnSpPr>
            <p:nvPr/>
          </p:nvCxnSpPr>
          <p:spPr>
            <a:xfrm>
              <a:off x="1853057" y="4179776"/>
              <a:ext cx="558074" cy="279043"/>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9CE1DB2-2C34-1A46-AD15-EAC487165792}"/>
                </a:ext>
              </a:extLst>
            </p:cNvPr>
            <p:cNvCxnSpPr>
              <a:cxnSpLocks/>
            </p:cNvCxnSpPr>
            <p:nvPr/>
          </p:nvCxnSpPr>
          <p:spPr>
            <a:xfrm>
              <a:off x="1305381" y="4476324"/>
              <a:ext cx="0" cy="639132"/>
            </a:xfrm>
            <a:prstGeom prst="line">
              <a:avLst/>
            </a:prstGeom>
            <a:ln w="44450" cap="rnd">
              <a:gradFill flip="none" rotWithShape="1">
                <a:gsLst>
                  <a:gs pos="0">
                    <a:schemeClr val="accent5">
                      <a:lumMod val="75000"/>
                    </a:schemeClr>
                  </a:gs>
                  <a:gs pos="100000">
                    <a:schemeClr val="accent5">
                      <a:lumMod val="5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2AC7625-BA91-BA34-1CCB-8F1047BD4F7B}"/>
                </a:ext>
              </a:extLst>
            </p:cNvPr>
            <p:cNvSpPr txBox="1"/>
            <p:nvPr/>
          </p:nvSpPr>
          <p:spPr>
            <a:xfrm>
              <a:off x="3456940" y="3209879"/>
              <a:ext cx="890187" cy="523220"/>
            </a:xfrm>
            <a:prstGeom prst="rect">
              <a:avLst/>
            </a:prstGeom>
            <a:noFill/>
          </p:spPr>
          <p:txBody>
            <a:bodyPr wrap="square" rtlCol="0">
              <a:spAutoFit/>
            </a:bodyPr>
            <a:lstStyle/>
            <a:p>
              <a:r>
                <a:rPr lang="en-US" sz="2800">
                  <a:solidFill>
                    <a:schemeClr val="accent5">
                      <a:lumMod val="75000"/>
                    </a:schemeClr>
                  </a:solidFill>
                </a:rPr>
                <a:t>CH</a:t>
              </a:r>
              <a:r>
                <a:rPr lang="en-US" sz="2800" baseline="-25000">
                  <a:solidFill>
                    <a:schemeClr val="accent5">
                      <a:lumMod val="75000"/>
                    </a:schemeClr>
                  </a:solidFill>
                </a:rPr>
                <a:t>3</a:t>
              </a:r>
              <a:endParaRPr lang="en-CA" sz="2800" baseline="-25000">
                <a:solidFill>
                  <a:schemeClr val="accent5">
                    <a:lumMod val="75000"/>
                  </a:schemeClr>
                </a:solidFill>
              </a:endParaRPr>
            </a:p>
          </p:txBody>
        </p:sp>
        <p:sp>
          <p:nvSpPr>
            <p:cNvPr id="124" name="TextBox 123">
              <a:extLst>
                <a:ext uri="{FF2B5EF4-FFF2-40B4-BE49-F238E27FC236}">
                  <a16:creationId xmlns:a16="http://schemas.microsoft.com/office/drawing/2014/main" id="{CE8A0E61-ED99-E4F1-4CF4-EA57A8E049FD}"/>
                </a:ext>
              </a:extLst>
            </p:cNvPr>
            <p:cNvSpPr txBox="1"/>
            <p:nvPr/>
          </p:nvSpPr>
          <p:spPr>
            <a:xfrm>
              <a:off x="3456940" y="4853896"/>
              <a:ext cx="890187" cy="523220"/>
            </a:xfrm>
            <a:prstGeom prst="rect">
              <a:avLst/>
            </a:prstGeom>
            <a:noFill/>
          </p:spPr>
          <p:txBody>
            <a:bodyPr wrap="square" rtlCol="0">
              <a:spAutoFit/>
            </a:bodyPr>
            <a:lstStyle/>
            <a:p>
              <a:r>
                <a:rPr lang="en-US" sz="2800">
                  <a:solidFill>
                    <a:schemeClr val="accent5">
                      <a:lumMod val="75000"/>
                    </a:schemeClr>
                  </a:solidFill>
                </a:rPr>
                <a:t>CH</a:t>
              </a:r>
              <a:r>
                <a:rPr lang="en-US" sz="2800" baseline="-25000">
                  <a:solidFill>
                    <a:schemeClr val="accent5">
                      <a:lumMod val="75000"/>
                    </a:schemeClr>
                  </a:solidFill>
                </a:rPr>
                <a:t>3</a:t>
              </a:r>
              <a:endParaRPr lang="en-CA" sz="2800" baseline="-25000">
                <a:solidFill>
                  <a:schemeClr val="accent5">
                    <a:lumMod val="75000"/>
                  </a:schemeClr>
                </a:solidFill>
              </a:endParaRPr>
            </a:p>
          </p:txBody>
        </p:sp>
        <p:sp>
          <p:nvSpPr>
            <p:cNvPr id="125" name="TextBox 124">
              <a:extLst>
                <a:ext uri="{FF2B5EF4-FFF2-40B4-BE49-F238E27FC236}">
                  <a16:creationId xmlns:a16="http://schemas.microsoft.com/office/drawing/2014/main" id="{8B328F07-9A85-75C1-F600-9F1BD47D671F}"/>
                </a:ext>
              </a:extLst>
            </p:cNvPr>
            <p:cNvSpPr txBox="1"/>
            <p:nvPr/>
          </p:nvSpPr>
          <p:spPr>
            <a:xfrm>
              <a:off x="4687154" y="3880869"/>
              <a:ext cx="890187" cy="523220"/>
            </a:xfrm>
            <a:prstGeom prst="rect">
              <a:avLst/>
            </a:prstGeom>
            <a:noFill/>
          </p:spPr>
          <p:txBody>
            <a:bodyPr wrap="square" rtlCol="0">
              <a:spAutoFit/>
            </a:bodyPr>
            <a:lstStyle/>
            <a:p>
              <a:r>
                <a:rPr lang="en-US" sz="2800">
                  <a:solidFill>
                    <a:schemeClr val="accent5">
                      <a:lumMod val="75000"/>
                    </a:schemeClr>
                  </a:solidFill>
                </a:rPr>
                <a:t>NH</a:t>
              </a:r>
              <a:r>
                <a:rPr lang="en-US" sz="2800" baseline="-25000">
                  <a:solidFill>
                    <a:schemeClr val="accent5">
                      <a:lumMod val="75000"/>
                    </a:schemeClr>
                  </a:solidFill>
                </a:rPr>
                <a:t>2</a:t>
              </a:r>
              <a:endParaRPr lang="en-CA" sz="2800" baseline="-25000">
                <a:solidFill>
                  <a:schemeClr val="accent5">
                    <a:lumMod val="75000"/>
                  </a:schemeClr>
                </a:solidFill>
              </a:endParaRPr>
            </a:p>
          </p:txBody>
        </p:sp>
        <p:grpSp>
          <p:nvGrpSpPr>
            <p:cNvPr id="126" name="Group 125">
              <a:extLst>
                <a:ext uri="{FF2B5EF4-FFF2-40B4-BE49-F238E27FC236}">
                  <a16:creationId xmlns:a16="http://schemas.microsoft.com/office/drawing/2014/main" id="{24E963CA-0B1D-719E-2BD4-3AF25760B058}"/>
                </a:ext>
              </a:extLst>
            </p:cNvPr>
            <p:cNvGrpSpPr/>
            <p:nvPr/>
          </p:nvGrpSpPr>
          <p:grpSpPr>
            <a:xfrm>
              <a:off x="3124482" y="3924039"/>
              <a:ext cx="218440" cy="218440"/>
              <a:chOff x="2080260" y="3695700"/>
              <a:chExt cx="375506" cy="375506"/>
            </a:xfrm>
          </p:grpSpPr>
          <p:sp>
            <p:nvSpPr>
              <p:cNvPr id="127" name="Oval 126">
                <a:extLst>
                  <a:ext uri="{FF2B5EF4-FFF2-40B4-BE49-F238E27FC236}">
                    <a16:creationId xmlns:a16="http://schemas.microsoft.com/office/drawing/2014/main" id="{0504C681-2A63-7D4F-5CBC-53DDFD243D4D}"/>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8" name="Oval 127">
                <a:extLst>
                  <a:ext uri="{FF2B5EF4-FFF2-40B4-BE49-F238E27FC236}">
                    <a16:creationId xmlns:a16="http://schemas.microsoft.com/office/drawing/2014/main" id="{59AC81F1-4E85-2CDF-339D-B104765640EA}"/>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Oval 128">
                <a:extLst>
                  <a:ext uri="{FF2B5EF4-FFF2-40B4-BE49-F238E27FC236}">
                    <a16:creationId xmlns:a16="http://schemas.microsoft.com/office/drawing/2014/main" id="{36DF0362-CA93-C185-C6C7-52014A385F55}"/>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0" name="Group 129">
              <a:extLst>
                <a:ext uri="{FF2B5EF4-FFF2-40B4-BE49-F238E27FC236}">
                  <a16:creationId xmlns:a16="http://schemas.microsoft.com/office/drawing/2014/main" id="{A0EDC861-BC68-E8CD-5EFF-C281BB5AE797}"/>
                </a:ext>
              </a:extLst>
            </p:cNvPr>
            <p:cNvGrpSpPr/>
            <p:nvPr/>
          </p:nvGrpSpPr>
          <p:grpSpPr>
            <a:xfrm>
              <a:off x="3789441" y="4245854"/>
              <a:ext cx="218440" cy="218440"/>
              <a:chOff x="2080260" y="3695700"/>
              <a:chExt cx="375506" cy="375506"/>
            </a:xfrm>
          </p:grpSpPr>
          <p:sp>
            <p:nvSpPr>
              <p:cNvPr id="131" name="Oval 130">
                <a:extLst>
                  <a:ext uri="{FF2B5EF4-FFF2-40B4-BE49-F238E27FC236}">
                    <a16:creationId xmlns:a16="http://schemas.microsoft.com/office/drawing/2014/main" id="{3A28216D-32CC-539D-0382-EDAEE0BBC015}"/>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2" name="Oval 131">
                <a:extLst>
                  <a:ext uri="{FF2B5EF4-FFF2-40B4-BE49-F238E27FC236}">
                    <a16:creationId xmlns:a16="http://schemas.microsoft.com/office/drawing/2014/main" id="{BB2317E0-E8F0-A813-7C96-15E71CEF13C3}"/>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Oval 132">
                <a:extLst>
                  <a:ext uri="{FF2B5EF4-FFF2-40B4-BE49-F238E27FC236}">
                    <a16:creationId xmlns:a16="http://schemas.microsoft.com/office/drawing/2014/main" id="{51E95FC7-9C2E-912D-B712-BABED49B4942}"/>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4" name="Group 133">
              <a:extLst>
                <a:ext uri="{FF2B5EF4-FFF2-40B4-BE49-F238E27FC236}">
                  <a16:creationId xmlns:a16="http://schemas.microsoft.com/office/drawing/2014/main" id="{FD297529-E858-60BD-2328-D7915152F2A4}"/>
                </a:ext>
              </a:extLst>
            </p:cNvPr>
            <p:cNvGrpSpPr/>
            <p:nvPr/>
          </p:nvGrpSpPr>
          <p:grpSpPr>
            <a:xfrm>
              <a:off x="3789441" y="4668220"/>
              <a:ext cx="218440" cy="218440"/>
              <a:chOff x="2080260" y="3695700"/>
              <a:chExt cx="375506" cy="375506"/>
            </a:xfrm>
          </p:grpSpPr>
          <p:sp>
            <p:nvSpPr>
              <p:cNvPr id="135" name="Oval 134">
                <a:extLst>
                  <a:ext uri="{FF2B5EF4-FFF2-40B4-BE49-F238E27FC236}">
                    <a16:creationId xmlns:a16="http://schemas.microsoft.com/office/drawing/2014/main" id="{0FE29516-CAB6-5563-C156-201193F4A8A2}"/>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Oval 135">
                <a:extLst>
                  <a:ext uri="{FF2B5EF4-FFF2-40B4-BE49-F238E27FC236}">
                    <a16:creationId xmlns:a16="http://schemas.microsoft.com/office/drawing/2014/main" id="{D9588C98-8D29-B487-893E-4D5DEE3F1F26}"/>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Oval 136">
                <a:extLst>
                  <a:ext uri="{FF2B5EF4-FFF2-40B4-BE49-F238E27FC236}">
                    <a16:creationId xmlns:a16="http://schemas.microsoft.com/office/drawing/2014/main" id="{51118298-43A1-4003-B519-CF1D3647DB7C}"/>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8" name="Group 137">
              <a:extLst>
                <a:ext uri="{FF2B5EF4-FFF2-40B4-BE49-F238E27FC236}">
                  <a16:creationId xmlns:a16="http://schemas.microsoft.com/office/drawing/2014/main" id="{F1BF5B5C-F4DC-3AC4-DBF4-792497696EE4}"/>
                </a:ext>
              </a:extLst>
            </p:cNvPr>
            <p:cNvGrpSpPr/>
            <p:nvPr/>
          </p:nvGrpSpPr>
          <p:grpSpPr>
            <a:xfrm>
              <a:off x="3789441" y="3795542"/>
              <a:ext cx="218440" cy="218440"/>
              <a:chOff x="2080260" y="3695700"/>
              <a:chExt cx="375506" cy="375506"/>
            </a:xfrm>
          </p:grpSpPr>
          <p:sp>
            <p:nvSpPr>
              <p:cNvPr id="139" name="Oval 138">
                <a:extLst>
                  <a:ext uri="{FF2B5EF4-FFF2-40B4-BE49-F238E27FC236}">
                    <a16:creationId xmlns:a16="http://schemas.microsoft.com/office/drawing/2014/main" id="{73B6050C-6C41-C7B8-16E6-3425651C92E5}"/>
                  </a:ext>
                </a:extLst>
              </p:cNvPr>
              <p:cNvSpPr/>
              <p:nvPr/>
            </p:nvSpPr>
            <p:spPr>
              <a:xfrm>
                <a:off x="2080260" y="3695700"/>
                <a:ext cx="375506" cy="3755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0" name="Oval 139">
                <a:extLst>
                  <a:ext uri="{FF2B5EF4-FFF2-40B4-BE49-F238E27FC236}">
                    <a16:creationId xmlns:a16="http://schemas.microsoft.com/office/drawing/2014/main" id="{B4AD44C2-6117-2D33-8F97-6F7029DFC6F3}"/>
                  </a:ext>
                </a:extLst>
              </p:cNvPr>
              <p:cNvSpPr/>
              <p:nvPr/>
            </p:nvSpPr>
            <p:spPr>
              <a:xfrm>
                <a:off x="2110947" y="3725959"/>
                <a:ext cx="258666" cy="258666"/>
              </a:xfrm>
              <a:prstGeom prst="ellipse">
                <a:avLst/>
              </a:pr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1" name="Oval 140">
                <a:extLst>
                  <a:ext uri="{FF2B5EF4-FFF2-40B4-BE49-F238E27FC236}">
                    <a16:creationId xmlns:a16="http://schemas.microsoft.com/office/drawing/2014/main" id="{87A95027-A5E6-303E-13D9-BFBB38828A92}"/>
                  </a:ext>
                </a:extLst>
              </p:cNvPr>
              <p:cNvSpPr/>
              <p:nvPr/>
            </p:nvSpPr>
            <p:spPr>
              <a:xfrm>
                <a:off x="2140985" y="3758109"/>
                <a:ext cx="127028" cy="127028"/>
              </a:xfrm>
              <a:prstGeom prst="ellipse">
                <a:avLst/>
              </a:prstGeom>
              <a:solidFill>
                <a:schemeClr val="accent5">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3" name="Group 142">
              <a:extLst>
                <a:ext uri="{FF2B5EF4-FFF2-40B4-BE49-F238E27FC236}">
                  <a16:creationId xmlns:a16="http://schemas.microsoft.com/office/drawing/2014/main" id="{3E69058D-035A-E85A-DB68-EAF34B88A434}"/>
                </a:ext>
              </a:extLst>
            </p:cNvPr>
            <p:cNvGrpSpPr/>
            <p:nvPr/>
          </p:nvGrpSpPr>
          <p:grpSpPr>
            <a:xfrm>
              <a:off x="4508748" y="4021155"/>
              <a:ext cx="218440" cy="218440"/>
              <a:chOff x="2080260" y="3695700"/>
              <a:chExt cx="375506" cy="375506"/>
            </a:xfrm>
          </p:grpSpPr>
          <p:sp>
            <p:nvSpPr>
              <p:cNvPr id="144" name="Oval 143">
                <a:extLst>
                  <a:ext uri="{FF2B5EF4-FFF2-40B4-BE49-F238E27FC236}">
                    <a16:creationId xmlns:a16="http://schemas.microsoft.com/office/drawing/2014/main" id="{26300660-9EC6-8342-C051-CA80CC964CF2}"/>
                  </a:ext>
                </a:extLst>
              </p:cNvPr>
              <p:cNvSpPr/>
              <p:nvPr/>
            </p:nvSpPr>
            <p:spPr>
              <a:xfrm>
                <a:off x="2080260" y="3695700"/>
                <a:ext cx="375506" cy="3755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5" name="Oval 144">
                <a:extLst>
                  <a:ext uri="{FF2B5EF4-FFF2-40B4-BE49-F238E27FC236}">
                    <a16:creationId xmlns:a16="http://schemas.microsoft.com/office/drawing/2014/main" id="{82B1DDF1-277E-9620-2263-16C0EB2F078D}"/>
                  </a:ext>
                </a:extLst>
              </p:cNvPr>
              <p:cNvSpPr/>
              <p:nvPr/>
            </p:nvSpPr>
            <p:spPr>
              <a:xfrm>
                <a:off x="2110947" y="3725959"/>
                <a:ext cx="258666" cy="258666"/>
              </a:xfrm>
              <a:prstGeom prst="ellipse">
                <a:avLst/>
              </a:prstGeom>
              <a:solidFill>
                <a:schemeClr val="accent6">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6" name="Oval 145">
                <a:extLst>
                  <a:ext uri="{FF2B5EF4-FFF2-40B4-BE49-F238E27FC236}">
                    <a16:creationId xmlns:a16="http://schemas.microsoft.com/office/drawing/2014/main" id="{82BEBC58-496F-3089-35ED-E07CF0B60AE3}"/>
                  </a:ext>
                </a:extLst>
              </p:cNvPr>
              <p:cNvSpPr/>
              <p:nvPr/>
            </p:nvSpPr>
            <p:spPr>
              <a:xfrm>
                <a:off x="2140985" y="3758110"/>
                <a:ext cx="127028" cy="127028"/>
              </a:xfrm>
              <a:prstGeom prst="ellipse">
                <a:avLst/>
              </a:prstGeom>
              <a:solidFill>
                <a:schemeClr val="accent6">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6" name="Oval 25">
              <a:extLst>
                <a:ext uri="{FF2B5EF4-FFF2-40B4-BE49-F238E27FC236}">
                  <a16:creationId xmlns:a16="http://schemas.microsoft.com/office/drawing/2014/main" id="{905AC019-9542-995E-2FC7-3E37B6D9437F}"/>
                </a:ext>
              </a:extLst>
            </p:cNvPr>
            <p:cNvSpPr/>
            <p:nvPr/>
          </p:nvSpPr>
          <p:spPr>
            <a:xfrm>
              <a:off x="3472815" y="3211247"/>
              <a:ext cx="828675" cy="55145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17896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AC32D-E886-4BDD-B927-82A49EC44D70}"/>
              </a:ext>
            </a:extLst>
          </p:cNvPr>
          <p:cNvSpPr>
            <a:spLocks noGrp="1"/>
          </p:cNvSpPr>
          <p:nvPr>
            <p:ph type="title"/>
          </p:nvPr>
        </p:nvSpPr>
        <p:spPr/>
        <p:txBody>
          <a:bodyPr>
            <a:normAutofit/>
          </a:bodyPr>
          <a:lstStyle/>
          <a:p>
            <a:r>
              <a:rPr lang="en-US" sz="3600"/>
              <a:t>Phentermine: efficacy and safety</a:t>
            </a:r>
          </a:p>
        </p:txBody>
      </p:sp>
      <p:sp>
        <p:nvSpPr>
          <p:cNvPr id="16" name="Text Placeholder 15">
            <a:extLst>
              <a:ext uri="{FF2B5EF4-FFF2-40B4-BE49-F238E27FC236}">
                <a16:creationId xmlns:a16="http://schemas.microsoft.com/office/drawing/2014/main" id="{C91958E6-9940-4AE9-9E95-EF39065D231D}"/>
              </a:ext>
            </a:extLst>
          </p:cNvPr>
          <p:cNvSpPr>
            <a:spLocks noGrp="1"/>
          </p:cNvSpPr>
          <p:nvPr>
            <p:ph type="body" sz="quarter" idx="13"/>
          </p:nvPr>
        </p:nvSpPr>
        <p:spPr/>
        <p:txBody>
          <a:bodyPr/>
          <a:lstStyle/>
          <a:p>
            <a:r>
              <a:rPr kumimoji="0" lang="en-US"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Adipex</a:t>
            </a: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 (phentermine) Prescribing Information. Available at: </a:t>
            </a: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4"/>
              </a:rPr>
              <a:t>http://www.accessdata.fda.gov/drugsatfda_docs/label/2012/088023s037lbl.pdf</a:t>
            </a: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Accessed August 2022.</a:t>
            </a:r>
            <a:endParaRPr lang="en-US" sz="1050"/>
          </a:p>
        </p:txBody>
      </p:sp>
      <p:sp>
        <p:nvSpPr>
          <p:cNvPr id="35" name="Rectangle 34">
            <a:extLst>
              <a:ext uri="{FF2B5EF4-FFF2-40B4-BE49-F238E27FC236}">
                <a16:creationId xmlns:a16="http://schemas.microsoft.com/office/drawing/2014/main" id="{D9CB6638-CF76-426C-9CC9-4334B101DDB8}"/>
              </a:ext>
            </a:extLst>
          </p:cNvPr>
          <p:cNvSpPr/>
          <p:nvPr/>
        </p:nvSpPr>
        <p:spPr>
          <a:xfrm>
            <a:off x="647998" y="2073460"/>
            <a:ext cx="11081237" cy="1291752"/>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45720" rIns="182880" bIns="45720" rtlCol="0" anchor="ctr"/>
          <a:lstStyle/>
          <a:p>
            <a:pPr marL="232410" marR="0" lvl="0" indent="0" defTabSz="1219139"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a:ln>
                  <a:noFill/>
                </a:ln>
                <a:solidFill>
                  <a:schemeClr val="tx1"/>
                </a:solidFill>
                <a:effectLst/>
                <a:uLnTx/>
                <a:uFillTx/>
                <a:latin typeface="+mj-lt"/>
                <a:ea typeface="+mn-ea"/>
                <a:cs typeface="+mn-cs"/>
              </a:rPr>
              <a:t>In short-term clinical trials, adult subjects with obesity instructed in dietary</a:t>
            </a:r>
            <a:br>
              <a:rPr kumimoji="0" lang="en-US" sz="1900" b="0" i="0" u="none" strike="noStrike" kern="1200" cap="none" spc="0" normalizeH="0" baseline="0" noProof="0">
                <a:ln>
                  <a:noFill/>
                </a:ln>
                <a:solidFill>
                  <a:schemeClr val="tx1"/>
                </a:solidFill>
                <a:effectLst/>
                <a:uLnTx/>
                <a:uFillTx/>
                <a:latin typeface="+mj-lt"/>
                <a:ea typeface="+mn-ea"/>
                <a:cs typeface="+mn-cs"/>
              </a:rPr>
            </a:br>
            <a:r>
              <a:rPr kumimoji="0" lang="en-US" sz="1900" b="0" i="0" u="none" strike="noStrike" kern="1200" cap="none" spc="0" normalizeH="0" baseline="0" noProof="0">
                <a:ln>
                  <a:noFill/>
                </a:ln>
                <a:solidFill>
                  <a:schemeClr val="tx1"/>
                </a:solidFill>
                <a:effectLst/>
                <a:uLnTx/>
                <a:uFillTx/>
                <a:latin typeface="+mj-lt"/>
                <a:ea typeface="+mn-ea"/>
                <a:cs typeface="+mn-cs"/>
              </a:rPr>
              <a:t>management and treated with “anorectic” drugs lost more weight on average than those </a:t>
            </a:r>
            <a:br>
              <a:rPr kumimoji="0" lang="en-US" sz="1900" b="0" i="0" u="none" strike="noStrike" kern="1200" cap="none" spc="0" normalizeH="0" baseline="0" noProof="0">
                <a:ln>
                  <a:noFill/>
                </a:ln>
                <a:solidFill>
                  <a:schemeClr val="tx1"/>
                </a:solidFill>
                <a:effectLst/>
                <a:uLnTx/>
                <a:uFillTx/>
                <a:latin typeface="+mj-lt"/>
                <a:ea typeface="+mn-ea"/>
                <a:cs typeface="+mn-cs"/>
              </a:rPr>
            </a:br>
            <a:r>
              <a:rPr kumimoji="0" lang="en-US" sz="1900" b="0" i="0" u="none" strike="noStrike" kern="1200" cap="none" spc="0" normalizeH="0" baseline="0" noProof="0">
                <a:ln>
                  <a:noFill/>
                </a:ln>
                <a:solidFill>
                  <a:schemeClr val="tx1"/>
                </a:solidFill>
                <a:effectLst/>
                <a:uLnTx/>
                <a:uFillTx/>
                <a:latin typeface="+mj-lt"/>
                <a:ea typeface="+mn-ea"/>
                <a:cs typeface="+mn-cs"/>
              </a:rPr>
              <a:t>treated with placebo and diet</a:t>
            </a:r>
            <a:endParaRPr lang="en-US">
              <a:solidFill>
                <a:schemeClr val="tx1"/>
              </a:solidFill>
              <a:ea typeface="+mn-ea"/>
              <a:cs typeface="+mn-cs"/>
            </a:endParaRPr>
          </a:p>
        </p:txBody>
      </p:sp>
      <p:sp>
        <p:nvSpPr>
          <p:cNvPr id="36" name="Rectangle 35">
            <a:extLst>
              <a:ext uri="{FF2B5EF4-FFF2-40B4-BE49-F238E27FC236}">
                <a16:creationId xmlns:a16="http://schemas.microsoft.com/office/drawing/2014/main" id="{BE0B728C-2A47-4167-BC8B-F78A5C56967C}"/>
              </a:ext>
            </a:extLst>
          </p:cNvPr>
          <p:cNvSpPr/>
          <p:nvPr/>
        </p:nvSpPr>
        <p:spPr>
          <a:xfrm>
            <a:off x="647998" y="3471377"/>
            <a:ext cx="11081237" cy="1291752"/>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rtlCol="0" anchor="ctr"/>
          <a:lstStyle/>
          <a:p>
            <a:pPr marL="232817" marR="0" lvl="0" indent="0" defTabSz="1219139"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a:ln>
                  <a:noFill/>
                </a:ln>
                <a:solidFill>
                  <a:schemeClr val="tx1"/>
                </a:solidFill>
                <a:effectLst/>
                <a:uLnTx/>
                <a:uFillTx/>
                <a:latin typeface="+mj-lt"/>
                <a:ea typeface="+mn-ea"/>
                <a:cs typeface="+mn-cs"/>
              </a:rPr>
              <a:t>Rate of weight loss is greatest in the first weeks of therapy for both drug and placebo; tends to decrease in succeeding weeks</a:t>
            </a:r>
          </a:p>
        </p:txBody>
      </p:sp>
      <p:sp>
        <p:nvSpPr>
          <p:cNvPr id="8" name="Rectangle 7">
            <a:extLst>
              <a:ext uri="{FF2B5EF4-FFF2-40B4-BE49-F238E27FC236}">
                <a16:creationId xmlns:a16="http://schemas.microsoft.com/office/drawing/2014/main" id="{9B250001-33F0-4B32-8368-939F12F98961}"/>
              </a:ext>
            </a:extLst>
          </p:cNvPr>
          <p:cNvSpPr/>
          <p:nvPr/>
        </p:nvSpPr>
        <p:spPr>
          <a:xfrm>
            <a:off x="647998" y="4873695"/>
            <a:ext cx="5448002" cy="1198332"/>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900" b="1">
                <a:solidFill>
                  <a:schemeClr val="tx1"/>
                </a:solidFill>
                <a:latin typeface="+mj-lt"/>
              </a:rPr>
              <a:t>Warning and precautions: </a:t>
            </a:r>
          </a:p>
          <a:p>
            <a:pPr algn="ctr"/>
            <a:r>
              <a:rPr lang="en-CA" sz="1900">
                <a:solidFill>
                  <a:schemeClr val="tx1"/>
                </a:solidFill>
                <a:latin typeface="+mj-lt"/>
              </a:rPr>
              <a:t>Risk of abuse and dependence </a:t>
            </a:r>
          </a:p>
        </p:txBody>
      </p:sp>
      <p:sp>
        <p:nvSpPr>
          <p:cNvPr id="9" name="Rectangle 8">
            <a:extLst>
              <a:ext uri="{FF2B5EF4-FFF2-40B4-BE49-F238E27FC236}">
                <a16:creationId xmlns:a16="http://schemas.microsoft.com/office/drawing/2014/main" id="{882087CE-7F54-4CE7-B4B8-8D9C5CB16603}"/>
              </a:ext>
            </a:extLst>
          </p:cNvPr>
          <p:cNvSpPr/>
          <p:nvPr/>
        </p:nvSpPr>
        <p:spPr>
          <a:xfrm>
            <a:off x="6281234" y="4873695"/>
            <a:ext cx="5448002" cy="1198332"/>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900" b="1">
                <a:solidFill>
                  <a:schemeClr val="tx1"/>
                </a:solidFill>
                <a:latin typeface="+mj-lt"/>
              </a:rPr>
              <a:t>Adverse events</a:t>
            </a:r>
            <a:br>
              <a:rPr lang="en-CA" sz="1900" b="1" baseline="30000">
                <a:solidFill>
                  <a:schemeClr val="tx1"/>
                </a:solidFill>
                <a:latin typeface="+mj-lt"/>
              </a:rPr>
            </a:br>
            <a:r>
              <a:rPr lang="en-CA" sz="1900" b="1">
                <a:solidFill>
                  <a:schemeClr val="tx1"/>
                </a:solidFill>
                <a:latin typeface="+mj-lt"/>
              </a:rPr>
              <a:t>(like excess catecholamines): </a:t>
            </a:r>
            <a:br>
              <a:rPr lang="en-CA" sz="1900" b="1">
                <a:solidFill>
                  <a:schemeClr val="tx1"/>
                </a:solidFill>
                <a:latin typeface="+mj-lt"/>
              </a:rPr>
            </a:br>
            <a:r>
              <a:rPr lang="en-CA" sz="1900">
                <a:solidFill>
                  <a:schemeClr val="tx1"/>
                </a:solidFill>
                <a:latin typeface="+mj-lt"/>
              </a:rPr>
              <a:t>Overstimulation, palpitations, insomnia, hypertension and tachycardia </a:t>
            </a:r>
          </a:p>
        </p:txBody>
      </p:sp>
      <p:sp>
        <p:nvSpPr>
          <p:cNvPr id="11" name="Rectangle 10">
            <a:extLst>
              <a:ext uri="{FF2B5EF4-FFF2-40B4-BE49-F238E27FC236}">
                <a16:creationId xmlns:a16="http://schemas.microsoft.com/office/drawing/2014/main" id="{EE1B7553-41BE-4987-BC8C-8E6EAC746672}"/>
              </a:ext>
            </a:extLst>
          </p:cNvPr>
          <p:cNvSpPr/>
          <p:nvPr/>
        </p:nvSpPr>
        <p:spPr>
          <a:xfrm>
            <a:off x="0" y="1559486"/>
            <a:ext cx="12191999" cy="434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2000">
                <a:solidFill>
                  <a:schemeClr val="bg1"/>
                </a:solidFill>
              </a:rPr>
              <a:t>Phentermine is indicated for short-term use only (commonly understood as 12 consecutive weeks)</a:t>
            </a:r>
          </a:p>
        </p:txBody>
      </p:sp>
    </p:spTree>
    <p:custDataLst>
      <p:tags r:id="rId1"/>
    </p:custDataLst>
    <p:extLst>
      <p:ext uri="{BB962C8B-B14F-4D97-AF65-F5344CB8AC3E}">
        <p14:creationId xmlns:p14="http://schemas.microsoft.com/office/powerpoint/2010/main" val="279739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0453F3D-7D23-4291-A80C-779B00128B72}"/>
              </a:ext>
            </a:extLst>
          </p:cNvPr>
          <p:cNvSpPr/>
          <p:nvPr/>
        </p:nvSpPr>
        <p:spPr>
          <a:xfrm>
            <a:off x="4552700" y="1545553"/>
            <a:ext cx="6968748" cy="4179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mj-lt"/>
              <a:ea typeface="+mn-ea"/>
              <a:cs typeface="+mn-cs"/>
            </a:endParaRPr>
          </a:p>
        </p:txBody>
      </p:sp>
      <p:sp>
        <p:nvSpPr>
          <p:cNvPr id="37891" name="Title 1"/>
          <p:cNvSpPr>
            <a:spLocks noGrp="1"/>
          </p:cNvSpPr>
          <p:nvPr>
            <p:ph type="title"/>
          </p:nvPr>
        </p:nvSpPr>
        <p:spPr/>
        <p:txBody>
          <a:bodyPr>
            <a:normAutofit/>
          </a:bodyPr>
          <a:lstStyle/>
          <a:p>
            <a:r>
              <a:rPr lang="en-US" altLang="en-US" sz="3600"/>
              <a:t>Orlistat: mechanism of action</a:t>
            </a:r>
          </a:p>
        </p:txBody>
      </p:sp>
      <p:sp>
        <p:nvSpPr>
          <p:cNvPr id="30" name="Text Placeholder 29">
            <a:extLst>
              <a:ext uri="{FF2B5EF4-FFF2-40B4-BE49-F238E27FC236}">
                <a16:creationId xmlns:a16="http://schemas.microsoft.com/office/drawing/2014/main" id="{E972572A-BED9-4566-82B2-941DD828D00A}"/>
              </a:ext>
            </a:extLst>
          </p:cNvPr>
          <p:cNvSpPr>
            <a:spLocks noGrp="1"/>
          </p:cNvSpPr>
          <p:nvPr>
            <p:ph type="body" sz="quarter" idx="13"/>
          </p:nvPr>
        </p:nvSpPr>
        <p:spPr/>
        <p:txBody>
          <a:bodyPr>
            <a:normAutofit/>
          </a:bodyPr>
          <a:lstStyle/>
          <a:p>
            <a:pPr>
              <a:spcBef>
                <a:spcPts val="0"/>
              </a:spcBef>
              <a:spcAft>
                <a:spcPts val="0"/>
              </a:spcAft>
            </a:pPr>
            <a:r>
              <a:rPr lang="en-CA">
                <a:latin typeface="+mj-lt"/>
              </a:rPr>
              <a:t>McClendon K et al. Expert </a:t>
            </a:r>
            <a:r>
              <a:rPr lang="en-CA" err="1">
                <a:latin typeface="+mj-lt"/>
              </a:rPr>
              <a:t>Opin</a:t>
            </a:r>
            <a:r>
              <a:rPr lang="en-CA">
                <a:latin typeface="+mj-lt"/>
              </a:rPr>
              <a:t> Drug </a:t>
            </a:r>
            <a:r>
              <a:rPr lang="en-CA" err="1">
                <a:latin typeface="+mj-lt"/>
              </a:rPr>
              <a:t>Saf</a:t>
            </a:r>
            <a:r>
              <a:rPr lang="en-CA">
                <a:latin typeface="+mj-lt"/>
              </a:rPr>
              <a:t> 2009;8(6):727–44; 2. FDA. Xenical® (Orlistat) Prescribing Information. </a:t>
            </a:r>
            <a:br>
              <a:rPr lang="en-CA">
                <a:latin typeface="+mj-lt"/>
              </a:rPr>
            </a:br>
            <a:r>
              <a:rPr lang="en-CA">
                <a:latin typeface="+mj-lt"/>
              </a:rPr>
              <a:t>Available at: </a:t>
            </a:r>
            <a:r>
              <a:rPr lang="en-CA">
                <a:latin typeface="+mj-lt"/>
                <a:hlinkClick r:id="rId4"/>
              </a:rPr>
              <a:t>https://www.accessdata.fda.gov/drugsatfda_docs/label/2015/020766s035lbl.pdf</a:t>
            </a:r>
            <a:r>
              <a:rPr lang="en-CA">
                <a:latin typeface="+mj-lt"/>
              </a:rPr>
              <a:t>. Accessed August 2022.</a:t>
            </a:r>
          </a:p>
        </p:txBody>
      </p:sp>
      <p:sp>
        <p:nvSpPr>
          <p:cNvPr id="37890" name="Content Placeholder 2"/>
          <p:cNvSpPr>
            <a:spLocks noGrp="1"/>
          </p:cNvSpPr>
          <p:nvPr>
            <p:ph idx="4294967295"/>
          </p:nvPr>
        </p:nvSpPr>
        <p:spPr>
          <a:xfrm>
            <a:off x="890421" y="1456269"/>
            <a:ext cx="3900488" cy="4268788"/>
          </a:xfrm>
          <a:solidFill>
            <a:schemeClr val="accent3">
              <a:lumMod val="20000"/>
              <a:lumOff val="80000"/>
            </a:schemeClr>
          </a:solidFill>
        </p:spPr>
        <p:txBody>
          <a:bodyPr vert="horz" lIns="91440" tIns="45720" rIns="91440" bIns="45720" rtlCol="0" anchor="ctr">
            <a:normAutofit/>
          </a:bodyPr>
          <a:lstStyle/>
          <a:p>
            <a:pPr marL="0" indent="0">
              <a:buNone/>
            </a:pPr>
            <a:r>
              <a:rPr lang="en-US" altLang="en-US" sz="2400" b="1">
                <a:latin typeface="+mj-lt"/>
              </a:rPr>
              <a:t>Lipase enzyme inhibition</a:t>
            </a:r>
          </a:p>
          <a:p>
            <a:pPr marL="339725" lvl="1" indent="-339725"/>
            <a:r>
              <a:rPr lang="en-US" altLang="en-US" sz="1800">
                <a:latin typeface="+mj-lt"/>
                <a:cs typeface="Arial"/>
              </a:rPr>
              <a:t>Lipases break down dietary triglycerides into free fatty </a:t>
            </a:r>
            <a:br>
              <a:rPr lang="en-US" altLang="en-US" sz="1800">
                <a:latin typeface="+mj-lt"/>
                <a:cs typeface="Arial"/>
              </a:rPr>
            </a:br>
            <a:r>
              <a:rPr lang="en-US" altLang="en-US" sz="1800">
                <a:latin typeface="+mj-lt"/>
                <a:cs typeface="Arial"/>
              </a:rPr>
              <a:t>acids (FFA)</a:t>
            </a:r>
          </a:p>
          <a:p>
            <a:pPr marL="339725" lvl="1" indent="-339725"/>
            <a:r>
              <a:rPr lang="en-US" altLang="en-US" sz="1800">
                <a:latin typeface="+mj-lt"/>
              </a:rPr>
              <a:t>Orlistat</a:t>
            </a:r>
            <a:r>
              <a:rPr lang="en-US" altLang="en-US" sz="1800">
                <a:solidFill>
                  <a:srgbClr val="FF0000"/>
                </a:solidFill>
                <a:latin typeface="+mj-lt"/>
              </a:rPr>
              <a:t> </a:t>
            </a:r>
            <a:r>
              <a:rPr lang="en-US" altLang="en-US" sz="1800">
                <a:latin typeface="+mj-lt"/>
              </a:rPr>
              <a:t>covalently binds the active site of gastric and pancreatic lipases, reversibly inactivating up to 91.4% of these enzymes</a:t>
            </a:r>
            <a:r>
              <a:rPr lang="en-US" altLang="en-US" sz="1800" baseline="30000">
                <a:latin typeface="+mj-lt"/>
              </a:rPr>
              <a:t>1,2</a:t>
            </a:r>
            <a:endParaRPr lang="en-US" sz="1800">
              <a:cs typeface="Arial"/>
            </a:endParaRPr>
          </a:p>
          <a:p>
            <a:pPr marL="339725" lvl="1" indent="-339725"/>
            <a:r>
              <a:rPr lang="en-US" altLang="en-US" sz="1800">
                <a:latin typeface="+mj-lt"/>
              </a:rPr>
              <a:t>Partially inhibits hydrolysis of triglycerides, reducing subsequent absorption of monoglycerides and FFAs</a:t>
            </a:r>
            <a:r>
              <a:rPr lang="en-US" altLang="en-US" sz="1800" baseline="30000">
                <a:latin typeface="+mj-lt"/>
              </a:rPr>
              <a:t>2</a:t>
            </a:r>
          </a:p>
        </p:txBody>
      </p:sp>
      <p:grpSp>
        <p:nvGrpSpPr>
          <p:cNvPr id="3" name="Group 2">
            <a:extLst>
              <a:ext uri="{FF2B5EF4-FFF2-40B4-BE49-F238E27FC236}">
                <a16:creationId xmlns:a16="http://schemas.microsoft.com/office/drawing/2014/main" id="{F5E00871-EE15-43E0-89AC-CBDC9940A86F}"/>
              </a:ext>
            </a:extLst>
          </p:cNvPr>
          <p:cNvGrpSpPr/>
          <p:nvPr/>
        </p:nvGrpSpPr>
        <p:grpSpPr>
          <a:xfrm>
            <a:off x="5067959" y="2324916"/>
            <a:ext cx="7384111" cy="2448181"/>
            <a:chOff x="1961129" y="2638300"/>
            <a:chExt cx="5538083" cy="1836136"/>
          </a:xfrm>
        </p:grpSpPr>
        <p:grpSp>
          <p:nvGrpSpPr>
            <p:cNvPr id="21" name="Group 27"/>
            <p:cNvGrpSpPr>
              <a:grpSpLocks/>
            </p:cNvGrpSpPr>
            <p:nvPr/>
          </p:nvGrpSpPr>
          <p:grpSpPr bwMode="auto">
            <a:xfrm>
              <a:off x="3329060" y="2638300"/>
              <a:ext cx="889337" cy="1511998"/>
              <a:chOff x="3262506" y="3910519"/>
              <a:chExt cx="1124241" cy="2037732"/>
            </a:xfrm>
          </p:grpSpPr>
          <p:sp>
            <p:nvSpPr>
              <p:cNvPr id="23" name="Multiply 22"/>
              <p:cNvSpPr/>
              <p:nvPr/>
            </p:nvSpPr>
            <p:spPr bwMode="auto">
              <a:xfrm>
                <a:off x="3262506" y="5070826"/>
                <a:ext cx="1124241" cy="877425"/>
              </a:xfrm>
              <a:prstGeom prst="mathMultiply">
                <a:avLst>
                  <a:gd name="adj1" fmla="val 13156"/>
                </a:avLst>
              </a:prstGeom>
              <a:solidFill>
                <a:srgbClr val="C00000"/>
              </a:solidFill>
              <a:ln w="3175" cap="flat" cmpd="sng" algn="ctr">
                <a:noFill/>
                <a:prstDash val="solid"/>
                <a:round/>
                <a:headEnd type="none" w="med" len="med"/>
                <a:tailEnd type="none" w="med" len="med"/>
              </a:ln>
              <a:effectLst/>
            </p:spPr>
            <p:txBody>
              <a:bodyPr wrap="none" lIns="96000" tIns="96000" rIns="96000" bIns="96000" anchor="ct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mj-lt"/>
                  <a:ea typeface="+mn-ea"/>
                  <a:cs typeface="Arial" charset="0"/>
                </a:endParaRPr>
              </a:p>
            </p:txBody>
          </p:sp>
          <p:sp>
            <p:nvSpPr>
              <p:cNvPr id="24" name="Oval 24"/>
              <p:cNvSpPr>
                <a:spLocks noChangeArrowheads="1"/>
              </p:cNvSpPr>
              <p:nvPr/>
            </p:nvSpPr>
            <p:spPr bwMode="auto">
              <a:xfrm>
                <a:off x="3852153" y="3910519"/>
                <a:ext cx="486383" cy="389107"/>
              </a:xfrm>
              <a:prstGeom prst="ellipse">
                <a:avLst/>
              </a:prstGeom>
              <a:solidFill>
                <a:schemeClr val="accent2"/>
              </a:solidFill>
              <a:ln>
                <a:noFill/>
              </a:ln>
              <a:effectLst/>
              <a:extLst>
                <a:ext uri="{91240B29-F687-4F45-9708-019B960494DF}">
                  <a14:hiddenLine xmlns:a14="http://schemas.microsoft.com/office/drawing/2010/main" w="3175" algn="ctr">
                    <a:solidFill>
                      <a:srgbClr val="000000"/>
                    </a:solidFill>
                    <a:round/>
                    <a:headEnd/>
                    <a:tailEnd/>
                  </a14:hiddenLine>
                </a:ext>
              </a:extLst>
            </p:spPr>
            <p:txBody>
              <a:bodyPr wrap="none" lIns="96000" tIns="96000" rIns="96000" bIns="96000" anchor="ct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1965"/>
                  </a:solidFill>
                  <a:effectLst/>
                  <a:uLnTx/>
                  <a:uFillTx/>
                  <a:latin typeface="+mj-lt"/>
                  <a:ea typeface="+mn-ea"/>
                  <a:cs typeface="Arial" panose="020B0604020202020204" pitchFamily="34" charset="0"/>
                </a:endParaRPr>
              </a:p>
            </p:txBody>
          </p:sp>
        </p:grpSp>
        <p:sp>
          <p:nvSpPr>
            <p:cNvPr id="22" name="TextBox 28"/>
            <p:cNvSpPr txBox="1">
              <a:spLocks noChangeArrowheads="1"/>
            </p:cNvSpPr>
            <p:nvPr/>
          </p:nvSpPr>
          <p:spPr bwMode="auto">
            <a:xfrm>
              <a:off x="4168238" y="2655676"/>
              <a:ext cx="1169658"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chemeClr val="accent2"/>
                  </a:solidFill>
                  <a:effectLst/>
                  <a:uLnTx/>
                  <a:uFillTx/>
                  <a:latin typeface="+mj-lt"/>
                  <a:ea typeface="+mn-ea"/>
                  <a:cs typeface="Arial" panose="020B0604020202020204" pitchFamily="34" charset="0"/>
                </a:rPr>
                <a:t>Orlistat</a:t>
              </a:r>
            </a:p>
          </p:txBody>
        </p:sp>
        <p:sp>
          <p:nvSpPr>
            <p:cNvPr id="9" name="Cloud 8"/>
            <p:cNvSpPr/>
            <p:nvPr/>
          </p:nvSpPr>
          <p:spPr bwMode="auto">
            <a:xfrm>
              <a:off x="3239178" y="2884347"/>
              <a:ext cx="1077449" cy="648873"/>
            </a:xfrm>
            <a:prstGeom prst="cloud">
              <a:avLst/>
            </a:prstGeom>
            <a:solidFill>
              <a:schemeClr val="tx2"/>
            </a:solidFill>
            <a:ln w="3175" cap="flat" cmpd="sng" algn="ctr">
              <a:noFill/>
              <a:prstDash val="solid"/>
              <a:round/>
              <a:headEnd type="none" w="med" len="med"/>
              <a:tailEnd type="none" w="med" len="med"/>
            </a:ln>
            <a:effectLst/>
          </p:spPr>
          <p:txBody>
            <a:bodyPr wrap="none" lIns="96000" tIns="96000" rIns="96000" bIns="96000" anchor="ct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mj-lt"/>
                <a:ea typeface="+mn-ea"/>
                <a:cs typeface="Arial" charset="0"/>
              </a:endParaRPr>
            </a:p>
          </p:txBody>
        </p:sp>
        <p:sp>
          <p:nvSpPr>
            <p:cNvPr id="10" name="Oval 5"/>
            <p:cNvSpPr>
              <a:spLocks noChangeArrowheads="1"/>
            </p:cNvSpPr>
            <p:nvPr/>
          </p:nvSpPr>
          <p:spPr bwMode="auto">
            <a:xfrm>
              <a:off x="1961129" y="3331704"/>
              <a:ext cx="828000" cy="828000"/>
            </a:xfrm>
            <a:prstGeom prst="ellipse">
              <a:avLst/>
            </a:prstGeom>
            <a:solidFill>
              <a:schemeClr val="accent5"/>
            </a:solidFill>
            <a:ln w="3175" algn="ctr">
              <a:noFill/>
              <a:round/>
              <a:headEnd/>
              <a:tailEnd/>
            </a:ln>
            <a:effectLst/>
          </p:spPr>
          <p:txBody>
            <a:bodyPr wrap="none" lIns="96000" tIns="96000" rIns="96000" bIns="96000" anchor="ct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1" name="Oval 6"/>
            <p:cNvSpPr>
              <a:spLocks noChangeArrowheads="1"/>
            </p:cNvSpPr>
            <p:nvPr/>
          </p:nvSpPr>
          <p:spPr bwMode="auto">
            <a:xfrm>
              <a:off x="4516486" y="3050631"/>
              <a:ext cx="755959" cy="694279"/>
            </a:xfrm>
            <a:prstGeom prst="ellipse">
              <a:avLst/>
            </a:prstGeom>
            <a:solidFill>
              <a:schemeClr val="accent5"/>
            </a:solidFill>
            <a:ln w="3175" algn="ctr">
              <a:noFill/>
              <a:round/>
              <a:headEnd/>
              <a:tailEnd/>
            </a:ln>
            <a:effectLst/>
          </p:spPr>
          <p:txBody>
            <a:bodyPr wrap="none" lIns="96000" tIns="96000" rIns="96000" bIns="96000" anchor="ct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2" name="Oval 7"/>
            <p:cNvSpPr>
              <a:spLocks noChangeArrowheads="1"/>
            </p:cNvSpPr>
            <p:nvPr/>
          </p:nvSpPr>
          <p:spPr bwMode="auto">
            <a:xfrm>
              <a:off x="4621745" y="3825775"/>
              <a:ext cx="679138" cy="648661"/>
            </a:xfrm>
            <a:prstGeom prst="ellipse">
              <a:avLst/>
            </a:prstGeom>
            <a:solidFill>
              <a:schemeClr val="accent5"/>
            </a:solidFill>
            <a:ln w="3175" algn="ctr">
              <a:noFill/>
              <a:round/>
              <a:headEnd/>
              <a:tailEnd/>
            </a:ln>
            <a:effectLst/>
          </p:spPr>
          <p:txBody>
            <a:bodyPr wrap="none" lIns="96000" tIns="96000" rIns="96000" bIns="96000" anchor="ct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cxnSp>
          <p:nvCxnSpPr>
            <p:cNvPr id="13" name="Straight Arrow Connector 9"/>
            <p:cNvCxnSpPr>
              <a:cxnSpLocks noChangeShapeType="1"/>
            </p:cNvCxnSpPr>
            <p:nvPr/>
          </p:nvCxnSpPr>
          <p:spPr bwMode="auto">
            <a:xfrm>
              <a:off x="3030971" y="3819622"/>
              <a:ext cx="1508387" cy="0"/>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14" name="TextBox 12"/>
            <p:cNvSpPr txBox="1">
              <a:spLocks noChangeArrowheads="1"/>
            </p:cNvSpPr>
            <p:nvPr/>
          </p:nvSpPr>
          <p:spPr bwMode="auto">
            <a:xfrm>
              <a:off x="1962879" y="3621093"/>
              <a:ext cx="836707"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mj-lt"/>
                  <a:ea typeface="+mn-ea"/>
                  <a:cs typeface="Arial" panose="020B0604020202020204" pitchFamily="34" charset="0"/>
                </a:rPr>
                <a:t>Triglyceride</a:t>
              </a:r>
            </a:p>
          </p:txBody>
        </p:sp>
        <p:sp>
          <p:nvSpPr>
            <p:cNvPr id="15" name="TextBox 13"/>
            <p:cNvSpPr txBox="1">
              <a:spLocks noChangeArrowheads="1"/>
            </p:cNvSpPr>
            <p:nvPr/>
          </p:nvSpPr>
          <p:spPr bwMode="auto">
            <a:xfrm>
              <a:off x="4487247" y="3334806"/>
              <a:ext cx="106780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FFFFFF"/>
                  </a:solidFill>
                  <a:effectLst/>
                  <a:uLnTx/>
                  <a:uFillTx/>
                  <a:latin typeface="+mj-lt"/>
                  <a:ea typeface="+mn-ea"/>
                  <a:cs typeface="Arial" panose="020B0604020202020204" pitchFamily="34" charset="0"/>
                </a:rPr>
                <a:t>Monoglyceride</a:t>
              </a:r>
            </a:p>
          </p:txBody>
        </p:sp>
        <p:sp>
          <p:nvSpPr>
            <p:cNvPr id="16" name="TextBox 14"/>
            <p:cNvSpPr txBox="1">
              <a:spLocks noChangeArrowheads="1"/>
            </p:cNvSpPr>
            <p:nvPr/>
          </p:nvSpPr>
          <p:spPr bwMode="auto">
            <a:xfrm>
              <a:off x="4728115" y="3859953"/>
              <a:ext cx="4475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chemeClr val="bg1"/>
                  </a:solidFill>
                  <a:effectLst/>
                  <a:uLnTx/>
                  <a:uFillTx/>
                  <a:latin typeface="+mj-lt"/>
                  <a:ea typeface="+mn-ea"/>
                  <a:cs typeface="Arial" panose="020B0604020202020204" pitchFamily="34" charset="0"/>
                </a:rPr>
                <a:t>Free fatty acid</a:t>
              </a:r>
            </a:p>
          </p:txBody>
        </p:sp>
        <p:sp>
          <p:nvSpPr>
            <p:cNvPr id="17" name="Arc 16"/>
            <p:cNvSpPr/>
            <p:nvPr/>
          </p:nvSpPr>
          <p:spPr bwMode="auto">
            <a:xfrm rot="16200000" flipH="1">
              <a:off x="3440352" y="3020781"/>
              <a:ext cx="675959" cy="924246"/>
            </a:xfrm>
            <a:prstGeom prst="arc">
              <a:avLst>
                <a:gd name="adj1" fmla="val 16200000"/>
                <a:gd name="adj2" fmla="val 5495469"/>
              </a:avLst>
            </a:prstGeom>
            <a:noFill/>
            <a:ln w="12700" cap="flat" cmpd="sng" algn="ctr">
              <a:solidFill>
                <a:schemeClr val="accent1"/>
              </a:solidFill>
              <a:prstDash val="solid"/>
              <a:round/>
              <a:headEnd type="none" w="med" len="med"/>
              <a:tailEnd type="stealth" w="lg" len="med"/>
            </a:ln>
            <a:effectLst/>
          </p:spPr>
          <p:txBody>
            <a:bodyPr wrap="none" lIns="96000" tIns="96000" rIns="96000" bIns="96000" anchor="ct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mj-lt"/>
                <a:ea typeface="+mn-ea"/>
                <a:cs typeface="Arial" charset="0"/>
              </a:endParaRPr>
            </a:p>
          </p:txBody>
        </p:sp>
        <p:sp>
          <p:nvSpPr>
            <p:cNvPr id="18" name="TextBox 20"/>
            <p:cNvSpPr txBox="1">
              <a:spLocks noChangeArrowheads="1"/>
            </p:cNvSpPr>
            <p:nvPr/>
          </p:nvSpPr>
          <p:spPr bwMode="auto">
            <a:xfrm>
              <a:off x="3378431" y="3046424"/>
              <a:ext cx="1310861"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mj-lt"/>
                  <a:ea typeface="+mn-ea"/>
                  <a:cs typeface="Arial" panose="020B0604020202020204" pitchFamily="34" charset="0"/>
                </a:rPr>
                <a:t>Lipase</a:t>
              </a:r>
            </a:p>
          </p:txBody>
        </p:sp>
        <p:cxnSp>
          <p:nvCxnSpPr>
            <p:cNvPr id="19" name="Straight Arrow Connector 21"/>
            <p:cNvCxnSpPr>
              <a:cxnSpLocks noChangeShapeType="1"/>
            </p:cNvCxnSpPr>
            <p:nvPr/>
          </p:nvCxnSpPr>
          <p:spPr bwMode="auto">
            <a:xfrm>
              <a:off x="5175430" y="3773925"/>
              <a:ext cx="495100" cy="2389"/>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0" name="TextBox 23"/>
            <p:cNvSpPr txBox="1">
              <a:spLocks noChangeArrowheads="1"/>
            </p:cNvSpPr>
            <p:nvPr/>
          </p:nvSpPr>
          <p:spPr bwMode="auto">
            <a:xfrm>
              <a:off x="5680265" y="3507030"/>
              <a:ext cx="1818947"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defTabSz="1219139" eaLnBrk="1" fontAlgn="base" hangingPunct="1">
                <a:spcBef>
                  <a:spcPct val="0"/>
                </a:spcBef>
                <a:spcAft>
                  <a:spcPct val="0"/>
                </a:spcAft>
                <a:defRPr/>
              </a:pPr>
              <a:r>
                <a:rPr lang="en-US" altLang="en-US" sz="1600" b="0">
                  <a:solidFill>
                    <a:schemeClr val="tx1"/>
                  </a:solidFill>
                  <a:latin typeface="+mj-lt"/>
                  <a:cs typeface="Arial"/>
                </a:rPr>
                <a:t>Less absorbed</a:t>
              </a:r>
              <a:r>
                <a:rPr kumimoji="0" lang="en-US" altLang="en-US" sz="1600" b="0" i="0" u="none" strike="noStrike" kern="1200" cap="none" spc="0" normalizeH="0" baseline="0" noProof="0">
                  <a:ln>
                    <a:noFill/>
                  </a:ln>
                  <a:solidFill>
                    <a:schemeClr val="tx1"/>
                  </a:solidFill>
                  <a:effectLst/>
                  <a:uLnTx/>
                  <a:uFillTx/>
                  <a:latin typeface="+mj-lt"/>
                  <a:cs typeface="Arial"/>
                </a:rPr>
                <a:t> into bloodstream</a:t>
              </a:r>
            </a:p>
          </p:txBody>
        </p:sp>
        <p:sp>
          <p:nvSpPr>
            <p:cNvPr id="8" name="TextBox 30"/>
            <p:cNvSpPr txBox="1">
              <a:spLocks noChangeArrowheads="1"/>
            </p:cNvSpPr>
            <p:nvPr/>
          </p:nvSpPr>
          <p:spPr bwMode="auto">
            <a:xfrm>
              <a:off x="3257463" y="4009686"/>
              <a:ext cx="12005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chemeClr val="tx1"/>
                  </a:solidFill>
                  <a:effectLst/>
                  <a:uLnTx/>
                  <a:uFillTx/>
                  <a:latin typeface="+mj-lt"/>
                  <a:ea typeface="+mn-ea"/>
                  <a:cs typeface="Arial" panose="020B0604020202020204" pitchFamily="34" charset="0"/>
                </a:rPr>
                <a:t>Hydrolysis</a:t>
              </a:r>
            </a:p>
          </p:txBody>
        </p:sp>
        <p:sp>
          <p:nvSpPr>
            <p:cNvPr id="2" name="TextBox 1"/>
            <p:cNvSpPr txBox="1"/>
            <p:nvPr/>
          </p:nvSpPr>
          <p:spPr>
            <a:xfrm>
              <a:off x="2894189" y="3535895"/>
              <a:ext cx="440265" cy="253916"/>
            </a:xfrm>
            <a:prstGeom prst="rect">
              <a:avLst/>
            </a:prstGeom>
            <a:noFill/>
          </p:spPr>
          <p:txBody>
            <a:bodyPr wrap="non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mj-lt"/>
                  <a:ea typeface="+mn-ea"/>
                  <a:cs typeface="Arial" charset="0"/>
                </a:rPr>
                <a:t>H</a:t>
              </a:r>
              <a:r>
                <a:rPr kumimoji="0" lang="en-US" sz="1600" b="0" i="0" u="none" strike="noStrike" kern="1200" cap="none" spc="0" normalizeH="0" baseline="-25000" noProof="0">
                  <a:ln>
                    <a:noFill/>
                  </a:ln>
                  <a:effectLst/>
                  <a:uLnTx/>
                  <a:uFillTx/>
                  <a:latin typeface="+mj-lt"/>
                  <a:ea typeface="+mn-ea"/>
                  <a:cs typeface="Arial" charset="0"/>
                </a:rPr>
                <a:t>2</a:t>
              </a:r>
              <a:r>
                <a:rPr kumimoji="0" lang="en-US" sz="1600" b="0" i="0" u="none" strike="noStrike" kern="1200" cap="none" spc="0" normalizeH="0" baseline="0" noProof="0">
                  <a:ln>
                    <a:noFill/>
                  </a:ln>
                  <a:effectLst/>
                  <a:uLnTx/>
                  <a:uFillTx/>
                  <a:latin typeface="+mj-lt"/>
                  <a:ea typeface="+mn-ea"/>
                  <a:cs typeface="Arial" charset="0"/>
                </a:rPr>
                <a:t>O</a:t>
              </a:r>
            </a:p>
          </p:txBody>
        </p:sp>
      </p:grpSp>
    </p:spTree>
    <p:custDataLst>
      <p:tags r:id="rId1"/>
    </p:custDataLst>
    <p:extLst>
      <p:ext uri="{BB962C8B-B14F-4D97-AF65-F5344CB8AC3E}">
        <p14:creationId xmlns:p14="http://schemas.microsoft.com/office/powerpoint/2010/main" val="242974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276989"/>
            <a:ext cx="10515600" cy="1325563"/>
          </a:xfrm>
        </p:spPr>
        <p:txBody>
          <a:bodyPr/>
          <a:lstStyle/>
          <a:p>
            <a:r>
              <a:rPr lang="en-US" altLang="en-US" sz="3600"/>
              <a:t>Orlistat: efficacy</a:t>
            </a:r>
            <a:br>
              <a:rPr lang="en-US" altLang="en-US"/>
            </a:br>
            <a:r>
              <a:rPr lang="en-US" altLang="en-US" sz="2200"/>
              <a:t>Phase 3 XENDOS study, mean weight loss</a:t>
            </a:r>
          </a:p>
        </p:txBody>
      </p:sp>
      <p:sp>
        <p:nvSpPr>
          <p:cNvPr id="13" name="Text Placeholder 12">
            <a:extLst>
              <a:ext uri="{FF2B5EF4-FFF2-40B4-BE49-F238E27FC236}">
                <a16:creationId xmlns:a16="http://schemas.microsoft.com/office/drawing/2014/main" id="{048D1FA8-073D-4C5C-AB91-CB79E262A1B4}"/>
              </a:ext>
            </a:extLst>
          </p:cNvPr>
          <p:cNvSpPr>
            <a:spLocks noGrp="1"/>
          </p:cNvSpPr>
          <p:nvPr>
            <p:ph type="body" sz="quarter" idx="13"/>
          </p:nvPr>
        </p:nvSpPr>
        <p:spPr/>
        <p:txBody>
          <a:bodyPr>
            <a:noAutofit/>
          </a:bodyPr>
          <a:lstStyle/>
          <a:p>
            <a:pPr>
              <a:spcBef>
                <a:spcPts val="0"/>
              </a:spcBef>
            </a:pPr>
            <a:r>
              <a:rPr lang="en-CA" baseline="30000"/>
              <a:t>*</a:t>
            </a:r>
            <a:r>
              <a:rPr lang="en-CA"/>
              <a:t>Assessed by oral glucose tolerance test with 2-hour whole blood glucose &lt;10.0 mmol/l and fasting whole blood glucose &lt;6.7 mmol/l.</a:t>
            </a:r>
          </a:p>
          <a:p>
            <a:pPr>
              <a:spcBef>
                <a:spcPts val="0"/>
              </a:spcBef>
              <a:spcAft>
                <a:spcPts val="0"/>
              </a:spcAft>
            </a:pPr>
            <a:r>
              <a:rPr lang="en-CA"/>
              <a:t>BMI, body mass index; XENDOS, Xenical in the Prevention of Diabetes in Obese Subjects.</a:t>
            </a:r>
            <a:br>
              <a:rPr lang="en-CA"/>
            </a:br>
            <a:r>
              <a:rPr lang="en-CA"/>
              <a:t>Torgerson JS et al. Diabetes Care 2004;27:155–61.</a:t>
            </a:r>
          </a:p>
        </p:txBody>
      </p:sp>
      <p:sp>
        <p:nvSpPr>
          <p:cNvPr id="13315" name="Content Placeholder 2"/>
          <p:cNvSpPr>
            <a:spLocks noGrp="1"/>
          </p:cNvSpPr>
          <p:nvPr>
            <p:ph idx="4294967295"/>
          </p:nvPr>
        </p:nvSpPr>
        <p:spPr>
          <a:xfrm>
            <a:off x="848045" y="1567619"/>
            <a:ext cx="4689475" cy="2374900"/>
          </a:xfrm>
        </p:spPr>
        <p:txBody>
          <a:bodyPr/>
          <a:lstStyle/>
          <a:p>
            <a:r>
              <a:rPr lang="en-US" altLang="en-US" sz="1600"/>
              <a:t>Double-blind, prospective, 4-year trial of orlistat vs placebo + lifestyle changes</a:t>
            </a:r>
          </a:p>
          <a:p>
            <a:r>
              <a:rPr lang="en-US" altLang="en-US" sz="1600"/>
              <a:t>Assessed the effects of orlistat on change in body weight in 3,305 patients with:</a:t>
            </a:r>
          </a:p>
          <a:p>
            <a:pPr lvl="1">
              <a:spcBef>
                <a:spcPts val="0"/>
              </a:spcBef>
            </a:pPr>
            <a:r>
              <a:rPr lang="en-US" altLang="en-US" sz="1400"/>
              <a:t>BMI ≥30 kg/m</a:t>
            </a:r>
            <a:r>
              <a:rPr lang="en-US" altLang="en-US" sz="1400" baseline="30000"/>
              <a:t>2</a:t>
            </a:r>
          </a:p>
          <a:p>
            <a:pPr lvl="1">
              <a:spcBef>
                <a:spcPts val="0"/>
              </a:spcBef>
            </a:pPr>
            <a:r>
              <a:rPr lang="en-US" altLang="en-US" sz="1400"/>
              <a:t>People without diabetes and normal or impaired glucose tolerance*</a:t>
            </a:r>
          </a:p>
          <a:p>
            <a:r>
              <a:rPr lang="en-US" altLang="en-US" sz="1600"/>
              <a:t>3,304/3,305 patients were treated</a:t>
            </a:r>
            <a:endParaRPr lang="en-US" altLang="en-US" sz="1400"/>
          </a:p>
          <a:p>
            <a:pPr lvl="1"/>
            <a:endParaRPr lang="en-US" altLang="en-US" sz="1400"/>
          </a:p>
          <a:p>
            <a:pPr lvl="1"/>
            <a:endParaRPr lang="en-US" altLang="en-US" sz="1400"/>
          </a:p>
          <a:p>
            <a:pPr lvl="1"/>
            <a:endParaRPr lang="en-US" altLang="en-US" sz="1400"/>
          </a:p>
        </p:txBody>
      </p:sp>
      <p:sp>
        <p:nvSpPr>
          <p:cNvPr id="212" name="TextBox 211"/>
          <p:cNvSpPr txBox="1"/>
          <p:nvPr/>
        </p:nvSpPr>
        <p:spPr>
          <a:xfrm>
            <a:off x="6466053" y="1598336"/>
            <a:ext cx="4596629" cy="369460"/>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01" b="1" i="0" u="none" strike="noStrike" kern="1200" cap="none" spc="0" normalizeH="0" baseline="0" noProof="0">
                <a:ln>
                  <a:noFill/>
                </a:ln>
                <a:effectLst/>
                <a:uLnTx/>
                <a:uFillTx/>
                <a:latin typeface="+mj-lt"/>
                <a:ea typeface="+mn-ea"/>
                <a:cs typeface="Arial" charset="0"/>
              </a:rPr>
              <a:t>Change in weight over time</a:t>
            </a:r>
          </a:p>
        </p:txBody>
      </p:sp>
      <p:graphicFrame>
        <p:nvGraphicFramePr>
          <p:cNvPr id="194" name="Table 193"/>
          <p:cNvGraphicFramePr>
            <a:graphicFrameLocks noGrp="1"/>
          </p:cNvGraphicFramePr>
          <p:nvPr>
            <p:extLst>
              <p:ext uri="{D42A27DB-BD31-4B8C-83A1-F6EECF244321}">
                <p14:modId xmlns:p14="http://schemas.microsoft.com/office/powerpoint/2010/main" val="578383623"/>
              </p:ext>
            </p:extLst>
          </p:nvPr>
        </p:nvGraphicFramePr>
        <p:xfrm>
          <a:off x="657533" y="4451308"/>
          <a:ext cx="5041387" cy="1508760"/>
        </p:xfrm>
        <a:graphic>
          <a:graphicData uri="http://schemas.openxmlformats.org/drawingml/2006/table">
            <a:tbl>
              <a:tblPr firstRow="1" bandRow="1">
                <a:tableStyleId>{073A0DAA-6AF3-43AB-8588-CEC1D06C72B9}</a:tableStyleId>
              </a:tblPr>
              <a:tblGrid>
                <a:gridCol w="2075300">
                  <a:extLst>
                    <a:ext uri="{9D8B030D-6E8A-4147-A177-3AD203B41FA5}">
                      <a16:colId xmlns:a16="http://schemas.microsoft.com/office/drawing/2014/main" val="3155493066"/>
                    </a:ext>
                  </a:extLst>
                </a:gridCol>
                <a:gridCol w="1097226">
                  <a:extLst>
                    <a:ext uri="{9D8B030D-6E8A-4147-A177-3AD203B41FA5}">
                      <a16:colId xmlns:a16="http://schemas.microsoft.com/office/drawing/2014/main" val="3006795648"/>
                    </a:ext>
                  </a:extLst>
                </a:gridCol>
                <a:gridCol w="1868861">
                  <a:extLst>
                    <a:ext uri="{9D8B030D-6E8A-4147-A177-3AD203B41FA5}">
                      <a16:colId xmlns:a16="http://schemas.microsoft.com/office/drawing/2014/main" val="2433727838"/>
                    </a:ext>
                  </a:extLst>
                </a:gridCol>
              </a:tblGrid>
              <a:tr h="758117">
                <a:tc>
                  <a:txBody>
                    <a:bodyPr/>
                    <a:lstStyle/>
                    <a:p>
                      <a:r>
                        <a:rPr lang="en-US" sz="1500">
                          <a:latin typeface="+mj-lt"/>
                          <a:ea typeface="Apis For Office" panose="020B0504010101010104" pitchFamily="34" charset="0"/>
                          <a:cs typeface="Apis For Office" panose="020B0504010101010104" pitchFamily="34" charset="0"/>
                        </a:rPr>
                        <a:t>Treatment group</a:t>
                      </a:r>
                    </a:p>
                  </a:txBody>
                  <a:tcPr marL="121920" marR="121920" marT="60960" marB="6096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500" baseline="0">
                          <a:latin typeface="+mj-lt"/>
                          <a:ea typeface="Apis For Office" panose="020B0504010101010104" pitchFamily="34" charset="0"/>
                          <a:cs typeface="Apis For Office" panose="020B0504010101010104" pitchFamily="34" charset="0"/>
                        </a:rPr>
                        <a:t>Baseline weight (kg)</a:t>
                      </a:r>
                      <a:endParaRPr lang="en-US" sz="1500">
                        <a:latin typeface="+mj-lt"/>
                        <a:ea typeface="Apis For Office" panose="020B0504010101010104" pitchFamily="34" charset="0"/>
                        <a:cs typeface="Apis For Office" panose="020B05040101010101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500">
                          <a:latin typeface="+mj-lt"/>
                          <a:ea typeface="Apis For Office" panose="020B0504010101010104" pitchFamily="34" charset="0"/>
                          <a:cs typeface="Apis For Office" panose="020B0504010101010104" pitchFamily="34" charset="0"/>
                        </a:rPr>
                        <a:t>Mean weight loss </a:t>
                      </a:r>
                      <a:br>
                        <a:rPr lang="en-US" sz="1500">
                          <a:latin typeface="+mj-lt"/>
                          <a:ea typeface="Apis For Office" panose="020B0504010101010104" pitchFamily="34" charset="0"/>
                          <a:cs typeface="Apis For Office" panose="020B0504010101010104" pitchFamily="34" charset="0"/>
                        </a:rPr>
                      </a:br>
                      <a:r>
                        <a:rPr lang="en-US" sz="1500">
                          <a:latin typeface="+mj-lt"/>
                          <a:ea typeface="Apis For Office" panose="020B0504010101010104" pitchFamily="34" charset="0"/>
                          <a:cs typeface="Apis For Office" panose="020B0504010101010104" pitchFamily="34" charset="0"/>
                        </a:rPr>
                        <a:t>0–52 weeks</a:t>
                      </a:r>
                      <a:r>
                        <a:rPr lang="en-US" sz="1500" baseline="0">
                          <a:latin typeface="+mj-lt"/>
                          <a:ea typeface="Apis For Office" panose="020B0504010101010104" pitchFamily="34" charset="0"/>
                          <a:cs typeface="Apis For Office" panose="020B0504010101010104" pitchFamily="34" charset="0"/>
                        </a:rPr>
                        <a:t> </a:t>
                      </a:r>
                      <a:br>
                        <a:rPr lang="en-US" sz="1500" baseline="0">
                          <a:latin typeface="+mj-lt"/>
                          <a:ea typeface="Apis For Office" panose="020B0504010101010104" pitchFamily="34" charset="0"/>
                          <a:cs typeface="Apis For Office" panose="020B0504010101010104" pitchFamily="34" charset="0"/>
                        </a:rPr>
                      </a:br>
                      <a:r>
                        <a:rPr lang="en-US" sz="1500" baseline="0">
                          <a:latin typeface="+mj-lt"/>
                          <a:ea typeface="Apis For Office" panose="020B0504010101010104" pitchFamily="34" charset="0"/>
                          <a:cs typeface="Apis For Office" panose="020B0504010101010104" pitchFamily="34" charset="0"/>
                        </a:rPr>
                        <a:t>(kg)</a:t>
                      </a:r>
                      <a:endParaRPr lang="en-US" sz="1500">
                        <a:latin typeface="+mj-lt"/>
                        <a:ea typeface="Apis For Office" panose="020B0504010101010104" pitchFamily="34" charset="0"/>
                        <a:cs typeface="Apis For Office" panose="020B05040101010101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76101392"/>
                  </a:ext>
                </a:extLst>
              </a:tr>
              <a:tr h="328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tx2"/>
                          </a:solidFill>
                          <a:latin typeface="+mj-lt"/>
                          <a:ea typeface="Apis For Office" panose="020B0504010101010104" pitchFamily="34" charset="0"/>
                          <a:cs typeface="Apis For Office" panose="020B0504010101010104" pitchFamily="34" charset="0"/>
                        </a:rPr>
                        <a:t>Placebo </a:t>
                      </a:r>
                    </a:p>
                  </a:txBody>
                  <a:tcPr marL="121920" marR="121920" marT="60960" marB="609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500">
                          <a:solidFill>
                            <a:schemeClr val="tx2"/>
                          </a:solidFill>
                          <a:latin typeface="+mj-lt"/>
                          <a:ea typeface="Apis For Office" panose="020B0504010101010104" pitchFamily="34" charset="0"/>
                          <a:cs typeface="Apis For Office" panose="020B0504010101010104" pitchFamily="34" charset="0"/>
                        </a:rPr>
                        <a:t>110.6</a:t>
                      </a:r>
                    </a:p>
                  </a:txBody>
                  <a:tcPr marL="121920" marR="121920" marT="60960" marB="609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500">
                          <a:solidFill>
                            <a:schemeClr val="tx2"/>
                          </a:solidFill>
                          <a:latin typeface="+mj-lt"/>
                          <a:ea typeface="Apis For Office" panose="020B0504010101010104" pitchFamily="34" charset="0"/>
                          <a:cs typeface="Apis For Office" panose="020B0504010101010104" pitchFamily="34" charset="0"/>
                        </a:rPr>
                        <a:t>6.2</a:t>
                      </a:r>
                    </a:p>
                  </a:txBody>
                  <a:tcPr marL="121920" marR="121920" marT="60960" marB="609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75149885"/>
                  </a:ext>
                </a:extLst>
              </a:tr>
              <a:tr h="348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accent1"/>
                          </a:solidFill>
                          <a:latin typeface="+mj-lt"/>
                          <a:ea typeface="Apis For Office" panose="020B0504010101010104" pitchFamily="34" charset="0"/>
                          <a:cs typeface="Apis For Office" panose="020B0504010101010104" pitchFamily="34" charset="0"/>
                        </a:rPr>
                        <a:t>Orlistat 120 mg</a:t>
                      </a:r>
                    </a:p>
                  </a:txBody>
                  <a:tcPr marL="121920" marR="121920" marT="60960" marB="609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500">
                          <a:solidFill>
                            <a:schemeClr val="accent1"/>
                          </a:solidFill>
                          <a:latin typeface="+mj-lt"/>
                          <a:ea typeface="Apis For Office" panose="020B0504010101010104" pitchFamily="34" charset="0"/>
                          <a:cs typeface="Apis For Office" panose="020B0504010101010104" pitchFamily="34" charset="0"/>
                        </a:rPr>
                        <a:t>110.4</a:t>
                      </a:r>
                    </a:p>
                  </a:txBody>
                  <a:tcPr marL="121920" marR="121920" marT="60960" marB="609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500">
                          <a:solidFill>
                            <a:schemeClr val="accent1"/>
                          </a:solidFill>
                          <a:latin typeface="+mj-lt"/>
                          <a:ea typeface="Apis For Office" panose="020B0504010101010104" pitchFamily="34" charset="0"/>
                          <a:cs typeface="Apis For Office" panose="020B0504010101010104" pitchFamily="34" charset="0"/>
                        </a:rPr>
                        <a:t>10.6</a:t>
                      </a:r>
                    </a:p>
                  </a:txBody>
                  <a:tcPr marL="121920" marR="121920" marT="60960" marB="609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0758700"/>
                  </a:ext>
                </a:extLst>
              </a:tr>
            </a:tbl>
          </a:graphicData>
        </a:graphic>
      </p:graphicFrame>
      <p:grpSp>
        <p:nvGrpSpPr>
          <p:cNvPr id="29" name="Group 28"/>
          <p:cNvGrpSpPr/>
          <p:nvPr/>
        </p:nvGrpSpPr>
        <p:grpSpPr>
          <a:xfrm>
            <a:off x="6000898" y="1882933"/>
            <a:ext cx="6170034" cy="3842853"/>
            <a:chOff x="728450" y="2125814"/>
            <a:chExt cx="9363784" cy="3029900"/>
          </a:xfrm>
        </p:grpSpPr>
        <p:graphicFrame>
          <p:nvGraphicFramePr>
            <p:cNvPr id="33" name="Content Placeholder 7"/>
            <p:cNvGraphicFramePr>
              <a:graphicFrameLocks/>
            </p:cNvGraphicFramePr>
            <p:nvPr>
              <p:extLst>
                <p:ext uri="{D42A27DB-BD31-4B8C-83A1-F6EECF244321}">
                  <p14:modId xmlns:p14="http://schemas.microsoft.com/office/powerpoint/2010/main" val="3663533859"/>
                </p:ext>
              </p:extLst>
            </p:nvPr>
          </p:nvGraphicFramePr>
          <p:xfrm>
            <a:off x="941795" y="2125814"/>
            <a:ext cx="7650925" cy="2849640"/>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a:spLocks noChangeArrowheads="1"/>
            </p:cNvSpPr>
            <p:nvPr/>
          </p:nvSpPr>
          <p:spPr bwMode="auto">
            <a:xfrm rot="16200000">
              <a:off x="-177294" y="3295478"/>
              <a:ext cx="2259220" cy="447731"/>
            </a:xfrm>
            <a:prstGeom prst="rect">
              <a:avLst/>
            </a:prstGeom>
            <a:noFill/>
            <a:ln w="9525">
              <a:noFill/>
              <a:miter lim="800000"/>
              <a:headEnd/>
              <a:tailEnd/>
            </a:ln>
          </p:spPr>
          <p:txBody>
            <a:bodyPr wrap="square" lIns="68580" tIns="34292" rIns="68580" bIns="34292">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0" cap="none" spc="0" normalizeH="0" baseline="0" noProof="0">
                  <a:ln>
                    <a:noFill/>
                  </a:ln>
                  <a:effectLst/>
                  <a:uLnTx/>
                  <a:uFillTx/>
                  <a:latin typeface="+mj-lt"/>
                  <a:ea typeface="ＭＳ Ｐゴシック"/>
                  <a:cs typeface="Arial" charset="0"/>
                </a:rPr>
                <a:t>Change in weight (kg)</a:t>
              </a:r>
            </a:p>
          </p:txBody>
        </p:sp>
        <p:sp>
          <p:nvSpPr>
            <p:cNvPr id="35" name="Freeform 34"/>
            <p:cNvSpPr/>
            <p:nvPr/>
          </p:nvSpPr>
          <p:spPr bwMode="auto">
            <a:xfrm>
              <a:off x="1693381" y="2431020"/>
              <a:ext cx="6457950" cy="1221956"/>
            </a:xfrm>
            <a:custGeom>
              <a:avLst/>
              <a:gdLst>
                <a:gd name="connsiteX0" fmla="*/ 0 w 2771775"/>
                <a:gd name="connsiteY0" fmla="*/ 0 h 895350"/>
                <a:gd name="connsiteX1" fmla="*/ 171450 w 2771775"/>
                <a:gd name="connsiteY1" fmla="*/ 638175 h 895350"/>
                <a:gd name="connsiteX2" fmla="*/ 328613 w 2771775"/>
                <a:gd name="connsiteY2" fmla="*/ 890588 h 895350"/>
                <a:gd name="connsiteX3" fmla="*/ 481013 w 2771775"/>
                <a:gd name="connsiteY3" fmla="*/ 895350 h 895350"/>
                <a:gd name="connsiteX4" fmla="*/ 700088 w 2771775"/>
                <a:gd name="connsiteY4" fmla="*/ 862013 h 895350"/>
                <a:gd name="connsiteX5" fmla="*/ 862013 w 2771775"/>
                <a:gd name="connsiteY5" fmla="*/ 742950 h 895350"/>
                <a:gd name="connsiteX6" fmla="*/ 1014413 w 2771775"/>
                <a:gd name="connsiteY6" fmla="*/ 752475 h 895350"/>
                <a:gd name="connsiteX7" fmla="*/ 1176338 w 2771775"/>
                <a:gd name="connsiteY7" fmla="*/ 690563 h 895350"/>
                <a:gd name="connsiteX8" fmla="*/ 1395413 w 2771775"/>
                <a:gd name="connsiteY8" fmla="*/ 657225 h 895350"/>
                <a:gd name="connsiteX9" fmla="*/ 1547813 w 2771775"/>
                <a:gd name="connsiteY9" fmla="*/ 566738 h 895350"/>
                <a:gd name="connsiteX10" fmla="*/ 1709738 w 2771775"/>
                <a:gd name="connsiteY10" fmla="*/ 561975 h 895350"/>
                <a:gd name="connsiteX11" fmla="*/ 1866900 w 2771775"/>
                <a:gd name="connsiteY11" fmla="*/ 504825 h 895350"/>
                <a:gd name="connsiteX12" fmla="*/ 2081213 w 2771775"/>
                <a:gd name="connsiteY12" fmla="*/ 490538 h 895350"/>
                <a:gd name="connsiteX13" fmla="*/ 2233613 w 2771775"/>
                <a:gd name="connsiteY13" fmla="*/ 442913 h 895350"/>
                <a:gd name="connsiteX14" fmla="*/ 2395538 w 2771775"/>
                <a:gd name="connsiteY14" fmla="*/ 438150 h 895350"/>
                <a:gd name="connsiteX15" fmla="*/ 2557463 w 2771775"/>
                <a:gd name="connsiteY15" fmla="*/ 433388 h 895350"/>
                <a:gd name="connsiteX16" fmla="*/ 2771775 w 2771775"/>
                <a:gd name="connsiteY16" fmla="*/ 423863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1775" h="895350">
                  <a:moveTo>
                    <a:pt x="0" y="0"/>
                  </a:moveTo>
                  <a:lnTo>
                    <a:pt x="171450" y="638175"/>
                  </a:lnTo>
                  <a:lnTo>
                    <a:pt x="328613" y="890588"/>
                  </a:lnTo>
                  <a:lnTo>
                    <a:pt x="481013" y="895350"/>
                  </a:lnTo>
                  <a:lnTo>
                    <a:pt x="700088" y="862013"/>
                  </a:lnTo>
                  <a:lnTo>
                    <a:pt x="862013" y="742950"/>
                  </a:lnTo>
                  <a:lnTo>
                    <a:pt x="1014413" y="752475"/>
                  </a:lnTo>
                  <a:lnTo>
                    <a:pt x="1176338" y="690563"/>
                  </a:lnTo>
                  <a:lnTo>
                    <a:pt x="1395413" y="657225"/>
                  </a:lnTo>
                  <a:lnTo>
                    <a:pt x="1547813" y="566738"/>
                  </a:lnTo>
                  <a:lnTo>
                    <a:pt x="1709738" y="561975"/>
                  </a:lnTo>
                  <a:lnTo>
                    <a:pt x="1866900" y="504825"/>
                  </a:lnTo>
                  <a:lnTo>
                    <a:pt x="2081213" y="490538"/>
                  </a:lnTo>
                  <a:lnTo>
                    <a:pt x="2233613" y="442913"/>
                  </a:lnTo>
                  <a:lnTo>
                    <a:pt x="2395538" y="438150"/>
                  </a:lnTo>
                  <a:lnTo>
                    <a:pt x="2557463" y="433388"/>
                  </a:lnTo>
                  <a:lnTo>
                    <a:pt x="2771775" y="423863"/>
                  </a:lnTo>
                </a:path>
              </a:pathLst>
            </a:custGeom>
            <a:noFill/>
            <a:ln w="28575" cap="flat" cmpd="sng" algn="ctr">
              <a:solidFill>
                <a:schemeClr val="bg2">
                  <a:lumMod val="75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effectLst/>
                <a:uLnTx/>
                <a:uFillTx/>
                <a:latin typeface="+mj-lt"/>
                <a:ea typeface="ＭＳ Ｐゴシック"/>
                <a:cs typeface="Arial" charset="0"/>
              </a:endParaRPr>
            </a:p>
          </p:txBody>
        </p:sp>
        <p:sp>
          <p:nvSpPr>
            <p:cNvPr id="36" name="Freeform 35"/>
            <p:cNvSpPr/>
            <p:nvPr/>
          </p:nvSpPr>
          <p:spPr bwMode="auto">
            <a:xfrm>
              <a:off x="1693381" y="2423145"/>
              <a:ext cx="6457949" cy="1920874"/>
            </a:xfrm>
            <a:custGeom>
              <a:avLst/>
              <a:gdLst>
                <a:gd name="connsiteX0" fmla="*/ 0 w 2771775"/>
                <a:gd name="connsiteY0" fmla="*/ 0 h 1466850"/>
                <a:gd name="connsiteX1" fmla="*/ 176212 w 2771775"/>
                <a:gd name="connsiteY1" fmla="*/ 928687 h 1466850"/>
                <a:gd name="connsiteX2" fmla="*/ 338137 w 2771775"/>
                <a:gd name="connsiteY2" fmla="*/ 1343025 h 1466850"/>
                <a:gd name="connsiteX3" fmla="*/ 495300 w 2771775"/>
                <a:gd name="connsiteY3" fmla="*/ 1438275 h 1466850"/>
                <a:gd name="connsiteX4" fmla="*/ 709612 w 2771775"/>
                <a:gd name="connsiteY4" fmla="*/ 1466850 h 1466850"/>
                <a:gd name="connsiteX5" fmla="*/ 862012 w 2771775"/>
                <a:gd name="connsiteY5" fmla="*/ 1366837 h 1466850"/>
                <a:gd name="connsiteX6" fmla="*/ 1023937 w 2771775"/>
                <a:gd name="connsiteY6" fmla="*/ 1366837 h 1466850"/>
                <a:gd name="connsiteX7" fmla="*/ 1185862 w 2771775"/>
                <a:gd name="connsiteY7" fmla="*/ 1285875 h 1466850"/>
                <a:gd name="connsiteX8" fmla="*/ 1395412 w 2771775"/>
                <a:gd name="connsiteY8" fmla="*/ 1219200 h 1466850"/>
                <a:gd name="connsiteX9" fmla="*/ 1552575 w 2771775"/>
                <a:gd name="connsiteY9" fmla="*/ 1104900 h 1466850"/>
                <a:gd name="connsiteX10" fmla="*/ 1719262 w 2771775"/>
                <a:gd name="connsiteY10" fmla="*/ 1085850 h 1466850"/>
                <a:gd name="connsiteX11" fmla="*/ 1871662 w 2771775"/>
                <a:gd name="connsiteY11" fmla="*/ 985837 h 1466850"/>
                <a:gd name="connsiteX12" fmla="*/ 2081212 w 2771775"/>
                <a:gd name="connsiteY12" fmla="*/ 942975 h 1466850"/>
                <a:gd name="connsiteX13" fmla="*/ 2238375 w 2771775"/>
                <a:gd name="connsiteY13" fmla="*/ 857250 h 1466850"/>
                <a:gd name="connsiteX14" fmla="*/ 2400300 w 2771775"/>
                <a:gd name="connsiteY14" fmla="*/ 847725 h 1466850"/>
                <a:gd name="connsiteX15" fmla="*/ 2557462 w 2771775"/>
                <a:gd name="connsiteY15" fmla="*/ 823912 h 1466850"/>
                <a:gd name="connsiteX16" fmla="*/ 2771775 w 2771775"/>
                <a:gd name="connsiteY16" fmla="*/ 80010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1775" h="1466850">
                  <a:moveTo>
                    <a:pt x="0" y="0"/>
                  </a:moveTo>
                  <a:lnTo>
                    <a:pt x="176212" y="928687"/>
                  </a:lnTo>
                  <a:lnTo>
                    <a:pt x="338137" y="1343025"/>
                  </a:lnTo>
                  <a:lnTo>
                    <a:pt x="495300" y="1438275"/>
                  </a:lnTo>
                  <a:lnTo>
                    <a:pt x="709612" y="1466850"/>
                  </a:lnTo>
                  <a:lnTo>
                    <a:pt x="862012" y="1366837"/>
                  </a:lnTo>
                  <a:lnTo>
                    <a:pt x="1023937" y="1366837"/>
                  </a:lnTo>
                  <a:lnTo>
                    <a:pt x="1185862" y="1285875"/>
                  </a:lnTo>
                  <a:lnTo>
                    <a:pt x="1395412" y="1219200"/>
                  </a:lnTo>
                  <a:lnTo>
                    <a:pt x="1552575" y="1104900"/>
                  </a:lnTo>
                  <a:lnTo>
                    <a:pt x="1719262" y="1085850"/>
                  </a:lnTo>
                  <a:lnTo>
                    <a:pt x="1871662" y="985837"/>
                  </a:lnTo>
                  <a:lnTo>
                    <a:pt x="2081212" y="942975"/>
                  </a:lnTo>
                  <a:lnTo>
                    <a:pt x="2238375" y="857250"/>
                  </a:lnTo>
                  <a:lnTo>
                    <a:pt x="2400300" y="847725"/>
                  </a:lnTo>
                  <a:lnTo>
                    <a:pt x="2557462" y="823912"/>
                  </a:lnTo>
                  <a:lnTo>
                    <a:pt x="2771775" y="800100"/>
                  </a:lnTo>
                </a:path>
              </a:pathLst>
            </a:custGeom>
            <a:noFill/>
            <a:ln w="28575" cap="flat" cmpd="sng" algn="ctr">
              <a:solidFill>
                <a:schemeClr val="accent5"/>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effectLst/>
                <a:uLnTx/>
                <a:uFillTx/>
                <a:latin typeface="+mj-lt"/>
                <a:ea typeface="ＭＳ Ｐゴシック"/>
                <a:cs typeface="Arial" charset="0"/>
              </a:endParaRPr>
            </a:p>
          </p:txBody>
        </p:sp>
        <p:cxnSp>
          <p:nvCxnSpPr>
            <p:cNvPr id="37" name="Straight Connector 36"/>
            <p:cNvCxnSpPr/>
            <p:nvPr/>
          </p:nvCxnSpPr>
          <p:spPr bwMode="auto">
            <a:xfrm flipV="1">
              <a:off x="3312235" y="2423144"/>
              <a:ext cx="0" cy="2192400"/>
            </a:xfrm>
            <a:prstGeom prst="line">
              <a:avLst/>
            </a:prstGeom>
            <a:solidFill>
              <a:schemeClr val="accent1"/>
            </a:solidFill>
            <a:ln w="19050" cap="flat" cmpd="sng" algn="ctr">
              <a:solidFill>
                <a:srgbClr val="001965"/>
              </a:solidFill>
              <a:prstDash val="sysDot"/>
              <a:round/>
              <a:headEnd type="none" w="med" len="med"/>
              <a:tailEnd type="none" w="med" len="med"/>
            </a:ln>
            <a:effectLst/>
          </p:spPr>
        </p:cxnSp>
        <p:sp>
          <p:nvSpPr>
            <p:cNvPr id="38" name="Rectangle 6"/>
            <p:cNvSpPr>
              <a:spLocks noChangeArrowheads="1"/>
            </p:cNvSpPr>
            <p:nvPr/>
          </p:nvSpPr>
          <p:spPr bwMode="auto">
            <a:xfrm>
              <a:off x="3282932" y="3574210"/>
              <a:ext cx="1165776" cy="23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1" rIns="91440" bIns="45721">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ＭＳ Ｐゴシック"/>
                  <a:cs typeface="Arial" panose="020B0604020202020204" pitchFamily="34" charset="0"/>
                </a:rPr>
                <a:t>−6.2 kg</a:t>
              </a:r>
            </a:p>
          </p:txBody>
        </p:sp>
        <p:sp>
          <p:nvSpPr>
            <p:cNvPr id="39" name="Rectangle 6"/>
            <p:cNvSpPr>
              <a:spLocks noChangeArrowheads="1"/>
            </p:cNvSpPr>
            <p:nvPr/>
          </p:nvSpPr>
          <p:spPr bwMode="auto">
            <a:xfrm>
              <a:off x="3282932" y="4324856"/>
              <a:ext cx="1314175" cy="23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1" rIns="91440" bIns="45721">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ＭＳ Ｐゴシック"/>
                  <a:cs typeface="Arial" panose="020B0604020202020204" pitchFamily="34" charset="0"/>
                </a:rPr>
                <a:t>−10.6 kg</a:t>
              </a:r>
            </a:p>
          </p:txBody>
        </p:sp>
        <p:sp>
          <p:nvSpPr>
            <p:cNvPr id="40" name="Rectangle 6"/>
            <p:cNvSpPr>
              <a:spLocks noChangeArrowheads="1"/>
            </p:cNvSpPr>
            <p:nvPr/>
          </p:nvSpPr>
          <p:spPr bwMode="auto">
            <a:xfrm>
              <a:off x="6897917" y="2752786"/>
              <a:ext cx="1165776" cy="23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1" rIns="91440" bIns="45721">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ＭＳ Ｐゴシック"/>
                  <a:cs typeface="Arial" panose="020B0604020202020204" pitchFamily="34" charset="0"/>
                </a:rPr>
                <a:t>−3.0 kg</a:t>
              </a:r>
            </a:p>
          </p:txBody>
        </p:sp>
        <p:cxnSp>
          <p:nvCxnSpPr>
            <p:cNvPr id="41" name="Straight Connector 40"/>
            <p:cNvCxnSpPr/>
            <p:nvPr/>
          </p:nvCxnSpPr>
          <p:spPr bwMode="auto">
            <a:xfrm flipV="1">
              <a:off x="8151331" y="2423144"/>
              <a:ext cx="0" cy="2192400"/>
            </a:xfrm>
            <a:prstGeom prst="line">
              <a:avLst/>
            </a:prstGeom>
            <a:solidFill>
              <a:schemeClr val="accent1"/>
            </a:solidFill>
            <a:ln w="19050" cap="flat" cmpd="sng" algn="ctr">
              <a:solidFill>
                <a:srgbClr val="001965"/>
              </a:solidFill>
              <a:prstDash val="sysDot"/>
              <a:round/>
              <a:headEnd type="none" w="med" len="med"/>
              <a:tailEnd type="none" w="med" len="med"/>
            </a:ln>
            <a:effectLst/>
          </p:spPr>
        </p:cxnSp>
        <p:sp>
          <p:nvSpPr>
            <p:cNvPr id="42" name="Rectangle 1"/>
            <p:cNvSpPr>
              <a:spLocks noChangeArrowheads="1"/>
            </p:cNvSpPr>
            <p:nvPr/>
          </p:nvSpPr>
          <p:spPr bwMode="auto">
            <a:xfrm>
              <a:off x="2834382" y="4836333"/>
              <a:ext cx="3240202" cy="250808"/>
            </a:xfrm>
            <a:prstGeom prst="rect">
              <a:avLst/>
            </a:prstGeom>
            <a:noFill/>
            <a:ln>
              <a:noFill/>
            </a:ln>
          </p:spPr>
          <p:txBody>
            <a:bodyPr wrap="square" lIns="91440" tIns="45721" rIns="91440" bIns="45721">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effectLst/>
                  <a:uLnTx/>
                  <a:uFillTx/>
                  <a:latin typeface="+mj-lt"/>
                  <a:ea typeface="+mn-ea"/>
                  <a:cs typeface="Arial" panose="020B0604020202020204" pitchFamily="34" charset="0"/>
                </a:rPr>
                <a:t>Time (weeks)</a:t>
              </a:r>
            </a:p>
          </p:txBody>
        </p:sp>
        <p:grpSp>
          <p:nvGrpSpPr>
            <p:cNvPr id="43" name="Group 42"/>
            <p:cNvGrpSpPr/>
            <p:nvPr/>
          </p:nvGrpSpPr>
          <p:grpSpPr>
            <a:xfrm>
              <a:off x="6111422" y="4732682"/>
              <a:ext cx="3912979" cy="423032"/>
              <a:chOff x="5592791" y="4084363"/>
              <a:chExt cx="3912979" cy="423032"/>
            </a:xfrm>
          </p:grpSpPr>
          <p:sp>
            <p:nvSpPr>
              <p:cNvPr id="47" name="TextBox 46"/>
              <p:cNvSpPr txBox="1"/>
              <p:nvPr/>
            </p:nvSpPr>
            <p:spPr bwMode="auto">
              <a:xfrm>
                <a:off x="5895751" y="4272867"/>
                <a:ext cx="3610019" cy="234528"/>
              </a:xfrm>
              <a:prstGeom prst="rect">
                <a:avLst/>
              </a:prstGeom>
              <a:noFill/>
            </p:spPr>
            <p:txBody>
              <a:bodyPr wrap="square">
                <a:spAutoFit/>
              </a:bodyPr>
              <a:lstStyle/>
              <a:p>
                <a:pPr marL="0" marR="0" lvl="0" indent="0" algn="l" defTabSz="1219139" rtl="0" eaLnBrk="1" fontAlgn="base" latinLnBrk="0" hangingPunct="1">
                  <a:lnSpc>
                    <a:spcPct val="100000"/>
                  </a:lnSpc>
                  <a:spcBef>
                    <a:spcPct val="5000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ＭＳ Ｐゴシック"/>
                    <a:cs typeface="Arial" charset="0"/>
                  </a:rPr>
                  <a:t>Orlistat 120 mg + lifestyle</a:t>
                </a:r>
              </a:p>
            </p:txBody>
          </p:sp>
          <p:sp>
            <p:nvSpPr>
              <p:cNvPr id="48" name="TextBox 47"/>
              <p:cNvSpPr txBox="1"/>
              <p:nvPr/>
            </p:nvSpPr>
            <p:spPr bwMode="auto">
              <a:xfrm>
                <a:off x="5895751" y="4084363"/>
                <a:ext cx="3407171" cy="234528"/>
              </a:xfrm>
              <a:prstGeom prst="rect">
                <a:avLst/>
              </a:prstGeom>
              <a:noFill/>
            </p:spPr>
            <p:txBody>
              <a:bodyPr wrap="square">
                <a:spAutoFit/>
              </a:bodyPr>
              <a:lstStyle/>
              <a:p>
                <a:pPr marL="0" marR="0" lvl="0" indent="0" algn="l" defTabSz="1219139" rtl="0" eaLnBrk="1" fontAlgn="base" latinLnBrk="0" hangingPunct="1">
                  <a:lnSpc>
                    <a:spcPct val="100000"/>
                  </a:lnSpc>
                  <a:spcBef>
                    <a:spcPct val="5000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ＭＳ Ｐゴシック"/>
                    <a:cs typeface="Arial" charset="0"/>
                  </a:rPr>
                  <a:t>Placebo + lifestyle</a:t>
                </a:r>
              </a:p>
            </p:txBody>
          </p:sp>
          <p:cxnSp>
            <p:nvCxnSpPr>
              <p:cNvPr id="49" name="Straight Connector 48"/>
              <p:cNvCxnSpPr/>
              <p:nvPr/>
            </p:nvCxnSpPr>
            <p:spPr>
              <a:xfrm flipV="1">
                <a:off x="5592791" y="4402295"/>
                <a:ext cx="36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92793" y="4209383"/>
                <a:ext cx="360000"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4" name="Right Bracket 43"/>
            <p:cNvSpPr/>
            <p:nvPr/>
          </p:nvSpPr>
          <p:spPr>
            <a:xfrm>
              <a:off x="8230071" y="2998183"/>
              <a:ext cx="66502" cy="472794"/>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effectLst/>
                <a:uLnTx/>
                <a:uFillTx/>
                <a:latin typeface="+mj-lt"/>
                <a:ea typeface="+mn-ea"/>
                <a:cs typeface="+mn-cs"/>
              </a:endParaRPr>
            </a:p>
          </p:txBody>
        </p:sp>
        <p:sp>
          <p:nvSpPr>
            <p:cNvPr id="45" name="Rectangle 44"/>
            <p:cNvSpPr/>
            <p:nvPr/>
          </p:nvSpPr>
          <p:spPr>
            <a:xfrm>
              <a:off x="8186267" y="3092749"/>
              <a:ext cx="1905967" cy="234528"/>
            </a:xfrm>
            <a:prstGeom prst="rect">
              <a:avLst/>
            </a:prstGeom>
            <a:noFill/>
          </p:spPr>
          <p:txBody>
            <a:bodyPr wrap="square">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charset="0"/>
                </a:rPr>
                <a:t> </a:t>
              </a:r>
              <a:r>
                <a:rPr kumimoji="0" lang="en-US" sz="1333" b="0" u="none" strike="noStrike" kern="1200" cap="none" spc="0" normalizeH="0" baseline="0" noProof="0">
                  <a:ln>
                    <a:noFill/>
                  </a:ln>
                  <a:effectLst/>
                  <a:uLnTx/>
                  <a:uFillTx/>
                  <a:latin typeface="+mj-lt"/>
                  <a:ea typeface="+mn-ea"/>
                  <a:cs typeface="Arial" charset="0"/>
                </a:rPr>
                <a:t>p</a:t>
              </a:r>
              <a:r>
                <a:rPr kumimoji="0" lang="en-US" sz="1333" b="0" i="0" u="none" strike="noStrike" kern="1200" cap="none" spc="0" normalizeH="0" baseline="0" noProof="0">
                  <a:ln>
                    <a:noFill/>
                  </a:ln>
                  <a:effectLst/>
                  <a:uLnTx/>
                  <a:uFillTx/>
                  <a:latin typeface="+mj-lt"/>
                  <a:ea typeface="+mn-ea"/>
                  <a:cs typeface="Arial" charset="0"/>
                </a:rPr>
                <a:t>&lt;0.001</a:t>
              </a:r>
            </a:p>
          </p:txBody>
        </p:sp>
        <p:sp>
          <p:nvSpPr>
            <p:cNvPr id="46" name="Rectangle 6"/>
            <p:cNvSpPr>
              <a:spLocks noChangeArrowheads="1"/>
            </p:cNvSpPr>
            <p:nvPr/>
          </p:nvSpPr>
          <p:spPr bwMode="auto">
            <a:xfrm>
              <a:off x="6825921" y="3229452"/>
              <a:ext cx="1165776" cy="23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1" rIns="91440" bIns="45721">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ＭＳ Ｐゴシック"/>
                  <a:cs typeface="Arial" panose="020B0604020202020204" pitchFamily="34" charset="0"/>
                </a:rPr>
                <a:t>−5.8 kg</a:t>
              </a:r>
            </a:p>
          </p:txBody>
        </p:sp>
      </p:grpSp>
      <p:sp>
        <p:nvSpPr>
          <p:cNvPr id="26" name="Content Placeholder 2">
            <a:extLst>
              <a:ext uri="{FF2B5EF4-FFF2-40B4-BE49-F238E27FC236}">
                <a16:creationId xmlns:a16="http://schemas.microsoft.com/office/drawing/2014/main" id="{1684657E-3240-439C-BC28-FE83C9933158}"/>
              </a:ext>
            </a:extLst>
          </p:cNvPr>
          <p:cNvSpPr txBox="1">
            <a:spLocks/>
          </p:cNvSpPr>
          <p:nvPr/>
        </p:nvSpPr>
        <p:spPr>
          <a:xfrm>
            <a:off x="659123" y="3614440"/>
            <a:ext cx="5041387" cy="719727"/>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1400"/>
              <a:t>Orlistat with lifestyle changes significantly </a:t>
            </a:r>
            <a:r>
              <a:rPr lang="en-US" altLang="en-US" sz="1400" b="1"/>
              <a:t>reduced the risk of progression of type 2 diabetes </a:t>
            </a:r>
            <a:r>
              <a:rPr lang="en-US" altLang="en-US" sz="1400"/>
              <a:t>compared to the </a:t>
            </a:r>
            <a:br>
              <a:rPr lang="en-US" altLang="en-US" sz="1400"/>
            </a:br>
            <a:r>
              <a:rPr lang="en-US" altLang="en-US" sz="1400"/>
              <a:t>placebo with lifestyle changes</a:t>
            </a:r>
          </a:p>
        </p:txBody>
      </p:sp>
    </p:spTree>
    <p:custDataLst>
      <p:tags r:id="rId1"/>
    </p:custDataLst>
    <p:extLst>
      <p:ext uri="{BB962C8B-B14F-4D97-AF65-F5344CB8AC3E}">
        <p14:creationId xmlns:p14="http://schemas.microsoft.com/office/powerpoint/2010/main" val="162015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A1A7405-F89A-101C-CCF7-8C394E7032F0}"/>
              </a:ext>
            </a:extLst>
          </p:cNvPr>
          <p:cNvSpPr/>
          <p:nvPr/>
        </p:nvSpPr>
        <p:spPr>
          <a:xfrm>
            <a:off x="0" y="2583054"/>
            <a:ext cx="12192000" cy="2820000"/>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endParaRPr kumimoji="0" lang="en-US" sz="1900" b="0" i="0" u="none" strike="noStrike" kern="1200" cap="none" spc="0" normalizeH="0" baseline="0" noProof="0">
              <a:ln>
                <a:noFill/>
              </a:ln>
              <a:solidFill>
                <a:schemeClr val="tx1"/>
              </a:solidFill>
              <a:effectLst/>
              <a:uLnTx/>
              <a:uFillTx/>
              <a:latin typeface="+mj-lt"/>
              <a:ea typeface="+mn-ea"/>
              <a:cs typeface="+mn-cs"/>
            </a:endParaRPr>
          </a:p>
        </p:txBody>
      </p:sp>
      <p:sp>
        <p:nvSpPr>
          <p:cNvPr id="3" name="Title 2"/>
          <p:cNvSpPr>
            <a:spLocks noGrp="1"/>
          </p:cNvSpPr>
          <p:nvPr>
            <p:ph type="title"/>
          </p:nvPr>
        </p:nvSpPr>
        <p:spPr/>
        <p:txBody>
          <a:bodyPr>
            <a:normAutofit/>
          </a:bodyPr>
          <a:lstStyle/>
          <a:p>
            <a:r>
              <a:rPr lang="en-US" altLang="en-US" sz="3600"/>
              <a:t>Orlistat</a:t>
            </a:r>
            <a:r>
              <a:rPr lang="en-US" sz="3600"/>
              <a:t>: safety</a:t>
            </a:r>
          </a:p>
        </p:txBody>
      </p:sp>
      <p:sp>
        <p:nvSpPr>
          <p:cNvPr id="17" name="Text Placeholder 16">
            <a:extLst>
              <a:ext uri="{FF2B5EF4-FFF2-40B4-BE49-F238E27FC236}">
                <a16:creationId xmlns:a16="http://schemas.microsoft.com/office/drawing/2014/main" id="{8D83C44E-C00A-4427-A220-36360480F324}"/>
              </a:ext>
            </a:extLst>
          </p:cNvPr>
          <p:cNvSpPr>
            <a:spLocks noGrp="1"/>
          </p:cNvSpPr>
          <p:nvPr>
            <p:ph type="body" sz="quarter" idx="13"/>
          </p:nvPr>
        </p:nvSpPr>
        <p:spPr/>
        <p:txBody>
          <a:bodyPr/>
          <a:lstStyle/>
          <a:p>
            <a:pPr>
              <a:spcBef>
                <a:spcPts val="0"/>
              </a:spcBef>
              <a:spcAft>
                <a:spcPts val="0"/>
              </a:spcAft>
            </a:pPr>
            <a:r>
              <a:rPr lang="en-CA" dirty="0"/>
              <a:t>FDA. Xenical® (Orlistat) Prescribing Information. Available at: </a:t>
            </a:r>
            <a:r>
              <a:rPr lang="en-CA" dirty="0">
                <a:hlinkClick r:id="rId5"/>
              </a:rPr>
              <a:t>https://www.accessdata.fda.gov/drugsatfda_docs/label/2015/020766s035lbl.pdf</a:t>
            </a:r>
            <a:r>
              <a:rPr lang="en-CA" dirty="0"/>
              <a:t>. Accessed August 2022; </a:t>
            </a:r>
            <a:br>
              <a:rPr lang="en-CA" dirty="0"/>
            </a:br>
            <a:r>
              <a:rPr lang="en-CA" dirty="0"/>
              <a:t>EMA. Xenical® (Orlistat) Summary of Product Information. Available at: </a:t>
            </a:r>
            <a:r>
              <a:rPr lang="en-CA" dirty="0">
                <a:hlinkClick r:id="rId6"/>
              </a:rPr>
              <a:t>https://www.medicines.org.uk/emc/product/2592</a:t>
            </a:r>
            <a:r>
              <a:rPr lang="en-CA" dirty="0"/>
              <a:t>. Accessed August 2022.</a:t>
            </a:r>
          </a:p>
        </p:txBody>
      </p:sp>
      <p:sp>
        <p:nvSpPr>
          <p:cNvPr id="41" name="Content Placeholder 3">
            <a:extLst>
              <a:ext uri="{FF2B5EF4-FFF2-40B4-BE49-F238E27FC236}">
                <a16:creationId xmlns:a16="http://schemas.microsoft.com/office/drawing/2014/main" id="{E03400CF-163C-41EA-9BF3-D2B89D0036DD}"/>
              </a:ext>
            </a:extLst>
          </p:cNvPr>
          <p:cNvSpPr txBox="1">
            <a:spLocks/>
          </p:cNvSpPr>
          <p:nvPr>
            <p:custDataLst>
              <p:tags r:id="rId2"/>
            </p:custDataLst>
          </p:nvPr>
        </p:nvSpPr>
        <p:spPr bwMode="auto">
          <a:xfrm>
            <a:off x="0" y="1631408"/>
            <a:ext cx="12192000" cy="577010"/>
          </a:xfrm>
          <a:prstGeom prst="rect">
            <a:avLst/>
          </a:prstGeom>
          <a:solidFill>
            <a:schemeClr val="accent1"/>
          </a:soli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0" rtlCol="0" anchor="t" anchorCtr="0">
            <a:noAutofit/>
          </a:bodyPr>
          <a:lstStyle>
            <a:lvl1pPr marL="269987" indent="-269987" algn="l" defTabSz="914354" rtl="0" eaLnBrk="1" latinLnBrk="0" hangingPunct="1">
              <a:lnSpc>
                <a:spcPct val="100000"/>
              </a:lnSpc>
              <a:spcBef>
                <a:spcPts val="300"/>
              </a:spcBef>
              <a:spcAft>
                <a:spcPts val="600"/>
              </a:spcAft>
              <a:buFont typeface="Arial" panose="020B0604020202020204" pitchFamily="34" charset="0"/>
              <a:buChar char="•"/>
              <a:defRPr sz="2000" kern="1200">
                <a:solidFill>
                  <a:schemeClr val="lt1"/>
                </a:solidFill>
                <a:latin typeface="+mn-lt"/>
                <a:ea typeface="+mn-ea"/>
                <a:cs typeface="+mn-cs"/>
              </a:defRPr>
            </a:lvl1pPr>
            <a:lvl2pPr marL="539973" indent="-269987" algn="l" defTabSz="914354" rtl="0" eaLnBrk="1" latinLnBrk="0" hangingPunct="1">
              <a:lnSpc>
                <a:spcPct val="100000"/>
              </a:lnSpc>
              <a:spcBef>
                <a:spcPts val="300"/>
              </a:spcBef>
              <a:spcAft>
                <a:spcPts val="600"/>
              </a:spcAft>
              <a:buFont typeface="Arial" panose="020B0604020202020204" pitchFamily="34" charset="0"/>
              <a:buChar char="•"/>
              <a:defRPr sz="1800" kern="1200">
                <a:solidFill>
                  <a:schemeClr val="lt1"/>
                </a:solidFill>
                <a:latin typeface="+mn-lt"/>
                <a:ea typeface="+mn-ea"/>
                <a:cs typeface="+mn-cs"/>
              </a:defRPr>
            </a:lvl2pPr>
            <a:lvl3pPr marL="809960" indent="-269987" algn="l" defTabSz="914354" rtl="0" eaLnBrk="1" latinLnBrk="0" hangingPunct="1">
              <a:lnSpc>
                <a:spcPct val="100000"/>
              </a:lnSpc>
              <a:spcBef>
                <a:spcPts val="300"/>
              </a:spcBef>
              <a:spcAft>
                <a:spcPts val="600"/>
              </a:spcAft>
              <a:buFont typeface="Arial" panose="020B0604020202020204" pitchFamily="34" charset="0"/>
              <a:buChar char="•"/>
              <a:defRPr sz="1400" kern="1200">
                <a:solidFill>
                  <a:schemeClr val="lt1"/>
                </a:solidFill>
                <a:latin typeface="+mn-lt"/>
                <a:ea typeface="+mn-ea"/>
                <a:cs typeface="+mn-cs"/>
              </a:defRPr>
            </a:lvl3pPr>
            <a:lvl4pPr marL="0" indent="0" algn="l" defTabSz="914354" rtl="0" eaLnBrk="1" latinLnBrk="0" hangingPunct="1">
              <a:lnSpc>
                <a:spcPct val="100000"/>
              </a:lnSpc>
              <a:spcBef>
                <a:spcPts val="1200"/>
              </a:spcBef>
              <a:spcAft>
                <a:spcPts val="1200"/>
              </a:spcAft>
              <a:buFont typeface="Arial" panose="020B0604020202020204" pitchFamily="34" charset="0"/>
              <a:buChar char="​"/>
              <a:defRPr sz="1800" b="1" kern="1200">
                <a:solidFill>
                  <a:schemeClr val="lt1"/>
                </a:solidFill>
                <a:latin typeface="+mn-lt"/>
                <a:ea typeface="+mn-ea"/>
                <a:cs typeface="+mn-cs"/>
              </a:defRPr>
            </a:lvl4pPr>
            <a:lvl5pPr marL="0" indent="0" algn="l" defTabSz="914354" rtl="0" eaLnBrk="1" latinLnBrk="0" hangingPunct="1">
              <a:lnSpc>
                <a:spcPct val="100000"/>
              </a:lnSpc>
              <a:spcBef>
                <a:spcPts val="300"/>
              </a:spcBef>
              <a:spcAft>
                <a:spcPts val="600"/>
              </a:spcAft>
              <a:buFont typeface="Arial" panose="020B0604020202020204" pitchFamily="34" charset="0"/>
              <a:buChar char="​"/>
              <a:tabLst/>
              <a:defRPr sz="1800" kern="1200">
                <a:solidFill>
                  <a:schemeClr val="lt1"/>
                </a:solidFill>
                <a:latin typeface="+mn-lt"/>
                <a:ea typeface="+mn-ea"/>
                <a:cs typeface="+mn-cs"/>
              </a:defRPr>
            </a:lvl5pPr>
            <a:lvl6pPr marL="0" indent="0" algn="l" defTabSz="914354" rtl="0" eaLnBrk="1" latinLnBrk="0" hangingPunct="1">
              <a:lnSpc>
                <a:spcPct val="100000"/>
              </a:lnSpc>
              <a:spcBef>
                <a:spcPts val="1200"/>
              </a:spcBef>
              <a:spcAft>
                <a:spcPts val="1200"/>
              </a:spcAft>
              <a:buFont typeface="Arial" panose="020B0604020202020204" pitchFamily="34" charset="0"/>
              <a:buChar char="​"/>
              <a:defRPr sz="900" b="1" kern="1200">
                <a:solidFill>
                  <a:schemeClr val="lt1"/>
                </a:solidFill>
                <a:latin typeface="+mn-lt"/>
                <a:ea typeface="+mn-ea"/>
                <a:cs typeface="+mn-cs"/>
              </a:defRPr>
            </a:lvl6pPr>
            <a:lvl7pPr marL="0" indent="0" algn="l" defTabSz="914354"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lt1"/>
                </a:solidFill>
                <a:latin typeface="+mn-lt"/>
                <a:ea typeface="+mn-ea"/>
                <a:cs typeface="+mn-cs"/>
              </a:defRPr>
            </a:lvl7pPr>
            <a:lvl8pPr marL="179992" indent="-179992" algn="l" defTabSz="914354" rtl="0" eaLnBrk="1" latinLnBrk="0" hangingPunct="1">
              <a:lnSpc>
                <a:spcPct val="100000"/>
              </a:lnSpc>
              <a:spcBef>
                <a:spcPts val="300"/>
              </a:spcBef>
              <a:spcAft>
                <a:spcPts val="600"/>
              </a:spcAft>
              <a:buFont typeface="Arial" panose="020B0604020202020204" pitchFamily="34" charset="0"/>
              <a:buChar char="•"/>
              <a:defRPr sz="900" kern="1200">
                <a:solidFill>
                  <a:schemeClr val="lt1"/>
                </a:solidFill>
                <a:latin typeface="+mn-lt"/>
                <a:ea typeface="+mn-ea"/>
                <a:cs typeface="+mn-cs"/>
              </a:defRPr>
            </a:lvl8pPr>
            <a:lvl9pPr marL="0" indent="0" algn="l" defTabSz="914354" rtl="0" eaLnBrk="1" latinLnBrk="0" hangingPunct="1">
              <a:lnSpc>
                <a:spcPct val="100000"/>
              </a:lnSpc>
              <a:spcBef>
                <a:spcPts val="0"/>
              </a:spcBef>
              <a:spcAft>
                <a:spcPts val="1200"/>
              </a:spcAft>
              <a:buFont typeface="Arial" panose="020B0604020202020204" pitchFamily="34" charset="0"/>
              <a:buChar char="​"/>
              <a:defRPr sz="4000" kern="1200" baseline="0">
                <a:solidFill>
                  <a:schemeClr val="lt1"/>
                </a:solidFill>
                <a:latin typeface="+mn-lt"/>
                <a:ea typeface="+mn-ea"/>
                <a:cs typeface="+mn-cs"/>
              </a:defRPr>
            </a:lvl9pPr>
          </a:lstStyle>
          <a:p>
            <a:pPr marL="112713" marR="0" lvl="1" indent="0" algn="ctr" defTabSz="1219111" rtl="0" eaLnBrk="1" fontAlgn="base" latinLnBrk="0" hangingPunct="1">
              <a:lnSpc>
                <a:spcPct val="100000"/>
              </a:lnSpc>
              <a:spcBef>
                <a:spcPts val="1200"/>
              </a:spcBef>
              <a:spcAft>
                <a:spcPts val="400"/>
              </a:spcAft>
              <a:buClr>
                <a:srgbClr val="3B97DE"/>
              </a:buClr>
              <a:buSzTx/>
              <a:buFont typeface="Arial" panose="020B0604020202020204" pitchFamily="34" charset="0"/>
              <a:buNone/>
              <a:tabLst/>
              <a:defRPr/>
            </a:pPr>
            <a:r>
              <a:rPr kumimoji="0" lang="en-US" sz="2400" b="1" i="0" u="none" strike="noStrike" kern="1200" cap="none" spc="0" normalizeH="0" baseline="0" noProof="0">
                <a:ln>
                  <a:noFill/>
                </a:ln>
                <a:solidFill>
                  <a:schemeClr val="bg1"/>
                </a:solidFill>
                <a:effectLst/>
                <a:uLnTx/>
                <a:uFillTx/>
                <a:latin typeface="+mj-lt"/>
                <a:ea typeface="+mn-ea"/>
                <a:cs typeface="+mn-cs"/>
              </a:rPr>
              <a:t>Adverse </a:t>
            </a:r>
            <a:r>
              <a:rPr kumimoji="0" lang="en-US" sz="2400" b="1" i="0" u="none" strike="noStrike" kern="1200" cap="none" spc="0" normalizeH="0" noProof="0">
                <a:ln>
                  <a:noFill/>
                </a:ln>
                <a:solidFill>
                  <a:schemeClr val="bg1"/>
                </a:solidFill>
                <a:effectLst/>
                <a:uLnTx/>
                <a:uFillTx/>
                <a:latin typeface="+mj-lt"/>
                <a:ea typeface="+mn-ea"/>
                <a:cs typeface="+mn-cs"/>
              </a:rPr>
              <a:t>events: </a:t>
            </a:r>
            <a:r>
              <a:rPr kumimoji="0" lang="en-US" sz="2000" b="0" i="0" u="none" strike="noStrike" kern="1200" cap="none" spc="0" normalizeH="0" noProof="0">
                <a:ln>
                  <a:noFill/>
                </a:ln>
                <a:solidFill>
                  <a:schemeClr val="bg1"/>
                </a:solidFill>
                <a:effectLst/>
                <a:uLnTx/>
                <a:uFillTx/>
                <a:latin typeface="+mj-lt"/>
                <a:ea typeface="+mn-ea"/>
                <a:cs typeface="+mn-cs"/>
              </a:rPr>
              <a:t>Most</a:t>
            </a:r>
            <a:r>
              <a:rPr kumimoji="0" lang="en-US" sz="2000" b="0" i="0" u="none" strike="noStrike" kern="1200" cap="none" spc="0" normalizeH="0" baseline="0" noProof="0">
                <a:ln>
                  <a:noFill/>
                </a:ln>
                <a:solidFill>
                  <a:schemeClr val="bg1"/>
                </a:solidFill>
                <a:effectLst/>
                <a:uLnTx/>
                <a:uFillTx/>
                <a:latin typeface="+mj-lt"/>
                <a:ea typeface="+mn-ea"/>
                <a:cs typeface="+mn-cs"/>
              </a:rPr>
              <a:t> common adverse events (incidence ≥5%)</a:t>
            </a:r>
            <a:endParaRPr kumimoji="0" lang="en-US" sz="1200" b="1" i="0" u="none" strike="noStrike" kern="1200" cap="none" spc="0" normalizeH="0" baseline="0" noProof="0">
              <a:ln>
                <a:noFill/>
              </a:ln>
              <a:solidFill>
                <a:schemeClr val="bg1"/>
              </a:solidFill>
              <a:effectLst/>
              <a:uLnTx/>
              <a:uFillTx/>
              <a:latin typeface="+mj-lt"/>
              <a:ea typeface="+mn-ea"/>
              <a:cs typeface="+mn-cs"/>
            </a:endParaRPr>
          </a:p>
        </p:txBody>
      </p:sp>
      <p:sp>
        <p:nvSpPr>
          <p:cNvPr id="7" name="TextBox 6">
            <a:extLst>
              <a:ext uri="{FF2B5EF4-FFF2-40B4-BE49-F238E27FC236}">
                <a16:creationId xmlns:a16="http://schemas.microsoft.com/office/drawing/2014/main" id="{F0101955-E155-A358-C6F1-9A7F84065ACF}"/>
              </a:ext>
            </a:extLst>
          </p:cNvPr>
          <p:cNvSpPr txBox="1"/>
          <p:nvPr/>
        </p:nvSpPr>
        <p:spPr>
          <a:xfrm>
            <a:off x="1320393" y="2954345"/>
            <a:ext cx="7238065" cy="3014608"/>
          </a:xfrm>
          <a:prstGeom prst="rect">
            <a:avLst/>
          </a:prstGeom>
          <a:noFill/>
        </p:spPr>
        <p:txBody>
          <a:bodyPr wrap="square" numCol="2">
            <a:spAutoFit/>
          </a:bodyPr>
          <a:lstStyle/>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F</a:t>
            </a:r>
            <a:r>
              <a:rPr kumimoji="0" lang="en-US" sz="2400" b="0" i="0" u="none" strike="noStrike" kern="1200" cap="none" spc="0" normalizeH="0" baseline="0" noProof="0">
                <a:ln>
                  <a:noFill/>
                </a:ln>
                <a:solidFill>
                  <a:schemeClr val="tx1"/>
                </a:solidFill>
                <a:effectLst/>
                <a:uLnTx/>
                <a:uFillTx/>
                <a:latin typeface="+mj-lt"/>
                <a:ea typeface="+mn-ea"/>
                <a:cs typeface="+mn-cs"/>
              </a:rPr>
              <a:t>latus with discharge</a:t>
            </a:r>
            <a:endParaRPr lang="en-US" sz="2400">
              <a:latin typeface="+mj-lt"/>
            </a:endParaRP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F</a:t>
            </a:r>
            <a:r>
              <a:rPr kumimoji="0" lang="en-US" sz="2400" b="0" i="0" u="none" strike="noStrike" kern="1200" cap="none" spc="0" normalizeH="0" baseline="0" noProof="0" err="1">
                <a:ln>
                  <a:noFill/>
                </a:ln>
                <a:solidFill>
                  <a:schemeClr val="tx1"/>
                </a:solidFill>
                <a:effectLst/>
                <a:uLnTx/>
                <a:uFillTx/>
                <a:latin typeface="+mj-lt"/>
                <a:ea typeface="+mn-ea"/>
                <a:cs typeface="+mn-cs"/>
              </a:rPr>
              <a:t>ecal</a:t>
            </a:r>
            <a:r>
              <a:rPr kumimoji="0" lang="en-US" sz="2400" b="0" i="0" u="none" strike="noStrike" kern="1200" cap="none" spc="0" normalizeH="0" baseline="0" noProof="0">
                <a:ln>
                  <a:noFill/>
                </a:ln>
                <a:solidFill>
                  <a:schemeClr val="tx1"/>
                </a:solidFill>
                <a:effectLst/>
                <a:uLnTx/>
                <a:uFillTx/>
                <a:latin typeface="+mj-lt"/>
                <a:ea typeface="+mn-ea"/>
                <a:cs typeface="+mn-cs"/>
              </a:rPr>
              <a:t> urgency</a:t>
            </a:r>
            <a:endParaRPr lang="en-US" sz="2400">
              <a:latin typeface="+mj-lt"/>
            </a:endParaRP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F</a:t>
            </a:r>
            <a:r>
              <a:rPr kumimoji="0" lang="en-US" sz="2400" b="0" i="0" u="none" strike="noStrike" kern="1200" cap="none" spc="0" normalizeH="0" baseline="0" noProof="0">
                <a:ln>
                  <a:noFill/>
                </a:ln>
                <a:solidFill>
                  <a:schemeClr val="tx1"/>
                </a:solidFill>
                <a:effectLst/>
                <a:uLnTx/>
                <a:uFillTx/>
                <a:latin typeface="+mj-lt"/>
                <a:ea typeface="+mn-ea"/>
                <a:cs typeface="+mn-cs"/>
              </a:rPr>
              <a:t>atty/oily stool</a:t>
            </a:r>
          </a:p>
          <a:p>
            <a:pPr marL="284163" marR="0" lvl="1" indent="-171450"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endParaRPr lang="en-US" sz="2400">
              <a:latin typeface="+mj-lt"/>
            </a:endParaRPr>
          </a:p>
          <a:p>
            <a:pPr marL="112713" marR="0" lvl="1" algn="l" defTabSz="1219111" rtl="0" eaLnBrk="1" fontAlgn="base" latinLnBrk="0" hangingPunct="1">
              <a:lnSpc>
                <a:spcPct val="100000"/>
              </a:lnSpc>
              <a:spcBef>
                <a:spcPts val="0"/>
              </a:spcBef>
              <a:spcAft>
                <a:spcPts val="400"/>
              </a:spcAft>
              <a:buClr>
                <a:srgbClr val="3B97DE"/>
              </a:buClr>
              <a:buSzTx/>
              <a:tabLst/>
              <a:defRPr/>
            </a:pPr>
            <a:endParaRPr lang="en-US" sz="2400">
              <a:latin typeface="+mj-lt"/>
            </a:endParaRPr>
          </a:p>
          <a:p>
            <a:pPr marL="112713" marR="0" lvl="1" algn="l" defTabSz="1219111" rtl="0" eaLnBrk="1" fontAlgn="base" latinLnBrk="0" hangingPunct="1">
              <a:lnSpc>
                <a:spcPct val="100000"/>
              </a:lnSpc>
              <a:spcBef>
                <a:spcPts val="0"/>
              </a:spcBef>
              <a:spcAft>
                <a:spcPts val="400"/>
              </a:spcAft>
              <a:buClr>
                <a:srgbClr val="3B97DE"/>
              </a:buClr>
              <a:buSzTx/>
              <a:tabLst/>
              <a:defRPr/>
            </a:pPr>
            <a:endParaRPr lang="en-US" sz="2400">
              <a:latin typeface="+mj-lt"/>
            </a:endParaRPr>
          </a:p>
          <a:p>
            <a:pPr marL="112713" marR="0" lvl="1" algn="l" defTabSz="1219111" rtl="0" eaLnBrk="1" fontAlgn="base" latinLnBrk="0" hangingPunct="1">
              <a:lnSpc>
                <a:spcPct val="100000"/>
              </a:lnSpc>
              <a:spcBef>
                <a:spcPts val="0"/>
              </a:spcBef>
              <a:spcAft>
                <a:spcPts val="400"/>
              </a:spcAft>
              <a:buClr>
                <a:srgbClr val="3B97DE"/>
              </a:buClr>
              <a:buSzTx/>
              <a:tabLst/>
              <a:defRPr/>
            </a:pPr>
            <a:endParaRPr lang="en-US" sz="2400">
              <a:latin typeface="+mj-lt"/>
            </a:endParaRP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O</a:t>
            </a:r>
            <a:r>
              <a:rPr kumimoji="0" lang="en-US" sz="2400" b="0" i="0" u="none" strike="noStrike" kern="1200" cap="none" spc="0" normalizeH="0" baseline="0" noProof="0" err="1">
                <a:ln>
                  <a:noFill/>
                </a:ln>
                <a:solidFill>
                  <a:schemeClr val="tx1"/>
                </a:solidFill>
                <a:effectLst/>
                <a:uLnTx/>
                <a:uFillTx/>
                <a:latin typeface="+mj-lt"/>
                <a:ea typeface="+mn-ea"/>
                <a:cs typeface="+mn-cs"/>
              </a:rPr>
              <a:t>ily</a:t>
            </a:r>
            <a:r>
              <a:rPr kumimoji="0" lang="en-US" sz="2400" b="0" i="0" u="none" strike="noStrike" kern="1200" cap="none" spc="0" normalizeH="0" baseline="0" noProof="0">
                <a:ln>
                  <a:noFill/>
                </a:ln>
                <a:solidFill>
                  <a:schemeClr val="tx1"/>
                </a:solidFill>
                <a:effectLst/>
                <a:uLnTx/>
                <a:uFillTx/>
                <a:latin typeface="+mj-lt"/>
                <a:ea typeface="+mn-ea"/>
                <a:cs typeface="+mn-cs"/>
              </a:rPr>
              <a:t> evacuation</a:t>
            </a:r>
            <a:endParaRPr lang="en-US" sz="2400">
              <a:latin typeface="+mj-lt"/>
            </a:endParaRP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I</a:t>
            </a:r>
            <a:r>
              <a:rPr kumimoji="0" lang="en-US" sz="2400" b="0" i="0" u="none" strike="noStrike" kern="1200" cap="none" spc="0" normalizeH="0" baseline="0" noProof="0" err="1">
                <a:ln>
                  <a:noFill/>
                </a:ln>
                <a:solidFill>
                  <a:schemeClr val="tx1"/>
                </a:solidFill>
                <a:effectLst/>
                <a:uLnTx/>
                <a:uFillTx/>
                <a:latin typeface="+mj-lt"/>
                <a:ea typeface="+mn-ea"/>
                <a:cs typeface="+mn-cs"/>
              </a:rPr>
              <a:t>ncreased</a:t>
            </a:r>
            <a:r>
              <a:rPr kumimoji="0" lang="en-US" sz="2400" b="0" i="0" u="none" strike="noStrike" kern="1200" cap="none" spc="0" normalizeH="0" baseline="0" noProof="0">
                <a:ln>
                  <a:noFill/>
                </a:ln>
                <a:solidFill>
                  <a:schemeClr val="tx1"/>
                </a:solidFill>
                <a:effectLst/>
                <a:uLnTx/>
                <a:uFillTx/>
                <a:latin typeface="+mj-lt"/>
                <a:ea typeface="+mn-ea"/>
                <a:cs typeface="+mn-cs"/>
              </a:rPr>
              <a:t> defecation</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F</a:t>
            </a:r>
            <a:r>
              <a:rPr kumimoji="0" lang="en-US" sz="2400" b="0" i="0" u="none" strike="noStrike" kern="1200" cap="none" spc="0" normalizeH="0" baseline="0" noProof="0" err="1">
                <a:ln>
                  <a:noFill/>
                </a:ln>
                <a:solidFill>
                  <a:schemeClr val="tx1"/>
                </a:solidFill>
                <a:effectLst/>
                <a:uLnTx/>
                <a:uFillTx/>
                <a:latin typeface="+mj-lt"/>
                <a:ea typeface="+mn-ea"/>
                <a:cs typeface="+mn-cs"/>
              </a:rPr>
              <a:t>ecal</a:t>
            </a:r>
            <a:r>
              <a:rPr kumimoji="0" lang="en-US" sz="2400" b="0" i="0" u="none" strike="noStrike" kern="1200" cap="none" spc="0" normalizeH="0" baseline="0" noProof="0">
                <a:ln>
                  <a:noFill/>
                </a:ln>
                <a:solidFill>
                  <a:schemeClr val="tx1"/>
                </a:solidFill>
                <a:effectLst/>
                <a:uLnTx/>
                <a:uFillTx/>
                <a:latin typeface="+mj-lt"/>
                <a:ea typeface="+mn-ea"/>
                <a:cs typeface="+mn-cs"/>
              </a:rPr>
              <a:t> incontinence</a:t>
            </a:r>
          </a:p>
        </p:txBody>
      </p:sp>
      <p:pic>
        <p:nvPicPr>
          <p:cNvPr id="4" name="Graphic 3" descr="Medicine outline">
            <a:extLst>
              <a:ext uri="{FF2B5EF4-FFF2-40B4-BE49-F238E27FC236}">
                <a16:creationId xmlns:a16="http://schemas.microsoft.com/office/drawing/2014/main" id="{794DB375-DC5F-4CFE-BF48-1B63C4FB78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15847" y="3287434"/>
            <a:ext cx="2115620" cy="2115620"/>
          </a:xfrm>
          <a:prstGeom prst="rect">
            <a:avLst/>
          </a:prstGeom>
        </p:spPr>
      </p:pic>
    </p:spTree>
    <p:custDataLst>
      <p:tags r:id="rId1"/>
    </p:custDataLst>
    <p:extLst>
      <p:ext uri="{BB962C8B-B14F-4D97-AF65-F5344CB8AC3E}">
        <p14:creationId xmlns:p14="http://schemas.microsoft.com/office/powerpoint/2010/main" val="63413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Box 132"/>
          <p:cNvSpPr txBox="1"/>
          <p:nvPr/>
        </p:nvSpPr>
        <p:spPr>
          <a:xfrm>
            <a:off x="6572369" y="4379766"/>
            <a:ext cx="436032" cy="277001"/>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mj-lt"/>
                <a:ea typeface="+mn-ea"/>
                <a:cs typeface="Arial" charset="0"/>
              </a:rPr>
              <a:t>+</a:t>
            </a:r>
            <a:endParaRPr kumimoji="0" lang="en-US" sz="2400" b="1" i="0" u="none" strike="noStrike" kern="1200" cap="none" spc="0" normalizeH="0" baseline="0" noProof="0">
              <a:ln>
                <a:noFill/>
              </a:ln>
              <a:effectLst/>
              <a:uLnTx/>
              <a:uFillTx/>
              <a:latin typeface="+mj-lt"/>
              <a:ea typeface="+mn-ea"/>
              <a:cs typeface="Arial" charset="0"/>
            </a:endParaRPr>
          </a:p>
        </p:txBody>
      </p:sp>
      <p:grpSp>
        <p:nvGrpSpPr>
          <p:cNvPr id="3" name="Group 2"/>
          <p:cNvGrpSpPr/>
          <p:nvPr/>
        </p:nvGrpSpPr>
        <p:grpSpPr>
          <a:xfrm>
            <a:off x="4173910" y="1403178"/>
            <a:ext cx="3450929" cy="1245550"/>
            <a:chOff x="2472203" y="1052383"/>
            <a:chExt cx="2588196" cy="934162"/>
          </a:xfrm>
        </p:grpSpPr>
        <p:sp>
          <p:nvSpPr>
            <p:cNvPr id="56" name="Oval 55"/>
            <p:cNvSpPr>
              <a:spLocks noChangeAspect="1"/>
            </p:cNvSpPr>
            <p:nvPr/>
          </p:nvSpPr>
          <p:spPr bwMode="auto">
            <a:xfrm>
              <a:off x="3596211" y="1052383"/>
              <a:ext cx="724783" cy="71239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57" name="Freeform 56"/>
            <p:cNvSpPr/>
            <p:nvPr/>
          </p:nvSpPr>
          <p:spPr bwMode="auto">
            <a:xfrm rot="18407663">
              <a:off x="4072056" y="1545310"/>
              <a:ext cx="214312" cy="218837"/>
            </a:xfrm>
            <a:custGeom>
              <a:avLst/>
              <a:gdLst>
                <a:gd name="connsiteX0" fmla="*/ 346710 w 506843"/>
                <a:gd name="connsiteY0" fmla="*/ 0 h 426720"/>
                <a:gd name="connsiteX1" fmla="*/ 365760 w 506843"/>
                <a:gd name="connsiteY1" fmla="*/ 15240 h 426720"/>
                <a:gd name="connsiteX2" fmla="*/ 384810 w 506843"/>
                <a:gd name="connsiteY2" fmla="*/ 34290 h 426720"/>
                <a:gd name="connsiteX3" fmla="*/ 396240 w 506843"/>
                <a:gd name="connsiteY3" fmla="*/ 49530 h 426720"/>
                <a:gd name="connsiteX4" fmla="*/ 407670 w 506843"/>
                <a:gd name="connsiteY4" fmla="*/ 57150 h 426720"/>
                <a:gd name="connsiteX5" fmla="*/ 415290 w 506843"/>
                <a:gd name="connsiteY5" fmla="*/ 80010 h 426720"/>
                <a:gd name="connsiteX6" fmla="*/ 426720 w 506843"/>
                <a:gd name="connsiteY6" fmla="*/ 95250 h 426720"/>
                <a:gd name="connsiteX7" fmla="*/ 441960 w 506843"/>
                <a:gd name="connsiteY7" fmla="*/ 118110 h 426720"/>
                <a:gd name="connsiteX8" fmla="*/ 449580 w 506843"/>
                <a:gd name="connsiteY8" fmla="*/ 129540 h 426720"/>
                <a:gd name="connsiteX9" fmla="*/ 472440 w 506843"/>
                <a:gd name="connsiteY9" fmla="*/ 160020 h 426720"/>
                <a:gd name="connsiteX10" fmla="*/ 487680 w 506843"/>
                <a:gd name="connsiteY10" fmla="*/ 182880 h 426720"/>
                <a:gd name="connsiteX11" fmla="*/ 495300 w 506843"/>
                <a:gd name="connsiteY11" fmla="*/ 194310 h 426720"/>
                <a:gd name="connsiteX12" fmla="*/ 499110 w 506843"/>
                <a:gd name="connsiteY12" fmla="*/ 209550 h 426720"/>
                <a:gd name="connsiteX13" fmla="*/ 506730 w 506843"/>
                <a:gd name="connsiteY13" fmla="*/ 220980 h 426720"/>
                <a:gd name="connsiteX14" fmla="*/ 499110 w 506843"/>
                <a:gd name="connsiteY14" fmla="*/ 274320 h 426720"/>
                <a:gd name="connsiteX15" fmla="*/ 480060 w 506843"/>
                <a:gd name="connsiteY15" fmla="*/ 297180 h 426720"/>
                <a:gd name="connsiteX16" fmla="*/ 457200 w 506843"/>
                <a:gd name="connsiteY16" fmla="*/ 312420 h 426720"/>
                <a:gd name="connsiteX17" fmla="*/ 445770 w 506843"/>
                <a:gd name="connsiteY17" fmla="*/ 323850 h 426720"/>
                <a:gd name="connsiteX18" fmla="*/ 419100 w 506843"/>
                <a:gd name="connsiteY18" fmla="*/ 339090 h 426720"/>
                <a:gd name="connsiteX19" fmla="*/ 403860 w 506843"/>
                <a:gd name="connsiteY19" fmla="*/ 350520 h 426720"/>
                <a:gd name="connsiteX20" fmla="*/ 392430 w 506843"/>
                <a:gd name="connsiteY20" fmla="*/ 358140 h 426720"/>
                <a:gd name="connsiteX21" fmla="*/ 384810 w 506843"/>
                <a:gd name="connsiteY21" fmla="*/ 369570 h 426720"/>
                <a:gd name="connsiteX22" fmla="*/ 358140 w 506843"/>
                <a:gd name="connsiteY22" fmla="*/ 396240 h 426720"/>
                <a:gd name="connsiteX23" fmla="*/ 335280 w 506843"/>
                <a:gd name="connsiteY23" fmla="*/ 403860 h 426720"/>
                <a:gd name="connsiteX24" fmla="*/ 323850 w 506843"/>
                <a:gd name="connsiteY24" fmla="*/ 411480 h 426720"/>
                <a:gd name="connsiteX25" fmla="*/ 300990 w 506843"/>
                <a:gd name="connsiteY25" fmla="*/ 419100 h 426720"/>
                <a:gd name="connsiteX26" fmla="*/ 289560 w 506843"/>
                <a:gd name="connsiteY26" fmla="*/ 422910 h 426720"/>
                <a:gd name="connsiteX27" fmla="*/ 259080 w 506843"/>
                <a:gd name="connsiteY27" fmla="*/ 426720 h 426720"/>
                <a:gd name="connsiteX28" fmla="*/ 240030 w 506843"/>
                <a:gd name="connsiteY28" fmla="*/ 422910 h 426720"/>
                <a:gd name="connsiteX29" fmla="*/ 224790 w 506843"/>
                <a:gd name="connsiteY29" fmla="*/ 400050 h 426720"/>
                <a:gd name="connsiteX30" fmla="*/ 243840 w 506843"/>
                <a:gd name="connsiteY30" fmla="*/ 365760 h 426720"/>
                <a:gd name="connsiteX31" fmla="*/ 255270 w 506843"/>
                <a:gd name="connsiteY31" fmla="*/ 358140 h 426720"/>
                <a:gd name="connsiteX32" fmla="*/ 262890 w 506843"/>
                <a:gd name="connsiteY32" fmla="*/ 346710 h 426720"/>
                <a:gd name="connsiteX33" fmla="*/ 297180 w 506843"/>
                <a:gd name="connsiteY33" fmla="*/ 327660 h 426720"/>
                <a:gd name="connsiteX34" fmla="*/ 323850 w 506843"/>
                <a:gd name="connsiteY34" fmla="*/ 316230 h 426720"/>
                <a:gd name="connsiteX35" fmla="*/ 358140 w 506843"/>
                <a:gd name="connsiteY35" fmla="*/ 297180 h 426720"/>
                <a:gd name="connsiteX36" fmla="*/ 392430 w 506843"/>
                <a:gd name="connsiteY36" fmla="*/ 274320 h 426720"/>
                <a:gd name="connsiteX37" fmla="*/ 403860 w 506843"/>
                <a:gd name="connsiteY37" fmla="*/ 262890 h 426720"/>
                <a:gd name="connsiteX38" fmla="*/ 415290 w 506843"/>
                <a:gd name="connsiteY38" fmla="*/ 255270 h 426720"/>
                <a:gd name="connsiteX39" fmla="*/ 411480 w 506843"/>
                <a:gd name="connsiteY39" fmla="*/ 236220 h 426720"/>
                <a:gd name="connsiteX40" fmla="*/ 358140 w 506843"/>
                <a:gd name="connsiteY40" fmla="*/ 232410 h 426720"/>
                <a:gd name="connsiteX41" fmla="*/ 312420 w 506843"/>
                <a:gd name="connsiteY41" fmla="*/ 255270 h 426720"/>
                <a:gd name="connsiteX42" fmla="*/ 300990 w 506843"/>
                <a:gd name="connsiteY42" fmla="*/ 262890 h 426720"/>
                <a:gd name="connsiteX43" fmla="*/ 278130 w 506843"/>
                <a:gd name="connsiteY43" fmla="*/ 281940 h 426720"/>
                <a:gd name="connsiteX44" fmla="*/ 274320 w 506843"/>
                <a:gd name="connsiteY44" fmla="*/ 293370 h 426720"/>
                <a:gd name="connsiteX45" fmla="*/ 251460 w 506843"/>
                <a:gd name="connsiteY45" fmla="*/ 304800 h 426720"/>
                <a:gd name="connsiteX46" fmla="*/ 224790 w 506843"/>
                <a:gd name="connsiteY46" fmla="*/ 316230 h 426720"/>
                <a:gd name="connsiteX47" fmla="*/ 213360 w 506843"/>
                <a:gd name="connsiteY47" fmla="*/ 323850 h 426720"/>
                <a:gd name="connsiteX48" fmla="*/ 171450 w 506843"/>
                <a:gd name="connsiteY48" fmla="*/ 323850 h 426720"/>
                <a:gd name="connsiteX49" fmla="*/ 175260 w 506843"/>
                <a:gd name="connsiteY49" fmla="*/ 289560 h 426720"/>
                <a:gd name="connsiteX50" fmla="*/ 179070 w 506843"/>
                <a:gd name="connsiteY50" fmla="*/ 278130 h 426720"/>
                <a:gd name="connsiteX51" fmla="*/ 190500 w 506843"/>
                <a:gd name="connsiteY51" fmla="*/ 270510 h 426720"/>
                <a:gd name="connsiteX52" fmla="*/ 201930 w 506843"/>
                <a:gd name="connsiteY52" fmla="*/ 259080 h 426720"/>
                <a:gd name="connsiteX53" fmla="*/ 213360 w 506843"/>
                <a:gd name="connsiteY53" fmla="*/ 251460 h 426720"/>
                <a:gd name="connsiteX54" fmla="*/ 240030 w 506843"/>
                <a:gd name="connsiteY54" fmla="*/ 243840 h 426720"/>
                <a:gd name="connsiteX55" fmla="*/ 251460 w 506843"/>
                <a:gd name="connsiteY55" fmla="*/ 236220 h 426720"/>
                <a:gd name="connsiteX56" fmla="*/ 274320 w 506843"/>
                <a:gd name="connsiteY56" fmla="*/ 228600 h 426720"/>
                <a:gd name="connsiteX57" fmla="*/ 312420 w 506843"/>
                <a:gd name="connsiteY57" fmla="*/ 201930 h 426720"/>
                <a:gd name="connsiteX58" fmla="*/ 323850 w 506843"/>
                <a:gd name="connsiteY58" fmla="*/ 194310 h 426720"/>
                <a:gd name="connsiteX59" fmla="*/ 339090 w 506843"/>
                <a:gd name="connsiteY59" fmla="*/ 171450 h 426720"/>
                <a:gd name="connsiteX60" fmla="*/ 350520 w 506843"/>
                <a:gd name="connsiteY60" fmla="*/ 163830 h 426720"/>
                <a:gd name="connsiteX61" fmla="*/ 361950 w 506843"/>
                <a:gd name="connsiteY61" fmla="*/ 152400 h 426720"/>
                <a:gd name="connsiteX62" fmla="*/ 365760 w 506843"/>
                <a:gd name="connsiteY62" fmla="*/ 140970 h 426720"/>
                <a:gd name="connsiteX63" fmla="*/ 300990 w 506843"/>
                <a:gd name="connsiteY63" fmla="*/ 125730 h 426720"/>
                <a:gd name="connsiteX64" fmla="*/ 274320 w 506843"/>
                <a:gd name="connsiteY64" fmla="*/ 140970 h 426720"/>
                <a:gd name="connsiteX65" fmla="*/ 262890 w 506843"/>
                <a:gd name="connsiteY65" fmla="*/ 152400 h 426720"/>
                <a:gd name="connsiteX66" fmla="*/ 240030 w 506843"/>
                <a:gd name="connsiteY66" fmla="*/ 167640 h 426720"/>
                <a:gd name="connsiteX67" fmla="*/ 220980 w 506843"/>
                <a:gd name="connsiteY67" fmla="*/ 190500 h 426720"/>
                <a:gd name="connsiteX68" fmla="*/ 209550 w 506843"/>
                <a:gd name="connsiteY68" fmla="*/ 198120 h 426720"/>
                <a:gd name="connsiteX69" fmla="*/ 179070 w 506843"/>
                <a:gd name="connsiteY69" fmla="*/ 224790 h 426720"/>
                <a:gd name="connsiteX70" fmla="*/ 144780 w 506843"/>
                <a:gd name="connsiteY70" fmla="*/ 247650 h 426720"/>
                <a:gd name="connsiteX71" fmla="*/ 133350 w 506843"/>
                <a:gd name="connsiteY71" fmla="*/ 255270 h 426720"/>
                <a:gd name="connsiteX72" fmla="*/ 121920 w 506843"/>
                <a:gd name="connsiteY72" fmla="*/ 259080 h 426720"/>
                <a:gd name="connsiteX73" fmla="*/ 95250 w 506843"/>
                <a:gd name="connsiteY73" fmla="*/ 251460 h 426720"/>
                <a:gd name="connsiteX74" fmla="*/ 91440 w 506843"/>
                <a:gd name="connsiteY74" fmla="*/ 240030 h 426720"/>
                <a:gd name="connsiteX75" fmla="*/ 102870 w 506843"/>
                <a:gd name="connsiteY75" fmla="*/ 201930 h 426720"/>
                <a:gd name="connsiteX76" fmla="*/ 114300 w 506843"/>
                <a:gd name="connsiteY76" fmla="*/ 194310 h 426720"/>
                <a:gd name="connsiteX77" fmla="*/ 137160 w 506843"/>
                <a:gd name="connsiteY77" fmla="*/ 186690 h 426720"/>
                <a:gd name="connsiteX78" fmla="*/ 148590 w 506843"/>
                <a:gd name="connsiteY78" fmla="*/ 179070 h 426720"/>
                <a:gd name="connsiteX79" fmla="*/ 160020 w 506843"/>
                <a:gd name="connsiteY79" fmla="*/ 175260 h 426720"/>
                <a:gd name="connsiteX80" fmla="*/ 167640 w 506843"/>
                <a:gd name="connsiteY80" fmla="*/ 163830 h 426720"/>
                <a:gd name="connsiteX81" fmla="*/ 179070 w 506843"/>
                <a:gd name="connsiteY81" fmla="*/ 156210 h 426720"/>
                <a:gd name="connsiteX82" fmla="*/ 201930 w 506843"/>
                <a:gd name="connsiteY82" fmla="*/ 133350 h 426720"/>
                <a:gd name="connsiteX83" fmla="*/ 213360 w 506843"/>
                <a:gd name="connsiteY83" fmla="*/ 125730 h 426720"/>
                <a:gd name="connsiteX84" fmla="*/ 228600 w 506843"/>
                <a:gd name="connsiteY84" fmla="*/ 114300 h 426720"/>
                <a:gd name="connsiteX85" fmla="*/ 240030 w 506843"/>
                <a:gd name="connsiteY85" fmla="*/ 110490 h 426720"/>
                <a:gd name="connsiteX86" fmla="*/ 247650 w 506843"/>
                <a:gd name="connsiteY86" fmla="*/ 99060 h 426720"/>
                <a:gd name="connsiteX87" fmla="*/ 255270 w 506843"/>
                <a:gd name="connsiteY87" fmla="*/ 76200 h 426720"/>
                <a:gd name="connsiteX88" fmla="*/ 251460 w 506843"/>
                <a:gd name="connsiteY88" fmla="*/ 64770 h 426720"/>
                <a:gd name="connsiteX89" fmla="*/ 224790 w 506843"/>
                <a:gd name="connsiteY89" fmla="*/ 57150 h 426720"/>
                <a:gd name="connsiteX90" fmla="*/ 175260 w 506843"/>
                <a:gd name="connsiteY90" fmla="*/ 60960 h 426720"/>
                <a:gd name="connsiteX91" fmla="*/ 148590 w 506843"/>
                <a:gd name="connsiteY91" fmla="*/ 76200 h 426720"/>
                <a:gd name="connsiteX92" fmla="*/ 137160 w 506843"/>
                <a:gd name="connsiteY92" fmla="*/ 87630 h 426720"/>
                <a:gd name="connsiteX93" fmla="*/ 125730 w 506843"/>
                <a:gd name="connsiteY93" fmla="*/ 91440 h 426720"/>
                <a:gd name="connsiteX94" fmla="*/ 114300 w 506843"/>
                <a:gd name="connsiteY94" fmla="*/ 102870 h 426720"/>
                <a:gd name="connsiteX95" fmla="*/ 91440 w 506843"/>
                <a:gd name="connsiteY95" fmla="*/ 118110 h 426720"/>
                <a:gd name="connsiteX96" fmla="*/ 80010 w 506843"/>
                <a:gd name="connsiteY96" fmla="*/ 125730 h 426720"/>
                <a:gd name="connsiteX97" fmla="*/ 57150 w 506843"/>
                <a:gd name="connsiteY97" fmla="*/ 140970 h 426720"/>
                <a:gd name="connsiteX98" fmla="*/ 41910 w 506843"/>
                <a:gd name="connsiteY98" fmla="*/ 152400 h 426720"/>
                <a:gd name="connsiteX99" fmla="*/ 30480 w 506843"/>
                <a:gd name="connsiteY99" fmla="*/ 160020 h 426720"/>
                <a:gd name="connsiteX100" fmla="*/ 22860 w 506843"/>
                <a:gd name="connsiteY100" fmla="*/ 171450 h 426720"/>
                <a:gd name="connsiteX101" fmla="*/ 11430 w 506843"/>
                <a:gd name="connsiteY101" fmla="*/ 179070 h 426720"/>
                <a:gd name="connsiteX102" fmla="*/ 0 w 506843"/>
                <a:gd name="connsiteY102" fmla="*/ 205740 h 426720"/>
                <a:gd name="connsiteX103" fmla="*/ 7620 w 506843"/>
                <a:gd name="connsiteY103" fmla="*/ 247650 h 426720"/>
                <a:gd name="connsiteX104" fmla="*/ 22860 w 506843"/>
                <a:gd name="connsiteY104" fmla="*/ 270510 h 426720"/>
                <a:gd name="connsiteX105" fmla="*/ 34290 w 506843"/>
                <a:gd name="connsiteY105" fmla="*/ 278130 h 426720"/>
                <a:gd name="connsiteX106" fmla="*/ 60960 w 506843"/>
                <a:gd name="connsiteY106" fmla="*/ 308610 h 426720"/>
                <a:gd name="connsiteX107" fmla="*/ 80010 w 506843"/>
                <a:gd name="connsiteY107" fmla="*/ 331470 h 426720"/>
                <a:gd name="connsiteX108" fmla="*/ 91440 w 506843"/>
                <a:gd name="connsiteY108" fmla="*/ 339090 h 426720"/>
                <a:gd name="connsiteX109" fmla="*/ 99060 w 506843"/>
                <a:gd name="connsiteY109" fmla="*/ 350520 h 426720"/>
                <a:gd name="connsiteX110" fmla="*/ 121920 w 506843"/>
                <a:gd name="connsiteY110" fmla="*/ 369570 h 426720"/>
                <a:gd name="connsiteX111" fmla="*/ 133350 w 506843"/>
                <a:gd name="connsiteY111" fmla="*/ 38481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6843" h="426720">
                  <a:moveTo>
                    <a:pt x="346710" y="0"/>
                  </a:moveTo>
                  <a:cubicBezTo>
                    <a:pt x="353060" y="5080"/>
                    <a:pt x="360010" y="9490"/>
                    <a:pt x="365760" y="15240"/>
                  </a:cubicBezTo>
                  <a:cubicBezTo>
                    <a:pt x="391160" y="40640"/>
                    <a:pt x="354330" y="13970"/>
                    <a:pt x="384810" y="34290"/>
                  </a:cubicBezTo>
                  <a:cubicBezTo>
                    <a:pt x="388620" y="39370"/>
                    <a:pt x="391750" y="45040"/>
                    <a:pt x="396240" y="49530"/>
                  </a:cubicBezTo>
                  <a:cubicBezTo>
                    <a:pt x="399478" y="52768"/>
                    <a:pt x="405243" y="53267"/>
                    <a:pt x="407670" y="57150"/>
                  </a:cubicBezTo>
                  <a:cubicBezTo>
                    <a:pt x="411927" y="63961"/>
                    <a:pt x="410471" y="73584"/>
                    <a:pt x="415290" y="80010"/>
                  </a:cubicBezTo>
                  <a:cubicBezTo>
                    <a:pt x="419100" y="85090"/>
                    <a:pt x="423079" y="90048"/>
                    <a:pt x="426720" y="95250"/>
                  </a:cubicBezTo>
                  <a:cubicBezTo>
                    <a:pt x="431972" y="102753"/>
                    <a:pt x="436880" y="110490"/>
                    <a:pt x="441960" y="118110"/>
                  </a:cubicBezTo>
                  <a:cubicBezTo>
                    <a:pt x="444500" y="121920"/>
                    <a:pt x="446833" y="125877"/>
                    <a:pt x="449580" y="129540"/>
                  </a:cubicBezTo>
                  <a:cubicBezTo>
                    <a:pt x="457200" y="139700"/>
                    <a:pt x="465395" y="149453"/>
                    <a:pt x="472440" y="160020"/>
                  </a:cubicBezTo>
                  <a:lnTo>
                    <a:pt x="487680" y="182880"/>
                  </a:lnTo>
                  <a:lnTo>
                    <a:pt x="495300" y="194310"/>
                  </a:lnTo>
                  <a:cubicBezTo>
                    <a:pt x="496570" y="199390"/>
                    <a:pt x="497047" y="204737"/>
                    <a:pt x="499110" y="209550"/>
                  </a:cubicBezTo>
                  <a:cubicBezTo>
                    <a:pt x="500914" y="213759"/>
                    <a:pt x="506404" y="216413"/>
                    <a:pt x="506730" y="220980"/>
                  </a:cubicBezTo>
                  <a:cubicBezTo>
                    <a:pt x="507278" y="228646"/>
                    <a:pt x="506004" y="260531"/>
                    <a:pt x="499110" y="274320"/>
                  </a:cubicBezTo>
                  <a:cubicBezTo>
                    <a:pt x="495108" y="282325"/>
                    <a:pt x="486954" y="291818"/>
                    <a:pt x="480060" y="297180"/>
                  </a:cubicBezTo>
                  <a:cubicBezTo>
                    <a:pt x="472831" y="302803"/>
                    <a:pt x="464820" y="307340"/>
                    <a:pt x="457200" y="312420"/>
                  </a:cubicBezTo>
                  <a:cubicBezTo>
                    <a:pt x="452717" y="315409"/>
                    <a:pt x="449909" y="320401"/>
                    <a:pt x="445770" y="323850"/>
                  </a:cubicBezTo>
                  <a:cubicBezTo>
                    <a:pt x="433186" y="334337"/>
                    <a:pt x="434006" y="329774"/>
                    <a:pt x="419100" y="339090"/>
                  </a:cubicBezTo>
                  <a:cubicBezTo>
                    <a:pt x="413715" y="342455"/>
                    <a:pt x="409027" y="346829"/>
                    <a:pt x="403860" y="350520"/>
                  </a:cubicBezTo>
                  <a:cubicBezTo>
                    <a:pt x="400134" y="353182"/>
                    <a:pt x="396240" y="355600"/>
                    <a:pt x="392430" y="358140"/>
                  </a:cubicBezTo>
                  <a:cubicBezTo>
                    <a:pt x="389890" y="361950"/>
                    <a:pt x="386858" y="365474"/>
                    <a:pt x="384810" y="369570"/>
                  </a:cubicBezTo>
                  <a:cubicBezTo>
                    <a:pt x="376378" y="386433"/>
                    <a:pt x="388277" y="386194"/>
                    <a:pt x="358140" y="396240"/>
                  </a:cubicBezTo>
                  <a:lnTo>
                    <a:pt x="335280" y="403860"/>
                  </a:lnTo>
                  <a:cubicBezTo>
                    <a:pt x="331470" y="406400"/>
                    <a:pt x="328034" y="409620"/>
                    <a:pt x="323850" y="411480"/>
                  </a:cubicBezTo>
                  <a:cubicBezTo>
                    <a:pt x="316510" y="414742"/>
                    <a:pt x="308610" y="416560"/>
                    <a:pt x="300990" y="419100"/>
                  </a:cubicBezTo>
                  <a:cubicBezTo>
                    <a:pt x="297180" y="420370"/>
                    <a:pt x="293545" y="422412"/>
                    <a:pt x="289560" y="422910"/>
                  </a:cubicBezTo>
                  <a:lnTo>
                    <a:pt x="259080" y="426720"/>
                  </a:lnTo>
                  <a:cubicBezTo>
                    <a:pt x="252730" y="425450"/>
                    <a:pt x="245142" y="426886"/>
                    <a:pt x="240030" y="422910"/>
                  </a:cubicBezTo>
                  <a:cubicBezTo>
                    <a:pt x="232801" y="417287"/>
                    <a:pt x="224790" y="400050"/>
                    <a:pt x="224790" y="400050"/>
                  </a:cubicBezTo>
                  <a:cubicBezTo>
                    <a:pt x="231496" y="379932"/>
                    <a:pt x="226372" y="391962"/>
                    <a:pt x="243840" y="365760"/>
                  </a:cubicBezTo>
                  <a:cubicBezTo>
                    <a:pt x="246380" y="361950"/>
                    <a:pt x="251460" y="360680"/>
                    <a:pt x="255270" y="358140"/>
                  </a:cubicBezTo>
                  <a:cubicBezTo>
                    <a:pt x="257810" y="354330"/>
                    <a:pt x="259444" y="349725"/>
                    <a:pt x="262890" y="346710"/>
                  </a:cubicBezTo>
                  <a:cubicBezTo>
                    <a:pt x="286651" y="325919"/>
                    <a:pt x="278132" y="335823"/>
                    <a:pt x="297180" y="327660"/>
                  </a:cubicBezTo>
                  <a:cubicBezTo>
                    <a:pt x="330136" y="313536"/>
                    <a:pt x="297045" y="325165"/>
                    <a:pt x="323850" y="316230"/>
                  </a:cubicBezTo>
                  <a:cubicBezTo>
                    <a:pt x="350052" y="298762"/>
                    <a:pt x="338022" y="303886"/>
                    <a:pt x="358140" y="297180"/>
                  </a:cubicBezTo>
                  <a:lnTo>
                    <a:pt x="392430" y="274320"/>
                  </a:lnTo>
                  <a:cubicBezTo>
                    <a:pt x="396913" y="271331"/>
                    <a:pt x="399721" y="266339"/>
                    <a:pt x="403860" y="262890"/>
                  </a:cubicBezTo>
                  <a:cubicBezTo>
                    <a:pt x="407378" y="259959"/>
                    <a:pt x="411480" y="257810"/>
                    <a:pt x="415290" y="255270"/>
                  </a:cubicBezTo>
                  <a:cubicBezTo>
                    <a:pt x="414020" y="248920"/>
                    <a:pt x="414693" y="241843"/>
                    <a:pt x="411480" y="236220"/>
                  </a:cubicBezTo>
                  <a:cubicBezTo>
                    <a:pt x="401973" y="219583"/>
                    <a:pt x="362963" y="231972"/>
                    <a:pt x="358140" y="232410"/>
                  </a:cubicBezTo>
                  <a:cubicBezTo>
                    <a:pt x="326592" y="242926"/>
                    <a:pt x="341963" y="235575"/>
                    <a:pt x="312420" y="255270"/>
                  </a:cubicBezTo>
                  <a:lnTo>
                    <a:pt x="300990" y="262890"/>
                  </a:lnTo>
                  <a:cubicBezTo>
                    <a:pt x="274631" y="302429"/>
                    <a:pt x="316801" y="243269"/>
                    <a:pt x="278130" y="281940"/>
                  </a:cubicBezTo>
                  <a:cubicBezTo>
                    <a:pt x="275290" y="284780"/>
                    <a:pt x="276829" y="290234"/>
                    <a:pt x="274320" y="293370"/>
                  </a:cubicBezTo>
                  <a:cubicBezTo>
                    <a:pt x="267953" y="301329"/>
                    <a:pt x="259863" y="301199"/>
                    <a:pt x="251460" y="304800"/>
                  </a:cubicBezTo>
                  <a:cubicBezTo>
                    <a:pt x="218504" y="318924"/>
                    <a:pt x="251595" y="307295"/>
                    <a:pt x="224790" y="316230"/>
                  </a:cubicBezTo>
                  <a:cubicBezTo>
                    <a:pt x="220980" y="318770"/>
                    <a:pt x="217456" y="321802"/>
                    <a:pt x="213360" y="323850"/>
                  </a:cubicBezTo>
                  <a:cubicBezTo>
                    <a:pt x="197855" y="331603"/>
                    <a:pt x="191540" y="326361"/>
                    <a:pt x="171450" y="323850"/>
                  </a:cubicBezTo>
                  <a:cubicBezTo>
                    <a:pt x="172720" y="312420"/>
                    <a:pt x="173369" y="300904"/>
                    <a:pt x="175260" y="289560"/>
                  </a:cubicBezTo>
                  <a:cubicBezTo>
                    <a:pt x="175920" y="285599"/>
                    <a:pt x="176561" y="281266"/>
                    <a:pt x="179070" y="278130"/>
                  </a:cubicBezTo>
                  <a:cubicBezTo>
                    <a:pt x="181931" y="274554"/>
                    <a:pt x="186982" y="273441"/>
                    <a:pt x="190500" y="270510"/>
                  </a:cubicBezTo>
                  <a:cubicBezTo>
                    <a:pt x="194639" y="267061"/>
                    <a:pt x="197791" y="262529"/>
                    <a:pt x="201930" y="259080"/>
                  </a:cubicBezTo>
                  <a:cubicBezTo>
                    <a:pt x="205448" y="256149"/>
                    <a:pt x="209264" y="253508"/>
                    <a:pt x="213360" y="251460"/>
                  </a:cubicBezTo>
                  <a:cubicBezTo>
                    <a:pt x="218826" y="248727"/>
                    <a:pt x="235147" y="245061"/>
                    <a:pt x="240030" y="243840"/>
                  </a:cubicBezTo>
                  <a:cubicBezTo>
                    <a:pt x="243840" y="241300"/>
                    <a:pt x="247276" y="238080"/>
                    <a:pt x="251460" y="236220"/>
                  </a:cubicBezTo>
                  <a:cubicBezTo>
                    <a:pt x="258800" y="232958"/>
                    <a:pt x="274320" y="228600"/>
                    <a:pt x="274320" y="228600"/>
                  </a:cubicBezTo>
                  <a:cubicBezTo>
                    <a:pt x="296886" y="211675"/>
                    <a:pt x="284276" y="220692"/>
                    <a:pt x="312420" y="201930"/>
                  </a:cubicBezTo>
                  <a:lnTo>
                    <a:pt x="323850" y="194310"/>
                  </a:lnTo>
                  <a:lnTo>
                    <a:pt x="339090" y="171450"/>
                  </a:lnTo>
                  <a:cubicBezTo>
                    <a:pt x="341630" y="167640"/>
                    <a:pt x="347002" y="166761"/>
                    <a:pt x="350520" y="163830"/>
                  </a:cubicBezTo>
                  <a:cubicBezTo>
                    <a:pt x="354659" y="160381"/>
                    <a:pt x="358140" y="156210"/>
                    <a:pt x="361950" y="152400"/>
                  </a:cubicBezTo>
                  <a:cubicBezTo>
                    <a:pt x="363220" y="148590"/>
                    <a:pt x="365760" y="144986"/>
                    <a:pt x="365760" y="140970"/>
                  </a:cubicBezTo>
                  <a:cubicBezTo>
                    <a:pt x="365760" y="101468"/>
                    <a:pt x="343881" y="123049"/>
                    <a:pt x="300990" y="125730"/>
                  </a:cubicBezTo>
                  <a:cubicBezTo>
                    <a:pt x="291674" y="130388"/>
                    <a:pt x="282398" y="134238"/>
                    <a:pt x="274320" y="140970"/>
                  </a:cubicBezTo>
                  <a:cubicBezTo>
                    <a:pt x="270181" y="144419"/>
                    <a:pt x="267143" y="149092"/>
                    <a:pt x="262890" y="152400"/>
                  </a:cubicBezTo>
                  <a:cubicBezTo>
                    <a:pt x="255661" y="158023"/>
                    <a:pt x="240030" y="167640"/>
                    <a:pt x="240030" y="167640"/>
                  </a:cubicBezTo>
                  <a:cubicBezTo>
                    <a:pt x="232538" y="178879"/>
                    <a:pt x="231981" y="181333"/>
                    <a:pt x="220980" y="190500"/>
                  </a:cubicBezTo>
                  <a:cubicBezTo>
                    <a:pt x="217462" y="193431"/>
                    <a:pt x="213360" y="195580"/>
                    <a:pt x="209550" y="198120"/>
                  </a:cubicBezTo>
                  <a:cubicBezTo>
                    <a:pt x="196850" y="217170"/>
                    <a:pt x="205740" y="207010"/>
                    <a:pt x="179070" y="224790"/>
                  </a:cubicBezTo>
                  <a:lnTo>
                    <a:pt x="144780" y="247650"/>
                  </a:lnTo>
                  <a:cubicBezTo>
                    <a:pt x="140970" y="250190"/>
                    <a:pt x="137694" y="253822"/>
                    <a:pt x="133350" y="255270"/>
                  </a:cubicBezTo>
                  <a:lnTo>
                    <a:pt x="121920" y="259080"/>
                  </a:lnTo>
                  <a:cubicBezTo>
                    <a:pt x="121788" y="259047"/>
                    <a:pt x="97072" y="253282"/>
                    <a:pt x="95250" y="251460"/>
                  </a:cubicBezTo>
                  <a:cubicBezTo>
                    <a:pt x="92410" y="248620"/>
                    <a:pt x="92710" y="243840"/>
                    <a:pt x="91440" y="240030"/>
                  </a:cubicBezTo>
                  <a:cubicBezTo>
                    <a:pt x="93838" y="223243"/>
                    <a:pt x="91319" y="213481"/>
                    <a:pt x="102870" y="201930"/>
                  </a:cubicBezTo>
                  <a:cubicBezTo>
                    <a:pt x="106108" y="198692"/>
                    <a:pt x="110116" y="196170"/>
                    <a:pt x="114300" y="194310"/>
                  </a:cubicBezTo>
                  <a:cubicBezTo>
                    <a:pt x="121640" y="191048"/>
                    <a:pt x="137160" y="186690"/>
                    <a:pt x="137160" y="186690"/>
                  </a:cubicBezTo>
                  <a:cubicBezTo>
                    <a:pt x="140970" y="184150"/>
                    <a:pt x="144494" y="181118"/>
                    <a:pt x="148590" y="179070"/>
                  </a:cubicBezTo>
                  <a:cubicBezTo>
                    <a:pt x="152182" y="177274"/>
                    <a:pt x="156884" y="177769"/>
                    <a:pt x="160020" y="175260"/>
                  </a:cubicBezTo>
                  <a:cubicBezTo>
                    <a:pt x="163596" y="172399"/>
                    <a:pt x="164402" y="167068"/>
                    <a:pt x="167640" y="163830"/>
                  </a:cubicBezTo>
                  <a:cubicBezTo>
                    <a:pt x="170878" y="160592"/>
                    <a:pt x="175648" y="159252"/>
                    <a:pt x="179070" y="156210"/>
                  </a:cubicBezTo>
                  <a:cubicBezTo>
                    <a:pt x="187124" y="149051"/>
                    <a:pt x="194310" y="140970"/>
                    <a:pt x="201930" y="133350"/>
                  </a:cubicBezTo>
                  <a:cubicBezTo>
                    <a:pt x="205168" y="130112"/>
                    <a:pt x="209634" y="128392"/>
                    <a:pt x="213360" y="125730"/>
                  </a:cubicBezTo>
                  <a:cubicBezTo>
                    <a:pt x="218527" y="122039"/>
                    <a:pt x="223087" y="117450"/>
                    <a:pt x="228600" y="114300"/>
                  </a:cubicBezTo>
                  <a:cubicBezTo>
                    <a:pt x="232087" y="112307"/>
                    <a:pt x="236220" y="111760"/>
                    <a:pt x="240030" y="110490"/>
                  </a:cubicBezTo>
                  <a:cubicBezTo>
                    <a:pt x="242570" y="106680"/>
                    <a:pt x="245790" y="103244"/>
                    <a:pt x="247650" y="99060"/>
                  </a:cubicBezTo>
                  <a:cubicBezTo>
                    <a:pt x="250912" y="91720"/>
                    <a:pt x="255270" y="76200"/>
                    <a:pt x="255270" y="76200"/>
                  </a:cubicBezTo>
                  <a:cubicBezTo>
                    <a:pt x="254000" y="72390"/>
                    <a:pt x="254300" y="67610"/>
                    <a:pt x="251460" y="64770"/>
                  </a:cubicBezTo>
                  <a:cubicBezTo>
                    <a:pt x="249638" y="62948"/>
                    <a:pt x="224922" y="57183"/>
                    <a:pt x="224790" y="57150"/>
                  </a:cubicBezTo>
                  <a:cubicBezTo>
                    <a:pt x="208280" y="58420"/>
                    <a:pt x="191567" y="58082"/>
                    <a:pt x="175260" y="60960"/>
                  </a:cubicBezTo>
                  <a:cubicBezTo>
                    <a:pt x="170532" y="61794"/>
                    <a:pt x="152968" y="72551"/>
                    <a:pt x="148590" y="76200"/>
                  </a:cubicBezTo>
                  <a:cubicBezTo>
                    <a:pt x="144451" y="79649"/>
                    <a:pt x="141643" y="84641"/>
                    <a:pt x="137160" y="87630"/>
                  </a:cubicBezTo>
                  <a:cubicBezTo>
                    <a:pt x="133818" y="89858"/>
                    <a:pt x="129540" y="90170"/>
                    <a:pt x="125730" y="91440"/>
                  </a:cubicBezTo>
                  <a:cubicBezTo>
                    <a:pt x="121920" y="95250"/>
                    <a:pt x="118553" y="99562"/>
                    <a:pt x="114300" y="102870"/>
                  </a:cubicBezTo>
                  <a:cubicBezTo>
                    <a:pt x="107071" y="108493"/>
                    <a:pt x="99060" y="113030"/>
                    <a:pt x="91440" y="118110"/>
                  </a:cubicBezTo>
                  <a:lnTo>
                    <a:pt x="80010" y="125730"/>
                  </a:lnTo>
                  <a:lnTo>
                    <a:pt x="57150" y="140970"/>
                  </a:lnTo>
                  <a:cubicBezTo>
                    <a:pt x="51866" y="144492"/>
                    <a:pt x="47077" y="148709"/>
                    <a:pt x="41910" y="152400"/>
                  </a:cubicBezTo>
                  <a:cubicBezTo>
                    <a:pt x="38184" y="155062"/>
                    <a:pt x="34290" y="157480"/>
                    <a:pt x="30480" y="160020"/>
                  </a:cubicBezTo>
                  <a:cubicBezTo>
                    <a:pt x="27940" y="163830"/>
                    <a:pt x="26098" y="168212"/>
                    <a:pt x="22860" y="171450"/>
                  </a:cubicBezTo>
                  <a:cubicBezTo>
                    <a:pt x="19622" y="174688"/>
                    <a:pt x="14361" y="175552"/>
                    <a:pt x="11430" y="179070"/>
                  </a:cubicBezTo>
                  <a:cubicBezTo>
                    <a:pt x="6199" y="185347"/>
                    <a:pt x="2647" y="197799"/>
                    <a:pt x="0" y="205740"/>
                  </a:cubicBezTo>
                  <a:cubicBezTo>
                    <a:pt x="830" y="212383"/>
                    <a:pt x="1936" y="237419"/>
                    <a:pt x="7620" y="247650"/>
                  </a:cubicBezTo>
                  <a:cubicBezTo>
                    <a:pt x="12068" y="255656"/>
                    <a:pt x="15240" y="265430"/>
                    <a:pt x="22860" y="270510"/>
                  </a:cubicBezTo>
                  <a:lnTo>
                    <a:pt x="34290" y="278130"/>
                  </a:lnTo>
                  <a:cubicBezTo>
                    <a:pt x="52070" y="304800"/>
                    <a:pt x="41910" y="295910"/>
                    <a:pt x="60960" y="308610"/>
                  </a:cubicBezTo>
                  <a:cubicBezTo>
                    <a:pt x="68452" y="319849"/>
                    <a:pt x="69009" y="322303"/>
                    <a:pt x="80010" y="331470"/>
                  </a:cubicBezTo>
                  <a:cubicBezTo>
                    <a:pt x="83528" y="334401"/>
                    <a:pt x="87630" y="336550"/>
                    <a:pt x="91440" y="339090"/>
                  </a:cubicBezTo>
                  <a:cubicBezTo>
                    <a:pt x="93980" y="342900"/>
                    <a:pt x="95822" y="347282"/>
                    <a:pt x="99060" y="350520"/>
                  </a:cubicBezTo>
                  <a:cubicBezTo>
                    <a:pt x="129030" y="380490"/>
                    <a:pt x="90712" y="332120"/>
                    <a:pt x="121920" y="369570"/>
                  </a:cubicBezTo>
                  <a:cubicBezTo>
                    <a:pt x="143461" y="395419"/>
                    <a:pt x="121233" y="372693"/>
                    <a:pt x="133350" y="384810"/>
                  </a:cubicBezTo>
                </a:path>
              </a:pathLst>
            </a:cu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10" name="TextBox 109"/>
            <p:cNvSpPr txBox="1"/>
            <p:nvPr/>
          </p:nvSpPr>
          <p:spPr>
            <a:xfrm>
              <a:off x="2472203" y="1229010"/>
              <a:ext cx="1113054" cy="407902"/>
            </a:xfrm>
            <a:prstGeom prst="rect">
              <a:avLst/>
            </a:prstGeom>
            <a:noFill/>
          </p:spPr>
          <p:txBody>
            <a:bodyPr wrap="square" lIns="91440" tIns="45721" rIns="91440" bIns="45721"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effectLst/>
                  <a:uLnTx/>
                  <a:uFillTx/>
                  <a:latin typeface="+mj-lt"/>
                  <a:ea typeface="+mn-ea"/>
                  <a:cs typeface="Arial" charset="0"/>
                </a:rPr>
                <a:t>Second-order neuron</a:t>
              </a:r>
              <a:r>
                <a:rPr kumimoji="0" lang="en-US" sz="1467" b="0" i="0" u="none" strike="noStrike" kern="1200" cap="none" spc="0" normalizeH="0" baseline="30000" noProof="0">
                  <a:ln>
                    <a:noFill/>
                  </a:ln>
                  <a:effectLst/>
                  <a:uLnTx/>
                  <a:uFillTx/>
                  <a:latin typeface="+mj-lt"/>
                  <a:ea typeface="+mn-ea"/>
                  <a:cs typeface="Arial" charset="0"/>
                </a:rPr>
                <a:t>1,2</a:t>
              </a:r>
            </a:p>
          </p:txBody>
        </p:sp>
        <p:sp>
          <p:nvSpPr>
            <p:cNvPr id="155" name="TextBox 50"/>
            <p:cNvSpPr txBox="1">
              <a:spLocks noChangeArrowheads="1"/>
            </p:cNvSpPr>
            <p:nvPr/>
          </p:nvSpPr>
          <p:spPr bwMode="auto">
            <a:xfrm>
              <a:off x="3838283" y="1763453"/>
              <a:ext cx="1222116" cy="2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333" b="0" i="0" u="none" strike="noStrike" kern="1200" cap="none" spc="0" normalizeH="0" baseline="0" noProof="0">
                  <a:ln>
                    <a:noFill/>
                  </a:ln>
                  <a:solidFill>
                    <a:schemeClr val="tx1"/>
                  </a:solidFill>
                  <a:effectLst/>
                  <a:uLnTx/>
                  <a:uFillTx/>
                  <a:latin typeface="+mj-lt"/>
                  <a:ea typeface="+mn-ea"/>
                  <a:cs typeface="Arial" charset="0"/>
                </a:rPr>
                <a:t>MC4R</a:t>
              </a:r>
              <a:r>
                <a:rPr kumimoji="0" lang="en-US" altLang="en-US" sz="1333" b="0" i="0" u="none" strike="noStrike" kern="1200" cap="none" spc="0" normalizeH="0" baseline="30000" noProof="0">
                  <a:ln>
                    <a:noFill/>
                  </a:ln>
                  <a:solidFill>
                    <a:schemeClr val="tx1"/>
                  </a:solidFill>
                  <a:effectLst/>
                  <a:uLnTx/>
                  <a:uFillTx/>
                  <a:latin typeface="+mj-lt"/>
                  <a:ea typeface="+mn-ea"/>
                  <a:cs typeface="Arial" charset="0"/>
                </a:rPr>
                <a:t>1,2</a:t>
              </a:r>
            </a:p>
          </p:txBody>
        </p:sp>
      </p:grpSp>
      <p:sp>
        <p:nvSpPr>
          <p:cNvPr id="4" name="Title 3"/>
          <p:cNvSpPr>
            <a:spLocks noGrp="1"/>
          </p:cNvSpPr>
          <p:nvPr>
            <p:ph type="title"/>
          </p:nvPr>
        </p:nvSpPr>
        <p:spPr/>
        <p:txBody>
          <a:bodyPr>
            <a:normAutofit/>
          </a:bodyPr>
          <a:lstStyle/>
          <a:p>
            <a:r>
              <a:rPr lang="en-US" sz="3600"/>
              <a:t>PHEN/TPM ER: mechanism of action</a:t>
            </a:r>
          </a:p>
        </p:txBody>
      </p:sp>
      <p:sp>
        <p:nvSpPr>
          <p:cNvPr id="25" name="Text Placeholder 24">
            <a:extLst>
              <a:ext uri="{FF2B5EF4-FFF2-40B4-BE49-F238E27FC236}">
                <a16:creationId xmlns:a16="http://schemas.microsoft.com/office/drawing/2014/main" id="{3F72BAFF-5EB0-46D4-B234-44FBA653FADD}"/>
              </a:ext>
            </a:extLst>
          </p:cNvPr>
          <p:cNvSpPr>
            <a:spLocks noGrp="1"/>
          </p:cNvSpPr>
          <p:nvPr>
            <p:ph type="body" sz="quarter" idx="13"/>
          </p:nvPr>
        </p:nvSpPr>
        <p:spPr/>
        <p:txBody>
          <a:bodyPr/>
          <a:lstStyle/>
          <a:p>
            <a:r>
              <a:rPr lang="en-CA" baseline="30000">
                <a:latin typeface="+mj-lt"/>
              </a:rPr>
              <a:t>*</a:t>
            </a:r>
            <a:r>
              <a:rPr lang="en-CA">
                <a:latin typeface="+mj-lt"/>
              </a:rPr>
              <a:t>Figure shows hypothetical mechanism of action of topiramate on appetite signaling. </a:t>
            </a:r>
            <a:br>
              <a:rPr lang="en-CA">
                <a:latin typeface="+mj-lt"/>
              </a:rPr>
            </a:br>
            <a:r>
              <a:rPr lang="en-CA" err="1">
                <a:latin typeface="+mj-lt"/>
              </a:rPr>
              <a:t>AgRP</a:t>
            </a:r>
            <a:r>
              <a:rPr lang="en-CA">
                <a:latin typeface="+mj-lt"/>
              </a:rPr>
              <a:t>, agouti-related protein; AMPA, </a:t>
            </a:r>
            <a:r>
              <a:rPr lang="el-GR">
                <a:latin typeface="+mj-lt"/>
              </a:rPr>
              <a:t>α-</a:t>
            </a:r>
            <a:r>
              <a:rPr lang="en-CA">
                <a:latin typeface="+mj-lt"/>
              </a:rPr>
              <a:t>amino-3-hydroxy-5-methyl-4-isoxazolepropionic acid; </a:t>
            </a:r>
            <a:r>
              <a:rPr lang="el-GR">
                <a:latin typeface="+mj-lt"/>
              </a:rPr>
              <a:t>α-</a:t>
            </a:r>
            <a:r>
              <a:rPr lang="en-CA">
                <a:latin typeface="+mj-lt"/>
              </a:rPr>
              <a:t>MSH, alpha-melanocyte stimulating hormone; GABA, gamma-aminobutyric acid; </a:t>
            </a:r>
            <a:br>
              <a:rPr lang="en-CA">
                <a:latin typeface="+mj-lt"/>
              </a:rPr>
            </a:br>
            <a:r>
              <a:rPr lang="en-CA">
                <a:latin typeface="+mj-lt"/>
              </a:rPr>
              <a:t>Glu, glutamate; MC4R, melanocortin-4 receptor; NPY, neuropeptide Y; PHEN/TPM ER, phentermine–topiramate extended-release; POMC, proopiomelanocortin.</a:t>
            </a:r>
            <a:br>
              <a:rPr lang="en-CA">
                <a:latin typeface="+mj-lt"/>
              </a:rPr>
            </a:br>
            <a:r>
              <a:rPr lang="en-CA">
                <a:latin typeface="+mj-lt"/>
              </a:rPr>
              <a:t>1. </a:t>
            </a:r>
            <a:r>
              <a:rPr lang="en-CA" err="1">
                <a:latin typeface="+mj-lt"/>
              </a:rPr>
              <a:t>Witkamp</a:t>
            </a:r>
            <a:r>
              <a:rPr lang="en-CA">
                <a:latin typeface="+mj-lt"/>
              </a:rPr>
              <a:t> RF. Pharm Res 2011;28:1792–818; 2. Stahl S. Stahl's Essential Psychopharmacology: Neuroscientific Basis and Practical Applications. Cambridge: </a:t>
            </a:r>
            <a:br>
              <a:rPr lang="en-CA">
                <a:latin typeface="+mj-lt"/>
              </a:rPr>
            </a:br>
            <a:r>
              <a:rPr lang="en-CA">
                <a:latin typeface="+mj-lt"/>
              </a:rPr>
              <a:t>Cambridge University Press, 2013; 3. </a:t>
            </a:r>
            <a:r>
              <a:rPr lang="en-CA" err="1">
                <a:latin typeface="+mj-lt"/>
              </a:rPr>
              <a:t>Khazaal</a:t>
            </a:r>
            <a:r>
              <a:rPr lang="en-CA">
                <a:latin typeface="+mj-lt"/>
              </a:rPr>
              <a:t> Y and </a:t>
            </a:r>
            <a:r>
              <a:rPr lang="en-CA" err="1">
                <a:latin typeface="+mj-lt"/>
              </a:rPr>
              <a:t>Zullino</a:t>
            </a:r>
            <a:r>
              <a:rPr lang="en-CA">
                <a:latin typeface="+mj-lt"/>
              </a:rPr>
              <a:t> DF. Eur J Clin </a:t>
            </a:r>
            <a:r>
              <a:rPr lang="en-CA" err="1">
                <a:latin typeface="+mj-lt"/>
              </a:rPr>
              <a:t>Pharmacol</a:t>
            </a:r>
            <a:r>
              <a:rPr lang="en-CA">
                <a:latin typeface="+mj-lt"/>
              </a:rPr>
              <a:t> 2007;63:891‒2.</a:t>
            </a:r>
          </a:p>
        </p:txBody>
      </p:sp>
      <p:sp>
        <p:nvSpPr>
          <p:cNvPr id="98" name="TextBox 97"/>
          <p:cNvSpPr txBox="1">
            <a:spLocks/>
          </p:cNvSpPr>
          <p:nvPr/>
        </p:nvSpPr>
        <p:spPr>
          <a:xfrm>
            <a:off x="7660341" y="4379766"/>
            <a:ext cx="2395839" cy="297456"/>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charset="0"/>
              </a:rPr>
              <a:t>Noradrenaline</a:t>
            </a:r>
            <a:r>
              <a:rPr kumimoji="0" lang="en-US" sz="1333" b="0" i="0" u="none" strike="noStrike" kern="1200" cap="none" spc="0" normalizeH="0" baseline="30000" noProof="0">
                <a:ln>
                  <a:noFill/>
                </a:ln>
                <a:effectLst/>
                <a:uLnTx/>
                <a:uFillTx/>
                <a:latin typeface="+mj-lt"/>
                <a:ea typeface="+mn-ea"/>
                <a:cs typeface="Arial" charset="0"/>
              </a:rPr>
              <a:t>1,2</a:t>
            </a:r>
          </a:p>
        </p:txBody>
      </p:sp>
      <p:grpSp>
        <p:nvGrpSpPr>
          <p:cNvPr id="5" name="Group 4"/>
          <p:cNvGrpSpPr/>
          <p:nvPr/>
        </p:nvGrpSpPr>
        <p:grpSpPr>
          <a:xfrm>
            <a:off x="6288319" y="4549628"/>
            <a:ext cx="5534984" cy="1093174"/>
            <a:chOff x="4058008" y="3412224"/>
            <a:chExt cx="4151238" cy="819882"/>
          </a:xfrm>
        </p:grpSpPr>
        <p:sp>
          <p:nvSpPr>
            <p:cNvPr id="41" name="Diamond 40"/>
            <p:cNvSpPr>
              <a:spLocks noChangeAspect="1"/>
            </p:cNvSpPr>
            <p:nvPr/>
          </p:nvSpPr>
          <p:spPr>
            <a:xfrm>
              <a:off x="4966698" y="3442665"/>
              <a:ext cx="130951" cy="72219"/>
            </a:xfrm>
            <a:prstGeom prst="diamond">
              <a:avLst/>
            </a:prstGeom>
            <a:solidFill>
              <a:schemeClr val="accent3">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nvGrpSpPr>
            <p:cNvPr id="95" name="Group 94"/>
            <p:cNvGrpSpPr/>
            <p:nvPr/>
          </p:nvGrpSpPr>
          <p:grpSpPr>
            <a:xfrm>
              <a:off x="4148647" y="3677140"/>
              <a:ext cx="429863" cy="485467"/>
              <a:chOff x="6917354" y="5457663"/>
              <a:chExt cx="573150" cy="647290"/>
            </a:xfrm>
          </p:grpSpPr>
          <p:cxnSp>
            <p:nvCxnSpPr>
              <p:cNvPr id="39" name="Straight Connector 38"/>
              <p:cNvCxnSpPr/>
              <p:nvPr/>
            </p:nvCxnSpPr>
            <p:spPr>
              <a:xfrm>
                <a:off x="7220130" y="5704449"/>
                <a:ext cx="82100" cy="400504"/>
              </a:xfrm>
              <a:prstGeom prst="line">
                <a:avLst/>
              </a:prstGeom>
              <a:solidFill>
                <a:schemeClr val="accent3">
                  <a:lumMod val="50000"/>
                </a:schemeClr>
              </a:solidFill>
              <a:ln w="1174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3" name="Moon 31"/>
              <p:cNvSpPr/>
              <p:nvPr/>
            </p:nvSpPr>
            <p:spPr>
              <a:xfrm rot="16916145">
                <a:off x="7060596" y="5314421"/>
                <a:ext cx="286665" cy="573150"/>
              </a:xfrm>
              <a:custGeom>
                <a:avLst/>
                <a:gdLst>
                  <a:gd name="connsiteX0" fmla="*/ 310707 w 310707"/>
                  <a:gd name="connsiteY0" fmla="*/ 629637 h 629637"/>
                  <a:gd name="connsiteX1" fmla="*/ 0 w 310707"/>
                  <a:gd name="connsiteY1" fmla="*/ 314818 h 629637"/>
                  <a:gd name="connsiteX2" fmla="*/ 310707 w 310707"/>
                  <a:gd name="connsiteY2" fmla="*/ -1 h 629637"/>
                  <a:gd name="connsiteX3" fmla="*/ 155353 w 310707"/>
                  <a:gd name="connsiteY3" fmla="*/ 314818 h 629637"/>
                  <a:gd name="connsiteX4" fmla="*/ 310707 w 310707"/>
                  <a:gd name="connsiteY4" fmla="*/ 629637 h 629637"/>
                  <a:gd name="connsiteX0" fmla="*/ 286739 w 310805"/>
                  <a:gd name="connsiteY0" fmla="*/ 610910 h 610910"/>
                  <a:gd name="connsiteX1" fmla="*/ 98 w 310805"/>
                  <a:gd name="connsiteY1" fmla="*/ 314819 h 610910"/>
                  <a:gd name="connsiteX2" fmla="*/ 310805 w 310805"/>
                  <a:gd name="connsiteY2" fmla="*/ 0 h 610910"/>
                  <a:gd name="connsiteX3" fmla="*/ 155451 w 310805"/>
                  <a:gd name="connsiteY3" fmla="*/ 314819 h 610910"/>
                  <a:gd name="connsiteX4" fmla="*/ 286739 w 310805"/>
                  <a:gd name="connsiteY4" fmla="*/ 610910 h 610910"/>
                  <a:gd name="connsiteX0" fmla="*/ 286665 w 286665"/>
                  <a:gd name="connsiteY0" fmla="*/ 573150 h 573150"/>
                  <a:gd name="connsiteX1" fmla="*/ 24 w 286665"/>
                  <a:gd name="connsiteY1" fmla="*/ 277059 h 573150"/>
                  <a:gd name="connsiteX2" fmla="*/ 275690 w 286665"/>
                  <a:gd name="connsiteY2" fmla="*/ 0 h 573150"/>
                  <a:gd name="connsiteX3" fmla="*/ 155377 w 286665"/>
                  <a:gd name="connsiteY3" fmla="*/ 277059 h 573150"/>
                  <a:gd name="connsiteX4" fmla="*/ 286665 w 286665"/>
                  <a:gd name="connsiteY4" fmla="*/ 573150 h 5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65" h="573150">
                    <a:moveTo>
                      <a:pt x="286665" y="573150"/>
                    </a:moveTo>
                    <a:cubicBezTo>
                      <a:pt x="115066" y="573150"/>
                      <a:pt x="1853" y="372584"/>
                      <a:pt x="24" y="277059"/>
                    </a:cubicBezTo>
                    <a:cubicBezTo>
                      <a:pt x="-1805" y="181534"/>
                      <a:pt x="104091" y="0"/>
                      <a:pt x="275690" y="0"/>
                    </a:cubicBezTo>
                    <a:cubicBezTo>
                      <a:pt x="177893" y="74319"/>
                      <a:pt x="153548" y="181534"/>
                      <a:pt x="155377" y="277059"/>
                    </a:cubicBezTo>
                    <a:cubicBezTo>
                      <a:pt x="157206" y="372584"/>
                      <a:pt x="188867" y="498831"/>
                      <a:pt x="286665" y="573150"/>
                    </a:cubicBezTo>
                    <a:close/>
                  </a:path>
                </a:pathLst>
              </a:custGeom>
              <a:solidFill>
                <a:schemeClr val="accent3">
                  <a:lumMod val="50000"/>
                </a:schemeClr>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85" name="TextBox 84"/>
            <p:cNvSpPr txBox="1"/>
            <p:nvPr/>
          </p:nvSpPr>
          <p:spPr>
            <a:xfrm>
              <a:off x="6182088" y="3485553"/>
              <a:ext cx="2027158" cy="746553"/>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chemeClr val="accent6">
                      <a:lumMod val="50000"/>
                    </a:schemeClr>
                  </a:solidFill>
                  <a:effectLst/>
                  <a:uLnTx/>
                  <a:uFillTx/>
                  <a:latin typeface="+mj-lt"/>
                  <a:ea typeface="+mn-ea"/>
                  <a:cs typeface="Arial" charset="0"/>
                </a:rPr>
                <a:t>Phentermine:</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solidFill>
                    <a:schemeClr val="accent6">
                      <a:lumMod val="50000"/>
                    </a:schemeClr>
                  </a:solidFill>
                  <a:effectLst/>
                  <a:uLnTx/>
                  <a:uFillTx/>
                  <a:latin typeface="+mj-lt"/>
                  <a:ea typeface="+mn-ea"/>
                  <a:cs typeface="Arial" charset="0"/>
                </a:rPr>
                <a:t>norepinephrine and </a:t>
              </a:r>
              <a:br>
                <a:rPr kumimoji="0" lang="en-US" sz="1467" b="0" i="0" u="none" strike="noStrike" kern="1200" cap="none" spc="0" normalizeH="0" baseline="0" noProof="0">
                  <a:ln>
                    <a:noFill/>
                  </a:ln>
                  <a:solidFill>
                    <a:schemeClr val="accent6">
                      <a:lumMod val="50000"/>
                    </a:schemeClr>
                  </a:solidFill>
                  <a:effectLst/>
                  <a:uLnTx/>
                  <a:uFillTx/>
                  <a:latin typeface="+mj-lt"/>
                  <a:ea typeface="+mn-ea"/>
                  <a:cs typeface="Arial" charset="0"/>
                </a:rPr>
              </a:br>
              <a:r>
                <a:rPr kumimoji="0" lang="en-US" sz="1467" b="0" i="0" u="none" strike="noStrike" kern="1200" cap="none" spc="0" normalizeH="0" baseline="0" noProof="0">
                  <a:ln>
                    <a:noFill/>
                  </a:ln>
                  <a:solidFill>
                    <a:schemeClr val="accent6">
                      <a:lumMod val="50000"/>
                    </a:schemeClr>
                  </a:solidFill>
                  <a:effectLst/>
                  <a:uLnTx/>
                  <a:uFillTx/>
                  <a:latin typeface="+mj-lt"/>
                  <a:ea typeface="+mn-ea"/>
                  <a:cs typeface="Arial" charset="0"/>
                </a:rPr>
                <a:t>dopamine reuptake inhibitor</a:t>
              </a:r>
              <a:r>
                <a:rPr kumimoji="0" lang="en-US" sz="1467" b="0" i="0" u="none" strike="noStrike" kern="1200" cap="none" spc="0" normalizeH="0" baseline="30000" noProof="0">
                  <a:ln>
                    <a:noFill/>
                  </a:ln>
                  <a:solidFill>
                    <a:schemeClr val="accent6">
                      <a:lumMod val="50000"/>
                    </a:schemeClr>
                  </a:solidFill>
                  <a:effectLst/>
                  <a:uLnTx/>
                  <a:uFillTx/>
                  <a:latin typeface="+mj-lt"/>
                  <a:ea typeface="+mn-ea"/>
                  <a:cs typeface="Arial" charset="0"/>
                </a:rPr>
                <a:t>1,2</a:t>
              </a:r>
            </a:p>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467" b="0" i="0" u="none" strike="noStrike" kern="1200" cap="none" spc="0" normalizeH="0" baseline="0" noProof="0">
                <a:ln>
                  <a:noFill/>
                </a:ln>
                <a:solidFill>
                  <a:srgbClr val="2A918B"/>
                </a:solidFill>
                <a:effectLst/>
                <a:uLnTx/>
                <a:uFillTx/>
                <a:latin typeface="+mj-lt"/>
                <a:ea typeface="+mn-ea"/>
                <a:cs typeface="Arial" charset="0"/>
              </a:endParaRPr>
            </a:p>
          </p:txBody>
        </p:sp>
        <p:cxnSp>
          <p:nvCxnSpPr>
            <p:cNvPr id="86" name="Straight Connector 85"/>
            <p:cNvCxnSpPr/>
            <p:nvPr/>
          </p:nvCxnSpPr>
          <p:spPr>
            <a:xfrm flipV="1">
              <a:off x="5486162" y="3799907"/>
              <a:ext cx="625614" cy="0"/>
            </a:xfrm>
            <a:prstGeom prst="line">
              <a:avLst/>
            </a:prstGeom>
            <a:ln w="38100">
              <a:solidFill>
                <a:schemeClr val="tx2"/>
              </a:solidFill>
              <a:headEnd type="triangle"/>
            </a:ln>
            <a:effectLst/>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rot="20075500">
              <a:off x="4930574" y="3524387"/>
              <a:ext cx="429863" cy="480291"/>
              <a:chOff x="7044354" y="5597363"/>
              <a:chExt cx="573150" cy="640387"/>
            </a:xfrm>
          </p:grpSpPr>
          <p:cxnSp>
            <p:nvCxnSpPr>
              <p:cNvPr id="92" name="Straight Connector 91"/>
              <p:cNvCxnSpPr/>
              <p:nvPr/>
            </p:nvCxnSpPr>
            <p:spPr>
              <a:xfrm rot="1524500">
                <a:off x="7204540" y="5851444"/>
                <a:ext cx="86308" cy="386306"/>
              </a:xfrm>
              <a:prstGeom prst="line">
                <a:avLst/>
              </a:prstGeom>
              <a:solidFill>
                <a:schemeClr val="accent3">
                  <a:lumMod val="75000"/>
                </a:schemeClr>
              </a:solidFill>
              <a:ln w="1174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3" name="Moon 31"/>
              <p:cNvSpPr/>
              <p:nvPr/>
            </p:nvSpPr>
            <p:spPr>
              <a:xfrm rot="16916145">
                <a:off x="7187596" y="5454121"/>
                <a:ext cx="286665" cy="573150"/>
              </a:xfrm>
              <a:custGeom>
                <a:avLst/>
                <a:gdLst>
                  <a:gd name="connsiteX0" fmla="*/ 310707 w 310707"/>
                  <a:gd name="connsiteY0" fmla="*/ 629637 h 629637"/>
                  <a:gd name="connsiteX1" fmla="*/ 0 w 310707"/>
                  <a:gd name="connsiteY1" fmla="*/ 314818 h 629637"/>
                  <a:gd name="connsiteX2" fmla="*/ 310707 w 310707"/>
                  <a:gd name="connsiteY2" fmla="*/ -1 h 629637"/>
                  <a:gd name="connsiteX3" fmla="*/ 155353 w 310707"/>
                  <a:gd name="connsiteY3" fmla="*/ 314818 h 629637"/>
                  <a:gd name="connsiteX4" fmla="*/ 310707 w 310707"/>
                  <a:gd name="connsiteY4" fmla="*/ 629637 h 629637"/>
                  <a:gd name="connsiteX0" fmla="*/ 286739 w 310805"/>
                  <a:gd name="connsiteY0" fmla="*/ 610910 h 610910"/>
                  <a:gd name="connsiteX1" fmla="*/ 98 w 310805"/>
                  <a:gd name="connsiteY1" fmla="*/ 314819 h 610910"/>
                  <a:gd name="connsiteX2" fmla="*/ 310805 w 310805"/>
                  <a:gd name="connsiteY2" fmla="*/ 0 h 610910"/>
                  <a:gd name="connsiteX3" fmla="*/ 155451 w 310805"/>
                  <a:gd name="connsiteY3" fmla="*/ 314819 h 610910"/>
                  <a:gd name="connsiteX4" fmla="*/ 286739 w 310805"/>
                  <a:gd name="connsiteY4" fmla="*/ 610910 h 610910"/>
                  <a:gd name="connsiteX0" fmla="*/ 286665 w 286665"/>
                  <a:gd name="connsiteY0" fmla="*/ 573150 h 573150"/>
                  <a:gd name="connsiteX1" fmla="*/ 24 w 286665"/>
                  <a:gd name="connsiteY1" fmla="*/ 277059 h 573150"/>
                  <a:gd name="connsiteX2" fmla="*/ 275690 w 286665"/>
                  <a:gd name="connsiteY2" fmla="*/ 0 h 573150"/>
                  <a:gd name="connsiteX3" fmla="*/ 155377 w 286665"/>
                  <a:gd name="connsiteY3" fmla="*/ 277059 h 573150"/>
                  <a:gd name="connsiteX4" fmla="*/ 286665 w 286665"/>
                  <a:gd name="connsiteY4" fmla="*/ 573150 h 5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65" h="573150">
                    <a:moveTo>
                      <a:pt x="286665" y="573150"/>
                    </a:moveTo>
                    <a:cubicBezTo>
                      <a:pt x="115066" y="573150"/>
                      <a:pt x="1853" y="372584"/>
                      <a:pt x="24" y="277059"/>
                    </a:cubicBezTo>
                    <a:cubicBezTo>
                      <a:pt x="-1805" y="181534"/>
                      <a:pt x="104091" y="0"/>
                      <a:pt x="275690" y="0"/>
                    </a:cubicBezTo>
                    <a:cubicBezTo>
                      <a:pt x="177893" y="74319"/>
                      <a:pt x="153548" y="181534"/>
                      <a:pt x="155377" y="277059"/>
                    </a:cubicBezTo>
                    <a:cubicBezTo>
                      <a:pt x="157206" y="372584"/>
                      <a:pt x="188867" y="498831"/>
                      <a:pt x="286665" y="573150"/>
                    </a:cubicBezTo>
                    <a:close/>
                  </a:path>
                </a:pathLst>
              </a:custGeom>
              <a:solidFill>
                <a:schemeClr val="accent3">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102" name="TextBox 101"/>
            <p:cNvSpPr txBox="1"/>
            <p:nvPr/>
          </p:nvSpPr>
          <p:spPr>
            <a:xfrm>
              <a:off x="4058008" y="3462376"/>
              <a:ext cx="838631" cy="223092"/>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charset="0"/>
                </a:rPr>
                <a:t>Dopamine</a:t>
              </a:r>
              <a:r>
                <a:rPr kumimoji="0" lang="en-US" sz="1333" b="0" i="0" u="none" strike="noStrike" kern="1200" cap="none" spc="0" normalizeH="0" baseline="30000" noProof="0">
                  <a:ln>
                    <a:noFill/>
                  </a:ln>
                  <a:effectLst/>
                  <a:uLnTx/>
                  <a:uFillTx/>
                  <a:latin typeface="+mj-lt"/>
                  <a:ea typeface="+mn-ea"/>
                  <a:cs typeface="Arial" charset="0"/>
                </a:rPr>
                <a:t>1,2</a:t>
              </a:r>
            </a:p>
          </p:txBody>
        </p:sp>
        <p:sp>
          <p:nvSpPr>
            <p:cNvPr id="103" name="Diamond 102"/>
            <p:cNvSpPr>
              <a:spLocks noChangeAspect="1"/>
            </p:cNvSpPr>
            <p:nvPr/>
          </p:nvSpPr>
          <p:spPr>
            <a:xfrm>
              <a:off x="4294848" y="3425875"/>
              <a:ext cx="130950" cy="72221"/>
            </a:xfrm>
            <a:prstGeom prst="diamond">
              <a:avLst/>
            </a:prstGeom>
            <a:solidFill>
              <a:schemeClr val="accent3">
                <a:lumMod val="50000"/>
              </a:schemeClr>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93" name="TextBox 192"/>
            <p:cNvSpPr txBox="1"/>
            <p:nvPr/>
          </p:nvSpPr>
          <p:spPr>
            <a:xfrm>
              <a:off x="5539969" y="3412224"/>
              <a:ext cx="583736" cy="346251"/>
            </a:xfrm>
            <a:prstGeom prst="rect">
              <a:avLst/>
            </a:prstGeom>
            <a:noFill/>
          </p:spPr>
          <p:txBody>
            <a:bodyPr wrap="square" lIns="91440" tIns="45721" rIns="91440" bIns="45721"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accent6">
                      <a:lumMod val="50000"/>
                    </a:schemeClr>
                  </a:solidFill>
                  <a:effectLst/>
                  <a:uLnTx/>
                  <a:uFillTx/>
                  <a:latin typeface="+mj-lt"/>
                  <a:ea typeface="+mn-ea"/>
                  <a:cs typeface="Arial" charset="0"/>
                </a:rPr>
                <a:t>+</a:t>
              </a:r>
            </a:p>
          </p:txBody>
        </p:sp>
      </p:grpSp>
      <p:grpSp>
        <p:nvGrpSpPr>
          <p:cNvPr id="9" name="Group 8"/>
          <p:cNvGrpSpPr/>
          <p:nvPr/>
        </p:nvGrpSpPr>
        <p:grpSpPr>
          <a:xfrm>
            <a:off x="6821632" y="1548104"/>
            <a:ext cx="2912159" cy="400112"/>
            <a:chOff x="4457991" y="1161080"/>
            <a:chExt cx="2184119" cy="300085"/>
          </a:xfrm>
        </p:grpSpPr>
        <p:sp>
          <p:nvSpPr>
            <p:cNvPr id="146" name="TextBox 145"/>
            <p:cNvSpPr txBox="1">
              <a:spLocks noChangeArrowheads="1"/>
            </p:cNvSpPr>
            <p:nvPr/>
          </p:nvSpPr>
          <p:spPr bwMode="auto">
            <a:xfrm>
              <a:off x="4704569" y="1161080"/>
              <a:ext cx="1937541" cy="30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2000" b="1" i="0" u="none" strike="noStrike" kern="1200" cap="none" spc="0" normalizeH="0" baseline="0" noProof="0">
                  <a:ln>
                    <a:noFill/>
                  </a:ln>
                  <a:solidFill>
                    <a:schemeClr val="tx1"/>
                  </a:solidFill>
                  <a:effectLst/>
                  <a:uLnTx/>
                  <a:uFillTx/>
                  <a:latin typeface="+mj-lt"/>
                  <a:ea typeface="+mn-ea"/>
                  <a:cs typeface="Arial" charset="0"/>
                </a:rPr>
                <a:t>↓ Appetite</a:t>
              </a:r>
              <a:r>
                <a:rPr kumimoji="0" lang="en-US" altLang="en-US" sz="2000" b="1" i="0" u="none" strike="noStrike" kern="1200" cap="none" spc="0" normalizeH="0" baseline="30000" noProof="0">
                  <a:ln>
                    <a:noFill/>
                  </a:ln>
                  <a:solidFill>
                    <a:schemeClr val="tx1"/>
                  </a:solidFill>
                  <a:effectLst/>
                  <a:uLnTx/>
                  <a:uFillTx/>
                  <a:latin typeface="+mj-lt"/>
                  <a:ea typeface="+mn-ea"/>
                  <a:cs typeface="Arial" charset="0"/>
                </a:rPr>
                <a:t>1,2</a:t>
              </a:r>
            </a:p>
          </p:txBody>
        </p:sp>
        <p:sp>
          <p:nvSpPr>
            <p:cNvPr id="194" name="Right Arrow 193"/>
            <p:cNvSpPr/>
            <p:nvPr/>
          </p:nvSpPr>
          <p:spPr bwMode="auto">
            <a:xfrm>
              <a:off x="4457991" y="1255288"/>
              <a:ext cx="251222" cy="12025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12" name="Group 11"/>
          <p:cNvGrpSpPr/>
          <p:nvPr/>
        </p:nvGrpSpPr>
        <p:grpSpPr>
          <a:xfrm>
            <a:off x="6215670" y="2207356"/>
            <a:ext cx="1771011" cy="695553"/>
            <a:chOff x="4003519" y="1655515"/>
            <a:chExt cx="1328257" cy="521665"/>
          </a:xfrm>
        </p:grpSpPr>
        <p:sp>
          <p:nvSpPr>
            <p:cNvPr id="68" name="Arc 67"/>
            <p:cNvSpPr/>
            <p:nvPr/>
          </p:nvSpPr>
          <p:spPr bwMode="auto">
            <a:xfrm rot="15764427" flipV="1">
              <a:off x="4158341" y="1530411"/>
              <a:ext cx="370709" cy="680353"/>
            </a:xfrm>
            <a:prstGeom prst="arc">
              <a:avLst>
                <a:gd name="adj1" fmla="val 11155168"/>
                <a:gd name="adj2" fmla="val 20899945"/>
              </a:avLst>
            </a:prstGeom>
            <a:ln>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64A0E"/>
                </a:solidFill>
                <a:effectLst/>
                <a:uLnTx/>
                <a:uFillTx/>
                <a:latin typeface="+mj-lt"/>
                <a:ea typeface="+mn-ea"/>
                <a:cs typeface="+mn-cs"/>
              </a:endParaRPr>
            </a:p>
          </p:txBody>
        </p:sp>
        <p:sp>
          <p:nvSpPr>
            <p:cNvPr id="99" name="TextBox 98"/>
            <p:cNvSpPr txBox="1"/>
            <p:nvPr/>
          </p:nvSpPr>
          <p:spPr>
            <a:xfrm>
              <a:off x="4392011" y="1655515"/>
              <a:ext cx="327024" cy="207751"/>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mj-lt"/>
                  <a:ea typeface="+mn-ea"/>
                  <a:cs typeface="Arial" charset="0"/>
                </a:rPr>
                <a:t>+</a:t>
              </a:r>
              <a:endParaRPr kumimoji="0" lang="en-US" sz="2400" b="1" i="0" u="none" strike="noStrike" kern="1200" cap="none" spc="0" normalizeH="0" baseline="0" noProof="0">
                <a:ln>
                  <a:noFill/>
                </a:ln>
                <a:effectLst/>
                <a:uLnTx/>
                <a:uFillTx/>
                <a:latin typeface="+mj-lt"/>
                <a:ea typeface="+mn-ea"/>
                <a:cs typeface="Arial" charset="0"/>
              </a:endParaRPr>
            </a:p>
          </p:txBody>
        </p:sp>
        <p:sp>
          <p:nvSpPr>
            <p:cNvPr id="178" name="Rectangle 177"/>
            <p:cNvSpPr/>
            <p:nvPr/>
          </p:nvSpPr>
          <p:spPr>
            <a:xfrm>
              <a:off x="4670297" y="1829404"/>
              <a:ext cx="661479" cy="223092"/>
            </a:xfrm>
            <a:prstGeom prst="rect">
              <a:avLst/>
            </a:prstGeom>
          </p:spPr>
          <p:txBody>
            <a:bodyPr wrap="none" lIns="91440" tIns="45721" rIns="91440" bIns="45721">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charset="0"/>
                </a:rPr>
                <a:t>α-MSH</a:t>
              </a:r>
              <a:r>
                <a:rPr kumimoji="0" lang="en-US" sz="1333" b="0" i="0" u="none" strike="noStrike" kern="1200" cap="none" spc="0" normalizeH="0" baseline="30000" noProof="0">
                  <a:ln>
                    <a:noFill/>
                  </a:ln>
                  <a:effectLst/>
                  <a:uLnTx/>
                  <a:uFillTx/>
                  <a:latin typeface="+mj-lt"/>
                  <a:ea typeface="+mn-ea"/>
                  <a:cs typeface="Arial" charset="0"/>
                </a:rPr>
                <a:t>1,2</a:t>
              </a:r>
            </a:p>
          </p:txBody>
        </p:sp>
        <p:grpSp>
          <p:nvGrpSpPr>
            <p:cNvPr id="7" name="Group 6"/>
            <p:cNvGrpSpPr/>
            <p:nvPr/>
          </p:nvGrpSpPr>
          <p:grpSpPr>
            <a:xfrm>
              <a:off x="4275566" y="1985217"/>
              <a:ext cx="354108" cy="191963"/>
              <a:chOff x="4275566" y="1985217"/>
              <a:chExt cx="354108" cy="191963"/>
            </a:xfrm>
          </p:grpSpPr>
          <p:sp>
            <p:nvSpPr>
              <p:cNvPr id="196" name="Diamond 195"/>
              <p:cNvSpPr>
                <a:spLocks noChangeAspect="1"/>
              </p:cNvSpPr>
              <p:nvPr/>
            </p:nvSpPr>
            <p:spPr>
              <a:xfrm>
                <a:off x="4275566" y="2001546"/>
                <a:ext cx="130951" cy="72219"/>
              </a:xfrm>
              <a:prstGeom prst="diamond">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97" name="Diamond 196"/>
              <p:cNvSpPr>
                <a:spLocks noChangeAspect="1"/>
              </p:cNvSpPr>
              <p:nvPr/>
            </p:nvSpPr>
            <p:spPr>
              <a:xfrm>
                <a:off x="4433408" y="1985217"/>
                <a:ext cx="130951" cy="72219"/>
              </a:xfrm>
              <a:prstGeom prst="diamond">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98" name="Diamond 197"/>
              <p:cNvSpPr>
                <a:spLocks noChangeAspect="1"/>
              </p:cNvSpPr>
              <p:nvPr/>
            </p:nvSpPr>
            <p:spPr>
              <a:xfrm>
                <a:off x="4498723" y="2072304"/>
                <a:ext cx="130951" cy="72219"/>
              </a:xfrm>
              <a:prstGeom prst="diamond">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99" name="Diamond 198"/>
              <p:cNvSpPr>
                <a:spLocks noChangeAspect="1"/>
              </p:cNvSpPr>
              <p:nvPr/>
            </p:nvSpPr>
            <p:spPr>
              <a:xfrm>
                <a:off x="4346324" y="2104961"/>
                <a:ext cx="130951" cy="72219"/>
              </a:xfrm>
              <a:prstGeom prst="diamond">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200" name="Diamond 199"/>
              <p:cNvSpPr>
                <a:spLocks noChangeAspect="1"/>
              </p:cNvSpPr>
              <p:nvPr/>
            </p:nvSpPr>
            <p:spPr>
              <a:xfrm>
                <a:off x="4389866" y="2050533"/>
                <a:ext cx="130951" cy="72219"/>
              </a:xfrm>
              <a:prstGeom prst="diamond">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sp>
        <p:nvSpPr>
          <p:cNvPr id="69" name="Rounded Rectangle 68"/>
          <p:cNvSpPr/>
          <p:nvPr/>
        </p:nvSpPr>
        <p:spPr>
          <a:xfrm>
            <a:off x="8973867" y="1796905"/>
            <a:ext cx="2784126" cy="2200939"/>
          </a:xfrm>
          <a:prstGeom prst="rect">
            <a:avLst/>
          </a:prstGeom>
          <a:solidFill>
            <a:schemeClr val="accent3">
              <a:lumMod val="20000"/>
              <a:lumOff val="80000"/>
            </a:schemeClr>
          </a:solidFill>
          <a:ln w="28575">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anchor="ctr" anchorCtr="0"/>
          <a:lstStyle/>
          <a:p>
            <a:pPr marL="0" marR="0" lvl="0" indent="0" algn="ctr" defTabSz="1219139" rtl="0" eaLnBrk="0" fontAlgn="base" latinLnBrk="0" hangingPunct="0">
              <a:lnSpc>
                <a:spcPct val="100000"/>
              </a:lnSpc>
              <a:spcBef>
                <a:spcPct val="0"/>
              </a:spcBef>
              <a:spcAft>
                <a:spcPts val="1200"/>
              </a:spcAft>
              <a:buClrTx/>
              <a:buSzTx/>
              <a:buFontTx/>
              <a:buNone/>
              <a:tabLst/>
              <a:defRPr/>
            </a:pPr>
            <a:r>
              <a:rPr kumimoji="0" lang="en-US" sz="1800" b="1" i="0" u="none" strike="noStrike" kern="1200" cap="none" spc="0" normalizeH="0" baseline="0" noProof="0">
                <a:ln>
                  <a:noFill/>
                </a:ln>
                <a:solidFill>
                  <a:schemeClr val="tx1"/>
                </a:solidFill>
                <a:effectLst/>
                <a:uLnTx/>
                <a:uFillTx/>
                <a:latin typeface="+mj-lt"/>
                <a:ea typeface="+mn-ea"/>
                <a:cs typeface="+mn-cs"/>
              </a:rPr>
              <a:t>Proopiomelanocortin</a:t>
            </a:r>
            <a:r>
              <a:rPr kumimoji="0" lang="en-US" sz="1800" b="1" i="0" u="none" strike="noStrike" kern="1200" cap="none" spc="0" normalizeH="0" baseline="30000" noProof="0">
                <a:ln>
                  <a:noFill/>
                </a:ln>
                <a:solidFill>
                  <a:schemeClr val="tx1"/>
                </a:solidFill>
                <a:effectLst/>
                <a:uLnTx/>
                <a:uFillTx/>
                <a:latin typeface="+mj-lt"/>
                <a:ea typeface="+mn-ea"/>
                <a:cs typeface="+mn-cs"/>
              </a:rPr>
              <a:t>1,2</a:t>
            </a:r>
            <a:r>
              <a:rPr kumimoji="0" lang="en-US" sz="1800" b="1" i="0" u="none" strike="noStrike" kern="1200" cap="none" spc="0" normalizeH="0" baseline="0" noProof="0">
                <a:ln>
                  <a:noFill/>
                </a:ln>
                <a:solidFill>
                  <a:schemeClr val="tx1"/>
                </a:solidFill>
                <a:effectLst/>
                <a:uLnTx/>
                <a:uFillTx/>
                <a:latin typeface="+mj-lt"/>
                <a:ea typeface="+mn-ea"/>
                <a:cs typeface="+mn-cs"/>
              </a:rPr>
              <a:t>:</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Satiety signal</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Increased firing leads to weight loss </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Activated by phentermine </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Expressed in neurons located in the arcuate nucleus of the hypothalamus</a:t>
            </a:r>
          </a:p>
        </p:txBody>
      </p:sp>
      <p:sp>
        <p:nvSpPr>
          <p:cNvPr id="129" name="Moon 31"/>
          <p:cNvSpPr/>
          <p:nvPr/>
        </p:nvSpPr>
        <p:spPr>
          <a:xfrm rot="4212445" flipH="1">
            <a:off x="6814748" y="2832726"/>
            <a:ext cx="145871" cy="262919"/>
          </a:xfrm>
          <a:custGeom>
            <a:avLst/>
            <a:gdLst>
              <a:gd name="connsiteX0" fmla="*/ 310707 w 310707"/>
              <a:gd name="connsiteY0" fmla="*/ 629637 h 629637"/>
              <a:gd name="connsiteX1" fmla="*/ 0 w 310707"/>
              <a:gd name="connsiteY1" fmla="*/ 314818 h 629637"/>
              <a:gd name="connsiteX2" fmla="*/ 310707 w 310707"/>
              <a:gd name="connsiteY2" fmla="*/ -1 h 629637"/>
              <a:gd name="connsiteX3" fmla="*/ 155353 w 310707"/>
              <a:gd name="connsiteY3" fmla="*/ 314818 h 629637"/>
              <a:gd name="connsiteX4" fmla="*/ 310707 w 310707"/>
              <a:gd name="connsiteY4" fmla="*/ 629637 h 629637"/>
              <a:gd name="connsiteX0" fmla="*/ 286739 w 310805"/>
              <a:gd name="connsiteY0" fmla="*/ 610910 h 610910"/>
              <a:gd name="connsiteX1" fmla="*/ 98 w 310805"/>
              <a:gd name="connsiteY1" fmla="*/ 314819 h 610910"/>
              <a:gd name="connsiteX2" fmla="*/ 310805 w 310805"/>
              <a:gd name="connsiteY2" fmla="*/ 0 h 610910"/>
              <a:gd name="connsiteX3" fmla="*/ 155451 w 310805"/>
              <a:gd name="connsiteY3" fmla="*/ 314819 h 610910"/>
              <a:gd name="connsiteX4" fmla="*/ 286739 w 310805"/>
              <a:gd name="connsiteY4" fmla="*/ 610910 h 610910"/>
              <a:gd name="connsiteX0" fmla="*/ 286665 w 286665"/>
              <a:gd name="connsiteY0" fmla="*/ 573150 h 573150"/>
              <a:gd name="connsiteX1" fmla="*/ 24 w 286665"/>
              <a:gd name="connsiteY1" fmla="*/ 277059 h 573150"/>
              <a:gd name="connsiteX2" fmla="*/ 275690 w 286665"/>
              <a:gd name="connsiteY2" fmla="*/ 0 h 573150"/>
              <a:gd name="connsiteX3" fmla="*/ 155377 w 286665"/>
              <a:gd name="connsiteY3" fmla="*/ 277059 h 573150"/>
              <a:gd name="connsiteX4" fmla="*/ 286665 w 286665"/>
              <a:gd name="connsiteY4" fmla="*/ 573150 h 5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65" h="573150">
                <a:moveTo>
                  <a:pt x="286665" y="573150"/>
                </a:moveTo>
                <a:cubicBezTo>
                  <a:pt x="115066" y="573150"/>
                  <a:pt x="1853" y="372584"/>
                  <a:pt x="24" y="277059"/>
                </a:cubicBezTo>
                <a:cubicBezTo>
                  <a:pt x="-1805" y="181534"/>
                  <a:pt x="104091" y="0"/>
                  <a:pt x="275690" y="0"/>
                </a:cubicBezTo>
                <a:cubicBezTo>
                  <a:pt x="177893" y="74319"/>
                  <a:pt x="153548" y="181534"/>
                  <a:pt x="155377" y="277059"/>
                </a:cubicBezTo>
                <a:cubicBezTo>
                  <a:pt x="157206" y="372584"/>
                  <a:pt x="188867" y="498831"/>
                  <a:pt x="286665" y="573150"/>
                </a:cubicBezTo>
                <a:close/>
              </a:path>
            </a:pathLst>
          </a:custGeom>
          <a:solidFill>
            <a:srgbClr val="009FDA"/>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30" name="TextBox 29"/>
          <p:cNvSpPr txBox="1"/>
          <p:nvPr/>
        </p:nvSpPr>
        <p:spPr>
          <a:xfrm>
            <a:off x="891380" y="3359173"/>
            <a:ext cx="1649375" cy="318101"/>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effectLst/>
                <a:uLnTx/>
                <a:uFillTx/>
                <a:latin typeface="+mj-lt"/>
                <a:ea typeface="+mn-ea"/>
                <a:cs typeface="Arial" charset="0"/>
              </a:rPr>
              <a:t>Hypothalamus</a:t>
            </a:r>
          </a:p>
        </p:txBody>
      </p:sp>
      <p:sp>
        <p:nvSpPr>
          <p:cNvPr id="31" name="Oval 30"/>
          <p:cNvSpPr/>
          <p:nvPr/>
        </p:nvSpPr>
        <p:spPr>
          <a:xfrm>
            <a:off x="1424522" y="4142802"/>
            <a:ext cx="72000" cy="720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tx2"/>
              </a:solidFill>
              <a:effectLst/>
              <a:uLnTx/>
              <a:uFillTx/>
              <a:latin typeface="+mj-lt"/>
              <a:ea typeface="+mn-ea"/>
              <a:cs typeface="+mn-cs"/>
            </a:endParaRPr>
          </a:p>
        </p:txBody>
      </p:sp>
      <p:sp>
        <p:nvSpPr>
          <p:cNvPr id="97" name="TextBox 96"/>
          <p:cNvSpPr txBox="1">
            <a:spLocks/>
          </p:cNvSpPr>
          <p:nvPr/>
        </p:nvSpPr>
        <p:spPr>
          <a:xfrm>
            <a:off x="7460633" y="4379766"/>
            <a:ext cx="436032" cy="277001"/>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mj-lt"/>
                <a:ea typeface="+mn-ea"/>
                <a:cs typeface="Arial" charset="0"/>
              </a:rPr>
              <a:t>+</a:t>
            </a:r>
            <a:endParaRPr kumimoji="0" lang="en-US" sz="2400" b="1" i="0" u="none" strike="noStrike" kern="1200" cap="none" spc="0" normalizeH="0" baseline="0" noProof="0">
              <a:ln>
                <a:noFill/>
              </a:ln>
              <a:effectLst/>
              <a:uLnTx/>
              <a:uFillTx/>
              <a:latin typeface="+mj-lt"/>
              <a:ea typeface="+mn-ea"/>
              <a:cs typeface="Arial" charset="0"/>
            </a:endParaRPr>
          </a:p>
        </p:txBody>
      </p:sp>
      <p:sp>
        <p:nvSpPr>
          <p:cNvPr id="14" name="Rounded Rectangle 13"/>
          <p:cNvSpPr/>
          <p:nvPr/>
        </p:nvSpPr>
        <p:spPr>
          <a:xfrm>
            <a:off x="3777434" y="3582620"/>
            <a:ext cx="4806109" cy="828000"/>
          </a:xfrm>
          <a:prstGeom prst="rect">
            <a:avLst/>
          </a:prstGeom>
          <a:solidFill>
            <a:srgbClr val="EFEFE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6" name="Oval 5"/>
          <p:cNvSpPr/>
          <p:nvPr/>
        </p:nvSpPr>
        <p:spPr bwMode="auto">
          <a:xfrm rot="20453611">
            <a:off x="6785516" y="3613861"/>
            <a:ext cx="777413" cy="7749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0" name="Rectangle 9"/>
          <p:cNvSpPr/>
          <p:nvPr/>
        </p:nvSpPr>
        <p:spPr>
          <a:xfrm>
            <a:off x="6752998" y="3842181"/>
            <a:ext cx="891591" cy="307779"/>
          </a:xfrm>
          <a:prstGeom prst="rect">
            <a:avLst/>
          </a:prstGeom>
        </p:spPr>
        <p:txBody>
          <a:bodyPr wrap="none" lIns="91440" tIns="45721" rIns="91440" bIns="45721">
            <a:spAutoFit/>
          </a:bodyPr>
          <a:lstStyle/>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mj-lt"/>
                <a:ea typeface="+mn-ea"/>
                <a:cs typeface="Arial" panose="020B0604020202020204" pitchFamily="34" charset="0"/>
              </a:rPr>
              <a:t>POMC</a:t>
            </a:r>
            <a:r>
              <a:rPr kumimoji="0" lang="en-US" altLang="en-US" sz="1400" b="0" i="0" u="none" strike="noStrike" kern="1200" cap="none" spc="0" normalizeH="0" baseline="30000" noProof="0">
                <a:ln>
                  <a:noFill/>
                </a:ln>
                <a:solidFill>
                  <a:srgbClr val="FFFFFF"/>
                </a:solidFill>
                <a:effectLst/>
                <a:uLnTx/>
                <a:uFillTx/>
                <a:latin typeface="+mj-lt"/>
                <a:ea typeface="+mn-ea"/>
                <a:cs typeface="Arial" panose="020B0604020202020204" pitchFamily="34" charset="0"/>
              </a:rPr>
              <a:t>1,2</a:t>
            </a:r>
            <a:endParaRPr kumimoji="0" lang="en-US" sz="1400" b="0" i="0" u="none" strike="noStrike" kern="1200" cap="none" spc="0" normalizeH="0" baseline="30000" noProof="0">
              <a:ln>
                <a:noFill/>
              </a:ln>
              <a:solidFill>
                <a:srgbClr val="FFFFFF"/>
              </a:solidFill>
              <a:effectLst/>
              <a:uLnTx/>
              <a:uFillTx/>
              <a:latin typeface="+mj-lt"/>
              <a:ea typeface="+mn-ea"/>
              <a:cs typeface="Arial" panose="020B0604020202020204" pitchFamily="34" charset="0"/>
            </a:endParaRPr>
          </a:p>
        </p:txBody>
      </p:sp>
      <p:sp>
        <p:nvSpPr>
          <p:cNvPr id="111" name="Freeform 110"/>
          <p:cNvSpPr/>
          <p:nvPr/>
        </p:nvSpPr>
        <p:spPr bwMode="auto">
          <a:xfrm rot="20611810">
            <a:off x="7431031" y="3656569"/>
            <a:ext cx="197480" cy="223481"/>
          </a:xfrm>
          <a:custGeom>
            <a:avLst/>
            <a:gdLst>
              <a:gd name="connsiteX0" fmla="*/ 346710 w 506843"/>
              <a:gd name="connsiteY0" fmla="*/ 0 h 426720"/>
              <a:gd name="connsiteX1" fmla="*/ 365760 w 506843"/>
              <a:gd name="connsiteY1" fmla="*/ 15240 h 426720"/>
              <a:gd name="connsiteX2" fmla="*/ 384810 w 506843"/>
              <a:gd name="connsiteY2" fmla="*/ 34290 h 426720"/>
              <a:gd name="connsiteX3" fmla="*/ 396240 w 506843"/>
              <a:gd name="connsiteY3" fmla="*/ 49530 h 426720"/>
              <a:gd name="connsiteX4" fmla="*/ 407670 w 506843"/>
              <a:gd name="connsiteY4" fmla="*/ 57150 h 426720"/>
              <a:gd name="connsiteX5" fmla="*/ 415290 w 506843"/>
              <a:gd name="connsiteY5" fmla="*/ 80010 h 426720"/>
              <a:gd name="connsiteX6" fmla="*/ 426720 w 506843"/>
              <a:gd name="connsiteY6" fmla="*/ 95250 h 426720"/>
              <a:gd name="connsiteX7" fmla="*/ 441960 w 506843"/>
              <a:gd name="connsiteY7" fmla="*/ 118110 h 426720"/>
              <a:gd name="connsiteX8" fmla="*/ 449580 w 506843"/>
              <a:gd name="connsiteY8" fmla="*/ 129540 h 426720"/>
              <a:gd name="connsiteX9" fmla="*/ 472440 w 506843"/>
              <a:gd name="connsiteY9" fmla="*/ 160020 h 426720"/>
              <a:gd name="connsiteX10" fmla="*/ 487680 w 506843"/>
              <a:gd name="connsiteY10" fmla="*/ 182880 h 426720"/>
              <a:gd name="connsiteX11" fmla="*/ 495300 w 506843"/>
              <a:gd name="connsiteY11" fmla="*/ 194310 h 426720"/>
              <a:gd name="connsiteX12" fmla="*/ 499110 w 506843"/>
              <a:gd name="connsiteY12" fmla="*/ 209550 h 426720"/>
              <a:gd name="connsiteX13" fmla="*/ 506730 w 506843"/>
              <a:gd name="connsiteY13" fmla="*/ 220980 h 426720"/>
              <a:gd name="connsiteX14" fmla="*/ 499110 w 506843"/>
              <a:gd name="connsiteY14" fmla="*/ 274320 h 426720"/>
              <a:gd name="connsiteX15" fmla="*/ 480060 w 506843"/>
              <a:gd name="connsiteY15" fmla="*/ 297180 h 426720"/>
              <a:gd name="connsiteX16" fmla="*/ 457200 w 506843"/>
              <a:gd name="connsiteY16" fmla="*/ 312420 h 426720"/>
              <a:gd name="connsiteX17" fmla="*/ 445770 w 506843"/>
              <a:gd name="connsiteY17" fmla="*/ 323850 h 426720"/>
              <a:gd name="connsiteX18" fmla="*/ 419100 w 506843"/>
              <a:gd name="connsiteY18" fmla="*/ 339090 h 426720"/>
              <a:gd name="connsiteX19" fmla="*/ 403860 w 506843"/>
              <a:gd name="connsiteY19" fmla="*/ 350520 h 426720"/>
              <a:gd name="connsiteX20" fmla="*/ 392430 w 506843"/>
              <a:gd name="connsiteY20" fmla="*/ 358140 h 426720"/>
              <a:gd name="connsiteX21" fmla="*/ 384810 w 506843"/>
              <a:gd name="connsiteY21" fmla="*/ 369570 h 426720"/>
              <a:gd name="connsiteX22" fmla="*/ 358140 w 506843"/>
              <a:gd name="connsiteY22" fmla="*/ 396240 h 426720"/>
              <a:gd name="connsiteX23" fmla="*/ 335280 w 506843"/>
              <a:gd name="connsiteY23" fmla="*/ 403860 h 426720"/>
              <a:gd name="connsiteX24" fmla="*/ 323850 w 506843"/>
              <a:gd name="connsiteY24" fmla="*/ 411480 h 426720"/>
              <a:gd name="connsiteX25" fmla="*/ 300990 w 506843"/>
              <a:gd name="connsiteY25" fmla="*/ 419100 h 426720"/>
              <a:gd name="connsiteX26" fmla="*/ 289560 w 506843"/>
              <a:gd name="connsiteY26" fmla="*/ 422910 h 426720"/>
              <a:gd name="connsiteX27" fmla="*/ 259080 w 506843"/>
              <a:gd name="connsiteY27" fmla="*/ 426720 h 426720"/>
              <a:gd name="connsiteX28" fmla="*/ 240030 w 506843"/>
              <a:gd name="connsiteY28" fmla="*/ 422910 h 426720"/>
              <a:gd name="connsiteX29" fmla="*/ 224790 w 506843"/>
              <a:gd name="connsiteY29" fmla="*/ 400050 h 426720"/>
              <a:gd name="connsiteX30" fmla="*/ 243840 w 506843"/>
              <a:gd name="connsiteY30" fmla="*/ 365760 h 426720"/>
              <a:gd name="connsiteX31" fmla="*/ 255270 w 506843"/>
              <a:gd name="connsiteY31" fmla="*/ 358140 h 426720"/>
              <a:gd name="connsiteX32" fmla="*/ 262890 w 506843"/>
              <a:gd name="connsiteY32" fmla="*/ 346710 h 426720"/>
              <a:gd name="connsiteX33" fmla="*/ 297180 w 506843"/>
              <a:gd name="connsiteY33" fmla="*/ 327660 h 426720"/>
              <a:gd name="connsiteX34" fmla="*/ 323850 w 506843"/>
              <a:gd name="connsiteY34" fmla="*/ 316230 h 426720"/>
              <a:gd name="connsiteX35" fmla="*/ 358140 w 506843"/>
              <a:gd name="connsiteY35" fmla="*/ 297180 h 426720"/>
              <a:gd name="connsiteX36" fmla="*/ 392430 w 506843"/>
              <a:gd name="connsiteY36" fmla="*/ 274320 h 426720"/>
              <a:gd name="connsiteX37" fmla="*/ 403860 w 506843"/>
              <a:gd name="connsiteY37" fmla="*/ 262890 h 426720"/>
              <a:gd name="connsiteX38" fmla="*/ 415290 w 506843"/>
              <a:gd name="connsiteY38" fmla="*/ 255270 h 426720"/>
              <a:gd name="connsiteX39" fmla="*/ 411480 w 506843"/>
              <a:gd name="connsiteY39" fmla="*/ 236220 h 426720"/>
              <a:gd name="connsiteX40" fmla="*/ 358140 w 506843"/>
              <a:gd name="connsiteY40" fmla="*/ 232410 h 426720"/>
              <a:gd name="connsiteX41" fmla="*/ 312420 w 506843"/>
              <a:gd name="connsiteY41" fmla="*/ 255270 h 426720"/>
              <a:gd name="connsiteX42" fmla="*/ 300990 w 506843"/>
              <a:gd name="connsiteY42" fmla="*/ 262890 h 426720"/>
              <a:gd name="connsiteX43" fmla="*/ 278130 w 506843"/>
              <a:gd name="connsiteY43" fmla="*/ 281940 h 426720"/>
              <a:gd name="connsiteX44" fmla="*/ 274320 w 506843"/>
              <a:gd name="connsiteY44" fmla="*/ 293370 h 426720"/>
              <a:gd name="connsiteX45" fmla="*/ 251460 w 506843"/>
              <a:gd name="connsiteY45" fmla="*/ 304800 h 426720"/>
              <a:gd name="connsiteX46" fmla="*/ 224790 w 506843"/>
              <a:gd name="connsiteY46" fmla="*/ 316230 h 426720"/>
              <a:gd name="connsiteX47" fmla="*/ 213360 w 506843"/>
              <a:gd name="connsiteY47" fmla="*/ 323850 h 426720"/>
              <a:gd name="connsiteX48" fmla="*/ 171450 w 506843"/>
              <a:gd name="connsiteY48" fmla="*/ 323850 h 426720"/>
              <a:gd name="connsiteX49" fmla="*/ 175260 w 506843"/>
              <a:gd name="connsiteY49" fmla="*/ 289560 h 426720"/>
              <a:gd name="connsiteX50" fmla="*/ 179070 w 506843"/>
              <a:gd name="connsiteY50" fmla="*/ 278130 h 426720"/>
              <a:gd name="connsiteX51" fmla="*/ 190500 w 506843"/>
              <a:gd name="connsiteY51" fmla="*/ 270510 h 426720"/>
              <a:gd name="connsiteX52" fmla="*/ 201930 w 506843"/>
              <a:gd name="connsiteY52" fmla="*/ 259080 h 426720"/>
              <a:gd name="connsiteX53" fmla="*/ 213360 w 506843"/>
              <a:gd name="connsiteY53" fmla="*/ 251460 h 426720"/>
              <a:gd name="connsiteX54" fmla="*/ 240030 w 506843"/>
              <a:gd name="connsiteY54" fmla="*/ 243840 h 426720"/>
              <a:gd name="connsiteX55" fmla="*/ 251460 w 506843"/>
              <a:gd name="connsiteY55" fmla="*/ 236220 h 426720"/>
              <a:gd name="connsiteX56" fmla="*/ 274320 w 506843"/>
              <a:gd name="connsiteY56" fmla="*/ 228600 h 426720"/>
              <a:gd name="connsiteX57" fmla="*/ 312420 w 506843"/>
              <a:gd name="connsiteY57" fmla="*/ 201930 h 426720"/>
              <a:gd name="connsiteX58" fmla="*/ 323850 w 506843"/>
              <a:gd name="connsiteY58" fmla="*/ 194310 h 426720"/>
              <a:gd name="connsiteX59" fmla="*/ 339090 w 506843"/>
              <a:gd name="connsiteY59" fmla="*/ 171450 h 426720"/>
              <a:gd name="connsiteX60" fmla="*/ 350520 w 506843"/>
              <a:gd name="connsiteY60" fmla="*/ 163830 h 426720"/>
              <a:gd name="connsiteX61" fmla="*/ 361950 w 506843"/>
              <a:gd name="connsiteY61" fmla="*/ 152400 h 426720"/>
              <a:gd name="connsiteX62" fmla="*/ 365760 w 506843"/>
              <a:gd name="connsiteY62" fmla="*/ 140970 h 426720"/>
              <a:gd name="connsiteX63" fmla="*/ 300990 w 506843"/>
              <a:gd name="connsiteY63" fmla="*/ 125730 h 426720"/>
              <a:gd name="connsiteX64" fmla="*/ 274320 w 506843"/>
              <a:gd name="connsiteY64" fmla="*/ 140970 h 426720"/>
              <a:gd name="connsiteX65" fmla="*/ 262890 w 506843"/>
              <a:gd name="connsiteY65" fmla="*/ 152400 h 426720"/>
              <a:gd name="connsiteX66" fmla="*/ 240030 w 506843"/>
              <a:gd name="connsiteY66" fmla="*/ 167640 h 426720"/>
              <a:gd name="connsiteX67" fmla="*/ 220980 w 506843"/>
              <a:gd name="connsiteY67" fmla="*/ 190500 h 426720"/>
              <a:gd name="connsiteX68" fmla="*/ 209550 w 506843"/>
              <a:gd name="connsiteY68" fmla="*/ 198120 h 426720"/>
              <a:gd name="connsiteX69" fmla="*/ 179070 w 506843"/>
              <a:gd name="connsiteY69" fmla="*/ 224790 h 426720"/>
              <a:gd name="connsiteX70" fmla="*/ 144780 w 506843"/>
              <a:gd name="connsiteY70" fmla="*/ 247650 h 426720"/>
              <a:gd name="connsiteX71" fmla="*/ 133350 w 506843"/>
              <a:gd name="connsiteY71" fmla="*/ 255270 h 426720"/>
              <a:gd name="connsiteX72" fmla="*/ 121920 w 506843"/>
              <a:gd name="connsiteY72" fmla="*/ 259080 h 426720"/>
              <a:gd name="connsiteX73" fmla="*/ 95250 w 506843"/>
              <a:gd name="connsiteY73" fmla="*/ 251460 h 426720"/>
              <a:gd name="connsiteX74" fmla="*/ 91440 w 506843"/>
              <a:gd name="connsiteY74" fmla="*/ 240030 h 426720"/>
              <a:gd name="connsiteX75" fmla="*/ 102870 w 506843"/>
              <a:gd name="connsiteY75" fmla="*/ 201930 h 426720"/>
              <a:gd name="connsiteX76" fmla="*/ 114300 w 506843"/>
              <a:gd name="connsiteY76" fmla="*/ 194310 h 426720"/>
              <a:gd name="connsiteX77" fmla="*/ 137160 w 506843"/>
              <a:gd name="connsiteY77" fmla="*/ 186690 h 426720"/>
              <a:gd name="connsiteX78" fmla="*/ 148590 w 506843"/>
              <a:gd name="connsiteY78" fmla="*/ 179070 h 426720"/>
              <a:gd name="connsiteX79" fmla="*/ 160020 w 506843"/>
              <a:gd name="connsiteY79" fmla="*/ 175260 h 426720"/>
              <a:gd name="connsiteX80" fmla="*/ 167640 w 506843"/>
              <a:gd name="connsiteY80" fmla="*/ 163830 h 426720"/>
              <a:gd name="connsiteX81" fmla="*/ 179070 w 506843"/>
              <a:gd name="connsiteY81" fmla="*/ 156210 h 426720"/>
              <a:gd name="connsiteX82" fmla="*/ 201930 w 506843"/>
              <a:gd name="connsiteY82" fmla="*/ 133350 h 426720"/>
              <a:gd name="connsiteX83" fmla="*/ 213360 w 506843"/>
              <a:gd name="connsiteY83" fmla="*/ 125730 h 426720"/>
              <a:gd name="connsiteX84" fmla="*/ 228600 w 506843"/>
              <a:gd name="connsiteY84" fmla="*/ 114300 h 426720"/>
              <a:gd name="connsiteX85" fmla="*/ 240030 w 506843"/>
              <a:gd name="connsiteY85" fmla="*/ 110490 h 426720"/>
              <a:gd name="connsiteX86" fmla="*/ 247650 w 506843"/>
              <a:gd name="connsiteY86" fmla="*/ 99060 h 426720"/>
              <a:gd name="connsiteX87" fmla="*/ 255270 w 506843"/>
              <a:gd name="connsiteY87" fmla="*/ 76200 h 426720"/>
              <a:gd name="connsiteX88" fmla="*/ 251460 w 506843"/>
              <a:gd name="connsiteY88" fmla="*/ 64770 h 426720"/>
              <a:gd name="connsiteX89" fmla="*/ 224790 w 506843"/>
              <a:gd name="connsiteY89" fmla="*/ 57150 h 426720"/>
              <a:gd name="connsiteX90" fmla="*/ 175260 w 506843"/>
              <a:gd name="connsiteY90" fmla="*/ 60960 h 426720"/>
              <a:gd name="connsiteX91" fmla="*/ 148590 w 506843"/>
              <a:gd name="connsiteY91" fmla="*/ 76200 h 426720"/>
              <a:gd name="connsiteX92" fmla="*/ 137160 w 506843"/>
              <a:gd name="connsiteY92" fmla="*/ 87630 h 426720"/>
              <a:gd name="connsiteX93" fmla="*/ 125730 w 506843"/>
              <a:gd name="connsiteY93" fmla="*/ 91440 h 426720"/>
              <a:gd name="connsiteX94" fmla="*/ 114300 w 506843"/>
              <a:gd name="connsiteY94" fmla="*/ 102870 h 426720"/>
              <a:gd name="connsiteX95" fmla="*/ 91440 w 506843"/>
              <a:gd name="connsiteY95" fmla="*/ 118110 h 426720"/>
              <a:gd name="connsiteX96" fmla="*/ 80010 w 506843"/>
              <a:gd name="connsiteY96" fmla="*/ 125730 h 426720"/>
              <a:gd name="connsiteX97" fmla="*/ 57150 w 506843"/>
              <a:gd name="connsiteY97" fmla="*/ 140970 h 426720"/>
              <a:gd name="connsiteX98" fmla="*/ 41910 w 506843"/>
              <a:gd name="connsiteY98" fmla="*/ 152400 h 426720"/>
              <a:gd name="connsiteX99" fmla="*/ 30480 w 506843"/>
              <a:gd name="connsiteY99" fmla="*/ 160020 h 426720"/>
              <a:gd name="connsiteX100" fmla="*/ 22860 w 506843"/>
              <a:gd name="connsiteY100" fmla="*/ 171450 h 426720"/>
              <a:gd name="connsiteX101" fmla="*/ 11430 w 506843"/>
              <a:gd name="connsiteY101" fmla="*/ 179070 h 426720"/>
              <a:gd name="connsiteX102" fmla="*/ 0 w 506843"/>
              <a:gd name="connsiteY102" fmla="*/ 205740 h 426720"/>
              <a:gd name="connsiteX103" fmla="*/ 7620 w 506843"/>
              <a:gd name="connsiteY103" fmla="*/ 247650 h 426720"/>
              <a:gd name="connsiteX104" fmla="*/ 22860 w 506843"/>
              <a:gd name="connsiteY104" fmla="*/ 270510 h 426720"/>
              <a:gd name="connsiteX105" fmla="*/ 34290 w 506843"/>
              <a:gd name="connsiteY105" fmla="*/ 278130 h 426720"/>
              <a:gd name="connsiteX106" fmla="*/ 60960 w 506843"/>
              <a:gd name="connsiteY106" fmla="*/ 308610 h 426720"/>
              <a:gd name="connsiteX107" fmla="*/ 80010 w 506843"/>
              <a:gd name="connsiteY107" fmla="*/ 331470 h 426720"/>
              <a:gd name="connsiteX108" fmla="*/ 91440 w 506843"/>
              <a:gd name="connsiteY108" fmla="*/ 339090 h 426720"/>
              <a:gd name="connsiteX109" fmla="*/ 99060 w 506843"/>
              <a:gd name="connsiteY109" fmla="*/ 350520 h 426720"/>
              <a:gd name="connsiteX110" fmla="*/ 121920 w 506843"/>
              <a:gd name="connsiteY110" fmla="*/ 369570 h 426720"/>
              <a:gd name="connsiteX111" fmla="*/ 133350 w 506843"/>
              <a:gd name="connsiteY111" fmla="*/ 38481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6843" h="426720">
                <a:moveTo>
                  <a:pt x="346710" y="0"/>
                </a:moveTo>
                <a:cubicBezTo>
                  <a:pt x="353060" y="5080"/>
                  <a:pt x="360010" y="9490"/>
                  <a:pt x="365760" y="15240"/>
                </a:cubicBezTo>
                <a:cubicBezTo>
                  <a:pt x="391160" y="40640"/>
                  <a:pt x="354330" y="13970"/>
                  <a:pt x="384810" y="34290"/>
                </a:cubicBezTo>
                <a:cubicBezTo>
                  <a:pt x="388620" y="39370"/>
                  <a:pt x="391750" y="45040"/>
                  <a:pt x="396240" y="49530"/>
                </a:cubicBezTo>
                <a:cubicBezTo>
                  <a:pt x="399478" y="52768"/>
                  <a:pt x="405243" y="53267"/>
                  <a:pt x="407670" y="57150"/>
                </a:cubicBezTo>
                <a:cubicBezTo>
                  <a:pt x="411927" y="63961"/>
                  <a:pt x="410471" y="73584"/>
                  <a:pt x="415290" y="80010"/>
                </a:cubicBezTo>
                <a:cubicBezTo>
                  <a:pt x="419100" y="85090"/>
                  <a:pt x="423079" y="90048"/>
                  <a:pt x="426720" y="95250"/>
                </a:cubicBezTo>
                <a:cubicBezTo>
                  <a:pt x="431972" y="102753"/>
                  <a:pt x="436880" y="110490"/>
                  <a:pt x="441960" y="118110"/>
                </a:cubicBezTo>
                <a:cubicBezTo>
                  <a:pt x="444500" y="121920"/>
                  <a:pt x="446833" y="125877"/>
                  <a:pt x="449580" y="129540"/>
                </a:cubicBezTo>
                <a:cubicBezTo>
                  <a:pt x="457200" y="139700"/>
                  <a:pt x="465395" y="149453"/>
                  <a:pt x="472440" y="160020"/>
                </a:cubicBezTo>
                <a:lnTo>
                  <a:pt x="487680" y="182880"/>
                </a:lnTo>
                <a:lnTo>
                  <a:pt x="495300" y="194310"/>
                </a:lnTo>
                <a:cubicBezTo>
                  <a:pt x="496570" y="199390"/>
                  <a:pt x="497047" y="204737"/>
                  <a:pt x="499110" y="209550"/>
                </a:cubicBezTo>
                <a:cubicBezTo>
                  <a:pt x="500914" y="213759"/>
                  <a:pt x="506404" y="216413"/>
                  <a:pt x="506730" y="220980"/>
                </a:cubicBezTo>
                <a:cubicBezTo>
                  <a:pt x="507278" y="228646"/>
                  <a:pt x="506004" y="260531"/>
                  <a:pt x="499110" y="274320"/>
                </a:cubicBezTo>
                <a:cubicBezTo>
                  <a:pt x="495108" y="282325"/>
                  <a:pt x="486954" y="291818"/>
                  <a:pt x="480060" y="297180"/>
                </a:cubicBezTo>
                <a:cubicBezTo>
                  <a:pt x="472831" y="302803"/>
                  <a:pt x="464820" y="307340"/>
                  <a:pt x="457200" y="312420"/>
                </a:cubicBezTo>
                <a:cubicBezTo>
                  <a:pt x="452717" y="315409"/>
                  <a:pt x="449909" y="320401"/>
                  <a:pt x="445770" y="323850"/>
                </a:cubicBezTo>
                <a:cubicBezTo>
                  <a:pt x="433186" y="334337"/>
                  <a:pt x="434006" y="329774"/>
                  <a:pt x="419100" y="339090"/>
                </a:cubicBezTo>
                <a:cubicBezTo>
                  <a:pt x="413715" y="342455"/>
                  <a:pt x="409027" y="346829"/>
                  <a:pt x="403860" y="350520"/>
                </a:cubicBezTo>
                <a:cubicBezTo>
                  <a:pt x="400134" y="353182"/>
                  <a:pt x="396240" y="355600"/>
                  <a:pt x="392430" y="358140"/>
                </a:cubicBezTo>
                <a:cubicBezTo>
                  <a:pt x="389890" y="361950"/>
                  <a:pt x="386858" y="365474"/>
                  <a:pt x="384810" y="369570"/>
                </a:cubicBezTo>
                <a:cubicBezTo>
                  <a:pt x="376378" y="386433"/>
                  <a:pt x="388277" y="386194"/>
                  <a:pt x="358140" y="396240"/>
                </a:cubicBezTo>
                <a:lnTo>
                  <a:pt x="335280" y="403860"/>
                </a:lnTo>
                <a:cubicBezTo>
                  <a:pt x="331470" y="406400"/>
                  <a:pt x="328034" y="409620"/>
                  <a:pt x="323850" y="411480"/>
                </a:cubicBezTo>
                <a:cubicBezTo>
                  <a:pt x="316510" y="414742"/>
                  <a:pt x="308610" y="416560"/>
                  <a:pt x="300990" y="419100"/>
                </a:cubicBezTo>
                <a:cubicBezTo>
                  <a:pt x="297180" y="420370"/>
                  <a:pt x="293545" y="422412"/>
                  <a:pt x="289560" y="422910"/>
                </a:cubicBezTo>
                <a:lnTo>
                  <a:pt x="259080" y="426720"/>
                </a:lnTo>
                <a:cubicBezTo>
                  <a:pt x="252730" y="425450"/>
                  <a:pt x="245142" y="426886"/>
                  <a:pt x="240030" y="422910"/>
                </a:cubicBezTo>
                <a:cubicBezTo>
                  <a:pt x="232801" y="417287"/>
                  <a:pt x="224790" y="400050"/>
                  <a:pt x="224790" y="400050"/>
                </a:cubicBezTo>
                <a:cubicBezTo>
                  <a:pt x="231496" y="379932"/>
                  <a:pt x="226372" y="391962"/>
                  <a:pt x="243840" y="365760"/>
                </a:cubicBezTo>
                <a:cubicBezTo>
                  <a:pt x="246380" y="361950"/>
                  <a:pt x="251460" y="360680"/>
                  <a:pt x="255270" y="358140"/>
                </a:cubicBezTo>
                <a:cubicBezTo>
                  <a:pt x="257810" y="354330"/>
                  <a:pt x="259444" y="349725"/>
                  <a:pt x="262890" y="346710"/>
                </a:cubicBezTo>
                <a:cubicBezTo>
                  <a:pt x="286651" y="325919"/>
                  <a:pt x="278132" y="335823"/>
                  <a:pt x="297180" y="327660"/>
                </a:cubicBezTo>
                <a:cubicBezTo>
                  <a:pt x="330136" y="313536"/>
                  <a:pt x="297045" y="325165"/>
                  <a:pt x="323850" y="316230"/>
                </a:cubicBezTo>
                <a:cubicBezTo>
                  <a:pt x="350052" y="298762"/>
                  <a:pt x="338022" y="303886"/>
                  <a:pt x="358140" y="297180"/>
                </a:cubicBezTo>
                <a:lnTo>
                  <a:pt x="392430" y="274320"/>
                </a:lnTo>
                <a:cubicBezTo>
                  <a:pt x="396913" y="271331"/>
                  <a:pt x="399721" y="266339"/>
                  <a:pt x="403860" y="262890"/>
                </a:cubicBezTo>
                <a:cubicBezTo>
                  <a:pt x="407378" y="259959"/>
                  <a:pt x="411480" y="257810"/>
                  <a:pt x="415290" y="255270"/>
                </a:cubicBezTo>
                <a:cubicBezTo>
                  <a:pt x="414020" y="248920"/>
                  <a:pt x="414693" y="241843"/>
                  <a:pt x="411480" y="236220"/>
                </a:cubicBezTo>
                <a:cubicBezTo>
                  <a:pt x="401973" y="219583"/>
                  <a:pt x="362963" y="231972"/>
                  <a:pt x="358140" y="232410"/>
                </a:cubicBezTo>
                <a:cubicBezTo>
                  <a:pt x="326592" y="242926"/>
                  <a:pt x="341963" y="235575"/>
                  <a:pt x="312420" y="255270"/>
                </a:cubicBezTo>
                <a:lnTo>
                  <a:pt x="300990" y="262890"/>
                </a:lnTo>
                <a:cubicBezTo>
                  <a:pt x="274631" y="302429"/>
                  <a:pt x="316801" y="243269"/>
                  <a:pt x="278130" y="281940"/>
                </a:cubicBezTo>
                <a:cubicBezTo>
                  <a:pt x="275290" y="284780"/>
                  <a:pt x="276829" y="290234"/>
                  <a:pt x="274320" y="293370"/>
                </a:cubicBezTo>
                <a:cubicBezTo>
                  <a:pt x="267953" y="301329"/>
                  <a:pt x="259863" y="301199"/>
                  <a:pt x="251460" y="304800"/>
                </a:cubicBezTo>
                <a:cubicBezTo>
                  <a:pt x="218504" y="318924"/>
                  <a:pt x="251595" y="307295"/>
                  <a:pt x="224790" y="316230"/>
                </a:cubicBezTo>
                <a:cubicBezTo>
                  <a:pt x="220980" y="318770"/>
                  <a:pt x="217456" y="321802"/>
                  <a:pt x="213360" y="323850"/>
                </a:cubicBezTo>
                <a:cubicBezTo>
                  <a:pt x="197855" y="331603"/>
                  <a:pt x="191540" y="326361"/>
                  <a:pt x="171450" y="323850"/>
                </a:cubicBezTo>
                <a:cubicBezTo>
                  <a:pt x="172720" y="312420"/>
                  <a:pt x="173369" y="300904"/>
                  <a:pt x="175260" y="289560"/>
                </a:cubicBezTo>
                <a:cubicBezTo>
                  <a:pt x="175920" y="285599"/>
                  <a:pt x="176561" y="281266"/>
                  <a:pt x="179070" y="278130"/>
                </a:cubicBezTo>
                <a:cubicBezTo>
                  <a:pt x="181931" y="274554"/>
                  <a:pt x="186982" y="273441"/>
                  <a:pt x="190500" y="270510"/>
                </a:cubicBezTo>
                <a:cubicBezTo>
                  <a:pt x="194639" y="267061"/>
                  <a:pt x="197791" y="262529"/>
                  <a:pt x="201930" y="259080"/>
                </a:cubicBezTo>
                <a:cubicBezTo>
                  <a:pt x="205448" y="256149"/>
                  <a:pt x="209264" y="253508"/>
                  <a:pt x="213360" y="251460"/>
                </a:cubicBezTo>
                <a:cubicBezTo>
                  <a:pt x="218826" y="248727"/>
                  <a:pt x="235147" y="245061"/>
                  <a:pt x="240030" y="243840"/>
                </a:cubicBezTo>
                <a:cubicBezTo>
                  <a:pt x="243840" y="241300"/>
                  <a:pt x="247276" y="238080"/>
                  <a:pt x="251460" y="236220"/>
                </a:cubicBezTo>
                <a:cubicBezTo>
                  <a:pt x="258800" y="232958"/>
                  <a:pt x="274320" y="228600"/>
                  <a:pt x="274320" y="228600"/>
                </a:cubicBezTo>
                <a:cubicBezTo>
                  <a:pt x="296886" y="211675"/>
                  <a:pt x="284276" y="220692"/>
                  <a:pt x="312420" y="201930"/>
                </a:cubicBezTo>
                <a:lnTo>
                  <a:pt x="323850" y="194310"/>
                </a:lnTo>
                <a:lnTo>
                  <a:pt x="339090" y="171450"/>
                </a:lnTo>
                <a:cubicBezTo>
                  <a:pt x="341630" y="167640"/>
                  <a:pt x="347002" y="166761"/>
                  <a:pt x="350520" y="163830"/>
                </a:cubicBezTo>
                <a:cubicBezTo>
                  <a:pt x="354659" y="160381"/>
                  <a:pt x="358140" y="156210"/>
                  <a:pt x="361950" y="152400"/>
                </a:cubicBezTo>
                <a:cubicBezTo>
                  <a:pt x="363220" y="148590"/>
                  <a:pt x="365760" y="144986"/>
                  <a:pt x="365760" y="140970"/>
                </a:cubicBezTo>
                <a:cubicBezTo>
                  <a:pt x="365760" y="101468"/>
                  <a:pt x="343881" y="123049"/>
                  <a:pt x="300990" y="125730"/>
                </a:cubicBezTo>
                <a:cubicBezTo>
                  <a:pt x="291674" y="130388"/>
                  <a:pt x="282398" y="134238"/>
                  <a:pt x="274320" y="140970"/>
                </a:cubicBezTo>
                <a:cubicBezTo>
                  <a:pt x="270181" y="144419"/>
                  <a:pt x="267143" y="149092"/>
                  <a:pt x="262890" y="152400"/>
                </a:cubicBezTo>
                <a:cubicBezTo>
                  <a:pt x="255661" y="158023"/>
                  <a:pt x="240030" y="167640"/>
                  <a:pt x="240030" y="167640"/>
                </a:cubicBezTo>
                <a:cubicBezTo>
                  <a:pt x="232538" y="178879"/>
                  <a:pt x="231981" y="181333"/>
                  <a:pt x="220980" y="190500"/>
                </a:cubicBezTo>
                <a:cubicBezTo>
                  <a:pt x="217462" y="193431"/>
                  <a:pt x="213360" y="195580"/>
                  <a:pt x="209550" y="198120"/>
                </a:cubicBezTo>
                <a:cubicBezTo>
                  <a:pt x="196850" y="217170"/>
                  <a:pt x="205740" y="207010"/>
                  <a:pt x="179070" y="224790"/>
                </a:cubicBezTo>
                <a:lnTo>
                  <a:pt x="144780" y="247650"/>
                </a:lnTo>
                <a:cubicBezTo>
                  <a:pt x="140970" y="250190"/>
                  <a:pt x="137694" y="253822"/>
                  <a:pt x="133350" y="255270"/>
                </a:cubicBezTo>
                <a:lnTo>
                  <a:pt x="121920" y="259080"/>
                </a:lnTo>
                <a:cubicBezTo>
                  <a:pt x="121788" y="259047"/>
                  <a:pt x="97072" y="253282"/>
                  <a:pt x="95250" y="251460"/>
                </a:cubicBezTo>
                <a:cubicBezTo>
                  <a:pt x="92410" y="248620"/>
                  <a:pt x="92710" y="243840"/>
                  <a:pt x="91440" y="240030"/>
                </a:cubicBezTo>
                <a:cubicBezTo>
                  <a:pt x="93838" y="223243"/>
                  <a:pt x="91319" y="213481"/>
                  <a:pt x="102870" y="201930"/>
                </a:cubicBezTo>
                <a:cubicBezTo>
                  <a:pt x="106108" y="198692"/>
                  <a:pt x="110116" y="196170"/>
                  <a:pt x="114300" y="194310"/>
                </a:cubicBezTo>
                <a:cubicBezTo>
                  <a:pt x="121640" y="191048"/>
                  <a:pt x="137160" y="186690"/>
                  <a:pt x="137160" y="186690"/>
                </a:cubicBezTo>
                <a:cubicBezTo>
                  <a:pt x="140970" y="184150"/>
                  <a:pt x="144494" y="181118"/>
                  <a:pt x="148590" y="179070"/>
                </a:cubicBezTo>
                <a:cubicBezTo>
                  <a:pt x="152182" y="177274"/>
                  <a:pt x="156884" y="177769"/>
                  <a:pt x="160020" y="175260"/>
                </a:cubicBezTo>
                <a:cubicBezTo>
                  <a:pt x="163596" y="172399"/>
                  <a:pt x="164402" y="167068"/>
                  <a:pt x="167640" y="163830"/>
                </a:cubicBezTo>
                <a:cubicBezTo>
                  <a:pt x="170878" y="160592"/>
                  <a:pt x="175648" y="159252"/>
                  <a:pt x="179070" y="156210"/>
                </a:cubicBezTo>
                <a:cubicBezTo>
                  <a:pt x="187124" y="149051"/>
                  <a:pt x="194310" y="140970"/>
                  <a:pt x="201930" y="133350"/>
                </a:cubicBezTo>
                <a:cubicBezTo>
                  <a:pt x="205168" y="130112"/>
                  <a:pt x="209634" y="128392"/>
                  <a:pt x="213360" y="125730"/>
                </a:cubicBezTo>
                <a:cubicBezTo>
                  <a:pt x="218527" y="122039"/>
                  <a:pt x="223087" y="117450"/>
                  <a:pt x="228600" y="114300"/>
                </a:cubicBezTo>
                <a:cubicBezTo>
                  <a:pt x="232087" y="112307"/>
                  <a:pt x="236220" y="111760"/>
                  <a:pt x="240030" y="110490"/>
                </a:cubicBezTo>
                <a:cubicBezTo>
                  <a:pt x="242570" y="106680"/>
                  <a:pt x="245790" y="103244"/>
                  <a:pt x="247650" y="99060"/>
                </a:cubicBezTo>
                <a:cubicBezTo>
                  <a:pt x="250912" y="91720"/>
                  <a:pt x="255270" y="76200"/>
                  <a:pt x="255270" y="76200"/>
                </a:cubicBezTo>
                <a:cubicBezTo>
                  <a:pt x="254000" y="72390"/>
                  <a:pt x="254300" y="67610"/>
                  <a:pt x="251460" y="64770"/>
                </a:cubicBezTo>
                <a:cubicBezTo>
                  <a:pt x="249638" y="62948"/>
                  <a:pt x="224922" y="57183"/>
                  <a:pt x="224790" y="57150"/>
                </a:cubicBezTo>
                <a:cubicBezTo>
                  <a:pt x="208280" y="58420"/>
                  <a:pt x="191567" y="58082"/>
                  <a:pt x="175260" y="60960"/>
                </a:cubicBezTo>
                <a:cubicBezTo>
                  <a:pt x="170532" y="61794"/>
                  <a:pt x="152968" y="72551"/>
                  <a:pt x="148590" y="76200"/>
                </a:cubicBezTo>
                <a:cubicBezTo>
                  <a:pt x="144451" y="79649"/>
                  <a:pt x="141643" y="84641"/>
                  <a:pt x="137160" y="87630"/>
                </a:cubicBezTo>
                <a:cubicBezTo>
                  <a:pt x="133818" y="89858"/>
                  <a:pt x="129540" y="90170"/>
                  <a:pt x="125730" y="91440"/>
                </a:cubicBezTo>
                <a:cubicBezTo>
                  <a:pt x="121920" y="95250"/>
                  <a:pt x="118553" y="99562"/>
                  <a:pt x="114300" y="102870"/>
                </a:cubicBezTo>
                <a:cubicBezTo>
                  <a:pt x="107071" y="108493"/>
                  <a:pt x="99060" y="113030"/>
                  <a:pt x="91440" y="118110"/>
                </a:cubicBezTo>
                <a:lnTo>
                  <a:pt x="80010" y="125730"/>
                </a:lnTo>
                <a:lnTo>
                  <a:pt x="57150" y="140970"/>
                </a:lnTo>
                <a:cubicBezTo>
                  <a:pt x="51866" y="144492"/>
                  <a:pt x="47077" y="148709"/>
                  <a:pt x="41910" y="152400"/>
                </a:cubicBezTo>
                <a:cubicBezTo>
                  <a:pt x="38184" y="155062"/>
                  <a:pt x="34290" y="157480"/>
                  <a:pt x="30480" y="160020"/>
                </a:cubicBezTo>
                <a:cubicBezTo>
                  <a:pt x="27940" y="163830"/>
                  <a:pt x="26098" y="168212"/>
                  <a:pt x="22860" y="171450"/>
                </a:cubicBezTo>
                <a:cubicBezTo>
                  <a:pt x="19622" y="174688"/>
                  <a:pt x="14361" y="175552"/>
                  <a:pt x="11430" y="179070"/>
                </a:cubicBezTo>
                <a:cubicBezTo>
                  <a:pt x="6199" y="185347"/>
                  <a:pt x="2647" y="197799"/>
                  <a:pt x="0" y="205740"/>
                </a:cubicBezTo>
                <a:cubicBezTo>
                  <a:pt x="830" y="212383"/>
                  <a:pt x="1936" y="237419"/>
                  <a:pt x="7620" y="247650"/>
                </a:cubicBezTo>
                <a:cubicBezTo>
                  <a:pt x="12068" y="255656"/>
                  <a:pt x="15240" y="265430"/>
                  <a:pt x="22860" y="270510"/>
                </a:cubicBezTo>
                <a:lnTo>
                  <a:pt x="34290" y="278130"/>
                </a:lnTo>
                <a:cubicBezTo>
                  <a:pt x="52070" y="304800"/>
                  <a:pt x="41910" y="295910"/>
                  <a:pt x="60960" y="308610"/>
                </a:cubicBezTo>
                <a:cubicBezTo>
                  <a:pt x="68452" y="319849"/>
                  <a:pt x="69009" y="322303"/>
                  <a:pt x="80010" y="331470"/>
                </a:cubicBezTo>
                <a:cubicBezTo>
                  <a:pt x="83528" y="334401"/>
                  <a:pt x="87630" y="336550"/>
                  <a:pt x="91440" y="339090"/>
                </a:cubicBezTo>
                <a:cubicBezTo>
                  <a:pt x="93980" y="342900"/>
                  <a:pt x="95822" y="347282"/>
                  <a:pt x="99060" y="350520"/>
                </a:cubicBezTo>
                <a:cubicBezTo>
                  <a:pt x="129030" y="380490"/>
                  <a:pt x="90712" y="332120"/>
                  <a:pt x="121920" y="369570"/>
                </a:cubicBezTo>
                <a:cubicBezTo>
                  <a:pt x="143461" y="395419"/>
                  <a:pt x="121233" y="372693"/>
                  <a:pt x="133350" y="384810"/>
                </a:cubicBez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8" name="TextBox 17"/>
          <p:cNvSpPr txBox="1"/>
          <p:nvPr/>
        </p:nvSpPr>
        <p:spPr>
          <a:xfrm>
            <a:off x="5646641" y="3754807"/>
            <a:ext cx="1069908" cy="543869"/>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effectLst/>
                <a:uLnTx/>
                <a:uFillTx/>
                <a:latin typeface="+mj-lt"/>
                <a:ea typeface="+mn-ea"/>
                <a:cs typeface="Arial" charset="0"/>
              </a:rPr>
              <a:t>Arcuate nucleus</a:t>
            </a:r>
            <a:r>
              <a:rPr kumimoji="0" lang="en-US" sz="1467" b="0" i="0" u="none" strike="noStrike" kern="1200" cap="none" spc="0" normalizeH="0" baseline="30000" noProof="0">
                <a:ln>
                  <a:noFill/>
                </a:ln>
                <a:effectLst/>
                <a:uLnTx/>
                <a:uFillTx/>
                <a:latin typeface="+mj-lt"/>
                <a:ea typeface="+mn-ea"/>
                <a:cs typeface="Arial" charset="0"/>
              </a:rPr>
              <a:t>1,2</a:t>
            </a:r>
          </a:p>
        </p:txBody>
      </p:sp>
      <p:cxnSp>
        <p:nvCxnSpPr>
          <p:cNvPr id="128" name="Straight Connector 127"/>
          <p:cNvCxnSpPr>
            <a:cxnSpLocks/>
          </p:cNvCxnSpPr>
          <p:nvPr/>
        </p:nvCxnSpPr>
        <p:spPr>
          <a:xfrm>
            <a:off x="6893791" y="3023827"/>
            <a:ext cx="142284" cy="624154"/>
          </a:xfrm>
          <a:prstGeom prst="line">
            <a:avLst/>
          </a:prstGeom>
          <a:ln w="666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39424BC-8558-429A-A8E1-FC571CF08967}"/>
              </a:ext>
            </a:extLst>
          </p:cNvPr>
          <p:cNvGrpSpPr/>
          <p:nvPr/>
        </p:nvGrpSpPr>
        <p:grpSpPr>
          <a:xfrm>
            <a:off x="803611" y="4712381"/>
            <a:ext cx="3158330" cy="1273661"/>
            <a:chOff x="803611" y="4558184"/>
            <a:chExt cx="3158330" cy="1273661"/>
          </a:xfrm>
        </p:grpSpPr>
        <p:sp>
          <p:nvSpPr>
            <p:cNvPr id="64" name="TextBox 63">
              <a:extLst>
                <a:ext uri="{FF2B5EF4-FFF2-40B4-BE49-F238E27FC236}">
                  <a16:creationId xmlns:a16="http://schemas.microsoft.com/office/drawing/2014/main" id="{50A1D955-5274-4A62-8C8E-65C37EC4CAAE}"/>
                </a:ext>
              </a:extLst>
            </p:cNvPr>
            <p:cNvSpPr txBox="1"/>
            <p:nvPr/>
          </p:nvSpPr>
          <p:spPr>
            <a:xfrm>
              <a:off x="803611" y="4590221"/>
              <a:ext cx="3158330" cy="1241624"/>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chemeClr val="accent2"/>
                  </a:solidFill>
                  <a:effectLst/>
                  <a:uLnTx/>
                  <a:uFillTx/>
                  <a:latin typeface="+mj-lt"/>
                  <a:ea typeface="+mn-ea"/>
                  <a:cs typeface="Arial" charset="0"/>
                </a:rPr>
                <a:t>Topiramate:</a:t>
              </a:r>
              <a:r>
                <a:rPr kumimoji="0" lang="en-US" sz="1467" b="1" i="0" u="none" strike="noStrike" kern="1200" cap="none" spc="0" normalizeH="0" baseline="30000" noProof="0">
                  <a:ln>
                    <a:noFill/>
                  </a:ln>
                  <a:solidFill>
                    <a:schemeClr val="accent2"/>
                  </a:solidFill>
                  <a:effectLst/>
                  <a:uLnTx/>
                  <a:uFillTx/>
                  <a:latin typeface="+mj-lt"/>
                  <a:ea typeface="+mn-ea"/>
                  <a:cs typeface="Arial" charset="0"/>
                </a:rPr>
                <a:t>3,</a:t>
              </a:r>
              <a:r>
                <a:rPr lang="en-US" sz="1467" b="1" strike="noStrike" baseline="30000">
                  <a:solidFill>
                    <a:schemeClr val="accent2"/>
                  </a:solidFill>
                  <a:latin typeface="+mj-lt"/>
                  <a:cs typeface="Arial" charset="0"/>
                </a:rPr>
                <a:t>*</a:t>
              </a:r>
              <a:endParaRPr kumimoji="0" lang="en-US" sz="1467" b="1" i="0" u="none" kern="1200" cap="none" spc="0" normalizeH="0" baseline="30000" noProof="0">
                <a:ln>
                  <a:noFill/>
                </a:ln>
                <a:solidFill>
                  <a:schemeClr val="accent2"/>
                </a:solidFill>
                <a:effectLst/>
                <a:uLnTx/>
                <a:uFillTx/>
                <a:latin typeface="+mj-lt"/>
                <a:ea typeface="+mn-ea"/>
                <a:cs typeface="Arial" charset="0"/>
              </a:endParaRPr>
            </a:p>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sz="1467" b="0" i="0" u="none" strike="noStrike" kern="1200" cap="none" spc="0" normalizeH="0" baseline="0" noProof="0">
                  <a:ln>
                    <a:noFill/>
                  </a:ln>
                  <a:solidFill>
                    <a:schemeClr val="accent2"/>
                  </a:solidFill>
                  <a:effectLst/>
                  <a:uLnTx/>
                  <a:uFillTx/>
                  <a:latin typeface="+mj-lt"/>
                  <a:ea typeface="+mn-ea"/>
                  <a:cs typeface="Arial" panose="020B0604020202020204" pitchFamily="34" charset="0"/>
                </a:rPr>
                <a:t>GABA modulator,</a:t>
              </a:r>
            </a:p>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467" b="0" i="0" u="none" strike="noStrike" kern="1200" cap="none" spc="0" normalizeH="0" baseline="0" noProof="0">
                  <a:ln>
                    <a:noFill/>
                  </a:ln>
                  <a:solidFill>
                    <a:schemeClr val="accent2"/>
                  </a:solidFill>
                  <a:effectLst/>
                  <a:uLnTx/>
                  <a:uFillTx/>
                  <a:latin typeface="+mj-lt"/>
                  <a:ea typeface="+mn-ea"/>
                  <a:cs typeface="Arial" panose="020B0604020202020204" pitchFamily="34" charset="0"/>
                </a:rPr>
                <a:t>AMPA/kainate glutamate receptor antagonist</a:t>
              </a:r>
            </a:p>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EEA7BF">
                    <a:lumMod val="50000"/>
                  </a:srgbClr>
                </a:solidFill>
                <a:effectLst/>
                <a:uLnTx/>
                <a:uFillTx/>
                <a:latin typeface="+mj-lt"/>
                <a:ea typeface="+mn-ea"/>
                <a:cs typeface="Arial" charset="0"/>
              </a:endParaRPr>
            </a:p>
          </p:txBody>
        </p:sp>
        <p:cxnSp>
          <p:nvCxnSpPr>
            <p:cNvPr id="65" name="Straight Connector 64">
              <a:extLst>
                <a:ext uri="{FF2B5EF4-FFF2-40B4-BE49-F238E27FC236}">
                  <a16:creationId xmlns:a16="http://schemas.microsoft.com/office/drawing/2014/main" id="{03EAEDA6-98C2-4664-9261-FF5CD7C52588}"/>
                </a:ext>
              </a:extLst>
            </p:cNvPr>
            <p:cNvCxnSpPr/>
            <p:nvPr/>
          </p:nvCxnSpPr>
          <p:spPr>
            <a:xfrm rot="10800000" flipV="1">
              <a:off x="2921097" y="5006239"/>
              <a:ext cx="834153" cy="0"/>
            </a:xfrm>
            <a:prstGeom prst="line">
              <a:avLst/>
            </a:prstGeom>
            <a:ln w="38100">
              <a:solidFill>
                <a:schemeClr val="tx2"/>
              </a:solidFill>
              <a:headEnd type="triangle"/>
            </a:ln>
            <a:effectLst/>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E6F3D15-9874-4F5D-9E4D-5FB039ACEC1D}"/>
                </a:ext>
              </a:extLst>
            </p:cNvPr>
            <p:cNvSpPr txBox="1"/>
            <p:nvPr/>
          </p:nvSpPr>
          <p:spPr>
            <a:xfrm>
              <a:off x="2921096" y="4558184"/>
              <a:ext cx="778315" cy="461667"/>
            </a:xfrm>
            <a:prstGeom prst="rect">
              <a:avLst/>
            </a:prstGeom>
            <a:noFill/>
          </p:spPr>
          <p:txBody>
            <a:bodyPr wrap="square" lIns="91440" tIns="45721" rIns="91440" bIns="45721"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accent2"/>
                  </a:solidFill>
                  <a:effectLst/>
                  <a:uLnTx/>
                  <a:uFillTx/>
                  <a:latin typeface="+mj-lt"/>
                  <a:ea typeface="+mn-ea"/>
                  <a:cs typeface="Arial" charset="0"/>
                </a:rPr>
                <a:t>–</a:t>
              </a:r>
            </a:p>
          </p:txBody>
        </p:sp>
      </p:grpSp>
      <p:sp>
        <p:nvSpPr>
          <p:cNvPr id="79" name="Oval 78">
            <a:extLst>
              <a:ext uri="{FF2B5EF4-FFF2-40B4-BE49-F238E27FC236}">
                <a16:creationId xmlns:a16="http://schemas.microsoft.com/office/drawing/2014/main" id="{0016CEBE-EBAE-40D5-9861-996C9F7DBD8F}"/>
              </a:ext>
            </a:extLst>
          </p:cNvPr>
          <p:cNvSpPr/>
          <p:nvPr/>
        </p:nvSpPr>
        <p:spPr bwMode="auto">
          <a:xfrm rot="20453611">
            <a:off x="4515379" y="3613861"/>
            <a:ext cx="777413" cy="774948"/>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pic>
        <p:nvPicPr>
          <p:cNvPr id="72" name="Picture 71">
            <a:extLst>
              <a:ext uri="{FF2B5EF4-FFF2-40B4-BE49-F238E27FC236}">
                <a16:creationId xmlns:a16="http://schemas.microsoft.com/office/drawing/2014/main" id="{B13CAE81-DD4B-43CF-92EC-C7B340A2F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973" y="3621943"/>
            <a:ext cx="1368859" cy="1047106"/>
          </a:xfrm>
          <a:prstGeom prst="rect">
            <a:avLst/>
          </a:prstGeom>
        </p:spPr>
      </p:pic>
      <p:sp>
        <p:nvSpPr>
          <p:cNvPr id="84" name="Rectangle 83">
            <a:extLst>
              <a:ext uri="{FF2B5EF4-FFF2-40B4-BE49-F238E27FC236}">
                <a16:creationId xmlns:a16="http://schemas.microsoft.com/office/drawing/2014/main" id="{6BCC9BB3-46E6-4C1B-9178-CB066305BC9F}"/>
              </a:ext>
            </a:extLst>
          </p:cNvPr>
          <p:cNvSpPr/>
          <p:nvPr/>
        </p:nvSpPr>
        <p:spPr>
          <a:xfrm>
            <a:off x="4523436" y="3732691"/>
            <a:ext cx="723275" cy="523222"/>
          </a:xfrm>
          <a:prstGeom prst="rect">
            <a:avLst/>
          </a:prstGeom>
        </p:spPr>
        <p:txBody>
          <a:bodyPr wrap="none" lIns="91440" tIns="45721" rIns="91440" bIns="45721">
            <a:spAutoFit/>
          </a:bodyPr>
          <a:lstStyle/>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srgbClr val="FFFFFF"/>
                </a:solidFill>
                <a:effectLst/>
                <a:uLnTx/>
                <a:uFillTx/>
                <a:latin typeface="+mj-lt"/>
                <a:ea typeface="+mn-ea"/>
                <a:cs typeface="Arial" panose="020B0604020202020204" pitchFamily="34" charset="0"/>
              </a:rPr>
              <a:t>AgRP</a:t>
            </a:r>
            <a:endParaRPr kumimoji="0" lang="en-US" altLang="en-US" sz="14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mj-lt"/>
                <a:ea typeface="+mn-ea"/>
                <a:cs typeface="Arial" panose="020B0604020202020204" pitchFamily="34" charset="0"/>
              </a:rPr>
              <a:t>NPY</a:t>
            </a:r>
            <a:r>
              <a:rPr kumimoji="0" lang="en-US" altLang="en-US" sz="1400" b="0" i="0" u="none" strike="noStrike" kern="1200" cap="none" spc="0" normalizeH="0" baseline="30000" noProof="0">
                <a:ln>
                  <a:noFill/>
                </a:ln>
                <a:solidFill>
                  <a:srgbClr val="FFFFFF"/>
                </a:solidFill>
                <a:effectLst/>
                <a:uLnTx/>
                <a:uFillTx/>
                <a:latin typeface="+mj-lt"/>
                <a:ea typeface="+mn-ea"/>
                <a:cs typeface="Arial" panose="020B0604020202020204" pitchFamily="34" charset="0"/>
              </a:rPr>
              <a:t>1,2</a:t>
            </a:r>
          </a:p>
        </p:txBody>
      </p:sp>
      <p:sp>
        <p:nvSpPr>
          <p:cNvPr id="87" name="Freeform 110">
            <a:extLst>
              <a:ext uri="{FF2B5EF4-FFF2-40B4-BE49-F238E27FC236}">
                <a16:creationId xmlns:a16="http://schemas.microsoft.com/office/drawing/2014/main" id="{D92380D2-CC7A-41E4-93A1-07E0C1149A5C}"/>
              </a:ext>
            </a:extLst>
          </p:cNvPr>
          <p:cNvSpPr/>
          <p:nvPr/>
        </p:nvSpPr>
        <p:spPr bwMode="auto">
          <a:xfrm rot="20611810">
            <a:off x="5190381" y="3884878"/>
            <a:ext cx="197480" cy="223481"/>
          </a:xfrm>
          <a:custGeom>
            <a:avLst/>
            <a:gdLst>
              <a:gd name="connsiteX0" fmla="*/ 346710 w 506843"/>
              <a:gd name="connsiteY0" fmla="*/ 0 h 426720"/>
              <a:gd name="connsiteX1" fmla="*/ 365760 w 506843"/>
              <a:gd name="connsiteY1" fmla="*/ 15240 h 426720"/>
              <a:gd name="connsiteX2" fmla="*/ 384810 w 506843"/>
              <a:gd name="connsiteY2" fmla="*/ 34290 h 426720"/>
              <a:gd name="connsiteX3" fmla="*/ 396240 w 506843"/>
              <a:gd name="connsiteY3" fmla="*/ 49530 h 426720"/>
              <a:gd name="connsiteX4" fmla="*/ 407670 w 506843"/>
              <a:gd name="connsiteY4" fmla="*/ 57150 h 426720"/>
              <a:gd name="connsiteX5" fmla="*/ 415290 w 506843"/>
              <a:gd name="connsiteY5" fmla="*/ 80010 h 426720"/>
              <a:gd name="connsiteX6" fmla="*/ 426720 w 506843"/>
              <a:gd name="connsiteY6" fmla="*/ 95250 h 426720"/>
              <a:gd name="connsiteX7" fmla="*/ 441960 w 506843"/>
              <a:gd name="connsiteY7" fmla="*/ 118110 h 426720"/>
              <a:gd name="connsiteX8" fmla="*/ 449580 w 506843"/>
              <a:gd name="connsiteY8" fmla="*/ 129540 h 426720"/>
              <a:gd name="connsiteX9" fmla="*/ 472440 w 506843"/>
              <a:gd name="connsiteY9" fmla="*/ 160020 h 426720"/>
              <a:gd name="connsiteX10" fmla="*/ 487680 w 506843"/>
              <a:gd name="connsiteY10" fmla="*/ 182880 h 426720"/>
              <a:gd name="connsiteX11" fmla="*/ 495300 w 506843"/>
              <a:gd name="connsiteY11" fmla="*/ 194310 h 426720"/>
              <a:gd name="connsiteX12" fmla="*/ 499110 w 506843"/>
              <a:gd name="connsiteY12" fmla="*/ 209550 h 426720"/>
              <a:gd name="connsiteX13" fmla="*/ 506730 w 506843"/>
              <a:gd name="connsiteY13" fmla="*/ 220980 h 426720"/>
              <a:gd name="connsiteX14" fmla="*/ 499110 w 506843"/>
              <a:gd name="connsiteY14" fmla="*/ 274320 h 426720"/>
              <a:gd name="connsiteX15" fmla="*/ 480060 w 506843"/>
              <a:gd name="connsiteY15" fmla="*/ 297180 h 426720"/>
              <a:gd name="connsiteX16" fmla="*/ 457200 w 506843"/>
              <a:gd name="connsiteY16" fmla="*/ 312420 h 426720"/>
              <a:gd name="connsiteX17" fmla="*/ 445770 w 506843"/>
              <a:gd name="connsiteY17" fmla="*/ 323850 h 426720"/>
              <a:gd name="connsiteX18" fmla="*/ 419100 w 506843"/>
              <a:gd name="connsiteY18" fmla="*/ 339090 h 426720"/>
              <a:gd name="connsiteX19" fmla="*/ 403860 w 506843"/>
              <a:gd name="connsiteY19" fmla="*/ 350520 h 426720"/>
              <a:gd name="connsiteX20" fmla="*/ 392430 w 506843"/>
              <a:gd name="connsiteY20" fmla="*/ 358140 h 426720"/>
              <a:gd name="connsiteX21" fmla="*/ 384810 w 506843"/>
              <a:gd name="connsiteY21" fmla="*/ 369570 h 426720"/>
              <a:gd name="connsiteX22" fmla="*/ 358140 w 506843"/>
              <a:gd name="connsiteY22" fmla="*/ 396240 h 426720"/>
              <a:gd name="connsiteX23" fmla="*/ 335280 w 506843"/>
              <a:gd name="connsiteY23" fmla="*/ 403860 h 426720"/>
              <a:gd name="connsiteX24" fmla="*/ 323850 w 506843"/>
              <a:gd name="connsiteY24" fmla="*/ 411480 h 426720"/>
              <a:gd name="connsiteX25" fmla="*/ 300990 w 506843"/>
              <a:gd name="connsiteY25" fmla="*/ 419100 h 426720"/>
              <a:gd name="connsiteX26" fmla="*/ 289560 w 506843"/>
              <a:gd name="connsiteY26" fmla="*/ 422910 h 426720"/>
              <a:gd name="connsiteX27" fmla="*/ 259080 w 506843"/>
              <a:gd name="connsiteY27" fmla="*/ 426720 h 426720"/>
              <a:gd name="connsiteX28" fmla="*/ 240030 w 506843"/>
              <a:gd name="connsiteY28" fmla="*/ 422910 h 426720"/>
              <a:gd name="connsiteX29" fmla="*/ 224790 w 506843"/>
              <a:gd name="connsiteY29" fmla="*/ 400050 h 426720"/>
              <a:gd name="connsiteX30" fmla="*/ 243840 w 506843"/>
              <a:gd name="connsiteY30" fmla="*/ 365760 h 426720"/>
              <a:gd name="connsiteX31" fmla="*/ 255270 w 506843"/>
              <a:gd name="connsiteY31" fmla="*/ 358140 h 426720"/>
              <a:gd name="connsiteX32" fmla="*/ 262890 w 506843"/>
              <a:gd name="connsiteY32" fmla="*/ 346710 h 426720"/>
              <a:gd name="connsiteX33" fmla="*/ 297180 w 506843"/>
              <a:gd name="connsiteY33" fmla="*/ 327660 h 426720"/>
              <a:gd name="connsiteX34" fmla="*/ 323850 w 506843"/>
              <a:gd name="connsiteY34" fmla="*/ 316230 h 426720"/>
              <a:gd name="connsiteX35" fmla="*/ 358140 w 506843"/>
              <a:gd name="connsiteY35" fmla="*/ 297180 h 426720"/>
              <a:gd name="connsiteX36" fmla="*/ 392430 w 506843"/>
              <a:gd name="connsiteY36" fmla="*/ 274320 h 426720"/>
              <a:gd name="connsiteX37" fmla="*/ 403860 w 506843"/>
              <a:gd name="connsiteY37" fmla="*/ 262890 h 426720"/>
              <a:gd name="connsiteX38" fmla="*/ 415290 w 506843"/>
              <a:gd name="connsiteY38" fmla="*/ 255270 h 426720"/>
              <a:gd name="connsiteX39" fmla="*/ 411480 w 506843"/>
              <a:gd name="connsiteY39" fmla="*/ 236220 h 426720"/>
              <a:gd name="connsiteX40" fmla="*/ 358140 w 506843"/>
              <a:gd name="connsiteY40" fmla="*/ 232410 h 426720"/>
              <a:gd name="connsiteX41" fmla="*/ 312420 w 506843"/>
              <a:gd name="connsiteY41" fmla="*/ 255270 h 426720"/>
              <a:gd name="connsiteX42" fmla="*/ 300990 w 506843"/>
              <a:gd name="connsiteY42" fmla="*/ 262890 h 426720"/>
              <a:gd name="connsiteX43" fmla="*/ 278130 w 506843"/>
              <a:gd name="connsiteY43" fmla="*/ 281940 h 426720"/>
              <a:gd name="connsiteX44" fmla="*/ 274320 w 506843"/>
              <a:gd name="connsiteY44" fmla="*/ 293370 h 426720"/>
              <a:gd name="connsiteX45" fmla="*/ 251460 w 506843"/>
              <a:gd name="connsiteY45" fmla="*/ 304800 h 426720"/>
              <a:gd name="connsiteX46" fmla="*/ 224790 w 506843"/>
              <a:gd name="connsiteY46" fmla="*/ 316230 h 426720"/>
              <a:gd name="connsiteX47" fmla="*/ 213360 w 506843"/>
              <a:gd name="connsiteY47" fmla="*/ 323850 h 426720"/>
              <a:gd name="connsiteX48" fmla="*/ 171450 w 506843"/>
              <a:gd name="connsiteY48" fmla="*/ 323850 h 426720"/>
              <a:gd name="connsiteX49" fmla="*/ 175260 w 506843"/>
              <a:gd name="connsiteY49" fmla="*/ 289560 h 426720"/>
              <a:gd name="connsiteX50" fmla="*/ 179070 w 506843"/>
              <a:gd name="connsiteY50" fmla="*/ 278130 h 426720"/>
              <a:gd name="connsiteX51" fmla="*/ 190500 w 506843"/>
              <a:gd name="connsiteY51" fmla="*/ 270510 h 426720"/>
              <a:gd name="connsiteX52" fmla="*/ 201930 w 506843"/>
              <a:gd name="connsiteY52" fmla="*/ 259080 h 426720"/>
              <a:gd name="connsiteX53" fmla="*/ 213360 w 506843"/>
              <a:gd name="connsiteY53" fmla="*/ 251460 h 426720"/>
              <a:gd name="connsiteX54" fmla="*/ 240030 w 506843"/>
              <a:gd name="connsiteY54" fmla="*/ 243840 h 426720"/>
              <a:gd name="connsiteX55" fmla="*/ 251460 w 506843"/>
              <a:gd name="connsiteY55" fmla="*/ 236220 h 426720"/>
              <a:gd name="connsiteX56" fmla="*/ 274320 w 506843"/>
              <a:gd name="connsiteY56" fmla="*/ 228600 h 426720"/>
              <a:gd name="connsiteX57" fmla="*/ 312420 w 506843"/>
              <a:gd name="connsiteY57" fmla="*/ 201930 h 426720"/>
              <a:gd name="connsiteX58" fmla="*/ 323850 w 506843"/>
              <a:gd name="connsiteY58" fmla="*/ 194310 h 426720"/>
              <a:gd name="connsiteX59" fmla="*/ 339090 w 506843"/>
              <a:gd name="connsiteY59" fmla="*/ 171450 h 426720"/>
              <a:gd name="connsiteX60" fmla="*/ 350520 w 506843"/>
              <a:gd name="connsiteY60" fmla="*/ 163830 h 426720"/>
              <a:gd name="connsiteX61" fmla="*/ 361950 w 506843"/>
              <a:gd name="connsiteY61" fmla="*/ 152400 h 426720"/>
              <a:gd name="connsiteX62" fmla="*/ 365760 w 506843"/>
              <a:gd name="connsiteY62" fmla="*/ 140970 h 426720"/>
              <a:gd name="connsiteX63" fmla="*/ 300990 w 506843"/>
              <a:gd name="connsiteY63" fmla="*/ 125730 h 426720"/>
              <a:gd name="connsiteX64" fmla="*/ 274320 w 506843"/>
              <a:gd name="connsiteY64" fmla="*/ 140970 h 426720"/>
              <a:gd name="connsiteX65" fmla="*/ 262890 w 506843"/>
              <a:gd name="connsiteY65" fmla="*/ 152400 h 426720"/>
              <a:gd name="connsiteX66" fmla="*/ 240030 w 506843"/>
              <a:gd name="connsiteY66" fmla="*/ 167640 h 426720"/>
              <a:gd name="connsiteX67" fmla="*/ 220980 w 506843"/>
              <a:gd name="connsiteY67" fmla="*/ 190500 h 426720"/>
              <a:gd name="connsiteX68" fmla="*/ 209550 w 506843"/>
              <a:gd name="connsiteY68" fmla="*/ 198120 h 426720"/>
              <a:gd name="connsiteX69" fmla="*/ 179070 w 506843"/>
              <a:gd name="connsiteY69" fmla="*/ 224790 h 426720"/>
              <a:gd name="connsiteX70" fmla="*/ 144780 w 506843"/>
              <a:gd name="connsiteY70" fmla="*/ 247650 h 426720"/>
              <a:gd name="connsiteX71" fmla="*/ 133350 w 506843"/>
              <a:gd name="connsiteY71" fmla="*/ 255270 h 426720"/>
              <a:gd name="connsiteX72" fmla="*/ 121920 w 506843"/>
              <a:gd name="connsiteY72" fmla="*/ 259080 h 426720"/>
              <a:gd name="connsiteX73" fmla="*/ 95250 w 506843"/>
              <a:gd name="connsiteY73" fmla="*/ 251460 h 426720"/>
              <a:gd name="connsiteX74" fmla="*/ 91440 w 506843"/>
              <a:gd name="connsiteY74" fmla="*/ 240030 h 426720"/>
              <a:gd name="connsiteX75" fmla="*/ 102870 w 506843"/>
              <a:gd name="connsiteY75" fmla="*/ 201930 h 426720"/>
              <a:gd name="connsiteX76" fmla="*/ 114300 w 506843"/>
              <a:gd name="connsiteY76" fmla="*/ 194310 h 426720"/>
              <a:gd name="connsiteX77" fmla="*/ 137160 w 506843"/>
              <a:gd name="connsiteY77" fmla="*/ 186690 h 426720"/>
              <a:gd name="connsiteX78" fmla="*/ 148590 w 506843"/>
              <a:gd name="connsiteY78" fmla="*/ 179070 h 426720"/>
              <a:gd name="connsiteX79" fmla="*/ 160020 w 506843"/>
              <a:gd name="connsiteY79" fmla="*/ 175260 h 426720"/>
              <a:gd name="connsiteX80" fmla="*/ 167640 w 506843"/>
              <a:gd name="connsiteY80" fmla="*/ 163830 h 426720"/>
              <a:gd name="connsiteX81" fmla="*/ 179070 w 506843"/>
              <a:gd name="connsiteY81" fmla="*/ 156210 h 426720"/>
              <a:gd name="connsiteX82" fmla="*/ 201930 w 506843"/>
              <a:gd name="connsiteY82" fmla="*/ 133350 h 426720"/>
              <a:gd name="connsiteX83" fmla="*/ 213360 w 506843"/>
              <a:gd name="connsiteY83" fmla="*/ 125730 h 426720"/>
              <a:gd name="connsiteX84" fmla="*/ 228600 w 506843"/>
              <a:gd name="connsiteY84" fmla="*/ 114300 h 426720"/>
              <a:gd name="connsiteX85" fmla="*/ 240030 w 506843"/>
              <a:gd name="connsiteY85" fmla="*/ 110490 h 426720"/>
              <a:gd name="connsiteX86" fmla="*/ 247650 w 506843"/>
              <a:gd name="connsiteY86" fmla="*/ 99060 h 426720"/>
              <a:gd name="connsiteX87" fmla="*/ 255270 w 506843"/>
              <a:gd name="connsiteY87" fmla="*/ 76200 h 426720"/>
              <a:gd name="connsiteX88" fmla="*/ 251460 w 506843"/>
              <a:gd name="connsiteY88" fmla="*/ 64770 h 426720"/>
              <a:gd name="connsiteX89" fmla="*/ 224790 w 506843"/>
              <a:gd name="connsiteY89" fmla="*/ 57150 h 426720"/>
              <a:gd name="connsiteX90" fmla="*/ 175260 w 506843"/>
              <a:gd name="connsiteY90" fmla="*/ 60960 h 426720"/>
              <a:gd name="connsiteX91" fmla="*/ 148590 w 506843"/>
              <a:gd name="connsiteY91" fmla="*/ 76200 h 426720"/>
              <a:gd name="connsiteX92" fmla="*/ 137160 w 506843"/>
              <a:gd name="connsiteY92" fmla="*/ 87630 h 426720"/>
              <a:gd name="connsiteX93" fmla="*/ 125730 w 506843"/>
              <a:gd name="connsiteY93" fmla="*/ 91440 h 426720"/>
              <a:gd name="connsiteX94" fmla="*/ 114300 w 506843"/>
              <a:gd name="connsiteY94" fmla="*/ 102870 h 426720"/>
              <a:gd name="connsiteX95" fmla="*/ 91440 w 506843"/>
              <a:gd name="connsiteY95" fmla="*/ 118110 h 426720"/>
              <a:gd name="connsiteX96" fmla="*/ 80010 w 506843"/>
              <a:gd name="connsiteY96" fmla="*/ 125730 h 426720"/>
              <a:gd name="connsiteX97" fmla="*/ 57150 w 506843"/>
              <a:gd name="connsiteY97" fmla="*/ 140970 h 426720"/>
              <a:gd name="connsiteX98" fmla="*/ 41910 w 506843"/>
              <a:gd name="connsiteY98" fmla="*/ 152400 h 426720"/>
              <a:gd name="connsiteX99" fmla="*/ 30480 w 506843"/>
              <a:gd name="connsiteY99" fmla="*/ 160020 h 426720"/>
              <a:gd name="connsiteX100" fmla="*/ 22860 w 506843"/>
              <a:gd name="connsiteY100" fmla="*/ 171450 h 426720"/>
              <a:gd name="connsiteX101" fmla="*/ 11430 w 506843"/>
              <a:gd name="connsiteY101" fmla="*/ 179070 h 426720"/>
              <a:gd name="connsiteX102" fmla="*/ 0 w 506843"/>
              <a:gd name="connsiteY102" fmla="*/ 205740 h 426720"/>
              <a:gd name="connsiteX103" fmla="*/ 7620 w 506843"/>
              <a:gd name="connsiteY103" fmla="*/ 247650 h 426720"/>
              <a:gd name="connsiteX104" fmla="*/ 22860 w 506843"/>
              <a:gd name="connsiteY104" fmla="*/ 270510 h 426720"/>
              <a:gd name="connsiteX105" fmla="*/ 34290 w 506843"/>
              <a:gd name="connsiteY105" fmla="*/ 278130 h 426720"/>
              <a:gd name="connsiteX106" fmla="*/ 60960 w 506843"/>
              <a:gd name="connsiteY106" fmla="*/ 308610 h 426720"/>
              <a:gd name="connsiteX107" fmla="*/ 80010 w 506843"/>
              <a:gd name="connsiteY107" fmla="*/ 331470 h 426720"/>
              <a:gd name="connsiteX108" fmla="*/ 91440 w 506843"/>
              <a:gd name="connsiteY108" fmla="*/ 339090 h 426720"/>
              <a:gd name="connsiteX109" fmla="*/ 99060 w 506843"/>
              <a:gd name="connsiteY109" fmla="*/ 350520 h 426720"/>
              <a:gd name="connsiteX110" fmla="*/ 121920 w 506843"/>
              <a:gd name="connsiteY110" fmla="*/ 369570 h 426720"/>
              <a:gd name="connsiteX111" fmla="*/ 133350 w 506843"/>
              <a:gd name="connsiteY111" fmla="*/ 38481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6843" h="426720">
                <a:moveTo>
                  <a:pt x="346710" y="0"/>
                </a:moveTo>
                <a:cubicBezTo>
                  <a:pt x="353060" y="5080"/>
                  <a:pt x="360010" y="9490"/>
                  <a:pt x="365760" y="15240"/>
                </a:cubicBezTo>
                <a:cubicBezTo>
                  <a:pt x="391160" y="40640"/>
                  <a:pt x="354330" y="13970"/>
                  <a:pt x="384810" y="34290"/>
                </a:cubicBezTo>
                <a:cubicBezTo>
                  <a:pt x="388620" y="39370"/>
                  <a:pt x="391750" y="45040"/>
                  <a:pt x="396240" y="49530"/>
                </a:cubicBezTo>
                <a:cubicBezTo>
                  <a:pt x="399478" y="52768"/>
                  <a:pt x="405243" y="53267"/>
                  <a:pt x="407670" y="57150"/>
                </a:cubicBezTo>
                <a:cubicBezTo>
                  <a:pt x="411927" y="63961"/>
                  <a:pt x="410471" y="73584"/>
                  <a:pt x="415290" y="80010"/>
                </a:cubicBezTo>
                <a:cubicBezTo>
                  <a:pt x="419100" y="85090"/>
                  <a:pt x="423079" y="90048"/>
                  <a:pt x="426720" y="95250"/>
                </a:cubicBezTo>
                <a:cubicBezTo>
                  <a:pt x="431972" y="102753"/>
                  <a:pt x="436880" y="110490"/>
                  <a:pt x="441960" y="118110"/>
                </a:cubicBezTo>
                <a:cubicBezTo>
                  <a:pt x="444500" y="121920"/>
                  <a:pt x="446833" y="125877"/>
                  <a:pt x="449580" y="129540"/>
                </a:cubicBezTo>
                <a:cubicBezTo>
                  <a:pt x="457200" y="139700"/>
                  <a:pt x="465395" y="149453"/>
                  <a:pt x="472440" y="160020"/>
                </a:cubicBezTo>
                <a:lnTo>
                  <a:pt x="487680" y="182880"/>
                </a:lnTo>
                <a:lnTo>
                  <a:pt x="495300" y="194310"/>
                </a:lnTo>
                <a:cubicBezTo>
                  <a:pt x="496570" y="199390"/>
                  <a:pt x="497047" y="204737"/>
                  <a:pt x="499110" y="209550"/>
                </a:cubicBezTo>
                <a:cubicBezTo>
                  <a:pt x="500914" y="213759"/>
                  <a:pt x="506404" y="216413"/>
                  <a:pt x="506730" y="220980"/>
                </a:cubicBezTo>
                <a:cubicBezTo>
                  <a:pt x="507278" y="228646"/>
                  <a:pt x="506004" y="260531"/>
                  <a:pt x="499110" y="274320"/>
                </a:cubicBezTo>
                <a:cubicBezTo>
                  <a:pt x="495108" y="282325"/>
                  <a:pt x="486954" y="291818"/>
                  <a:pt x="480060" y="297180"/>
                </a:cubicBezTo>
                <a:cubicBezTo>
                  <a:pt x="472831" y="302803"/>
                  <a:pt x="464820" y="307340"/>
                  <a:pt x="457200" y="312420"/>
                </a:cubicBezTo>
                <a:cubicBezTo>
                  <a:pt x="452717" y="315409"/>
                  <a:pt x="449909" y="320401"/>
                  <a:pt x="445770" y="323850"/>
                </a:cubicBezTo>
                <a:cubicBezTo>
                  <a:pt x="433186" y="334337"/>
                  <a:pt x="434006" y="329774"/>
                  <a:pt x="419100" y="339090"/>
                </a:cubicBezTo>
                <a:cubicBezTo>
                  <a:pt x="413715" y="342455"/>
                  <a:pt x="409027" y="346829"/>
                  <a:pt x="403860" y="350520"/>
                </a:cubicBezTo>
                <a:cubicBezTo>
                  <a:pt x="400134" y="353182"/>
                  <a:pt x="396240" y="355600"/>
                  <a:pt x="392430" y="358140"/>
                </a:cubicBezTo>
                <a:cubicBezTo>
                  <a:pt x="389890" y="361950"/>
                  <a:pt x="386858" y="365474"/>
                  <a:pt x="384810" y="369570"/>
                </a:cubicBezTo>
                <a:cubicBezTo>
                  <a:pt x="376378" y="386433"/>
                  <a:pt x="388277" y="386194"/>
                  <a:pt x="358140" y="396240"/>
                </a:cubicBezTo>
                <a:lnTo>
                  <a:pt x="335280" y="403860"/>
                </a:lnTo>
                <a:cubicBezTo>
                  <a:pt x="331470" y="406400"/>
                  <a:pt x="328034" y="409620"/>
                  <a:pt x="323850" y="411480"/>
                </a:cubicBezTo>
                <a:cubicBezTo>
                  <a:pt x="316510" y="414742"/>
                  <a:pt x="308610" y="416560"/>
                  <a:pt x="300990" y="419100"/>
                </a:cubicBezTo>
                <a:cubicBezTo>
                  <a:pt x="297180" y="420370"/>
                  <a:pt x="293545" y="422412"/>
                  <a:pt x="289560" y="422910"/>
                </a:cubicBezTo>
                <a:lnTo>
                  <a:pt x="259080" y="426720"/>
                </a:lnTo>
                <a:cubicBezTo>
                  <a:pt x="252730" y="425450"/>
                  <a:pt x="245142" y="426886"/>
                  <a:pt x="240030" y="422910"/>
                </a:cubicBezTo>
                <a:cubicBezTo>
                  <a:pt x="232801" y="417287"/>
                  <a:pt x="224790" y="400050"/>
                  <a:pt x="224790" y="400050"/>
                </a:cubicBezTo>
                <a:cubicBezTo>
                  <a:pt x="231496" y="379932"/>
                  <a:pt x="226372" y="391962"/>
                  <a:pt x="243840" y="365760"/>
                </a:cubicBezTo>
                <a:cubicBezTo>
                  <a:pt x="246380" y="361950"/>
                  <a:pt x="251460" y="360680"/>
                  <a:pt x="255270" y="358140"/>
                </a:cubicBezTo>
                <a:cubicBezTo>
                  <a:pt x="257810" y="354330"/>
                  <a:pt x="259444" y="349725"/>
                  <a:pt x="262890" y="346710"/>
                </a:cubicBezTo>
                <a:cubicBezTo>
                  <a:pt x="286651" y="325919"/>
                  <a:pt x="278132" y="335823"/>
                  <a:pt x="297180" y="327660"/>
                </a:cubicBezTo>
                <a:cubicBezTo>
                  <a:pt x="330136" y="313536"/>
                  <a:pt x="297045" y="325165"/>
                  <a:pt x="323850" y="316230"/>
                </a:cubicBezTo>
                <a:cubicBezTo>
                  <a:pt x="350052" y="298762"/>
                  <a:pt x="338022" y="303886"/>
                  <a:pt x="358140" y="297180"/>
                </a:cubicBezTo>
                <a:lnTo>
                  <a:pt x="392430" y="274320"/>
                </a:lnTo>
                <a:cubicBezTo>
                  <a:pt x="396913" y="271331"/>
                  <a:pt x="399721" y="266339"/>
                  <a:pt x="403860" y="262890"/>
                </a:cubicBezTo>
                <a:cubicBezTo>
                  <a:pt x="407378" y="259959"/>
                  <a:pt x="411480" y="257810"/>
                  <a:pt x="415290" y="255270"/>
                </a:cubicBezTo>
                <a:cubicBezTo>
                  <a:pt x="414020" y="248920"/>
                  <a:pt x="414693" y="241843"/>
                  <a:pt x="411480" y="236220"/>
                </a:cubicBezTo>
                <a:cubicBezTo>
                  <a:pt x="401973" y="219583"/>
                  <a:pt x="362963" y="231972"/>
                  <a:pt x="358140" y="232410"/>
                </a:cubicBezTo>
                <a:cubicBezTo>
                  <a:pt x="326592" y="242926"/>
                  <a:pt x="341963" y="235575"/>
                  <a:pt x="312420" y="255270"/>
                </a:cubicBezTo>
                <a:lnTo>
                  <a:pt x="300990" y="262890"/>
                </a:lnTo>
                <a:cubicBezTo>
                  <a:pt x="274631" y="302429"/>
                  <a:pt x="316801" y="243269"/>
                  <a:pt x="278130" y="281940"/>
                </a:cubicBezTo>
                <a:cubicBezTo>
                  <a:pt x="275290" y="284780"/>
                  <a:pt x="276829" y="290234"/>
                  <a:pt x="274320" y="293370"/>
                </a:cubicBezTo>
                <a:cubicBezTo>
                  <a:pt x="267953" y="301329"/>
                  <a:pt x="259863" y="301199"/>
                  <a:pt x="251460" y="304800"/>
                </a:cubicBezTo>
                <a:cubicBezTo>
                  <a:pt x="218504" y="318924"/>
                  <a:pt x="251595" y="307295"/>
                  <a:pt x="224790" y="316230"/>
                </a:cubicBezTo>
                <a:cubicBezTo>
                  <a:pt x="220980" y="318770"/>
                  <a:pt x="217456" y="321802"/>
                  <a:pt x="213360" y="323850"/>
                </a:cubicBezTo>
                <a:cubicBezTo>
                  <a:pt x="197855" y="331603"/>
                  <a:pt x="191540" y="326361"/>
                  <a:pt x="171450" y="323850"/>
                </a:cubicBezTo>
                <a:cubicBezTo>
                  <a:pt x="172720" y="312420"/>
                  <a:pt x="173369" y="300904"/>
                  <a:pt x="175260" y="289560"/>
                </a:cubicBezTo>
                <a:cubicBezTo>
                  <a:pt x="175920" y="285599"/>
                  <a:pt x="176561" y="281266"/>
                  <a:pt x="179070" y="278130"/>
                </a:cubicBezTo>
                <a:cubicBezTo>
                  <a:pt x="181931" y="274554"/>
                  <a:pt x="186982" y="273441"/>
                  <a:pt x="190500" y="270510"/>
                </a:cubicBezTo>
                <a:cubicBezTo>
                  <a:pt x="194639" y="267061"/>
                  <a:pt x="197791" y="262529"/>
                  <a:pt x="201930" y="259080"/>
                </a:cubicBezTo>
                <a:cubicBezTo>
                  <a:pt x="205448" y="256149"/>
                  <a:pt x="209264" y="253508"/>
                  <a:pt x="213360" y="251460"/>
                </a:cubicBezTo>
                <a:cubicBezTo>
                  <a:pt x="218826" y="248727"/>
                  <a:pt x="235147" y="245061"/>
                  <a:pt x="240030" y="243840"/>
                </a:cubicBezTo>
                <a:cubicBezTo>
                  <a:pt x="243840" y="241300"/>
                  <a:pt x="247276" y="238080"/>
                  <a:pt x="251460" y="236220"/>
                </a:cubicBezTo>
                <a:cubicBezTo>
                  <a:pt x="258800" y="232958"/>
                  <a:pt x="274320" y="228600"/>
                  <a:pt x="274320" y="228600"/>
                </a:cubicBezTo>
                <a:cubicBezTo>
                  <a:pt x="296886" y="211675"/>
                  <a:pt x="284276" y="220692"/>
                  <a:pt x="312420" y="201930"/>
                </a:cubicBezTo>
                <a:lnTo>
                  <a:pt x="323850" y="194310"/>
                </a:lnTo>
                <a:lnTo>
                  <a:pt x="339090" y="171450"/>
                </a:lnTo>
                <a:cubicBezTo>
                  <a:pt x="341630" y="167640"/>
                  <a:pt x="347002" y="166761"/>
                  <a:pt x="350520" y="163830"/>
                </a:cubicBezTo>
                <a:cubicBezTo>
                  <a:pt x="354659" y="160381"/>
                  <a:pt x="358140" y="156210"/>
                  <a:pt x="361950" y="152400"/>
                </a:cubicBezTo>
                <a:cubicBezTo>
                  <a:pt x="363220" y="148590"/>
                  <a:pt x="365760" y="144986"/>
                  <a:pt x="365760" y="140970"/>
                </a:cubicBezTo>
                <a:cubicBezTo>
                  <a:pt x="365760" y="101468"/>
                  <a:pt x="343881" y="123049"/>
                  <a:pt x="300990" y="125730"/>
                </a:cubicBezTo>
                <a:cubicBezTo>
                  <a:pt x="291674" y="130388"/>
                  <a:pt x="282398" y="134238"/>
                  <a:pt x="274320" y="140970"/>
                </a:cubicBezTo>
                <a:cubicBezTo>
                  <a:pt x="270181" y="144419"/>
                  <a:pt x="267143" y="149092"/>
                  <a:pt x="262890" y="152400"/>
                </a:cubicBezTo>
                <a:cubicBezTo>
                  <a:pt x="255661" y="158023"/>
                  <a:pt x="240030" y="167640"/>
                  <a:pt x="240030" y="167640"/>
                </a:cubicBezTo>
                <a:cubicBezTo>
                  <a:pt x="232538" y="178879"/>
                  <a:pt x="231981" y="181333"/>
                  <a:pt x="220980" y="190500"/>
                </a:cubicBezTo>
                <a:cubicBezTo>
                  <a:pt x="217462" y="193431"/>
                  <a:pt x="213360" y="195580"/>
                  <a:pt x="209550" y="198120"/>
                </a:cubicBezTo>
                <a:cubicBezTo>
                  <a:pt x="196850" y="217170"/>
                  <a:pt x="205740" y="207010"/>
                  <a:pt x="179070" y="224790"/>
                </a:cubicBezTo>
                <a:lnTo>
                  <a:pt x="144780" y="247650"/>
                </a:lnTo>
                <a:cubicBezTo>
                  <a:pt x="140970" y="250190"/>
                  <a:pt x="137694" y="253822"/>
                  <a:pt x="133350" y="255270"/>
                </a:cubicBezTo>
                <a:lnTo>
                  <a:pt x="121920" y="259080"/>
                </a:lnTo>
                <a:cubicBezTo>
                  <a:pt x="121788" y="259047"/>
                  <a:pt x="97072" y="253282"/>
                  <a:pt x="95250" y="251460"/>
                </a:cubicBezTo>
                <a:cubicBezTo>
                  <a:pt x="92410" y="248620"/>
                  <a:pt x="92710" y="243840"/>
                  <a:pt x="91440" y="240030"/>
                </a:cubicBezTo>
                <a:cubicBezTo>
                  <a:pt x="93838" y="223243"/>
                  <a:pt x="91319" y="213481"/>
                  <a:pt x="102870" y="201930"/>
                </a:cubicBezTo>
                <a:cubicBezTo>
                  <a:pt x="106108" y="198692"/>
                  <a:pt x="110116" y="196170"/>
                  <a:pt x="114300" y="194310"/>
                </a:cubicBezTo>
                <a:cubicBezTo>
                  <a:pt x="121640" y="191048"/>
                  <a:pt x="137160" y="186690"/>
                  <a:pt x="137160" y="186690"/>
                </a:cubicBezTo>
                <a:cubicBezTo>
                  <a:pt x="140970" y="184150"/>
                  <a:pt x="144494" y="181118"/>
                  <a:pt x="148590" y="179070"/>
                </a:cubicBezTo>
                <a:cubicBezTo>
                  <a:pt x="152182" y="177274"/>
                  <a:pt x="156884" y="177769"/>
                  <a:pt x="160020" y="175260"/>
                </a:cubicBezTo>
                <a:cubicBezTo>
                  <a:pt x="163596" y="172399"/>
                  <a:pt x="164402" y="167068"/>
                  <a:pt x="167640" y="163830"/>
                </a:cubicBezTo>
                <a:cubicBezTo>
                  <a:pt x="170878" y="160592"/>
                  <a:pt x="175648" y="159252"/>
                  <a:pt x="179070" y="156210"/>
                </a:cubicBezTo>
                <a:cubicBezTo>
                  <a:pt x="187124" y="149051"/>
                  <a:pt x="194310" y="140970"/>
                  <a:pt x="201930" y="133350"/>
                </a:cubicBezTo>
                <a:cubicBezTo>
                  <a:pt x="205168" y="130112"/>
                  <a:pt x="209634" y="128392"/>
                  <a:pt x="213360" y="125730"/>
                </a:cubicBezTo>
                <a:cubicBezTo>
                  <a:pt x="218527" y="122039"/>
                  <a:pt x="223087" y="117450"/>
                  <a:pt x="228600" y="114300"/>
                </a:cubicBezTo>
                <a:cubicBezTo>
                  <a:pt x="232087" y="112307"/>
                  <a:pt x="236220" y="111760"/>
                  <a:pt x="240030" y="110490"/>
                </a:cubicBezTo>
                <a:cubicBezTo>
                  <a:pt x="242570" y="106680"/>
                  <a:pt x="245790" y="103244"/>
                  <a:pt x="247650" y="99060"/>
                </a:cubicBezTo>
                <a:cubicBezTo>
                  <a:pt x="250912" y="91720"/>
                  <a:pt x="255270" y="76200"/>
                  <a:pt x="255270" y="76200"/>
                </a:cubicBezTo>
                <a:cubicBezTo>
                  <a:pt x="254000" y="72390"/>
                  <a:pt x="254300" y="67610"/>
                  <a:pt x="251460" y="64770"/>
                </a:cubicBezTo>
                <a:cubicBezTo>
                  <a:pt x="249638" y="62948"/>
                  <a:pt x="224922" y="57183"/>
                  <a:pt x="224790" y="57150"/>
                </a:cubicBezTo>
                <a:cubicBezTo>
                  <a:pt x="208280" y="58420"/>
                  <a:pt x="191567" y="58082"/>
                  <a:pt x="175260" y="60960"/>
                </a:cubicBezTo>
                <a:cubicBezTo>
                  <a:pt x="170532" y="61794"/>
                  <a:pt x="152968" y="72551"/>
                  <a:pt x="148590" y="76200"/>
                </a:cubicBezTo>
                <a:cubicBezTo>
                  <a:pt x="144451" y="79649"/>
                  <a:pt x="141643" y="84641"/>
                  <a:pt x="137160" y="87630"/>
                </a:cubicBezTo>
                <a:cubicBezTo>
                  <a:pt x="133818" y="89858"/>
                  <a:pt x="129540" y="90170"/>
                  <a:pt x="125730" y="91440"/>
                </a:cubicBezTo>
                <a:cubicBezTo>
                  <a:pt x="121920" y="95250"/>
                  <a:pt x="118553" y="99562"/>
                  <a:pt x="114300" y="102870"/>
                </a:cubicBezTo>
                <a:cubicBezTo>
                  <a:pt x="107071" y="108493"/>
                  <a:pt x="99060" y="113030"/>
                  <a:pt x="91440" y="118110"/>
                </a:cubicBezTo>
                <a:lnTo>
                  <a:pt x="80010" y="125730"/>
                </a:lnTo>
                <a:lnTo>
                  <a:pt x="57150" y="140970"/>
                </a:lnTo>
                <a:cubicBezTo>
                  <a:pt x="51866" y="144492"/>
                  <a:pt x="47077" y="148709"/>
                  <a:pt x="41910" y="152400"/>
                </a:cubicBezTo>
                <a:cubicBezTo>
                  <a:pt x="38184" y="155062"/>
                  <a:pt x="34290" y="157480"/>
                  <a:pt x="30480" y="160020"/>
                </a:cubicBezTo>
                <a:cubicBezTo>
                  <a:pt x="27940" y="163830"/>
                  <a:pt x="26098" y="168212"/>
                  <a:pt x="22860" y="171450"/>
                </a:cubicBezTo>
                <a:cubicBezTo>
                  <a:pt x="19622" y="174688"/>
                  <a:pt x="14361" y="175552"/>
                  <a:pt x="11430" y="179070"/>
                </a:cubicBezTo>
                <a:cubicBezTo>
                  <a:pt x="6199" y="185347"/>
                  <a:pt x="2647" y="197799"/>
                  <a:pt x="0" y="205740"/>
                </a:cubicBezTo>
                <a:cubicBezTo>
                  <a:pt x="830" y="212383"/>
                  <a:pt x="1936" y="237419"/>
                  <a:pt x="7620" y="247650"/>
                </a:cubicBezTo>
                <a:cubicBezTo>
                  <a:pt x="12068" y="255656"/>
                  <a:pt x="15240" y="265430"/>
                  <a:pt x="22860" y="270510"/>
                </a:cubicBezTo>
                <a:lnTo>
                  <a:pt x="34290" y="278130"/>
                </a:lnTo>
                <a:cubicBezTo>
                  <a:pt x="52070" y="304800"/>
                  <a:pt x="41910" y="295910"/>
                  <a:pt x="60960" y="308610"/>
                </a:cubicBezTo>
                <a:cubicBezTo>
                  <a:pt x="68452" y="319849"/>
                  <a:pt x="69009" y="322303"/>
                  <a:pt x="80010" y="331470"/>
                </a:cubicBezTo>
                <a:cubicBezTo>
                  <a:pt x="83528" y="334401"/>
                  <a:pt x="87630" y="336550"/>
                  <a:pt x="91440" y="339090"/>
                </a:cubicBezTo>
                <a:cubicBezTo>
                  <a:pt x="93980" y="342900"/>
                  <a:pt x="95822" y="347282"/>
                  <a:pt x="99060" y="350520"/>
                </a:cubicBezTo>
                <a:cubicBezTo>
                  <a:pt x="129030" y="380490"/>
                  <a:pt x="90712" y="332120"/>
                  <a:pt x="121920" y="369570"/>
                </a:cubicBezTo>
                <a:cubicBezTo>
                  <a:pt x="143461" y="395419"/>
                  <a:pt x="121233" y="372693"/>
                  <a:pt x="133350" y="384810"/>
                </a:cubicBez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nvGrpSpPr>
          <p:cNvPr id="11" name="Group 10">
            <a:extLst>
              <a:ext uri="{FF2B5EF4-FFF2-40B4-BE49-F238E27FC236}">
                <a16:creationId xmlns:a16="http://schemas.microsoft.com/office/drawing/2014/main" id="{0EE55D9B-BFA5-4CA5-925A-FECA96A7D661}"/>
              </a:ext>
            </a:extLst>
          </p:cNvPr>
          <p:cNvGrpSpPr/>
          <p:nvPr/>
        </p:nvGrpSpPr>
        <p:grpSpPr>
          <a:xfrm>
            <a:off x="5186491" y="2790674"/>
            <a:ext cx="602951" cy="840677"/>
            <a:chOff x="5186491" y="2790674"/>
            <a:chExt cx="602951" cy="840677"/>
          </a:xfrm>
          <a:effectLst/>
        </p:grpSpPr>
        <p:cxnSp>
          <p:nvCxnSpPr>
            <p:cNvPr id="88" name="Straight Connector 87">
              <a:extLst>
                <a:ext uri="{FF2B5EF4-FFF2-40B4-BE49-F238E27FC236}">
                  <a16:creationId xmlns:a16="http://schemas.microsoft.com/office/drawing/2014/main" id="{5BB2DDA7-E5BA-43DB-B29F-A63066221227}"/>
                </a:ext>
              </a:extLst>
            </p:cNvPr>
            <p:cNvCxnSpPr/>
            <p:nvPr/>
          </p:nvCxnSpPr>
          <p:spPr>
            <a:xfrm flipH="1">
              <a:off x="5186491" y="2911506"/>
              <a:ext cx="430103" cy="719845"/>
            </a:xfrm>
            <a:prstGeom prst="line">
              <a:avLst/>
            </a:prstGeom>
            <a:ln w="66675">
              <a:solidFill>
                <a:schemeClr val="accent4">
                  <a:lumMod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89" name="Moon 31">
              <a:extLst>
                <a:ext uri="{FF2B5EF4-FFF2-40B4-BE49-F238E27FC236}">
                  <a16:creationId xmlns:a16="http://schemas.microsoft.com/office/drawing/2014/main" id="{12D8D2A3-93F1-4F46-8EC9-F287723ECBFA}"/>
                </a:ext>
              </a:extLst>
            </p:cNvPr>
            <p:cNvSpPr/>
            <p:nvPr/>
          </p:nvSpPr>
          <p:spPr>
            <a:xfrm rot="17654041">
              <a:off x="5585047" y="2732150"/>
              <a:ext cx="145871" cy="262919"/>
            </a:xfrm>
            <a:custGeom>
              <a:avLst/>
              <a:gdLst>
                <a:gd name="connsiteX0" fmla="*/ 310707 w 310707"/>
                <a:gd name="connsiteY0" fmla="*/ 629637 h 629637"/>
                <a:gd name="connsiteX1" fmla="*/ 0 w 310707"/>
                <a:gd name="connsiteY1" fmla="*/ 314818 h 629637"/>
                <a:gd name="connsiteX2" fmla="*/ 310707 w 310707"/>
                <a:gd name="connsiteY2" fmla="*/ -1 h 629637"/>
                <a:gd name="connsiteX3" fmla="*/ 155353 w 310707"/>
                <a:gd name="connsiteY3" fmla="*/ 314818 h 629637"/>
                <a:gd name="connsiteX4" fmla="*/ 310707 w 310707"/>
                <a:gd name="connsiteY4" fmla="*/ 629637 h 629637"/>
                <a:gd name="connsiteX0" fmla="*/ 286739 w 310805"/>
                <a:gd name="connsiteY0" fmla="*/ 610910 h 610910"/>
                <a:gd name="connsiteX1" fmla="*/ 98 w 310805"/>
                <a:gd name="connsiteY1" fmla="*/ 314819 h 610910"/>
                <a:gd name="connsiteX2" fmla="*/ 310805 w 310805"/>
                <a:gd name="connsiteY2" fmla="*/ 0 h 610910"/>
                <a:gd name="connsiteX3" fmla="*/ 155451 w 310805"/>
                <a:gd name="connsiteY3" fmla="*/ 314819 h 610910"/>
                <a:gd name="connsiteX4" fmla="*/ 286739 w 310805"/>
                <a:gd name="connsiteY4" fmla="*/ 610910 h 610910"/>
                <a:gd name="connsiteX0" fmla="*/ 286665 w 286665"/>
                <a:gd name="connsiteY0" fmla="*/ 573150 h 573150"/>
                <a:gd name="connsiteX1" fmla="*/ 24 w 286665"/>
                <a:gd name="connsiteY1" fmla="*/ 277059 h 573150"/>
                <a:gd name="connsiteX2" fmla="*/ 275690 w 286665"/>
                <a:gd name="connsiteY2" fmla="*/ 0 h 573150"/>
                <a:gd name="connsiteX3" fmla="*/ 155377 w 286665"/>
                <a:gd name="connsiteY3" fmla="*/ 277059 h 573150"/>
                <a:gd name="connsiteX4" fmla="*/ 286665 w 286665"/>
                <a:gd name="connsiteY4" fmla="*/ 573150 h 5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65" h="573150">
                  <a:moveTo>
                    <a:pt x="286665" y="573150"/>
                  </a:moveTo>
                  <a:cubicBezTo>
                    <a:pt x="115066" y="573150"/>
                    <a:pt x="1853" y="372584"/>
                    <a:pt x="24" y="277059"/>
                  </a:cubicBezTo>
                  <a:cubicBezTo>
                    <a:pt x="-1805" y="181534"/>
                    <a:pt x="104091" y="0"/>
                    <a:pt x="275690" y="0"/>
                  </a:cubicBezTo>
                  <a:cubicBezTo>
                    <a:pt x="177893" y="74319"/>
                    <a:pt x="153548" y="181534"/>
                    <a:pt x="155377" y="277059"/>
                  </a:cubicBezTo>
                  <a:cubicBezTo>
                    <a:pt x="157206" y="372584"/>
                    <a:pt x="188867" y="498831"/>
                    <a:pt x="286665" y="573150"/>
                  </a:cubicBezTo>
                  <a:close/>
                </a:path>
              </a:pathLst>
            </a:custGeom>
            <a:solidFill>
              <a:schemeClr val="accent4">
                <a:lumMod val="50000"/>
              </a:schemeClr>
            </a:solidFill>
            <a:ln w="952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90" name="TextBox 89">
            <a:extLst>
              <a:ext uri="{FF2B5EF4-FFF2-40B4-BE49-F238E27FC236}">
                <a16:creationId xmlns:a16="http://schemas.microsoft.com/office/drawing/2014/main" id="{16A3737A-07A9-4D0D-B820-06951CA9F7B1}"/>
              </a:ext>
            </a:extLst>
          </p:cNvPr>
          <p:cNvSpPr txBox="1"/>
          <p:nvPr/>
        </p:nvSpPr>
        <p:spPr>
          <a:xfrm>
            <a:off x="5028297" y="4435380"/>
            <a:ext cx="395408" cy="277001"/>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mj-lt"/>
                <a:ea typeface="+mn-ea"/>
                <a:cs typeface="Arial" charset="0"/>
              </a:rPr>
              <a:t>–</a:t>
            </a:r>
            <a:endParaRPr kumimoji="0" lang="en-US" sz="2400" b="1" i="0" u="none" strike="noStrike" kern="1200" cap="none" spc="0" normalizeH="0" baseline="0" noProof="0">
              <a:ln>
                <a:noFill/>
              </a:ln>
              <a:effectLst/>
              <a:uLnTx/>
              <a:uFillTx/>
              <a:latin typeface="+mj-lt"/>
              <a:ea typeface="+mn-ea"/>
              <a:cs typeface="Arial" charset="0"/>
            </a:endParaRPr>
          </a:p>
        </p:txBody>
      </p:sp>
      <p:cxnSp>
        <p:nvCxnSpPr>
          <p:cNvPr id="96" name="Straight Connector 95">
            <a:extLst>
              <a:ext uri="{FF2B5EF4-FFF2-40B4-BE49-F238E27FC236}">
                <a16:creationId xmlns:a16="http://schemas.microsoft.com/office/drawing/2014/main" id="{23FBEAD8-EA73-4BCD-81E1-58349F5D3C96}"/>
              </a:ext>
            </a:extLst>
          </p:cNvPr>
          <p:cNvCxnSpPr/>
          <p:nvPr/>
        </p:nvCxnSpPr>
        <p:spPr>
          <a:xfrm flipH="1">
            <a:off x="4982685" y="5019123"/>
            <a:ext cx="84464" cy="438719"/>
          </a:xfrm>
          <a:prstGeom prst="line">
            <a:avLst/>
          </a:prstGeom>
          <a:ln w="117475">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00" name="Moon 31">
            <a:extLst>
              <a:ext uri="{FF2B5EF4-FFF2-40B4-BE49-F238E27FC236}">
                <a16:creationId xmlns:a16="http://schemas.microsoft.com/office/drawing/2014/main" id="{7D7C0682-592E-447A-853B-5AE73740BA1B}"/>
              </a:ext>
            </a:extLst>
          </p:cNvPr>
          <p:cNvSpPr/>
          <p:nvPr/>
        </p:nvSpPr>
        <p:spPr>
          <a:xfrm rot="17006980">
            <a:off x="4966808" y="4613885"/>
            <a:ext cx="286665" cy="573151"/>
          </a:xfrm>
          <a:custGeom>
            <a:avLst/>
            <a:gdLst>
              <a:gd name="connsiteX0" fmla="*/ 310707 w 310707"/>
              <a:gd name="connsiteY0" fmla="*/ 629637 h 629637"/>
              <a:gd name="connsiteX1" fmla="*/ 0 w 310707"/>
              <a:gd name="connsiteY1" fmla="*/ 314818 h 629637"/>
              <a:gd name="connsiteX2" fmla="*/ 310707 w 310707"/>
              <a:gd name="connsiteY2" fmla="*/ -1 h 629637"/>
              <a:gd name="connsiteX3" fmla="*/ 155353 w 310707"/>
              <a:gd name="connsiteY3" fmla="*/ 314818 h 629637"/>
              <a:gd name="connsiteX4" fmla="*/ 310707 w 310707"/>
              <a:gd name="connsiteY4" fmla="*/ 629637 h 629637"/>
              <a:gd name="connsiteX0" fmla="*/ 286739 w 310805"/>
              <a:gd name="connsiteY0" fmla="*/ 610910 h 610910"/>
              <a:gd name="connsiteX1" fmla="*/ 98 w 310805"/>
              <a:gd name="connsiteY1" fmla="*/ 314819 h 610910"/>
              <a:gd name="connsiteX2" fmla="*/ 310805 w 310805"/>
              <a:gd name="connsiteY2" fmla="*/ 0 h 610910"/>
              <a:gd name="connsiteX3" fmla="*/ 155451 w 310805"/>
              <a:gd name="connsiteY3" fmla="*/ 314819 h 610910"/>
              <a:gd name="connsiteX4" fmla="*/ 286739 w 310805"/>
              <a:gd name="connsiteY4" fmla="*/ 610910 h 610910"/>
              <a:gd name="connsiteX0" fmla="*/ 286665 w 286665"/>
              <a:gd name="connsiteY0" fmla="*/ 573150 h 573150"/>
              <a:gd name="connsiteX1" fmla="*/ 24 w 286665"/>
              <a:gd name="connsiteY1" fmla="*/ 277059 h 573150"/>
              <a:gd name="connsiteX2" fmla="*/ 275690 w 286665"/>
              <a:gd name="connsiteY2" fmla="*/ 0 h 573150"/>
              <a:gd name="connsiteX3" fmla="*/ 155377 w 286665"/>
              <a:gd name="connsiteY3" fmla="*/ 277059 h 573150"/>
              <a:gd name="connsiteX4" fmla="*/ 286665 w 286665"/>
              <a:gd name="connsiteY4" fmla="*/ 573150 h 5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65" h="573150">
                <a:moveTo>
                  <a:pt x="286665" y="573150"/>
                </a:moveTo>
                <a:cubicBezTo>
                  <a:pt x="115066" y="573150"/>
                  <a:pt x="1853" y="372584"/>
                  <a:pt x="24" y="277059"/>
                </a:cubicBezTo>
                <a:cubicBezTo>
                  <a:pt x="-1805" y="181534"/>
                  <a:pt x="104091" y="0"/>
                  <a:pt x="275690" y="0"/>
                </a:cubicBezTo>
                <a:cubicBezTo>
                  <a:pt x="177893" y="74319"/>
                  <a:pt x="153548" y="181534"/>
                  <a:pt x="155377" y="277059"/>
                </a:cubicBezTo>
                <a:cubicBezTo>
                  <a:pt x="157206" y="372584"/>
                  <a:pt x="188867" y="498831"/>
                  <a:pt x="286665" y="573150"/>
                </a:cubicBezTo>
                <a:close/>
              </a:path>
            </a:pathLst>
          </a:custGeom>
          <a:solidFill>
            <a:schemeClr val="bg2">
              <a:lumMod val="50000"/>
            </a:schemeClr>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01" name="Diamond 100">
            <a:extLst>
              <a:ext uri="{FF2B5EF4-FFF2-40B4-BE49-F238E27FC236}">
                <a16:creationId xmlns:a16="http://schemas.microsoft.com/office/drawing/2014/main" id="{781ACC99-E3DB-4F85-A11A-DF55AB60815F}"/>
              </a:ext>
            </a:extLst>
          </p:cNvPr>
          <p:cNvSpPr>
            <a:spLocks noChangeAspect="1"/>
          </p:cNvSpPr>
          <p:nvPr/>
        </p:nvSpPr>
        <p:spPr>
          <a:xfrm>
            <a:off x="5063304" y="4653660"/>
            <a:ext cx="174601" cy="96295"/>
          </a:xfrm>
          <a:prstGeom prst="diamond">
            <a:avLst/>
          </a:pr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05" name="TextBox 104">
            <a:extLst>
              <a:ext uri="{FF2B5EF4-FFF2-40B4-BE49-F238E27FC236}">
                <a16:creationId xmlns:a16="http://schemas.microsoft.com/office/drawing/2014/main" id="{9F831ED8-D4C3-40AF-A7EC-76842599A854}"/>
              </a:ext>
            </a:extLst>
          </p:cNvPr>
          <p:cNvSpPr txBox="1"/>
          <p:nvPr/>
        </p:nvSpPr>
        <p:spPr>
          <a:xfrm>
            <a:off x="5376831" y="4630196"/>
            <a:ext cx="899887" cy="297456"/>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charset="0"/>
              </a:rPr>
              <a:t>GABA</a:t>
            </a:r>
            <a:r>
              <a:rPr kumimoji="0" lang="en-US" sz="1333" b="0" i="0" u="none" strike="noStrike" kern="1200" cap="none" spc="0" normalizeH="0" baseline="30000" noProof="0">
                <a:ln>
                  <a:noFill/>
                </a:ln>
                <a:effectLst/>
                <a:uLnTx/>
                <a:uFillTx/>
                <a:latin typeface="+mj-lt"/>
                <a:ea typeface="+mn-ea"/>
                <a:cs typeface="Arial" charset="0"/>
              </a:rPr>
              <a:t>1,2</a:t>
            </a:r>
          </a:p>
        </p:txBody>
      </p:sp>
      <p:grpSp>
        <p:nvGrpSpPr>
          <p:cNvPr id="15" name="Group 14">
            <a:extLst>
              <a:ext uri="{FF2B5EF4-FFF2-40B4-BE49-F238E27FC236}">
                <a16:creationId xmlns:a16="http://schemas.microsoft.com/office/drawing/2014/main" id="{CED717F4-3948-4322-A8EC-F878D05B48E1}"/>
              </a:ext>
            </a:extLst>
          </p:cNvPr>
          <p:cNvGrpSpPr/>
          <p:nvPr/>
        </p:nvGrpSpPr>
        <p:grpSpPr>
          <a:xfrm>
            <a:off x="4059672" y="4483461"/>
            <a:ext cx="573151" cy="749290"/>
            <a:chOff x="4059672" y="4483461"/>
            <a:chExt cx="573151" cy="749290"/>
          </a:xfrm>
        </p:grpSpPr>
        <p:cxnSp>
          <p:nvCxnSpPr>
            <p:cNvPr id="91" name="Straight Connector 90">
              <a:extLst>
                <a:ext uri="{FF2B5EF4-FFF2-40B4-BE49-F238E27FC236}">
                  <a16:creationId xmlns:a16="http://schemas.microsoft.com/office/drawing/2014/main" id="{B1CF662F-0769-44B9-861F-687307CFA71F}"/>
                </a:ext>
              </a:extLst>
            </p:cNvPr>
            <p:cNvCxnSpPr/>
            <p:nvPr/>
          </p:nvCxnSpPr>
          <p:spPr>
            <a:xfrm flipH="1">
              <a:off x="4191656" y="4714022"/>
              <a:ext cx="161375" cy="518729"/>
            </a:xfrm>
            <a:prstGeom prst="line">
              <a:avLst/>
            </a:prstGeom>
            <a:ln w="117475">
              <a:solidFill>
                <a:srgbClr val="C7C2BA"/>
              </a:solidFill>
            </a:ln>
            <a:effectLst/>
          </p:spPr>
          <p:style>
            <a:lnRef idx="1">
              <a:schemeClr val="accent1"/>
            </a:lnRef>
            <a:fillRef idx="0">
              <a:schemeClr val="accent1"/>
            </a:fillRef>
            <a:effectRef idx="0">
              <a:schemeClr val="accent1"/>
            </a:effectRef>
            <a:fontRef idx="minor">
              <a:schemeClr val="tx1"/>
            </a:fontRef>
          </p:style>
        </p:cxnSp>
        <p:sp>
          <p:nvSpPr>
            <p:cNvPr id="104" name="Moon 31">
              <a:extLst>
                <a:ext uri="{FF2B5EF4-FFF2-40B4-BE49-F238E27FC236}">
                  <a16:creationId xmlns:a16="http://schemas.microsoft.com/office/drawing/2014/main" id="{B17D2B2F-F705-43B3-9F0E-C9A001F5B81F}"/>
                </a:ext>
              </a:extLst>
            </p:cNvPr>
            <p:cNvSpPr/>
            <p:nvPr/>
          </p:nvSpPr>
          <p:spPr>
            <a:xfrm rot="17654041">
              <a:off x="4202915" y="4397880"/>
              <a:ext cx="286665" cy="573151"/>
            </a:xfrm>
            <a:custGeom>
              <a:avLst/>
              <a:gdLst>
                <a:gd name="connsiteX0" fmla="*/ 310707 w 310707"/>
                <a:gd name="connsiteY0" fmla="*/ 629637 h 629637"/>
                <a:gd name="connsiteX1" fmla="*/ 0 w 310707"/>
                <a:gd name="connsiteY1" fmla="*/ 314818 h 629637"/>
                <a:gd name="connsiteX2" fmla="*/ 310707 w 310707"/>
                <a:gd name="connsiteY2" fmla="*/ -1 h 629637"/>
                <a:gd name="connsiteX3" fmla="*/ 155353 w 310707"/>
                <a:gd name="connsiteY3" fmla="*/ 314818 h 629637"/>
                <a:gd name="connsiteX4" fmla="*/ 310707 w 310707"/>
                <a:gd name="connsiteY4" fmla="*/ 629637 h 629637"/>
                <a:gd name="connsiteX0" fmla="*/ 286739 w 310805"/>
                <a:gd name="connsiteY0" fmla="*/ 610910 h 610910"/>
                <a:gd name="connsiteX1" fmla="*/ 98 w 310805"/>
                <a:gd name="connsiteY1" fmla="*/ 314819 h 610910"/>
                <a:gd name="connsiteX2" fmla="*/ 310805 w 310805"/>
                <a:gd name="connsiteY2" fmla="*/ 0 h 610910"/>
                <a:gd name="connsiteX3" fmla="*/ 155451 w 310805"/>
                <a:gd name="connsiteY3" fmla="*/ 314819 h 610910"/>
                <a:gd name="connsiteX4" fmla="*/ 286739 w 310805"/>
                <a:gd name="connsiteY4" fmla="*/ 610910 h 610910"/>
                <a:gd name="connsiteX0" fmla="*/ 286665 w 286665"/>
                <a:gd name="connsiteY0" fmla="*/ 573150 h 573150"/>
                <a:gd name="connsiteX1" fmla="*/ 24 w 286665"/>
                <a:gd name="connsiteY1" fmla="*/ 277059 h 573150"/>
                <a:gd name="connsiteX2" fmla="*/ 275690 w 286665"/>
                <a:gd name="connsiteY2" fmla="*/ 0 h 573150"/>
                <a:gd name="connsiteX3" fmla="*/ 155377 w 286665"/>
                <a:gd name="connsiteY3" fmla="*/ 277059 h 573150"/>
                <a:gd name="connsiteX4" fmla="*/ 286665 w 286665"/>
                <a:gd name="connsiteY4" fmla="*/ 573150 h 5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65" h="573150">
                  <a:moveTo>
                    <a:pt x="286665" y="573150"/>
                  </a:moveTo>
                  <a:cubicBezTo>
                    <a:pt x="115066" y="573150"/>
                    <a:pt x="1853" y="372584"/>
                    <a:pt x="24" y="277059"/>
                  </a:cubicBezTo>
                  <a:cubicBezTo>
                    <a:pt x="-1805" y="181534"/>
                    <a:pt x="104091" y="0"/>
                    <a:pt x="275690" y="0"/>
                  </a:cubicBezTo>
                  <a:cubicBezTo>
                    <a:pt x="177893" y="74319"/>
                    <a:pt x="153548" y="181534"/>
                    <a:pt x="155377" y="277059"/>
                  </a:cubicBezTo>
                  <a:cubicBezTo>
                    <a:pt x="157206" y="372584"/>
                    <a:pt x="188867" y="498831"/>
                    <a:pt x="286665" y="573150"/>
                  </a:cubicBezTo>
                  <a:close/>
                </a:path>
              </a:pathLst>
            </a:custGeom>
            <a:solidFill>
              <a:srgbClr val="C7C2B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06" name="Diamond 105">
              <a:extLst>
                <a:ext uri="{FF2B5EF4-FFF2-40B4-BE49-F238E27FC236}">
                  <a16:creationId xmlns:a16="http://schemas.microsoft.com/office/drawing/2014/main" id="{4BCAB51B-CB8E-4C40-B749-0E00CBC08FF3}"/>
                </a:ext>
              </a:extLst>
            </p:cNvPr>
            <p:cNvSpPr>
              <a:spLocks noChangeAspect="1"/>
            </p:cNvSpPr>
            <p:nvPr/>
          </p:nvSpPr>
          <p:spPr>
            <a:xfrm>
              <a:off x="4341102" y="4483461"/>
              <a:ext cx="174601" cy="96292"/>
            </a:xfrm>
            <a:prstGeom prst="diamond">
              <a:avLst/>
            </a:prstGeom>
            <a:solidFill>
              <a:schemeClr val="accent3">
                <a:lumMod val="60000"/>
                <a:lumOff val="40000"/>
              </a:schemeClr>
            </a:solidFill>
            <a:ln w="9525">
              <a:solidFill>
                <a:srgbClr val="C7C2BA"/>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107" name="TextBox 106">
            <a:extLst>
              <a:ext uri="{FF2B5EF4-FFF2-40B4-BE49-F238E27FC236}">
                <a16:creationId xmlns:a16="http://schemas.microsoft.com/office/drawing/2014/main" id="{0DD741D7-63E1-43CF-BEDF-D751F929FA9E}"/>
              </a:ext>
            </a:extLst>
          </p:cNvPr>
          <p:cNvSpPr txBox="1"/>
          <p:nvPr/>
        </p:nvSpPr>
        <p:spPr>
          <a:xfrm>
            <a:off x="4470476" y="4379766"/>
            <a:ext cx="606347" cy="297456"/>
          </a:xfrm>
          <a:prstGeom prst="rect">
            <a:avLst/>
          </a:prstGeom>
          <a:noFill/>
        </p:spPr>
        <p:txBody>
          <a:bodyPr wrap="square" lIns="91440" tIns="45721" rIns="91440" bIns="45721"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charset="0"/>
              </a:rPr>
              <a:t>Glu</a:t>
            </a:r>
            <a:r>
              <a:rPr kumimoji="0" lang="en-US" sz="1333" b="0" i="0" u="none" strike="noStrike" kern="1200" cap="none" spc="0" normalizeH="0" baseline="30000" noProof="0">
                <a:ln>
                  <a:noFill/>
                </a:ln>
                <a:effectLst/>
                <a:uLnTx/>
                <a:uFillTx/>
                <a:latin typeface="+mj-lt"/>
                <a:ea typeface="+mn-ea"/>
                <a:cs typeface="Arial" charset="0"/>
              </a:rPr>
              <a:t>1,2</a:t>
            </a:r>
          </a:p>
        </p:txBody>
      </p:sp>
      <p:cxnSp>
        <p:nvCxnSpPr>
          <p:cNvPr id="108" name="Straight Arrow Connector 107">
            <a:extLst>
              <a:ext uri="{FF2B5EF4-FFF2-40B4-BE49-F238E27FC236}">
                <a16:creationId xmlns:a16="http://schemas.microsoft.com/office/drawing/2014/main" id="{FE4976D5-88B7-4344-AAD9-BDB7663725B6}"/>
              </a:ext>
            </a:extLst>
          </p:cNvPr>
          <p:cNvCxnSpPr/>
          <p:nvPr/>
        </p:nvCxnSpPr>
        <p:spPr>
          <a:xfrm>
            <a:off x="4261763" y="4410525"/>
            <a:ext cx="0" cy="180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9" name="Rounded Rectangle 68">
            <a:extLst>
              <a:ext uri="{FF2B5EF4-FFF2-40B4-BE49-F238E27FC236}">
                <a16:creationId xmlns:a16="http://schemas.microsoft.com/office/drawing/2014/main" id="{0E62B15B-0FC2-4EB1-95F0-5B34EA204D1F}"/>
              </a:ext>
            </a:extLst>
          </p:cNvPr>
          <p:cNvSpPr/>
          <p:nvPr/>
        </p:nvSpPr>
        <p:spPr>
          <a:xfrm>
            <a:off x="656940" y="1332641"/>
            <a:ext cx="3487972" cy="2007136"/>
          </a:xfrm>
          <a:prstGeom prst="rect">
            <a:avLst/>
          </a:prstGeom>
          <a:solidFill>
            <a:schemeClr val="accent3">
              <a:lumMod val="20000"/>
              <a:lumOff val="80000"/>
            </a:schemeClr>
          </a:solidFill>
          <a:ln w="28575">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anchor="ctr" anchorCtr="0"/>
          <a:lstStyle/>
          <a:p>
            <a:pPr marL="0" marR="0" lvl="0" indent="0" algn="ctr" defTabSz="1219139" rtl="0" eaLnBrk="0" fontAlgn="base" latinLnBrk="0" hangingPunct="0">
              <a:lnSpc>
                <a:spcPct val="100000"/>
              </a:lnSpc>
              <a:spcBef>
                <a:spcPct val="0"/>
              </a:spcBef>
              <a:spcAft>
                <a:spcPts val="1200"/>
              </a:spcAft>
              <a:buClrTx/>
              <a:buSzTx/>
              <a:buFontTx/>
              <a:buNone/>
              <a:tabLst/>
              <a:defRPr/>
            </a:pPr>
            <a:r>
              <a:rPr kumimoji="0" lang="en-US" sz="1600" b="1" i="0" u="none" strike="noStrike" kern="1200" cap="none" spc="0" normalizeH="0" baseline="0" noProof="0" err="1">
                <a:ln>
                  <a:noFill/>
                </a:ln>
                <a:solidFill>
                  <a:schemeClr val="tx1"/>
                </a:solidFill>
                <a:effectLst/>
                <a:uLnTx/>
                <a:uFillTx/>
                <a:latin typeface="+mj-lt"/>
                <a:ea typeface="+mn-ea"/>
                <a:cs typeface="+mn-cs"/>
              </a:rPr>
              <a:t>AgRP</a:t>
            </a:r>
            <a:r>
              <a:rPr kumimoji="0" lang="en-US" sz="1600" b="1" i="0" u="none" strike="noStrike" kern="1200" cap="none" spc="0" normalizeH="0" baseline="0" noProof="0">
                <a:ln>
                  <a:noFill/>
                </a:ln>
                <a:solidFill>
                  <a:schemeClr val="tx1"/>
                </a:solidFill>
                <a:effectLst/>
                <a:uLnTx/>
                <a:uFillTx/>
                <a:latin typeface="+mj-lt"/>
                <a:ea typeface="+mn-ea"/>
                <a:cs typeface="+mn-cs"/>
              </a:rPr>
              <a:t>/NPY</a:t>
            </a:r>
            <a:r>
              <a:rPr kumimoji="0" lang="en-US" sz="1600" b="1" i="0" u="none" strike="noStrike" kern="1200" cap="none" spc="0" normalizeH="0" baseline="30000" noProof="0">
                <a:ln>
                  <a:noFill/>
                </a:ln>
                <a:solidFill>
                  <a:schemeClr val="tx1"/>
                </a:solidFill>
                <a:effectLst/>
                <a:uLnTx/>
                <a:uFillTx/>
                <a:latin typeface="+mj-lt"/>
                <a:ea typeface="+mn-ea"/>
                <a:cs typeface="+mn-cs"/>
              </a:rPr>
              <a:t>1,2</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Hunger signals </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lang="en-US" sz="1200">
                <a:solidFill>
                  <a:schemeClr val="tx1"/>
                </a:solidFill>
                <a:latin typeface="+mj-lt"/>
              </a:rPr>
              <a:t>GABA reduces stimulation of these signals</a:t>
            </a:r>
            <a:endParaRPr kumimoji="0" lang="en-US" sz="1200" b="0" i="0" u="none" strike="noStrike" kern="1200" cap="none" spc="0" normalizeH="0" baseline="0" noProof="0">
              <a:ln>
                <a:noFill/>
              </a:ln>
              <a:solidFill>
                <a:schemeClr val="tx1"/>
              </a:solidFill>
              <a:effectLst/>
              <a:uLnTx/>
              <a:uFillTx/>
              <a:latin typeface="+mj-lt"/>
              <a:ea typeface="+mn-ea"/>
              <a:cs typeface="+mn-cs"/>
            </a:endParaRP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Decreased firing leads to weight loss </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Inhibited by actions of topiramate</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200" b="0" i="0" u="none" strike="noStrike" kern="1200" cap="none" spc="0" normalizeH="0" baseline="0" noProof="0" err="1">
                <a:ln>
                  <a:noFill/>
                </a:ln>
                <a:solidFill>
                  <a:schemeClr val="tx1"/>
                </a:solidFill>
                <a:effectLst/>
                <a:uLnTx/>
                <a:uFillTx/>
                <a:latin typeface="+mj-lt"/>
                <a:ea typeface="+mn-ea"/>
                <a:cs typeface="+mn-cs"/>
              </a:rPr>
              <a:t>Coexpressed</a:t>
            </a:r>
            <a:r>
              <a:rPr kumimoji="0" lang="en-US" sz="1200" b="0" i="0" u="none" strike="noStrike" kern="1200" cap="none" spc="0" normalizeH="0" baseline="0" noProof="0">
                <a:ln>
                  <a:noFill/>
                </a:ln>
                <a:solidFill>
                  <a:schemeClr val="tx1"/>
                </a:solidFill>
                <a:effectLst/>
                <a:uLnTx/>
                <a:uFillTx/>
                <a:latin typeface="+mj-lt"/>
                <a:ea typeface="+mn-ea"/>
                <a:cs typeface="+mn-cs"/>
              </a:rPr>
              <a:t> in neurons located in the arcuate nucleus of the hypothalamus</a:t>
            </a:r>
          </a:p>
        </p:txBody>
      </p:sp>
      <p:sp>
        <p:nvSpPr>
          <p:cNvPr id="113" name="Freeform: Shape 112">
            <a:extLst>
              <a:ext uri="{FF2B5EF4-FFF2-40B4-BE49-F238E27FC236}">
                <a16:creationId xmlns:a16="http://schemas.microsoft.com/office/drawing/2014/main" id="{D4E41B02-B75B-4D58-8E1A-9C01C6089EFD}"/>
              </a:ext>
            </a:extLst>
          </p:cNvPr>
          <p:cNvSpPr/>
          <p:nvPr/>
        </p:nvSpPr>
        <p:spPr>
          <a:xfrm>
            <a:off x="1456266" y="3585632"/>
            <a:ext cx="2321167" cy="824987"/>
          </a:xfrm>
          <a:custGeom>
            <a:avLst/>
            <a:gdLst>
              <a:gd name="connsiteX0" fmla="*/ 0 w 1828800"/>
              <a:gd name="connsiteY0" fmla="*/ 588434 h 812800"/>
              <a:gd name="connsiteX1" fmla="*/ 1828800 w 1828800"/>
              <a:gd name="connsiteY1" fmla="*/ 0 h 812800"/>
              <a:gd name="connsiteX2" fmla="*/ 1828800 w 1828800"/>
              <a:gd name="connsiteY2" fmla="*/ 812800 h 812800"/>
              <a:gd name="connsiteX3" fmla="*/ 0 w 1828800"/>
              <a:gd name="connsiteY3" fmla="*/ 588434 h 812800"/>
            </a:gdLst>
            <a:ahLst/>
            <a:cxnLst>
              <a:cxn ang="0">
                <a:pos x="connsiteX0" y="connsiteY0"/>
              </a:cxn>
              <a:cxn ang="0">
                <a:pos x="connsiteX1" y="connsiteY1"/>
              </a:cxn>
              <a:cxn ang="0">
                <a:pos x="connsiteX2" y="connsiteY2"/>
              </a:cxn>
              <a:cxn ang="0">
                <a:pos x="connsiteX3" y="connsiteY3"/>
              </a:cxn>
            </a:cxnLst>
            <a:rect l="l" t="t" r="r" b="b"/>
            <a:pathLst>
              <a:path w="1828800" h="812800">
                <a:moveTo>
                  <a:pt x="0" y="588434"/>
                </a:moveTo>
                <a:lnTo>
                  <a:pt x="1828800" y="0"/>
                </a:lnTo>
                <a:lnTo>
                  <a:pt x="1828800" y="812800"/>
                </a:lnTo>
                <a:lnTo>
                  <a:pt x="0" y="588434"/>
                </a:lnTo>
                <a:close/>
              </a:path>
            </a:pathLst>
          </a:custGeom>
          <a:solidFill>
            <a:schemeClr val="bg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284288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Title 1"/>
          <p:cNvSpPr>
            <a:spLocks noGrp="1"/>
          </p:cNvSpPr>
          <p:nvPr>
            <p:ph type="title"/>
          </p:nvPr>
        </p:nvSpPr>
        <p:spPr>
          <a:xfrm>
            <a:off x="838200" y="276989"/>
            <a:ext cx="10515600" cy="1325563"/>
          </a:xfrm>
        </p:spPr>
        <p:txBody>
          <a:bodyPr/>
          <a:lstStyle/>
          <a:p>
            <a:r>
              <a:rPr lang="en-US" altLang="en-US" sz="3600"/>
              <a:t>PHEN/TPM ER: efficacy</a:t>
            </a:r>
            <a:br>
              <a:rPr lang="en-US" altLang="en-US"/>
            </a:br>
            <a:r>
              <a:rPr lang="en-US" altLang="en-US" sz="2200"/>
              <a:t>EQUIP and CONQUER studies, mean weight loss (%, 56 weeks)</a:t>
            </a:r>
          </a:p>
        </p:txBody>
      </p:sp>
      <p:sp>
        <p:nvSpPr>
          <p:cNvPr id="20" name="Text Placeholder 19">
            <a:extLst>
              <a:ext uri="{FF2B5EF4-FFF2-40B4-BE49-F238E27FC236}">
                <a16:creationId xmlns:a16="http://schemas.microsoft.com/office/drawing/2014/main" id="{357314B3-354D-441D-A710-7BF38E632EE8}"/>
              </a:ext>
            </a:extLst>
          </p:cNvPr>
          <p:cNvSpPr>
            <a:spLocks noGrp="1"/>
          </p:cNvSpPr>
          <p:nvPr>
            <p:ph type="body" sz="quarter" idx="13"/>
          </p:nvPr>
        </p:nvSpPr>
        <p:spPr/>
        <p:txBody>
          <a:bodyPr/>
          <a:lstStyle/>
          <a:p>
            <a:pPr>
              <a:spcBef>
                <a:spcPts val="0"/>
              </a:spcBef>
              <a:spcAft>
                <a:spcPts val="0"/>
              </a:spcAft>
            </a:pPr>
            <a:r>
              <a:rPr lang="en-CA"/>
              <a:t>BMI, body mass index; PHEN/TPM ER, phentermine-topiramate extended-release.</a:t>
            </a:r>
          </a:p>
          <a:p>
            <a:pPr>
              <a:spcBef>
                <a:spcPts val="0"/>
              </a:spcBef>
              <a:spcAft>
                <a:spcPts val="0"/>
              </a:spcAft>
            </a:pPr>
            <a:r>
              <a:rPr lang="en-CA"/>
              <a:t>*p&lt;0.0001 vs placebo; **p&lt;0.0001 vs PHEN/TPM 3.75/23 mg; </a:t>
            </a:r>
            <a:r>
              <a:rPr kumimoji="0" lang="en-US" sz="1000" b="0" i="0" u="none" strike="noStrike" kern="0" cap="none" spc="0" normalizeH="0" baseline="30000" noProof="0">
                <a:ln>
                  <a:noFill/>
                </a:ln>
                <a:effectLst/>
                <a:uLnTx/>
                <a:uFillTx/>
                <a:latin typeface="+mj-lt"/>
                <a:ea typeface="Apis For Office" panose="020B0504010101010104" pitchFamily="34" charset="0"/>
                <a:cs typeface="Apis For Office" panose="020B0504010101010104" pitchFamily="34" charset="0"/>
              </a:rPr>
              <a:t>a</a:t>
            </a:r>
            <a:r>
              <a:rPr lang="en-CA"/>
              <a:t>Titration dose only. Least squares mean. Intention-to-treat population, last observation carried forward. </a:t>
            </a:r>
            <a:br>
              <a:rPr lang="en-CA"/>
            </a:br>
            <a:r>
              <a:rPr lang="en-CA"/>
              <a:t>1. Allison DB et al. Obesity (Silver Spring) 2012;20:330–42; 2. </a:t>
            </a:r>
            <a:r>
              <a:rPr lang="en-CA" err="1"/>
              <a:t>Gadde</a:t>
            </a:r>
            <a:r>
              <a:rPr lang="en-CA"/>
              <a:t> KM et al. Lancet 2011;377:1341–52. </a:t>
            </a:r>
          </a:p>
        </p:txBody>
      </p:sp>
      <p:pic>
        <p:nvPicPr>
          <p:cNvPr id="5" name="button_pediatric">
            <a:hlinkClick r:id="" action="ppaction://noaction"/>
            <a:extLst>
              <a:ext uri="{FF2B5EF4-FFF2-40B4-BE49-F238E27FC236}">
                <a16:creationId xmlns:a16="http://schemas.microsoft.com/office/drawing/2014/main" id="{3DC6FE74-042A-4E54-8354-E5E98F89AD84}"/>
              </a:ext>
            </a:extLst>
          </p:cNvPr>
          <p:cNvPicPr>
            <a:picLocks noChangeAspect="1"/>
          </p:cNvPicPr>
          <p:nvPr/>
        </p:nvPicPr>
        <p:blipFill>
          <a:blip r:embed="rId4"/>
          <a:stretch>
            <a:fillRect/>
          </a:stretch>
        </p:blipFill>
        <p:spPr>
          <a:xfrm>
            <a:off x="8734525" y="0"/>
            <a:ext cx="1511808" cy="463296"/>
          </a:xfrm>
          <a:prstGeom prst="rect">
            <a:avLst/>
          </a:prstGeom>
        </p:spPr>
      </p:pic>
      <p:pic>
        <p:nvPicPr>
          <p:cNvPr id="6" name="button_treatments">
            <a:hlinkClick r:id="" action="ppaction://noaction"/>
            <a:extLst>
              <a:ext uri="{FF2B5EF4-FFF2-40B4-BE49-F238E27FC236}">
                <a16:creationId xmlns:a16="http://schemas.microsoft.com/office/drawing/2014/main" id="{75EAF8EA-4ABE-4F84-8519-264A6FB64401}"/>
              </a:ext>
            </a:extLst>
          </p:cNvPr>
          <p:cNvPicPr>
            <a:picLocks noChangeAspect="1"/>
          </p:cNvPicPr>
          <p:nvPr/>
        </p:nvPicPr>
        <p:blipFill>
          <a:blip r:embed="rId5"/>
          <a:stretch>
            <a:fillRect/>
          </a:stretch>
        </p:blipFill>
        <p:spPr>
          <a:xfrm>
            <a:off x="10261153" y="0"/>
            <a:ext cx="1072897" cy="463296"/>
          </a:xfrm>
          <a:prstGeom prst="rect">
            <a:avLst/>
          </a:prstGeom>
        </p:spPr>
      </p:pic>
      <p:pic>
        <p:nvPicPr>
          <p:cNvPr id="7" name="button_comorbid">
            <a:hlinkClick r:id="" action="ppaction://noaction"/>
            <a:extLst>
              <a:ext uri="{FF2B5EF4-FFF2-40B4-BE49-F238E27FC236}">
                <a16:creationId xmlns:a16="http://schemas.microsoft.com/office/drawing/2014/main" id="{03E00C82-A28E-4EAC-94E2-F107A2BEEBE9}"/>
              </a:ext>
            </a:extLst>
          </p:cNvPr>
          <p:cNvPicPr>
            <a:picLocks noChangeAspect="1"/>
          </p:cNvPicPr>
          <p:nvPr/>
        </p:nvPicPr>
        <p:blipFill>
          <a:blip r:embed="rId6"/>
          <a:stretch>
            <a:fillRect/>
          </a:stretch>
        </p:blipFill>
        <p:spPr>
          <a:xfrm>
            <a:off x="4470596" y="0"/>
            <a:ext cx="3261309" cy="436747"/>
          </a:xfrm>
          <a:prstGeom prst="rect">
            <a:avLst/>
          </a:prstGeom>
        </p:spPr>
      </p:pic>
      <p:sp>
        <p:nvSpPr>
          <p:cNvPr id="9" name="button_burden">
            <a:hlinkClick r:id="" action="ppaction://noaction"/>
            <a:extLst>
              <a:ext uri="{FF2B5EF4-FFF2-40B4-BE49-F238E27FC236}">
                <a16:creationId xmlns:a16="http://schemas.microsoft.com/office/drawing/2014/main" id="{0D616FE2-35DE-4156-9930-94F2BE7A7DF9}"/>
              </a:ext>
            </a:extLst>
          </p:cNvPr>
          <p:cNvSpPr/>
          <p:nvPr/>
        </p:nvSpPr>
        <p:spPr>
          <a:xfrm>
            <a:off x="7760800" y="0"/>
            <a:ext cx="950976"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0" name="button_bw regul">
            <a:hlinkClick r:id="" action="ppaction://noaction"/>
            <a:extLst>
              <a:ext uri="{FF2B5EF4-FFF2-40B4-BE49-F238E27FC236}">
                <a16:creationId xmlns:a16="http://schemas.microsoft.com/office/drawing/2014/main" id="{4F13C60F-B7D1-44C5-AD3A-3699697926C7}"/>
              </a:ext>
            </a:extLst>
          </p:cNvPr>
          <p:cNvSpPr/>
          <p:nvPr/>
        </p:nvSpPr>
        <p:spPr>
          <a:xfrm>
            <a:off x="2001916" y="0"/>
            <a:ext cx="1341120"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1" name="button_overview">
            <a:hlinkClick r:id="" action="ppaction://noaction"/>
            <a:extLst>
              <a:ext uri="{FF2B5EF4-FFF2-40B4-BE49-F238E27FC236}">
                <a16:creationId xmlns:a16="http://schemas.microsoft.com/office/drawing/2014/main" id="{5F4E907A-BC98-496F-8740-1929083C3F29}"/>
              </a:ext>
            </a:extLst>
          </p:cNvPr>
          <p:cNvSpPr/>
          <p:nvPr/>
        </p:nvSpPr>
        <p:spPr>
          <a:xfrm>
            <a:off x="1016000" y="0"/>
            <a:ext cx="975360"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2" name="button_home">
            <a:hlinkClick r:id="rId7" action="ppaction://hlinksldjump"/>
            <a:extLst>
              <a:ext uri="{FF2B5EF4-FFF2-40B4-BE49-F238E27FC236}">
                <a16:creationId xmlns:a16="http://schemas.microsoft.com/office/drawing/2014/main" id="{F9080864-B5C6-44F3-9062-542B76EE7AB3}"/>
              </a:ext>
            </a:extLst>
          </p:cNvPr>
          <p:cNvSpPr/>
          <p:nvPr/>
        </p:nvSpPr>
        <p:spPr>
          <a:xfrm>
            <a:off x="11362944" y="0"/>
            <a:ext cx="829056" cy="4632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nvGrpSpPr>
          <p:cNvPr id="106" name="Group 105">
            <a:extLst>
              <a:ext uri="{FF2B5EF4-FFF2-40B4-BE49-F238E27FC236}">
                <a16:creationId xmlns:a16="http://schemas.microsoft.com/office/drawing/2014/main" id="{B1A5010C-9BE0-43EC-98C4-F996F48F76F2}"/>
              </a:ext>
            </a:extLst>
          </p:cNvPr>
          <p:cNvGrpSpPr/>
          <p:nvPr/>
        </p:nvGrpSpPr>
        <p:grpSpPr>
          <a:xfrm>
            <a:off x="533548" y="1556637"/>
            <a:ext cx="10934700" cy="4350404"/>
            <a:chOff x="457200" y="1043422"/>
            <a:chExt cx="8229600" cy="3696241"/>
          </a:xfrm>
        </p:grpSpPr>
        <p:graphicFrame>
          <p:nvGraphicFramePr>
            <p:cNvPr id="107" name="Chart 106">
              <a:extLst>
                <a:ext uri="{FF2B5EF4-FFF2-40B4-BE49-F238E27FC236}">
                  <a16:creationId xmlns:a16="http://schemas.microsoft.com/office/drawing/2014/main" id="{59051D68-0DB1-4D30-8DBE-E8697B9BCADB}"/>
                </a:ext>
              </a:extLst>
            </p:cNvPr>
            <p:cNvGraphicFramePr/>
            <p:nvPr>
              <p:extLst>
                <p:ext uri="{D42A27DB-BD31-4B8C-83A1-F6EECF244321}">
                  <p14:modId xmlns:p14="http://schemas.microsoft.com/office/powerpoint/2010/main" val="3836051224"/>
                </p:ext>
              </p:extLst>
            </p:nvPr>
          </p:nvGraphicFramePr>
          <p:xfrm>
            <a:off x="2766000" y="1315649"/>
            <a:ext cx="3311999" cy="1476000"/>
          </p:xfrm>
          <a:graphic>
            <a:graphicData uri="http://schemas.openxmlformats.org/drawingml/2006/chart">
              <c:chart xmlns:c="http://schemas.openxmlformats.org/drawingml/2006/chart" xmlns:r="http://schemas.openxmlformats.org/officeDocument/2006/relationships" r:id="rId8"/>
            </a:graphicData>
          </a:graphic>
        </p:graphicFrame>
        <p:sp>
          <p:nvSpPr>
            <p:cNvPr id="108" name="TextBox 107">
              <a:extLst>
                <a:ext uri="{FF2B5EF4-FFF2-40B4-BE49-F238E27FC236}">
                  <a16:creationId xmlns:a16="http://schemas.microsoft.com/office/drawing/2014/main" id="{C33E94E1-BAE2-4CF2-A332-4492BFA77A46}"/>
                </a:ext>
              </a:extLst>
            </p:cNvPr>
            <p:cNvSpPr txBox="1"/>
            <p:nvPr/>
          </p:nvSpPr>
          <p:spPr>
            <a:xfrm rot="16200000">
              <a:off x="1864925" y="1944650"/>
              <a:ext cx="1448315" cy="208473"/>
            </a:xfrm>
            <a:prstGeom prst="rect">
              <a:avLst/>
            </a:prstGeom>
            <a:noFill/>
          </p:spPr>
          <p:txBody>
            <a:bodyPr wrap="square" rtlCol="0">
              <a:spAutoFit/>
            </a:bodyPr>
            <a:lstStyle/>
            <a:p>
              <a:pPr marL="0" marR="0" lvl="0" indent="0" algn="ctr" defTabSz="1219139" rtl="0" eaLnBrk="1" fontAlgn="auto"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Weight loss (%)</a:t>
              </a:r>
            </a:p>
          </p:txBody>
        </p:sp>
        <p:graphicFrame>
          <p:nvGraphicFramePr>
            <p:cNvPr id="109" name="Chart 108">
              <a:extLst>
                <a:ext uri="{FF2B5EF4-FFF2-40B4-BE49-F238E27FC236}">
                  <a16:creationId xmlns:a16="http://schemas.microsoft.com/office/drawing/2014/main" id="{02978C12-0E83-4217-A2A4-1D35FBCC09EE}"/>
                </a:ext>
              </a:extLst>
            </p:cNvPr>
            <p:cNvGraphicFramePr/>
            <p:nvPr>
              <p:extLst>
                <p:ext uri="{D42A27DB-BD31-4B8C-83A1-F6EECF244321}">
                  <p14:modId xmlns:p14="http://schemas.microsoft.com/office/powerpoint/2010/main" val="2294013726"/>
                </p:ext>
              </p:extLst>
            </p:nvPr>
          </p:nvGraphicFramePr>
          <p:xfrm>
            <a:off x="2766000" y="3235115"/>
            <a:ext cx="3330000" cy="1476001"/>
          </p:xfrm>
          <a:graphic>
            <a:graphicData uri="http://schemas.openxmlformats.org/drawingml/2006/chart">
              <c:chart xmlns:c="http://schemas.openxmlformats.org/drawingml/2006/chart" xmlns:r="http://schemas.openxmlformats.org/officeDocument/2006/relationships" r:id="rId9"/>
            </a:graphicData>
          </a:graphic>
        </p:graphicFrame>
        <p:sp>
          <p:nvSpPr>
            <p:cNvPr id="110" name="TextBox 109">
              <a:extLst>
                <a:ext uri="{FF2B5EF4-FFF2-40B4-BE49-F238E27FC236}">
                  <a16:creationId xmlns:a16="http://schemas.microsoft.com/office/drawing/2014/main" id="{FAB1671F-0B73-4DD8-BA39-B701F3CEDFC0}"/>
                </a:ext>
              </a:extLst>
            </p:cNvPr>
            <p:cNvSpPr txBox="1"/>
            <p:nvPr/>
          </p:nvSpPr>
          <p:spPr>
            <a:xfrm rot="16200000">
              <a:off x="1801305" y="3847649"/>
              <a:ext cx="1575555" cy="208473"/>
            </a:xfrm>
            <a:prstGeom prst="rect">
              <a:avLst/>
            </a:prstGeom>
            <a:noFill/>
          </p:spPr>
          <p:txBody>
            <a:bodyPr wrap="square" rtlCol="0">
              <a:spAutoFit/>
            </a:bodyPr>
            <a:lstStyle/>
            <a:p>
              <a:pPr marL="0" marR="0" lvl="0" indent="0" algn="ctr" defTabSz="1219139" rtl="0" eaLnBrk="1" fontAlgn="auto"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Weight loss (%)</a:t>
              </a:r>
            </a:p>
          </p:txBody>
        </p:sp>
        <p:sp>
          <p:nvSpPr>
            <p:cNvPr id="111" name="TextBox 110">
              <a:extLst>
                <a:ext uri="{FF2B5EF4-FFF2-40B4-BE49-F238E27FC236}">
                  <a16:creationId xmlns:a16="http://schemas.microsoft.com/office/drawing/2014/main" id="{569144C5-618E-4B3E-BDF3-650A1E2893D1}"/>
                </a:ext>
              </a:extLst>
            </p:cNvPr>
            <p:cNvSpPr txBox="1"/>
            <p:nvPr/>
          </p:nvSpPr>
          <p:spPr>
            <a:xfrm>
              <a:off x="457993" y="1043422"/>
              <a:ext cx="8228015" cy="270268"/>
            </a:xfrm>
            <a:prstGeom prst="rect">
              <a:avLst/>
            </a:prstGeom>
            <a:noFill/>
            <a:effectLst/>
          </p:spPr>
          <p:txBody>
            <a:bodyPr wrap="square" rtlCol="0" anchor="ctr">
              <a:spAutoFit/>
            </a:bodyPr>
            <a:lstStyle/>
            <a:p>
              <a:pPr marL="0" marR="0" lvl="0" indent="0" algn="ctr" defTabSz="1219139" rtl="0" eaLnBrk="1" fontAlgn="auto" latinLnBrk="0" hangingPunct="1">
                <a:lnSpc>
                  <a:spcPct val="100000"/>
                </a:lnSpc>
                <a:spcBef>
                  <a:spcPct val="0"/>
                </a:spcBef>
                <a:spcAft>
                  <a:spcPts val="0"/>
                </a:spcAft>
                <a:buClrTx/>
                <a:buSzTx/>
                <a:buFontTx/>
                <a:buNone/>
                <a:tabLst/>
                <a:defRPr/>
              </a:pPr>
              <a:r>
                <a:rPr kumimoji="0" lang="en-US" sz="1400" b="1" i="0" u="sng"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EQUIP</a:t>
              </a:r>
              <a:r>
                <a:rPr kumimoji="0" lang="en-US" sz="1400" b="1" i="0" u="none" strike="noStrike" kern="0" cap="none" spc="0" normalizeH="0" baseline="30000" noProof="0">
                  <a:ln>
                    <a:noFill/>
                  </a:ln>
                  <a:effectLst/>
                  <a:uLnTx/>
                  <a:uFillTx/>
                  <a:latin typeface="+mj-lt"/>
                  <a:ea typeface="Apis For Office" panose="020B0504010101010104" pitchFamily="34" charset="0"/>
                  <a:cs typeface="Apis For Office" panose="020B0504010101010104" pitchFamily="34" charset="0"/>
                </a:rPr>
                <a:t>1</a:t>
              </a:r>
              <a:r>
                <a:rPr kumimoji="0" lang="en-US" sz="1400" b="1"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 total N=1,267; active treatment N=753; BMI ≥30 kg/m</a:t>
              </a:r>
              <a:r>
                <a:rPr kumimoji="0" lang="en-US" sz="1400" b="1" i="0" u="none" strike="noStrike" kern="0" cap="none" spc="0" normalizeH="0" baseline="30000" noProof="0">
                  <a:ln>
                    <a:noFill/>
                  </a:ln>
                  <a:effectLst/>
                  <a:uLnTx/>
                  <a:uFillTx/>
                  <a:latin typeface="+mj-lt"/>
                  <a:ea typeface="Apis For Office" panose="020B0504010101010104" pitchFamily="34" charset="0"/>
                  <a:cs typeface="Apis For Office" panose="020B0504010101010104" pitchFamily="34" charset="0"/>
                </a:rPr>
                <a:t>2</a:t>
              </a:r>
              <a:r>
                <a:rPr kumimoji="0" lang="en-US" sz="1400" b="1"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 mean age 43 years, 83% female</a:t>
              </a:r>
            </a:p>
          </p:txBody>
        </p:sp>
        <p:sp>
          <p:nvSpPr>
            <p:cNvPr id="112" name="TextBox 111">
              <a:extLst>
                <a:ext uri="{FF2B5EF4-FFF2-40B4-BE49-F238E27FC236}">
                  <a16:creationId xmlns:a16="http://schemas.microsoft.com/office/drawing/2014/main" id="{E9450724-4243-4B42-8EF0-FADDBD0A76CE}"/>
                </a:ext>
              </a:extLst>
            </p:cNvPr>
            <p:cNvSpPr txBox="1"/>
            <p:nvPr/>
          </p:nvSpPr>
          <p:spPr>
            <a:xfrm>
              <a:off x="457200" y="2772813"/>
              <a:ext cx="8229600" cy="462087"/>
            </a:xfrm>
            <a:prstGeom prst="rect">
              <a:avLst/>
            </a:prstGeom>
            <a:noFill/>
            <a:effectLst/>
          </p:spPr>
          <p:txBody>
            <a:bodyPr wrap="square" rtlCol="0" anchor="ctr">
              <a:spAutoFit/>
            </a:bodyPr>
            <a:lstStyle/>
            <a:p>
              <a:pPr marL="0" marR="0" lvl="0" indent="0" algn="ctr" defTabSz="1219139" rtl="0" eaLnBrk="1" fontAlgn="auto" latinLnBrk="0" hangingPunct="1">
                <a:lnSpc>
                  <a:spcPct val="100000"/>
                </a:lnSpc>
                <a:spcBef>
                  <a:spcPct val="0"/>
                </a:spcBef>
                <a:spcAft>
                  <a:spcPts val="0"/>
                </a:spcAft>
                <a:buClrTx/>
                <a:buSzTx/>
                <a:buFontTx/>
                <a:buNone/>
                <a:tabLst/>
                <a:defRPr/>
              </a:pPr>
              <a:r>
                <a:rPr kumimoji="0" lang="en-US" sz="1400" b="1" i="0" u="sng"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CONQUER</a:t>
              </a:r>
              <a:r>
                <a:rPr kumimoji="0" lang="en-US" sz="1400" b="1" i="0" u="none" strike="noStrike" kern="0" cap="none" spc="0" normalizeH="0" baseline="30000" noProof="0">
                  <a:ln>
                    <a:noFill/>
                  </a:ln>
                  <a:effectLst/>
                  <a:uLnTx/>
                  <a:uFillTx/>
                  <a:latin typeface="+mj-lt"/>
                  <a:ea typeface="Apis For Office" panose="020B0504010101010104" pitchFamily="34" charset="0"/>
                  <a:cs typeface="Apis For Office" panose="020B0504010101010104" pitchFamily="34" charset="0"/>
                </a:rPr>
                <a:t>2</a:t>
              </a:r>
              <a:r>
                <a:rPr kumimoji="0" lang="en-US" sz="1400" b="1"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 total N=2,487; active treatment N=1,493; BMI ≥27–45 kg/m</a:t>
              </a:r>
              <a:r>
                <a:rPr kumimoji="0" lang="en-US" sz="1400" b="1" i="0" u="none" strike="noStrike" kern="0" cap="none" spc="0" normalizeH="0" baseline="30000" noProof="0">
                  <a:ln>
                    <a:noFill/>
                  </a:ln>
                  <a:effectLst/>
                  <a:uLnTx/>
                  <a:uFillTx/>
                  <a:latin typeface="+mj-lt"/>
                  <a:ea typeface="Apis For Office" panose="020B0504010101010104" pitchFamily="34" charset="0"/>
                  <a:cs typeface="Apis For Office" panose="020B0504010101010104" pitchFamily="34" charset="0"/>
                </a:rPr>
                <a:t>2 </a:t>
              </a:r>
              <a:r>
                <a:rPr kumimoji="0" lang="en-US" sz="1400" b="1"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 hypertension,</a:t>
              </a:r>
              <a:br>
                <a:rPr kumimoji="0" lang="en-US" sz="1400" b="1"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br>
              <a:r>
                <a:rPr kumimoji="0" lang="en-US" sz="1400" b="1"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dyslipidemia or diabetes, enlarged waist circumference, mean age 51 years, 70% female</a:t>
              </a:r>
            </a:p>
          </p:txBody>
        </p:sp>
        <p:grpSp>
          <p:nvGrpSpPr>
            <p:cNvPr id="113" name="Group 112">
              <a:extLst>
                <a:ext uri="{FF2B5EF4-FFF2-40B4-BE49-F238E27FC236}">
                  <a16:creationId xmlns:a16="http://schemas.microsoft.com/office/drawing/2014/main" id="{9BAE834A-429B-400B-AA00-37AB230F7CC9}"/>
                </a:ext>
              </a:extLst>
            </p:cNvPr>
            <p:cNvGrpSpPr/>
            <p:nvPr/>
          </p:nvGrpSpPr>
          <p:grpSpPr>
            <a:xfrm>
              <a:off x="6364914" y="1712531"/>
              <a:ext cx="2111821" cy="679205"/>
              <a:chOff x="6116320" y="4670031"/>
              <a:chExt cx="1669674" cy="657102"/>
            </a:xfrm>
          </p:grpSpPr>
          <p:sp>
            <p:nvSpPr>
              <p:cNvPr id="131" name="Rectangle 130">
                <a:extLst>
                  <a:ext uri="{FF2B5EF4-FFF2-40B4-BE49-F238E27FC236}">
                    <a16:creationId xmlns:a16="http://schemas.microsoft.com/office/drawing/2014/main" id="{400CC259-3F01-481E-AA45-AFE18F4EC475}"/>
                  </a:ext>
                </a:extLst>
              </p:cNvPr>
              <p:cNvSpPr/>
              <p:nvPr/>
            </p:nvSpPr>
            <p:spPr>
              <a:xfrm>
                <a:off x="6116320" y="4746836"/>
                <a:ext cx="108000" cy="108000"/>
              </a:xfrm>
              <a:prstGeom prst="rect">
                <a:avLst/>
              </a:prstGeom>
              <a:solidFill>
                <a:schemeClr val="bg2">
                  <a:lumMod val="10000"/>
                </a:schemeClr>
              </a:solidFill>
              <a:ln w="9525" cap="flat" cmpd="sng" algn="ctr">
                <a:solidFill>
                  <a:schemeClr val="bg2">
                    <a:lumMod val="25000"/>
                  </a:schemeClr>
                </a:solidFill>
                <a:prstDash val="solid"/>
              </a:ln>
              <a:effectLst/>
            </p:spPr>
            <p:txBody>
              <a:bodyPr rtlCol="0" anchor="ctr"/>
              <a:lstStyle/>
              <a:p>
                <a:pPr marL="0" marR="0" lvl="0" indent="0" algn="ctr" defTabSz="1219139" rtl="0" eaLnBrk="1" fontAlgn="auto" latinLnBrk="0" hangingPunct="1">
                  <a:lnSpc>
                    <a:spcPct val="100000"/>
                  </a:lnSpc>
                  <a:spcBef>
                    <a:spcPct val="0"/>
                  </a:spcBef>
                  <a:spcAft>
                    <a:spcPts val="0"/>
                  </a:spcAft>
                  <a:buClrTx/>
                  <a:buSzTx/>
                  <a:buFontTx/>
                  <a:buNone/>
                  <a:tabLst/>
                  <a:defRPr/>
                </a:pPr>
                <a:endParaRPr kumimoji="0" lang="en-US" sz="18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endParaRPr>
              </a:p>
            </p:txBody>
          </p:sp>
          <p:sp>
            <p:nvSpPr>
              <p:cNvPr id="132" name="TextBox 131">
                <a:extLst>
                  <a:ext uri="{FF2B5EF4-FFF2-40B4-BE49-F238E27FC236}">
                    <a16:creationId xmlns:a16="http://schemas.microsoft.com/office/drawing/2014/main" id="{67484D44-1D9F-48FF-B679-E337A39E9AD5}"/>
                  </a:ext>
                </a:extLst>
              </p:cNvPr>
              <p:cNvSpPr txBox="1"/>
              <p:nvPr/>
            </p:nvSpPr>
            <p:spPr>
              <a:xfrm>
                <a:off x="6195894" y="4670031"/>
                <a:ext cx="1518401" cy="244502"/>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333"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Placebo</a:t>
                </a:r>
              </a:p>
            </p:txBody>
          </p:sp>
          <p:sp>
            <p:nvSpPr>
              <p:cNvPr id="133" name="Rectangle 132">
                <a:extLst>
                  <a:ext uri="{FF2B5EF4-FFF2-40B4-BE49-F238E27FC236}">
                    <a16:creationId xmlns:a16="http://schemas.microsoft.com/office/drawing/2014/main" id="{CCAF83F3-5B3F-4C96-83FD-655C9C973330}"/>
                  </a:ext>
                </a:extLst>
              </p:cNvPr>
              <p:cNvSpPr/>
              <p:nvPr/>
            </p:nvSpPr>
            <p:spPr>
              <a:xfrm>
                <a:off x="6116320" y="4954515"/>
                <a:ext cx="108000" cy="108000"/>
              </a:xfrm>
              <a:prstGeom prst="rect">
                <a:avLst/>
              </a:prstGeom>
              <a:solidFill>
                <a:schemeClr val="accent1"/>
              </a:solidFill>
              <a:ln w="9525" cap="flat" cmpd="sng" algn="ctr">
                <a:noFill/>
                <a:prstDash val="solid"/>
              </a:ln>
              <a:effectLst/>
            </p:spPr>
            <p:txBody>
              <a:bodyPr rtlCol="0" anchor="ctr"/>
              <a:lstStyle/>
              <a:p>
                <a:pPr marL="0" marR="0" lvl="0" indent="0" algn="ctr" defTabSz="1219139" rtl="0" eaLnBrk="1" fontAlgn="auto" latinLnBrk="0" hangingPunct="1">
                  <a:lnSpc>
                    <a:spcPct val="100000"/>
                  </a:lnSpc>
                  <a:spcBef>
                    <a:spcPct val="0"/>
                  </a:spcBef>
                  <a:spcAft>
                    <a:spcPts val="0"/>
                  </a:spcAft>
                  <a:buClrTx/>
                  <a:buSzTx/>
                  <a:buFontTx/>
                  <a:buNone/>
                  <a:tabLst/>
                  <a:defRPr/>
                </a:pPr>
                <a:endParaRPr kumimoji="0" lang="en-US" sz="18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endParaRPr>
              </a:p>
            </p:txBody>
          </p:sp>
          <p:sp>
            <p:nvSpPr>
              <p:cNvPr id="134" name="TextBox 133">
                <a:extLst>
                  <a:ext uri="{FF2B5EF4-FFF2-40B4-BE49-F238E27FC236}">
                    <a16:creationId xmlns:a16="http://schemas.microsoft.com/office/drawing/2014/main" id="{A3603BBB-7FCE-4F46-BB00-3B8E5818F6EC}"/>
                  </a:ext>
                </a:extLst>
              </p:cNvPr>
              <p:cNvSpPr txBox="1"/>
              <p:nvPr/>
            </p:nvSpPr>
            <p:spPr>
              <a:xfrm>
                <a:off x="6195894" y="4877710"/>
                <a:ext cx="1590100" cy="244502"/>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333"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PHEN/TPM ER 3.75/23 </a:t>
                </a:r>
                <a:r>
                  <a:rPr kumimoji="0" lang="en-US" sz="1333" b="0" i="0" u="none" strike="noStrike" kern="0" cap="none" spc="0" normalizeH="0" baseline="0" noProof="0" err="1">
                    <a:ln>
                      <a:noFill/>
                    </a:ln>
                    <a:effectLst/>
                    <a:uLnTx/>
                    <a:uFillTx/>
                    <a:latin typeface="+mj-lt"/>
                    <a:ea typeface="Apis For Office" panose="020B0504010101010104" pitchFamily="34" charset="0"/>
                    <a:cs typeface="Apis For Office" panose="020B0504010101010104" pitchFamily="34" charset="0"/>
                  </a:rPr>
                  <a:t>mg</a:t>
                </a:r>
                <a:r>
                  <a:rPr kumimoji="0" lang="en-US" sz="1333" b="0" i="0" u="none" strike="noStrike" kern="0" cap="none" spc="0" normalizeH="0" baseline="30000" noProof="0" err="1">
                    <a:ln>
                      <a:noFill/>
                    </a:ln>
                    <a:effectLst/>
                    <a:uLnTx/>
                    <a:uFillTx/>
                    <a:latin typeface="+mj-lt"/>
                    <a:ea typeface="Apis For Office" panose="020B0504010101010104" pitchFamily="34" charset="0"/>
                    <a:cs typeface="Apis For Office" panose="020B0504010101010104" pitchFamily="34" charset="0"/>
                  </a:rPr>
                  <a:t>a</a:t>
                </a:r>
                <a:endParaRPr kumimoji="0" lang="en-US" sz="1333" b="0" i="0" u="none" strike="noStrike" kern="0" cap="none" spc="0" normalizeH="0" baseline="30000" noProof="0">
                  <a:ln>
                    <a:noFill/>
                  </a:ln>
                  <a:effectLst/>
                  <a:uLnTx/>
                  <a:uFillTx/>
                  <a:latin typeface="+mj-lt"/>
                  <a:ea typeface="Apis For Office" panose="020B0504010101010104" pitchFamily="34" charset="0"/>
                  <a:cs typeface="Apis For Office" panose="020B0504010101010104" pitchFamily="34" charset="0"/>
                </a:endParaRPr>
              </a:p>
            </p:txBody>
          </p:sp>
          <p:sp>
            <p:nvSpPr>
              <p:cNvPr id="135" name="Rectangle 134">
                <a:extLst>
                  <a:ext uri="{FF2B5EF4-FFF2-40B4-BE49-F238E27FC236}">
                    <a16:creationId xmlns:a16="http://schemas.microsoft.com/office/drawing/2014/main" id="{9AF79DBC-8E2A-4BE3-9DAA-9109F6CF8A2A}"/>
                  </a:ext>
                </a:extLst>
              </p:cNvPr>
              <p:cNvSpPr/>
              <p:nvPr/>
            </p:nvSpPr>
            <p:spPr>
              <a:xfrm>
                <a:off x="6116320" y="5159436"/>
                <a:ext cx="108000" cy="108000"/>
              </a:xfrm>
              <a:prstGeom prst="rect">
                <a:avLst/>
              </a:prstGeom>
              <a:solidFill>
                <a:schemeClr val="accent1">
                  <a:lumMod val="40000"/>
                  <a:lumOff val="60000"/>
                </a:schemeClr>
              </a:solidFill>
              <a:ln w="9525" cap="flat" cmpd="sng" algn="ctr">
                <a:noFill/>
                <a:prstDash val="solid"/>
              </a:ln>
              <a:effectLst/>
            </p:spPr>
            <p:txBody>
              <a:bodyPr rtlCol="0" anchor="ctr"/>
              <a:lstStyle/>
              <a:p>
                <a:pPr marL="0" marR="0" lvl="0" indent="0" algn="ctr" defTabSz="1219139" rtl="0" eaLnBrk="1" fontAlgn="auto" latinLnBrk="0" hangingPunct="1">
                  <a:lnSpc>
                    <a:spcPct val="100000"/>
                  </a:lnSpc>
                  <a:spcBef>
                    <a:spcPct val="0"/>
                  </a:spcBef>
                  <a:spcAft>
                    <a:spcPts val="0"/>
                  </a:spcAft>
                  <a:buClrTx/>
                  <a:buSzTx/>
                  <a:buFontTx/>
                  <a:buNone/>
                  <a:tabLst/>
                  <a:defRPr/>
                </a:pPr>
                <a:endParaRPr kumimoji="0" lang="en-US" sz="18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endParaRPr>
              </a:p>
            </p:txBody>
          </p:sp>
          <p:sp>
            <p:nvSpPr>
              <p:cNvPr id="136" name="TextBox 135">
                <a:extLst>
                  <a:ext uri="{FF2B5EF4-FFF2-40B4-BE49-F238E27FC236}">
                    <a16:creationId xmlns:a16="http://schemas.microsoft.com/office/drawing/2014/main" id="{5648FAAA-6504-46CC-AA5C-7FF9E0733BA8}"/>
                  </a:ext>
                </a:extLst>
              </p:cNvPr>
              <p:cNvSpPr txBox="1"/>
              <p:nvPr/>
            </p:nvSpPr>
            <p:spPr>
              <a:xfrm>
                <a:off x="6195894" y="5082631"/>
                <a:ext cx="1518401" cy="244502"/>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333"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PHEN/TPM ER 15/92 mg</a:t>
                </a:r>
              </a:p>
            </p:txBody>
          </p:sp>
        </p:grpSp>
        <p:grpSp>
          <p:nvGrpSpPr>
            <p:cNvPr id="114" name="Group 113">
              <a:extLst>
                <a:ext uri="{FF2B5EF4-FFF2-40B4-BE49-F238E27FC236}">
                  <a16:creationId xmlns:a16="http://schemas.microsoft.com/office/drawing/2014/main" id="{5A52AA54-C73A-4BAA-A455-223BA38F413B}"/>
                </a:ext>
              </a:extLst>
            </p:cNvPr>
            <p:cNvGrpSpPr/>
            <p:nvPr/>
          </p:nvGrpSpPr>
          <p:grpSpPr>
            <a:xfrm>
              <a:off x="6364914" y="3622475"/>
              <a:ext cx="2021135" cy="665327"/>
              <a:chOff x="6116320" y="4670031"/>
              <a:chExt cx="1669674" cy="665326"/>
            </a:xfrm>
          </p:grpSpPr>
          <p:sp>
            <p:nvSpPr>
              <p:cNvPr id="125" name="Rectangle 124">
                <a:extLst>
                  <a:ext uri="{FF2B5EF4-FFF2-40B4-BE49-F238E27FC236}">
                    <a16:creationId xmlns:a16="http://schemas.microsoft.com/office/drawing/2014/main" id="{69DCCB3E-DEF3-426E-9603-CE9ECE1D2BEE}"/>
                  </a:ext>
                </a:extLst>
              </p:cNvPr>
              <p:cNvSpPr/>
              <p:nvPr/>
            </p:nvSpPr>
            <p:spPr>
              <a:xfrm>
                <a:off x="6116320" y="4746836"/>
                <a:ext cx="108000" cy="108000"/>
              </a:xfrm>
              <a:prstGeom prst="rect">
                <a:avLst/>
              </a:prstGeom>
              <a:solidFill>
                <a:schemeClr val="bg2">
                  <a:lumMod val="10000"/>
                </a:schemeClr>
              </a:solidFill>
              <a:ln w="9525" cap="flat" cmpd="sng" algn="ctr">
                <a:solidFill>
                  <a:schemeClr val="bg2">
                    <a:lumMod val="25000"/>
                  </a:schemeClr>
                </a:solidFill>
                <a:prstDash val="solid"/>
              </a:ln>
              <a:effectLst/>
            </p:spPr>
            <p:txBody>
              <a:bodyPr rtlCol="0" anchor="ctr"/>
              <a:lstStyle/>
              <a:p>
                <a:pPr marL="0" marR="0" lvl="0" indent="0" algn="ctr" defTabSz="1219139" rtl="0" eaLnBrk="1" fontAlgn="auto" latinLnBrk="0" hangingPunct="1">
                  <a:lnSpc>
                    <a:spcPct val="100000"/>
                  </a:lnSpc>
                  <a:spcBef>
                    <a:spcPct val="0"/>
                  </a:spcBef>
                  <a:spcAft>
                    <a:spcPts val="0"/>
                  </a:spcAft>
                  <a:buClrTx/>
                  <a:buSzTx/>
                  <a:buFontTx/>
                  <a:buNone/>
                  <a:tabLst/>
                  <a:defRPr/>
                </a:pPr>
                <a:endParaRPr kumimoji="0" lang="en-US" sz="18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endParaRPr>
              </a:p>
            </p:txBody>
          </p:sp>
          <p:sp>
            <p:nvSpPr>
              <p:cNvPr id="126" name="TextBox 125">
                <a:extLst>
                  <a:ext uri="{FF2B5EF4-FFF2-40B4-BE49-F238E27FC236}">
                    <a16:creationId xmlns:a16="http://schemas.microsoft.com/office/drawing/2014/main" id="{D206C0A2-E7DE-42C7-9A18-801A28F7C81A}"/>
                  </a:ext>
                </a:extLst>
              </p:cNvPr>
              <p:cNvSpPr txBox="1"/>
              <p:nvPr/>
            </p:nvSpPr>
            <p:spPr>
              <a:xfrm>
                <a:off x="6195895" y="4670031"/>
                <a:ext cx="1518401" cy="252726"/>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333"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Placebo</a:t>
                </a:r>
              </a:p>
            </p:txBody>
          </p:sp>
          <p:sp>
            <p:nvSpPr>
              <p:cNvPr id="127" name="Rectangle 126">
                <a:extLst>
                  <a:ext uri="{FF2B5EF4-FFF2-40B4-BE49-F238E27FC236}">
                    <a16:creationId xmlns:a16="http://schemas.microsoft.com/office/drawing/2014/main" id="{8A9D714E-9838-402D-A2E4-5C48537D3516}"/>
                  </a:ext>
                </a:extLst>
              </p:cNvPr>
              <p:cNvSpPr/>
              <p:nvPr/>
            </p:nvSpPr>
            <p:spPr>
              <a:xfrm>
                <a:off x="6116320" y="4954515"/>
                <a:ext cx="108000" cy="108000"/>
              </a:xfrm>
              <a:prstGeom prst="rect">
                <a:avLst/>
              </a:prstGeom>
              <a:solidFill>
                <a:schemeClr val="accent1"/>
              </a:solidFill>
              <a:ln w="9525" cap="flat" cmpd="sng" algn="ctr">
                <a:noFill/>
                <a:prstDash val="solid"/>
              </a:ln>
              <a:effectLst/>
            </p:spPr>
            <p:txBody>
              <a:bodyPr rtlCol="0" anchor="ctr"/>
              <a:lstStyle/>
              <a:p>
                <a:pPr marL="0" marR="0" lvl="0" indent="0" algn="ctr" defTabSz="1219139" rtl="0" eaLnBrk="1" fontAlgn="auto" latinLnBrk="0" hangingPunct="1">
                  <a:lnSpc>
                    <a:spcPct val="100000"/>
                  </a:lnSpc>
                  <a:spcBef>
                    <a:spcPct val="0"/>
                  </a:spcBef>
                  <a:spcAft>
                    <a:spcPts val="0"/>
                  </a:spcAft>
                  <a:buClrTx/>
                  <a:buSzTx/>
                  <a:buFontTx/>
                  <a:buNone/>
                  <a:tabLst/>
                  <a:defRPr/>
                </a:pPr>
                <a:endParaRPr kumimoji="0" lang="en-US" sz="18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endParaRPr>
              </a:p>
            </p:txBody>
          </p:sp>
          <p:sp>
            <p:nvSpPr>
              <p:cNvPr id="128" name="TextBox 127">
                <a:extLst>
                  <a:ext uri="{FF2B5EF4-FFF2-40B4-BE49-F238E27FC236}">
                    <a16:creationId xmlns:a16="http://schemas.microsoft.com/office/drawing/2014/main" id="{B78E6A4E-858B-4AAA-9576-05D43B0C4F10}"/>
                  </a:ext>
                </a:extLst>
              </p:cNvPr>
              <p:cNvSpPr txBox="1"/>
              <p:nvPr/>
            </p:nvSpPr>
            <p:spPr>
              <a:xfrm>
                <a:off x="6195895" y="4877709"/>
                <a:ext cx="1590099" cy="252726"/>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333"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PHEN/TPM ER 7.5/46 </a:t>
                </a:r>
                <a:r>
                  <a:rPr kumimoji="0" lang="en-US" sz="1333" b="0" i="0" u="none" strike="noStrike" kern="0" cap="none" spc="0" normalizeH="0" baseline="0" noProof="0" err="1">
                    <a:ln>
                      <a:noFill/>
                    </a:ln>
                    <a:effectLst/>
                    <a:uLnTx/>
                    <a:uFillTx/>
                    <a:latin typeface="+mj-lt"/>
                    <a:ea typeface="Apis For Office" panose="020B0504010101010104" pitchFamily="34" charset="0"/>
                    <a:cs typeface="Apis For Office" panose="020B0504010101010104" pitchFamily="34" charset="0"/>
                  </a:rPr>
                  <a:t>mg</a:t>
                </a:r>
                <a:r>
                  <a:rPr kumimoji="0" lang="en-US" sz="1333" b="0" i="0" u="none" strike="noStrike" kern="0" cap="none" spc="0" normalizeH="0" baseline="30000" noProof="0" err="1">
                    <a:ln>
                      <a:noFill/>
                    </a:ln>
                    <a:effectLst/>
                    <a:uLnTx/>
                    <a:uFillTx/>
                    <a:latin typeface="+mj-lt"/>
                    <a:ea typeface="Apis For Office" panose="020B0504010101010104" pitchFamily="34" charset="0"/>
                    <a:cs typeface="Apis For Office" panose="020B0504010101010104" pitchFamily="34" charset="0"/>
                  </a:rPr>
                  <a:t>a</a:t>
                </a:r>
                <a:endParaRPr kumimoji="0" lang="en-US" sz="1333" b="0" i="0" u="none" strike="noStrike" kern="0" cap="none" spc="0" normalizeH="0" baseline="30000" noProof="0">
                  <a:ln>
                    <a:noFill/>
                  </a:ln>
                  <a:effectLst/>
                  <a:uLnTx/>
                  <a:uFillTx/>
                  <a:latin typeface="+mj-lt"/>
                  <a:ea typeface="Apis For Office" panose="020B0504010101010104" pitchFamily="34" charset="0"/>
                  <a:cs typeface="Apis For Office" panose="020B0504010101010104" pitchFamily="34" charset="0"/>
                </a:endParaRPr>
              </a:p>
            </p:txBody>
          </p:sp>
          <p:sp>
            <p:nvSpPr>
              <p:cNvPr id="129" name="Rectangle 128">
                <a:extLst>
                  <a:ext uri="{FF2B5EF4-FFF2-40B4-BE49-F238E27FC236}">
                    <a16:creationId xmlns:a16="http://schemas.microsoft.com/office/drawing/2014/main" id="{F44B3EB3-4852-4BE7-A4CE-3A7A7458F6AA}"/>
                  </a:ext>
                </a:extLst>
              </p:cNvPr>
              <p:cNvSpPr/>
              <p:nvPr/>
            </p:nvSpPr>
            <p:spPr>
              <a:xfrm>
                <a:off x="6116320" y="5159436"/>
                <a:ext cx="108000" cy="108000"/>
              </a:xfrm>
              <a:prstGeom prst="rect">
                <a:avLst/>
              </a:prstGeom>
              <a:solidFill>
                <a:schemeClr val="accent1">
                  <a:lumMod val="40000"/>
                  <a:lumOff val="60000"/>
                </a:schemeClr>
              </a:solidFill>
              <a:ln w="9525" cap="flat" cmpd="sng" algn="ctr">
                <a:noFill/>
                <a:prstDash val="solid"/>
              </a:ln>
              <a:effectLst/>
            </p:spPr>
            <p:txBody>
              <a:bodyPr rtlCol="0" anchor="ctr"/>
              <a:lstStyle/>
              <a:p>
                <a:pPr marL="0" marR="0" lvl="0" indent="0" algn="ctr" defTabSz="1219139" rtl="0" eaLnBrk="1" fontAlgn="auto" latinLnBrk="0" hangingPunct="1">
                  <a:lnSpc>
                    <a:spcPct val="100000"/>
                  </a:lnSpc>
                  <a:spcBef>
                    <a:spcPct val="0"/>
                  </a:spcBef>
                  <a:spcAft>
                    <a:spcPts val="0"/>
                  </a:spcAft>
                  <a:buClrTx/>
                  <a:buSzTx/>
                  <a:buFontTx/>
                  <a:buNone/>
                  <a:tabLst/>
                  <a:defRPr/>
                </a:pPr>
                <a:endParaRPr kumimoji="0" lang="en-US" sz="18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endParaRPr>
              </a:p>
            </p:txBody>
          </p:sp>
          <p:sp>
            <p:nvSpPr>
              <p:cNvPr id="130" name="TextBox 129">
                <a:extLst>
                  <a:ext uri="{FF2B5EF4-FFF2-40B4-BE49-F238E27FC236}">
                    <a16:creationId xmlns:a16="http://schemas.microsoft.com/office/drawing/2014/main" id="{FC1CA35E-3AEE-47D5-A716-C01C7E30A7E9}"/>
                  </a:ext>
                </a:extLst>
              </p:cNvPr>
              <p:cNvSpPr txBox="1"/>
              <p:nvPr/>
            </p:nvSpPr>
            <p:spPr>
              <a:xfrm>
                <a:off x="6195894" y="5082631"/>
                <a:ext cx="1518401" cy="252726"/>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333"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PHEN/TPM ER 15/92 mg</a:t>
                </a:r>
              </a:p>
            </p:txBody>
          </p:sp>
        </p:grpSp>
        <p:sp>
          <p:nvSpPr>
            <p:cNvPr id="115" name="TextBox 114">
              <a:extLst>
                <a:ext uri="{FF2B5EF4-FFF2-40B4-BE49-F238E27FC236}">
                  <a16:creationId xmlns:a16="http://schemas.microsoft.com/office/drawing/2014/main" id="{24FB85B2-F3ED-4252-BA9B-5B7B4B4E6F37}"/>
                </a:ext>
              </a:extLst>
            </p:cNvPr>
            <p:cNvSpPr txBox="1"/>
            <p:nvPr/>
          </p:nvSpPr>
          <p:spPr>
            <a:xfrm>
              <a:off x="4910111" y="2112725"/>
              <a:ext cx="620203" cy="217969"/>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0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-10.9</a:t>
              </a:r>
            </a:p>
          </p:txBody>
        </p:sp>
        <p:sp>
          <p:nvSpPr>
            <p:cNvPr id="116" name="TextBox 115">
              <a:extLst>
                <a:ext uri="{FF2B5EF4-FFF2-40B4-BE49-F238E27FC236}">
                  <a16:creationId xmlns:a16="http://schemas.microsoft.com/office/drawing/2014/main" id="{69F23377-05B2-42B3-A98D-511B95A0F10D}"/>
                </a:ext>
              </a:extLst>
            </p:cNvPr>
            <p:cNvSpPr txBox="1"/>
            <p:nvPr/>
          </p:nvSpPr>
          <p:spPr>
            <a:xfrm>
              <a:off x="4316281" y="1767847"/>
              <a:ext cx="467464" cy="217969"/>
            </a:xfrm>
            <a:prstGeom prst="rect">
              <a:avLst/>
            </a:prstGeom>
            <a:noFill/>
          </p:spPr>
          <p:txBody>
            <a:bodyPr wrap="square" rtlCol="0">
              <a:spAutoFit/>
            </a:bodyPr>
            <a:lstStyle/>
            <a:p>
              <a:pPr marL="0" marR="0" lvl="0" indent="0" algn="ctr" defTabSz="1219139" rtl="0" eaLnBrk="1" fontAlgn="auto" latinLnBrk="0" hangingPunct="1">
                <a:lnSpc>
                  <a:spcPct val="100000"/>
                </a:lnSpc>
                <a:spcBef>
                  <a:spcPct val="0"/>
                </a:spcBef>
                <a:spcAft>
                  <a:spcPts val="0"/>
                </a:spcAft>
                <a:buClrTx/>
                <a:buSzTx/>
                <a:buFontTx/>
                <a:buNone/>
                <a:tabLst/>
                <a:defRPr/>
              </a:pPr>
              <a:r>
                <a:rPr kumimoji="0" lang="en-US" sz="10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-5.1</a:t>
              </a:r>
            </a:p>
          </p:txBody>
        </p:sp>
        <p:sp>
          <p:nvSpPr>
            <p:cNvPr id="117" name="TextBox 116">
              <a:extLst>
                <a:ext uri="{FF2B5EF4-FFF2-40B4-BE49-F238E27FC236}">
                  <a16:creationId xmlns:a16="http://schemas.microsoft.com/office/drawing/2014/main" id="{66DE2F95-87B1-454B-A0E4-677035926B14}"/>
                </a:ext>
              </a:extLst>
            </p:cNvPr>
            <p:cNvSpPr txBox="1"/>
            <p:nvPr/>
          </p:nvSpPr>
          <p:spPr>
            <a:xfrm>
              <a:off x="3696078" y="1549503"/>
              <a:ext cx="620203" cy="217969"/>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0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-1.6</a:t>
              </a:r>
            </a:p>
          </p:txBody>
        </p:sp>
        <p:sp>
          <p:nvSpPr>
            <p:cNvPr id="118" name="TextBox 117">
              <a:extLst>
                <a:ext uri="{FF2B5EF4-FFF2-40B4-BE49-F238E27FC236}">
                  <a16:creationId xmlns:a16="http://schemas.microsoft.com/office/drawing/2014/main" id="{35720E8C-1544-466E-A8D0-82EFC624B9EF}"/>
                </a:ext>
              </a:extLst>
            </p:cNvPr>
            <p:cNvSpPr txBox="1"/>
            <p:nvPr/>
          </p:nvSpPr>
          <p:spPr>
            <a:xfrm>
              <a:off x="4942397" y="3987777"/>
              <a:ext cx="620203" cy="217969"/>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0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-9.8</a:t>
              </a:r>
            </a:p>
          </p:txBody>
        </p:sp>
        <p:sp>
          <p:nvSpPr>
            <p:cNvPr id="119" name="TextBox 118">
              <a:extLst>
                <a:ext uri="{FF2B5EF4-FFF2-40B4-BE49-F238E27FC236}">
                  <a16:creationId xmlns:a16="http://schemas.microsoft.com/office/drawing/2014/main" id="{69C8801D-6530-4026-BFF7-99326A2DD447}"/>
                </a:ext>
              </a:extLst>
            </p:cNvPr>
            <p:cNvSpPr txBox="1"/>
            <p:nvPr/>
          </p:nvSpPr>
          <p:spPr>
            <a:xfrm>
              <a:off x="4316281" y="3845109"/>
              <a:ext cx="467464" cy="217969"/>
            </a:xfrm>
            <a:prstGeom prst="rect">
              <a:avLst/>
            </a:prstGeom>
            <a:noFill/>
          </p:spPr>
          <p:txBody>
            <a:bodyPr wrap="square" rtlCol="0">
              <a:spAutoFit/>
            </a:bodyPr>
            <a:lstStyle/>
            <a:p>
              <a:pPr marL="0" marR="0" lvl="0" indent="0" algn="ctr" defTabSz="1219139" rtl="0" eaLnBrk="1" fontAlgn="auto" latinLnBrk="0" hangingPunct="1">
                <a:lnSpc>
                  <a:spcPct val="100000"/>
                </a:lnSpc>
                <a:spcBef>
                  <a:spcPct val="0"/>
                </a:spcBef>
                <a:spcAft>
                  <a:spcPts val="0"/>
                </a:spcAft>
                <a:buClrTx/>
                <a:buSzTx/>
                <a:buFontTx/>
                <a:buNone/>
                <a:tabLst/>
                <a:defRPr/>
              </a:pPr>
              <a:r>
                <a:rPr kumimoji="0" lang="en-US" sz="10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-7.8</a:t>
              </a:r>
            </a:p>
          </p:txBody>
        </p:sp>
        <p:sp>
          <p:nvSpPr>
            <p:cNvPr id="120" name="TextBox 119">
              <a:extLst>
                <a:ext uri="{FF2B5EF4-FFF2-40B4-BE49-F238E27FC236}">
                  <a16:creationId xmlns:a16="http://schemas.microsoft.com/office/drawing/2014/main" id="{9CFB45B5-5E62-4CFC-BD42-F7FAF43D8CCE}"/>
                </a:ext>
              </a:extLst>
            </p:cNvPr>
            <p:cNvSpPr txBox="1"/>
            <p:nvPr/>
          </p:nvSpPr>
          <p:spPr>
            <a:xfrm>
              <a:off x="3751639" y="3482085"/>
              <a:ext cx="620203" cy="217969"/>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067"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-1.2</a:t>
              </a:r>
            </a:p>
          </p:txBody>
        </p:sp>
        <p:sp>
          <p:nvSpPr>
            <p:cNvPr id="121" name="TextBox 120">
              <a:extLst>
                <a:ext uri="{FF2B5EF4-FFF2-40B4-BE49-F238E27FC236}">
                  <a16:creationId xmlns:a16="http://schemas.microsoft.com/office/drawing/2014/main" id="{00DD4D28-BDF5-402C-BC0F-0EB5602A1175}"/>
                </a:ext>
              </a:extLst>
            </p:cNvPr>
            <p:cNvSpPr txBox="1"/>
            <p:nvPr/>
          </p:nvSpPr>
          <p:spPr>
            <a:xfrm>
              <a:off x="5146229" y="2106872"/>
              <a:ext cx="454079" cy="200426"/>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933"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a:t>
              </a:r>
            </a:p>
          </p:txBody>
        </p:sp>
        <p:sp>
          <p:nvSpPr>
            <p:cNvPr id="122" name="TextBox 121">
              <a:extLst>
                <a:ext uri="{FF2B5EF4-FFF2-40B4-BE49-F238E27FC236}">
                  <a16:creationId xmlns:a16="http://schemas.microsoft.com/office/drawing/2014/main" id="{8A12A2D3-15CB-444E-A24D-6E7A48391505}"/>
                </a:ext>
              </a:extLst>
            </p:cNvPr>
            <p:cNvSpPr txBox="1"/>
            <p:nvPr/>
          </p:nvSpPr>
          <p:spPr>
            <a:xfrm>
              <a:off x="4572000" y="1748512"/>
              <a:ext cx="454079" cy="200426"/>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933"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a:t>
              </a:r>
            </a:p>
          </p:txBody>
        </p:sp>
        <p:sp>
          <p:nvSpPr>
            <p:cNvPr id="123" name="TextBox 122">
              <a:extLst>
                <a:ext uri="{FF2B5EF4-FFF2-40B4-BE49-F238E27FC236}">
                  <a16:creationId xmlns:a16="http://schemas.microsoft.com/office/drawing/2014/main" id="{6808B59E-7586-4168-A884-E459999269D7}"/>
                </a:ext>
              </a:extLst>
            </p:cNvPr>
            <p:cNvSpPr txBox="1"/>
            <p:nvPr/>
          </p:nvSpPr>
          <p:spPr>
            <a:xfrm>
              <a:off x="5127560" y="3961711"/>
              <a:ext cx="454079" cy="200426"/>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933"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a:t>
              </a:r>
            </a:p>
          </p:txBody>
        </p:sp>
        <p:sp>
          <p:nvSpPr>
            <p:cNvPr id="124" name="TextBox 123">
              <a:extLst>
                <a:ext uri="{FF2B5EF4-FFF2-40B4-BE49-F238E27FC236}">
                  <a16:creationId xmlns:a16="http://schemas.microsoft.com/office/drawing/2014/main" id="{D576956A-6DC4-4726-BF17-335B06B5E12D}"/>
                </a:ext>
              </a:extLst>
            </p:cNvPr>
            <p:cNvSpPr txBox="1"/>
            <p:nvPr/>
          </p:nvSpPr>
          <p:spPr>
            <a:xfrm>
              <a:off x="4577158" y="3826681"/>
              <a:ext cx="454079" cy="200426"/>
            </a:xfrm>
            <a:prstGeom prst="rect">
              <a:avLst/>
            </a:prstGeom>
            <a:noFill/>
          </p:spPr>
          <p:txBody>
            <a:bodyPr wrap="square" rtlCol="0">
              <a:spAutoFit/>
            </a:body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933" b="0" i="0" u="none" strike="noStrike" kern="0" cap="none" spc="0" normalizeH="0" baseline="0" noProof="0">
                  <a:ln>
                    <a:noFill/>
                  </a:ln>
                  <a:effectLst/>
                  <a:uLnTx/>
                  <a:uFillTx/>
                  <a:latin typeface="+mj-lt"/>
                  <a:ea typeface="Apis For Office" panose="020B0504010101010104" pitchFamily="34" charset="0"/>
                  <a:cs typeface="Apis For Office" panose="020B0504010101010104" pitchFamily="34" charset="0"/>
                </a:rPr>
                <a:t>*</a:t>
              </a:r>
            </a:p>
          </p:txBody>
        </p:sp>
      </p:grpSp>
    </p:spTree>
    <p:custDataLst>
      <p:tags r:id="rId1"/>
    </p:custDataLst>
    <p:extLst>
      <p:ext uri="{BB962C8B-B14F-4D97-AF65-F5344CB8AC3E}">
        <p14:creationId xmlns:p14="http://schemas.microsoft.com/office/powerpoint/2010/main" val="82232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F4BB-EC06-4E2E-869B-7AB4648C35C3}"/>
              </a:ext>
            </a:extLst>
          </p:cNvPr>
          <p:cNvSpPr>
            <a:spLocks noGrp="1"/>
          </p:cNvSpPr>
          <p:nvPr>
            <p:ph type="ctrTitle"/>
          </p:nvPr>
        </p:nvSpPr>
        <p:spPr>
          <a:xfrm>
            <a:off x="1027814" y="1122363"/>
            <a:ext cx="10136372" cy="2387600"/>
          </a:xfrm>
        </p:spPr>
        <p:txBody>
          <a:bodyPr>
            <a:noAutofit/>
          </a:bodyPr>
          <a:lstStyle/>
          <a:p>
            <a:r>
              <a:rPr lang="en-US" sz="5000">
                <a:ea typeface="Apis" panose="020B0504010101010104" pitchFamily="34" charset="0"/>
                <a:cs typeface="Apis" panose="020B0504010101010104" pitchFamily="34" charset="0"/>
              </a:rPr>
              <a:t>FDA-Approved Anti-Obesity Medications for Chronic Weight Management</a:t>
            </a:r>
            <a:endParaRPr lang="en-CA" sz="5000">
              <a:ea typeface="Apis" panose="020B0504010101010104" pitchFamily="34" charset="0"/>
              <a:cs typeface="Apis" panose="020B0504010101010104" pitchFamily="34" charset="0"/>
            </a:endParaRPr>
          </a:p>
        </p:txBody>
      </p:sp>
      <p:sp>
        <p:nvSpPr>
          <p:cNvPr id="3" name="Subtitle 2">
            <a:extLst>
              <a:ext uri="{FF2B5EF4-FFF2-40B4-BE49-F238E27FC236}">
                <a16:creationId xmlns:a16="http://schemas.microsoft.com/office/drawing/2014/main" id="{98CE8DAF-7E7D-4BB4-944F-2025D4BAD2AF}"/>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6980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F8D5-B969-BB44-34E5-9DA68A9FAA41}"/>
              </a:ext>
            </a:extLst>
          </p:cNvPr>
          <p:cNvSpPr>
            <a:spLocks noGrp="1"/>
          </p:cNvSpPr>
          <p:nvPr>
            <p:ph type="title"/>
          </p:nvPr>
        </p:nvSpPr>
        <p:spPr>
          <a:xfrm>
            <a:off x="838200" y="276989"/>
            <a:ext cx="10515600" cy="1325563"/>
          </a:xfrm>
        </p:spPr>
        <p:txBody>
          <a:bodyPr>
            <a:normAutofit/>
          </a:bodyPr>
          <a:lstStyle/>
          <a:p>
            <a:r>
              <a:rPr kumimoji="0" lang="en-US" altLang="en-US" sz="3600" b="0" i="0" u="none" strike="noStrike" kern="1200" cap="none" spc="0" normalizeH="0" baseline="0" noProof="0">
                <a:ln>
                  <a:noFill/>
                </a:ln>
                <a:solidFill>
                  <a:prstClr val="black"/>
                </a:solidFill>
                <a:effectLst/>
                <a:uLnTx/>
                <a:uFillTx/>
                <a:latin typeface="Arial" panose="020B0604020202020204"/>
                <a:ea typeface="+mj-ea"/>
                <a:cs typeface="+mj-cs"/>
              </a:rPr>
              <a:t>PHEN/TPM CR: efficacy</a:t>
            </a:r>
            <a:br>
              <a:rPr kumimoji="0" lang="en-US" altLang="en-US" sz="3600" b="0" i="0" u="none" strike="noStrike" kern="1200" cap="none" spc="0" normalizeH="0" baseline="0" noProof="0">
                <a:ln>
                  <a:noFill/>
                </a:ln>
                <a:solidFill>
                  <a:prstClr val="black"/>
                </a:solidFill>
                <a:effectLst/>
                <a:uLnTx/>
                <a:uFillTx/>
                <a:latin typeface="Arial" panose="020B0604020202020204"/>
                <a:ea typeface="+mj-ea"/>
                <a:cs typeface="+mj-cs"/>
              </a:rPr>
            </a:br>
            <a:r>
              <a:rPr kumimoji="0" lang="en-US" altLang="en-US" sz="2200" b="0" i="0" u="none" strike="noStrike" kern="1200" cap="none" spc="0" normalizeH="0" baseline="0" noProof="0">
                <a:ln>
                  <a:noFill/>
                </a:ln>
                <a:solidFill>
                  <a:prstClr val="black"/>
                </a:solidFill>
                <a:effectLst/>
                <a:uLnTx/>
                <a:uFillTx/>
                <a:latin typeface="Arial" panose="020B0604020202020204"/>
                <a:ea typeface="+mj-ea"/>
                <a:cs typeface="+mj-cs"/>
              </a:rPr>
              <a:t>EQUIP study </a:t>
            </a:r>
            <a:endParaRPr lang="en-CA" sz="2200"/>
          </a:p>
        </p:txBody>
      </p:sp>
      <p:sp>
        <p:nvSpPr>
          <p:cNvPr id="3" name="Text Placeholder 2">
            <a:extLst>
              <a:ext uri="{FF2B5EF4-FFF2-40B4-BE49-F238E27FC236}">
                <a16:creationId xmlns:a16="http://schemas.microsoft.com/office/drawing/2014/main" id="{D841088F-1293-F7FA-8DAB-CB2C163ECDCB}"/>
              </a:ext>
            </a:extLst>
          </p:cNvPr>
          <p:cNvSpPr>
            <a:spLocks noGrp="1"/>
          </p:cNvSpPr>
          <p:nvPr>
            <p:ph type="body" sz="quarter" idx="13"/>
          </p:nvPr>
        </p:nvSpPr>
        <p:spPr/>
        <p:txBody>
          <a:bodyPr/>
          <a:lstStyle/>
          <a:p>
            <a:r>
              <a:rPr lang="en-CA"/>
              <a:t>PHEN/TPM CR, phentermine-topiramate controlled-release; WL, weight loss. </a:t>
            </a:r>
            <a:br>
              <a:rPr lang="en-CA"/>
            </a:br>
            <a:r>
              <a:rPr lang="en-CA"/>
              <a:t>Allison DB et al. Obesity 2011;20:330</a:t>
            </a:r>
            <a:r>
              <a:rPr lang="en-CA">
                <a:latin typeface="Calibri" panose="020F0502020204030204" pitchFamily="34" charset="0"/>
                <a:cs typeface="Calibri" panose="020F0502020204030204" pitchFamily="34" charset="0"/>
              </a:rPr>
              <a:t>–</a:t>
            </a:r>
            <a:r>
              <a:rPr lang="en-CA"/>
              <a:t>42.</a:t>
            </a:r>
          </a:p>
        </p:txBody>
      </p:sp>
      <p:sp>
        <p:nvSpPr>
          <p:cNvPr id="8" name="Content Placeholder 3">
            <a:extLst>
              <a:ext uri="{FF2B5EF4-FFF2-40B4-BE49-F238E27FC236}">
                <a16:creationId xmlns:a16="http://schemas.microsoft.com/office/drawing/2014/main" id="{FE6BA3D7-1E23-9AED-A007-06C794B8C8BA}"/>
              </a:ext>
            </a:extLst>
          </p:cNvPr>
          <p:cNvSpPr txBox="1">
            <a:spLocks/>
          </p:cNvSpPr>
          <p:nvPr>
            <p:custDataLst>
              <p:tags r:id="rId1"/>
            </p:custDataLst>
          </p:nvPr>
        </p:nvSpPr>
        <p:spPr bwMode="auto">
          <a:xfrm>
            <a:off x="0" y="1516717"/>
            <a:ext cx="12192000" cy="486272"/>
          </a:xfrm>
          <a:prstGeom prst="rect">
            <a:avLst/>
          </a:prstGeom>
          <a:solidFill>
            <a:schemeClr val="accent1"/>
          </a:soli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0" rtlCol="0" anchor="t" anchorCtr="0">
            <a:noAutofit/>
          </a:bodyPr>
          <a:lstStyle>
            <a:lvl1pPr marL="269987" indent="-269987" algn="l" defTabSz="914354" rtl="0" eaLnBrk="1" latinLnBrk="0" hangingPunct="1">
              <a:lnSpc>
                <a:spcPct val="100000"/>
              </a:lnSpc>
              <a:spcBef>
                <a:spcPts val="300"/>
              </a:spcBef>
              <a:spcAft>
                <a:spcPts val="600"/>
              </a:spcAft>
              <a:buFont typeface="Arial" panose="020B0604020202020204" pitchFamily="34" charset="0"/>
              <a:buChar char="•"/>
              <a:defRPr sz="2000" kern="1200">
                <a:solidFill>
                  <a:schemeClr val="lt1"/>
                </a:solidFill>
                <a:latin typeface="+mn-lt"/>
                <a:ea typeface="+mn-ea"/>
                <a:cs typeface="+mn-cs"/>
              </a:defRPr>
            </a:lvl1pPr>
            <a:lvl2pPr marL="539973" indent="-269987" algn="l" defTabSz="914354" rtl="0" eaLnBrk="1" latinLnBrk="0" hangingPunct="1">
              <a:lnSpc>
                <a:spcPct val="100000"/>
              </a:lnSpc>
              <a:spcBef>
                <a:spcPts val="300"/>
              </a:spcBef>
              <a:spcAft>
                <a:spcPts val="600"/>
              </a:spcAft>
              <a:buFont typeface="Arial" panose="020B0604020202020204" pitchFamily="34" charset="0"/>
              <a:buChar char="•"/>
              <a:defRPr sz="1800" kern="1200">
                <a:solidFill>
                  <a:schemeClr val="lt1"/>
                </a:solidFill>
                <a:latin typeface="+mn-lt"/>
                <a:ea typeface="+mn-ea"/>
                <a:cs typeface="+mn-cs"/>
              </a:defRPr>
            </a:lvl2pPr>
            <a:lvl3pPr marL="809960" indent="-269987" algn="l" defTabSz="914354" rtl="0" eaLnBrk="1" latinLnBrk="0" hangingPunct="1">
              <a:lnSpc>
                <a:spcPct val="100000"/>
              </a:lnSpc>
              <a:spcBef>
                <a:spcPts val="300"/>
              </a:spcBef>
              <a:spcAft>
                <a:spcPts val="600"/>
              </a:spcAft>
              <a:buFont typeface="Arial" panose="020B0604020202020204" pitchFamily="34" charset="0"/>
              <a:buChar char="•"/>
              <a:defRPr sz="1400" kern="1200">
                <a:solidFill>
                  <a:schemeClr val="lt1"/>
                </a:solidFill>
                <a:latin typeface="+mn-lt"/>
                <a:ea typeface="+mn-ea"/>
                <a:cs typeface="+mn-cs"/>
              </a:defRPr>
            </a:lvl3pPr>
            <a:lvl4pPr marL="0" indent="0" algn="l" defTabSz="914354" rtl="0" eaLnBrk="1" latinLnBrk="0" hangingPunct="1">
              <a:lnSpc>
                <a:spcPct val="100000"/>
              </a:lnSpc>
              <a:spcBef>
                <a:spcPts val="1200"/>
              </a:spcBef>
              <a:spcAft>
                <a:spcPts val="1200"/>
              </a:spcAft>
              <a:buFont typeface="Arial" panose="020B0604020202020204" pitchFamily="34" charset="0"/>
              <a:buChar char="​"/>
              <a:defRPr sz="1800" b="1" kern="1200">
                <a:solidFill>
                  <a:schemeClr val="lt1"/>
                </a:solidFill>
                <a:latin typeface="+mn-lt"/>
                <a:ea typeface="+mn-ea"/>
                <a:cs typeface="+mn-cs"/>
              </a:defRPr>
            </a:lvl4pPr>
            <a:lvl5pPr marL="0" indent="0" algn="l" defTabSz="914354" rtl="0" eaLnBrk="1" latinLnBrk="0" hangingPunct="1">
              <a:lnSpc>
                <a:spcPct val="100000"/>
              </a:lnSpc>
              <a:spcBef>
                <a:spcPts val="300"/>
              </a:spcBef>
              <a:spcAft>
                <a:spcPts val="600"/>
              </a:spcAft>
              <a:buFont typeface="Arial" panose="020B0604020202020204" pitchFamily="34" charset="0"/>
              <a:buChar char="​"/>
              <a:tabLst/>
              <a:defRPr sz="1800" kern="1200">
                <a:solidFill>
                  <a:schemeClr val="lt1"/>
                </a:solidFill>
                <a:latin typeface="+mn-lt"/>
                <a:ea typeface="+mn-ea"/>
                <a:cs typeface="+mn-cs"/>
              </a:defRPr>
            </a:lvl5pPr>
            <a:lvl6pPr marL="0" indent="0" algn="l" defTabSz="914354" rtl="0" eaLnBrk="1" latinLnBrk="0" hangingPunct="1">
              <a:lnSpc>
                <a:spcPct val="100000"/>
              </a:lnSpc>
              <a:spcBef>
                <a:spcPts val="1200"/>
              </a:spcBef>
              <a:spcAft>
                <a:spcPts val="1200"/>
              </a:spcAft>
              <a:buFont typeface="Arial" panose="020B0604020202020204" pitchFamily="34" charset="0"/>
              <a:buChar char="​"/>
              <a:defRPr sz="900" b="1" kern="1200">
                <a:solidFill>
                  <a:schemeClr val="lt1"/>
                </a:solidFill>
                <a:latin typeface="+mn-lt"/>
                <a:ea typeface="+mn-ea"/>
                <a:cs typeface="+mn-cs"/>
              </a:defRPr>
            </a:lvl6pPr>
            <a:lvl7pPr marL="0" indent="0" algn="l" defTabSz="914354"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lt1"/>
                </a:solidFill>
                <a:latin typeface="+mn-lt"/>
                <a:ea typeface="+mn-ea"/>
                <a:cs typeface="+mn-cs"/>
              </a:defRPr>
            </a:lvl7pPr>
            <a:lvl8pPr marL="179992" indent="-179992" algn="l" defTabSz="914354" rtl="0" eaLnBrk="1" latinLnBrk="0" hangingPunct="1">
              <a:lnSpc>
                <a:spcPct val="100000"/>
              </a:lnSpc>
              <a:spcBef>
                <a:spcPts val="300"/>
              </a:spcBef>
              <a:spcAft>
                <a:spcPts val="600"/>
              </a:spcAft>
              <a:buFont typeface="Arial" panose="020B0604020202020204" pitchFamily="34" charset="0"/>
              <a:buChar char="•"/>
              <a:defRPr sz="900" kern="1200">
                <a:solidFill>
                  <a:schemeClr val="lt1"/>
                </a:solidFill>
                <a:latin typeface="+mn-lt"/>
                <a:ea typeface="+mn-ea"/>
                <a:cs typeface="+mn-cs"/>
              </a:defRPr>
            </a:lvl8pPr>
            <a:lvl9pPr marL="0" indent="0" algn="l" defTabSz="914354" rtl="0" eaLnBrk="1" latinLnBrk="0" hangingPunct="1">
              <a:lnSpc>
                <a:spcPct val="100000"/>
              </a:lnSpc>
              <a:spcBef>
                <a:spcPts val="0"/>
              </a:spcBef>
              <a:spcAft>
                <a:spcPts val="1200"/>
              </a:spcAft>
              <a:buFont typeface="Arial" panose="020B0604020202020204" pitchFamily="34" charset="0"/>
              <a:buChar char="​"/>
              <a:defRPr sz="4000" kern="1200" baseline="0">
                <a:solidFill>
                  <a:schemeClr val="lt1"/>
                </a:solidFill>
                <a:latin typeface="+mn-lt"/>
                <a:ea typeface="+mn-ea"/>
                <a:cs typeface="+mn-cs"/>
              </a:defRPr>
            </a:lvl9pPr>
          </a:lstStyle>
          <a:p>
            <a:pPr marL="112395" lvl="1" indent="0" algn="ctr" defTabSz="1219111" fontAlgn="base">
              <a:spcBef>
                <a:spcPts val="1200"/>
              </a:spcBef>
              <a:spcAft>
                <a:spcPts val="400"/>
              </a:spcAft>
              <a:buClr>
                <a:srgbClr val="3B97DE"/>
              </a:buClr>
              <a:buNone/>
              <a:defRPr/>
            </a:pPr>
            <a:r>
              <a:rPr kumimoji="0" lang="en-US" sz="2000" b="1" i="0" u="none" strike="noStrike" kern="1200" cap="none" spc="0" normalizeH="0" baseline="0" noProof="0">
                <a:ln>
                  <a:noFill/>
                </a:ln>
                <a:solidFill>
                  <a:schemeClr val="bg1"/>
                </a:solidFill>
                <a:effectLst/>
                <a:uLnTx/>
                <a:uFillTx/>
                <a:latin typeface="+mj-lt"/>
                <a:ea typeface="+mn-ea"/>
                <a:cs typeface="+mn-cs"/>
              </a:rPr>
              <a:t>Patients achieving </a:t>
            </a:r>
            <a:r>
              <a:rPr kumimoji="0" lang="en-US" altLang="en-US" sz="2000" b="1" i="0" u="none" strike="noStrike" kern="1200" cap="none" spc="0" normalizeH="0" baseline="0" noProof="0">
                <a:ln>
                  <a:noFill/>
                </a:ln>
                <a:solidFill>
                  <a:schemeClr val="bg1"/>
                </a:solidFill>
                <a:effectLst/>
                <a:uLnTx/>
                <a:uFillTx/>
                <a:latin typeface="+mj-lt"/>
                <a:ea typeface="+mj-ea"/>
                <a:cs typeface="+mj-cs"/>
              </a:rPr>
              <a:t>≥5%, ≥10%, and ≥15% </a:t>
            </a:r>
            <a:r>
              <a:rPr lang="en-US" altLang="en-US" sz="2000" b="1">
                <a:solidFill>
                  <a:schemeClr val="bg1"/>
                </a:solidFill>
                <a:latin typeface="+mj-lt"/>
                <a:ea typeface="+mj-ea"/>
                <a:cs typeface="+mj-cs"/>
              </a:rPr>
              <a:t>categorical</a:t>
            </a:r>
            <a:r>
              <a:rPr lang="en-US" altLang="en-US" sz="2000" b="1">
                <a:solidFill>
                  <a:srgbClr val="FF0000"/>
                </a:solidFill>
                <a:latin typeface="+mj-lt"/>
                <a:ea typeface="+mj-ea"/>
                <a:cs typeface="+mj-cs"/>
              </a:rPr>
              <a:t> </a:t>
            </a:r>
            <a:r>
              <a:rPr lang="en-US" altLang="en-US" sz="2000" b="1">
                <a:solidFill>
                  <a:schemeClr val="bg1"/>
                </a:solidFill>
                <a:latin typeface="+mj-lt"/>
                <a:ea typeface="+mj-ea"/>
                <a:cs typeface="+mj-cs"/>
              </a:rPr>
              <a:t>weight </a:t>
            </a:r>
            <a:r>
              <a:rPr kumimoji="0" lang="en-US" altLang="en-US" sz="2000" b="1" i="0" u="none" strike="noStrike" kern="1200" cap="none" spc="0" normalizeH="0" baseline="0" noProof="0">
                <a:ln>
                  <a:noFill/>
                </a:ln>
                <a:solidFill>
                  <a:schemeClr val="bg1"/>
                </a:solidFill>
                <a:effectLst/>
                <a:uLnTx/>
                <a:uFillTx/>
                <a:latin typeface="+mj-lt"/>
                <a:ea typeface="+mj-ea"/>
                <a:cs typeface="+mj-cs"/>
              </a:rPr>
              <a:t>loss</a:t>
            </a:r>
            <a:r>
              <a:rPr lang="en-US" sz="2000" b="1">
                <a:solidFill>
                  <a:schemeClr val="bg1"/>
                </a:solidFill>
                <a:latin typeface="+mj-lt"/>
              </a:rPr>
              <a:t> </a:t>
            </a:r>
            <a:endParaRPr lang="en-US">
              <a:solidFill>
                <a:schemeClr val="bg1"/>
              </a:solidFill>
              <a:ea typeface="+mn-ea"/>
              <a:cs typeface="+mn-cs"/>
            </a:endParaRPr>
          </a:p>
        </p:txBody>
      </p:sp>
      <p:graphicFrame>
        <p:nvGraphicFramePr>
          <p:cNvPr id="7" name="Chart 6">
            <a:extLst>
              <a:ext uri="{FF2B5EF4-FFF2-40B4-BE49-F238E27FC236}">
                <a16:creationId xmlns:a16="http://schemas.microsoft.com/office/drawing/2014/main" id="{6B2DA779-AC38-46F5-BE0A-3FAEF90D4D07}"/>
              </a:ext>
            </a:extLst>
          </p:cNvPr>
          <p:cNvGraphicFramePr/>
          <p:nvPr>
            <p:extLst>
              <p:ext uri="{D42A27DB-BD31-4B8C-83A1-F6EECF244321}">
                <p14:modId xmlns:p14="http://schemas.microsoft.com/office/powerpoint/2010/main" val="3317223852"/>
              </p:ext>
            </p:extLst>
          </p:nvPr>
        </p:nvGraphicFramePr>
        <p:xfrm>
          <a:off x="2032000" y="2115878"/>
          <a:ext cx="8128000" cy="402245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7580A408-8CF9-4B45-8E2A-EB07CFE48A7F}"/>
              </a:ext>
            </a:extLst>
          </p:cNvPr>
          <p:cNvSpPr txBox="1"/>
          <p:nvPr/>
        </p:nvSpPr>
        <p:spPr>
          <a:xfrm>
            <a:off x="4019884" y="3275111"/>
            <a:ext cx="140368" cy="307777"/>
          </a:xfrm>
          <a:prstGeom prst="rect">
            <a:avLst/>
          </a:prstGeom>
          <a:noFill/>
        </p:spPr>
        <p:txBody>
          <a:bodyPr wrap="square" rtlCol="0">
            <a:spAutoFit/>
          </a:bodyPr>
          <a:lstStyle/>
          <a:p>
            <a:r>
              <a:rPr lang="en-CA" sz="1400"/>
              <a:t>*</a:t>
            </a:r>
          </a:p>
        </p:txBody>
      </p:sp>
      <p:sp>
        <p:nvSpPr>
          <p:cNvPr id="13" name="TextBox 12">
            <a:extLst>
              <a:ext uri="{FF2B5EF4-FFF2-40B4-BE49-F238E27FC236}">
                <a16:creationId xmlns:a16="http://schemas.microsoft.com/office/drawing/2014/main" id="{93053D41-F068-4966-941F-4C37A661821A}"/>
              </a:ext>
            </a:extLst>
          </p:cNvPr>
          <p:cNvSpPr txBox="1"/>
          <p:nvPr/>
        </p:nvSpPr>
        <p:spPr>
          <a:xfrm>
            <a:off x="4592052" y="2418348"/>
            <a:ext cx="140368" cy="307777"/>
          </a:xfrm>
          <a:prstGeom prst="rect">
            <a:avLst/>
          </a:prstGeom>
          <a:noFill/>
        </p:spPr>
        <p:txBody>
          <a:bodyPr wrap="square" rtlCol="0">
            <a:spAutoFit/>
          </a:bodyPr>
          <a:lstStyle/>
          <a:p>
            <a:r>
              <a:rPr lang="en-CA" sz="1400"/>
              <a:t>*</a:t>
            </a:r>
          </a:p>
        </p:txBody>
      </p:sp>
      <p:sp>
        <p:nvSpPr>
          <p:cNvPr id="14" name="TextBox 13">
            <a:extLst>
              <a:ext uri="{FF2B5EF4-FFF2-40B4-BE49-F238E27FC236}">
                <a16:creationId xmlns:a16="http://schemas.microsoft.com/office/drawing/2014/main" id="{B14E9314-C4CB-4621-A514-E84BBAAE752A}"/>
              </a:ext>
            </a:extLst>
          </p:cNvPr>
          <p:cNvSpPr txBox="1"/>
          <p:nvPr/>
        </p:nvSpPr>
        <p:spPr>
          <a:xfrm>
            <a:off x="6452937" y="4343400"/>
            <a:ext cx="140368" cy="307777"/>
          </a:xfrm>
          <a:prstGeom prst="rect">
            <a:avLst/>
          </a:prstGeom>
          <a:noFill/>
        </p:spPr>
        <p:txBody>
          <a:bodyPr wrap="square" rtlCol="0">
            <a:spAutoFit/>
          </a:bodyPr>
          <a:lstStyle/>
          <a:p>
            <a:r>
              <a:rPr lang="en-CA" sz="1400"/>
              <a:t>*</a:t>
            </a:r>
          </a:p>
        </p:txBody>
      </p:sp>
      <p:sp>
        <p:nvSpPr>
          <p:cNvPr id="15" name="TextBox 14">
            <a:extLst>
              <a:ext uri="{FF2B5EF4-FFF2-40B4-BE49-F238E27FC236}">
                <a16:creationId xmlns:a16="http://schemas.microsoft.com/office/drawing/2014/main" id="{E945DAAD-7923-41EC-8040-5133094EFF47}"/>
              </a:ext>
            </a:extLst>
          </p:cNvPr>
          <p:cNvSpPr txBox="1"/>
          <p:nvPr/>
        </p:nvSpPr>
        <p:spPr>
          <a:xfrm>
            <a:off x="7019758" y="3206932"/>
            <a:ext cx="140368" cy="307777"/>
          </a:xfrm>
          <a:prstGeom prst="rect">
            <a:avLst/>
          </a:prstGeom>
          <a:noFill/>
        </p:spPr>
        <p:txBody>
          <a:bodyPr wrap="square" rtlCol="0">
            <a:spAutoFit/>
          </a:bodyPr>
          <a:lstStyle/>
          <a:p>
            <a:r>
              <a:rPr lang="en-CA" sz="1400"/>
              <a:t>*</a:t>
            </a:r>
          </a:p>
        </p:txBody>
      </p:sp>
      <p:sp>
        <p:nvSpPr>
          <p:cNvPr id="16" name="TextBox 15">
            <a:extLst>
              <a:ext uri="{FF2B5EF4-FFF2-40B4-BE49-F238E27FC236}">
                <a16:creationId xmlns:a16="http://schemas.microsoft.com/office/drawing/2014/main" id="{AC1B5945-C7BC-4A74-819F-2C024D4285D4}"/>
              </a:ext>
            </a:extLst>
          </p:cNvPr>
          <p:cNvSpPr txBox="1"/>
          <p:nvPr/>
        </p:nvSpPr>
        <p:spPr>
          <a:xfrm>
            <a:off x="9436768" y="3798717"/>
            <a:ext cx="140368" cy="307777"/>
          </a:xfrm>
          <a:prstGeom prst="rect">
            <a:avLst/>
          </a:prstGeom>
          <a:noFill/>
        </p:spPr>
        <p:txBody>
          <a:bodyPr wrap="square" rtlCol="0">
            <a:spAutoFit/>
          </a:bodyPr>
          <a:lstStyle/>
          <a:p>
            <a:r>
              <a:rPr lang="en-CA" sz="1400"/>
              <a:t>*</a:t>
            </a:r>
          </a:p>
        </p:txBody>
      </p:sp>
      <p:sp>
        <p:nvSpPr>
          <p:cNvPr id="10" name="TextBox 9">
            <a:extLst>
              <a:ext uri="{FF2B5EF4-FFF2-40B4-BE49-F238E27FC236}">
                <a16:creationId xmlns:a16="http://schemas.microsoft.com/office/drawing/2014/main" id="{50A0837A-C729-4BAF-8584-EFDCB2790F71}"/>
              </a:ext>
            </a:extLst>
          </p:cNvPr>
          <p:cNvSpPr txBox="1"/>
          <p:nvPr/>
        </p:nvSpPr>
        <p:spPr>
          <a:xfrm>
            <a:off x="8809789" y="4823232"/>
            <a:ext cx="1157705" cy="276999"/>
          </a:xfrm>
          <a:prstGeom prst="rect">
            <a:avLst/>
          </a:prstGeom>
          <a:noFill/>
        </p:spPr>
        <p:txBody>
          <a:bodyPr wrap="square" rtlCol="0">
            <a:spAutoFit/>
          </a:bodyPr>
          <a:lstStyle/>
          <a:p>
            <a:r>
              <a:rPr lang="en-CA" sz="1200"/>
              <a:t>**</a:t>
            </a:r>
          </a:p>
        </p:txBody>
      </p:sp>
      <p:sp>
        <p:nvSpPr>
          <p:cNvPr id="18" name="TextBox 17">
            <a:extLst>
              <a:ext uri="{FF2B5EF4-FFF2-40B4-BE49-F238E27FC236}">
                <a16:creationId xmlns:a16="http://schemas.microsoft.com/office/drawing/2014/main" id="{980F0397-A0A3-4BDA-B933-352EE79D28E0}"/>
              </a:ext>
            </a:extLst>
          </p:cNvPr>
          <p:cNvSpPr txBox="1"/>
          <p:nvPr/>
        </p:nvSpPr>
        <p:spPr>
          <a:xfrm>
            <a:off x="9388641" y="2726125"/>
            <a:ext cx="1965158" cy="523220"/>
          </a:xfrm>
          <a:prstGeom prst="rect">
            <a:avLst/>
          </a:prstGeom>
          <a:noFill/>
        </p:spPr>
        <p:txBody>
          <a:bodyPr wrap="square" rtlCol="0">
            <a:spAutoFit/>
          </a:bodyPr>
          <a:lstStyle/>
          <a:p>
            <a:r>
              <a:rPr lang="en-CA" sz="1400"/>
              <a:t>* p&lt;0.0001</a:t>
            </a:r>
          </a:p>
          <a:p>
            <a:r>
              <a:rPr lang="en-CA" sz="1400" baseline="30000"/>
              <a:t>** </a:t>
            </a:r>
            <a:r>
              <a:rPr lang="en-CA" sz="1400"/>
              <a:t>p=0.0234</a:t>
            </a:r>
          </a:p>
        </p:txBody>
      </p:sp>
    </p:spTree>
    <p:extLst>
      <p:ext uri="{BB962C8B-B14F-4D97-AF65-F5344CB8AC3E}">
        <p14:creationId xmlns:p14="http://schemas.microsoft.com/office/powerpoint/2010/main" val="3007320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5278431-1078-CEA7-F0A6-091578933E6A}"/>
              </a:ext>
            </a:extLst>
          </p:cNvPr>
          <p:cNvSpPr/>
          <p:nvPr/>
        </p:nvSpPr>
        <p:spPr>
          <a:xfrm>
            <a:off x="0" y="2583054"/>
            <a:ext cx="12192000" cy="2820000"/>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endParaRPr kumimoji="0" lang="en-US" sz="1900" b="0" i="0" u="none" strike="noStrike" kern="1200" cap="none" spc="0" normalizeH="0" baseline="0" noProof="0">
              <a:ln>
                <a:noFill/>
              </a:ln>
              <a:solidFill>
                <a:schemeClr val="tx1"/>
              </a:solidFill>
              <a:effectLst/>
              <a:uLnTx/>
              <a:uFillTx/>
              <a:latin typeface="+mj-lt"/>
              <a:ea typeface="+mn-ea"/>
              <a:cs typeface="+mn-cs"/>
            </a:endParaRPr>
          </a:p>
        </p:txBody>
      </p:sp>
      <p:sp>
        <p:nvSpPr>
          <p:cNvPr id="70" name="Content Placeholder 3">
            <a:extLst>
              <a:ext uri="{FF2B5EF4-FFF2-40B4-BE49-F238E27FC236}">
                <a16:creationId xmlns:a16="http://schemas.microsoft.com/office/drawing/2014/main" id="{DBE0E08B-E84F-E586-8082-CCC339060018}"/>
              </a:ext>
            </a:extLst>
          </p:cNvPr>
          <p:cNvSpPr txBox="1">
            <a:spLocks/>
          </p:cNvSpPr>
          <p:nvPr>
            <p:custDataLst>
              <p:tags r:id="rId2"/>
            </p:custDataLst>
          </p:nvPr>
        </p:nvSpPr>
        <p:spPr bwMode="auto">
          <a:xfrm>
            <a:off x="0" y="1631408"/>
            <a:ext cx="12192000" cy="577010"/>
          </a:xfrm>
          <a:prstGeom prst="rect">
            <a:avLst/>
          </a:prstGeom>
          <a:solidFill>
            <a:schemeClr val="accent1"/>
          </a:soli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0" rtlCol="0" anchor="t" anchorCtr="0">
            <a:noAutofit/>
          </a:bodyPr>
          <a:lstStyle>
            <a:lvl1pPr marL="269987" indent="-269987" algn="l" defTabSz="914354" rtl="0" eaLnBrk="1" latinLnBrk="0" hangingPunct="1">
              <a:lnSpc>
                <a:spcPct val="100000"/>
              </a:lnSpc>
              <a:spcBef>
                <a:spcPts val="300"/>
              </a:spcBef>
              <a:spcAft>
                <a:spcPts val="600"/>
              </a:spcAft>
              <a:buFont typeface="Arial" panose="020B0604020202020204" pitchFamily="34" charset="0"/>
              <a:buChar char="•"/>
              <a:defRPr sz="2000" kern="1200">
                <a:solidFill>
                  <a:schemeClr val="lt1"/>
                </a:solidFill>
                <a:latin typeface="+mn-lt"/>
                <a:ea typeface="+mn-ea"/>
                <a:cs typeface="+mn-cs"/>
              </a:defRPr>
            </a:lvl1pPr>
            <a:lvl2pPr marL="539973" indent="-269987" algn="l" defTabSz="914354" rtl="0" eaLnBrk="1" latinLnBrk="0" hangingPunct="1">
              <a:lnSpc>
                <a:spcPct val="100000"/>
              </a:lnSpc>
              <a:spcBef>
                <a:spcPts val="300"/>
              </a:spcBef>
              <a:spcAft>
                <a:spcPts val="600"/>
              </a:spcAft>
              <a:buFont typeface="Arial" panose="020B0604020202020204" pitchFamily="34" charset="0"/>
              <a:buChar char="•"/>
              <a:defRPr sz="1800" kern="1200">
                <a:solidFill>
                  <a:schemeClr val="lt1"/>
                </a:solidFill>
                <a:latin typeface="+mn-lt"/>
                <a:ea typeface="+mn-ea"/>
                <a:cs typeface="+mn-cs"/>
              </a:defRPr>
            </a:lvl2pPr>
            <a:lvl3pPr marL="809960" indent="-269987" algn="l" defTabSz="914354" rtl="0" eaLnBrk="1" latinLnBrk="0" hangingPunct="1">
              <a:lnSpc>
                <a:spcPct val="100000"/>
              </a:lnSpc>
              <a:spcBef>
                <a:spcPts val="300"/>
              </a:spcBef>
              <a:spcAft>
                <a:spcPts val="600"/>
              </a:spcAft>
              <a:buFont typeface="Arial" panose="020B0604020202020204" pitchFamily="34" charset="0"/>
              <a:buChar char="•"/>
              <a:defRPr sz="1400" kern="1200">
                <a:solidFill>
                  <a:schemeClr val="lt1"/>
                </a:solidFill>
                <a:latin typeface="+mn-lt"/>
                <a:ea typeface="+mn-ea"/>
                <a:cs typeface="+mn-cs"/>
              </a:defRPr>
            </a:lvl3pPr>
            <a:lvl4pPr marL="0" indent="0" algn="l" defTabSz="914354" rtl="0" eaLnBrk="1" latinLnBrk="0" hangingPunct="1">
              <a:lnSpc>
                <a:spcPct val="100000"/>
              </a:lnSpc>
              <a:spcBef>
                <a:spcPts val="1200"/>
              </a:spcBef>
              <a:spcAft>
                <a:spcPts val="1200"/>
              </a:spcAft>
              <a:buFont typeface="Arial" panose="020B0604020202020204" pitchFamily="34" charset="0"/>
              <a:buChar char="​"/>
              <a:defRPr sz="1800" b="1" kern="1200">
                <a:solidFill>
                  <a:schemeClr val="lt1"/>
                </a:solidFill>
                <a:latin typeface="+mn-lt"/>
                <a:ea typeface="+mn-ea"/>
                <a:cs typeface="+mn-cs"/>
              </a:defRPr>
            </a:lvl4pPr>
            <a:lvl5pPr marL="0" indent="0" algn="l" defTabSz="914354" rtl="0" eaLnBrk="1" latinLnBrk="0" hangingPunct="1">
              <a:lnSpc>
                <a:spcPct val="100000"/>
              </a:lnSpc>
              <a:spcBef>
                <a:spcPts val="300"/>
              </a:spcBef>
              <a:spcAft>
                <a:spcPts val="600"/>
              </a:spcAft>
              <a:buFont typeface="Arial" panose="020B0604020202020204" pitchFamily="34" charset="0"/>
              <a:buChar char="​"/>
              <a:tabLst/>
              <a:defRPr sz="1800" kern="1200">
                <a:solidFill>
                  <a:schemeClr val="lt1"/>
                </a:solidFill>
                <a:latin typeface="+mn-lt"/>
                <a:ea typeface="+mn-ea"/>
                <a:cs typeface="+mn-cs"/>
              </a:defRPr>
            </a:lvl5pPr>
            <a:lvl6pPr marL="0" indent="0" algn="l" defTabSz="914354" rtl="0" eaLnBrk="1" latinLnBrk="0" hangingPunct="1">
              <a:lnSpc>
                <a:spcPct val="100000"/>
              </a:lnSpc>
              <a:spcBef>
                <a:spcPts val="1200"/>
              </a:spcBef>
              <a:spcAft>
                <a:spcPts val="1200"/>
              </a:spcAft>
              <a:buFont typeface="Arial" panose="020B0604020202020204" pitchFamily="34" charset="0"/>
              <a:buChar char="​"/>
              <a:defRPr sz="900" b="1" kern="1200">
                <a:solidFill>
                  <a:schemeClr val="lt1"/>
                </a:solidFill>
                <a:latin typeface="+mn-lt"/>
                <a:ea typeface="+mn-ea"/>
                <a:cs typeface="+mn-cs"/>
              </a:defRPr>
            </a:lvl6pPr>
            <a:lvl7pPr marL="0" indent="0" algn="l" defTabSz="914354"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lt1"/>
                </a:solidFill>
                <a:latin typeface="+mn-lt"/>
                <a:ea typeface="+mn-ea"/>
                <a:cs typeface="+mn-cs"/>
              </a:defRPr>
            </a:lvl7pPr>
            <a:lvl8pPr marL="179992" indent="-179992" algn="l" defTabSz="914354" rtl="0" eaLnBrk="1" latinLnBrk="0" hangingPunct="1">
              <a:lnSpc>
                <a:spcPct val="100000"/>
              </a:lnSpc>
              <a:spcBef>
                <a:spcPts val="300"/>
              </a:spcBef>
              <a:spcAft>
                <a:spcPts val="600"/>
              </a:spcAft>
              <a:buFont typeface="Arial" panose="020B0604020202020204" pitchFamily="34" charset="0"/>
              <a:buChar char="•"/>
              <a:defRPr sz="900" kern="1200">
                <a:solidFill>
                  <a:schemeClr val="lt1"/>
                </a:solidFill>
                <a:latin typeface="+mn-lt"/>
                <a:ea typeface="+mn-ea"/>
                <a:cs typeface="+mn-cs"/>
              </a:defRPr>
            </a:lvl8pPr>
            <a:lvl9pPr marL="0" indent="0" algn="l" defTabSz="914354" rtl="0" eaLnBrk="1" latinLnBrk="0" hangingPunct="1">
              <a:lnSpc>
                <a:spcPct val="100000"/>
              </a:lnSpc>
              <a:spcBef>
                <a:spcPts val="0"/>
              </a:spcBef>
              <a:spcAft>
                <a:spcPts val="1200"/>
              </a:spcAft>
              <a:buFont typeface="Arial" panose="020B0604020202020204" pitchFamily="34" charset="0"/>
              <a:buChar char="​"/>
              <a:defRPr sz="4000" kern="1200" baseline="0">
                <a:solidFill>
                  <a:schemeClr val="lt1"/>
                </a:solidFill>
                <a:latin typeface="+mn-lt"/>
                <a:ea typeface="+mn-ea"/>
                <a:cs typeface="+mn-cs"/>
              </a:defRPr>
            </a:lvl9pPr>
          </a:lstStyle>
          <a:p>
            <a:pPr marL="112713" marR="0" lvl="1" indent="0" algn="ctr" defTabSz="1219111" rtl="0" eaLnBrk="1" fontAlgn="base" latinLnBrk="0" hangingPunct="1">
              <a:lnSpc>
                <a:spcPct val="100000"/>
              </a:lnSpc>
              <a:spcBef>
                <a:spcPts val="1200"/>
              </a:spcBef>
              <a:spcAft>
                <a:spcPts val="400"/>
              </a:spcAft>
              <a:buClr>
                <a:srgbClr val="3B97DE"/>
              </a:buClr>
              <a:buSzTx/>
              <a:buFont typeface="Arial" panose="020B0604020202020204" pitchFamily="34" charset="0"/>
              <a:buNone/>
              <a:tabLst/>
              <a:defRPr/>
            </a:pPr>
            <a:r>
              <a:rPr kumimoji="0" lang="en-US" sz="2400" b="1" i="0" u="none" strike="noStrike" kern="1200" cap="none" spc="0" normalizeH="0" baseline="0" noProof="0">
                <a:ln>
                  <a:noFill/>
                </a:ln>
                <a:solidFill>
                  <a:schemeClr val="bg1"/>
                </a:solidFill>
                <a:effectLst/>
                <a:uLnTx/>
                <a:uFillTx/>
                <a:latin typeface="+mj-lt"/>
                <a:ea typeface="+mn-ea"/>
                <a:cs typeface="+mn-cs"/>
              </a:rPr>
              <a:t>Adverse </a:t>
            </a:r>
            <a:r>
              <a:rPr kumimoji="0" lang="en-US" sz="2400" b="1" i="0" u="none" strike="noStrike" kern="1200" cap="none" spc="0" normalizeH="0" noProof="0">
                <a:ln>
                  <a:noFill/>
                </a:ln>
                <a:solidFill>
                  <a:schemeClr val="bg1"/>
                </a:solidFill>
                <a:effectLst/>
                <a:uLnTx/>
                <a:uFillTx/>
                <a:latin typeface="+mj-lt"/>
                <a:ea typeface="+mn-ea"/>
                <a:cs typeface="+mn-cs"/>
              </a:rPr>
              <a:t>events: </a:t>
            </a:r>
            <a:r>
              <a:rPr kumimoji="0" lang="en-US" sz="2000" b="0" i="0" u="none" strike="noStrike" kern="1200" cap="none" spc="0" normalizeH="0" noProof="0">
                <a:ln>
                  <a:noFill/>
                </a:ln>
                <a:solidFill>
                  <a:schemeClr val="bg1"/>
                </a:solidFill>
                <a:effectLst/>
                <a:uLnTx/>
                <a:uFillTx/>
                <a:latin typeface="+mj-lt"/>
                <a:ea typeface="+mn-ea"/>
                <a:cs typeface="+mn-cs"/>
              </a:rPr>
              <a:t>Most</a:t>
            </a:r>
            <a:r>
              <a:rPr kumimoji="0" lang="en-US" sz="2000" b="0" i="0" u="none" strike="noStrike" kern="1200" cap="none" spc="0" normalizeH="0" baseline="0" noProof="0">
                <a:ln>
                  <a:noFill/>
                </a:ln>
                <a:solidFill>
                  <a:schemeClr val="bg1"/>
                </a:solidFill>
                <a:effectLst/>
                <a:uLnTx/>
                <a:uFillTx/>
                <a:latin typeface="+mj-lt"/>
                <a:ea typeface="+mn-ea"/>
                <a:cs typeface="+mn-cs"/>
              </a:rPr>
              <a:t> common adverse events (incidence ≥5%)</a:t>
            </a:r>
            <a:endParaRPr kumimoji="0" lang="en-US" sz="1200" b="1" i="0" u="none" strike="noStrike" kern="1200" cap="none" spc="0" normalizeH="0" baseline="0" noProof="0">
              <a:ln>
                <a:noFill/>
              </a:ln>
              <a:solidFill>
                <a:schemeClr val="bg1"/>
              </a:solidFill>
              <a:effectLst/>
              <a:uLnTx/>
              <a:uFillTx/>
              <a:latin typeface="+mj-lt"/>
              <a:ea typeface="+mn-ea"/>
              <a:cs typeface="+mn-cs"/>
            </a:endParaRPr>
          </a:p>
        </p:txBody>
      </p:sp>
      <p:sp>
        <p:nvSpPr>
          <p:cNvPr id="3" name="Title 2"/>
          <p:cNvSpPr>
            <a:spLocks noGrp="1"/>
          </p:cNvSpPr>
          <p:nvPr>
            <p:ph type="title"/>
          </p:nvPr>
        </p:nvSpPr>
        <p:spPr/>
        <p:txBody>
          <a:bodyPr>
            <a:normAutofit/>
          </a:bodyPr>
          <a:lstStyle/>
          <a:p>
            <a:r>
              <a:rPr lang="en-US" altLang="en-US" sz="3600"/>
              <a:t>PHEN/TPM ER</a:t>
            </a:r>
            <a:r>
              <a:rPr lang="en-US" sz="3600"/>
              <a:t>: safety </a:t>
            </a:r>
          </a:p>
        </p:txBody>
      </p:sp>
      <p:sp>
        <p:nvSpPr>
          <p:cNvPr id="17" name="Text Placeholder 16">
            <a:extLst>
              <a:ext uri="{FF2B5EF4-FFF2-40B4-BE49-F238E27FC236}">
                <a16:creationId xmlns:a16="http://schemas.microsoft.com/office/drawing/2014/main" id="{F8A365FA-624C-447E-9629-A8EE61E94248}"/>
              </a:ext>
            </a:extLst>
          </p:cNvPr>
          <p:cNvSpPr>
            <a:spLocks noGrp="1"/>
          </p:cNvSpPr>
          <p:nvPr>
            <p:ph type="body" sz="quarter" idx="13"/>
          </p:nvPr>
        </p:nvSpPr>
        <p:spPr/>
        <p:txBody>
          <a:bodyPr/>
          <a:lstStyle/>
          <a:p>
            <a:br>
              <a:rPr lang="en-CA"/>
            </a:br>
            <a:r>
              <a:rPr lang="en-US" b="0">
                <a:cs typeface="Arial" charset="0"/>
              </a:rPr>
              <a:t>Qsymia</a:t>
            </a:r>
            <a:r>
              <a:rPr lang="en-US" b="0" baseline="30000">
                <a:cs typeface="Arial" charset="0"/>
              </a:rPr>
              <a:t>®</a:t>
            </a:r>
            <a:r>
              <a:rPr lang="en-US" b="0">
                <a:cs typeface="Arial" charset="0"/>
              </a:rPr>
              <a:t> (phentermine–topiramate ER) Prescribing Information. Available at: </a:t>
            </a:r>
            <a:r>
              <a:rPr lang="en-US" b="0">
                <a:cs typeface="Arial" charset="0"/>
                <a:hlinkClick r:id="rId5"/>
              </a:rPr>
              <a:t>https://www.accessdata.fda.gov/drugsatfda_docs/label/2020/022580s017lbl.pdf</a:t>
            </a:r>
            <a:r>
              <a:rPr lang="en-US">
                <a:cs typeface="Arial" charset="0"/>
                <a:hlinkClick r:id="rId5"/>
              </a:rPr>
              <a:t>.</a:t>
            </a:r>
            <a:r>
              <a:rPr lang="en-US">
                <a:cs typeface="Arial" charset="0"/>
              </a:rPr>
              <a:t> Accessed August 2022.</a:t>
            </a:r>
            <a:endParaRPr lang="en-US" b="0">
              <a:cs typeface="Verdana" panose="020B0604030504040204" pitchFamily="34" charset="0"/>
            </a:endParaRPr>
          </a:p>
        </p:txBody>
      </p:sp>
      <p:sp>
        <p:nvSpPr>
          <p:cNvPr id="8" name="TextBox 7">
            <a:extLst>
              <a:ext uri="{FF2B5EF4-FFF2-40B4-BE49-F238E27FC236}">
                <a16:creationId xmlns:a16="http://schemas.microsoft.com/office/drawing/2014/main" id="{EBD8BCBB-37CE-BBAB-82EA-E46B12A262C3}"/>
              </a:ext>
            </a:extLst>
          </p:cNvPr>
          <p:cNvSpPr txBox="1"/>
          <p:nvPr/>
        </p:nvSpPr>
        <p:spPr>
          <a:xfrm>
            <a:off x="1777614" y="2817089"/>
            <a:ext cx="5753099" cy="2144177"/>
          </a:xfrm>
          <a:prstGeom prst="rect">
            <a:avLst/>
          </a:prstGeom>
          <a:noFill/>
        </p:spPr>
        <p:txBody>
          <a:bodyPr wrap="square" lIns="91440" tIns="45720" rIns="91440" bIns="45720" anchor="t">
            <a:spAutoFit/>
          </a:bodyPr>
          <a:lstStyle/>
          <a:p>
            <a:pPr marL="339725" lvl="1" indent="-339725" defTabSz="1219111" fontAlgn="base">
              <a:spcAft>
                <a:spcPts val="400"/>
              </a:spcAft>
              <a:buClr>
                <a:srgbClr val="3B97DE"/>
              </a:buClr>
              <a:buFont typeface="Arial" panose="020B0604020202020204" pitchFamily="34" charset="0"/>
              <a:buChar char="•"/>
              <a:defRPr/>
            </a:pPr>
            <a:r>
              <a:rPr kumimoji="0" lang="en-US" sz="2400" b="0" i="0" u="none" strike="noStrike" kern="1200" cap="none" spc="0" normalizeH="0" baseline="0" noProof="0">
                <a:ln>
                  <a:noFill/>
                </a:ln>
                <a:effectLst/>
                <a:uLnTx/>
                <a:uFillTx/>
                <a:latin typeface="+mj-lt"/>
                <a:ea typeface="+mn-ea"/>
                <a:cs typeface="+mn-cs"/>
              </a:rPr>
              <a:t>Paresthesia</a:t>
            </a:r>
            <a:r>
              <a:rPr lang="en-US" sz="2400">
                <a:latin typeface="+mj-lt"/>
              </a:rPr>
              <a:t> (numbness/tingling) </a:t>
            </a:r>
            <a:endParaRPr lang="en-US">
              <a:ea typeface="+mn-ea"/>
              <a:cs typeface="+mn-cs"/>
            </a:endParaRP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Dizziness </a:t>
            </a:r>
            <a:endParaRPr lang="en-US" sz="2400">
              <a:latin typeface="+mj-lt"/>
              <a:cs typeface="Arial" panose="020B0604020202020204"/>
            </a:endParaRP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mj-lt"/>
                <a:ea typeface="+mn-ea"/>
                <a:cs typeface="+mn-cs"/>
              </a:rPr>
              <a:t>Insomnia </a:t>
            </a:r>
            <a:endParaRPr lang="en-US" sz="2400" b="0" i="0" u="none" strike="noStrike" kern="1200" cap="none" spc="0" normalizeH="0" baseline="0" noProof="0">
              <a:ln>
                <a:noFill/>
              </a:ln>
              <a:solidFill>
                <a:schemeClr val="tx1"/>
              </a:solidFill>
              <a:effectLst/>
              <a:uLnTx/>
              <a:uFillTx/>
              <a:latin typeface="+mj-lt"/>
              <a:cs typeface="Arial" panose="020B0604020202020204"/>
            </a:endParaRP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Constipation </a:t>
            </a:r>
            <a:endParaRPr lang="en-US" sz="2400">
              <a:latin typeface="+mj-lt"/>
              <a:cs typeface="Arial" panose="020B0604020202020204"/>
            </a:endParaRP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mj-lt"/>
                <a:ea typeface="+mn-ea"/>
                <a:cs typeface="+mn-cs"/>
              </a:rPr>
              <a:t>Dry mouth </a:t>
            </a:r>
            <a:endParaRPr lang="en-US" sz="2400" b="0" i="0" u="none" strike="noStrike" kern="1200" cap="none" spc="0" normalizeH="0" baseline="0" noProof="0">
              <a:ln>
                <a:noFill/>
              </a:ln>
              <a:solidFill>
                <a:schemeClr val="tx1"/>
              </a:solidFill>
              <a:effectLst/>
              <a:uLnTx/>
              <a:uFillTx/>
              <a:latin typeface="+mj-lt"/>
              <a:cs typeface="Arial" panose="020B0604020202020204"/>
            </a:endParaRPr>
          </a:p>
        </p:txBody>
      </p:sp>
      <p:pic>
        <p:nvPicPr>
          <p:cNvPr id="4" name="Graphic 3" descr="Dizzy with solid fill">
            <a:extLst>
              <a:ext uri="{FF2B5EF4-FFF2-40B4-BE49-F238E27FC236}">
                <a16:creationId xmlns:a16="http://schemas.microsoft.com/office/drawing/2014/main" id="{60591C2A-6824-4C27-9E75-508FAC546B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72445" y="3889177"/>
            <a:ext cx="1553110" cy="1553110"/>
          </a:xfrm>
          <a:prstGeom prst="rect">
            <a:avLst/>
          </a:prstGeom>
        </p:spPr>
      </p:pic>
    </p:spTree>
    <p:custDataLst>
      <p:tags r:id="rId1"/>
    </p:custDataLst>
    <p:extLst>
      <p:ext uri="{BB962C8B-B14F-4D97-AF65-F5344CB8AC3E}">
        <p14:creationId xmlns:p14="http://schemas.microsoft.com/office/powerpoint/2010/main" val="456004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595C9BAF-077C-44DB-AEA5-47E0DB9B5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850" y="4751352"/>
            <a:ext cx="1368859" cy="1047106"/>
          </a:xfrm>
          <a:prstGeom prst="rect">
            <a:avLst/>
          </a:prstGeom>
        </p:spPr>
      </p:pic>
      <p:grpSp>
        <p:nvGrpSpPr>
          <p:cNvPr id="44" name="Group 43">
            <a:extLst>
              <a:ext uri="{FF2B5EF4-FFF2-40B4-BE49-F238E27FC236}">
                <a16:creationId xmlns:a16="http://schemas.microsoft.com/office/drawing/2014/main" id="{473297E2-F76E-44E8-83AB-227E63E29F81}"/>
              </a:ext>
            </a:extLst>
          </p:cNvPr>
          <p:cNvGrpSpPr/>
          <p:nvPr/>
        </p:nvGrpSpPr>
        <p:grpSpPr>
          <a:xfrm>
            <a:off x="3693059" y="4254378"/>
            <a:ext cx="2469613" cy="1092527"/>
            <a:chOff x="1924868" y="3517674"/>
            <a:chExt cx="2469613" cy="1092527"/>
          </a:xfrm>
        </p:grpSpPr>
        <p:sp>
          <p:nvSpPr>
            <p:cNvPr id="89" name="Freeform: Shape 88">
              <a:extLst>
                <a:ext uri="{FF2B5EF4-FFF2-40B4-BE49-F238E27FC236}">
                  <a16:creationId xmlns:a16="http://schemas.microsoft.com/office/drawing/2014/main" id="{E14B4B6D-7A24-4416-B90D-CAAD99E4FC15}"/>
                </a:ext>
              </a:extLst>
            </p:cNvPr>
            <p:cNvSpPr/>
            <p:nvPr/>
          </p:nvSpPr>
          <p:spPr>
            <a:xfrm rot="20192370">
              <a:off x="1924868" y="3517674"/>
              <a:ext cx="2469613" cy="819806"/>
            </a:xfrm>
            <a:custGeom>
              <a:avLst/>
              <a:gdLst>
                <a:gd name="connsiteX0" fmla="*/ 0 w 1828800"/>
                <a:gd name="connsiteY0" fmla="*/ 588434 h 812800"/>
                <a:gd name="connsiteX1" fmla="*/ 1828800 w 1828800"/>
                <a:gd name="connsiteY1" fmla="*/ 0 h 812800"/>
                <a:gd name="connsiteX2" fmla="*/ 1828800 w 1828800"/>
                <a:gd name="connsiteY2" fmla="*/ 812800 h 812800"/>
                <a:gd name="connsiteX3" fmla="*/ 0 w 1828800"/>
                <a:gd name="connsiteY3" fmla="*/ 588434 h 812800"/>
              </a:gdLst>
              <a:ahLst/>
              <a:cxnLst>
                <a:cxn ang="0">
                  <a:pos x="connsiteX0" y="connsiteY0"/>
                </a:cxn>
                <a:cxn ang="0">
                  <a:pos x="connsiteX1" y="connsiteY1"/>
                </a:cxn>
                <a:cxn ang="0">
                  <a:pos x="connsiteX2" y="connsiteY2"/>
                </a:cxn>
                <a:cxn ang="0">
                  <a:pos x="connsiteX3" y="connsiteY3"/>
                </a:cxn>
              </a:cxnLst>
              <a:rect l="l" t="t" r="r" b="b"/>
              <a:pathLst>
                <a:path w="1828800" h="812800">
                  <a:moveTo>
                    <a:pt x="0" y="588434"/>
                  </a:moveTo>
                  <a:lnTo>
                    <a:pt x="1828800" y="0"/>
                  </a:lnTo>
                  <a:lnTo>
                    <a:pt x="1828800" y="812800"/>
                  </a:lnTo>
                  <a:lnTo>
                    <a:pt x="0" y="588434"/>
                  </a:lnTo>
                  <a:close/>
                </a:path>
              </a:pathLst>
            </a:cu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mj-lt"/>
                <a:ea typeface="+mn-ea"/>
                <a:cs typeface="+mn-cs"/>
              </a:endParaRPr>
            </a:p>
          </p:txBody>
        </p:sp>
        <p:sp>
          <p:nvSpPr>
            <p:cNvPr id="93" name="Oval 92">
              <a:extLst>
                <a:ext uri="{FF2B5EF4-FFF2-40B4-BE49-F238E27FC236}">
                  <a16:creationId xmlns:a16="http://schemas.microsoft.com/office/drawing/2014/main" id="{ABC4D933-31BC-4007-8C42-9A4F01D75AF9}"/>
                </a:ext>
              </a:extLst>
            </p:cNvPr>
            <p:cNvSpPr/>
            <p:nvPr/>
          </p:nvSpPr>
          <p:spPr>
            <a:xfrm>
              <a:off x="2093245" y="4538201"/>
              <a:ext cx="72000" cy="72000"/>
            </a:xfrm>
            <a:prstGeom prst="ellipse">
              <a:avLst/>
            </a:prstGeom>
            <a:solidFill>
              <a:schemeClr val="tx2"/>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19459" name="Title 1"/>
          <p:cNvSpPr>
            <a:spLocks noGrp="1"/>
          </p:cNvSpPr>
          <p:nvPr>
            <p:ph type="title"/>
          </p:nvPr>
        </p:nvSpPr>
        <p:spPr/>
        <p:txBody>
          <a:bodyPr>
            <a:normAutofit/>
          </a:bodyPr>
          <a:lstStyle/>
          <a:p>
            <a:r>
              <a:rPr lang="en-US" altLang="en-US" sz="3600"/>
              <a:t>Naltrexone/bupropion: mechanism of action</a:t>
            </a:r>
          </a:p>
        </p:txBody>
      </p:sp>
      <p:sp>
        <p:nvSpPr>
          <p:cNvPr id="43" name="Text Placeholder 42">
            <a:extLst>
              <a:ext uri="{FF2B5EF4-FFF2-40B4-BE49-F238E27FC236}">
                <a16:creationId xmlns:a16="http://schemas.microsoft.com/office/drawing/2014/main" id="{C97E5BD6-4452-4C4A-B1D3-3FB35DD7492C}"/>
              </a:ext>
            </a:extLst>
          </p:cNvPr>
          <p:cNvSpPr>
            <a:spLocks noGrp="1"/>
          </p:cNvSpPr>
          <p:nvPr>
            <p:ph type="body" sz="quarter" idx="13"/>
          </p:nvPr>
        </p:nvSpPr>
        <p:spPr/>
        <p:txBody>
          <a:bodyPr/>
          <a:lstStyle/>
          <a:p>
            <a:pPr>
              <a:spcBef>
                <a:spcPts val="0"/>
              </a:spcBef>
              <a:spcAft>
                <a:spcPts val="0"/>
              </a:spcAft>
            </a:pPr>
            <a:r>
              <a:rPr lang="el-GR">
                <a:latin typeface="+mj-lt"/>
              </a:rPr>
              <a:t>α-</a:t>
            </a:r>
            <a:r>
              <a:rPr lang="en-CA">
                <a:latin typeface="+mj-lt"/>
              </a:rPr>
              <a:t>MSH, alpha melanocyte-stimulating hormone; ARC, arcuate nucleus of the hypothalamus; MC4R, melanocortin-4 receptor; MOP-R, </a:t>
            </a:r>
            <a:r>
              <a:rPr lang="el-GR">
                <a:latin typeface="+mj-lt"/>
              </a:rPr>
              <a:t>μ-</a:t>
            </a:r>
            <a:r>
              <a:rPr lang="en-CA">
                <a:latin typeface="+mj-lt"/>
              </a:rPr>
              <a:t>opioid peptide receptor; POMC, proopiomelanocortin.</a:t>
            </a:r>
          </a:p>
          <a:p>
            <a:pPr>
              <a:spcBef>
                <a:spcPts val="0"/>
              </a:spcBef>
              <a:spcAft>
                <a:spcPts val="0"/>
              </a:spcAft>
            </a:pPr>
            <a:r>
              <a:rPr lang="en-CA">
                <a:latin typeface="+mj-lt"/>
              </a:rPr>
              <a:t>1. </a:t>
            </a:r>
            <a:r>
              <a:rPr lang="en-CA" err="1">
                <a:latin typeface="+mj-lt"/>
              </a:rPr>
              <a:t>Ornellas</a:t>
            </a:r>
            <a:r>
              <a:rPr lang="en-CA">
                <a:latin typeface="+mj-lt"/>
              </a:rPr>
              <a:t> T and Chavez B. P T 2011;36:255–62; 2. Padwal R. </a:t>
            </a:r>
            <a:r>
              <a:rPr lang="en-CA" err="1">
                <a:latin typeface="+mj-lt"/>
              </a:rPr>
              <a:t>Curr</a:t>
            </a:r>
            <a:r>
              <a:rPr lang="en-CA">
                <a:latin typeface="+mj-lt"/>
              </a:rPr>
              <a:t> </a:t>
            </a:r>
            <a:r>
              <a:rPr lang="en-CA" err="1">
                <a:latin typeface="+mj-lt"/>
              </a:rPr>
              <a:t>Opin</a:t>
            </a:r>
            <a:r>
              <a:rPr lang="en-CA">
                <a:latin typeface="+mj-lt"/>
              </a:rPr>
              <a:t> </a:t>
            </a:r>
            <a:r>
              <a:rPr lang="en-CA" err="1">
                <a:latin typeface="+mj-lt"/>
              </a:rPr>
              <a:t>Investig</a:t>
            </a:r>
            <a:r>
              <a:rPr lang="en-CA">
                <a:latin typeface="+mj-lt"/>
              </a:rPr>
              <a:t> Drugs 2009;10:1117–25.</a:t>
            </a:r>
          </a:p>
        </p:txBody>
      </p:sp>
      <p:sp>
        <p:nvSpPr>
          <p:cNvPr id="19458" name="Content Placeholder 2"/>
          <p:cNvSpPr>
            <a:spLocks noGrp="1"/>
          </p:cNvSpPr>
          <p:nvPr>
            <p:ph idx="4294967295"/>
          </p:nvPr>
        </p:nvSpPr>
        <p:spPr>
          <a:xfrm>
            <a:off x="687743" y="1510276"/>
            <a:ext cx="10896600" cy="532845"/>
          </a:xfrm>
        </p:spPr>
        <p:txBody>
          <a:bodyPr>
            <a:noAutofit/>
          </a:bodyPr>
          <a:lstStyle/>
          <a:p>
            <a:pPr marL="0" indent="0" algn="ctr">
              <a:buNone/>
            </a:pPr>
            <a:r>
              <a:rPr lang="en-US" altLang="en-US" sz="1800">
                <a:latin typeface="+mj-lt"/>
              </a:rPr>
              <a:t>The Naltrexone/bupropion combination synergistically impacts two different pathways associated with increased energy expenditure and reduced energy intake</a:t>
            </a:r>
            <a:r>
              <a:rPr lang="en-US" altLang="en-US" sz="1800" baseline="30000">
                <a:latin typeface="+mj-lt"/>
              </a:rPr>
              <a:t>1,2</a:t>
            </a:r>
            <a:r>
              <a:rPr lang="en-US" altLang="en-US" sz="1800">
                <a:latin typeface="+mj-lt"/>
              </a:rPr>
              <a:t>:</a:t>
            </a:r>
          </a:p>
        </p:txBody>
      </p:sp>
      <p:sp>
        <p:nvSpPr>
          <p:cNvPr id="19466" name="TextBox 14"/>
          <p:cNvSpPr txBox="1">
            <a:spLocks noChangeArrowheads="1"/>
          </p:cNvSpPr>
          <p:nvPr/>
        </p:nvSpPr>
        <p:spPr bwMode="auto">
          <a:xfrm>
            <a:off x="1672212" y="5561985"/>
            <a:ext cx="2101891" cy="318100"/>
          </a:xfrm>
          <a:prstGeom prst="rect">
            <a:avLst/>
          </a:prstGeom>
          <a:no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467" b="0" i="0" u="none" strike="noStrike" kern="1200" cap="none" spc="0" normalizeH="0" baseline="0" noProof="0">
                <a:ln>
                  <a:noFill/>
                </a:ln>
                <a:solidFill>
                  <a:schemeClr val="tx1"/>
                </a:solidFill>
                <a:effectLst/>
                <a:uLnTx/>
                <a:uFillTx/>
                <a:latin typeface="+mj-lt"/>
                <a:ea typeface="+mn-ea"/>
                <a:cs typeface="Arial" charset="0"/>
              </a:rPr>
              <a:t>Hypothalamus (ARC)</a:t>
            </a:r>
            <a:r>
              <a:rPr kumimoji="0" lang="en-US" altLang="en-US" sz="1467" b="0" i="0" u="none" strike="noStrike" kern="1200" cap="none" spc="0" normalizeH="0" baseline="30000" noProof="0">
                <a:ln>
                  <a:noFill/>
                </a:ln>
                <a:solidFill>
                  <a:schemeClr val="tx1"/>
                </a:solidFill>
                <a:effectLst/>
                <a:uLnTx/>
                <a:uFillTx/>
                <a:latin typeface="+mj-lt"/>
                <a:ea typeface="+mn-ea"/>
                <a:cs typeface="Arial" charset="0"/>
              </a:rPr>
              <a:t>1</a:t>
            </a:r>
          </a:p>
        </p:txBody>
      </p:sp>
      <p:sp>
        <p:nvSpPr>
          <p:cNvPr id="18" name="Oval 17"/>
          <p:cNvSpPr/>
          <p:nvPr/>
        </p:nvSpPr>
        <p:spPr bwMode="auto">
          <a:xfrm>
            <a:off x="5481019" y="3785856"/>
            <a:ext cx="977900" cy="92612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nvGrpSpPr>
          <p:cNvPr id="19" name="Group 18"/>
          <p:cNvGrpSpPr/>
          <p:nvPr/>
        </p:nvGrpSpPr>
        <p:grpSpPr bwMode="auto">
          <a:xfrm>
            <a:off x="5830624" y="3455628"/>
            <a:ext cx="246564" cy="557705"/>
            <a:chOff x="6508918" y="3653795"/>
            <a:chExt cx="214000" cy="487832"/>
          </a:xfrm>
          <a:solidFill>
            <a:schemeClr val="accent5"/>
          </a:solidFill>
        </p:grpSpPr>
        <p:sp>
          <p:nvSpPr>
            <p:cNvPr id="20" name="Freeform 19"/>
            <p:cNvSpPr/>
            <p:nvPr/>
          </p:nvSpPr>
          <p:spPr>
            <a:xfrm>
              <a:off x="6508918" y="3653795"/>
              <a:ext cx="129396" cy="483079"/>
            </a:xfrm>
            <a:custGeom>
              <a:avLst/>
              <a:gdLst>
                <a:gd name="connsiteX0" fmla="*/ 0 w 129396"/>
                <a:gd name="connsiteY0" fmla="*/ 483079 h 483079"/>
                <a:gd name="connsiteX1" fmla="*/ 112143 w 129396"/>
                <a:gd name="connsiteY1" fmla="*/ 181155 h 483079"/>
                <a:gd name="connsiteX2" fmla="*/ 43132 w 129396"/>
                <a:gd name="connsiteY2" fmla="*/ 0 h 483079"/>
                <a:gd name="connsiteX3" fmla="*/ 129396 w 129396"/>
                <a:gd name="connsiteY3" fmla="*/ 8626 h 483079"/>
              </a:gdLst>
              <a:ahLst/>
              <a:cxnLst>
                <a:cxn ang="0">
                  <a:pos x="connsiteX0" y="connsiteY0"/>
                </a:cxn>
                <a:cxn ang="0">
                  <a:pos x="connsiteX1" y="connsiteY1"/>
                </a:cxn>
                <a:cxn ang="0">
                  <a:pos x="connsiteX2" y="connsiteY2"/>
                </a:cxn>
                <a:cxn ang="0">
                  <a:pos x="connsiteX3" y="connsiteY3"/>
                </a:cxn>
              </a:cxnLst>
              <a:rect l="l" t="t" r="r" b="b"/>
              <a:pathLst>
                <a:path w="129396" h="483079">
                  <a:moveTo>
                    <a:pt x="0" y="483079"/>
                  </a:moveTo>
                  <a:lnTo>
                    <a:pt x="112143" y="181155"/>
                  </a:lnTo>
                  <a:lnTo>
                    <a:pt x="43132" y="0"/>
                  </a:lnTo>
                  <a:lnTo>
                    <a:pt x="129396" y="8626"/>
                  </a:lnTo>
                </a:path>
              </a:pathLst>
            </a:custGeom>
            <a:grp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21" name="Freeform 20"/>
            <p:cNvSpPr/>
            <p:nvPr/>
          </p:nvSpPr>
          <p:spPr>
            <a:xfrm flipH="1">
              <a:off x="6593522" y="3658548"/>
              <a:ext cx="129396" cy="483079"/>
            </a:xfrm>
            <a:custGeom>
              <a:avLst/>
              <a:gdLst>
                <a:gd name="connsiteX0" fmla="*/ 0 w 129396"/>
                <a:gd name="connsiteY0" fmla="*/ 483079 h 483079"/>
                <a:gd name="connsiteX1" fmla="*/ 112143 w 129396"/>
                <a:gd name="connsiteY1" fmla="*/ 181155 h 483079"/>
                <a:gd name="connsiteX2" fmla="*/ 43132 w 129396"/>
                <a:gd name="connsiteY2" fmla="*/ 0 h 483079"/>
                <a:gd name="connsiteX3" fmla="*/ 129396 w 129396"/>
                <a:gd name="connsiteY3" fmla="*/ 8626 h 483079"/>
              </a:gdLst>
              <a:ahLst/>
              <a:cxnLst>
                <a:cxn ang="0">
                  <a:pos x="connsiteX0" y="connsiteY0"/>
                </a:cxn>
                <a:cxn ang="0">
                  <a:pos x="connsiteX1" y="connsiteY1"/>
                </a:cxn>
                <a:cxn ang="0">
                  <a:pos x="connsiteX2" y="connsiteY2"/>
                </a:cxn>
                <a:cxn ang="0">
                  <a:pos x="connsiteX3" y="connsiteY3"/>
                </a:cxn>
              </a:cxnLst>
              <a:rect l="l" t="t" r="r" b="b"/>
              <a:pathLst>
                <a:path w="129396" h="483079">
                  <a:moveTo>
                    <a:pt x="0" y="483079"/>
                  </a:moveTo>
                  <a:lnTo>
                    <a:pt x="112143" y="181155"/>
                  </a:lnTo>
                  <a:lnTo>
                    <a:pt x="43132" y="0"/>
                  </a:lnTo>
                  <a:lnTo>
                    <a:pt x="129396" y="8626"/>
                  </a:lnTo>
                </a:path>
              </a:pathLst>
            </a:custGeom>
            <a:grp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38" name="Oval 37"/>
          <p:cNvSpPr/>
          <p:nvPr/>
        </p:nvSpPr>
        <p:spPr bwMode="auto">
          <a:xfrm>
            <a:off x="5665168" y="2167751"/>
            <a:ext cx="751417" cy="78316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algn="ctr" defTabSz="1219139" fontAlgn="base">
              <a:spcBef>
                <a:spcPct val="0"/>
              </a:spcBef>
              <a:spcAft>
                <a:spcPct val="0"/>
              </a:spcAft>
            </a:pPr>
            <a:endParaRPr lang="en-US" sz="2400">
              <a:solidFill>
                <a:srgbClr val="FFFFFF"/>
              </a:solidFill>
              <a:latin typeface="+mj-lt"/>
            </a:endParaRPr>
          </a:p>
        </p:txBody>
      </p:sp>
      <p:sp>
        <p:nvSpPr>
          <p:cNvPr id="39" name="Freeform 38"/>
          <p:cNvSpPr/>
          <p:nvPr/>
        </p:nvSpPr>
        <p:spPr bwMode="auto">
          <a:xfrm rot="18407663">
            <a:off x="5903293" y="2772059"/>
            <a:ext cx="285749" cy="275167"/>
          </a:xfrm>
          <a:custGeom>
            <a:avLst/>
            <a:gdLst>
              <a:gd name="connsiteX0" fmla="*/ 346710 w 506843"/>
              <a:gd name="connsiteY0" fmla="*/ 0 h 426720"/>
              <a:gd name="connsiteX1" fmla="*/ 365760 w 506843"/>
              <a:gd name="connsiteY1" fmla="*/ 15240 h 426720"/>
              <a:gd name="connsiteX2" fmla="*/ 384810 w 506843"/>
              <a:gd name="connsiteY2" fmla="*/ 34290 h 426720"/>
              <a:gd name="connsiteX3" fmla="*/ 396240 w 506843"/>
              <a:gd name="connsiteY3" fmla="*/ 49530 h 426720"/>
              <a:gd name="connsiteX4" fmla="*/ 407670 w 506843"/>
              <a:gd name="connsiteY4" fmla="*/ 57150 h 426720"/>
              <a:gd name="connsiteX5" fmla="*/ 415290 w 506843"/>
              <a:gd name="connsiteY5" fmla="*/ 80010 h 426720"/>
              <a:gd name="connsiteX6" fmla="*/ 426720 w 506843"/>
              <a:gd name="connsiteY6" fmla="*/ 95250 h 426720"/>
              <a:gd name="connsiteX7" fmla="*/ 441960 w 506843"/>
              <a:gd name="connsiteY7" fmla="*/ 118110 h 426720"/>
              <a:gd name="connsiteX8" fmla="*/ 449580 w 506843"/>
              <a:gd name="connsiteY8" fmla="*/ 129540 h 426720"/>
              <a:gd name="connsiteX9" fmla="*/ 472440 w 506843"/>
              <a:gd name="connsiteY9" fmla="*/ 160020 h 426720"/>
              <a:gd name="connsiteX10" fmla="*/ 487680 w 506843"/>
              <a:gd name="connsiteY10" fmla="*/ 182880 h 426720"/>
              <a:gd name="connsiteX11" fmla="*/ 495300 w 506843"/>
              <a:gd name="connsiteY11" fmla="*/ 194310 h 426720"/>
              <a:gd name="connsiteX12" fmla="*/ 499110 w 506843"/>
              <a:gd name="connsiteY12" fmla="*/ 209550 h 426720"/>
              <a:gd name="connsiteX13" fmla="*/ 506730 w 506843"/>
              <a:gd name="connsiteY13" fmla="*/ 220980 h 426720"/>
              <a:gd name="connsiteX14" fmla="*/ 499110 w 506843"/>
              <a:gd name="connsiteY14" fmla="*/ 274320 h 426720"/>
              <a:gd name="connsiteX15" fmla="*/ 480060 w 506843"/>
              <a:gd name="connsiteY15" fmla="*/ 297180 h 426720"/>
              <a:gd name="connsiteX16" fmla="*/ 457200 w 506843"/>
              <a:gd name="connsiteY16" fmla="*/ 312420 h 426720"/>
              <a:gd name="connsiteX17" fmla="*/ 445770 w 506843"/>
              <a:gd name="connsiteY17" fmla="*/ 323850 h 426720"/>
              <a:gd name="connsiteX18" fmla="*/ 419100 w 506843"/>
              <a:gd name="connsiteY18" fmla="*/ 339090 h 426720"/>
              <a:gd name="connsiteX19" fmla="*/ 403860 w 506843"/>
              <a:gd name="connsiteY19" fmla="*/ 350520 h 426720"/>
              <a:gd name="connsiteX20" fmla="*/ 392430 w 506843"/>
              <a:gd name="connsiteY20" fmla="*/ 358140 h 426720"/>
              <a:gd name="connsiteX21" fmla="*/ 384810 w 506843"/>
              <a:gd name="connsiteY21" fmla="*/ 369570 h 426720"/>
              <a:gd name="connsiteX22" fmla="*/ 358140 w 506843"/>
              <a:gd name="connsiteY22" fmla="*/ 396240 h 426720"/>
              <a:gd name="connsiteX23" fmla="*/ 335280 w 506843"/>
              <a:gd name="connsiteY23" fmla="*/ 403860 h 426720"/>
              <a:gd name="connsiteX24" fmla="*/ 323850 w 506843"/>
              <a:gd name="connsiteY24" fmla="*/ 411480 h 426720"/>
              <a:gd name="connsiteX25" fmla="*/ 300990 w 506843"/>
              <a:gd name="connsiteY25" fmla="*/ 419100 h 426720"/>
              <a:gd name="connsiteX26" fmla="*/ 289560 w 506843"/>
              <a:gd name="connsiteY26" fmla="*/ 422910 h 426720"/>
              <a:gd name="connsiteX27" fmla="*/ 259080 w 506843"/>
              <a:gd name="connsiteY27" fmla="*/ 426720 h 426720"/>
              <a:gd name="connsiteX28" fmla="*/ 240030 w 506843"/>
              <a:gd name="connsiteY28" fmla="*/ 422910 h 426720"/>
              <a:gd name="connsiteX29" fmla="*/ 224790 w 506843"/>
              <a:gd name="connsiteY29" fmla="*/ 400050 h 426720"/>
              <a:gd name="connsiteX30" fmla="*/ 243840 w 506843"/>
              <a:gd name="connsiteY30" fmla="*/ 365760 h 426720"/>
              <a:gd name="connsiteX31" fmla="*/ 255270 w 506843"/>
              <a:gd name="connsiteY31" fmla="*/ 358140 h 426720"/>
              <a:gd name="connsiteX32" fmla="*/ 262890 w 506843"/>
              <a:gd name="connsiteY32" fmla="*/ 346710 h 426720"/>
              <a:gd name="connsiteX33" fmla="*/ 297180 w 506843"/>
              <a:gd name="connsiteY33" fmla="*/ 327660 h 426720"/>
              <a:gd name="connsiteX34" fmla="*/ 323850 w 506843"/>
              <a:gd name="connsiteY34" fmla="*/ 316230 h 426720"/>
              <a:gd name="connsiteX35" fmla="*/ 358140 w 506843"/>
              <a:gd name="connsiteY35" fmla="*/ 297180 h 426720"/>
              <a:gd name="connsiteX36" fmla="*/ 392430 w 506843"/>
              <a:gd name="connsiteY36" fmla="*/ 274320 h 426720"/>
              <a:gd name="connsiteX37" fmla="*/ 403860 w 506843"/>
              <a:gd name="connsiteY37" fmla="*/ 262890 h 426720"/>
              <a:gd name="connsiteX38" fmla="*/ 415290 w 506843"/>
              <a:gd name="connsiteY38" fmla="*/ 255270 h 426720"/>
              <a:gd name="connsiteX39" fmla="*/ 411480 w 506843"/>
              <a:gd name="connsiteY39" fmla="*/ 236220 h 426720"/>
              <a:gd name="connsiteX40" fmla="*/ 358140 w 506843"/>
              <a:gd name="connsiteY40" fmla="*/ 232410 h 426720"/>
              <a:gd name="connsiteX41" fmla="*/ 312420 w 506843"/>
              <a:gd name="connsiteY41" fmla="*/ 255270 h 426720"/>
              <a:gd name="connsiteX42" fmla="*/ 300990 w 506843"/>
              <a:gd name="connsiteY42" fmla="*/ 262890 h 426720"/>
              <a:gd name="connsiteX43" fmla="*/ 278130 w 506843"/>
              <a:gd name="connsiteY43" fmla="*/ 281940 h 426720"/>
              <a:gd name="connsiteX44" fmla="*/ 274320 w 506843"/>
              <a:gd name="connsiteY44" fmla="*/ 293370 h 426720"/>
              <a:gd name="connsiteX45" fmla="*/ 251460 w 506843"/>
              <a:gd name="connsiteY45" fmla="*/ 304800 h 426720"/>
              <a:gd name="connsiteX46" fmla="*/ 224790 w 506843"/>
              <a:gd name="connsiteY46" fmla="*/ 316230 h 426720"/>
              <a:gd name="connsiteX47" fmla="*/ 213360 w 506843"/>
              <a:gd name="connsiteY47" fmla="*/ 323850 h 426720"/>
              <a:gd name="connsiteX48" fmla="*/ 171450 w 506843"/>
              <a:gd name="connsiteY48" fmla="*/ 323850 h 426720"/>
              <a:gd name="connsiteX49" fmla="*/ 175260 w 506843"/>
              <a:gd name="connsiteY49" fmla="*/ 289560 h 426720"/>
              <a:gd name="connsiteX50" fmla="*/ 179070 w 506843"/>
              <a:gd name="connsiteY50" fmla="*/ 278130 h 426720"/>
              <a:gd name="connsiteX51" fmla="*/ 190500 w 506843"/>
              <a:gd name="connsiteY51" fmla="*/ 270510 h 426720"/>
              <a:gd name="connsiteX52" fmla="*/ 201930 w 506843"/>
              <a:gd name="connsiteY52" fmla="*/ 259080 h 426720"/>
              <a:gd name="connsiteX53" fmla="*/ 213360 w 506843"/>
              <a:gd name="connsiteY53" fmla="*/ 251460 h 426720"/>
              <a:gd name="connsiteX54" fmla="*/ 240030 w 506843"/>
              <a:gd name="connsiteY54" fmla="*/ 243840 h 426720"/>
              <a:gd name="connsiteX55" fmla="*/ 251460 w 506843"/>
              <a:gd name="connsiteY55" fmla="*/ 236220 h 426720"/>
              <a:gd name="connsiteX56" fmla="*/ 274320 w 506843"/>
              <a:gd name="connsiteY56" fmla="*/ 228600 h 426720"/>
              <a:gd name="connsiteX57" fmla="*/ 312420 w 506843"/>
              <a:gd name="connsiteY57" fmla="*/ 201930 h 426720"/>
              <a:gd name="connsiteX58" fmla="*/ 323850 w 506843"/>
              <a:gd name="connsiteY58" fmla="*/ 194310 h 426720"/>
              <a:gd name="connsiteX59" fmla="*/ 339090 w 506843"/>
              <a:gd name="connsiteY59" fmla="*/ 171450 h 426720"/>
              <a:gd name="connsiteX60" fmla="*/ 350520 w 506843"/>
              <a:gd name="connsiteY60" fmla="*/ 163830 h 426720"/>
              <a:gd name="connsiteX61" fmla="*/ 361950 w 506843"/>
              <a:gd name="connsiteY61" fmla="*/ 152400 h 426720"/>
              <a:gd name="connsiteX62" fmla="*/ 365760 w 506843"/>
              <a:gd name="connsiteY62" fmla="*/ 140970 h 426720"/>
              <a:gd name="connsiteX63" fmla="*/ 300990 w 506843"/>
              <a:gd name="connsiteY63" fmla="*/ 125730 h 426720"/>
              <a:gd name="connsiteX64" fmla="*/ 274320 w 506843"/>
              <a:gd name="connsiteY64" fmla="*/ 140970 h 426720"/>
              <a:gd name="connsiteX65" fmla="*/ 262890 w 506843"/>
              <a:gd name="connsiteY65" fmla="*/ 152400 h 426720"/>
              <a:gd name="connsiteX66" fmla="*/ 240030 w 506843"/>
              <a:gd name="connsiteY66" fmla="*/ 167640 h 426720"/>
              <a:gd name="connsiteX67" fmla="*/ 220980 w 506843"/>
              <a:gd name="connsiteY67" fmla="*/ 190500 h 426720"/>
              <a:gd name="connsiteX68" fmla="*/ 209550 w 506843"/>
              <a:gd name="connsiteY68" fmla="*/ 198120 h 426720"/>
              <a:gd name="connsiteX69" fmla="*/ 179070 w 506843"/>
              <a:gd name="connsiteY69" fmla="*/ 224790 h 426720"/>
              <a:gd name="connsiteX70" fmla="*/ 144780 w 506843"/>
              <a:gd name="connsiteY70" fmla="*/ 247650 h 426720"/>
              <a:gd name="connsiteX71" fmla="*/ 133350 w 506843"/>
              <a:gd name="connsiteY71" fmla="*/ 255270 h 426720"/>
              <a:gd name="connsiteX72" fmla="*/ 121920 w 506843"/>
              <a:gd name="connsiteY72" fmla="*/ 259080 h 426720"/>
              <a:gd name="connsiteX73" fmla="*/ 95250 w 506843"/>
              <a:gd name="connsiteY73" fmla="*/ 251460 h 426720"/>
              <a:gd name="connsiteX74" fmla="*/ 91440 w 506843"/>
              <a:gd name="connsiteY74" fmla="*/ 240030 h 426720"/>
              <a:gd name="connsiteX75" fmla="*/ 102870 w 506843"/>
              <a:gd name="connsiteY75" fmla="*/ 201930 h 426720"/>
              <a:gd name="connsiteX76" fmla="*/ 114300 w 506843"/>
              <a:gd name="connsiteY76" fmla="*/ 194310 h 426720"/>
              <a:gd name="connsiteX77" fmla="*/ 137160 w 506843"/>
              <a:gd name="connsiteY77" fmla="*/ 186690 h 426720"/>
              <a:gd name="connsiteX78" fmla="*/ 148590 w 506843"/>
              <a:gd name="connsiteY78" fmla="*/ 179070 h 426720"/>
              <a:gd name="connsiteX79" fmla="*/ 160020 w 506843"/>
              <a:gd name="connsiteY79" fmla="*/ 175260 h 426720"/>
              <a:gd name="connsiteX80" fmla="*/ 167640 w 506843"/>
              <a:gd name="connsiteY80" fmla="*/ 163830 h 426720"/>
              <a:gd name="connsiteX81" fmla="*/ 179070 w 506843"/>
              <a:gd name="connsiteY81" fmla="*/ 156210 h 426720"/>
              <a:gd name="connsiteX82" fmla="*/ 201930 w 506843"/>
              <a:gd name="connsiteY82" fmla="*/ 133350 h 426720"/>
              <a:gd name="connsiteX83" fmla="*/ 213360 w 506843"/>
              <a:gd name="connsiteY83" fmla="*/ 125730 h 426720"/>
              <a:gd name="connsiteX84" fmla="*/ 228600 w 506843"/>
              <a:gd name="connsiteY84" fmla="*/ 114300 h 426720"/>
              <a:gd name="connsiteX85" fmla="*/ 240030 w 506843"/>
              <a:gd name="connsiteY85" fmla="*/ 110490 h 426720"/>
              <a:gd name="connsiteX86" fmla="*/ 247650 w 506843"/>
              <a:gd name="connsiteY86" fmla="*/ 99060 h 426720"/>
              <a:gd name="connsiteX87" fmla="*/ 255270 w 506843"/>
              <a:gd name="connsiteY87" fmla="*/ 76200 h 426720"/>
              <a:gd name="connsiteX88" fmla="*/ 251460 w 506843"/>
              <a:gd name="connsiteY88" fmla="*/ 64770 h 426720"/>
              <a:gd name="connsiteX89" fmla="*/ 224790 w 506843"/>
              <a:gd name="connsiteY89" fmla="*/ 57150 h 426720"/>
              <a:gd name="connsiteX90" fmla="*/ 175260 w 506843"/>
              <a:gd name="connsiteY90" fmla="*/ 60960 h 426720"/>
              <a:gd name="connsiteX91" fmla="*/ 148590 w 506843"/>
              <a:gd name="connsiteY91" fmla="*/ 76200 h 426720"/>
              <a:gd name="connsiteX92" fmla="*/ 137160 w 506843"/>
              <a:gd name="connsiteY92" fmla="*/ 87630 h 426720"/>
              <a:gd name="connsiteX93" fmla="*/ 125730 w 506843"/>
              <a:gd name="connsiteY93" fmla="*/ 91440 h 426720"/>
              <a:gd name="connsiteX94" fmla="*/ 114300 w 506843"/>
              <a:gd name="connsiteY94" fmla="*/ 102870 h 426720"/>
              <a:gd name="connsiteX95" fmla="*/ 91440 w 506843"/>
              <a:gd name="connsiteY95" fmla="*/ 118110 h 426720"/>
              <a:gd name="connsiteX96" fmla="*/ 80010 w 506843"/>
              <a:gd name="connsiteY96" fmla="*/ 125730 h 426720"/>
              <a:gd name="connsiteX97" fmla="*/ 57150 w 506843"/>
              <a:gd name="connsiteY97" fmla="*/ 140970 h 426720"/>
              <a:gd name="connsiteX98" fmla="*/ 41910 w 506843"/>
              <a:gd name="connsiteY98" fmla="*/ 152400 h 426720"/>
              <a:gd name="connsiteX99" fmla="*/ 30480 w 506843"/>
              <a:gd name="connsiteY99" fmla="*/ 160020 h 426720"/>
              <a:gd name="connsiteX100" fmla="*/ 22860 w 506843"/>
              <a:gd name="connsiteY100" fmla="*/ 171450 h 426720"/>
              <a:gd name="connsiteX101" fmla="*/ 11430 w 506843"/>
              <a:gd name="connsiteY101" fmla="*/ 179070 h 426720"/>
              <a:gd name="connsiteX102" fmla="*/ 0 w 506843"/>
              <a:gd name="connsiteY102" fmla="*/ 205740 h 426720"/>
              <a:gd name="connsiteX103" fmla="*/ 7620 w 506843"/>
              <a:gd name="connsiteY103" fmla="*/ 247650 h 426720"/>
              <a:gd name="connsiteX104" fmla="*/ 22860 w 506843"/>
              <a:gd name="connsiteY104" fmla="*/ 270510 h 426720"/>
              <a:gd name="connsiteX105" fmla="*/ 34290 w 506843"/>
              <a:gd name="connsiteY105" fmla="*/ 278130 h 426720"/>
              <a:gd name="connsiteX106" fmla="*/ 60960 w 506843"/>
              <a:gd name="connsiteY106" fmla="*/ 308610 h 426720"/>
              <a:gd name="connsiteX107" fmla="*/ 80010 w 506843"/>
              <a:gd name="connsiteY107" fmla="*/ 331470 h 426720"/>
              <a:gd name="connsiteX108" fmla="*/ 91440 w 506843"/>
              <a:gd name="connsiteY108" fmla="*/ 339090 h 426720"/>
              <a:gd name="connsiteX109" fmla="*/ 99060 w 506843"/>
              <a:gd name="connsiteY109" fmla="*/ 350520 h 426720"/>
              <a:gd name="connsiteX110" fmla="*/ 121920 w 506843"/>
              <a:gd name="connsiteY110" fmla="*/ 369570 h 426720"/>
              <a:gd name="connsiteX111" fmla="*/ 133350 w 506843"/>
              <a:gd name="connsiteY111" fmla="*/ 38481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6843" h="426720">
                <a:moveTo>
                  <a:pt x="346710" y="0"/>
                </a:moveTo>
                <a:cubicBezTo>
                  <a:pt x="353060" y="5080"/>
                  <a:pt x="360010" y="9490"/>
                  <a:pt x="365760" y="15240"/>
                </a:cubicBezTo>
                <a:cubicBezTo>
                  <a:pt x="391160" y="40640"/>
                  <a:pt x="354330" y="13970"/>
                  <a:pt x="384810" y="34290"/>
                </a:cubicBezTo>
                <a:cubicBezTo>
                  <a:pt x="388620" y="39370"/>
                  <a:pt x="391750" y="45040"/>
                  <a:pt x="396240" y="49530"/>
                </a:cubicBezTo>
                <a:cubicBezTo>
                  <a:pt x="399478" y="52768"/>
                  <a:pt x="405243" y="53267"/>
                  <a:pt x="407670" y="57150"/>
                </a:cubicBezTo>
                <a:cubicBezTo>
                  <a:pt x="411927" y="63961"/>
                  <a:pt x="410471" y="73584"/>
                  <a:pt x="415290" y="80010"/>
                </a:cubicBezTo>
                <a:cubicBezTo>
                  <a:pt x="419100" y="85090"/>
                  <a:pt x="423079" y="90048"/>
                  <a:pt x="426720" y="95250"/>
                </a:cubicBezTo>
                <a:cubicBezTo>
                  <a:pt x="431972" y="102753"/>
                  <a:pt x="436880" y="110490"/>
                  <a:pt x="441960" y="118110"/>
                </a:cubicBezTo>
                <a:cubicBezTo>
                  <a:pt x="444500" y="121920"/>
                  <a:pt x="446833" y="125877"/>
                  <a:pt x="449580" y="129540"/>
                </a:cubicBezTo>
                <a:cubicBezTo>
                  <a:pt x="457200" y="139700"/>
                  <a:pt x="465395" y="149453"/>
                  <a:pt x="472440" y="160020"/>
                </a:cubicBezTo>
                <a:lnTo>
                  <a:pt x="487680" y="182880"/>
                </a:lnTo>
                <a:lnTo>
                  <a:pt x="495300" y="194310"/>
                </a:lnTo>
                <a:cubicBezTo>
                  <a:pt x="496570" y="199390"/>
                  <a:pt x="497047" y="204737"/>
                  <a:pt x="499110" y="209550"/>
                </a:cubicBezTo>
                <a:cubicBezTo>
                  <a:pt x="500914" y="213759"/>
                  <a:pt x="506404" y="216413"/>
                  <a:pt x="506730" y="220980"/>
                </a:cubicBezTo>
                <a:cubicBezTo>
                  <a:pt x="507278" y="228646"/>
                  <a:pt x="506004" y="260531"/>
                  <a:pt x="499110" y="274320"/>
                </a:cubicBezTo>
                <a:cubicBezTo>
                  <a:pt x="495108" y="282325"/>
                  <a:pt x="486954" y="291818"/>
                  <a:pt x="480060" y="297180"/>
                </a:cubicBezTo>
                <a:cubicBezTo>
                  <a:pt x="472831" y="302803"/>
                  <a:pt x="464820" y="307340"/>
                  <a:pt x="457200" y="312420"/>
                </a:cubicBezTo>
                <a:cubicBezTo>
                  <a:pt x="452717" y="315409"/>
                  <a:pt x="449909" y="320401"/>
                  <a:pt x="445770" y="323850"/>
                </a:cubicBezTo>
                <a:cubicBezTo>
                  <a:pt x="433186" y="334337"/>
                  <a:pt x="434006" y="329774"/>
                  <a:pt x="419100" y="339090"/>
                </a:cubicBezTo>
                <a:cubicBezTo>
                  <a:pt x="413715" y="342455"/>
                  <a:pt x="409027" y="346829"/>
                  <a:pt x="403860" y="350520"/>
                </a:cubicBezTo>
                <a:cubicBezTo>
                  <a:pt x="400134" y="353182"/>
                  <a:pt x="396240" y="355600"/>
                  <a:pt x="392430" y="358140"/>
                </a:cubicBezTo>
                <a:cubicBezTo>
                  <a:pt x="389890" y="361950"/>
                  <a:pt x="386858" y="365474"/>
                  <a:pt x="384810" y="369570"/>
                </a:cubicBezTo>
                <a:cubicBezTo>
                  <a:pt x="376378" y="386433"/>
                  <a:pt x="388277" y="386194"/>
                  <a:pt x="358140" y="396240"/>
                </a:cubicBezTo>
                <a:lnTo>
                  <a:pt x="335280" y="403860"/>
                </a:lnTo>
                <a:cubicBezTo>
                  <a:pt x="331470" y="406400"/>
                  <a:pt x="328034" y="409620"/>
                  <a:pt x="323850" y="411480"/>
                </a:cubicBezTo>
                <a:cubicBezTo>
                  <a:pt x="316510" y="414742"/>
                  <a:pt x="308610" y="416560"/>
                  <a:pt x="300990" y="419100"/>
                </a:cubicBezTo>
                <a:cubicBezTo>
                  <a:pt x="297180" y="420370"/>
                  <a:pt x="293545" y="422412"/>
                  <a:pt x="289560" y="422910"/>
                </a:cubicBezTo>
                <a:lnTo>
                  <a:pt x="259080" y="426720"/>
                </a:lnTo>
                <a:cubicBezTo>
                  <a:pt x="252730" y="425450"/>
                  <a:pt x="245142" y="426886"/>
                  <a:pt x="240030" y="422910"/>
                </a:cubicBezTo>
                <a:cubicBezTo>
                  <a:pt x="232801" y="417287"/>
                  <a:pt x="224790" y="400050"/>
                  <a:pt x="224790" y="400050"/>
                </a:cubicBezTo>
                <a:cubicBezTo>
                  <a:pt x="231496" y="379932"/>
                  <a:pt x="226372" y="391962"/>
                  <a:pt x="243840" y="365760"/>
                </a:cubicBezTo>
                <a:cubicBezTo>
                  <a:pt x="246380" y="361950"/>
                  <a:pt x="251460" y="360680"/>
                  <a:pt x="255270" y="358140"/>
                </a:cubicBezTo>
                <a:cubicBezTo>
                  <a:pt x="257810" y="354330"/>
                  <a:pt x="259444" y="349725"/>
                  <a:pt x="262890" y="346710"/>
                </a:cubicBezTo>
                <a:cubicBezTo>
                  <a:pt x="286651" y="325919"/>
                  <a:pt x="278132" y="335823"/>
                  <a:pt x="297180" y="327660"/>
                </a:cubicBezTo>
                <a:cubicBezTo>
                  <a:pt x="330136" y="313536"/>
                  <a:pt x="297045" y="325165"/>
                  <a:pt x="323850" y="316230"/>
                </a:cubicBezTo>
                <a:cubicBezTo>
                  <a:pt x="350052" y="298762"/>
                  <a:pt x="338022" y="303886"/>
                  <a:pt x="358140" y="297180"/>
                </a:cubicBezTo>
                <a:lnTo>
                  <a:pt x="392430" y="274320"/>
                </a:lnTo>
                <a:cubicBezTo>
                  <a:pt x="396913" y="271331"/>
                  <a:pt x="399721" y="266339"/>
                  <a:pt x="403860" y="262890"/>
                </a:cubicBezTo>
                <a:cubicBezTo>
                  <a:pt x="407378" y="259959"/>
                  <a:pt x="411480" y="257810"/>
                  <a:pt x="415290" y="255270"/>
                </a:cubicBezTo>
                <a:cubicBezTo>
                  <a:pt x="414020" y="248920"/>
                  <a:pt x="414693" y="241843"/>
                  <a:pt x="411480" y="236220"/>
                </a:cubicBezTo>
                <a:cubicBezTo>
                  <a:pt x="401973" y="219583"/>
                  <a:pt x="362963" y="231972"/>
                  <a:pt x="358140" y="232410"/>
                </a:cubicBezTo>
                <a:cubicBezTo>
                  <a:pt x="326592" y="242926"/>
                  <a:pt x="341963" y="235575"/>
                  <a:pt x="312420" y="255270"/>
                </a:cubicBezTo>
                <a:lnTo>
                  <a:pt x="300990" y="262890"/>
                </a:lnTo>
                <a:cubicBezTo>
                  <a:pt x="274631" y="302429"/>
                  <a:pt x="316801" y="243269"/>
                  <a:pt x="278130" y="281940"/>
                </a:cubicBezTo>
                <a:cubicBezTo>
                  <a:pt x="275290" y="284780"/>
                  <a:pt x="276829" y="290234"/>
                  <a:pt x="274320" y="293370"/>
                </a:cubicBezTo>
                <a:cubicBezTo>
                  <a:pt x="267953" y="301329"/>
                  <a:pt x="259863" y="301199"/>
                  <a:pt x="251460" y="304800"/>
                </a:cubicBezTo>
                <a:cubicBezTo>
                  <a:pt x="218504" y="318924"/>
                  <a:pt x="251595" y="307295"/>
                  <a:pt x="224790" y="316230"/>
                </a:cubicBezTo>
                <a:cubicBezTo>
                  <a:pt x="220980" y="318770"/>
                  <a:pt x="217456" y="321802"/>
                  <a:pt x="213360" y="323850"/>
                </a:cubicBezTo>
                <a:cubicBezTo>
                  <a:pt x="197855" y="331603"/>
                  <a:pt x="191540" y="326361"/>
                  <a:pt x="171450" y="323850"/>
                </a:cubicBezTo>
                <a:cubicBezTo>
                  <a:pt x="172720" y="312420"/>
                  <a:pt x="173369" y="300904"/>
                  <a:pt x="175260" y="289560"/>
                </a:cubicBezTo>
                <a:cubicBezTo>
                  <a:pt x="175920" y="285599"/>
                  <a:pt x="176561" y="281266"/>
                  <a:pt x="179070" y="278130"/>
                </a:cubicBezTo>
                <a:cubicBezTo>
                  <a:pt x="181931" y="274554"/>
                  <a:pt x="186982" y="273441"/>
                  <a:pt x="190500" y="270510"/>
                </a:cubicBezTo>
                <a:cubicBezTo>
                  <a:pt x="194639" y="267061"/>
                  <a:pt x="197791" y="262529"/>
                  <a:pt x="201930" y="259080"/>
                </a:cubicBezTo>
                <a:cubicBezTo>
                  <a:pt x="205448" y="256149"/>
                  <a:pt x="209264" y="253508"/>
                  <a:pt x="213360" y="251460"/>
                </a:cubicBezTo>
                <a:cubicBezTo>
                  <a:pt x="218826" y="248727"/>
                  <a:pt x="235147" y="245061"/>
                  <a:pt x="240030" y="243840"/>
                </a:cubicBezTo>
                <a:cubicBezTo>
                  <a:pt x="243840" y="241300"/>
                  <a:pt x="247276" y="238080"/>
                  <a:pt x="251460" y="236220"/>
                </a:cubicBezTo>
                <a:cubicBezTo>
                  <a:pt x="258800" y="232958"/>
                  <a:pt x="274320" y="228600"/>
                  <a:pt x="274320" y="228600"/>
                </a:cubicBezTo>
                <a:cubicBezTo>
                  <a:pt x="296886" y="211675"/>
                  <a:pt x="284276" y="220692"/>
                  <a:pt x="312420" y="201930"/>
                </a:cubicBezTo>
                <a:lnTo>
                  <a:pt x="323850" y="194310"/>
                </a:lnTo>
                <a:lnTo>
                  <a:pt x="339090" y="171450"/>
                </a:lnTo>
                <a:cubicBezTo>
                  <a:pt x="341630" y="167640"/>
                  <a:pt x="347002" y="166761"/>
                  <a:pt x="350520" y="163830"/>
                </a:cubicBezTo>
                <a:cubicBezTo>
                  <a:pt x="354659" y="160381"/>
                  <a:pt x="358140" y="156210"/>
                  <a:pt x="361950" y="152400"/>
                </a:cubicBezTo>
                <a:cubicBezTo>
                  <a:pt x="363220" y="148590"/>
                  <a:pt x="365760" y="144986"/>
                  <a:pt x="365760" y="140970"/>
                </a:cubicBezTo>
                <a:cubicBezTo>
                  <a:pt x="365760" y="101468"/>
                  <a:pt x="343881" y="123049"/>
                  <a:pt x="300990" y="125730"/>
                </a:cubicBezTo>
                <a:cubicBezTo>
                  <a:pt x="291674" y="130388"/>
                  <a:pt x="282398" y="134238"/>
                  <a:pt x="274320" y="140970"/>
                </a:cubicBezTo>
                <a:cubicBezTo>
                  <a:pt x="270181" y="144419"/>
                  <a:pt x="267143" y="149092"/>
                  <a:pt x="262890" y="152400"/>
                </a:cubicBezTo>
                <a:cubicBezTo>
                  <a:pt x="255661" y="158023"/>
                  <a:pt x="240030" y="167640"/>
                  <a:pt x="240030" y="167640"/>
                </a:cubicBezTo>
                <a:cubicBezTo>
                  <a:pt x="232538" y="178879"/>
                  <a:pt x="231981" y="181333"/>
                  <a:pt x="220980" y="190500"/>
                </a:cubicBezTo>
                <a:cubicBezTo>
                  <a:pt x="217462" y="193431"/>
                  <a:pt x="213360" y="195580"/>
                  <a:pt x="209550" y="198120"/>
                </a:cubicBezTo>
                <a:cubicBezTo>
                  <a:pt x="196850" y="217170"/>
                  <a:pt x="205740" y="207010"/>
                  <a:pt x="179070" y="224790"/>
                </a:cubicBezTo>
                <a:lnTo>
                  <a:pt x="144780" y="247650"/>
                </a:lnTo>
                <a:cubicBezTo>
                  <a:pt x="140970" y="250190"/>
                  <a:pt x="137694" y="253822"/>
                  <a:pt x="133350" y="255270"/>
                </a:cubicBezTo>
                <a:lnTo>
                  <a:pt x="121920" y="259080"/>
                </a:lnTo>
                <a:cubicBezTo>
                  <a:pt x="121788" y="259047"/>
                  <a:pt x="97072" y="253282"/>
                  <a:pt x="95250" y="251460"/>
                </a:cubicBezTo>
                <a:cubicBezTo>
                  <a:pt x="92410" y="248620"/>
                  <a:pt x="92710" y="243840"/>
                  <a:pt x="91440" y="240030"/>
                </a:cubicBezTo>
                <a:cubicBezTo>
                  <a:pt x="93838" y="223243"/>
                  <a:pt x="91319" y="213481"/>
                  <a:pt x="102870" y="201930"/>
                </a:cubicBezTo>
                <a:cubicBezTo>
                  <a:pt x="106108" y="198692"/>
                  <a:pt x="110116" y="196170"/>
                  <a:pt x="114300" y="194310"/>
                </a:cubicBezTo>
                <a:cubicBezTo>
                  <a:pt x="121640" y="191048"/>
                  <a:pt x="137160" y="186690"/>
                  <a:pt x="137160" y="186690"/>
                </a:cubicBezTo>
                <a:cubicBezTo>
                  <a:pt x="140970" y="184150"/>
                  <a:pt x="144494" y="181118"/>
                  <a:pt x="148590" y="179070"/>
                </a:cubicBezTo>
                <a:cubicBezTo>
                  <a:pt x="152182" y="177274"/>
                  <a:pt x="156884" y="177769"/>
                  <a:pt x="160020" y="175260"/>
                </a:cubicBezTo>
                <a:cubicBezTo>
                  <a:pt x="163596" y="172399"/>
                  <a:pt x="164402" y="167068"/>
                  <a:pt x="167640" y="163830"/>
                </a:cubicBezTo>
                <a:cubicBezTo>
                  <a:pt x="170878" y="160592"/>
                  <a:pt x="175648" y="159252"/>
                  <a:pt x="179070" y="156210"/>
                </a:cubicBezTo>
                <a:cubicBezTo>
                  <a:pt x="187124" y="149051"/>
                  <a:pt x="194310" y="140970"/>
                  <a:pt x="201930" y="133350"/>
                </a:cubicBezTo>
                <a:cubicBezTo>
                  <a:pt x="205168" y="130112"/>
                  <a:pt x="209634" y="128392"/>
                  <a:pt x="213360" y="125730"/>
                </a:cubicBezTo>
                <a:cubicBezTo>
                  <a:pt x="218527" y="122039"/>
                  <a:pt x="223087" y="117450"/>
                  <a:pt x="228600" y="114300"/>
                </a:cubicBezTo>
                <a:cubicBezTo>
                  <a:pt x="232087" y="112307"/>
                  <a:pt x="236220" y="111760"/>
                  <a:pt x="240030" y="110490"/>
                </a:cubicBezTo>
                <a:cubicBezTo>
                  <a:pt x="242570" y="106680"/>
                  <a:pt x="245790" y="103244"/>
                  <a:pt x="247650" y="99060"/>
                </a:cubicBezTo>
                <a:cubicBezTo>
                  <a:pt x="250912" y="91720"/>
                  <a:pt x="255270" y="76200"/>
                  <a:pt x="255270" y="76200"/>
                </a:cubicBezTo>
                <a:cubicBezTo>
                  <a:pt x="254000" y="72390"/>
                  <a:pt x="254300" y="67610"/>
                  <a:pt x="251460" y="64770"/>
                </a:cubicBezTo>
                <a:cubicBezTo>
                  <a:pt x="249638" y="62948"/>
                  <a:pt x="224922" y="57183"/>
                  <a:pt x="224790" y="57150"/>
                </a:cubicBezTo>
                <a:cubicBezTo>
                  <a:pt x="208280" y="58420"/>
                  <a:pt x="191567" y="58082"/>
                  <a:pt x="175260" y="60960"/>
                </a:cubicBezTo>
                <a:cubicBezTo>
                  <a:pt x="170532" y="61794"/>
                  <a:pt x="152968" y="72551"/>
                  <a:pt x="148590" y="76200"/>
                </a:cubicBezTo>
                <a:cubicBezTo>
                  <a:pt x="144451" y="79649"/>
                  <a:pt x="141643" y="84641"/>
                  <a:pt x="137160" y="87630"/>
                </a:cubicBezTo>
                <a:cubicBezTo>
                  <a:pt x="133818" y="89858"/>
                  <a:pt x="129540" y="90170"/>
                  <a:pt x="125730" y="91440"/>
                </a:cubicBezTo>
                <a:cubicBezTo>
                  <a:pt x="121920" y="95250"/>
                  <a:pt x="118553" y="99562"/>
                  <a:pt x="114300" y="102870"/>
                </a:cubicBezTo>
                <a:cubicBezTo>
                  <a:pt x="107071" y="108493"/>
                  <a:pt x="99060" y="113030"/>
                  <a:pt x="91440" y="118110"/>
                </a:cubicBezTo>
                <a:lnTo>
                  <a:pt x="80010" y="125730"/>
                </a:lnTo>
                <a:lnTo>
                  <a:pt x="57150" y="140970"/>
                </a:lnTo>
                <a:cubicBezTo>
                  <a:pt x="51866" y="144492"/>
                  <a:pt x="47077" y="148709"/>
                  <a:pt x="41910" y="152400"/>
                </a:cubicBezTo>
                <a:cubicBezTo>
                  <a:pt x="38184" y="155062"/>
                  <a:pt x="34290" y="157480"/>
                  <a:pt x="30480" y="160020"/>
                </a:cubicBezTo>
                <a:cubicBezTo>
                  <a:pt x="27940" y="163830"/>
                  <a:pt x="26098" y="168212"/>
                  <a:pt x="22860" y="171450"/>
                </a:cubicBezTo>
                <a:cubicBezTo>
                  <a:pt x="19622" y="174688"/>
                  <a:pt x="14361" y="175552"/>
                  <a:pt x="11430" y="179070"/>
                </a:cubicBezTo>
                <a:cubicBezTo>
                  <a:pt x="6199" y="185347"/>
                  <a:pt x="2647" y="197799"/>
                  <a:pt x="0" y="205740"/>
                </a:cubicBezTo>
                <a:cubicBezTo>
                  <a:pt x="830" y="212383"/>
                  <a:pt x="1936" y="237419"/>
                  <a:pt x="7620" y="247650"/>
                </a:cubicBezTo>
                <a:cubicBezTo>
                  <a:pt x="12068" y="255656"/>
                  <a:pt x="15240" y="265430"/>
                  <a:pt x="22860" y="270510"/>
                </a:cubicBezTo>
                <a:lnTo>
                  <a:pt x="34290" y="278130"/>
                </a:lnTo>
                <a:cubicBezTo>
                  <a:pt x="52070" y="304800"/>
                  <a:pt x="41910" y="295910"/>
                  <a:pt x="60960" y="308610"/>
                </a:cubicBezTo>
                <a:cubicBezTo>
                  <a:pt x="68452" y="319849"/>
                  <a:pt x="69009" y="322303"/>
                  <a:pt x="80010" y="331470"/>
                </a:cubicBezTo>
                <a:cubicBezTo>
                  <a:pt x="83528" y="334401"/>
                  <a:pt x="87630" y="336550"/>
                  <a:pt x="91440" y="339090"/>
                </a:cubicBezTo>
                <a:cubicBezTo>
                  <a:pt x="93980" y="342900"/>
                  <a:pt x="95822" y="347282"/>
                  <a:pt x="99060" y="350520"/>
                </a:cubicBezTo>
                <a:cubicBezTo>
                  <a:pt x="129030" y="380490"/>
                  <a:pt x="90712" y="332120"/>
                  <a:pt x="121920" y="369570"/>
                </a:cubicBezTo>
                <a:cubicBezTo>
                  <a:pt x="143461" y="395419"/>
                  <a:pt x="121233" y="372693"/>
                  <a:pt x="133350" y="384810"/>
                </a:cubicBezTo>
              </a:path>
            </a:pathLst>
          </a:cu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9475" name="TextBox 50"/>
          <p:cNvSpPr txBox="1">
            <a:spLocks noChangeArrowheads="1"/>
          </p:cNvSpPr>
          <p:nvPr/>
        </p:nvSpPr>
        <p:spPr bwMode="auto">
          <a:xfrm>
            <a:off x="6169975" y="2866992"/>
            <a:ext cx="153670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333" b="0" i="0" u="none" strike="noStrike" kern="1200" cap="none" spc="0" normalizeH="0" baseline="0" noProof="0">
                <a:ln>
                  <a:noFill/>
                </a:ln>
                <a:solidFill>
                  <a:schemeClr val="tx1"/>
                </a:solidFill>
                <a:effectLst/>
                <a:uLnTx/>
                <a:uFillTx/>
                <a:latin typeface="+mj-lt"/>
                <a:ea typeface="+mn-ea"/>
                <a:cs typeface="Arial" charset="0"/>
              </a:rPr>
              <a:t>MC4R</a:t>
            </a:r>
            <a:r>
              <a:rPr kumimoji="0" lang="en-US" sz="1200" b="0" i="0" u="none" strike="noStrike" kern="1200" cap="none" spc="0" normalizeH="0" baseline="30000" noProof="0">
                <a:ln>
                  <a:noFill/>
                </a:ln>
                <a:solidFill>
                  <a:schemeClr val="tx1"/>
                </a:solidFill>
                <a:effectLst/>
                <a:uLnTx/>
                <a:uFillTx/>
                <a:latin typeface="+mj-lt"/>
                <a:ea typeface="+mn-ea"/>
                <a:cs typeface="+mn-cs"/>
              </a:rPr>
              <a:t>1</a:t>
            </a:r>
            <a:endParaRPr kumimoji="0" lang="en-US" altLang="en-US" sz="1333" b="0" i="0" u="none" strike="noStrike" kern="1200" cap="none" spc="0" normalizeH="0" baseline="0" noProof="0">
              <a:ln>
                <a:noFill/>
              </a:ln>
              <a:solidFill>
                <a:schemeClr val="tx1"/>
              </a:solidFill>
              <a:effectLst/>
              <a:uLnTx/>
              <a:uFillTx/>
              <a:latin typeface="+mj-lt"/>
              <a:ea typeface="+mn-ea"/>
              <a:cs typeface="Arial" charset="0"/>
            </a:endParaRPr>
          </a:p>
        </p:txBody>
      </p:sp>
      <p:grpSp>
        <p:nvGrpSpPr>
          <p:cNvPr id="7" name="Group 6"/>
          <p:cNvGrpSpPr/>
          <p:nvPr/>
        </p:nvGrpSpPr>
        <p:grpSpPr>
          <a:xfrm>
            <a:off x="6394421" y="3422324"/>
            <a:ext cx="2158300" cy="707693"/>
            <a:chOff x="2407358" y="2995612"/>
            <a:chExt cx="1618724" cy="530769"/>
          </a:xfrm>
        </p:grpSpPr>
        <p:sp>
          <p:nvSpPr>
            <p:cNvPr id="19472" name="TextBox 42"/>
            <p:cNvSpPr txBox="1">
              <a:spLocks noChangeArrowheads="1"/>
            </p:cNvSpPr>
            <p:nvPr/>
          </p:nvSpPr>
          <p:spPr bwMode="auto">
            <a:xfrm>
              <a:off x="2610084" y="2995612"/>
              <a:ext cx="1415998" cy="53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333" b="0" i="0" u="none" strike="noStrike" kern="1200" cap="none" spc="0" normalizeH="0" baseline="0" noProof="0">
                  <a:ln>
                    <a:noFill/>
                  </a:ln>
                  <a:solidFill>
                    <a:schemeClr val="accent6">
                      <a:lumMod val="50000"/>
                    </a:schemeClr>
                  </a:solidFill>
                  <a:effectLst/>
                  <a:uLnTx/>
                  <a:uFillTx/>
                  <a:latin typeface="+mj-lt"/>
                  <a:ea typeface="+mn-ea"/>
                  <a:cs typeface="Arial" charset="0"/>
                </a:rPr>
                <a:t>POMC neuron stimulus (</a:t>
              </a:r>
              <a:r>
                <a:rPr kumimoji="0" lang="en-US" altLang="en-US" sz="1333" b="1" i="0" u="none" strike="noStrike" kern="1200" cap="none" spc="0" normalizeH="0" baseline="0" noProof="0">
                  <a:ln>
                    <a:noFill/>
                  </a:ln>
                  <a:solidFill>
                    <a:schemeClr val="accent6">
                      <a:lumMod val="50000"/>
                    </a:schemeClr>
                  </a:solidFill>
                  <a:effectLst/>
                  <a:uLnTx/>
                  <a:uFillTx/>
                  <a:latin typeface="+mj-lt"/>
                  <a:ea typeface="+mn-ea"/>
                  <a:cs typeface="Arial" charset="0"/>
                </a:rPr>
                <a:t>bupropion</a:t>
              </a:r>
              <a:r>
                <a:rPr kumimoji="0" lang="en-US" altLang="en-US" sz="1333" b="0" i="0" u="none" strike="noStrike" kern="1200" cap="none" spc="0" normalizeH="0" baseline="0" noProof="0">
                  <a:ln>
                    <a:noFill/>
                  </a:ln>
                  <a:solidFill>
                    <a:schemeClr val="accent6">
                      <a:lumMod val="50000"/>
                    </a:schemeClr>
                  </a:solidFill>
                  <a:effectLst/>
                  <a:uLnTx/>
                  <a:uFillTx/>
                  <a:latin typeface="+mj-lt"/>
                  <a:ea typeface="+mn-ea"/>
                  <a:cs typeface="Arial" charset="0"/>
                </a:rPr>
                <a:t>)</a:t>
              </a:r>
              <a:r>
                <a:rPr kumimoji="0" lang="en-US" altLang="en-US" sz="1333" b="0" i="0" u="none" strike="noStrike" kern="1200" cap="none" spc="0" normalizeH="0" baseline="30000" noProof="0">
                  <a:ln>
                    <a:noFill/>
                  </a:ln>
                  <a:solidFill>
                    <a:schemeClr val="accent6">
                      <a:lumMod val="50000"/>
                    </a:schemeClr>
                  </a:solidFill>
                  <a:effectLst/>
                  <a:uLnTx/>
                  <a:uFillTx/>
                  <a:latin typeface="+mj-lt"/>
                  <a:ea typeface="+mn-ea"/>
                  <a:cs typeface="Arial" charset="0"/>
                </a:rPr>
                <a:t>1,2</a:t>
              </a:r>
            </a:p>
          </p:txBody>
        </p:sp>
        <p:sp>
          <p:nvSpPr>
            <p:cNvPr id="40" name="Right Arrow 39"/>
            <p:cNvSpPr/>
            <p:nvPr/>
          </p:nvSpPr>
          <p:spPr bwMode="auto">
            <a:xfrm rot="10800000">
              <a:off x="2407358" y="3104472"/>
              <a:ext cx="334962" cy="160337"/>
            </a:xfrm>
            <a:prstGeom prst="rightArrow">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6" name="Group 5"/>
          <p:cNvGrpSpPr/>
          <p:nvPr/>
        </p:nvGrpSpPr>
        <p:grpSpPr>
          <a:xfrm>
            <a:off x="5746819" y="3246584"/>
            <a:ext cx="414624" cy="134995"/>
            <a:chOff x="4136384" y="2749550"/>
            <a:chExt cx="310968" cy="101246"/>
          </a:xfrm>
        </p:grpSpPr>
        <p:grpSp>
          <p:nvGrpSpPr>
            <p:cNvPr id="5" name="Group 4"/>
            <p:cNvGrpSpPr/>
            <p:nvPr/>
          </p:nvGrpSpPr>
          <p:grpSpPr>
            <a:xfrm>
              <a:off x="4136384" y="2749550"/>
              <a:ext cx="270457" cy="101246"/>
              <a:chOff x="4140964" y="2747144"/>
              <a:chExt cx="270457" cy="101246"/>
            </a:xfrm>
          </p:grpSpPr>
          <p:sp>
            <p:nvSpPr>
              <p:cNvPr id="26" name="Flowchart: Decision 25"/>
              <p:cNvSpPr/>
              <p:nvPr/>
            </p:nvSpPr>
            <p:spPr bwMode="auto">
              <a:xfrm>
                <a:off x="4140964" y="2789719"/>
                <a:ext cx="39688" cy="36822"/>
              </a:xfrm>
              <a:prstGeom prst="flowChartDecision">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27" name="Flowchart: Decision 26"/>
              <p:cNvSpPr/>
              <p:nvPr/>
            </p:nvSpPr>
            <p:spPr bwMode="auto">
              <a:xfrm>
                <a:off x="4183827" y="2808131"/>
                <a:ext cx="38100" cy="36822"/>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28" name="Flowchart: Decision 27"/>
              <p:cNvSpPr/>
              <p:nvPr/>
            </p:nvSpPr>
            <p:spPr bwMode="auto">
              <a:xfrm>
                <a:off x="4183827" y="2749550"/>
                <a:ext cx="38100" cy="38497"/>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nvGrpSpPr>
              <p:cNvPr id="19494" name="Group 28"/>
              <p:cNvGrpSpPr>
                <a:grpSpLocks/>
              </p:cNvGrpSpPr>
              <p:nvPr/>
            </p:nvGrpSpPr>
            <p:grpSpPr bwMode="auto">
              <a:xfrm>
                <a:off x="4230148" y="2752199"/>
                <a:ext cx="86889" cy="96191"/>
                <a:chOff x="6609706" y="3554828"/>
                <a:chExt cx="100551" cy="112186"/>
              </a:xfrm>
            </p:grpSpPr>
            <p:sp>
              <p:nvSpPr>
                <p:cNvPr id="30" name="Flowchart: Decision 29"/>
                <p:cNvSpPr/>
                <p:nvPr/>
              </p:nvSpPr>
              <p:spPr>
                <a:xfrm>
                  <a:off x="6609377" y="3594683"/>
                  <a:ext cx="44091" cy="44898"/>
                </a:xfrm>
                <a:prstGeom prst="flowChartDecision">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31" name="Flowchart: Decision 30"/>
                <p:cNvSpPr/>
                <p:nvPr/>
              </p:nvSpPr>
              <p:spPr>
                <a:xfrm>
                  <a:off x="6666328" y="3622012"/>
                  <a:ext cx="44091" cy="44898"/>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32" name="Flowchart: Decision 31"/>
                <p:cNvSpPr/>
                <p:nvPr/>
              </p:nvSpPr>
              <p:spPr>
                <a:xfrm>
                  <a:off x="6666328" y="3555642"/>
                  <a:ext cx="44091" cy="44898"/>
                </a:xfrm>
                <a:prstGeom prst="flowChartDecision">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19495" name="Group 32"/>
              <p:cNvGrpSpPr>
                <a:grpSpLocks/>
              </p:cNvGrpSpPr>
              <p:nvPr/>
            </p:nvGrpSpPr>
            <p:grpSpPr bwMode="auto">
              <a:xfrm>
                <a:off x="4324532" y="2747144"/>
                <a:ext cx="86889" cy="96191"/>
                <a:chOff x="6609706" y="3554828"/>
                <a:chExt cx="100551" cy="112186"/>
              </a:xfrm>
            </p:grpSpPr>
            <p:sp>
              <p:nvSpPr>
                <p:cNvPr id="34" name="Flowchart: Decision 33"/>
                <p:cNvSpPr/>
                <p:nvPr/>
              </p:nvSpPr>
              <p:spPr>
                <a:xfrm>
                  <a:off x="6609385" y="3594683"/>
                  <a:ext cx="44091" cy="44898"/>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35" name="Flowchart: Decision 34"/>
                <p:cNvSpPr/>
                <p:nvPr/>
              </p:nvSpPr>
              <p:spPr>
                <a:xfrm>
                  <a:off x="6666336" y="3622012"/>
                  <a:ext cx="44091" cy="44898"/>
                </a:xfrm>
                <a:prstGeom prst="flowChartDecision">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36" name="Flowchart: Decision 35"/>
                <p:cNvSpPr/>
                <p:nvPr/>
              </p:nvSpPr>
              <p:spPr>
                <a:xfrm>
                  <a:off x="6666336" y="3555642"/>
                  <a:ext cx="44091" cy="44898"/>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sp>
          <p:nvSpPr>
            <p:cNvPr id="37" name="Flowchart: Decision 36"/>
            <p:cNvSpPr/>
            <p:nvPr/>
          </p:nvSpPr>
          <p:spPr bwMode="auto">
            <a:xfrm>
              <a:off x="4409252" y="2781351"/>
              <a:ext cx="38100" cy="38495"/>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19477" name="TextBox 52"/>
          <p:cNvSpPr txBox="1">
            <a:spLocks noChangeArrowheads="1"/>
          </p:cNvSpPr>
          <p:nvPr/>
        </p:nvSpPr>
        <p:spPr bwMode="auto">
          <a:xfrm>
            <a:off x="4108319" y="2840063"/>
            <a:ext cx="153670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333" b="0" i="0" u="none" strike="noStrike" kern="1200" cap="none" spc="0" normalizeH="0" baseline="0" noProof="0">
                <a:ln>
                  <a:noFill/>
                </a:ln>
                <a:solidFill>
                  <a:schemeClr val="tx1"/>
                </a:solidFill>
                <a:effectLst/>
                <a:uLnTx/>
                <a:uFillTx/>
                <a:latin typeface="+mj-lt"/>
                <a:ea typeface="+mn-ea"/>
                <a:cs typeface="Arial" charset="0"/>
              </a:rPr>
              <a:t>α-MSH</a:t>
            </a:r>
            <a:r>
              <a:rPr kumimoji="0" lang="en-US" altLang="en-US" sz="1333" b="0" i="0" u="none" strike="noStrike" kern="1200" cap="none" spc="0" normalizeH="0" baseline="30000" noProof="0">
                <a:ln>
                  <a:noFill/>
                </a:ln>
                <a:solidFill>
                  <a:schemeClr val="tx1"/>
                </a:solidFill>
                <a:effectLst/>
                <a:uLnTx/>
                <a:uFillTx/>
                <a:latin typeface="+mj-lt"/>
                <a:ea typeface="+mn-ea"/>
                <a:cs typeface="Arial" charset="0"/>
              </a:rPr>
              <a:t>1</a:t>
            </a:r>
          </a:p>
        </p:txBody>
      </p:sp>
      <p:sp>
        <p:nvSpPr>
          <p:cNvPr id="48" name="Arc 47"/>
          <p:cNvSpPr/>
          <p:nvPr/>
        </p:nvSpPr>
        <p:spPr bwMode="auto">
          <a:xfrm rot="17829922">
            <a:off x="5482138" y="2966117"/>
            <a:ext cx="429638" cy="313596"/>
          </a:xfrm>
          <a:prstGeom prst="arc">
            <a:avLst>
              <a:gd name="adj1" fmla="val 10084414"/>
              <a:gd name="adj2" fmla="val 0"/>
            </a:avLst>
          </a:prstGeom>
          <a:ln>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mj-lt"/>
              <a:ea typeface="+mn-ea"/>
              <a:cs typeface="+mn-cs"/>
            </a:endParaRPr>
          </a:p>
        </p:txBody>
      </p:sp>
      <p:sp>
        <p:nvSpPr>
          <p:cNvPr id="19483" name="TextBox 55"/>
          <p:cNvSpPr txBox="1">
            <a:spLocks noChangeArrowheads="1"/>
          </p:cNvSpPr>
          <p:nvPr/>
        </p:nvSpPr>
        <p:spPr bwMode="auto">
          <a:xfrm>
            <a:off x="5505339" y="2974783"/>
            <a:ext cx="27935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0" i="0" u="none" strike="noStrike" kern="1200" cap="none" spc="0" normalizeH="0" baseline="0" noProof="0">
                <a:ln>
                  <a:noFill/>
                </a:ln>
                <a:solidFill>
                  <a:srgbClr val="001965"/>
                </a:solidFill>
                <a:effectLst/>
                <a:uLnTx/>
                <a:uFillTx/>
                <a:latin typeface="+mj-lt"/>
                <a:ea typeface="+mn-ea"/>
                <a:cs typeface="Arial" charset="0"/>
              </a:rPr>
              <a:t>+</a:t>
            </a:r>
          </a:p>
        </p:txBody>
      </p:sp>
      <p:grpSp>
        <p:nvGrpSpPr>
          <p:cNvPr id="8" name="Group 7">
            <a:extLst>
              <a:ext uri="{FF2B5EF4-FFF2-40B4-BE49-F238E27FC236}">
                <a16:creationId xmlns:a16="http://schemas.microsoft.com/office/drawing/2014/main" id="{80341DB7-8769-128E-8B9F-8E547CAB6901}"/>
              </a:ext>
            </a:extLst>
          </p:cNvPr>
          <p:cNvGrpSpPr/>
          <p:nvPr/>
        </p:nvGrpSpPr>
        <p:grpSpPr>
          <a:xfrm>
            <a:off x="3424503" y="3204667"/>
            <a:ext cx="1785448" cy="1238548"/>
            <a:chOff x="3450238" y="3620288"/>
            <a:chExt cx="1785448" cy="1238548"/>
          </a:xfrm>
        </p:grpSpPr>
        <p:sp>
          <p:nvSpPr>
            <p:cNvPr id="19476" name="TextBox 51"/>
            <p:cNvSpPr txBox="1">
              <a:spLocks noChangeArrowheads="1"/>
            </p:cNvSpPr>
            <p:nvPr/>
          </p:nvSpPr>
          <p:spPr bwMode="auto">
            <a:xfrm>
              <a:off x="3450238" y="3706195"/>
              <a:ext cx="1785448"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333" b="0" i="0" u="none" strike="noStrike" kern="1200" cap="none" spc="0" normalizeH="0" baseline="0" noProof="0">
                  <a:ln>
                    <a:noFill/>
                  </a:ln>
                  <a:solidFill>
                    <a:schemeClr val="tx1"/>
                  </a:solidFill>
                  <a:effectLst/>
                  <a:uLnTx/>
                  <a:uFillTx/>
                  <a:latin typeface="+mj-lt"/>
                  <a:ea typeface="+mn-ea"/>
                  <a:cs typeface="Arial" charset="0"/>
                </a:rPr>
                <a:t>β-endorphin: POMC auto-inhibitory loop</a:t>
              </a:r>
              <a:r>
                <a:rPr kumimoji="0" lang="en-US" sz="1200" b="0" i="0" u="none" strike="noStrike" kern="1200" cap="none" spc="0" normalizeH="0" baseline="30000" noProof="0">
                  <a:ln>
                    <a:noFill/>
                  </a:ln>
                  <a:solidFill>
                    <a:schemeClr val="tx1"/>
                  </a:solidFill>
                  <a:effectLst/>
                  <a:uLnTx/>
                  <a:uFillTx/>
                  <a:latin typeface="+mj-lt"/>
                  <a:ea typeface="+mn-ea"/>
                  <a:cs typeface="+mn-cs"/>
                </a:rPr>
                <a:t>1</a:t>
              </a:r>
              <a:endParaRPr kumimoji="0" lang="en-US" altLang="en-US" sz="1333" b="0" i="0" u="none" strike="noStrike" kern="1200" cap="none" spc="0" normalizeH="0" baseline="0" noProof="0">
                <a:ln>
                  <a:noFill/>
                </a:ln>
                <a:solidFill>
                  <a:schemeClr val="tx1"/>
                </a:solidFill>
                <a:effectLst/>
                <a:uLnTx/>
                <a:uFillTx/>
                <a:latin typeface="+mj-lt"/>
                <a:ea typeface="+mn-ea"/>
                <a:cs typeface="Arial" charset="0"/>
              </a:endParaRPr>
            </a:p>
          </p:txBody>
        </p:sp>
        <p:grpSp>
          <p:nvGrpSpPr>
            <p:cNvPr id="19499" name="Group 19498"/>
            <p:cNvGrpSpPr/>
            <p:nvPr/>
          </p:nvGrpSpPr>
          <p:grpSpPr>
            <a:xfrm>
              <a:off x="3486583" y="3620288"/>
              <a:ext cx="1710407" cy="1238548"/>
              <a:chOff x="4764614" y="3013410"/>
              <a:chExt cx="1513175" cy="928911"/>
            </a:xfrm>
          </p:grpSpPr>
          <p:sp>
            <p:nvSpPr>
              <p:cNvPr id="19474" name="TextBox 49"/>
              <p:cNvSpPr txBox="1">
                <a:spLocks noChangeArrowheads="1"/>
              </p:cNvSpPr>
              <p:nvPr/>
            </p:nvSpPr>
            <p:spPr bwMode="auto">
              <a:xfrm>
                <a:off x="4764614" y="3565391"/>
                <a:ext cx="1513175" cy="37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333" b="0" i="0" u="none" strike="noStrike" kern="1200" cap="none" spc="0" normalizeH="0" baseline="0" noProof="0">
                    <a:ln>
                      <a:noFill/>
                    </a:ln>
                    <a:effectLst/>
                    <a:uLnTx/>
                    <a:uFillTx/>
                    <a:latin typeface="+mj-lt"/>
                    <a:ea typeface="+mn-ea"/>
                    <a:cs typeface="Arial" charset="0"/>
                  </a:rPr>
                  <a:t>MOP-R antagonist (</a:t>
                </a:r>
                <a:r>
                  <a:rPr kumimoji="0" lang="en-US" altLang="en-US" sz="1333" b="1" i="0" u="none" strike="noStrike" kern="1200" cap="none" spc="0" normalizeH="0" baseline="0" noProof="0">
                    <a:ln>
                      <a:noFill/>
                    </a:ln>
                    <a:effectLst/>
                    <a:uLnTx/>
                    <a:uFillTx/>
                    <a:latin typeface="+mj-lt"/>
                    <a:ea typeface="+mn-ea"/>
                    <a:cs typeface="Arial" charset="0"/>
                  </a:rPr>
                  <a:t>naltrexone</a:t>
                </a:r>
                <a:r>
                  <a:rPr lang="en-US" altLang="en-US" sz="1333">
                    <a:latin typeface="+mj-lt"/>
                    <a:cs typeface="Arial" charset="0"/>
                  </a:rPr>
                  <a:t>)</a:t>
                </a:r>
                <a:r>
                  <a:rPr lang="en-US" altLang="en-US" sz="1333" baseline="30000">
                    <a:latin typeface="+mj-lt"/>
                    <a:cs typeface="Arial" charset="0"/>
                  </a:rPr>
                  <a:t>1</a:t>
                </a:r>
                <a:endParaRPr kumimoji="0" lang="en-US" altLang="en-US" sz="1333" b="0" i="0" u="none" strike="noStrike" kern="1200" cap="none" spc="0" normalizeH="0" baseline="30000" noProof="0">
                  <a:ln>
                    <a:noFill/>
                  </a:ln>
                  <a:effectLst/>
                  <a:uLnTx/>
                  <a:uFillTx/>
                  <a:latin typeface="+mj-lt"/>
                  <a:ea typeface="+mn-ea"/>
                  <a:cs typeface="Arial" charset="0"/>
                </a:endParaRPr>
              </a:p>
            </p:txBody>
          </p:sp>
          <p:grpSp>
            <p:nvGrpSpPr>
              <p:cNvPr id="19492" name="Group 19491"/>
              <p:cNvGrpSpPr/>
              <p:nvPr/>
            </p:nvGrpSpPr>
            <p:grpSpPr>
              <a:xfrm>
                <a:off x="4993422" y="3013410"/>
                <a:ext cx="956588" cy="515587"/>
                <a:chOff x="4993422" y="3013410"/>
                <a:chExt cx="956588" cy="515587"/>
              </a:xfrm>
            </p:grpSpPr>
            <p:cxnSp>
              <p:nvCxnSpPr>
                <p:cNvPr id="15" name="Straight Connector 14"/>
                <p:cNvCxnSpPr/>
                <p:nvPr/>
              </p:nvCxnSpPr>
              <p:spPr>
                <a:xfrm flipV="1">
                  <a:off x="5030113" y="3013410"/>
                  <a:ext cx="919897" cy="51019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4993422" y="3018803"/>
                  <a:ext cx="919897" cy="51019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2" name="Freeform 21"/>
          <p:cNvSpPr/>
          <p:nvPr/>
        </p:nvSpPr>
        <p:spPr bwMode="auto">
          <a:xfrm rot="20611810">
            <a:off x="6103319" y="3781393"/>
            <a:ext cx="300567" cy="370452"/>
          </a:xfrm>
          <a:custGeom>
            <a:avLst/>
            <a:gdLst>
              <a:gd name="connsiteX0" fmla="*/ 346710 w 506843"/>
              <a:gd name="connsiteY0" fmla="*/ 0 h 426720"/>
              <a:gd name="connsiteX1" fmla="*/ 365760 w 506843"/>
              <a:gd name="connsiteY1" fmla="*/ 15240 h 426720"/>
              <a:gd name="connsiteX2" fmla="*/ 384810 w 506843"/>
              <a:gd name="connsiteY2" fmla="*/ 34290 h 426720"/>
              <a:gd name="connsiteX3" fmla="*/ 396240 w 506843"/>
              <a:gd name="connsiteY3" fmla="*/ 49530 h 426720"/>
              <a:gd name="connsiteX4" fmla="*/ 407670 w 506843"/>
              <a:gd name="connsiteY4" fmla="*/ 57150 h 426720"/>
              <a:gd name="connsiteX5" fmla="*/ 415290 w 506843"/>
              <a:gd name="connsiteY5" fmla="*/ 80010 h 426720"/>
              <a:gd name="connsiteX6" fmla="*/ 426720 w 506843"/>
              <a:gd name="connsiteY6" fmla="*/ 95250 h 426720"/>
              <a:gd name="connsiteX7" fmla="*/ 441960 w 506843"/>
              <a:gd name="connsiteY7" fmla="*/ 118110 h 426720"/>
              <a:gd name="connsiteX8" fmla="*/ 449580 w 506843"/>
              <a:gd name="connsiteY8" fmla="*/ 129540 h 426720"/>
              <a:gd name="connsiteX9" fmla="*/ 472440 w 506843"/>
              <a:gd name="connsiteY9" fmla="*/ 160020 h 426720"/>
              <a:gd name="connsiteX10" fmla="*/ 487680 w 506843"/>
              <a:gd name="connsiteY10" fmla="*/ 182880 h 426720"/>
              <a:gd name="connsiteX11" fmla="*/ 495300 w 506843"/>
              <a:gd name="connsiteY11" fmla="*/ 194310 h 426720"/>
              <a:gd name="connsiteX12" fmla="*/ 499110 w 506843"/>
              <a:gd name="connsiteY12" fmla="*/ 209550 h 426720"/>
              <a:gd name="connsiteX13" fmla="*/ 506730 w 506843"/>
              <a:gd name="connsiteY13" fmla="*/ 220980 h 426720"/>
              <a:gd name="connsiteX14" fmla="*/ 499110 w 506843"/>
              <a:gd name="connsiteY14" fmla="*/ 274320 h 426720"/>
              <a:gd name="connsiteX15" fmla="*/ 480060 w 506843"/>
              <a:gd name="connsiteY15" fmla="*/ 297180 h 426720"/>
              <a:gd name="connsiteX16" fmla="*/ 457200 w 506843"/>
              <a:gd name="connsiteY16" fmla="*/ 312420 h 426720"/>
              <a:gd name="connsiteX17" fmla="*/ 445770 w 506843"/>
              <a:gd name="connsiteY17" fmla="*/ 323850 h 426720"/>
              <a:gd name="connsiteX18" fmla="*/ 419100 w 506843"/>
              <a:gd name="connsiteY18" fmla="*/ 339090 h 426720"/>
              <a:gd name="connsiteX19" fmla="*/ 403860 w 506843"/>
              <a:gd name="connsiteY19" fmla="*/ 350520 h 426720"/>
              <a:gd name="connsiteX20" fmla="*/ 392430 w 506843"/>
              <a:gd name="connsiteY20" fmla="*/ 358140 h 426720"/>
              <a:gd name="connsiteX21" fmla="*/ 384810 w 506843"/>
              <a:gd name="connsiteY21" fmla="*/ 369570 h 426720"/>
              <a:gd name="connsiteX22" fmla="*/ 358140 w 506843"/>
              <a:gd name="connsiteY22" fmla="*/ 396240 h 426720"/>
              <a:gd name="connsiteX23" fmla="*/ 335280 w 506843"/>
              <a:gd name="connsiteY23" fmla="*/ 403860 h 426720"/>
              <a:gd name="connsiteX24" fmla="*/ 323850 w 506843"/>
              <a:gd name="connsiteY24" fmla="*/ 411480 h 426720"/>
              <a:gd name="connsiteX25" fmla="*/ 300990 w 506843"/>
              <a:gd name="connsiteY25" fmla="*/ 419100 h 426720"/>
              <a:gd name="connsiteX26" fmla="*/ 289560 w 506843"/>
              <a:gd name="connsiteY26" fmla="*/ 422910 h 426720"/>
              <a:gd name="connsiteX27" fmla="*/ 259080 w 506843"/>
              <a:gd name="connsiteY27" fmla="*/ 426720 h 426720"/>
              <a:gd name="connsiteX28" fmla="*/ 240030 w 506843"/>
              <a:gd name="connsiteY28" fmla="*/ 422910 h 426720"/>
              <a:gd name="connsiteX29" fmla="*/ 224790 w 506843"/>
              <a:gd name="connsiteY29" fmla="*/ 400050 h 426720"/>
              <a:gd name="connsiteX30" fmla="*/ 243840 w 506843"/>
              <a:gd name="connsiteY30" fmla="*/ 365760 h 426720"/>
              <a:gd name="connsiteX31" fmla="*/ 255270 w 506843"/>
              <a:gd name="connsiteY31" fmla="*/ 358140 h 426720"/>
              <a:gd name="connsiteX32" fmla="*/ 262890 w 506843"/>
              <a:gd name="connsiteY32" fmla="*/ 346710 h 426720"/>
              <a:gd name="connsiteX33" fmla="*/ 297180 w 506843"/>
              <a:gd name="connsiteY33" fmla="*/ 327660 h 426720"/>
              <a:gd name="connsiteX34" fmla="*/ 323850 w 506843"/>
              <a:gd name="connsiteY34" fmla="*/ 316230 h 426720"/>
              <a:gd name="connsiteX35" fmla="*/ 358140 w 506843"/>
              <a:gd name="connsiteY35" fmla="*/ 297180 h 426720"/>
              <a:gd name="connsiteX36" fmla="*/ 392430 w 506843"/>
              <a:gd name="connsiteY36" fmla="*/ 274320 h 426720"/>
              <a:gd name="connsiteX37" fmla="*/ 403860 w 506843"/>
              <a:gd name="connsiteY37" fmla="*/ 262890 h 426720"/>
              <a:gd name="connsiteX38" fmla="*/ 415290 w 506843"/>
              <a:gd name="connsiteY38" fmla="*/ 255270 h 426720"/>
              <a:gd name="connsiteX39" fmla="*/ 411480 w 506843"/>
              <a:gd name="connsiteY39" fmla="*/ 236220 h 426720"/>
              <a:gd name="connsiteX40" fmla="*/ 358140 w 506843"/>
              <a:gd name="connsiteY40" fmla="*/ 232410 h 426720"/>
              <a:gd name="connsiteX41" fmla="*/ 312420 w 506843"/>
              <a:gd name="connsiteY41" fmla="*/ 255270 h 426720"/>
              <a:gd name="connsiteX42" fmla="*/ 300990 w 506843"/>
              <a:gd name="connsiteY42" fmla="*/ 262890 h 426720"/>
              <a:gd name="connsiteX43" fmla="*/ 278130 w 506843"/>
              <a:gd name="connsiteY43" fmla="*/ 281940 h 426720"/>
              <a:gd name="connsiteX44" fmla="*/ 274320 w 506843"/>
              <a:gd name="connsiteY44" fmla="*/ 293370 h 426720"/>
              <a:gd name="connsiteX45" fmla="*/ 251460 w 506843"/>
              <a:gd name="connsiteY45" fmla="*/ 304800 h 426720"/>
              <a:gd name="connsiteX46" fmla="*/ 224790 w 506843"/>
              <a:gd name="connsiteY46" fmla="*/ 316230 h 426720"/>
              <a:gd name="connsiteX47" fmla="*/ 213360 w 506843"/>
              <a:gd name="connsiteY47" fmla="*/ 323850 h 426720"/>
              <a:gd name="connsiteX48" fmla="*/ 171450 w 506843"/>
              <a:gd name="connsiteY48" fmla="*/ 323850 h 426720"/>
              <a:gd name="connsiteX49" fmla="*/ 175260 w 506843"/>
              <a:gd name="connsiteY49" fmla="*/ 289560 h 426720"/>
              <a:gd name="connsiteX50" fmla="*/ 179070 w 506843"/>
              <a:gd name="connsiteY50" fmla="*/ 278130 h 426720"/>
              <a:gd name="connsiteX51" fmla="*/ 190500 w 506843"/>
              <a:gd name="connsiteY51" fmla="*/ 270510 h 426720"/>
              <a:gd name="connsiteX52" fmla="*/ 201930 w 506843"/>
              <a:gd name="connsiteY52" fmla="*/ 259080 h 426720"/>
              <a:gd name="connsiteX53" fmla="*/ 213360 w 506843"/>
              <a:gd name="connsiteY53" fmla="*/ 251460 h 426720"/>
              <a:gd name="connsiteX54" fmla="*/ 240030 w 506843"/>
              <a:gd name="connsiteY54" fmla="*/ 243840 h 426720"/>
              <a:gd name="connsiteX55" fmla="*/ 251460 w 506843"/>
              <a:gd name="connsiteY55" fmla="*/ 236220 h 426720"/>
              <a:gd name="connsiteX56" fmla="*/ 274320 w 506843"/>
              <a:gd name="connsiteY56" fmla="*/ 228600 h 426720"/>
              <a:gd name="connsiteX57" fmla="*/ 312420 w 506843"/>
              <a:gd name="connsiteY57" fmla="*/ 201930 h 426720"/>
              <a:gd name="connsiteX58" fmla="*/ 323850 w 506843"/>
              <a:gd name="connsiteY58" fmla="*/ 194310 h 426720"/>
              <a:gd name="connsiteX59" fmla="*/ 339090 w 506843"/>
              <a:gd name="connsiteY59" fmla="*/ 171450 h 426720"/>
              <a:gd name="connsiteX60" fmla="*/ 350520 w 506843"/>
              <a:gd name="connsiteY60" fmla="*/ 163830 h 426720"/>
              <a:gd name="connsiteX61" fmla="*/ 361950 w 506843"/>
              <a:gd name="connsiteY61" fmla="*/ 152400 h 426720"/>
              <a:gd name="connsiteX62" fmla="*/ 365760 w 506843"/>
              <a:gd name="connsiteY62" fmla="*/ 140970 h 426720"/>
              <a:gd name="connsiteX63" fmla="*/ 300990 w 506843"/>
              <a:gd name="connsiteY63" fmla="*/ 125730 h 426720"/>
              <a:gd name="connsiteX64" fmla="*/ 274320 w 506843"/>
              <a:gd name="connsiteY64" fmla="*/ 140970 h 426720"/>
              <a:gd name="connsiteX65" fmla="*/ 262890 w 506843"/>
              <a:gd name="connsiteY65" fmla="*/ 152400 h 426720"/>
              <a:gd name="connsiteX66" fmla="*/ 240030 w 506843"/>
              <a:gd name="connsiteY66" fmla="*/ 167640 h 426720"/>
              <a:gd name="connsiteX67" fmla="*/ 220980 w 506843"/>
              <a:gd name="connsiteY67" fmla="*/ 190500 h 426720"/>
              <a:gd name="connsiteX68" fmla="*/ 209550 w 506843"/>
              <a:gd name="connsiteY68" fmla="*/ 198120 h 426720"/>
              <a:gd name="connsiteX69" fmla="*/ 179070 w 506843"/>
              <a:gd name="connsiteY69" fmla="*/ 224790 h 426720"/>
              <a:gd name="connsiteX70" fmla="*/ 144780 w 506843"/>
              <a:gd name="connsiteY70" fmla="*/ 247650 h 426720"/>
              <a:gd name="connsiteX71" fmla="*/ 133350 w 506843"/>
              <a:gd name="connsiteY71" fmla="*/ 255270 h 426720"/>
              <a:gd name="connsiteX72" fmla="*/ 121920 w 506843"/>
              <a:gd name="connsiteY72" fmla="*/ 259080 h 426720"/>
              <a:gd name="connsiteX73" fmla="*/ 95250 w 506843"/>
              <a:gd name="connsiteY73" fmla="*/ 251460 h 426720"/>
              <a:gd name="connsiteX74" fmla="*/ 91440 w 506843"/>
              <a:gd name="connsiteY74" fmla="*/ 240030 h 426720"/>
              <a:gd name="connsiteX75" fmla="*/ 102870 w 506843"/>
              <a:gd name="connsiteY75" fmla="*/ 201930 h 426720"/>
              <a:gd name="connsiteX76" fmla="*/ 114300 w 506843"/>
              <a:gd name="connsiteY76" fmla="*/ 194310 h 426720"/>
              <a:gd name="connsiteX77" fmla="*/ 137160 w 506843"/>
              <a:gd name="connsiteY77" fmla="*/ 186690 h 426720"/>
              <a:gd name="connsiteX78" fmla="*/ 148590 w 506843"/>
              <a:gd name="connsiteY78" fmla="*/ 179070 h 426720"/>
              <a:gd name="connsiteX79" fmla="*/ 160020 w 506843"/>
              <a:gd name="connsiteY79" fmla="*/ 175260 h 426720"/>
              <a:gd name="connsiteX80" fmla="*/ 167640 w 506843"/>
              <a:gd name="connsiteY80" fmla="*/ 163830 h 426720"/>
              <a:gd name="connsiteX81" fmla="*/ 179070 w 506843"/>
              <a:gd name="connsiteY81" fmla="*/ 156210 h 426720"/>
              <a:gd name="connsiteX82" fmla="*/ 201930 w 506843"/>
              <a:gd name="connsiteY82" fmla="*/ 133350 h 426720"/>
              <a:gd name="connsiteX83" fmla="*/ 213360 w 506843"/>
              <a:gd name="connsiteY83" fmla="*/ 125730 h 426720"/>
              <a:gd name="connsiteX84" fmla="*/ 228600 w 506843"/>
              <a:gd name="connsiteY84" fmla="*/ 114300 h 426720"/>
              <a:gd name="connsiteX85" fmla="*/ 240030 w 506843"/>
              <a:gd name="connsiteY85" fmla="*/ 110490 h 426720"/>
              <a:gd name="connsiteX86" fmla="*/ 247650 w 506843"/>
              <a:gd name="connsiteY86" fmla="*/ 99060 h 426720"/>
              <a:gd name="connsiteX87" fmla="*/ 255270 w 506843"/>
              <a:gd name="connsiteY87" fmla="*/ 76200 h 426720"/>
              <a:gd name="connsiteX88" fmla="*/ 251460 w 506843"/>
              <a:gd name="connsiteY88" fmla="*/ 64770 h 426720"/>
              <a:gd name="connsiteX89" fmla="*/ 224790 w 506843"/>
              <a:gd name="connsiteY89" fmla="*/ 57150 h 426720"/>
              <a:gd name="connsiteX90" fmla="*/ 175260 w 506843"/>
              <a:gd name="connsiteY90" fmla="*/ 60960 h 426720"/>
              <a:gd name="connsiteX91" fmla="*/ 148590 w 506843"/>
              <a:gd name="connsiteY91" fmla="*/ 76200 h 426720"/>
              <a:gd name="connsiteX92" fmla="*/ 137160 w 506843"/>
              <a:gd name="connsiteY92" fmla="*/ 87630 h 426720"/>
              <a:gd name="connsiteX93" fmla="*/ 125730 w 506843"/>
              <a:gd name="connsiteY93" fmla="*/ 91440 h 426720"/>
              <a:gd name="connsiteX94" fmla="*/ 114300 w 506843"/>
              <a:gd name="connsiteY94" fmla="*/ 102870 h 426720"/>
              <a:gd name="connsiteX95" fmla="*/ 91440 w 506843"/>
              <a:gd name="connsiteY95" fmla="*/ 118110 h 426720"/>
              <a:gd name="connsiteX96" fmla="*/ 80010 w 506843"/>
              <a:gd name="connsiteY96" fmla="*/ 125730 h 426720"/>
              <a:gd name="connsiteX97" fmla="*/ 57150 w 506843"/>
              <a:gd name="connsiteY97" fmla="*/ 140970 h 426720"/>
              <a:gd name="connsiteX98" fmla="*/ 41910 w 506843"/>
              <a:gd name="connsiteY98" fmla="*/ 152400 h 426720"/>
              <a:gd name="connsiteX99" fmla="*/ 30480 w 506843"/>
              <a:gd name="connsiteY99" fmla="*/ 160020 h 426720"/>
              <a:gd name="connsiteX100" fmla="*/ 22860 w 506843"/>
              <a:gd name="connsiteY100" fmla="*/ 171450 h 426720"/>
              <a:gd name="connsiteX101" fmla="*/ 11430 w 506843"/>
              <a:gd name="connsiteY101" fmla="*/ 179070 h 426720"/>
              <a:gd name="connsiteX102" fmla="*/ 0 w 506843"/>
              <a:gd name="connsiteY102" fmla="*/ 205740 h 426720"/>
              <a:gd name="connsiteX103" fmla="*/ 7620 w 506843"/>
              <a:gd name="connsiteY103" fmla="*/ 247650 h 426720"/>
              <a:gd name="connsiteX104" fmla="*/ 22860 w 506843"/>
              <a:gd name="connsiteY104" fmla="*/ 270510 h 426720"/>
              <a:gd name="connsiteX105" fmla="*/ 34290 w 506843"/>
              <a:gd name="connsiteY105" fmla="*/ 278130 h 426720"/>
              <a:gd name="connsiteX106" fmla="*/ 60960 w 506843"/>
              <a:gd name="connsiteY106" fmla="*/ 308610 h 426720"/>
              <a:gd name="connsiteX107" fmla="*/ 80010 w 506843"/>
              <a:gd name="connsiteY107" fmla="*/ 331470 h 426720"/>
              <a:gd name="connsiteX108" fmla="*/ 91440 w 506843"/>
              <a:gd name="connsiteY108" fmla="*/ 339090 h 426720"/>
              <a:gd name="connsiteX109" fmla="*/ 99060 w 506843"/>
              <a:gd name="connsiteY109" fmla="*/ 350520 h 426720"/>
              <a:gd name="connsiteX110" fmla="*/ 121920 w 506843"/>
              <a:gd name="connsiteY110" fmla="*/ 369570 h 426720"/>
              <a:gd name="connsiteX111" fmla="*/ 133350 w 506843"/>
              <a:gd name="connsiteY111" fmla="*/ 38481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6843" h="426720">
                <a:moveTo>
                  <a:pt x="346710" y="0"/>
                </a:moveTo>
                <a:cubicBezTo>
                  <a:pt x="353060" y="5080"/>
                  <a:pt x="360010" y="9490"/>
                  <a:pt x="365760" y="15240"/>
                </a:cubicBezTo>
                <a:cubicBezTo>
                  <a:pt x="391160" y="40640"/>
                  <a:pt x="354330" y="13970"/>
                  <a:pt x="384810" y="34290"/>
                </a:cubicBezTo>
                <a:cubicBezTo>
                  <a:pt x="388620" y="39370"/>
                  <a:pt x="391750" y="45040"/>
                  <a:pt x="396240" y="49530"/>
                </a:cubicBezTo>
                <a:cubicBezTo>
                  <a:pt x="399478" y="52768"/>
                  <a:pt x="405243" y="53267"/>
                  <a:pt x="407670" y="57150"/>
                </a:cubicBezTo>
                <a:cubicBezTo>
                  <a:pt x="411927" y="63961"/>
                  <a:pt x="410471" y="73584"/>
                  <a:pt x="415290" y="80010"/>
                </a:cubicBezTo>
                <a:cubicBezTo>
                  <a:pt x="419100" y="85090"/>
                  <a:pt x="423079" y="90048"/>
                  <a:pt x="426720" y="95250"/>
                </a:cubicBezTo>
                <a:cubicBezTo>
                  <a:pt x="431972" y="102753"/>
                  <a:pt x="436880" y="110490"/>
                  <a:pt x="441960" y="118110"/>
                </a:cubicBezTo>
                <a:cubicBezTo>
                  <a:pt x="444500" y="121920"/>
                  <a:pt x="446833" y="125877"/>
                  <a:pt x="449580" y="129540"/>
                </a:cubicBezTo>
                <a:cubicBezTo>
                  <a:pt x="457200" y="139700"/>
                  <a:pt x="465395" y="149453"/>
                  <a:pt x="472440" y="160020"/>
                </a:cubicBezTo>
                <a:lnTo>
                  <a:pt x="487680" y="182880"/>
                </a:lnTo>
                <a:lnTo>
                  <a:pt x="495300" y="194310"/>
                </a:lnTo>
                <a:cubicBezTo>
                  <a:pt x="496570" y="199390"/>
                  <a:pt x="497047" y="204737"/>
                  <a:pt x="499110" y="209550"/>
                </a:cubicBezTo>
                <a:cubicBezTo>
                  <a:pt x="500914" y="213759"/>
                  <a:pt x="506404" y="216413"/>
                  <a:pt x="506730" y="220980"/>
                </a:cubicBezTo>
                <a:cubicBezTo>
                  <a:pt x="507278" y="228646"/>
                  <a:pt x="506004" y="260531"/>
                  <a:pt x="499110" y="274320"/>
                </a:cubicBezTo>
                <a:cubicBezTo>
                  <a:pt x="495108" y="282325"/>
                  <a:pt x="486954" y="291818"/>
                  <a:pt x="480060" y="297180"/>
                </a:cubicBezTo>
                <a:cubicBezTo>
                  <a:pt x="472831" y="302803"/>
                  <a:pt x="464820" y="307340"/>
                  <a:pt x="457200" y="312420"/>
                </a:cubicBezTo>
                <a:cubicBezTo>
                  <a:pt x="452717" y="315409"/>
                  <a:pt x="449909" y="320401"/>
                  <a:pt x="445770" y="323850"/>
                </a:cubicBezTo>
                <a:cubicBezTo>
                  <a:pt x="433186" y="334337"/>
                  <a:pt x="434006" y="329774"/>
                  <a:pt x="419100" y="339090"/>
                </a:cubicBezTo>
                <a:cubicBezTo>
                  <a:pt x="413715" y="342455"/>
                  <a:pt x="409027" y="346829"/>
                  <a:pt x="403860" y="350520"/>
                </a:cubicBezTo>
                <a:cubicBezTo>
                  <a:pt x="400134" y="353182"/>
                  <a:pt x="396240" y="355600"/>
                  <a:pt x="392430" y="358140"/>
                </a:cubicBezTo>
                <a:cubicBezTo>
                  <a:pt x="389890" y="361950"/>
                  <a:pt x="386858" y="365474"/>
                  <a:pt x="384810" y="369570"/>
                </a:cubicBezTo>
                <a:cubicBezTo>
                  <a:pt x="376378" y="386433"/>
                  <a:pt x="388277" y="386194"/>
                  <a:pt x="358140" y="396240"/>
                </a:cubicBezTo>
                <a:lnTo>
                  <a:pt x="335280" y="403860"/>
                </a:lnTo>
                <a:cubicBezTo>
                  <a:pt x="331470" y="406400"/>
                  <a:pt x="328034" y="409620"/>
                  <a:pt x="323850" y="411480"/>
                </a:cubicBezTo>
                <a:cubicBezTo>
                  <a:pt x="316510" y="414742"/>
                  <a:pt x="308610" y="416560"/>
                  <a:pt x="300990" y="419100"/>
                </a:cubicBezTo>
                <a:cubicBezTo>
                  <a:pt x="297180" y="420370"/>
                  <a:pt x="293545" y="422412"/>
                  <a:pt x="289560" y="422910"/>
                </a:cubicBezTo>
                <a:lnTo>
                  <a:pt x="259080" y="426720"/>
                </a:lnTo>
                <a:cubicBezTo>
                  <a:pt x="252730" y="425450"/>
                  <a:pt x="245142" y="426886"/>
                  <a:pt x="240030" y="422910"/>
                </a:cubicBezTo>
                <a:cubicBezTo>
                  <a:pt x="232801" y="417287"/>
                  <a:pt x="224790" y="400050"/>
                  <a:pt x="224790" y="400050"/>
                </a:cubicBezTo>
                <a:cubicBezTo>
                  <a:pt x="231496" y="379932"/>
                  <a:pt x="226372" y="391962"/>
                  <a:pt x="243840" y="365760"/>
                </a:cubicBezTo>
                <a:cubicBezTo>
                  <a:pt x="246380" y="361950"/>
                  <a:pt x="251460" y="360680"/>
                  <a:pt x="255270" y="358140"/>
                </a:cubicBezTo>
                <a:cubicBezTo>
                  <a:pt x="257810" y="354330"/>
                  <a:pt x="259444" y="349725"/>
                  <a:pt x="262890" y="346710"/>
                </a:cubicBezTo>
                <a:cubicBezTo>
                  <a:pt x="286651" y="325919"/>
                  <a:pt x="278132" y="335823"/>
                  <a:pt x="297180" y="327660"/>
                </a:cubicBezTo>
                <a:cubicBezTo>
                  <a:pt x="330136" y="313536"/>
                  <a:pt x="297045" y="325165"/>
                  <a:pt x="323850" y="316230"/>
                </a:cubicBezTo>
                <a:cubicBezTo>
                  <a:pt x="350052" y="298762"/>
                  <a:pt x="338022" y="303886"/>
                  <a:pt x="358140" y="297180"/>
                </a:cubicBezTo>
                <a:lnTo>
                  <a:pt x="392430" y="274320"/>
                </a:lnTo>
                <a:cubicBezTo>
                  <a:pt x="396913" y="271331"/>
                  <a:pt x="399721" y="266339"/>
                  <a:pt x="403860" y="262890"/>
                </a:cubicBezTo>
                <a:cubicBezTo>
                  <a:pt x="407378" y="259959"/>
                  <a:pt x="411480" y="257810"/>
                  <a:pt x="415290" y="255270"/>
                </a:cubicBezTo>
                <a:cubicBezTo>
                  <a:pt x="414020" y="248920"/>
                  <a:pt x="414693" y="241843"/>
                  <a:pt x="411480" y="236220"/>
                </a:cubicBezTo>
                <a:cubicBezTo>
                  <a:pt x="401973" y="219583"/>
                  <a:pt x="362963" y="231972"/>
                  <a:pt x="358140" y="232410"/>
                </a:cubicBezTo>
                <a:cubicBezTo>
                  <a:pt x="326592" y="242926"/>
                  <a:pt x="341963" y="235575"/>
                  <a:pt x="312420" y="255270"/>
                </a:cubicBezTo>
                <a:lnTo>
                  <a:pt x="300990" y="262890"/>
                </a:lnTo>
                <a:cubicBezTo>
                  <a:pt x="274631" y="302429"/>
                  <a:pt x="316801" y="243269"/>
                  <a:pt x="278130" y="281940"/>
                </a:cubicBezTo>
                <a:cubicBezTo>
                  <a:pt x="275290" y="284780"/>
                  <a:pt x="276829" y="290234"/>
                  <a:pt x="274320" y="293370"/>
                </a:cubicBezTo>
                <a:cubicBezTo>
                  <a:pt x="267953" y="301329"/>
                  <a:pt x="259863" y="301199"/>
                  <a:pt x="251460" y="304800"/>
                </a:cubicBezTo>
                <a:cubicBezTo>
                  <a:pt x="218504" y="318924"/>
                  <a:pt x="251595" y="307295"/>
                  <a:pt x="224790" y="316230"/>
                </a:cubicBezTo>
                <a:cubicBezTo>
                  <a:pt x="220980" y="318770"/>
                  <a:pt x="217456" y="321802"/>
                  <a:pt x="213360" y="323850"/>
                </a:cubicBezTo>
                <a:cubicBezTo>
                  <a:pt x="197855" y="331603"/>
                  <a:pt x="191540" y="326361"/>
                  <a:pt x="171450" y="323850"/>
                </a:cubicBezTo>
                <a:cubicBezTo>
                  <a:pt x="172720" y="312420"/>
                  <a:pt x="173369" y="300904"/>
                  <a:pt x="175260" y="289560"/>
                </a:cubicBezTo>
                <a:cubicBezTo>
                  <a:pt x="175920" y="285599"/>
                  <a:pt x="176561" y="281266"/>
                  <a:pt x="179070" y="278130"/>
                </a:cubicBezTo>
                <a:cubicBezTo>
                  <a:pt x="181931" y="274554"/>
                  <a:pt x="186982" y="273441"/>
                  <a:pt x="190500" y="270510"/>
                </a:cubicBezTo>
                <a:cubicBezTo>
                  <a:pt x="194639" y="267061"/>
                  <a:pt x="197791" y="262529"/>
                  <a:pt x="201930" y="259080"/>
                </a:cubicBezTo>
                <a:cubicBezTo>
                  <a:pt x="205448" y="256149"/>
                  <a:pt x="209264" y="253508"/>
                  <a:pt x="213360" y="251460"/>
                </a:cubicBezTo>
                <a:cubicBezTo>
                  <a:pt x="218826" y="248727"/>
                  <a:pt x="235147" y="245061"/>
                  <a:pt x="240030" y="243840"/>
                </a:cubicBezTo>
                <a:cubicBezTo>
                  <a:pt x="243840" y="241300"/>
                  <a:pt x="247276" y="238080"/>
                  <a:pt x="251460" y="236220"/>
                </a:cubicBezTo>
                <a:cubicBezTo>
                  <a:pt x="258800" y="232958"/>
                  <a:pt x="274320" y="228600"/>
                  <a:pt x="274320" y="228600"/>
                </a:cubicBezTo>
                <a:cubicBezTo>
                  <a:pt x="296886" y="211675"/>
                  <a:pt x="284276" y="220692"/>
                  <a:pt x="312420" y="201930"/>
                </a:cubicBezTo>
                <a:lnTo>
                  <a:pt x="323850" y="194310"/>
                </a:lnTo>
                <a:lnTo>
                  <a:pt x="339090" y="171450"/>
                </a:lnTo>
                <a:cubicBezTo>
                  <a:pt x="341630" y="167640"/>
                  <a:pt x="347002" y="166761"/>
                  <a:pt x="350520" y="163830"/>
                </a:cubicBezTo>
                <a:cubicBezTo>
                  <a:pt x="354659" y="160381"/>
                  <a:pt x="358140" y="156210"/>
                  <a:pt x="361950" y="152400"/>
                </a:cubicBezTo>
                <a:cubicBezTo>
                  <a:pt x="363220" y="148590"/>
                  <a:pt x="365760" y="144986"/>
                  <a:pt x="365760" y="140970"/>
                </a:cubicBezTo>
                <a:cubicBezTo>
                  <a:pt x="365760" y="101468"/>
                  <a:pt x="343881" y="123049"/>
                  <a:pt x="300990" y="125730"/>
                </a:cubicBezTo>
                <a:cubicBezTo>
                  <a:pt x="291674" y="130388"/>
                  <a:pt x="282398" y="134238"/>
                  <a:pt x="274320" y="140970"/>
                </a:cubicBezTo>
                <a:cubicBezTo>
                  <a:pt x="270181" y="144419"/>
                  <a:pt x="267143" y="149092"/>
                  <a:pt x="262890" y="152400"/>
                </a:cubicBezTo>
                <a:cubicBezTo>
                  <a:pt x="255661" y="158023"/>
                  <a:pt x="240030" y="167640"/>
                  <a:pt x="240030" y="167640"/>
                </a:cubicBezTo>
                <a:cubicBezTo>
                  <a:pt x="232538" y="178879"/>
                  <a:pt x="231981" y="181333"/>
                  <a:pt x="220980" y="190500"/>
                </a:cubicBezTo>
                <a:cubicBezTo>
                  <a:pt x="217462" y="193431"/>
                  <a:pt x="213360" y="195580"/>
                  <a:pt x="209550" y="198120"/>
                </a:cubicBezTo>
                <a:cubicBezTo>
                  <a:pt x="196850" y="217170"/>
                  <a:pt x="205740" y="207010"/>
                  <a:pt x="179070" y="224790"/>
                </a:cubicBezTo>
                <a:lnTo>
                  <a:pt x="144780" y="247650"/>
                </a:lnTo>
                <a:cubicBezTo>
                  <a:pt x="140970" y="250190"/>
                  <a:pt x="137694" y="253822"/>
                  <a:pt x="133350" y="255270"/>
                </a:cubicBezTo>
                <a:lnTo>
                  <a:pt x="121920" y="259080"/>
                </a:lnTo>
                <a:cubicBezTo>
                  <a:pt x="121788" y="259047"/>
                  <a:pt x="97072" y="253282"/>
                  <a:pt x="95250" y="251460"/>
                </a:cubicBezTo>
                <a:cubicBezTo>
                  <a:pt x="92410" y="248620"/>
                  <a:pt x="92710" y="243840"/>
                  <a:pt x="91440" y="240030"/>
                </a:cubicBezTo>
                <a:cubicBezTo>
                  <a:pt x="93838" y="223243"/>
                  <a:pt x="91319" y="213481"/>
                  <a:pt x="102870" y="201930"/>
                </a:cubicBezTo>
                <a:cubicBezTo>
                  <a:pt x="106108" y="198692"/>
                  <a:pt x="110116" y="196170"/>
                  <a:pt x="114300" y="194310"/>
                </a:cubicBezTo>
                <a:cubicBezTo>
                  <a:pt x="121640" y="191048"/>
                  <a:pt x="137160" y="186690"/>
                  <a:pt x="137160" y="186690"/>
                </a:cubicBezTo>
                <a:cubicBezTo>
                  <a:pt x="140970" y="184150"/>
                  <a:pt x="144494" y="181118"/>
                  <a:pt x="148590" y="179070"/>
                </a:cubicBezTo>
                <a:cubicBezTo>
                  <a:pt x="152182" y="177274"/>
                  <a:pt x="156884" y="177769"/>
                  <a:pt x="160020" y="175260"/>
                </a:cubicBezTo>
                <a:cubicBezTo>
                  <a:pt x="163596" y="172399"/>
                  <a:pt x="164402" y="167068"/>
                  <a:pt x="167640" y="163830"/>
                </a:cubicBezTo>
                <a:cubicBezTo>
                  <a:pt x="170878" y="160592"/>
                  <a:pt x="175648" y="159252"/>
                  <a:pt x="179070" y="156210"/>
                </a:cubicBezTo>
                <a:cubicBezTo>
                  <a:pt x="187124" y="149051"/>
                  <a:pt x="194310" y="140970"/>
                  <a:pt x="201930" y="133350"/>
                </a:cubicBezTo>
                <a:cubicBezTo>
                  <a:pt x="205168" y="130112"/>
                  <a:pt x="209634" y="128392"/>
                  <a:pt x="213360" y="125730"/>
                </a:cubicBezTo>
                <a:cubicBezTo>
                  <a:pt x="218527" y="122039"/>
                  <a:pt x="223087" y="117450"/>
                  <a:pt x="228600" y="114300"/>
                </a:cubicBezTo>
                <a:cubicBezTo>
                  <a:pt x="232087" y="112307"/>
                  <a:pt x="236220" y="111760"/>
                  <a:pt x="240030" y="110490"/>
                </a:cubicBezTo>
                <a:cubicBezTo>
                  <a:pt x="242570" y="106680"/>
                  <a:pt x="245790" y="103244"/>
                  <a:pt x="247650" y="99060"/>
                </a:cubicBezTo>
                <a:cubicBezTo>
                  <a:pt x="250912" y="91720"/>
                  <a:pt x="255270" y="76200"/>
                  <a:pt x="255270" y="76200"/>
                </a:cubicBezTo>
                <a:cubicBezTo>
                  <a:pt x="254000" y="72390"/>
                  <a:pt x="254300" y="67610"/>
                  <a:pt x="251460" y="64770"/>
                </a:cubicBezTo>
                <a:cubicBezTo>
                  <a:pt x="249638" y="62948"/>
                  <a:pt x="224922" y="57183"/>
                  <a:pt x="224790" y="57150"/>
                </a:cubicBezTo>
                <a:cubicBezTo>
                  <a:pt x="208280" y="58420"/>
                  <a:pt x="191567" y="58082"/>
                  <a:pt x="175260" y="60960"/>
                </a:cubicBezTo>
                <a:cubicBezTo>
                  <a:pt x="170532" y="61794"/>
                  <a:pt x="152968" y="72551"/>
                  <a:pt x="148590" y="76200"/>
                </a:cubicBezTo>
                <a:cubicBezTo>
                  <a:pt x="144451" y="79649"/>
                  <a:pt x="141643" y="84641"/>
                  <a:pt x="137160" y="87630"/>
                </a:cubicBezTo>
                <a:cubicBezTo>
                  <a:pt x="133818" y="89858"/>
                  <a:pt x="129540" y="90170"/>
                  <a:pt x="125730" y="91440"/>
                </a:cubicBezTo>
                <a:cubicBezTo>
                  <a:pt x="121920" y="95250"/>
                  <a:pt x="118553" y="99562"/>
                  <a:pt x="114300" y="102870"/>
                </a:cubicBezTo>
                <a:cubicBezTo>
                  <a:pt x="107071" y="108493"/>
                  <a:pt x="99060" y="113030"/>
                  <a:pt x="91440" y="118110"/>
                </a:cubicBezTo>
                <a:lnTo>
                  <a:pt x="80010" y="125730"/>
                </a:lnTo>
                <a:lnTo>
                  <a:pt x="57150" y="140970"/>
                </a:lnTo>
                <a:cubicBezTo>
                  <a:pt x="51866" y="144492"/>
                  <a:pt x="47077" y="148709"/>
                  <a:pt x="41910" y="152400"/>
                </a:cubicBezTo>
                <a:cubicBezTo>
                  <a:pt x="38184" y="155062"/>
                  <a:pt x="34290" y="157480"/>
                  <a:pt x="30480" y="160020"/>
                </a:cubicBezTo>
                <a:cubicBezTo>
                  <a:pt x="27940" y="163830"/>
                  <a:pt x="26098" y="168212"/>
                  <a:pt x="22860" y="171450"/>
                </a:cubicBezTo>
                <a:cubicBezTo>
                  <a:pt x="19622" y="174688"/>
                  <a:pt x="14361" y="175552"/>
                  <a:pt x="11430" y="179070"/>
                </a:cubicBezTo>
                <a:cubicBezTo>
                  <a:pt x="6199" y="185347"/>
                  <a:pt x="2647" y="197799"/>
                  <a:pt x="0" y="205740"/>
                </a:cubicBezTo>
                <a:cubicBezTo>
                  <a:pt x="830" y="212383"/>
                  <a:pt x="1936" y="237419"/>
                  <a:pt x="7620" y="247650"/>
                </a:cubicBezTo>
                <a:cubicBezTo>
                  <a:pt x="12068" y="255656"/>
                  <a:pt x="15240" y="265430"/>
                  <a:pt x="22860" y="270510"/>
                </a:cubicBezTo>
                <a:lnTo>
                  <a:pt x="34290" y="278130"/>
                </a:lnTo>
                <a:cubicBezTo>
                  <a:pt x="52070" y="304800"/>
                  <a:pt x="41910" y="295910"/>
                  <a:pt x="60960" y="308610"/>
                </a:cubicBezTo>
                <a:cubicBezTo>
                  <a:pt x="68452" y="319849"/>
                  <a:pt x="69009" y="322303"/>
                  <a:pt x="80010" y="331470"/>
                </a:cubicBezTo>
                <a:cubicBezTo>
                  <a:pt x="83528" y="334401"/>
                  <a:pt x="87630" y="336550"/>
                  <a:pt x="91440" y="339090"/>
                </a:cubicBezTo>
                <a:cubicBezTo>
                  <a:pt x="93980" y="342900"/>
                  <a:pt x="95822" y="347282"/>
                  <a:pt x="99060" y="350520"/>
                </a:cubicBezTo>
                <a:cubicBezTo>
                  <a:pt x="129030" y="380490"/>
                  <a:pt x="90712" y="332120"/>
                  <a:pt x="121920" y="369570"/>
                </a:cubicBezTo>
                <a:cubicBezTo>
                  <a:pt x="143461" y="395419"/>
                  <a:pt x="121233" y="372693"/>
                  <a:pt x="133350" y="384810"/>
                </a:cubicBez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accent2"/>
              </a:solidFill>
              <a:effectLst/>
              <a:uLnTx/>
              <a:uFillTx/>
              <a:latin typeface="+mj-lt"/>
              <a:ea typeface="+mn-ea"/>
              <a:cs typeface="+mn-cs"/>
            </a:endParaRPr>
          </a:p>
        </p:txBody>
      </p:sp>
      <p:sp>
        <p:nvSpPr>
          <p:cNvPr id="71" name="Rectangle 70"/>
          <p:cNvSpPr/>
          <p:nvPr/>
        </p:nvSpPr>
        <p:spPr>
          <a:xfrm>
            <a:off x="5563472" y="4073370"/>
            <a:ext cx="875561" cy="338556"/>
          </a:xfrm>
          <a:prstGeom prst="rect">
            <a:avLst/>
          </a:prstGeom>
        </p:spPr>
        <p:txBody>
          <a:bodyPr wrap="none" lIns="91440" tIns="45721" rIns="91440" bIns="45721">
            <a:spAutoFit/>
          </a:bodyPr>
          <a:lstStyle/>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mj-lt"/>
                <a:ea typeface="+mn-ea"/>
                <a:cs typeface="Arial" panose="020B0604020202020204" pitchFamily="34" charset="0"/>
              </a:rPr>
              <a:t>POMC</a:t>
            </a:r>
            <a:r>
              <a:rPr kumimoji="0" lang="en-US" altLang="en-US" sz="1600" b="0" i="0" u="none" strike="noStrike" kern="1200" cap="none" spc="0" normalizeH="0" baseline="30000" noProof="0">
                <a:ln>
                  <a:noFill/>
                </a:ln>
                <a:solidFill>
                  <a:srgbClr val="FFFFFF"/>
                </a:solidFill>
                <a:effectLst/>
                <a:uLnTx/>
                <a:uFillTx/>
                <a:latin typeface="+mj-lt"/>
                <a:ea typeface="+mn-ea"/>
                <a:cs typeface="Arial" panose="020B0604020202020204" pitchFamily="34" charset="0"/>
              </a:rPr>
              <a:t>1</a:t>
            </a:r>
            <a:endParaRPr kumimoji="0" lang="en-US" sz="1600" b="0" i="0" u="none" strike="noStrike" kern="1200" cap="none" spc="0" normalizeH="0" baseline="30000" noProof="0">
              <a:ln>
                <a:noFill/>
              </a:ln>
              <a:solidFill>
                <a:srgbClr val="FFFFFF"/>
              </a:solidFill>
              <a:effectLst/>
              <a:uLnTx/>
              <a:uFillTx/>
              <a:latin typeface="+mj-lt"/>
              <a:ea typeface="+mn-ea"/>
              <a:cs typeface="Arial" panose="020B0604020202020204" pitchFamily="34" charset="0"/>
            </a:endParaRPr>
          </a:p>
        </p:txBody>
      </p:sp>
      <p:sp>
        <p:nvSpPr>
          <p:cNvPr id="88" name="TextBox 87">
            <a:extLst>
              <a:ext uri="{FF2B5EF4-FFF2-40B4-BE49-F238E27FC236}">
                <a16:creationId xmlns:a16="http://schemas.microsoft.com/office/drawing/2014/main" id="{7015B2CE-58D2-435E-B672-0181C39A48AD}"/>
              </a:ext>
            </a:extLst>
          </p:cNvPr>
          <p:cNvSpPr txBox="1"/>
          <p:nvPr/>
        </p:nvSpPr>
        <p:spPr>
          <a:xfrm>
            <a:off x="4039280" y="2265348"/>
            <a:ext cx="1484072" cy="543870"/>
          </a:xfrm>
          <a:prstGeom prst="rect">
            <a:avLst/>
          </a:prstGeom>
          <a:noFill/>
        </p:spPr>
        <p:txBody>
          <a:bodyPr wrap="square" lIns="91440" tIns="45721" rIns="91440" bIns="45721"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effectLst/>
                <a:uLnTx/>
                <a:uFillTx/>
                <a:latin typeface="+mj-lt"/>
                <a:ea typeface="+mn-ea"/>
                <a:cs typeface="Arial" charset="0"/>
              </a:rPr>
              <a:t>Second-order neuron</a:t>
            </a:r>
            <a:r>
              <a:rPr kumimoji="0" lang="en-US" sz="1467" b="0" i="0" u="none" strike="noStrike" kern="1200" cap="none" spc="0" normalizeH="0" baseline="30000" noProof="0">
                <a:ln>
                  <a:noFill/>
                </a:ln>
                <a:effectLst/>
                <a:uLnTx/>
                <a:uFillTx/>
                <a:latin typeface="+mj-lt"/>
                <a:ea typeface="+mn-ea"/>
                <a:cs typeface="Arial" charset="0"/>
              </a:rPr>
              <a:t>1</a:t>
            </a:r>
          </a:p>
        </p:txBody>
      </p:sp>
      <p:sp>
        <p:nvSpPr>
          <p:cNvPr id="95" name="Rounded Rectangle 68">
            <a:extLst>
              <a:ext uri="{FF2B5EF4-FFF2-40B4-BE49-F238E27FC236}">
                <a16:creationId xmlns:a16="http://schemas.microsoft.com/office/drawing/2014/main" id="{4C3AB8B0-B105-41D3-9E5E-72D7FA5D4628}"/>
              </a:ext>
            </a:extLst>
          </p:cNvPr>
          <p:cNvSpPr/>
          <p:nvPr/>
        </p:nvSpPr>
        <p:spPr>
          <a:xfrm>
            <a:off x="8931786" y="3075548"/>
            <a:ext cx="2644703" cy="1574006"/>
          </a:xfrm>
          <a:prstGeom prst="rect">
            <a:avLst/>
          </a:prstGeom>
          <a:solidFill>
            <a:schemeClr val="accent3">
              <a:lumMod val="20000"/>
              <a:lumOff val="8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anchor="ctr" anchorCtr="0"/>
          <a:lstStyle/>
          <a:p>
            <a:pPr marL="0" marR="0" lvl="0" indent="0" algn="ctr" defTabSz="1219139" rtl="0" eaLnBrk="0" fontAlgn="base" latinLnBrk="0" hangingPunct="0">
              <a:lnSpc>
                <a:spcPct val="100000"/>
              </a:lnSpc>
              <a:spcBef>
                <a:spcPct val="0"/>
              </a:spcBef>
              <a:spcAft>
                <a:spcPts val="1200"/>
              </a:spcAft>
              <a:buClrTx/>
              <a:buSzTx/>
              <a:buFontTx/>
              <a:buNone/>
              <a:tabLst/>
              <a:defRPr/>
            </a:pPr>
            <a:r>
              <a:rPr kumimoji="0" lang="en-US" sz="1800" b="1" i="0" u="none" strike="noStrike" kern="1200" cap="none" spc="0" normalizeH="0" baseline="0" noProof="0">
                <a:ln>
                  <a:noFill/>
                </a:ln>
                <a:solidFill>
                  <a:schemeClr val="tx1"/>
                </a:solidFill>
                <a:effectLst/>
                <a:uLnTx/>
                <a:uFillTx/>
                <a:latin typeface="+mj-lt"/>
                <a:ea typeface="+mn-ea"/>
                <a:cs typeface="+mn-cs"/>
              </a:rPr>
              <a:t>Proopiomelanocortin </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Satiety signal</a:t>
            </a:r>
            <a:r>
              <a:rPr kumimoji="0" lang="en-US" sz="1400" b="0" i="0" u="none" strike="noStrike" kern="1200" cap="none" spc="0" normalizeH="0" baseline="30000" noProof="0">
                <a:ln>
                  <a:noFill/>
                </a:ln>
                <a:solidFill>
                  <a:schemeClr val="tx1"/>
                </a:solidFill>
                <a:effectLst/>
                <a:uLnTx/>
                <a:uFillTx/>
                <a:latin typeface="+mj-lt"/>
                <a:ea typeface="+mn-ea"/>
                <a:cs typeface="+mn-cs"/>
              </a:rPr>
              <a:t>1</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Increased firing leads to weight loss</a:t>
            </a:r>
            <a:r>
              <a:rPr kumimoji="0" lang="en-US" sz="1400" b="0" i="0" u="none" strike="noStrike" kern="1200" cap="none" spc="0" normalizeH="0" baseline="30000" noProof="0">
                <a:ln>
                  <a:noFill/>
                </a:ln>
                <a:solidFill>
                  <a:schemeClr val="tx1"/>
                </a:solidFill>
                <a:effectLst/>
                <a:uLnTx/>
                <a:uFillTx/>
                <a:latin typeface="+mj-lt"/>
                <a:ea typeface="+mn-ea"/>
                <a:cs typeface="+mn-cs"/>
              </a:rPr>
              <a:t>1</a:t>
            </a:r>
            <a:r>
              <a:rPr kumimoji="0" lang="en-US" sz="1400" b="0" i="0" u="none" strike="noStrike" kern="1200" cap="none" spc="0" normalizeH="0" baseline="0" noProof="0">
                <a:ln>
                  <a:noFill/>
                </a:ln>
                <a:solidFill>
                  <a:schemeClr val="tx1"/>
                </a:solidFill>
                <a:effectLst/>
                <a:uLnTx/>
                <a:uFillTx/>
                <a:latin typeface="+mj-lt"/>
                <a:ea typeface="+mn-ea"/>
                <a:cs typeface="+mn-cs"/>
              </a:rPr>
              <a:t> </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Activated by bupropion</a:t>
            </a:r>
            <a:r>
              <a:rPr kumimoji="0" lang="en-US" sz="1400" b="0" i="0" u="none" strike="noStrike" kern="1200" cap="none" spc="0" normalizeH="0" baseline="30000" noProof="0">
                <a:ln>
                  <a:noFill/>
                </a:ln>
                <a:solidFill>
                  <a:schemeClr val="tx1"/>
                </a:solidFill>
                <a:effectLst/>
                <a:uLnTx/>
                <a:uFillTx/>
                <a:latin typeface="+mj-lt"/>
                <a:ea typeface="+mn-ea"/>
                <a:cs typeface="+mn-cs"/>
              </a:rPr>
              <a:t>1,2</a:t>
            </a:r>
            <a:endParaRPr kumimoji="0" lang="en-US" sz="1400" b="0" i="0" u="none" strike="noStrike" kern="1200" cap="none" spc="0" normalizeH="0" baseline="0" noProof="0">
              <a:ln>
                <a:noFill/>
              </a:ln>
              <a:solidFill>
                <a:schemeClr val="tx1"/>
              </a:solidFill>
              <a:effectLst/>
              <a:uLnTx/>
              <a:uFillTx/>
              <a:latin typeface="+mj-lt"/>
              <a:ea typeface="+mn-ea"/>
              <a:cs typeface="+mn-cs"/>
            </a:endParaRPr>
          </a:p>
        </p:txBody>
      </p:sp>
      <p:sp>
        <p:nvSpPr>
          <p:cNvPr id="96" name="Rounded Rectangle 68">
            <a:extLst>
              <a:ext uri="{FF2B5EF4-FFF2-40B4-BE49-F238E27FC236}">
                <a16:creationId xmlns:a16="http://schemas.microsoft.com/office/drawing/2014/main" id="{E27E48C5-966F-4B4E-8322-2A50C9F198CD}"/>
              </a:ext>
            </a:extLst>
          </p:cNvPr>
          <p:cNvSpPr/>
          <p:nvPr/>
        </p:nvSpPr>
        <p:spPr>
          <a:xfrm>
            <a:off x="615511" y="3075548"/>
            <a:ext cx="2644703" cy="1574006"/>
          </a:xfrm>
          <a:prstGeom prst="rect">
            <a:avLst/>
          </a:prstGeom>
          <a:solidFill>
            <a:schemeClr val="accent3">
              <a:lumMod val="20000"/>
              <a:lumOff val="8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anchor="ctr" anchorCtr="0"/>
          <a:lstStyle/>
          <a:p>
            <a:pPr marL="0" marR="0" lvl="0" indent="0" algn="ctr" defTabSz="1219139" rtl="0" eaLnBrk="0" fontAlgn="base" latinLnBrk="0" hangingPunct="0">
              <a:lnSpc>
                <a:spcPct val="100000"/>
              </a:lnSpc>
              <a:spcBef>
                <a:spcPct val="0"/>
              </a:spcBef>
              <a:spcAft>
                <a:spcPts val="1200"/>
              </a:spcAft>
              <a:buClrTx/>
              <a:buSzTx/>
              <a:buFontTx/>
              <a:buNone/>
              <a:tabLst/>
              <a:defRPr/>
            </a:pPr>
            <a:r>
              <a:rPr kumimoji="0" lang="el-GR" sz="1800" b="1" i="0" u="none" strike="noStrike" kern="1200" cap="none" spc="0" normalizeH="0" baseline="0" noProof="0">
                <a:ln>
                  <a:noFill/>
                </a:ln>
                <a:solidFill>
                  <a:schemeClr val="tx1"/>
                </a:solidFill>
                <a:effectLst/>
                <a:uLnTx/>
                <a:uFillTx/>
                <a:latin typeface="+mj-lt"/>
                <a:ea typeface="+mn-ea"/>
                <a:cs typeface="+mn-cs"/>
              </a:rPr>
              <a:t>β-</a:t>
            </a:r>
            <a:r>
              <a:rPr kumimoji="0" lang="en-US" sz="1800" b="1" i="0" u="none" strike="noStrike" kern="1200" cap="none" spc="0" normalizeH="0" baseline="0" noProof="0">
                <a:ln>
                  <a:noFill/>
                </a:ln>
                <a:solidFill>
                  <a:schemeClr val="tx1"/>
                </a:solidFill>
                <a:effectLst/>
                <a:uLnTx/>
                <a:uFillTx/>
                <a:latin typeface="+mj-lt"/>
                <a:ea typeface="+mn-ea"/>
                <a:cs typeface="+mn-cs"/>
              </a:rPr>
              <a:t>endorphin</a:t>
            </a:r>
            <a:r>
              <a:rPr kumimoji="0" lang="en-US" sz="1800" b="1" i="0" u="none" strike="noStrike" kern="1200" cap="none" spc="0" normalizeH="0" baseline="30000" noProof="0">
                <a:ln>
                  <a:noFill/>
                </a:ln>
                <a:solidFill>
                  <a:schemeClr val="tx1"/>
                </a:solidFill>
                <a:effectLst/>
                <a:uLnTx/>
                <a:uFillTx/>
                <a:latin typeface="+mj-lt"/>
                <a:ea typeface="+mn-ea"/>
                <a:cs typeface="+mn-cs"/>
              </a:rPr>
              <a:t>1</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Released with α-MSH </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Inhibits POMC firing </a:t>
            </a:r>
          </a:p>
          <a:p>
            <a:pPr marL="179380" marR="0" lvl="0" indent="-179380" algn="l" defTabSz="1219139" rtl="0" eaLnBrk="0" fontAlgn="base" latinLnBrk="0" hangingPunct="0">
              <a:lnSpc>
                <a:spcPct val="100000"/>
              </a:lnSpc>
              <a:spcBef>
                <a:spcPct val="0"/>
              </a:spcBef>
              <a:spcAft>
                <a:spcPts val="600"/>
              </a:spcAft>
              <a:buClrTx/>
              <a:buSzTx/>
              <a:buFont typeface="Arial"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Effect blocked by naltrexone</a:t>
            </a:r>
          </a:p>
        </p:txBody>
      </p:sp>
      <p:grpSp>
        <p:nvGrpSpPr>
          <p:cNvPr id="56" name="Group 55">
            <a:extLst>
              <a:ext uri="{FF2B5EF4-FFF2-40B4-BE49-F238E27FC236}">
                <a16:creationId xmlns:a16="http://schemas.microsoft.com/office/drawing/2014/main" id="{9338A7DD-F3D0-5118-421F-9C06EB256EE6}"/>
              </a:ext>
            </a:extLst>
          </p:cNvPr>
          <p:cNvGrpSpPr/>
          <p:nvPr/>
        </p:nvGrpSpPr>
        <p:grpSpPr>
          <a:xfrm>
            <a:off x="6558400" y="2348092"/>
            <a:ext cx="1748318" cy="584777"/>
            <a:chOff x="4457991" y="1169649"/>
            <a:chExt cx="1129941" cy="438585"/>
          </a:xfrm>
        </p:grpSpPr>
        <p:sp>
          <p:nvSpPr>
            <p:cNvPr id="57" name="TextBox 56">
              <a:extLst>
                <a:ext uri="{FF2B5EF4-FFF2-40B4-BE49-F238E27FC236}">
                  <a16:creationId xmlns:a16="http://schemas.microsoft.com/office/drawing/2014/main" id="{32CBCF11-F5C3-474E-EE83-E66EFB01B2F3}"/>
                </a:ext>
              </a:extLst>
            </p:cNvPr>
            <p:cNvSpPr txBox="1">
              <a:spLocks noChangeArrowheads="1"/>
            </p:cNvSpPr>
            <p:nvPr/>
          </p:nvSpPr>
          <p:spPr bwMode="auto">
            <a:xfrm>
              <a:off x="4692392" y="1169649"/>
              <a:ext cx="895540" cy="43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600" b="1" i="0" u="none" strike="noStrike" kern="1200" cap="none" spc="0" normalizeH="0" baseline="0" noProof="0">
                  <a:ln>
                    <a:noFill/>
                  </a:ln>
                  <a:solidFill>
                    <a:schemeClr val="tx1"/>
                  </a:solidFill>
                  <a:effectLst/>
                  <a:uLnTx/>
                  <a:uFillTx/>
                  <a:latin typeface="+mj-lt"/>
                  <a:ea typeface="+mn-ea"/>
                  <a:cs typeface="Arial" charset="0"/>
                </a:rPr>
                <a:t>↓ Appetite</a:t>
              </a:r>
              <a:r>
                <a:rPr kumimoji="0" lang="en-US" altLang="en-US" sz="1600" b="1" i="0" u="none" strike="noStrike" kern="1200" cap="none" spc="0" normalizeH="0" baseline="30000" noProof="0">
                  <a:ln>
                    <a:noFill/>
                  </a:ln>
                  <a:solidFill>
                    <a:schemeClr val="tx1"/>
                  </a:solidFill>
                  <a:effectLst/>
                  <a:uLnTx/>
                  <a:uFillTx/>
                  <a:latin typeface="+mj-lt"/>
                  <a:ea typeface="+mn-ea"/>
                  <a:cs typeface="Arial" charset="0"/>
                </a:rPr>
                <a:t>1,2</a:t>
              </a:r>
            </a:p>
          </p:txBody>
        </p:sp>
        <p:sp>
          <p:nvSpPr>
            <p:cNvPr id="58" name="Right Arrow 193">
              <a:extLst>
                <a:ext uri="{FF2B5EF4-FFF2-40B4-BE49-F238E27FC236}">
                  <a16:creationId xmlns:a16="http://schemas.microsoft.com/office/drawing/2014/main" id="{0D78F5AD-F594-55EB-A686-2CA7885BC1FA}"/>
                </a:ext>
              </a:extLst>
            </p:cNvPr>
            <p:cNvSpPr/>
            <p:nvPr/>
          </p:nvSpPr>
          <p:spPr bwMode="auto">
            <a:xfrm>
              <a:off x="4457991" y="1255288"/>
              <a:ext cx="251222" cy="12025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Tree>
    <p:custDataLst>
      <p:tags r:id="rId1"/>
    </p:custDataLst>
    <p:extLst>
      <p:ext uri="{BB962C8B-B14F-4D97-AF65-F5344CB8AC3E}">
        <p14:creationId xmlns:p14="http://schemas.microsoft.com/office/powerpoint/2010/main" val="2558491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243938"/>
            <a:ext cx="10454089" cy="1325563"/>
          </a:xfrm>
        </p:spPr>
        <p:txBody>
          <a:bodyPr>
            <a:normAutofit/>
          </a:bodyPr>
          <a:lstStyle/>
          <a:p>
            <a:r>
              <a:rPr lang="en-US" altLang="en-US" sz="4000"/>
              <a:t>Naltrexone/bupropion: efficacy</a:t>
            </a:r>
            <a:br>
              <a:rPr lang="en-US"/>
            </a:br>
            <a:r>
              <a:rPr lang="en-US" sz="2200"/>
              <a:t>Phase 3 COR-I, COR-BMOD and COR-Diabetes, mean weight loss (%, 56 weeks)</a:t>
            </a:r>
          </a:p>
        </p:txBody>
      </p:sp>
      <p:sp>
        <p:nvSpPr>
          <p:cNvPr id="22" name="Text Placeholder 21">
            <a:extLst>
              <a:ext uri="{FF2B5EF4-FFF2-40B4-BE49-F238E27FC236}">
                <a16:creationId xmlns:a16="http://schemas.microsoft.com/office/drawing/2014/main" id="{ED9B17E4-BA6F-480A-AED7-6E5DF08BEB7C}"/>
              </a:ext>
            </a:extLst>
          </p:cNvPr>
          <p:cNvSpPr>
            <a:spLocks noGrp="1"/>
          </p:cNvSpPr>
          <p:nvPr>
            <p:ph type="body" sz="quarter" idx="13"/>
          </p:nvPr>
        </p:nvSpPr>
        <p:spPr/>
        <p:txBody>
          <a:bodyPr/>
          <a:lstStyle/>
          <a:p>
            <a:br>
              <a:rPr lang="en-CA"/>
            </a:br>
            <a:r>
              <a:rPr lang="en-CA"/>
              <a:t>*p&lt;0.001 vs placebo. Data are 56-week, least squares mean, modified intention-to-treat; </a:t>
            </a:r>
            <a:r>
              <a:rPr lang="en-CA" baseline="30000" err="1"/>
              <a:t>a</a:t>
            </a:r>
            <a:r>
              <a:rPr lang="en-CA" err="1"/>
              <a:t>Included</a:t>
            </a:r>
            <a:r>
              <a:rPr lang="en-CA"/>
              <a:t> an intensive behavioral modification program </a:t>
            </a:r>
            <a:br>
              <a:rPr lang="en-CA"/>
            </a:br>
            <a:r>
              <a:rPr lang="en-CA"/>
              <a:t>(28 group sessions over 56 weeks + diet and exercise); Four trials comprised the clinical development program; data from COR-II not provided in the prescribing information.</a:t>
            </a:r>
            <a:br>
              <a:rPr lang="en-CA"/>
            </a:br>
            <a:r>
              <a:rPr lang="en-CA"/>
              <a:t>All patients received a reduced-calorie diet and increased their physical activity.</a:t>
            </a:r>
            <a:br>
              <a:rPr lang="en-CA"/>
            </a:br>
            <a:r>
              <a:rPr lang="en-CA"/>
              <a:t>1. Greenway FL et al. Lancet 2010;376:595</a:t>
            </a:r>
            <a:r>
              <a:rPr lang="en-CA">
                <a:latin typeface="Calibri" panose="020F0502020204030204" pitchFamily="34" charset="0"/>
                <a:cs typeface="Calibri" panose="020F0502020204030204" pitchFamily="34" charset="0"/>
              </a:rPr>
              <a:t>–</a:t>
            </a:r>
            <a:r>
              <a:rPr lang="en-CA"/>
              <a:t>605; 2. </a:t>
            </a:r>
            <a:r>
              <a:rPr lang="en-CA" err="1"/>
              <a:t>Wadden</a:t>
            </a:r>
            <a:r>
              <a:rPr lang="en-CA"/>
              <a:t> T et al. Obesity 2011;19(1):110</a:t>
            </a:r>
            <a:r>
              <a:rPr lang="en-CA">
                <a:latin typeface="Calibri" panose="020F0502020204030204" pitchFamily="34" charset="0"/>
                <a:cs typeface="Calibri" panose="020F0502020204030204" pitchFamily="34" charset="0"/>
              </a:rPr>
              <a:t>–</a:t>
            </a:r>
            <a:r>
              <a:rPr lang="en-CA"/>
              <a:t>20; 3. Hollander P et al. Diabetes Care 2013;36:4022</a:t>
            </a:r>
            <a:r>
              <a:rPr lang="en-CA">
                <a:latin typeface="Calibri" panose="020F0502020204030204" pitchFamily="34" charset="0"/>
                <a:cs typeface="Calibri" panose="020F0502020204030204" pitchFamily="34" charset="0"/>
              </a:rPr>
              <a:t>–</a:t>
            </a:r>
            <a:r>
              <a:rPr lang="en-CA"/>
              <a:t>9. </a:t>
            </a:r>
          </a:p>
        </p:txBody>
      </p:sp>
      <p:sp>
        <p:nvSpPr>
          <p:cNvPr id="14" name="TextBox 1"/>
          <p:cNvSpPr txBox="1">
            <a:spLocks noChangeArrowheads="1"/>
          </p:cNvSpPr>
          <p:nvPr/>
        </p:nvSpPr>
        <p:spPr bwMode="auto">
          <a:xfrm rot="16200000">
            <a:off x="-369158" y="3648126"/>
            <a:ext cx="2937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effectLst/>
                <a:uLnTx/>
                <a:uFillTx/>
                <a:latin typeface="+mj-lt"/>
                <a:ea typeface="Apis For Office" panose="020B0504010101010104" pitchFamily="34" charset="0"/>
                <a:cs typeface="Apis For Office" panose="020B0504010101010104" pitchFamily="34" charset="0"/>
              </a:rPr>
              <a:t>Mean weight change at </a:t>
            </a:r>
            <a:br>
              <a:rPr kumimoji="0" lang="en-US" sz="1400" b="1" i="0" u="none" strike="noStrike" kern="1200" cap="none" spc="0" normalizeH="0" baseline="0" noProof="0">
                <a:ln>
                  <a:noFill/>
                </a:ln>
                <a:effectLst/>
                <a:uLnTx/>
                <a:uFillTx/>
                <a:latin typeface="+mj-lt"/>
                <a:ea typeface="Apis For Office" panose="020B0504010101010104" pitchFamily="34" charset="0"/>
                <a:cs typeface="Apis For Office" panose="020B0504010101010104" pitchFamily="34" charset="0"/>
              </a:rPr>
            </a:br>
            <a:r>
              <a:rPr kumimoji="0" lang="en-US" sz="1400" b="1" i="0" u="none" strike="noStrike" kern="1200" cap="none" spc="0" normalizeH="0" baseline="0" noProof="0">
                <a:ln>
                  <a:noFill/>
                </a:ln>
                <a:effectLst/>
                <a:uLnTx/>
                <a:uFillTx/>
                <a:latin typeface="+mj-lt"/>
                <a:ea typeface="Apis For Office" panose="020B0504010101010104" pitchFamily="34" charset="0"/>
                <a:cs typeface="Apis For Office" panose="020B0504010101010104" pitchFamily="34" charset="0"/>
              </a:rPr>
              <a:t>56 weeks (%)</a:t>
            </a:r>
          </a:p>
        </p:txBody>
      </p:sp>
      <p:graphicFrame>
        <p:nvGraphicFramePr>
          <p:cNvPr id="13" name="Object 3"/>
          <p:cNvGraphicFramePr>
            <a:graphicFrameLocks noChangeAspect="1"/>
          </p:cNvGraphicFramePr>
          <p:nvPr>
            <p:extLst>
              <p:ext uri="{D42A27DB-BD31-4B8C-83A1-F6EECF244321}">
                <p14:modId xmlns:p14="http://schemas.microsoft.com/office/powerpoint/2010/main" val="4075016251"/>
              </p:ext>
            </p:extLst>
          </p:nvPr>
        </p:nvGraphicFramePr>
        <p:xfrm>
          <a:off x="1023612" y="1690688"/>
          <a:ext cx="9916585" cy="396716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3806656" y="4352037"/>
            <a:ext cx="264816" cy="338554"/>
          </a:xfrm>
          <a:prstGeom prst="rect">
            <a:avLst/>
          </a:prstGeom>
        </p:spPr>
        <p:txBody>
          <a:bodyPr wrap="none">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sz="1200" b="0" i="0" u="none" strike="noStrike" kern="1200" baseline="0">
                <a:solidFill>
                  <a:srgbClr val="001965"/>
                </a:solidFill>
                <a:latin typeface="Verdana"/>
                <a:ea typeface="Verdana"/>
                <a:cs typeface="Verdana"/>
              </a:defRPr>
            </a:pPr>
            <a:r>
              <a:rPr kumimoji="0" lang="en-US" sz="1600" b="0" i="0" u="none" strike="noStrike" kern="1200" cap="none" spc="0" normalizeH="0" baseline="0" noProof="0">
                <a:ln>
                  <a:noFill/>
                </a:ln>
                <a:solidFill>
                  <a:schemeClr val="tx1">
                    <a:lumMod val="95000"/>
                    <a:lumOff val="5000"/>
                  </a:schemeClr>
                </a:solidFill>
                <a:effectLst/>
                <a:uLnTx/>
                <a:uFillTx/>
                <a:latin typeface="+mj-lt"/>
                <a:ea typeface="Apis For Office" panose="020B0504010101010104" pitchFamily="34" charset="0"/>
                <a:cs typeface="Apis For Office" panose="020B0504010101010104" pitchFamily="34" charset="0"/>
              </a:rPr>
              <a:t>*</a:t>
            </a:r>
          </a:p>
        </p:txBody>
      </p:sp>
      <p:sp>
        <p:nvSpPr>
          <p:cNvPr id="11" name="Rectangle 10"/>
          <p:cNvSpPr/>
          <p:nvPr/>
        </p:nvSpPr>
        <p:spPr>
          <a:xfrm>
            <a:off x="6758134" y="5221967"/>
            <a:ext cx="264816" cy="338554"/>
          </a:xfrm>
          <a:prstGeom prst="rect">
            <a:avLst/>
          </a:prstGeom>
        </p:spPr>
        <p:txBody>
          <a:bodyPr wrap="none">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sz="1200" b="0" i="0" u="none" strike="noStrike" kern="1200" baseline="0">
                <a:solidFill>
                  <a:srgbClr val="001965"/>
                </a:solidFill>
                <a:latin typeface="Verdana"/>
                <a:ea typeface="Verdana"/>
                <a:cs typeface="Verdana"/>
              </a:defRPr>
            </a:pPr>
            <a:r>
              <a:rPr kumimoji="0" lang="en-US" sz="1600" b="0" i="0" u="none" strike="noStrike" kern="1200" cap="none" spc="0" normalizeH="0" baseline="0" noProof="0">
                <a:ln>
                  <a:noFill/>
                </a:ln>
                <a:solidFill>
                  <a:schemeClr val="tx1">
                    <a:lumMod val="95000"/>
                    <a:lumOff val="5000"/>
                  </a:schemeClr>
                </a:solidFill>
                <a:effectLst/>
                <a:uLnTx/>
                <a:uFillTx/>
                <a:latin typeface="+mj-lt"/>
                <a:ea typeface="Apis For Office" panose="020B0504010101010104" pitchFamily="34" charset="0"/>
                <a:cs typeface="Apis For Office" panose="020B0504010101010104" pitchFamily="34" charset="0"/>
              </a:rPr>
              <a:t>*</a:t>
            </a:r>
          </a:p>
        </p:txBody>
      </p:sp>
      <p:sp>
        <p:nvSpPr>
          <p:cNvPr id="12" name="Rectangle 11"/>
          <p:cNvSpPr/>
          <p:nvPr/>
        </p:nvSpPr>
        <p:spPr>
          <a:xfrm>
            <a:off x="9732314" y="4044305"/>
            <a:ext cx="264816" cy="338554"/>
          </a:xfrm>
          <a:prstGeom prst="rect">
            <a:avLst/>
          </a:prstGeom>
        </p:spPr>
        <p:txBody>
          <a:bodyPr wrap="none">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sz="1200" b="0" i="0" u="none" strike="noStrike" kern="1200" baseline="0">
                <a:solidFill>
                  <a:srgbClr val="001965"/>
                </a:solidFill>
                <a:latin typeface="Verdana"/>
                <a:ea typeface="Verdana"/>
                <a:cs typeface="Verdana"/>
              </a:defRPr>
            </a:pPr>
            <a:r>
              <a:rPr kumimoji="0" lang="en-US" sz="1600" b="0" i="0" u="none" strike="noStrike" kern="1200" cap="none" spc="0" normalizeH="0" baseline="0" noProof="0">
                <a:ln>
                  <a:noFill/>
                </a:ln>
                <a:solidFill>
                  <a:schemeClr val="tx1">
                    <a:lumMod val="95000"/>
                    <a:lumOff val="5000"/>
                  </a:schemeClr>
                </a:solidFill>
                <a:effectLst/>
                <a:uLnTx/>
                <a:uFillTx/>
                <a:latin typeface="+mj-lt"/>
                <a:ea typeface="Apis For Office" panose="020B0504010101010104" pitchFamily="34" charset="0"/>
                <a:cs typeface="Apis For Office" panose="020B0504010101010104" pitchFamily="34" charset="0"/>
              </a:rPr>
              <a:t>*</a:t>
            </a:r>
          </a:p>
        </p:txBody>
      </p:sp>
      <p:sp>
        <p:nvSpPr>
          <p:cNvPr id="15" name="TextBox 4">
            <a:extLst>
              <a:ext uri="{FF2B5EF4-FFF2-40B4-BE49-F238E27FC236}">
                <a16:creationId xmlns:a16="http://schemas.microsoft.com/office/drawing/2014/main" id="{652D32CC-851A-8350-4FEE-9B1F948ABC68}"/>
              </a:ext>
            </a:extLst>
          </p:cNvPr>
          <p:cNvSpPr txBox="1">
            <a:spLocks noChangeArrowheads="1"/>
          </p:cNvSpPr>
          <p:nvPr/>
        </p:nvSpPr>
        <p:spPr bwMode="auto">
          <a:xfrm>
            <a:off x="2932869" y="1838559"/>
            <a:ext cx="1157746"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600" b="1" i="0" strike="noStrike" kern="1200" cap="none" spc="0" normalizeH="0" baseline="0" noProof="0">
                <a:ln>
                  <a:noFill/>
                </a:ln>
                <a:effectLst/>
                <a:uLnTx/>
                <a:uFillTx/>
                <a:latin typeface="+mj-lt"/>
                <a:ea typeface="+mn-ea"/>
                <a:cs typeface="Arial" pitchFamily="34" charset="0"/>
              </a:rPr>
              <a:t>COR-I</a:t>
            </a:r>
            <a:r>
              <a:rPr kumimoji="0" lang="en-US" sz="1600" b="1" i="0" strike="noStrike" kern="1200" cap="none" spc="0" normalizeH="0" baseline="30000" noProof="0">
                <a:ln>
                  <a:noFill/>
                </a:ln>
                <a:effectLst/>
                <a:uLnTx/>
                <a:uFillTx/>
                <a:latin typeface="+mj-lt"/>
                <a:ea typeface="+mn-ea"/>
                <a:cs typeface="Arial" pitchFamily="34" charset="0"/>
              </a:rPr>
              <a:t>1</a:t>
            </a:r>
          </a:p>
        </p:txBody>
      </p:sp>
      <p:sp>
        <p:nvSpPr>
          <p:cNvPr id="16" name="Text Box 18">
            <a:extLst>
              <a:ext uri="{FF2B5EF4-FFF2-40B4-BE49-F238E27FC236}">
                <a16:creationId xmlns:a16="http://schemas.microsoft.com/office/drawing/2014/main" id="{1727B4A6-6B9C-B368-055D-F9A1317843AD}"/>
              </a:ext>
            </a:extLst>
          </p:cNvPr>
          <p:cNvSpPr txBox="1">
            <a:spLocks noChangeArrowheads="1"/>
          </p:cNvSpPr>
          <p:nvPr/>
        </p:nvSpPr>
        <p:spPr bwMode="auto">
          <a:xfrm>
            <a:off x="2829679" y="2106905"/>
            <a:ext cx="1364126"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j-lt"/>
                <a:ea typeface="+mn-ea"/>
                <a:cs typeface="Arial" panose="020B0604020202020204" pitchFamily="34" charset="0"/>
              </a:rPr>
              <a:t>N=1742</a:t>
            </a:r>
          </a:p>
        </p:txBody>
      </p:sp>
      <p:sp>
        <p:nvSpPr>
          <p:cNvPr id="19" name="TextBox 4">
            <a:extLst>
              <a:ext uri="{FF2B5EF4-FFF2-40B4-BE49-F238E27FC236}">
                <a16:creationId xmlns:a16="http://schemas.microsoft.com/office/drawing/2014/main" id="{F0EF5F67-01B5-BDE5-D210-C284AE52666C}"/>
              </a:ext>
            </a:extLst>
          </p:cNvPr>
          <p:cNvSpPr txBox="1">
            <a:spLocks noChangeArrowheads="1"/>
          </p:cNvSpPr>
          <p:nvPr/>
        </p:nvSpPr>
        <p:spPr bwMode="auto">
          <a:xfrm>
            <a:off x="5544047" y="1838559"/>
            <a:ext cx="1677864"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mj-lt"/>
                <a:ea typeface="+mn-ea"/>
                <a:cs typeface="Arial" pitchFamily="34" charset="0"/>
              </a:rPr>
              <a:t>COR-BMOD</a:t>
            </a:r>
            <a:r>
              <a:rPr kumimoji="0" lang="en-US" sz="1600" b="1" i="0" u="none" strike="noStrike" kern="1200" cap="none" spc="0" normalizeH="0" baseline="30000" noProof="0">
                <a:ln>
                  <a:noFill/>
                </a:ln>
                <a:effectLst/>
                <a:uLnTx/>
                <a:uFillTx/>
                <a:latin typeface="+mj-lt"/>
                <a:ea typeface="+mn-ea"/>
                <a:cs typeface="Arial" pitchFamily="34" charset="0"/>
              </a:rPr>
              <a:t>2,a</a:t>
            </a:r>
          </a:p>
        </p:txBody>
      </p:sp>
      <p:sp>
        <p:nvSpPr>
          <p:cNvPr id="20" name="Text Box 18">
            <a:extLst>
              <a:ext uri="{FF2B5EF4-FFF2-40B4-BE49-F238E27FC236}">
                <a16:creationId xmlns:a16="http://schemas.microsoft.com/office/drawing/2014/main" id="{A74292D5-4077-00C2-9D9F-653F944A6BE3}"/>
              </a:ext>
            </a:extLst>
          </p:cNvPr>
          <p:cNvSpPr txBox="1">
            <a:spLocks noChangeArrowheads="1"/>
          </p:cNvSpPr>
          <p:nvPr/>
        </p:nvSpPr>
        <p:spPr bwMode="auto">
          <a:xfrm>
            <a:off x="5700916" y="2106905"/>
            <a:ext cx="1364126"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j-lt"/>
                <a:ea typeface="+mn-ea"/>
                <a:cs typeface="Arial" panose="020B0604020202020204" pitchFamily="34" charset="0"/>
              </a:rPr>
              <a:t>N=793</a:t>
            </a:r>
          </a:p>
        </p:txBody>
      </p:sp>
      <p:sp>
        <p:nvSpPr>
          <p:cNvPr id="21" name="TextBox 4">
            <a:extLst>
              <a:ext uri="{FF2B5EF4-FFF2-40B4-BE49-F238E27FC236}">
                <a16:creationId xmlns:a16="http://schemas.microsoft.com/office/drawing/2014/main" id="{7AAAB63D-755B-BB22-92B7-522ED4C8B91E}"/>
              </a:ext>
            </a:extLst>
          </p:cNvPr>
          <p:cNvSpPr txBox="1">
            <a:spLocks noChangeArrowheads="1"/>
          </p:cNvSpPr>
          <p:nvPr/>
        </p:nvSpPr>
        <p:spPr bwMode="auto">
          <a:xfrm>
            <a:off x="8420199" y="1838559"/>
            <a:ext cx="1677864"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mj-lt"/>
                <a:ea typeface="+mn-ea"/>
                <a:cs typeface="Arial" pitchFamily="34" charset="0"/>
              </a:rPr>
              <a:t>COR-Diabetes</a:t>
            </a:r>
            <a:r>
              <a:rPr kumimoji="0" lang="en-US" sz="1600" b="1" i="0" u="none" strike="noStrike" kern="1200" cap="none" spc="0" normalizeH="0" baseline="30000" noProof="0">
                <a:ln>
                  <a:noFill/>
                </a:ln>
                <a:effectLst/>
                <a:uLnTx/>
                <a:uFillTx/>
                <a:latin typeface="+mj-lt"/>
                <a:ea typeface="+mn-ea"/>
                <a:cs typeface="Arial" pitchFamily="34" charset="0"/>
              </a:rPr>
              <a:t>3</a:t>
            </a:r>
          </a:p>
        </p:txBody>
      </p:sp>
      <p:sp>
        <p:nvSpPr>
          <p:cNvPr id="23" name="Text Box 18">
            <a:extLst>
              <a:ext uri="{FF2B5EF4-FFF2-40B4-BE49-F238E27FC236}">
                <a16:creationId xmlns:a16="http://schemas.microsoft.com/office/drawing/2014/main" id="{BE474FCE-44DF-9D38-10DA-050EA0DB31AB}"/>
              </a:ext>
            </a:extLst>
          </p:cNvPr>
          <p:cNvSpPr txBox="1">
            <a:spLocks noChangeArrowheads="1"/>
          </p:cNvSpPr>
          <p:nvPr/>
        </p:nvSpPr>
        <p:spPr bwMode="auto">
          <a:xfrm>
            <a:off x="8577068" y="2106905"/>
            <a:ext cx="1364126"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j-lt"/>
                <a:ea typeface="+mn-ea"/>
                <a:cs typeface="Arial" panose="020B0604020202020204" pitchFamily="34" charset="0"/>
              </a:rPr>
              <a:t>N=505</a:t>
            </a:r>
          </a:p>
        </p:txBody>
      </p:sp>
    </p:spTree>
    <p:custDataLst>
      <p:tags r:id="rId1"/>
    </p:custDataLst>
    <p:extLst>
      <p:ext uri="{BB962C8B-B14F-4D97-AF65-F5344CB8AC3E}">
        <p14:creationId xmlns:p14="http://schemas.microsoft.com/office/powerpoint/2010/main" val="11893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600"/>
              <a:t>Naltrexone/bupropion</a:t>
            </a:r>
            <a:r>
              <a:rPr lang="en-US" sz="3600"/>
              <a:t>: safety</a:t>
            </a:r>
          </a:p>
        </p:txBody>
      </p:sp>
      <p:sp>
        <p:nvSpPr>
          <p:cNvPr id="17" name="Text Placeholder 16">
            <a:extLst>
              <a:ext uri="{FF2B5EF4-FFF2-40B4-BE49-F238E27FC236}">
                <a16:creationId xmlns:a16="http://schemas.microsoft.com/office/drawing/2014/main" id="{F8A365FA-624C-447E-9629-A8EE61E94248}"/>
              </a:ext>
            </a:extLst>
          </p:cNvPr>
          <p:cNvSpPr>
            <a:spLocks noGrp="1"/>
          </p:cNvSpPr>
          <p:nvPr>
            <p:ph type="body" sz="quarter" idx="13"/>
          </p:nvPr>
        </p:nvSpPr>
        <p:spPr/>
        <p:txBody>
          <a:bodyPr/>
          <a:lstStyle/>
          <a:p>
            <a:r>
              <a:rPr lang="en-CA" err="1">
                <a:latin typeface="+mj-lt"/>
              </a:rPr>
              <a:t>Contrave</a:t>
            </a:r>
            <a:r>
              <a:rPr lang="en-CA">
                <a:latin typeface="+mj-lt"/>
              </a:rPr>
              <a:t>® (naltrexone HCl and bupropion HCl) Prescribing Information. Available at: </a:t>
            </a:r>
            <a:r>
              <a:rPr lang="en-CA">
                <a:latin typeface="+mj-lt"/>
                <a:hlinkClick r:id="rId6"/>
              </a:rPr>
              <a:t>https://www.accessdata.fda.gov/drugsatfda_docs/label/2020/200063s015lbl.pdf</a:t>
            </a:r>
            <a:r>
              <a:rPr lang="en-CA">
                <a:latin typeface="+mj-lt"/>
              </a:rPr>
              <a:t>. Accessed August 2022.</a:t>
            </a:r>
          </a:p>
        </p:txBody>
      </p:sp>
      <p:grpSp>
        <p:nvGrpSpPr>
          <p:cNvPr id="35" name="Group 34">
            <a:extLst>
              <a:ext uri="{FF2B5EF4-FFF2-40B4-BE49-F238E27FC236}">
                <a16:creationId xmlns:a16="http://schemas.microsoft.com/office/drawing/2014/main" id="{11581139-4839-6FA1-9DD9-2997937889A1}"/>
              </a:ext>
            </a:extLst>
          </p:cNvPr>
          <p:cNvGrpSpPr/>
          <p:nvPr/>
        </p:nvGrpSpPr>
        <p:grpSpPr>
          <a:xfrm>
            <a:off x="450365" y="1954895"/>
            <a:ext cx="6180987" cy="2734463"/>
            <a:chOff x="6953172" y="1981916"/>
            <a:chExt cx="6180987" cy="2734463"/>
          </a:xfrm>
        </p:grpSpPr>
        <p:sp>
          <p:nvSpPr>
            <p:cNvPr id="36" name="Rectangle 35">
              <a:extLst>
                <a:ext uri="{FF2B5EF4-FFF2-40B4-BE49-F238E27FC236}">
                  <a16:creationId xmlns:a16="http://schemas.microsoft.com/office/drawing/2014/main" id="{B25E54DE-26F0-DCAA-7AD4-5C427CF8DE2C}"/>
                </a:ext>
              </a:extLst>
            </p:cNvPr>
            <p:cNvSpPr/>
            <p:nvPr/>
          </p:nvSpPr>
          <p:spPr>
            <a:xfrm>
              <a:off x="6957184" y="2404252"/>
              <a:ext cx="5507532" cy="2312127"/>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endParaRPr kumimoji="0" lang="en-US" sz="1900" b="0" i="0" u="none" strike="noStrike" kern="1200" cap="none" spc="0" normalizeH="0" baseline="0" noProof="0">
                <a:ln>
                  <a:noFill/>
                </a:ln>
                <a:solidFill>
                  <a:schemeClr val="tx1"/>
                </a:solidFill>
                <a:effectLst/>
                <a:uLnTx/>
                <a:uFillTx/>
                <a:latin typeface="+mj-lt"/>
                <a:ea typeface="+mn-ea"/>
                <a:cs typeface="+mn-cs"/>
              </a:endParaRPr>
            </a:p>
          </p:txBody>
        </p:sp>
        <p:sp>
          <p:nvSpPr>
            <p:cNvPr id="37" name="Content Placeholder 3">
              <a:extLst>
                <a:ext uri="{FF2B5EF4-FFF2-40B4-BE49-F238E27FC236}">
                  <a16:creationId xmlns:a16="http://schemas.microsoft.com/office/drawing/2014/main" id="{9BF8C757-099A-99B7-E0EE-8B50B6D98251}"/>
                </a:ext>
              </a:extLst>
            </p:cNvPr>
            <p:cNvSpPr txBox="1">
              <a:spLocks/>
            </p:cNvSpPr>
            <p:nvPr>
              <p:custDataLst>
                <p:tags r:id="rId3"/>
              </p:custDataLst>
            </p:nvPr>
          </p:nvSpPr>
          <p:spPr bwMode="auto">
            <a:xfrm>
              <a:off x="6953172" y="1981916"/>
              <a:ext cx="5511544" cy="698696"/>
            </a:xfrm>
            <a:prstGeom prst="rect">
              <a:avLst/>
            </a:prstGeom>
            <a:solidFill>
              <a:schemeClr val="accent1"/>
            </a:soli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0000" rIns="91440" bIns="0" rtlCol="0" anchor="t" anchorCtr="0">
              <a:noAutofit/>
            </a:bodyPr>
            <a:lstStyle>
              <a:lvl1pPr marL="269987" indent="-269987" algn="l" defTabSz="914354" rtl="0" eaLnBrk="1" latinLnBrk="0" hangingPunct="1">
                <a:lnSpc>
                  <a:spcPct val="100000"/>
                </a:lnSpc>
                <a:spcBef>
                  <a:spcPts val="300"/>
                </a:spcBef>
                <a:spcAft>
                  <a:spcPts val="600"/>
                </a:spcAft>
                <a:buFont typeface="Arial" panose="020B0604020202020204" pitchFamily="34" charset="0"/>
                <a:buChar char="•"/>
                <a:defRPr sz="2000" kern="1200">
                  <a:solidFill>
                    <a:schemeClr val="lt1"/>
                  </a:solidFill>
                  <a:latin typeface="+mn-lt"/>
                  <a:ea typeface="+mn-ea"/>
                  <a:cs typeface="+mn-cs"/>
                </a:defRPr>
              </a:lvl1pPr>
              <a:lvl2pPr marL="539973" indent="-269987" algn="l" defTabSz="914354" rtl="0" eaLnBrk="1" latinLnBrk="0" hangingPunct="1">
                <a:lnSpc>
                  <a:spcPct val="100000"/>
                </a:lnSpc>
                <a:spcBef>
                  <a:spcPts val="300"/>
                </a:spcBef>
                <a:spcAft>
                  <a:spcPts val="600"/>
                </a:spcAft>
                <a:buFont typeface="Arial" panose="020B0604020202020204" pitchFamily="34" charset="0"/>
                <a:buChar char="•"/>
                <a:defRPr sz="1800" kern="1200">
                  <a:solidFill>
                    <a:schemeClr val="lt1"/>
                  </a:solidFill>
                  <a:latin typeface="+mn-lt"/>
                  <a:ea typeface="+mn-ea"/>
                  <a:cs typeface="+mn-cs"/>
                </a:defRPr>
              </a:lvl2pPr>
              <a:lvl3pPr marL="809960" indent="-269987" algn="l" defTabSz="914354" rtl="0" eaLnBrk="1" latinLnBrk="0" hangingPunct="1">
                <a:lnSpc>
                  <a:spcPct val="100000"/>
                </a:lnSpc>
                <a:spcBef>
                  <a:spcPts val="300"/>
                </a:spcBef>
                <a:spcAft>
                  <a:spcPts val="600"/>
                </a:spcAft>
                <a:buFont typeface="Arial" panose="020B0604020202020204" pitchFamily="34" charset="0"/>
                <a:buChar char="•"/>
                <a:defRPr sz="1400" kern="1200">
                  <a:solidFill>
                    <a:schemeClr val="lt1"/>
                  </a:solidFill>
                  <a:latin typeface="+mn-lt"/>
                  <a:ea typeface="+mn-ea"/>
                  <a:cs typeface="+mn-cs"/>
                </a:defRPr>
              </a:lvl3pPr>
              <a:lvl4pPr marL="0" indent="0" algn="l" defTabSz="914354" rtl="0" eaLnBrk="1" latinLnBrk="0" hangingPunct="1">
                <a:lnSpc>
                  <a:spcPct val="100000"/>
                </a:lnSpc>
                <a:spcBef>
                  <a:spcPts val="1200"/>
                </a:spcBef>
                <a:spcAft>
                  <a:spcPts val="1200"/>
                </a:spcAft>
                <a:buFont typeface="Arial" panose="020B0604020202020204" pitchFamily="34" charset="0"/>
                <a:buChar char="​"/>
                <a:defRPr sz="1800" b="1" kern="1200">
                  <a:solidFill>
                    <a:schemeClr val="lt1"/>
                  </a:solidFill>
                  <a:latin typeface="+mn-lt"/>
                  <a:ea typeface="+mn-ea"/>
                  <a:cs typeface="+mn-cs"/>
                </a:defRPr>
              </a:lvl4pPr>
              <a:lvl5pPr marL="0" indent="0" algn="l" defTabSz="914354" rtl="0" eaLnBrk="1" latinLnBrk="0" hangingPunct="1">
                <a:lnSpc>
                  <a:spcPct val="100000"/>
                </a:lnSpc>
                <a:spcBef>
                  <a:spcPts val="300"/>
                </a:spcBef>
                <a:spcAft>
                  <a:spcPts val="600"/>
                </a:spcAft>
                <a:buFont typeface="Arial" panose="020B0604020202020204" pitchFamily="34" charset="0"/>
                <a:buChar char="​"/>
                <a:tabLst/>
                <a:defRPr sz="1800" kern="1200">
                  <a:solidFill>
                    <a:schemeClr val="lt1"/>
                  </a:solidFill>
                  <a:latin typeface="+mn-lt"/>
                  <a:ea typeface="+mn-ea"/>
                  <a:cs typeface="+mn-cs"/>
                </a:defRPr>
              </a:lvl5pPr>
              <a:lvl6pPr marL="0" indent="0" algn="l" defTabSz="914354" rtl="0" eaLnBrk="1" latinLnBrk="0" hangingPunct="1">
                <a:lnSpc>
                  <a:spcPct val="100000"/>
                </a:lnSpc>
                <a:spcBef>
                  <a:spcPts val="1200"/>
                </a:spcBef>
                <a:spcAft>
                  <a:spcPts val="1200"/>
                </a:spcAft>
                <a:buFont typeface="Arial" panose="020B0604020202020204" pitchFamily="34" charset="0"/>
                <a:buChar char="​"/>
                <a:defRPr sz="900" b="1" kern="1200">
                  <a:solidFill>
                    <a:schemeClr val="lt1"/>
                  </a:solidFill>
                  <a:latin typeface="+mn-lt"/>
                  <a:ea typeface="+mn-ea"/>
                  <a:cs typeface="+mn-cs"/>
                </a:defRPr>
              </a:lvl6pPr>
              <a:lvl7pPr marL="0" indent="0" algn="l" defTabSz="914354"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lt1"/>
                  </a:solidFill>
                  <a:latin typeface="+mn-lt"/>
                  <a:ea typeface="+mn-ea"/>
                  <a:cs typeface="+mn-cs"/>
                </a:defRPr>
              </a:lvl7pPr>
              <a:lvl8pPr marL="179992" indent="-179992" algn="l" defTabSz="914354" rtl="0" eaLnBrk="1" latinLnBrk="0" hangingPunct="1">
                <a:lnSpc>
                  <a:spcPct val="100000"/>
                </a:lnSpc>
                <a:spcBef>
                  <a:spcPts val="300"/>
                </a:spcBef>
                <a:spcAft>
                  <a:spcPts val="600"/>
                </a:spcAft>
                <a:buFont typeface="Arial" panose="020B0604020202020204" pitchFamily="34" charset="0"/>
                <a:buChar char="•"/>
                <a:defRPr sz="900" kern="1200">
                  <a:solidFill>
                    <a:schemeClr val="lt1"/>
                  </a:solidFill>
                  <a:latin typeface="+mn-lt"/>
                  <a:ea typeface="+mn-ea"/>
                  <a:cs typeface="+mn-cs"/>
                </a:defRPr>
              </a:lvl8pPr>
              <a:lvl9pPr marL="0" indent="0" algn="l" defTabSz="914354" rtl="0" eaLnBrk="1" latinLnBrk="0" hangingPunct="1">
                <a:lnSpc>
                  <a:spcPct val="100000"/>
                </a:lnSpc>
                <a:spcBef>
                  <a:spcPts val="0"/>
                </a:spcBef>
                <a:spcAft>
                  <a:spcPts val="1200"/>
                </a:spcAft>
                <a:buFont typeface="Arial" panose="020B0604020202020204" pitchFamily="34" charset="0"/>
                <a:buChar char="​"/>
                <a:defRPr sz="4000" kern="1200" baseline="0">
                  <a:solidFill>
                    <a:schemeClr val="lt1"/>
                  </a:solidFill>
                  <a:latin typeface="+mn-lt"/>
                  <a:ea typeface="+mn-ea"/>
                  <a:cs typeface="+mn-cs"/>
                </a:defRPr>
              </a:lvl9pPr>
            </a:lstStyle>
            <a:p>
              <a:pPr marL="112713" marR="0" lvl="1" indent="0" algn="ctr" defTabSz="1219111" rtl="0" eaLnBrk="1" fontAlgn="base" latinLnBrk="0" hangingPunct="1">
                <a:lnSpc>
                  <a:spcPct val="100000"/>
                </a:lnSpc>
                <a:spcBef>
                  <a:spcPts val="1200"/>
                </a:spcBef>
                <a:spcAft>
                  <a:spcPts val="400"/>
                </a:spcAft>
                <a:buClr>
                  <a:srgbClr val="3B97DE"/>
                </a:buClr>
                <a:buSzTx/>
                <a:buFont typeface="Arial" panose="020B0604020202020204" pitchFamily="34" charset="0"/>
                <a:buNone/>
                <a:tabLst/>
                <a:defRPr/>
              </a:pPr>
              <a:r>
                <a:rPr lang="en-US" sz="2000" b="1">
                  <a:solidFill>
                    <a:schemeClr val="bg1"/>
                  </a:solidFill>
                  <a:latin typeface="+mj-lt"/>
                </a:rPr>
                <a:t>Contraindications </a:t>
              </a:r>
              <a:endParaRPr kumimoji="0" lang="en-US" sz="1100" b="1" i="0" u="none" strike="noStrike" kern="1200" cap="none" spc="0" normalizeH="0" baseline="0" noProof="0">
                <a:ln>
                  <a:noFill/>
                </a:ln>
                <a:solidFill>
                  <a:schemeClr val="bg1"/>
                </a:solidFill>
                <a:effectLst/>
                <a:uLnTx/>
                <a:uFillTx/>
                <a:latin typeface="+mj-lt"/>
                <a:ea typeface="+mn-ea"/>
                <a:cs typeface="+mn-cs"/>
              </a:endParaRPr>
            </a:p>
          </p:txBody>
        </p:sp>
        <p:sp>
          <p:nvSpPr>
            <p:cNvPr id="38" name="TextBox 37">
              <a:extLst>
                <a:ext uri="{FF2B5EF4-FFF2-40B4-BE49-F238E27FC236}">
                  <a16:creationId xmlns:a16="http://schemas.microsoft.com/office/drawing/2014/main" id="{51DACC5E-2CCA-BE78-9D21-3E4B8238D9B8}"/>
                </a:ext>
              </a:extLst>
            </p:cNvPr>
            <p:cNvSpPr txBox="1"/>
            <p:nvPr/>
          </p:nvSpPr>
          <p:spPr>
            <a:xfrm>
              <a:off x="7290207" y="3001187"/>
              <a:ext cx="5843952" cy="1118255"/>
            </a:xfrm>
            <a:prstGeom prst="rect">
              <a:avLst/>
            </a:prstGeom>
            <a:noFill/>
          </p:spPr>
          <p:txBody>
            <a:bodyPr wrap="square" numCol="1">
              <a:spAutoFit/>
            </a:bodyPr>
            <a:lstStyle/>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000">
                  <a:latin typeface="+mj-lt"/>
                </a:rPr>
                <a:t>Seizure disorders</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000">
                  <a:latin typeface="+mj-lt"/>
                </a:rPr>
                <a:t>Bulimia or anorexia nervosa</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000">
                  <a:latin typeface="+mj-lt"/>
                </a:rPr>
                <a:t>Chronic opioid or opiate agonist </a:t>
              </a:r>
            </a:p>
          </p:txBody>
        </p:sp>
      </p:grpSp>
      <p:grpSp>
        <p:nvGrpSpPr>
          <p:cNvPr id="2" name="Group 1">
            <a:extLst>
              <a:ext uri="{FF2B5EF4-FFF2-40B4-BE49-F238E27FC236}">
                <a16:creationId xmlns:a16="http://schemas.microsoft.com/office/drawing/2014/main" id="{249B4FE6-FECB-0AAE-D9D6-67238F61E2EE}"/>
              </a:ext>
            </a:extLst>
          </p:cNvPr>
          <p:cNvGrpSpPr/>
          <p:nvPr/>
        </p:nvGrpSpPr>
        <p:grpSpPr>
          <a:xfrm>
            <a:off x="6194519" y="1953833"/>
            <a:ext cx="6191102" cy="3037057"/>
            <a:chOff x="6953172" y="1981916"/>
            <a:chExt cx="6191102" cy="3037057"/>
          </a:xfrm>
        </p:grpSpPr>
        <p:sp>
          <p:nvSpPr>
            <p:cNvPr id="6" name="Rectangle 5">
              <a:extLst>
                <a:ext uri="{FF2B5EF4-FFF2-40B4-BE49-F238E27FC236}">
                  <a16:creationId xmlns:a16="http://schemas.microsoft.com/office/drawing/2014/main" id="{4B4D6A3F-2246-3647-9C5F-DAAE63F9A5F4}"/>
                </a:ext>
              </a:extLst>
            </p:cNvPr>
            <p:cNvSpPr/>
            <p:nvPr/>
          </p:nvSpPr>
          <p:spPr>
            <a:xfrm>
              <a:off x="6957184" y="2404252"/>
              <a:ext cx="5507532" cy="2312127"/>
            </a:xfrm>
            <a:prstGeom prst="rect">
              <a:avLst/>
            </a:prstGeom>
            <a:solidFill>
              <a:srgbClr val="F2F2F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rtlCol="0" anchor="ctr"/>
            <a:lstStyle/>
            <a:p>
              <a:pPr marL="575717" marR="0" lvl="0" indent="-342900"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900" b="0" i="0" u="none" strike="noStrike" kern="1200" cap="none" spc="0" normalizeH="0" baseline="0" noProof="0">
                <a:ln>
                  <a:noFill/>
                </a:ln>
                <a:solidFill>
                  <a:schemeClr val="tx1"/>
                </a:solidFill>
                <a:effectLst/>
                <a:uLnTx/>
                <a:uFillTx/>
                <a:latin typeface="+mj-lt"/>
                <a:ea typeface="+mn-ea"/>
                <a:cs typeface="+mn-cs"/>
              </a:endParaRPr>
            </a:p>
          </p:txBody>
        </p:sp>
        <p:sp>
          <p:nvSpPr>
            <p:cNvPr id="7" name="Content Placeholder 3">
              <a:extLst>
                <a:ext uri="{FF2B5EF4-FFF2-40B4-BE49-F238E27FC236}">
                  <a16:creationId xmlns:a16="http://schemas.microsoft.com/office/drawing/2014/main" id="{4CC874C1-C6E4-BBDB-1C84-F7A13753C9DF}"/>
                </a:ext>
              </a:extLst>
            </p:cNvPr>
            <p:cNvSpPr txBox="1">
              <a:spLocks/>
            </p:cNvSpPr>
            <p:nvPr>
              <p:custDataLst>
                <p:tags r:id="rId2"/>
              </p:custDataLst>
            </p:nvPr>
          </p:nvSpPr>
          <p:spPr bwMode="auto">
            <a:xfrm>
              <a:off x="6953172" y="1981916"/>
              <a:ext cx="5511544" cy="698696"/>
            </a:xfrm>
            <a:prstGeom prst="rect">
              <a:avLst/>
            </a:prstGeom>
            <a:solidFill>
              <a:schemeClr val="tx2"/>
            </a:soli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0" rtlCol="0" anchor="t" anchorCtr="0">
              <a:noAutofit/>
            </a:bodyPr>
            <a:lstStyle>
              <a:lvl1pPr marL="269987" indent="-269987" algn="l" defTabSz="914354" rtl="0" eaLnBrk="1" latinLnBrk="0" hangingPunct="1">
                <a:lnSpc>
                  <a:spcPct val="100000"/>
                </a:lnSpc>
                <a:spcBef>
                  <a:spcPts val="300"/>
                </a:spcBef>
                <a:spcAft>
                  <a:spcPts val="600"/>
                </a:spcAft>
                <a:buFont typeface="Arial" panose="020B0604020202020204" pitchFamily="34" charset="0"/>
                <a:buChar char="•"/>
                <a:defRPr sz="2000" kern="1200">
                  <a:solidFill>
                    <a:schemeClr val="lt1"/>
                  </a:solidFill>
                  <a:latin typeface="+mn-lt"/>
                  <a:ea typeface="+mn-ea"/>
                  <a:cs typeface="+mn-cs"/>
                </a:defRPr>
              </a:lvl1pPr>
              <a:lvl2pPr marL="539973" indent="-269987" algn="l" defTabSz="914354" rtl="0" eaLnBrk="1" latinLnBrk="0" hangingPunct="1">
                <a:lnSpc>
                  <a:spcPct val="100000"/>
                </a:lnSpc>
                <a:spcBef>
                  <a:spcPts val="300"/>
                </a:spcBef>
                <a:spcAft>
                  <a:spcPts val="600"/>
                </a:spcAft>
                <a:buFont typeface="Arial" panose="020B0604020202020204" pitchFamily="34" charset="0"/>
                <a:buChar char="•"/>
                <a:defRPr sz="1800" kern="1200">
                  <a:solidFill>
                    <a:schemeClr val="lt1"/>
                  </a:solidFill>
                  <a:latin typeface="+mn-lt"/>
                  <a:ea typeface="+mn-ea"/>
                  <a:cs typeface="+mn-cs"/>
                </a:defRPr>
              </a:lvl2pPr>
              <a:lvl3pPr marL="809960" indent="-269987" algn="l" defTabSz="914354" rtl="0" eaLnBrk="1" latinLnBrk="0" hangingPunct="1">
                <a:lnSpc>
                  <a:spcPct val="100000"/>
                </a:lnSpc>
                <a:spcBef>
                  <a:spcPts val="300"/>
                </a:spcBef>
                <a:spcAft>
                  <a:spcPts val="600"/>
                </a:spcAft>
                <a:buFont typeface="Arial" panose="020B0604020202020204" pitchFamily="34" charset="0"/>
                <a:buChar char="•"/>
                <a:defRPr sz="1400" kern="1200">
                  <a:solidFill>
                    <a:schemeClr val="lt1"/>
                  </a:solidFill>
                  <a:latin typeface="+mn-lt"/>
                  <a:ea typeface="+mn-ea"/>
                  <a:cs typeface="+mn-cs"/>
                </a:defRPr>
              </a:lvl3pPr>
              <a:lvl4pPr marL="0" indent="0" algn="l" defTabSz="914354" rtl="0" eaLnBrk="1" latinLnBrk="0" hangingPunct="1">
                <a:lnSpc>
                  <a:spcPct val="100000"/>
                </a:lnSpc>
                <a:spcBef>
                  <a:spcPts val="1200"/>
                </a:spcBef>
                <a:spcAft>
                  <a:spcPts val="1200"/>
                </a:spcAft>
                <a:buFont typeface="Arial" panose="020B0604020202020204" pitchFamily="34" charset="0"/>
                <a:buChar char="​"/>
                <a:defRPr sz="1800" b="1" kern="1200">
                  <a:solidFill>
                    <a:schemeClr val="lt1"/>
                  </a:solidFill>
                  <a:latin typeface="+mn-lt"/>
                  <a:ea typeface="+mn-ea"/>
                  <a:cs typeface="+mn-cs"/>
                </a:defRPr>
              </a:lvl4pPr>
              <a:lvl5pPr marL="0" indent="0" algn="l" defTabSz="914354" rtl="0" eaLnBrk="1" latinLnBrk="0" hangingPunct="1">
                <a:lnSpc>
                  <a:spcPct val="100000"/>
                </a:lnSpc>
                <a:spcBef>
                  <a:spcPts val="300"/>
                </a:spcBef>
                <a:spcAft>
                  <a:spcPts val="600"/>
                </a:spcAft>
                <a:buFont typeface="Arial" panose="020B0604020202020204" pitchFamily="34" charset="0"/>
                <a:buChar char="​"/>
                <a:tabLst/>
                <a:defRPr sz="1800" kern="1200">
                  <a:solidFill>
                    <a:schemeClr val="lt1"/>
                  </a:solidFill>
                  <a:latin typeface="+mn-lt"/>
                  <a:ea typeface="+mn-ea"/>
                  <a:cs typeface="+mn-cs"/>
                </a:defRPr>
              </a:lvl5pPr>
              <a:lvl6pPr marL="0" indent="0" algn="l" defTabSz="914354" rtl="0" eaLnBrk="1" latinLnBrk="0" hangingPunct="1">
                <a:lnSpc>
                  <a:spcPct val="100000"/>
                </a:lnSpc>
                <a:spcBef>
                  <a:spcPts val="1200"/>
                </a:spcBef>
                <a:spcAft>
                  <a:spcPts val="1200"/>
                </a:spcAft>
                <a:buFont typeface="Arial" panose="020B0604020202020204" pitchFamily="34" charset="0"/>
                <a:buChar char="​"/>
                <a:defRPr sz="900" b="1" kern="1200">
                  <a:solidFill>
                    <a:schemeClr val="lt1"/>
                  </a:solidFill>
                  <a:latin typeface="+mn-lt"/>
                  <a:ea typeface="+mn-ea"/>
                  <a:cs typeface="+mn-cs"/>
                </a:defRPr>
              </a:lvl6pPr>
              <a:lvl7pPr marL="0" indent="0" algn="l" defTabSz="914354"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lt1"/>
                  </a:solidFill>
                  <a:latin typeface="+mn-lt"/>
                  <a:ea typeface="+mn-ea"/>
                  <a:cs typeface="+mn-cs"/>
                </a:defRPr>
              </a:lvl7pPr>
              <a:lvl8pPr marL="179992" indent="-179992" algn="l" defTabSz="914354" rtl="0" eaLnBrk="1" latinLnBrk="0" hangingPunct="1">
                <a:lnSpc>
                  <a:spcPct val="100000"/>
                </a:lnSpc>
                <a:spcBef>
                  <a:spcPts val="300"/>
                </a:spcBef>
                <a:spcAft>
                  <a:spcPts val="600"/>
                </a:spcAft>
                <a:buFont typeface="Arial" panose="020B0604020202020204" pitchFamily="34" charset="0"/>
                <a:buChar char="•"/>
                <a:defRPr sz="900" kern="1200">
                  <a:solidFill>
                    <a:schemeClr val="lt1"/>
                  </a:solidFill>
                  <a:latin typeface="+mn-lt"/>
                  <a:ea typeface="+mn-ea"/>
                  <a:cs typeface="+mn-cs"/>
                </a:defRPr>
              </a:lvl8pPr>
              <a:lvl9pPr marL="0" indent="0" algn="l" defTabSz="914354" rtl="0" eaLnBrk="1" latinLnBrk="0" hangingPunct="1">
                <a:lnSpc>
                  <a:spcPct val="100000"/>
                </a:lnSpc>
                <a:spcBef>
                  <a:spcPts val="0"/>
                </a:spcBef>
                <a:spcAft>
                  <a:spcPts val="1200"/>
                </a:spcAft>
                <a:buFont typeface="Arial" panose="020B0604020202020204" pitchFamily="34" charset="0"/>
                <a:buChar char="​"/>
                <a:defRPr sz="4000" kern="1200" baseline="0">
                  <a:solidFill>
                    <a:schemeClr val="lt1"/>
                  </a:solidFill>
                  <a:latin typeface="+mn-lt"/>
                  <a:ea typeface="+mn-ea"/>
                  <a:cs typeface="+mn-cs"/>
                </a:defRPr>
              </a:lvl9pPr>
            </a:lstStyle>
            <a:p>
              <a:pPr marL="112713" marR="0" lvl="1" indent="0" algn="ctr" defTabSz="1219111" rtl="0" eaLnBrk="1" fontAlgn="base" latinLnBrk="0" hangingPunct="1">
                <a:lnSpc>
                  <a:spcPct val="100000"/>
                </a:lnSpc>
                <a:spcBef>
                  <a:spcPts val="1200"/>
                </a:spcBef>
                <a:spcAft>
                  <a:spcPts val="400"/>
                </a:spcAft>
                <a:buClr>
                  <a:srgbClr val="3B97DE"/>
                </a:buClr>
                <a:buSzTx/>
                <a:buFont typeface="Arial" panose="020B0604020202020204" pitchFamily="34" charset="0"/>
                <a:buNone/>
                <a:tabLst/>
                <a:defRPr/>
              </a:pPr>
              <a:r>
                <a:rPr kumimoji="0" lang="en-US" sz="2000" b="1" i="0" u="none" strike="noStrike" kern="1200" cap="none" spc="0" normalizeH="0" baseline="0" noProof="0">
                  <a:ln>
                    <a:noFill/>
                  </a:ln>
                  <a:solidFill>
                    <a:schemeClr val="bg1"/>
                  </a:solidFill>
                  <a:effectLst/>
                  <a:uLnTx/>
                  <a:uFillTx/>
                  <a:latin typeface="+mj-lt"/>
                  <a:ea typeface="+mn-ea"/>
                  <a:cs typeface="+mn-cs"/>
                </a:rPr>
                <a:t>Adverse </a:t>
              </a:r>
              <a:r>
                <a:rPr kumimoji="0" lang="en-US" sz="2000" b="1" i="0" u="none" strike="noStrike" kern="1200" cap="none" spc="0" normalizeH="0" noProof="0">
                  <a:ln>
                    <a:noFill/>
                  </a:ln>
                  <a:solidFill>
                    <a:schemeClr val="bg1"/>
                  </a:solidFill>
                  <a:effectLst/>
                  <a:uLnTx/>
                  <a:uFillTx/>
                  <a:latin typeface="+mj-lt"/>
                  <a:ea typeface="+mn-ea"/>
                  <a:cs typeface="+mn-cs"/>
                </a:rPr>
                <a:t>events</a:t>
              </a:r>
              <a:br>
                <a:rPr kumimoji="0" lang="en-US" sz="2000" b="1" i="0" u="none" strike="noStrike" kern="1200" cap="none" spc="0" normalizeH="0" noProof="0">
                  <a:ln>
                    <a:noFill/>
                  </a:ln>
                  <a:solidFill>
                    <a:schemeClr val="bg1"/>
                  </a:solidFill>
                  <a:effectLst/>
                  <a:uLnTx/>
                  <a:uFillTx/>
                  <a:latin typeface="+mj-lt"/>
                  <a:ea typeface="+mn-ea"/>
                  <a:cs typeface="+mn-cs"/>
                </a:rPr>
              </a:br>
              <a:r>
                <a:rPr kumimoji="0" lang="en-US" b="0" i="0" u="none" strike="noStrike" kern="1200" cap="none" spc="0" normalizeH="0" noProof="0">
                  <a:ln>
                    <a:noFill/>
                  </a:ln>
                  <a:solidFill>
                    <a:schemeClr val="bg1"/>
                  </a:solidFill>
                  <a:effectLst/>
                  <a:uLnTx/>
                  <a:uFillTx/>
                  <a:latin typeface="+mj-lt"/>
                  <a:ea typeface="+mn-ea"/>
                  <a:cs typeface="+mn-cs"/>
                </a:rPr>
                <a:t>Most</a:t>
              </a:r>
              <a:r>
                <a:rPr kumimoji="0" lang="en-US" b="0" i="0" u="none" strike="noStrike" kern="1200" cap="none" spc="0" normalizeH="0" baseline="0" noProof="0">
                  <a:ln>
                    <a:noFill/>
                  </a:ln>
                  <a:solidFill>
                    <a:schemeClr val="bg1"/>
                  </a:solidFill>
                  <a:effectLst/>
                  <a:uLnTx/>
                  <a:uFillTx/>
                  <a:latin typeface="+mj-lt"/>
                  <a:ea typeface="+mn-ea"/>
                  <a:cs typeface="+mn-cs"/>
                </a:rPr>
                <a:t> common adverse events (incidence ≥5%)</a:t>
              </a:r>
              <a:endParaRPr kumimoji="0" lang="en-US" sz="1100" b="1" i="0" u="none" strike="noStrike" kern="1200" cap="none" spc="0" normalizeH="0" baseline="0" noProof="0">
                <a:ln>
                  <a:noFill/>
                </a:ln>
                <a:solidFill>
                  <a:schemeClr val="bg1"/>
                </a:solidFill>
                <a:effectLst/>
                <a:uLnTx/>
                <a:uFillTx/>
                <a:latin typeface="+mj-lt"/>
                <a:ea typeface="+mn-ea"/>
                <a:cs typeface="+mn-cs"/>
              </a:endParaRPr>
            </a:p>
          </p:txBody>
        </p:sp>
        <p:sp>
          <p:nvSpPr>
            <p:cNvPr id="9" name="TextBox 8">
              <a:extLst>
                <a:ext uri="{FF2B5EF4-FFF2-40B4-BE49-F238E27FC236}">
                  <a16:creationId xmlns:a16="http://schemas.microsoft.com/office/drawing/2014/main" id="{B1BD6B34-5E44-5806-EF5A-3801B3B689FA}"/>
                </a:ext>
              </a:extLst>
            </p:cNvPr>
            <p:cNvSpPr txBox="1"/>
            <p:nvPr/>
          </p:nvSpPr>
          <p:spPr>
            <a:xfrm>
              <a:off x="7300322" y="2823500"/>
              <a:ext cx="5843952" cy="2195473"/>
            </a:xfrm>
            <a:prstGeom prst="rect">
              <a:avLst/>
            </a:prstGeom>
            <a:noFill/>
          </p:spPr>
          <p:txBody>
            <a:bodyPr wrap="square" numCol="2">
              <a:spAutoFit/>
            </a:bodyPr>
            <a:lstStyle/>
            <a:p>
              <a:pPr marL="339725" marR="0" lvl="1" indent="-339725" algn="l" defTabSz="1219111" rtl="0" eaLnBrk="1" fontAlgn="base" latinLnBrk="0" hangingPunct="1">
                <a:lnSpc>
                  <a:spcPct val="100000"/>
                </a:lnSpc>
                <a:spcBef>
                  <a:spcPts val="0"/>
                </a:spcBef>
                <a:spcAft>
                  <a:spcPts val="400"/>
                </a:spcAft>
                <a:buClr>
                  <a:schemeClr val="tx1"/>
                </a:buClr>
                <a:buSzTx/>
                <a:buFont typeface="Arial" panose="020B0604020202020204" pitchFamily="34" charset="0"/>
                <a:buChar char="•"/>
                <a:tabLst/>
                <a:defRPr/>
              </a:pPr>
              <a:r>
                <a:rPr lang="en-US" sz="2000">
                  <a:latin typeface="+mj-lt"/>
                </a:rPr>
                <a:t>Nausea </a:t>
              </a:r>
            </a:p>
            <a:p>
              <a:pPr marL="339725" marR="0" lvl="1" indent="-339725" algn="l" defTabSz="1219111" rtl="0" eaLnBrk="1" fontAlgn="base" latinLnBrk="0" hangingPunct="1">
                <a:lnSpc>
                  <a:spcPct val="100000"/>
                </a:lnSpc>
                <a:spcBef>
                  <a:spcPts val="0"/>
                </a:spcBef>
                <a:spcAft>
                  <a:spcPts val="400"/>
                </a:spcAft>
                <a:buClr>
                  <a:schemeClr val="tx1"/>
                </a:buClr>
                <a:buSzTx/>
                <a:buFont typeface="Arial" panose="020B0604020202020204" pitchFamily="34" charset="0"/>
                <a:buChar char="•"/>
                <a:tabLst/>
                <a:defRPr/>
              </a:pPr>
              <a:r>
                <a:rPr lang="en-US" sz="2000">
                  <a:latin typeface="+mj-lt"/>
                </a:rPr>
                <a:t>Constipation</a:t>
              </a:r>
            </a:p>
            <a:p>
              <a:pPr marL="339725" marR="0" lvl="1" indent="-339725" algn="l" defTabSz="1219111" rtl="0" eaLnBrk="1" fontAlgn="base" latinLnBrk="0" hangingPunct="1">
                <a:lnSpc>
                  <a:spcPct val="100000"/>
                </a:lnSpc>
                <a:spcBef>
                  <a:spcPts val="0"/>
                </a:spcBef>
                <a:spcAft>
                  <a:spcPts val="400"/>
                </a:spcAft>
                <a:buClr>
                  <a:schemeClr val="tx1"/>
                </a:buClr>
                <a:buSzTx/>
                <a:buFont typeface="Arial" panose="020B0604020202020204" pitchFamily="34" charset="0"/>
                <a:buChar char="•"/>
                <a:tabLst/>
                <a:defRPr/>
              </a:pPr>
              <a:r>
                <a:rPr lang="en-US" sz="2000">
                  <a:latin typeface="+mj-lt"/>
                </a:rPr>
                <a:t>Headache</a:t>
              </a:r>
            </a:p>
            <a:p>
              <a:pPr marL="339725" marR="0" lvl="1" indent="-339725" algn="l" defTabSz="1219111" rtl="0" eaLnBrk="1" fontAlgn="base" latinLnBrk="0" hangingPunct="1">
                <a:lnSpc>
                  <a:spcPct val="100000"/>
                </a:lnSpc>
                <a:spcBef>
                  <a:spcPts val="0"/>
                </a:spcBef>
                <a:spcAft>
                  <a:spcPts val="400"/>
                </a:spcAft>
                <a:buClr>
                  <a:schemeClr val="tx1"/>
                </a:buClr>
                <a:buSzTx/>
                <a:buFont typeface="Arial" panose="020B0604020202020204" pitchFamily="34" charset="0"/>
                <a:buChar char="•"/>
                <a:tabLst/>
                <a:defRPr/>
              </a:pPr>
              <a:r>
                <a:rPr lang="en-US" sz="2000">
                  <a:latin typeface="+mj-lt"/>
                </a:rPr>
                <a:t>Vomiting</a:t>
              </a:r>
            </a:p>
            <a:p>
              <a:pPr marL="284163" marR="0" lvl="1" indent="-171450" algn="l" defTabSz="1219111" rtl="0" eaLnBrk="1" fontAlgn="base" latinLnBrk="0" hangingPunct="1">
                <a:lnSpc>
                  <a:spcPct val="100000"/>
                </a:lnSpc>
                <a:spcBef>
                  <a:spcPts val="0"/>
                </a:spcBef>
                <a:spcAft>
                  <a:spcPts val="400"/>
                </a:spcAft>
                <a:buClr>
                  <a:schemeClr val="tx1"/>
                </a:buClr>
                <a:buSzTx/>
                <a:buFont typeface="Arial" panose="020B0604020202020204" pitchFamily="34" charset="0"/>
                <a:buChar char="•"/>
                <a:tabLst/>
                <a:defRPr/>
              </a:pPr>
              <a:endParaRPr lang="en-US" sz="2000">
                <a:latin typeface="+mj-lt"/>
              </a:endParaRPr>
            </a:p>
            <a:p>
              <a:pPr marL="284163" marR="0" lvl="1" indent="-171450" algn="l" defTabSz="1219111" rtl="0" eaLnBrk="1" fontAlgn="base" latinLnBrk="0" hangingPunct="1">
                <a:lnSpc>
                  <a:spcPct val="100000"/>
                </a:lnSpc>
                <a:spcBef>
                  <a:spcPts val="0"/>
                </a:spcBef>
                <a:spcAft>
                  <a:spcPts val="400"/>
                </a:spcAft>
                <a:buClr>
                  <a:schemeClr val="tx1"/>
                </a:buClr>
                <a:buSzTx/>
                <a:buFont typeface="Arial" panose="020B0604020202020204" pitchFamily="34" charset="0"/>
                <a:buChar char="•"/>
                <a:tabLst/>
                <a:defRPr/>
              </a:pPr>
              <a:endParaRPr lang="en-US" sz="2000">
                <a:latin typeface="+mj-lt"/>
              </a:endParaRPr>
            </a:p>
            <a:p>
              <a:pPr marL="339725" marR="0" lvl="1" indent="-339725" algn="l" defTabSz="1219111" rtl="0" eaLnBrk="1" fontAlgn="base" latinLnBrk="0" hangingPunct="1">
                <a:lnSpc>
                  <a:spcPct val="100000"/>
                </a:lnSpc>
                <a:spcBef>
                  <a:spcPts val="0"/>
                </a:spcBef>
                <a:spcAft>
                  <a:spcPts val="400"/>
                </a:spcAft>
                <a:buClr>
                  <a:schemeClr val="tx1"/>
                </a:buClr>
                <a:buSzTx/>
                <a:buFont typeface="Arial" panose="020B0604020202020204" pitchFamily="34" charset="0"/>
                <a:buChar char="•"/>
                <a:tabLst/>
                <a:defRPr/>
              </a:pPr>
              <a:r>
                <a:rPr lang="en-US" sz="2000">
                  <a:latin typeface="+mj-lt"/>
                </a:rPr>
                <a:t>Dizziness</a:t>
              </a:r>
            </a:p>
            <a:p>
              <a:pPr marL="339725" marR="0" lvl="1" indent="-339725" algn="l" defTabSz="1219111" rtl="0" eaLnBrk="1" fontAlgn="base" latinLnBrk="0" hangingPunct="1">
                <a:lnSpc>
                  <a:spcPct val="100000"/>
                </a:lnSpc>
                <a:spcBef>
                  <a:spcPts val="0"/>
                </a:spcBef>
                <a:spcAft>
                  <a:spcPts val="400"/>
                </a:spcAft>
                <a:buClr>
                  <a:schemeClr val="tx1"/>
                </a:buClr>
                <a:buSzTx/>
                <a:buFont typeface="Arial" panose="020B0604020202020204" pitchFamily="34" charset="0"/>
                <a:buChar char="•"/>
                <a:tabLst/>
                <a:defRPr/>
              </a:pPr>
              <a:r>
                <a:rPr lang="en-US" sz="2000">
                  <a:latin typeface="+mj-lt"/>
                </a:rPr>
                <a:t>Insomnia</a:t>
              </a:r>
            </a:p>
            <a:p>
              <a:pPr marL="339725" marR="0" lvl="1" indent="-339725" algn="l" defTabSz="1219111" rtl="0" eaLnBrk="1" fontAlgn="base" latinLnBrk="0" hangingPunct="1">
                <a:lnSpc>
                  <a:spcPct val="100000"/>
                </a:lnSpc>
                <a:spcBef>
                  <a:spcPts val="0"/>
                </a:spcBef>
                <a:spcAft>
                  <a:spcPts val="400"/>
                </a:spcAft>
                <a:buClr>
                  <a:schemeClr val="tx1"/>
                </a:buClr>
                <a:buSzTx/>
                <a:buFont typeface="Arial" panose="020B0604020202020204" pitchFamily="34" charset="0"/>
                <a:buChar char="•"/>
                <a:tabLst/>
                <a:defRPr/>
              </a:pPr>
              <a:r>
                <a:rPr lang="en-US" sz="2000">
                  <a:latin typeface="+mj-lt"/>
                </a:rPr>
                <a:t>Dry mouth</a:t>
              </a:r>
            </a:p>
            <a:p>
              <a:pPr marL="339725" marR="0" lvl="1" indent="-339725" algn="l" defTabSz="1219111" rtl="0" eaLnBrk="1" fontAlgn="base" latinLnBrk="0" hangingPunct="1">
                <a:lnSpc>
                  <a:spcPct val="100000"/>
                </a:lnSpc>
                <a:spcBef>
                  <a:spcPts val="0"/>
                </a:spcBef>
                <a:spcAft>
                  <a:spcPts val="400"/>
                </a:spcAft>
                <a:buClr>
                  <a:schemeClr val="tx1"/>
                </a:buClr>
                <a:buSzTx/>
                <a:buFont typeface="Arial" panose="020B0604020202020204" pitchFamily="34" charset="0"/>
                <a:buChar char="•"/>
                <a:tabLst/>
                <a:defRPr/>
              </a:pPr>
              <a:r>
                <a:rPr lang="en-US" sz="2000">
                  <a:latin typeface="+mj-lt"/>
                </a:rPr>
                <a:t>Diarrhea </a:t>
              </a:r>
            </a:p>
          </p:txBody>
        </p:sp>
      </p:grpSp>
      <p:pic>
        <p:nvPicPr>
          <p:cNvPr id="5" name="Graphic 4" descr="Cough with solid fill">
            <a:extLst>
              <a:ext uri="{FF2B5EF4-FFF2-40B4-BE49-F238E27FC236}">
                <a16:creationId xmlns:a16="http://schemas.microsoft.com/office/drawing/2014/main" id="{DB294652-F704-4D33-9896-7511C8283F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78390" y="3909125"/>
            <a:ext cx="1146464" cy="1146464"/>
          </a:xfrm>
          <a:prstGeom prst="rect">
            <a:avLst/>
          </a:prstGeom>
        </p:spPr>
      </p:pic>
    </p:spTree>
    <p:custDataLst>
      <p:tags r:id="rId1"/>
    </p:custDataLst>
    <p:extLst>
      <p:ext uri="{BB962C8B-B14F-4D97-AF65-F5344CB8AC3E}">
        <p14:creationId xmlns:p14="http://schemas.microsoft.com/office/powerpoint/2010/main" val="237747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Shape 105">
            <a:extLst>
              <a:ext uri="{FF2B5EF4-FFF2-40B4-BE49-F238E27FC236}">
                <a16:creationId xmlns:a16="http://schemas.microsoft.com/office/drawing/2014/main" id="{5B98E820-ECBC-8664-9B4D-CDCAC8F5698B}"/>
              </a:ext>
            </a:extLst>
          </p:cNvPr>
          <p:cNvSpPr/>
          <p:nvPr/>
        </p:nvSpPr>
        <p:spPr>
          <a:xfrm>
            <a:off x="1234076" y="1266408"/>
            <a:ext cx="6430445" cy="3877076"/>
          </a:xfrm>
          <a:custGeom>
            <a:avLst/>
            <a:gdLst>
              <a:gd name="connsiteX0" fmla="*/ 6420171 w 6430445"/>
              <a:gd name="connsiteY0" fmla="*/ 0 h 3877076"/>
              <a:gd name="connsiteX1" fmla="*/ 6430445 w 6430445"/>
              <a:gd name="connsiteY1" fmla="*/ 3877076 h 3877076"/>
              <a:gd name="connsiteX2" fmla="*/ 4959710 w 6430445"/>
              <a:gd name="connsiteY2" fmla="*/ 2814227 h 3877076"/>
              <a:gd name="connsiteX3" fmla="*/ 0 w 6430445"/>
              <a:gd name="connsiteY3" fmla="*/ 2814227 h 3877076"/>
              <a:gd name="connsiteX4" fmla="*/ 0 w 6430445"/>
              <a:gd name="connsiteY4" fmla="*/ 1986227 h 3877076"/>
              <a:gd name="connsiteX5" fmla="*/ 4939186 w 6430445"/>
              <a:gd name="connsiteY5" fmla="*/ 1986227 h 387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445" h="3877076">
                <a:moveTo>
                  <a:pt x="6420171" y="0"/>
                </a:moveTo>
                <a:cubicBezTo>
                  <a:pt x="6423596" y="1292358"/>
                  <a:pt x="6427020" y="2584717"/>
                  <a:pt x="6430445" y="3877076"/>
                </a:cubicBezTo>
                <a:lnTo>
                  <a:pt x="4959710" y="2814227"/>
                </a:lnTo>
                <a:lnTo>
                  <a:pt x="0" y="2814227"/>
                </a:lnTo>
                <a:lnTo>
                  <a:pt x="0" y="1986227"/>
                </a:lnTo>
                <a:lnTo>
                  <a:pt x="4939186" y="1986227"/>
                </a:lnTo>
                <a:close/>
              </a:path>
            </a:pathLst>
          </a:custGeom>
          <a:solidFill>
            <a:srgbClr val="EFEFE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1" rIns="91440" bIns="45721" rtlCol="0" anchor="ctr">
            <a:no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53" name="Rectangle 52"/>
          <p:cNvSpPr/>
          <p:nvPr/>
        </p:nvSpPr>
        <p:spPr>
          <a:xfrm>
            <a:off x="3528018" y="2552154"/>
            <a:ext cx="1100540" cy="391458"/>
          </a:xfrm>
          <a:prstGeom prst="rect">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schemeClr val="accent1"/>
                </a:solidFill>
                <a:effectLst/>
                <a:uLnTx/>
                <a:uFillTx/>
                <a:latin typeface="+mj-lt"/>
                <a:ea typeface="+mn-ea"/>
                <a:cs typeface="+mn-cs"/>
              </a:rPr>
              <a:t>↓ Hunger</a:t>
            </a:r>
          </a:p>
        </p:txBody>
      </p:sp>
      <p:sp>
        <p:nvSpPr>
          <p:cNvPr id="54" name="Rectangle 53"/>
          <p:cNvSpPr/>
          <p:nvPr/>
        </p:nvSpPr>
        <p:spPr>
          <a:xfrm>
            <a:off x="1435552" y="2552154"/>
            <a:ext cx="1100540" cy="391458"/>
          </a:xfrm>
          <a:prstGeom prst="rect">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schemeClr val="accent1"/>
                </a:solidFill>
                <a:effectLst/>
                <a:uLnTx/>
                <a:uFillTx/>
                <a:latin typeface="+mj-lt"/>
                <a:ea typeface="+mn-ea"/>
                <a:cs typeface="+mn-cs"/>
              </a:rPr>
              <a:t>↑ Satiety</a:t>
            </a:r>
          </a:p>
        </p:txBody>
      </p:sp>
      <p:sp>
        <p:nvSpPr>
          <p:cNvPr id="55" name="Rectangle 54">
            <a:extLst>
              <a:ext uri="{FF2B5EF4-FFF2-40B4-BE49-F238E27FC236}">
                <a16:creationId xmlns:a16="http://schemas.microsoft.com/office/drawing/2014/main" id="{5A96A899-408F-4AD0-B7EF-526BAAC12B73}"/>
              </a:ext>
            </a:extLst>
          </p:cNvPr>
          <p:cNvSpPr/>
          <p:nvPr/>
        </p:nvSpPr>
        <p:spPr>
          <a:xfrm>
            <a:off x="7647624" y="1268814"/>
            <a:ext cx="4223947" cy="3854457"/>
          </a:xfrm>
          <a:prstGeom prst="rect">
            <a:avLst/>
          </a:prstGeom>
          <a:solidFill>
            <a:srgbClr val="F9F9F9"/>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latin typeface="+mj-lt"/>
            </a:endParaRPr>
          </a:p>
        </p:txBody>
      </p:sp>
      <p:sp>
        <p:nvSpPr>
          <p:cNvPr id="85" name="Title 84">
            <a:extLst>
              <a:ext uri="{FF2B5EF4-FFF2-40B4-BE49-F238E27FC236}">
                <a16:creationId xmlns:a16="http://schemas.microsoft.com/office/drawing/2014/main" id="{E468F664-7785-4B23-94AC-117460966849}"/>
              </a:ext>
            </a:extLst>
          </p:cNvPr>
          <p:cNvSpPr>
            <a:spLocks noGrp="1"/>
          </p:cNvSpPr>
          <p:nvPr>
            <p:ph type="title"/>
          </p:nvPr>
        </p:nvSpPr>
        <p:spPr/>
        <p:txBody>
          <a:bodyPr>
            <a:normAutofit/>
          </a:bodyPr>
          <a:lstStyle/>
          <a:p>
            <a:r>
              <a:rPr lang="en-US" sz="3600"/>
              <a:t>GLP-1: mechanism of action</a:t>
            </a:r>
            <a:endParaRPr lang="en-CA" sz="3600"/>
          </a:p>
        </p:txBody>
      </p:sp>
      <p:sp>
        <p:nvSpPr>
          <p:cNvPr id="64" name="Text Placeholder 63">
            <a:extLst>
              <a:ext uri="{FF2B5EF4-FFF2-40B4-BE49-F238E27FC236}">
                <a16:creationId xmlns:a16="http://schemas.microsoft.com/office/drawing/2014/main" id="{AD0CF7B4-3B07-467B-B630-C2AC107DCD43}"/>
              </a:ext>
            </a:extLst>
          </p:cNvPr>
          <p:cNvSpPr>
            <a:spLocks noGrp="1"/>
          </p:cNvSpPr>
          <p:nvPr>
            <p:ph type="body" sz="quarter" idx="13"/>
          </p:nvPr>
        </p:nvSpPr>
        <p:spPr/>
        <p:txBody>
          <a:bodyPr/>
          <a:lstStyle/>
          <a:p>
            <a:r>
              <a:rPr lang="en-CA" err="1">
                <a:latin typeface="+mj-lt"/>
              </a:rPr>
              <a:t>AgRP</a:t>
            </a:r>
            <a:r>
              <a:rPr lang="en-CA">
                <a:latin typeface="+mj-lt"/>
              </a:rPr>
              <a:t>, agouti-related peptide; CART, cocaine- and amphetamine-regulated transcript; GABA, gamma-aminobutyric acid; GLP-1R, glucagon-like peptide-1 receptor; NPY, neuropeptide Y; POMC, proopiomelanocortin.</a:t>
            </a:r>
            <a:br>
              <a:rPr lang="en-CA">
                <a:latin typeface="+mj-lt"/>
              </a:rPr>
            </a:br>
            <a:r>
              <a:rPr lang="en-CA">
                <a:latin typeface="+mj-lt"/>
              </a:rPr>
              <a:t>1. </a:t>
            </a:r>
            <a:r>
              <a:rPr lang="en-CA" err="1">
                <a:latin typeface="+mj-lt"/>
              </a:rPr>
              <a:t>Secher</a:t>
            </a:r>
            <a:r>
              <a:rPr lang="en-CA">
                <a:latin typeface="+mj-lt"/>
              </a:rPr>
              <a:t> A et al. J Clin Invest 2014;124:4473–88; 2. </a:t>
            </a:r>
            <a:r>
              <a:rPr lang="en-CA" err="1">
                <a:latin typeface="+mj-lt"/>
              </a:rPr>
              <a:t>Saxenda</a:t>
            </a:r>
            <a:r>
              <a:rPr lang="en-CA">
                <a:latin typeface="+mj-lt"/>
              </a:rPr>
              <a:t>® (liraglutide 3 mg) Prescribing Information. Available at: </a:t>
            </a:r>
            <a:r>
              <a:rPr lang="en-CA">
                <a:latin typeface="+mj-lt"/>
                <a:hlinkClick r:id="rId4"/>
              </a:rPr>
              <a:t>https://www.accessdata.fda.gov/drugsatfda_docs/label/2020/206321s012s013s014lbl.pdf</a:t>
            </a:r>
            <a:r>
              <a:rPr lang="en-CA">
                <a:latin typeface="+mj-lt"/>
              </a:rPr>
              <a:t>. Accessed August 2022.</a:t>
            </a:r>
          </a:p>
        </p:txBody>
      </p:sp>
      <p:sp>
        <p:nvSpPr>
          <p:cNvPr id="8" name="AutoShape 3"/>
          <p:cNvSpPr>
            <a:spLocks noChangeAspect="1" noChangeArrowheads="1" noTextEdit="1"/>
          </p:cNvSpPr>
          <p:nvPr/>
        </p:nvSpPr>
        <p:spPr bwMode="auto">
          <a:xfrm>
            <a:off x="7883156" y="1546071"/>
            <a:ext cx="3227855" cy="294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401" b="0" i="0" u="none" strike="noStrike" kern="1200" cap="none" spc="0" normalizeH="0" baseline="0" noProof="0">
              <a:ln>
                <a:noFill/>
              </a:ln>
              <a:solidFill>
                <a:srgbClr val="001965"/>
              </a:solidFill>
              <a:effectLst/>
              <a:uLnTx/>
              <a:uFillTx/>
              <a:latin typeface="Apis For Office" panose="020B0504010101010104" pitchFamily="34" charset="0"/>
              <a:ea typeface="+mn-ea"/>
              <a:cs typeface="Arial" charset="0"/>
            </a:endParaRPr>
          </a:p>
        </p:txBody>
      </p:sp>
      <p:sp>
        <p:nvSpPr>
          <p:cNvPr id="9" name="Rectangle 5"/>
          <p:cNvSpPr>
            <a:spLocks noChangeArrowheads="1"/>
          </p:cNvSpPr>
          <p:nvPr/>
        </p:nvSpPr>
        <p:spPr bwMode="auto">
          <a:xfrm>
            <a:off x="8629354" y="1456751"/>
            <a:ext cx="500137" cy="2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32" rtl="0" eaLnBrk="0" fontAlgn="base" latinLnBrk="0" hangingPunct="0">
              <a:lnSpc>
                <a:spcPct val="100000"/>
              </a:lnSpc>
              <a:spcBef>
                <a:spcPct val="0"/>
              </a:spcBef>
              <a:spcAft>
                <a:spcPct val="0"/>
              </a:spcAft>
              <a:buClrTx/>
              <a:buSzTx/>
              <a:buFontTx/>
              <a:buNone/>
              <a:tabLst/>
              <a:defRPr/>
            </a:pPr>
            <a:r>
              <a:rPr kumimoji="0" lang="en-US" altLang="en-US" sz="1401" b="0" i="0" u="none" strike="noStrike" kern="1200" cap="none" spc="0" normalizeH="0" baseline="0" noProof="0">
                <a:ln>
                  <a:noFill/>
                </a:ln>
                <a:solidFill>
                  <a:schemeClr val="accent3">
                    <a:lumMod val="75000"/>
                  </a:schemeClr>
                </a:solidFill>
                <a:effectLst/>
                <a:uLnTx/>
                <a:uFillTx/>
                <a:latin typeface="+mj-lt"/>
                <a:ea typeface="+mn-ea"/>
                <a:cs typeface="Arial" charset="0"/>
              </a:rPr>
              <a:t>GABA</a:t>
            </a:r>
          </a:p>
        </p:txBody>
      </p:sp>
      <p:sp>
        <p:nvSpPr>
          <p:cNvPr id="13" name="Rectangle 9"/>
          <p:cNvSpPr>
            <a:spLocks noChangeArrowheads="1"/>
          </p:cNvSpPr>
          <p:nvPr/>
        </p:nvSpPr>
        <p:spPr bwMode="auto">
          <a:xfrm>
            <a:off x="8071017" y="4124678"/>
            <a:ext cx="370294" cy="2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32" rtl="0" eaLnBrk="0" fontAlgn="base" latinLnBrk="0" hangingPunct="0">
              <a:lnSpc>
                <a:spcPct val="100000"/>
              </a:lnSpc>
              <a:spcBef>
                <a:spcPct val="0"/>
              </a:spcBef>
              <a:spcAft>
                <a:spcPct val="0"/>
              </a:spcAft>
              <a:buClrTx/>
              <a:buSzTx/>
              <a:buFontTx/>
              <a:buNone/>
              <a:tabLst/>
              <a:defRPr/>
            </a:pPr>
            <a:r>
              <a:rPr kumimoji="0" lang="en-US" altLang="en-US" sz="1401" b="0" i="0" u="none" strike="noStrike" kern="1200" cap="none" spc="0" normalizeH="0" baseline="0" noProof="0">
                <a:ln>
                  <a:noFill/>
                </a:ln>
                <a:solidFill>
                  <a:schemeClr val="accent4">
                    <a:lumMod val="50000"/>
                  </a:schemeClr>
                </a:solidFill>
                <a:effectLst/>
                <a:uLnTx/>
                <a:uFillTx/>
                <a:latin typeface="+mj-lt"/>
                <a:ea typeface="+mn-ea"/>
                <a:cs typeface="Arial" charset="0"/>
              </a:rPr>
              <a:t>NPY</a:t>
            </a:r>
          </a:p>
        </p:txBody>
      </p:sp>
      <p:sp>
        <p:nvSpPr>
          <p:cNvPr id="15" name="Rectangle 11"/>
          <p:cNvSpPr>
            <a:spLocks noChangeArrowheads="1"/>
          </p:cNvSpPr>
          <p:nvPr/>
        </p:nvSpPr>
        <p:spPr bwMode="auto">
          <a:xfrm>
            <a:off x="10543454" y="3059953"/>
            <a:ext cx="538609" cy="2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32" rtl="0" eaLnBrk="0" fontAlgn="base" latinLnBrk="0" hangingPunct="0">
              <a:lnSpc>
                <a:spcPct val="100000"/>
              </a:lnSpc>
              <a:spcBef>
                <a:spcPct val="0"/>
              </a:spcBef>
              <a:spcAft>
                <a:spcPct val="0"/>
              </a:spcAft>
              <a:buClrTx/>
              <a:buSzTx/>
              <a:buFontTx/>
              <a:buNone/>
              <a:tabLst/>
              <a:defRPr/>
            </a:pPr>
            <a:r>
              <a:rPr kumimoji="0" lang="en-US" altLang="en-US" sz="1401" b="0" i="0" u="none" strike="noStrike" kern="1200" cap="none" spc="0" normalizeH="0" baseline="0" noProof="0">
                <a:ln>
                  <a:noFill/>
                </a:ln>
                <a:solidFill>
                  <a:schemeClr val="accent6">
                    <a:lumMod val="75000"/>
                  </a:schemeClr>
                </a:solidFill>
                <a:effectLst/>
                <a:uLnTx/>
                <a:uFillTx/>
                <a:latin typeface="+mj-lt"/>
                <a:ea typeface="+mn-ea"/>
                <a:cs typeface="Arial" charset="0"/>
              </a:rPr>
              <a:t>POMC</a:t>
            </a:r>
          </a:p>
        </p:txBody>
      </p:sp>
      <p:sp>
        <p:nvSpPr>
          <p:cNvPr id="23" name="Freeform 19"/>
          <p:cNvSpPr>
            <a:spLocks/>
          </p:cNvSpPr>
          <p:nvPr/>
        </p:nvSpPr>
        <p:spPr bwMode="auto">
          <a:xfrm>
            <a:off x="8003471" y="2864682"/>
            <a:ext cx="1269996" cy="1352639"/>
          </a:xfrm>
          <a:custGeom>
            <a:avLst/>
            <a:gdLst>
              <a:gd name="T0" fmla="*/ 709 w 1045"/>
              <a:gd name="T1" fmla="*/ 452 h 1113"/>
              <a:gd name="T2" fmla="*/ 758 w 1045"/>
              <a:gd name="T3" fmla="*/ 474 h 1113"/>
              <a:gd name="T4" fmla="*/ 921 w 1045"/>
              <a:gd name="T5" fmla="*/ 452 h 1113"/>
              <a:gd name="T6" fmla="*/ 970 w 1045"/>
              <a:gd name="T7" fmla="*/ 454 h 1113"/>
              <a:gd name="T8" fmla="*/ 824 w 1045"/>
              <a:gd name="T9" fmla="*/ 515 h 1113"/>
              <a:gd name="T10" fmla="*/ 747 w 1045"/>
              <a:gd name="T11" fmla="*/ 550 h 1113"/>
              <a:gd name="T12" fmla="*/ 737 w 1045"/>
              <a:gd name="T13" fmla="*/ 590 h 1113"/>
              <a:gd name="T14" fmla="*/ 813 w 1045"/>
              <a:gd name="T15" fmla="*/ 646 h 1113"/>
              <a:gd name="T16" fmla="*/ 908 w 1045"/>
              <a:gd name="T17" fmla="*/ 700 h 1113"/>
              <a:gd name="T18" fmla="*/ 970 w 1045"/>
              <a:gd name="T19" fmla="*/ 736 h 1113"/>
              <a:gd name="T20" fmla="*/ 1039 w 1045"/>
              <a:gd name="T21" fmla="*/ 771 h 1113"/>
              <a:gd name="T22" fmla="*/ 1035 w 1045"/>
              <a:gd name="T23" fmla="*/ 785 h 1113"/>
              <a:gd name="T24" fmla="*/ 878 w 1045"/>
              <a:gd name="T25" fmla="*/ 739 h 1113"/>
              <a:gd name="T26" fmla="*/ 737 w 1045"/>
              <a:gd name="T27" fmla="*/ 683 h 1113"/>
              <a:gd name="T28" fmla="*/ 677 w 1045"/>
              <a:gd name="T29" fmla="*/ 695 h 1113"/>
              <a:gd name="T30" fmla="*/ 677 w 1045"/>
              <a:gd name="T31" fmla="*/ 778 h 1113"/>
              <a:gd name="T32" fmla="*/ 698 w 1045"/>
              <a:gd name="T33" fmla="*/ 875 h 1113"/>
              <a:gd name="T34" fmla="*/ 730 w 1045"/>
              <a:gd name="T35" fmla="*/ 965 h 1113"/>
              <a:gd name="T36" fmla="*/ 787 w 1045"/>
              <a:gd name="T37" fmla="*/ 1097 h 1113"/>
              <a:gd name="T38" fmla="*/ 774 w 1045"/>
              <a:gd name="T39" fmla="*/ 1106 h 1113"/>
              <a:gd name="T40" fmla="*/ 656 w 1045"/>
              <a:gd name="T41" fmla="*/ 911 h 1113"/>
              <a:gd name="T42" fmla="*/ 617 w 1045"/>
              <a:gd name="T43" fmla="*/ 814 h 1113"/>
              <a:gd name="T44" fmla="*/ 576 w 1045"/>
              <a:gd name="T45" fmla="*/ 753 h 1113"/>
              <a:gd name="T46" fmla="*/ 516 w 1045"/>
              <a:gd name="T47" fmla="*/ 768 h 1113"/>
              <a:gd name="T48" fmla="*/ 387 w 1045"/>
              <a:gd name="T49" fmla="*/ 918 h 1113"/>
              <a:gd name="T50" fmla="*/ 311 w 1045"/>
              <a:gd name="T51" fmla="*/ 981 h 1113"/>
              <a:gd name="T52" fmla="*/ 337 w 1045"/>
              <a:gd name="T53" fmla="*/ 918 h 1113"/>
              <a:gd name="T54" fmla="*/ 437 w 1045"/>
              <a:gd name="T55" fmla="*/ 720 h 1113"/>
              <a:gd name="T56" fmla="*/ 430 w 1045"/>
              <a:gd name="T57" fmla="*/ 660 h 1113"/>
              <a:gd name="T58" fmla="*/ 354 w 1045"/>
              <a:gd name="T59" fmla="*/ 653 h 1113"/>
              <a:gd name="T60" fmla="*/ 116 w 1045"/>
              <a:gd name="T61" fmla="*/ 711 h 1113"/>
              <a:gd name="T62" fmla="*/ 7 w 1045"/>
              <a:gd name="T63" fmla="*/ 714 h 1113"/>
              <a:gd name="T64" fmla="*/ 30 w 1045"/>
              <a:gd name="T65" fmla="*/ 692 h 1113"/>
              <a:gd name="T66" fmla="*/ 236 w 1045"/>
              <a:gd name="T67" fmla="*/ 629 h 1113"/>
              <a:gd name="T68" fmla="*/ 312 w 1045"/>
              <a:gd name="T69" fmla="*/ 593 h 1113"/>
              <a:gd name="T70" fmla="*/ 368 w 1045"/>
              <a:gd name="T71" fmla="*/ 552 h 1113"/>
              <a:gd name="T72" fmla="*/ 348 w 1045"/>
              <a:gd name="T73" fmla="*/ 493 h 1113"/>
              <a:gd name="T74" fmla="*/ 194 w 1045"/>
              <a:gd name="T75" fmla="*/ 382 h 1113"/>
              <a:gd name="T76" fmla="*/ 45 w 1045"/>
              <a:gd name="T77" fmla="*/ 278 h 1113"/>
              <a:gd name="T78" fmla="*/ 11 w 1045"/>
              <a:gd name="T79" fmla="*/ 242 h 1113"/>
              <a:gd name="T80" fmla="*/ 87 w 1045"/>
              <a:gd name="T81" fmla="*/ 270 h 1113"/>
              <a:gd name="T82" fmla="*/ 304 w 1045"/>
              <a:gd name="T83" fmla="*/ 366 h 1113"/>
              <a:gd name="T84" fmla="*/ 427 w 1045"/>
              <a:gd name="T85" fmla="*/ 385 h 1113"/>
              <a:gd name="T86" fmla="*/ 479 w 1045"/>
              <a:gd name="T87" fmla="*/ 357 h 1113"/>
              <a:gd name="T88" fmla="*/ 490 w 1045"/>
              <a:gd name="T89" fmla="*/ 304 h 1113"/>
              <a:gd name="T90" fmla="*/ 472 w 1045"/>
              <a:gd name="T91" fmla="*/ 125 h 1113"/>
              <a:gd name="T92" fmla="*/ 470 w 1045"/>
              <a:gd name="T93" fmla="*/ 0 h 1113"/>
              <a:gd name="T94" fmla="*/ 494 w 1045"/>
              <a:gd name="T95" fmla="*/ 32 h 1113"/>
              <a:gd name="T96" fmla="*/ 569 w 1045"/>
              <a:gd name="T97" fmla="*/ 245 h 1113"/>
              <a:gd name="T98" fmla="*/ 599 w 1045"/>
              <a:gd name="T99" fmla="*/ 335 h 1113"/>
              <a:gd name="T100" fmla="*/ 654 w 1045"/>
              <a:gd name="T101" fmla="*/ 300 h 1113"/>
              <a:gd name="T102" fmla="*/ 784 w 1045"/>
              <a:gd name="T103" fmla="*/ 135 h 1113"/>
              <a:gd name="T104" fmla="*/ 812 w 1045"/>
              <a:gd name="T105" fmla="*/ 117 h 1113"/>
              <a:gd name="T106" fmla="*/ 713 w 1045"/>
              <a:gd name="T107" fmla="*/ 304 h 1113"/>
              <a:gd name="T108" fmla="*/ 692 w 1045"/>
              <a:gd name="T109" fmla="*/ 397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5" h="1113">
                <a:moveTo>
                  <a:pt x="698" y="429"/>
                </a:moveTo>
                <a:lnTo>
                  <a:pt x="698" y="429"/>
                </a:lnTo>
                <a:lnTo>
                  <a:pt x="699" y="432"/>
                </a:lnTo>
                <a:lnTo>
                  <a:pt x="701" y="439"/>
                </a:lnTo>
                <a:lnTo>
                  <a:pt x="705" y="447"/>
                </a:lnTo>
                <a:lnTo>
                  <a:pt x="709" y="452"/>
                </a:lnTo>
                <a:lnTo>
                  <a:pt x="713" y="457"/>
                </a:lnTo>
                <a:lnTo>
                  <a:pt x="720" y="461"/>
                </a:lnTo>
                <a:lnTo>
                  <a:pt x="727" y="465"/>
                </a:lnTo>
                <a:lnTo>
                  <a:pt x="735" y="470"/>
                </a:lnTo>
                <a:lnTo>
                  <a:pt x="745" y="472"/>
                </a:lnTo>
                <a:lnTo>
                  <a:pt x="758" y="474"/>
                </a:lnTo>
                <a:lnTo>
                  <a:pt x="770" y="474"/>
                </a:lnTo>
                <a:lnTo>
                  <a:pt x="787" y="474"/>
                </a:lnTo>
                <a:lnTo>
                  <a:pt x="803" y="471"/>
                </a:lnTo>
                <a:lnTo>
                  <a:pt x="803" y="471"/>
                </a:lnTo>
                <a:lnTo>
                  <a:pt x="921" y="452"/>
                </a:lnTo>
                <a:lnTo>
                  <a:pt x="921" y="452"/>
                </a:lnTo>
                <a:lnTo>
                  <a:pt x="946" y="449"/>
                </a:lnTo>
                <a:lnTo>
                  <a:pt x="959" y="449"/>
                </a:lnTo>
                <a:lnTo>
                  <a:pt x="967" y="449"/>
                </a:lnTo>
                <a:lnTo>
                  <a:pt x="970" y="450"/>
                </a:lnTo>
                <a:lnTo>
                  <a:pt x="971" y="452"/>
                </a:lnTo>
                <a:lnTo>
                  <a:pt x="970" y="454"/>
                </a:lnTo>
                <a:lnTo>
                  <a:pt x="967" y="457"/>
                </a:lnTo>
                <a:lnTo>
                  <a:pt x="955" y="464"/>
                </a:lnTo>
                <a:lnTo>
                  <a:pt x="931" y="474"/>
                </a:lnTo>
                <a:lnTo>
                  <a:pt x="931" y="474"/>
                </a:lnTo>
                <a:lnTo>
                  <a:pt x="849" y="507"/>
                </a:lnTo>
                <a:lnTo>
                  <a:pt x="824" y="515"/>
                </a:lnTo>
                <a:lnTo>
                  <a:pt x="801" y="522"/>
                </a:lnTo>
                <a:lnTo>
                  <a:pt x="801" y="522"/>
                </a:lnTo>
                <a:lnTo>
                  <a:pt x="785" y="528"/>
                </a:lnTo>
                <a:lnTo>
                  <a:pt x="769" y="535"/>
                </a:lnTo>
                <a:lnTo>
                  <a:pt x="753" y="545"/>
                </a:lnTo>
                <a:lnTo>
                  <a:pt x="747" y="550"/>
                </a:lnTo>
                <a:lnTo>
                  <a:pt x="740" y="556"/>
                </a:lnTo>
                <a:lnTo>
                  <a:pt x="735" y="563"/>
                </a:lnTo>
                <a:lnTo>
                  <a:pt x="733" y="568"/>
                </a:lnTo>
                <a:lnTo>
                  <a:pt x="731" y="575"/>
                </a:lnTo>
                <a:lnTo>
                  <a:pt x="733" y="584"/>
                </a:lnTo>
                <a:lnTo>
                  <a:pt x="737" y="590"/>
                </a:lnTo>
                <a:lnTo>
                  <a:pt x="744" y="599"/>
                </a:lnTo>
                <a:lnTo>
                  <a:pt x="753" y="607"/>
                </a:lnTo>
                <a:lnTo>
                  <a:pt x="766" y="617"/>
                </a:lnTo>
                <a:lnTo>
                  <a:pt x="766" y="617"/>
                </a:lnTo>
                <a:lnTo>
                  <a:pt x="792" y="632"/>
                </a:lnTo>
                <a:lnTo>
                  <a:pt x="813" y="646"/>
                </a:lnTo>
                <a:lnTo>
                  <a:pt x="844" y="667"/>
                </a:lnTo>
                <a:lnTo>
                  <a:pt x="856" y="675"/>
                </a:lnTo>
                <a:lnTo>
                  <a:pt x="870" y="683"/>
                </a:lnTo>
                <a:lnTo>
                  <a:pt x="887" y="692"/>
                </a:lnTo>
                <a:lnTo>
                  <a:pt x="908" y="700"/>
                </a:lnTo>
                <a:lnTo>
                  <a:pt x="908" y="700"/>
                </a:lnTo>
                <a:lnTo>
                  <a:pt x="927" y="708"/>
                </a:lnTo>
                <a:lnTo>
                  <a:pt x="941" y="715"/>
                </a:lnTo>
                <a:lnTo>
                  <a:pt x="951" y="722"/>
                </a:lnTo>
                <a:lnTo>
                  <a:pt x="958" y="727"/>
                </a:lnTo>
                <a:lnTo>
                  <a:pt x="963" y="732"/>
                </a:lnTo>
                <a:lnTo>
                  <a:pt x="970" y="736"/>
                </a:lnTo>
                <a:lnTo>
                  <a:pt x="981" y="742"/>
                </a:lnTo>
                <a:lnTo>
                  <a:pt x="995" y="747"/>
                </a:lnTo>
                <a:lnTo>
                  <a:pt x="995" y="747"/>
                </a:lnTo>
                <a:lnTo>
                  <a:pt x="1013" y="754"/>
                </a:lnTo>
                <a:lnTo>
                  <a:pt x="1028" y="763"/>
                </a:lnTo>
                <a:lnTo>
                  <a:pt x="1039" y="771"/>
                </a:lnTo>
                <a:lnTo>
                  <a:pt x="1042" y="775"/>
                </a:lnTo>
                <a:lnTo>
                  <a:pt x="1045" y="778"/>
                </a:lnTo>
                <a:lnTo>
                  <a:pt x="1045" y="781"/>
                </a:lnTo>
                <a:lnTo>
                  <a:pt x="1044" y="783"/>
                </a:lnTo>
                <a:lnTo>
                  <a:pt x="1041" y="785"/>
                </a:lnTo>
                <a:lnTo>
                  <a:pt x="1035" y="785"/>
                </a:lnTo>
                <a:lnTo>
                  <a:pt x="1027" y="783"/>
                </a:lnTo>
                <a:lnTo>
                  <a:pt x="1016" y="782"/>
                </a:lnTo>
                <a:lnTo>
                  <a:pt x="984" y="774"/>
                </a:lnTo>
                <a:lnTo>
                  <a:pt x="984" y="774"/>
                </a:lnTo>
                <a:lnTo>
                  <a:pt x="921" y="753"/>
                </a:lnTo>
                <a:lnTo>
                  <a:pt x="878" y="739"/>
                </a:lnTo>
                <a:lnTo>
                  <a:pt x="844" y="725"/>
                </a:lnTo>
                <a:lnTo>
                  <a:pt x="808" y="710"/>
                </a:lnTo>
                <a:lnTo>
                  <a:pt x="808" y="710"/>
                </a:lnTo>
                <a:lnTo>
                  <a:pt x="787" y="700"/>
                </a:lnTo>
                <a:lnTo>
                  <a:pt x="762" y="690"/>
                </a:lnTo>
                <a:lnTo>
                  <a:pt x="737" y="683"/>
                </a:lnTo>
                <a:lnTo>
                  <a:pt x="724" y="682"/>
                </a:lnTo>
                <a:lnTo>
                  <a:pt x="713" y="681"/>
                </a:lnTo>
                <a:lnTo>
                  <a:pt x="702" y="682"/>
                </a:lnTo>
                <a:lnTo>
                  <a:pt x="692" y="685"/>
                </a:lnTo>
                <a:lnTo>
                  <a:pt x="684" y="689"/>
                </a:lnTo>
                <a:lnTo>
                  <a:pt x="677" y="695"/>
                </a:lnTo>
                <a:lnTo>
                  <a:pt x="673" y="704"/>
                </a:lnTo>
                <a:lnTo>
                  <a:pt x="669" y="715"/>
                </a:lnTo>
                <a:lnTo>
                  <a:pt x="669" y="729"/>
                </a:lnTo>
                <a:lnTo>
                  <a:pt x="672" y="746"/>
                </a:lnTo>
                <a:lnTo>
                  <a:pt x="672" y="746"/>
                </a:lnTo>
                <a:lnTo>
                  <a:pt x="677" y="778"/>
                </a:lnTo>
                <a:lnTo>
                  <a:pt x="680" y="800"/>
                </a:lnTo>
                <a:lnTo>
                  <a:pt x="683" y="824"/>
                </a:lnTo>
                <a:lnTo>
                  <a:pt x="684" y="832"/>
                </a:lnTo>
                <a:lnTo>
                  <a:pt x="687" y="842"/>
                </a:lnTo>
                <a:lnTo>
                  <a:pt x="698" y="875"/>
                </a:lnTo>
                <a:lnTo>
                  <a:pt x="698" y="875"/>
                </a:lnTo>
                <a:lnTo>
                  <a:pt x="699" y="881"/>
                </a:lnTo>
                <a:lnTo>
                  <a:pt x="703" y="899"/>
                </a:lnTo>
                <a:lnTo>
                  <a:pt x="715" y="928"/>
                </a:lnTo>
                <a:lnTo>
                  <a:pt x="722" y="946"/>
                </a:lnTo>
                <a:lnTo>
                  <a:pt x="730" y="965"/>
                </a:lnTo>
                <a:lnTo>
                  <a:pt x="730" y="965"/>
                </a:lnTo>
                <a:lnTo>
                  <a:pt x="759" y="1026"/>
                </a:lnTo>
                <a:lnTo>
                  <a:pt x="776" y="1060"/>
                </a:lnTo>
                <a:lnTo>
                  <a:pt x="776" y="1060"/>
                </a:lnTo>
                <a:lnTo>
                  <a:pt x="780" y="1069"/>
                </a:lnTo>
                <a:lnTo>
                  <a:pt x="784" y="1083"/>
                </a:lnTo>
                <a:lnTo>
                  <a:pt x="787" y="1097"/>
                </a:lnTo>
                <a:lnTo>
                  <a:pt x="787" y="1104"/>
                </a:lnTo>
                <a:lnTo>
                  <a:pt x="787" y="1108"/>
                </a:lnTo>
                <a:lnTo>
                  <a:pt x="785" y="1111"/>
                </a:lnTo>
                <a:lnTo>
                  <a:pt x="783" y="1113"/>
                </a:lnTo>
                <a:lnTo>
                  <a:pt x="778" y="1111"/>
                </a:lnTo>
                <a:lnTo>
                  <a:pt x="774" y="1106"/>
                </a:lnTo>
                <a:lnTo>
                  <a:pt x="767" y="1097"/>
                </a:lnTo>
                <a:lnTo>
                  <a:pt x="758" y="1085"/>
                </a:lnTo>
                <a:lnTo>
                  <a:pt x="734" y="1047"/>
                </a:lnTo>
                <a:lnTo>
                  <a:pt x="734" y="1047"/>
                </a:lnTo>
                <a:lnTo>
                  <a:pt x="687" y="967"/>
                </a:lnTo>
                <a:lnTo>
                  <a:pt x="656" y="911"/>
                </a:lnTo>
                <a:lnTo>
                  <a:pt x="645" y="889"/>
                </a:lnTo>
                <a:lnTo>
                  <a:pt x="637" y="870"/>
                </a:lnTo>
                <a:lnTo>
                  <a:pt x="630" y="851"/>
                </a:lnTo>
                <a:lnTo>
                  <a:pt x="624" y="833"/>
                </a:lnTo>
                <a:lnTo>
                  <a:pt x="624" y="833"/>
                </a:lnTo>
                <a:lnTo>
                  <a:pt x="617" y="814"/>
                </a:lnTo>
                <a:lnTo>
                  <a:pt x="609" y="793"/>
                </a:lnTo>
                <a:lnTo>
                  <a:pt x="604" y="783"/>
                </a:lnTo>
                <a:lnTo>
                  <a:pt x="598" y="775"/>
                </a:lnTo>
                <a:lnTo>
                  <a:pt x="591" y="767"/>
                </a:lnTo>
                <a:lnTo>
                  <a:pt x="584" y="758"/>
                </a:lnTo>
                <a:lnTo>
                  <a:pt x="576" y="753"/>
                </a:lnTo>
                <a:lnTo>
                  <a:pt x="567" y="750"/>
                </a:lnTo>
                <a:lnTo>
                  <a:pt x="559" y="749"/>
                </a:lnTo>
                <a:lnTo>
                  <a:pt x="549" y="749"/>
                </a:lnTo>
                <a:lnTo>
                  <a:pt x="538" y="753"/>
                </a:lnTo>
                <a:lnTo>
                  <a:pt x="529" y="758"/>
                </a:lnTo>
                <a:lnTo>
                  <a:pt x="516" y="768"/>
                </a:lnTo>
                <a:lnTo>
                  <a:pt x="504" y="782"/>
                </a:lnTo>
                <a:lnTo>
                  <a:pt x="504" y="782"/>
                </a:lnTo>
                <a:lnTo>
                  <a:pt x="461" y="835"/>
                </a:lnTo>
                <a:lnTo>
                  <a:pt x="429" y="874"/>
                </a:lnTo>
                <a:lnTo>
                  <a:pt x="401" y="904"/>
                </a:lnTo>
                <a:lnTo>
                  <a:pt x="387" y="918"/>
                </a:lnTo>
                <a:lnTo>
                  <a:pt x="370" y="932"/>
                </a:lnTo>
                <a:lnTo>
                  <a:pt x="370" y="932"/>
                </a:lnTo>
                <a:lnTo>
                  <a:pt x="338" y="961"/>
                </a:lnTo>
                <a:lnTo>
                  <a:pt x="324" y="972"/>
                </a:lnTo>
                <a:lnTo>
                  <a:pt x="313" y="979"/>
                </a:lnTo>
                <a:lnTo>
                  <a:pt x="311" y="981"/>
                </a:lnTo>
                <a:lnTo>
                  <a:pt x="309" y="979"/>
                </a:lnTo>
                <a:lnTo>
                  <a:pt x="309" y="975"/>
                </a:lnTo>
                <a:lnTo>
                  <a:pt x="311" y="970"/>
                </a:lnTo>
                <a:lnTo>
                  <a:pt x="319" y="950"/>
                </a:lnTo>
                <a:lnTo>
                  <a:pt x="337" y="918"/>
                </a:lnTo>
                <a:lnTo>
                  <a:pt x="337" y="918"/>
                </a:lnTo>
                <a:lnTo>
                  <a:pt x="395" y="821"/>
                </a:lnTo>
                <a:lnTo>
                  <a:pt x="409" y="795"/>
                </a:lnTo>
                <a:lnTo>
                  <a:pt x="423" y="764"/>
                </a:lnTo>
                <a:lnTo>
                  <a:pt x="423" y="764"/>
                </a:lnTo>
                <a:lnTo>
                  <a:pt x="430" y="742"/>
                </a:lnTo>
                <a:lnTo>
                  <a:pt x="437" y="720"/>
                </a:lnTo>
                <a:lnTo>
                  <a:pt x="438" y="707"/>
                </a:lnTo>
                <a:lnTo>
                  <a:pt x="440" y="696"/>
                </a:lnTo>
                <a:lnTo>
                  <a:pt x="440" y="686"/>
                </a:lnTo>
                <a:lnTo>
                  <a:pt x="438" y="677"/>
                </a:lnTo>
                <a:lnTo>
                  <a:pt x="436" y="667"/>
                </a:lnTo>
                <a:lnTo>
                  <a:pt x="430" y="660"/>
                </a:lnTo>
                <a:lnTo>
                  <a:pt x="423" y="653"/>
                </a:lnTo>
                <a:lnTo>
                  <a:pt x="415" y="649"/>
                </a:lnTo>
                <a:lnTo>
                  <a:pt x="404" y="646"/>
                </a:lnTo>
                <a:lnTo>
                  <a:pt x="390" y="646"/>
                </a:lnTo>
                <a:lnTo>
                  <a:pt x="373" y="649"/>
                </a:lnTo>
                <a:lnTo>
                  <a:pt x="354" y="653"/>
                </a:lnTo>
                <a:lnTo>
                  <a:pt x="354" y="653"/>
                </a:lnTo>
                <a:lnTo>
                  <a:pt x="277" y="675"/>
                </a:lnTo>
                <a:lnTo>
                  <a:pt x="216" y="692"/>
                </a:lnTo>
                <a:lnTo>
                  <a:pt x="165" y="704"/>
                </a:lnTo>
                <a:lnTo>
                  <a:pt x="140" y="708"/>
                </a:lnTo>
                <a:lnTo>
                  <a:pt x="116" y="711"/>
                </a:lnTo>
                <a:lnTo>
                  <a:pt x="116" y="711"/>
                </a:lnTo>
                <a:lnTo>
                  <a:pt x="91" y="714"/>
                </a:lnTo>
                <a:lnTo>
                  <a:pt x="63" y="715"/>
                </a:lnTo>
                <a:lnTo>
                  <a:pt x="37" y="717"/>
                </a:lnTo>
                <a:lnTo>
                  <a:pt x="15" y="715"/>
                </a:lnTo>
                <a:lnTo>
                  <a:pt x="7" y="714"/>
                </a:lnTo>
                <a:lnTo>
                  <a:pt x="2" y="713"/>
                </a:lnTo>
                <a:lnTo>
                  <a:pt x="0" y="710"/>
                </a:lnTo>
                <a:lnTo>
                  <a:pt x="1" y="707"/>
                </a:lnTo>
                <a:lnTo>
                  <a:pt x="7" y="703"/>
                </a:lnTo>
                <a:lnTo>
                  <a:pt x="15" y="697"/>
                </a:lnTo>
                <a:lnTo>
                  <a:pt x="30" y="692"/>
                </a:lnTo>
                <a:lnTo>
                  <a:pt x="50" y="686"/>
                </a:lnTo>
                <a:lnTo>
                  <a:pt x="50" y="686"/>
                </a:lnTo>
                <a:lnTo>
                  <a:pt x="118" y="665"/>
                </a:lnTo>
                <a:lnTo>
                  <a:pt x="159" y="654"/>
                </a:lnTo>
                <a:lnTo>
                  <a:pt x="193" y="645"/>
                </a:lnTo>
                <a:lnTo>
                  <a:pt x="236" y="629"/>
                </a:lnTo>
                <a:lnTo>
                  <a:pt x="236" y="629"/>
                </a:lnTo>
                <a:lnTo>
                  <a:pt x="273" y="614"/>
                </a:lnTo>
                <a:lnTo>
                  <a:pt x="288" y="607"/>
                </a:lnTo>
                <a:lnTo>
                  <a:pt x="295" y="602"/>
                </a:lnTo>
                <a:lnTo>
                  <a:pt x="312" y="593"/>
                </a:lnTo>
                <a:lnTo>
                  <a:pt x="312" y="593"/>
                </a:lnTo>
                <a:lnTo>
                  <a:pt x="326" y="585"/>
                </a:lnTo>
                <a:lnTo>
                  <a:pt x="343" y="577"/>
                </a:lnTo>
                <a:lnTo>
                  <a:pt x="349" y="571"/>
                </a:lnTo>
                <a:lnTo>
                  <a:pt x="356" y="564"/>
                </a:lnTo>
                <a:lnTo>
                  <a:pt x="363" y="559"/>
                </a:lnTo>
                <a:lnTo>
                  <a:pt x="368" y="552"/>
                </a:lnTo>
                <a:lnTo>
                  <a:pt x="370" y="543"/>
                </a:lnTo>
                <a:lnTo>
                  <a:pt x="372" y="535"/>
                </a:lnTo>
                <a:lnTo>
                  <a:pt x="370" y="525"/>
                </a:lnTo>
                <a:lnTo>
                  <a:pt x="366" y="515"/>
                </a:lnTo>
                <a:lnTo>
                  <a:pt x="358" y="504"/>
                </a:lnTo>
                <a:lnTo>
                  <a:pt x="348" y="493"/>
                </a:lnTo>
                <a:lnTo>
                  <a:pt x="333" y="481"/>
                </a:lnTo>
                <a:lnTo>
                  <a:pt x="315" y="467"/>
                </a:lnTo>
                <a:lnTo>
                  <a:pt x="315" y="467"/>
                </a:lnTo>
                <a:lnTo>
                  <a:pt x="254" y="424"/>
                </a:lnTo>
                <a:lnTo>
                  <a:pt x="219" y="400"/>
                </a:lnTo>
                <a:lnTo>
                  <a:pt x="194" y="382"/>
                </a:lnTo>
                <a:lnTo>
                  <a:pt x="161" y="361"/>
                </a:lnTo>
                <a:lnTo>
                  <a:pt x="161" y="361"/>
                </a:lnTo>
                <a:lnTo>
                  <a:pt x="123" y="336"/>
                </a:lnTo>
                <a:lnTo>
                  <a:pt x="91" y="314"/>
                </a:lnTo>
                <a:lnTo>
                  <a:pt x="45" y="278"/>
                </a:lnTo>
                <a:lnTo>
                  <a:pt x="45" y="278"/>
                </a:lnTo>
                <a:lnTo>
                  <a:pt x="34" y="270"/>
                </a:lnTo>
                <a:lnTo>
                  <a:pt x="23" y="260"/>
                </a:lnTo>
                <a:lnTo>
                  <a:pt x="15" y="250"/>
                </a:lnTo>
                <a:lnTo>
                  <a:pt x="12" y="248"/>
                </a:lnTo>
                <a:lnTo>
                  <a:pt x="11" y="243"/>
                </a:lnTo>
                <a:lnTo>
                  <a:pt x="11" y="242"/>
                </a:lnTo>
                <a:lnTo>
                  <a:pt x="13" y="241"/>
                </a:lnTo>
                <a:lnTo>
                  <a:pt x="18" y="241"/>
                </a:lnTo>
                <a:lnTo>
                  <a:pt x="25" y="242"/>
                </a:lnTo>
                <a:lnTo>
                  <a:pt x="50" y="252"/>
                </a:lnTo>
                <a:lnTo>
                  <a:pt x="87" y="270"/>
                </a:lnTo>
                <a:lnTo>
                  <a:pt x="87" y="270"/>
                </a:lnTo>
                <a:lnTo>
                  <a:pt x="158" y="306"/>
                </a:lnTo>
                <a:lnTo>
                  <a:pt x="202" y="327"/>
                </a:lnTo>
                <a:lnTo>
                  <a:pt x="236" y="341"/>
                </a:lnTo>
                <a:lnTo>
                  <a:pt x="276" y="356"/>
                </a:lnTo>
                <a:lnTo>
                  <a:pt x="276" y="356"/>
                </a:lnTo>
                <a:lnTo>
                  <a:pt x="304" y="366"/>
                </a:lnTo>
                <a:lnTo>
                  <a:pt x="337" y="375"/>
                </a:lnTo>
                <a:lnTo>
                  <a:pt x="355" y="379"/>
                </a:lnTo>
                <a:lnTo>
                  <a:pt x="373" y="382"/>
                </a:lnTo>
                <a:lnTo>
                  <a:pt x="392" y="385"/>
                </a:lnTo>
                <a:lnTo>
                  <a:pt x="409" y="385"/>
                </a:lnTo>
                <a:lnTo>
                  <a:pt x="427" y="385"/>
                </a:lnTo>
                <a:lnTo>
                  <a:pt x="442" y="382"/>
                </a:lnTo>
                <a:lnTo>
                  <a:pt x="456" y="377"/>
                </a:lnTo>
                <a:lnTo>
                  <a:pt x="463" y="372"/>
                </a:lnTo>
                <a:lnTo>
                  <a:pt x="469" y="368"/>
                </a:lnTo>
                <a:lnTo>
                  <a:pt x="474" y="363"/>
                </a:lnTo>
                <a:lnTo>
                  <a:pt x="479" y="357"/>
                </a:lnTo>
                <a:lnTo>
                  <a:pt x="483" y="352"/>
                </a:lnTo>
                <a:lnTo>
                  <a:pt x="486" y="343"/>
                </a:lnTo>
                <a:lnTo>
                  <a:pt x="488" y="335"/>
                </a:lnTo>
                <a:lnTo>
                  <a:pt x="490" y="327"/>
                </a:lnTo>
                <a:lnTo>
                  <a:pt x="490" y="316"/>
                </a:lnTo>
                <a:lnTo>
                  <a:pt x="490" y="304"/>
                </a:lnTo>
                <a:lnTo>
                  <a:pt x="490" y="304"/>
                </a:lnTo>
                <a:lnTo>
                  <a:pt x="486" y="236"/>
                </a:lnTo>
                <a:lnTo>
                  <a:pt x="481" y="199"/>
                </a:lnTo>
                <a:lnTo>
                  <a:pt x="477" y="170"/>
                </a:lnTo>
                <a:lnTo>
                  <a:pt x="472" y="125"/>
                </a:lnTo>
                <a:lnTo>
                  <a:pt x="472" y="125"/>
                </a:lnTo>
                <a:lnTo>
                  <a:pt x="466" y="64"/>
                </a:lnTo>
                <a:lnTo>
                  <a:pt x="465" y="38"/>
                </a:lnTo>
                <a:lnTo>
                  <a:pt x="466" y="17"/>
                </a:lnTo>
                <a:lnTo>
                  <a:pt x="466" y="9"/>
                </a:lnTo>
                <a:lnTo>
                  <a:pt x="467" y="3"/>
                </a:lnTo>
                <a:lnTo>
                  <a:pt x="470" y="0"/>
                </a:lnTo>
                <a:lnTo>
                  <a:pt x="473" y="0"/>
                </a:lnTo>
                <a:lnTo>
                  <a:pt x="477" y="3"/>
                </a:lnTo>
                <a:lnTo>
                  <a:pt x="481" y="10"/>
                </a:lnTo>
                <a:lnTo>
                  <a:pt x="488" y="18"/>
                </a:lnTo>
                <a:lnTo>
                  <a:pt x="494" y="32"/>
                </a:lnTo>
                <a:lnTo>
                  <a:pt x="494" y="32"/>
                </a:lnTo>
                <a:lnTo>
                  <a:pt x="519" y="86"/>
                </a:lnTo>
                <a:lnTo>
                  <a:pt x="535" y="128"/>
                </a:lnTo>
                <a:lnTo>
                  <a:pt x="549" y="168"/>
                </a:lnTo>
                <a:lnTo>
                  <a:pt x="562" y="217"/>
                </a:lnTo>
                <a:lnTo>
                  <a:pt x="562" y="217"/>
                </a:lnTo>
                <a:lnTo>
                  <a:pt x="569" y="245"/>
                </a:lnTo>
                <a:lnTo>
                  <a:pt x="574" y="274"/>
                </a:lnTo>
                <a:lnTo>
                  <a:pt x="581" y="300"/>
                </a:lnTo>
                <a:lnTo>
                  <a:pt x="585" y="313"/>
                </a:lnTo>
                <a:lnTo>
                  <a:pt x="590" y="322"/>
                </a:lnTo>
                <a:lnTo>
                  <a:pt x="594" y="329"/>
                </a:lnTo>
                <a:lnTo>
                  <a:pt x="599" y="335"/>
                </a:lnTo>
                <a:lnTo>
                  <a:pt x="605" y="338"/>
                </a:lnTo>
                <a:lnTo>
                  <a:pt x="613" y="338"/>
                </a:lnTo>
                <a:lnTo>
                  <a:pt x="622" y="335"/>
                </a:lnTo>
                <a:lnTo>
                  <a:pt x="630" y="327"/>
                </a:lnTo>
                <a:lnTo>
                  <a:pt x="641" y="316"/>
                </a:lnTo>
                <a:lnTo>
                  <a:pt x="654" y="300"/>
                </a:lnTo>
                <a:lnTo>
                  <a:pt x="654" y="300"/>
                </a:lnTo>
                <a:lnTo>
                  <a:pt x="717" y="210"/>
                </a:lnTo>
                <a:lnTo>
                  <a:pt x="734" y="188"/>
                </a:lnTo>
                <a:lnTo>
                  <a:pt x="756" y="166"/>
                </a:lnTo>
                <a:lnTo>
                  <a:pt x="756" y="166"/>
                </a:lnTo>
                <a:lnTo>
                  <a:pt x="784" y="135"/>
                </a:lnTo>
                <a:lnTo>
                  <a:pt x="798" y="121"/>
                </a:lnTo>
                <a:lnTo>
                  <a:pt x="808" y="113"/>
                </a:lnTo>
                <a:lnTo>
                  <a:pt x="810" y="110"/>
                </a:lnTo>
                <a:lnTo>
                  <a:pt x="813" y="110"/>
                </a:lnTo>
                <a:lnTo>
                  <a:pt x="813" y="113"/>
                </a:lnTo>
                <a:lnTo>
                  <a:pt x="812" y="117"/>
                </a:lnTo>
                <a:lnTo>
                  <a:pt x="803" y="136"/>
                </a:lnTo>
                <a:lnTo>
                  <a:pt x="785" y="170"/>
                </a:lnTo>
                <a:lnTo>
                  <a:pt x="785" y="170"/>
                </a:lnTo>
                <a:lnTo>
                  <a:pt x="747" y="238"/>
                </a:lnTo>
                <a:lnTo>
                  <a:pt x="722" y="286"/>
                </a:lnTo>
                <a:lnTo>
                  <a:pt x="713" y="304"/>
                </a:lnTo>
                <a:lnTo>
                  <a:pt x="708" y="321"/>
                </a:lnTo>
                <a:lnTo>
                  <a:pt x="703" y="336"/>
                </a:lnTo>
                <a:lnTo>
                  <a:pt x="699" y="353"/>
                </a:lnTo>
                <a:lnTo>
                  <a:pt x="699" y="353"/>
                </a:lnTo>
                <a:lnTo>
                  <a:pt x="695" y="378"/>
                </a:lnTo>
                <a:lnTo>
                  <a:pt x="692" y="397"/>
                </a:lnTo>
                <a:lnTo>
                  <a:pt x="692" y="404"/>
                </a:lnTo>
                <a:lnTo>
                  <a:pt x="694" y="413"/>
                </a:lnTo>
                <a:lnTo>
                  <a:pt x="698" y="429"/>
                </a:lnTo>
                <a:lnTo>
                  <a:pt x="698" y="429"/>
                </a:lnTo>
                <a:close/>
              </a:path>
            </a:pathLst>
          </a:custGeom>
          <a:solidFill>
            <a:schemeClr val="bg1"/>
          </a:solidFill>
          <a:ln w="19050">
            <a:solidFill>
              <a:schemeClr val="accent4"/>
            </a:solidFill>
          </a:ln>
          <a:effectLst/>
        </p:spPr>
        <p:txBody>
          <a:bodyPr vert="horz" wrap="square" lIns="91440" tIns="45721" rIns="91440" bIns="45721"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401" b="0" i="0" u="none" strike="noStrike" kern="1200" cap="none" spc="0" normalizeH="0" baseline="0" noProof="0">
              <a:ln>
                <a:noFill/>
              </a:ln>
              <a:solidFill>
                <a:srgbClr val="001965"/>
              </a:solidFill>
              <a:effectLst/>
              <a:uLnTx/>
              <a:uFillTx/>
              <a:latin typeface="+mj-lt"/>
              <a:ea typeface="+mn-ea"/>
              <a:cs typeface="Arial" charset="0"/>
            </a:endParaRPr>
          </a:p>
        </p:txBody>
      </p:sp>
      <p:sp>
        <p:nvSpPr>
          <p:cNvPr id="24" name="Freeform 20"/>
          <p:cNvSpPr>
            <a:spLocks/>
          </p:cNvSpPr>
          <p:nvPr/>
        </p:nvSpPr>
        <p:spPr bwMode="auto">
          <a:xfrm>
            <a:off x="8684043" y="1546071"/>
            <a:ext cx="1126590" cy="1954218"/>
          </a:xfrm>
          <a:custGeom>
            <a:avLst/>
            <a:gdLst>
              <a:gd name="T0" fmla="*/ 721 w 927"/>
              <a:gd name="T1" fmla="*/ 107 h 1608"/>
              <a:gd name="T2" fmla="*/ 849 w 927"/>
              <a:gd name="T3" fmla="*/ 0 h 1608"/>
              <a:gd name="T4" fmla="*/ 774 w 927"/>
              <a:gd name="T5" fmla="*/ 104 h 1608"/>
              <a:gd name="T6" fmla="*/ 650 w 927"/>
              <a:gd name="T7" fmla="*/ 301 h 1608"/>
              <a:gd name="T8" fmla="*/ 671 w 927"/>
              <a:gd name="T9" fmla="*/ 371 h 1608"/>
              <a:gd name="T10" fmla="*/ 832 w 927"/>
              <a:gd name="T11" fmla="*/ 405 h 1608"/>
              <a:gd name="T12" fmla="*/ 927 w 927"/>
              <a:gd name="T13" fmla="*/ 423 h 1608"/>
              <a:gd name="T14" fmla="*/ 718 w 927"/>
              <a:gd name="T15" fmla="*/ 444 h 1608"/>
              <a:gd name="T16" fmla="*/ 668 w 927"/>
              <a:gd name="T17" fmla="*/ 462 h 1608"/>
              <a:gd name="T18" fmla="*/ 770 w 927"/>
              <a:gd name="T19" fmla="*/ 560 h 1608"/>
              <a:gd name="T20" fmla="*/ 892 w 927"/>
              <a:gd name="T21" fmla="*/ 719 h 1608"/>
              <a:gd name="T22" fmla="*/ 832 w 927"/>
              <a:gd name="T23" fmla="*/ 676 h 1608"/>
              <a:gd name="T24" fmla="*/ 678 w 927"/>
              <a:gd name="T25" fmla="*/ 565 h 1608"/>
              <a:gd name="T26" fmla="*/ 595 w 927"/>
              <a:gd name="T27" fmla="*/ 593 h 1608"/>
              <a:gd name="T28" fmla="*/ 561 w 927"/>
              <a:gd name="T29" fmla="*/ 812 h 1608"/>
              <a:gd name="T30" fmla="*/ 566 w 927"/>
              <a:gd name="T31" fmla="*/ 1070 h 1608"/>
              <a:gd name="T32" fmla="*/ 704 w 927"/>
              <a:gd name="T33" fmla="*/ 1366 h 1608"/>
              <a:gd name="T34" fmla="*/ 820 w 927"/>
              <a:gd name="T35" fmla="*/ 1516 h 1608"/>
              <a:gd name="T36" fmla="*/ 879 w 927"/>
              <a:gd name="T37" fmla="*/ 1526 h 1608"/>
              <a:gd name="T38" fmla="*/ 899 w 927"/>
              <a:gd name="T39" fmla="*/ 1554 h 1608"/>
              <a:gd name="T40" fmla="*/ 813 w 927"/>
              <a:gd name="T41" fmla="*/ 1606 h 1608"/>
              <a:gd name="T42" fmla="*/ 753 w 927"/>
              <a:gd name="T43" fmla="*/ 1597 h 1608"/>
              <a:gd name="T44" fmla="*/ 772 w 927"/>
              <a:gd name="T45" fmla="*/ 1551 h 1608"/>
              <a:gd name="T46" fmla="*/ 661 w 927"/>
              <a:gd name="T47" fmla="*/ 1361 h 1608"/>
              <a:gd name="T48" fmla="*/ 568 w 927"/>
              <a:gd name="T49" fmla="*/ 1193 h 1608"/>
              <a:gd name="T50" fmla="*/ 496 w 927"/>
              <a:gd name="T51" fmla="*/ 1147 h 1608"/>
              <a:gd name="T52" fmla="*/ 420 w 927"/>
              <a:gd name="T53" fmla="*/ 1279 h 1608"/>
              <a:gd name="T54" fmla="*/ 338 w 927"/>
              <a:gd name="T55" fmla="*/ 1411 h 1608"/>
              <a:gd name="T56" fmla="*/ 341 w 927"/>
              <a:gd name="T57" fmla="*/ 1462 h 1608"/>
              <a:gd name="T58" fmla="*/ 363 w 927"/>
              <a:gd name="T59" fmla="*/ 1490 h 1608"/>
              <a:gd name="T60" fmla="*/ 288 w 927"/>
              <a:gd name="T61" fmla="*/ 1494 h 1608"/>
              <a:gd name="T62" fmla="*/ 232 w 927"/>
              <a:gd name="T63" fmla="*/ 1443 h 1608"/>
              <a:gd name="T64" fmla="*/ 277 w 927"/>
              <a:gd name="T65" fmla="*/ 1425 h 1608"/>
              <a:gd name="T66" fmla="*/ 356 w 927"/>
              <a:gd name="T67" fmla="*/ 1329 h 1608"/>
              <a:gd name="T68" fmla="*/ 460 w 927"/>
              <a:gd name="T69" fmla="*/ 1040 h 1608"/>
              <a:gd name="T70" fmla="*/ 492 w 927"/>
              <a:gd name="T71" fmla="*/ 672 h 1608"/>
              <a:gd name="T72" fmla="*/ 463 w 927"/>
              <a:gd name="T73" fmla="*/ 541 h 1608"/>
              <a:gd name="T74" fmla="*/ 345 w 927"/>
              <a:gd name="T75" fmla="*/ 587 h 1608"/>
              <a:gd name="T76" fmla="*/ 173 w 927"/>
              <a:gd name="T77" fmla="*/ 726 h 1608"/>
              <a:gd name="T78" fmla="*/ 212 w 927"/>
              <a:gd name="T79" fmla="*/ 661 h 1608"/>
              <a:gd name="T80" fmla="*/ 371 w 927"/>
              <a:gd name="T81" fmla="*/ 490 h 1608"/>
              <a:gd name="T82" fmla="*/ 343 w 927"/>
              <a:gd name="T83" fmla="*/ 464 h 1608"/>
              <a:gd name="T84" fmla="*/ 120 w 927"/>
              <a:gd name="T85" fmla="*/ 482 h 1608"/>
              <a:gd name="T86" fmla="*/ 0 w 927"/>
              <a:gd name="T87" fmla="*/ 465 h 1608"/>
              <a:gd name="T88" fmla="*/ 218 w 927"/>
              <a:gd name="T89" fmla="*/ 437 h 1608"/>
              <a:gd name="T90" fmla="*/ 363 w 927"/>
              <a:gd name="T91" fmla="*/ 392 h 1608"/>
              <a:gd name="T92" fmla="*/ 400 w 927"/>
              <a:gd name="T93" fmla="*/ 340 h 1608"/>
              <a:gd name="T94" fmla="*/ 353 w 927"/>
              <a:gd name="T95" fmla="*/ 272 h 1608"/>
              <a:gd name="T96" fmla="*/ 221 w 927"/>
              <a:gd name="T97" fmla="*/ 143 h 1608"/>
              <a:gd name="T98" fmla="*/ 300 w 927"/>
              <a:gd name="T99" fmla="*/ 182 h 1608"/>
              <a:gd name="T100" fmla="*/ 448 w 927"/>
              <a:gd name="T101" fmla="*/ 300 h 1608"/>
              <a:gd name="T102" fmla="*/ 491 w 927"/>
              <a:gd name="T103" fmla="*/ 268 h 1608"/>
              <a:gd name="T104" fmla="*/ 507 w 927"/>
              <a:gd name="T105" fmla="*/ 33 h 1608"/>
              <a:gd name="T106" fmla="*/ 525 w 927"/>
              <a:gd name="T107" fmla="*/ 47 h 1608"/>
              <a:gd name="T108" fmla="*/ 548 w 927"/>
              <a:gd name="T109" fmla="*/ 240 h 1608"/>
              <a:gd name="T110" fmla="*/ 592 w 927"/>
              <a:gd name="T111" fmla="*/ 251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7" h="1608">
                <a:moveTo>
                  <a:pt x="613" y="229"/>
                </a:moveTo>
                <a:lnTo>
                  <a:pt x="613" y="229"/>
                </a:lnTo>
                <a:lnTo>
                  <a:pt x="638" y="196"/>
                </a:lnTo>
                <a:lnTo>
                  <a:pt x="664" y="165"/>
                </a:lnTo>
                <a:lnTo>
                  <a:pt x="679" y="149"/>
                </a:lnTo>
                <a:lnTo>
                  <a:pt x="695" y="133"/>
                </a:lnTo>
                <a:lnTo>
                  <a:pt x="695" y="133"/>
                </a:lnTo>
                <a:lnTo>
                  <a:pt x="721" y="107"/>
                </a:lnTo>
                <a:lnTo>
                  <a:pt x="742" y="85"/>
                </a:lnTo>
                <a:lnTo>
                  <a:pt x="764" y="64"/>
                </a:lnTo>
                <a:lnTo>
                  <a:pt x="790" y="40"/>
                </a:lnTo>
                <a:lnTo>
                  <a:pt x="790" y="40"/>
                </a:lnTo>
                <a:lnTo>
                  <a:pt x="821" y="17"/>
                </a:lnTo>
                <a:lnTo>
                  <a:pt x="834" y="7"/>
                </a:lnTo>
                <a:lnTo>
                  <a:pt x="845" y="1"/>
                </a:lnTo>
                <a:lnTo>
                  <a:pt x="849" y="0"/>
                </a:lnTo>
                <a:lnTo>
                  <a:pt x="850" y="0"/>
                </a:lnTo>
                <a:lnTo>
                  <a:pt x="852" y="1"/>
                </a:lnTo>
                <a:lnTo>
                  <a:pt x="852" y="4"/>
                </a:lnTo>
                <a:lnTo>
                  <a:pt x="846" y="14"/>
                </a:lnTo>
                <a:lnTo>
                  <a:pt x="832" y="31"/>
                </a:lnTo>
                <a:lnTo>
                  <a:pt x="832" y="31"/>
                </a:lnTo>
                <a:lnTo>
                  <a:pt x="800" y="69"/>
                </a:lnTo>
                <a:lnTo>
                  <a:pt x="774" y="104"/>
                </a:lnTo>
                <a:lnTo>
                  <a:pt x="722" y="175"/>
                </a:lnTo>
                <a:lnTo>
                  <a:pt x="722" y="175"/>
                </a:lnTo>
                <a:lnTo>
                  <a:pt x="692" y="218"/>
                </a:lnTo>
                <a:lnTo>
                  <a:pt x="678" y="239"/>
                </a:lnTo>
                <a:lnTo>
                  <a:pt x="666" y="260"/>
                </a:lnTo>
                <a:lnTo>
                  <a:pt x="656" y="280"/>
                </a:lnTo>
                <a:lnTo>
                  <a:pt x="653" y="292"/>
                </a:lnTo>
                <a:lnTo>
                  <a:pt x="650" y="301"/>
                </a:lnTo>
                <a:lnTo>
                  <a:pt x="649" y="311"/>
                </a:lnTo>
                <a:lnTo>
                  <a:pt x="649" y="319"/>
                </a:lnTo>
                <a:lnTo>
                  <a:pt x="650" y="328"/>
                </a:lnTo>
                <a:lnTo>
                  <a:pt x="653" y="336"/>
                </a:lnTo>
                <a:lnTo>
                  <a:pt x="653" y="336"/>
                </a:lnTo>
                <a:lnTo>
                  <a:pt x="659" y="351"/>
                </a:lnTo>
                <a:lnTo>
                  <a:pt x="664" y="362"/>
                </a:lnTo>
                <a:lnTo>
                  <a:pt x="671" y="371"/>
                </a:lnTo>
                <a:lnTo>
                  <a:pt x="679" y="378"/>
                </a:lnTo>
                <a:lnTo>
                  <a:pt x="692" y="383"/>
                </a:lnTo>
                <a:lnTo>
                  <a:pt x="707" y="387"/>
                </a:lnTo>
                <a:lnTo>
                  <a:pt x="729" y="390"/>
                </a:lnTo>
                <a:lnTo>
                  <a:pt x="757" y="394"/>
                </a:lnTo>
                <a:lnTo>
                  <a:pt x="757" y="394"/>
                </a:lnTo>
                <a:lnTo>
                  <a:pt x="806" y="401"/>
                </a:lnTo>
                <a:lnTo>
                  <a:pt x="832" y="405"/>
                </a:lnTo>
                <a:lnTo>
                  <a:pt x="849" y="408"/>
                </a:lnTo>
                <a:lnTo>
                  <a:pt x="870" y="411"/>
                </a:lnTo>
                <a:lnTo>
                  <a:pt x="870" y="411"/>
                </a:lnTo>
                <a:lnTo>
                  <a:pt x="900" y="414"/>
                </a:lnTo>
                <a:lnTo>
                  <a:pt x="914" y="417"/>
                </a:lnTo>
                <a:lnTo>
                  <a:pt x="924" y="421"/>
                </a:lnTo>
                <a:lnTo>
                  <a:pt x="927" y="422"/>
                </a:lnTo>
                <a:lnTo>
                  <a:pt x="927" y="423"/>
                </a:lnTo>
                <a:lnTo>
                  <a:pt x="924" y="426"/>
                </a:lnTo>
                <a:lnTo>
                  <a:pt x="920" y="428"/>
                </a:lnTo>
                <a:lnTo>
                  <a:pt x="902" y="432"/>
                </a:lnTo>
                <a:lnTo>
                  <a:pt x="870" y="435"/>
                </a:lnTo>
                <a:lnTo>
                  <a:pt x="870" y="435"/>
                </a:lnTo>
                <a:lnTo>
                  <a:pt x="767" y="443"/>
                </a:lnTo>
                <a:lnTo>
                  <a:pt x="741" y="444"/>
                </a:lnTo>
                <a:lnTo>
                  <a:pt x="718" y="444"/>
                </a:lnTo>
                <a:lnTo>
                  <a:pt x="718" y="444"/>
                </a:lnTo>
                <a:lnTo>
                  <a:pt x="706" y="444"/>
                </a:lnTo>
                <a:lnTo>
                  <a:pt x="693" y="446"/>
                </a:lnTo>
                <a:lnTo>
                  <a:pt x="682" y="448"/>
                </a:lnTo>
                <a:lnTo>
                  <a:pt x="674" y="453"/>
                </a:lnTo>
                <a:lnTo>
                  <a:pt x="670" y="455"/>
                </a:lnTo>
                <a:lnTo>
                  <a:pt x="668" y="458"/>
                </a:lnTo>
                <a:lnTo>
                  <a:pt x="668" y="462"/>
                </a:lnTo>
                <a:lnTo>
                  <a:pt x="668" y="467"/>
                </a:lnTo>
                <a:lnTo>
                  <a:pt x="671" y="471"/>
                </a:lnTo>
                <a:lnTo>
                  <a:pt x="675" y="476"/>
                </a:lnTo>
                <a:lnTo>
                  <a:pt x="681" y="483"/>
                </a:lnTo>
                <a:lnTo>
                  <a:pt x="689" y="490"/>
                </a:lnTo>
                <a:lnTo>
                  <a:pt x="689" y="490"/>
                </a:lnTo>
                <a:lnTo>
                  <a:pt x="745" y="536"/>
                </a:lnTo>
                <a:lnTo>
                  <a:pt x="770" y="560"/>
                </a:lnTo>
                <a:lnTo>
                  <a:pt x="800" y="591"/>
                </a:lnTo>
                <a:lnTo>
                  <a:pt x="800" y="591"/>
                </a:lnTo>
                <a:lnTo>
                  <a:pt x="829" y="628"/>
                </a:lnTo>
                <a:lnTo>
                  <a:pt x="852" y="658"/>
                </a:lnTo>
                <a:lnTo>
                  <a:pt x="867" y="682"/>
                </a:lnTo>
                <a:lnTo>
                  <a:pt x="878" y="700"/>
                </a:lnTo>
                <a:lnTo>
                  <a:pt x="878" y="700"/>
                </a:lnTo>
                <a:lnTo>
                  <a:pt x="892" y="719"/>
                </a:lnTo>
                <a:lnTo>
                  <a:pt x="904" y="739"/>
                </a:lnTo>
                <a:lnTo>
                  <a:pt x="904" y="743"/>
                </a:lnTo>
                <a:lnTo>
                  <a:pt x="904" y="743"/>
                </a:lnTo>
                <a:lnTo>
                  <a:pt x="900" y="741"/>
                </a:lnTo>
                <a:lnTo>
                  <a:pt x="889" y="733"/>
                </a:lnTo>
                <a:lnTo>
                  <a:pt x="870" y="714"/>
                </a:lnTo>
                <a:lnTo>
                  <a:pt x="870" y="714"/>
                </a:lnTo>
                <a:lnTo>
                  <a:pt x="832" y="676"/>
                </a:lnTo>
                <a:lnTo>
                  <a:pt x="810" y="654"/>
                </a:lnTo>
                <a:lnTo>
                  <a:pt x="790" y="637"/>
                </a:lnTo>
                <a:lnTo>
                  <a:pt x="761" y="616"/>
                </a:lnTo>
                <a:lnTo>
                  <a:pt x="761" y="616"/>
                </a:lnTo>
                <a:lnTo>
                  <a:pt x="741" y="601"/>
                </a:lnTo>
                <a:lnTo>
                  <a:pt x="717" y="586"/>
                </a:lnTo>
                <a:lnTo>
                  <a:pt x="692" y="572"/>
                </a:lnTo>
                <a:lnTo>
                  <a:pt x="678" y="565"/>
                </a:lnTo>
                <a:lnTo>
                  <a:pt x="666" y="561"/>
                </a:lnTo>
                <a:lnTo>
                  <a:pt x="653" y="558"/>
                </a:lnTo>
                <a:lnTo>
                  <a:pt x="641" y="557"/>
                </a:lnTo>
                <a:lnTo>
                  <a:pt x="629" y="558"/>
                </a:lnTo>
                <a:lnTo>
                  <a:pt x="620" y="562"/>
                </a:lnTo>
                <a:lnTo>
                  <a:pt x="610" y="569"/>
                </a:lnTo>
                <a:lnTo>
                  <a:pt x="602" y="579"/>
                </a:lnTo>
                <a:lnTo>
                  <a:pt x="595" y="593"/>
                </a:lnTo>
                <a:lnTo>
                  <a:pt x="589" y="611"/>
                </a:lnTo>
                <a:lnTo>
                  <a:pt x="589" y="611"/>
                </a:lnTo>
                <a:lnTo>
                  <a:pt x="578" y="662"/>
                </a:lnTo>
                <a:lnTo>
                  <a:pt x="575" y="682"/>
                </a:lnTo>
                <a:lnTo>
                  <a:pt x="574" y="700"/>
                </a:lnTo>
                <a:lnTo>
                  <a:pt x="570" y="750"/>
                </a:lnTo>
                <a:lnTo>
                  <a:pt x="570" y="750"/>
                </a:lnTo>
                <a:lnTo>
                  <a:pt x="561" y="812"/>
                </a:lnTo>
                <a:lnTo>
                  <a:pt x="556" y="857"/>
                </a:lnTo>
                <a:lnTo>
                  <a:pt x="553" y="897"/>
                </a:lnTo>
                <a:lnTo>
                  <a:pt x="552" y="944"/>
                </a:lnTo>
                <a:lnTo>
                  <a:pt x="552" y="944"/>
                </a:lnTo>
                <a:lnTo>
                  <a:pt x="552" y="973"/>
                </a:lnTo>
                <a:lnTo>
                  <a:pt x="554" y="1004"/>
                </a:lnTo>
                <a:lnTo>
                  <a:pt x="560" y="1037"/>
                </a:lnTo>
                <a:lnTo>
                  <a:pt x="566" y="1070"/>
                </a:lnTo>
                <a:lnTo>
                  <a:pt x="574" y="1104"/>
                </a:lnTo>
                <a:lnTo>
                  <a:pt x="584" y="1137"/>
                </a:lnTo>
                <a:lnTo>
                  <a:pt x="596" y="1168"/>
                </a:lnTo>
                <a:lnTo>
                  <a:pt x="609" y="1197"/>
                </a:lnTo>
                <a:lnTo>
                  <a:pt x="609" y="1197"/>
                </a:lnTo>
                <a:lnTo>
                  <a:pt x="652" y="1277"/>
                </a:lnTo>
                <a:lnTo>
                  <a:pt x="672" y="1315"/>
                </a:lnTo>
                <a:lnTo>
                  <a:pt x="704" y="1366"/>
                </a:lnTo>
                <a:lnTo>
                  <a:pt x="704" y="1366"/>
                </a:lnTo>
                <a:lnTo>
                  <a:pt x="761" y="1452"/>
                </a:lnTo>
                <a:lnTo>
                  <a:pt x="779" y="1477"/>
                </a:lnTo>
                <a:lnTo>
                  <a:pt x="788" y="1487"/>
                </a:lnTo>
                <a:lnTo>
                  <a:pt x="796" y="1495"/>
                </a:lnTo>
                <a:lnTo>
                  <a:pt x="796" y="1495"/>
                </a:lnTo>
                <a:lnTo>
                  <a:pt x="813" y="1511"/>
                </a:lnTo>
                <a:lnTo>
                  <a:pt x="820" y="1516"/>
                </a:lnTo>
                <a:lnTo>
                  <a:pt x="827" y="1522"/>
                </a:lnTo>
                <a:lnTo>
                  <a:pt x="834" y="1526"/>
                </a:lnTo>
                <a:lnTo>
                  <a:pt x="840" y="1529"/>
                </a:lnTo>
                <a:lnTo>
                  <a:pt x="849" y="1529"/>
                </a:lnTo>
                <a:lnTo>
                  <a:pt x="859" y="1527"/>
                </a:lnTo>
                <a:lnTo>
                  <a:pt x="859" y="1527"/>
                </a:lnTo>
                <a:lnTo>
                  <a:pt x="868" y="1526"/>
                </a:lnTo>
                <a:lnTo>
                  <a:pt x="879" y="1526"/>
                </a:lnTo>
                <a:lnTo>
                  <a:pt x="890" y="1529"/>
                </a:lnTo>
                <a:lnTo>
                  <a:pt x="899" y="1531"/>
                </a:lnTo>
                <a:lnTo>
                  <a:pt x="902" y="1534"/>
                </a:lnTo>
                <a:lnTo>
                  <a:pt x="904" y="1537"/>
                </a:lnTo>
                <a:lnTo>
                  <a:pt x="906" y="1540"/>
                </a:lnTo>
                <a:lnTo>
                  <a:pt x="904" y="1544"/>
                </a:lnTo>
                <a:lnTo>
                  <a:pt x="903" y="1548"/>
                </a:lnTo>
                <a:lnTo>
                  <a:pt x="899" y="1554"/>
                </a:lnTo>
                <a:lnTo>
                  <a:pt x="895" y="1558"/>
                </a:lnTo>
                <a:lnTo>
                  <a:pt x="886" y="1563"/>
                </a:lnTo>
                <a:lnTo>
                  <a:pt x="886" y="1563"/>
                </a:lnTo>
                <a:lnTo>
                  <a:pt x="859" y="1584"/>
                </a:lnTo>
                <a:lnTo>
                  <a:pt x="840" y="1598"/>
                </a:lnTo>
                <a:lnTo>
                  <a:pt x="832" y="1602"/>
                </a:lnTo>
                <a:lnTo>
                  <a:pt x="822" y="1605"/>
                </a:lnTo>
                <a:lnTo>
                  <a:pt x="813" y="1606"/>
                </a:lnTo>
                <a:lnTo>
                  <a:pt x="802" y="1608"/>
                </a:lnTo>
                <a:lnTo>
                  <a:pt x="802" y="1608"/>
                </a:lnTo>
                <a:lnTo>
                  <a:pt x="789" y="1608"/>
                </a:lnTo>
                <a:lnTo>
                  <a:pt x="778" y="1608"/>
                </a:lnTo>
                <a:lnTo>
                  <a:pt x="768" y="1606"/>
                </a:lnTo>
                <a:lnTo>
                  <a:pt x="760" y="1604"/>
                </a:lnTo>
                <a:lnTo>
                  <a:pt x="754" y="1599"/>
                </a:lnTo>
                <a:lnTo>
                  <a:pt x="753" y="1597"/>
                </a:lnTo>
                <a:lnTo>
                  <a:pt x="752" y="1594"/>
                </a:lnTo>
                <a:lnTo>
                  <a:pt x="752" y="1591"/>
                </a:lnTo>
                <a:lnTo>
                  <a:pt x="753" y="1587"/>
                </a:lnTo>
                <a:lnTo>
                  <a:pt x="759" y="1579"/>
                </a:lnTo>
                <a:lnTo>
                  <a:pt x="759" y="1579"/>
                </a:lnTo>
                <a:lnTo>
                  <a:pt x="768" y="1563"/>
                </a:lnTo>
                <a:lnTo>
                  <a:pt x="771" y="1556"/>
                </a:lnTo>
                <a:lnTo>
                  <a:pt x="772" y="1551"/>
                </a:lnTo>
                <a:lnTo>
                  <a:pt x="771" y="1543"/>
                </a:lnTo>
                <a:lnTo>
                  <a:pt x="767" y="1533"/>
                </a:lnTo>
                <a:lnTo>
                  <a:pt x="750" y="1505"/>
                </a:lnTo>
                <a:lnTo>
                  <a:pt x="750" y="1505"/>
                </a:lnTo>
                <a:lnTo>
                  <a:pt x="731" y="1470"/>
                </a:lnTo>
                <a:lnTo>
                  <a:pt x="710" y="1440"/>
                </a:lnTo>
                <a:lnTo>
                  <a:pt x="688" y="1405"/>
                </a:lnTo>
                <a:lnTo>
                  <a:pt x="661" y="1361"/>
                </a:lnTo>
                <a:lnTo>
                  <a:pt x="661" y="1361"/>
                </a:lnTo>
                <a:lnTo>
                  <a:pt x="636" y="1313"/>
                </a:lnTo>
                <a:lnTo>
                  <a:pt x="616" y="1275"/>
                </a:lnTo>
                <a:lnTo>
                  <a:pt x="597" y="1240"/>
                </a:lnTo>
                <a:lnTo>
                  <a:pt x="589" y="1225"/>
                </a:lnTo>
                <a:lnTo>
                  <a:pt x="579" y="1209"/>
                </a:lnTo>
                <a:lnTo>
                  <a:pt x="579" y="1209"/>
                </a:lnTo>
                <a:lnTo>
                  <a:pt x="568" y="1193"/>
                </a:lnTo>
                <a:lnTo>
                  <a:pt x="556" y="1176"/>
                </a:lnTo>
                <a:lnTo>
                  <a:pt x="542" y="1161"/>
                </a:lnTo>
                <a:lnTo>
                  <a:pt x="535" y="1155"/>
                </a:lnTo>
                <a:lnTo>
                  <a:pt x="528" y="1150"/>
                </a:lnTo>
                <a:lnTo>
                  <a:pt x="520" y="1145"/>
                </a:lnTo>
                <a:lnTo>
                  <a:pt x="511" y="1144"/>
                </a:lnTo>
                <a:lnTo>
                  <a:pt x="504" y="1144"/>
                </a:lnTo>
                <a:lnTo>
                  <a:pt x="496" y="1147"/>
                </a:lnTo>
                <a:lnTo>
                  <a:pt x="488" y="1151"/>
                </a:lnTo>
                <a:lnTo>
                  <a:pt x="479" y="1159"/>
                </a:lnTo>
                <a:lnTo>
                  <a:pt x="471" y="1170"/>
                </a:lnTo>
                <a:lnTo>
                  <a:pt x="463" y="1184"/>
                </a:lnTo>
                <a:lnTo>
                  <a:pt x="463" y="1184"/>
                </a:lnTo>
                <a:lnTo>
                  <a:pt x="448" y="1214"/>
                </a:lnTo>
                <a:lnTo>
                  <a:pt x="436" y="1238"/>
                </a:lnTo>
                <a:lnTo>
                  <a:pt x="420" y="1279"/>
                </a:lnTo>
                <a:lnTo>
                  <a:pt x="411" y="1294"/>
                </a:lnTo>
                <a:lnTo>
                  <a:pt x="405" y="1309"/>
                </a:lnTo>
                <a:lnTo>
                  <a:pt x="395" y="1326"/>
                </a:lnTo>
                <a:lnTo>
                  <a:pt x="384" y="1341"/>
                </a:lnTo>
                <a:lnTo>
                  <a:pt x="384" y="1341"/>
                </a:lnTo>
                <a:lnTo>
                  <a:pt x="363" y="1370"/>
                </a:lnTo>
                <a:lnTo>
                  <a:pt x="348" y="1393"/>
                </a:lnTo>
                <a:lnTo>
                  <a:pt x="338" y="1411"/>
                </a:lnTo>
                <a:lnTo>
                  <a:pt x="334" y="1425"/>
                </a:lnTo>
                <a:lnTo>
                  <a:pt x="334" y="1425"/>
                </a:lnTo>
                <a:lnTo>
                  <a:pt x="330" y="1437"/>
                </a:lnTo>
                <a:lnTo>
                  <a:pt x="330" y="1448"/>
                </a:lnTo>
                <a:lnTo>
                  <a:pt x="330" y="1452"/>
                </a:lnTo>
                <a:lnTo>
                  <a:pt x="332" y="1456"/>
                </a:lnTo>
                <a:lnTo>
                  <a:pt x="335" y="1459"/>
                </a:lnTo>
                <a:lnTo>
                  <a:pt x="341" y="1462"/>
                </a:lnTo>
                <a:lnTo>
                  <a:pt x="341" y="1462"/>
                </a:lnTo>
                <a:lnTo>
                  <a:pt x="348" y="1465"/>
                </a:lnTo>
                <a:lnTo>
                  <a:pt x="353" y="1469"/>
                </a:lnTo>
                <a:lnTo>
                  <a:pt x="359" y="1475"/>
                </a:lnTo>
                <a:lnTo>
                  <a:pt x="363" y="1481"/>
                </a:lnTo>
                <a:lnTo>
                  <a:pt x="364" y="1484"/>
                </a:lnTo>
                <a:lnTo>
                  <a:pt x="364" y="1487"/>
                </a:lnTo>
                <a:lnTo>
                  <a:pt x="363" y="1490"/>
                </a:lnTo>
                <a:lnTo>
                  <a:pt x="361" y="1493"/>
                </a:lnTo>
                <a:lnTo>
                  <a:pt x="357" y="1495"/>
                </a:lnTo>
                <a:lnTo>
                  <a:pt x="353" y="1497"/>
                </a:lnTo>
                <a:lnTo>
                  <a:pt x="339" y="1498"/>
                </a:lnTo>
                <a:lnTo>
                  <a:pt x="339" y="1498"/>
                </a:lnTo>
                <a:lnTo>
                  <a:pt x="321" y="1498"/>
                </a:lnTo>
                <a:lnTo>
                  <a:pt x="305" y="1497"/>
                </a:lnTo>
                <a:lnTo>
                  <a:pt x="288" y="1494"/>
                </a:lnTo>
                <a:lnTo>
                  <a:pt x="274" y="1491"/>
                </a:lnTo>
                <a:lnTo>
                  <a:pt x="262" y="1486"/>
                </a:lnTo>
                <a:lnTo>
                  <a:pt x="252" y="1480"/>
                </a:lnTo>
                <a:lnTo>
                  <a:pt x="243" y="1475"/>
                </a:lnTo>
                <a:lnTo>
                  <a:pt x="239" y="1466"/>
                </a:lnTo>
                <a:lnTo>
                  <a:pt x="239" y="1466"/>
                </a:lnTo>
                <a:lnTo>
                  <a:pt x="234" y="1451"/>
                </a:lnTo>
                <a:lnTo>
                  <a:pt x="232" y="1443"/>
                </a:lnTo>
                <a:lnTo>
                  <a:pt x="232" y="1436"/>
                </a:lnTo>
                <a:lnTo>
                  <a:pt x="234" y="1430"/>
                </a:lnTo>
                <a:lnTo>
                  <a:pt x="237" y="1426"/>
                </a:lnTo>
                <a:lnTo>
                  <a:pt x="242" y="1425"/>
                </a:lnTo>
                <a:lnTo>
                  <a:pt x="250" y="1425"/>
                </a:lnTo>
                <a:lnTo>
                  <a:pt x="250" y="1425"/>
                </a:lnTo>
                <a:lnTo>
                  <a:pt x="268" y="1425"/>
                </a:lnTo>
                <a:lnTo>
                  <a:pt x="277" y="1425"/>
                </a:lnTo>
                <a:lnTo>
                  <a:pt x="285" y="1422"/>
                </a:lnTo>
                <a:lnTo>
                  <a:pt x="293" y="1418"/>
                </a:lnTo>
                <a:lnTo>
                  <a:pt x="300" y="1412"/>
                </a:lnTo>
                <a:lnTo>
                  <a:pt x="309" y="1402"/>
                </a:lnTo>
                <a:lnTo>
                  <a:pt x="317" y="1391"/>
                </a:lnTo>
                <a:lnTo>
                  <a:pt x="317" y="1391"/>
                </a:lnTo>
                <a:lnTo>
                  <a:pt x="336" y="1363"/>
                </a:lnTo>
                <a:lnTo>
                  <a:pt x="356" y="1329"/>
                </a:lnTo>
                <a:lnTo>
                  <a:pt x="377" y="1288"/>
                </a:lnTo>
                <a:lnTo>
                  <a:pt x="396" y="1245"/>
                </a:lnTo>
                <a:lnTo>
                  <a:pt x="396" y="1245"/>
                </a:lnTo>
                <a:lnTo>
                  <a:pt x="407" y="1218"/>
                </a:lnTo>
                <a:lnTo>
                  <a:pt x="420" y="1180"/>
                </a:lnTo>
                <a:lnTo>
                  <a:pt x="434" y="1136"/>
                </a:lnTo>
                <a:lnTo>
                  <a:pt x="448" y="1089"/>
                </a:lnTo>
                <a:lnTo>
                  <a:pt x="460" y="1040"/>
                </a:lnTo>
                <a:lnTo>
                  <a:pt x="471" y="993"/>
                </a:lnTo>
                <a:lnTo>
                  <a:pt x="479" y="951"/>
                </a:lnTo>
                <a:lnTo>
                  <a:pt x="482" y="932"/>
                </a:lnTo>
                <a:lnTo>
                  <a:pt x="484" y="915"/>
                </a:lnTo>
                <a:lnTo>
                  <a:pt x="484" y="915"/>
                </a:lnTo>
                <a:lnTo>
                  <a:pt x="489" y="787"/>
                </a:lnTo>
                <a:lnTo>
                  <a:pt x="492" y="672"/>
                </a:lnTo>
                <a:lnTo>
                  <a:pt x="492" y="672"/>
                </a:lnTo>
                <a:lnTo>
                  <a:pt x="492" y="644"/>
                </a:lnTo>
                <a:lnTo>
                  <a:pt x="489" y="615"/>
                </a:lnTo>
                <a:lnTo>
                  <a:pt x="488" y="600"/>
                </a:lnTo>
                <a:lnTo>
                  <a:pt x="484" y="586"/>
                </a:lnTo>
                <a:lnTo>
                  <a:pt x="481" y="572"/>
                </a:lnTo>
                <a:lnTo>
                  <a:pt x="475" y="561"/>
                </a:lnTo>
                <a:lnTo>
                  <a:pt x="470" y="550"/>
                </a:lnTo>
                <a:lnTo>
                  <a:pt x="463" y="541"/>
                </a:lnTo>
                <a:lnTo>
                  <a:pt x="454" y="535"/>
                </a:lnTo>
                <a:lnTo>
                  <a:pt x="446" y="530"/>
                </a:lnTo>
                <a:lnTo>
                  <a:pt x="435" y="530"/>
                </a:lnTo>
                <a:lnTo>
                  <a:pt x="423" y="533"/>
                </a:lnTo>
                <a:lnTo>
                  <a:pt x="410" y="539"/>
                </a:lnTo>
                <a:lnTo>
                  <a:pt x="395" y="550"/>
                </a:lnTo>
                <a:lnTo>
                  <a:pt x="395" y="550"/>
                </a:lnTo>
                <a:lnTo>
                  <a:pt x="345" y="587"/>
                </a:lnTo>
                <a:lnTo>
                  <a:pt x="314" y="610"/>
                </a:lnTo>
                <a:lnTo>
                  <a:pt x="289" y="629"/>
                </a:lnTo>
                <a:lnTo>
                  <a:pt x="256" y="661"/>
                </a:lnTo>
                <a:lnTo>
                  <a:pt x="256" y="661"/>
                </a:lnTo>
                <a:lnTo>
                  <a:pt x="234" y="682"/>
                </a:lnTo>
                <a:lnTo>
                  <a:pt x="210" y="701"/>
                </a:lnTo>
                <a:lnTo>
                  <a:pt x="189" y="716"/>
                </a:lnTo>
                <a:lnTo>
                  <a:pt x="173" y="726"/>
                </a:lnTo>
                <a:lnTo>
                  <a:pt x="167" y="728"/>
                </a:lnTo>
                <a:lnTo>
                  <a:pt x="164" y="728"/>
                </a:lnTo>
                <a:lnTo>
                  <a:pt x="163" y="726"/>
                </a:lnTo>
                <a:lnTo>
                  <a:pt x="163" y="723"/>
                </a:lnTo>
                <a:lnTo>
                  <a:pt x="166" y="718"/>
                </a:lnTo>
                <a:lnTo>
                  <a:pt x="171" y="708"/>
                </a:lnTo>
                <a:lnTo>
                  <a:pt x="181" y="697"/>
                </a:lnTo>
                <a:lnTo>
                  <a:pt x="212" y="661"/>
                </a:lnTo>
                <a:lnTo>
                  <a:pt x="212" y="661"/>
                </a:lnTo>
                <a:lnTo>
                  <a:pt x="307" y="557"/>
                </a:lnTo>
                <a:lnTo>
                  <a:pt x="325" y="539"/>
                </a:lnTo>
                <a:lnTo>
                  <a:pt x="342" y="523"/>
                </a:lnTo>
                <a:lnTo>
                  <a:pt x="342" y="523"/>
                </a:lnTo>
                <a:lnTo>
                  <a:pt x="352" y="514"/>
                </a:lnTo>
                <a:lnTo>
                  <a:pt x="363" y="501"/>
                </a:lnTo>
                <a:lnTo>
                  <a:pt x="371" y="490"/>
                </a:lnTo>
                <a:lnTo>
                  <a:pt x="373" y="485"/>
                </a:lnTo>
                <a:lnTo>
                  <a:pt x="374" y="480"/>
                </a:lnTo>
                <a:lnTo>
                  <a:pt x="374" y="475"/>
                </a:lnTo>
                <a:lnTo>
                  <a:pt x="373" y="471"/>
                </a:lnTo>
                <a:lnTo>
                  <a:pt x="368" y="468"/>
                </a:lnTo>
                <a:lnTo>
                  <a:pt x="363" y="465"/>
                </a:lnTo>
                <a:lnTo>
                  <a:pt x="355" y="464"/>
                </a:lnTo>
                <a:lnTo>
                  <a:pt x="343" y="464"/>
                </a:lnTo>
                <a:lnTo>
                  <a:pt x="330" y="465"/>
                </a:lnTo>
                <a:lnTo>
                  <a:pt x="311" y="467"/>
                </a:lnTo>
                <a:lnTo>
                  <a:pt x="311" y="467"/>
                </a:lnTo>
                <a:lnTo>
                  <a:pt x="250" y="476"/>
                </a:lnTo>
                <a:lnTo>
                  <a:pt x="206" y="480"/>
                </a:lnTo>
                <a:lnTo>
                  <a:pt x="167" y="482"/>
                </a:lnTo>
                <a:lnTo>
                  <a:pt x="120" y="482"/>
                </a:lnTo>
                <a:lnTo>
                  <a:pt x="120" y="482"/>
                </a:lnTo>
                <a:lnTo>
                  <a:pt x="89" y="480"/>
                </a:lnTo>
                <a:lnTo>
                  <a:pt x="60" y="478"/>
                </a:lnTo>
                <a:lnTo>
                  <a:pt x="32" y="475"/>
                </a:lnTo>
                <a:lnTo>
                  <a:pt x="13" y="472"/>
                </a:lnTo>
                <a:lnTo>
                  <a:pt x="6" y="469"/>
                </a:lnTo>
                <a:lnTo>
                  <a:pt x="2" y="468"/>
                </a:lnTo>
                <a:lnTo>
                  <a:pt x="0" y="467"/>
                </a:lnTo>
                <a:lnTo>
                  <a:pt x="0" y="465"/>
                </a:lnTo>
                <a:lnTo>
                  <a:pt x="3" y="462"/>
                </a:lnTo>
                <a:lnTo>
                  <a:pt x="10" y="460"/>
                </a:lnTo>
                <a:lnTo>
                  <a:pt x="23" y="458"/>
                </a:lnTo>
                <a:lnTo>
                  <a:pt x="60" y="453"/>
                </a:lnTo>
                <a:lnTo>
                  <a:pt x="60" y="453"/>
                </a:lnTo>
                <a:lnTo>
                  <a:pt x="141" y="446"/>
                </a:lnTo>
                <a:lnTo>
                  <a:pt x="196" y="440"/>
                </a:lnTo>
                <a:lnTo>
                  <a:pt x="218" y="437"/>
                </a:lnTo>
                <a:lnTo>
                  <a:pt x="239" y="433"/>
                </a:lnTo>
                <a:lnTo>
                  <a:pt x="262" y="429"/>
                </a:lnTo>
                <a:lnTo>
                  <a:pt x="285" y="422"/>
                </a:lnTo>
                <a:lnTo>
                  <a:pt x="285" y="422"/>
                </a:lnTo>
                <a:lnTo>
                  <a:pt x="327" y="408"/>
                </a:lnTo>
                <a:lnTo>
                  <a:pt x="342" y="403"/>
                </a:lnTo>
                <a:lnTo>
                  <a:pt x="355" y="397"/>
                </a:lnTo>
                <a:lnTo>
                  <a:pt x="363" y="392"/>
                </a:lnTo>
                <a:lnTo>
                  <a:pt x="370" y="386"/>
                </a:lnTo>
                <a:lnTo>
                  <a:pt x="377" y="379"/>
                </a:lnTo>
                <a:lnTo>
                  <a:pt x="381" y="372"/>
                </a:lnTo>
                <a:lnTo>
                  <a:pt x="381" y="372"/>
                </a:lnTo>
                <a:lnTo>
                  <a:pt x="392" y="358"/>
                </a:lnTo>
                <a:lnTo>
                  <a:pt x="398" y="350"/>
                </a:lnTo>
                <a:lnTo>
                  <a:pt x="399" y="344"/>
                </a:lnTo>
                <a:lnTo>
                  <a:pt x="400" y="340"/>
                </a:lnTo>
                <a:lnTo>
                  <a:pt x="399" y="335"/>
                </a:lnTo>
                <a:lnTo>
                  <a:pt x="398" y="328"/>
                </a:lnTo>
                <a:lnTo>
                  <a:pt x="395" y="321"/>
                </a:lnTo>
                <a:lnTo>
                  <a:pt x="391" y="314"/>
                </a:lnTo>
                <a:lnTo>
                  <a:pt x="384" y="304"/>
                </a:lnTo>
                <a:lnTo>
                  <a:pt x="377" y="294"/>
                </a:lnTo>
                <a:lnTo>
                  <a:pt x="353" y="272"/>
                </a:lnTo>
                <a:lnTo>
                  <a:pt x="353" y="272"/>
                </a:lnTo>
                <a:lnTo>
                  <a:pt x="282" y="207"/>
                </a:lnTo>
                <a:lnTo>
                  <a:pt x="264" y="190"/>
                </a:lnTo>
                <a:lnTo>
                  <a:pt x="249" y="178"/>
                </a:lnTo>
                <a:lnTo>
                  <a:pt x="249" y="178"/>
                </a:lnTo>
                <a:lnTo>
                  <a:pt x="241" y="169"/>
                </a:lnTo>
                <a:lnTo>
                  <a:pt x="232" y="160"/>
                </a:lnTo>
                <a:lnTo>
                  <a:pt x="225" y="151"/>
                </a:lnTo>
                <a:lnTo>
                  <a:pt x="221" y="143"/>
                </a:lnTo>
                <a:lnTo>
                  <a:pt x="221" y="140"/>
                </a:lnTo>
                <a:lnTo>
                  <a:pt x="221" y="139"/>
                </a:lnTo>
                <a:lnTo>
                  <a:pt x="224" y="137"/>
                </a:lnTo>
                <a:lnTo>
                  <a:pt x="227" y="139"/>
                </a:lnTo>
                <a:lnTo>
                  <a:pt x="239" y="143"/>
                </a:lnTo>
                <a:lnTo>
                  <a:pt x="259" y="156"/>
                </a:lnTo>
                <a:lnTo>
                  <a:pt x="259" y="156"/>
                </a:lnTo>
                <a:lnTo>
                  <a:pt x="300" y="182"/>
                </a:lnTo>
                <a:lnTo>
                  <a:pt x="332" y="203"/>
                </a:lnTo>
                <a:lnTo>
                  <a:pt x="360" y="225"/>
                </a:lnTo>
                <a:lnTo>
                  <a:pt x="391" y="253"/>
                </a:lnTo>
                <a:lnTo>
                  <a:pt x="391" y="253"/>
                </a:lnTo>
                <a:lnTo>
                  <a:pt x="407" y="269"/>
                </a:lnTo>
                <a:lnTo>
                  <a:pt x="424" y="283"/>
                </a:lnTo>
                <a:lnTo>
                  <a:pt x="441" y="296"/>
                </a:lnTo>
                <a:lnTo>
                  <a:pt x="448" y="300"/>
                </a:lnTo>
                <a:lnTo>
                  <a:pt x="456" y="303"/>
                </a:lnTo>
                <a:lnTo>
                  <a:pt x="463" y="304"/>
                </a:lnTo>
                <a:lnTo>
                  <a:pt x="470" y="303"/>
                </a:lnTo>
                <a:lnTo>
                  <a:pt x="475" y="301"/>
                </a:lnTo>
                <a:lnTo>
                  <a:pt x="481" y="296"/>
                </a:lnTo>
                <a:lnTo>
                  <a:pt x="485" y="289"/>
                </a:lnTo>
                <a:lnTo>
                  <a:pt x="488" y="280"/>
                </a:lnTo>
                <a:lnTo>
                  <a:pt x="491" y="268"/>
                </a:lnTo>
                <a:lnTo>
                  <a:pt x="492" y="253"/>
                </a:lnTo>
                <a:lnTo>
                  <a:pt x="492" y="253"/>
                </a:lnTo>
                <a:lnTo>
                  <a:pt x="496" y="193"/>
                </a:lnTo>
                <a:lnTo>
                  <a:pt x="498" y="143"/>
                </a:lnTo>
                <a:lnTo>
                  <a:pt x="500" y="103"/>
                </a:lnTo>
                <a:lnTo>
                  <a:pt x="503" y="67"/>
                </a:lnTo>
                <a:lnTo>
                  <a:pt x="503" y="67"/>
                </a:lnTo>
                <a:lnTo>
                  <a:pt x="507" y="33"/>
                </a:lnTo>
                <a:lnTo>
                  <a:pt x="510" y="19"/>
                </a:lnTo>
                <a:lnTo>
                  <a:pt x="513" y="8"/>
                </a:lnTo>
                <a:lnTo>
                  <a:pt x="514" y="6"/>
                </a:lnTo>
                <a:lnTo>
                  <a:pt x="516" y="4"/>
                </a:lnTo>
                <a:lnTo>
                  <a:pt x="517" y="6"/>
                </a:lnTo>
                <a:lnTo>
                  <a:pt x="518" y="8"/>
                </a:lnTo>
                <a:lnTo>
                  <a:pt x="523" y="21"/>
                </a:lnTo>
                <a:lnTo>
                  <a:pt x="525" y="47"/>
                </a:lnTo>
                <a:lnTo>
                  <a:pt x="525" y="47"/>
                </a:lnTo>
                <a:lnTo>
                  <a:pt x="528" y="100"/>
                </a:lnTo>
                <a:lnTo>
                  <a:pt x="531" y="136"/>
                </a:lnTo>
                <a:lnTo>
                  <a:pt x="532" y="165"/>
                </a:lnTo>
                <a:lnTo>
                  <a:pt x="536" y="192"/>
                </a:lnTo>
                <a:lnTo>
                  <a:pt x="536" y="192"/>
                </a:lnTo>
                <a:lnTo>
                  <a:pt x="543" y="225"/>
                </a:lnTo>
                <a:lnTo>
                  <a:pt x="548" y="240"/>
                </a:lnTo>
                <a:lnTo>
                  <a:pt x="550" y="247"/>
                </a:lnTo>
                <a:lnTo>
                  <a:pt x="553" y="254"/>
                </a:lnTo>
                <a:lnTo>
                  <a:pt x="557" y="258"/>
                </a:lnTo>
                <a:lnTo>
                  <a:pt x="563" y="261"/>
                </a:lnTo>
                <a:lnTo>
                  <a:pt x="568" y="262"/>
                </a:lnTo>
                <a:lnTo>
                  <a:pt x="575" y="261"/>
                </a:lnTo>
                <a:lnTo>
                  <a:pt x="582" y="258"/>
                </a:lnTo>
                <a:lnTo>
                  <a:pt x="592" y="251"/>
                </a:lnTo>
                <a:lnTo>
                  <a:pt x="602" y="242"/>
                </a:lnTo>
                <a:lnTo>
                  <a:pt x="613" y="229"/>
                </a:lnTo>
                <a:lnTo>
                  <a:pt x="613" y="229"/>
                </a:lnTo>
                <a:close/>
              </a:path>
            </a:pathLst>
          </a:custGeom>
          <a:solidFill>
            <a:schemeClr val="bg1"/>
          </a:solidFill>
          <a:ln w="19050">
            <a:solidFill>
              <a:schemeClr val="accent3"/>
            </a:solidFill>
          </a:ln>
          <a:effectLst/>
        </p:spPr>
        <p:txBody>
          <a:bodyPr vert="horz" wrap="square" lIns="91440" tIns="45721" rIns="91440" bIns="45721"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401" b="0" i="0" u="none" strike="noStrike" kern="1200" cap="none" spc="0" normalizeH="0" baseline="0" noProof="0">
              <a:ln>
                <a:noFill/>
              </a:ln>
              <a:solidFill>
                <a:srgbClr val="001965"/>
              </a:solidFill>
              <a:effectLst/>
              <a:uLnTx/>
              <a:uFillTx/>
              <a:latin typeface="+mj-lt"/>
              <a:ea typeface="+mn-ea"/>
              <a:cs typeface="Arial" charset="0"/>
            </a:endParaRPr>
          </a:p>
        </p:txBody>
      </p:sp>
      <p:sp>
        <p:nvSpPr>
          <p:cNvPr id="25" name="Freeform 21"/>
          <p:cNvSpPr>
            <a:spLocks/>
          </p:cNvSpPr>
          <p:nvPr/>
        </p:nvSpPr>
        <p:spPr bwMode="auto">
          <a:xfrm>
            <a:off x="8598972" y="3431016"/>
            <a:ext cx="206602" cy="207818"/>
          </a:xfrm>
          <a:custGeom>
            <a:avLst/>
            <a:gdLst>
              <a:gd name="T0" fmla="*/ 0 w 170"/>
              <a:gd name="T1" fmla="*/ 86 h 171"/>
              <a:gd name="T2" fmla="*/ 0 w 170"/>
              <a:gd name="T3" fmla="*/ 86 h 171"/>
              <a:gd name="T4" fmla="*/ 0 w 170"/>
              <a:gd name="T5" fmla="*/ 76 h 171"/>
              <a:gd name="T6" fmla="*/ 1 w 170"/>
              <a:gd name="T7" fmla="*/ 68 h 171"/>
              <a:gd name="T8" fmla="*/ 4 w 170"/>
              <a:gd name="T9" fmla="*/ 60 h 171"/>
              <a:gd name="T10" fmla="*/ 7 w 170"/>
              <a:gd name="T11" fmla="*/ 53 h 171"/>
              <a:gd name="T12" fmla="*/ 15 w 170"/>
              <a:gd name="T13" fmla="*/ 37 h 171"/>
              <a:gd name="T14" fmla="*/ 25 w 170"/>
              <a:gd name="T15" fmla="*/ 25 h 171"/>
              <a:gd name="T16" fmla="*/ 37 w 170"/>
              <a:gd name="T17" fmla="*/ 15 h 171"/>
              <a:gd name="T18" fmla="*/ 52 w 170"/>
              <a:gd name="T19" fmla="*/ 7 h 171"/>
              <a:gd name="T20" fmla="*/ 59 w 170"/>
              <a:gd name="T21" fmla="*/ 4 h 171"/>
              <a:gd name="T22" fmla="*/ 68 w 170"/>
              <a:gd name="T23" fmla="*/ 1 h 171"/>
              <a:gd name="T24" fmla="*/ 76 w 170"/>
              <a:gd name="T25" fmla="*/ 0 h 171"/>
              <a:gd name="T26" fmla="*/ 86 w 170"/>
              <a:gd name="T27" fmla="*/ 0 h 171"/>
              <a:gd name="T28" fmla="*/ 86 w 170"/>
              <a:gd name="T29" fmla="*/ 0 h 171"/>
              <a:gd name="T30" fmla="*/ 94 w 170"/>
              <a:gd name="T31" fmla="*/ 0 h 171"/>
              <a:gd name="T32" fmla="*/ 102 w 170"/>
              <a:gd name="T33" fmla="*/ 1 h 171"/>
              <a:gd name="T34" fmla="*/ 111 w 170"/>
              <a:gd name="T35" fmla="*/ 4 h 171"/>
              <a:gd name="T36" fmla="*/ 119 w 170"/>
              <a:gd name="T37" fmla="*/ 7 h 171"/>
              <a:gd name="T38" fmla="*/ 133 w 170"/>
              <a:gd name="T39" fmla="*/ 15 h 171"/>
              <a:gd name="T40" fmla="*/ 145 w 170"/>
              <a:gd name="T41" fmla="*/ 25 h 171"/>
              <a:gd name="T42" fmla="*/ 157 w 170"/>
              <a:gd name="T43" fmla="*/ 37 h 171"/>
              <a:gd name="T44" fmla="*/ 165 w 170"/>
              <a:gd name="T45" fmla="*/ 53 h 171"/>
              <a:gd name="T46" fmla="*/ 168 w 170"/>
              <a:gd name="T47" fmla="*/ 60 h 171"/>
              <a:gd name="T48" fmla="*/ 169 w 170"/>
              <a:gd name="T49" fmla="*/ 68 h 171"/>
              <a:gd name="T50" fmla="*/ 170 w 170"/>
              <a:gd name="T51" fmla="*/ 76 h 171"/>
              <a:gd name="T52" fmla="*/ 170 w 170"/>
              <a:gd name="T53" fmla="*/ 86 h 171"/>
              <a:gd name="T54" fmla="*/ 170 w 170"/>
              <a:gd name="T55" fmla="*/ 86 h 171"/>
              <a:gd name="T56" fmla="*/ 170 w 170"/>
              <a:gd name="T57" fmla="*/ 94 h 171"/>
              <a:gd name="T58" fmla="*/ 169 w 170"/>
              <a:gd name="T59" fmla="*/ 103 h 171"/>
              <a:gd name="T60" fmla="*/ 168 w 170"/>
              <a:gd name="T61" fmla="*/ 111 h 171"/>
              <a:gd name="T62" fmla="*/ 165 w 170"/>
              <a:gd name="T63" fmla="*/ 119 h 171"/>
              <a:gd name="T64" fmla="*/ 157 w 170"/>
              <a:gd name="T65" fmla="*/ 133 h 171"/>
              <a:gd name="T66" fmla="*/ 145 w 170"/>
              <a:gd name="T67" fmla="*/ 146 h 171"/>
              <a:gd name="T68" fmla="*/ 133 w 170"/>
              <a:gd name="T69" fmla="*/ 157 h 171"/>
              <a:gd name="T70" fmla="*/ 119 w 170"/>
              <a:gd name="T71" fmla="*/ 164 h 171"/>
              <a:gd name="T72" fmla="*/ 111 w 170"/>
              <a:gd name="T73" fmla="*/ 168 h 171"/>
              <a:gd name="T74" fmla="*/ 102 w 170"/>
              <a:gd name="T75" fmla="*/ 169 h 171"/>
              <a:gd name="T76" fmla="*/ 94 w 170"/>
              <a:gd name="T77" fmla="*/ 171 h 171"/>
              <a:gd name="T78" fmla="*/ 86 w 170"/>
              <a:gd name="T79" fmla="*/ 171 h 171"/>
              <a:gd name="T80" fmla="*/ 86 w 170"/>
              <a:gd name="T81" fmla="*/ 171 h 171"/>
              <a:gd name="T82" fmla="*/ 76 w 170"/>
              <a:gd name="T83" fmla="*/ 171 h 171"/>
              <a:gd name="T84" fmla="*/ 68 w 170"/>
              <a:gd name="T85" fmla="*/ 169 h 171"/>
              <a:gd name="T86" fmla="*/ 59 w 170"/>
              <a:gd name="T87" fmla="*/ 168 h 171"/>
              <a:gd name="T88" fmla="*/ 52 w 170"/>
              <a:gd name="T89" fmla="*/ 164 h 171"/>
              <a:gd name="T90" fmla="*/ 37 w 170"/>
              <a:gd name="T91" fmla="*/ 157 h 171"/>
              <a:gd name="T92" fmla="*/ 25 w 170"/>
              <a:gd name="T93" fmla="*/ 146 h 171"/>
              <a:gd name="T94" fmla="*/ 15 w 170"/>
              <a:gd name="T95" fmla="*/ 133 h 171"/>
              <a:gd name="T96" fmla="*/ 7 w 170"/>
              <a:gd name="T97" fmla="*/ 119 h 171"/>
              <a:gd name="T98" fmla="*/ 4 w 170"/>
              <a:gd name="T99" fmla="*/ 111 h 171"/>
              <a:gd name="T100" fmla="*/ 1 w 170"/>
              <a:gd name="T101" fmla="*/ 103 h 171"/>
              <a:gd name="T102" fmla="*/ 0 w 170"/>
              <a:gd name="T103" fmla="*/ 94 h 171"/>
              <a:gd name="T104" fmla="*/ 0 w 170"/>
              <a:gd name="T105" fmla="*/ 86 h 171"/>
              <a:gd name="T106" fmla="*/ 0 w 170"/>
              <a:gd name="T107"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1">
                <a:moveTo>
                  <a:pt x="0" y="86"/>
                </a:moveTo>
                <a:lnTo>
                  <a:pt x="0" y="86"/>
                </a:lnTo>
                <a:lnTo>
                  <a:pt x="0" y="76"/>
                </a:lnTo>
                <a:lnTo>
                  <a:pt x="1" y="68"/>
                </a:lnTo>
                <a:lnTo>
                  <a:pt x="4" y="60"/>
                </a:lnTo>
                <a:lnTo>
                  <a:pt x="7" y="53"/>
                </a:lnTo>
                <a:lnTo>
                  <a:pt x="15" y="37"/>
                </a:lnTo>
                <a:lnTo>
                  <a:pt x="25" y="25"/>
                </a:lnTo>
                <a:lnTo>
                  <a:pt x="37" y="15"/>
                </a:lnTo>
                <a:lnTo>
                  <a:pt x="52" y="7"/>
                </a:lnTo>
                <a:lnTo>
                  <a:pt x="59" y="4"/>
                </a:lnTo>
                <a:lnTo>
                  <a:pt x="68" y="1"/>
                </a:lnTo>
                <a:lnTo>
                  <a:pt x="76" y="0"/>
                </a:lnTo>
                <a:lnTo>
                  <a:pt x="86" y="0"/>
                </a:lnTo>
                <a:lnTo>
                  <a:pt x="86" y="0"/>
                </a:lnTo>
                <a:lnTo>
                  <a:pt x="94" y="0"/>
                </a:lnTo>
                <a:lnTo>
                  <a:pt x="102" y="1"/>
                </a:lnTo>
                <a:lnTo>
                  <a:pt x="111" y="4"/>
                </a:lnTo>
                <a:lnTo>
                  <a:pt x="119" y="7"/>
                </a:lnTo>
                <a:lnTo>
                  <a:pt x="133" y="15"/>
                </a:lnTo>
                <a:lnTo>
                  <a:pt x="145" y="25"/>
                </a:lnTo>
                <a:lnTo>
                  <a:pt x="157" y="37"/>
                </a:lnTo>
                <a:lnTo>
                  <a:pt x="165" y="53"/>
                </a:lnTo>
                <a:lnTo>
                  <a:pt x="168" y="60"/>
                </a:lnTo>
                <a:lnTo>
                  <a:pt x="169" y="68"/>
                </a:lnTo>
                <a:lnTo>
                  <a:pt x="170" y="76"/>
                </a:lnTo>
                <a:lnTo>
                  <a:pt x="170" y="86"/>
                </a:lnTo>
                <a:lnTo>
                  <a:pt x="170" y="86"/>
                </a:lnTo>
                <a:lnTo>
                  <a:pt x="170" y="94"/>
                </a:lnTo>
                <a:lnTo>
                  <a:pt x="169" y="103"/>
                </a:lnTo>
                <a:lnTo>
                  <a:pt x="168" y="111"/>
                </a:lnTo>
                <a:lnTo>
                  <a:pt x="165" y="119"/>
                </a:lnTo>
                <a:lnTo>
                  <a:pt x="157" y="133"/>
                </a:lnTo>
                <a:lnTo>
                  <a:pt x="145" y="146"/>
                </a:lnTo>
                <a:lnTo>
                  <a:pt x="133" y="157"/>
                </a:lnTo>
                <a:lnTo>
                  <a:pt x="119" y="164"/>
                </a:lnTo>
                <a:lnTo>
                  <a:pt x="111" y="168"/>
                </a:lnTo>
                <a:lnTo>
                  <a:pt x="102" y="169"/>
                </a:lnTo>
                <a:lnTo>
                  <a:pt x="94" y="171"/>
                </a:lnTo>
                <a:lnTo>
                  <a:pt x="86" y="171"/>
                </a:lnTo>
                <a:lnTo>
                  <a:pt x="86" y="171"/>
                </a:lnTo>
                <a:lnTo>
                  <a:pt x="76" y="171"/>
                </a:lnTo>
                <a:lnTo>
                  <a:pt x="68" y="169"/>
                </a:lnTo>
                <a:lnTo>
                  <a:pt x="59" y="168"/>
                </a:lnTo>
                <a:lnTo>
                  <a:pt x="52" y="164"/>
                </a:lnTo>
                <a:lnTo>
                  <a:pt x="37" y="157"/>
                </a:lnTo>
                <a:lnTo>
                  <a:pt x="25" y="146"/>
                </a:lnTo>
                <a:lnTo>
                  <a:pt x="15" y="133"/>
                </a:lnTo>
                <a:lnTo>
                  <a:pt x="7" y="119"/>
                </a:lnTo>
                <a:lnTo>
                  <a:pt x="4" y="111"/>
                </a:lnTo>
                <a:lnTo>
                  <a:pt x="1" y="103"/>
                </a:lnTo>
                <a:lnTo>
                  <a:pt x="0" y="94"/>
                </a:lnTo>
                <a:lnTo>
                  <a:pt x="0" y="86"/>
                </a:lnTo>
                <a:lnTo>
                  <a:pt x="0" y="86"/>
                </a:lnTo>
                <a:close/>
              </a:path>
            </a:pathLst>
          </a:custGeom>
          <a:solidFill>
            <a:srgbClr val="D8EAF8"/>
          </a:solidFill>
          <a:ln w="19050">
            <a:solidFill>
              <a:schemeClr val="accent4"/>
            </a:solidFill>
            <a:round/>
            <a:headEnd/>
            <a:tailEnd/>
          </a:ln>
        </p:spPr>
        <p:txBody>
          <a:bodyPr vert="horz" wrap="square" lIns="91440" tIns="45721" rIns="91440" bIns="45721"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401" b="0" i="0" u="none" strike="noStrike" kern="1200" cap="none" spc="0" normalizeH="0" baseline="0" noProof="0">
              <a:ln>
                <a:noFill/>
              </a:ln>
              <a:solidFill>
                <a:srgbClr val="001965"/>
              </a:solidFill>
              <a:effectLst/>
              <a:uLnTx/>
              <a:uFillTx/>
              <a:latin typeface="+mj-lt"/>
              <a:ea typeface="+mn-ea"/>
              <a:cs typeface="Arial" charset="0"/>
            </a:endParaRPr>
          </a:p>
        </p:txBody>
      </p:sp>
      <p:sp>
        <p:nvSpPr>
          <p:cNvPr id="26" name="Freeform 22"/>
          <p:cNvSpPr>
            <a:spLocks/>
          </p:cNvSpPr>
          <p:nvPr/>
        </p:nvSpPr>
        <p:spPr bwMode="auto">
          <a:xfrm>
            <a:off x="9226070" y="1967783"/>
            <a:ext cx="207818" cy="207818"/>
          </a:xfrm>
          <a:custGeom>
            <a:avLst/>
            <a:gdLst>
              <a:gd name="T0" fmla="*/ 0 w 171"/>
              <a:gd name="T1" fmla="*/ 85 h 171"/>
              <a:gd name="T2" fmla="*/ 0 w 171"/>
              <a:gd name="T3" fmla="*/ 85 h 171"/>
              <a:gd name="T4" fmla="*/ 0 w 171"/>
              <a:gd name="T5" fmla="*/ 76 h 171"/>
              <a:gd name="T6" fmla="*/ 2 w 171"/>
              <a:gd name="T7" fmla="*/ 68 h 171"/>
              <a:gd name="T8" fmla="*/ 4 w 171"/>
              <a:gd name="T9" fmla="*/ 60 h 171"/>
              <a:gd name="T10" fmla="*/ 7 w 171"/>
              <a:gd name="T11" fmla="*/ 51 h 171"/>
              <a:gd name="T12" fmla="*/ 15 w 171"/>
              <a:gd name="T13" fmla="*/ 38 h 171"/>
              <a:gd name="T14" fmla="*/ 25 w 171"/>
              <a:gd name="T15" fmla="*/ 25 h 171"/>
              <a:gd name="T16" fmla="*/ 38 w 171"/>
              <a:gd name="T17" fmla="*/ 14 h 171"/>
              <a:gd name="T18" fmla="*/ 53 w 171"/>
              <a:gd name="T19" fmla="*/ 6 h 171"/>
              <a:gd name="T20" fmla="*/ 60 w 171"/>
              <a:gd name="T21" fmla="*/ 3 h 171"/>
              <a:gd name="T22" fmla="*/ 68 w 171"/>
              <a:gd name="T23" fmla="*/ 1 h 171"/>
              <a:gd name="T24" fmla="*/ 77 w 171"/>
              <a:gd name="T25" fmla="*/ 0 h 171"/>
              <a:gd name="T26" fmla="*/ 86 w 171"/>
              <a:gd name="T27" fmla="*/ 0 h 171"/>
              <a:gd name="T28" fmla="*/ 86 w 171"/>
              <a:gd name="T29" fmla="*/ 0 h 171"/>
              <a:gd name="T30" fmla="*/ 95 w 171"/>
              <a:gd name="T31" fmla="*/ 0 h 171"/>
              <a:gd name="T32" fmla="*/ 103 w 171"/>
              <a:gd name="T33" fmla="*/ 1 h 171"/>
              <a:gd name="T34" fmla="*/ 111 w 171"/>
              <a:gd name="T35" fmla="*/ 3 h 171"/>
              <a:gd name="T36" fmla="*/ 120 w 171"/>
              <a:gd name="T37" fmla="*/ 6 h 171"/>
              <a:gd name="T38" fmla="*/ 133 w 171"/>
              <a:gd name="T39" fmla="*/ 14 h 171"/>
              <a:gd name="T40" fmla="*/ 146 w 171"/>
              <a:gd name="T41" fmla="*/ 25 h 171"/>
              <a:gd name="T42" fmla="*/ 157 w 171"/>
              <a:gd name="T43" fmla="*/ 38 h 171"/>
              <a:gd name="T44" fmla="*/ 164 w 171"/>
              <a:gd name="T45" fmla="*/ 51 h 171"/>
              <a:gd name="T46" fmla="*/ 167 w 171"/>
              <a:gd name="T47" fmla="*/ 60 h 171"/>
              <a:gd name="T48" fmla="*/ 170 w 171"/>
              <a:gd name="T49" fmla="*/ 68 h 171"/>
              <a:gd name="T50" fmla="*/ 171 w 171"/>
              <a:gd name="T51" fmla="*/ 76 h 171"/>
              <a:gd name="T52" fmla="*/ 171 w 171"/>
              <a:gd name="T53" fmla="*/ 85 h 171"/>
              <a:gd name="T54" fmla="*/ 171 w 171"/>
              <a:gd name="T55" fmla="*/ 85 h 171"/>
              <a:gd name="T56" fmla="*/ 171 w 171"/>
              <a:gd name="T57" fmla="*/ 93 h 171"/>
              <a:gd name="T58" fmla="*/ 170 w 171"/>
              <a:gd name="T59" fmla="*/ 103 h 171"/>
              <a:gd name="T60" fmla="*/ 167 w 171"/>
              <a:gd name="T61" fmla="*/ 110 h 171"/>
              <a:gd name="T62" fmla="*/ 164 w 171"/>
              <a:gd name="T63" fmla="*/ 118 h 171"/>
              <a:gd name="T64" fmla="*/ 157 w 171"/>
              <a:gd name="T65" fmla="*/ 133 h 171"/>
              <a:gd name="T66" fmla="*/ 146 w 171"/>
              <a:gd name="T67" fmla="*/ 146 h 171"/>
              <a:gd name="T68" fmla="*/ 133 w 171"/>
              <a:gd name="T69" fmla="*/ 156 h 171"/>
              <a:gd name="T70" fmla="*/ 120 w 171"/>
              <a:gd name="T71" fmla="*/ 164 h 171"/>
              <a:gd name="T72" fmla="*/ 111 w 171"/>
              <a:gd name="T73" fmla="*/ 167 h 171"/>
              <a:gd name="T74" fmla="*/ 103 w 171"/>
              <a:gd name="T75" fmla="*/ 170 h 171"/>
              <a:gd name="T76" fmla="*/ 95 w 171"/>
              <a:gd name="T77" fmla="*/ 170 h 171"/>
              <a:gd name="T78" fmla="*/ 86 w 171"/>
              <a:gd name="T79" fmla="*/ 171 h 171"/>
              <a:gd name="T80" fmla="*/ 86 w 171"/>
              <a:gd name="T81" fmla="*/ 171 h 171"/>
              <a:gd name="T82" fmla="*/ 77 w 171"/>
              <a:gd name="T83" fmla="*/ 170 h 171"/>
              <a:gd name="T84" fmla="*/ 68 w 171"/>
              <a:gd name="T85" fmla="*/ 170 h 171"/>
              <a:gd name="T86" fmla="*/ 60 w 171"/>
              <a:gd name="T87" fmla="*/ 167 h 171"/>
              <a:gd name="T88" fmla="*/ 53 w 171"/>
              <a:gd name="T89" fmla="*/ 164 h 171"/>
              <a:gd name="T90" fmla="*/ 38 w 171"/>
              <a:gd name="T91" fmla="*/ 156 h 171"/>
              <a:gd name="T92" fmla="*/ 25 w 171"/>
              <a:gd name="T93" fmla="*/ 146 h 171"/>
              <a:gd name="T94" fmla="*/ 15 w 171"/>
              <a:gd name="T95" fmla="*/ 133 h 171"/>
              <a:gd name="T96" fmla="*/ 7 w 171"/>
              <a:gd name="T97" fmla="*/ 118 h 171"/>
              <a:gd name="T98" fmla="*/ 4 w 171"/>
              <a:gd name="T99" fmla="*/ 110 h 171"/>
              <a:gd name="T100" fmla="*/ 2 w 171"/>
              <a:gd name="T101" fmla="*/ 103 h 171"/>
              <a:gd name="T102" fmla="*/ 0 w 171"/>
              <a:gd name="T103" fmla="*/ 93 h 171"/>
              <a:gd name="T104" fmla="*/ 0 w 171"/>
              <a:gd name="T105" fmla="*/ 85 h 171"/>
              <a:gd name="T106" fmla="*/ 0 w 171"/>
              <a:gd name="T107"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 h="171">
                <a:moveTo>
                  <a:pt x="0" y="85"/>
                </a:moveTo>
                <a:lnTo>
                  <a:pt x="0" y="85"/>
                </a:lnTo>
                <a:lnTo>
                  <a:pt x="0" y="76"/>
                </a:lnTo>
                <a:lnTo>
                  <a:pt x="2" y="68"/>
                </a:lnTo>
                <a:lnTo>
                  <a:pt x="4" y="60"/>
                </a:lnTo>
                <a:lnTo>
                  <a:pt x="7" y="51"/>
                </a:lnTo>
                <a:lnTo>
                  <a:pt x="15" y="38"/>
                </a:lnTo>
                <a:lnTo>
                  <a:pt x="25" y="25"/>
                </a:lnTo>
                <a:lnTo>
                  <a:pt x="38" y="14"/>
                </a:lnTo>
                <a:lnTo>
                  <a:pt x="53" y="6"/>
                </a:lnTo>
                <a:lnTo>
                  <a:pt x="60" y="3"/>
                </a:lnTo>
                <a:lnTo>
                  <a:pt x="68" y="1"/>
                </a:lnTo>
                <a:lnTo>
                  <a:pt x="77" y="0"/>
                </a:lnTo>
                <a:lnTo>
                  <a:pt x="86" y="0"/>
                </a:lnTo>
                <a:lnTo>
                  <a:pt x="86" y="0"/>
                </a:lnTo>
                <a:lnTo>
                  <a:pt x="95" y="0"/>
                </a:lnTo>
                <a:lnTo>
                  <a:pt x="103" y="1"/>
                </a:lnTo>
                <a:lnTo>
                  <a:pt x="111" y="3"/>
                </a:lnTo>
                <a:lnTo>
                  <a:pt x="120" y="6"/>
                </a:lnTo>
                <a:lnTo>
                  <a:pt x="133" y="14"/>
                </a:lnTo>
                <a:lnTo>
                  <a:pt x="146" y="25"/>
                </a:lnTo>
                <a:lnTo>
                  <a:pt x="157" y="38"/>
                </a:lnTo>
                <a:lnTo>
                  <a:pt x="164" y="51"/>
                </a:lnTo>
                <a:lnTo>
                  <a:pt x="167" y="60"/>
                </a:lnTo>
                <a:lnTo>
                  <a:pt x="170" y="68"/>
                </a:lnTo>
                <a:lnTo>
                  <a:pt x="171" y="76"/>
                </a:lnTo>
                <a:lnTo>
                  <a:pt x="171" y="85"/>
                </a:lnTo>
                <a:lnTo>
                  <a:pt x="171" y="85"/>
                </a:lnTo>
                <a:lnTo>
                  <a:pt x="171" y="93"/>
                </a:lnTo>
                <a:lnTo>
                  <a:pt x="170" y="103"/>
                </a:lnTo>
                <a:lnTo>
                  <a:pt x="167" y="110"/>
                </a:lnTo>
                <a:lnTo>
                  <a:pt x="164" y="118"/>
                </a:lnTo>
                <a:lnTo>
                  <a:pt x="157" y="133"/>
                </a:lnTo>
                <a:lnTo>
                  <a:pt x="146" y="146"/>
                </a:lnTo>
                <a:lnTo>
                  <a:pt x="133" y="156"/>
                </a:lnTo>
                <a:lnTo>
                  <a:pt x="120" y="164"/>
                </a:lnTo>
                <a:lnTo>
                  <a:pt x="111" y="167"/>
                </a:lnTo>
                <a:lnTo>
                  <a:pt x="103" y="170"/>
                </a:lnTo>
                <a:lnTo>
                  <a:pt x="95" y="170"/>
                </a:lnTo>
                <a:lnTo>
                  <a:pt x="86" y="171"/>
                </a:lnTo>
                <a:lnTo>
                  <a:pt x="86" y="171"/>
                </a:lnTo>
                <a:lnTo>
                  <a:pt x="77" y="170"/>
                </a:lnTo>
                <a:lnTo>
                  <a:pt x="68" y="170"/>
                </a:lnTo>
                <a:lnTo>
                  <a:pt x="60" y="167"/>
                </a:lnTo>
                <a:lnTo>
                  <a:pt x="53" y="164"/>
                </a:lnTo>
                <a:lnTo>
                  <a:pt x="38" y="156"/>
                </a:lnTo>
                <a:lnTo>
                  <a:pt x="25" y="146"/>
                </a:lnTo>
                <a:lnTo>
                  <a:pt x="15" y="133"/>
                </a:lnTo>
                <a:lnTo>
                  <a:pt x="7" y="118"/>
                </a:lnTo>
                <a:lnTo>
                  <a:pt x="4" y="110"/>
                </a:lnTo>
                <a:lnTo>
                  <a:pt x="2" y="103"/>
                </a:lnTo>
                <a:lnTo>
                  <a:pt x="0" y="93"/>
                </a:lnTo>
                <a:lnTo>
                  <a:pt x="0" y="85"/>
                </a:lnTo>
                <a:lnTo>
                  <a:pt x="0" y="85"/>
                </a:lnTo>
                <a:close/>
              </a:path>
            </a:pathLst>
          </a:custGeom>
          <a:solidFill>
            <a:srgbClr val="D8EAF8"/>
          </a:solidFill>
          <a:ln w="19050">
            <a:solidFill>
              <a:schemeClr val="accent3"/>
            </a:solidFill>
            <a:round/>
            <a:headEnd/>
            <a:tailEnd/>
          </a:ln>
        </p:spPr>
        <p:txBody>
          <a:bodyPr vert="horz" wrap="square" lIns="91440" tIns="45721" rIns="91440" bIns="45721"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401" b="0" i="0" u="none" strike="noStrike" kern="1200" cap="none" spc="0" normalizeH="0" baseline="0" noProof="0">
              <a:ln>
                <a:noFill/>
              </a:ln>
              <a:solidFill>
                <a:srgbClr val="001965"/>
              </a:solidFill>
              <a:effectLst/>
              <a:uLnTx/>
              <a:uFillTx/>
              <a:latin typeface="+mj-lt"/>
              <a:ea typeface="+mn-ea"/>
              <a:cs typeface="Arial" charset="0"/>
            </a:endParaRPr>
          </a:p>
        </p:txBody>
      </p:sp>
      <p:sp>
        <p:nvSpPr>
          <p:cNvPr id="27" name="Freeform 23"/>
          <p:cNvSpPr>
            <a:spLocks/>
          </p:cNvSpPr>
          <p:nvPr/>
        </p:nvSpPr>
        <p:spPr bwMode="auto">
          <a:xfrm>
            <a:off x="9273467" y="2346960"/>
            <a:ext cx="1564100" cy="2119500"/>
          </a:xfrm>
          <a:custGeom>
            <a:avLst/>
            <a:gdLst>
              <a:gd name="T0" fmla="*/ 790 w 1287"/>
              <a:gd name="T1" fmla="*/ 1029 h 1744"/>
              <a:gd name="T2" fmla="*/ 797 w 1287"/>
              <a:gd name="T3" fmla="*/ 1098 h 1744"/>
              <a:gd name="T4" fmla="*/ 847 w 1287"/>
              <a:gd name="T5" fmla="*/ 1105 h 1744"/>
              <a:gd name="T6" fmla="*/ 1100 w 1287"/>
              <a:gd name="T7" fmla="*/ 1061 h 1744"/>
              <a:gd name="T8" fmla="*/ 1287 w 1287"/>
              <a:gd name="T9" fmla="*/ 1047 h 1744"/>
              <a:gd name="T10" fmla="*/ 1070 w 1287"/>
              <a:gd name="T11" fmla="*/ 1119 h 1744"/>
              <a:gd name="T12" fmla="*/ 869 w 1287"/>
              <a:gd name="T13" fmla="*/ 1198 h 1744"/>
              <a:gd name="T14" fmla="*/ 854 w 1287"/>
              <a:gd name="T15" fmla="*/ 1257 h 1744"/>
              <a:gd name="T16" fmla="*/ 925 w 1287"/>
              <a:gd name="T17" fmla="*/ 1330 h 1744"/>
              <a:gd name="T18" fmla="*/ 1014 w 1287"/>
              <a:gd name="T19" fmla="*/ 1401 h 1744"/>
              <a:gd name="T20" fmla="*/ 1129 w 1287"/>
              <a:gd name="T21" fmla="*/ 1558 h 1744"/>
              <a:gd name="T22" fmla="*/ 1147 w 1287"/>
              <a:gd name="T23" fmla="*/ 1616 h 1744"/>
              <a:gd name="T24" fmla="*/ 1014 w 1287"/>
              <a:gd name="T25" fmla="*/ 1476 h 1744"/>
              <a:gd name="T26" fmla="*/ 876 w 1287"/>
              <a:gd name="T27" fmla="*/ 1379 h 1744"/>
              <a:gd name="T28" fmla="*/ 751 w 1287"/>
              <a:gd name="T29" fmla="*/ 1355 h 1744"/>
              <a:gd name="T30" fmla="*/ 719 w 1287"/>
              <a:gd name="T31" fmla="*/ 1393 h 1744"/>
              <a:gd name="T32" fmla="*/ 739 w 1287"/>
              <a:gd name="T33" fmla="*/ 1570 h 1744"/>
              <a:gd name="T34" fmla="*/ 784 w 1287"/>
              <a:gd name="T35" fmla="*/ 1709 h 1744"/>
              <a:gd name="T36" fmla="*/ 771 w 1287"/>
              <a:gd name="T37" fmla="*/ 1726 h 1744"/>
              <a:gd name="T38" fmla="*/ 676 w 1287"/>
              <a:gd name="T39" fmla="*/ 1516 h 1744"/>
              <a:gd name="T40" fmla="*/ 635 w 1287"/>
              <a:gd name="T41" fmla="*/ 1427 h 1744"/>
              <a:gd name="T42" fmla="*/ 573 w 1287"/>
              <a:gd name="T43" fmla="*/ 1457 h 1744"/>
              <a:gd name="T44" fmla="*/ 423 w 1287"/>
              <a:gd name="T45" fmla="*/ 1697 h 1744"/>
              <a:gd name="T46" fmla="*/ 376 w 1287"/>
              <a:gd name="T47" fmla="*/ 1737 h 1744"/>
              <a:gd name="T48" fmla="*/ 475 w 1287"/>
              <a:gd name="T49" fmla="*/ 1537 h 1744"/>
              <a:gd name="T50" fmla="*/ 497 w 1287"/>
              <a:gd name="T51" fmla="*/ 1427 h 1744"/>
              <a:gd name="T52" fmla="*/ 458 w 1287"/>
              <a:gd name="T53" fmla="*/ 1373 h 1744"/>
              <a:gd name="T54" fmla="*/ 274 w 1287"/>
              <a:gd name="T55" fmla="*/ 1422 h 1744"/>
              <a:gd name="T56" fmla="*/ 64 w 1287"/>
              <a:gd name="T57" fmla="*/ 1461 h 1744"/>
              <a:gd name="T58" fmla="*/ 6 w 1287"/>
              <a:gd name="T59" fmla="*/ 1452 h 1744"/>
              <a:gd name="T60" fmla="*/ 199 w 1287"/>
              <a:gd name="T61" fmla="*/ 1382 h 1744"/>
              <a:gd name="T62" fmla="*/ 344 w 1287"/>
              <a:gd name="T63" fmla="*/ 1307 h 1744"/>
              <a:gd name="T64" fmla="*/ 411 w 1287"/>
              <a:gd name="T65" fmla="*/ 1246 h 1744"/>
              <a:gd name="T66" fmla="*/ 399 w 1287"/>
              <a:gd name="T67" fmla="*/ 1180 h 1744"/>
              <a:gd name="T68" fmla="*/ 181 w 1287"/>
              <a:gd name="T69" fmla="*/ 1015 h 1744"/>
              <a:gd name="T70" fmla="*/ 178 w 1287"/>
              <a:gd name="T71" fmla="*/ 994 h 1744"/>
              <a:gd name="T72" fmla="*/ 351 w 1287"/>
              <a:gd name="T73" fmla="*/ 1047 h 1744"/>
              <a:gd name="T74" fmla="*/ 443 w 1287"/>
              <a:gd name="T75" fmla="*/ 1041 h 1744"/>
              <a:gd name="T76" fmla="*/ 475 w 1287"/>
              <a:gd name="T77" fmla="*/ 944 h 1744"/>
              <a:gd name="T78" fmla="*/ 444 w 1287"/>
              <a:gd name="T79" fmla="*/ 685 h 1744"/>
              <a:gd name="T80" fmla="*/ 372 w 1287"/>
              <a:gd name="T81" fmla="*/ 378 h 1744"/>
              <a:gd name="T82" fmla="*/ 292 w 1287"/>
              <a:gd name="T83" fmla="*/ 186 h 1744"/>
              <a:gd name="T84" fmla="*/ 203 w 1287"/>
              <a:gd name="T85" fmla="*/ 78 h 1744"/>
              <a:gd name="T86" fmla="*/ 151 w 1287"/>
              <a:gd name="T87" fmla="*/ 65 h 1744"/>
              <a:gd name="T88" fmla="*/ 162 w 1287"/>
              <a:gd name="T89" fmla="*/ 35 h 1744"/>
              <a:gd name="T90" fmla="*/ 221 w 1287"/>
              <a:gd name="T91" fmla="*/ 0 h 1744"/>
              <a:gd name="T92" fmla="*/ 247 w 1287"/>
              <a:gd name="T93" fmla="*/ 17 h 1744"/>
              <a:gd name="T94" fmla="*/ 242 w 1287"/>
              <a:gd name="T95" fmla="*/ 58 h 1744"/>
              <a:gd name="T96" fmla="*/ 333 w 1287"/>
              <a:gd name="T97" fmla="*/ 175 h 1744"/>
              <a:gd name="T98" fmla="*/ 428 w 1287"/>
              <a:gd name="T99" fmla="*/ 415 h 1744"/>
              <a:gd name="T100" fmla="*/ 567 w 1287"/>
              <a:gd name="T101" fmla="*/ 861 h 1744"/>
              <a:gd name="T102" fmla="*/ 639 w 1287"/>
              <a:gd name="T103" fmla="*/ 966 h 1744"/>
              <a:gd name="T104" fmla="*/ 712 w 1287"/>
              <a:gd name="T105" fmla="*/ 991 h 1744"/>
              <a:gd name="T106" fmla="*/ 826 w 1287"/>
              <a:gd name="T107" fmla="*/ 828 h 1744"/>
              <a:gd name="T108" fmla="*/ 927 w 1287"/>
              <a:gd name="T109" fmla="*/ 600 h 1744"/>
              <a:gd name="T110" fmla="*/ 958 w 1287"/>
              <a:gd name="T111" fmla="*/ 547 h 1744"/>
              <a:gd name="T112" fmla="*/ 876 w 1287"/>
              <a:gd name="T113" fmla="*/ 836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7" h="1744">
                <a:moveTo>
                  <a:pt x="832" y="936"/>
                </a:moveTo>
                <a:lnTo>
                  <a:pt x="832" y="936"/>
                </a:lnTo>
                <a:lnTo>
                  <a:pt x="828" y="944"/>
                </a:lnTo>
                <a:lnTo>
                  <a:pt x="815" y="965"/>
                </a:lnTo>
                <a:lnTo>
                  <a:pt x="801" y="996"/>
                </a:lnTo>
                <a:lnTo>
                  <a:pt x="796" y="1012"/>
                </a:lnTo>
                <a:lnTo>
                  <a:pt x="790" y="1029"/>
                </a:lnTo>
                <a:lnTo>
                  <a:pt x="786" y="1047"/>
                </a:lnTo>
                <a:lnTo>
                  <a:pt x="784" y="1062"/>
                </a:lnTo>
                <a:lnTo>
                  <a:pt x="784" y="1076"/>
                </a:lnTo>
                <a:lnTo>
                  <a:pt x="786" y="1083"/>
                </a:lnTo>
                <a:lnTo>
                  <a:pt x="789" y="1089"/>
                </a:lnTo>
                <a:lnTo>
                  <a:pt x="791" y="1094"/>
                </a:lnTo>
                <a:lnTo>
                  <a:pt x="797" y="1098"/>
                </a:lnTo>
                <a:lnTo>
                  <a:pt x="801" y="1103"/>
                </a:lnTo>
                <a:lnTo>
                  <a:pt x="808" y="1105"/>
                </a:lnTo>
                <a:lnTo>
                  <a:pt x="816" y="1107"/>
                </a:lnTo>
                <a:lnTo>
                  <a:pt x="825" y="1108"/>
                </a:lnTo>
                <a:lnTo>
                  <a:pt x="834" y="1108"/>
                </a:lnTo>
                <a:lnTo>
                  <a:pt x="847" y="1105"/>
                </a:lnTo>
                <a:lnTo>
                  <a:pt x="847" y="1105"/>
                </a:lnTo>
                <a:lnTo>
                  <a:pt x="891" y="1098"/>
                </a:lnTo>
                <a:lnTo>
                  <a:pt x="926" y="1090"/>
                </a:lnTo>
                <a:lnTo>
                  <a:pt x="979" y="1079"/>
                </a:lnTo>
                <a:lnTo>
                  <a:pt x="1004" y="1073"/>
                </a:lnTo>
                <a:lnTo>
                  <a:pt x="1030" y="1069"/>
                </a:lnTo>
                <a:lnTo>
                  <a:pt x="1061" y="1065"/>
                </a:lnTo>
                <a:lnTo>
                  <a:pt x="1100" y="1061"/>
                </a:lnTo>
                <a:lnTo>
                  <a:pt x="1100" y="1061"/>
                </a:lnTo>
                <a:lnTo>
                  <a:pt x="1191" y="1051"/>
                </a:lnTo>
                <a:lnTo>
                  <a:pt x="1234" y="1047"/>
                </a:lnTo>
                <a:lnTo>
                  <a:pt x="1268" y="1044"/>
                </a:lnTo>
                <a:lnTo>
                  <a:pt x="1279" y="1044"/>
                </a:lnTo>
                <a:lnTo>
                  <a:pt x="1286" y="1046"/>
                </a:lnTo>
                <a:lnTo>
                  <a:pt x="1287" y="1047"/>
                </a:lnTo>
                <a:lnTo>
                  <a:pt x="1287" y="1048"/>
                </a:lnTo>
                <a:lnTo>
                  <a:pt x="1283" y="1051"/>
                </a:lnTo>
                <a:lnTo>
                  <a:pt x="1273" y="1057"/>
                </a:lnTo>
                <a:lnTo>
                  <a:pt x="1255" y="1062"/>
                </a:lnTo>
                <a:lnTo>
                  <a:pt x="1197" y="1080"/>
                </a:lnTo>
                <a:lnTo>
                  <a:pt x="1197" y="1080"/>
                </a:lnTo>
                <a:lnTo>
                  <a:pt x="1070" y="1119"/>
                </a:lnTo>
                <a:lnTo>
                  <a:pt x="986" y="1144"/>
                </a:lnTo>
                <a:lnTo>
                  <a:pt x="933" y="1164"/>
                </a:lnTo>
                <a:lnTo>
                  <a:pt x="898" y="1178"/>
                </a:lnTo>
                <a:lnTo>
                  <a:pt x="898" y="1178"/>
                </a:lnTo>
                <a:lnTo>
                  <a:pt x="883" y="1187"/>
                </a:lnTo>
                <a:lnTo>
                  <a:pt x="876" y="1191"/>
                </a:lnTo>
                <a:lnTo>
                  <a:pt x="869" y="1198"/>
                </a:lnTo>
                <a:lnTo>
                  <a:pt x="864" y="1204"/>
                </a:lnTo>
                <a:lnTo>
                  <a:pt x="859" y="1212"/>
                </a:lnTo>
                <a:lnTo>
                  <a:pt x="855" y="1219"/>
                </a:lnTo>
                <a:lnTo>
                  <a:pt x="853" y="1227"/>
                </a:lnTo>
                <a:lnTo>
                  <a:pt x="851" y="1237"/>
                </a:lnTo>
                <a:lnTo>
                  <a:pt x="853" y="1246"/>
                </a:lnTo>
                <a:lnTo>
                  <a:pt x="854" y="1257"/>
                </a:lnTo>
                <a:lnTo>
                  <a:pt x="858" y="1266"/>
                </a:lnTo>
                <a:lnTo>
                  <a:pt x="865" y="1277"/>
                </a:lnTo>
                <a:lnTo>
                  <a:pt x="873" y="1289"/>
                </a:lnTo>
                <a:lnTo>
                  <a:pt x="884" y="1300"/>
                </a:lnTo>
                <a:lnTo>
                  <a:pt x="898" y="1311"/>
                </a:lnTo>
                <a:lnTo>
                  <a:pt x="898" y="1311"/>
                </a:lnTo>
                <a:lnTo>
                  <a:pt x="925" y="1330"/>
                </a:lnTo>
                <a:lnTo>
                  <a:pt x="943" y="1343"/>
                </a:lnTo>
                <a:lnTo>
                  <a:pt x="955" y="1350"/>
                </a:lnTo>
                <a:lnTo>
                  <a:pt x="965" y="1354"/>
                </a:lnTo>
                <a:lnTo>
                  <a:pt x="973" y="1359"/>
                </a:lnTo>
                <a:lnTo>
                  <a:pt x="983" y="1366"/>
                </a:lnTo>
                <a:lnTo>
                  <a:pt x="996" y="1380"/>
                </a:lnTo>
                <a:lnTo>
                  <a:pt x="1014" y="1401"/>
                </a:lnTo>
                <a:lnTo>
                  <a:pt x="1014" y="1401"/>
                </a:lnTo>
                <a:lnTo>
                  <a:pt x="1051" y="1447"/>
                </a:lnTo>
                <a:lnTo>
                  <a:pt x="1082" y="1484"/>
                </a:lnTo>
                <a:lnTo>
                  <a:pt x="1095" y="1501"/>
                </a:lnTo>
                <a:lnTo>
                  <a:pt x="1107" y="1519"/>
                </a:lnTo>
                <a:lnTo>
                  <a:pt x="1118" y="1537"/>
                </a:lnTo>
                <a:lnTo>
                  <a:pt x="1129" y="1558"/>
                </a:lnTo>
                <a:lnTo>
                  <a:pt x="1129" y="1558"/>
                </a:lnTo>
                <a:lnTo>
                  <a:pt x="1139" y="1580"/>
                </a:lnTo>
                <a:lnTo>
                  <a:pt x="1145" y="1597"/>
                </a:lnTo>
                <a:lnTo>
                  <a:pt x="1150" y="1609"/>
                </a:lnTo>
                <a:lnTo>
                  <a:pt x="1150" y="1613"/>
                </a:lnTo>
                <a:lnTo>
                  <a:pt x="1150" y="1615"/>
                </a:lnTo>
                <a:lnTo>
                  <a:pt x="1147" y="1616"/>
                </a:lnTo>
                <a:lnTo>
                  <a:pt x="1144" y="1615"/>
                </a:lnTo>
                <a:lnTo>
                  <a:pt x="1132" y="1605"/>
                </a:lnTo>
                <a:lnTo>
                  <a:pt x="1114" y="1587"/>
                </a:lnTo>
                <a:lnTo>
                  <a:pt x="1087" y="1558"/>
                </a:lnTo>
                <a:lnTo>
                  <a:pt x="1087" y="1558"/>
                </a:lnTo>
                <a:lnTo>
                  <a:pt x="1034" y="1500"/>
                </a:lnTo>
                <a:lnTo>
                  <a:pt x="1014" y="1476"/>
                </a:lnTo>
                <a:lnTo>
                  <a:pt x="994" y="1455"/>
                </a:lnTo>
                <a:lnTo>
                  <a:pt x="976" y="1437"/>
                </a:lnTo>
                <a:lnTo>
                  <a:pt x="955" y="1422"/>
                </a:lnTo>
                <a:lnTo>
                  <a:pt x="933" y="1407"/>
                </a:lnTo>
                <a:lnTo>
                  <a:pt x="907" y="1393"/>
                </a:lnTo>
                <a:lnTo>
                  <a:pt x="907" y="1393"/>
                </a:lnTo>
                <a:lnTo>
                  <a:pt x="876" y="1379"/>
                </a:lnTo>
                <a:lnTo>
                  <a:pt x="843" y="1366"/>
                </a:lnTo>
                <a:lnTo>
                  <a:pt x="826" y="1361"/>
                </a:lnTo>
                <a:lnTo>
                  <a:pt x="809" y="1357"/>
                </a:lnTo>
                <a:lnTo>
                  <a:pt x="793" y="1352"/>
                </a:lnTo>
                <a:lnTo>
                  <a:pt x="778" y="1351"/>
                </a:lnTo>
                <a:lnTo>
                  <a:pt x="764" y="1352"/>
                </a:lnTo>
                <a:lnTo>
                  <a:pt x="751" y="1355"/>
                </a:lnTo>
                <a:lnTo>
                  <a:pt x="740" y="1359"/>
                </a:lnTo>
                <a:lnTo>
                  <a:pt x="734" y="1364"/>
                </a:lnTo>
                <a:lnTo>
                  <a:pt x="730" y="1368"/>
                </a:lnTo>
                <a:lnTo>
                  <a:pt x="726" y="1372"/>
                </a:lnTo>
                <a:lnTo>
                  <a:pt x="723" y="1379"/>
                </a:lnTo>
                <a:lnTo>
                  <a:pt x="721" y="1384"/>
                </a:lnTo>
                <a:lnTo>
                  <a:pt x="719" y="1393"/>
                </a:lnTo>
                <a:lnTo>
                  <a:pt x="716" y="1409"/>
                </a:lnTo>
                <a:lnTo>
                  <a:pt x="718" y="1430"/>
                </a:lnTo>
                <a:lnTo>
                  <a:pt x="718" y="1430"/>
                </a:lnTo>
                <a:lnTo>
                  <a:pt x="728" y="1505"/>
                </a:lnTo>
                <a:lnTo>
                  <a:pt x="730" y="1530"/>
                </a:lnTo>
                <a:lnTo>
                  <a:pt x="734" y="1552"/>
                </a:lnTo>
                <a:lnTo>
                  <a:pt x="739" y="1570"/>
                </a:lnTo>
                <a:lnTo>
                  <a:pt x="744" y="1588"/>
                </a:lnTo>
                <a:lnTo>
                  <a:pt x="751" y="1608"/>
                </a:lnTo>
                <a:lnTo>
                  <a:pt x="762" y="1632"/>
                </a:lnTo>
                <a:lnTo>
                  <a:pt x="762" y="1632"/>
                </a:lnTo>
                <a:lnTo>
                  <a:pt x="772" y="1659"/>
                </a:lnTo>
                <a:lnTo>
                  <a:pt x="780" y="1686"/>
                </a:lnTo>
                <a:lnTo>
                  <a:pt x="784" y="1709"/>
                </a:lnTo>
                <a:lnTo>
                  <a:pt x="786" y="1719"/>
                </a:lnTo>
                <a:lnTo>
                  <a:pt x="786" y="1727"/>
                </a:lnTo>
                <a:lnTo>
                  <a:pt x="784" y="1733"/>
                </a:lnTo>
                <a:lnTo>
                  <a:pt x="783" y="1736"/>
                </a:lnTo>
                <a:lnTo>
                  <a:pt x="780" y="1736"/>
                </a:lnTo>
                <a:lnTo>
                  <a:pt x="776" y="1733"/>
                </a:lnTo>
                <a:lnTo>
                  <a:pt x="771" y="1726"/>
                </a:lnTo>
                <a:lnTo>
                  <a:pt x="764" y="1716"/>
                </a:lnTo>
                <a:lnTo>
                  <a:pt x="755" y="1701"/>
                </a:lnTo>
                <a:lnTo>
                  <a:pt x="746" y="1680"/>
                </a:lnTo>
                <a:lnTo>
                  <a:pt x="746" y="1680"/>
                </a:lnTo>
                <a:lnTo>
                  <a:pt x="711" y="1605"/>
                </a:lnTo>
                <a:lnTo>
                  <a:pt x="690" y="1554"/>
                </a:lnTo>
                <a:lnTo>
                  <a:pt x="676" y="1516"/>
                </a:lnTo>
                <a:lnTo>
                  <a:pt x="665" y="1483"/>
                </a:lnTo>
                <a:lnTo>
                  <a:pt x="665" y="1483"/>
                </a:lnTo>
                <a:lnTo>
                  <a:pt x="658" y="1465"/>
                </a:lnTo>
                <a:lnTo>
                  <a:pt x="650" y="1448"/>
                </a:lnTo>
                <a:lnTo>
                  <a:pt x="646" y="1440"/>
                </a:lnTo>
                <a:lnTo>
                  <a:pt x="640" y="1433"/>
                </a:lnTo>
                <a:lnTo>
                  <a:pt x="635" y="1427"/>
                </a:lnTo>
                <a:lnTo>
                  <a:pt x="628" y="1425"/>
                </a:lnTo>
                <a:lnTo>
                  <a:pt x="621" y="1423"/>
                </a:lnTo>
                <a:lnTo>
                  <a:pt x="612" y="1423"/>
                </a:lnTo>
                <a:lnTo>
                  <a:pt x="604" y="1427"/>
                </a:lnTo>
                <a:lnTo>
                  <a:pt x="594" y="1433"/>
                </a:lnTo>
                <a:lnTo>
                  <a:pt x="585" y="1444"/>
                </a:lnTo>
                <a:lnTo>
                  <a:pt x="573" y="1457"/>
                </a:lnTo>
                <a:lnTo>
                  <a:pt x="561" y="1475"/>
                </a:lnTo>
                <a:lnTo>
                  <a:pt x="548" y="1497"/>
                </a:lnTo>
                <a:lnTo>
                  <a:pt x="548" y="1497"/>
                </a:lnTo>
                <a:lnTo>
                  <a:pt x="503" y="1576"/>
                </a:lnTo>
                <a:lnTo>
                  <a:pt x="472" y="1629"/>
                </a:lnTo>
                <a:lnTo>
                  <a:pt x="448" y="1665"/>
                </a:lnTo>
                <a:lnTo>
                  <a:pt x="423" y="1697"/>
                </a:lnTo>
                <a:lnTo>
                  <a:pt x="423" y="1697"/>
                </a:lnTo>
                <a:lnTo>
                  <a:pt x="397" y="1727"/>
                </a:lnTo>
                <a:lnTo>
                  <a:pt x="387" y="1738"/>
                </a:lnTo>
                <a:lnTo>
                  <a:pt x="379" y="1744"/>
                </a:lnTo>
                <a:lnTo>
                  <a:pt x="378" y="1744"/>
                </a:lnTo>
                <a:lnTo>
                  <a:pt x="376" y="1741"/>
                </a:lnTo>
                <a:lnTo>
                  <a:pt x="376" y="1737"/>
                </a:lnTo>
                <a:lnTo>
                  <a:pt x="379" y="1730"/>
                </a:lnTo>
                <a:lnTo>
                  <a:pt x="389" y="1708"/>
                </a:lnTo>
                <a:lnTo>
                  <a:pt x="407" y="1672"/>
                </a:lnTo>
                <a:lnTo>
                  <a:pt x="407" y="1672"/>
                </a:lnTo>
                <a:lnTo>
                  <a:pt x="443" y="1602"/>
                </a:lnTo>
                <a:lnTo>
                  <a:pt x="467" y="1555"/>
                </a:lnTo>
                <a:lnTo>
                  <a:pt x="475" y="1537"/>
                </a:lnTo>
                <a:lnTo>
                  <a:pt x="482" y="1519"/>
                </a:lnTo>
                <a:lnTo>
                  <a:pt x="487" y="1502"/>
                </a:lnTo>
                <a:lnTo>
                  <a:pt x="493" y="1483"/>
                </a:lnTo>
                <a:lnTo>
                  <a:pt x="493" y="1483"/>
                </a:lnTo>
                <a:lnTo>
                  <a:pt x="496" y="1461"/>
                </a:lnTo>
                <a:lnTo>
                  <a:pt x="497" y="1439"/>
                </a:lnTo>
                <a:lnTo>
                  <a:pt x="497" y="1427"/>
                </a:lnTo>
                <a:lnTo>
                  <a:pt x="496" y="1416"/>
                </a:lnTo>
                <a:lnTo>
                  <a:pt x="493" y="1407"/>
                </a:lnTo>
                <a:lnTo>
                  <a:pt x="489" y="1397"/>
                </a:lnTo>
                <a:lnTo>
                  <a:pt x="485" y="1389"/>
                </a:lnTo>
                <a:lnTo>
                  <a:pt x="478" y="1382"/>
                </a:lnTo>
                <a:lnTo>
                  <a:pt x="468" y="1377"/>
                </a:lnTo>
                <a:lnTo>
                  <a:pt x="458" y="1373"/>
                </a:lnTo>
                <a:lnTo>
                  <a:pt x="446" y="1372"/>
                </a:lnTo>
                <a:lnTo>
                  <a:pt x="430" y="1372"/>
                </a:lnTo>
                <a:lnTo>
                  <a:pt x="414" y="1375"/>
                </a:lnTo>
                <a:lnTo>
                  <a:pt x="394" y="1380"/>
                </a:lnTo>
                <a:lnTo>
                  <a:pt x="394" y="1380"/>
                </a:lnTo>
                <a:lnTo>
                  <a:pt x="325" y="1404"/>
                </a:lnTo>
                <a:lnTo>
                  <a:pt x="274" y="1422"/>
                </a:lnTo>
                <a:lnTo>
                  <a:pt x="247" y="1429"/>
                </a:lnTo>
                <a:lnTo>
                  <a:pt x="219" y="1436"/>
                </a:lnTo>
                <a:lnTo>
                  <a:pt x="186" y="1443"/>
                </a:lnTo>
                <a:lnTo>
                  <a:pt x="146" y="1450"/>
                </a:lnTo>
                <a:lnTo>
                  <a:pt x="146" y="1450"/>
                </a:lnTo>
                <a:lnTo>
                  <a:pt x="103" y="1455"/>
                </a:lnTo>
                <a:lnTo>
                  <a:pt x="64" y="1461"/>
                </a:lnTo>
                <a:lnTo>
                  <a:pt x="32" y="1464"/>
                </a:lnTo>
                <a:lnTo>
                  <a:pt x="11" y="1464"/>
                </a:lnTo>
                <a:lnTo>
                  <a:pt x="4" y="1462"/>
                </a:lnTo>
                <a:lnTo>
                  <a:pt x="1" y="1459"/>
                </a:lnTo>
                <a:lnTo>
                  <a:pt x="0" y="1458"/>
                </a:lnTo>
                <a:lnTo>
                  <a:pt x="1" y="1457"/>
                </a:lnTo>
                <a:lnTo>
                  <a:pt x="6" y="1452"/>
                </a:lnTo>
                <a:lnTo>
                  <a:pt x="15" y="1447"/>
                </a:lnTo>
                <a:lnTo>
                  <a:pt x="28" y="1441"/>
                </a:lnTo>
                <a:lnTo>
                  <a:pt x="71" y="1425"/>
                </a:lnTo>
                <a:lnTo>
                  <a:pt x="71" y="1425"/>
                </a:lnTo>
                <a:lnTo>
                  <a:pt x="117" y="1408"/>
                </a:lnTo>
                <a:lnTo>
                  <a:pt x="151" y="1397"/>
                </a:lnTo>
                <a:lnTo>
                  <a:pt x="199" y="1382"/>
                </a:lnTo>
                <a:lnTo>
                  <a:pt x="217" y="1375"/>
                </a:lnTo>
                <a:lnTo>
                  <a:pt x="235" y="1366"/>
                </a:lnTo>
                <a:lnTo>
                  <a:pt x="256" y="1355"/>
                </a:lnTo>
                <a:lnTo>
                  <a:pt x="282" y="1340"/>
                </a:lnTo>
                <a:lnTo>
                  <a:pt x="282" y="1340"/>
                </a:lnTo>
                <a:lnTo>
                  <a:pt x="326" y="1315"/>
                </a:lnTo>
                <a:lnTo>
                  <a:pt x="344" y="1307"/>
                </a:lnTo>
                <a:lnTo>
                  <a:pt x="350" y="1304"/>
                </a:lnTo>
                <a:lnTo>
                  <a:pt x="355" y="1300"/>
                </a:lnTo>
                <a:lnTo>
                  <a:pt x="372" y="1283"/>
                </a:lnTo>
                <a:lnTo>
                  <a:pt x="372" y="1283"/>
                </a:lnTo>
                <a:lnTo>
                  <a:pt x="400" y="1258"/>
                </a:lnTo>
                <a:lnTo>
                  <a:pt x="405" y="1252"/>
                </a:lnTo>
                <a:lnTo>
                  <a:pt x="411" y="1246"/>
                </a:lnTo>
                <a:lnTo>
                  <a:pt x="415" y="1237"/>
                </a:lnTo>
                <a:lnTo>
                  <a:pt x="418" y="1230"/>
                </a:lnTo>
                <a:lnTo>
                  <a:pt x="419" y="1222"/>
                </a:lnTo>
                <a:lnTo>
                  <a:pt x="418" y="1212"/>
                </a:lnTo>
                <a:lnTo>
                  <a:pt x="414" y="1203"/>
                </a:lnTo>
                <a:lnTo>
                  <a:pt x="408" y="1191"/>
                </a:lnTo>
                <a:lnTo>
                  <a:pt x="399" y="1180"/>
                </a:lnTo>
                <a:lnTo>
                  <a:pt x="386" y="1168"/>
                </a:lnTo>
                <a:lnTo>
                  <a:pt x="369" y="1154"/>
                </a:lnTo>
                <a:lnTo>
                  <a:pt x="350" y="1139"/>
                </a:lnTo>
                <a:lnTo>
                  <a:pt x="350" y="1139"/>
                </a:lnTo>
                <a:lnTo>
                  <a:pt x="232" y="1057"/>
                </a:lnTo>
                <a:lnTo>
                  <a:pt x="204" y="1036"/>
                </a:lnTo>
                <a:lnTo>
                  <a:pt x="181" y="1015"/>
                </a:lnTo>
                <a:lnTo>
                  <a:pt x="181" y="1015"/>
                </a:lnTo>
                <a:lnTo>
                  <a:pt x="162" y="998"/>
                </a:lnTo>
                <a:lnTo>
                  <a:pt x="160" y="993"/>
                </a:lnTo>
                <a:lnTo>
                  <a:pt x="160" y="991"/>
                </a:lnTo>
                <a:lnTo>
                  <a:pt x="161" y="991"/>
                </a:lnTo>
                <a:lnTo>
                  <a:pt x="167" y="991"/>
                </a:lnTo>
                <a:lnTo>
                  <a:pt x="178" y="994"/>
                </a:lnTo>
                <a:lnTo>
                  <a:pt x="219" y="1008"/>
                </a:lnTo>
                <a:lnTo>
                  <a:pt x="219" y="1008"/>
                </a:lnTo>
                <a:lnTo>
                  <a:pt x="264" y="1025"/>
                </a:lnTo>
                <a:lnTo>
                  <a:pt x="294" y="1035"/>
                </a:lnTo>
                <a:lnTo>
                  <a:pt x="319" y="1041"/>
                </a:lnTo>
                <a:lnTo>
                  <a:pt x="351" y="1047"/>
                </a:lnTo>
                <a:lnTo>
                  <a:pt x="351" y="1047"/>
                </a:lnTo>
                <a:lnTo>
                  <a:pt x="372" y="1050"/>
                </a:lnTo>
                <a:lnTo>
                  <a:pt x="393" y="1053"/>
                </a:lnTo>
                <a:lnTo>
                  <a:pt x="404" y="1053"/>
                </a:lnTo>
                <a:lnTo>
                  <a:pt x="414" y="1051"/>
                </a:lnTo>
                <a:lnTo>
                  <a:pt x="425" y="1050"/>
                </a:lnTo>
                <a:lnTo>
                  <a:pt x="435" y="1047"/>
                </a:lnTo>
                <a:lnTo>
                  <a:pt x="443" y="1041"/>
                </a:lnTo>
                <a:lnTo>
                  <a:pt x="451" y="1035"/>
                </a:lnTo>
                <a:lnTo>
                  <a:pt x="460" y="1026"/>
                </a:lnTo>
                <a:lnTo>
                  <a:pt x="465" y="1015"/>
                </a:lnTo>
                <a:lnTo>
                  <a:pt x="471" y="1003"/>
                </a:lnTo>
                <a:lnTo>
                  <a:pt x="473" y="986"/>
                </a:lnTo>
                <a:lnTo>
                  <a:pt x="475" y="966"/>
                </a:lnTo>
                <a:lnTo>
                  <a:pt x="475" y="944"/>
                </a:lnTo>
                <a:lnTo>
                  <a:pt x="475" y="944"/>
                </a:lnTo>
                <a:lnTo>
                  <a:pt x="471" y="862"/>
                </a:lnTo>
                <a:lnTo>
                  <a:pt x="468" y="830"/>
                </a:lnTo>
                <a:lnTo>
                  <a:pt x="465" y="798"/>
                </a:lnTo>
                <a:lnTo>
                  <a:pt x="460" y="765"/>
                </a:lnTo>
                <a:lnTo>
                  <a:pt x="454" y="728"/>
                </a:lnTo>
                <a:lnTo>
                  <a:pt x="444" y="685"/>
                </a:lnTo>
                <a:lnTo>
                  <a:pt x="432" y="630"/>
                </a:lnTo>
                <a:lnTo>
                  <a:pt x="432" y="630"/>
                </a:lnTo>
                <a:lnTo>
                  <a:pt x="411" y="535"/>
                </a:lnTo>
                <a:lnTo>
                  <a:pt x="396" y="465"/>
                </a:lnTo>
                <a:lnTo>
                  <a:pt x="389" y="436"/>
                </a:lnTo>
                <a:lnTo>
                  <a:pt x="382" y="408"/>
                </a:lnTo>
                <a:lnTo>
                  <a:pt x="372" y="378"/>
                </a:lnTo>
                <a:lnTo>
                  <a:pt x="360" y="344"/>
                </a:lnTo>
                <a:lnTo>
                  <a:pt x="360" y="344"/>
                </a:lnTo>
                <a:lnTo>
                  <a:pt x="336" y="279"/>
                </a:lnTo>
                <a:lnTo>
                  <a:pt x="325" y="253"/>
                </a:lnTo>
                <a:lnTo>
                  <a:pt x="314" y="229"/>
                </a:lnTo>
                <a:lnTo>
                  <a:pt x="304" y="207"/>
                </a:lnTo>
                <a:lnTo>
                  <a:pt x="292" y="186"/>
                </a:lnTo>
                <a:lnTo>
                  <a:pt x="279" y="167"/>
                </a:lnTo>
                <a:lnTo>
                  <a:pt x="265" y="147"/>
                </a:lnTo>
                <a:lnTo>
                  <a:pt x="265" y="147"/>
                </a:lnTo>
                <a:lnTo>
                  <a:pt x="237" y="113"/>
                </a:lnTo>
                <a:lnTo>
                  <a:pt x="218" y="90"/>
                </a:lnTo>
                <a:lnTo>
                  <a:pt x="211" y="82"/>
                </a:lnTo>
                <a:lnTo>
                  <a:pt x="203" y="78"/>
                </a:lnTo>
                <a:lnTo>
                  <a:pt x="194" y="75"/>
                </a:lnTo>
                <a:lnTo>
                  <a:pt x="186" y="75"/>
                </a:lnTo>
                <a:lnTo>
                  <a:pt x="186" y="75"/>
                </a:lnTo>
                <a:lnTo>
                  <a:pt x="176" y="76"/>
                </a:lnTo>
                <a:lnTo>
                  <a:pt x="167" y="75"/>
                </a:lnTo>
                <a:lnTo>
                  <a:pt x="158" y="71"/>
                </a:lnTo>
                <a:lnTo>
                  <a:pt x="151" y="65"/>
                </a:lnTo>
                <a:lnTo>
                  <a:pt x="150" y="63"/>
                </a:lnTo>
                <a:lnTo>
                  <a:pt x="149" y="58"/>
                </a:lnTo>
                <a:lnTo>
                  <a:pt x="149" y="54"/>
                </a:lnTo>
                <a:lnTo>
                  <a:pt x="150" y="50"/>
                </a:lnTo>
                <a:lnTo>
                  <a:pt x="153" y="45"/>
                </a:lnTo>
                <a:lnTo>
                  <a:pt x="157" y="40"/>
                </a:lnTo>
                <a:lnTo>
                  <a:pt x="162" y="35"/>
                </a:lnTo>
                <a:lnTo>
                  <a:pt x="171" y="28"/>
                </a:lnTo>
                <a:lnTo>
                  <a:pt x="171" y="28"/>
                </a:lnTo>
                <a:lnTo>
                  <a:pt x="175" y="25"/>
                </a:lnTo>
                <a:lnTo>
                  <a:pt x="189" y="15"/>
                </a:lnTo>
                <a:lnTo>
                  <a:pt x="206" y="6"/>
                </a:lnTo>
                <a:lnTo>
                  <a:pt x="214" y="3"/>
                </a:lnTo>
                <a:lnTo>
                  <a:pt x="221" y="0"/>
                </a:lnTo>
                <a:lnTo>
                  <a:pt x="221" y="0"/>
                </a:lnTo>
                <a:lnTo>
                  <a:pt x="233" y="0"/>
                </a:lnTo>
                <a:lnTo>
                  <a:pt x="239" y="2"/>
                </a:lnTo>
                <a:lnTo>
                  <a:pt x="243" y="3"/>
                </a:lnTo>
                <a:lnTo>
                  <a:pt x="246" y="7"/>
                </a:lnTo>
                <a:lnTo>
                  <a:pt x="247" y="11"/>
                </a:lnTo>
                <a:lnTo>
                  <a:pt x="247" y="17"/>
                </a:lnTo>
                <a:lnTo>
                  <a:pt x="246" y="24"/>
                </a:lnTo>
                <a:lnTo>
                  <a:pt x="246" y="24"/>
                </a:lnTo>
                <a:lnTo>
                  <a:pt x="240" y="36"/>
                </a:lnTo>
                <a:lnTo>
                  <a:pt x="239" y="42"/>
                </a:lnTo>
                <a:lnTo>
                  <a:pt x="237" y="46"/>
                </a:lnTo>
                <a:lnTo>
                  <a:pt x="239" y="51"/>
                </a:lnTo>
                <a:lnTo>
                  <a:pt x="242" y="58"/>
                </a:lnTo>
                <a:lnTo>
                  <a:pt x="246" y="67"/>
                </a:lnTo>
                <a:lnTo>
                  <a:pt x="254" y="76"/>
                </a:lnTo>
                <a:lnTo>
                  <a:pt x="254" y="76"/>
                </a:lnTo>
                <a:lnTo>
                  <a:pt x="278" y="104"/>
                </a:lnTo>
                <a:lnTo>
                  <a:pt x="305" y="139"/>
                </a:lnTo>
                <a:lnTo>
                  <a:pt x="319" y="157"/>
                </a:lnTo>
                <a:lnTo>
                  <a:pt x="333" y="175"/>
                </a:lnTo>
                <a:lnTo>
                  <a:pt x="344" y="192"/>
                </a:lnTo>
                <a:lnTo>
                  <a:pt x="353" y="208"/>
                </a:lnTo>
                <a:lnTo>
                  <a:pt x="353" y="208"/>
                </a:lnTo>
                <a:lnTo>
                  <a:pt x="367" y="239"/>
                </a:lnTo>
                <a:lnTo>
                  <a:pt x="380" y="276"/>
                </a:lnTo>
                <a:lnTo>
                  <a:pt x="399" y="331"/>
                </a:lnTo>
                <a:lnTo>
                  <a:pt x="428" y="415"/>
                </a:lnTo>
                <a:lnTo>
                  <a:pt x="428" y="415"/>
                </a:lnTo>
                <a:lnTo>
                  <a:pt x="473" y="557"/>
                </a:lnTo>
                <a:lnTo>
                  <a:pt x="515" y="690"/>
                </a:lnTo>
                <a:lnTo>
                  <a:pt x="515" y="690"/>
                </a:lnTo>
                <a:lnTo>
                  <a:pt x="540" y="775"/>
                </a:lnTo>
                <a:lnTo>
                  <a:pt x="558" y="836"/>
                </a:lnTo>
                <a:lnTo>
                  <a:pt x="567" y="861"/>
                </a:lnTo>
                <a:lnTo>
                  <a:pt x="575" y="882"/>
                </a:lnTo>
                <a:lnTo>
                  <a:pt x="585" y="898"/>
                </a:lnTo>
                <a:lnTo>
                  <a:pt x="594" y="914"/>
                </a:lnTo>
                <a:lnTo>
                  <a:pt x="594" y="914"/>
                </a:lnTo>
                <a:lnTo>
                  <a:pt x="607" y="929"/>
                </a:lnTo>
                <a:lnTo>
                  <a:pt x="622" y="948"/>
                </a:lnTo>
                <a:lnTo>
                  <a:pt x="639" y="966"/>
                </a:lnTo>
                <a:lnTo>
                  <a:pt x="648" y="976"/>
                </a:lnTo>
                <a:lnTo>
                  <a:pt x="660" y="983"/>
                </a:lnTo>
                <a:lnTo>
                  <a:pt x="669" y="989"/>
                </a:lnTo>
                <a:lnTo>
                  <a:pt x="680" y="993"/>
                </a:lnTo>
                <a:lnTo>
                  <a:pt x="691" y="994"/>
                </a:lnTo>
                <a:lnTo>
                  <a:pt x="703" y="994"/>
                </a:lnTo>
                <a:lnTo>
                  <a:pt x="712" y="991"/>
                </a:lnTo>
                <a:lnTo>
                  <a:pt x="723" y="985"/>
                </a:lnTo>
                <a:lnTo>
                  <a:pt x="734" y="975"/>
                </a:lnTo>
                <a:lnTo>
                  <a:pt x="746" y="961"/>
                </a:lnTo>
                <a:lnTo>
                  <a:pt x="746" y="961"/>
                </a:lnTo>
                <a:lnTo>
                  <a:pt x="780" y="908"/>
                </a:lnTo>
                <a:lnTo>
                  <a:pt x="805" y="868"/>
                </a:lnTo>
                <a:lnTo>
                  <a:pt x="826" y="828"/>
                </a:lnTo>
                <a:lnTo>
                  <a:pt x="854" y="772"/>
                </a:lnTo>
                <a:lnTo>
                  <a:pt x="854" y="772"/>
                </a:lnTo>
                <a:lnTo>
                  <a:pt x="882" y="714"/>
                </a:lnTo>
                <a:lnTo>
                  <a:pt x="901" y="667"/>
                </a:lnTo>
                <a:lnTo>
                  <a:pt x="916" y="630"/>
                </a:lnTo>
                <a:lnTo>
                  <a:pt x="927" y="600"/>
                </a:lnTo>
                <a:lnTo>
                  <a:pt x="927" y="600"/>
                </a:lnTo>
                <a:lnTo>
                  <a:pt x="933" y="585"/>
                </a:lnTo>
                <a:lnTo>
                  <a:pt x="940" y="569"/>
                </a:lnTo>
                <a:lnTo>
                  <a:pt x="947" y="555"/>
                </a:lnTo>
                <a:lnTo>
                  <a:pt x="954" y="547"/>
                </a:lnTo>
                <a:lnTo>
                  <a:pt x="955" y="544"/>
                </a:lnTo>
                <a:lnTo>
                  <a:pt x="958" y="544"/>
                </a:lnTo>
                <a:lnTo>
                  <a:pt x="958" y="547"/>
                </a:lnTo>
                <a:lnTo>
                  <a:pt x="958" y="553"/>
                </a:lnTo>
                <a:lnTo>
                  <a:pt x="955" y="574"/>
                </a:lnTo>
                <a:lnTo>
                  <a:pt x="946" y="608"/>
                </a:lnTo>
                <a:lnTo>
                  <a:pt x="946" y="608"/>
                </a:lnTo>
                <a:lnTo>
                  <a:pt x="908" y="742"/>
                </a:lnTo>
                <a:lnTo>
                  <a:pt x="893" y="789"/>
                </a:lnTo>
                <a:lnTo>
                  <a:pt x="876" y="836"/>
                </a:lnTo>
                <a:lnTo>
                  <a:pt x="876" y="836"/>
                </a:lnTo>
                <a:lnTo>
                  <a:pt x="862" y="873"/>
                </a:lnTo>
                <a:lnTo>
                  <a:pt x="853" y="896"/>
                </a:lnTo>
                <a:lnTo>
                  <a:pt x="844" y="914"/>
                </a:lnTo>
                <a:lnTo>
                  <a:pt x="832" y="936"/>
                </a:lnTo>
                <a:lnTo>
                  <a:pt x="832" y="936"/>
                </a:lnTo>
                <a:close/>
              </a:path>
            </a:pathLst>
          </a:custGeom>
          <a:solidFill>
            <a:schemeClr val="bg1"/>
          </a:solidFill>
          <a:ln w="19050">
            <a:solidFill>
              <a:schemeClr val="accent6"/>
            </a:solidFill>
            <a:round/>
            <a:headEnd/>
            <a:tailEnd/>
          </a:ln>
          <a:effectLst/>
        </p:spPr>
        <p:txBody>
          <a:bodyPr vert="horz" wrap="square" lIns="91440" tIns="45721" rIns="91440" bIns="45721"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401" b="0" i="0" u="none" strike="noStrike" kern="1200" cap="none" spc="0" normalizeH="0" baseline="0" noProof="0">
              <a:ln>
                <a:noFill/>
              </a:ln>
              <a:solidFill>
                <a:srgbClr val="001965"/>
              </a:solidFill>
              <a:effectLst/>
              <a:uLnTx/>
              <a:uFillTx/>
              <a:latin typeface="+mj-lt"/>
              <a:ea typeface="+mn-ea"/>
              <a:cs typeface="Arial" charset="0"/>
            </a:endParaRPr>
          </a:p>
        </p:txBody>
      </p:sp>
      <p:sp>
        <p:nvSpPr>
          <p:cNvPr id="28" name="Freeform 24"/>
          <p:cNvSpPr>
            <a:spLocks/>
          </p:cNvSpPr>
          <p:nvPr/>
        </p:nvSpPr>
        <p:spPr bwMode="auto">
          <a:xfrm>
            <a:off x="9951609" y="3719044"/>
            <a:ext cx="207818" cy="207818"/>
          </a:xfrm>
          <a:custGeom>
            <a:avLst/>
            <a:gdLst>
              <a:gd name="T0" fmla="*/ 0 w 171"/>
              <a:gd name="T1" fmla="*/ 85 h 171"/>
              <a:gd name="T2" fmla="*/ 0 w 171"/>
              <a:gd name="T3" fmla="*/ 85 h 171"/>
              <a:gd name="T4" fmla="*/ 0 w 171"/>
              <a:gd name="T5" fmla="*/ 77 h 171"/>
              <a:gd name="T6" fmla="*/ 2 w 171"/>
              <a:gd name="T7" fmla="*/ 68 h 171"/>
              <a:gd name="T8" fmla="*/ 4 w 171"/>
              <a:gd name="T9" fmla="*/ 60 h 171"/>
              <a:gd name="T10" fmla="*/ 7 w 171"/>
              <a:gd name="T11" fmla="*/ 52 h 171"/>
              <a:gd name="T12" fmla="*/ 15 w 171"/>
              <a:gd name="T13" fmla="*/ 38 h 171"/>
              <a:gd name="T14" fmla="*/ 25 w 171"/>
              <a:gd name="T15" fmla="*/ 25 h 171"/>
              <a:gd name="T16" fmla="*/ 38 w 171"/>
              <a:gd name="T17" fmla="*/ 14 h 171"/>
              <a:gd name="T18" fmla="*/ 53 w 171"/>
              <a:gd name="T19" fmla="*/ 6 h 171"/>
              <a:gd name="T20" fmla="*/ 60 w 171"/>
              <a:gd name="T21" fmla="*/ 3 h 171"/>
              <a:gd name="T22" fmla="*/ 68 w 171"/>
              <a:gd name="T23" fmla="*/ 2 h 171"/>
              <a:gd name="T24" fmla="*/ 77 w 171"/>
              <a:gd name="T25" fmla="*/ 0 h 171"/>
              <a:gd name="T26" fmla="*/ 86 w 171"/>
              <a:gd name="T27" fmla="*/ 0 h 171"/>
              <a:gd name="T28" fmla="*/ 86 w 171"/>
              <a:gd name="T29" fmla="*/ 0 h 171"/>
              <a:gd name="T30" fmla="*/ 95 w 171"/>
              <a:gd name="T31" fmla="*/ 0 h 171"/>
              <a:gd name="T32" fmla="*/ 103 w 171"/>
              <a:gd name="T33" fmla="*/ 2 h 171"/>
              <a:gd name="T34" fmla="*/ 111 w 171"/>
              <a:gd name="T35" fmla="*/ 3 h 171"/>
              <a:gd name="T36" fmla="*/ 120 w 171"/>
              <a:gd name="T37" fmla="*/ 6 h 171"/>
              <a:gd name="T38" fmla="*/ 133 w 171"/>
              <a:gd name="T39" fmla="*/ 14 h 171"/>
              <a:gd name="T40" fmla="*/ 146 w 171"/>
              <a:gd name="T41" fmla="*/ 25 h 171"/>
              <a:gd name="T42" fmla="*/ 157 w 171"/>
              <a:gd name="T43" fmla="*/ 38 h 171"/>
              <a:gd name="T44" fmla="*/ 164 w 171"/>
              <a:gd name="T45" fmla="*/ 52 h 171"/>
              <a:gd name="T46" fmla="*/ 168 w 171"/>
              <a:gd name="T47" fmla="*/ 60 h 171"/>
              <a:gd name="T48" fmla="*/ 170 w 171"/>
              <a:gd name="T49" fmla="*/ 68 h 171"/>
              <a:gd name="T50" fmla="*/ 171 w 171"/>
              <a:gd name="T51" fmla="*/ 77 h 171"/>
              <a:gd name="T52" fmla="*/ 171 w 171"/>
              <a:gd name="T53" fmla="*/ 85 h 171"/>
              <a:gd name="T54" fmla="*/ 171 w 171"/>
              <a:gd name="T55" fmla="*/ 85 h 171"/>
              <a:gd name="T56" fmla="*/ 171 w 171"/>
              <a:gd name="T57" fmla="*/ 93 h 171"/>
              <a:gd name="T58" fmla="*/ 170 w 171"/>
              <a:gd name="T59" fmla="*/ 103 h 171"/>
              <a:gd name="T60" fmla="*/ 168 w 171"/>
              <a:gd name="T61" fmla="*/ 110 h 171"/>
              <a:gd name="T62" fmla="*/ 164 w 171"/>
              <a:gd name="T63" fmla="*/ 118 h 171"/>
              <a:gd name="T64" fmla="*/ 157 w 171"/>
              <a:gd name="T65" fmla="*/ 134 h 171"/>
              <a:gd name="T66" fmla="*/ 146 w 171"/>
              <a:gd name="T67" fmla="*/ 146 h 171"/>
              <a:gd name="T68" fmla="*/ 133 w 171"/>
              <a:gd name="T69" fmla="*/ 156 h 171"/>
              <a:gd name="T70" fmla="*/ 120 w 171"/>
              <a:gd name="T71" fmla="*/ 164 h 171"/>
              <a:gd name="T72" fmla="*/ 111 w 171"/>
              <a:gd name="T73" fmla="*/ 167 h 171"/>
              <a:gd name="T74" fmla="*/ 103 w 171"/>
              <a:gd name="T75" fmla="*/ 170 h 171"/>
              <a:gd name="T76" fmla="*/ 95 w 171"/>
              <a:gd name="T77" fmla="*/ 170 h 171"/>
              <a:gd name="T78" fmla="*/ 86 w 171"/>
              <a:gd name="T79" fmla="*/ 171 h 171"/>
              <a:gd name="T80" fmla="*/ 86 w 171"/>
              <a:gd name="T81" fmla="*/ 171 h 171"/>
              <a:gd name="T82" fmla="*/ 77 w 171"/>
              <a:gd name="T83" fmla="*/ 170 h 171"/>
              <a:gd name="T84" fmla="*/ 68 w 171"/>
              <a:gd name="T85" fmla="*/ 170 h 171"/>
              <a:gd name="T86" fmla="*/ 60 w 171"/>
              <a:gd name="T87" fmla="*/ 167 h 171"/>
              <a:gd name="T88" fmla="*/ 53 w 171"/>
              <a:gd name="T89" fmla="*/ 164 h 171"/>
              <a:gd name="T90" fmla="*/ 38 w 171"/>
              <a:gd name="T91" fmla="*/ 156 h 171"/>
              <a:gd name="T92" fmla="*/ 25 w 171"/>
              <a:gd name="T93" fmla="*/ 146 h 171"/>
              <a:gd name="T94" fmla="*/ 15 w 171"/>
              <a:gd name="T95" fmla="*/ 134 h 171"/>
              <a:gd name="T96" fmla="*/ 7 w 171"/>
              <a:gd name="T97" fmla="*/ 118 h 171"/>
              <a:gd name="T98" fmla="*/ 4 w 171"/>
              <a:gd name="T99" fmla="*/ 110 h 171"/>
              <a:gd name="T100" fmla="*/ 2 w 171"/>
              <a:gd name="T101" fmla="*/ 103 h 171"/>
              <a:gd name="T102" fmla="*/ 0 w 171"/>
              <a:gd name="T103" fmla="*/ 93 h 171"/>
              <a:gd name="T104" fmla="*/ 0 w 171"/>
              <a:gd name="T105" fmla="*/ 85 h 171"/>
              <a:gd name="T106" fmla="*/ 0 w 171"/>
              <a:gd name="T107"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 h="171">
                <a:moveTo>
                  <a:pt x="0" y="85"/>
                </a:moveTo>
                <a:lnTo>
                  <a:pt x="0" y="85"/>
                </a:lnTo>
                <a:lnTo>
                  <a:pt x="0" y="77"/>
                </a:lnTo>
                <a:lnTo>
                  <a:pt x="2" y="68"/>
                </a:lnTo>
                <a:lnTo>
                  <a:pt x="4" y="60"/>
                </a:lnTo>
                <a:lnTo>
                  <a:pt x="7" y="52"/>
                </a:lnTo>
                <a:lnTo>
                  <a:pt x="15" y="38"/>
                </a:lnTo>
                <a:lnTo>
                  <a:pt x="25" y="25"/>
                </a:lnTo>
                <a:lnTo>
                  <a:pt x="38" y="14"/>
                </a:lnTo>
                <a:lnTo>
                  <a:pt x="53" y="6"/>
                </a:lnTo>
                <a:lnTo>
                  <a:pt x="60" y="3"/>
                </a:lnTo>
                <a:lnTo>
                  <a:pt x="68" y="2"/>
                </a:lnTo>
                <a:lnTo>
                  <a:pt x="77" y="0"/>
                </a:lnTo>
                <a:lnTo>
                  <a:pt x="86" y="0"/>
                </a:lnTo>
                <a:lnTo>
                  <a:pt x="86" y="0"/>
                </a:lnTo>
                <a:lnTo>
                  <a:pt x="95" y="0"/>
                </a:lnTo>
                <a:lnTo>
                  <a:pt x="103" y="2"/>
                </a:lnTo>
                <a:lnTo>
                  <a:pt x="111" y="3"/>
                </a:lnTo>
                <a:lnTo>
                  <a:pt x="120" y="6"/>
                </a:lnTo>
                <a:lnTo>
                  <a:pt x="133" y="14"/>
                </a:lnTo>
                <a:lnTo>
                  <a:pt x="146" y="25"/>
                </a:lnTo>
                <a:lnTo>
                  <a:pt x="157" y="38"/>
                </a:lnTo>
                <a:lnTo>
                  <a:pt x="164" y="52"/>
                </a:lnTo>
                <a:lnTo>
                  <a:pt x="168" y="60"/>
                </a:lnTo>
                <a:lnTo>
                  <a:pt x="170" y="68"/>
                </a:lnTo>
                <a:lnTo>
                  <a:pt x="171" y="77"/>
                </a:lnTo>
                <a:lnTo>
                  <a:pt x="171" y="85"/>
                </a:lnTo>
                <a:lnTo>
                  <a:pt x="171" y="85"/>
                </a:lnTo>
                <a:lnTo>
                  <a:pt x="171" y="93"/>
                </a:lnTo>
                <a:lnTo>
                  <a:pt x="170" y="103"/>
                </a:lnTo>
                <a:lnTo>
                  <a:pt x="168" y="110"/>
                </a:lnTo>
                <a:lnTo>
                  <a:pt x="164" y="118"/>
                </a:lnTo>
                <a:lnTo>
                  <a:pt x="157" y="134"/>
                </a:lnTo>
                <a:lnTo>
                  <a:pt x="146" y="146"/>
                </a:lnTo>
                <a:lnTo>
                  <a:pt x="133" y="156"/>
                </a:lnTo>
                <a:lnTo>
                  <a:pt x="120" y="164"/>
                </a:lnTo>
                <a:lnTo>
                  <a:pt x="111" y="167"/>
                </a:lnTo>
                <a:lnTo>
                  <a:pt x="103" y="170"/>
                </a:lnTo>
                <a:lnTo>
                  <a:pt x="95" y="170"/>
                </a:lnTo>
                <a:lnTo>
                  <a:pt x="86" y="171"/>
                </a:lnTo>
                <a:lnTo>
                  <a:pt x="86" y="171"/>
                </a:lnTo>
                <a:lnTo>
                  <a:pt x="77" y="170"/>
                </a:lnTo>
                <a:lnTo>
                  <a:pt x="68" y="170"/>
                </a:lnTo>
                <a:lnTo>
                  <a:pt x="60" y="167"/>
                </a:lnTo>
                <a:lnTo>
                  <a:pt x="53" y="164"/>
                </a:lnTo>
                <a:lnTo>
                  <a:pt x="38" y="156"/>
                </a:lnTo>
                <a:lnTo>
                  <a:pt x="25" y="146"/>
                </a:lnTo>
                <a:lnTo>
                  <a:pt x="15" y="134"/>
                </a:lnTo>
                <a:lnTo>
                  <a:pt x="7" y="118"/>
                </a:lnTo>
                <a:lnTo>
                  <a:pt x="4" y="110"/>
                </a:lnTo>
                <a:lnTo>
                  <a:pt x="2" y="103"/>
                </a:lnTo>
                <a:lnTo>
                  <a:pt x="0" y="93"/>
                </a:lnTo>
                <a:lnTo>
                  <a:pt x="0" y="85"/>
                </a:lnTo>
                <a:lnTo>
                  <a:pt x="0" y="85"/>
                </a:lnTo>
                <a:close/>
              </a:path>
            </a:pathLst>
          </a:custGeom>
          <a:solidFill>
            <a:srgbClr val="D8EAF8"/>
          </a:solidFill>
          <a:ln w="19050">
            <a:solidFill>
              <a:schemeClr val="accent6"/>
            </a:solidFill>
            <a:round/>
            <a:headEnd/>
            <a:tailEnd/>
          </a:ln>
        </p:spPr>
        <p:txBody>
          <a:bodyPr vert="horz" wrap="square" lIns="91440" tIns="45721" rIns="91440" bIns="45721"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401" b="0" i="0" u="none" strike="noStrike" kern="1200" cap="none" spc="0" normalizeH="0" baseline="0" noProof="0">
              <a:ln>
                <a:noFill/>
              </a:ln>
              <a:solidFill>
                <a:srgbClr val="001965"/>
              </a:solidFill>
              <a:effectLst/>
              <a:uLnTx/>
              <a:uFillTx/>
              <a:latin typeface="+mj-lt"/>
              <a:ea typeface="+mn-ea"/>
              <a:cs typeface="Arial" charset="0"/>
            </a:endParaRPr>
          </a:p>
        </p:txBody>
      </p:sp>
      <p:sp>
        <p:nvSpPr>
          <p:cNvPr id="38" name="Oval 37"/>
          <p:cNvSpPr/>
          <p:nvPr/>
        </p:nvSpPr>
        <p:spPr>
          <a:xfrm>
            <a:off x="1420960" y="3219983"/>
            <a:ext cx="879112" cy="879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algn="ctr" defTabSz="1219139" eaLnBrk="0" fontAlgn="base" hangingPunct="0">
              <a:spcBef>
                <a:spcPct val="0"/>
              </a:spcBef>
              <a:spcAft>
                <a:spcPct val="0"/>
              </a:spcAft>
            </a:pPr>
            <a:endParaRPr lang="en-US" sz="1300">
              <a:solidFill>
                <a:srgbClr val="FFFFFF"/>
              </a:solidFill>
              <a:latin typeface="+mj-lt"/>
            </a:endParaRPr>
          </a:p>
        </p:txBody>
      </p:sp>
      <p:cxnSp>
        <p:nvCxnSpPr>
          <p:cNvPr id="40" name="Straight Arrow Connector 39"/>
          <p:cNvCxnSpPr>
            <a:cxnSpLocks/>
            <a:stCxn id="38" idx="0"/>
            <a:endCxn id="54" idx="2"/>
          </p:cNvCxnSpPr>
          <p:nvPr/>
        </p:nvCxnSpPr>
        <p:spPr bwMode="auto">
          <a:xfrm flipV="1">
            <a:off x="1860516" y="2943612"/>
            <a:ext cx="125306" cy="276371"/>
          </a:xfrm>
          <a:prstGeom prst="straightConnector1">
            <a:avLst/>
          </a:prstGeom>
          <a:solidFill>
            <a:srgbClr val="00FF00"/>
          </a:solidFill>
          <a:ln w="38100" cap="flat" cmpd="sng" algn="ctr">
            <a:solidFill>
              <a:schemeClr val="accent5"/>
            </a:solidFill>
            <a:prstDash val="solid"/>
            <a:round/>
            <a:headEnd type="none" w="med" len="med"/>
            <a:tailEnd type="triangle"/>
          </a:ln>
          <a:effectLst/>
        </p:spPr>
      </p:cxnSp>
      <p:cxnSp>
        <p:nvCxnSpPr>
          <p:cNvPr id="41" name="Straight Arrow Connector 40"/>
          <p:cNvCxnSpPr>
            <a:cxnSpLocks/>
            <a:stCxn id="96" idx="0"/>
            <a:endCxn id="53" idx="2"/>
          </p:cNvCxnSpPr>
          <p:nvPr/>
        </p:nvCxnSpPr>
        <p:spPr bwMode="auto">
          <a:xfrm flipV="1">
            <a:off x="4038392" y="2943612"/>
            <a:ext cx="39896" cy="276371"/>
          </a:xfrm>
          <a:prstGeom prst="straightConnector1">
            <a:avLst/>
          </a:prstGeom>
          <a:solidFill>
            <a:srgbClr val="00FF00"/>
          </a:solidFill>
          <a:ln w="38100" cap="flat" cmpd="sng" algn="ctr">
            <a:solidFill>
              <a:schemeClr val="accent4">
                <a:lumMod val="50000"/>
              </a:schemeClr>
            </a:solidFill>
            <a:prstDash val="solid"/>
            <a:round/>
            <a:headEnd type="none" w="med" len="med"/>
            <a:tailEnd type="triangle"/>
          </a:ln>
          <a:effectLst/>
        </p:spPr>
      </p:cxnSp>
      <p:sp>
        <p:nvSpPr>
          <p:cNvPr id="42" name="TextBox 41"/>
          <p:cNvSpPr txBox="1"/>
          <p:nvPr/>
        </p:nvSpPr>
        <p:spPr>
          <a:xfrm>
            <a:off x="2190843" y="1288807"/>
            <a:ext cx="1620419" cy="400110"/>
          </a:xfrm>
          <a:prstGeom prst="rect">
            <a:avLst/>
          </a:prstGeom>
          <a:noFill/>
        </p:spPr>
        <p:txBody>
          <a:bodyPr wrap="square" rtlCol="0" anchor="ctr">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mj-lt"/>
                <a:ea typeface="+mn-ea"/>
                <a:cs typeface="Arial" charset="0"/>
              </a:rPr>
              <a:t>↓ Appetite</a:t>
            </a:r>
            <a:endParaRPr kumimoji="0" lang="en-US" sz="2000" b="1" i="0" u="none" strike="noStrike" kern="1200" cap="none" spc="0" normalizeH="0" baseline="30000" noProof="0">
              <a:ln>
                <a:noFill/>
              </a:ln>
              <a:effectLst/>
              <a:uLnTx/>
              <a:uFillTx/>
              <a:latin typeface="+mj-lt"/>
              <a:ea typeface="+mn-ea"/>
              <a:cs typeface="Arial" charset="0"/>
            </a:endParaRPr>
          </a:p>
        </p:txBody>
      </p:sp>
      <p:cxnSp>
        <p:nvCxnSpPr>
          <p:cNvPr id="49" name="Straight Arrow Connector 48"/>
          <p:cNvCxnSpPr>
            <a:cxnSpLocks/>
          </p:cNvCxnSpPr>
          <p:nvPr/>
        </p:nvCxnSpPr>
        <p:spPr bwMode="auto">
          <a:xfrm flipH="1" flipV="1">
            <a:off x="3393830" y="1978037"/>
            <a:ext cx="589407" cy="562183"/>
          </a:xfrm>
          <a:prstGeom prst="straightConnector1">
            <a:avLst/>
          </a:prstGeom>
          <a:solidFill>
            <a:srgbClr val="00FF00"/>
          </a:solidFill>
          <a:ln w="57150" cap="flat" cmpd="sng" algn="ctr">
            <a:solidFill>
              <a:schemeClr val="accent1"/>
            </a:solidFill>
            <a:prstDash val="solid"/>
            <a:round/>
            <a:headEnd type="none" w="med" len="med"/>
            <a:tailEnd type="triangle"/>
          </a:ln>
          <a:effectLst/>
        </p:spPr>
      </p:cxnSp>
      <p:cxnSp>
        <p:nvCxnSpPr>
          <p:cNvPr id="50" name="Straight Arrow Connector 49"/>
          <p:cNvCxnSpPr>
            <a:cxnSpLocks/>
          </p:cNvCxnSpPr>
          <p:nvPr/>
        </p:nvCxnSpPr>
        <p:spPr bwMode="auto">
          <a:xfrm flipV="1">
            <a:off x="2074014" y="1978037"/>
            <a:ext cx="609872" cy="562389"/>
          </a:xfrm>
          <a:prstGeom prst="straightConnector1">
            <a:avLst/>
          </a:prstGeom>
          <a:solidFill>
            <a:srgbClr val="00FF00"/>
          </a:solidFill>
          <a:ln w="57150" cap="flat" cmpd="sng" algn="ctr">
            <a:solidFill>
              <a:schemeClr val="accent1"/>
            </a:solidFill>
            <a:prstDash val="solid"/>
            <a:round/>
            <a:headEnd type="none" w="med" len="med"/>
            <a:tailEnd type="triangle"/>
          </a:ln>
          <a:effectLst/>
        </p:spPr>
      </p:cxnSp>
      <p:sp>
        <p:nvSpPr>
          <p:cNvPr id="62" name="Rectangle 6"/>
          <p:cNvSpPr>
            <a:spLocks noChangeArrowheads="1"/>
          </p:cNvSpPr>
          <p:nvPr/>
        </p:nvSpPr>
        <p:spPr bwMode="auto">
          <a:xfrm>
            <a:off x="7647624" y="4666035"/>
            <a:ext cx="4223947" cy="459642"/>
          </a:xfrm>
          <a:prstGeom prst="rect">
            <a:avLst/>
          </a:prstGeom>
          <a:solidFill>
            <a:schemeClr val="accent3"/>
          </a:solidFill>
          <a:ln w="19050">
            <a:noFill/>
            <a:miter lim="800000"/>
            <a:headEnd/>
            <a:tailEnd/>
          </a:ln>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32" rtl="0" eaLnBrk="0" fontAlgn="base" latinLnBrk="0" hangingPunct="0">
              <a:lnSpc>
                <a:spcPct val="100000"/>
              </a:lnSpc>
              <a:spcBef>
                <a:spcPct val="0"/>
              </a:spcBef>
              <a:spcAft>
                <a:spcPct val="0"/>
              </a:spcAft>
              <a:buClrTx/>
              <a:buSzTx/>
              <a:buFontTx/>
              <a:buNone/>
              <a:tabLst/>
              <a:defRPr/>
            </a:pPr>
            <a:r>
              <a:rPr kumimoji="0" lang="en-US" altLang="en-US" sz="1401" b="1" i="0" u="none" strike="noStrike" kern="1200" cap="none" spc="0" normalizeH="0" baseline="0" noProof="0">
                <a:ln>
                  <a:noFill/>
                </a:ln>
                <a:solidFill>
                  <a:schemeClr val="bg1"/>
                </a:solidFill>
                <a:effectLst/>
                <a:uLnTx/>
                <a:uFillTx/>
                <a:latin typeface="+mj-lt"/>
                <a:ea typeface="+mn-ea"/>
                <a:cs typeface="Arial" charset="0"/>
              </a:rPr>
              <a:t>Arcuate nucleus</a:t>
            </a:r>
          </a:p>
        </p:txBody>
      </p:sp>
      <p:sp>
        <p:nvSpPr>
          <p:cNvPr id="67" name="Rounded Rectangle 4"/>
          <p:cNvSpPr txBox="1"/>
          <p:nvPr/>
        </p:nvSpPr>
        <p:spPr>
          <a:xfrm>
            <a:off x="1122910" y="5175675"/>
            <a:ext cx="3864462" cy="546885"/>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54187" tIns="54187" rIns="54187" bIns="54187" numCol="1" spcCol="1270" anchor="ctr" anchorCtr="0">
            <a:noAutofit/>
          </a:bodyPr>
          <a:lstStyle>
            <a:defPPr>
              <a:defRPr lang="da-DK"/>
            </a:defPPr>
            <a:lvl1pPr defTabSz="1896438">
              <a:lnSpc>
                <a:spcPct val="90000"/>
              </a:lnSpc>
              <a:spcBef>
                <a:spcPct val="0"/>
              </a:spcBef>
              <a:spcAft>
                <a:spcPct val="35000"/>
              </a:spcAft>
              <a:defRPr sz="1600">
                <a:solidFill>
                  <a:schemeClr val="tx2"/>
                </a:solidFill>
                <a:latin typeface="Apis For Office" panose="020B0504010101010104" pitchFamily="34" charset="0"/>
              </a:defRPr>
            </a:lvl1pPr>
          </a:lstStyle>
          <a:p>
            <a:pPr marL="0" marR="0" lvl="0" indent="0" algn="ctr" defTabSz="1896438"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schemeClr val="tx1"/>
                </a:solidFill>
                <a:effectLst/>
                <a:uLnTx/>
                <a:uFillTx/>
                <a:latin typeface="+mj-lt"/>
                <a:ea typeface="+mn-ea"/>
                <a:cs typeface="+mn-cs"/>
              </a:rPr>
              <a:t>Effects on hypothalamic neurons involved in appetite regulation</a:t>
            </a:r>
            <a:r>
              <a:rPr kumimoji="0" lang="en-US" sz="1600" b="1" i="0" u="none" strike="noStrike" kern="1200" cap="none" spc="0" normalizeH="0" baseline="30000" noProof="0">
                <a:ln>
                  <a:noFill/>
                </a:ln>
                <a:solidFill>
                  <a:schemeClr val="tx1"/>
                </a:solidFill>
                <a:effectLst/>
                <a:uLnTx/>
                <a:uFillTx/>
                <a:latin typeface="+mj-lt"/>
                <a:ea typeface="+mn-ea"/>
                <a:cs typeface="+mn-cs"/>
              </a:rPr>
              <a:t>1</a:t>
            </a:r>
          </a:p>
        </p:txBody>
      </p:sp>
      <p:sp>
        <p:nvSpPr>
          <p:cNvPr id="70" name="Rounded Rectangle 4"/>
          <p:cNvSpPr txBox="1"/>
          <p:nvPr/>
        </p:nvSpPr>
        <p:spPr>
          <a:xfrm>
            <a:off x="8129429" y="5143484"/>
            <a:ext cx="3104328" cy="649309"/>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54187" tIns="54187" rIns="54187" bIns="54187" numCol="1" spcCol="1270" anchor="ctr" anchorCtr="0">
            <a:noAutofit/>
          </a:bodyPr>
          <a:lstStyle/>
          <a:p>
            <a:pPr marL="0" marR="0" lvl="0" indent="0" algn="ctr" defTabSz="1896438"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schemeClr val="tx1"/>
                </a:solidFill>
                <a:effectLst/>
                <a:uLnTx/>
                <a:uFillTx/>
                <a:latin typeface="+mj-lt"/>
                <a:ea typeface="+mn-ea"/>
                <a:cs typeface="+mn-cs"/>
              </a:rPr>
              <a:t>Proposed regulation of neuronal activation</a:t>
            </a:r>
            <a:r>
              <a:rPr kumimoji="0" lang="en-US" sz="1600" b="1" i="0" u="none" strike="noStrike" kern="1200" cap="none" spc="0" normalizeH="0" baseline="30000" noProof="0">
                <a:ln>
                  <a:noFill/>
                </a:ln>
                <a:solidFill>
                  <a:schemeClr val="tx1"/>
                </a:solidFill>
                <a:effectLst/>
                <a:uLnTx/>
                <a:uFillTx/>
                <a:latin typeface="+mj-lt"/>
                <a:ea typeface="+mn-ea"/>
                <a:cs typeface="+mn-cs"/>
              </a:rPr>
              <a:t>1,2</a:t>
            </a:r>
          </a:p>
        </p:txBody>
      </p:sp>
      <p:sp>
        <p:nvSpPr>
          <p:cNvPr id="36" name="TextBox 35"/>
          <p:cNvSpPr txBox="1">
            <a:spLocks/>
          </p:cNvSpPr>
          <p:nvPr/>
        </p:nvSpPr>
        <p:spPr>
          <a:xfrm>
            <a:off x="4881182" y="3411902"/>
            <a:ext cx="1373704" cy="523477"/>
          </a:xfrm>
          <a:prstGeom prst="rect">
            <a:avLst/>
          </a:prstGeom>
          <a:solidFill>
            <a:srgbClr val="F9F9F9"/>
          </a:solidFill>
          <a:ln w="28575">
            <a:solidFill>
              <a:schemeClr val="accent3"/>
            </a:solidFill>
            <a:miter lim="800000"/>
            <a:headEnd/>
            <a:tailEnd/>
          </a:ln>
        </p:spPr>
        <p:txBody>
          <a:bodyPr vert="horz" wrap="square" lIns="0" tIns="0" rIns="0" bIns="0" numCol="1" anchor="ctr" anchorCtr="0" compatLnSpc="1">
            <a:prstTxWarp prst="textNoShape">
              <a:avLst/>
            </a:prstTxWarp>
            <a:noAutofit/>
          </a:bodyPr>
          <a:lstStyle>
            <a:defPPr>
              <a:defRPr lang="da-DK"/>
            </a:defPPr>
            <a:lvl1pPr defTabSz="914332" eaLnBrk="0" hangingPunct="0">
              <a:spcBef>
                <a:spcPct val="0"/>
              </a:spcBef>
              <a:defRPr sz="1401">
                <a:latin typeface="Apis For Office" panose="020B0504010101010104" pitchFamily="34" charset="0"/>
                <a:cs typeface="Arial"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32" rtl="0" eaLnBrk="0" fontAlgn="base" latinLnBrk="0" hangingPunct="0">
              <a:lnSpc>
                <a:spcPct val="100000"/>
              </a:lnSpc>
              <a:spcBef>
                <a:spcPct val="0"/>
              </a:spcBef>
              <a:spcAft>
                <a:spcPct val="0"/>
              </a:spcAft>
              <a:buClrTx/>
              <a:buSzTx/>
              <a:buFontTx/>
              <a:buNone/>
              <a:tabLst/>
              <a:defRPr/>
            </a:pPr>
            <a:r>
              <a:rPr kumimoji="0" lang="en-US" sz="1401" b="1" i="0" u="none" strike="noStrike" kern="1200" cap="none" spc="0" normalizeH="0" baseline="0" noProof="0">
                <a:ln>
                  <a:noFill/>
                </a:ln>
                <a:effectLst/>
                <a:uLnTx/>
                <a:uFillTx/>
                <a:latin typeface="+mj-lt"/>
                <a:ea typeface="+mn-ea"/>
                <a:cs typeface="Arial" charset="0"/>
              </a:rPr>
              <a:t>Arcuate</a:t>
            </a:r>
          </a:p>
          <a:p>
            <a:pPr marL="0" marR="0" lvl="0" indent="0" algn="ctr" defTabSz="914332" rtl="0" eaLnBrk="0" fontAlgn="base" latinLnBrk="0" hangingPunct="0">
              <a:lnSpc>
                <a:spcPct val="100000"/>
              </a:lnSpc>
              <a:spcBef>
                <a:spcPct val="0"/>
              </a:spcBef>
              <a:spcAft>
                <a:spcPct val="0"/>
              </a:spcAft>
              <a:buClrTx/>
              <a:buSzTx/>
              <a:buFontTx/>
              <a:buNone/>
              <a:tabLst/>
              <a:defRPr/>
            </a:pPr>
            <a:r>
              <a:rPr kumimoji="0" lang="en-US" sz="1401" b="1" i="0" u="none" strike="noStrike" kern="1200" cap="none" spc="0" normalizeH="0" baseline="0" noProof="0">
                <a:ln>
                  <a:noFill/>
                </a:ln>
                <a:effectLst/>
                <a:uLnTx/>
                <a:uFillTx/>
                <a:latin typeface="+mj-lt"/>
                <a:ea typeface="+mn-ea"/>
                <a:cs typeface="Arial" charset="0"/>
              </a:rPr>
              <a:t>nucleus</a:t>
            </a:r>
          </a:p>
        </p:txBody>
      </p:sp>
      <p:grpSp>
        <p:nvGrpSpPr>
          <p:cNvPr id="5" name="Group 4">
            <a:extLst>
              <a:ext uri="{FF2B5EF4-FFF2-40B4-BE49-F238E27FC236}">
                <a16:creationId xmlns:a16="http://schemas.microsoft.com/office/drawing/2014/main" id="{2D326752-6F7B-43F0-BC22-1CB52A26ADAF}"/>
              </a:ext>
            </a:extLst>
          </p:cNvPr>
          <p:cNvGrpSpPr/>
          <p:nvPr/>
        </p:nvGrpSpPr>
        <p:grpSpPr>
          <a:xfrm>
            <a:off x="9377624" y="1590835"/>
            <a:ext cx="1054630" cy="469332"/>
            <a:chOff x="13174677" y="2150557"/>
            <a:chExt cx="1054630" cy="469332"/>
          </a:xfrm>
        </p:grpSpPr>
        <p:grpSp>
          <p:nvGrpSpPr>
            <p:cNvPr id="35" name="Group 34">
              <a:extLst>
                <a:ext uri="{FF2B5EF4-FFF2-40B4-BE49-F238E27FC236}">
                  <a16:creationId xmlns:a16="http://schemas.microsoft.com/office/drawing/2014/main" id="{7707D611-D947-4F68-A992-4C2516365436}"/>
                </a:ext>
              </a:extLst>
            </p:cNvPr>
            <p:cNvGrpSpPr/>
            <p:nvPr/>
          </p:nvGrpSpPr>
          <p:grpSpPr>
            <a:xfrm>
              <a:off x="13618308" y="2150557"/>
              <a:ext cx="179281" cy="179281"/>
              <a:chOff x="12113865" y="2126823"/>
              <a:chExt cx="254208" cy="254208"/>
            </a:xfrm>
          </p:grpSpPr>
          <p:sp>
            <p:nvSpPr>
              <p:cNvPr id="2" name="Oval 1">
                <a:extLst>
                  <a:ext uri="{FF2B5EF4-FFF2-40B4-BE49-F238E27FC236}">
                    <a16:creationId xmlns:a16="http://schemas.microsoft.com/office/drawing/2014/main" id="{D3AA9170-3398-49AA-A7AE-D6E0F371C2DF}"/>
                  </a:ext>
                </a:extLst>
              </p:cNvPr>
              <p:cNvSpPr/>
              <p:nvPr/>
            </p:nvSpPr>
            <p:spPr>
              <a:xfrm>
                <a:off x="12113865" y="2126823"/>
                <a:ext cx="254208" cy="254208"/>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latin typeface="+mj-lt"/>
                </a:endParaRPr>
              </a:p>
            </p:txBody>
          </p:sp>
          <p:sp>
            <p:nvSpPr>
              <p:cNvPr id="4" name="Plus Sign 3">
                <a:extLst>
                  <a:ext uri="{FF2B5EF4-FFF2-40B4-BE49-F238E27FC236}">
                    <a16:creationId xmlns:a16="http://schemas.microsoft.com/office/drawing/2014/main" id="{302575E5-04F9-4DCE-9AC2-7702CE32EED3}"/>
                  </a:ext>
                </a:extLst>
              </p:cNvPr>
              <p:cNvSpPr/>
              <p:nvPr/>
            </p:nvSpPr>
            <p:spPr>
              <a:xfrm>
                <a:off x="12127793" y="2139599"/>
                <a:ext cx="238021" cy="23802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latin typeface="+mj-lt"/>
                </a:endParaRPr>
              </a:p>
            </p:txBody>
          </p:sp>
        </p:grpSp>
        <p:sp>
          <p:nvSpPr>
            <p:cNvPr id="84" name="Oval 83">
              <a:extLst>
                <a:ext uri="{FF2B5EF4-FFF2-40B4-BE49-F238E27FC236}">
                  <a16:creationId xmlns:a16="http://schemas.microsoft.com/office/drawing/2014/main" id="{B824AAD3-6CEC-413B-9ADE-EDCFACEB8751}"/>
                </a:ext>
              </a:extLst>
            </p:cNvPr>
            <p:cNvSpPr/>
            <p:nvPr/>
          </p:nvSpPr>
          <p:spPr>
            <a:xfrm rot="4149759">
              <a:off x="13233245" y="2391412"/>
              <a:ext cx="45719" cy="162855"/>
            </a:xfrm>
            <a:prstGeom prst="ellipse">
              <a:avLst/>
            </a:prstGeom>
            <a:solidFill>
              <a:schemeClr val="accent1"/>
            </a:solidFill>
            <a:ln w="9525" cap="flat" cmpd="sng" algn="ctr">
              <a:solidFill>
                <a:schemeClr val="accent1"/>
              </a:solidFill>
              <a:prstDash val="solid"/>
            </a:ln>
            <a:effectLst/>
          </p:spPr>
          <p:txBody>
            <a:bodyPr rtlCol="0" anchor="ctr"/>
            <a:lstStyle/>
            <a:p>
              <a:pPr algn="ctr" defTabSz="1219170">
                <a:defRPr/>
              </a:pPr>
              <a:endParaRPr lang="en-GB" sz="2400" kern="0">
                <a:solidFill>
                  <a:srgbClr val="FFFFFF"/>
                </a:solidFill>
                <a:latin typeface="+mj-lt"/>
                <a:ea typeface="Apis For Office" panose="020B0504010101010104" pitchFamily="34" charset="0"/>
                <a:cs typeface="Apis For Office" panose="020B0504010101010104" pitchFamily="34" charset="0"/>
              </a:endParaRPr>
            </a:p>
          </p:txBody>
        </p:sp>
        <p:sp>
          <p:nvSpPr>
            <p:cNvPr id="86" name="Oval 85">
              <a:extLst>
                <a:ext uri="{FF2B5EF4-FFF2-40B4-BE49-F238E27FC236}">
                  <a16:creationId xmlns:a16="http://schemas.microsoft.com/office/drawing/2014/main" id="{F647BAA8-787E-4F15-A684-BC9CC87F85E5}"/>
                </a:ext>
              </a:extLst>
            </p:cNvPr>
            <p:cNvSpPr/>
            <p:nvPr/>
          </p:nvSpPr>
          <p:spPr>
            <a:xfrm rot="4149759">
              <a:off x="13265910" y="2449083"/>
              <a:ext cx="45719" cy="162854"/>
            </a:xfrm>
            <a:prstGeom prst="ellipse">
              <a:avLst/>
            </a:prstGeom>
            <a:solidFill>
              <a:schemeClr val="accent1"/>
            </a:solidFill>
            <a:ln w="9525" cap="flat"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en-GB" sz="2400" kern="0">
                <a:solidFill>
                  <a:srgbClr val="FFFFFF"/>
                </a:solidFill>
                <a:latin typeface="+mj-lt"/>
                <a:ea typeface="Apis For Office" panose="020B0504010101010104" pitchFamily="34" charset="0"/>
                <a:cs typeface="Apis For Office" panose="020B0504010101010104" pitchFamily="34" charset="0"/>
              </a:endParaRPr>
            </a:p>
          </p:txBody>
        </p:sp>
        <p:cxnSp>
          <p:nvCxnSpPr>
            <p:cNvPr id="6" name="Straight Arrow Connector 5">
              <a:extLst>
                <a:ext uri="{FF2B5EF4-FFF2-40B4-BE49-F238E27FC236}">
                  <a16:creationId xmlns:a16="http://schemas.microsoft.com/office/drawing/2014/main" id="{BA86D7E4-2AFB-4B4A-9728-071ABF68AE27}"/>
                </a:ext>
              </a:extLst>
            </p:cNvPr>
            <p:cNvCxnSpPr/>
            <p:nvPr/>
          </p:nvCxnSpPr>
          <p:spPr>
            <a:xfrm flipH="1">
              <a:off x="13360912" y="2310679"/>
              <a:ext cx="233692" cy="153794"/>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7">
              <a:extLst>
                <a:ext uri="{FF2B5EF4-FFF2-40B4-BE49-F238E27FC236}">
                  <a16:creationId xmlns:a16="http://schemas.microsoft.com/office/drawing/2014/main" id="{6B2A381E-4C3B-4B0D-9DDA-63ED54F5BCE8}"/>
                </a:ext>
              </a:extLst>
            </p:cNvPr>
            <p:cNvSpPr>
              <a:spLocks noChangeArrowheads="1"/>
            </p:cNvSpPr>
            <p:nvPr/>
          </p:nvSpPr>
          <p:spPr bwMode="auto">
            <a:xfrm>
              <a:off x="13507788" y="2404317"/>
              <a:ext cx="647613" cy="2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32" rtl="0" eaLnBrk="0" fontAlgn="base" latinLnBrk="0" hangingPunct="0">
                <a:lnSpc>
                  <a:spcPct val="100000"/>
                </a:lnSpc>
                <a:spcBef>
                  <a:spcPct val="0"/>
                </a:spcBef>
                <a:spcAft>
                  <a:spcPct val="0"/>
                </a:spcAft>
                <a:buClrTx/>
                <a:buSzTx/>
                <a:buFontTx/>
                <a:buNone/>
                <a:tabLst/>
                <a:defRPr/>
              </a:pPr>
              <a:r>
                <a:rPr kumimoji="0" lang="en-US" altLang="en-US" sz="1401" b="0" i="0" u="none" strike="noStrike" kern="1200" cap="none" spc="0" normalizeH="0" baseline="0" noProof="0">
                  <a:ln>
                    <a:noFill/>
                  </a:ln>
                  <a:effectLst/>
                  <a:uLnTx/>
                  <a:uFillTx/>
                  <a:latin typeface="+mj-lt"/>
                  <a:ea typeface="+mn-ea"/>
                  <a:cs typeface="Arial" charset="0"/>
                </a:rPr>
                <a:t>GLP-1R</a:t>
              </a:r>
            </a:p>
          </p:txBody>
        </p:sp>
        <p:sp>
          <p:nvSpPr>
            <p:cNvPr id="90" name="Rectangle 13">
              <a:extLst>
                <a:ext uri="{FF2B5EF4-FFF2-40B4-BE49-F238E27FC236}">
                  <a16:creationId xmlns:a16="http://schemas.microsoft.com/office/drawing/2014/main" id="{8E1AC2ED-9B9F-47EE-8CB9-7FCD6CED61C9}"/>
                </a:ext>
              </a:extLst>
            </p:cNvPr>
            <p:cNvSpPr>
              <a:spLocks noChangeArrowheads="1"/>
            </p:cNvSpPr>
            <p:nvPr/>
          </p:nvSpPr>
          <p:spPr bwMode="auto">
            <a:xfrm>
              <a:off x="14120303" y="2400671"/>
              <a:ext cx="109004" cy="215572"/>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32" rtl="0" eaLnBrk="0" fontAlgn="base" latinLnBrk="0" hangingPunct="0">
                <a:lnSpc>
                  <a:spcPct val="100000"/>
                </a:lnSpc>
                <a:spcBef>
                  <a:spcPct val="0"/>
                </a:spcBef>
                <a:spcAft>
                  <a:spcPct val="0"/>
                </a:spcAft>
                <a:buClrTx/>
                <a:buSzTx/>
                <a:buFontTx/>
                <a:buNone/>
                <a:tabLst/>
                <a:defRPr/>
              </a:pPr>
              <a:r>
                <a:rPr kumimoji="0" lang="en-US" altLang="en-US" sz="1401" b="1" i="0" u="none" strike="noStrike" kern="1200" cap="none" spc="0" normalizeH="0" baseline="0" noProof="0">
                  <a:ln>
                    <a:noFill/>
                  </a:ln>
                  <a:effectLst/>
                  <a:uLnTx/>
                  <a:uFillTx/>
                  <a:latin typeface="+mj-lt"/>
                  <a:ea typeface="+mn-ea"/>
                  <a:cs typeface="Arial" charset="0"/>
                </a:rPr>
                <a:t>?</a:t>
              </a:r>
              <a:endParaRPr kumimoji="0" lang="en-US" altLang="en-US" sz="1401" b="0" i="0" u="none" strike="noStrike" kern="1200" cap="none" spc="0" normalizeH="0" baseline="0" noProof="0">
                <a:ln>
                  <a:noFill/>
                </a:ln>
                <a:effectLst/>
                <a:uLnTx/>
                <a:uFillTx/>
                <a:latin typeface="+mj-lt"/>
                <a:ea typeface="+mn-ea"/>
                <a:cs typeface="Arial" charset="0"/>
              </a:endParaRPr>
            </a:p>
          </p:txBody>
        </p:sp>
      </p:grpSp>
      <p:grpSp>
        <p:nvGrpSpPr>
          <p:cNvPr id="59" name="Group 58">
            <a:extLst>
              <a:ext uri="{FF2B5EF4-FFF2-40B4-BE49-F238E27FC236}">
                <a16:creationId xmlns:a16="http://schemas.microsoft.com/office/drawing/2014/main" id="{7DEFDE01-0E57-4D3D-B1BD-2B464878F6FB}"/>
              </a:ext>
            </a:extLst>
          </p:cNvPr>
          <p:cNvGrpSpPr/>
          <p:nvPr/>
        </p:nvGrpSpPr>
        <p:grpSpPr>
          <a:xfrm>
            <a:off x="9930633" y="2782208"/>
            <a:ext cx="179281" cy="179281"/>
            <a:chOff x="10118269" y="2369723"/>
            <a:chExt cx="179281" cy="179281"/>
          </a:xfrm>
        </p:grpSpPr>
        <p:sp>
          <p:nvSpPr>
            <p:cNvPr id="83" name="Oval 82">
              <a:extLst>
                <a:ext uri="{FF2B5EF4-FFF2-40B4-BE49-F238E27FC236}">
                  <a16:creationId xmlns:a16="http://schemas.microsoft.com/office/drawing/2014/main" id="{B1EB5E5D-3C50-4D88-A74E-08EA77BC6394}"/>
                </a:ext>
              </a:extLst>
            </p:cNvPr>
            <p:cNvSpPr/>
            <p:nvPr/>
          </p:nvSpPr>
          <p:spPr>
            <a:xfrm>
              <a:off x="10118269" y="2369723"/>
              <a:ext cx="179281" cy="179281"/>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latin typeface="+mj-lt"/>
              </a:endParaRPr>
            </a:p>
          </p:txBody>
        </p:sp>
        <p:sp>
          <p:nvSpPr>
            <p:cNvPr id="92" name="Plus Sign 91">
              <a:extLst>
                <a:ext uri="{FF2B5EF4-FFF2-40B4-BE49-F238E27FC236}">
                  <a16:creationId xmlns:a16="http://schemas.microsoft.com/office/drawing/2014/main" id="{02C04AB9-4B55-4A21-8E7E-E4336DFF0809}"/>
                </a:ext>
              </a:extLst>
            </p:cNvPr>
            <p:cNvSpPr/>
            <p:nvPr/>
          </p:nvSpPr>
          <p:spPr>
            <a:xfrm>
              <a:off x="10123977" y="2375431"/>
              <a:ext cx="167865" cy="167864"/>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latin typeface="+mj-lt"/>
              </a:endParaRPr>
            </a:p>
          </p:txBody>
        </p:sp>
      </p:grpSp>
      <p:grpSp>
        <p:nvGrpSpPr>
          <p:cNvPr id="93" name="Group 92">
            <a:extLst>
              <a:ext uri="{FF2B5EF4-FFF2-40B4-BE49-F238E27FC236}">
                <a16:creationId xmlns:a16="http://schemas.microsoft.com/office/drawing/2014/main" id="{81655B12-42F0-4965-B82B-E49336331AF0}"/>
              </a:ext>
            </a:extLst>
          </p:cNvPr>
          <p:cNvGrpSpPr/>
          <p:nvPr/>
        </p:nvGrpSpPr>
        <p:grpSpPr>
          <a:xfrm>
            <a:off x="8845726" y="2698277"/>
            <a:ext cx="179281" cy="179281"/>
            <a:chOff x="10118269" y="2369723"/>
            <a:chExt cx="179281" cy="179281"/>
          </a:xfrm>
        </p:grpSpPr>
        <p:sp>
          <p:nvSpPr>
            <p:cNvPr id="94" name="Oval 93">
              <a:extLst>
                <a:ext uri="{FF2B5EF4-FFF2-40B4-BE49-F238E27FC236}">
                  <a16:creationId xmlns:a16="http://schemas.microsoft.com/office/drawing/2014/main" id="{DB2C85F1-0114-4766-BAD7-282BD3318E26}"/>
                </a:ext>
              </a:extLst>
            </p:cNvPr>
            <p:cNvSpPr/>
            <p:nvPr/>
          </p:nvSpPr>
          <p:spPr>
            <a:xfrm>
              <a:off x="10118269" y="2369723"/>
              <a:ext cx="179281" cy="179281"/>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latin typeface="+mj-lt"/>
              </a:endParaRPr>
            </a:p>
          </p:txBody>
        </p:sp>
        <p:sp>
          <p:nvSpPr>
            <p:cNvPr id="95" name="Minus Sign 94">
              <a:extLst>
                <a:ext uri="{FF2B5EF4-FFF2-40B4-BE49-F238E27FC236}">
                  <a16:creationId xmlns:a16="http://schemas.microsoft.com/office/drawing/2014/main" id="{CC240BF2-4AA9-46CF-AFC7-4B345AA9985E}"/>
                </a:ext>
              </a:extLst>
            </p:cNvPr>
            <p:cNvSpPr/>
            <p:nvPr/>
          </p:nvSpPr>
          <p:spPr>
            <a:xfrm>
              <a:off x="10123977" y="2375431"/>
              <a:ext cx="167865" cy="167864"/>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latin typeface="+mj-lt"/>
              </a:endParaRPr>
            </a:p>
          </p:txBody>
        </p:sp>
      </p:grpSp>
      <p:grpSp>
        <p:nvGrpSpPr>
          <p:cNvPr id="65" name="Group 64">
            <a:extLst>
              <a:ext uri="{FF2B5EF4-FFF2-40B4-BE49-F238E27FC236}">
                <a16:creationId xmlns:a16="http://schemas.microsoft.com/office/drawing/2014/main" id="{0A5334DF-17E1-4DDA-B6F6-3BB15550D684}"/>
              </a:ext>
            </a:extLst>
          </p:cNvPr>
          <p:cNvGrpSpPr/>
          <p:nvPr/>
        </p:nvGrpSpPr>
        <p:grpSpPr>
          <a:xfrm>
            <a:off x="10253698" y="3684925"/>
            <a:ext cx="1030482" cy="403211"/>
            <a:chOff x="10253698" y="3684925"/>
            <a:chExt cx="1030482" cy="403211"/>
          </a:xfrm>
        </p:grpSpPr>
        <p:grpSp>
          <p:nvGrpSpPr>
            <p:cNvPr id="97" name="Group 96">
              <a:extLst>
                <a:ext uri="{FF2B5EF4-FFF2-40B4-BE49-F238E27FC236}">
                  <a16:creationId xmlns:a16="http://schemas.microsoft.com/office/drawing/2014/main" id="{5CB291BF-F177-43D1-82E6-1C326B1351DC}"/>
                </a:ext>
              </a:extLst>
            </p:cNvPr>
            <p:cNvGrpSpPr/>
            <p:nvPr/>
          </p:nvGrpSpPr>
          <p:grpSpPr>
            <a:xfrm>
              <a:off x="10778642" y="3684925"/>
              <a:ext cx="179281" cy="179281"/>
              <a:chOff x="12113865" y="2126823"/>
              <a:chExt cx="254208" cy="254208"/>
            </a:xfrm>
          </p:grpSpPr>
          <p:sp>
            <p:nvSpPr>
              <p:cNvPr id="103" name="Oval 102">
                <a:extLst>
                  <a:ext uri="{FF2B5EF4-FFF2-40B4-BE49-F238E27FC236}">
                    <a16:creationId xmlns:a16="http://schemas.microsoft.com/office/drawing/2014/main" id="{C920727F-D6A8-48FC-A05D-C61C15C09A14}"/>
                  </a:ext>
                </a:extLst>
              </p:cNvPr>
              <p:cNvSpPr/>
              <p:nvPr/>
            </p:nvSpPr>
            <p:spPr>
              <a:xfrm>
                <a:off x="12113865" y="2126823"/>
                <a:ext cx="254208" cy="254208"/>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latin typeface="+mj-lt"/>
                </a:endParaRPr>
              </a:p>
            </p:txBody>
          </p:sp>
          <p:sp>
            <p:nvSpPr>
              <p:cNvPr id="104" name="Plus Sign 103">
                <a:extLst>
                  <a:ext uri="{FF2B5EF4-FFF2-40B4-BE49-F238E27FC236}">
                    <a16:creationId xmlns:a16="http://schemas.microsoft.com/office/drawing/2014/main" id="{8DCEB070-0AC9-4CED-A58F-D602111770FE}"/>
                  </a:ext>
                </a:extLst>
              </p:cNvPr>
              <p:cNvSpPr/>
              <p:nvPr/>
            </p:nvSpPr>
            <p:spPr>
              <a:xfrm>
                <a:off x="12127793" y="2139599"/>
                <a:ext cx="238021" cy="23802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latin typeface="+mj-lt"/>
                </a:endParaRPr>
              </a:p>
            </p:txBody>
          </p:sp>
        </p:grpSp>
        <p:grpSp>
          <p:nvGrpSpPr>
            <p:cNvPr id="60" name="Group 59">
              <a:extLst>
                <a:ext uri="{FF2B5EF4-FFF2-40B4-BE49-F238E27FC236}">
                  <a16:creationId xmlns:a16="http://schemas.microsoft.com/office/drawing/2014/main" id="{2ECA09EA-087B-4C1D-A2A0-327678F80FBC}"/>
                </a:ext>
              </a:extLst>
            </p:cNvPr>
            <p:cNvGrpSpPr/>
            <p:nvPr/>
          </p:nvGrpSpPr>
          <p:grpSpPr>
            <a:xfrm rot="2266727">
              <a:off x="10253698" y="3799712"/>
              <a:ext cx="195520" cy="103389"/>
              <a:chOff x="10253698" y="3799712"/>
              <a:chExt cx="195520" cy="103389"/>
            </a:xfrm>
          </p:grpSpPr>
          <p:sp>
            <p:nvSpPr>
              <p:cNvPr id="98" name="Oval 97">
                <a:extLst>
                  <a:ext uri="{FF2B5EF4-FFF2-40B4-BE49-F238E27FC236}">
                    <a16:creationId xmlns:a16="http://schemas.microsoft.com/office/drawing/2014/main" id="{0A34FBDE-C948-4F88-8FDE-F0D780B1A4D0}"/>
                  </a:ext>
                </a:extLst>
              </p:cNvPr>
              <p:cNvSpPr/>
              <p:nvPr/>
            </p:nvSpPr>
            <p:spPr>
              <a:xfrm rot="4149759">
                <a:off x="10312266" y="3741144"/>
                <a:ext cx="45719" cy="162855"/>
              </a:xfrm>
              <a:prstGeom prst="ellipse">
                <a:avLst/>
              </a:prstGeom>
              <a:solidFill>
                <a:schemeClr val="accent1"/>
              </a:solidFill>
              <a:ln w="9525" cap="flat" cmpd="sng" algn="ctr">
                <a:solidFill>
                  <a:schemeClr val="accent1"/>
                </a:solidFill>
                <a:prstDash val="solid"/>
              </a:ln>
              <a:effectLst/>
            </p:spPr>
            <p:txBody>
              <a:bodyPr rtlCol="0" anchor="ctr"/>
              <a:lstStyle/>
              <a:p>
                <a:pPr algn="ctr" defTabSz="1219170">
                  <a:defRPr/>
                </a:pPr>
                <a:endParaRPr lang="en-GB" sz="2400" kern="0">
                  <a:solidFill>
                    <a:srgbClr val="FFFFFF"/>
                  </a:solidFill>
                  <a:latin typeface="+mj-lt"/>
                  <a:ea typeface="Apis For Office" panose="020B0504010101010104" pitchFamily="34" charset="0"/>
                  <a:cs typeface="Apis For Office" panose="020B0504010101010104" pitchFamily="34" charset="0"/>
                </a:endParaRPr>
              </a:p>
            </p:txBody>
          </p:sp>
          <p:sp>
            <p:nvSpPr>
              <p:cNvPr id="99" name="Oval 98">
                <a:extLst>
                  <a:ext uri="{FF2B5EF4-FFF2-40B4-BE49-F238E27FC236}">
                    <a16:creationId xmlns:a16="http://schemas.microsoft.com/office/drawing/2014/main" id="{46958879-92BD-437C-AF91-01AC3A617741}"/>
                  </a:ext>
                </a:extLst>
              </p:cNvPr>
              <p:cNvSpPr/>
              <p:nvPr/>
            </p:nvSpPr>
            <p:spPr>
              <a:xfrm rot="4149759">
                <a:off x="10344931" y="3798815"/>
                <a:ext cx="45719" cy="162854"/>
              </a:xfrm>
              <a:prstGeom prst="ellipse">
                <a:avLst/>
              </a:prstGeom>
              <a:solidFill>
                <a:schemeClr val="accent1"/>
              </a:solidFill>
              <a:ln w="9525" cap="flat"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en-GB" sz="2400" kern="0">
                  <a:solidFill>
                    <a:srgbClr val="FFFFFF"/>
                  </a:solidFill>
                  <a:latin typeface="+mj-lt"/>
                  <a:ea typeface="Apis For Office" panose="020B0504010101010104" pitchFamily="34" charset="0"/>
                  <a:cs typeface="Apis For Office" panose="020B0504010101010104" pitchFamily="34" charset="0"/>
                </a:endParaRPr>
              </a:p>
            </p:txBody>
          </p:sp>
        </p:grpSp>
        <p:cxnSp>
          <p:nvCxnSpPr>
            <p:cNvPr id="100" name="Straight Arrow Connector 99">
              <a:extLst>
                <a:ext uri="{FF2B5EF4-FFF2-40B4-BE49-F238E27FC236}">
                  <a16:creationId xmlns:a16="http://schemas.microsoft.com/office/drawing/2014/main" id="{803DC1F4-66D5-4721-91B9-793532D30746}"/>
                </a:ext>
              </a:extLst>
            </p:cNvPr>
            <p:cNvCxnSpPr>
              <a:cxnSpLocks/>
            </p:cNvCxnSpPr>
            <p:nvPr/>
          </p:nvCxnSpPr>
          <p:spPr>
            <a:xfrm flipH="1">
              <a:off x="10439933" y="3814205"/>
              <a:ext cx="29951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9AD62B53-06F4-435E-BDE4-F0B75D3590CA}"/>
                </a:ext>
              </a:extLst>
            </p:cNvPr>
            <p:cNvGrpSpPr/>
            <p:nvPr/>
          </p:nvGrpSpPr>
          <p:grpSpPr>
            <a:xfrm>
              <a:off x="10562661" y="3868918"/>
              <a:ext cx="721519" cy="219218"/>
              <a:chOff x="10586809" y="3750403"/>
              <a:chExt cx="721519" cy="219218"/>
            </a:xfrm>
          </p:grpSpPr>
          <p:sp>
            <p:nvSpPr>
              <p:cNvPr id="101" name="Rectangle 7">
                <a:extLst>
                  <a:ext uri="{FF2B5EF4-FFF2-40B4-BE49-F238E27FC236}">
                    <a16:creationId xmlns:a16="http://schemas.microsoft.com/office/drawing/2014/main" id="{65DE43E9-5841-4BF9-9860-7877F7F9E9D0}"/>
                  </a:ext>
                </a:extLst>
              </p:cNvPr>
              <p:cNvSpPr>
                <a:spLocks noChangeArrowheads="1"/>
              </p:cNvSpPr>
              <p:nvPr/>
            </p:nvSpPr>
            <p:spPr bwMode="auto">
              <a:xfrm>
                <a:off x="10586809" y="3754049"/>
                <a:ext cx="647613" cy="2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32" rtl="0" eaLnBrk="0" fontAlgn="base" latinLnBrk="0" hangingPunct="0">
                  <a:lnSpc>
                    <a:spcPct val="100000"/>
                  </a:lnSpc>
                  <a:spcBef>
                    <a:spcPct val="0"/>
                  </a:spcBef>
                  <a:spcAft>
                    <a:spcPct val="0"/>
                  </a:spcAft>
                  <a:buClrTx/>
                  <a:buSzTx/>
                  <a:buFontTx/>
                  <a:buNone/>
                  <a:tabLst/>
                  <a:defRPr/>
                </a:pPr>
                <a:r>
                  <a:rPr kumimoji="0" lang="en-US" altLang="en-US" sz="1401" b="0" i="0" u="none" strike="noStrike" kern="1200" cap="none" spc="0" normalizeH="0" baseline="0" noProof="0">
                    <a:ln>
                      <a:noFill/>
                    </a:ln>
                    <a:effectLst/>
                    <a:uLnTx/>
                    <a:uFillTx/>
                    <a:latin typeface="+mj-lt"/>
                    <a:ea typeface="+mn-ea"/>
                    <a:cs typeface="Arial" charset="0"/>
                  </a:rPr>
                  <a:t>GLP-1R</a:t>
                </a:r>
              </a:p>
            </p:txBody>
          </p:sp>
          <p:sp>
            <p:nvSpPr>
              <p:cNvPr id="102" name="Rectangle 13">
                <a:extLst>
                  <a:ext uri="{FF2B5EF4-FFF2-40B4-BE49-F238E27FC236}">
                    <a16:creationId xmlns:a16="http://schemas.microsoft.com/office/drawing/2014/main" id="{CDE95ECE-158C-4937-8489-CFB97A1A3966}"/>
                  </a:ext>
                </a:extLst>
              </p:cNvPr>
              <p:cNvSpPr>
                <a:spLocks noChangeArrowheads="1"/>
              </p:cNvSpPr>
              <p:nvPr/>
            </p:nvSpPr>
            <p:spPr bwMode="auto">
              <a:xfrm>
                <a:off x="11199324" y="3750403"/>
                <a:ext cx="109004" cy="215572"/>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32" rtl="0" eaLnBrk="0" fontAlgn="base" latinLnBrk="0" hangingPunct="0">
                  <a:lnSpc>
                    <a:spcPct val="100000"/>
                  </a:lnSpc>
                  <a:spcBef>
                    <a:spcPct val="0"/>
                  </a:spcBef>
                  <a:spcAft>
                    <a:spcPct val="0"/>
                  </a:spcAft>
                  <a:buClrTx/>
                  <a:buSzTx/>
                  <a:buFontTx/>
                  <a:buNone/>
                  <a:tabLst/>
                  <a:defRPr/>
                </a:pPr>
                <a:r>
                  <a:rPr kumimoji="0" lang="en-US" altLang="en-US" sz="1401" b="1" i="0" u="none" strike="noStrike" kern="1200" cap="none" spc="0" normalizeH="0" baseline="0" noProof="0">
                    <a:ln>
                      <a:noFill/>
                    </a:ln>
                    <a:effectLst/>
                    <a:uLnTx/>
                    <a:uFillTx/>
                    <a:latin typeface="+mj-lt"/>
                    <a:ea typeface="+mn-ea"/>
                    <a:cs typeface="Arial" charset="0"/>
                  </a:rPr>
                  <a:t>?</a:t>
                </a:r>
                <a:endParaRPr kumimoji="0" lang="en-US" altLang="en-US" sz="1401" b="0" i="0" u="none" strike="noStrike" kern="1200" cap="none" spc="0" normalizeH="0" baseline="0" noProof="0">
                  <a:ln>
                    <a:noFill/>
                  </a:ln>
                  <a:effectLst/>
                  <a:uLnTx/>
                  <a:uFillTx/>
                  <a:latin typeface="+mj-lt"/>
                  <a:ea typeface="+mn-ea"/>
                  <a:cs typeface="Arial" charset="0"/>
                </a:endParaRPr>
              </a:p>
            </p:txBody>
          </p:sp>
        </p:grpSp>
      </p:grpSp>
      <p:pic>
        <p:nvPicPr>
          <p:cNvPr id="11" name="Graphic 10" descr="Person eating outline">
            <a:extLst>
              <a:ext uri="{FF2B5EF4-FFF2-40B4-BE49-F238E27FC236}">
                <a16:creationId xmlns:a16="http://schemas.microsoft.com/office/drawing/2014/main" id="{7A2A5899-256F-5376-5B6A-86B95B3CA4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37564" y="1677955"/>
            <a:ext cx="648612" cy="648612"/>
          </a:xfrm>
          <a:prstGeom prst="rect">
            <a:avLst/>
          </a:prstGeom>
        </p:spPr>
      </p:pic>
      <p:sp>
        <p:nvSpPr>
          <p:cNvPr id="71" name="TextBox 70">
            <a:extLst>
              <a:ext uri="{FF2B5EF4-FFF2-40B4-BE49-F238E27FC236}">
                <a16:creationId xmlns:a16="http://schemas.microsoft.com/office/drawing/2014/main" id="{31D8A809-2A92-D845-890A-771C7A13396D}"/>
              </a:ext>
            </a:extLst>
          </p:cNvPr>
          <p:cNvSpPr txBox="1"/>
          <p:nvPr/>
        </p:nvSpPr>
        <p:spPr>
          <a:xfrm>
            <a:off x="1474032" y="3396892"/>
            <a:ext cx="772968" cy="523220"/>
          </a:xfrm>
          <a:prstGeom prst="rect">
            <a:avLst/>
          </a:prstGeom>
          <a:noFill/>
        </p:spPr>
        <p:txBody>
          <a:bodyPr wrap="none" rtlCol="0">
            <a:spAutoFit/>
          </a:bodyPr>
          <a:lstStyle/>
          <a:p>
            <a:pPr algn="ctr"/>
            <a:r>
              <a:rPr lang="en-CA" sz="1400">
                <a:solidFill>
                  <a:schemeClr val="bg1"/>
                </a:solidFill>
              </a:rPr>
              <a:t>POMC/</a:t>
            </a:r>
            <a:br>
              <a:rPr lang="en-CA" sz="1400">
                <a:solidFill>
                  <a:schemeClr val="bg1"/>
                </a:solidFill>
              </a:rPr>
            </a:br>
            <a:r>
              <a:rPr lang="en-CA" sz="1400">
                <a:solidFill>
                  <a:schemeClr val="bg1"/>
                </a:solidFill>
              </a:rPr>
              <a:t>CART</a:t>
            </a:r>
            <a:endParaRPr lang="en-US" sz="1400">
              <a:solidFill>
                <a:schemeClr val="bg1"/>
              </a:solidFill>
            </a:endParaRPr>
          </a:p>
        </p:txBody>
      </p:sp>
      <p:sp>
        <p:nvSpPr>
          <p:cNvPr id="96" name="Oval 95">
            <a:extLst>
              <a:ext uri="{FF2B5EF4-FFF2-40B4-BE49-F238E27FC236}">
                <a16:creationId xmlns:a16="http://schemas.microsoft.com/office/drawing/2014/main" id="{BB931E67-CC59-C910-16E3-B65A8053ABBA}"/>
              </a:ext>
            </a:extLst>
          </p:cNvPr>
          <p:cNvSpPr/>
          <p:nvPr/>
        </p:nvSpPr>
        <p:spPr>
          <a:xfrm>
            <a:off x="3598836" y="3219983"/>
            <a:ext cx="879112" cy="87911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algn="ctr" defTabSz="1219139" eaLnBrk="0" fontAlgn="base" hangingPunct="0">
              <a:spcBef>
                <a:spcPct val="0"/>
              </a:spcBef>
              <a:spcAft>
                <a:spcPct val="0"/>
              </a:spcAft>
            </a:pPr>
            <a:endParaRPr lang="en-US" sz="1300">
              <a:solidFill>
                <a:srgbClr val="FFFFFF"/>
              </a:solidFill>
              <a:latin typeface="+mj-lt"/>
            </a:endParaRPr>
          </a:p>
        </p:txBody>
      </p:sp>
      <p:sp>
        <p:nvSpPr>
          <p:cNvPr id="105" name="TextBox 104">
            <a:extLst>
              <a:ext uri="{FF2B5EF4-FFF2-40B4-BE49-F238E27FC236}">
                <a16:creationId xmlns:a16="http://schemas.microsoft.com/office/drawing/2014/main" id="{7B0A94C4-E65E-53FF-F565-B1B62E4B301C}"/>
              </a:ext>
            </a:extLst>
          </p:cNvPr>
          <p:cNvSpPr txBox="1"/>
          <p:nvPr/>
        </p:nvSpPr>
        <p:spPr>
          <a:xfrm>
            <a:off x="3711221" y="3396892"/>
            <a:ext cx="654346" cy="523220"/>
          </a:xfrm>
          <a:prstGeom prst="rect">
            <a:avLst/>
          </a:prstGeom>
          <a:noFill/>
        </p:spPr>
        <p:txBody>
          <a:bodyPr wrap="none" rtlCol="0">
            <a:spAutoFit/>
          </a:bodyPr>
          <a:lstStyle/>
          <a:p>
            <a:pPr algn="ctr"/>
            <a:r>
              <a:rPr lang="en-CA" sz="1400">
                <a:solidFill>
                  <a:schemeClr val="bg1"/>
                </a:solidFill>
              </a:rPr>
              <a:t>NPY/</a:t>
            </a:r>
            <a:br>
              <a:rPr lang="en-CA" sz="1400">
                <a:solidFill>
                  <a:schemeClr val="bg1"/>
                </a:solidFill>
              </a:rPr>
            </a:br>
            <a:r>
              <a:rPr lang="en-CA" sz="1400" err="1">
                <a:solidFill>
                  <a:schemeClr val="bg1"/>
                </a:solidFill>
              </a:rPr>
              <a:t>AgRP</a:t>
            </a:r>
            <a:endParaRPr lang="en-US" sz="1400">
              <a:solidFill>
                <a:schemeClr val="bg1"/>
              </a:solidFill>
            </a:endParaRPr>
          </a:p>
        </p:txBody>
      </p:sp>
      <p:cxnSp>
        <p:nvCxnSpPr>
          <p:cNvPr id="43" name="Straight Connector 42"/>
          <p:cNvCxnSpPr>
            <a:cxnSpLocks/>
            <a:endCxn id="46" idx="0"/>
          </p:cNvCxnSpPr>
          <p:nvPr/>
        </p:nvCxnSpPr>
        <p:spPr>
          <a:xfrm flipH="1">
            <a:off x="3038858" y="4013918"/>
            <a:ext cx="926039" cy="491641"/>
          </a:xfrm>
          <a:prstGeom prst="line">
            <a:avLst/>
          </a:prstGeom>
          <a:ln w="571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3936440" y="3935379"/>
            <a:ext cx="88504" cy="17378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stCxn id="46" idx="0"/>
            <a:endCxn id="38" idx="4"/>
          </p:cNvCxnSpPr>
          <p:nvPr/>
        </p:nvCxnSpPr>
        <p:spPr>
          <a:xfrm flipH="1" flipV="1">
            <a:off x="1860516" y="4099095"/>
            <a:ext cx="1178342" cy="406464"/>
          </a:xfrm>
          <a:prstGeom prst="straightConnector1">
            <a:avLst/>
          </a:prstGeom>
          <a:ln w="57150">
            <a:solidFill>
              <a:schemeClr val="accent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478880" y="4505559"/>
            <a:ext cx="1119956" cy="390922"/>
          </a:xfrm>
          <a:prstGeom prst="rect">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schemeClr val="tx2"/>
                </a:solidFill>
                <a:effectLst/>
                <a:uLnTx/>
                <a:uFillTx/>
                <a:latin typeface="+mj-lt"/>
                <a:ea typeface="+mn-ea"/>
                <a:cs typeface="+mn-cs"/>
              </a:rPr>
              <a:t>GLP-1</a:t>
            </a:r>
          </a:p>
        </p:txBody>
      </p:sp>
    </p:spTree>
    <p:custDataLst>
      <p:tags r:id="rId1"/>
    </p:custDataLst>
    <p:extLst>
      <p:ext uri="{BB962C8B-B14F-4D97-AF65-F5344CB8AC3E}">
        <p14:creationId xmlns:p14="http://schemas.microsoft.com/office/powerpoint/2010/main" val="85338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8ADD-58AF-4E13-9069-39BEF63C9D40}"/>
              </a:ext>
            </a:extLst>
          </p:cNvPr>
          <p:cNvSpPr>
            <a:spLocks noGrp="1"/>
          </p:cNvSpPr>
          <p:nvPr>
            <p:ph type="title"/>
          </p:nvPr>
        </p:nvSpPr>
        <p:spPr>
          <a:xfrm>
            <a:off x="838200" y="276989"/>
            <a:ext cx="10515600" cy="1325563"/>
          </a:xfrm>
        </p:spPr>
        <p:txBody>
          <a:bodyPr>
            <a:normAutofit/>
          </a:bodyPr>
          <a:lstStyle/>
          <a:p>
            <a:r>
              <a:rPr lang="en-US" altLang="en-US" sz="3600"/>
              <a:t>Liraglutide 3 mg: efficacy </a:t>
            </a:r>
            <a:br>
              <a:rPr lang="en-US" altLang="en-US"/>
            </a:br>
            <a:r>
              <a:rPr lang="en-US" sz="2200"/>
              <a:t>SCALE studies, mean weight loss (%, 56 weeks)</a:t>
            </a:r>
          </a:p>
        </p:txBody>
      </p:sp>
      <p:sp>
        <p:nvSpPr>
          <p:cNvPr id="16" name="Text Placeholder 15">
            <a:extLst>
              <a:ext uri="{FF2B5EF4-FFF2-40B4-BE49-F238E27FC236}">
                <a16:creationId xmlns:a16="http://schemas.microsoft.com/office/drawing/2014/main" id="{85D82B9B-D0EC-4A17-A887-B5B8ACC07C38}"/>
              </a:ext>
            </a:extLst>
          </p:cNvPr>
          <p:cNvSpPr>
            <a:spLocks noGrp="1"/>
          </p:cNvSpPr>
          <p:nvPr>
            <p:ph type="body" sz="quarter" idx="13"/>
          </p:nvPr>
        </p:nvSpPr>
        <p:spPr>
          <a:xfrm>
            <a:off x="647999" y="6210000"/>
            <a:ext cx="10705801" cy="282875"/>
          </a:xfrm>
        </p:spPr>
        <p:txBody>
          <a:bodyPr/>
          <a:lstStyle/>
          <a:p>
            <a:r>
              <a:rPr lang="en-CA">
                <a:latin typeface="+mj-lt"/>
              </a:rPr>
              <a:t>SCALE, Satiety and Clinical Adiposity – Liraglutide Evidence. </a:t>
            </a:r>
            <a:br>
              <a:rPr lang="en-CA">
                <a:latin typeface="+mj-lt"/>
              </a:rPr>
            </a:br>
            <a:r>
              <a:rPr lang="en-CA">
                <a:latin typeface="+mj-lt"/>
              </a:rPr>
              <a:t>*p&lt;0.0001 vs placebo. </a:t>
            </a:r>
            <a:r>
              <a:rPr lang="en-US">
                <a:latin typeface="+mj-lt"/>
              </a:rPr>
              <a:t>All available body weight data during the 56-week treatment period are included in the analysis. In Studies 1 and 2 missing values for week 56 were handled using multiple imputations analysis. </a:t>
            </a:r>
            <a:br>
              <a:rPr lang="en-CA">
                <a:latin typeface="+mj-lt"/>
              </a:rPr>
            </a:br>
            <a:r>
              <a:rPr lang="en-CA">
                <a:latin typeface="+mj-lt"/>
              </a:rPr>
              <a:t>1. Pi-</a:t>
            </a:r>
            <a:r>
              <a:rPr lang="en-CA" err="1">
                <a:latin typeface="+mj-lt"/>
              </a:rPr>
              <a:t>Sunyer</a:t>
            </a:r>
            <a:r>
              <a:rPr lang="en-CA">
                <a:latin typeface="+mj-lt"/>
              </a:rPr>
              <a:t> X et al. NEJM 2015;373:11</a:t>
            </a:r>
            <a:r>
              <a:rPr lang="en-CA">
                <a:latin typeface="Calibri" panose="020F0502020204030204" pitchFamily="34" charset="0"/>
                <a:cs typeface="Calibri" panose="020F0502020204030204" pitchFamily="34" charset="0"/>
              </a:rPr>
              <a:t>–</a:t>
            </a:r>
            <a:r>
              <a:rPr lang="en-CA">
                <a:latin typeface="+mj-lt"/>
              </a:rPr>
              <a:t>22; 2. Davies MJ et al. JAMA 2015;314(7):687</a:t>
            </a:r>
            <a:r>
              <a:rPr lang="en-CA">
                <a:latin typeface="Calibri" panose="020F0502020204030204" pitchFamily="34" charset="0"/>
                <a:cs typeface="Calibri" panose="020F0502020204030204" pitchFamily="34" charset="0"/>
              </a:rPr>
              <a:t>–</a:t>
            </a:r>
            <a:r>
              <a:rPr lang="en-CA">
                <a:latin typeface="+mj-lt"/>
              </a:rPr>
              <a:t>99.</a:t>
            </a:r>
          </a:p>
        </p:txBody>
      </p:sp>
      <p:graphicFrame>
        <p:nvGraphicFramePr>
          <p:cNvPr id="24" name="Object 24"/>
          <p:cNvGraphicFramePr>
            <a:graphicFrameLocks noGrp="1"/>
          </p:cNvGraphicFramePr>
          <p:nvPr>
            <p:ph idx="4294967295"/>
            <p:extLst>
              <p:ext uri="{D42A27DB-BD31-4B8C-83A1-F6EECF244321}">
                <p14:modId xmlns:p14="http://schemas.microsoft.com/office/powerpoint/2010/main" val="3097103062"/>
              </p:ext>
            </p:extLst>
          </p:nvPr>
        </p:nvGraphicFramePr>
        <p:xfrm>
          <a:off x="1995494" y="2159011"/>
          <a:ext cx="9231312" cy="3986212"/>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92FBB640-ADB3-4F15-B184-37D90BF0E8C1}"/>
              </a:ext>
            </a:extLst>
          </p:cNvPr>
          <p:cNvGrpSpPr/>
          <p:nvPr/>
        </p:nvGrpSpPr>
        <p:grpSpPr>
          <a:xfrm>
            <a:off x="857023" y="1596032"/>
            <a:ext cx="9281951" cy="4002759"/>
            <a:chOff x="1149317" y="1201745"/>
            <a:chExt cx="6961462" cy="3002066"/>
          </a:xfrm>
        </p:grpSpPr>
        <p:sp>
          <p:nvSpPr>
            <p:cNvPr id="35" name="Rectangle 21"/>
            <p:cNvSpPr>
              <a:spLocks noChangeArrowheads="1"/>
            </p:cNvSpPr>
            <p:nvPr/>
          </p:nvSpPr>
          <p:spPr bwMode="auto">
            <a:xfrm rot="16200000">
              <a:off x="706908" y="2810103"/>
              <a:ext cx="2356439" cy="4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3" tIns="60956" rIns="121913" bIns="60956">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effectLst/>
                  <a:uLnTx/>
                  <a:uFillTx/>
                  <a:latin typeface="+mj-lt"/>
                  <a:ea typeface="+mn-ea"/>
                  <a:cs typeface="Arial" panose="020B0604020202020204" pitchFamily="34" charset="0"/>
                </a:rPr>
                <a:t>Mean change in weight</a:t>
              </a:r>
              <a:br>
                <a:rPr kumimoji="0" lang="en-US" sz="1467" b="1" i="0" u="none" strike="noStrike" kern="1200" cap="none" spc="0" normalizeH="0" baseline="0" noProof="0">
                  <a:ln>
                    <a:noFill/>
                  </a:ln>
                  <a:effectLst/>
                  <a:uLnTx/>
                  <a:uFillTx/>
                  <a:latin typeface="+mj-lt"/>
                  <a:ea typeface="+mn-ea"/>
                  <a:cs typeface="Arial" panose="020B0604020202020204" pitchFamily="34" charset="0"/>
                </a:rPr>
              </a:br>
              <a:r>
                <a:rPr kumimoji="0" lang="en-US" sz="1467" b="1" i="0" u="none" strike="noStrike" kern="1200" cap="none" spc="0" normalizeH="0" baseline="0" noProof="0">
                  <a:ln>
                    <a:noFill/>
                  </a:ln>
                  <a:effectLst/>
                  <a:uLnTx/>
                  <a:uFillTx/>
                  <a:latin typeface="+mj-lt"/>
                  <a:ea typeface="+mn-ea"/>
                  <a:cs typeface="Arial" panose="020B0604020202020204" pitchFamily="34" charset="0"/>
                </a:rPr>
                <a:t>at 56 weeks (%) </a:t>
              </a:r>
            </a:p>
          </p:txBody>
        </p:sp>
        <p:sp>
          <p:nvSpPr>
            <p:cNvPr id="46" name="Text Box 18"/>
            <p:cNvSpPr txBox="1">
              <a:spLocks noChangeArrowheads="1"/>
            </p:cNvSpPr>
            <p:nvPr/>
          </p:nvSpPr>
          <p:spPr bwMode="auto">
            <a:xfrm>
              <a:off x="1149317" y="1575233"/>
              <a:ext cx="1452384" cy="2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286"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a:ln>
                    <a:noFill/>
                  </a:ln>
                  <a:effectLst/>
                  <a:uLnTx/>
                  <a:uFillTx/>
                  <a:latin typeface="+mj-lt"/>
                  <a:ea typeface="+mn-ea"/>
                  <a:cs typeface="Arial" panose="020B0604020202020204" pitchFamily="34" charset="0"/>
                </a:rPr>
                <a:t>Baseline weight (kg):        </a:t>
              </a:r>
            </a:p>
          </p:txBody>
        </p:sp>
        <p:sp>
          <p:nvSpPr>
            <p:cNvPr id="47" name="TextBox 4"/>
            <p:cNvSpPr txBox="1">
              <a:spLocks noChangeArrowheads="1"/>
            </p:cNvSpPr>
            <p:nvPr/>
          </p:nvSpPr>
          <p:spPr bwMode="auto">
            <a:xfrm>
              <a:off x="2732445" y="1201745"/>
              <a:ext cx="2647507"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mj-lt"/>
                  <a:ea typeface="+mn-ea"/>
                  <a:cs typeface="Arial" pitchFamily="34" charset="0"/>
                  <a:hlinkClick r:id="rId5">
                    <a:extLst>
                      <a:ext uri="{A12FA001-AC4F-418D-AE19-62706E023703}">
                        <ahyp:hlinkClr xmlns:ahyp="http://schemas.microsoft.com/office/drawing/2018/hyperlinkcolor" val="tx"/>
                      </a:ext>
                    </a:extLst>
                  </a:hlinkClick>
                </a:rPr>
                <a:t>SCALE Obesity and Prediabetes</a:t>
              </a:r>
              <a:r>
                <a:rPr kumimoji="0" lang="en-US" sz="1600" b="1" i="0" u="none" strike="noStrike" kern="1200" cap="none" spc="0" normalizeH="0" baseline="30000" noProof="0">
                  <a:ln>
                    <a:noFill/>
                  </a:ln>
                  <a:effectLst/>
                  <a:uLnTx/>
                  <a:uFillTx/>
                  <a:latin typeface="+mj-lt"/>
                  <a:ea typeface="+mn-ea"/>
                  <a:cs typeface="Arial" pitchFamily="34" charset="0"/>
                  <a:hlinkClick r:id="rId5">
                    <a:extLst>
                      <a:ext uri="{A12FA001-AC4F-418D-AE19-62706E023703}">
                        <ahyp:hlinkClr xmlns:ahyp="http://schemas.microsoft.com/office/drawing/2018/hyperlinkcolor" val="tx"/>
                      </a:ext>
                    </a:extLst>
                  </a:hlinkClick>
                </a:rPr>
                <a:t>1</a:t>
              </a:r>
              <a:endParaRPr kumimoji="0" lang="en-US" sz="1600" b="1" i="0" u="none" strike="noStrike" kern="1200" cap="none" spc="0" normalizeH="0" baseline="30000" noProof="0">
                <a:ln>
                  <a:noFill/>
                </a:ln>
                <a:effectLst/>
                <a:uLnTx/>
                <a:uFillTx/>
                <a:latin typeface="+mj-lt"/>
                <a:ea typeface="+mn-ea"/>
                <a:cs typeface="Arial" pitchFamily="34" charset="0"/>
              </a:endParaRPr>
            </a:p>
          </p:txBody>
        </p:sp>
        <p:sp>
          <p:nvSpPr>
            <p:cNvPr id="48" name="TextBox 4"/>
            <p:cNvSpPr txBox="1">
              <a:spLocks noChangeArrowheads="1"/>
            </p:cNvSpPr>
            <p:nvPr/>
          </p:nvSpPr>
          <p:spPr bwMode="auto">
            <a:xfrm>
              <a:off x="6427345" y="1201745"/>
              <a:ext cx="1683434"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defPPr>
                <a:defRPr lang="en-US"/>
              </a:defPPr>
              <a:lvl1pPr algn="ctr" defTabSz="685749" eaLnBrk="1" hangingPunct="1">
                <a:defRPr sz="1200" b="1">
                  <a:solidFill>
                    <a:srgbClr val="001965"/>
                  </a:solidFill>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spcBef>
                  <a:spcPct val="0"/>
                </a:spcBef>
                <a:spcAft>
                  <a:spcPct val="0"/>
                </a:spcAft>
                <a:defRPr>
                  <a:cs typeface="Arial" pitchFamily="34" charset="0"/>
                </a:defRPr>
              </a:lvl6pPr>
              <a:lvl7pPr marL="2971800" indent="-228600" eaLnBrk="0" fontAlgn="base" hangingPunct="0">
                <a:spcBef>
                  <a:spcPct val="0"/>
                </a:spcBef>
                <a:spcAft>
                  <a:spcPct val="0"/>
                </a:spcAft>
                <a:defRPr>
                  <a:cs typeface="Arial" pitchFamily="34" charset="0"/>
                </a:defRPr>
              </a:lvl7pPr>
              <a:lvl8pPr marL="3429000" indent="-228600" eaLnBrk="0" fontAlgn="base" hangingPunct="0">
                <a:spcBef>
                  <a:spcPct val="0"/>
                </a:spcBef>
                <a:spcAft>
                  <a:spcPct val="0"/>
                </a:spcAft>
                <a:defRPr>
                  <a:cs typeface="Arial" pitchFamily="34" charset="0"/>
                </a:defRPr>
              </a:lvl8pPr>
              <a:lvl9pPr marL="3886200" indent="-228600" eaLnBrk="0" fontAlgn="base" hangingPunct="0">
                <a:spcBef>
                  <a:spcPct val="0"/>
                </a:spcBef>
                <a:spcAft>
                  <a:spcPct val="0"/>
                </a:spcAft>
                <a:defRPr>
                  <a:cs typeface="Arial"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mj-lt"/>
                  <a:ea typeface="+mn-ea"/>
                  <a:cs typeface="Arial" pitchFamily="34" charset="0"/>
                  <a:hlinkClick r:id="rId6">
                    <a:extLst>
                      <a:ext uri="{A12FA001-AC4F-418D-AE19-62706E023703}">
                        <ahyp:hlinkClr xmlns:ahyp="http://schemas.microsoft.com/office/drawing/2018/hyperlinkcolor" val="tx"/>
                      </a:ext>
                    </a:extLst>
                  </a:hlinkClick>
                </a:rPr>
                <a:t>SCALE Diabetes</a:t>
              </a:r>
              <a:r>
                <a:rPr kumimoji="0" lang="en-US" sz="1600" b="1" i="0" u="none" strike="noStrike" kern="1200" cap="none" spc="0" normalizeH="0" baseline="30000" noProof="0">
                  <a:ln>
                    <a:noFill/>
                  </a:ln>
                  <a:solidFill>
                    <a:schemeClr val="tx1"/>
                  </a:solidFill>
                  <a:effectLst/>
                  <a:uLnTx/>
                  <a:uFillTx/>
                  <a:latin typeface="+mj-lt"/>
                  <a:ea typeface="+mn-ea"/>
                  <a:cs typeface="Arial" pitchFamily="34" charset="0"/>
                  <a:hlinkClick r:id="rId6">
                    <a:extLst>
                      <a:ext uri="{A12FA001-AC4F-418D-AE19-62706E023703}">
                        <ahyp:hlinkClr xmlns:ahyp="http://schemas.microsoft.com/office/drawing/2018/hyperlinkcolor" val="tx"/>
                      </a:ext>
                    </a:extLst>
                  </a:hlinkClick>
                </a:rPr>
                <a:t>2</a:t>
              </a:r>
              <a:endParaRPr kumimoji="0" lang="en-US" sz="1600" b="1" i="0" u="none" strike="noStrike" kern="1200" cap="none" spc="0" normalizeH="0" baseline="0" noProof="0">
                <a:ln>
                  <a:noFill/>
                </a:ln>
                <a:solidFill>
                  <a:schemeClr val="tx1"/>
                </a:solidFill>
                <a:effectLst/>
                <a:uLnTx/>
                <a:uFillTx/>
                <a:latin typeface="+mj-lt"/>
                <a:ea typeface="+mn-ea"/>
                <a:cs typeface="Arial" pitchFamily="34" charset="0"/>
              </a:endParaRPr>
            </a:p>
          </p:txBody>
        </p:sp>
        <p:sp>
          <p:nvSpPr>
            <p:cNvPr id="50" name="Text Box 18"/>
            <p:cNvSpPr txBox="1">
              <a:spLocks noChangeArrowheads="1"/>
            </p:cNvSpPr>
            <p:nvPr/>
          </p:nvSpPr>
          <p:spPr bwMode="auto">
            <a:xfrm>
              <a:off x="3337260" y="1624236"/>
              <a:ext cx="547527" cy="2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panose="020B0604020202020204" pitchFamily="34" charset="0"/>
                </a:rPr>
                <a:t>106.2</a:t>
              </a:r>
            </a:p>
          </p:txBody>
        </p:sp>
        <p:sp>
          <p:nvSpPr>
            <p:cNvPr id="51" name="Text Box 18"/>
            <p:cNvSpPr txBox="1">
              <a:spLocks noChangeArrowheads="1"/>
            </p:cNvSpPr>
            <p:nvPr/>
          </p:nvSpPr>
          <p:spPr bwMode="auto">
            <a:xfrm>
              <a:off x="4218318" y="1624236"/>
              <a:ext cx="547527" cy="2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panose="020B0604020202020204" pitchFamily="34" charset="0"/>
                </a:rPr>
                <a:t>106.2</a:t>
              </a:r>
            </a:p>
          </p:txBody>
        </p:sp>
        <p:sp>
          <p:nvSpPr>
            <p:cNvPr id="52" name="Text Box 18"/>
            <p:cNvSpPr txBox="1">
              <a:spLocks noChangeArrowheads="1"/>
            </p:cNvSpPr>
            <p:nvPr/>
          </p:nvSpPr>
          <p:spPr bwMode="auto">
            <a:xfrm>
              <a:off x="6487624" y="1624236"/>
              <a:ext cx="547527" cy="2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panose="020B0604020202020204" pitchFamily="34" charset="0"/>
                </a:rPr>
                <a:t>105.7</a:t>
              </a:r>
            </a:p>
          </p:txBody>
        </p:sp>
        <p:sp>
          <p:nvSpPr>
            <p:cNvPr id="53" name="Text Box 18"/>
            <p:cNvSpPr txBox="1">
              <a:spLocks noChangeArrowheads="1"/>
            </p:cNvSpPr>
            <p:nvPr/>
          </p:nvSpPr>
          <p:spPr bwMode="auto">
            <a:xfrm>
              <a:off x="7368682" y="1624236"/>
              <a:ext cx="547527" cy="2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Arial" panose="020B0604020202020204" pitchFamily="34" charset="0"/>
                </a:rPr>
                <a:t>106.5</a:t>
              </a:r>
            </a:p>
          </p:txBody>
        </p:sp>
        <p:sp>
          <p:nvSpPr>
            <p:cNvPr id="23" name="TextBox 22">
              <a:extLst>
                <a:ext uri="{FF2B5EF4-FFF2-40B4-BE49-F238E27FC236}">
                  <a16:creationId xmlns:a16="http://schemas.microsoft.com/office/drawing/2014/main" id="{7AAC0D2A-7E9B-4084-9F0C-50F43098FC7E}"/>
                </a:ext>
              </a:extLst>
            </p:cNvPr>
            <p:cNvSpPr txBox="1"/>
            <p:nvPr/>
          </p:nvSpPr>
          <p:spPr>
            <a:xfrm>
              <a:off x="4574999" y="3920642"/>
              <a:ext cx="206256" cy="207749"/>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effectLst/>
                  <a:uLnTx/>
                  <a:uFillTx/>
                  <a:latin typeface="+mj-lt"/>
                  <a:ea typeface="+mn-ea"/>
                  <a:cs typeface="Arial" charset="0"/>
                </a:rPr>
                <a:t>*</a:t>
              </a:r>
            </a:p>
          </p:txBody>
        </p:sp>
        <p:sp>
          <p:nvSpPr>
            <p:cNvPr id="30" name="TextBox 29">
              <a:extLst>
                <a:ext uri="{FF2B5EF4-FFF2-40B4-BE49-F238E27FC236}">
                  <a16:creationId xmlns:a16="http://schemas.microsoft.com/office/drawing/2014/main" id="{11E7F612-4EB6-41C1-B2D1-5538B743C4E4}"/>
                </a:ext>
              </a:extLst>
            </p:cNvPr>
            <p:cNvSpPr txBox="1"/>
            <p:nvPr/>
          </p:nvSpPr>
          <p:spPr>
            <a:xfrm>
              <a:off x="7730131" y="3377401"/>
              <a:ext cx="206256" cy="207749"/>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effectLst/>
                  <a:uLnTx/>
                  <a:uFillTx/>
                  <a:latin typeface="+mj-lt"/>
                  <a:ea typeface="+mn-ea"/>
                  <a:cs typeface="Arial" charset="0"/>
                </a:rPr>
                <a:t>*</a:t>
              </a:r>
            </a:p>
          </p:txBody>
        </p:sp>
        <p:sp>
          <p:nvSpPr>
            <p:cNvPr id="25" name="Text Box 18">
              <a:extLst>
                <a:ext uri="{FF2B5EF4-FFF2-40B4-BE49-F238E27FC236}">
                  <a16:creationId xmlns:a16="http://schemas.microsoft.com/office/drawing/2014/main" id="{3B96F8C5-C2F2-7C1A-626F-22FDC3348D2B}"/>
                </a:ext>
              </a:extLst>
            </p:cNvPr>
            <p:cNvSpPr txBox="1">
              <a:spLocks noChangeArrowheads="1"/>
            </p:cNvSpPr>
            <p:nvPr/>
          </p:nvSpPr>
          <p:spPr bwMode="auto">
            <a:xfrm>
              <a:off x="3551905" y="1387842"/>
              <a:ext cx="1023094" cy="2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j-lt"/>
                  <a:ea typeface="+mn-ea"/>
                  <a:cs typeface="Arial" panose="020B0604020202020204" pitchFamily="34" charset="0"/>
                </a:rPr>
                <a:t>N=3731</a:t>
              </a:r>
            </a:p>
          </p:txBody>
        </p:sp>
        <p:sp>
          <p:nvSpPr>
            <p:cNvPr id="26" name="Text Box 18">
              <a:extLst>
                <a:ext uri="{FF2B5EF4-FFF2-40B4-BE49-F238E27FC236}">
                  <a16:creationId xmlns:a16="http://schemas.microsoft.com/office/drawing/2014/main" id="{27DE5D35-7594-2E85-4FA0-919DD36A5BD6}"/>
                </a:ext>
              </a:extLst>
            </p:cNvPr>
            <p:cNvSpPr txBox="1">
              <a:spLocks noChangeArrowheads="1"/>
            </p:cNvSpPr>
            <p:nvPr/>
          </p:nvSpPr>
          <p:spPr bwMode="auto">
            <a:xfrm>
              <a:off x="6810164" y="1387842"/>
              <a:ext cx="1023094" cy="2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286"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j-lt"/>
                  <a:ea typeface="+mn-ea"/>
                  <a:cs typeface="Arial" panose="020B0604020202020204" pitchFamily="34" charset="0"/>
                </a:rPr>
                <a:t>N=846</a:t>
              </a:r>
            </a:p>
          </p:txBody>
        </p:sp>
      </p:grpSp>
      <p:grpSp>
        <p:nvGrpSpPr>
          <p:cNvPr id="17" name="Group 16">
            <a:extLst>
              <a:ext uri="{FF2B5EF4-FFF2-40B4-BE49-F238E27FC236}">
                <a16:creationId xmlns:a16="http://schemas.microsoft.com/office/drawing/2014/main" id="{2C8B871A-75EC-428B-93C2-9917CD26EB14}"/>
              </a:ext>
            </a:extLst>
          </p:cNvPr>
          <p:cNvGrpSpPr/>
          <p:nvPr/>
        </p:nvGrpSpPr>
        <p:grpSpPr>
          <a:xfrm>
            <a:off x="7048127" y="5406659"/>
            <a:ext cx="2583316" cy="205121"/>
            <a:chOff x="7751071" y="5238481"/>
            <a:chExt cx="2583316" cy="205121"/>
          </a:xfrm>
        </p:grpSpPr>
        <p:sp>
          <p:nvSpPr>
            <p:cNvPr id="59" name="Rectangle 340">
              <a:extLst>
                <a:ext uri="{FF2B5EF4-FFF2-40B4-BE49-F238E27FC236}">
                  <a16:creationId xmlns:a16="http://schemas.microsoft.com/office/drawing/2014/main" id="{62F3B44B-0D72-4D07-915E-F5197BAFF698}"/>
                </a:ext>
              </a:extLst>
            </p:cNvPr>
            <p:cNvSpPr>
              <a:spLocks noChangeArrowheads="1"/>
            </p:cNvSpPr>
            <p:nvPr/>
          </p:nvSpPr>
          <p:spPr bwMode="auto">
            <a:xfrm>
              <a:off x="9117707" y="5238481"/>
              <a:ext cx="1216680" cy="205121"/>
            </a:xfrm>
            <a:prstGeom prst="rect">
              <a:avLst/>
            </a:prstGeom>
            <a:noFill/>
            <a:ln w="28575">
              <a:noFill/>
              <a:miter lim="800000"/>
              <a:headEnd/>
              <a:tailEnd/>
            </a:ln>
          </p:spPr>
          <p:txBody>
            <a:bodyPr wrap="none" lIns="0" tIns="0" rIns="0" bIns="0">
              <a:spAutoFit/>
            </a:bodyPr>
            <a:lstStyle/>
            <a:p>
              <a:pPr marL="0" marR="0" lvl="0" indent="0" algn="l" defTabSz="914286"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Times New Roman" pitchFamily="18" charset="0"/>
                </a:rPr>
                <a:t>Liraglutide 3 mg</a:t>
              </a:r>
              <a:endParaRPr kumimoji="0" lang="en-US" sz="1333" b="0" i="0" u="none" strike="noStrike" kern="1200" cap="none" spc="0" normalizeH="0" baseline="0" noProof="0">
                <a:ln>
                  <a:noFill/>
                </a:ln>
                <a:effectLst/>
                <a:uLnTx/>
                <a:uFillTx/>
                <a:latin typeface="+mj-lt"/>
                <a:ea typeface="+mn-ea"/>
                <a:cs typeface="Arial" charset="0"/>
              </a:endParaRPr>
            </a:p>
          </p:txBody>
        </p:sp>
        <p:sp>
          <p:nvSpPr>
            <p:cNvPr id="60" name="Rectangle 339">
              <a:extLst>
                <a:ext uri="{FF2B5EF4-FFF2-40B4-BE49-F238E27FC236}">
                  <a16:creationId xmlns:a16="http://schemas.microsoft.com/office/drawing/2014/main" id="{0400D06F-20B6-4589-A5EF-C65914C07CC1}"/>
                </a:ext>
              </a:extLst>
            </p:cNvPr>
            <p:cNvSpPr>
              <a:spLocks noChangeArrowheads="1"/>
            </p:cNvSpPr>
            <p:nvPr/>
          </p:nvSpPr>
          <p:spPr bwMode="auto">
            <a:xfrm>
              <a:off x="7981786" y="5238481"/>
              <a:ext cx="615553" cy="205121"/>
            </a:xfrm>
            <a:prstGeom prst="rect">
              <a:avLst/>
            </a:prstGeom>
            <a:noFill/>
            <a:ln w="28575">
              <a:noFill/>
              <a:miter lim="800000"/>
              <a:headEnd/>
              <a:tailEnd/>
            </a:ln>
          </p:spPr>
          <p:txBody>
            <a:bodyPr wrap="none" lIns="0" tIns="0" rIns="0" bIns="0">
              <a:spAutoFit/>
            </a:bodyPr>
            <a:lstStyle/>
            <a:p>
              <a:pPr marL="0" marR="0" lvl="0" indent="0" algn="l" defTabSz="914286"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mj-lt"/>
                  <a:ea typeface="+mn-ea"/>
                  <a:cs typeface="Times New Roman" pitchFamily="18" charset="0"/>
                </a:rPr>
                <a:t>Placebo</a:t>
              </a:r>
              <a:endParaRPr kumimoji="0" lang="en-US" sz="1333" b="0" i="0" u="none" strike="noStrike" kern="1200" cap="none" spc="0" normalizeH="0" baseline="0" noProof="0">
                <a:ln>
                  <a:noFill/>
                </a:ln>
                <a:effectLst/>
                <a:uLnTx/>
                <a:uFillTx/>
                <a:latin typeface="+mj-lt"/>
                <a:ea typeface="+mn-ea"/>
                <a:cs typeface="Arial" charset="0"/>
              </a:endParaRPr>
            </a:p>
          </p:txBody>
        </p:sp>
        <p:sp>
          <p:nvSpPr>
            <p:cNvPr id="61" name="Freeform 333">
              <a:extLst>
                <a:ext uri="{FF2B5EF4-FFF2-40B4-BE49-F238E27FC236}">
                  <a16:creationId xmlns:a16="http://schemas.microsoft.com/office/drawing/2014/main" id="{F4A8116F-0588-4143-984F-BE4476284688}"/>
                </a:ext>
              </a:extLst>
            </p:cNvPr>
            <p:cNvSpPr>
              <a:spLocks/>
            </p:cNvSpPr>
            <p:nvPr/>
          </p:nvSpPr>
          <p:spPr bwMode="auto">
            <a:xfrm>
              <a:off x="8886993" y="5268016"/>
              <a:ext cx="143934" cy="146051"/>
            </a:xfrm>
            <a:prstGeom prst="rect">
              <a:avLst/>
            </a:prstGeom>
            <a:solidFill>
              <a:schemeClr val="accent1"/>
            </a:solidFill>
            <a:ln w="9525">
              <a:noFill/>
              <a:round/>
              <a:headEnd/>
              <a:tailEnd/>
            </a:ln>
            <a:effectLst/>
          </p:spPr>
          <p:txBody>
            <a:bodyPr/>
            <a:lstStyle/>
            <a:p>
              <a:pPr marL="0" marR="0" lvl="0" indent="0" algn="l" defTabSz="91428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mj-lt"/>
                <a:ea typeface="+mn-ea"/>
                <a:cs typeface="Arial" charset="0"/>
              </a:endParaRPr>
            </a:p>
          </p:txBody>
        </p:sp>
        <p:sp>
          <p:nvSpPr>
            <p:cNvPr id="62" name="Freeform 329">
              <a:extLst>
                <a:ext uri="{FF2B5EF4-FFF2-40B4-BE49-F238E27FC236}">
                  <a16:creationId xmlns:a16="http://schemas.microsoft.com/office/drawing/2014/main" id="{80A3A133-0C90-4D29-AD58-AD47CD726DF2}"/>
                </a:ext>
              </a:extLst>
            </p:cNvPr>
            <p:cNvSpPr>
              <a:spLocks/>
            </p:cNvSpPr>
            <p:nvPr/>
          </p:nvSpPr>
          <p:spPr bwMode="auto">
            <a:xfrm>
              <a:off x="7751071" y="5268017"/>
              <a:ext cx="143934" cy="146049"/>
            </a:xfrm>
            <a:prstGeom prst="rect">
              <a:avLst/>
            </a:prstGeom>
            <a:solidFill>
              <a:schemeClr val="bg2">
                <a:lumMod val="25000"/>
              </a:schemeClr>
            </a:solidFill>
            <a:ln w="9525">
              <a:noFill/>
              <a:round/>
              <a:headEnd/>
              <a:tailEnd/>
            </a:ln>
            <a:effectLst/>
          </p:spPr>
          <p:txBody>
            <a:bodyPr/>
            <a:lstStyle/>
            <a:p>
              <a:pPr marL="0" marR="0" lvl="0" indent="0" algn="l" defTabSz="914286"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mj-lt"/>
                <a:ea typeface="+mn-ea"/>
                <a:cs typeface="Arial" charset="0"/>
              </a:endParaRPr>
            </a:p>
          </p:txBody>
        </p:sp>
      </p:grpSp>
    </p:spTree>
    <p:custDataLst>
      <p:tags r:id="rId1"/>
    </p:custDataLst>
    <p:extLst>
      <p:ext uri="{BB962C8B-B14F-4D97-AF65-F5344CB8AC3E}">
        <p14:creationId xmlns:p14="http://schemas.microsoft.com/office/powerpoint/2010/main" val="451014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4F42-8C65-2B66-2E41-91DE80365294}"/>
              </a:ext>
            </a:extLst>
          </p:cNvPr>
          <p:cNvSpPr>
            <a:spLocks noGrp="1"/>
          </p:cNvSpPr>
          <p:nvPr>
            <p:ph type="title"/>
          </p:nvPr>
        </p:nvSpPr>
        <p:spPr/>
        <p:txBody>
          <a:bodyPr>
            <a:normAutofit/>
          </a:bodyPr>
          <a:lstStyle/>
          <a:p>
            <a:r>
              <a:rPr lang="en-US" sz="3600"/>
              <a:t>Liraglutide: safety</a:t>
            </a:r>
            <a:endParaRPr lang="en-CA" sz="3600"/>
          </a:p>
        </p:txBody>
      </p:sp>
      <p:sp>
        <p:nvSpPr>
          <p:cNvPr id="3" name="Text Placeholder 2">
            <a:extLst>
              <a:ext uri="{FF2B5EF4-FFF2-40B4-BE49-F238E27FC236}">
                <a16:creationId xmlns:a16="http://schemas.microsoft.com/office/drawing/2014/main" id="{5A727D6F-FB2B-4659-462D-2C623A6FD732}"/>
              </a:ext>
            </a:extLst>
          </p:cNvPr>
          <p:cNvSpPr>
            <a:spLocks noGrp="1"/>
          </p:cNvSpPr>
          <p:nvPr>
            <p:ph type="body" sz="quarter" idx="13"/>
          </p:nvPr>
        </p:nvSpPr>
        <p:spPr/>
        <p:txBody>
          <a:bodyPr/>
          <a:lstStyle/>
          <a:p>
            <a:br>
              <a:rPr lang="en-CA">
                <a:latin typeface="+mj-lt"/>
              </a:rPr>
            </a:br>
            <a:r>
              <a:rPr lang="en-CA" err="1">
                <a:latin typeface="+mj-lt"/>
              </a:rPr>
              <a:t>Saxenda</a:t>
            </a:r>
            <a:r>
              <a:rPr lang="en-CA">
                <a:latin typeface="+mj-lt"/>
              </a:rPr>
              <a:t>® (liraglutide 3 mg) prescribing information. Available at: </a:t>
            </a:r>
            <a:r>
              <a:rPr lang="en-CA">
                <a:latin typeface="+mj-lt"/>
                <a:hlinkClick r:id="rId4"/>
              </a:rPr>
              <a:t>https://www.accessdata.fda.gov/drugsatfda_docs/label/2020/206321s012s013s014lbl.pdf</a:t>
            </a:r>
            <a:r>
              <a:rPr lang="en-CA">
                <a:latin typeface="+mj-lt"/>
              </a:rPr>
              <a:t>. Accessed August 2022.</a:t>
            </a:r>
          </a:p>
        </p:txBody>
      </p:sp>
      <p:sp>
        <p:nvSpPr>
          <p:cNvPr id="4" name="Rectangle 3">
            <a:extLst>
              <a:ext uri="{FF2B5EF4-FFF2-40B4-BE49-F238E27FC236}">
                <a16:creationId xmlns:a16="http://schemas.microsoft.com/office/drawing/2014/main" id="{A8C40509-9BD6-4298-054B-AFC35BA87BF1}"/>
              </a:ext>
            </a:extLst>
          </p:cNvPr>
          <p:cNvSpPr/>
          <p:nvPr/>
        </p:nvSpPr>
        <p:spPr>
          <a:xfrm>
            <a:off x="0" y="2583054"/>
            <a:ext cx="12192000" cy="2820000"/>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endParaRPr kumimoji="0" lang="en-US" sz="1900" b="0" i="0" u="none" strike="noStrike" kern="1200" cap="none" spc="0" normalizeH="0" baseline="0" noProof="0">
              <a:ln>
                <a:noFill/>
              </a:ln>
              <a:solidFill>
                <a:schemeClr val="tx1"/>
              </a:solidFill>
              <a:effectLst/>
              <a:uLnTx/>
              <a:uFillTx/>
              <a:latin typeface="+mj-lt"/>
              <a:ea typeface="+mn-ea"/>
              <a:cs typeface="+mn-cs"/>
            </a:endParaRPr>
          </a:p>
        </p:txBody>
      </p:sp>
      <p:sp>
        <p:nvSpPr>
          <p:cNvPr id="5" name="Content Placeholder 3">
            <a:extLst>
              <a:ext uri="{FF2B5EF4-FFF2-40B4-BE49-F238E27FC236}">
                <a16:creationId xmlns:a16="http://schemas.microsoft.com/office/drawing/2014/main" id="{8E0D53C0-D309-74A3-A845-3176BCBB74B4}"/>
              </a:ext>
            </a:extLst>
          </p:cNvPr>
          <p:cNvSpPr txBox="1">
            <a:spLocks/>
          </p:cNvSpPr>
          <p:nvPr>
            <p:custDataLst>
              <p:tags r:id="rId1"/>
            </p:custDataLst>
          </p:nvPr>
        </p:nvSpPr>
        <p:spPr bwMode="auto">
          <a:xfrm>
            <a:off x="0" y="1631408"/>
            <a:ext cx="12192000" cy="577010"/>
          </a:xfrm>
          <a:prstGeom prst="rect">
            <a:avLst/>
          </a:prstGeom>
          <a:solidFill>
            <a:schemeClr val="accent1"/>
          </a:soli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0" rtlCol="0" anchor="t" anchorCtr="0">
            <a:noAutofit/>
          </a:bodyPr>
          <a:lstStyle>
            <a:lvl1pPr marL="269987" indent="-269987" algn="l" defTabSz="914354" rtl="0" eaLnBrk="1" latinLnBrk="0" hangingPunct="1">
              <a:lnSpc>
                <a:spcPct val="100000"/>
              </a:lnSpc>
              <a:spcBef>
                <a:spcPts val="300"/>
              </a:spcBef>
              <a:spcAft>
                <a:spcPts val="600"/>
              </a:spcAft>
              <a:buFont typeface="Arial" panose="020B0604020202020204" pitchFamily="34" charset="0"/>
              <a:buChar char="•"/>
              <a:defRPr sz="2000" kern="1200">
                <a:solidFill>
                  <a:schemeClr val="lt1"/>
                </a:solidFill>
                <a:latin typeface="+mn-lt"/>
                <a:ea typeface="+mn-ea"/>
                <a:cs typeface="+mn-cs"/>
              </a:defRPr>
            </a:lvl1pPr>
            <a:lvl2pPr marL="539973" indent="-269987" algn="l" defTabSz="914354" rtl="0" eaLnBrk="1" latinLnBrk="0" hangingPunct="1">
              <a:lnSpc>
                <a:spcPct val="100000"/>
              </a:lnSpc>
              <a:spcBef>
                <a:spcPts val="300"/>
              </a:spcBef>
              <a:spcAft>
                <a:spcPts val="600"/>
              </a:spcAft>
              <a:buFont typeface="Arial" panose="020B0604020202020204" pitchFamily="34" charset="0"/>
              <a:buChar char="•"/>
              <a:defRPr sz="1800" kern="1200">
                <a:solidFill>
                  <a:schemeClr val="lt1"/>
                </a:solidFill>
                <a:latin typeface="+mn-lt"/>
                <a:ea typeface="+mn-ea"/>
                <a:cs typeface="+mn-cs"/>
              </a:defRPr>
            </a:lvl2pPr>
            <a:lvl3pPr marL="809960" indent="-269987" algn="l" defTabSz="914354" rtl="0" eaLnBrk="1" latinLnBrk="0" hangingPunct="1">
              <a:lnSpc>
                <a:spcPct val="100000"/>
              </a:lnSpc>
              <a:spcBef>
                <a:spcPts val="300"/>
              </a:spcBef>
              <a:spcAft>
                <a:spcPts val="600"/>
              </a:spcAft>
              <a:buFont typeface="Arial" panose="020B0604020202020204" pitchFamily="34" charset="0"/>
              <a:buChar char="•"/>
              <a:defRPr sz="1400" kern="1200">
                <a:solidFill>
                  <a:schemeClr val="lt1"/>
                </a:solidFill>
                <a:latin typeface="+mn-lt"/>
                <a:ea typeface="+mn-ea"/>
                <a:cs typeface="+mn-cs"/>
              </a:defRPr>
            </a:lvl3pPr>
            <a:lvl4pPr marL="0" indent="0" algn="l" defTabSz="914354" rtl="0" eaLnBrk="1" latinLnBrk="0" hangingPunct="1">
              <a:lnSpc>
                <a:spcPct val="100000"/>
              </a:lnSpc>
              <a:spcBef>
                <a:spcPts val="1200"/>
              </a:spcBef>
              <a:spcAft>
                <a:spcPts val="1200"/>
              </a:spcAft>
              <a:buFont typeface="Arial" panose="020B0604020202020204" pitchFamily="34" charset="0"/>
              <a:buChar char="​"/>
              <a:defRPr sz="1800" b="1" kern="1200">
                <a:solidFill>
                  <a:schemeClr val="lt1"/>
                </a:solidFill>
                <a:latin typeface="+mn-lt"/>
                <a:ea typeface="+mn-ea"/>
                <a:cs typeface="+mn-cs"/>
              </a:defRPr>
            </a:lvl4pPr>
            <a:lvl5pPr marL="0" indent="0" algn="l" defTabSz="914354" rtl="0" eaLnBrk="1" latinLnBrk="0" hangingPunct="1">
              <a:lnSpc>
                <a:spcPct val="100000"/>
              </a:lnSpc>
              <a:spcBef>
                <a:spcPts val="300"/>
              </a:spcBef>
              <a:spcAft>
                <a:spcPts val="600"/>
              </a:spcAft>
              <a:buFont typeface="Arial" panose="020B0604020202020204" pitchFamily="34" charset="0"/>
              <a:buChar char="​"/>
              <a:tabLst/>
              <a:defRPr sz="1800" kern="1200">
                <a:solidFill>
                  <a:schemeClr val="lt1"/>
                </a:solidFill>
                <a:latin typeface="+mn-lt"/>
                <a:ea typeface="+mn-ea"/>
                <a:cs typeface="+mn-cs"/>
              </a:defRPr>
            </a:lvl5pPr>
            <a:lvl6pPr marL="0" indent="0" algn="l" defTabSz="914354" rtl="0" eaLnBrk="1" latinLnBrk="0" hangingPunct="1">
              <a:lnSpc>
                <a:spcPct val="100000"/>
              </a:lnSpc>
              <a:spcBef>
                <a:spcPts val="1200"/>
              </a:spcBef>
              <a:spcAft>
                <a:spcPts val="1200"/>
              </a:spcAft>
              <a:buFont typeface="Arial" panose="020B0604020202020204" pitchFamily="34" charset="0"/>
              <a:buChar char="​"/>
              <a:defRPr sz="900" b="1" kern="1200">
                <a:solidFill>
                  <a:schemeClr val="lt1"/>
                </a:solidFill>
                <a:latin typeface="+mn-lt"/>
                <a:ea typeface="+mn-ea"/>
                <a:cs typeface="+mn-cs"/>
              </a:defRPr>
            </a:lvl6pPr>
            <a:lvl7pPr marL="0" indent="0" algn="l" defTabSz="914354"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lt1"/>
                </a:solidFill>
                <a:latin typeface="+mn-lt"/>
                <a:ea typeface="+mn-ea"/>
                <a:cs typeface="+mn-cs"/>
              </a:defRPr>
            </a:lvl7pPr>
            <a:lvl8pPr marL="179992" indent="-179992" algn="l" defTabSz="914354" rtl="0" eaLnBrk="1" latinLnBrk="0" hangingPunct="1">
              <a:lnSpc>
                <a:spcPct val="100000"/>
              </a:lnSpc>
              <a:spcBef>
                <a:spcPts val="300"/>
              </a:spcBef>
              <a:spcAft>
                <a:spcPts val="600"/>
              </a:spcAft>
              <a:buFont typeface="Arial" panose="020B0604020202020204" pitchFamily="34" charset="0"/>
              <a:buChar char="•"/>
              <a:defRPr sz="900" kern="1200">
                <a:solidFill>
                  <a:schemeClr val="lt1"/>
                </a:solidFill>
                <a:latin typeface="+mn-lt"/>
                <a:ea typeface="+mn-ea"/>
                <a:cs typeface="+mn-cs"/>
              </a:defRPr>
            </a:lvl8pPr>
            <a:lvl9pPr marL="0" indent="0" algn="l" defTabSz="914354" rtl="0" eaLnBrk="1" latinLnBrk="0" hangingPunct="1">
              <a:lnSpc>
                <a:spcPct val="100000"/>
              </a:lnSpc>
              <a:spcBef>
                <a:spcPts val="0"/>
              </a:spcBef>
              <a:spcAft>
                <a:spcPts val="1200"/>
              </a:spcAft>
              <a:buFont typeface="Arial" panose="020B0604020202020204" pitchFamily="34" charset="0"/>
              <a:buChar char="​"/>
              <a:defRPr sz="4000" kern="1200" baseline="0">
                <a:solidFill>
                  <a:schemeClr val="lt1"/>
                </a:solidFill>
                <a:latin typeface="+mn-lt"/>
                <a:ea typeface="+mn-ea"/>
                <a:cs typeface="+mn-cs"/>
              </a:defRPr>
            </a:lvl9pPr>
          </a:lstStyle>
          <a:p>
            <a:pPr marL="112713" marR="0" lvl="1" indent="0" algn="ctr" defTabSz="1219111" rtl="0" eaLnBrk="1" fontAlgn="base" latinLnBrk="0" hangingPunct="1">
              <a:lnSpc>
                <a:spcPct val="100000"/>
              </a:lnSpc>
              <a:spcBef>
                <a:spcPts val="1200"/>
              </a:spcBef>
              <a:spcAft>
                <a:spcPts val="400"/>
              </a:spcAft>
              <a:buClr>
                <a:srgbClr val="3B97DE"/>
              </a:buClr>
              <a:buSzTx/>
              <a:buFont typeface="Arial" panose="020B0604020202020204" pitchFamily="34" charset="0"/>
              <a:buNone/>
              <a:tabLst/>
              <a:defRPr/>
            </a:pPr>
            <a:r>
              <a:rPr kumimoji="0" lang="en-US" sz="2400" b="1" i="0" u="none" strike="noStrike" kern="1200" cap="none" spc="0" normalizeH="0" baseline="0" noProof="0">
                <a:ln>
                  <a:noFill/>
                </a:ln>
                <a:solidFill>
                  <a:schemeClr val="bg1"/>
                </a:solidFill>
                <a:effectLst/>
                <a:uLnTx/>
                <a:uFillTx/>
                <a:latin typeface="+mj-lt"/>
                <a:ea typeface="+mn-ea"/>
                <a:cs typeface="+mn-cs"/>
              </a:rPr>
              <a:t>Adverse </a:t>
            </a:r>
            <a:r>
              <a:rPr kumimoji="0" lang="en-US" sz="2400" b="1" i="0" u="none" strike="noStrike" kern="1200" cap="none" spc="0" normalizeH="0" noProof="0">
                <a:ln>
                  <a:noFill/>
                </a:ln>
                <a:solidFill>
                  <a:schemeClr val="bg1"/>
                </a:solidFill>
                <a:effectLst/>
                <a:uLnTx/>
                <a:uFillTx/>
                <a:latin typeface="+mj-lt"/>
                <a:ea typeface="+mn-ea"/>
                <a:cs typeface="+mn-cs"/>
              </a:rPr>
              <a:t>events: </a:t>
            </a:r>
            <a:r>
              <a:rPr kumimoji="0" lang="en-US" sz="2000" b="0" i="0" u="none" strike="noStrike" kern="1200" cap="none" spc="0" normalizeH="0" noProof="0">
                <a:ln>
                  <a:noFill/>
                </a:ln>
                <a:solidFill>
                  <a:schemeClr val="bg1"/>
                </a:solidFill>
                <a:effectLst/>
                <a:uLnTx/>
                <a:uFillTx/>
                <a:latin typeface="+mj-lt"/>
                <a:ea typeface="+mn-ea"/>
                <a:cs typeface="+mn-cs"/>
              </a:rPr>
              <a:t>Most</a:t>
            </a:r>
            <a:r>
              <a:rPr kumimoji="0" lang="en-US" sz="2000" b="0" i="0" u="none" strike="noStrike" kern="1200" cap="none" spc="0" normalizeH="0" baseline="0" noProof="0">
                <a:ln>
                  <a:noFill/>
                </a:ln>
                <a:solidFill>
                  <a:schemeClr val="bg1"/>
                </a:solidFill>
                <a:effectLst/>
                <a:uLnTx/>
                <a:uFillTx/>
                <a:latin typeface="+mj-lt"/>
                <a:ea typeface="+mn-ea"/>
                <a:cs typeface="+mn-cs"/>
              </a:rPr>
              <a:t> common adverse events (incidence ≥5%)</a:t>
            </a:r>
            <a:endParaRPr kumimoji="0" lang="en-US" sz="1200" b="1" i="0" u="none" strike="noStrike" kern="1200" cap="none" spc="0" normalizeH="0" baseline="0" noProof="0">
              <a:ln>
                <a:noFill/>
              </a:ln>
              <a:solidFill>
                <a:schemeClr val="bg1"/>
              </a:solidFill>
              <a:effectLst/>
              <a:uLnTx/>
              <a:uFillTx/>
              <a:latin typeface="+mj-lt"/>
              <a:ea typeface="+mn-ea"/>
              <a:cs typeface="+mn-cs"/>
            </a:endParaRPr>
          </a:p>
        </p:txBody>
      </p:sp>
      <p:sp>
        <p:nvSpPr>
          <p:cNvPr id="6" name="TextBox 5">
            <a:extLst>
              <a:ext uri="{FF2B5EF4-FFF2-40B4-BE49-F238E27FC236}">
                <a16:creationId xmlns:a16="http://schemas.microsoft.com/office/drawing/2014/main" id="{2BAAF9EE-AEE8-FE01-9E62-435E5BFBE8D4}"/>
              </a:ext>
            </a:extLst>
          </p:cNvPr>
          <p:cNvSpPr txBox="1"/>
          <p:nvPr/>
        </p:nvSpPr>
        <p:spPr>
          <a:xfrm>
            <a:off x="3034428" y="3163336"/>
            <a:ext cx="6123144" cy="1740413"/>
          </a:xfrm>
          <a:prstGeom prst="rect">
            <a:avLst/>
          </a:prstGeom>
          <a:noFill/>
        </p:spPr>
        <p:txBody>
          <a:bodyPr wrap="square" numCol="2">
            <a:spAutoFit/>
          </a:bodyPr>
          <a:lstStyle/>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Nausea </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mj-lt"/>
                <a:ea typeface="+mn-ea"/>
                <a:cs typeface="+mn-cs"/>
              </a:rPr>
              <a:t>Vomiting </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Diarrhea</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mj-lt"/>
                <a:ea typeface="+mn-ea"/>
                <a:cs typeface="+mn-cs"/>
              </a:rPr>
              <a:t>Constipation </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Injection site reactions</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mj-lt"/>
                <a:ea typeface="+mn-ea"/>
                <a:cs typeface="+mn-cs"/>
              </a:rPr>
              <a:t>Headache</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Hypoglycemia</a:t>
            </a:r>
            <a:endParaRPr kumimoji="0" lang="en-US" sz="2400" b="0" i="0" u="none" strike="noStrike" kern="1200" cap="none" spc="0" normalizeH="0" baseline="0" noProof="0">
              <a:ln>
                <a:noFill/>
              </a:ln>
              <a:solidFill>
                <a:schemeClr val="tx1"/>
              </a:solidFill>
              <a:effectLst/>
              <a:uLnTx/>
              <a:uFillTx/>
              <a:latin typeface="+mj-lt"/>
              <a:ea typeface="+mn-ea"/>
              <a:cs typeface="+mn-cs"/>
            </a:endParaRPr>
          </a:p>
        </p:txBody>
      </p:sp>
      <p:pic>
        <p:nvPicPr>
          <p:cNvPr id="7" name="Graphic 6" descr="Doctor male with solid fill">
            <a:extLst>
              <a:ext uri="{FF2B5EF4-FFF2-40B4-BE49-F238E27FC236}">
                <a16:creationId xmlns:a16="http://schemas.microsoft.com/office/drawing/2014/main" id="{F9C161BD-E7F5-CE1C-54A8-EF416E76F0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37133" y="3380114"/>
            <a:ext cx="1433332" cy="1433332"/>
          </a:xfrm>
          <a:prstGeom prst="rect">
            <a:avLst/>
          </a:prstGeom>
        </p:spPr>
      </p:pic>
      <p:pic>
        <p:nvPicPr>
          <p:cNvPr id="8" name="Graphic 7" descr="First aid kit with solid fill">
            <a:extLst>
              <a:ext uri="{FF2B5EF4-FFF2-40B4-BE49-F238E27FC236}">
                <a16:creationId xmlns:a16="http://schemas.microsoft.com/office/drawing/2014/main" id="{B08319BF-9E78-7B09-684D-D033F7DB92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8591" y="4055692"/>
            <a:ext cx="1132390" cy="1132390"/>
          </a:xfrm>
          <a:prstGeom prst="rect">
            <a:avLst/>
          </a:prstGeom>
        </p:spPr>
      </p:pic>
    </p:spTree>
    <p:extLst>
      <p:ext uri="{BB962C8B-B14F-4D97-AF65-F5344CB8AC3E}">
        <p14:creationId xmlns:p14="http://schemas.microsoft.com/office/powerpoint/2010/main" val="2223705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598A1D0C-C84B-468F-AA54-57C79555FEE5}"/>
              </a:ext>
            </a:extLst>
          </p:cNvPr>
          <p:cNvCxnSpPr>
            <a:cxnSpLocks/>
          </p:cNvCxnSpPr>
          <p:nvPr/>
        </p:nvCxnSpPr>
        <p:spPr>
          <a:xfrm>
            <a:off x="6928485" y="2393943"/>
            <a:ext cx="0" cy="338328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6610A3-CF9F-4DBC-895B-7FAA7F1D7A05}"/>
              </a:ext>
            </a:extLst>
          </p:cNvPr>
          <p:cNvCxnSpPr>
            <a:cxnSpLocks/>
          </p:cNvCxnSpPr>
          <p:nvPr/>
        </p:nvCxnSpPr>
        <p:spPr>
          <a:xfrm>
            <a:off x="9278094" y="2393943"/>
            <a:ext cx="0" cy="338328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4122D7-8F24-4BBF-93BA-31BF80089D97}"/>
              </a:ext>
            </a:extLst>
          </p:cNvPr>
          <p:cNvCxnSpPr>
            <a:cxnSpLocks/>
          </p:cNvCxnSpPr>
          <p:nvPr/>
        </p:nvCxnSpPr>
        <p:spPr>
          <a:xfrm>
            <a:off x="3423088" y="2393943"/>
            <a:ext cx="0" cy="338328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3C3CD30-222A-4520-A2D4-A3778F9B0AC8}"/>
              </a:ext>
            </a:extLst>
          </p:cNvPr>
          <p:cNvSpPr>
            <a:spLocks noGrp="1"/>
          </p:cNvSpPr>
          <p:nvPr>
            <p:ph type="title"/>
          </p:nvPr>
        </p:nvSpPr>
        <p:spPr>
          <a:xfrm>
            <a:off x="838200" y="276989"/>
            <a:ext cx="10515600" cy="1325563"/>
          </a:xfrm>
        </p:spPr>
        <p:txBody>
          <a:bodyPr/>
          <a:lstStyle/>
          <a:p>
            <a:r>
              <a:rPr lang="en-US" altLang="en-US" sz="3600"/>
              <a:t>Semaglutide 2.4 mg: efficacy</a:t>
            </a:r>
            <a:br>
              <a:rPr lang="en-US" altLang="en-US"/>
            </a:br>
            <a:r>
              <a:rPr lang="en-US" altLang="en-US" sz="2200"/>
              <a:t>STEP trials – </a:t>
            </a:r>
            <a:r>
              <a:rPr lang="en-US" sz="2200"/>
              <a:t>mean weight loss </a:t>
            </a:r>
            <a:endParaRPr lang="en-GB" sz="2200"/>
          </a:p>
        </p:txBody>
      </p:sp>
      <p:sp>
        <p:nvSpPr>
          <p:cNvPr id="7" name="Text Placeholder 6">
            <a:extLst>
              <a:ext uri="{FF2B5EF4-FFF2-40B4-BE49-F238E27FC236}">
                <a16:creationId xmlns:a16="http://schemas.microsoft.com/office/drawing/2014/main" id="{D0344A74-4C0C-493F-9A74-DC78E0686164}"/>
              </a:ext>
            </a:extLst>
          </p:cNvPr>
          <p:cNvSpPr>
            <a:spLocks noGrp="1"/>
          </p:cNvSpPr>
          <p:nvPr>
            <p:ph type="body" sz="quarter" idx="13"/>
          </p:nvPr>
        </p:nvSpPr>
        <p:spPr/>
        <p:txBody>
          <a:bodyPr/>
          <a:lstStyle/>
          <a:p>
            <a:r>
              <a:rPr lang="en-GB"/>
              <a:t>Primary endpoint. *Statistically significant vs placebo</a:t>
            </a:r>
            <a:r>
              <a:rPr lang="en-US"/>
              <a:t>. </a:t>
            </a:r>
            <a:br>
              <a:rPr lang="en-US"/>
            </a:br>
            <a:r>
              <a:rPr lang="en-US"/>
              <a:t>BW, body weight; IBT, intensive behavioral therapy; </a:t>
            </a:r>
            <a:r>
              <a:rPr lang="en-US" err="1"/>
              <a:t>sema</a:t>
            </a:r>
            <a:r>
              <a:rPr lang="en-US"/>
              <a:t>, semaglutide.</a:t>
            </a:r>
            <a:br>
              <a:rPr lang="en-US"/>
            </a:br>
            <a:r>
              <a:rPr lang="en-US"/>
              <a:t>1. Wilding JPH et al. New </a:t>
            </a:r>
            <a:r>
              <a:rPr lang="en-US" err="1"/>
              <a:t>Engl</a:t>
            </a:r>
            <a:r>
              <a:rPr lang="en-US"/>
              <a:t> J Med 2021 384:989–1002; 2. Davies M et al. Lancet 2021;397:971–84</a:t>
            </a:r>
            <a:r>
              <a:rPr lang="en-GB"/>
              <a:t>; 3. </a:t>
            </a:r>
            <a:r>
              <a:rPr lang="en-GB" err="1"/>
              <a:t>Wadden</a:t>
            </a:r>
            <a:r>
              <a:rPr lang="en-GB"/>
              <a:t> TA et al. JAMA 2021</a:t>
            </a:r>
            <a:r>
              <a:rPr lang="en-US"/>
              <a:t>;325:1403–13; </a:t>
            </a:r>
            <a:br>
              <a:rPr lang="en-US"/>
            </a:br>
            <a:r>
              <a:rPr lang="en-US"/>
              <a:t>4. </a:t>
            </a:r>
            <a:r>
              <a:rPr lang="en-US" err="1"/>
              <a:t>Rubino</a:t>
            </a:r>
            <a:r>
              <a:rPr lang="en-US"/>
              <a:t> D et al. JAMA 2021;325:1414–25.</a:t>
            </a:r>
            <a:endParaRPr lang="en-GB"/>
          </a:p>
        </p:txBody>
      </p:sp>
      <p:graphicFrame>
        <p:nvGraphicFramePr>
          <p:cNvPr id="315" name="Object 314">
            <a:extLst>
              <a:ext uri="{FF2B5EF4-FFF2-40B4-BE49-F238E27FC236}">
                <a16:creationId xmlns:a16="http://schemas.microsoft.com/office/drawing/2014/main" id="{87194A75-2D6E-45F1-966F-5F0575517658}"/>
              </a:ext>
            </a:extLst>
          </p:cNvPr>
          <p:cNvGraphicFramePr>
            <a:graphicFrameLocks noChangeAspect="1"/>
          </p:cNvGraphicFramePr>
          <p:nvPr>
            <p:custDataLst>
              <p:tags r:id="rId1"/>
            </p:custDataLst>
          </p:nvPr>
        </p:nvGraphicFramePr>
        <p:xfrm>
          <a:off x="205318" y="205318"/>
          <a:ext cx="2116" cy="211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15" name="Object 314">
                        <a:extLst>
                          <a:ext uri="{FF2B5EF4-FFF2-40B4-BE49-F238E27FC236}">
                            <a16:creationId xmlns:a16="http://schemas.microsoft.com/office/drawing/2014/main" id="{87194A75-2D6E-45F1-966F-5F0575517658}"/>
                          </a:ext>
                        </a:extLst>
                      </p:cNvPr>
                      <p:cNvPicPr/>
                      <p:nvPr/>
                    </p:nvPicPr>
                    <p:blipFill>
                      <a:blip r:embed="rId5"/>
                      <a:stretch>
                        <a:fillRect/>
                      </a:stretch>
                    </p:blipFill>
                    <p:spPr>
                      <a:xfrm>
                        <a:off x="205318" y="205318"/>
                        <a:ext cx="2116" cy="2116"/>
                      </a:xfrm>
                      <a:prstGeom prst="rect">
                        <a:avLst/>
                      </a:prstGeom>
                    </p:spPr>
                  </p:pic>
                </p:oleObj>
              </mc:Fallback>
            </mc:AlternateContent>
          </a:graphicData>
        </a:graphic>
      </p:graphicFrame>
      <p:sp>
        <p:nvSpPr>
          <p:cNvPr id="86" name="TextBox 85">
            <a:extLst>
              <a:ext uri="{FF2B5EF4-FFF2-40B4-BE49-F238E27FC236}">
                <a16:creationId xmlns:a16="http://schemas.microsoft.com/office/drawing/2014/main" id="{9DD5292B-C7B3-4D33-A781-6601D39E1903}"/>
              </a:ext>
            </a:extLst>
          </p:cNvPr>
          <p:cNvSpPr txBox="1"/>
          <p:nvPr/>
        </p:nvSpPr>
        <p:spPr>
          <a:xfrm>
            <a:off x="1487222" y="5558023"/>
            <a:ext cx="231820" cy="266676"/>
          </a:xfrm>
          <a:prstGeom prst="rect">
            <a:avLst/>
          </a:prstGeom>
          <a:noFill/>
        </p:spPr>
        <p:txBody>
          <a:bodyPr wrap="square" lIns="0" tIns="0" rIns="0" bIns="0" rtlCol="0">
            <a:spAutoFit/>
          </a:bodyPr>
          <a:lstStyle/>
          <a:p>
            <a:pPr algn="ctr" defTabSz="1219110">
              <a:defRPr/>
            </a:pPr>
            <a:endParaRPr lang="en-GB" sz="400">
              <a:solidFill>
                <a:srgbClr val="001965"/>
              </a:solidFill>
              <a:latin typeface="Verdana"/>
              <a:cs typeface="Arial" charset="0"/>
            </a:endParaRPr>
          </a:p>
          <a:p>
            <a:pPr algn="ctr" defTabSz="1219110">
              <a:defRPr/>
            </a:pPr>
            <a:endParaRPr lang="en-GB" sz="1333">
              <a:solidFill>
                <a:srgbClr val="001965"/>
              </a:solidFill>
              <a:latin typeface="Verdana"/>
              <a:cs typeface="Arial" charset="0"/>
            </a:endParaRPr>
          </a:p>
        </p:txBody>
      </p:sp>
      <p:sp>
        <p:nvSpPr>
          <p:cNvPr id="87" name="TextBox 86">
            <a:extLst>
              <a:ext uri="{FF2B5EF4-FFF2-40B4-BE49-F238E27FC236}">
                <a16:creationId xmlns:a16="http://schemas.microsoft.com/office/drawing/2014/main" id="{BBC4F3A3-4A8B-4499-80EB-1F35F7C6B47F}"/>
              </a:ext>
            </a:extLst>
          </p:cNvPr>
          <p:cNvSpPr txBox="1"/>
          <p:nvPr/>
        </p:nvSpPr>
        <p:spPr>
          <a:xfrm>
            <a:off x="1867961" y="5805708"/>
            <a:ext cx="231820" cy="266676"/>
          </a:xfrm>
          <a:prstGeom prst="rect">
            <a:avLst/>
          </a:prstGeom>
          <a:noFill/>
        </p:spPr>
        <p:txBody>
          <a:bodyPr wrap="square" lIns="0" tIns="0" rIns="0" bIns="0" rtlCol="0">
            <a:spAutoFit/>
          </a:bodyPr>
          <a:lstStyle/>
          <a:p>
            <a:pPr algn="ctr" defTabSz="1219110">
              <a:defRPr/>
            </a:pPr>
            <a:endParaRPr lang="en-GB" sz="400">
              <a:solidFill>
                <a:srgbClr val="001965"/>
              </a:solidFill>
              <a:latin typeface="Verdana"/>
              <a:cs typeface="Arial" charset="0"/>
            </a:endParaRPr>
          </a:p>
          <a:p>
            <a:pPr algn="ctr" defTabSz="1219110">
              <a:defRPr/>
            </a:pPr>
            <a:endParaRPr lang="en-GB" sz="1333">
              <a:solidFill>
                <a:srgbClr val="001965"/>
              </a:solidFill>
              <a:latin typeface="Verdana"/>
              <a:cs typeface="Arial" charset="0"/>
            </a:endParaRPr>
          </a:p>
        </p:txBody>
      </p:sp>
      <p:sp>
        <p:nvSpPr>
          <p:cNvPr id="88" name="TextBox 87">
            <a:extLst>
              <a:ext uri="{FF2B5EF4-FFF2-40B4-BE49-F238E27FC236}">
                <a16:creationId xmlns:a16="http://schemas.microsoft.com/office/drawing/2014/main" id="{C93D2F79-40F1-429D-B149-242E5A26D093}"/>
              </a:ext>
            </a:extLst>
          </p:cNvPr>
          <p:cNvSpPr txBox="1"/>
          <p:nvPr/>
        </p:nvSpPr>
        <p:spPr>
          <a:xfrm>
            <a:off x="2850997" y="5736365"/>
            <a:ext cx="231820" cy="266676"/>
          </a:xfrm>
          <a:prstGeom prst="rect">
            <a:avLst/>
          </a:prstGeom>
          <a:noFill/>
        </p:spPr>
        <p:txBody>
          <a:bodyPr wrap="square" lIns="0" tIns="0" rIns="0" bIns="0" rtlCol="0">
            <a:spAutoFit/>
          </a:bodyPr>
          <a:lstStyle/>
          <a:p>
            <a:pPr algn="ctr" defTabSz="1219110">
              <a:defRPr/>
            </a:pPr>
            <a:endParaRPr lang="en-GB" sz="400">
              <a:solidFill>
                <a:srgbClr val="001965"/>
              </a:solidFill>
              <a:latin typeface="Verdana"/>
              <a:cs typeface="Arial" charset="0"/>
            </a:endParaRPr>
          </a:p>
          <a:p>
            <a:pPr algn="ctr" defTabSz="1219110">
              <a:defRPr/>
            </a:pPr>
            <a:endParaRPr lang="en-GB" sz="1333">
              <a:solidFill>
                <a:srgbClr val="001965"/>
              </a:solidFill>
              <a:latin typeface="Verdana"/>
              <a:cs typeface="Arial" charset="0"/>
            </a:endParaRPr>
          </a:p>
        </p:txBody>
      </p:sp>
      <p:graphicFrame>
        <p:nvGraphicFramePr>
          <p:cNvPr id="41" name="Table 40">
            <a:extLst>
              <a:ext uri="{FF2B5EF4-FFF2-40B4-BE49-F238E27FC236}">
                <a16:creationId xmlns:a16="http://schemas.microsoft.com/office/drawing/2014/main" id="{F7A09377-09E2-4456-81FE-2259DD72EB70}"/>
              </a:ext>
            </a:extLst>
          </p:cNvPr>
          <p:cNvGraphicFramePr>
            <a:graphicFrameLocks noGrp="1"/>
          </p:cNvGraphicFramePr>
          <p:nvPr>
            <p:extLst>
              <p:ext uri="{D42A27DB-BD31-4B8C-83A1-F6EECF244321}">
                <p14:modId xmlns:p14="http://schemas.microsoft.com/office/powerpoint/2010/main" val="1429937301"/>
              </p:ext>
            </p:extLst>
          </p:nvPr>
        </p:nvGraphicFramePr>
        <p:xfrm>
          <a:off x="1092200" y="1605408"/>
          <a:ext cx="10550166" cy="1300102"/>
        </p:xfrm>
        <a:graphic>
          <a:graphicData uri="http://schemas.openxmlformats.org/drawingml/2006/table">
            <a:tbl>
              <a:tblPr firstRow="1" bandRow="1">
                <a:tableStyleId>{5C22544A-7EE6-4342-B048-85BDC9FD1C3A}</a:tableStyleId>
              </a:tblPr>
              <a:tblGrid>
                <a:gridCol w="2330622">
                  <a:extLst>
                    <a:ext uri="{9D8B030D-6E8A-4147-A177-3AD203B41FA5}">
                      <a16:colId xmlns:a16="http://schemas.microsoft.com/office/drawing/2014/main" val="2516708707"/>
                    </a:ext>
                  </a:extLst>
                </a:gridCol>
                <a:gridCol w="3521675">
                  <a:extLst>
                    <a:ext uri="{9D8B030D-6E8A-4147-A177-3AD203B41FA5}">
                      <a16:colId xmlns:a16="http://schemas.microsoft.com/office/drawing/2014/main" val="3292888657"/>
                    </a:ext>
                  </a:extLst>
                </a:gridCol>
                <a:gridCol w="2323071">
                  <a:extLst>
                    <a:ext uri="{9D8B030D-6E8A-4147-A177-3AD203B41FA5}">
                      <a16:colId xmlns:a16="http://schemas.microsoft.com/office/drawing/2014/main" val="739622643"/>
                    </a:ext>
                  </a:extLst>
                </a:gridCol>
                <a:gridCol w="2374798">
                  <a:extLst>
                    <a:ext uri="{9D8B030D-6E8A-4147-A177-3AD203B41FA5}">
                      <a16:colId xmlns:a16="http://schemas.microsoft.com/office/drawing/2014/main" val="2767428823"/>
                    </a:ext>
                  </a:extLst>
                </a:gridCol>
              </a:tblGrid>
              <a:tr h="507482">
                <a:tc>
                  <a:txBody>
                    <a:bodyPr/>
                    <a:lstStyle/>
                    <a:p>
                      <a:pPr algn="ctr"/>
                      <a:r>
                        <a:rPr lang="en-CA" sz="1600">
                          <a:solidFill>
                            <a:schemeClr val="bg1"/>
                          </a:solidFill>
                          <a:hlinkClick r:id="rId6">
                            <a:extLst>
                              <a:ext uri="{A12FA001-AC4F-418D-AE19-62706E023703}">
                                <ahyp:hlinkClr xmlns:ahyp="http://schemas.microsoft.com/office/drawing/2018/hyperlinkcolor" val="tx"/>
                              </a:ext>
                            </a:extLst>
                          </a:hlinkClick>
                        </a:rPr>
                        <a:t>STEP 1</a:t>
                      </a:r>
                      <a:r>
                        <a:rPr lang="en-CA" sz="1600" baseline="30000">
                          <a:solidFill>
                            <a:schemeClr val="bg1"/>
                          </a:solidFill>
                          <a:hlinkClick r:id="rId6">
                            <a:extLst>
                              <a:ext uri="{A12FA001-AC4F-418D-AE19-62706E023703}">
                                <ahyp:hlinkClr xmlns:ahyp="http://schemas.microsoft.com/office/drawing/2018/hyperlinkcolor" val="tx"/>
                              </a:ext>
                            </a:extLst>
                          </a:hlinkClick>
                        </a:rPr>
                        <a:t>1</a:t>
                      </a:r>
                      <a:endParaRPr lang="en-CA" sz="1600" baseline="30000">
                        <a:solidFill>
                          <a:schemeClr val="bg1"/>
                        </a:solidFill>
                      </a:endParaRPr>
                    </a:p>
                    <a:p>
                      <a:pPr algn="ctr"/>
                      <a:r>
                        <a:rPr lang="en-CA" sz="1100" baseline="0">
                          <a:solidFill>
                            <a:schemeClr val="bg1"/>
                          </a:solidFill>
                        </a:rPr>
                        <a:t>N=1961</a:t>
                      </a:r>
                      <a:endParaRPr lang="en-US" sz="1600" baseline="0">
                        <a:solidFill>
                          <a:schemeClr val="bg1"/>
                        </a:solidFill>
                      </a:endParaRPr>
                    </a:p>
                  </a:txBody>
                  <a:tcPr marL="121920" marR="121920" marT="60960" marB="6096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en-CA" sz="1600">
                          <a:solidFill>
                            <a:schemeClr val="bg1"/>
                          </a:solidFill>
                          <a:hlinkClick r:id="rId7">
                            <a:extLst>
                              <a:ext uri="{A12FA001-AC4F-418D-AE19-62706E023703}">
                                <ahyp:hlinkClr xmlns:ahyp="http://schemas.microsoft.com/office/drawing/2018/hyperlinkcolor" val="tx"/>
                              </a:ext>
                            </a:extLst>
                          </a:hlinkClick>
                        </a:rPr>
                        <a:t>STEP 2</a:t>
                      </a:r>
                      <a:r>
                        <a:rPr lang="en-CA" sz="1600" baseline="30000">
                          <a:solidFill>
                            <a:schemeClr val="bg1"/>
                          </a:solidFill>
                          <a:hlinkClick r:id="rId7">
                            <a:extLst>
                              <a:ext uri="{A12FA001-AC4F-418D-AE19-62706E023703}">
                                <ahyp:hlinkClr xmlns:ahyp="http://schemas.microsoft.com/office/drawing/2018/hyperlinkcolor" val="tx"/>
                              </a:ext>
                            </a:extLst>
                          </a:hlinkClick>
                        </a:rPr>
                        <a:t>2</a:t>
                      </a:r>
                      <a:br>
                        <a:rPr lang="en-CA" sz="1600" baseline="30000">
                          <a:solidFill>
                            <a:schemeClr val="bg1"/>
                          </a:solidFill>
                        </a:rPr>
                      </a:br>
                      <a:r>
                        <a:rPr lang="en-CA" sz="1100" baseline="0">
                          <a:solidFill>
                            <a:schemeClr val="bg1"/>
                          </a:solidFill>
                        </a:rPr>
                        <a:t>N=1210</a:t>
                      </a:r>
                      <a:endParaRPr lang="en-CA" sz="1600" baseline="0">
                        <a:solidFill>
                          <a:schemeClr val="bg1"/>
                        </a:solidFill>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en-CA" sz="1600">
                          <a:solidFill>
                            <a:schemeClr val="bg1"/>
                          </a:solidFill>
                          <a:hlinkClick r:id="rId8">
                            <a:extLst>
                              <a:ext uri="{A12FA001-AC4F-418D-AE19-62706E023703}">
                                <ahyp:hlinkClr xmlns:ahyp="http://schemas.microsoft.com/office/drawing/2018/hyperlinkcolor" val="tx"/>
                              </a:ext>
                            </a:extLst>
                          </a:hlinkClick>
                        </a:rPr>
                        <a:t>STEP 3</a:t>
                      </a:r>
                      <a:r>
                        <a:rPr lang="en-CA" sz="1600" baseline="30000">
                          <a:solidFill>
                            <a:schemeClr val="bg1"/>
                          </a:solidFill>
                          <a:hlinkClick r:id="rId8">
                            <a:extLst>
                              <a:ext uri="{A12FA001-AC4F-418D-AE19-62706E023703}">
                                <ahyp:hlinkClr xmlns:ahyp="http://schemas.microsoft.com/office/drawing/2018/hyperlinkcolor" val="tx"/>
                              </a:ext>
                            </a:extLst>
                          </a:hlinkClick>
                        </a:rPr>
                        <a:t>3</a:t>
                      </a:r>
                      <a:endParaRPr lang="en-CA" sz="1600" baseline="30000">
                        <a:solidFill>
                          <a:schemeClr val="bg1"/>
                        </a:solidFill>
                      </a:endParaRPr>
                    </a:p>
                    <a:p>
                      <a:pPr algn="ctr"/>
                      <a:r>
                        <a:rPr lang="en-CA" sz="1100" baseline="0">
                          <a:solidFill>
                            <a:schemeClr val="bg1"/>
                          </a:solidFill>
                        </a:rPr>
                        <a:t>N=611</a:t>
                      </a:r>
                      <a:endParaRPr lang="en-US" sz="1100">
                        <a:solidFill>
                          <a:schemeClr val="bg1"/>
                        </a:solidFill>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en-US" sz="1600">
                          <a:solidFill>
                            <a:schemeClr val="bg1"/>
                          </a:solidFill>
                          <a:hlinkClick r:id="rId9">
                            <a:extLst>
                              <a:ext uri="{A12FA001-AC4F-418D-AE19-62706E023703}">
                                <ahyp:hlinkClr xmlns:ahyp="http://schemas.microsoft.com/office/drawing/2018/hyperlinkcolor" val="tx"/>
                              </a:ext>
                            </a:extLst>
                          </a:hlinkClick>
                        </a:rPr>
                        <a:t>STEP 4</a:t>
                      </a:r>
                      <a:r>
                        <a:rPr lang="en-US" sz="1600" baseline="30000">
                          <a:solidFill>
                            <a:schemeClr val="bg1"/>
                          </a:solidFill>
                          <a:hlinkClick r:id="rId9">
                            <a:extLst>
                              <a:ext uri="{A12FA001-AC4F-418D-AE19-62706E023703}">
                                <ahyp:hlinkClr xmlns:ahyp="http://schemas.microsoft.com/office/drawing/2018/hyperlinkcolor" val="tx"/>
                              </a:ext>
                            </a:extLst>
                          </a:hlinkClick>
                        </a:rPr>
                        <a:t>4</a:t>
                      </a:r>
                      <a:endParaRPr lang="en-US" sz="1600" baseline="30000">
                        <a:solidFill>
                          <a:schemeClr val="bg1"/>
                        </a:solidFill>
                      </a:endParaRPr>
                    </a:p>
                    <a:p>
                      <a:pPr algn="ctr"/>
                      <a:r>
                        <a:rPr lang="en-CA" sz="1100" baseline="0">
                          <a:solidFill>
                            <a:schemeClr val="bg1"/>
                          </a:solidFill>
                        </a:rPr>
                        <a:t>N=902</a:t>
                      </a:r>
                      <a:endParaRPr lang="en-US" sz="1100" baseline="30000">
                        <a:solidFill>
                          <a:schemeClr val="bg1"/>
                        </a:solidFill>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00896838"/>
                  </a:ext>
                </a:extLst>
              </a:tr>
              <a:tr h="405986">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0" i="0" u="none" strike="noStrike" kern="1200" cap="none" spc="0" normalizeH="0" baseline="0" noProof="0">
                          <a:ln>
                            <a:noFill/>
                          </a:ln>
                          <a:solidFill>
                            <a:schemeClr val="bg1"/>
                          </a:solidFill>
                          <a:effectLst/>
                          <a:uLnTx/>
                          <a:uFillTx/>
                          <a:latin typeface="+mn-lt"/>
                          <a:ea typeface="+mn-ea"/>
                          <a:cs typeface="+mn-cs"/>
                        </a:rPr>
                        <a:t>Weight</a:t>
                      </a:r>
                      <a:r>
                        <a:rPr kumimoji="0" lang="en-GB" sz="1400" b="0" i="0" u="none" strike="noStrike" kern="1200" cap="none" spc="0" normalizeH="0" baseline="0" noProof="0">
                          <a:ln>
                            <a:noFill/>
                          </a:ln>
                          <a:solidFill>
                            <a:schemeClr val="bg1"/>
                          </a:solidFill>
                          <a:effectLst/>
                          <a:uLnTx/>
                          <a:uFillTx/>
                          <a:latin typeface="+mn-lt"/>
                          <a:ea typeface="+mn-ea"/>
                          <a:cs typeface="+mn-cs"/>
                        </a:rPr>
                        <a:t> management</a:t>
                      </a:r>
                      <a:endParaRPr kumimoji="0" lang="en-GB" sz="1400" b="0" i="0" u="none" strike="noStrike" kern="1200" cap="none" spc="0" normalizeH="0" baseline="30000" noProof="0">
                        <a:ln>
                          <a:noFill/>
                        </a:ln>
                        <a:solidFill>
                          <a:schemeClr val="bg1"/>
                        </a:solidFill>
                        <a:effectLst/>
                        <a:uLnTx/>
                        <a:uFillTx/>
                        <a:latin typeface="+mn-lt"/>
                        <a:ea typeface="+mn-ea"/>
                        <a:cs typeface="+mn-cs"/>
                      </a:endParaRPr>
                    </a:p>
                  </a:txBody>
                  <a:tcPr marL="0"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355"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chemeClr val="bg1"/>
                          </a:solidFill>
                          <a:effectLst/>
                          <a:uLnTx/>
                          <a:uFillTx/>
                          <a:latin typeface="+mn-lt"/>
                          <a:ea typeface="+mn-ea"/>
                          <a:cs typeface="+mn-cs"/>
                        </a:rPr>
                        <a:t>Weight management in T2D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CA" sz="1400" b="0">
                          <a:solidFill>
                            <a:schemeClr val="bg1"/>
                          </a:solidFill>
                        </a:rPr>
                        <a:t>Weight management </a:t>
                      </a:r>
                      <a:br>
                        <a:rPr lang="en-CA" sz="1400" b="0">
                          <a:solidFill>
                            <a:schemeClr val="bg1"/>
                          </a:solidFill>
                        </a:rPr>
                      </a:br>
                      <a:r>
                        <a:rPr lang="en-CA" sz="1400" b="0">
                          <a:solidFill>
                            <a:schemeClr val="bg1"/>
                          </a:solidFill>
                        </a:rPr>
                        <a:t>with IBT</a:t>
                      </a:r>
                      <a:endParaRPr lang="en-US" sz="1400" b="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0">
                          <a:solidFill>
                            <a:schemeClr val="bg1"/>
                          </a:solidFill>
                        </a:rPr>
                        <a:t>Sustained weight management*</a:t>
                      </a:r>
                      <a:endParaRPr lang="en-US" sz="1400" b="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939268576"/>
                  </a:ext>
                </a:extLst>
              </a:tr>
              <a:tr h="339982">
                <a:tc>
                  <a:txBody>
                    <a:bodyPr/>
                    <a:lstStyle/>
                    <a:p>
                      <a:pPr marL="0" marR="0" lvl="0" indent="0" algn="ctr" defTabSz="91368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105.3 kg</a:t>
                      </a:r>
                      <a:endParaRPr kumimoji="0" lang="en-GB"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35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99.8 kg</a:t>
                      </a:r>
                      <a:endParaRPr kumimoji="0" lang="en-GB"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US" sz="1200" b="0" baseline="0">
                          <a:solidFill>
                            <a:schemeClr val="tx1"/>
                          </a:solidFill>
                        </a:rPr>
                        <a:t>105.8 </a:t>
                      </a:r>
                      <a:r>
                        <a:rPr kumimoji="0" lang="en-US" sz="1200" b="0" i="0" u="none" strike="noStrike" kern="1200" cap="none" spc="0" normalizeH="0" baseline="0" noProof="0">
                          <a:ln>
                            <a:noFill/>
                          </a:ln>
                          <a:solidFill>
                            <a:schemeClr val="tx1"/>
                          </a:solidFill>
                          <a:effectLst/>
                          <a:uLnTx/>
                          <a:uFillTx/>
                          <a:latin typeface="+mn-lt"/>
                          <a:ea typeface="+mn-ea"/>
                          <a:cs typeface="+mn-cs"/>
                        </a:rPr>
                        <a:t>kg</a:t>
                      </a:r>
                      <a:endParaRPr lang="en-US" sz="1200" b="0" baseline="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US" sz="1200" b="0" baseline="0">
                          <a:solidFill>
                            <a:schemeClr val="tx1"/>
                          </a:solidFill>
                        </a:rPr>
                        <a:t>96.1 </a:t>
                      </a:r>
                      <a:r>
                        <a:rPr kumimoji="0" lang="en-US" sz="1200" b="0" i="0" u="none" strike="noStrike" kern="1200" cap="none" spc="0" normalizeH="0" baseline="0" noProof="0">
                          <a:ln>
                            <a:noFill/>
                          </a:ln>
                          <a:solidFill>
                            <a:schemeClr val="tx1"/>
                          </a:solidFill>
                          <a:effectLst/>
                          <a:uLnTx/>
                          <a:uFillTx/>
                          <a:latin typeface="+mn-lt"/>
                          <a:ea typeface="+mn-ea"/>
                          <a:cs typeface="+mn-cs"/>
                        </a:rPr>
                        <a:t>kg</a:t>
                      </a:r>
                      <a:endParaRPr lang="en-US" sz="1200" b="0" baseline="0">
                        <a:solidFill>
                          <a:schemeClr val="tx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982011"/>
                  </a:ext>
                </a:extLst>
              </a:tr>
            </a:tbl>
          </a:graphicData>
        </a:graphic>
      </p:graphicFrame>
      <p:sp>
        <p:nvSpPr>
          <p:cNvPr id="28" name="Rectangle: Top Corners Rounded 27">
            <a:extLst>
              <a:ext uri="{FF2B5EF4-FFF2-40B4-BE49-F238E27FC236}">
                <a16:creationId xmlns:a16="http://schemas.microsoft.com/office/drawing/2014/main" id="{00D4D407-18C7-4389-A3BE-B335CF5AAD5E}"/>
              </a:ext>
            </a:extLst>
          </p:cNvPr>
          <p:cNvSpPr/>
          <p:nvPr/>
        </p:nvSpPr>
        <p:spPr>
          <a:xfrm rot="16200000">
            <a:off x="394945" y="2206135"/>
            <a:ext cx="352817" cy="1041699"/>
          </a:xfrm>
          <a:prstGeom prst="round2SameRect">
            <a:avLst>
              <a:gd name="adj1" fmla="val 0"/>
              <a:gd name="adj2" fmla="val 0"/>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0" bIns="60960" rtlCol="0" anchor="ctr"/>
          <a:lstStyle/>
          <a:p>
            <a:pPr algn="r"/>
            <a:r>
              <a:rPr lang="en-CA" sz="1200">
                <a:solidFill>
                  <a:schemeClr val="tx1"/>
                </a:solidFill>
              </a:rPr>
              <a:t>Baseline BW</a:t>
            </a:r>
            <a:endParaRPr lang="en-US" sz="1200">
              <a:solidFill>
                <a:schemeClr val="tx1"/>
              </a:solidFill>
            </a:endParaRPr>
          </a:p>
        </p:txBody>
      </p:sp>
      <p:sp>
        <p:nvSpPr>
          <p:cNvPr id="29" name="Rectangle 28">
            <a:extLst>
              <a:ext uri="{FF2B5EF4-FFF2-40B4-BE49-F238E27FC236}">
                <a16:creationId xmlns:a16="http://schemas.microsoft.com/office/drawing/2014/main" id="{93B6C242-3062-4339-BDE2-75A9010D84EA}"/>
              </a:ext>
            </a:extLst>
          </p:cNvPr>
          <p:cNvSpPr/>
          <p:nvPr/>
        </p:nvSpPr>
        <p:spPr>
          <a:xfrm>
            <a:off x="7357431" y="2910390"/>
            <a:ext cx="1507481" cy="2654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mj-lt"/>
              </a:rPr>
              <a:t>Week 0</a:t>
            </a:r>
            <a:r>
              <a:rPr lang="en-US" sz="1200">
                <a:solidFill>
                  <a:schemeClr val="tx1"/>
                </a:solidFill>
                <a:latin typeface="+mj-lt"/>
                <a:ea typeface="Verdana" panose="020B0604030504040204" pitchFamily="34" charset="0"/>
              </a:rPr>
              <a:t>–</a:t>
            </a:r>
            <a:r>
              <a:rPr lang="en-US" sz="1200">
                <a:solidFill>
                  <a:schemeClr val="tx1"/>
                </a:solidFill>
                <a:latin typeface="+mj-lt"/>
              </a:rPr>
              <a:t>68</a:t>
            </a:r>
            <a:endParaRPr lang="en-GB" sz="1200" baseline="30000">
              <a:solidFill>
                <a:schemeClr val="tx1"/>
              </a:solidFill>
              <a:latin typeface="+mj-lt"/>
            </a:endParaRPr>
          </a:p>
        </p:txBody>
      </p:sp>
      <p:sp>
        <p:nvSpPr>
          <p:cNvPr id="30" name="Rectangle 29">
            <a:extLst>
              <a:ext uri="{FF2B5EF4-FFF2-40B4-BE49-F238E27FC236}">
                <a16:creationId xmlns:a16="http://schemas.microsoft.com/office/drawing/2014/main" id="{71B8C886-EDFA-417E-B77B-01A6F25F1F9B}"/>
              </a:ext>
            </a:extLst>
          </p:cNvPr>
          <p:cNvSpPr/>
          <p:nvPr/>
        </p:nvSpPr>
        <p:spPr>
          <a:xfrm>
            <a:off x="1496754" y="2910390"/>
            <a:ext cx="1507481" cy="2654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mj-lt"/>
              </a:rPr>
              <a:t>Week 0</a:t>
            </a:r>
            <a:r>
              <a:rPr lang="en-US" sz="1200">
                <a:solidFill>
                  <a:schemeClr val="tx1"/>
                </a:solidFill>
                <a:latin typeface="+mj-lt"/>
                <a:ea typeface="Verdana" panose="020B0604030504040204" pitchFamily="34" charset="0"/>
              </a:rPr>
              <a:t>–</a:t>
            </a:r>
            <a:r>
              <a:rPr lang="en-US" sz="1200">
                <a:solidFill>
                  <a:schemeClr val="tx1"/>
                </a:solidFill>
                <a:latin typeface="+mj-lt"/>
              </a:rPr>
              <a:t>68</a:t>
            </a:r>
            <a:endParaRPr lang="en-GB" sz="1200" baseline="30000">
              <a:solidFill>
                <a:schemeClr val="tx1"/>
              </a:solidFill>
              <a:latin typeface="+mj-lt"/>
            </a:endParaRPr>
          </a:p>
        </p:txBody>
      </p:sp>
      <p:sp>
        <p:nvSpPr>
          <p:cNvPr id="33" name="Rectangle 32">
            <a:extLst>
              <a:ext uri="{FF2B5EF4-FFF2-40B4-BE49-F238E27FC236}">
                <a16:creationId xmlns:a16="http://schemas.microsoft.com/office/drawing/2014/main" id="{F38CD947-D92D-4FB5-B738-79C93F51495D}"/>
              </a:ext>
            </a:extLst>
          </p:cNvPr>
          <p:cNvSpPr/>
          <p:nvPr/>
        </p:nvSpPr>
        <p:spPr>
          <a:xfrm>
            <a:off x="4384176" y="2910390"/>
            <a:ext cx="1507481" cy="2654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mj-lt"/>
              </a:rPr>
              <a:t>Week 0</a:t>
            </a:r>
            <a:r>
              <a:rPr lang="en-US" sz="1200">
                <a:solidFill>
                  <a:schemeClr val="tx1"/>
                </a:solidFill>
                <a:latin typeface="+mj-lt"/>
                <a:ea typeface="Verdana" panose="020B0604030504040204" pitchFamily="34" charset="0"/>
              </a:rPr>
              <a:t>–</a:t>
            </a:r>
            <a:r>
              <a:rPr lang="en-US" sz="1200">
                <a:solidFill>
                  <a:schemeClr val="tx1"/>
                </a:solidFill>
                <a:latin typeface="+mj-lt"/>
              </a:rPr>
              <a:t>68</a:t>
            </a:r>
            <a:endParaRPr lang="en-GB" sz="1200" baseline="30000">
              <a:solidFill>
                <a:schemeClr val="tx1"/>
              </a:solidFill>
              <a:latin typeface="+mj-lt"/>
            </a:endParaRPr>
          </a:p>
        </p:txBody>
      </p:sp>
      <p:sp>
        <p:nvSpPr>
          <p:cNvPr id="39" name="Rectangle 38">
            <a:extLst>
              <a:ext uri="{FF2B5EF4-FFF2-40B4-BE49-F238E27FC236}">
                <a16:creationId xmlns:a16="http://schemas.microsoft.com/office/drawing/2014/main" id="{6DFE74BA-A805-4936-B789-108D84898E99}"/>
              </a:ext>
            </a:extLst>
          </p:cNvPr>
          <p:cNvSpPr/>
          <p:nvPr/>
        </p:nvSpPr>
        <p:spPr>
          <a:xfrm>
            <a:off x="9732273" y="2910390"/>
            <a:ext cx="1507481" cy="2654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mj-lt"/>
              </a:rPr>
              <a:t>Week 20</a:t>
            </a:r>
            <a:r>
              <a:rPr lang="en-US" sz="1200">
                <a:solidFill>
                  <a:schemeClr val="tx1"/>
                </a:solidFill>
                <a:latin typeface="+mj-lt"/>
                <a:ea typeface="Verdana" panose="020B0604030504040204" pitchFamily="34" charset="0"/>
              </a:rPr>
              <a:t>–</a:t>
            </a:r>
            <a:r>
              <a:rPr lang="en-US" sz="1200">
                <a:solidFill>
                  <a:schemeClr val="tx1"/>
                </a:solidFill>
                <a:latin typeface="+mj-lt"/>
              </a:rPr>
              <a:t>68</a:t>
            </a:r>
            <a:endParaRPr lang="en-US" sz="1200" baseline="30000">
              <a:solidFill>
                <a:schemeClr val="tx1"/>
              </a:solidFill>
              <a:latin typeface="+mj-lt"/>
              <a:ea typeface="Verdana" panose="020B0604030504040204" pitchFamily="34" charset="0"/>
            </a:endParaRPr>
          </a:p>
        </p:txBody>
      </p:sp>
      <p:grpSp>
        <p:nvGrpSpPr>
          <p:cNvPr id="59" name="Group 58">
            <a:extLst>
              <a:ext uri="{FF2B5EF4-FFF2-40B4-BE49-F238E27FC236}">
                <a16:creationId xmlns:a16="http://schemas.microsoft.com/office/drawing/2014/main" id="{9628F06D-9C66-41C0-B16D-0AEEB4E3D5D2}"/>
              </a:ext>
            </a:extLst>
          </p:cNvPr>
          <p:cNvGrpSpPr/>
          <p:nvPr/>
        </p:nvGrpSpPr>
        <p:grpSpPr>
          <a:xfrm>
            <a:off x="7988413" y="5832351"/>
            <a:ext cx="3487720" cy="205894"/>
            <a:chOff x="4665315" y="1009652"/>
            <a:chExt cx="2615788" cy="154423"/>
          </a:xfrm>
        </p:grpSpPr>
        <p:sp>
          <p:nvSpPr>
            <p:cNvPr id="60" name="TextBox 59">
              <a:extLst>
                <a:ext uri="{FF2B5EF4-FFF2-40B4-BE49-F238E27FC236}">
                  <a16:creationId xmlns:a16="http://schemas.microsoft.com/office/drawing/2014/main" id="{3115FFAA-36AF-4A4A-B219-57CE51CC0233}"/>
                </a:ext>
              </a:extLst>
            </p:cNvPr>
            <p:cNvSpPr txBox="1"/>
            <p:nvPr/>
          </p:nvSpPr>
          <p:spPr>
            <a:xfrm>
              <a:off x="5456445" y="1009657"/>
              <a:ext cx="875836" cy="154418"/>
            </a:xfrm>
            <a:prstGeom prst="rect">
              <a:avLst/>
            </a:prstGeom>
            <a:noFill/>
          </p:spPr>
          <p:txBody>
            <a:bodyPr wrap="square" lIns="0" tIns="0" rIns="0" bIns="0" rtlCol="0">
              <a:spAutoFit/>
            </a:bodyPr>
            <a:lstStyle/>
            <a:p>
              <a:pPr>
                <a:lnSpc>
                  <a:spcPct val="120000"/>
                </a:lnSpc>
              </a:pPr>
              <a:r>
                <a:rPr lang="en-CA" sz="1200" b="0" err="1">
                  <a:latin typeface="+mn-lt"/>
                </a:rPr>
                <a:t>Sema</a:t>
              </a:r>
              <a:r>
                <a:rPr lang="en-CA" sz="1200" b="0">
                  <a:latin typeface="+mn-lt"/>
                </a:rPr>
                <a:t> 2.4 mg</a:t>
              </a:r>
            </a:p>
          </p:txBody>
        </p:sp>
        <p:sp>
          <p:nvSpPr>
            <p:cNvPr id="61" name="TextBox 60">
              <a:extLst>
                <a:ext uri="{FF2B5EF4-FFF2-40B4-BE49-F238E27FC236}">
                  <a16:creationId xmlns:a16="http://schemas.microsoft.com/office/drawing/2014/main" id="{40E41569-E419-4F2A-AD82-1487F8F17C13}"/>
                </a:ext>
              </a:extLst>
            </p:cNvPr>
            <p:cNvSpPr txBox="1"/>
            <p:nvPr/>
          </p:nvSpPr>
          <p:spPr>
            <a:xfrm>
              <a:off x="4777050" y="1009655"/>
              <a:ext cx="617219" cy="154418"/>
            </a:xfrm>
            <a:prstGeom prst="rect">
              <a:avLst/>
            </a:prstGeom>
            <a:noFill/>
          </p:spPr>
          <p:txBody>
            <a:bodyPr wrap="square" lIns="0" tIns="0" rIns="0" bIns="0" rtlCol="0">
              <a:spAutoFit/>
            </a:bodyPr>
            <a:lstStyle/>
            <a:p>
              <a:pPr>
                <a:lnSpc>
                  <a:spcPct val="120000"/>
                </a:lnSpc>
              </a:pPr>
              <a:r>
                <a:rPr lang="en-CA" sz="1200" b="0">
                  <a:latin typeface="+mn-lt"/>
                </a:rPr>
                <a:t>Placebo</a:t>
              </a:r>
            </a:p>
          </p:txBody>
        </p:sp>
        <p:sp>
          <p:nvSpPr>
            <p:cNvPr id="62" name="Rectangle 61">
              <a:extLst>
                <a:ext uri="{FF2B5EF4-FFF2-40B4-BE49-F238E27FC236}">
                  <a16:creationId xmlns:a16="http://schemas.microsoft.com/office/drawing/2014/main" id="{75C98A81-55EE-4B93-A025-7E0AA032AE6A}"/>
                </a:ext>
              </a:extLst>
            </p:cNvPr>
            <p:cNvSpPr/>
            <p:nvPr/>
          </p:nvSpPr>
          <p:spPr>
            <a:xfrm>
              <a:off x="5345668" y="1044148"/>
              <a:ext cx="98862" cy="9886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1200" err="1">
                <a:solidFill>
                  <a:schemeClr val="tx1"/>
                </a:solidFill>
              </a:endParaRPr>
            </a:p>
          </p:txBody>
        </p:sp>
        <p:sp>
          <p:nvSpPr>
            <p:cNvPr id="63" name="Rectangle 62">
              <a:extLst>
                <a:ext uri="{FF2B5EF4-FFF2-40B4-BE49-F238E27FC236}">
                  <a16:creationId xmlns:a16="http://schemas.microsoft.com/office/drawing/2014/main" id="{E0EC03F5-D196-4C5F-9F0F-F3B2C39A465E}"/>
                </a:ext>
              </a:extLst>
            </p:cNvPr>
            <p:cNvSpPr/>
            <p:nvPr/>
          </p:nvSpPr>
          <p:spPr>
            <a:xfrm>
              <a:off x="4665315" y="1044148"/>
              <a:ext cx="98862" cy="98862"/>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1200" err="1">
                <a:solidFill>
                  <a:schemeClr val="tx1"/>
                </a:solidFill>
              </a:endParaRPr>
            </a:p>
          </p:txBody>
        </p:sp>
        <p:sp>
          <p:nvSpPr>
            <p:cNvPr id="64" name="TextBox 63">
              <a:extLst>
                <a:ext uri="{FF2B5EF4-FFF2-40B4-BE49-F238E27FC236}">
                  <a16:creationId xmlns:a16="http://schemas.microsoft.com/office/drawing/2014/main" id="{52B5AF52-2120-4663-A2DE-043FCCD55F8E}"/>
                </a:ext>
              </a:extLst>
            </p:cNvPr>
            <p:cNvSpPr txBox="1"/>
            <p:nvPr/>
          </p:nvSpPr>
          <p:spPr>
            <a:xfrm>
              <a:off x="6405267" y="1009652"/>
              <a:ext cx="875836" cy="154418"/>
            </a:xfrm>
            <a:prstGeom prst="rect">
              <a:avLst/>
            </a:prstGeom>
            <a:noFill/>
          </p:spPr>
          <p:txBody>
            <a:bodyPr wrap="square" lIns="0" tIns="0" rIns="0" bIns="0" rtlCol="0">
              <a:spAutoFit/>
            </a:bodyPr>
            <a:lstStyle/>
            <a:p>
              <a:pPr>
                <a:lnSpc>
                  <a:spcPct val="120000"/>
                </a:lnSpc>
              </a:pPr>
              <a:r>
                <a:rPr lang="en-CA" sz="1200" b="0" err="1">
                  <a:latin typeface="+mn-lt"/>
                </a:rPr>
                <a:t>Sema</a:t>
              </a:r>
              <a:r>
                <a:rPr lang="en-CA" sz="1200" b="0">
                  <a:latin typeface="+mn-lt"/>
                </a:rPr>
                <a:t> 1.0 mg</a:t>
              </a:r>
            </a:p>
          </p:txBody>
        </p:sp>
        <p:sp>
          <p:nvSpPr>
            <p:cNvPr id="65" name="Rectangle 64">
              <a:extLst>
                <a:ext uri="{FF2B5EF4-FFF2-40B4-BE49-F238E27FC236}">
                  <a16:creationId xmlns:a16="http://schemas.microsoft.com/office/drawing/2014/main" id="{88AC3966-2005-4D06-B113-6DFE9951F3A0}"/>
                </a:ext>
              </a:extLst>
            </p:cNvPr>
            <p:cNvSpPr/>
            <p:nvPr/>
          </p:nvSpPr>
          <p:spPr>
            <a:xfrm>
              <a:off x="6294321" y="1044148"/>
              <a:ext cx="98862" cy="98862"/>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1200" err="1">
                <a:solidFill>
                  <a:schemeClr val="tx1"/>
                </a:solidFill>
              </a:endParaRPr>
            </a:p>
          </p:txBody>
        </p:sp>
      </p:grpSp>
      <p:grpSp>
        <p:nvGrpSpPr>
          <p:cNvPr id="106" name="Group 105">
            <a:extLst>
              <a:ext uri="{FF2B5EF4-FFF2-40B4-BE49-F238E27FC236}">
                <a16:creationId xmlns:a16="http://schemas.microsoft.com/office/drawing/2014/main" id="{EF950D60-EF89-4EA2-AE49-D2B92F09B5FE}"/>
              </a:ext>
            </a:extLst>
          </p:cNvPr>
          <p:cNvGrpSpPr/>
          <p:nvPr/>
        </p:nvGrpSpPr>
        <p:grpSpPr>
          <a:xfrm>
            <a:off x="184199" y="3028265"/>
            <a:ext cx="11458166" cy="3006524"/>
            <a:chOff x="25868" y="2379132"/>
            <a:chExt cx="8813332" cy="2317124"/>
          </a:xfrm>
        </p:grpSpPr>
        <p:graphicFrame>
          <p:nvGraphicFramePr>
            <p:cNvPr id="107" name="Object 5">
              <a:extLst>
                <a:ext uri="{FF2B5EF4-FFF2-40B4-BE49-F238E27FC236}">
                  <a16:creationId xmlns:a16="http://schemas.microsoft.com/office/drawing/2014/main" id="{8330F96F-3FE6-4CB6-BF9F-1E940859F4F7}"/>
                </a:ext>
              </a:extLst>
            </p:cNvPr>
            <p:cNvGraphicFramePr>
              <a:graphicFrameLocks/>
            </p:cNvGraphicFramePr>
            <p:nvPr>
              <p:extLst>
                <p:ext uri="{D42A27DB-BD31-4B8C-83A1-F6EECF244321}">
                  <p14:modId xmlns:p14="http://schemas.microsoft.com/office/powerpoint/2010/main" val="3827854508"/>
                </p:ext>
              </p:extLst>
            </p:nvPr>
          </p:nvGraphicFramePr>
          <p:xfrm>
            <a:off x="25868" y="2379132"/>
            <a:ext cx="8813332" cy="2317124"/>
          </p:xfrm>
          <a:graphic>
            <a:graphicData uri="http://schemas.openxmlformats.org/drawingml/2006/chart">
              <c:chart xmlns:c="http://schemas.openxmlformats.org/drawingml/2006/chart" xmlns:r="http://schemas.openxmlformats.org/officeDocument/2006/relationships" r:id="rId10"/>
            </a:graphicData>
          </a:graphic>
        </p:graphicFrame>
        <p:sp>
          <p:nvSpPr>
            <p:cNvPr id="108" name="TextBox 1">
              <a:extLst>
                <a:ext uri="{FF2B5EF4-FFF2-40B4-BE49-F238E27FC236}">
                  <a16:creationId xmlns:a16="http://schemas.microsoft.com/office/drawing/2014/main" id="{3F602C6B-3C12-4EE4-8A7C-383EB9A5F3D2}"/>
                </a:ext>
              </a:extLst>
            </p:cNvPr>
            <p:cNvSpPr txBox="1"/>
            <p:nvPr/>
          </p:nvSpPr>
          <p:spPr>
            <a:xfrm>
              <a:off x="2150026" y="4166905"/>
              <a:ext cx="160378" cy="130462"/>
            </a:xfrm>
            <a:prstGeom prst="rect">
              <a:avLst/>
            </a:prstGeom>
          </p:spPr>
          <p:txBody>
            <a:bodyPr wrap="square" t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80">
                <a:defRPr/>
              </a:pPr>
              <a:r>
                <a:rPr lang="en-US"/>
                <a:t>*</a:t>
              </a:r>
              <a:endParaRPr lang="en-GB"/>
            </a:p>
          </p:txBody>
        </p:sp>
        <p:sp>
          <p:nvSpPr>
            <p:cNvPr id="109" name="TextBox 1">
              <a:extLst>
                <a:ext uri="{FF2B5EF4-FFF2-40B4-BE49-F238E27FC236}">
                  <a16:creationId xmlns:a16="http://schemas.microsoft.com/office/drawing/2014/main" id="{7BBCDCB2-49F1-4BDB-A63C-5245129D8FEA}"/>
                </a:ext>
              </a:extLst>
            </p:cNvPr>
            <p:cNvSpPr txBox="1"/>
            <p:nvPr/>
          </p:nvSpPr>
          <p:spPr>
            <a:xfrm>
              <a:off x="3923988" y="3800606"/>
              <a:ext cx="160378" cy="130462"/>
            </a:xfrm>
            <a:prstGeom prst="rect">
              <a:avLst/>
            </a:prstGeom>
          </p:spPr>
          <p:txBody>
            <a:bodyPr wrap="square" t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80">
                <a:defRPr/>
              </a:pPr>
              <a:r>
                <a:rPr lang="en-US"/>
                <a:t>*</a:t>
              </a:r>
              <a:endParaRPr lang="en-GB"/>
            </a:p>
          </p:txBody>
        </p:sp>
        <p:sp>
          <p:nvSpPr>
            <p:cNvPr id="111" name="TextBox 1">
              <a:extLst>
                <a:ext uri="{FF2B5EF4-FFF2-40B4-BE49-F238E27FC236}">
                  <a16:creationId xmlns:a16="http://schemas.microsoft.com/office/drawing/2014/main" id="{0C90AEF9-D9F5-4901-B68C-FF4516FA110E}"/>
                </a:ext>
              </a:extLst>
            </p:cNvPr>
            <p:cNvSpPr txBox="1"/>
            <p:nvPr/>
          </p:nvSpPr>
          <p:spPr>
            <a:xfrm>
              <a:off x="6606016" y="4252634"/>
              <a:ext cx="160378" cy="130462"/>
            </a:xfrm>
            <a:prstGeom prst="rect">
              <a:avLst/>
            </a:prstGeom>
          </p:spPr>
          <p:txBody>
            <a:bodyPr wrap="square" t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80">
                <a:defRPr/>
              </a:pPr>
              <a:r>
                <a:rPr lang="en-US"/>
                <a:t>*</a:t>
              </a:r>
              <a:endParaRPr lang="en-GB"/>
            </a:p>
          </p:txBody>
        </p:sp>
        <p:sp>
          <p:nvSpPr>
            <p:cNvPr id="112" name="TextBox 1">
              <a:extLst>
                <a:ext uri="{FF2B5EF4-FFF2-40B4-BE49-F238E27FC236}">
                  <a16:creationId xmlns:a16="http://schemas.microsoft.com/office/drawing/2014/main" id="{CA3298E1-FAF4-47B7-A73A-7B4B5E273C2D}"/>
                </a:ext>
              </a:extLst>
            </p:cNvPr>
            <p:cNvSpPr txBox="1"/>
            <p:nvPr/>
          </p:nvSpPr>
          <p:spPr>
            <a:xfrm>
              <a:off x="8419024" y="3705735"/>
              <a:ext cx="160378" cy="130462"/>
            </a:xfrm>
            <a:prstGeom prst="rect">
              <a:avLst/>
            </a:prstGeom>
          </p:spPr>
          <p:txBody>
            <a:bodyPr wrap="square" t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80">
                <a:defRPr/>
              </a:pPr>
              <a:r>
                <a:rPr lang="en-US"/>
                <a:t>*</a:t>
              </a:r>
              <a:endParaRPr lang="en-GB"/>
            </a:p>
          </p:txBody>
        </p:sp>
      </p:grpSp>
    </p:spTree>
    <p:extLst>
      <p:ext uri="{BB962C8B-B14F-4D97-AF65-F5344CB8AC3E}">
        <p14:creationId xmlns:p14="http://schemas.microsoft.com/office/powerpoint/2010/main" val="2019153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600"/>
              <a:t>Semaglutide</a:t>
            </a:r>
            <a:r>
              <a:rPr lang="en-US" sz="3600"/>
              <a:t>: safety</a:t>
            </a:r>
          </a:p>
        </p:txBody>
      </p:sp>
      <p:sp>
        <p:nvSpPr>
          <p:cNvPr id="20" name="Text Placeholder 19">
            <a:extLst>
              <a:ext uri="{FF2B5EF4-FFF2-40B4-BE49-F238E27FC236}">
                <a16:creationId xmlns:a16="http://schemas.microsoft.com/office/drawing/2014/main" id="{2E8FB119-6413-4ED7-AFFD-36A7A6F3A7AA}"/>
              </a:ext>
            </a:extLst>
          </p:cNvPr>
          <p:cNvSpPr>
            <a:spLocks noGrp="1"/>
          </p:cNvSpPr>
          <p:nvPr>
            <p:ph type="body" sz="quarter" idx="13"/>
          </p:nvPr>
        </p:nvSpPr>
        <p:spPr/>
        <p:txBody>
          <a:bodyPr/>
          <a:lstStyle/>
          <a:p>
            <a:br>
              <a:rPr lang="en-CA">
                <a:latin typeface="+mj-lt"/>
              </a:rPr>
            </a:br>
            <a:r>
              <a:rPr lang="en-CA">
                <a:latin typeface="+mj-lt"/>
              </a:rPr>
              <a:t>T2D, type 2 diabetes.</a:t>
            </a:r>
            <a:br>
              <a:rPr lang="en-CA">
                <a:latin typeface="+mj-lt"/>
              </a:rPr>
            </a:br>
            <a:r>
              <a:rPr lang="en-CA" err="1"/>
              <a:t>Wegovy</a:t>
            </a:r>
            <a:r>
              <a:rPr lang="en-CA" baseline="30000" err="1"/>
              <a:t>TM</a:t>
            </a:r>
            <a:r>
              <a:rPr lang="en-CA"/>
              <a:t> (Semaglutide 2.4 mg) Prescribing Information. Available at: </a:t>
            </a:r>
            <a:r>
              <a:rPr lang="en-CA">
                <a:hlinkClick r:id="rId5"/>
              </a:rPr>
              <a:t>https://www.accessdata.fda.gov/drugsatfda_docs/label/2021/215256s000lbl.pdf</a:t>
            </a:r>
            <a:r>
              <a:rPr lang="en-CA"/>
              <a:t>. Accessed August 2022.</a:t>
            </a:r>
            <a:endParaRPr lang="en-CA">
              <a:latin typeface="+mj-lt"/>
            </a:endParaRPr>
          </a:p>
        </p:txBody>
      </p:sp>
      <p:sp>
        <p:nvSpPr>
          <p:cNvPr id="6" name="Rectangle 5">
            <a:extLst>
              <a:ext uri="{FF2B5EF4-FFF2-40B4-BE49-F238E27FC236}">
                <a16:creationId xmlns:a16="http://schemas.microsoft.com/office/drawing/2014/main" id="{A12F2674-BA35-4704-36B6-24BFA4B8286E}"/>
              </a:ext>
            </a:extLst>
          </p:cNvPr>
          <p:cNvSpPr/>
          <p:nvPr/>
        </p:nvSpPr>
        <p:spPr>
          <a:xfrm>
            <a:off x="0" y="2583054"/>
            <a:ext cx="12192000" cy="2820000"/>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endParaRPr kumimoji="0" lang="en-US" sz="1900" b="0" i="0" u="none" strike="noStrike" kern="1200" cap="none" spc="0" normalizeH="0" baseline="0" noProof="0">
              <a:ln>
                <a:noFill/>
              </a:ln>
              <a:solidFill>
                <a:schemeClr val="tx1"/>
              </a:solidFill>
              <a:effectLst/>
              <a:uLnTx/>
              <a:uFillTx/>
              <a:latin typeface="+mj-lt"/>
              <a:ea typeface="+mn-ea"/>
              <a:cs typeface="+mn-cs"/>
            </a:endParaRPr>
          </a:p>
        </p:txBody>
      </p:sp>
      <p:sp>
        <p:nvSpPr>
          <p:cNvPr id="7" name="Content Placeholder 3">
            <a:extLst>
              <a:ext uri="{FF2B5EF4-FFF2-40B4-BE49-F238E27FC236}">
                <a16:creationId xmlns:a16="http://schemas.microsoft.com/office/drawing/2014/main" id="{DFBB66E0-B368-B20D-3F5E-234B30A8ED44}"/>
              </a:ext>
            </a:extLst>
          </p:cNvPr>
          <p:cNvSpPr txBox="1">
            <a:spLocks/>
          </p:cNvSpPr>
          <p:nvPr>
            <p:custDataLst>
              <p:tags r:id="rId2"/>
            </p:custDataLst>
          </p:nvPr>
        </p:nvSpPr>
        <p:spPr bwMode="auto">
          <a:xfrm>
            <a:off x="0" y="1631408"/>
            <a:ext cx="12192000" cy="577010"/>
          </a:xfrm>
          <a:prstGeom prst="rect">
            <a:avLst/>
          </a:prstGeom>
          <a:solidFill>
            <a:schemeClr val="accent1"/>
          </a:soli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0" rtlCol="0" anchor="t" anchorCtr="0">
            <a:noAutofit/>
          </a:bodyPr>
          <a:lstStyle>
            <a:lvl1pPr marL="269987" indent="-269987" algn="l" defTabSz="914354" rtl="0" eaLnBrk="1" latinLnBrk="0" hangingPunct="1">
              <a:lnSpc>
                <a:spcPct val="100000"/>
              </a:lnSpc>
              <a:spcBef>
                <a:spcPts val="300"/>
              </a:spcBef>
              <a:spcAft>
                <a:spcPts val="600"/>
              </a:spcAft>
              <a:buFont typeface="Arial" panose="020B0604020202020204" pitchFamily="34" charset="0"/>
              <a:buChar char="•"/>
              <a:defRPr sz="2000" kern="1200">
                <a:solidFill>
                  <a:schemeClr val="lt1"/>
                </a:solidFill>
                <a:latin typeface="+mn-lt"/>
                <a:ea typeface="+mn-ea"/>
                <a:cs typeface="+mn-cs"/>
              </a:defRPr>
            </a:lvl1pPr>
            <a:lvl2pPr marL="539973" indent="-269987" algn="l" defTabSz="914354" rtl="0" eaLnBrk="1" latinLnBrk="0" hangingPunct="1">
              <a:lnSpc>
                <a:spcPct val="100000"/>
              </a:lnSpc>
              <a:spcBef>
                <a:spcPts val="300"/>
              </a:spcBef>
              <a:spcAft>
                <a:spcPts val="600"/>
              </a:spcAft>
              <a:buFont typeface="Arial" panose="020B0604020202020204" pitchFamily="34" charset="0"/>
              <a:buChar char="•"/>
              <a:defRPr sz="1800" kern="1200">
                <a:solidFill>
                  <a:schemeClr val="lt1"/>
                </a:solidFill>
                <a:latin typeface="+mn-lt"/>
                <a:ea typeface="+mn-ea"/>
                <a:cs typeface="+mn-cs"/>
              </a:defRPr>
            </a:lvl2pPr>
            <a:lvl3pPr marL="809960" indent="-269987" algn="l" defTabSz="914354" rtl="0" eaLnBrk="1" latinLnBrk="0" hangingPunct="1">
              <a:lnSpc>
                <a:spcPct val="100000"/>
              </a:lnSpc>
              <a:spcBef>
                <a:spcPts val="300"/>
              </a:spcBef>
              <a:spcAft>
                <a:spcPts val="600"/>
              </a:spcAft>
              <a:buFont typeface="Arial" panose="020B0604020202020204" pitchFamily="34" charset="0"/>
              <a:buChar char="•"/>
              <a:defRPr sz="1400" kern="1200">
                <a:solidFill>
                  <a:schemeClr val="lt1"/>
                </a:solidFill>
                <a:latin typeface="+mn-lt"/>
                <a:ea typeface="+mn-ea"/>
                <a:cs typeface="+mn-cs"/>
              </a:defRPr>
            </a:lvl3pPr>
            <a:lvl4pPr marL="0" indent="0" algn="l" defTabSz="914354" rtl="0" eaLnBrk="1" latinLnBrk="0" hangingPunct="1">
              <a:lnSpc>
                <a:spcPct val="100000"/>
              </a:lnSpc>
              <a:spcBef>
                <a:spcPts val="1200"/>
              </a:spcBef>
              <a:spcAft>
                <a:spcPts val="1200"/>
              </a:spcAft>
              <a:buFont typeface="Arial" panose="020B0604020202020204" pitchFamily="34" charset="0"/>
              <a:buChar char="​"/>
              <a:defRPr sz="1800" b="1" kern="1200">
                <a:solidFill>
                  <a:schemeClr val="lt1"/>
                </a:solidFill>
                <a:latin typeface="+mn-lt"/>
                <a:ea typeface="+mn-ea"/>
                <a:cs typeface="+mn-cs"/>
              </a:defRPr>
            </a:lvl4pPr>
            <a:lvl5pPr marL="0" indent="0" algn="l" defTabSz="914354" rtl="0" eaLnBrk="1" latinLnBrk="0" hangingPunct="1">
              <a:lnSpc>
                <a:spcPct val="100000"/>
              </a:lnSpc>
              <a:spcBef>
                <a:spcPts val="300"/>
              </a:spcBef>
              <a:spcAft>
                <a:spcPts val="600"/>
              </a:spcAft>
              <a:buFont typeface="Arial" panose="020B0604020202020204" pitchFamily="34" charset="0"/>
              <a:buChar char="​"/>
              <a:tabLst/>
              <a:defRPr sz="1800" kern="1200">
                <a:solidFill>
                  <a:schemeClr val="lt1"/>
                </a:solidFill>
                <a:latin typeface="+mn-lt"/>
                <a:ea typeface="+mn-ea"/>
                <a:cs typeface="+mn-cs"/>
              </a:defRPr>
            </a:lvl5pPr>
            <a:lvl6pPr marL="0" indent="0" algn="l" defTabSz="914354" rtl="0" eaLnBrk="1" latinLnBrk="0" hangingPunct="1">
              <a:lnSpc>
                <a:spcPct val="100000"/>
              </a:lnSpc>
              <a:spcBef>
                <a:spcPts val="1200"/>
              </a:spcBef>
              <a:spcAft>
                <a:spcPts val="1200"/>
              </a:spcAft>
              <a:buFont typeface="Arial" panose="020B0604020202020204" pitchFamily="34" charset="0"/>
              <a:buChar char="​"/>
              <a:defRPr sz="900" b="1" kern="1200">
                <a:solidFill>
                  <a:schemeClr val="lt1"/>
                </a:solidFill>
                <a:latin typeface="+mn-lt"/>
                <a:ea typeface="+mn-ea"/>
                <a:cs typeface="+mn-cs"/>
              </a:defRPr>
            </a:lvl6pPr>
            <a:lvl7pPr marL="0" indent="0" algn="l" defTabSz="914354"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lt1"/>
                </a:solidFill>
                <a:latin typeface="+mn-lt"/>
                <a:ea typeface="+mn-ea"/>
                <a:cs typeface="+mn-cs"/>
              </a:defRPr>
            </a:lvl7pPr>
            <a:lvl8pPr marL="179992" indent="-179992" algn="l" defTabSz="914354" rtl="0" eaLnBrk="1" latinLnBrk="0" hangingPunct="1">
              <a:lnSpc>
                <a:spcPct val="100000"/>
              </a:lnSpc>
              <a:spcBef>
                <a:spcPts val="300"/>
              </a:spcBef>
              <a:spcAft>
                <a:spcPts val="600"/>
              </a:spcAft>
              <a:buFont typeface="Arial" panose="020B0604020202020204" pitchFamily="34" charset="0"/>
              <a:buChar char="•"/>
              <a:defRPr sz="900" kern="1200">
                <a:solidFill>
                  <a:schemeClr val="lt1"/>
                </a:solidFill>
                <a:latin typeface="+mn-lt"/>
                <a:ea typeface="+mn-ea"/>
                <a:cs typeface="+mn-cs"/>
              </a:defRPr>
            </a:lvl8pPr>
            <a:lvl9pPr marL="0" indent="0" algn="l" defTabSz="914354" rtl="0" eaLnBrk="1" latinLnBrk="0" hangingPunct="1">
              <a:lnSpc>
                <a:spcPct val="100000"/>
              </a:lnSpc>
              <a:spcBef>
                <a:spcPts val="0"/>
              </a:spcBef>
              <a:spcAft>
                <a:spcPts val="1200"/>
              </a:spcAft>
              <a:buFont typeface="Arial" panose="020B0604020202020204" pitchFamily="34" charset="0"/>
              <a:buChar char="​"/>
              <a:defRPr sz="4000" kern="1200" baseline="0">
                <a:solidFill>
                  <a:schemeClr val="lt1"/>
                </a:solidFill>
                <a:latin typeface="+mn-lt"/>
                <a:ea typeface="+mn-ea"/>
                <a:cs typeface="+mn-cs"/>
              </a:defRPr>
            </a:lvl9pPr>
          </a:lstStyle>
          <a:p>
            <a:pPr marL="112713" marR="0" lvl="1" indent="0" algn="ctr" defTabSz="1219111" rtl="0" eaLnBrk="1" fontAlgn="base" latinLnBrk="0" hangingPunct="1">
              <a:lnSpc>
                <a:spcPct val="100000"/>
              </a:lnSpc>
              <a:spcBef>
                <a:spcPts val="1200"/>
              </a:spcBef>
              <a:spcAft>
                <a:spcPts val="400"/>
              </a:spcAft>
              <a:buClr>
                <a:srgbClr val="3B97DE"/>
              </a:buClr>
              <a:buSzTx/>
              <a:buFont typeface="Arial" panose="020B0604020202020204" pitchFamily="34" charset="0"/>
              <a:buNone/>
              <a:tabLst/>
              <a:defRPr/>
            </a:pPr>
            <a:r>
              <a:rPr kumimoji="0" lang="en-US" sz="2400" b="1" i="0" u="none" strike="noStrike" kern="1200" cap="none" spc="0" normalizeH="0" baseline="0" noProof="0">
                <a:ln>
                  <a:noFill/>
                </a:ln>
                <a:solidFill>
                  <a:schemeClr val="bg1"/>
                </a:solidFill>
                <a:effectLst/>
                <a:uLnTx/>
                <a:uFillTx/>
                <a:latin typeface="+mj-lt"/>
                <a:ea typeface="+mn-ea"/>
                <a:cs typeface="+mn-cs"/>
              </a:rPr>
              <a:t>Adverse </a:t>
            </a:r>
            <a:r>
              <a:rPr kumimoji="0" lang="en-US" sz="2400" b="1" i="0" u="none" strike="noStrike" kern="1200" cap="none" spc="0" normalizeH="0" noProof="0">
                <a:ln>
                  <a:noFill/>
                </a:ln>
                <a:solidFill>
                  <a:schemeClr val="bg1"/>
                </a:solidFill>
                <a:effectLst/>
                <a:uLnTx/>
                <a:uFillTx/>
                <a:latin typeface="+mj-lt"/>
                <a:ea typeface="+mn-ea"/>
                <a:cs typeface="+mn-cs"/>
              </a:rPr>
              <a:t>events: </a:t>
            </a:r>
            <a:r>
              <a:rPr kumimoji="0" lang="en-US" sz="2000" b="0" i="0" u="none" strike="noStrike" kern="1200" cap="none" spc="0" normalizeH="0" noProof="0">
                <a:ln>
                  <a:noFill/>
                </a:ln>
                <a:solidFill>
                  <a:schemeClr val="bg1"/>
                </a:solidFill>
                <a:effectLst/>
                <a:uLnTx/>
                <a:uFillTx/>
                <a:latin typeface="+mj-lt"/>
                <a:ea typeface="+mn-ea"/>
                <a:cs typeface="+mn-cs"/>
              </a:rPr>
              <a:t>Most</a:t>
            </a:r>
            <a:r>
              <a:rPr kumimoji="0" lang="en-US" sz="2000" b="0" i="0" u="none" strike="noStrike" kern="1200" cap="none" spc="0" normalizeH="0" baseline="0" noProof="0">
                <a:ln>
                  <a:noFill/>
                </a:ln>
                <a:solidFill>
                  <a:schemeClr val="bg1"/>
                </a:solidFill>
                <a:effectLst/>
                <a:uLnTx/>
                <a:uFillTx/>
                <a:latin typeface="+mj-lt"/>
                <a:ea typeface="+mn-ea"/>
                <a:cs typeface="+mn-cs"/>
              </a:rPr>
              <a:t> common adverse events (incidence ≥5%)</a:t>
            </a:r>
            <a:endParaRPr kumimoji="0" lang="en-US" sz="1200" b="1" i="0" u="none" strike="noStrike" kern="1200" cap="none" spc="0" normalizeH="0" baseline="0" noProof="0">
              <a:ln>
                <a:noFill/>
              </a:ln>
              <a:solidFill>
                <a:schemeClr val="bg1"/>
              </a:solidFill>
              <a:effectLst/>
              <a:uLnTx/>
              <a:uFillTx/>
              <a:latin typeface="+mj-lt"/>
              <a:ea typeface="+mn-ea"/>
              <a:cs typeface="+mn-cs"/>
            </a:endParaRPr>
          </a:p>
        </p:txBody>
      </p:sp>
      <p:sp>
        <p:nvSpPr>
          <p:cNvPr id="8" name="TextBox 7">
            <a:extLst>
              <a:ext uri="{FF2B5EF4-FFF2-40B4-BE49-F238E27FC236}">
                <a16:creationId xmlns:a16="http://schemas.microsoft.com/office/drawing/2014/main" id="{2EBCDA0D-6D76-88AF-16FD-3ADF97493243}"/>
              </a:ext>
            </a:extLst>
          </p:cNvPr>
          <p:cNvSpPr txBox="1"/>
          <p:nvPr/>
        </p:nvSpPr>
        <p:spPr>
          <a:xfrm>
            <a:off x="3034428" y="3060596"/>
            <a:ext cx="6123144" cy="2186304"/>
          </a:xfrm>
          <a:prstGeom prst="rect">
            <a:avLst/>
          </a:prstGeom>
          <a:noFill/>
        </p:spPr>
        <p:txBody>
          <a:bodyPr wrap="square" numCol="2">
            <a:spAutoFit/>
          </a:bodyPr>
          <a:lstStyle/>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Nausea </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mj-lt"/>
                <a:ea typeface="+mn-ea"/>
                <a:cs typeface="+mn-cs"/>
              </a:rPr>
              <a:t>Vomiting </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Diarrhea</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mj-lt"/>
                <a:ea typeface="+mn-ea"/>
                <a:cs typeface="+mn-cs"/>
              </a:rPr>
              <a:t>Constipation </a:t>
            </a:r>
          </a:p>
          <a:p>
            <a:pPr marL="112713" marR="0" lvl="1" algn="l" defTabSz="1219111" rtl="0" eaLnBrk="1" fontAlgn="base" latinLnBrk="0" hangingPunct="1">
              <a:lnSpc>
                <a:spcPct val="100000"/>
              </a:lnSpc>
              <a:spcBef>
                <a:spcPts val="0"/>
              </a:spcBef>
              <a:spcAft>
                <a:spcPts val="400"/>
              </a:spcAft>
              <a:buClr>
                <a:srgbClr val="3B97DE"/>
              </a:buClr>
              <a:buSzTx/>
              <a:tabLst/>
              <a:defRPr/>
            </a:pPr>
            <a:endParaRPr kumimoji="0" lang="en-US" sz="2400" b="0" i="0" u="none" strike="noStrike" kern="1200" cap="none" spc="0" normalizeH="0" baseline="0" noProof="0">
              <a:ln>
                <a:noFill/>
              </a:ln>
              <a:solidFill>
                <a:schemeClr val="tx1"/>
              </a:solidFill>
              <a:effectLst/>
              <a:uLnTx/>
              <a:uFillTx/>
              <a:latin typeface="+mj-lt"/>
              <a:ea typeface="+mn-ea"/>
              <a:cs typeface="+mn-cs"/>
            </a:endParaRP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Injection site reactions</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mj-lt"/>
                <a:ea typeface="+mn-ea"/>
                <a:cs typeface="+mn-cs"/>
              </a:rPr>
              <a:t>Headache</a:t>
            </a:r>
          </a:p>
          <a:p>
            <a:pPr marL="339725" marR="0" lvl="1" indent="-339725" algn="l" defTabSz="1219111" rtl="0" eaLnBrk="1" fontAlgn="base" latinLnBrk="0" hangingPunct="1">
              <a:lnSpc>
                <a:spcPct val="100000"/>
              </a:lnSpc>
              <a:spcBef>
                <a:spcPts val="0"/>
              </a:spcBef>
              <a:spcAft>
                <a:spcPts val="400"/>
              </a:spcAft>
              <a:buClr>
                <a:srgbClr val="3B97DE"/>
              </a:buClr>
              <a:buSzTx/>
              <a:buFont typeface="Arial" panose="020B0604020202020204" pitchFamily="34" charset="0"/>
              <a:buChar char="•"/>
              <a:tabLst/>
              <a:defRPr/>
            </a:pPr>
            <a:r>
              <a:rPr lang="en-US" sz="2400">
                <a:latin typeface="+mj-lt"/>
              </a:rPr>
              <a:t>Hypoglycemia in patients with T2D</a:t>
            </a:r>
            <a:endParaRPr kumimoji="0" lang="en-US" sz="2400" b="0" i="0" u="none" strike="noStrike" kern="1200" cap="none" spc="0" normalizeH="0" baseline="0" noProof="0">
              <a:ln>
                <a:noFill/>
              </a:ln>
              <a:solidFill>
                <a:schemeClr val="tx1"/>
              </a:solidFill>
              <a:effectLst/>
              <a:uLnTx/>
              <a:uFillTx/>
              <a:latin typeface="+mj-lt"/>
              <a:ea typeface="+mn-ea"/>
              <a:cs typeface="+mn-cs"/>
            </a:endParaRPr>
          </a:p>
        </p:txBody>
      </p:sp>
      <p:pic>
        <p:nvPicPr>
          <p:cNvPr id="4" name="Graphic 3" descr="Doctor male with solid fill">
            <a:extLst>
              <a:ext uri="{FF2B5EF4-FFF2-40B4-BE49-F238E27FC236}">
                <a16:creationId xmlns:a16="http://schemas.microsoft.com/office/drawing/2014/main" id="{A4F96399-6093-4B18-97A7-216EF384F2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37133" y="3380114"/>
            <a:ext cx="1433332" cy="1433332"/>
          </a:xfrm>
          <a:prstGeom prst="rect">
            <a:avLst/>
          </a:prstGeom>
        </p:spPr>
      </p:pic>
      <p:pic>
        <p:nvPicPr>
          <p:cNvPr id="9" name="Graphic 8" descr="First aid kit with solid fill">
            <a:extLst>
              <a:ext uri="{FF2B5EF4-FFF2-40B4-BE49-F238E27FC236}">
                <a16:creationId xmlns:a16="http://schemas.microsoft.com/office/drawing/2014/main" id="{E090B319-F0B6-4251-B077-4253778B93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08591" y="4055692"/>
            <a:ext cx="1132390" cy="1132390"/>
          </a:xfrm>
          <a:prstGeom prst="rect">
            <a:avLst/>
          </a:prstGeom>
        </p:spPr>
      </p:pic>
    </p:spTree>
    <p:custDataLst>
      <p:tags r:id="rId1"/>
    </p:custDataLst>
    <p:extLst>
      <p:ext uri="{BB962C8B-B14F-4D97-AF65-F5344CB8AC3E}">
        <p14:creationId xmlns:p14="http://schemas.microsoft.com/office/powerpoint/2010/main" val="68315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algn="ctr"/>
            <a:r>
              <a:rPr lang="en-US">
                <a:latin typeface="Arial"/>
                <a:cs typeface="Arial"/>
              </a:rPr>
              <a:t>Thank you for using the </a:t>
            </a:r>
            <a:r>
              <a:rPr lang="en-US" b="0" i="0">
                <a:effectLst/>
                <a:latin typeface="Arial"/>
                <a:cs typeface="Arial"/>
              </a:rPr>
              <a:t>FORWARD: Focus on Obesity Education curriculum.</a:t>
            </a:r>
            <a:endParaRPr lang="en-CA" sz="1400">
              <a:latin typeface="Arial"/>
              <a:cs typeface="Arial"/>
            </a:endParaRPr>
          </a:p>
          <a:p>
            <a:pPr algn="ctr"/>
            <a:r>
              <a:rPr lang="en-US">
                <a:latin typeface="Arial"/>
                <a:cs typeface="Arial"/>
              </a:rPr>
              <a:t> </a:t>
            </a:r>
            <a:endParaRPr lang="en-US" b="1">
              <a:latin typeface="Arial" panose="020B0604020202020204" pitchFamily="34" charset="0"/>
              <a:cs typeface="Arial" panose="020B0604020202020204" pitchFamily="34" charset="0"/>
            </a:endParaRPr>
          </a:p>
          <a:p>
            <a:pPr algn="ctr"/>
            <a:r>
              <a:rPr lang="en-US" sz="1400">
                <a:latin typeface="Arial"/>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algn="ctr"/>
            <a:endParaRPr lang="en-US" sz="1400">
              <a:latin typeface="Arial"/>
              <a:cs typeface="Arial"/>
            </a:endParaRPr>
          </a:p>
          <a:p>
            <a:pPr algn="ctr"/>
            <a:r>
              <a:rPr lang="en-US" sz="1400">
                <a:latin typeface="Arial"/>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algn="ctr"/>
            <a:br>
              <a:rPr lang="en-US"/>
            </a:br>
            <a:endParaRPr lang="en-US" b="1">
              <a:latin typeface="Arial"/>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algn="ctr"/>
            <a:r>
              <a:rPr lang="en-CA" sz="1400">
                <a:latin typeface="Arial" panose="020B0604020202020204" pitchFamily="34" charset="0"/>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93D62A-51EB-1256-4816-F2D9B7F1EC07}"/>
              </a:ext>
            </a:extLst>
          </p:cNvPr>
          <p:cNvSpPr txBox="1">
            <a:spLocks/>
          </p:cNvSpPr>
          <p:nvPr>
            <p:custDataLst>
              <p:tags r:id="rId1"/>
            </p:custDataLst>
          </p:nvPr>
        </p:nvSpPr>
        <p:spPr bwMode="auto">
          <a:xfrm>
            <a:off x="0" y="2189816"/>
            <a:ext cx="12192000" cy="2478368"/>
          </a:xfrm>
          <a:prstGeom prst="rect">
            <a:avLst/>
          </a:prstGeom>
          <a:solidFill>
            <a:schemeClr val="accent1"/>
          </a:soli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0" rtlCol="0" anchor="ctr" anchorCtr="0">
            <a:noAutofit/>
          </a:bodyPr>
          <a:lstStyle>
            <a:lvl1pPr marL="269987" indent="-269987" algn="l" defTabSz="914354" rtl="0" eaLnBrk="1" latinLnBrk="0" hangingPunct="1">
              <a:lnSpc>
                <a:spcPct val="100000"/>
              </a:lnSpc>
              <a:spcBef>
                <a:spcPts val="300"/>
              </a:spcBef>
              <a:spcAft>
                <a:spcPts val="600"/>
              </a:spcAft>
              <a:buFont typeface="Arial" panose="020B0604020202020204" pitchFamily="34" charset="0"/>
              <a:buChar char="•"/>
              <a:defRPr sz="2000" kern="1200">
                <a:solidFill>
                  <a:schemeClr val="lt1"/>
                </a:solidFill>
                <a:latin typeface="+mn-lt"/>
                <a:ea typeface="+mn-ea"/>
                <a:cs typeface="+mn-cs"/>
              </a:defRPr>
            </a:lvl1pPr>
            <a:lvl2pPr marL="539973" indent="-269987" algn="l" defTabSz="914354" rtl="0" eaLnBrk="1" latinLnBrk="0" hangingPunct="1">
              <a:lnSpc>
                <a:spcPct val="100000"/>
              </a:lnSpc>
              <a:spcBef>
                <a:spcPts val="300"/>
              </a:spcBef>
              <a:spcAft>
                <a:spcPts val="600"/>
              </a:spcAft>
              <a:buFont typeface="Arial" panose="020B0604020202020204" pitchFamily="34" charset="0"/>
              <a:buChar char="•"/>
              <a:defRPr sz="1800" kern="1200">
                <a:solidFill>
                  <a:schemeClr val="lt1"/>
                </a:solidFill>
                <a:latin typeface="+mn-lt"/>
                <a:ea typeface="+mn-ea"/>
                <a:cs typeface="+mn-cs"/>
              </a:defRPr>
            </a:lvl2pPr>
            <a:lvl3pPr marL="809960" indent="-269987" algn="l" defTabSz="914354" rtl="0" eaLnBrk="1" latinLnBrk="0" hangingPunct="1">
              <a:lnSpc>
                <a:spcPct val="100000"/>
              </a:lnSpc>
              <a:spcBef>
                <a:spcPts val="300"/>
              </a:spcBef>
              <a:spcAft>
                <a:spcPts val="600"/>
              </a:spcAft>
              <a:buFont typeface="Arial" panose="020B0604020202020204" pitchFamily="34" charset="0"/>
              <a:buChar char="•"/>
              <a:defRPr sz="1400" kern="1200">
                <a:solidFill>
                  <a:schemeClr val="lt1"/>
                </a:solidFill>
                <a:latin typeface="+mn-lt"/>
                <a:ea typeface="+mn-ea"/>
                <a:cs typeface="+mn-cs"/>
              </a:defRPr>
            </a:lvl3pPr>
            <a:lvl4pPr marL="0" indent="0" algn="l" defTabSz="914354" rtl="0" eaLnBrk="1" latinLnBrk="0" hangingPunct="1">
              <a:lnSpc>
                <a:spcPct val="100000"/>
              </a:lnSpc>
              <a:spcBef>
                <a:spcPts val="1200"/>
              </a:spcBef>
              <a:spcAft>
                <a:spcPts val="1200"/>
              </a:spcAft>
              <a:buFont typeface="Arial" panose="020B0604020202020204" pitchFamily="34" charset="0"/>
              <a:buChar char="​"/>
              <a:defRPr sz="1800" b="1" kern="1200">
                <a:solidFill>
                  <a:schemeClr val="lt1"/>
                </a:solidFill>
                <a:latin typeface="+mn-lt"/>
                <a:ea typeface="+mn-ea"/>
                <a:cs typeface="+mn-cs"/>
              </a:defRPr>
            </a:lvl4pPr>
            <a:lvl5pPr marL="0" indent="0" algn="l" defTabSz="914354" rtl="0" eaLnBrk="1" latinLnBrk="0" hangingPunct="1">
              <a:lnSpc>
                <a:spcPct val="100000"/>
              </a:lnSpc>
              <a:spcBef>
                <a:spcPts val="300"/>
              </a:spcBef>
              <a:spcAft>
                <a:spcPts val="600"/>
              </a:spcAft>
              <a:buFont typeface="Arial" panose="020B0604020202020204" pitchFamily="34" charset="0"/>
              <a:buChar char="​"/>
              <a:tabLst/>
              <a:defRPr sz="1800" kern="1200">
                <a:solidFill>
                  <a:schemeClr val="lt1"/>
                </a:solidFill>
                <a:latin typeface="+mn-lt"/>
                <a:ea typeface="+mn-ea"/>
                <a:cs typeface="+mn-cs"/>
              </a:defRPr>
            </a:lvl5pPr>
            <a:lvl6pPr marL="0" indent="0" algn="l" defTabSz="914354" rtl="0" eaLnBrk="1" latinLnBrk="0" hangingPunct="1">
              <a:lnSpc>
                <a:spcPct val="100000"/>
              </a:lnSpc>
              <a:spcBef>
                <a:spcPts val="1200"/>
              </a:spcBef>
              <a:spcAft>
                <a:spcPts val="1200"/>
              </a:spcAft>
              <a:buFont typeface="Arial" panose="020B0604020202020204" pitchFamily="34" charset="0"/>
              <a:buChar char="​"/>
              <a:defRPr sz="900" b="1" kern="1200">
                <a:solidFill>
                  <a:schemeClr val="lt1"/>
                </a:solidFill>
                <a:latin typeface="+mn-lt"/>
                <a:ea typeface="+mn-ea"/>
                <a:cs typeface="+mn-cs"/>
              </a:defRPr>
            </a:lvl6pPr>
            <a:lvl7pPr marL="0" indent="0" algn="l" defTabSz="914354"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lt1"/>
                </a:solidFill>
                <a:latin typeface="+mn-lt"/>
                <a:ea typeface="+mn-ea"/>
                <a:cs typeface="+mn-cs"/>
              </a:defRPr>
            </a:lvl7pPr>
            <a:lvl8pPr marL="179992" indent="-179992" algn="l" defTabSz="914354" rtl="0" eaLnBrk="1" latinLnBrk="0" hangingPunct="1">
              <a:lnSpc>
                <a:spcPct val="100000"/>
              </a:lnSpc>
              <a:spcBef>
                <a:spcPts val="300"/>
              </a:spcBef>
              <a:spcAft>
                <a:spcPts val="600"/>
              </a:spcAft>
              <a:buFont typeface="Arial" panose="020B0604020202020204" pitchFamily="34" charset="0"/>
              <a:buChar char="•"/>
              <a:defRPr sz="900" kern="1200">
                <a:solidFill>
                  <a:schemeClr val="lt1"/>
                </a:solidFill>
                <a:latin typeface="+mn-lt"/>
                <a:ea typeface="+mn-ea"/>
                <a:cs typeface="+mn-cs"/>
              </a:defRPr>
            </a:lvl8pPr>
            <a:lvl9pPr marL="0" indent="0" algn="l" defTabSz="914354" rtl="0" eaLnBrk="1" latinLnBrk="0" hangingPunct="1">
              <a:lnSpc>
                <a:spcPct val="100000"/>
              </a:lnSpc>
              <a:spcBef>
                <a:spcPts val="0"/>
              </a:spcBef>
              <a:spcAft>
                <a:spcPts val="1200"/>
              </a:spcAft>
              <a:buFont typeface="Arial" panose="020B0604020202020204" pitchFamily="34" charset="0"/>
              <a:buChar char="​"/>
              <a:defRPr sz="4000" kern="1200" baseline="0">
                <a:solidFill>
                  <a:schemeClr val="lt1"/>
                </a:solidFill>
                <a:latin typeface="+mn-lt"/>
                <a:ea typeface="+mn-ea"/>
                <a:cs typeface="+mn-cs"/>
              </a:defRPr>
            </a:lvl9pPr>
          </a:lstStyle>
          <a:p>
            <a:pPr marL="112713" marR="0" lvl="1" indent="0" algn="ctr" defTabSz="1219111" rtl="0" eaLnBrk="1" fontAlgn="base" latinLnBrk="0" hangingPunct="1">
              <a:spcBef>
                <a:spcPts val="1200"/>
              </a:spcBef>
              <a:spcAft>
                <a:spcPts val="400"/>
              </a:spcAft>
              <a:buClr>
                <a:srgbClr val="3B97DE"/>
              </a:buClr>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mj-lt"/>
                <a:ea typeface="+mn-ea"/>
                <a:cs typeface="+mn-cs"/>
              </a:rPr>
              <a:t>Update in progress for tirzepatide </a:t>
            </a:r>
          </a:p>
          <a:p>
            <a:pPr marL="112713" marR="0" lvl="1" indent="0" algn="ctr" defTabSz="1219111" rtl="0" eaLnBrk="1" fontAlgn="base" latinLnBrk="0" hangingPunct="1">
              <a:spcBef>
                <a:spcPts val="1200"/>
              </a:spcBef>
              <a:spcAft>
                <a:spcPts val="400"/>
              </a:spcAft>
              <a:buClr>
                <a:srgbClr val="3B97DE"/>
              </a:buClr>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mj-lt"/>
                <a:ea typeface="+mn-ea"/>
                <a:cs typeface="+mn-cs"/>
              </a:rPr>
              <a:t>GLP1/GIP co-agonist</a:t>
            </a:r>
          </a:p>
        </p:txBody>
      </p:sp>
    </p:spTree>
    <p:extLst>
      <p:ext uri="{BB962C8B-B14F-4D97-AF65-F5344CB8AC3E}">
        <p14:creationId xmlns:p14="http://schemas.microsoft.com/office/powerpoint/2010/main" val="2388581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BAAE-6804-569E-28F8-464740687BBB}"/>
              </a:ext>
            </a:extLst>
          </p:cNvPr>
          <p:cNvSpPr>
            <a:spLocks noGrp="1"/>
          </p:cNvSpPr>
          <p:nvPr>
            <p:ph type="title"/>
          </p:nvPr>
        </p:nvSpPr>
        <p:spPr/>
        <p:txBody>
          <a:bodyPr>
            <a:normAutofit/>
          </a:bodyPr>
          <a:lstStyle/>
          <a:p>
            <a:r>
              <a:rPr lang="en-CA" sz="3600"/>
              <a:t>Key takeaways</a:t>
            </a:r>
          </a:p>
        </p:txBody>
      </p:sp>
      <p:sp>
        <p:nvSpPr>
          <p:cNvPr id="4" name="Content Placeholder 3">
            <a:extLst>
              <a:ext uri="{FF2B5EF4-FFF2-40B4-BE49-F238E27FC236}">
                <a16:creationId xmlns:a16="http://schemas.microsoft.com/office/drawing/2014/main" id="{EA60FF33-9099-402E-AA2F-373274515990}"/>
              </a:ext>
            </a:extLst>
          </p:cNvPr>
          <p:cNvSpPr>
            <a:spLocks noGrp="1"/>
          </p:cNvSpPr>
          <p:nvPr>
            <p:ph idx="1"/>
          </p:nvPr>
        </p:nvSpPr>
        <p:spPr>
          <a:xfrm>
            <a:off x="648000" y="1940400"/>
            <a:ext cx="10896000" cy="4269600"/>
          </a:xfrm>
        </p:spPr>
        <p:txBody>
          <a:bodyPr vert="horz" lIns="91440" tIns="45720" rIns="91440" bIns="45720" rtlCol="0" anchor="t">
            <a:normAutofit/>
          </a:bodyPr>
          <a:lstStyle/>
          <a:p>
            <a:pPr marL="339725" indent="-339725"/>
            <a:r>
              <a:rPr lang="en-CA"/>
              <a:t>Anti-obesity medications can be </a:t>
            </a:r>
            <a:r>
              <a:rPr lang="en-US" sz="2800">
                <a:latin typeface="+mj-lt"/>
              </a:rPr>
              <a:t>prescribed to achieve more sufficient weight loss and health improvements</a:t>
            </a:r>
          </a:p>
          <a:p>
            <a:pPr marL="339725" indent="-339725"/>
            <a:r>
              <a:rPr lang="en-CA"/>
              <a:t>Pharmacotherapy interventions can reduce the risk of various obesity-related complications and comorbidities </a:t>
            </a:r>
          </a:p>
          <a:p>
            <a:pPr marL="339725" indent="-339725"/>
            <a:r>
              <a:rPr lang="en-CA"/>
              <a:t>Anti-obesity medications are generally safe and effective, and they act on various physiological pathways to reduce appetite and thus</a:t>
            </a:r>
            <a:r>
              <a:rPr lang="en-CA">
                <a:solidFill>
                  <a:srgbClr val="FF0000"/>
                </a:solidFill>
              </a:rPr>
              <a:t> </a:t>
            </a:r>
            <a:r>
              <a:rPr lang="en-CA"/>
              <a:t>induce weight loss  </a:t>
            </a:r>
          </a:p>
        </p:txBody>
      </p:sp>
      <p:sp>
        <p:nvSpPr>
          <p:cNvPr id="5" name="Text Placeholder 4">
            <a:extLst>
              <a:ext uri="{FF2B5EF4-FFF2-40B4-BE49-F238E27FC236}">
                <a16:creationId xmlns:a16="http://schemas.microsoft.com/office/drawing/2014/main" id="{CAB941C7-EC64-450F-A0F5-0430030BDCF6}"/>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04054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BAAE-6804-569E-28F8-464740687BBB}"/>
              </a:ext>
            </a:extLst>
          </p:cNvPr>
          <p:cNvSpPr>
            <a:spLocks noGrp="1"/>
          </p:cNvSpPr>
          <p:nvPr>
            <p:ph type="title"/>
          </p:nvPr>
        </p:nvSpPr>
        <p:spPr/>
        <p:txBody>
          <a:bodyPr>
            <a:normAutofit/>
          </a:bodyPr>
          <a:lstStyle/>
          <a:p>
            <a:r>
              <a:rPr lang="en-CA" sz="3600"/>
              <a:t>Assessments</a:t>
            </a:r>
          </a:p>
        </p:txBody>
      </p:sp>
      <p:sp>
        <p:nvSpPr>
          <p:cNvPr id="4" name="Content Placeholder 2">
            <a:extLst>
              <a:ext uri="{FF2B5EF4-FFF2-40B4-BE49-F238E27FC236}">
                <a16:creationId xmlns:a16="http://schemas.microsoft.com/office/drawing/2014/main" id="{C1953F57-7E10-9153-6D0A-4F22BA91170E}"/>
              </a:ext>
            </a:extLst>
          </p:cNvPr>
          <p:cNvSpPr txBox="1">
            <a:spLocks/>
          </p:cNvSpPr>
          <p:nvPr/>
        </p:nvSpPr>
        <p:spPr>
          <a:xfrm>
            <a:off x="838200" y="1358838"/>
            <a:ext cx="10515600" cy="56642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233363">
              <a:buFont typeface="+mj-lt"/>
              <a:buAutoNum type="arabicPeriod"/>
            </a:pPr>
            <a:r>
              <a:rPr lang="en-US" sz="1050">
                <a:effectLst/>
                <a:latin typeface="+mj-lt"/>
                <a:ea typeface="Calibri" panose="020F0502020204030204" pitchFamily="34" charset="0"/>
                <a:cs typeface="Times New Roman" panose="02020603050405020304" pitchFamily="18" charset="0"/>
              </a:rPr>
              <a:t>A 65-year-old woman with obesity makes an appointment to discuss the use of an FDA-approved medication for chronic weight management. Her only medical problem is arthritis of her hands. She does not take any medications or dietary supplements. The patient’s BMI is 30 kg/m</a:t>
            </a:r>
            <a:r>
              <a:rPr lang="en-US" sz="1050" baseline="30000">
                <a:effectLst/>
                <a:latin typeface="+mj-lt"/>
                <a:ea typeface="Calibri" panose="020F0502020204030204" pitchFamily="34" charset="0"/>
                <a:cs typeface="Times New Roman" panose="02020603050405020304" pitchFamily="18" charset="0"/>
              </a:rPr>
              <a:t>2</a:t>
            </a:r>
            <a:r>
              <a:rPr lang="en-US" sz="1050">
                <a:effectLst/>
                <a:latin typeface="+mj-lt"/>
                <a:ea typeface="Calibri" panose="020F0502020204030204" pitchFamily="34" charset="0"/>
                <a:cs typeface="Times New Roman" panose="02020603050405020304" pitchFamily="18" charset="0"/>
              </a:rPr>
              <a:t>. Her vital signs, physical examination and laboratory tests are normal.</a:t>
            </a:r>
            <a:r>
              <a:rPr lang="en-GB" sz="1050">
                <a:latin typeface="+mj-lt"/>
                <a:ea typeface="Calibri" panose="020F0502020204030204" pitchFamily="34" charset="0"/>
                <a:cs typeface="Times New Roman" panose="02020603050405020304" pitchFamily="18" charset="0"/>
              </a:rPr>
              <a:t> </a:t>
            </a:r>
            <a:r>
              <a:rPr lang="en-US" sz="1050">
                <a:effectLst/>
                <a:latin typeface="+mj-lt"/>
                <a:ea typeface="Calibri" panose="020F0502020204030204" pitchFamily="34" charset="0"/>
                <a:cs typeface="Times New Roman" panose="02020603050405020304" pitchFamily="18" charset="0"/>
              </a:rPr>
              <a:t>What is the most appropriate response to the patient’s question about use of medication for chronic weight management?</a:t>
            </a:r>
            <a:endParaRPr lang="en-GB" sz="1050">
              <a:effectLst/>
              <a:latin typeface="+mj-lt"/>
              <a:ea typeface="Calibri" panose="020F0502020204030204" pitchFamily="34" charset="0"/>
              <a:cs typeface="Times New Roman" panose="02020603050405020304" pitchFamily="18" charset="0"/>
            </a:endParaRPr>
          </a:p>
          <a:p>
            <a:pPr marL="690563" lvl="2" indent="-233363">
              <a:buFont typeface="+mj-lt"/>
              <a:buAutoNum type="alphaLcPeriod"/>
            </a:pPr>
            <a:r>
              <a:rPr lang="en-US" sz="1050">
                <a:effectLst/>
                <a:latin typeface="+mj-lt"/>
                <a:ea typeface="Calibri" panose="020F0502020204030204" pitchFamily="34" charset="0"/>
                <a:cs typeface="Times New Roman" panose="02020603050405020304" pitchFamily="18" charset="0"/>
              </a:rPr>
              <a:t>She is not a candidate based on her advanced age</a:t>
            </a:r>
            <a:endParaRPr lang="en-GB" sz="1050">
              <a:effectLst/>
              <a:latin typeface="+mj-lt"/>
              <a:ea typeface="Calibri" panose="020F0502020204030204" pitchFamily="34" charset="0"/>
              <a:cs typeface="Times New Roman" panose="02020603050405020304" pitchFamily="18" charset="0"/>
            </a:endParaRPr>
          </a:p>
          <a:p>
            <a:pPr marL="690563" lvl="2" indent="-233363">
              <a:buFont typeface="+mj-lt"/>
              <a:buAutoNum type="alphaLcPeriod"/>
            </a:pPr>
            <a:r>
              <a:rPr lang="en-US" sz="1050">
                <a:effectLst/>
                <a:latin typeface="+mj-lt"/>
                <a:ea typeface="Calibri" panose="020F0502020204030204" pitchFamily="34" charset="0"/>
                <a:cs typeface="Times New Roman" panose="02020603050405020304" pitchFamily="18" charset="0"/>
              </a:rPr>
              <a:t>She is not a candidate based on her BMI</a:t>
            </a:r>
            <a:endParaRPr lang="en-GB" sz="1050">
              <a:effectLst/>
              <a:latin typeface="+mj-lt"/>
              <a:ea typeface="Calibri" panose="020F0502020204030204" pitchFamily="34" charset="0"/>
              <a:cs typeface="Times New Roman" panose="02020603050405020304" pitchFamily="18" charset="0"/>
            </a:endParaRPr>
          </a:p>
          <a:p>
            <a:pPr marL="690563" lvl="2" indent="-233363">
              <a:buFont typeface="+mj-lt"/>
              <a:buAutoNum type="alphaLcPeriod"/>
            </a:pPr>
            <a:r>
              <a:rPr lang="en-US" sz="1050">
                <a:effectLst/>
                <a:latin typeface="+mj-lt"/>
                <a:ea typeface="Calibri" panose="020F0502020204030204" pitchFamily="34" charset="0"/>
                <a:cs typeface="Times New Roman" panose="02020603050405020304" pitchFamily="18" charset="0"/>
              </a:rPr>
              <a:t>She is not a candidate since she does not have a significant co-morbidity</a:t>
            </a:r>
            <a:endParaRPr lang="en-GB" sz="1050">
              <a:effectLst/>
              <a:latin typeface="+mj-lt"/>
              <a:ea typeface="Calibri" panose="020F0502020204030204" pitchFamily="34" charset="0"/>
              <a:cs typeface="Times New Roman" panose="02020603050405020304" pitchFamily="18" charset="0"/>
            </a:endParaRPr>
          </a:p>
          <a:p>
            <a:pPr marL="690563" lvl="2" indent="-233363">
              <a:buFont typeface="+mj-lt"/>
              <a:buAutoNum type="alphaLcPeriod"/>
            </a:pPr>
            <a:r>
              <a:rPr lang="en-US" sz="1050">
                <a:effectLst/>
                <a:latin typeface="+mj-lt"/>
                <a:ea typeface="Calibri" panose="020F0502020204030204" pitchFamily="34" charset="0"/>
                <a:cs typeface="Times New Roman" panose="02020603050405020304" pitchFamily="18" charset="0"/>
              </a:rPr>
              <a:t>She is not a candidate since she has not previously tried a medical weight loss program</a:t>
            </a:r>
            <a:endParaRPr lang="en-GB" sz="1050">
              <a:effectLst/>
              <a:latin typeface="+mj-lt"/>
              <a:ea typeface="Calibri" panose="020F0502020204030204" pitchFamily="34" charset="0"/>
              <a:cs typeface="Times New Roman" panose="02020603050405020304" pitchFamily="18" charset="0"/>
            </a:endParaRPr>
          </a:p>
          <a:p>
            <a:pPr marL="690563" lvl="2" indent="-233363">
              <a:buFont typeface="+mj-lt"/>
              <a:buAutoNum type="alphaLcPeriod"/>
            </a:pPr>
            <a:r>
              <a:rPr lang="en-US" sz="1050">
                <a:effectLst/>
                <a:latin typeface="+mj-lt"/>
                <a:ea typeface="Calibri" panose="020F0502020204030204" pitchFamily="34" charset="0"/>
                <a:cs typeface="Times New Roman" panose="02020603050405020304" pitchFamily="18" charset="0"/>
              </a:rPr>
              <a:t>She is a candidate</a:t>
            </a:r>
          </a:p>
          <a:p>
            <a:pPr marL="1257300" lvl="2" indent="-342900">
              <a:buAutoNum type="alphaLcPeriod"/>
            </a:pPr>
            <a:endParaRPr lang="en-US" sz="1050">
              <a:latin typeface="+mj-lt"/>
              <a:ea typeface="Calibri" panose="020F0502020204030204" pitchFamily="34" charset="0"/>
              <a:cs typeface="Times New Roman" panose="02020603050405020304" pitchFamily="18" charset="0"/>
            </a:endParaRPr>
          </a:p>
          <a:p>
            <a:pPr marL="233363" indent="-233363">
              <a:buFont typeface="+mj-lt"/>
              <a:buAutoNum type="arabicPeriod"/>
            </a:pPr>
            <a:r>
              <a:rPr lang="en-US" sz="1050">
                <a:effectLst/>
                <a:latin typeface="+mj-lt"/>
                <a:ea typeface="Calibri" panose="020F0502020204030204" pitchFamily="34" charset="0"/>
                <a:cs typeface="Times New Roman" panose="02020603050405020304" pitchFamily="18" charset="0"/>
              </a:rPr>
              <a:t>A 42-year-old man with obesity and gastroesophageal reflux disease (GERD) has been treated with lifestyle management and medication (phentermine/topiramate </a:t>
            </a:r>
            <a:br>
              <a:rPr lang="en-US" sz="1050">
                <a:effectLst/>
                <a:latin typeface="+mj-lt"/>
                <a:ea typeface="Calibri" panose="020F0502020204030204" pitchFamily="34" charset="0"/>
                <a:cs typeface="Times New Roman" panose="02020603050405020304" pitchFamily="18" charset="0"/>
              </a:rPr>
            </a:br>
            <a:r>
              <a:rPr lang="en-US" sz="1050">
                <a:effectLst/>
                <a:latin typeface="+mj-lt"/>
                <a:ea typeface="Calibri" panose="020F0502020204030204" pitchFamily="34" charset="0"/>
                <a:cs typeface="Times New Roman" panose="02020603050405020304" pitchFamily="18" charset="0"/>
              </a:rPr>
              <a:t>7.5 mg/46 mg) for the past 5 months. His GERD has resolved, and he has successfully lost 8% of his initial body weight. He has no side effects from the medication and feels well. His current BMI is 28 kg/m</a:t>
            </a:r>
            <a:r>
              <a:rPr lang="en-US" sz="1050" baseline="30000">
                <a:effectLst/>
                <a:latin typeface="+mj-lt"/>
                <a:ea typeface="Calibri" panose="020F0502020204030204" pitchFamily="34" charset="0"/>
                <a:cs typeface="Times New Roman" panose="02020603050405020304" pitchFamily="18" charset="0"/>
              </a:rPr>
              <a:t>2</a:t>
            </a:r>
            <a:r>
              <a:rPr lang="en-US" sz="1050">
                <a:effectLst/>
                <a:latin typeface="+mj-lt"/>
                <a:ea typeface="Calibri" panose="020F0502020204030204" pitchFamily="34" charset="0"/>
                <a:cs typeface="Times New Roman" panose="02020603050405020304" pitchFamily="18" charset="0"/>
              </a:rPr>
              <a:t>. </a:t>
            </a:r>
            <a:r>
              <a:rPr lang="en-US" sz="1050">
                <a:latin typeface="+mj-lt"/>
                <a:ea typeface="Calibri" panose="020F0502020204030204" pitchFamily="34" charset="0"/>
                <a:cs typeface="Times New Roman" panose="02020603050405020304" pitchFamily="18" charset="0"/>
              </a:rPr>
              <a:t>What is the next best step? </a:t>
            </a:r>
          </a:p>
          <a:p>
            <a:pPr marL="690563" lvl="2" indent="-233363">
              <a:lnSpc>
                <a:spcPct val="100000"/>
              </a:lnSpc>
              <a:buFont typeface="+mj-lt"/>
              <a:buAutoNum type="alphaLcPeriod"/>
            </a:pPr>
            <a:r>
              <a:rPr lang="en-US" sz="1050">
                <a:effectLst/>
                <a:latin typeface="+mj-lt"/>
                <a:ea typeface="Calibri" panose="020F0502020204030204" pitchFamily="34" charset="0"/>
                <a:cs typeface="Times New Roman" panose="02020603050405020304" pitchFamily="18" charset="0"/>
              </a:rPr>
              <a:t>Increase the dose </a:t>
            </a:r>
            <a:endParaRPr lang="en-GB" sz="1050">
              <a:effectLst/>
              <a:latin typeface="+mj-lt"/>
              <a:ea typeface="Calibri" panose="020F0502020204030204" pitchFamily="34" charset="0"/>
              <a:cs typeface="Times New Roman" panose="02020603050405020304" pitchFamily="18" charset="0"/>
            </a:endParaRPr>
          </a:p>
          <a:p>
            <a:pPr marL="690563" lvl="2" indent="-233363">
              <a:lnSpc>
                <a:spcPct val="100000"/>
              </a:lnSpc>
              <a:buFont typeface="+mj-lt"/>
              <a:buAutoNum type="alphaLcPeriod"/>
            </a:pPr>
            <a:r>
              <a:rPr lang="en-US" sz="1050">
                <a:effectLst/>
                <a:latin typeface="+mj-lt"/>
                <a:ea typeface="Calibri" panose="020F0502020204030204" pitchFamily="34" charset="0"/>
                <a:cs typeface="Times New Roman" panose="02020603050405020304" pitchFamily="18" charset="0"/>
              </a:rPr>
              <a:t>Add a second medication </a:t>
            </a:r>
            <a:endParaRPr lang="en-GB" sz="1050">
              <a:effectLst/>
              <a:latin typeface="+mj-lt"/>
              <a:ea typeface="Calibri" panose="020F0502020204030204" pitchFamily="34" charset="0"/>
              <a:cs typeface="Times New Roman" panose="02020603050405020304" pitchFamily="18" charset="0"/>
            </a:endParaRPr>
          </a:p>
          <a:p>
            <a:pPr marL="690563" lvl="2" indent="-233363">
              <a:lnSpc>
                <a:spcPct val="100000"/>
              </a:lnSpc>
              <a:buFont typeface="+mj-lt"/>
              <a:buAutoNum type="alphaLcPeriod"/>
            </a:pPr>
            <a:r>
              <a:rPr lang="en-US" sz="1050">
                <a:effectLst/>
                <a:latin typeface="+mj-lt"/>
                <a:ea typeface="Calibri" panose="020F0502020204030204" pitchFamily="34" charset="0"/>
                <a:cs typeface="Times New Roman" panose="02020603050405020304" pitchFamily="18" charset="0"/>
              </a:rPr>
              <a:t>Reduce the dose </a:t>
            </a:r>
            <a:endParaRPr lang="en-GB" sz="1050">
              <a:effectLst/>
              <a:latin typeface="+mj-lt"/>
              <a:ea typeface="Calibri" panose="020F0502020204030204" pitchFamily="34" charset="0"/>
              <a:cs typeface="Times New Roman" panose="02020603050405020304" pitchFamily="18" charset="0"/>
            </a:endParaRPr>
          </a:p>
          <a:p>
            <a:pPr marL="690563" lvl="2" indent="-233363">
              <a:lnSpc>
                <a:spcPct val="100000"/>
              </a:lnSpc>
              <a:buFont typeface="+mj-lt"/>
              <a:buAutoNum type="alphaLcPeriod"/>
            </a:pPr>
            <a:r>
              <a:rPr lang="en-US" sz="1050">
                <a:effectLst/>
                <a:latin typeface="+mj-lt"/>
                <a:ea typeface="Calibri" panose="020F0502020204030204" pitchFamily="34" charset="0"/>
                <a:cs typeface="Times New Roman" panose="02020603050405020304" pitchFamily="18" charset="0"/>
              </a:rPr>
              <a:t>Continue the current dose</a:t>
            </a:r>
            <a:endParaRPr lang="en-GB" sz="1050">
              <a:effectLst/>
              <a:latin typeface="+mj-lt"/>
              <a:ea typeface="Calibri" panose="020F0502020204030204" pitchFamily="34" charset="0"/>
              <a:cs typeface="Times New Roman" panose="02020603050405020304" pitchFamily="18" charset="0"/>
            </a:endParaRPr>
          </a:p>
          <a:p>
            <a:pPr marL="690563" lvl="2" indent="-233363">
              <a:lnSpc>
                <a:spcPct val="100000"/>
              </a:lnSpc>
              <a:spcAft>
                <a:spcPts val="800"/>
              </a:spcAft>
              <a:buFont typeface="+mj-lt"/>
              <a:buAutoNum type="alphaLcPeriod"/>
            </a:pPr>
            <a:r>
              <a:rPr lang="en-US" sz="1050">
                <a:effectLst/>
                <a:latin typeface="+mj-lt"/>
                <a:ea typeface="Calibri" panose="020F0502020204030204" pitchFamily="34" charset="0"/>
                <a:cs typeface="Times New Roman" panose="02020603050405020304" pitchFamily="18" charset="0"/>
              </a:rPr>
              <a:t>Stop the medication</a:t>
            </a:r>
            <a:endParaRPr lang="en-GB" sz="1050">
              <a:effectLst/>
              <a:latin typeface="+mj-lt"/>
              <a:ea typeface="Calibri" panose="020F0502020204030204" pitchFamily="34" charset="0"/>
              <a:cs typeface="Times New Roman" panose="02020603050405020304" pitchFamily="18" charset="0"/>
            </a:endParaRPr>
          </a:p>
          <a:p>
            <a:pPr marL="233363" indent="-233363">
              <a:buFont typeface="+mj-lt"/>
              <a:buAutoNum type="arabicPeriod"/>
            </a:pPr>
            <a:r>
              <a:rPr lang="en-US" sz="1050">
                <a:effectLst/>
                <a:latin typeface="+mj-lt"/>
                <a:ea typeface="Calibri" panose="020F0502020204030204" pitchFamily="34" charset="0"/>
                <a:cs typeface="Times New Roman" panose="02020603050405020304" pitchFamily="18" charset="0"/>
              </a:rPr>
              <a:t> What is the primary action of medications that are FDA-approved for chronic weight management?</a:t>
            </a:r>
            <a:endParaRPr lang="en-GB" sz="1050">
              <a:effectLst/>
              <a:latin typeface="+mj-lt"/>
              <a:ea typeface="Calibri" panose="020F0502020204030204" pitchFamily="34" charset="0"/>
              <a:cs typeface="Times New Roman" panose="02020603050405020304" pitchFamily="18" charset="0"/>
            </a:endParaRPr>
          </a:p>
          <a:p>
            <a:pPr marL="690563" lvl="2" indent="-233363">
              <a:lnSpc>
                <a:spcPct val="107000"/>
              </a:lnSpc>
              <a:buFont typeface="+mj-lt"/>
              <a:buAutoNum type="alphaLcPeriod"/>
            </a:pPr>
            <a:r>
              <a:rPr lang="en-US" sz="1050">
                <a:effectLst/>
                <a:latin typeface="+mj-lt"/>
                <a:ea typeface="Calibri" panose="020F0502020204030204" pitchFamily="34" charset="0"/>
                <a:cs typeface="Times New Roman" panose="02020603050405020304" pitchFamily="18" charset="0"/>
              </a:rPr>
              <a:t>Increased resting metabolic rate</a:t>
            </a:r>
            <a:endParaRPr lang="en-GB" sz="1050">
              <a:effectLst/>
              <a:latin typeface="+mj-lt"/>
              <a:ea typeface="Calibri" panose="020F0502020204030204" pitchFamily="34" charset="0"/>
              <a:cs typeface="Times New Roman" panose="02020603050405020304" pitchFamily="18" charset="0"/>
            </a:endParaRPr>
          </a:p>
          <a:p>
            <a:pPr marL="690563" lvl="2" indent="-233363">
              <a:lnSpc>
                <a:spcPct val="107000"/>
              </a:lnSpc>
              <a:buFont typeface="+mj-lt"/>
              <a:buAutoNum type="alphaLcPeriod"/>
            </a:pPr>
            <a:r>
              <a:rPr lang="en-US" sz="1050">
                <a:effectLst/>
                <a:latin typeface="+mj-lt"/>
                <a:ea typeface="Calibri" panose="020F0502020204030204" pitchFamily="34" charset="0"/>
                <a:cs typeface="Times New Roman" panose="02020603050405020304" pitchFamily="18" charset="0"/>
              </a:rPr>
              <a:t>Reduce absorption of carbohydrates</a:t>
            </a:r>
            <a:endParaRPr lang="en-GB" sz="1050">
              <a:effectLst/>
              <a:latin typeface="+mj-lt"/>
              <a:ea typeface="Calibri" panose="020F0502020204030204" pitchFamily="34" charset="0"/>
              <a:cs typeface="Times New Roman" panose="02020603050405020304" pitchFamily="18" charset="0"/>
            </a:endParaRPr>
          </a:p>
          <a:p>
            <a:pPr marL="690563" lvl="2" indent="-233363">
              <a:lnSpc>
                <a:spcPct val="107000"/>
              </a:lnSpc>
              <a:buFont typeface="+mj-lt"/>
              <a:buAutoNum type="alphaLcPeriod"/>
            </a:pPr>
            <a:r>
              <a:rPr lang="en-US" sz="1050">
                <a:effectLst/>
                <a:latin typeface="+mj-lt"/>
                <a:ea typeface="Calibri" panose="020F0502020204030204" pitchFamily="34" charset="0"/>
                <a:cs typeface="Times New Roman" panose="02020603050405020304" pitchFamily="18" charset="0"/>
              </a:rPr>
              <a:t>Decrease appetite</a:t>
            </a:r>
            <a:endParaRPr lang="en-GB" sz="1050">
              <a:effectLst/>
              <a:latin typeface="+mj-lt"/>
              <a:ea typeface="Calibri" panose="020F0502020204030204" pitchFamily="34" charset="0"/>
              <a:cs typeface="Times New Roman" panose="02020603050405020304" pitchFamily="18" charset="0"/>
            </a:endParaRPr>
          </a:p>
          <a:p>
            <a:pPr marL="690563" lvl="2" indent="-233363">
              <a:lnSpc>
                <a:spcPct val="107000"/>
              </a:lnSpc>
              <a:spcAft>
                <a:spcPts val="800"/>
              </a:spcAft>
              <a:buFont typeface="+mj-lt"/>
              <a:buAutoNum type="alphaLcPeriod"/>
            </a:pPr>
            <a:r>
              <a:rPr lang="en-US" sz="1050">
                <a:effectLst/>
                <a:latin typeface="+mj-lt"/>
                <a:ea typeface="Calibri" panose="020F0502020204030204" pitchFamily="34" charset="0"/>
                <a:cs typeface="Times New Roman" panose="02020603050405020304" pitchFamily="18" charset="0"/>
              </a:rPr>
              <a:t>Increase fat cell apoptosis</a:t>
            </a:r>
            <a:endParaRPr lang="en-GB" sz="1050">
              <a:latin typeface="+mj-lt"/>
              <a:ea typeface="Calibri" panose="020F0502020204030204" pitchFamily="34" charset="0"/>
              <a:cs typeface="Times New Roman" panose="02020603050405020304" pitchFamily="18" charset="0"/>
            </a:endParaRPr>
          </a:p>
          <a:p>
            <a:pPr marL="1257300" lvl="2" indent="-342900">
              <a:buFont typeface="+mj-lt"/>
              <a:buAutoNum type="alphaUcParenBoth"/>
            </a:pPr>
            <a:endParaRPr lang="en-US" sz="1050">
              <a:latin typeface="+mj-lt"/>
              <a:cs typeface="Times New Roman" panose="02020603050405020304" pitchFamily="18" charset="0"/>
            </a:endParaRPr>
          </a:p>
        </p:txBody>
      </p:sp>
    </p:spTree>
    <p:extLst>
      <p:ext uri="{BB962C8B-B14F-4D97-AF65-F5344CB8AC3E}">
        <p14:creationId xmlns:p14="http://schemas.microsoft.com/office/powerpoint/2010/main" val="242235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a:xfrm>
            <a:off x="838200" y="363452"/>
            <a:ext cx="10515600" cy="1325563"/>
          </a:xfrm>
        </p:spPr>
        <p:txBody>
          <a:bodyPr>
            <a:normAutofit/>
          </a:bodyPr>
          <a:lstStyle/>
          <a:p>
            <a:r>
              <a:rPr lang="en-US" sz="3600"/>
              <a:t>Learning outcomes</a:t>
            </a:r>
            <a:endParaRPr lang="en-CA" sz="3600"/>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p:txBody>
          <a:bodyPr vert="horz" lIns="91440" tIns="45720" rIns="91440" bIns="45720" rtlCol="0" anchor="t">
            <a:normAutofit/>
          </a:bodyPr>
          <a:lstStyle/>
          <a:p>
            <a:pPr marL="0" indent="0">
              <a:buNone/>
            </a:pPr>
            <a:r>
              <a:rPr lang="en-US"/>
              <a:t>After completing this module, the learner will be able to:</a:t>
            </a:r>
            <a:br>
              <a:rPr lang="en-US"/>
            </a:br>
            <a:endParaRPr lang="en-US"/>
          </a:p>
          <a:p>
            <a:pPr marL="461963" lvl="1" indent="-461963">
              <a:buFont typeface="+mj-lt"/>
              <a:buAutoNum type="arabicPeriod"/>
            </a:pPr>
            <a:r>
              <a:rPr lang="en-US"/>
              <a:t>Apply evidence-based pharmacological management to develop a personalized care plan for patients with obesity </a:t>
            </a:r>
          </a:p>
          <a:p>
            <a:pPr marL="461963" lvl="1" indent="-461963">
              <a:buFont typeface="+mj-lt"/>
              <a:buAutoNum type="arabicPeriod"/>
            </a:pPr>
            <a:r>
              <a:rPr lang="en-US"/>
              <a:t>Identify pharmacological therapies for the management of obesity and understand the MOA, clinical use, efficacy, tolerability, and </a:t>
            </a:r>
            <a:br>
              <a:rPr lang="en-US"/>
            </a:br>
            <a:r>
              <a:rPr lang="en-US"/>
              <a:t>safety of these medications </a:t>
            </a:r>
            <a:endParaRPr lang="en-CA"/>
          </a:p>
        </p:txBody>
      </p:sp>
    </p:spTree>
    <p:extLst>
      <p:ext uri="{BB962C8B-B14F-4D97-AF65-F5344CB8AC3E}">
        <p14:creationId xmlns:p14="http://schemas.microsoft.com/office/powerpoint/2010/main" val="151916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B00BAF0-AA13-4EC1-CCC7-E52301F5FD9C}"/>
              </a:ext>
            </a:extLst>
          </p:cNvPr>
          <p:cNvSpPr>
            <a:spLocks noGrp="1"/>
          </p:cNvSpPr>
          <p:nvPr>
            <p:ph type="title"/>
          </p:nvPr>
        </p:nvSpPr>
        <p:spPr/>
        <p:txBody>
          <a:bodyPr>
            <a:normAutofit/>
          </a:bodyPr>
          <a:lstStyle/>
          <a:p>
            <a:r>
              <a:rPr lang="en-GB" sz="3600"/>
              <a:t>Eating triggers </a:t>
            </a:r>
          </a:p>
        </p:txBody>
      </p:sp>
      <p:sp>
        <p:nvSpPr>
          <p:cNvPr id="16" name="Text Placeholder 15">
            <a:extLst>
              <a:ext uri="{FF2B5EF4-FFF2-40B4-BE49-F238E27FC236}">
                <a16:creationId xmlns:a16="http://schemas.microsoft.com/office/drawing/2014/main" id="{E6D1E3E9-E906-D722-4242-36688B1B31F7}"/>
              </a:ext>
            </a:extLst>
          </p:cNvPr>
          <p:cNvSpPr>
            <a:spLocks noGrp="1"/>
          </p:cNvSpPr>
          <p:nvPr>
            <p:ph type="body" sz="quarter" idx="13"/>
          </p:nvPr>
        </p:nvSpPr>
        <p:spPr/>
        <p:txBody>
          <a:bodyPr/>
          <a:lstStyle/>
          <a:p>
            <a:r>
              <a:rPr lang="en-US" sz="1000"/>
              <a:t>Rolls ET. </a:t>
            </a:r>
            <a:r>
              <a:rPr lang="en-US" sz="1000" err="1"/>
              <a:t>Obes</a:t>
            </a:r>
            <a:r>
              <a:rPr lang="en-US" sz="1000"/>
              <a:t> Rev 2007;1:67–72.</a:t>
            </a:r>
          </a:p>
        </p:txBody>
      </p:sp>
      <p:grpSp>
        <p:nvGrpSpPr>
          <p:cNvPr id="52" name="Group 51">
            <a:extLst>
              <a:ext uri="{FF2B5EF4-FFF2-40B4-BE49-F238E27FC236}">
                <a16:creationId xmlns:a16="http://schemas.microsoft.com/office/drawing/2014/main" id="{92E0D635-8E4D-4FF9-C725-16129970FD22}"/>
              </a:ext>
            </a:extLst>
          </p:cNvPr>
          <p:cNvGrpSpPr/>
          <p:nvPr/>
        </p:nvGrpSpPr>
        <p:grpSpPr>
          <a:xfrm>
            <a:off x="1239909" y="1518734"/>
            <a:ext cx="9686083" cy="4559039"/>
            <a:chOff x="1641618" y="1563688"/>
            <a:chExt cx="9686083" cy="4559039"/>
          </a:xfrm>
        </p:grpSpPr>
        <p:sp>
          <p:nvSpPr>
            <p:cNvPr id="48" name="Arrow: Down 47">
              <a:extLst>
                <a:ext uri="{FF2B5EF4-FFF2-40B4-BE49-F238E27FC236}">
                  <a16:creationId xmlns:a16="http://schemas.microsoft.com/office/drawing/2014/main" id="{EBAC9A39-5549-37A3-D631-F6B62D3B5405}"/>
                </a:ext>
              </a:extLst>
            </p:cNvPr>
            <p:cNvSpPr/>
            <p:nvPr/>
          </p:nvSpPr>
          <p:spPr>
            <a:xfrm rot="10800000">
              <a:off x="6291953" y="4460412"/>
              <a:ext cx="558796" cy="6858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Down 46">
              <a:extLst>
                <a:ext uri="{FF2B5EF4-FFF2-40B4-BE49-F238E27FC236}">
                  <a16:creationId xmlns:a16="http://schemas.microsoft.com/office/drawing/2014/main" id="{367DD795-FEA8-A32A-7D86-5C2C3A1D8AD1}"/>
                </a:ext>
              </a:extLst>
            </p:cNvPr>
            <p:cNvSpPr/>
            <p:nvPr/>
          </p:nvSpPr>
          <p:spPr>
            <a:xfrm>
              <a:off x="6291953" y="2391734"/>
              <a:ext cx="558796" cy="6858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Down 45">
              <a:extLst>
                <a:ext uri="{FF2B5EF4-FFF2-40B4-BE49-F238E27FC236}">
                  <a16:creationId xmlns:a16="http://schemas.microsoft.com/office/drawing/2014/main" id="{AE5223A2-F9F6-813E-BD76-A0396F53F608}"/>
                </a:ext>
              </a:extLst>
            </p:cNvPr>
            <p:cNvSpPr/>
            <p:nvPr/>
          </p:nvSpPr>
          <p:spPr>
            <a:xfrm rot="16200000">
              <a:off x="4242908" y="1501152"/>
              <a:ext cx="558796" cy="6858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8BAEEC1-93C7-C42B-840D-0821A148E9E2}"/>
                </a:ext>
              </a:extLst>
            </p:cNvPr>
            <p:cNvSpPr/>
            <p:nvPr/>
          </p:nvSpPr>
          <p:spPr>
            <a:xfrm>
              <a:off x="1644795" y="2721934"/>
              <a:ext cx="2635104" cy="32623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1600" b="1">
                  <a:solidFill>
                    <a:schemeClr val="bg1"/>
                  </a:solidFill>
                </a:rPr>
                <a:t>Hedonic</a:t>
              </a:r>
              <a:r>
                <a:rPr lang="en-US" sz="1600" b="1">
                  <a:solidFill>
                    <a:srgbClr val="FF0000"/>
                  </a:solidFill>
                </a:rPr>
                <a:t> </a:t>
              </a:r>
              <a:r>
                <a:rPr lang="en-US" sz="1600" b="1">
                  <a:solidFill>
                    <a:schemeClr val="bg1"/>
                  </a:solidFill>
                </a:rPr>
                <a:t>sensory factors:</a:t>
              </a:r>
            </a:p>
            <a:p>
              <a:pPr algn="ctr">
                <a:defRPr/>
              </a:pPr>
              <a:r>
                <a:rPr lang="en-US" sz="1600">
                  <a:solidFill>
                    <a:schemeClr val="bg1"/>
                  </a:solidFill>
                </a:rPr>
                <a:t>Taste</a:t>
              </a:r>
            </a:p>
            <a:p>
              <a:pPr algn="ctr">
                <a:defRPr/>
              </a:pPr>
              <a:r>
                <a:rPr lang="en-US" sz="1600">
                  <a:solidFill>
                    <a:schemeClr val="bg1"/>
                  </a:solidFill>
                </a:rPr>
                <a:t>Smell</a:t>
              </a:r>
            </a:p>
            <a:p>
              <a:pPr algn="ctr">
                <a:defRPr/>
              </a:pPr>
              <a:r>
                <a:rPr lang="en-US" sz="1600">
                  <a:solidFill>
                    <a:schemeClr val="bg1"/>
                  </a:solidFill>
                </a:rPr>
                <a:t>Texture</a:t>
              </a:r>
            </a:p>
            <a:p>
              <a:pPr algn="ctr">
                <a:defRPr/>
              </a:pPr>
              <a:r>
                <a:rPr lang="en-US" sz="1600">
                  <a:solidFill>
                    <a:schemeClr val="bg1"/>
                  </a:solidFill>
                </a:rPr>
                <a:t>Sight</a:t>
              </a:r>
            </a:p>
            <a:p>
              <a:pPr algn="ctr">
                <a:defRPr/>
              </a:pPr>
              <a:endParaRPr lang="en-US" sz="1600">
                <a:solidFill>
                  <a:schemeClr val="bg1"/>
                </a:solidFill>
              </a:endParaRPr>
            </a:p>
            <a:p>
              <a:pPr algn="ctr">
                <a:defRPr/>
              </a:pPr>
              <a:r>
                <a:rPr lang="en-US" sz="1600">
                  <a:solidFill>
                    <a:schemeClr val="bg1"/>
                  </a:solidFill>
                </a:rPr>
                <a:t>Effects of variety</a:t>
              </a:r>
            </a:p>
            <a:p>
              <a:pPr algn="ctr">
                <a:defRPr/>
              </a:pPr>
              <a:r>
                <a:rPr lang="en-US" sz="1600">
                  <a:solidFill>
                    <a:schemeClr val="bg1"/>
                  </a:solidFill>
                </a:rPr>
                <a:t>Sensory-specific satiety</a:t>
              </a:r>
            </a:p>
            <a:p>
              <a:pPr algn="ctr">
                <a:defRPr/>
              </a:pPr>
              <a:r>
                <a:rPr lang="en-US" sz="1600">
                  <a:solidFill>
                    <a:schemeClr val="bg1"/>
                  </a:solidFill>
                </a:rPr>
                <a:t>Palatability</a:t>
              </a:r>
            </a:p>
            <a:p>
              <a:pPr algn="ctr">
                <a:defRPr/>
              </a:pPr>
              <a:r>
                <a:rPr lang="en-US" sz="1600">
                  <a:solidFill>
                    <a:schemeClr val="bg1"/>
                  </a:solidFill>
                </a:rPr>
                <a:t>Food concentration</a:t>
              </a:r>
            </a:p>
            <a:p>
              <a:pPr algn="ctr">
                <a:defRPr/>
              </a:pPr>
              <a:r>
                <a:rPr lang="en-US" sz="1600">
                  <a:solidFill>
                    <a:schemeClr val="bg1"/>
                  </a:solidFill>
                </a:rPr>
                <a:t>Ready availability</a:t>
              </a:r>
            </a:p>
          </p:txBody>
        </p:sp>
        <p:sp>
          <p:nvSpPr>
            <p:cNvPr id="28" name="Rectangle 27">
              <a:extLst>
                <a:ext uri="{FF2B5EF4-FFF2-40B4-BE49-F238E27FC236}">
                  <a16:creationId xmlns:a16="http://schemas.microsoft.com/office/drawing/2014/main" id="{05B482A8-24DB-9B97-0A81-A1C6B3A8E757}"/>
                </a:ext>
              </a:extLst>
            </p:cNvPr>
            <p:cNvSpPr/>
            <p:nvPr/>
          </p:nvSpPr>
          <p:spPr>
            <a:xfrm>
              <a:off x="5115962" y="3215961"/>
              <a:ext cx="2910779" cy="1138236"/>
            </a:xfrm>
            <a:prstGeom prst="rect">
              <a:avLst/>
            </a:prstGeom>
            <a:solidFill>
              <a:srgbClr val="0070C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chemeClr val="bg1"/>
                  </a:solidFill>
                </a:rPr>
                <a:t>Brain mechanisms: </a:t>
              </a:r>
            </a:p>
            <a:p>
              <a:pPr algn="ctr">
                <a:defRPr/>
              </a:pPr>
              <a:r>
                <a:rPr lang="en-US" sz="1600">
                  <a:solidFill>
                    <a:schemeClr val="bg1"/>
                  </a:solidFill>
                </a:rPr>
                <a:t>Modulate sensory factors by satiety signals to produce reward value and appetite</a:t>
              </a:r>
            </a:p>
          </p:txBody>
        </p:sp>
        <p:sp>
          <p:nvSpPr>
            <p:cNvPr id="29" name="Rectangle 28">
              <a:extLst>
                <a:ext uri="{FF2B5EF4-FFF2-40B4-BE49-F238E27FC236}">
                  <a16:creationId xmlns:a16="http://schemas.microsoft.com/office/drawing/2014/main" id="{AFF957EA-935D-349C-523E-85107DB39620}"/>
                </a:ext>
              </a:extLst>
            </p:cNvPr>
            <p:cNvSpPr/>
            <p:nvPr/>
          </p:nvSpPr>
          <p:spPr>
            <a:xfrm>
              <a:off x="5083767" y="4865058"/>
              <a:ext cx="2942974" cy="1257669"/>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1600" b="1">
                  <a:solidFill>
                    <a:schemeClr val="bg1"/>
                  </a:solidFill>
                </a:rPr>
                <a:t>Homeostatic</a:t>
              </a:r>
              <a:r>
                <a:rPr lang="en-US" sz="1600" b="1">
                  <a:solidFill>
                    <a:srgbClr val="FF0000"/>
                  </a:solidFill>
                </a:rPr>
                <a:t> </a:t>
              </a:r>
              <a:r>
                <a:rPr lang="en-US" sz="1600" b="1">
                  <a:solidFill>
                    <a:schemeClr val="bg1"/>
                  </a:solidFill>
                </a:rPr>
                <a:t>satiety/hunger signals:</a:t>
              </a:r>
            </a:p>
            <a:p>
              <a:pPr algn="ctr">
                <a:defRPr/>
              </a:pPr>
              <a:r>
                <a:rPr lang="en-US" sz="1600">
                  <a:solidFill>
                    <a:schemeClr val="bg1"/>
                  </a:solidFill>
                </a:rPr>
                <a:t>Fat cell hormones</a:t>
              </a:r>
            </a:p>
            <a:p>
              <a:pPr algn="ctr">
                <a:defRPr/>
              </a:pPr>
              <a:r>
                <a:rPr lang="en-US" sz="1600">
                  <a:solidFill>
                    <a:schemeClr val="bg1"/>
                  </a:solidFill>
                </a:rPr>
                <a:t>Gut hormones</a:t>
              </a:r>
            </a:p>
            <a:p>
              <a:pPr algn="ctr">
                <a:defRPr/>
              </a:pPr>
              <a:r>
                <a:rPr lang="en-US" sz="1600">
                  <a:solidFill>
                    <a:schemeClr val="bg1"/>
                  </a:solidFill>
                </a:rPr>
                <a:t>Gastric distention</a:t>
              </a:r>
            </a:p>
          </p:txBody>
        </p:sp>
        <p:sp>
          <p:nvSpPr>
            <p:cNvPr id="30" name="Rectangle 29">
              <a:extLst>
                <a:ext uri="{FF2B5EF4-FFF2-40B4-BE49-F238E27FC236}">
                  <a16:creationId xmlns:a16="http://schemas.microsoft.com/office/drawing/2014/main" id="{618FDD08-1494-7491-A076-4110136E2EAE}"/>
                </a:ext>
              </a:extLst>
            </p:cNvPr>
            <p:cNvSpPr/>
            <p:nvPr/>
          </p:nvSpPr>
          <p:spPr>
            <a:xfrm>
              <a:off x="5096569" y="1563688"/>
              <a:ext cx="2917371" cy="11414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chemeClr val="bg1"/>
                  </a:solidFill>
                </a:rPr>
                <a:t>Cognitive factors:</a:t>
              </a:r>
            </a:p>
            <a:p>
              <a:pPr algn="ctr">
                <a:defRPr/>
              </a:pPr>
              <a:r>
                <a:rPr lang="en-US" sz="1600">
                  <a:solidFill>
                    <a:schemeClr val="bg1"/>
                  </a:solidFill>
                </a:rPr>
                <a:t>Conscious rational control</a:t>
              </a:r>
            </a:p>
            <a:p>
              <a:pPr algn="ctr">
                <a:defRPr/>
              </a:pPr>
              <a:r>
                <a:rPr lang="en-US" sz="1600">
                  <a:solidFill>
                    <a:schemeClr val="bg1"/>
                  </a:solidFill>
                </a:rPr>
                <a:t>Beliefs about the food</a:t>
              </a:r>
            </a:p>
            <a:p>
              <a:pPr algn="ctr">
                <a:defRPr/>
              </a:pPr>
              <a:r>
                <a:rPr lang="en-US" sz="1600">
                  <a:solidFill>
                    <a:schemeClr val="bg1"/>
                  </a:solidFill>
                </a:rPr>
                <a:t>Advertising</a:t>
              </a:r>
            </a:p>
          </p:txBody>
        </p:sp>
        <p:sp>
          <p:nvSpPr>
            <p:cNvPr id="31" name="Rectangle 30">
              <a:extLst>
                <a:ext uri="{FF2B5EF4-FFF2-40B4-BE49-F238E27FC236}">
                  <a16:creationId xmlns:a16="http://schemas.microsoft.com/office/drawing/2014/main" id="{21587DAC-85CA-97DB-F4F8-69B282ADD4C8}"/>
                </a:ext>
              </a:extLst>
            </p:cNvPr>
            <p:cNvSpPr/>
            <p:nvPr/>
          </p:nvSpPr>
          <p:spPr>
            <a:xfrm>
              <a:off x="8935527" y="3326371"/>
              <a:ext cx="2392174" cy="914400"/>
            </a:xfrm>
            <a:prstGeom prst="rect">
              <a:avLst/>
            </a:prstGeom>
            <a:solidFill>
              <a:schemeClr val="bg1">
                <a:lumMod val="75000"/>
              </a:schemeClr>
            </a:solidFill>
            <a:ln>
              <a:solidFill>
                <a:srgbClr val="C7C2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bg1"/>
                  </a:solidFill>
                </a:rPr>
                <a:t>Eating</a:t>
              </a:r>
            </a:p>
          </p:txBody>
        </p:sp>
        <p:sp>
          <p:nvSpPr>
            <p:cNvPr id="37" name="Rectangle 36">
              <a:extLst>
                <a:ext uri="{FF2B5EF4-FFF2-40B4-BE49-F238E27FC236}">
                  <a16:creationId xmlns:a16="http://schemas.microsoft.com/office/drawing/2014/main" id="{6CCFD978-1970-D673-3860-25D86CE71398}"/>
                </a:ext>
              </a:extLst>
            </p:cNvPr>
            <p:cNvSpPr/>
            <p:nvPr/>
          </p:nvSpPr>
          <p:spPr>
            <a:xfrm>
              <a:off x="1641618" y="1588298"/>
              <a:ext cx="2638281" cy="55879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chemeClr val="bg1"/>
                  </a:solidFill>
                </a:rPr>
                <a:t>Family &amp; </a:t>
              </a:r>
              <a:br>
                <a:rPr lang="en-US" sz="1600" b="1">
                  <a:solidFill>
                    <a:schemeClr val="bg1"/>
                  </a:solidFill>
                </a:rPr>
              </a:br>
              <a:r>
                <a:rPr lang="en-US" sz="1600" b="1">
                  <a:solidFill>
                    <a:schemeClr val="bg1"/>
                  </a:solidFill>
                </a:rPr>
                <a:t>social influences</a:t>
              </a:r>
            </a:p>
          </p:txBody>
        </p:sp>
        <p:sp>
          <p:nvSpPr>
            <p:cNvPr id="17" name="Arrow: Down 16">
              <a:extLst>
                <a:ext uri="{FF2B5EF4-FFF2-40B4-BE49-F238E27FC236}">
                  <a16:creationId xmlns:a16="http://schemas.microsoft.com/office/drawing/2014/main" id="{DBCE4CD0-A0DA-7DE9-769D-AE538C72D2F0}"/>
                </a:ext>
              </a:extLst>
            </p:cNvPr>
            <p:cNvSpPr/>
            <p:nvPr/>
          </p:nvSpPr>
          <p:spPr>
            <a:xfrm>
              <a:off x="2681361" y="2079741"/>
              <a:ext cx="558796" cy="578179"/>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Down 48">
              <a:extLst>
                <a:ext uri="{FF2B5EF4-FFF2-40B4-BE49-F238E27FC236}">
                  <a16:creationId xmlns:a16="http://schemas.microsoft.com/office/drawing/2014/main" id="{4636335F-55C2-276E-0798-45D2227D4C29}"/>
                </a:ext>
              </a:extLst>
            </p:cNvPr>
            <p:cNvSpPr/>
            <p:nvPr/>
          </p:nvSpPr>
          <p:spPr>
            <a:xfrm rot="16200000">
              <a:off x="8077442" y="3440672"/>
              <a:ext cx="558796" cy="6858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Down 49">
              <a:extLst>
                <a:ext uri="{FF2B5EF4-FFF2-40B4-BE49-F238E27FC236}">
                  <a16:creationId xmlns:a16="http://schemas.microsoft.com/office/drawing/2014/main" id="{B4E4E9FB-E98E-57FD-CBAA-808392D03F21}"/>
                </a:ext>
              </a:extLst>
            </p:cNvPr>
            <p:cNvSpPr/>
            <p:nvPr/>
          </p:nvSpPr>
          <p:spPr>
            <a:xfrm rot="10800000">
              <a:off x="9857487" y="2760033"/>
              <a:ext cx="558796" cy="687842"/>
            </a:xfrm>
            <a:prstGeom prst="downArrow">
              <a:avLst/>
            </a:prstGeom>
            <a:solidFill>
              <a:schemeClr val="bg1">
                <a:lumMod val="75000"/>
              </a:schemeClr>
            </a:solidFill>
            <a:ln>
              <a:solidFill>
                <a:srgbClr val="C7C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Down 50">
              <a:extLst>
                <a:ext uri="{FF2B5EF4-FFF2-40B4-BE49-F238E27FC236}">
                  <a16:creationId xmlns:a16="http://schemas.microsoft.com/office/drawing/2014/main" id="{1332C01B-E56C-774A-1BCD-C155F3E98999}"/>
                </a:ext>
              </a:extLst>
            </p:cNvPr>
            <p:cNvSpPr/>
            <p:nvPr/>
          </p:nvSpPr>
          <p:spPr>
            <a:xfrm>
              <a:off x="9872311" y="4043065"/>
              <a:ext cx="558796" cy="762515"/>
            </a:xfrm>
            <a:prstGeom prst="downArrow">
              <a:avLst/>
            </a:prstGeom>
            <a:solidFill>
              <a:schemeClr val="bg1">
                <a:lumMod val="75000"/>
              </a:schemeClr>
            </a:solidFill>
            <a:ln>
              <a:solidFill>
                <a:srgbClr val="C7C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E34BC85-4630-22DB-F230-7D9279D3089B}"/>
                </a:ext>
              </a:extLst>
            </p:cNvPr>
            <p:cNvSpPr/>
            <p:nvPr/>
          </p:nvSpPr>
          <p:spPr>
            <a:xfrm>
              <a:off x="4998245" y="3121517"/>
              <a:ext cx="3132000" cy="1325564"/>
            </a:xfrm>
            <a:prstGeom prst="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64C5738B-4C96-417D-9413-1ADE4F1935EC}"/>
              </a:ext>
            </a:extLst>
          </p:cNvPr>
          <p:cNvGrpSpPr/>
          <p:nvPr/>
        </p:nvGrpSpPr>
        <p:grpSpPr>
          <a:xfrm>
            <a:off x="8333432" y="1291932"/>
            <a:ext cx="2656397" cy="1605695"/>
            <a:chOff x="8269595" y="1321197"/>
            <a:chExt cx="2656397" cy="1605695"/>
          </a:xfrm>
        </p:grpSpPr>
        <p:pic>
          <p:nvPicPr>
            <p:cNvPr id="3" name="Graphic 2" descr="Pizza with solid fill">
              <a:extLst>
                <a:ext uri="{FF2B5EF4-FFF2-40B4-BE49-F238E27FC236}">
                  <a16:creationId xmlns:a16="http://schemas.microsoft.com/office/drawing/2014/main" id="{74D1DB14-9D9D-41B4-8562-3735B35420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0050" y="1444209"/>
              <a:ext cx="795942" cy="795942"/>
            </a:xfrm>
            <a:prstGeom prst="rect">
              <a:avLst/>
            </a:prstGeom>
          </p:spPr>
        </p:pic>
        <p:pic>
          <p:nvPicPr>
            <p:cNvPr id="5" name="Graphic 4" descr="Donut with solid fill">
              <a:extLst>
                <a:ext uri="{FF2B5EF4-FFF2-40B4-BE49-F238E27FC236}">
                  <a16:creationId xmlns:a16="http://schemas.microsoft.com/office/drawing/2014/main" id="{A4D3858E-BD75-49F3-B4C5-B09C60B2AF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1026" y="2125349"/>
              <a:ext cx="795941" cy="795941"/>
            </a:xfrm>
            <a:prstGeom prst="rect">
              <a:avLst/>
            </a:prstGeom>
          </p:spPr>
        </p:pic>
        <p:pic>
          <p:nvPicPr>
            <p:cNvPr id="7" name="Graphic 6" descr="Ice cream with solid fill">
              <a:extLst>
                <a:ext uri="{FF2B5EF4-FFF2-40B4-BE49-F238E27FC236}">
                  <a16:creationId xmlns:a16="http://schemas.microsoft.com/office/drawing/2014/main" id="{58B3E642-382E-45C0-8862-E48042E8F2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67085" y="1536132"/>
              <a:ext cx="914400" cy="914400"/>
            </a:xfrm>
            <a:prstGeom prst="rect">
              <a:avLst/>
            </a:prstGeom>
          </p:spPr>
        </p:pic>
        <p:pic>
          <p:nvPicPr>
            <p:cNvPr id="9" name="Graphic 8" descr="Cupcake with solid fill">
              <a:extLst>
                <a:ext uri="{FF2B5EF4-FFF2-40B4-BE49-F238E27FC236}">
                  <a16:creationId xmlns:a16="http://schemas.microsoft.com/office/drawing/2014/main" id="{08962AC0-A3A0-40A4-9DEA-7C887B3E0F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73385" y="2139492"/>
              <a:ext cx="787400" cy="787400"/>
            </a:xfrm>
            <a:prstGeom prst="rect">
              <a:avLst/>
            </a:prstGeom>
          </p:spPr>
        </p:pic>
        <p:pic>
          <p:nvPicPr>
            <p:cNvPr id="11" name="Graphic 10" descr="Cake with solid fill">
              <a:extLst>
                <a:ext uri="{FF2B5EF4-FFF2-40B4-BE49-F238E27FC236}">
                  <a16:creationId xmlns:a16="http://schemas.microsoft.com/office/drawing/2014/main" id="{B82D3E49-EFD0-4510-8BAF-4747314DD6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69595" y="1321197"/>
              <a:ext cx="914400" cy="914400"/>
            </a:xfrm>
            <a:prstGeom prst="rect">
              <a:avLst/>
            </a:prstGeom>
          </p:spPr>
        </p:pic>
      </p:grpSp>
      <p:grpSp>
        <p:nvGrpSpPr>
          <p:cNvPr id="33" name="Group 32">
            <a:extLst>
              <a:ext uri="{FF2B5EF4-FFF2-40B4-BE49-F238E27FC236}">
                <a16:creationId xmlns:a16="http://schemas.microsoft.com/office/drawing/2014/main" id="{AACEB176-B25C-493F-B9C3-7C941E90440F}"/>
              </a:ext>
            </a:extLst>
          </p:cNvPr>
          <p:cNvGrpSpPr/>
          <p:nvPr/>
        </p:nvGrpSpPr>
        <p:grpSpPr>
          <a:xfrm>
            <a:off x="8420481" y="4487475"/>
            <a:ext cx="2659037" cy="1668785"/>
            <a:chOff x="8463550" y="4555085"/>
            <a:chExt cx="2659037" cy="1668785"/>
          </a:xfrm>
        </p:grpSpPr>
        <p:pic>
          <p:nvPicPr>
            <p:cNvPr id="13" name="Graphic 12" descr="Apple outline">
              <a:extLst>
                <a:ext uri="{FF2B5EF4-FFF2-40B4-BE49-F238E27FC236}">
                  <a16:creationId xmlns:a16="http://schemas.microsoft.com/office/drawing/2014/main" id="{371CB38F-76B3-4496-B0B5-D6A664FD686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75205" y="4555085"/>
              <a:ext cx="914400" cy="914400"/>
            </a:xfrm>
            <a:prstGeom prst="rect">
              <a:avLst/>
            </a:prstGeom>
          </p:spPr>
        </p:pic>
        <p:pic>
          <p:nvPicPr>
            <p:cNvPr id="18" name="Graphic 17" descr="Cherries with solid fill">
              <a:extLst>
                <a:ext uri="{FF2B5EF4-FFF2-40B4-BE49-F238E27FC236}">
                  <a16:creationId xmlns:a16="http://schemas.microsoft.com/office/drawing/2014/main" id="{C7D9B525-5110-4739-B410-8F077D66B36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749575" y="4632743"/>
              <a:ext cx="914400" cy="914400"/>
            </a:xfrm>
            <a:prstGeom prst="rect">
              <a:avLst/>
            </a:prstGeom>
          </p:spPr>
        </p:pic>
        <p:pic>
          <p:nvPicPr>
            <p:cNvPr id="21" name="Graphic 20" descr="Avocado with solid fill">
              <a:extLst>
                <a:ext uri="{FF2B5EF4-FFF2-40B4-BE49-F238E27FC236}">
                  <a16:creationId xmlns:a16="http://schemas.microsoft.com/office/drawing/2014/main" id="{9C91788D-53E1-441E-9246-9A74F5DCD67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463550" y="5309470"/>
              <a:ext cx="914400" cy="914400"/>
            </a:xfrm>
            <a:prstGeom prst="rect">
              <a:avLst/>
            </a:prstGeom>
          </p:spPr>
        </p:pic>
        <p:pic>
          <p:nvPicPr>
            <p:cNvPr id="23" name="Graphic 22" descr="Pineapple outline">
              <a:extLst>
                <a:ext uri="{FF2B5EF4-FFF2-40B4-BE49-F238E27FC236}">
                  <a16:creationId xmlns:a16="http://schemas.microsoft.com/office/drawing/2014/main" id="{9346A35E-DB5E-4517-A1F0-CFEC56C330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262390" y="5297608"/>
              <a:ext cx="914400" cy="914400"/>
            </a:xfrm>
            <a:prstGeom prst="rect">
              <a:avLst/>
            </a:prstGeom>
          </p:spPr>
        </p:pic>
        <p:pic>
          <p:nvPicPr>
            <p:cNvPr id="26" name="Graphic 25" descr="Peas In Pod with solid fill">
              <a:extLst>
                <a:ext uri="{FF2B5EF4-FFF2-40B4-BE49-F238E27FC236}">
                  <a16:creationId xmlns:a16="http://schemas.microsoft.com/office/drawing/2014/main" id="{F1A607C0-77AD-49C9-A554-C0374225AB6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208187" y="5309470"/>
              <a:ext cx="914400" cy="914400"/>
            </a:xfrm>
            <a:prstGeom prst="rect">
              <a:avLst/>
            </a:prstGeom>
          </p:spPr>
        </p:pic>
      </p:grpSp>
    </p:spTree>
    <p:extLst>
      <p:ext uri="{BB962C8B-B14F-4D97-AF65-F5344CB8AC3E}">
        <p14:creationId xmlns:p14="http://schemas.microsoft.com/office/powerpoint/2010/main" val="331692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What is the primary purpose of medications used in obesity treatment?</a:t>
            </a:r>
          </a:p>
        </p:txBody>
      </p:sp>
      <p:sp>
        <p:nvSpPr>
          <p:cNvPr id="8" name="Text Placeholder 7">
            <a:extLst>
              <a:ext uri="{FF2B5EF4-FFF2-40B4-BE49-F238E27FC236}">
                <a16:creationId xmlns:a16="http://schemas.microsoft.com/office/drawing/2014/main" id="{C9C2601D-E478-2CBA-FEFE-9643D74478E5}"/>
              </a:ext>
            </a:extLst>
          </p:cNvPr>
          <p:cNvSpPr>
            <a:spLocks noGrp="1"/>
          </p:cNvSpPr>
          <p:nvPr>
            <p:ph type="body" sz="quarter" idx="13"/>
          </p:nvPr>
        </p:nvSpPr>
        <p:spPr/>
        <p:txBody>
          <a:bodyPr/>
          <a:lstStyle/>
          <a:p>
            <a:r>
              <a:rPr lang="en-GB"/>
              <a:t>BMI, body mass index. </a:t>
            </a:r>
            <a:br>
              <a:rPr lang="en-GB"/>
            </a:br>
            <a:r>
              <a:rPr lang="en-GB"/>
              <a:t>Jensen MD et al. Circulation 2014;129:102–38.</a:t>
            </a:r>
          </a:p>
        </p:txBody>
      </p:sp>
      <p:sp>
        <p:nvSpPr>
          <p:cNvPr id="4" name="TextBox 3">
            <a:extLst>
              <a:ext uri="{FF2B5EF4-FFF2-40B4-BE49-F238E27FC236}">
                <a16:creationId xmlns:a16="http://schemas.microsoft.com/office/drawing/2014/main" id="{A6660A0A-D7A9-4172-9E49-5AFEBE21B9CD}"/>
              </a:ext>
            </a:extLst>
          </p:cNvPr>
          <p:cNvSpPr txBox="1"/>
          <p:nvPr/>
        </p:nvSpPr>
        <p:spPr>
          <a:xfrm>
            <a:off x="1117600" y="4165600"/>
            <a:ext cx="914400" cy="914400"/>
          </a:xfrm>
          <a:prstGeom prst="rect">
            <a:avLst/>
          </a:prstGeom>
          <a:noFill/>
        </p:spPr>
        <p:txBody>
          <a:bodyPr wrap="none" lIns="0" tIns="0" rIns="0" bIns="0" rtlCol="0">
            <a:noAutofit/>
          </a:bodyPr>
          <a:lstStyle/>
          <a:p>
            <a:pPr>
              <a:lnSpc>
                <a:spcPct val="90000"/>
              </a:lnSpc>
              <a:spcBef>
                <a:spcPts val="600"/>
              </a:spcBef>
            </a:pPr>
            <a:endParaRPr lang="en-US" sz="2400" spc="-50">
              <a:solidFill>
                <a:schemeClr val="accent1"/>
              </a:solidFill>
            </a:endParaRPr>
          </a:p>
        </p:txBody>
      </p:sp>
      <p:sp>
        <p:nvSpPr>
          <p:cNvPr id="40" name="Content Placeholder 2">
            <a:extLst>
              <a:ext uri="{FF2B5EF4-FFF2-40B4-BE49-F238E27FC236}">
                <a16:creationId xmlns:a16="http://schemas.microsoft.com/office/drawing/2014/main" id="{4F619CEA-1226-5FBD-1E7B-1F2648346779}"/>
              </a:ext>
            </a:extLst>
          </p:cNvPr>
          <p:cNvSpPr txBox="1">
            <a:spLocks/>
          </p:cNvSpPr>
          <p:nvPr/>
        </p:nvSpPr>
        <p:spPr>
          <a:xfrm>
            <a:off x="902538" y="2096384"/>
            <a:ext cx="10515600" cy="435133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mj-lt"/>
              </a:rPr>
              <a:t>“The rationale for use of medications is to help patients adhere to a lower calorie diet more consistently in order to achieve more sufficient weight loss and health improvements when combined with increased physical activity”</a:t>
            </a:r>
          </a:p>
          <a:p>
            <a:pPr marL="0" indent="0">
              <a:buFont typeface="Arial" panose="020B0604020202020204" pitchFamily="34" charset="0"/>
              <a:buNone/>
            </a:pPr>
            <a:endParaRPr lang="en-US" sz="2400" dirty="0">
              <a:latin typeface="+mj-lt"/>
            </a:endParaRPr>
          </a:p>
          <a:p>
            <a:pPr marL="341313" indent="-341313">
              <a:spcBef>
                <a:spcPts val="600"/>
              </a:spcBef>
            </a:pPr>
            <a:r>
              <a:rPr lang="en-US" sz="2400" spc="-50" dirty="0">
                <a:latin typeface="+mj-lt"/>
              </a:rPr>
              <a:t>FDA indication:</a:t>
            </a:r>
            <a:endParaRPr lang="en-US" sz="2400" spc="-50" dirty="0">
              <a:latin typeface="+mj-lt"/>
              <a:cs typeface="Calibri" panose="020F0502020204030204" pitchFamily="34" charset="0"/>
            </a:endParaRPr>
          </a:p>
          <a:p>
            <a:pPr lvl="1" indent="-344488">
              <a:spcBef>
                <a:spcPts val="600"/>
              </a:spcBef>
            </a:pPr>
            <a:r>
              <a:rPr lang="en-US" sz="2000" spc="-50" dirty="0">
                <a:latin typeface="+mj-lt"/>
              </a:rPr>
              <a:t>Indicated for patients with a BMI </a:t>
            </a:r>
            <a:r>
              <a:rPr lang="en-US" sz="2000" spc="-50" dirty="0">
                <a:latin typeface="+mj-lt"/>
                <a:cs typeface="Calibri"/>
              </a:rPr>
              <a:t>≥30 kg/m</a:t>
            </a:r>
            <a:r>
              <a:rPr lang="en-US" sz="2000" spc="-50" baseline="30000" dirty="0">
                <a:latin typeface="+mj-lt"/>
                <a:cs typeface="Calibri"/>
              </a:rPr>
              <a:t>2</a:t>
            </a:r>
            <a:r>
              <a:rPr lang="en-US" sz="2000" spc="-50" dirty="0">
                <a:latin typeface="+mj-lt"/>
                <a:cs typeface="Calibri"/>
              </a:rPr>
              <a:t> or a </a:t>
            </a:r>
            <a:endParaRPr lang="en-US" sz="2000" spc="-50" dirty="0">
              <a:latin typeface="+mj-lt"/>
              <a:cs typeface="Calibri" panose="020F0502020204030204" pitchFamily="34" charset="0"/>
            </a:endParaRPr>
          </a:p>
          <a:p>
            <a:pPr lvl="1" indent="-344488">
              <a:spcBef>
                <a:spcPts val="600"/>
              </a:spcBef>
            </a:pPr>
            <a:r>
              <a:rPr lang="en-US" sz="2000" spc="-50" dirty="0">
                <a:latin typeface="+mj-lt"/>
                <a:cs typeface="Calibri"/>
              </a:rPr>
              <a:t>BMI ≥27 kg/m</a:t>
            </a:r>
            <a:r>
              <a:rPr lang="en-US" sz="2000" spc="-50" baseline="30000" dirty="0">
                <a:latin typeface="+mj-lt"/>
                <a:cs typeface="Calibri"/>
              </a:rPr>
              <a:t>2</a:t>
            </a:r>
            <a:r>
              <a:rPr lang="en-US" sz="2000" spc="-50" dirty="0">
                <a:latin typeface="+mj-lt"/>
                <a:cs typeface="Calibri"/>
              </a:rPr>
              <a:t> associated with a </a:t>
            </a:r>
            <a:r>
              <a:rPr lang="en-US" sz="2000" b="1" spc="-50" dirty="0">
                <a:latin typeface="+mj-lt"/>
                <a:cs typeface="Calibri"/>
              </a:rPr>
              <a:t>weight-related</a:t>
            </a:r>
            <a:r>
              <a:rPr lang="en-US" sz="2000" b="1" spc="-50" dirty="0">
                <a:solidFill>
                  <a:srgbClr val="FF0000"/>
                </a:solidFill>
                <a:latin typeface="+mj-lt"/>
                <a:cs typeface="Calibri"/>
              </a:rPr>
              <a:t> </a:t>
            </a:r>
            <a:r>
              <a:rPr lang="en-US" sz="2000" spc="-50" dirty="0">
                <a:latin typeface="+mj-lt"/>
                <a:cs typeface="Calibri"/>
              </a:rPr>
              <a:t>co-morbidity</a:t>
            </a:r>
          </a:p>
        </p:txBody>
      </p:sp>
    </p:spTree>
    <p:extLst>
      <p:ext uri="{BB962C8B-B14F-4D97-AF65-F5344CB8AC3E}">
        <p14:creationId xmlns:p14="http://schemas.microsoft.com/office/powerpoint/2010/main" val="77427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9B2D3A-FF25-80DC-ADDB-DBF78772E013}"/>
              </a:ext>
            </a:extLst>
          </p:cNvPr>
          <p:cNvSpPr/>
          <p:nvPr/>
        </p:nvSpPr>
        <p:spPr>
          <a:xfrm>
            <a:off x="690796" y="1410432"/>
            <a:ext cx="10965873" cy="4393028"/>
          </a:xfrm>
          <a:prstGeom prst="rect">
            <a:avLst/>
          </a:prstGeom>
          <a:solidFill>
            <a:srgbClr val="D8EAF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a16="http://schemas.microsoft.com/office/drawing/2014/main" id="{25A61D0F-E96E-483A-8449-E29B882D8DC2}"/>
              </a:ext>
            </a:extLst>
          </p:cNvPr>
          <p:cNvGrpSpPr/>
          <p:nvPr/>
        </p:nvGrpSpPr>
        <p:grpSpPr>
          <a:xfrm>
            <a:off x="453639" y="1528313"/>
            <a:ext cx="11105051" cy="4266478"/>
            <a:chOff x="152401" y="1557800"/>
            <a:chExt cx="11823858" cy="4266478"/>
          </a:xfrm>
          <a:effectLst/>
        </p:grpSpPr>
        <p:sp>
          <p:nvSpPr>
            <p:cNvPr id="20" name="TextBox 19"/>
            <p:cNvSpPr txBox="1"/>
            <p:nvPr/>
          </p:nvSpPr>
          <p:spPr>
            <a:xfrm>
              <a:off x="1353592" y="5138500"/>
              <a:ext cx="43814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21" name="TextBox 20"/>
            <p:cNvSpPr txBox="1"/>
            <p:nvPr/>
          </p:nvSpPr>
          <p:spPr>
            <a:xfrm>
              <a:off x="2870415" y="5138500"/>
              <a:ext cx="43814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2" name="TextBox 21"/>
            <p:cNvSpPr txBox="1"/>
            <p:nvPr/>
          </p:nvSpPr>
          <p:spPr>
            <a:xfrm>
              <a:off x="4255428" y="5138500"/>
              <a:ext cx="673115"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23" name="TextBox 22"/>
            <p:cNvSpPr txBox="1"/>
            <p:nvPr/>
          </p:nvSpPr>
          <p:spPr>
            <a:xfrm>
              <a:off x="5809506" y="5138501"/>
              <a:ext cx="535540"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15</a:t>
              </a:r>
            </a:p>
          </p:txBody>
        </p:sp>
        <p:sp>
          <p:nvSpPr>
            <p:cNvPr id="24" name="TextBox 23"/>
            <p:cNvSpPr txBox="1"/>
            <p:nvPr/>
          </p:nvSpPr>
          <p:spPr>
            <a:xfrm>
              <a:off x="7275433" y="5138500"/>
              <a:ext cx="618096"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a:t>
              </a:r>
            </a:p>
          </p:txBody>
        </p:sp>
        <p:sp>
          <p:nvSpPr>
            <p:cNvPr id="25" name="TextBox 24"/>
            <p:cNvSpPr txBox="1"/>
            <p:nvPr/>
          </p:nvSpPr>
          <p:spPr>
            <a:xfrm>
              <a:off x="8823919" y="5138501"/>
              <a:ext cx="539787"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25</a:t>
              </a:r>
            </a:p>
          </p:txBody>
        </p:sp>
        <p:sp>
          <p:nvSpPr>
            <p:cNvPr id="26" name="TextBox 25"/>
            <p:cNvSpPr txBox="1"/>
            <p:nvPr/>
          </p:nvSpPr>
          <p:spPr>
            <a:xfrm>
              <a:off x="10277620" y="5138500"/>
              <a:ext cx="596944"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30</a:t>
              </a:r>
            </a:p>
          </p:txBody>
        </p:sp>
        <p:sp>
          <p:nvSpPr>
            <p:cNvPr id="39" name="TextBox 38"/>
            <p:cNvSpPr txBox="1"/>
            <p:nvPr/>
          </p:nvSpPr>
          <p:spPr>
            <a:xfrm>
              <a:off x="245606" y="1557800"/>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Lifestyle </a:t>
              </a:r>
              <a:b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a:t>
              </a:r>
              <a:r>
                <a:rPr kumimoji="0" lang="en-US" sz="1333"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152401" y="2041415"/>
              <a:ext cx="1453372"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Very low calorie diet</a:t>
              </a:r>
              <a:r>
                <a:rPr kumimoji="0" lang="en-US" sz="1333"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2,3</a:t>
              </a:r>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245606" y="2631044"/>
              <a:ext cx="1360167" cy="297454"/>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IBT</a:t>
              </a:r>
              <a:r>
                <a:rPr kumimoji="0" lang="en-US" sz="1333"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4,5</a:t>
              </a:r>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TextBox 41"/>
            <p:cNvSpPr txBox="1"/>
            <p:nvPr/>
          </p:nvSpPr>
          <p:spPr>
            <a:xfrm>
              <a:off x="245606" y="3113520"/>
              <a:ext cx="1360167" cy="297454"/>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AOM</a:t>
              </a:r>
              <a:r>
                <a:rPr kumimoji="0" lang="en-US" sz="1333"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6</a:t>
              </a:r>
              <a:r>
                <a:rPr lang="en-US" sz="1333" baseline="30000" dirty="0">
                  <a:solidFill>
                    <a:prstClr val="black"/>
                  </a:solidFill>
                  <a:latin typeface="Arial" panose="020B0604020202020204" pitchFamily="34" charset="0"/>
                  <a:cs typeface="Arial" panose="020B0604020202020204" pitchFamily="34" charset="0"/>
                </a:rPr>
                <a:t>-9</a:t>
              </a:r>
              <a:endPar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p:cNvSpPr txBox="1"/>
            <p:nvPr/>
          </p:nvSpPr>
          <p:spPr>
            <a:xfrm>
              <a:off x="245606" y="3492254"/>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Gastric </a:t>
              </a:r>
              <a:br>
                <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band</a:t>
              </a:r>
              <a:r>
                <a:rPr kumimoji="0" lang="en-US" sz="1333"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p:cNvSpPr txBox="1"/>
            <p:nvPr/>
          </p:nvSpPr>
          <p:spPr>
            <a:xfrm>
              <a:off x="245606" y="3975869"/>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Gastric </a:t>
              </a:r>
              <a:br>
                <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sleeve</a:t>
              </a:r>
              <a:r>
                <a:rPr kumimoji="0" lang="en-US" sz="1333"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11</a:t>
              </a:r>
            </a:p>
          </p:txBody>
        </p:sp>
        <p:sp>
          <p:nvSpPr>
            <p:cNvPr id="45" name="TextBox 44"/>
            <p:cNvSpPr txBox="1"/>
            <p:nvPr/>
          </p:nvSpPr>
          <p:spPr>
            <a:xfrm>
              <a:off x="245606" y="4459480"/>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Gastric </a:t>
              </a:r>
              <a:br>
                <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bypass</a:t>
              </a:r>
              <a:r>
                <a:rPr kumimoji="0" lang="en-US" sz="1333"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cxnSp>
          <p:nvCxnSpPr>
            <p:cNvPr id="4" name="Straight Connector 3"/>
            <p:cNvCxnSpPr/>
            <p:nvPr/>
          </p:nvCxnSpPr>
          <p:spPr>
            <a:xfrm>
              <a:off x="1572665" y="1569247"/>
              <a:ext cx="0" cy="34066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572665" y="4975939"/>
              <a:ext cx="90254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6539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53645"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54218"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5479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55368"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5594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556516"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73530" y="5485724"/>
              <a:ext cx="284062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Weight loss (%)</a:t>
              </a:r>
            </a:p>
          </p:txBody>
        </p:sp>
        <p:cxnSp>
          <p:nvCxnSpPr>
            <p:cNvPr id="31" name="Straight Connector 30"/>
            <p:cNvCxnSpPr/>
            <p:nvPr/>
          </p:nvCxnSpPr>
          <p:spPr>
            <a:xfrm rot="16200000">
              <a:off x="1468280" y="4894659"/>
              <a:ext cx="0" cy="1625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87003" y="4484625"/>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87003" y="4001740"/>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87003" y="3518855"/>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87003" y="3035969"/>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87005" y="2553084"/>
              <a:ext cx="16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87005" y="2070199"/>
              <a:ext cx="16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99324" y="1569247"/>
              <a:ext cx="1625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320937" y="1695711"/>
              <a:ext cx="761076" cy="275647"/>
            </a:xfrm>
            <a:prstGeom prst="rect">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3–5%</a:t>
              </a:r>
            </a:p>
          </p:txBody>
        </p:sp>
        <p:sp>
          <p:nvSpPr>
            <p:cNvPr id="48" name="Rectangle 47"/>
            <p:cNvSpPr/>
            <p:nvPr/>
          </p:nvSpPr>
          <p:spPr>
            <a:xfrm>
              <a:off x="2320937" y="3108911"/>
              <a:ext cx="5466934" cy="275647"/>
            </a:xfrm>
            <a:prstGeom prst="rect">
              <a:avLst/>
            </a:prstGeom>
            <a:solidFill>
              <a:schemeClr val="bg2">
                <a:lumMod val="2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3–21%*</a:t>
              </a:r>
            </a:p>
          </p:txBody>
        </p:sp>
        <p:sp>
          <p:nvSpPr>
            <p:cNvPr id="49" name="Rectangle 48"/>
            <p:cNvSpPr/>
            <p:nvPr/>
          </p:nvSpPr>
          <p:spPr>
            <a:xfrm>
              <a:off x="2635907" y="2659941"/>
              <a:ext cx="740792" cy="275647"/>
            </a:xfrm>
            <a:prstGeom prst="rect">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4–6%</a:t>
              </a:r>
            </a:p>
          </p:txBody>
        </p:sp>
        <p:sp>
          <p:nvSpPr>
            <p:cNvPr id="50" name="Rectangle 49"/>
            <p:cNvSpPr/>
            <p:nvPr/>
          </p:nvSpPr>
          <p:spPr>
            <a:xfrm>
              <a:off x="3376701" y="2177825"/>
              <a:ext cx="1195820" cy="275647"/>
            </a:xfrm>
            <a:prstGeom prst="rect">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6–10%</a:t>
              </a:r>
            </a:p>
          </p:txBody>
        </p:sp>
        <p:sp>
          <p:nvSpPr>
            <p:cNvPr id="52" name="Rectangle 51"/>
            <p:cNvSpPr/>
            <p:nvPr/>
          </p:nvSpPr>
          <p:spPr>
            <a:xfrm>
              <a:off x="8773538" y="4588395"/>
              <a:ext cx="1835199" cy="275647"/>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24–38%</a:t>
              </a:r>
            </a:p>
          </p:txBody>
        </p:sp>
        <p:sp>
          <p:nvSpPr>
            <p:cNvPr id="53" name="Rectangle 52"/>
            <p:cNvSpPr/>
            <p:nvPr/>
          </p:nvSpPr>
          <p:spPr>
            <a:xfrm>
              <a:off x="3842749" y="3624170"/>
              <a:ext cx="4723791" cy="275647"/>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7–23%</a:t>
              </a:r>
            </a:p>
          </p:txBody>
        </p:sp>
        <p:sp>
          <p:nvSpPr>
            <p:cNvPr id="54" name="Rectangle 53"/>
            <p:cNvSpPr/>
            <p:nvPr/>
          </p:nvSpPr>
          <p:spPr>
            <a:xfrm>
              <a:off x="8999897" y="4106283"/>
              <a:ext cx="1608840" cy="275647"/>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25</a:t>
              </a:r>
              <a:r>
                <a:rPr kumimoji="0" lang="en-US" sz="1467"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a:t>
              </a: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35%</a:t>
              </a:r>
            </a:p>
          </p:txBody>
        </p:sp>
        <p:grpSp>
          <p:nvGrpSpPr>
            <p:cNvPr id="8" name="Group 7"/>
            <p:cNvGrpSpPr/>
            <p:nvPr/>
          </p:nvGrpSpPr>
          <p:grpSpPr>
            <a:xfrm>
              <a:off x="9175927" y="1557800"/>
              <a:ext cx="2800332" cy="1178725"/>
              <a:chOff x="6060423" y="1390133"/>
              <a:chExt cx="2100249" cy="884044"/>
            </a:xfrm>
          </p:grpSpPr>
          <p:sp>
            <p:nvSpPr>
              <p:cNvPr id="3" name="Rectangle 2"/>
              <p:cNvSpPr/>
              <p:nvPr/>
            </p:nvSpPr>
            <p:spPr>
              <a:xfrm>
                <a:off x="6060423" y="1438633"/>
                <a:ext cx="178452" cy="180000"/>
              </a:xfrm>
              <a:prstGeom prst="rect">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Rectangle 69"/>
              <p:cNvSpPr/>
              <p:nvPr/>
            </p:nvSpPr>
            <p:spPr>
              <a:xfrm>
                <a:off x="6060423" y="1756995"/>
                <a:ext cx="178452" cy="180000"/>
              </a:xfrm>
              <a:prstGeom prst="rect">
                <a:avLst/>
              </a:prstGeom>
              <a:solidFill>
                <a:schemeClr val="bg2">
                  <a:lumMod val="2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 name="Rectangle 73"/>
              <p:cNvSpPr/>
              <p:nvPr/>
            </p:nvSpPr>
            <p:spPr>
              <a:xfrm>
                <a:off x="6060423" y="2075357"/>
                <a:ext cx="178452" cy="18000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6251202" y="1390133"/>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Lifestyle intervention</a:t>
                </a:r>
              </a:p>
            </p:txBody>
          </p:sp>
          <p:sp>
            <p:nvSpPr>
              <p:cNvPr id="75" name="TextBox 74"/>
              <p:cNvSpPr txBox="1"/>
              <p:nvPr/>
            </p:nvSpPr>
            <p:spPr>
              <a:xfrm>
                <a:off x="6251202" y="1705197"/>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AOM</a:t>
                </a:r>
              </a:p>
            </p:txBody>
          </p:sp>
          <p:sp>
            <p:nvSpPr>
              <p:cNvPr id="76" name="TextBox 75"/>
              <p:cNvSpPr txBox="1"/>
              <p:nvPr/>
            </p:nvSpPr>
            <p:spPr>
              <a:xfrm>
                <a:off x="6251202" y="2020261"/>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Surgery</a:t>
                </a:r>
              </a:p>
            </p:txBody>
          </p:sp>
        </p:grpSp>
      </p:grpSp>
      <p:sp>
        <p:nvSpPr>
          <p:cNvPr id="2" name="Title 1"/>
          <p:cNvSpPr>
            <a:spLocks noGrp="1"/>
          </p:cNvSpPr>
          <p:nvPr>
            <p:ph type="title"/>
          </p:nvPr>
        </p:nvSpPr>
        <p:spPr/>
        <p:txBody>
          <a:bodyPr>
            <a:normAutofit/>
          </a:bodyPr>
          <a:lstStyle/>
          <a:p>
            <a:r>
              <a:rPr lang="en-US" sz="3600" dirty="0"/>
              <a:t>Efficacy of existing weight loss interventions</a:t>
            </a:r>
          </a:p>
        </p:txBody>
      </p:sp>
      <p:sp>
        <p:nvSpPr>
          <p:cNvPr id="61" name="Text Placeholder 60">
            <a:extLst>
              <a:ext uri="{FF2B5EF4-FFF2-40B4-BE49-F238E27FC236}">
                <a16:creationId xmlns:a16="http://schemas.microsoft.com/office/drawing/2014/main" id="{1B41C069-A933-4D01-8DD7-4D903A020DEE}"/>
              </a:ext>
            </a:extLst>
          </p:cNvPr>
          <p:cNvSpPr>
            <a:spLocks noGrp="1"/>
          </p:cNvSpPr>
          <p:nvPr>
            <p:ph type="body" sz="quarter" idx="13"/>
          </p:nvPr>
        </p:nvSpPr>
        <p:spPr/>
        <p:txBody>
          <a:bodyPr/>
          <a:lstStyle/>
          <a:p>
            <a:pPr>
              <a:spcBef>
                <a:spcPts val="0"/>
              </a:spcBef>
            </a:pPr>
            <a:r>
              <a:rPr lang="en-US" sz="800" dirty="0"/>
              <a:t>*Based on mean weight loss achieved by the completer populations in the largest phase 3 clinical trial of each respective product’s clinical development program as reported in the AACE Guidelines (2016).</a:t>
            </a:r>
          </a:p>
          <a:p>
            <a:pPr>
              <a:spcBef>
                <a:spcPts val="0"/>
              </a:spcBef>
            </a:pPr>
            <a:r>
              <a:rPr lang="en-US" sz="800" dirty="0"/>
              <a:t>AACE, American Association of Clinical Endocrinology; AOM, anti-obesity medications; IBT, intensive behavioral therapy.</a:t>
            </a:r>
            <a:br>
              <a:rPr lang="en-US" sz="800" dirty="0"/>
            </a:br>
            <a:r>
              <a:rPr lang="en-US" sz="800" dirty="0"/>
              <a:t>1. le Roux CW et al. Lancet 2017;389:1399–409; 2. Lean ME et al. Lancet 2018;391:541–51; 3. Tsai AG and </a:t>
            </a:r>
            <a:r>
              <a:rPr lang="en-US" sz="800" dirty="0" err="1"/>
              <a:t>Wadden</a:t>
            </a:r>
            <a:r>
              <a:rPr lang="en-US" sz="800" dirty="0"/>
              <a:t> TA. Obesity 2006;14:1283–93; 4. </a:t>
            </a:r>
            <a:r>
              <a:rPr lang="en-US" sz="800" dirty="0" err="1"/>
              <a:t>Wadden</a:t>
            </a:r>
            <a:r>
              <a:rPr lang="en-US" sz="800" dirty="0"/>
              <a:t> TA et al. Obesity 2011;19:1987–98; 5. </a:t>
            </a:r>
            <a:r>
              <a:rPr lang="en-US" sz="800" dirty="0" err="1"/>
              <a:t>Wadden</a:t>
            </a:r>
            <a:r>
              <a:rPr lang="en-US" sz="800" dirty="0"/>
              <a:t> TA et al. Obesity 2019;27:75</a:t>
            </a:r>
            <a:r>
              <a:rPr lang="en-US" sz="800" dirty="0">
                <a:latin typeface="Calibri" panose="020F0502020204030204" pitchFamily="34" charset="0"/>
                <a:cs typeface="Calibri" panose="020F0502020204030204" pitchFamily="34" charset="0"/>
              </a:rPr>
              <a:t>–</a:t>
            </a:r>
            <a:r>
              <a:rPr lang="en-US" sz="800" dirty="0"/>
              <a:t>86; 6. Garvey WT et al. </a:t>
            </a:r>
            <a:r>
              <a:rPr lang="en-US" sz="800" dirty="0" err="1"/>
              <a:t>Endocr</a:t>
            </a:r>
            <a:r>
              <a:rPr lang="en-US" sz="800" dirty="0"/>
              <a:t> </a:t>
            </a:r>
            <a:r>
              <a:rPr lang="en-US" sz="800" dirty="0" err="1"/>
              <a:t>Pract</a:t>
            </a:r>
            <a:r>
              <a:rPr lang="en-US" sz="800" dirty="0"/>
              <a:t> 2016;22(Suppl 3):1</a:t>
            </a:r>
            <a:r>
              <a:rPr lang="en-US" sz="800" dirty="0">
                <a:latin typeface="Calibri" panose="020F0502020204030204" pitchFamily="34" charset="0"/>
                <a:cs typeface="Calibri" panose="020F0502020204030204" pitchFamily="34" charset="0"/>
              </a:rPr>
              <a:t>–</a:t>
            </a:r>
            <a:r>
              <a:rPr lang="en-US" sz="800" dirty="0"/>
              <a:t>203; 7. </a:t>
            </a:r>
            <a:r>
              <a:rPr lang="en-GB" sz="800" dirty="0"/>
              <a:t>Tak YJ and Lee SY. Curr </a:t>
            </a:r>
            <a:r>
              <a:rPr lang="en-GB" sz="800" dirty="0" err="1"/>
              <a:t>Obes</a:t>
            </a:r>
            <a:r>
              <a:rPr lang="en-GB" sz="800" dirty="0"/>
              <a:t> Rep 2021;10:14</a:t>
            </a:r>
            <a:r>
              <a:rPr lang="en-GB" sz="800" dirty="0">
                <a:latin typeface="Calibri" panose="020F0502020204030204" pitchFamily="34" charset="0"/>
                <a:cs typeface="Calibri" panose="020F0502020204030204" pitchFamily="34" charset="0"/>
              </a:rPr>
              <a:t>–</a:t>
            </a:r>
            <a:r>
              <a:rPr lang="en-GB" sz="800" dirty="0"/>
              <a:t>30; 8</a:t>
            </a:r>
            <a:r>
              <a:rPr lang="en-US" sz="800" dirty="0"/>
              <a:t>.</a:t>
            </a:r>
            <a:r>
              <a:rPr lang="en-US" altLang="en-US" sz="800" dirty="0"/>
              <a:t> Novo Nordisk. </a:t>
            </a:r>
            <a:r>
              <a:rPr lang="en-US" altLang="en-US" sz="800" dirty="0" err="1"/>
              <a:t>Wegovy</a:t>
            </a:r>
            <a:r>
              <a:rPr lang="en-US" altLang="en-US" sz="800" dirty="0"/>
              <a:t> (semaglutide). Package Insert. Available at: </a:t>
            </a:r>
            <a:r>
              <a:rPr lang="en-US" altLang="en-US" sz="800" dirty="0">
                <a:hlinkClick r:id="rId4"/>
              </a:rPr>
              <a:t>https://www.novo-pi.com/wegovy.pdf. Accessed August 2022</a:t>
            </a:r>
            <a:r>
              <a:rPr lang="en-US" altLang="en-US" sz="800" dirty="0"/>
              <a:t>; 9.  </a:t>
            </a:r>
            <a:r>
              <a:rPr lang="en-US" altLang="en-US" sz="800" dirty="0" err="1"/>
              <a:t>Jastreboff</a:t>
            </a:r>
            <a:r>
              <a:rPr lang="en-US" altLang="en-US" sz="800" dirty="0"/>
              <a:t> AM et al. N Engl J Med. 2022;387:205 – 216; 10. </a:t>
            </a:r>
            <a:r>
              <a:rPr lang="en-US" sz="800" dirty="0" err="1"/>
              <a:t>Courcoulas</a:t>
            </a:r>
            <a:r>
              <a:rPr lang="en-US" sz="800" dirty="0"/>
              <a:t> AP et al. JAMA 2013;310:2416–25; 11. IFSO Sleeve Gastrectomy. Available at: </a:t>
            </a:r>
            <a:r>
              <a:rPr lang="en-US" sz="800" dirty="0">
                <a:hlinkClick r:id="rId5">
                  <a:extLst>
                    <a:ext uri="{A12FA001-AC4F-418D-AE19-62706E023703}">
                      <ahyp:hlinkClr xmlns:ahyp="http://schemas.microsoft.com/office/drawing/2018/hyperlinkcolor" val="tx"/>
                    </a:ext>
                  </a:extLst>
                </a:hlinkClick>
              </a:rPr>
              <a:t>https://ifso.com/patient-sleeve-gastrectomy/</a:t>
            </a:r>
            <a:r>
              <a:rPr lang="en-US" sz="800" dirty="0"/>
              <a:t>. Accessed August 2022; </a:t>
            </a:r>
          </a:p>
        </p:txBody>
      </p:sp>
      <p:sp>
        <p:nvSpPr>
          <p:cNvPr id="6" name="Rectangle 5">
            <a:extLst>
              <a:ext uri="{FF2B5EF4-FFF2-40B4-BE49-F238E27FC236}">
                <a16:creationId xmlns:a16="http://schemas.microsoft.com/office/drawing/2014/main" id="{B0176CD9-C149-A26F-B285-8A44C4EAEFAB}"/>
              </a:ext>
            </a:extLst>
          </p:cNvPr>
          <p:cNvSpPr/>
          <p:nvPr/>
        </p:nvSpPr>
        <p:spPr>
          <a:xfrm>
            <a:off x="984780" y="3008837"/>
            <a:ext cx="6739377" cy="40939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75973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C501B40-F152-73DF-6CD1-30B4089C64E6}"/>
              </a:ext>
            </a:extLst>
          </p:cNvPr>
          <p:cNvGraphicFramePr>
            <a:graphicFrameLocks noGrp="1"/>
          </p:cNvGraphicFramePr>
          <p:nvPr>
            <p:extLst>
              <p:ext uri="{D42A27DB-BD31-4B8C-83A1-F6EECF244321}">
                <p14:modId xmlns:p14="http://schemas.microsoft.com/office/powerpoint/2010/main" val="611002447"/>
              </p:ext>
            </p:extLst>
          </p:nvPr>
        </p:nvGraphicFramePr>
        <p:xfrm>
          <a:off x="442069" y="1337621"/>
          <a:ext cx="11461606" cy="3548075"/>
        </p:xfrm>
        <a:graphic>
          <a:graphicData uri="http://schemas.openxmlformats.org/drawingml/2006/table">
            <a:tbl>
              <a:tblPr firstRow="1" bandRow="1">
                <a:tableStyleId>{69012ECD-51FC-41F1-AA8D-1B2483CD663E}</a:tableStyleId>
              </a:tblPr>
              <a:tblGrid>
                <a:gridCol w="2224931">
                  <a:extLst>
                    <a:ext uri="{9D8B030D-6E8A-4147-A177-3AD203B41FA5}">
                      <a16:colId xmlns:a16="http://schemas.microsoft.com/office/drawing/2014/main" val="20000"/>
                    </a:ext>
                  </a:extLst>
                </a:gridCol>
                <a:gridCol w="5435794">
                  <a:extLst>
                    <a:ext uri="{9D8B030D-6E8A-4147-A177-3AD203B41FA5}">
                      <a16:colId xmlns:a16="http://schemas.microsoft.com/office/drawing/2014/main" val="20001"/>
                    </a:ext>
                  </a:extLst>
                </a:gridCol>
                <a:gridCol w="3800881">
                  <a:extLst>
                    <a:ext uri="{9D8B030D-6E8A-4147-A177-3AD203B41FA5}">
                      <a16:colId xmlns:a16="http://schemas.microsoft.com/office/drawing/2014/main" val="3013434595"/>
                    </a:ext>
                  </a:extLst>
                </a:gridCol>
              </a:tblGrid>
              <a:tr h="343873">
                <a:tc>
                  <a:txBody>
                    <a:bodyPr/>
                    <a:lstStyle/>
                    <a:p>
                      <a:pPr algn="ctr"/>
                      <a:r>
                        <a:rPr lang="en-US" sz="1200">
                          <a:latin typeface="+mj-lt"/>
                          <a:ea typeface="Apis For Office" panose="020B0504010101010104" pitchFamily="34" charset="0"/>
                          <a:cs typeface="Apis For Office" panose="020B0504010101010104" pitchFamily="34" charset="0"/>
                        </a:rPr>
                        <a:t>Name</a:t>
                      </a:r>
                    </a:p>
                  </a:txBody>
                  <a:tcPr marL="121920" marR="121920" marT="48000" marB="4800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a:latin typeface="+mj-lt"/>
                          <a:ea typeface="Apis For Office" panose="020B0504010101010104" pitchFamily="34" charset="0"/>
                          <a:cs typeface="Apis For Office" panose="020B0504010101010104" pitchFamily="34" charset="0"/>
                        </a:rPr>
                        <a:t>Class</a:t>
                      </a:r>
                    </a:p>
                  </a:txBody>
                  <a:tcPr marL="121920" marR="121920" marT="48000" marB="4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a:latin typeface="+mj-lt"/>
                          <a:ea typeface="Apis For Office" panose="020B0504010101010104" pitchFamily="34" charset="0"/>
                          <a:cs typeface="Apis For Office" panose="020B0504010101010104" pitchFamily="34" charset="0"/>
                        </a:rPr>
                        <a:t>Dosage form</a:t>
                      </a:r>
                    </a:p>
                  </a:txBody>
                  <a:tcPr marL="121920" marR="121920" marT="48000" marB="4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86929">
                <a:tc>
                  <a:txBody>
                    <a:bodyPr/>
                    <a:lstStyle/>
                    <a:p>
                      <a:r>
                        <a:rPr lang="en-US" sz="1200" b="1" dirty="0" err="1">
                          <a:solidFill>
                            <a:schemeClr val="tx1"/>
                          </a:solidFill>
                          <a:latin typeface="+mj-lt"/>
                          <a:ea typeface="Apis For Office" panose="020B0504010101010104" pitchFamily="34" charset="0"/>
                          <a:cs typeface="Apis For Office" panose="020B0504010101010104" pitchFamily="34" charset="0"/>
                        </a:rPr>
                        <a:t>Tirzepatide</a:t>
                      </a:r>
                      <a:endParaRPr lang="en-US" sz="1200" b="1" baseline="30000" dirty="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ea typeface="Apis For Office" panose="020B0504010101010104" pitchFamily="34" charset="0"/>
                          <a:cs typeface="Apis For Office" panose="020B0504010101010104" pitchFamily="34" charset="0"/>
                        </a:rPr>
                        <a:t>Dual GIP/GLP-1 receptor co-agonist</a:t>
                      </a:r>
                      <a:r>
                        <a:rPr lang="en-US" sz="1200" kern="1200" baseline="30000" dirty="0">
                          <a:solidFill>
                            <a:schemeClr val="tx1"/>
                          </a:solidFill>
                          <a:latin typeface="+mn-lt"/>
                          <a:ea typeface="Apis For Office" panose="020B0504010101010104" pitchFamily="34" charset="0"/>
                          <a:cs typeface="Apis For Office" panose="020B0504010101010104" pitchFamily="34" charset="0"/>
                        </a:rPr>
                        <a:t>*</a:t>
                      </a:r>
                      <a:endParaRPr lang="en-US" sz="1200" dirty="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a:lnSpc>
                          <a:spcPct val="100000"/>
                        </a:lnSpc>
                        <a:spcBef>
                          <a:spcPts val="0"/>
                        </a:spcBef>
                        <a:spcAft>
                          <a:spcPts val="0"/>
                        </a:spcAft>
                        <a:buNone/>
                      </a:pPr>
                      <a:r>
                        <a:rPr lang="en-US" sz="1200" kern="1200" dirty="0">
                          <a:solidFill>
                            <a:schemeClr val="tx1"/>
                          </a:solidFill>
                          <a:latin typeface="+mn-lt"/>
                          <a:ea typeface="Apis For Office" panose="020B0504010101010104" pitchFamily="34" charset="0"/>
                          <a:cs typeface="Apis For Office" panose="020B0504010101010104" pitchFamily="34" charset="0"/>
                        </a:rPr>
                        <a:t>Subcutaneous; 5 mg, 10 mg or 15 mg once weekly</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1282654"/>
                  </a:ext>
                </a:extLst>
              </a:tr>
              <a:tr h="403059">
                <a:tc>
                  <a:txBody>
                    <a:bodyPr/>
                    <a:lstStyle/>
                    <a:p>
                      <a:r>
                        <a:rPr lang="en-US" sz="1200" b="1" dirty="0">
                          <a:solidFill>
                            <a:schemeClr val="tx1"/>
                          </a:solidFill>
                          <a:latin typeface="+mj-lt"/>
                          <a:ea typeface="Apis For Office" panose="020B0504010101010104" pitchFamily="34" charset="0"/>
                          <a:cs typeface="Apis For Office" panose="020B0504010101010104" pitchFamily="34" charset="0"/>
                        </a:rPr>
                        <a:t>Semaglutide</a:t>
                      </a:r>
                      <a:endParaRPr lang="en-US" sz="1200" b="1" baseline="30000" dirty="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ea typeface="Apis For Office" panose="020B0504010101010104" pitchFamily="34" charset="0"/>
                          <a:cs typeface="Apis For Office" panose="020B0504010101010104" pitchFamily="34" charset="0"/>
                        </a:rPr>
                        <a:t>GLP-1 receptor agonist</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a:lnSpc>
                          <a:spcPct val="100000"/>
                        </a:lnSpc>
                        <a:spcBef>
                          <a:spcPts val="0"/>
                        </a:spcBef>
                        <a:spcAft>
                          <a:spcPts val="0"/>
                        </a:spcAft>
                        <a:buNone/>
                      </a:pPr>
                      <a:r>
                        <a:rPr lang="en-US" sz="1200" b="0" i="0" u="none" strike="noStrike" kern="1200" noProof="0" dirty="0">
                          <a:solidFill>
                            <a:schemeClr val="tx1"/>
                          </a:solidFill>
                          <a:latin typeface="Arial"/>
                        </a:rPr>
                        <a:t>Subcutaneous; 1.7 or 2.4 mg once weekly</a:t>
                      </a:r>
                      <a:endParaRPr lang="en-US" sz="1200" kern="12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5416330"/>
                  </a:ext>
                </a:extLst>
              </a:tr>
              <a:tr h="403059">
                <a:tc>
                  <a:txBody>
                    <a:bodyPr/>
                    <a:lstStyle/>
                    <a:p>
                      <a:r>
                        <a:rPr lang="en-US" sz="1200" b="1" dirty="0">
                          <a:solidFill>
                            <a:schemeClr val="tx1"/>
                          </a:solidFill>
                          <a:latin typeface="+mj-lt"/>
                          <a:ea typeface="Apis For Office" panose="020B0504010101010104" pitchFamily="34" charset="0"/>
                          <a:cs typeface="Apis For Office" panose="020B0504010101010104" pitchFamily="34" charset="0"/>
                        </a:rPr>
                        <a:t>Liraglutide</a:t>
                      </a:r>
                      <a:endParaRPr lang="en-US" sz="1200" b="1" baseline="30000" dirty="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200" dirty="0">
                          <a:solidFill>
                            <a:schemeClr val="tx1"/>
                          </a:solidFill>
                          <a:latin typeface="+mj-lt"/>
                          <a:ea typeface="Apis For Office" panose="020B0504010101010104" pitchFamily="34" charset="0"/>
                          <a:cs typeface="Apis For Office" panose="020B0504010101010104" pitchFamily="34" charset="0"/>
                        </a:rPr>
                        <a:t>GLP-1 receptor agonist</a:t>
                      </a:r>
                      <a:r>
                        <a:rPr lang="en-US" sz="1200" kern="1200" baseline="30000" dirty="0">
                          <a:solidFill>
                            <a:schemeClr val="tx1"/>
                          </a:solidFill>
                          <a:latin typeface="+mn-lt"/>
                          <a:ea typeface="Apis For Office" panose="020B0504010101010104" pitchFamily="34" charset="0"/>
                          <a:cs typeface="Apis For Office" panose="020B0504010101010104" pitchFamily="34" charset="0"/>
                        </a:rPr>
                        <a:t>†</a:t>
                      </a:r>
                      <a:endParaRPr lang="en-US" sz="1200" dirty="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a:lnSpc>
                          <a:spcPct val="100000"/>
                        </a:lnSpc>
                        <a:spcBef>
                          <a:spcPts val="0"/>
                        </a:spcBef>
                        <a:spcAft>
                          <a:spcPts val="0"/>
                        </a:spcAft>
                        <a:buNone/>
                      </a:pPr>
                      <a:r>
                        <a:rPr lang="en-US" sz="1200" b="0" i="0" u="none" strike="noStrike" kern="1200" noProof="0">
                          <a:solidFill>
                            <a:schemeClr val="tx1"/>
                          </a:solidFill>
                          <a:latin typeface="Arial"/>
                        </a:rPr>
                        <a:t>Subcutaneous; 3.0 mg once daily</a:t>
                      </a:r>
                      <a:endParaRPr lang="en-US" sz="1200" kern="120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3365350"/>
                  </a:ext>
                </a:extLst>
              </a:tr>
              <a:tr h="403059">
                <a:tc>
                  <a:txBody>
                    <a:bodyPr/>
                    <a:lstStyle/>
                    <a:p>
                      <a:r>
                        <a:rPr lang="en-US" sz="1200" b="1">
                          <a:solidFill>
                            <a:schemeClr val="tx1"/>
                          </a:solidFill>
                          <a:latin typeface="+mj-lt"/>
                          <a:ea typeface="Apis For Office" panose="020B0504010101010104" pitchFamily="34" charset="0"/>
                          <a:cs typeface="Apis For Office" panose="020B0504010101010104" pitchFamily="34" charset="0"/>
                        </a:rPr>
                        <a:t>Naltrexone/bupropion</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342884"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ea typeface="Apis For Office" panose="020B0504010101010104" pitchFamily="34" charset="0"/>
                          <a:cs typeface="Apis For Office" panose="020B0504010101010104" pitchFamily="34" charset="0"/>
                        </a:rPr>
                        <a:t>Opioid receptor antagonist;</a:t>
                      </a:r>
                      <a:r>
                        <a:rPr lang="en-US" sz="1200" baseline="0" dirty="0">
                          <a:solidFill>
                            <a:schemeClr val="tx1"/>
                          </a:solidFill>
                          <a:latin typeface="+mj-lt"/>
                          <a:ea typeface="Apis For Office" panose="020B0504010101010104" pitchFamily="34" charset="0"/>
                          <a:cs typeface="Apis For Office" panose="020B0504010101010104" pitchFamily="34" charset="0"/>
                        </a:rPr>
                        <a:t> dopamine and norepinephrine reuptake inhibitor</a:t>
                      </a:r>
                      <a:r>
                        <a:rPr lang="en-US" sz="1200" kern="1200" baseline="30000" dirty="0">
                          <a:solidFill>
                            <a:schemeClr val="tx1"/>
                          </a:solidFill>
                          <a:latin typeface="+mn-lt"/>
                          <a:ea typeface="Apis For Office" panose="020B0504010101010104" pitchFamily="34" charset="0"/>
                          <a:cs typeface="Apis For Office" panose="020B0504010101010104" pitchFamily="34" charset="0"/>
                        </a:rPr>
                        <a:t>†</a:t>
                      </a:r>
                      <a:endParaRPr lang="en-US" sz="1200" dirty="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a:lnSpc>
                          <a:spcPct val="100000"/>
                        </a:lnSpc>
                        <a:spcBef>
                          <a:spcPts val="0"/>
                        </a:spcBef>
                        <a:spcAft>
                          <a:spcPts val="0"/>
                        </a:spcAft>
                        <a:buNone/>
                      </a:pPr>
                      <a:r>
                        <a:rPr lang="en-US" sz="1200" b="0" i="0" u="none" strike="noStrike" noProof="0" dirty="0">
                          <a:solidFill>
                            <a:schemeClr val="tx1"/>
                          </a:solidFill>
                          <a:latin typeface="Arial"/>
                        </a:rPr>
                        <a:t>Oral; 32 mg/360 mg daily</a:t>
                      </a:r>
                      <a:endParaRPr lang="en-US" sz="1200" dirty="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6569101"/>
                  </a:ext>
                </a:extLst>
              </a:tr>
              <a:tr h="742917">
                <a:tc>
                  <a:txBody>
                    <a:bodyPr/>
                    <a:lstStyle/>
                    <a:p>
                      <a:r>
                        <a:rPr lang="en-US" sz="1200" b="1">
                          <a:solidFill>
                            <a:schemeClr val="tx1"/>
                          </a:solidFill>
                          <a:latin typeface="+mj-lt"/>
                          <a:ea typeface="Apis For Office" panose="020B0504010101010104" pitchFamily="34" charset="0"/>
                          <a:cs typeface="Apis For Office" panose="020B0504010101010104" pitchFamily="34" charset="0"/>
                        </a:rPr>
                        <a:t>Phentermine/topiramate</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200" dirty="0">
                          <a:solidFill>
                            <a:schemeClr val="tx1"/>
                          </a:solidFill>
                          <a:latin typeface="+mj-lt"/>
                          <a:ea typeface="Apis For Office" panose="020B0504010101010104" pitchFamily="34" charset="0"/>
                          <a:cs typeface="Apis For Office" panose="020B0504010101010104" pitchFamily="34" charset="0"/>
                        </a:rPr>
                        <a:t>Sympathomimetic</a:t>
                      </a:r>
                      <a:r>
                        <a:rPr lang="en-US" sz="1200" baseline="0" dirty="0">
                          <a:solidFill>
                            <a:schemeClr val="tx1"/>
                          </a:solidFill>
                          <a:latin typeface="+mj-lt"/>
                          <a:ea typeface="Apis For Office" panose="020B0504010101010104" pitchFamily="34" charset="0"/>
                          <a:cs typeface="Apis For Office" panose="020B0504010101010104" pitchFamily="34" charset="0"/>
                        </a:rPr>
                        <a:t> + anticonvulsant (GABA receptor modulation, carbonic anhydrase inhibition, glutamine antagonism)</a:t>
                      </a:r>
                      <a:r>
                        <a:rPr lang="en-US" sz="1200" kern="1200" baseline="30000" dirty="0">
                          <a:solidFill>
                            <a:schemeClr val="tx1"/>
                          </a:solidFill>
                          <a:latin typeface="+mn-lt"/>
                          <a:ea typeface="Apis For Office" panose="020B0504010101010104" pitchFamily="34" charset="0"/>
                          <a:cs typeface="Apis For Office" panose="020B0504010101010104" pitchFamily="34" charset="0"/>
                        </a:rPr>
                        <a:t>†</a:t>
                      </a:r>
                      <a:endParaRPr lang="en-US" sz="1200" strike="noStrike" baseline="30000" dirty="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1200" b="0" i="0" u="none" strike="noStrike" noProof="0">
                          <a:solidFill>
                            <a:schemeClr val="tx1"/>
                          </a:solidFill>
                          <a:latin typeface="Arial"/>
                        </a:rPr>
                        <a:t>Oral; 7.5–15 mg/46–92 mg daily</a:t>
                      </a:r>
                      <a:endParaRPr lang="en-US" sz="120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87299339"/>
                  </a:ext>
                </a:extLst>
              </a:tr>
              <a:tr h="362120">
                <a:tc>
                  <a:txBody>
                    <a:bodyPr/>
                    <a:lstStyle/>
                    <a:p>
                      <a:r>
                        <a:rPr lang="en-US" sz="1200" b="1" dirty="0">
                          <a:solidFill>
                            <a:schemeClr val="tx1"/>
                          </a:solidFill>
                          <a:latin typeface="+mj-lt"/>
                          <a:ea typeface="Apis For Office" panose="020B0504010101010104" pitchFamily="34" charset="0"/>
                          <a:cs typeface="Apis For Office" panose="020B0504010101010104" pitchFamily="34" charset="0"/>
                        </a:rPr>
                        <a:t>Phentermine</a:t>
                      </a:r>
                      <a:r>
                        <a:rPr lang="en-US" sz="1200" kern="1200" baseline="30000" dirty="0">
                          <a:solidFill>
                            <a:schemeClr val="tx1"/>
                          </a:solidFill>
                          <a:latin typeface="+mn-lt"/>
                          <a:ea typeface="Apis For Office" panose="020B0504010101010104" pitchFamily="34" charset="0"/>
                          <a:cs typeface="Apis For Office" panose="020B0504010101010104" pitchFamily="34" charset="0"/>
                        </a:rPr>
                        <a:t>‡</a:t>
                      </a:r>
                      <a:endParaRPr lang="en-US" sz="1200" b="1" dirty="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a:solidFill>
                            <a:schemeClr val="tx1"/>
                          </a:solidFill>
                          <a:latin typeface="+mj-lt"/>
                          <a:ea typeface="Apis For Office" panose="020B0504010101010104" pitchFamily="34" charset="0"/>
                          <a:cs typeface="Apis For Office" panose="020B0504010101010104" pitchFamily="34" charset="0"/>
                        </a:rPr>
                        <a:t>Sympathomimetic</a:t>
                      </a:r>
                      <a:endParaRPr lang="en-US" sz="1200" baseline="3000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dirty="0">
                          <a:solidFill>
                            <a:schemeClr val="tx1"/>
                          </a:solidFill>
                          <a:latin typeface="+mj-lt"/>
                          <a:ea typeface="Apis For Office" panose="020B0504010101010104" pitchFamily="34" charset="0"/>
                          <a:cs typeface="Apis For Office" panose="020B0504010101010104" pitchFamily="34" charset="0"/>
                        </a:rPr>
                        <a:t>Oral; 15–30 mg once daily</a:t>
                      </a:r>
                      <a:endParaRPr lang="en-US" sz="1200" strike="sngStrike" dirty="0">
                        <a:solidFill>
                          <a:schemeClr val="tx1"/>
                        </a:solidFill>
                        <a:latin typeface="+mj-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3059">
                <a:tc>
                  <a:txBody>
                    <a:bodyPr/>
                    <a:lstStyle/>
                    <a:p>
                      <a:r>
                        <a:rPr lang="en-US" sz="1200" b="1" dirty="0">
                          <a:solidFill>
                            <a:schemeClr val="tx1"/>
                          </a:solidFill>
                          <a:latin typeface="+mj-lt"/>
                          <a:ea typeface="Apis For Office" panose="020B0504010101010104" pitchFamily="34" charset="0"/>
                          <a:cs typeface="Apis For Office" panose="020B0504010101010104" pitchFamily="34" charset="0"/>
                        </a:rPr>
                        <a:t>Orlistat</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200">
                          <a:solidFill>
                            <a:schemeClr val="tx1"/>
                          </a:solidFill>
                          <a:latin typeface="+mj-lt"/>
                          <a:ea typeface="Apis For Office" panose="020B0504010101010104" pitchFamily="34" charset="0"/>
                          <a:cs typeface="Apis For Office" panose="020B0504010101010104" pitchFamily="34" charset="0"/>
                        </a:rPr>
                        <a:t>Pancreatic lipase inhibitor</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200" dirty="0">
                          <a:solidFill>
                            <a:schemeClr val="tx1"/>
                          </a:solidFill>
                          <a:latin typeface="+mj-lt"/>
                          <a:ea typeface="Apis For Office" panose="020B0504010101010104" pitchFamily="34" charset="0"/>
                          <a:cs typeface="Apis For Office" panose="020B0504010101010104" pitchFamily="34" charset="0"/>
                        </a:rPr>
                        <a:t>Oral; 120 mg three times daily</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1AAA97F3-2EF6-786F-057D-0FFDA48C765E}"/>
              </a:ext>
            </a:extLst>
          </p:cNvPr>
          <p:cNvSpPr txBox="1"/>
          <p:nvPr/>
        </p:nvSpPr>
        <p:spPr>
          <a:xfrm>
            <a:off x="753358" y="5073876"/>
            <a:ext cx="2992195" cy="246221"/>
          </a:xfrm>
          <a:prstGeom prst="rect">
            <a:avLst/>
          </a:prstGeom>
          <a:noFill/>
        </p:spPr>
        <p:txBody>
          <a:bodyPr wrap="square">
            <a:spAutoFit/>
          </a:bodyPr>
          <a:lstStyle/>
          <a:p>
            <a:r>
              <a:rPr lang="en-US" sz="1000"/>
              <a:t>Approved for pediatric/adolescent use</a:t>
            </a:r>
            <a:r>
              <a:rPr lang="en-US" sz="1000" baseline="30000">
                <a:latin typeface="Times New Roman" panose="02020603050405020304" pitchFamily="18" charset="0"/>
                <a:cs typeface="Times New Roman" panose="02020603050405020304" pitchFamily="18" charset="0"/>
              </a:rPr>
              <a:t>#</a:t>
            </a:r>
            <a:endParaRPr lang="en-US" sz="1000" baseline="30000"/>
          </a:p>
        </p:txBody>
      </p:sp>
      <p:grpSp>
        <p:nvGrpSpPr>
          <p:cNvPr id="19" name="Group 18">
            <a:extLst>
              <a:ext uri="{FF2B5EF4-FFF2-40B4-BE49-F238E27FC236}">
                <a16:creationId xmlns:a16="http://schemas.microsoft.com/office/drawing/2014/main" id="{59916534-4A86-32F5-C5D8-FFA13B601B32}"/>
              </a:ext>
            </a:extLst>
          </p:cNvPr>
          <p:cNvGrpSpPr/>
          <p:nvPr/>
        </p:nvGrpSpPr>
        <p:grpSpPr>
          <a:xfrm>
            <a:off x="2430550" y="2236962"/>
            <a:ext cx="108900" cy="282875"/>
            <a:chOff x="886469" y="3328575"/>
            <a:chExt cx="207255" cy="538358"/>
          </a:xfrm>
          <a:solidFill>
            <a:schemeClr val="tx1"/>
          </a:solidFill>
        </p:grpSpPr>
        <p:sp>
          <p:nvSpPr>
            <p:cNvPr id="20" name="Freeform 47">
              <a:extLst>
                <a:ext uri="{FF2B5EF4-FFF2-40B4-BE49-F238E27FC236}">
                  <a16:creationId xmlns:a16="http://schemas.microsoft.com/office/drawing/2014/main" id="{12E36C11-4790-3B3B-052F-BDD1E62B7747}"/>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1" name="Freeform 59">
              <a:extLst>
                <a:ext uri="{FF2B5EF4-FFF2-40B4-BE49-F238E27FC236}">
                  <a16:creationId xmlns:a16="http://schemas.microsoft.com/office/drawing/2014/main" id="{76534215-1722-0F3E-D581-33B9096FA13E}"/>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2" name="Freeform 66">
              <a:extLst>
                <a:ext uri="{FF2B5EF4-FFF2-40B4-BE49-F238E27FC236}">
                  <a16:creationId xmlns:a16="http://schemas.microsoft.com/office/drawing/2014/main" id="{CE247A78-2599-FB76-DE9F-D2FB7C544E0C}"/>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3" name="Freeform 71">
              <a:extLst>
                <a:ext uri="{FF2B5EF4-FFF2-40B4-BE49-F238E27FC236}">
                  <a16:creationId xmlns:a16="http://schemas.microsoft.com/office/drawing/2014/main" id="{CD932DFA-EE21-62E3-4529-E7BB5F065CF4}"/>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4" name="Freeform 72">
              <a:extLst>
                <a:ext uri="{FF2B5EF4-FFF2-40B4-BE49-F238E27FC236}">
                  <a16:creationId xmlns:a16="http://schemas.microsoft.com/office/drawing/2014/main" id="{EE048C2C-91FF-ABBA-E715-53AF4BD152D3}"/>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5" name="Freeform 73">
              <a:extLst>
                <a:ext uri="{FF2B5EF4-FFF2-40B4-BE49-F238E27FC236}">
                  <a16:creationId xmlns:a16="http://schemas.microsoft.com/office/drawing/2014/main" id="{40D83329-4325-5132-F2CE-C5A717000E2D}"/>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6" name="Freeform 75">
              <a:extLst>
                <a:ext uri="{FF2B5EF4-FFF2-40B4-BE49-F238E27FC236}">
                  <a16:creationId xmlns:a16="http://schemas.microsoft.com/office/drawing/2014/main" id="{0426DA5A-C982-AFF7-D64B-484D0F98D919}"/>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31" name="Group 30">
            <a:extLst>
              <a:ext uri="{FF2B5EF4-FFF2-40B4-BE49-F238E27FC236}">
                <a16:creationId xmlns:a16="http://schemas.microsoft.com/office/drawing/2014/main" id="{EE66045C-A07B-8BEC-D290-8DDFFC63AB11}"/>
              </a:ext>
            </a:extLst>
          </p:cNvPr>
          <p:cNvGrpSpPr/>
          <p:nvPr/>
        </p:nvGrpSpPr>
        <p:grpSpPr>
          <a:xfrm>
            <a:off x="2430550" y="2630914"/>
            <a:ext cx="108900" cy="282875"/>
            <a:chOff x="886469" y="3328575"/>
            <a:chExt cx="207255" cy="538358"/>
          </a:xfrm>
          <a:solidFill>
            <a:schemeClr val="tx1"/>
          </a:solidFill>
        </p:grpSpPr>
        <p:sp>
          <p:nvSpPr>
            <p:cNvPr id="32" name="Freeform 47">
              <a:extLst>
                <a:ext uri="{FF2B5EF4-FFF2-40B4-BE49-F238E27FC236}">
                  <a16:creationId xmlns:a16="http://schemas.microsoft.com/office/drawing/2014/main" id="{A2BA65D0-4269-CB93-42CE-6441EEBBE229}"/>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3" name="Freeform 59">
              <a:extLst>
                <a:ext uri="{FF2B5EF4-FFF2-40B4-BE49-F238E27FC236}">
                  <a16:creationId xmlns:a16="http://schemas.microsoft.com/office/drawing/2014/main" id="{8940CEF8-5098-B54B-0C10-C12D394FE011}"/>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4" name="Freeform 66">
              <a:extLst>
                <a:ext uri="{FF2B5EF4-FFF2-40B4-BE49-F238E27FC236}">
                  <a16:creationId xmlns:a16="http://schemas.microsoft.com/office/drawing/2014/main" id="{B34C998A-136B-EDC1-594E-93441C1C9232}"/>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5" name="Freeform 71">
              <a:extLst>
                <a:ext uri="{FF2B5EF4-FFF2-40B4-BE49-F238E27FC236}">
                  <a16:creationId xmlns:a16="http://schemas.microsoft.com/office/drawing/2014/main" id="{D5905775-FB3D-CAAC-3A9D-948B4C71E621}"/>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6" name="Freeform 72">
              <a:extLst>
                <a:ext uri="{FF2B5EF4-FFF2-40B4-BE49-F238E27FC236}">
                  <a16:creationId xmlns:a16="http://schemas.microsoft.com/office/drawing/2014/main" id="{B48133DF-587F-F152-DEEA-E41FE0210204}"/>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7" name="Freeform 73">
              <a:extLst>
                <a:ext uri="{FF2B5EF4-FFF2-40B4-BE49-F238E27FC236}">
                  <a16:creationId xmlns:a16="http://schemas.microsoft.com/office/drawing/2014/main" id="{92173311-5898-42DE-13A6-F08023FC6B1A}"/>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8" name="Freeform 75">
              <a:extLst>
                <a:ext uri="{FF2B5EF4-FFF2-40B4-BE49-F238E27FC236}">
                  <a16:creationId xmlns:a16="http://schemas.microsoft.com/office/drawing/2014/main" id="{4780F355-E47A-09D9-4796-E93132A136EA}"/>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41" name="Group 40">
            <a:extLst>
              <a:ext uri="{FF2B5EF4-FFF2-40B4-BE49-F238E27FC236}">
                <a16:creationId xmlns:a16="http://schemas.microsoft.com/office/drawing/2014/main" id="{98432FD5-9737-2FEC-32F0-939BCE672958}"/>
              </a:ext>
            </a:extLst>
          </p:cNvPr>
          <p:cNvGrpSpPr/>
          <p:nvPr/>
        </p:nvGrpSpPr>
        <p:grpSpPr>
          <a:xfrm>
            <a:off x="2430550" y="3597374"/>
            <a:ext cx="108900" cy="282875"/>
            <a:chOff x="886469" y="3328575"/>
            <a:chExt cx="207255" cy="538358"/>
          </a:xfrm>
          <a:solidFill>
            <a:schemeClr val="tx1"/>
          </a:solidFill>
        </p:grpSpPr>
        <p:sp>
          <p:nvSpPr>
            <p:cNvPr id="42" name="Freeform 47">
              <a:extLst>
                <a:ext uri="{FF2B5EF4-FFF2-40B4-BE49-F238E27FC236}">
                  <a16:creationId xmlns:a16="http://schemas.microsoft.com/office/drawing/2014/main" id="{FE65D19B-6328-F759-8A2D-58C16402AD5C}"/>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3" name="Freeform 59">
              <a:extLst>
                <a:ext uri="{FF2B5EF4-FFF2-40B4-BE49-F238E27FC236}">
                  <a16:creationId xmlns:a16="http://schemas.microsoft.com/office/drawing/2014/main" id="{A75B733B-8FCE-F688-8E1F-489D1B3ACB44}"/>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4" name="Freeform 66">
              <a:extLst>
                <a:ext uri="{FF2B5EF4-FFF2-40B4-BE49-F238E27FC236}">
                  <a16:creationId xmlns:a16="http://schemas.microsoft.com/office/drawing/2014/main" id="{28F77497-C07A-C355-FDA7-8FC6DD9AC704}"/>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5" name="Freeform 71">
              <a:extLst>
                <a:ext uri="{FF2B5EF4-FFF2-40B4-BE49-F238E27FC236}">
                  <a16:creationId xmlns:a16="http://schemas.microsoft.com/office/drawing/2014/main" id="{7F13DBF9-7C21-DE2F-F710-D395AE8CDF31}"/>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6" name="Freeform 72">
              <a:extLst>
                <a:ext uri="{FF2B5EF4-FFF2-40B4-BE49-F238E27FC236}">
                  <a16:creationId xmlns:a16="http://schemas.microsoft.com/office/drawing/2014/main" id="{FA40FA0D-A9FD-5D9B-A2A8-6887C9ABA15D}"/>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7" name="Freeform 73">
              <a:extLst>
                <a:ext uri="{FF2B5EF4-FFF2-40B4-BE49-F238E27FC236}">
                  <a16:creationId xmlns:a16="http://schemas.microsoft.com/office/drawing/2014/main" id="{5B913EB6-DEC2-2E87-CA04-F3EA3248D0DC}"/>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8" name="Freeform 75">
              <a:extLst>
                <a:ext uri="{FF2B5EF4-FFF2-40B4-BE49-F238E27FC236}">
                  <a16:creationId xmlns:a16="http://schemas.microsoft.com/office/drawing/2014/main" id="{8D3EEFCC-C3FA-D253-1217-3BF58C6FB606}"/>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51" name="Group 50">
            <a:extLst>
              <a:ext uri="{FF2B5EF4-FFF2-40B4-BE49-F238E27FC236}">
                <a16:creationId xmlns:a16="http://schemas.microsoft.com/office/drawing/2014/main" id="{795D099C-C80A-7960-7E14-D9121F3EEE87}"/>
              </a:ext>
            </a:extLst>
          </p:cNvPr>
          <p:cNvGrpSpPr/>
          <p:nvPr/>
        </p:nvGrpSpPr>
        <p:grpSpPr>
          <a:xfrm>
            <a:off x="2430550" y="4151665"/>
            <a:ext cx="108900" cy="282875"/>
            <a:chOff x="886469" y="3328575"/>
            <a:chExt cx="207255" cy="538358"/>
          </a:xfrm>
          <a:solidFill>
            <a:schemeClr val="tx1"/>
          </a:solidFill>
        </p:grpSpPr>
        <p:sp>
          <p:nvSpPr>
            <p:cNvPr id="52" name="Freeform 47">
              <a:extLst>
                <a:ext uri="{FF2B5EF4-FFF2-40B4-BE49-F238E27FC236}">
                  <a16:creationId xmlns:a16="http://schemas.microsoft.com/office/drawing/2014/main" id="{640CC10D-1152-8230-323C-3665A202B280}"/>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53" name="Freeform 59">
              <a:extLst>
                <a:ext uri="{FF2B5EF4-FFF2-40B4-BE49-F238E27FC236}">
                  <a16:creationId xmlns:a16="http://schemas.microsoft.com/office/drawing/2014/main" id="{78B4B28D-8CCE-6470-FEC7-7BF1ACC761DE}"/>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54" name="Freeform 66">
              <a:extLst>
                <a:ext uri="{FF2B5EF4-FFF2-40B4-BE49-F238E27FC236}">
                  <a16:creationId xmlns:a16="http://schemas.microsoft.com/office/drawing/2014/main" id="{276156E5-60C5-6925-ED66-540095BE3704}"/>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55" name="Freeform 71">
              <a:extLst>
                <a:ext uri="{FF2B5EF4-FFF2-40B4-BE49-F238E27FC236}">
                  <a16:creationId xmlns:a16="http://schemas.microsoft.com/office/drawing/2014/main" id="{3DB46657-E270-5642-DD79-60ACBD69A1A4}"/>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56" name="Freeform 72">
              <a:extLst>
                <a:ext uri="{FF2B5EF4-FFF2-40B4-BE49-F238E27FC236}">
                  <a16:creationId xmlns:a16="http://schemas.microsoft.com/office/drawing/2014/main" id="{0F4B5345-5709-3B9F-9DCD-1D72A70D52FF}"/>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57" name="Freeform 73">
              <a:extLst>
                <a:ext uri="{FF2B5EF4-FFF2-40B4-BE49-F238E27FC236}">
                  <a16:creationId xmlns:a16="http://schemas.microsoft.com/office/drawing/2014/main" id="{54914BE0-8D9E-5715-8B17-FC8EFA50FF1D}"/>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58" name="Freeform 75">
              <a:extLst>
                <a:ext uri="{FF2B5EF4-FFF2-40B4-BE49-F238E27FC236}">
                  <a16:creationId xmlns:a16="http://schemas.microsoft.com/office/drawing/2014/main" id="{66984C1E-6C3D-ADEE-B32C-B64E59FE7112}"/>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61" name="Group 60">
            <a:extLst>
              <a:ext uri="{FF2B5EF4-FFF2-40B4-BE49-F238E27FC236}">
                <a16:creationId xmlns:a16="http://schemas.microsoft.com/office/drawing/2014/main" id="{52DBB5E1-0565-630F-9337-02D53E302ACF}"/>
              </a:ext>
            </a:extLst>
          </p:cNvPr>
          <p:cNvGrpSpPr/>
          <p:nvPr/>
        </p:nvGrpSpPr>
        <p:grpSpPr>
          <a:xfrm>
            <a:off x="2430550" y="4550629"/>
            <a:ext cx="108900" cy="282875"/>
            <a:chOff x="886469" y="3328575"/>
            <a:chExt cx="207255" cy="538358"/>
          </a:xfrm>
          <a:solidFill>
            <a:schemeClr val="tx1"/>
          </a:solidFill>
        </p:grpSpPr>
        <p:sp>
          <p:nvSpPr>
            <p:cNvPr id="62" name="Freeform 47">
              <a:extLst>
                <a:ext uri="{FF2B5EF4-FFF2-40B4-BE49-F238E27FC236}">
                  <a16:creationId xmlns:a16="http://schemas.microsoft.com/office/drawing/2014/main" id="{6B7C1145-75DD-399E-6109-3B0C939D122D}"/>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63" name="Freeform 59">
              <a:extLst>
                <a:ext uri="{FF2B5EF4-FFF2-40B4-BE49-F238E27FC236}">
                  <a16:creationId xmlns:a16="http://schemas.microsoft.com/office/drawing/2014/main" id="{371014D1-050D-FB53-32CD-9BE215AE2A79}"/>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64" name="Freeform 66">
              <a:extLst>
                <a:ext uri="{FF2B5EF4-FFF2-40B4-BE49-F238E27FC236}">
                  <a16:creationId xmlns:a16="http://schemas.microsoft.com/office/drawing/2014/main" id="{C2F9CF97-0FEB-DB36-D605-E27C56D9A14B}"/>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65" name="Freeform 71">
              <a:extLst>
                <a:ext uri="{FF2B5EF4-FFF2-40B4-BE49-F238E27FC236}">
                  <a16:creationId xmlns:a16="http://schemas.microsoft.com/office/drawing/2014/main" id="{BAE63B7C-4847-FDDE-AF23-BDFCEFD68185}"/>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66" name="Freeform 72">
              <a:extLst>
                <a:ext uri="{FF2B5EF4-FFF2-40B4-BE49-F238E27FC236}">
                  <a16:creationId xmlns:a16="http://schemas.microsoft.com/office/drawing/2014/main" id="{04F5F9FE-BEC5-3830-318B-BE0BAA9D1D37}"/>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67" name="Freeform 73">
              <a:extLst>
                <a:ext uri="{FF2B5EF4-FFF2-40B4-BE49-F238E27FC236}">
                  <a16:creationId xmlns:a16="http://schemas.microsoft.com/office/drawing/2014/main" id="{9A8F274F-F4B2-7FA5-FE78-819D2C6897D6}"/>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68" name="Freeform 75">
              <a:extLst>
                <a:ext uri="{FF2B5EF4-FFF2-40B4-BE49-F238E27FC236}">
                  <a16:creationId xmlns:a16="http://schemas.microsoft.com/office/drawing/2014/main" id="{55E5CE4E-E6CF-FA5E-1237-EAF6F1441394}"/>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79" name="Group 78">
            <a:extLst>
              <a:ext uri="{FF2B5EF4-FFF2-40B4-BE49-F238E27FC236}">
                <a16:creationId xmlns:a16="http://schemas.microsoft.com/office/drawing/2014/main" id="{0F2BB4A0-481F-03F4-6A3C-C5859B8E916E}"/>
              </a:ext>
            </a:extLst>
          </p:cNvPr>
          <p:cNvGrpSpPr/>
          <p:nvPr/>
        </p:nvGrpSpPr>
        <p:grpSpPr>
          <a:xfrm>
            <a:off x="644458" y="5055548"/>
            <a:ext cx="108900" cy="282875"/>
            <a:chOff x="886469" y="3328575"/>
            <a:chExt cx="207255" cy="538358"/>
          </a:xfrm>
          <a:solidFill>
            <a:schemeClr val="tx1"/>
          </a:solidFill>
        </p:grpSpPr>
        <p:sp>
          <p:nvSpPr>
            <p:cNvPr id="80" name="Freeform 47">
              <a:extLst>
                <a:ext uri="{FF2B5EF4-FFF2-40B4-BE49-F238E27FC236}">
                  <a16:creationId xmlns:a16="http://schemas.microsoft.com/office/drawing/2014/main" id="{A0784EE7-68FC-8D80-F172-F0B9691A814E}"/>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1" name="Freeform 59">
              <a:extLst>
                <a:ext uri="{FF2B5EF4-FFF2-40B4-BE49-F238E27FC236}">
                  <a16:creationId xmlns:a16="http://schemas.microsoft.com/office/drawing/2014/main" id="{8D59CF20-9FA4-8A41-46AD-BD86F51B108B}"/>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2" name="Freeform 66">
              <a:extLst>
                <a:ext uri="{FF2B5EF4-FFF2-40B4-BE49-F238E27FC236}">
                  <a16:creationId xmlns:a16="http://schemas.microsoft.com/office/drawing/2014/main" id="{65000166-38FE-2F6D-4A38-C3D518E0A799}"/>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3" name="Freeform 71">
              <a:extLst>
                <a:ext uri="{FF2B5EF4-FFF2-40B4-BE49-F238E27FC236}">
                  <a16:creationId xmlns:a16="http://schemas.microsoft.com/office/drawing/2014/main" id="{9E478A0C-57AA-F14F-6F55-66739C67B850}"/>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4" name="Freeform 72">
              <a:extLst>
                <a:ext uri="{FF2B5EF4-FFF2-40B4-BE49-F238E27FC236}">
                  <a16:creationId xmlns:a16="http://schemas.microsoft.com/office/drawing/2014/main" id="{6FE87C23-3686-6024-87B0-04B17272F354}"/>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5" name="Freeform 73">
              <a:extLst>
                <a:ext uri="{FF2B5EF4-FFF2-40B4-BE49-F238E27FC236}">
                  <a16:creationId xmlns:a16="http://schemas.microsoft.com/office/drawing/2014/main" id="{3F09C40B-9686-AC3A-C546-97E75A04FC6D}"/>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6" name="Freeform 75">
              <a:extLst>
                <a:ext uri="{FF2B5EF4-FFF2-40B4-BE49-F238E27FC236}">
                  <a16:creationId xmlns:a16="http://schemas.microsoft.com/office/drawing/2014/main" id="{AD8DA740-C7DC-30D1-FEF7-B5984AF5D11F}"/>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sp>
        <p:nvSpPr>
          <p:cNvPr id="8" name="TextBox 7">
            <a:extLst>
              <a:ext uri="{FF2B5EF4-FFF2-40B4-BE49-F238E27FC236}">
                <a16:creationId xmlns:a16="http://schemas.microsoft.com/office/drawing/2014/main" id="{DCA7BA9F-C22C-4710-E697-C9C050185C63}"/>
              </a:ext>
            </a:extLst>
          </p:cNvPr>
          <p:cNvSpPr txBox="1"/>
          <p:nvPr/>
        </p:nvSpPr>
        <p:spPr>
          <a:xfrm>
            <a:off x="357732" y="5332961"/>
            <a:ext cx="10398252" cy="1323439"/>
          </a:xfrm>
          <a:prstGeom prst="rect">
            <a:avLst/>
          </a:prstGeom>
          <a:noFill/>
        </p:spPr>
        <p:txBody>
          <a:bodyPr wrap="square" anchor="b">
            <a:spAutoFit/>
          </a:bodyPr>
          <a:lstStyle/>
          <a:p>
            <a:r>
              <a:rPr lang="en-US" sz="1000" dirty="0"/>
              <a:t>*The exact mechanisms of action for weight management are not fully understood. Information from U.S. product labels, except where noted; †The FDA identifies Gelesis100 oral superabsorbent hydrogel as a device similar to ingestible balloons that are delivered in the form of a “pill”; ‡Not approved for long-term use; # Phentermine is reserved for short-course therapy for adolescents ≥16 years old, phentermine and topiramate extended-release capsules are approved for patients aged ≥12 with a BMI in the 95th percentile or greater when standardized for age and sex.</a:t>
            </a:r>
            <a:br>
              <a:rPr lang="en-US" sz="1000" dirty="0"/>
            </a:br>
            <a:r>
              <a:rPr lang="en-US" sz="1000" dirty="0"/>
              <a:t>The data supporting these tables are derived from the Prescribing Information labelling approved by the US Food and Drug Administration. </a:t>
            </a:r>
            <a:br>
              <a:rPr lang="en-US" sz="1000" dirty="0"/>
            </a:br>
            <a:r>
              <a:rPr lang="en-US" sz="1000" dirty="0"/>
              <a:t>GABA, gamma-aminobutyric acid; GLP-1, glucagon-like peptide-1; SR, sustained-release.</a:t>
            </a:r>
            <a:br>
              <a:rPr lang="en-US" sz="1000" dirty="0"/>
            </a:br>
            <a:r>
              <a:rPr lang="en-US" sz="1000" dirty="0"/>
              <a:t>1. Bray GA et al. Lancet 2016;387:1947–1956; 2. </a:t>
            </a:r>
            <a:r>
              <a:rPr lang="en-GB" sz="1000" dirty="0" err="1"/>
              <a:t>Grunvald</a:t>
            </a:r>
            <a:r>
              <a:rPr lang="en-GB" sz="1000" dirty="0"/>
              <a:t> E et al. Gastroenterology. 2022;163:1198–1225; 3. </a:t>
            </a:r>
            <a:r>
              <a:rPr lang="en-US" sz="1000" dirty="0" err="1"/>
              <a:t>Tirzepatide</a:t>
            </a:r>
            <a:r>
              <a:rPr lang="en-US" sz="1000" dirty="0"/>
              <a:t> company announcement. Available at: </a:t>
            </a:r>
            <a:r>
              <a:rPr lang="en-US" sz="1000" dirty="0">
                <a:hlinkClick r:id="rId4"/>
              </a:rPr>
              <a:t>https://investor.lilly.com/node/47701/pdf. Accessed September 2023</a:t>
            </a:r>
            <a:r>
              <a:rPr lang="en-US" sz="1000" dirty="0"/>
              <a:t>; 4. </a:t>
            </a:r>
            <a:r>
              <a:rPr lang="en-US" sz="1000" dirty="0" err="1"/>
              <a:t>Samms</a:t>
            </a:r>
            <a:r>
              <a:rPr lang="en-US" sz="1000" dirty="0"/>
              <a:t> RJ et al. Trends Endocrinol </a:t>
            </a:r>
            <a:r>
              <a:rPr lang="en-US" sz="1000" dirty="0" err="1"/>
              <a:t>Metab</a:t>
            </a:r>
            <a:r>
              <a:rPr lang="en-US" sz="1000" dirty="0"/>
              <a:t>. 2020;31:410–421. Additional references in slide notes.</a:t>
            </a:r>
          </a:p>
        </p:txBody>
      </p:sp>
      <p:sp>
        <p:nvSpPr>
          <p:cNvPr id="5" name="Title 4">
            <a:extLst>
              <a:ext uri="{FF2B5EF4-FFF2-40B4-BE49-F238E27FC236}">
                <a16:creationId xmlns:a16="http://schemas.microsoft.com/office/drawing/2014/main" id="{67710B88-084A-F9A2-D113-BDADE5030145}"/>
              </a:ext>
            </a:extLst>
          </p:cNvPr>
          <p:cNvSpPr>
            <a:spLocks noGrp="1"/>
          </p:cNvSpPr>
          <p:nvPr>
            <p:ph type="title"/>
          </p:nvPr>
        </p:nvSpPr>
        <p:spPr>
          <a:xfrm>
            <a:off x="838199" y="365125"/>
            <a:ext cx="10707459" cy="1325563"/>
          </a:xfrm>
        </p:spPr>
        <p:txBody>
          <a:bodyPr>
            <a:normAutofit/>
          </a:bodyPr>
          <a:lstStyle/>
          <a:p>
            <a:r>
              <a:rPr lang="en-US" sz="3600" dirty="0"/>
              <a:t>Current FDA-approved pharmacotherapy: overview</a:t>
            </a:r>
          </a:p>
        </p:txBody>
      </p:sp>
    </p:spTree>
    <p:custDataLst>
      <p:tags r:id="rId1"/>
    </p:custDataLst>
    <p:extLst>
      <p:ext uri="{BB962C8B-B14F-4D97-AF65-F5344CB8AC3E}">
        <p14:creationId xmlns:p14="http://schemas.microsoft.com/office/powerpoint/2010/main" val="344748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3600"/>
              <a:t>Current pharmacotherapy: overview</a:t>
            </a:r>
          </a:p>
        </p:txBody>
      </p:sp>
      <p:sp>
        <p:nvSpPr>
          <p:cNvPr id="14" name="Text Placeholder 13">
            <a:extLst>
              <a:ext uri="{FF2B5EF4-FFF2-40B4-BE49-F238E27FC236}">
                <a16:creationId xmlns:a16="http://schemas.microsoft.com/office/drawing/2014/main" id="{4910F154-0853-48B3-B5CC-9195D043115B}"/>
              </a:ext>
            </a:extLst>
          </p:cNvPr>
          <p:cNvSpPr>
            <a:spLocks noGrp="1"/>
          </p:cNvSpPr>
          <p:nvPr>
            <p:ph type="body" sz="quarter" idx="13"/>
          </p:nvPr>
        </p:nvSpPr>
        <p:spPr/>
        <p:txBody>
          <a:bodyPr/>
          <a:lstStyle/>
          <a:p>
            <a:r>
              <a:rPr lang="en-US">
                <a:latin typeface="+mj-lt"/>
              </a:rPr>
              <a:t>The data supporting these tables are derived from the Prescribing Information labeling approved by the U.S. Food and Drug Administration. </a:t>
            </a:r>
            <a:br>
              <a:rPr lang="en-US">
                <a:latin typeface="+mj-lt"/>
              </a:rPr>
            </a:br>
            <a:r>
              <a:rPr lang="en-US" baseline="30000">
                <a:latin typeface="+mj-lt"/>
              </a:rPr>
              <a:t>*</a:t>
            </a:r>
            <a:r>
              <a:rPr lang="en-US">
                <a:latin typeface="+mj-lt"/>
              </a:rPr>
              <a:t>Data from randomized controlled trials &gt;52 weeks in duration; </a:t>
            </a:r>
            <a:r>
              <a:rPr lang="en-US" sz="1000" kern="1200" baseline="30000">
                <a:solidFill>
                  <a:schemeClr val="tx1"/>
                </a:solidFill>
                <a:latin typeface="+mn-lt"/>
                <a:ea typeface="Apis For Office" panose="020B0504010101010104" pitchFamily="34" charset="0"/>
                <a:cs typeface="Apis For Office" panose="020B0504010101010104" pitchFamily="34" charset="0"/>
              </a:rPr>
              <a:t>†</a:t>
            </a:r>
            <a:r>
              <a:rPr lang="en-US">
                <a:latin typeface="+mj-lt"/>
              </a:rPr>
              <a:t>Assuming the average patient in the orlistat and placebo groups weighed 100 kg at baseline. </a:t>
            </a:r>
            <a:br>
              <a:rPr lang="en-US">
                <a:latin typeface="+mj-lt"/>
              </a:rPr>
            </a:br>
            <a:r>
              <a:rPr lang="en-US">
                <a:latin typeface="+mj-lt"/>
              </a:rPr>
              <a:t>Adapted from Bray GA et al. Lancet 2016;387:1947–56. Additional references in slide notes.</a:t>
            </a:r>
          </a:p>
        </p:txBody>
      </p:sp>
      <p:sp>
        <p:nvSpPr>
          <p:cNvPr id="8" name="Rectangle 7">
            <a:extLst>
              <a:ext uri="{FF2B5EF4-FFF2-40B4-BE49-F238E27FC236}">
                <a16:creationId xmlns:a16="http://schemas.microsoft.com/office/drawing/2014/main" id="{EAB6C85E-2827-9F3E-8F57-283779B05EE1}"/>
              </a:ext>
            </a:extLst>
          </p:cNvPr>
          <p:cNvSpPr/>
          <p:nvPr/>
        </p:nvSpPr>
        <p:spPr>
          <a:xfrm>
            <a:off x="613064" y="1404088"/>
            <a:ext cx="10906002" cy="4483004"/>
          </a:xfrm>
          <a:prstGeom prst="rect">
            <a:avLst/>
          </a:prstGeom>
          <a:solidFill>
            <a:srgbClr val="D8EAF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676D031-DDD6-BF59-D149-DD521C33455A}"/>
              </a:ext>
            </a:extLst>
          </p:cNvPr>
          <p:cNvSpPr txBox="1"/>
          <p:nvPr/>
        </p:nvSpPr>
        <p:spPr>
          <a:xfrm>
            <a:off x="3010407" y="5327176"/>
            <a:ext cx="433902" cy="355248"/>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1" name="TextBox 10">
            <a:extLst>
              <a:ext uri="{FF2B5EF4-FFF2-40B4-BE49-F238E27FC236}">
                <a16:creationId xmlns:a16="http://schemas.microsoft.com/office/drawing/2014/main" id="{03FA3F6F-47A9-C4A0-C0AA-E9AD7C61652B}"/>
              </a:ext>
            </a:extLst>
          </p:cNvPr>
          <p:cNvSpPr txBox="1"/>
          <p:nvPr/>
        </p:nvSpPr>
        <p:spPr>
          <a:xfrm>
            <a:off x="4521564" y="5336062"/>
            <a:ext cx="433902"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600">
                <a:solidFill>
                  <a:prstClr val="black"/>
                </a:solidFill>
                <a:latin typeface="Arial" panose="020B0604020202020204" pitchFamily="34" charset="0"/>
                <a:cs typeface="Arial" panose="020B0604020202020204" pitchFamily="34" charset="0"/>
              </a:rPr>
              <a:t>5</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62C0E071-6684-DA55-47AE-021FBBC97339}"/>
              </a:ext>
            </a:extLst>
          </p:cNvPr>
          <p:cNvSpPr txBox="1"/>
          <p:nvPr/>
        </p:nvSpPr>
        <p:spPr>
          <a:xfrm>
            <a:off x="5893154" y="5336062"/>
            <a:ext cx="666591"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13" name="TextBox 12">
            <a:extLst>
              <a:ext uri="{FF2B5EF4-FFF2-40B4-BE49-F238E27FC236}">
                <a16:creationId xmlns:a16="http://schemas.microsoft.com/office/drawing/2014/main" id="{0178A048-E188-9A45-AA30-EB7821F0860C}"/>
              </a:ext>
            </a:extLst>
          </p:cNvPr>
          <p:cNvSpPr txBox="1"/>
          <p:nvPr/>
        </p:nvSpPr>
        <p:spPr>
          <a:xfrm>
            <a:off x="7432169" y="5336063"/>
            <a:ext cx="530350"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15</a:t>
            </a:r>
          </a:p>
        </p:txBody>
      </p:sp>
      <p:sp>
        <p:nvSpPr>
          <p:cNvPr id="15" name="TextBox 14">
            <a:extLst>
              <a:ext uri="{FF2B5EF4-FFF2-40B4-BE49-F238E27FC236}">
                <a16:creationId xmlns:a16="http://schemas.microsoft.com/office/drawing/2014/main" id="{D8735478-86D3-26E9-A5C1-EA2320F06FFB}"/>
              </a:ext>
            </a:extLst>
          </p:cNvPr>
          <p:cNvSpPr txBox="1"/>
          <p:nvPr/>
        </p:nvSpPr>
        <p:spPr>
          <a:xfrm>
            <a:off x="8883890" y="5336062"/>
            <a:ext cx="612105"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a:t>
            </a:r>
          </a:p>
        </p:txBody>
      </p:sp>
      <p:cxnSp>
        <p:nvCxnSpPr>
          <p:cNvPr id="26" name="Straight Connector 25">
            <a:extLst>
              <a:ext uri="{FF2B5EF4-FFF2-40B4-BE49-F238E27FC236}">
                <a16:creationId xmlns:a16="http://schemas.microsoft.com/office/drawing/2014/main" id="{FA87271E-FE4B-E761-FFE7-C26AC6040EA1}"/>
              </a:ext>
            </a:extLst>
          </p:cNvPr>
          <p:cNvCxnSpPr>
            <a:cxnSpLocks/>
          </p:cNvCxnSpPr>
          <p:nvPr/>
        </p:nvCxnSpPr>
        <p:spPr>
          <a:xfrm flipH="1" flipV="1">
            <a:off x="3207338" y="5146372"/>
            <a:ext cx="7439803" cy="128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FCCEAD-AF6E-9D46-E3D3-B495A74E19A6}"/>
              </a:ext>
            </a:extLst>
          </p:cNvPr>
          <p:cNvCxnSpPr/>
          <p:nvPr/>
        </p:nvCxnSpPr>
        <p:spPr>
          <a:xfrm>
            <a:off x="3206319" y="5156601"/>
            <a:ext cx="0" cy="170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AD1E19-1774-0C22-0F3E-707DF70B2954}"/>
              </a:ext>
            </a:extLst>
          </p:cNvPr>
          <p:cNvCxnSpPr/>
          <p:nvPr/>
        </p:nvCxnSpPr>
        <p:spPr>
          <a:xfrm>
            <a:off x="4703018" y="5156601"/>
            <a:ext cx="0" cy="170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12E15-D450-B44E-49A6-8678E1C513CD}"/>
              </a:ext>
            </a:extLst>
          </p:cNvPr>
          <p:cNvCxnSpPr/>
          <p:nvPr/>
        </p:nvCxnSpPr>
        <p:spPr>
          <a:xfrm>
            <a:off x="6189049" y="5156601"/>
            <a:ext cx="0" cy="170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585415-B880-5E82-8478-94881B84D3FE}"/>
              </a:ext>
            </a:extLst>
          </p:cNvPr>
          <p:cNvCxnSpPr/>
          <p:nvPr/>
        </p:nvCxnSpPr>
        <p:spPr>
          <a:xfrm>
            <a:off x="7675079" y="5156601"/>
            <a:ext cx="0" cy="170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210818-47E6-A9A4-56A9-3D0A466D77C5}"/>
              </a:ext>
            </a:extLst>
          </p:cNvPr>
          <p:cNvCxnSpPr/>
          <p:nvPr/>
        </p:nvCxnSpPr>
        <p:spPr>
          <a:xfrm>
            <a:off x="9161110" y="5156601"/>
            <a:ext cx="0" cy="170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8223C33-C581-9640-C607-594F29739279}"/>
              </a:ext>
            </a:extLst>
          </p:cNvPr>
          <p:cNvSpPr txBox="1"/>
          <p:nvPr/>
        </p:nvSpPr>
        <p:spPr>
          <a:xfrm>
            <a:off x="4778080" y="5531843"/>
            <a:ext cx="2813098"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Average weight loss (%)</a:t>
            </a:r>
          </a:p>
        </p:txBody>
      </p:sp>
      <p:cxnSp>
        <p:nvCxnSpPr>
          <p:cNvPr id="35" name="Straight Connector 34">
            <a:extLst>
              <a:ext uri="{FF2B5EF4-FFF2-40B4-BE49-F238E27FC236}">
                <a16:creationId xmlns:a16="http://schemas.microsoft.com/office/drawing/2014/main" id="{4A07E6D9-1A3F-857B-1531-F379C504FC43}"/>
              </a:ext>
            </a:extLst>
          </p:cNvPr>
          <p:cNvCxnSpPr/>
          <p:nvPr/>
        </p:nvCxnSpPr>
        <p:spPr>
          <a:xfrm rot="16200000">
            <a:off x="3099149" y="4628917"/>
            <a:ext cx="0" cy="1609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BCB4C9-01A7-0ADD-E7BC-3C4F194AF881}"/>
              </a:ext>
            </a:extLst>
          </p:cNvPr>
          <p:cNvCxnSpPr/>
          <p:nvPr/>
        </p:nvCxnSpPr>
        <p:spPr>
          <a:xfrm>
            <a:off x="3010708" y="4217715"/>
            <a:ext cx="1749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B7D23AA-51E9-ED55-D810-09BFE8EE4FE1}"/>
              </a:ext>
            </a:extLst>
          </p:cNvPr>
          <p:cNvCxnSpPr>
            <a:cxnSpLocks/>
          </p:cNvCxnSpPr>
          <p:nvPr/>
        </p:nvCxnSpPr>
        <p:spPr>
          <a:xfrm>
            <a:off x="3010707" y="3514921"/>
            <a:ext cx="1749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61DC9FA-23B7-BD79-5090-CC3A564369E1}"/>
              </a:ext>
            </a:extLst>
          </p:cNvPr>
          <p:cNvCxnSpPr/>
          <p:nvPr/>
        </p:nvCxnSpPr>
        <p:spPr>
          <a:xfrm>
            <a:off x="3010706" y="2812127"/>
            <a:ext cx="1749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6C0ED1D-C49F-7F02-A221-C0C76CDDD2BA}"/>
              </a:ext>
            </a:extLst>
          </p:cNvPr>
          <p:cNvCxnSpPr/>
          <p:nvPr/>
        </p:nvCxnSpPr>
        <p:spPr>
          <a:xfrm>
            <a:off x="3010711" y="2320432"/>
            <a:ext cx="1644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7D85F0-99C0-5346-E0BB-29B9E8BB67DA}"/>
              </a:ext>
            </a:extLst>
          </p:cNvPr>
          <p:cNvCxnSpPr/>
          <p:nvPr/>
        </p:nvCxnSpPr>
        <p:spPr>
          <a:xfrm>
            <a:off x="3036481" y="1828737"/>
            <a:ext cx="1644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D355E164-F956-4B96-03AD-8326434BE1E5}"/>
              </a:ext>
            </a:extLst>
          </p:cNvPr>
          <p:cNvGrpSpPr/>
          <p:nvPr/>
        </p:nvGrpSpPr>
        <p:grpSpPr>
          <a:xfrm>
            <a:off x="1820648" y="4307502"/>
            <a:ext cx="3223398" cy="312121"/>
            <a:chOff x="1820648" y="4228567"/>
            <a:chExt cx="3223398" cy="312121"/>
          </a:xfrm>
        </p:grpSpPr>
        <p:sp>
          <p:nvSpPr>
            <p:cNvPr id="23" name="TextBox 22">
              <a:extLst>
                <a:ext uri="{FF2B5EF4-FFF2-40B4-BE49-F238E27FC236}">
                  <a16:creationId xmlns:a16="http://schemas.microsoft.com/office/drawing/2014/main" id="{64F4EA50-DA01-5BFB-D7DA-45552FE2AFF1}"/>
                </a:ext>
              </a:extLst>
            </p:cNvPr>
            <p:cNvSpPr txBox="1"/>
            <p:nvPr/>
          </p:nvSpPr>
          <p:spPr>
            <a:xfrm>
              <a:off x="1820648" y="4228567"/>
              <a:ext cx="1346984" cy="312121"/>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lang="en-US" sz="1400">
                  <a:latin typeface="Arial" panose="020B0604020202020204" pitchFamily="34" charset="0"/>
                  <a:cs typeface="Arial" panose="020B0604020202020204" pitchFamily="34" charset="0"/>
                </a:rPr>
                <a:t>Orlistat</a:t>
              </a:r>
              <a:endParaRPr kumimoji="0" lang="en-US" sz="1400" b="0" i="0" u="none" strike="noStrike" kern="1200" cap="none" spc="0" normalizeH="0" baseline="30000" noProof="0">
                <a:ln>
                  <a:noFill/>
                </a:ln>
                <a:effectLst/>
                <a:uLnTx/>
                <a:uFillTx/>
                <a:latin typeface="Arial" panose="020B0604020202020204" pitchFamily="34" charset="0"/>
                <a:ea typeface="+mn-ea"/>
                <a:cs typeface="Arial" panose="020B0604020202020204" pitchFamily="34" charset="0"/>
              </a:endParaRPr>
            </a:p>
          </p:txBody>
        </p:sp>
        <p:sp>
          <p:nvSpPr>
            <p:cNvPr id="48" name="Rectangle 47">
              <a:extLst>
                <a:ext uri="{FF2B5EF4-FFF2-40B4-BE49-F238E27FC236}">
                  <a16:creationId xmlns:a16="http://schemas.microsoft.com/office/drawing/2014/main" id="{8D2D041F-852D-CA5A-FCCF-0A863A7CA2B5}"/>
                </a:ext>
              </a:extLst>
            </p:cNvPr>
            <p:cNvSpPr/>
            <p:nvPr/>
          </p:nvSpPr>
          <p:spPr>
            <a:xfrm>
              <a:off x="3210563" y="4233051"/>
              <a:ext cx="1833483" cy="303153"/>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6.1%</a:t>
              </a:r>
              <a:r>
                <a:rPr kumimoji="0" lang="en-US" sz="16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grpSp>
      <p:grpSp>
        <p:nvGrpSpPr>
          <p:cNvPr id="42" name="Group 41">
            <a:extLst>
              <a:ext uri="{FF2B5EF4-FFF2-40B4-BE49-F238E27FC236}">
                <a16:creationId xmlns:a16="http://schemas.microsoft.com/office/drawing/2014/main" id="{FDB601BA-9636-CF67-860B-20A927C24E0E}"/>
              </a:ext>
            </a:extLst>
          </p:cNvPr>
          <p:cNvGrpSpPr/>
          <p:nvPr/>
        </p:nvGrpSpPr>
        <p:grpSpPr>
          <a:xfrm>
            <a:off x="994232" y="3604708"/>
            <a:ext cx="4825868" cy="523220"/>
            <a:chOff x="994232" y="3505348"/>
            <a:chExt cx="4825868" cy="523220"/>
          </a:xfrm>
        </p:grpSpPr>
        <p:sp>
          <p:nvSpPr>
            <p:cNvPr id="22" name="TextBox 21">
              <a:extLst>
                <a:ext uri="{FF2B5EF4-FFF2-40B4-BE49-F238E27FC236}">
                  <a16:creationId xmlns:a16="http://schemas.microsoft.com/office/drawing/2014/main" id="{40DA853F-0B2E-26C9-5843-F9E81EE58CB8}"/>
                </a:ext>
              </a:extLst>
            </p:cNvPr>
            <p:cNvSpPr txBox="1"/>
            <p:nvPr/>
          </p:nvSpPr>
          <p:spPr>
            <a:xfrm>
              <a:off x="994232" y="3505348"/>
              <a:ext cx="2173400" cy="523220"/>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Phentermine/topiramate extended release</a:t>
              </a:r>
            </a:p>
          </p:txBody>
        </p:sp>
        <p:sp>
          <p:nvSpPr>
            <p:cNvPr id="63" name="Rectangle 62">
              <a:extLst>
                <a:ext uri="{FF2B5EF4-FFF2-40B4-BE49-F238E27FC236}">
                  <a16:creationId xmlns:a16="http://schemas.microsoft.com/office/drawing/2014/main" id="{BBC4EB5B-7821-FB9B-B3A9-9C7F7BC2DA5D}"/>
                </a:ext>
              </a:extLst>
            </p:cNvPr>
            <p:cNvSpPr/>
            <p:nvPr/>
          </p:nvSpPr>
          <p:spPr>
            <a:xfrm>
              <a:off x="3210563" y="3615814"/>
              <a:ext cx="2609537" cy="302289"/>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600" b="1" dirty="0">
                  <a:solidFill>
                    <a:srgbClr val="FFFFFF"/>
                  </a:solidFill>
                  <a:latin typeface="Arial" panose="020B0604020202020204" pitchFamily="34" charset="0"/>
                  <a:cs typeface="Arial" panose="020B0604020202020204" pitchFamily="34" charset="0"/>
                </a:rPr>
                <a:t>9.8%</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43" name="Group 42">
            <a:extLst>
              <a:ext uri="{FF2B5EF4-FFF2-40B4-BE49-F238E27FC236}">
                <a16:creationId xmlns:a16="http://schemas.microsoft.com/office/drawing/2014/main" id="{8007F3B5-32DB-65E8-58DD-ECBFEB68FB0C}"/>
              </a:ext>
            </a:extLst>
          </p:cNvPr>
          <p:cNvGrpSpPr/>
          <p:nvPr/>
        </p:nvGrpSpPr>
        <p:grpSpPr>
          <a:xfrm>
            <a:off x="1214269" y="2901914"/>
            <a:ext cx="3477203" cy="523220"/>
            <a:chOff x="1214269" y="2797120"/>
            <a:chExt cx="3477203" cy="523220"/>
          </a:xfrm>
        </p:grpSpPr>
        <p:sp>
          <p:nvSpPr>
            <p:cNvPr id="21" name="TextBox 20">
              <a:extLst>
                <a:ext uri="{FF2B5EF4-FFF2-40B4-BE49-F238E27FC236}">
                  <a16:creationId xmlns:a16="http://schemas.microsoft.com/office/drawing/2014/main" id="{892A77C9-0A02-108E-6EB4-91350FB2DF60}"/>
                </a:ext>
              </a:extLst>
            </p:cNvPr>
            <p:cNvSpPr txBox="1"/>
            <p:nvPr/>
          </p:nvSpPr>
          <p:spPr>
            <a:xfrm>
              <a:off x="1214269" y="2797120"/>
              <a:ext cx="1953363" cy="523220"/>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lang="en-US" sz="1400">
                  <a:latin typeface="Arial" panose="020B0604020202020204" pitchFamily="34" charset="0"/>
                  <a:cs typeface="Arial" panose="020B0604020202020204" pitchFamily="34" charset="0"/>
                </a:rPr>
                <a:t>Naltrexone/bupropion sustained release</a:t>
              </a:r>
              <a:endParaRPr kumimoji="0" lang="en-US"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id="{C4C75D8B-18B5-8DC9-BE9C-8FA708FBCDCB}"/>
                </a:ext>
              </a:extLst>
            </p:cNvPr>
            <p:cNvSpPr/>
            <p:nvPr/>
          </p:nvSpPr>
          <p:spPr>
            <a:xfrm>
              <a:off x="3210563" y="2907586"/>
              <a:ext cx="1480909" cy="302289"/>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600" b="1" dirty="0">
                  <a:solidFill>
                    <a:srgbClr val="FFFFFF"/>
                  </a:solidFill>
                  <a:latin typeface="Arial" panose="020B0604020202020204" pitchFamily="34" charset="0"/>
                  <a:cs typeface="Arial" panose="020B0604020202020204" pitchFamily="34" charset="0"/>
                </a:rPr>
                <a:t>5.4%</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44" name="Group 43">
            <a:extLst>
              <a:ext uri="{FF2B5EF4-FFF2-40B4-BE49-F238E27FC236}">
                <a16:creationId xmlns:a16="http://schemas.microsoft.com/office/drawing/2014/main" id="{7AA60A9A-0EC6-BAFD-5B69-5FBC54718A3D}"/>
              </a:ext>
            </a:extLst>
          </p:cNvPr>
          <p:cNvGrpSpPr/>
          <p:nvPr/>
        </p:nvGrpSpPr>
        <p:grpSpPr>
          <a:xfrm>
            <a:off x="1820648" y="2410219"/>
            <a:ext cx="3462968" cy="312121"/>
            <a:chOff x="1820648" y="2329581"/>
            <a:chExt cx="3462968" cy="312121"/>
          </a:xfrm>
        </p:grpSpPr>
        <p:sp>
          <p:nvSpPr>
            <p:cNvPr id="20" name="TextBox 19">
              <a:extLst>
                <a:ext uri="{FF2B5EF4-FFF2-40B4-BE49-F238E27FC236}">
                  <a16:creationId xmlns:a16="http://schemas.microsoft.com/office/drawing/2014/main" id="{F4CDAEAA-AE64-53AA-0976-BEDBEA0863F7}"/>
                </a:ext>
              </a:extLst>
            </p:cNvPr>
            <p:cNvSpPr txBox="1"/>
            <p:nvPr/>
          </p:nvSpPr>
          <p:spPr>
            <a:xfrm>
              <a:off x="1820648" y="2329581"/>
              <a:ext cx="1346984" cy="312121"/>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Liraglutide</a:t>
              </a:r>
            </a:p>
          </p:txBody>
        </p:sp>
        <p:sp>
          <p:nvSpPr>
            <p:cNvPr id="67" name="Rectangle 66">
              <a:extLst>
                <a:ext uri="{FF2B5EF4-FFF2-40B4-BE49-F238E27FC236}">
                  <a16:creationId xmlns:a16="http://schemas.microsoft.com/office/drawing/2014/main" id="{FA1636BF-020E-B711-920C-95BE7A9F2268}"/>
                </a:ext>
              </a:extLst>
            </p:cNvPr>
            <p:cNvSpPr/>
            <p:nvPr/>
          </p:nvSpPr>
          <p:spPr>
            <a:xfrm>
              <a:off x="3210563" y="2329581"/>
              <a:ext cx="2073053" cy="31212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600" b="1">
                  <a:solidFill>
                    <a:srgbClr val="FFFFFF"/>
                  </a:solidFill>
                  <a:latin typeface="Arial" panose="020B0604020202020204" pitchFamily="34" charset="0"/>
                  <a:cs typeface="Arial" panose="020B0604020202020204" pitchFamily="34" charset="0"/>
                </a:rPr>
                <a:t>7%</a:t>
              </a:r>
              <a:endPar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45" name="Group 44">
            <a:extLst>
              <a:ext uri="{FF2B5EF4-FFF2-40B4-BE49-F238E27FC236}">
                <a16:creationId xmlns:a16="http://schemas.microsoft.com/office/drawing/2014/main" id="{98AC858D-31CA-2570-42FA-FD2838B37992}"/>
              </a:ext>
            </a:extLst>
          </p:cNvPr>
          <p:cNvGrpSpPr/>
          <p:nvPr/>
        </p:nvGrpSpPr>
        <p:grpSpPr>
          <a:xfrm>
            <a:off x="1728346" y="1918524"/>
            <a:ext cx="6151138" cy="312121"/>
            <a:chOff x="1728346" y="1785972"/>
            <a:chExt cx="6151138" cy="312121"/>
          </a:xfrm>
        </p:grpSpPr>
        <p:sp>
          <p:nvSpPr>
            <p:cNvPr id="19" name="TextBox 18">
              <a:extLst>
                <a:ext uri="{FF2B5EF4-FFF2-40B4-BE49-F238E27FC236}">
                  <a16:creationId xmlns:a16="http://schemas.microsoft.com/office/drawing/2014/main" id="{AEB374DB-CDCA-D593-1BEB-801ACC57AD89}"/>
                </a:ext>
              </a:extLst>
            </p:cNvPr>
            <p:cNvSpPr txBox="1"/>
            <p:nvPr/>
          </p:nvSpPr>
          <p:spPr>
            <a:xfrm>
              <a:off x="1728346" y="1785972"/>
              <a:ext cx="1439286" cy="312121"/>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lang="en-US" sz="1400" dirty="0">
                  <a:latin typeface="Arial" panose="020B0604020202020204" pitchFamily="34" charset="0"/>
                  <a:cs typeface="Arial" panose="020B0604020202020204" pitchFamily="34" charset="0"/>
                </a:rPr>
                <a:t>Semaglutide</a:t>
              </a:r>
              <a:endPar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3CD2403E-5352-C85E-2F2A-4AC83BEBA635}"/>
                </a:ext>
              </a:extLst>
            </p:cNvPr>
            <p:cNvSpPr/>
            <p:nvPr/>
          </p:nvSpPr>
          <p:spPr>
            <a:xfrm>
              <a:off x="3210563" y="1786877"/>
              <a:ext cx="4668921" cy="31031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16%</a:t>
              </a:r>
            </a:p>
          </p:txBody>
        </p:sp>
      </p:grpSp>
      <p:grpSp>
        <p:nvGrpSpPr>
          <p:cNvPr id="33" name="Group 32">
            <a:extLst>
              <a:ext uri="{FF2B5EF4-FFF2-40B4-BE49-F238E27FC236}">
                <a16:creationId xmlns:a16="http://schemas.microsoft.com/office/drawing/2014/main" id="{509D49C3-8379-02CA-C266-E510CD79AB57}"/>
              </a:ext>
            </a:extLst>
          </p:cNvPr>
          <p:cNvGrpSpPr/>
          <p:nvPr/>
        </p:nvGrpSpPr>
        <p:grpSpPr>
          <a:xfrm>
            <a:off x="1820648" y="4799194"/>
            <a:ext cx="3445144" cy="312122"/>
            <a:chOff x="1820648" y="4799194"/>
            <a:chExt cx="3445144" cy="312122"/>
          </a:xfrm>
        </p:grpSpPr>
        <p:sp>
          <p:nvSpPr>
            <p:cNvPr id="49" name="TextBox 48">
              <a:extLst>
                <a:ext uri="{FF2B5EF4-FFF2-40B4-BE49-F238E27FC236}">
                  <a16:creationId xmlns:a16="http://schemas.microsoft.com/office/drawing/2014/main" id="{2B20D609-32A1-47BA-8FD1-BFC9BCEA9CB3}"/>
                </a:ext>
              </a:extLst>
            </p:cNvPr>
            <p:cNvSpPr txBox="1"/>
            <p:nvPr/>
          </p:nvSpPr>
          <p:spPr>
            <a:xfrm>
              <a:off x="1820648" y="4799194"/>
              <a:ext cx="1346984" cy="312122"/>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lang="en-US" sz="1400" dirty="0">
                  <a:latin typeface="Arial" panose="020B0604020202020204" pitchFamily="34" charset="0"/>
                  <a:cs typeface="Arial" panose="020B0604020202020204" pitchFamily="34" charset="0"/>
                </a:rPr>
                <a:t>Phentermine</a:t>
              </a:r>
              <a:endParaRPr kumimoji="0" lang="en-US" sz="14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p:txBody>
        </p:sp>
        <p:sp>
          <p:nvSpPr>
            <p:cNvPr id="51" name="Rectangle 50">
              <a:extLst>
                <a:ext uri="{FF2B5EF4-FFF2-40B4-BE49-F238E27FC236}">
                  <a16:creationId xmlns:a16="http://schemas.microsoft.com/office/drawing/2014/main" id="{A22F539B-4CA7-45B2-95C7-81C243A778F5}"/>
                </a:ext>
              </a:extLst>
            </p:cNvPr>
            <p:cNvSpPr/>
            <p:nvPr/>
          </p:nvSpPr>
          <p:spPr>
            <a:xfrm>
              <a:off x="3210563" y="4799195"/>
              <a:ext cx="2055229" cy="31212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600" b="1">
                  <a:solidFill>
                    <a:srgbClr val="FFFFFF"/>
                  </a:solidFill>
                  <a:latin typeface="Arial" panose="020B0604020202020204" pitchFamily="34" charset="0"/>
                  <a:cs typeface="Arial" panose="020B0604020202020204" pitchFamily="34" charset="0"/>
                </a:rPr>
                <a:t>7%</a:t>
              </a:r>
              <a:endPar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7" name="Freeform: Shape 16">
            <a:extLst>
              <a:ext uri="{FF2B5EF4-FFF2-40B4-BE49-F238E27FC236}">
                <a16:creationId xmlns:a16="http://schemas.microsoft.com/office/drawing/2014/main" id="{C4D21ECC-8A6A-7A5C-17E5-DB1A6B1D40FA}"/>
              </a:ext>
            </a:extLst>
          </p:cNvPr>
          <p:cNvSpPr/>
          <p:nvPr/>
        </p:nvSpPr>
        <p:spPr>
          <a:xfrm>
            <a:off x="10356092" y="176157"/>
            <a:ext cx="1835909" cy="352610"/>
          </a:xfrm>
          <a:custGeom>
            <a:avLst/>
            <a:gdLst>
              <a:gd name="connsiteX0" fmla="*/ 176305 w 1835909"/>
              <a:gd name="connsiteY0" fmla="*/ 0 h 352610"/>
              <a:gd name="connsiteX1" fmla="*/ 1835909 w 1835909"/>
              <a:gd name="connsiteY1" fmla="*/ 0 h 352610"/>
              <a:gd name="connsiteX2" fmla="*/ 1835909 w 1835909"/>
              <a:gd name="connsiteY2" fmla="*/ 352610 h 352610"/>
              <a:gd name="connsiteX3" fmla="*/ 176305 w 1835909"/>
              <a:gd name="connsiteY3" fmla="*/ 352610 h 352610"/>
              <a:gd name="connsiteX4" fmla="*/ 0 w 1835909"/>
              <a:gd name="connsiteY4" fmla="*/ 176305 h 352610"/>
              <a:gd name="connsiteX5" fmla="*/ 176305 w 1835909"/>
              <a:gd name="connsiteY5" fmla="*/ 0 h 35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09" h="352610">
                <a:moveTo>
                  <a:pt x="176305" y="0"/>
                </a:moveTo>
                <a:lnTo>
                  <a:pt x="1835909" y="0"/>
                </a:lnTo>
                <a:lnTo>
                  <a:pt x="1835909" y="352610"/>
                </a:lnTo>
                <a:lnTo>
                  <a:pt x="176305" y="352610"/>
                </a:lnTo>
                <a:cubicBezTo>
                  <a:pt x="78934" y="352610"/>
                  <a:pt x="0" y="273676"/>
                  <a:pt x="0" y="176305"/>
                </a:cubicBezTo>
                <a:cubicBezTo>
                  <a:pt x="0" y="78934"/>
                  <a:pt x="78934" y="0"/>
                  <a:pt x="1763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R="0" lvl="0" indent="115888" algn="l" defTabSz="6858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FFFF"/>
                </a:solidFill>
                <a:effectLst/>
                <a:uLnTx/>
                <a:uFillTx/>
                <a:latin typeface="Apis For Office"/>
                <a:ea typeface="+mn-ea"/>
                <a:cs typeface="+mn-cs"/>
              </a:rPr>
              <a:t>Update in progress</a:t>
            </a:r>
            <a:endParaRPr kumimoji="0" lang="en-GB" sz="1200" b="1"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8" name="TextBox 17">
            <a:extLst>
              <a:ext uri="{FF2B5EF4-FFF2-40B4-BE49-F238E27FC236}">
                <a16:creationId xmlns:a16="http://schemas.microsoft.com/office/drawing/2014/main" id="{3F6D63A3-42B3-DBD0-0634-9069469976FC}"/>
              </a:ext>
            </a:extLst>
          </p:cNvPr>
          <p:cNvSpPr txBox="1"/>
          <p:nvPr/>
        </p:nvSpPr>
        <p:spPr>
          <a:xfrm>
            <a:off x="10279960" y="5336062"/>
            <a:ext cx="612105"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a:t>
            </a:r>
          </a:p>
        </p:txBody>
      </p:sp>
      <p:cxnSp>
        <p:nvCxnSpPr>
          <p:cNvPr id="24" name="Straight Connector 23">
            <a:extLst>
              <a:ext uri="{FF2B5EF4-FFF2-40B4-BE49-F238E27FC236}">
                <a16:creationId xmlns:a16="http://schemas.microsoft.com/office/drawing/2014/main" id="{8EECCFB9-E5B3-6EE1-66B6-385E22454357}"/>
              </a:ext>
            </a:extLst>
          </p:cNvPr>
          <p:cNvCxnSpPr/>
          <p:nvPr/>
        </p:nvCxnSpPr>
        <p:spPr>
          <a:xfrm>
            <a:off x="10557180" y="5156601"/>
            <a:ext cx="0" cy="170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D75E6497-BE7A-B127-3937-BF2A7E1F99F9}"/>
              </a:ext>
            </a:extLst>
          </p:cNvPr>
          <p:cNvGrpSpPr/>
          <p:nvPr/>
        </p:nvGrpSpPr>
        <p:grpSpPr>
          <a:xfrm>
            <a:off x="1728346" y="1426829"/>
            <a:ext cx="7688384" cy="312121"/>
            <a:chOff x="1728346" y="1426829"/>
            <a:chExt cx="7688384" cy="312121"/>
          </a:xfrm>
        </p:grpSpPr>
        <p:sp>
          <p:nvSpPr>
            <p:cNvPr id="4" name="Rectangle 3">
              <a:extLst>
                <a:ext uri="{FF2B5EF4-FFF2-40B4-BE49-F238E27FC236}">
                  <a16:creationId xmlns:a16="http://schemas.microsoft.com/office/drawing/2014/main" id="{A1F89D0D-A5C6-B845-F3FA-5CFD4128081A}"/>
                </a:ext>
              </a:extLst>
            </p:cNvPr>
            <p:cNvSpPr/>
            <p:nvPr/>
          </p:nvSpPr>
          <p:spPr>
            <a:xfrm>
              <a:off x="3210563" y="1427734"/>
              <a:ext cx="6206167" cy="31031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600" b="1" dirty="0">
                  <a:solidFill>
                    <a:srgbClr val="FFFFFF"/>
                  </a:solidFill>
                  <a:latin typeface="Arial" panose="020B0604020202020204" pitchFamily="34" charset="0"/>
                  <a:cs typeface="Arial" panose="020B0604020202020204" pitchFamily="34" charset="0"/>
                </a:rPr>
                <a:t>21</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25" name="TextBox 24">
              <a:extLst>
                <a:ext uri="{FF2B5EF4-FFF2-40B4-BE49-F238E27FC236}">
                  <a16:creationId xmlns:a16="http://schemas.microsoft.com/office/drawing/2014/main" id="{790F858D-DDEE-D96B-289C-9B43EAC6D058}"/>
                </a:ext>
              </a:extLst>
            </p:cNvPr>
            <p:cNvSpPr txBox="1"/>
            <p:nvPr/>
          </p:nvSpPr>
          <p:spPr>
            <a:xfrm>
              <a:off x="1728346" y="1426829"/>
              <a:ext cx="1439286" cy="312121"/>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lang="en-US" sz="1400" dirty="0">
                  <a:latin typeface="Arial" panose="020B0604020202020204" pitchFamily="34" charset="0"/>
                  <a:cs typeface="Arial" panose="020B0604020202020204" pitchFamily="34" charset="0"/>
                </a:rPr>
                <a:t>Tirzepatide</a:t>
              </a:r>
              <a:endPar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cxnSp>
        <p:nvCxnSpPr>
          <p:cNvPr id="50" name="Straight Connector 49">
            <a:extLst>
              <a:ext uri="{FF2B5EF4-FFF2-40B4-BE49-F238E27FC236}">
                <a16:creationId xmlns:a16="http://schemas.microsoft.com/office/drawing/2014/main" id="{B2AFCA0B-E775-011C-9029-6F4A9E73FE2E}"/>
              </a:ext>
            </a:extLst>
          </p:cNvPr>
          <p:cNvCxnSpPr>
            <a:cxnSpLocks/>
          </p:cNvCxnSpPr>
          <p:nvPr/>
        </p:nvCxnSpPr>
        <p:spPr>
          <a:xfrm>
            <a:off x="3200488" y="1299411"/>
            <a:ext cx="0" cy="3866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04976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00.xml><?xml version="1.0" encoding="utf-8"?>
<p:tagLst xmlns:a="http://schemas.openxmlformats.org/drawingml/2006/main" xmlns:r="http://schemas.openxmlformats.org/officeDocument/2006/relationships" xmlns:p="http://schemas.openxmlformats.org/presentationml/2006/main">
  <p:tag name="UID" val="104308"/>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STICKYSTYLE" val="Obesity box"/>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STICKYSTYLE" val="Obesity box"/>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UID" val="104327"/>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STICKYSTYLE" val="Obesity box"/>
</p:tagLst>
</file>

<file path=ppt/tags/tag108.xml><?xml version="1.0" encoding="utf-8"?>
<p:tagLst xmlns:a="http://schemas.openxmlformats.org/drawingml/2006/main" xmlns:r="http://schemas.openxmlformats.org/officeDocument/2006/relationships" xmlns:p="http://schemas.openxmlformats.org/presentationml/2006/main">
  <p:tag name="STICKYSTYLE" val="Obesity box"/>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10.xml><?xml version="1.0" encoding="utf-8"?>
<p:tagLst xmlns:a="http://schemas.openxmlformats.org/drawingml/2006/main" xmlns:r="http://schemas.openxmlformats.org/officeDocument/2006/relationships" xmlns:p="http://schemas.openxmlformats.org/presentationml/2006/main">
  <p:tag name="UID" val="97536"/>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STICKYSTYLE" val="Obesity box"/>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STICKYSTYLE" val="Obesity box"/>
</p:tagLst>
</file>

<file path=ppt/tags/tag115.xml><?xml version="1.0" encoding="utf-8"?>
<p:tagLst xmlns:a="http://schemas.openxmlformats.org/drawingml/2006/main" xmlns:r="http://schemas.openxmlformats.org/officeDocument/2006/relationships" xmlns:p="http://schemas.openxmlformats.org/presentationml/2006/main">
  <p:tag name="STICKYSTYLE" val="Obesity box"/>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STICKYSTYLE" val="Obesity box"/>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Carolyn Whiting</DisplayName>
        <AccountId>58</AccountId>
        <AccountType/>
      </UserInfo>
      <UserInfo>
        <DisplayName>Stephanie Bedasse</DisplayName>
        <AccountId>639</AccountId>
        <AccountType/>
      </UserInfo>
      <UserInfo>
        <DisplayName>O'Llenecia Walker</DisplayName>
        <AccountId>3596</AccountId>
        <AccountType/>
      </UserInfo>
      <UserInfo>
        <DisplayName>Nikta Tamashekan</DisplayName>
        <AccountId>906</AccountId>
        <AccountType/>
      </UserInfo>
    </SharedWithUsers>
    <_Flow_SignoffStatus xmlns="40bcddbf-5152-4ba4-91ea-bc5d864a028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881EE4-C253-40C1-9905-9D08280E1191}">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32F099-4111-4B49-8F73-89F32B217DA0}">
  <ds:schemaRefs>
    <ds:schemaRef ds:uri="http://www.w3.org/XML/1998/namespace"/>
    <ds:schemaRef ds:uri="http://purl.org/dc/elements/1.1/"/>
    <ds:schemaRef ds:uri="1ff868c5-2c61-4494-a6ef-a5fad2181b1a"/>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40bcddbf-5152-4ba4-91ea-bc5d864a028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45580B4-E2E9-4E94-9FBB-BA4833F0E0DA}">
  <ds:schemaRefs>
    <ds:schemaRef ds:uri="http://schemas.microsoft.com/sharepoint/v3/contenttype/forms"/>
  </ds:schemaRefs>
</ds:datastoreItem>
</file>

<file path=docMetadata/LabelInfo.xml><?xml version="1.0" encoding="utf-8"?>
<clbl:labelList xmlns:clbl="http://schemas.microsoft.com/office/2020/mipLabelMetadata">
  <clbl:label id="{fdfed7bd-9f6a-44a1-b694-6e39c468c150}" enabled="0" method="" siteId="{fdfed7bd-9f6a-44a1-b694-6e39c468c150}" removed="1"/>
</clbl:labelList>
</file>

<file path=docProps/app.xml><?xml version="1.0" encoding="utf-8"?>
<Properties xmlns="http://schemas.openxmlformats.org/officeDocument/2006/extended-properties" xmlns:vt="http://schemas.openxmlformats.org/officeDocument/2006/docPropsVTypes">
  <TotalTime>106</TotalTime>
  <Words>7502</Words>
  <Application>Microsoft Office PowerPoint</Application>
  <PresentationFormat>Widescreen</PresentationFormat>
  <Paragraphs>786</Paragraphs>
  <Slides>32</Slides>
  <Notes>27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44" baseType="lpstr">
      <vt:lpstr>Apis</vt:lpstr>
      <vt:lpstr>Apis For Office</vt:lpstr>
      <vt:lpstr>Arial</vt:lpstr>
      <vt:lpstr>Arial Nova Light</vt:lpstr>
      <vt:lpstr>Calibri</vt:lpstr>
      <vt:lpstr>Times New Roman</vt:lpstr>
      <vt:lpstr>Verdana</vt:lpstr>
      <vt:lpstr>Wingdings</vt:lpstr>
      <vt:lpstr>1_Office Theme</vt:lpstr>
      <vt:lpstr>FORWARD Master Template</vt:lpstr>
      <vt:lpstr>Acrobat Document</vt:lpstr>
      <vt:lpstr>think-cell Slide</vt:lpstr>
      <vt:lpstr>PowerPoint Presentation</vt:lpstr>
      <vt:lpstr>FDA-Approved Anti-Obesity Medications for Chronic Weight Management</vt:lpstr>
      <vt:lpstr>PowerPoint Presentation</vt:lpstr>
      <vt:lpstr>Learning outcomes</vt:lpstr>
      <vt:lpstr>Eating triggers </vt:lpstr>
      <vt:lpstr>What is the primary purpose of medications used in obesity treatment?</vt:lpstr>
      <vt:lpstr>Efficacy of existing weight loss interventions</vt:lpstr>
      <vt:lpstr>Current FDA-approved pharmacotherapy: overview</vt:lpstr>
      <vt:lpstr>Current pharmacotherapy: overview</vt:lpstr>
      <vt:lpstr>Approved anti-obesity medications Sites of action</vt:lpstr>
      <vt:lpstr>Risk factors and comorbidities described in package inserts </vt:lpstr>
      <vt:lpstr>Phentermine: mechanism of action1,2</vt:lpstr>
      <vt:lpstr>Phentermine: molecular structure</vt:lpstr>
      <vt:lpstr>Phentermine: efficacy and safety</vt:lpstr>
      <vt:lpstr>Orlistat: mechanism of action</vt:lpstr>
      <vt:lpstr>Orlistat: efficacy Phase 3 XENDOS study, mean weight loss</vt:lpstr>
      <vt:lpstr>Orlistat: safety</vt:lpstr>
      <vt:lpstr>PHEN/TPM ER: mechanism of action</vt:lpstr>
      <vt:lpstr>PHEN/TPM ER: efficacy EQUIP and CONQUER studies, mean weight loss (%, 56 weeks)</vt:lpstr>
      <vt:lpstr>PHEN/TPM CR: efficacy EQUIP study </vt:lpstr>
      <vt:lpstr>PHEN/TPM ER: safety </vt:lpstr>
      <vt:lpstr>Naltrexone/bupropion: mechanism of action</vt:lpstr>
      <vt:lpstr>Naltrexone/bupropion: efficacy Phase 3 COR-I, COR-BMOD and COR-Diabetes, mean weight loss (%, 56 weeks)</vt:lpstr>
      <vt:lpstr>Naltrexone/bupropion: safety</vt:lpstr>
      <vt:lpstr>GLP-1: mechanism of action</vt:lpstr>
      <vt:lpstr>Liraglutide 3 mg: efficacy  SCALE studies, mean weight loss (%, 56 weeks)</vt:lpstr>
      <vt:lpstr>Liraglutide: safety</vt:lpstr>
      <vt:lpstr>Semaglutide 2.4 mg: efficacy STEP trials – mean weight loss </vt:lpstr>
      <vt:lpstr>Semaglutide: safety</vt:lpstr>
      <vt:lpstr>PowerPoint Presentation</vt:lpstr>
      <vt:lpstr>Key takeaways</vt:lpstr>
      <vt:lpstr>Assessments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FDA-Approved Anti-Obesity Medications for Chronic Weight Management</dc:title>
  <dcterms:created xsi:type="dcterms:W3CDTF">2022-04-21T12:58:11Z</dcterms:created>
  <dcterms:modified xsi:type="dcterms:W3CDTF">2024-02-26T20:07:54Z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