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3" r:id="rId5"/>
  </p:sldMasterIdLst>
  <p:notesMasterIdLst>
    <p:notesMasterId r:id="rId27"/>
  </p:notesMasterIdLst>
  <p:sldIdLst>
    <p:sldId id="2134804962" r:id="rId6"/>
    <p:sldId id="256" r:id="rId7"/>
    <p:sldId id="2134804963" r:id="rId8"/>
    <p:sldId id="258" r:id="rId9"/>
    <p:sldId id="2134804936" r:id="rId10"/>
    <p:sldId id="2134804937" r:id="rId11"/>
    <p:sldId id="2134804953" r:id="rId12"/>
    <p:sldId id="2134804954" r:id="rId13"/>
    <p:sldId id="2134804956" r:id="rId14"/>
    <p:sldId id="2134804940" r:id="rId15"/>
    <p:sldId id="2134804941" r:id="rId16"/>
    <p:sldId id="2134804944" r:id="rId17"/>
    <p:sldId id="2134804955" r:id="rId18"/>
    <p:sldId id="2134804957" r:id="rId19"/>
    <p:sldId id="2134804950" r:id="rId20"/>
    <p:sldId id="2134804946" r:id="rId21"/>
    <p:sldId id="2134804947" r:id="rId22"/>
    <p:sldId id="2134804958" r:id="rId23"/>
    <p:sldId id="2134804951" r:id="rId24"/>
    <p:sldId id="2134804952" r:id="rId25"/>
    <p:sldId id="213480495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learning outcomes" id="{BA317DBE-5BC2-4282-ADD7-2AA24B62E923}">
          <p14:sldIdLst>
            <p14:sldId id="2134804962"/>
            <p14:sldId id="256"/>
            <p14:sldId id="2134804963"/>
            <p14:sldId id="258"/>
          </p14:sldIdLst>
        </p14:section>
        <p14:section name="Overview of diagnosing and staging obesity" id="{688AEDBE-92D0-4225-A7E8-8AB7FD30D9B7}">
          <p14:sldIdLst>
            <p14:sldId id="2134804936"/>
            <p14:sldId id="2134804937"/>
            <p14:sldId id="2134804953"/>
            <p14:sldId id="2134804954"/>
            <p14:sldId id="2134804956"/>
            <p14:sldId id="2134804940"/>
          </p14:sldIdLst>
        </p14:section>
        <p14:section name="Clinical recommendations" id="{6F444CE2-FAB2-4CE8-A06B-5B9352556AB9}">
          <p14:sldIdLst>
            <p14:sldId id="2134804941"/>
            <p14:sldId id="2134804944"/>
            <p14:sldId id="2134804955"/>
            <p14:sldId id="2134804957"/>
            <p14:sldId id="2134804950"/>
          </p14:sldIdLst>
        </p14:section>
        <p14:section name="Ongoing care for patients with obesity" id="{F4DF3574-D87F-4401-93C3-9583FCB15892}">
          <p14:sldIdLst>
            <p14:sldId id="2134804946"/>
            <p14:sldId id="2134804947"/>
          </p14:sldIdLst>
        </p14:section>
        <p14:section name="Multidisciplinary care" id="{F6535EE6-E0FB-46EA-B902-84A53302316E}">
          <p14:sldIdLst>
            <p14:sldId id="2134804958"/>
          </p14:sldIdLst>
        </p14:section>
        <p14:section name="Key takeaways" id="{986858F1-FA9B-44B0-8447-131FA1058163}">
          <p14:sldIdLst>
            <p14:sldId id="2134804951"/>
          </p14:sldIdLst>
        </p14:section>
        <p14:section name="Assessments" id="{E55B9743-A04E-427D-BE22-D4D5C3D8B906}">
          <p14:sldIdLst>
            <p14:sldId id="2134804952"/>
          </p14:sldIdLst>
        </p14:section>
        <p14:section name="Survey" id="{ED55A5CF-B5E3-4009-A9B9-15BE69AA99C7}">
          <p14:sldIdLst>
            <p14:sldId id="2134804959"/>
          </p14:sldIdLst>
        </p14:section>
      </p14:sectionLst>
    </p:ext>
    <p:ext uri="{EFAFB233-063F-42B5-8137-9DF3F51BA10A}">
      <p15:sldGuideLst xmlns:p15="http://schemas.microsoft.com/office/powerpoint/2012/main">
        <p15:guide id="1" orient="horz" pos="4104" userDrawn="1">
          <p15:clr>
            <a:srgbClr val="A4A3A4"/>
          </p15:clr>
        </p15:guide>
        <p15:guide id="2" pos="408" userDrawn="1">
          <p15:clr>
            <a:srgbClr val="A4A3A4"/>
          </p15:clr>
        </p15:guide>
        <p15:guide id="3" orient="horz" pos="187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6AC013-869C-B6EB-DCAC-53190E5C176A}" name="O'Llenecia Walker" initials="OW" userId="S::owalker@sixdegreesmed.com::04887c83-c392-4689-abfd-e284f8142aeb" providerId="AD"/>
  <p188:author id="{39098C14-2960-03CF-B0AC-7C14D55318BF}" name="stacy.chronister@okstate.edu" initials="st" userId="S::urn:spo:guest#stacy.chronister@okstate.edu::" providerId="AD"/>
  <p188:author id="{D5EE6331-BE21-B068-44D4-092F2C099496}" name="Robert F Kushner" initials="RFK" userId="S::rku694@ads.northwestern.edu::79a8d92c-de9e-41e9-b453-d6ec75d6e686" providerId="AD"/>
  <p188:author id="{660B61A7-3A8D-B6B9-3D5E-57B26B7F5813}" name="Six Degrees Medical " initials="SDM" userId="Six Degrees Medical "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ally Johnson-Majewski" initials="SJM" lastIdx="18" clrIdx="6">
    <p:extLst>
      <p:ext uri="{19B8F6BF-5375-455C-9EA6-DF929625EA0E}">
        <p15:presenceInfo xmlns:p15="http://schemas.microsoft.com/office/powerpoint/2012/main" userId="Sally Johnson-Majewski" providerId="None"/>
      </p:ext>
    </p:extLst>
  </p:cmAuthor>
  <p:cmAuthor id="1" name="Nikta Tamashekan" initials="NT" lastIdx="8" clrIdx="0">
    <p:extLst>
      <p:ext uri="{19B8F6BF-5375-455C-9EA6-DF929625EA0E}">
        <p15:presenceInfo xmlns:p15="http://schemas.microsoft.com/office/powerpoint/2012/main" userId="Nikta Tamashekan" providerId="None"/>
      </p:ext>
    </p:extLst>
  </p:cmAuthor>
  <p:cmAuthor id="2" name="Robert F Kushner" initials="RFK" lastIdx="10" clrIdx="1">
    <p:extLst>
      <p:ext uri="{19B8F6BF-5375-455C-9EA6-DF929625EA0E}">
        <p15:presenceInfo xmlns:p15="http://schemas.microsoft.com/office/powerpoint/2012/main" userId="S::rku694@ads.northwestern.edu::79a8d92c-de9e-41e9-b453-d6ec75d6e686" providerId="AD"/>
      </p:ext>
    </p:extLst>
  </p:cmAuthor>
  <p:cmAuthor id="3" name="Melody Pan" initials="MP" lastIdx="22" clrIdx="2">
    <p:extLst>
      <p:ext uri="{19B8F6BF-5375-455C-9EA6-DF929625EA0E}">
        <p15:presenceInfo xmlns:p15="http://schemas.microsoft.com/office/powerpoint/2012/main" userId="S::mpan@sixdegreesmed.com::49f53791-e15b-4be1-8419-ca191a4199fb" providerId="AD"/>
      </p:ext>
    </p:extLst>
  </p:cmAuthor>
  <p:cmAuthor id="4" name="Bessesen, Daniel" initials="BD" lastIdx="14" clrIdx="3">
    <p:extLst>
      <p:ext uri="{19B8F6BF-5375-455C-9EA6-DF929625EA0E}">
        <p15:presenceInfo xmlns:p15="http://schemas.microsoft.com/office/powerpoint/2012/main" userId="S::DANIEL.BESSESEN@CUANSCHUTZ.EDU::dc79934b-8bd0-487e-88ab-b2efb03b6bcd" providerId="AD"/>
      </p:ext>
    </p:extLst>
  </p:cmAuthor>
  <p:cmAuthor id="5" name="BRSZ (Gabriel Smolarz)" initials="B(S" lastIdx="7" clrIdx="4">
    <p:extLst>
      <p:ext uri="{19B8F6BF-5375-455C-9EA6-DF929625EA0E}">
        <p15:presenceInfo xmlns:p15="http://schemas.microsoft.com/office/powerpoint/2012/main" userId="S::BrSz@novonordisk.com::0bb70a97-6657-4730-aa20-f334c76ea336" providerId="AD"/>
      </p:ext>
    </p:extLst>
  </p:cmAuthor>
  <p:cmAuthor id="6" name="jtir@novonordisk.com" initials="jt" lastIdx="1" clrIdx="5">
    <p:extLst>
      <p:ext uri="{19B8F6BF-5375-455C-9EA6-DF929625EA0E}">
        <p15:presenceInfo xmlns:p15="http://schemas.microsoft.com/office/powerpoint/2012/main" userId="S::urn:spo:guest#jtir@novonordisk.com::"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F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57D007-651A-4EF7-AA89-64F69959A347}" v="1" dt="2023-04-13T20:27:05.6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954" y="108"/>
      </p:cViewPr>
      <p:guideLst>
        <p:guide orient="horz" pos="4104"/>
        <p:guide pos="408"/>
        <p:guide orient="horz" pos="18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E60CC4F4-FA47-4240-8BF4-8DE0E166B706}" type="datetimeFigureOut">
              <a:rPr lang="en-CA" smtClean="0"/>
              <a:pPr/>
              <a:t>2023-04-13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55832E42-BD01-4652-99BC-29345047F757}" type="slidenum">
              <a:rPr lang="en-CA" smtClean="0"/>
              <a:pPr/>
              <a:t>‹#›</a:t>
            </a:fld>
            <a:endParaRPr lang="en-CA"/>
          </a:p>
        </p:txBody>
      </p:sp>
    </p:spTree>
    <p:extLst>
      <p:ext uri="{BB962C8B-B14F-4D97-AF65-F5344CB8AC3E}">
        <p14:creationId xmlns:p14="http://schemas.microsoft.com/office/powerpoint/2010/main" val="1612180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832E42-BD01-4652-99BC-29345047F757}" type="slidenum">
              <a:rPr lang="en-CA" smtClean="0"/>
              <a:pPr/>
              <a:t>2</a:t>
            </a:fld>
            <a:endParaRPr lang="en-CA"/>
          </a:p>
        </p:txBody>
      </p:sp>
    </p:spTree>
    <p:extLst>
      <p:ext uri="{BB962C8B-B14F-4D97-AF65-F5344CB8AC3E}">
        <p14:creationId xmlns:p14="http://schemas.microsoft.com/office/powerpoint/2010/main" val="2042897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5832E42-BD01-4652-99BC-29345047F757}" type="slidenum">
              <a:rPr lang="en-CA" smtClean="0"/>
              <a:pPr/>
              <a:t>11</a:t>
            </a:fld>
            <a:endParaRPr lang="en-CA"/>
          </a:p>
        </p:txBody>
      </p:sp>
    </p:spTree>
    <p:extLst>
      <p:ext uri="{BB962C8B-B14F-4D97-AF65-F5344CB8AC3E}">
        <p14:creationId xmlns:p14="http://schemas.microsoft.com/office/powerpoint/2010/main" val="1997450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5832E42-BD01-4652-99BC-29345047F757}" type="slidenum">
              <a:rPr lang="en-CA" smtClean="0"/>
              <a:pPr/>
              <a:t>12</a:t>
            </a:fld>
            <a:endParaRPr lang="en-CA"/>
          </a:p>
        </p:txBody>
      </p:sp>
    </p:spTree>
    <p:extLst>
      <p:ext uri="{BB962C8B-B14F-4D97-AF65-F5344CB8AC3E}">
        <p14:creationId xmlns:p14="http://schemas.microsoft.com/office/powerpoint/2010/main" val="2284551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5832E42-BD01-4652-99BC-29345047F757}" type="slidenum">
              <a:rPr lang="en-CA" smtClean="0"/>
              <a:pPr/>
              <a:t>13</a:t>
            </a:fld>
            <a:endParaRPr lang="en-CA"/>
          </a:p>
        </p:txBody>
      </p:sp>
    </p:spTree>
    <p:extLst>
      <p:ext uri="{BB962C8B-B14F-4D97-AF65-F5344CB8AC3E}">
        <p14:creationId xmlns:p14="http://schemas.microsoft.com/office/powerpoint/2010/main" val="250560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5832E42-BD01-4652-99BC-29345047F757}" type="slidenum">
              <a:rPr lang="en-CA" smtClean="0"/>
              <a:pPr/>
              <a:t>14</a:t>
            </a:fld>
            <a:endParaRPr lang="en-CA"/>
          </a:p>
        </p:txBody>
      </p:sp>
    </p:spTree>
    <p:extLst>
      <p:ext uri="{BB962C8B-B14F-4D97-AF65-F5344CB8AC3E}">
        <p14:creationId xmlns:p14="http://schemas.microsoft.com/office/powerpoint/2010/main" val="4216564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5832E42-BD01-4652-99BC-29345047F757}" type="slidenum">
              <a:rPr lang="en-CA" smtClean="0"/>
              <a:pPr/>
              <a:t>15</a:t>
            </a:fld>
            <a:endParaRPr lang="en-CA"/>
          </a:p>
        </p:txBody>
      </p:sp>
    </p:spTree>
    <p:extLst>
      <p:ext uri="{BB962C8B-B14F-4D97-AF65-F5344CB8AC3E}">
        <p14:creationId xmlns:p14="http://schemas.microsoft.com/office/powerpoint/2010/main" val="31987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5832E42-BD01-4652-99BC-29345047F757}" type="slidenum">
              <a:rPr lang="en-CA" smtClean="0"/>
              <a:pPr/>
              <a:t>16</a:t>
            </a:fld>
            <a:endParaRPr lang="en-CA"/>
          </a:p>
        </p:txBody>
      </p:sp>
    </p:spTree>
    <p:extLst>
      <p:ext uri="{BB962C8B-B14F-4D97-AF65-F5344CB8AC3E}">
        <p14:creationId xmlns:p14="http://schemas.microsoft.com/office/powerpoint/2010/main" val="1301630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5832E42-BD01-4652-99BC-29345047F757}" type="slidenum">
              <a:rPr lang="en-CA" smtClean="0"/>
              <a:pPr/>
              <a:t>17</a:t>
            </a:fld>
            <a:endParaRPr lang="en-CA"/>
          </a:p>
        </p:txBody>
      </p:sp>
    </p:spTree>
    <p:extLst>
      <p:ext uri="{BB962C8B-B14F-4D97-AF65-F5344CB8AC3E}">
        <p14:creationId xmlns:p14="http://schemas.microsoft.com/office/powerpoint/2010/main" val="3850921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5832E42-BD01-4652-99BC-29345047F757}" type="slidenum">
              <a:rPr lang="en-CA" smtClean="0"/>
              <a:pPr/>
              <a:t>18</a:t>
            </a:fld>
            <a:endParaRPr lang="en-CA"/>
          </a:p>
        </p:txBody>
      </p:sp>
    </p:spTree>
    <p:extLst>
      <p:ext uri="{BB962C8B-B14F-4D97-AF65-F5344CB8AC3E}">
        <p14:creationId xmlns:p14="http://schemas.microsoft.com/office/powerpoint/2010/main" val="3158133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Answer Key</a:t>
            </a:r>
          </a:p>
          <a:p>
            <a:pPr marL="228600" indent="-228600">
              <a:buAutoNum type="arabicPeriod"/>
            </a:pPr>
            <a:r>
              <a:rPr lang="en-US"/>
              <a:t>b (Slide 5; False, while patients may have lower BMI they can still have a more metabolically severe presentation of obesity)</a:t>
            </a:r>
          </a:p>
          <a:p>
            <a:pPr marL="228600" indent="-228600">
              <a:buAutoNum type="arabicPeriod"/>
            </a:pPr>
            <a:r>
              <a:rPr lang="en-US"/>
              <a:t>b (Slide 9; This is an example of a goal that is specific, measurable, attainable, relevant and timely”</a:t>
            </a:r>
          </a:p>
          <a:p>
            <a:pPr marL="228600" indent="-228600">
              <a:buAutoNum type="arabicPeriod"/>
            </a:pPr>
            <a:r>
              <a:rPr lang="en-US"/>
              <a:t>d (Slides 11; Both change in body composition and change in blood flow affect drug metabolism, distribution and clearance</a:t>
            </a:r>
          </a:p>
          <a:p>
            <a:pPr marL="228600" indent="-228600">
              <a:buAutoNum type="arabicPeriod"/>
            </a:pPr>
            <a:r>
              <a:rPr lang="en-US"/>
              <a:t>b (Slides 13 and 14; weight loss in older adults may promote osteoporosis due to loss of bone mass)</a:t>
            </a:r>
          </a:p>
          <a:p>
            <a:endParaRPr lang="en-GB"/>
          </a:p>
        </p:txBody>
      </p:sp>
      <p:sp>
        <p:nvSpPr>
          <p:cNvPr id="4" name="Slide Number Placeholder 3"/>
          <p:cNvSpPr>
            <a:spLocks noGrp="1"/>
          </p:cNvSpPr>
          <p:nvPr>
            <p:ph type="sldNum" sz="quarter" idx="5"/>
          </p:nvPr>
        </p:nvSpPr>
        <p:spPr/>
        <p:txBody>
          <a:bodyPr/>
          <a:lstStyle/>
          <a:p>
            <a:fld id="{55832E42-BD01-4652-99BC-29345047F757}" type="slidenum">
              <a:rPr lang="en-CA" smtClean="0"/>
              <a:pPr/>
              <a:t>20</a:t>
            </a:fld>
            <a:endParaRPr lang="en-CA"/>
          </a:p>
        </p:txBody>
      </p:sp>
    </p:spTree>
    <p:extLst>
      <p:ext uri="{BB962C8B-B14F-4D97-AF65-F5344CB8AC3E}">
        <p14:creationId xmlns:p14="http://schemas.microsoft.com/office/powerpoint/2010/main" val="460108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3</a:t>
            </a:fld>
            <a:endParaRPr lang="en-CA"/>
          </a:p>
        </p:txBody>
      </p:sp>
    </p:spTree>
    <p:extLst>
      <p:ext uri="{BB962C8B-B14F-4D97-AF65-F5344CB8AC3E}">
        <p14:creationId xmlns:p14="http://schemas.microsoft.com/office/powerpoint/2010/main" val="3000618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832E42-BD01-4652-99BC-29345047F757}" type="slidenum">
              <a:rPr lang="en-CA" smtClean="0"/>
              <a:pPr/>
              <a:t>4</a:t>
            </a:fld>
            <a:endParaRPr lang="en-CA"/>
          </a:p>
        </p:txBody>
      </p:sp>
    </p:spTree>
    <p:extLst>
      <p:ext uri="{BB962C8B-B14F-4D97-AF65-F5344CB8AC3E}">
        <p14:creationId xmlns:p14="http://schemas.microsoft.com/office/powerpoint/2010/main" val="107633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5832E42-BD01-4652-99BC-29345047F757}" type="slidenum">
              <a:rPr lang="en-CA" smtClean="0"/>
              <a:pPr/>
              <a:t>5</a:t>
            </a:fld>
            <a:endParaRPr lang="en-CA"/>
          </a:p>
        </p:txBody>
      </p:sp>
    </p:spTree>
    <p:extLst>
      <p:ext uri="{BB962C8B-B14F-4D97-AF65-F5344CB8AC3E}">
        <p14:creationId xmlns:p14="http://schemas.microsoft.com/office/powerpoint/2010/main" val="3394798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5832E42-BD01-4652-99BC-29345047F757}" type="slidenum">
              <a:rPr lang="en-CA" smtClean="0"/>
              <a:pPr/>
              <a:t>6</a:t>
            </a:fld>
            <a:endParaRPr lang="en-CA"/>
          </a:p>
        </p:txBody>
      </p:sp>
    </p:spTree>
    <p:extLst>
      <p:ext uri="{BB962C8B-B14F-4D97-AF65-F5344CB8AC3E}">
        <p14:creationId xmlns:p14="http://schemas.microsoft.com/office/powerpoint/2010/main" val="259994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5832E42-BD01-4652-99BC-29345047F757}" type="slidenum">
              <a:rPr lang="en-CA" smtClean="0"/>
              <a:pPr/>
              <a:t>7</a:t>
            </a:fld>
            <a:endParaRPr lang="en-CA"/>
          </a:p>
        </p:txBody>
      </p:sp>
    </p:spTree>
    <p:extLst>
      <p:ext uri="{BB962C8B-B14F-4D97-AF65-F5344CB8AC3E}">
        <p14:creationId xmlns:p14="http://schemas.microsoft.com/office/powerpoint/2010/main" val="1410033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5832E42-BD01-4652-99BC-29345047F757}" type="slidenum">
              <a:rPr lang="en-CA" smtClean="0"/>
              <a:pPr/>
              <a:t>8</a:t>
            </a:fld>
            <a:endParaRPr lang="en-CA"/>
          </a:p>
        </p:txBody>
      </p:sp>
    </p:spTree>
    <p:extLst>
      <p:ext uri="{BB962C8B-B14F-4D97-AF65-F5344CB8AC3E}">
        <p14:creationId xmlns:p14="http://schemas.microsoft.com/office/powerpoint/2010/main" val="3350824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5832E42-BD01-4652-99BC-29345047F757}" type="slidenum">
              <a:rPr lang="en-CA" smtClean="0"/>
              <a:pPr/>
              <a:t>9</a:t>
            </a:fld>
            <a:endParaRPr lang="en-CA"/>
          </a:p>
        </p:txBody>
      </p:sp>
    </p:spTree>
    <p:extLst>
      <p:ext uri="{BB962C8B-B14F-4D97-AF65-F5344CB8AC3E}">
        <p14:creationId xmlns:p14="http://schemas.microsoft.com/office/powerpoint/2010/main" val="762568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55832E42-BD01-4652-99BC-29345047F757}" type="slidenum">
              <a:rPr lang="en-CA" smtClean="0"/>
              <a:pPr/>
              <a:t>10</a:t>
            </a:fld>
            <a:endParaRPr lang="en-CA"/>
          </a:p>
        </p:txBody>
      </p:sp>
    </p:spTree>
    <p:extLst>
      <p:ext uri="{BB962C8B-B14F-4D97-AF65-F5344CB8AC3E}">
        <p14:creationId xmlns:p14="http://schemas.microsoft.com/office/powerpoint/2010/main" val="3833211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C1F3-5876-45E5-9F8C-97D60A9350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912B5E3-59F7-4160-BA90-89EFEB26B6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EF1E0D9-E841-4F42-9BB1-EAB944F3FEBB}"/>
              </a:ext>
            </a:extLst>
          </p:cNvPr>
          <p:cNvSpPr>
            <a:spLocks noGrp="1"/>
          </p:cNvSpPr>
          <p:nvPr>
            <p:ph type="dt" sz="half" idx="10"/>
          </p:nvPr>
        </p:nvSpPr>
        <p:spPr/>
        <p:txBody>
          <a:bodyPr/>
          <a:lstStyle/>
          <a:p>
            <a:fld id="{3B8F5D31-75CE-4FCF-8BE7-2735715FB5EA}" type="datetimeFigureOut">
              <a:rPr lang="en-CA" smtClean="0"/>
              <a:t>2023-04-13</a:t>
            </a:fld>
            <a:endParaRPr lang="en-CA"/>
          </a:p>
        </p:txBody>
      </p:sp>
      <p:sp>
        <p:nvSpPr>
          <p:cNvPr id="5" name="Footer Placeholder 4">
            <a:extLst>
              <a:ext uri="{FF2B5EF4-FFF2-40B4-BE49-F238E27FC236}">
                <a16:creationId xmlns:a16="http://schemas.microsoft.com/office/drawing/2014/main" id="{14A8A18C-6E08-4A96-AE93-8FFED93933D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D35962F-B4BC-40B9-AAF0-B43ADA0D5E69}"/>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186987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A4574-01B5-46D8-BEFF-85CFA178B11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B420A42-7DE9-4F7A-B69B-1303B3F22A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6DEEDE9-0564-4AE0-A96D-48148A59A9F0}"/>
              </a:ext>
            </a:extLst>
          </p:cNvPr>
          <p:cNvSpPr>
            <a:spLocks noGrp="1"/>
          </p:cNvSpPr>
          <p:nvPr>
            <p:ph type="dt" sz="half" idx="10"/>
          </p:nvPr>
        </p:nvSpPr>
        <p:spPr/>
        <p:txBody>
          <a:bodyPr/>
          <a:lstStyle/>
          <a:p>
            <a:fld id="{3B8F5D31-75CE-4FCF-8BE7-2735715FB5EA}" type="datetimeFigureOut">
              <a:rPr lang="en-CA" smtClean="0"/>
              <a:t>2023-04-13</a:t>
            </a:fld>
            <a:endParaRPr lang="en-CA"/>
          </a:p>
        </p:txBody>
      </p:sp>
      <p:sp>
        <p:nvSpPr>
          <p:cNvPr id="5" name="Footer Placeholder 4">
            <a:extLst>
              <a:ext uri="{FF2B5EF4-FFF2-40B4-BE49-F238E27FC236}">
                <a16:creationId xmlns:a16="http://schemas.microsoft.com/office/drawing/2014/main" id="{A40CEAAD-A433-47F1-855F-9C8AAE8831F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88E6E53-34BE-4326-8E2E-602E3D2C1BDA}"/>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61087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31D454-0967-4CE1-A5FB-2721D92831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8327861-DF27-499D-8A43-AC71A67A8E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267ABAB-2705-45C3-9FDF-A09D47CF0D75}"/>
              </a:ext>
            </a:extLst>
          </p:cNvPr>
          <p:cNvSpPr>
            <a:spLocks noGrp="1"/>
          </p:cNvSpPr>
          <p:nvPr>
            <p:ph type="dt" sz="half" idx="10"/>
          </p:nvPr>
        </p:nvSpPr>
        <p:spPr/>
        <p:txBody>
          <a:bodyPr/>
          <a:lstStyle/>
          <a:p>
            <a:fld id="{3B8F5D31-75CE-4FCF-8BE7-2735715FB5EA}" type="datetimeFigureOut">
              <a:rPr lang="en-CA" smtClean="0"/>
              <a:t>2023-04-13</a:t>
            </a:fld>
            <a:endParaRPr lang="en-CA"/>
          </a:p>
        </p:txBody>
      </p:sp>
      <p:sp>
        <p:nvSpPr>
          <p:cNvPr id="5" name="Footer Placeholder 4">
            <a:extLst>
              <a:ext uri="{FF2B5EF4-FFF2-40B4-BE49-F238E27FC236}">
                <a16:creationId xmlns:a16="http://schemas.microsoft.com/office/drawing/2014/main" id="{FA81FEB2-FA05-4105-AAC5-DAA17A4A421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2F02604-851E-4CA8-B6FC-CE0C936F85A8}"/>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4277167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13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335987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13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467910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8" y="6210000"/>
            <a:ext cx="10705801" cy="324000"/>
          </a:xfrm>
        </p:spPr>
        <p:txBody>
          <a:bodyPr vert="horz" lIns="0" tIns="0" rIns="0" bIns="0" rtlCol="0" anchor="b">
            <a:noAutofit/>
          </a:bodyPr>
          <a:lstStyle>
            <a:lvl1pPr marL="0" indent="0">
              <a:buNone/>
              <a:defRPr lang="en-GB" sz="800" i="0" dirty="0"/>
            </a:lvl1pPr>
          </a:lstStyle>
          <a:p>
            <a:pPr marL="269993" lvl="0" indent="-269993"/>
            <a:r>
              <a:rPr lang="en-GB"/>
              <a:t>Insert notes</a:t>
            </a:r>
          </a:p>
        </p:txBody>
      </p:sp>
    </p:spTree>
    <p:extLst>
      <p:ext uri="{BB962C8B-B14F-4D97-AF65-F5344CB8AC3E}">
        <p14:creationId xmlns:p14="http://schemas.microsoft.com/office/powerpoint/2010/main" val="512373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mp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114689-A06C-D09E-A323-10497026B1AD}"/>
              </a:ext>
            </a:extLst>
          </p:cNvPr>
          <p:cNvSpPr/>
          <p:nvPr userDrawn="1"/>
        </p:nvSpPr>
        <p:spPr>
          <a:xfrm>
            <a:off x="0" y="0"/>
            <a:ext cx="12192000" cy="6858000"/>
          </a:xfrm>
          <a:prstGeom prst="rect">
            <a:avLst/>
          </a:prstGeom>
          <a:gradFill flip="none" rotWithShape="1">
            <a:gsLst>
              <a:gs pos="0">
                <a:schemeClr val="accent1">
                  <a:lumMod val="45000"/>
                  <a:lumOff val="55000"/>
                </a:schemeClr>
              </a:gs>
              <a:gs pos="100000">
                <a:schemeClr val="accent5">
                  <a:lumMod val="40000"/>
                  <a:lumOff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algn="ctr"/>
            <a:endParaRPr lang="en-CA" sz="2667" noProof="0" err="1"/>
          </a:p>
        </p:txBody>
      </p:sp>
      <p:pic>
        <p:nvPicPr>
          <p:cNvPr id="9" name="Picture 8" descr="A black and white sign&#10;&#10;Description automatically generated with low confidence">
            <a:extLst>
              <a:ext uri="{FF2B5EF4-FFF2-40B4-BE49-F238E27FC236}">
                <a16:creationId xmlns:a16="http://schemas.microsoft.com/office/drawing/2014/main" id="{5B0D9A70-54E9-24DD-6F44-EC2B291B29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2" y="2156248"/>
            <a:ext cx="8497511" cy="2390688"/>
          </a:xfrm>
          <a:prstGeom prst="rect">
            <a:avLst/>
          </a:prstGeom>
        </p:spPr>
      </p:pic>
      <p:pic>
        <p:nvPicPr>
          <p:cNvPr id="10" name="Picture 9" descr="Icon&#10;&#10;Description automatically generated">
            <a:extLst>
              <a:ext uri="{FF2B5EF4-FFF2-40B4-BE49-F238E27FC236}">
                <a16:creationId xmlns:a16="http://schemas.microsoft.com/office/drawing/2014/main" id="{5569A52C-4620-A25F-908A-35BB132878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97721" y="0"/>
            <a:ext cx="5253019" cy="6858000"/>
          </a:xfrm>
          <a:prstGeom prst="rect">
            <a:avLst/>
          </a:prstGeom>
        </p:spPr>
      </p:pic>
      <p:pic>
        <p:nvPicPr>
          <p:cNvPr id="11" name="Picture 10" descr="Icon&#10;&#10;Description automatically generated">
            <a:extLst>
              <a:ext uri="{FF2B5EF4-FFF2-40B4-BE49-F238E27FC236}">
                <a16:creationId xmlns:a16="http://schemas.microsoft.com/office/drawing/2014/main" id="{E0432D63-5A9F-8828-78EE-2CF0CA7C203C}"/>
              </a:ext>
            </a:extLst>
          </p:cNvPr>
          <p:cNvPicPr>
            <a:picLocks noChangeAspect="1"/>
          </p:cNvPicPr>
          <p:nvPr userDrawn="1"/>
        </p:nvPicPr>
        <p:blipFill rotWithShape="1">
          <a:blip r:embed="rId3">
            <a:alphaModFix amt="14000"/>
            <a:extLst>
              <a:ext uri="{28A0092B-C50C-407E-A947-70E740481C1C}">
                <a14:useLocalDpi xmlns:a14="http://schemas.microsoft.com/office/drawing/2010/main" val="0"/>
              </a:ext>
            </a:extLst>
          </a:blip>
          <a:srcRect t="16754" r="12128" b="16754"/>
          <a:stretch/>
        </p:blipFill>
        <p:spPr>
          <a:xfrm>
            <a:off x="5249912" y="-1"/>
            <a:ext cx="6942091" cy="6858001"/>
          </a:xfrm>
          <a:prstGeom prst="rect">
            <a:avLst/>
          </a:prstGeom>
        </p:spPr>
      </p:pic>
    </p:spTree>
    <p:extLst>
      <p:ext uri="{BB962C8B-B14F-4D97-AF65-F5344CB8AC3E}">
        <p14:creationId xmlns:p14="http://schemas.microsoft.com/office/powerpoint/2010/main" val="724540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title A">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89626E4-F2E2-4F99-96F6-FB15BA8179A6}"/>
              </a:ext>
            </a:extLst>
          </p:cNvPr>
          <p:cNvSpPr/>
          <p:nvPr userDrawn="1"/>
        </p:nvSpPr>
        <p:spPr>
          <a:xfrm>
            <a:off x="8125754" y="13649"/>
            <a:ext cx="4055135" cy="6857999"/>
          </a:xfrm>
          <a:custGeom>
            <a:avLst/>
            <a:gdLst>
              <a:gd name="connsiteX0" fmla="*/ 145156 w 4055135"/>
              <a:gd name="connsiteY0" fmla="*/ 0 h 6857999"/>
              <a:gd name="connsiteX1" fmla="*/ 4055135 w 4055135"/>
              <a:gd name="connsiteY1" fmla="*/ 0 h 6857999"/>
              <a:gd name="connsiteX2" fmla="*/ 4055135 w 4055135"/>
              <a:gd name="connsiteY2" fmla="*/ 6857999 h 6857999"/>
              <a:gd name="connsiteX3" fmla="*/ 284539 w 4055135"/>
              <a:gd name="connsiteY3" fmla="*/ 6857999 h 6857999"/>
              <a:gd name="connsiteX4" fmla="*/ 943899 w 4055135"/>
              <a:gd name="connsiteY4" fmla="*/ 6164826 h 6857999"/>
              <a:gd name="connsiteX5" fmla="*/ 2861187 w 4055135"/>
              <a:gd name="connsiteY5" fmla="*/ 4807974 h 6857999"/>
              <a:gd name="connsiteX6" fmla="*/ 2861187 w 4055135"/>
              <a:gd name="connsiteY6" fmla="*/ 2536723 h 6857999"/>
              <a:gd name="connsiteX7" fmla="*/ 0 w 405513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5135" h="6857999">
                <a:moveTo>
                  <a:pt x="145156" y="0"/>
                </a:moveTo>
                <a:lnTo>
                  <a:pt x="4055135" y="0"/>
                </a:lnTo>
                <a:lnTo>
                  <a:pt x="405513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1"/>
              </a:gs>
              <a:gs pos="98947">
                <a:schemeClr val="accent6">
                  <a:lumMod val="20000"/>
                  <a:lumOff val="80000"/>
                </a:schemeClr>
              </a:gs>
              <a:gs pos="75000">
                <a:schemeClr val="accent1">
                  <a:lumMod val="20000"/>
                  <a:lumOff val="8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7" name="Picture 16" descr="Icon&#10;&#10;Description automatically generated">
            <a:extLst>
              <a:ext uri="{FF2B5EF4-FFF2-40B4-BE49-F238E27FC236}">
                <a16:creationId xmlns:a16="http://schemas.microsoft.com/office/drawing/2014/main" id="{1E475076-8623-4B0D-BAF1-60D9172C77D8}"/>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763" b="28326"/>
          <a:stretch/>
        </p:blipFill>
        <p:spPr>
          <a:xfrm>
            <a:off x="8125751" y="0"/>
            <a:ext cx="4066250" cy="6858000"/>
          </a:xfrm>
          <a:custGeom>
            <a:avLst/>
            <a:gdLst>
              <a:gd name="connsiteX0" fmla="*/ 0 w 4066250"/>
              <a:gd name="connsiteY0" fmla="*/ 0 h 6858000"/>
              <a:gd name="connsiteX1" fmla="*/ 4066250 w 4066250"/>
              <a:gd name="connsiteY1" fmla="*/ 0 h 6858000"/>
              <a:gd name="connsiteX2" fmla="*/ 4066250 w 4066250"/>
              <a:gd name="connsiteY2" fmla="*/ 6858000 h 6858000"/>
              <a:gd name="connsiteX3" fmla="*/ 0 w 40662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6250" h="6858000">
                <a:moveTo>
                  <a:pt x="0" y="0"/>
                </a:moveTo>
                <a:lnTo>
                  <a:pt x="4066250" y="0"/>
                </a:lnTo>
                <a:lnTo>
                  <a:pt x="4066250" y="6858000"/>
                </a:lnTo>
                <a:lnTo>
                  <a:pt x="0" y="6858000"/>
                </a:lnTo>
                <a:close/>
              </a:path>
            </a:pathLst>
          </a:custGeom>
        </p:spPr>
      </p:pic>
      <p:pic>
        <p:nvPicPr>
          <p:cNvPr id="16" name="Picture 15" descr="Icon&#10;&#10;Description automatically generated">
            <a:extLst>
              <a:ext uri="{FF2B5EF4-FFF2-40B4-BE49-F238E27FC236}">
                <a16:creationId xmlns:a16="http://schemas.microsoft.com/office/drawing/2014/main" id="{E1606CA5-5E03-4E52-B744-146BD05F89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656" r="5282" b="19382"/>
          <a:stretch/>
        </p:blipFill>
        <p:spPr>
          <a:xfrm>
            <a:off x="4265240" y="13648"/>
            <a:ext cx="7915648" cy="6858000"/>
          </a:xfrm>
          <a:custGeom>
            <a:avLst/>
            <a:gdLst>
              <a:gd name="connsiteX0" fmla="*/ 0 w 7915648"/>
              <a:gd name="connsiteY0" fmla="*/ 0 h 6858000"/>
              <a:gd name="connsiteX1" fmla="*/ 7915648 w 7915648"/>
              <a:gd name="connsiteY1" fmla="*/ 0 h 6858000"/>
              <a:gd name="connsiteX2" fmla="*/ 7915648 w 7915648"/>
              <a:gd name="connsiteY2" fmla="*/ 6858000 h 6858000"/>
              <a:gd name="connsiteX3" fmla="*/ 0 w 79156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915648" h="6858000">
                <a:moveTo>
                  <a:pt x="0" y="0"/>
                </a:moveTo>
                <a:lnTo>
                  <a:pt x="7915648" y="0"/>
                </a:lnTo>
                <a:lnTo>
                  <a:pt x="7915648" y="6858000"/>
                </a:lnTo>
                <a:lnTo>
                  <a:pt x="0" y="6858000"/>
                </a:lnTo>
                <a:close/>
              </a:path>
            </a:pathLst>
          </a:custGeom>
        </p:spPr>
      </p:pic>
      <p:sp>
        <p:nvSpPr>
          <p:cNvPr id="8" name="Text Placeholder 8">
            <a:extLst>
              <a:ext uri="{FF2B5EF4-FFF2-40B4-BE49-F238E27FC236}">
                <a16:creationId xmlns:a16="http://schemas.microsoft.com/office/drawing/2014/main" id="{A04A2FAC-A0EA-2D4A-C472-C61D2BF075E4}"/>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5FBE5829-B806-81D6-105E-738C6499BE4A}"/>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1351927684"/>
      </p:ext>
    </p:extLst>
  </p:cSld>
  <p:clrMapOvr>
    <a:masterClrMapping/>
  </p:clrMapOvr>
  <p:extLst>
    <p:ext uri="{DCECCB84-F9BA-43D5-87BE-67443E8EF086}">
      <p15:sldGuideLst xmlns:p15="http://schemas.microsoft.com/office/powerpoint/2012/main">
        <p15:guide id="1" pos="3817">
          <p15:clr>
            <a:srgbClr val="FBAE40"/>
          </p15:clr>
        </p15:guide>
        <p15:guide id="2" pos="767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title B">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75C563F-521C-426C-BE4C-379C8295ECA1}"/>
              </a:ext>
            </a:extLst>
          </p:cNvPr>
          <p:cNvSpPr/>
          <p:nvPr userDrawn="1"/>
        </p:nvSpPr>
        <p:spPr>
          <a:xfrm>
            <a:off x="8112090" y="1"/>
            <a:ext cx="4079911" cy="6857999"/>
          </a:xfrm>
          <a:custGeom>
            <a:avLst/>
            <a:gdLst>
              <a:gd name="connsiteX0" fmla="*/ 145156 w 4079911"/>
              <a:gd name="connsiteY0" fmla="*/ 0 h 6857999"/>
              <a:gd name="connsiteX1" fmla="*/ 4079911 w 4079911"/>
              <a:gd name="connsiteY1" fmla="*/ 0 h 6857999"/>
              <a:gd name="connsiteX2" fmla="*/ 4079911 w 4079911"/>
              <a:gd name="connsiteY2" fmla="*/ 6857999 h 6857999"/>
              <a:gd name="connsiteX3" fmla="*/ 284539 w 4079911"/>
              <a:gd name="connsiteY3" fmla="*/ 6857999 h 6857999"/>
              <a:gd name="connsiteX4" fmla="*/ 943899 w 4079911"/>
              <a:gd name="connsiteY4" fmla="*/ 6164826 h 6857999"/>
              <a:gd name="connsiteX5" fmla="*/ 2861187 w 4079911"/>
              <a:gd name="connsiteY5" fmla="*/ 4807974 h 6857999"/>
              <a:gd name="connsiteX6" fmla="*/ 2861187 w 4079911"/>
              <a:gd name="connsiteY6" fmla="*/ 2536723 h 6857999"/>
              <a:gd name="connsiteX7" fmla="*/ 0 w 4079911"/>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11" h="6857999">
                <a:moveTo>
                  <a:pt x="145156" y="0"/>
                </a:moveTo>
                <a:lnTo>
                  <a:pt x="4079911" y="0"/>
                </a:lnTo>
                <a:lnTo>
                  <a:pt x="4079911" y="6857999"/>
                </a:lnTo>
                <a:lnTo>
                  <a:pt x="284539" y="6857999"/>
                </a:lnTo>
                <a:lnTo>
                  <a:pt x="943899" y="6164826"/>
                </a:lnTo>
                <a:lnTo>
                  <a:pt x="2861187" y="4807974"/>
                </a:lnTo>
                <a:lnTo>
                  <a:pt x="2861187" y="2536723"/>
                </a:lnTo>
                <a:lnTo>
                  <a:pt x="0" y="1002890"/>
                </a:lnTo>
                <a:close/>
              </a:path>
            </a:pathLst>
          </a:custGeom>
          <a:gradFill flip="none" rotWithShape="1">
            <a:gsLst>
              <a:gs pos="0">
                <a:schemeClr val="accent3"/>
              </a:gs>
              <a:gs pos="98947">
                <a:schemeClr val="accent3">
                  <a:lumMod val="20000"/>
                  <a:lumOff val="80000"/>
                </a:schemeClr>
              </a:gs>
              <a:gs pos="75000">
                <a:schemeClr val="accent3">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8F159C22-46EF-4E4C-B53A-FB0E30AFB69C}"/>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50" b="28326"/>
          <a:stretch/>
        </p:blipFill>
        <p:spPr>
          <a:xfrm>
            <a:off x="8112088" y="0"/>
            <a:ext cx="4079912" cy="6858000"/>
          </a:xfrm>
          <a:custGeom>
            <a:avLst/>
            <a:gdLst>
              <a:gd name="connsiteX0" fmla="*/ 0 w 4079912"/>
              <a:gd name="connsiteY0" fmla="*/ 0 h 6858000"/>
              <a:gd name="connsiteX1" fmla="*/ 4079912 w 4079912"/>
              <a:gd name="connsiteY1" fmla="*/ 0 h 6858000"/>
              <a:gd name="connsiteX2" fmla="*/ 4079912 w 4079912"/>
              <a:gd name="connsiteY2" fmla="*/ 6858000 h 6858000"/>
              <a:gd name="connsiteX3" fmla="*/ 0 w 40799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12" h="6858000">
                <a:moveTo>
                  <a:pt x="0" y="0"/>
                </a:moveTo>
                <a:lnTo>
                  <a:pt x="4079912" y="0"/>
                </a:lnTo>
                <a:lnTo>
                  <a:pt x="4079912" y="6858000"/>
                </a:lnTo>
                <a:lnTo>
                  <a:pt x="0" y="6858000"/>
                </a:lnTo>
                <a:close/>
              </a:path>
            </a:pathLst>
          </a:custGeom>
        </p:spPr>
      </p:pic>
      <p:pic>
        <p:nvPicPr>
          <p:cNvPr id="3" name="Picture 2" descr="Shape, icon, arrow&#10;&#10;Description automatically generated">
            <a:extLst>
              <a:ext uri="{FF2B5EF4-FFF2-40B4-BE49-F238E27FC236}">
                <a16:creationId xmlns:a16="http://schemas.microsoft.com/office/drawing/2014/main" id="{F616E3B6-3533-C566-A35F-C1A5CCB719D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073" b="18647"/>
          <a:stretch/>
        </p:blipFill>
        <p:spPr>
          <a:xfrm>
            <a:off x="4406557" y="0"/>
            <a:ext cx="8183064" cy="6858000"/>
          </a:xfrm>
          <a:prstGeom prst="rect">
            <a:avLst/>
          </a:prstGeom>
        </p:spPr>
      </p:pic>
      <p:sp>
        <p:nvSpPr>
          <p:cNvPr id="8" name="Text Placeholder 8">
            <a:extLst>
              <a:ext uri="{FF2B5EF4-FFF2-40B4-BE49-F238E27FC236}">
                <a16:creationId xmlns:a16="http://schemas.microsoft.com/office/drawing/2014/main" id="{936EEBF6-1580-CAA7-A75F-85E38C540849}"/>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9AD452A4-C0AB-49DE-F7F0-21A728006C52}"/>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2297649879"/>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title C">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A72EFBB-976D-4927-BF45-927AC39B027F}"/>
              </a:ext>
            </a:extLst>
          </p:cNvPr>
          <p:cNvSpPr/>
          <p:nvPr userDrawn="1"/>
        </p:nvSpPr>
        <p:spPr>
          <a:xfrm>
            <a:off x="8166646" y="1"/>
            <a:ext cx="4025355" cy="6857999"/>
          </a:xfrm>
          <a:custGeom>
            <a:avLst/>
            <a:gdLst>
              <a:gd name="connsiteX0" fmla="*/ 145156 w 4025355"/>
              <a:gd name="connsiteY0" fmla="*/ 0 h 6857999"/>
              <a:gd name="connsiteX1" fmla="*/ 4025355 w 4025355"/>
              <a:gd name="connsiteY1" fmla="*/ 0 h 6857999"/>
              <a:gd name="connsiteX2" fmla="*/ 4025355 w 4025355"/>
              <a:gd name="connsiteY2" fmla="*/ 6857999 h 6857999"/>
              <a:gd name="connsiteX3" fmla="*/ 284539 w 4025355"/>
              <a:gd name="connsiteY3" fmla="*/ 6857999 h 6857999"/>
              <a:gd name="connsiteX4" fmla="*/ 943899 w 4025355"/>
              <a:gd name="connsiteY4" fmla="*/ 6164826 h 6857999"/>
              <a:gd name="connsiteX5" fmla="*/ 2861187 w 4025355"/>
              <a:gd name="connsiteY5" fmla="*/ 4807974 h 6857999"/>
              <a:gd name="connsiteX6" fmla="*/ 2861187 w 4025355"/>
              <a:gd name="connsiteY6" fmla="*/ 2536723 h 6857999"/>
              <a:gd name="connsiteX7" fmla="*/ 0 w 402535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5355" h="6857999">
                <a:moveTo>
                  <a:pt x="145156" y="0"/>
                </a:moveTo>
                <a:lnTo>
                  <a:pt x="4025355" y="0"/>
                </a:lnTo>
                <a:lnTo>
                  <a:pt x="402535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5"/>
              </a:gs>
              <a:gs pos="98947">
                <a:schemeClr val="accent5">
                  <a:lumMod val="20000"/>
                  <a:lumOff val="80000"/>
                </a:schemeClr>
              </a:gs>
              <a:gs pos="75000">
                <a:schemeClr val="accent5">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B799C62F-5C00-45DA-96C0-50494CE7E3DB}"/>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8100" b="28326"/>
          <a:stretch/>
        </p:blipFill>
        <p:spPr>
          <a:xfrm>
            <a:off x="8166644" y="0"/>
            <a:ext cx="4025356" cy="6858000"/>
          </a:xfrm>
          <a:custGeom>
            <a:avLst/>
            <a:gdLst>
              <a:gd name="connsiteX0" fmla="*/ 0 w 4025356"/>
              <a:gd name="connsiteY0" fmla="*/ 0 h 6858000"/>
              <a:gd name="connsiteX1" fmla="*/ 4025356 w 4025356"/>
              <a:gd name="connsiteY1" fmla="*/ 0 h 6858000"/>
              <a:gd name="connsiteX2" fmla="*/ 4025356 w 4025356"/>
              <a:gd name="connsiteY2" fmla="*/ 6858000 h 6858000"/>
              <a:gd name="connsiteX3" fmla="*/ 0 w 402535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25356" h="6858000">
                <a:moveTo>
                  <a:pt x="0" y="0"/>
                </a:moveTo>
                <a:lnTo>
                  <a:pt x="4025356" y="0"/>
                </a:lnTo>
                <a:lnTo>
                  <a:pt x="4025356" y="6858000"/>
                </a:lnTo>
                <a:lnTo>
                  <a:pt x="0" y="6858000"/>
                </a:lnTo>
                <a:close/>
              </a:path>
            </a:pathLst>
          </a:custGeom>
        </p:spPr>
      </p:pic>
      <p:pic>
        <p:nvPicPr>
          <p:cNvPr id="3" name="Picture 2" descr="Icon&#10;&#10;Description automatically generated">
            <a:extLst>
              <a:ext uri="{FF2B5EF4-FFF2-40B4-BE49-F238E27FC236}">
                <a16:creationId xmlns:a16="http://schemas.microsoft.com/office/drawing/2014/main" id="{4B7108A3-61C7-C25C-D687-58DC2E87E13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202" b="18901"/>
          <a:stretch/>
        </p:blipFill>
        <p:spPr>
          <a:xfrm>
            <a:off x="4438404" y="1"/>
            <a:ext cx="8232887" cy="6858000"/>
          </a:xfrm>
          <a:prstGeom prst="rect">
            <a:avLst/>
          </a:pr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3317932560"/>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title 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C44F8057-F13D-4D8A-8442-FFF3B9F9850D}"/>
              </a:ext>
            </a:extLst>
          </p:cNvPr>
          <p:cNvSpPr/>
          <p:nvPr userDrawn="1"/>
        </p:nvSpPr>
        <p:spPr>
          <a:xfrm>
            <a:off x="8112054" y="1"/>
            <a:ext cx="4079947" cy="6857999"/>
          </a:xfrm>
          <a:custGeom>
            <a:avLst/>
            <a:gdLst>
              <a:gd name="connsiteX0" fmla="*/ 145156 w 4079947"/>
              <a:gd name="connsiteY0" fmla="*/ 0 h 6857999"/>
              <a:gd name="connsiteX1" fmla="*/ 4079947 w 4079947"/>
              <a:gd name="connsiteY1" fmla="*/ 0 h 6857999"/>
              <a:gd name="connsiteX2" fmla="*/ 4079947 w 4079947"/>
              <a:gd name="connsiteY2" fmla="*/ 6857999 h 6857999"/>
              <a:gd name="connsiteX3" fmla="*/ 284539 w 4079947"/>
              <a:gd name="connsiteY3" fmla="*/ 6857999 h 6857999"/>
              <a:gd name="connsiteX4" fmla="*/ 943899 w 4079947"/>
              <a:gd name="connsiteY4" fmla="*/ 6164826 h 6857999"/>
              <a:gd name="connsiteX5" fmla="*/ 2861187 w 4079947"/>
              <a:gd name="connsiteY5" fmla="*/ 4807974 h 6857999"/>
              <a:gd name="connsiteX6" fmla="*/ 2861187 w 4079947"/>
              <a:gd name="connsiteY6" fmla="*/ 2536723 h 6857999"/>
              <a:gd name="connsiteX7" fmla="*/ 0 w 4079947"/>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47" h="6857999">
                <a:moveTo>
                  <a:pt x="145156" y="0"/>
                </a:moveTo>
                <a:lnTo>
                  <a:pt x="4079947" y="0"/>
                </a:lnTo>
                <a:lnTo>
                  <a:pt x="4079947" y="6857999"/>
                </a:lnTo>
                <a:lnTo>
                  <a:pt x="284539" y="6857999"/>
                </a:lnTo>
                <a:lnTo>
                  <a:pt x="943899" y="6164826"/>
                </a:lnTo>
                <a:lnTo>
                  <a:pt x="2861187" y="4807974"/>
                </a:lnTo>
                <a:lnTo>
                  <a:pt x="2861187" y="2536723"/>
                </a:lnTo>
                <a:lnTo>
                  <a:pt x="0" y="1002890"/>
                </a:lnTo>
                <a:close/>
              </a:path>
            </a:pathLst>
          </a:custGeom>
          <a:gradFill flip="none" rotWithShape="1">
            <a:gsLst>
              <a:gs pos="0">
                <a:schemeClr val="accent2">
                  <a:lumMod val="60000"/>
                  <a:lumOff val="40000"/>
                </a:schemeClr>
              </a:gs>
              <a:gs pos="98947">
                <a:schemeClr val="accent5">
                  <a:lumMod val="20000"/>
                  <a:lumOff val="80000"/>
                </a:schemeClr>
              </a:gs>
              <a:gs pos="75000">
                <a:schemeClr val="accent2">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23" name="Picture 22" descr="Icon&#10;&#10;Description automatically generated">
            <a:extLst>
              <a:ext uri="{FF2B5EF4-FFF2-40B4-BE49-F238E27FC236}">
                <a16:creationId xmlns:a16="http://schemas.microsoft.com/office/drawing/2014/main" id="{64212513-E88B-47CC-B1AF-24450A9B7B96}"/>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49" b="28326"/>
          <a:stretch/>
        </p:blipFill>
        <p:spPr>
          <a:xfrm>
            <a:off x="8112052" y="0"/>
            <a:ext cx="4079948" cy="6858000"/>
          </a:xfrm>
          <a:custGeom>
            <a:avLst/>
            <a:gdLst>
              <a:gd name="connsiteX0" fmla="*/ 0 w 4079948"/>
              <a:gd name="connsiteY0" fmla="*/ 0 h 6858000"/>
              <a:gd name="connsiteX1" fmla="*/ 4079948 w 4079948"/>
              <a:gd name="connsiteY1" fmla="*/ 0 h 6858000"/>
              <a:gd name="connsiteX2" fmla="*/ 4079948 w 4079948"/>
              <a:gd name="connsiteY2" fmla="*/ 6858000 h 6858000"/>
              <a:gd name="connsiteX3" fmla="*/ 0 w 40799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48" h="6858000">
                <a:moveTo>
                  <a:pt x="0" y="0"/>
                </a:moveTo>
                <a:lnTo>
                  <a:pt x="4079948" y="0"/>
                </a:lnTo>
                <a:lnTo>
                  <a:pt x="4079948" y="6858000"/>
                </a:lnTo>
                <a:lnTo>
                  <a:pt x="0" y="6858000"/>
                </a:lnTo>
                <a:close/>
              </a:path>
            </a:pathLst>
          </a:cu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4" name="Picture 3" descr="Icon&#10;&#10;Description automatically generated">
            <a:extLst>
              <a:ext uri="{FF2B5EF4-FFF2-40B4-BE49-F238E27FC236}">
                <a16:creationId xmlns:a16="http://schemas.microsoft.com/office/drawing/2014/main" id="{1D628B0A-5F72-ED32-290F-C428C30BED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926" b="18805"/>
          <a:stretch/>
        </p:blipFill>
        <p:spPr>
          <a:xfrm>
            <a:off x="4432579" y="0"/>
            <a:ext cx="8184507" cy="6858000"/>
          </a:xfrm>
          <a:prstGeom prst="rect">
            <a:avLst/>
          </a:prstGeom>
        </p:spPr>
      </p:pic>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3042910602"/>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0A9D7-3827-45E3-AA73-375F03D26D0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DE4ECCC-78E9-4A44-885E-6620116FE8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E746B08-1CB0-4348-8E8C-0E41223C717C}"/>
              </a:ext>
            </a:extLst>
          </p:cNvPr>
          <p:cNvSpPr>
            <a:spLocks noGrp="1"/>
          </p:cNvSpPr>
          <p:nvPr>
            <p:ph type="dt" sz="half" idx="10"/>
          </p:nvPr>
        </p:nvSpPr>
        <p:spPr/>
        <p:txBody>
          <a:bodyPr/>
          <a:lstStyle/>
          <a:p>
            <a:fld id="{3B8F5D31-75CE-4FCF-8BE7-2735715FB5EA}" type="datetimeFigureOut">
              <a:rPr lang="en-CA" smtClean="0"/>
              <a:t>2023-04-13</a:t>
            </a:fld>
            <a:endParaRPr lang="en-CA"/>
          </a:p>
        </p:txBody>
      </p:sp>
      <p:sp>
        <p:nvSpPr>
          <p:cNvPr id="5" name="Footer Placeholder 4">
            <a:extLst>
              <a:ext uri="{FF2B5EF4-FFF2-40B4-BE49-F238E27FC236}">
                <a16:creationId xmlns:a16="http://schemas.microsoft.com/office/drawing/2014/main" id="{5FE2F466-A763-452D-926E-8CCF11510C9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AC3C203-DC07-4B2F-8CAF-308186B2DF78}"/>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1188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title 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6326CD9-6109-4719-9D40-91EA8C9245C5}"/>
              </a:ext>
            </a:extLst>
          </p:cNvPr>
          <p:cNvSpPr/>
          <p:nvPr userDrawn="1"/>
        </p:nvSpPr>
        <p:spPr>
          <a:xfrm>
            <a:off x="8152998" y="2"/>
            <a:ext cx="4039003" cy="6857999"/>
          </a:xfrm>
          <a:custGeom>
            <a:avLst/>
            <a:gdLst>
              <a:gd name="connsiteX0" fmla="*/ 145156 w 4039003"/>
              <a:gd name="connsiteY0" fmla="*/ 0 h 6857999"/>
              <a:gd name="connsiteX1" fmla="*/ 4039003 w 4039003"/>
              <a:gd name="connsiteY1" fmla="*/ 0 h 6857999"/>
              <a:gd name="connsiteX2" fmla="*/ 4039003 w 4039003"/>
              <a:gd name="connsiteY2" fmla="*/ 6857999 h 6857999"/>
              <a:gd name="connsiteX3" fmla="*/ 284539 w 4039003"/>
              <a:gd name="connsiteY3" fmla="*/ 6857999 h 6857999"/>
              <a:gd name="connsiteX4" fmla="*/ 943899 w 4039003"/>
              <a:gd name="connsiteY4" fmla="*/ 6164826 h 6857999"/>
              <a:gd name="connsiteX5" fmla="*/ 2861187 w 4039003"/>
              <a:gd name="connsiteY5" fmla="*/ 4807974 h 6857999"/>
              <a:gd name="connsiteX6" fmla="*/ 2861187 w 4039003"/>
              <a:gd name="connsiteY6" fmla="*/ 2536723 h 6857999"/>
              <a:gd name="connsiteX7" fmla="*/ 0 w 4039003"/>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9003" h="6857999">
                <a:moveTo>
                  <a:pt x="145156" y="0"/>
                </a:moveTo>
                <a:lnTo>
                  <a:pt x="4039003" y="0"/>
                </a:lnTo>
                <a:lnTo>
                  <a:pt x="4039003" y="6857999"/>
                </a:lnTo>
                <a:lnTo>
                  <a:pt x="284539" y="6857999"/>
                </a:lnTo>
                <a:lnTo>
                  <a:pt x="943899" y="6164826"/>
                </a:lnTo>
                <a:lnTo>
                  <a:pt x="2861187" y="4807974"/>
                </a:lnTo>
                <a:lnTo>
                  <a:pt x="2861187" y="2536723"/>
                </a:lnTo>
                <a:lnTo>
                  <a:pt x="0" y="1002890"/>
                </a:lnTo>
                <a:close/>
              </a:path>
            </a:pathLst>
          </a:custGeom>
          <a:gradFill flip="none" rotWithShape="1">
            <a:gsLst>
              <a:gs pos="0">
                <a:schemeClr val="accent6"/>
              </a:gs>
              <a:gs pos="98947">
                <a:schemeClr val="accent6">
                  <a:lumMod val="20000"/>
                  <a:lumOff val="80000"/>
                </a:schemeClr>
              </a:gs>
              <a:gs pos="75000">
                <a:schemeClr val="accent6">
                  <a:lumMod val="60000"/>
                  <a:lumOff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err="1"/>
          </a:p>
        </p:txBody>
      </p:sp>
      <p:pic>
        <p:nvPicPr>
          <p:cNvPr id="12" name="Picture 11" descr="Icon&#10;&#10;Description automatically generated">
            <a:extLst>
              <a:ext uri="{FF2B5EF4-FFF2-40B4-BE49-F238E27FC236}">
                <a16:creationId xmlns:a16="http://schemas.microsoft.com/office/drawing/2014/main" id="{AE06C2EE-A9F7-46C1-ACD3-A0985222208F}"/>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987" b="28326"/>
          <a:stretch/>
        </p:blipFill>
        <p:spPr>
          <a:xfrm>
            <a:off x="8152996" y="1"/>
            <a:ext cx="4039004" cy="6858000"/>
          </a:xfrm>
          <a:custGeom>
            <a:avLst/>
            <a:gdLst>
              <a:gd name="connsiteX0" fmla="*/ 0 w 4039004"/>
              <a:gd name="connsiteY0" fmla="*/ 0 h 6858000"/>
              <a:gd name="connsiteX1" fmla="*/ 4039004 w 4039004"/>
              <a:gd name="connsiteY1" fmla="*/ 0 h 6858000"/>
              <a:gd name="connsiteX2" fmla="*/ 4039004 w 4039004"/>
              <a:gd name="connsiteY2" fmla="*/ 6858000 h 6858000"/>
              <a:gd name="connsiteX3" fmla="*/ 0 w 40390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9004" h="6858000">
                <a:moveTo>
                  <a:pt x="0" y="0"/>
                </a:moveTo>
                <a:lnTo>
                  <a:pt x="4039004" y="0"/>
                </a:lnTo>
                <a:lnTo>
                  <a:pt x="4039004" y="6858000"/>
                </a:lnTo>
                <a:lnTo>
                  <a:pt x="0" y="6858000"/>
                </a:lnTo>
                <a:close/>
              </a:path>
            </a:pathLst>
          </a:custGeom>
        </p:spPr>
      </p:pic>
      <p:pic>
        <p:nvPicPr>
          <p:cNvPr id="3" name="Picture 2" descr="Icon, arrow&#10;&#10;Description automatically generated">
            <a:extLst>
              <a:ext uri="{FF2B5EF4-FFF2-40B4-BE49-F238E27FC236}">
                <a16:creationId xmlns:a16="http://schemas.microsoft.com/office/drawing/2014/main" id="{311E371A-DEBC-9E7F-2616-557D75F6D0C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329" b="19025"/>
          <a:stretch/>
        </p:blipFill>
        <p:spPr>
          <a:xfrm>
            <a:off x="4391658" y="0"/>
            <a:ext cx="8265985" cy="6857999"/>
          </a:xfrm>
          <a:prstGeom prst="rect">
            <a:avLst/>
          </a:prstGeom>
        </p:spPr>
      </p:pic>
      <p:sp>
        <p:nvSpPr>
          <p:cNvPr id="8" name="Text Placeholder 8">
            <a:extLst>
              <a:ext uri="{FF2B5EF4-FFF2-40B4-BE49-F238E27FC236}">
                <a16:creationId xmlns:a16="http://schemas.microsoft.com/office/drawing/2014/main" id="{6ADD4650-C5A6-14A3-153D-E5FF678A5DBD}"/>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a:t>Click to edit Master text styles</a:t>
            </a:r>
          </a:p>
        </p:txBody>
      </p:sp>
      <p:sp>
        <p:nvSpPr>
          <p:cNvPr id="11" name="Text Placeholder 8">
            <a:extLst>
              <a:ext uri="{FF2B5EF4-FFF2-40B4-BE49-F238E27FC236}">
                <a16:creationId xmlns:a16="http://schemas.microsoft.com/office/drawing/2014/main" id="{A08B9372-F631-DB4C-726A-CDB0053804A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306075453"/>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lvl1pPr>
              <a:defRPr sz="3500"/>
            </a:lvl1p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986494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green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descr="Logo, icon&#10;&#10;Description automatically generated with medium confidence">
            <a:extLst>
              <a:ext uri="{FF2B5EF4-FFF2-40B4-BE49-F238E27FC236}">
                <a16:creationId xmlns:a16="http://schemas.microsoft.com/office/drawing/2014/main" id="{7CCABDE6-ECEE-678C-B8FF-1D9600EFEE38}"/>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Tree>
    <p:extLst>
      <p:ext uri="{BB962C8B-B14F-4D97-AF65-F5344CB8AC3E}">
        <p14:creationId xmlns:p14="http://schemas.microsoft.com/office/powerpoint/2010/main" val="3166254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_pink graphic">
    <p:spTree>
      <p:nvGrpSpPr>
        <p:cNvPr id="1" name=""/>
        <p:cNvGrpSpPr/>
        <p:nvPr/>
      </p:nvGrpSpPr>
      <p:grpSpPr>
        <a:xfrm>
          <a:off x="0" y="0"/>
          <a:ext cx="0" cy="0"/>
          <a:chOff x="0" y="0"/>
          <a:chExt cx="0" cy="0"/>
        </a:xfrm>
      </p:grpSpPr>
      <p:pic>
        <p:nvPicPr>
          <p:cNvPr id="5" name="Picture 4" descr="Shape, arrow&#10;&#10;Description automatically generated">
            <a:extLst>
              <a:ext uri="{FF2B5EF4-FFF2-40B4-BE49-F238E27FC236}">
                <a16:creationId xmlns:a16="http://schemas.microsoft.com/office/drawing/2014/main" id="{8ADC6083-7CB7-7DFE-C562-91F08D4CAEA0}"/>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732629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dark blu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858A478D-C5B0-0D70-17B9-1984C333FA32}"/>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068899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light blue graphic">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2E74074E-18C5-0F5E-CA47-046F1980D746}"/>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2"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096950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purpl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47318944-FB05-4B74-2BDE-10CE80BF526C}"/>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1905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224249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_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611840"/>
          </a:xfrm>
        </p:spPr>
        <p:txBody>
          <a:bodyPr/>
          <a:lstStyle/>
          <a:p>
            <a:r>
              <a:rPr lang="en-US"/>
              <a:t>Click to edit Master title style</a:t>
            </a:r>
            <a:endParaRPr lang="en-CA"/>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65A6A31-6B38-A1FC-CAE9-C62E5D73B2F5}"/>
              </a:ext>
            </a:extLst>
          </p:cNvPr>
          <p:cNvSpPr>
            <a:spLocks noGrp="1"/>
          </p:cNvSpPr>
          <p:nvPr>
            <p:ph type="body" sz="quarter" idx="12"/>
          </p:nvPr>
        </p:nvSpPr>
        <p:spPr>
          <a:xfrm>
            <a:off x="535520" y="1016001"/>
            <a:ext cx="11118849" cy="694267"/>
          </a:xfrm>
        </p:spPr>
        <p:txBody>
          <a:bodyPr/>
          <a:lstStyle>
            <a:lvl1pPr marL="0" indent="0">
              <a:buNone/>
              <a:defRPr i="1">
                <a:solidFill>
                  <a:schemeClr val="accent5">
                    <a:lumMod val="60000"/>
                    <a:lumOff val="40000"/>
                  </a:schemeClr>
                </a:solidFill>
              </a:defRPr>
            </a:lvl1pPr>
          </a:lstStyle>
          <a:p>
            <a:pPr lvl="0"/>
            <a:endParaRPr lang="en-CA"/>
          </a:p>
        </p:txBody>
      </p:sp>
      <p:sp>
        <p:nvSpPr>
          <p:cNvPr id="7" name="Text Placeholder 5">
            <a:extLst>
              <a:ext uri="{FF2B5EF4-FFF2-40B4-BE49-F238E27FC236}">
                <a16:creationId xmlns:a16="http://schemas.microsoft.com/office/drawing/2014/main" id="{19071D26-AAE0-64F0-CC5F-F23F3D08766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Tree>
    <p:extLst>
      <p:ext uri="{BB962C8B-B14F-4D97-AF65-F5344CB8AC3E}">
        <p14:creationId xmlns:p14="http://schemas.microsoft.com/office/powerpoint/2010/main" val="29338326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a:t>Click to edit Master title style</a:t>
            </a:r>
            <a:endParaRPr lang="en-CA"/>
          </a:p>
        </p:txBody>
      </p:sp>
      <p:sp>
        <p:nvSpPr>
          <p:cNvPr id="5" name="Text Placeholder 5">
            <a:extLst>
              <a:ext uri="{FF2B5EF4-FFF2-40B4-BE49-F238E27FC236}">
                <a16:creationId xmlns:a16="http://schemas.microsoft.com/office/drawing/2014/main" id="{49E6CBDD-B889-F127-FC51-4C51B4C5B894}"/>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a:t>Click to edit Master text styles</a:t>
            </a:r>
          </a:p>
        </p:txBody>
      </p:sp>
    </p:spTree>
    <p:extLst>
      <p:ext uri="{BB962C8B-B14F-4D97-AF65-F5344CB8AC3E}">
        <p14:creationId xmlns:p14="http://schemas.microsoft.com/office/powerpoint/2010/main" val="5637493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5" name="Do not use"/>
          <p:cNvSpPr txBox="1"/>
          <p:nvPr userDrawn="1"/>
        </p:nvSpPr>
        <p:spPr bwMode="white">
          <a:xfrm>
            <a:off x="430217" y="656825"/>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a:solidFill>
                  <a:schemeClr val="bg1"/>
                </a:solidFill>
              </a:rPr>
              <a:t>If you see any </a:t>
            </a:r>
            <a:r>
              <a:rPr lang="en-GB" sz="4400" b="1" i="1" noProof="0">
                <a:solidFill>
                  <a:schemeClr val="bg1"/>
                </a:solidFill>
              </a:rPr>
              <a:t>layouts after this </a:t>
            </a:r>
            <a:r>
              <a:rPr lang="en-GB" sz="4400" b="0" i="0" noProof="0">
                <a:solidFill>
                  <a:schemeClr val="bg1"/>
                </a:solidFill>
              </a:rPr>
              <a:t>one</a:t>
            </a:r>
            <a:r>
              <a:rPr lang="en-GB" sz="4400" b="1" i="1" noProof="0">
                <a:solidFill>
                  <a:schemeClr val="bg1"/>
                </a:solidFill>
              </a:rPr>
              <a:t>,</a:t>
            </a:r>
            <a:br>
              <a:rPr lang="en-GB" sz="4400" b="0" i="0" noProof="0">
                <a:solidFill>
                  <a:schemeClr val="bg1"/>
                </a:solidFill>
              </a:rPr>
            </a:br>
            <a:r>
              <a:rPr lang="en-GB" sz="4400" b="0" noProof="0">
                <a:solidFill>
                  <a:schemeClr val="bg1"/>
                </a:solidFill>
              </a:rPr>
              <a:t>do not use them. These layouts </a:t>
            </a:r>
            <a:r>
              <a:rPr lang="en-GB" sz="4400" b="1" i="1" u="none" noProof="0">
                <a:solidFill>
                  <a:schemeClr val="bg1"/>
                </a:solidFill>
              </a:rPr>
              <a:t>are not </a:t>
            </a:r>
            <a:r>
              <a:rPr lang="en-GB" sz="4400" b="0" noProof="0">
                <a:solidFill>
                  <a:schemeClr val="bg1"/>
                </a:solidFill>
              </a:rPr>
              <a:t>part of our corporate template.</a:t>
            </a:r>
            <a:br>
              <a:rPr lang="en-GB" sz="2800" b="0" noProof="0">
                <a:solidFill>
                  <a:schemeClr val="bg1"/>
                </a:solidFill>
              </a:rPr>
            </a:br>
            <a:br>
              <a:rPr lang="en-GB" sz="2800" b="0" noProof="0">
                <a:solidFill>
                  <a:schemeClr val="bg1"/>
                </a:solidFill>
              </a:rPr>
            </a:br>
            <a:endParaRPr lang="en-GB"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white">
          <a:xfrm rot="8100000">
            <a:off x="10404875" y="3325227"/>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white">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white">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white">
          <a:xfrm>
            <a:off x="430213" y="2588376"/>
            <a:ext cx="10152347" cy="2215991"/>
          </a:xfrm>
          <a:prstGeom prst="rect">
            <a:avLst/>
          </a:prstGeom>
        </p:spPr>
        <p:txBody>
          <a:bodyPr wrap="square">
            <a:spAutoFit/>
          </a:bodyPr>
          <a:lstStyle/>
          <a:p>
            <a:pPr algn="ctr"/>
            <a:r>
              <a:rPr lang="en-GB" sz="13800" b="1" i="1" noProof="0">
                <a:solidFill>
                  <a:schemeClr val="bg1"/>
                </a:solidFill>
              </a:rPr>
              <a:t>Do not use </a:t>
            </a:r>
            <a:endParaRPr lang="en-GB" sz="2400" b="1" i="1"/>
          </a:p>
        </p:txBody>
      </p:sp>
      <p:sp>
        <p:nvSpPr>
          <p:cNvPr id="16" name="Do not use">
            <a:extLst>
              <a:ext uri="{FF2B5EF4-FFF2-40B4-BE49-F238E27FC236}">
                <a16:creationId xmlns:a16="http://schemas.microsoft.com/office/drawing/2014/main" id="{A8FA78FA-4D94-4717-B7C6-6F86378D6B01}"/>
              </a:ext>
            </a:extLst>
          </p:cNvPr>
          <p:cNvSpPr txBox="1"/>
          <p:nvPr userDrawn="1"/>
        </p:nvSpPr>
        <p:spPr bwMode="white">
          <a:xfrm>
            <a:off x="430217" y="5186455"/>
            <a:ext cx="11356975"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Also notice: Layouts after this might contain potential confidential information.</a:t>
            </a:r>
            <a:br>
              <a:rPr lang="en-GB" sz="1800" b="0" noProof="0">
                <a:solidFill>
                  <a:schemeClr val="bg1"/>
                </a:solidFill>
              </a:rPr>
            </a:br>
            <a:endParaRPr lang="en-GB"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bwMode="white">
          <a:xfrm>
            <a:off x="0" y="6912000"/>
            <a:ext cx="0" cy="0"/>
          </a:xfrm>
          <a:prstGeom prst="rect">
            <a:avLst/>
          </a:prstGeom>
        </p:spPr>
        <p:txBody>
          <a:bodyPr/>
          <a:lstStyle>
            <a:lvl1pPr>
              <a:defRPr>
                <a:noFill/>
              </a:defRPr>
            </a:lvl1pPr>
          </a:lstStyle>
          <a:p>
            <a:fld id="{9F65B27A-09D4-4045-A1E1-7A255ABBF5A9}" type="datetime3">
              <a:rPr lang="en-US" smtClean="0"/>
              <a:t>13 April 2023</a:t>
            </a:fld>
            <a:endParaRPr lang="en-GB"/>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bwMode="white">
          <a:xfrm>
            <a:off x="0" y="6912000"/>
            <a:ext cx="0" cy="0"/>
          </a:xfrm>
          <a:prstGeom prst="rect">
            <a:avLst/>
          </a:prstGeom>
        </p:spPr>
        <p:txBody>
          <a:bodyPr/>
          <a:lstStyle>
            <a:lvl1pPr>
              <a:defRPr>
                <a:noFill/>
              </a:defRPr>
            </a:lvl1pPr>
          </a:lstStyle>
          <a:p>
            <a:endParaRPr lang="en-GB"/>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bwMode="white">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a:p>
        </p:txBody>
      </p:sp>
    </p:spTree>
    <p:extLst>
      <p:ext uri="{BB962C8B-B14F-4D97-AF65-F5344CB8AC3E}">
        <p14:creationId xmlns:p14="http://schemas.microsoft.com/office/powerpoint/2010/main" val="1108985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ED1C-794F-452D-B96A-9EA929DCA5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DD40C5C-6396-4471-93D7-BF1C0F8A37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AF9CFF-B064-412F-A5B0-B98460305A9A}"/>
              </a:ext>
            </a:extLst>
          </p:cNvPr>
          <p:cNvSpPr>
            <a:spLocks noGrp="1"/>
          </p:cNvSpPr>
          <p:nvPr>
            <p:ph type="dt" sz="half" idx="10"/>
          </p:nvPr>
        </p:nvSpPr>
        <p:spPr/>
        <p:txBody>
          <a:bodyPr/>
          <a:lstStyle/>
          <a:p>
            <a:fld id="{3B8F5D31-75CE-4FCF-8BE7-2735715FB5EA}" type="datetimeFigureOut">
              <a:rPr lang="en-CA" smtClean="0"/>
              <a:t>2023-04-13</a:t>
            </a:fld>
            <a:endParaRPr lang="en-CA"/>
          </a:p>
        </p:txBody>
      </p:sp>
      <p:sp>
        <p:nvSpPr>
          <p:cNvPr id="5" name="Footer Placeholder 4">
            <a:extLst>
              <a:ext uri="{FF2B5EF4-FFF2-40B4-BE49-F238E27FC236}">
                <a16:creationId xmlns:a16="http://schemas.microsoft.com/office/drawing/2014/main" id="{767548C2-B942-4676-BD62-38F5E7D5BB0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DB95693-7A2F-4F85-84D5-0B2474475975}"/>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986559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471C8-F413-4A21-8A2B-367E44303BF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0D4D65F-8DB2-480D-83D9-9DB52CA0AB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918EDC7-FFD3-4885-BF43-4A5DDB6882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39ACBDE-6EBB-4E56-A56E-21B60943B565}"/>
              </a:ext>
            </a:extLst>
          </p:cNvPr>
          <p:cNvSpPr>
            <a:spLocks noGrp="1"/>
          </p:cNvSpPr>
          <p:nvPr>
            <p:ph type="dt" sz="half" idx="10"/>
          </p:nvPr>
        </p:nvSpPr>
        <p:spPr/>
        <p:txBody>
          <a:bodyPr/>
          <a:lstStyle/>
          <a:p>
            <a:fld id="{3B8F5D31-75CE-4FCF-8BE7-2735715FB5EA}" type="datetimeFigureOut">
              <a:rPr lang="en-CA" smtClean="0"/>
              <a:t>2023-04-13</a:t>
            </a:fld>
            <a:endParaRPr lang="en-CA"/>
          </a:p>
        </p:txBody>
      </p:sp>
      <p:sp>
        <p:nvSpPr>
          <p:cNvPr id="6" name="Footer Placeholder 5">
            <a:extLst>
              <a:ext uri="{FF2B5EF4-FFF2-40B4-BE49-F238E27FC236}">
                <a16:creationId xmlns:a16="http://schemas.microsoft.com/office/drawing/2014/main" id="{FC879051-6EE2-4333-9E1B-170C7B4BF29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815D19E-13CF-4FFB-85D6-9205FDD685F8}"/>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1873407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95952-566F-4ED6-AB77-98DD2D6BD45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5EC0B80-0006-4E97-8CBD-AED1349B80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A76869-B652-4101-AEBA-01736A155F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28542BF-4F22-4111-80C1-C2A6FDA80C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EF30FC-4C75-4DF8-9D4B-FE62C9E221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3CD83855-5AC7-4DFA-8550-71FE66D8426E}"/>
              </a:ext>
            </a:extLst>
          </p:cNvPr>
          <p:cNvSpPr>
            <a:spLocks noGrp="1"/>
          </p:cNvSpPr>
          <p:nvPr>
            <p:ph type="dt" sz="half" idx="10"/>
          </p:nvPr>
        </p:nvSpPr>
        <p:spPr/>
        <p:txBody>
          <a:bodyPr/>
          <a:lstStyle/>
          <a:p>
            <a:fld id="{3B8F5D31-75CE-4FCF-8BE7-2735715FB5EA}" type="datetimeFigureOut">
              <a:rPr lang="en-CA" smtClean="0"/>
              <a:t>2023-04-13</a:t>
            </a:fld>
            <a:endParaRPr lang="en-CA"/>
          </a:p>
        </p:txBody>
      </p:sp>
      <p:sp>
        <p:nvSpPr>
          <p:cNvPr id="8" name="Footer Placeholder 7">
            <a:extLst>
              <a:ext uri="{FF2B5EF4-FFF2-40B4-BE49-F238E27FC236}">
                <a16:creationId xmlns:a16="http://schemas.microsoft.com/office/drawing/2014/main" id="{1C4B35F5-D5F1-40BC-B8A0-2E3AB776A517}"/>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1B2BF0A-54C4-4F9B-80B7-3276BA1C60AF}"/>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1057968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CFBE9-32F6-429E-AA3F-8AE393147BF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E420392C-93C1-462A-A7B2-C42DF6B4EF58}"/>
              </a:ext>
            </a:extLst>
          </p:cNvPr>
          <p:cNvSpPr>
            <a:spLocks noGrp="1"/>
          </p:cNvSpPr>
          <p:nvPr>
            <p:ph type="dt" sz="half" idx="10"/>
          </p:nvPr>
        </p:nvSpPr>
        <p:spPr/>
        <p:txBody>
          <a:bodyPr/>
          <a:lstStyle/>
          <a:p>
            <a:fld id="{3B8F5D31-75CE-4FCF-8BE7-2735715FB5EA}" type="datetimeFigureOut">
              <a:rPr lang="en-CA" smtClean="0"/>
              <a:t>2023-04-13</a:t>
            </a:fld>
            <a:endParaRPr lang="en-CA"/>
          </a:p>
        </p:txBody>
      </p:sp>
      <p:sp>
        <p:nvSpPr>
          <p:cNvPr id="4" name="Footer Placeholder 3">
            <a:extLst>
              <a:ext uri="{FF2B5EF4-FFF2-40B4-BE49-F238E27FC236}">
                <a16:creationId xmlns:a16="http://schemas.microsoft.com/office/drawing/2014/main" id="{54FDFE3A-EC38-45BD-8D8E-6E8E84F78227}"/>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31D4BC8-99EE-46E2-BC20-4FD9B0E7BD11}"/>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3044412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7AC94F-9598-4F18-95A0-8978F398067F}"/>
              </a:ext>
            </a:extLst>
          </p:cNvPr>
          <p:cNvSpPr>
            <a:spLocks noGrp="1"/>
          </p:cNvSpPr>
          <p:nvPr>
            <p:ph type="dt" sz="half" idx="10"/>
          </p:nvPr>
        </p:nvSpPr>
        <p:spPr/>
        <p:txBody>
          <a:bodyPr/>
          <a:lstStyle/>
          <a:p>
            <a:fld id="{3B8F5D31-75CE-4FCF-8BE7-2735715FB5EA}" type="datetimeFigureOut">
              <a:rPr lang="en-CA" smtClean="0"/>
              <a:t>2023-04-13</a:t>
            </a:fld>
            <a:endParaRPr lang="en-CA"/>
          </a:p>
        </p:txBody>
      </p:sp>
      <p:sp>
        <p:nvSpPr>
          <p:cNvPr id="3" name="Footer Placeholder 2">
            <a:extLst>
              <a:ext uri="{FF2B5EF4-FFF2-40B4-BE49-F238E27FC236}">
                <a16:creationId xmlns:a16="http://schemas.microsoft.com/office/drawing/2014/main" id="{8D1F2AE4-A120-48FA-B70F-DBE667A7069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03712B0-CCF3-4DE8-8D78-BAB5EC77F814}"/>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3177982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016BA-95D8-4665-AC9E-CE6ED709AD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1ECB092-DB54-4B77-A88F-68D888FC0A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2521501-46CB-4E9B-9DC0-2994D14542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233961-9AF9-4D41-814D-58212E0B4976}"/>
              </a:ext>
            </a:extLst>
          </p:cNvPr>
          <p:cNvSpPr>
            <a:spLocks noGrp="1"/>
          </p:cNvSpPr>
          <p:nvPr>
            <p:ph type="dt" sz="half" idx="10"/>
          </p:nvPr>
        </p:nvSpPr>
        <p:spPr/>
        <p:txBody>
          <a:bodyPr/>
          <a:lstStyle/>
          <a:p>
            <a:fld id="{3B8F5D31-75CE-4FCF-8BE7-2735715FB5EA}" type="datetimeFigureOut">
              <a:rPr lang="en-CA" smtClean="0"/>
              <a:t>2023-04-13</a:t>
            </a:fld>
            <a:endParaRPr lang="en-CA"/>
          </a:p>
        </p:txBody>
      </p:sp>
      <p:sp>
        <p:nvSpPr>
          <p:cNvPr id="6" name="Footer Placeholder 5">
            <a:extLst>
              <a:ext uri="{FF2B5EF4-FFF2-40B4-BE49-F238E27FC236}">
                <a16:creationId xmlns:a16="http://schemas.microsoft.com/office/drawing/2014/main" id="{F2EFC834-6223-40D5-847D-A8839B8B1EB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75D2321-ACC4-4672-90E5-1563392C5E03}"/>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4224189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A98D3-E877-4514-9FD7-703F39B8D3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4492B7B-24BC-4167-B5CA-232FAAC8CC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D90D9713-CEF5-4851-B03A-B53FA5CCF8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1F1A0-0BF0-41F8-9FD1-8435F9BCE0DA}"/>
              </a:ext>
            </a:extLst>
          </p:cNvPr>
          <p:cNvSpPr>
            <a:spLocks noGrp="1"/>
          </p:cNvSpPr>
          <p:nvPr>
            <p:ph type="dt" sz="half" idx="10"/>
          </p:nvPr>
        </p:nvSpPr>
        <p:spPr/>
        <p:txBody>
          <a:bodyPr/>
          <a:lstStyle/>
          <a:p>
            <a:fld id="{3B8F5D31-75CE-4FCF-8BE7-2735715FB5EA}" type="datetimeFigureOut">
              <a:rPr lang="en-CA" smtClean="0"/>
              <a:t>2023-04-13</a:t>
            </a:fld>
            <a:endParaRPr lang="en-CA"/>
          </a:p>
        </p:txBody>
      </p:sp>
      <p:sp>
        <p:nvSpPr>
          <p:cNvPr id="6" name="Footer Placeholder 5">
            <a:extLst>
              <a:ext uri="{FF2B5EF4-FFF2-40B4-BE49-F238E27FC236}">
                <a16:creationId xmlns:a16="http://schemas.microsoft.com/office/drawing/2014/main" id="{FFECEFBC-860F-4777-92E2-EC3D09279CF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1DD45B1-F103-4022-A683-B5869E4346D8}"/>
              </a:ext>
            </a:extLst>
          </p:cNvPr>
          <p:cNvSpPr>
            <a:spLocks noGrp="1"/>
          </p:cNvSpPr>
          <p:nvPr>
            <p:ph type="sldNum" sz="quarter" idx="12"/>
          </p:nvPr>
        </p:nvSpPr>
        <p:spPr/>
        <p:txBody>
          <a:bodyPr/>
          <a:lstStyle/>
          <a:p>
            <a:fld id="{D391BE32-8F01-4D48-86DB-39EEA512FF2F}" type="slidenum">
              <a:rPr lang="en-CA" smtClean="0"/>
              <a:t>‹#›</a:t>
            </a:fld>
            <a:endParaRPr lang="en-CA"/>
          </a:p>
        </p:txBody>
      </p:sp>
    </p:spTree>
    <p:extLst>
      <p:ext uri="{BB962C8B-B14F-4D97-AF65-F5344CB8AC3E}">
        <p14:creationId xmlns:p14="http://schemas.microsoft.com/office/powerpoint/2010/main" val="889641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tags" Target="../tags/tag10.xml"/><Relationship Id="rId21" Type="http://schemas.openxmlformats.org/officeDocument/2006/relationships/tags" Target="../tags/tag5.xml"/><Relationship Id="rId42" Type="http://schemas.openxmlformats.org/officeDocument/2006/relationships/tags" Target="../tags/tag26.xml"/><Relationship Id="rId47" Type="http://schemas.openxmlformats.org/officeDocument/2006/relationships/tags" Target="../tags/tag31.xml"/><Relationship Id="rId63" Type="http://schemas.openxmlformats.org/officeDocument/2006/relationships/tags" Target="../tags/tag47.xml"/><Relationship Id="rId68" Type="http://schemas.openxmlformats.org/officeDocument/2006/relationships/tags" Target="../tags/tag52.xml"/><Relationship Id="rId84" Type="http://schemas.openxmlformats.org/officeDocument/2006/relationships/tags" Target="../tags/tag68.xml"/><Relationship Id="rId89" Type="http://schemas.openxmlformats.org/officeDocument/2006/relationships/tags" Target="../tags/tag73.xml"/><Relationship Id="rId16" Type="http://schemas.openxmlformats.org/officeDocument/2006/relationships/theme" Target="../theme/theme2.xml"/><Relationship Id="rId11" Type="http://schemas.openxmlformats.org/officeDocument/2006/relationships/slideLayout" Target="../slideLayouts/slideLayout25.xml"/><Relationship Id="rId32" Type="http://schemas.openxmlformats.org/officeDocument/2006/relationships/tags" Target="../tags/tag16.xml"/><Relationship Id="rId37" Type="http://schemas.openxmlformats.org/officeDocument/2006/relationships/tags" Target="../tags/tag21.xml"/><Relationship Id="rId53" Type="http://schemas.openxmlformats.org/officeDocument/2006/relationships/tags" Target="../tags/tag37.xml"/><Relationship Id="rId58" Type="http://schemas.openxmlformats.org/officeDocument/2006/relationships/tags" Target="../tags/tag42.xml"/><Relationship Id="rId74" Type="http://schemas.openxmlformats.org/officeDocument/2006/relationships/tags" Target="../tags/tag58.xml"/><Relationship Id="rId79" Type="http://schemas.openxmlformats.org/officeDocument/2006/relationships/tags" Target="../tags/tag63.xml"/><Relationship Id="rId102" Type="http://schemas.openxmlformats.org/officeDocument/2006/relationships/tags" Target="../tags/tag86.xml"/><Relationship Id="rId5" Type="http://schemas.openxmlformats.org/officeDocument/2006/relationships/slideLayout" Target="../slideLayouts/slideLayout19.xml"/><Relationship Id="rId90" Type="http://schemas.openxmlformats.org/officeDocument/2006/relationships/tags" Target="../tags/tag74.xml"/><Relationship Id="rId95" Type="http://schemas.openxmlformats.org/officeDocument/2006/relationships/tags" Target="../tags/tag79.xml"/><Relationship Id="rId22" Type="http://schemas.openxmlformats.org/officeDocument/2006/relationships/tags" Target="../tags/tag6.xml"/><Relationship Id="rId27" Type="http://schemas.openxmlformats.org/officeDocument/2006/relationships/tags" Target="../tags/tag11.xml"/><Relationship Id="rId43" Type="http://schemas.openxmlformats.org/officeDocument/2006/relationships/tags" Target="../tags/tag27.xml"/><Relationship Id="rId48" Type="http://schemas.openxmlformats.org/officeDocument/2006/relationships/tags" Target="../tags/tag32.xml"/><Relationship Id="rId64" Type="http://schemas.openxmlformats.org/officeDocument/2006/relationships/tags" Target="../tags/tag48.xml"/><Relationship Id="rId69" Type="http://schemas.openxmlformats.org/officeDocument/2006/relationships/tags" Target="../tags/tag53.xml"/><Relationship Id="rId80" Type="http://schemas.openxmlformats.org/officeDocument/2006/relationships/tags" Target="../tags/tag64.xml"/><Relationship Id="rId85" Type="http://schemas.openxmlformats.org/officeDocument/2006/relationships/tags" Target="../tags/tag69.xml"/><Relationship Id="rId12" Type="http://schemas.openxmlformats.org/officeDocument/2006/relationships/slideLayout" Target="../slideLayouts/slideLayout26.xml"/><Relationship Id="rId17" Type="http://schemas.openxmlformats.org/officeDocument/2006/relationships/tags" Target="../tags/tag1.xml"/><Relationship Id="rId33" Type="http://schemas.openxmlformats.org/officeDocument/2006/relationships/tags" Target="../tags/tag17.xml"/><Relationship Id="rId38" Type="http://schemas.openxmlformats.org/officeDocument/2006/relationships/tags" Target="../tags/tag22.xml"/><Relationship Id="rId59" Type="http://schemas.openxmlformats.org/officeDocument/2006/relationships/tags" Target="../tags/tag43.xml"/><Relationship Id="rId103" Type="http://schemas.openxmlformats.org/officeDocument/2006/relationships/tags" Target="../tags/tag87.xml"/><Relationship Id="rId20" Type="http://schemas.openxmlformats.org/officeDocument/2006/relationships/tags" Target="../tags/tag4.xml"/><Relationship Id="rId41" Type="http://schemas.openxmlformats.org/officeDocument/2006/relationships/tags" Target="../tags/tag25.xml"/><Relationship Id="rId54" Type="http://schemas.openxmlformats.org/officeDocument/2006/relationships/tags" Target="../tags/tag38.xml"/><Relationship Id="rId62" Type="http://schemas.openxmlformats.org/officeDocument/2006/relationships/tags" Target="../tags/tag46.xml"/><Relationship Id="rId70" Type="http://schemas.openxmlformats.org/officeDocument/2006/relationships/tags" Target="../tags/tag54.xml"/><Relationship Id="rId75" Type="http://schemas.openxmlformats.org/officeDocument/2006/relationships/tags" Target="../tags/tag59.xml"/><Relationship Id="rId83" Type="http://schemas.openxmlformats.org/officeDocument/2006/relationships/tags" Target="../tags/tag67.xml"/><Relationship Id="rId88" Type="http://schemas.openxmlformats.org/officeDocument/2006/relationships/tags" Target="../tags/tag72.xml"/><Relationship Id="rId91" Type="http://schemas.openxmlformats.org/officeDocument/2006/relationships/tags" Target="../tags/tag75.xml"/><Relationship Id="rId96" Type="http://schemas.openxmlformats.org/officeDocument/2006/relationships/tags" Target="../tags/tag8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5" Type="http://schemas.openxmlformats.org/officeDocument/2006/relationships/slideLayout" Target="../slideLayouts/slideLayout29.xml"/><Relationship Id="rId23" Type="http://schemas.openxmlformats.org/officeDocument/2006/relationships/tags" Target="../tags/tag7.xml"/><Relationship Id="rId28" Type="http://schemas.openxmlformats.org/officeDocument/2006/relationships/tags" Target="../tags/tag12.xml"/><Relationship Id="rId36" Type="http://schemas.openxmlformats.org/officeDocument/2006/relationships/tags" Target="../tags/tag20.xml"/><Relationship Id="rId49" Type="http://schemas.openxmlformats.org/officeDocument/2006/relationships/tags" Target="../tags/tag33.xml"/><Relationship Id="rId57" Type="http://schemas.openxmlformats.org/officeDocument/2006/relationships/tags" Target="../tags/tag41.xml"/><Relationship Id="rId10" Type="http://schemas.openxmlformats.org/officeDocument/2006/relationships/slideLayout" Target="../slideLayouts/slideLayout24.xml"/><Relationship Id="rId31" Type="http://schemas.openxmlformats.org/officeDocument/2006/relationships/tags" Target="../tags/tag15.xml"/><Relationship Id="rId44" Type="http://schemas.openxmlformats.org/officeDocument/2006/relationships/tags" Target="../tags/tag28.xml"/><Relationship Id="rId52" Type="http://schemas.openxmlformats.org/officeDocument/2006/relationships/tags" Target="../tags/tag36.xml"/><Relationship Id="rId60" Type="http://schemas.openxmlformats.org/officeDocument/2006/relationships/tags" Target="../tags/tag44.xml"/><Relationship Id="rId65" Type="http://schemas.openxmlformats.org/officeDocument/2006/relationships/tags" Target="../tags/tag49.xml"/><Relationship Id="rId73" Type="http://schemas.openxmlformats.org/officeDocument/2006/relationships/tags" Target="../tags/tag57.xml"/><Relationship Id="rId78" Type="http://schemas.openxmlformats.org/officeDocument/2006/relationships/tags" Target="../tags/tag62.xml"/><Relationship Id="rId81" Type="http://schemas.openxmlformats.org/officeDocument/2006/relationships/tags" Target="../tags/tag65.xml"/><Relationship Id="rId86" Type="http://schemas.openxmlformats.org/officeDocument/2006/relationships/tags" Target="../tags/tag70.xml"/><Relationship Id="rId94" Type="http://schemas.openxmlformats.org/officeDocument/2006/relationships/tags" Target="../tags/tag78.xml"/><Relationship Id="rId99" Type="http://schemas.openxmlformats.org/officeDocument/2006/relationships/tags" Target="../tags/tag83.xml"/><Relationship Id="rId101" Type="http://schemas.openxmlformats.org/officeDocument/2006/relationships/tags" Target="../tags/tag85.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3" Type="http://schemas.openxmlformats.org/officeDocument/2006/relationships/slideLayout" Target="../slideLayouts/slideLayout27.xml"/><Relationship Id="rId18" Type="http://schemas.openxmlformats.org/officeDocument/2006/relationships/tags" Target="../tags/tag2.xml"/><Relationship Id="rId39" Type="http://schemas.openxmlformats.org/officeDocument/2006/relationships/tags" Target="../tags/tag23.xml"/><Relationship Id="rId34" Type="http://schemas.openxmlformats.org/officeDocument/2006/relationships/tags" Target="../tags/tag18.xml"/><Relationship Id="rId50" Type="http://schemas.openxmlformats.org/officeDocument/2006/relationships/tags" Target="../tags/tag34.xml"/><Relationship Id="rId55" Type="http://schemas.openxmlformats.org/officeDocument/2006/relationships/tags" Target="../tags/tag39.xml"/><Relationship Id="rId76" Type="http://schemas.openxmlformats.org/officeDocument/2006/relationships/tags" Target="../tags/tag60.xml"/><Relationship Id="rId97" Type="http://schemas.openxmlformats.org/officeDocument/2006/relationships/tags" Target="../tags/tag81.xml"/><Relationship Id="rId104" Type="http://schemas.openxmlformats.org/officeDocument/2006/relationships/tags" Target="../tags/tag88.xml"/><Relationship Id="rId7" Type="http://schemas.openxmlformats.org/officeDocument/2006/relationships/slideLayout" Target="../slideLayouts/slideLayout21.xml"/><Relationship Id="rId71" Type="http://schemas.openxmlformats.org/officeDocument/2006/relationships/tags" Target="../tags/tag55.xml"/><Relationship Id="rId92" Type="http://schemas.openxmlformats.org/officeDocument/2006/relationships/tags" Target="../tags/tag76.xml"/><Relationship Id="rId2" Type="http://schemas.openxmlformats.org/officeDocument/2006/relationships/slideLayout" Target="../slideLayouts/slideLayout16.xml"/><Relationship Id="rId29" Type="http://schemas.openxmlformats.org/officeDocument/2006/relationships/tags" Target="../tags/tag13.xml"/><Relationship Id="rId24" Type="http://schemas.openxmlformats.org/officeDocument/2006/relationships/tags" Target="../tags/tag8.xml"/><Relationship Id="rId40" Type="http://schemas.openxmlformats.org/officeDocument/2006/relationships/tags" Target="../tags/tag24.xml"/><Relationship Id="rId45" Type="http://schemas.openxmlformats.org/officeDocument/2006/relationships/tags" Target="../tags/tag29.xml"/><Relationship Id="rId66" Type="http://schemas.openxmlformats.org/officeDocument/2006/relationships/tags" Target="../tags/tag50.xml"/><Relationship Id="rId87" Type="http://schemas.openxmlformats.org/officeDocument/2006/relationships/tags" Target="../tags/tag71.xml"/><Relationship Id="rId61" Type="http://schemas.openxmlformats.org/officeDocument/2006/relationships/tags" Target="../tags/tag45.xml"/><Relationship Id="rId82" Type="http://schemas.openxmlformats.org/officeDocument/2006/relationships/tags" Target="../tags/tag66.xml"/><Relationship Id="rId19" Type="http://schemas.openxmlformats.org/officeDocument/2006/relationships/tags" Target="../tags/tag3.xml"/><Relationship Id="rId14" Type="http://schemas.openxmlformats.org/officeDocument/2006/relationships/slideLayout" Target="../slideLayouts/slideLayout28.xml"/><Relationship Id="rId30" Type="http://schemas.openxmlformats.org/officeDocument/2006/relationships/tags" Target="../tags/tag14.xml"/><Relationship Id="rId35" Type="http://schemas.openxmlformats.org/officeDocument/2006/relationships/tags" Target="../tags/tag19.xml"/><Relationship Id="rId56" Type="http://schemas.openxmlformats.org/officeDocument/2006/relationships/tags" Target="../tags/tag40.xml"/><Relationship Id="rId77" Type="http://schemas.openxmlformats.org/officeDocument/2006/relationships/tags" Target="../tags/tag61.xml"/><Relationship Id="rId100" Type="http://schemas.openxmlformats.org/officeDocument/2006/relationships/tags" Target="../tags/tag84.xml"/><Relationship Id="rId105" Type="http://schemas.openxmlformats.org/officeDocument/2006/relationships/image" Target="../media/image1.png"/><Relationship Id="rId8" Type="http://schemas.openxmlformats.org/officeDocument/2006/relationships/slideLayout" Target="../slideLayouts/slideLayout22.xml"/><Relationship Id="rId51" Type="http://schemas.openxmlformats.org/officeDocument/2006/relationships/tags" Target="../tags/tag35.xml"/><Relationship Id="rId72" Type="http://schemas.openxmlformats.org/officeDocument/2006/relationships/tags" Target="../tags/tag56.xml"/><Relationship Id="rId93" Type="http://schemas.openxmlformats.org/officeDocument/2006/relationships/tags" Target="../tags/tag77.xml"/><Relationship Id="rId98" Type="http://schemas.openxmlformats.org/officeDocument/2006/relationships/tags" Target="../tags/tag82.xml"/><Relationship Id="rId3" Type="http://schemas.openxmlformats.org/officeDocument/2006/relationships/slideLayout" Target="../slideLayouts/slideLayout17.xml"/><Relationship Id="rId25" Type="http://schemas.openxmlformats.org/officeDocument/2006/relationships/tags" Target="../tags/tag9.xml"/><Relationship Id="rId46" Type="http://schemas.openxmlformats.org/officeDocument/2006/relationships/tags" Target="../tags/tag30.xml"/><Relationship Id="rId67" Type="http://schemas.openxmlformats.org/officeDocument/2006/relationships/tags" Target="../tags/tag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BD5A5B-1B87-4C14-B046-4B7C9E4D0D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C7B3F86-063F-4C74-86AF-86B2A2D01E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13339C0-D331-42D6-9E15-A3E8878C05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8F5D31-75CE-4FCF-8BE7-2735715FB5EA}" type="datetimeFigureOut">
              <a:rPr lang="en-CA" smtClean="0"/>
              <a:t>2023-04-13</a:t>
            </a:fld>
            <a:endParaRPr lang="en-CA"/>
          </a:p>
        </p:txBody>
      </p:sp>
      <p:sp>
        <p:nvSpPr>
          <p:cNvPr id="5" name="Footer Placeholder 4">
            <a:extLst>
              <a:ext uri="{FF2B5EF4-FFF2-40B4-BE49-F238E27FC236}">
                <a16:creationId xmlns:a16="http://schemas.microsoft.com/office/drawing/2014/main" id="{A34926F0-4C0E-41CD-94A2-702A743F38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272050C0-8BAE-44AB-AA30-A513795318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91BE32-8F01-4D48-86DB-39EEA512FF2F}" type="slidenum">
              <a:rPr lang="en-CA" smtClean="0"/>
              <a:t>‹#›</a:t>
            </a:fld>
            <a:endParaRPr lang="en-CA"/>
          </a:p>
        </p:txBody>
      </p:sp>
    </p:spTree>
    <p:extLst>
      <p:ext uri="{BB962C8B-B14F-4D97-AF65-F5344CB8AC3E}">
        <p14:creationId xmlns:p14="http://schemas.microsoft.com/office/powerpoint/2010/main" val="279834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9" r:id="rId12"/>
    <p:sldLayoutId id="2147483700" r:id="rId13"/>
    <p:sldLayoutId id="214748370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240" y="1710320"/>
            <a:ext cx="10896000" cy="4266000"/>
          </a:xfrm>
          <a:prstGeom prst="rect">
            <a:avLst/>
          </a:prstGeom>
        </p:spPr>
        <p:txBody>
          <a:bodyPr vert="horz" lIns="0" tIns="0" rIns="0" bIns="0" rtlCol="0">
            <a:noAutofit/>
          </a:bodyPr>
          <a:lstStyle/>
          <a:p>
            <a:pPr lvl="0"/>
            <a:r>
              <a:rPr lang="en-GB" noProof="0"/>
              <a:t>Level 1</a:t>
            </a:r>
          </a:p>
          <a:p>
            <a:pPr lvl="1"/>
            <a:r>
              <a:rPr lang="en-GB" noProof="0"/>
              <a:t>Level 2</a:t>
            </a:r>
          </a:p>
          <a:p>
            <a:pPr lvl="2"/>
            <a:r>
              <a:rPr lang="en-GB" noProof="0"/>
              <a:t>Level 3</a:t>
            </a:r>
          </a:p>
          <a:p>
            <a:pPr lvl="3"/>
            <a:r>
              <a:rPr lang="en-GB" noProof="0"/>
              <a:t>Level 4, Header</a:t>
            </a:r>
          </a:p>
          <a:p>
            <a:pPr lvl="4"/>
            <a:r>
              <a:rPr lang="en-GB" noProof="0"/>
              <a:t>Level 5, Body</a:t>
            </a:r>
          </a:p>
          <a:p>
            <a:pPr lvl="5"/>
            <a:r>
              <a:rPr lang="en-GB" noProof="0"/>
              <a:t>Level 6</a:t>
            </a:r>
          </a:p>
          <a:p>
            <a:pPr lvl="6"/>
            <a:r>
              <a:rPr lang="en-GB" noProof="0"/>
              <a:t>Level 7, Small Header</a:t>
            </a:r>
          </a:p>
          <a:p>
            <a:pPr lvl="7"/>
            <a:r>
              <a:rPr lang="en-GB" noProof="0"/>
              <a:t>Level 8, Small Body</a:t>
            </a:r>
          </a:p>
          <a:p>
            <a:pPr lvl="8"/>
            <a:r>
              <a:rPr lang="en-GB" noProof="0"/>
              <a:t>Level 9, 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6240" y="414320"/>
            <a:ext cx="10896000" cy="1296000"/>
          </a:xfrm>
          <a:prstGeom prst="rect">
            <a:avLst/>
          </a:prstGeom>
        </p:spPr>
        <p:txBody>
          <a:bodyPr vert="horz" lIns="0" tIns="0" rIns="0" bIns="0" rtlCol="0" anchor="t" anchorCtr="0">
            <a:noAutofit/>
          </a:bodyPr>
          <a:lstStyle/>
          <a:p>
            <a:r>
              <a:rPr lang="en-GB"/>
              <a:t>Click to edit Master title style</a:t>
            </a:r>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17"/>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18"/>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19"/>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20"/>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21"/>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22"/>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23"/>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24"/>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25"/>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26"/>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27"/>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28"/>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29"/>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30"/>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31"/>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32"/>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33"/>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34"/>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35"/>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36"/>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37"/>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38"/>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39"/>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40"/>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41"/>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42"/>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43"/>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44"/>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45"/>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46"/>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47"/>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48"/>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49"/>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50"/>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51"/>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52"/>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53"/>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54"/>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55"/>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56"/>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57"/>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58"/>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59"/>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60"/>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61"/>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62"/>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63"/>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64"/>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65"/>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66"/>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67"/>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68"/>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69"/>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70"/>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71"/>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72"/>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73"/>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74"/>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75"/>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76"/>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77"/>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78"/>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79"/>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80"/>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81"/>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82"/>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83"/>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84"/>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85"/>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86"/>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87"/>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88"/>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89"/>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90"/>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91"/>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92"/>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93"/>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94"/>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95"/>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96"/>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97"/>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98"/>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99"/>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100"/>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101"/>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102"/>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103"/>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3" name="Rectangle 112" hidden="1">
            <a:extLst>
              <a:ext uri="{FF2B5EF4-FFF2-40B4-BE49-F238E27FC236}">
                <a16:creationId xmlns:a16="http://schemas.microsoft.com/office/drawing/2014/main" id="{C76950B1-616E-4DAB-A1C9-C18FEC9C31D4}"/>
              </a:ext>
            </a:extLst>
          </p:cNvPr>
          <p:cNvSpPr/>
          <p:nvPr userDrawn="1">
            <p:custDataLst>
              <p:tags r:id="rId104"/>
            </p:custDataLst>
          </p:nvPr>
        </p:nvSpPr>
        <p:spPr>
          <a:xfrm>
            <a:off x="9624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err="1"/>
          </a:p>
        </p:txBody>
      </p:sp>
      <p:sp>
        <p:nvSpPr>
          <p:cNvPr id="115" name="Tagline" descr="{&quot;templafy&quot;:{&quot;id&quot;:&quot;1abbc6e5-7f90-4ec7-bd50-37662db4c5b8&quot;}}" title="Form.PLogoChoice.PLogoInsertion">
            <a:extLst>
              <a:ext uri="{FF2B5EF4-FFF2-40B4-BE49-F238E27FC236}">
                <a16:creationId xmlns:a16="http://schemas.microsoft.com/office/drawing/2014/main" id="{1090779A-FA30-4EF9-809F-763A92C81AB1}"/>
              </a:ext>
            </a:extLst>
          </p:cNvPr>
          <p:cNvSpPr/>
          <p:nvPr userDrawn="1"/>
        </p:nvSpPr>
        <p:spPr>
          <a:xfrm>
            <a:off x="9240657"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err="1"/>
          </a:p>
        </p:txBody>
      </p:sp>
      <p:pic>
        <p:nvPicPr>
          <p:cNvPr id="28" name="Picture 27" descr="Logo&#10;&#10;Description automatically generated">
            <a:extLst>
              <a:ext uri="{FF2B5EF4-FFF2-40B4-BE49-F238E27FC236}">
                <a16:creationId xmlns:a16="http://schemas.microsoft.com/office/drawing/2014/main" id="{E65C1542-7CF6-870A-8981-D482520E24CB}"/>
              </a:ext>
            </a:extLst>
          </p:cNvPr>
          <p:cNvPicPr>
            <a:picLocks noChangeAspect="1"/>
          </p:cNvPicPr>
          <p:nvPr userDrawn="1"/>
        </p:nvPicPr>
        <p:blipFill>
          <a:blip r:embed="rId105">
            <a:extLst>
              <a:ext uri="{28A0092B-C50C-407E-A947-70E740481C1C}">
                <a14:useLocalDpi xmlns:a14="http://schemas.microsoft.com/office/drawing/2010/main" val="0"/>
              </a:ext>
            </a:extLst>
          </a:blip>
          <a:stretch>
            <a:fillRect/>
          </a:stretch>
        </p:blipFill>
        <p:spPr>
          <a:xfrm>
            <a:off x="10161708" y="6072757"/>
            <a:ext cx="1695013" cy="476875"/>
          </a:xfrm>
          <a:prstGeom prst="rect">
            <a:avLst/>
          </a:prstGeom>
        </p:spPr>
      </p:pic>
    </p:spTree>
    <p:extLst>
      <p:ext uri="{BB962C8B-B14F-4D97-AF65-F5344CB8AC3E}">
        <p14:creationId xmlns:p14="http://schemas.microsoft.com/office/powerpoint/2010/main" val="406187788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Lst>
  <p:hf sldNum="0" hdr="0" ftr="0" dt="0"/>
  <p:txStyles>
    <p:titleStyle>
      <a:lvl1pPr algn="l" defTabSz="914332" rtl="0" eaLnBrk="1" latinLnBrk="0" hangingPunct="1">
        <a:lnSpc>
          <a:spcPct val="100000"/>
        </a:lnSpc>
        <a:spcBef>
          <a:spcPct val="0"/>
        </a:spcBef>
        <a:buNone/>
        <a:defRPr sz="3500" kern="1200">
          <a:solidFill>
            <a:schemeClr val="tx2"/>
          </a:solidFill>
          <a:latin typeface="+mj-lt"/>
          <a:ea typeface="+mj-ea"/>
          <a:cs typeface="+mj-cs"/>
        </a:defRPr>
      </a:lvl1pPr>
    </p:titleStyle>
    <p:bodyStyle>
      <a:lvl1pPr marL="269980" indent="-269980" algn="l" defTabSz="914332" rtl="0" eaLnBrk="1" latinLnBrk="0" hangingPunct="1">
        <a:lnSpc>
          <a:spcPct val="100000"/>
        </a:lnSpc>
        <a:spcBef>
          <a:spcPts val="300"/>
        </a:spcBef>
        <a:spcAft>
          <a:spcPts val="600"/>
        </a:spcAft>
        <a:buFont typeface="Arial" panose="020B0604020202020204" pitchFamily="34" charset="0"/>
        <a:buChar char="•"/>
        <a:defRPr sz="24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obesitymedicine.org/wp-content/uploads/2021/01/2021-Obesity-Algorithm.pdf"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obesitycanada.ca/resources/5as/"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19.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hyperlink" Target="https://pro.aace.com/files/obesity/final-appendix.pdf"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32.sv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34.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hyperlink" Target="https://forms.office.com/pages/responsepage.aspx?id=vdf-_WqfoUS2lG45xGjBUGxvkTR8vrpGrGtnRbFxnRdUMjJXSUFTSDYxQlhFQlhGNjRTU0pSMVlJMy4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ndocrine.org/-/media/endocrine/files/advocacy/documents/obesity-playbook-52621.pdf"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hyperlink" Target="https://apps.who.int/iris/handle/10665/423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nhlbi.nih.gov/health/educational/lose_wt/BMI/bmi_dis.htm"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7.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www.weightymatters.ca/2011/08/new-staging-system-reveals-new-truths.html"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D808619E-3413-4F1C-914A-4A80F1CED622}"/>
              </a:ext>
            </a:extLst>
          </p:cNvPr>
          <p:cNvSpPr txBox="1">
            <a:spLocks/>
          </p:cNvSpPr>
          <p:nvPr/>
        </p:nvSpPr>
        <p:spPr>
          <a:xfrm>
            <a:off x="1112169" y="1265188"/>
            <a:ext cx="7156223" cy="3993516"/>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8800" b="1" i="0" u="none" strike="noStrike" kern="1200" cap="none" spc="0" normalizeH="0" baseline="0" noProof="0">
                <a:ln>
                  <a:noFill/>
                </a:ln>
                <a:solidFill>
                  <a:srgbClr val="263C50"/>
                </a:solidFill>
                <a:effectLst/>
                <a:uLnTx/>
                <a:uFillTx/>
                <a:latin typeface="Arial Nova Light"/>
                <a:ea typeface="+mn-ea"/>
                <a:cs typeface="+mn-cs"/>
              </a:rPr>
              <a:t>Caring for Patients with Obesity</a:t>
            </a:r>
          </a:p>
        </p:txBody>
      </p:sp>
      <p:sp>
        <p:nvSpPr>
          <p:cNvPr id="3" name="Text Placeholder 13">
            <a:extLst>
              <a:ext uri="{FF2B5EF4-FFF2-40B4-BE49-F238E27FC236}">
                <a16:creationId xmlns:a16="http://schemas.microsoft.com/office/drawing/2014/main" id="{C2259403-55DC-446D-AFA5-2C132D59019D}"/>
              </a:ext>
            </a:extLst>
          </p:cNvPr>
          <p:cNvSpPr txBox="1">
            <a:spLocks/>
          </p:cNvSpPr>
          <p:nvPr/>
        </p:nvSpPr>
        <p:spPr>
          <a:xfrm>
            <a:off x="1146420" y="5338628"/>
            <a:ext cx="5546703" cy="592183"/>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CA" sz="4000" b="0" i="0" u="none" strike="noStrike" kern="1200" cap="none" spc="0" normalizeH="0" baseline="0" noProof="0">
                <a:ln>
                  <a:noFill/>
                </a:ln>
                <a:solidFill>
                  <a:srgbClr val="263C50"/>
                </a:solidFill>
                <a:effectLst/>
                <a:uLnTx/>
                <a:uFillTx/>
                <a:latin typeface="Arial Nova Light"/>
                <a:ea typeface="+mn-ea"/>
                <a:cs typeface="+mn-cs"/>
              </a:rPr>
              <a:t>Module 7</a:t>
            </a:r>
          </a:p>
        </p:txBody>
      </p:sp>
    </p:spTree>
    <p:extLst>
      <p:ext uri="{BB962C8B-B14F-4D97-AF65-F5344CB8AC3E}">
        <p14:creationId xmlns:p14="http://schemas.microsoft.com/office/powerpoint/2010/main" val="1008305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78EF1-04D9-9AFB-955E-98B5BE10A576}"/>
              </a:ext>
            </a:extLst>
          </p:cNvPr>
          <p:cNvSpPr>
            <a:spLocks noGrp="1"/>
          </p:cNvSpPr>
          <p:nvPr>
            <p:ph type="title"/>
          </p:nvPr>
        </p:nvSpPr>
        <p:spPr/>
        <p:txBody>
          <a:bodyPr/>
          <a:lstStyle/>
          <a:p>
            <a:r>
              <a:rPr lang="en-CA"/>
              <a:t>Medication-induced weight gain </a:t>
            </a:r>
          </a:p>
        </p:txBody>
      </p:sp>
      <p:sp>
        <p:nvSpPr>
          <p:cNvPr id="3" name="Text Placeholder 2">
            <a:extLst>
              <a:ext uri="{FF2B5EF4-FFF2-40B4-BE49-F238E27FC236}">
                <a16:creationId xmlns:a16="http://schemas.microsoft.com/office/drawing/2014/main" id="{78989E01-A2EF-9F01-D108-AD5987F020F7}"/>
              </a:ext>
            </a:extLst>
          </p:cNvPr>
          <p:cNvSpPr>
            <a:spLocks noGrp="1"/>
          </p:cNvSpPr>
          <p:nvPr>
            <p:ph type="body" sz="quarter" idx="13"/>
          </p:nvPr>
        </p:nvSpPr>
        <p:spPr/>
        <p:txBody>
          <a:bodyPr/>
          <a:lstStyle/>
          <a:p>
            <a:r>
              <a:rPr lang="en-CA" sz="1000"/>
              <a:t>ACE, angiotensin-converting enzyme; ARB, angiotensin II receptor blockers; DMARD, disease-modifying antirheumatic drug; DPP-4, dipeptidyl peptidase-4; GLP-1, glucagon-like peptide-1; MAOI, monoamine oxidase inhibitor; NSAID, nonsteroidal anti-inflammatory drug; SGLT2, sodium-glucose co-transporter 2; SSRI, selective serotonin reuptake inhibitor. </a:t>
            </a:r>
            <a:br>
              <a:rPr lang="en-CA" sz="1000"/>
            </a:br>
            <a:r>
              <a:rPr lang="en-CA" sz="1000"/>
              <a:t>Adapted from Saunders KH et al. J Fam </a:t>
            </a:r>
            <a:r>
              <a:rPr lang="en-CA" sz="1000" err="1"/>
              <a:t>Pract</a:t>
            </a:r>
            <a:r>
              <a:rPr lang="en-CA" sz="1000"/>
              <a:t> 2016; 65(11):780–88 and </a:t>
            </a:r>
            <a:r>
              <a:rPr lang="en-CA" sz="1000" err="1"/>
              <a:t>Apovian</a:t>
            </a:r>
            <a:r>
              <a:rPr lang="en-CA" sz="1000"/>
              <a:t> CM et al. Clinical Management of Obesity Professional Communications, Inc, West Islip, NY. 2015.</a:t>
            </a:r>
          </a:p>
        </p:txBody>
      </p:sp>
      <p:sp>
        <p:nvSpPr>
          <p:cNvPr id="4" name="Rectangle 3">
            <a:extLst>
              <a:ext uri="{FF2B5EF4-FFF2-40B4-BE49-F238E27FC236}">
                <a16:creationId xmlns:a16="http://schemas.microsoft.com/office/drawing/2014/main" id="{99424826-8923-DD1E-82B3-BE42CE1FB453}"/>
              </a:ext>
            </a:extLst>
          </p:cNvPr>
          <p:cNvSpPr/>
          <p:nvPr/>
        </p:nvSpPr>
        <p:spPr>
          <a:xfrm>
            <a:off x="838200" y="1645469"/>
            <a:ext cx="3356149" cy="4077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a:solidFill>
                  <a:schemeClr val="tx1"/>
                </a:solidFill>
              </a:rPr>
              <a:t>Medication-induced weight gain is a serious side effect </a:t>
            </a:r>
            <a:br>
              <a:rPr lang="en-CA">
                <a:solidFill>
                  <a:schemeClr val="tx1"/>
                </a:solidFill>
              </a:rPr>
            </a:br>
            <a:r>
              <a:rPr lang="en-CA">
                <a:solidFill>
                  <a:schemeClr val="tx1"/>
                </a:solidFill>
              </a:rPr>
              <a:t>of many commonly used drugs leading to exacerbation of comorbid conditions related </a:t>
            </a:r>
            <a:br>
              <a:rPr lang="en-CA">
                <a:solidFill>
                  <a:schemeClr val="tx1"/>
                </a:solidFill>
              </a:rPr>
            </a:br>
            <a:r>
              <a:rPr lang="en-CA">
                <a:solidFill>
                  <a:schemeClr val="tx1"/>
                </a:solidFill>
              </a:rPr>
              <a:t>to obesity</a:t>
            </a:r>
          </a:p>
          <a:p>
            <a:endParaRPr lang="en-CA">
              <a:solidFill>
                <a:schemeClr val="tx1"/>
              </a:solidFill>
            </a:endParaRPr>
          </a:p>
          <a:p>
            <a:r>
              <a:rPr lang="en-CA">
                <a:solidFill>
                  <a:schemeClr val="tx1"/>
                </a:solidFill>
              </a:rPr>
              <a:t>It is important for HCPs to </a:t>
            </a:r>
            <a:r>
              <a:rPr lang="en-CA" b="1">
                <a:solidFill>
                  <a:schemeClr val="tx1"/>
                </a:solidFill>
              </a:rPr>
              <a:t>consider the weight effects of medications</a:t>
            </a:r>
            <a:r>
              <a:rPr lang="en-CA">
                <a:solidFill>
                  <a:schemeClr val="tx1"/>
                </a:solidFill>
              </a:rPr>
              <a:t> prior to prescribing or in the course of treatment and </a:t>
            </a:r>
            <a:r>
              <a:rPr lang="en-CA" b="1">
                <a:solidFill>
                  <a:schemeClr val="tx1"/>
                </a:solidFill>
              </a:rPr>
              <a:t>provide alternatives, if appropriate</a:t>
            </a:r>
          </a:p>
        </p:txBody>
      </p:sp>
      <p:graphicFrame>
        <p:nvGraphicFramePr>
          <p:cNvPr id="6" name="Table 6">
            <a:extLst>
              <a:ext uri="{FF2B5EF4-FFF2-40B4-BE49-F238E27FC236}">
                <a16:creationId xmlns:a16="http://schemas.microsoft.com/office/drawing/2014/main" id="{E2C934C3-5D30-4180-B1CB-55AB2240D3C9}"/>
              </a:ext>
            </a:extLst>
          </p:cNvPr>
          <p:cNvGraphicFramePr>
            <a:graphicFrameLocks noGrp="1"/>
          </p:cNvGraphicFramePr>
          <p:nvPr>
            <p:extLst>
              <p:ext uri="{D42A27DB-BD31-4B8C-83A1-F6EECF244321}">
                <p14:modId xmlns:p14="http://schemas.microsoft.com/office/powerpoint/2010/main" val="1150526840"/>
              </p:ext>
            </p:extLst>
          </p:nvPr>
        </p:nvGraphicFramePr>
        <p:xfrm>
          <a:off x="4194349" y="1524722"/>
          <a:ext cx="7594808" cy="4531396"/>
        </p:xfrm>
        <a:graphic>
          <a:graphicData uri="http://schemas.openxmlformats.org/drawingml/2006/table">
            <a:tbl>
              <a:tblPr firstRow="1" bandRow="1">
                <a:tableStyleId>{5C22544A-7EE6-4342-B048-85BDC9FD1C3A}</a:tableStyleId>
              </a:tblPr>
              <a:tblGrid>
                <a:gridCol w="1316990">
                  <a:extLst>
                    <a:ext uri="{9D8B030D-6E8A-4147-A177-3AD203B41FA5}">
                      <a16:colId xmlns:a16="http://schemas.microsoft.com/office/drawing/2014/main" val="3574830475"/>
                    </a:ext>
                  </a:extLst>
                </a:gridCol>
                <a:gridCol w="2443351">
                  <a:extLst>
                    <a:ext uri="{9D8B030D-6E8A-4147-A177-3AD203B41FA5}">
                      <a16:colId xmlns:a16="http://schemas.microsoft.com/office/drawing/2014/main" val="263022973"/>
                    </a:ext>
                  </a:extLst>
                </a:gridCol>
                <a:gridCol w="2270589">
                  <a:extLst>
                    <a:ext uri="{9D8B030D-6E8A-4147-A177-3AD203B41FA5}">
                      <a16:colId xmlns:a16="http://schemas.microsoft.com/office/drawing/2014/main" val="742746264"/>
                    </a:ext>
                  </a:extLst>
                </a:gridCol>
                <a:gridCol w="1563878">
                  <a:extLst>
                    <a:ext uri="{9D8B030D-6E8A-4147-A177-3AD203B41FA5}">
                      <a16:colId xmlns:a16="http://schemas.microsoft.com/office/drawing/2014/main" val="4234662327"/>
                    </a:ext>
                  </a:extLst>
                </a:gridCol>
              </a:tblGrid>
              <a:tr h="218278">
                <a:tc>
                  <a:txBody>
                    <a:bodyPr/>
                    <a:lstStyle/>
                    <a:p>
                      <a:r>
                        <a:rPr lang="en-CA" sz="1000"/>
                        <a:t>Medication type</a:t>
                      </a:r>
                    </a:p>
                  </a:txBody>
                  <a:tcPr/>
                </a:tc>
                <a:tc>
                  <a:txBody>
                    <a:bodyPr/>
                    <a:lstStyle/>
                    <a:p>
                      <a:r>
                        <a:rPr lang="en-CA" sz="1000"/>
                        <a:t>Weight gain</a:t>
                      </a:r>
                    </a:p>
                  </a:txBody>
                  <a:tcPr/>
                </a:tc>
                <a:tc>
                  <a:txBody>
                    <a:bodyPr/>
                    <a:lstStyle/>
                    <a:p>
                      <a:r>
                        <a:rPr lang="en-CA" sz="1000"/>
                        <a:t>Weight neutral/less weight gain</a:t>
                      </a:r>
                    </a:p>
                  </a:txBody>
                  <a:tcPr/>
                </a:tc>
                <a:tc>
                  <a:txBody>
                    <a:bodyPr/>
                    <a:lstStyle/>
                    <a:p>
                      <a:r>
                        <a:rPr lang="en-CA" sz="1000"/>
                        <a:t>Weight loss</a:t>
                      </a:r>
                    </a:p>
                  </a:txBody>
                  <a:tcPr/>
                </a:tc>
                <a:extLst>
                  <a:ext uri="{0D108BD9-81ED-4DB2-BD59-A6C34878D82A}">
                    <a16:rowId xmlns:a16="http://schemas.microsoft.com/office/drawing/2014/main" val="3088775460"/>
                  </a:ext>
                </a:extLst>
              </a:tr>
              <a:tr h="511590">
                <a:tc>
                  <a:txBody>
                    <a:bodyPr/>
                    <a:lstStyle/>
                    <a:p>
                      <a:r>
                        <a:rPr lang="en-CA" sz="1000" b="1" i="0" kern="1200">
                          <a:solidFill>
                            <a:schemeClr val="bg1"/>
                          </a:solidFill>
                          <a:effectLst/>
                          <a:latin typeface="+mj-lt"/>
                          <a:ea typeface="Apis For Office" panose="020B0504010101010104" pitchFamily="34" charset="0"/>
                          <a:cs typeface="Apis For Office" panose="020B0504010101010104" pitchFamily="34" charset="0"/>
                        </a:rPr>
                        <a:t>Antidiabetics</a:t>
                      </a:r>
                      <a:endParaRPr lang="en-CA" sz="1000" b="1">
                        <a:solidFill>
                          <a:schemeClr val="bg1"/>
                        </a:solidFill>
                        <a:latin typeface="+mj-lt"/>
                        <a:ea typeface="Apis For Office" panose="020B0504010101010104" pitchFamily="34" charset="0"/>
                        <a:cs typeface="Apis For Office" panose="020B0504010101010104" pitchFamily="34" charset="0"/>
                      </a:endParaRPr>
                    </a:p>
                  </a:txBody>
                  <a:tcPr>
                    <a:solidFill>
                      <a:schemeClr val="accent1"/>
                    </a:solidFill>
                  </a:tcPr>
                </a:tc>
                <a:tc>
                  <a:txBody>
                    <a:bodyPr/>
                    <a:lstStyle/>
                    <a:p>
                      <a:r>
                        <a:rPr lang="en-CA" sz="1000">
                          <a:solidFill>
                            <a:schemeClr val="tx1"/>
                          </a:solidFill>
                          <a:effectLst/>
                          <a:latin typeface="+mj-lt"/>
                          <a:ea typeface="Apis For Office" panose="020B0504010101010104" pitchFamily="34" charset="0"/>
                          <a:cs typeface="Apis For Office" panose="020B0504010101010104" pitchFamily="34" charset="0"/>
                        </a:rPr>
                        <a:t>Insulin, Meglitinides, Sulfonylureas, Thiazolidinediones</a:t>
                      </a:r>
                    </a:p>
                  </a:txBody>
                  <a:tcPr marR="31751" marT="31751" marB="31751">
                    <a:solidFill>
                      <a:schemeClr val="accent1">
                        <a:lumMod val="20000"/>
                        <a:lumOff val="80000"/>
                      </a:schemeClr>
                    </a:solidFill>
                  </a:tcPr>
                </a:tc>
                <a:tc>
                  <a:txBody>
                    <a:bodyPr/>
                    <a:lstStyle/>
                    <a:p>
                      <a:r>
                        <a:rPr lang="el-GR" sz="1000" b="0" i="0" kern="1200">
                          <a:solidFill>
                            <a:schemeClr val="tx1"/>
                          </a:solidFill>
                          <a:effectLst/>
                          <a:latin typeface="+mj-lt"/>
                          <a:ea typeface="Apis For Office" panose="020B0504010101010104" pitchFamily="34" charset="0"/>
                          <a:cs typeface="Apis For Office" panose="020B0504010101010104" pitchFamily="34" charset="0"/>
                        </a:rPr>
                        <a:t>α-</a:t>
                      </a:r>
                      <a:r>
                        <a:rPr lang="en-CA" sz="1000" b="0" i="0" kern="1200">
                          <a:solidFill>
                            <a:schemeClr val="tx1"/>
                          </a:solidFill>
                          <a:effectLst/>
                          <a:latin typeface="+mj-lt"/>
                          <a:ea typeface="Apis For Office" panose="020B0504010101010104" pitchFamily="34" charset="0"/>
                          <a:cs typeface="Apis For Office" panose="020B0504010101010104" pitchFamily="34" charset="0"/>
                        </a:rPr>
                        <a:t>glucosidase inhibitors, bromocriptine, </a:t>
                      </a:r>
                      <a:r>
                        <a:rPr lang="en-CA" sz="1000" b="0" i="0" kern="1200" err="1">
                          <a:solidFill>
                            <a:schemeClr val="tx1"/>
                          </a:solidFill>
                          <a:effectLst/>
                          <a:latin typeface="+mj-lt"/>
                          <a:ea typeface="Apis For Office" panose="020B0504010101010104" pitchFamily="34" charset="0"/>
                          <a:cs typeface="Apis For Office" panose="020B0504010101010104" pitchFamily="34" charset="0"/>
                        </a:rPr>
                        <a:t>colesevelam</a:t>
                      </a:r>
                      <a:r>
                        <a:rPr lang="en-CA" sz="1000" b="0" i="0" kern="1200">
                          <a:solidFill>
                            <a:schemeClr val="tx1"/>
                          </a:solidFill>
                          <a:effectLst/>
                          <a:latin typeface="+mj-lt"/>
                          <a:ea typeface="Apis For Office" panose="020B0504010101010104" pitchFamily="34" charset="0"/>
                          <a:cs typeface="Apis For Office" panose="020B0504010101010104" pitchFamily="34" charset="0"/>
                        </a:rPr>
                        <a:t>, DPP-4 inhibitors</a:t>
                      </a:r>
                      <a:endParaRPr lang="en-CA" sz="1000">
                        <a:solidFill>
                          <a:schemeClr val="tx1"/>
                        </a:solidFill>
                        <a:latin typeface="+mj-lt"/>
                        <a:ea typeface="Apis For Office" panose="020B0504010101010104" pitchFamily="34" charset="0"/>
                        <a:cs typeface="Apis For Office" panose="020B0504010101010104" pitchFamily="34" charset="0"/>
                      </a:endParaRPr>
                    </a:p>
                  </a:txBody>
                  <a:tcPr>
                    <a:solidFill>
                      <a:schemeClr val="accent1">
                        <a:lumMod val="20000"/>
                        <a:lumOff val="80000"/>
                      </a:schemeClr>
                    </a:solidFill>
                  </a:tcPr>
                </a:tc>
                <a:tc>
                  <a:txBody>
                    <a:bodyPr/>
                    <a:lstStyle/>
                    <a:p>
                      <a:r>
                        <a:rPr lang="en-CA" sz="1000" b="0" i="0" kern="1200">
                          <a:solidFill>
                            <a:schemeClr val="tx1"/>
                          </a:solidFill>
                          <a:effectLst/>
                          <a:latin typeface="+mj-lt"/>
                          <a:ea typeface="Apis For Office" panose="020B0504010101010104" pitchFamily="34" charset="0"/>
                          <a:cs typeface="Apis For Office" panose="020B0504010101010104" pitchFamily="34" charset="0"/>
                        </a:rPr>
                        <a:t>GLP-1 agonists, metformin, pramlintide, SGLT2 inhibitors</a:t>
                      </a:r>
                      <a:endParaRPr lang="en-CA" sz="1000">
                        <a:solidFill>
                          <a:schemeClr val="tx1"/>
                        </a:solidFill>
                        <a:latin typeface="+mj-lt"/>
                        <a:ea typeface="Apis For Office" panose="020B0504010101010104" pitchFamily="34" charset="0"/>
                        <a:cs typeface="Apis For Office" panose="020B0504010101010104" pitchFamily="34" charset="0"/>
                      </a:endParaRPr>
                    </a:p>
                  </a:txBody>
                  <a:tcPr>
                    <a:solidFill>
                      <a:schemeClr val="accent1">
                        <a:lumMod val="20000"/>
                        <a:lumOff val="80000"/>
                      </a:schemeClr>
                    </a:solidFill>
                  </a:tcPr>
                </a:tc>
                <a:extLst>
                  <a:ext uri="{0D108BD9-81ED-4DB2-BD59-A6C34878D82A}">
                    <a16:rowId xmlns:a16="http://schemas.microsoft.com/office/drawing/2014/main" val="4130717590"/>
                  </a:ext>
                </a:extLst>
              </a:tr>
              <a:tr h="798081">
                <a:tc>
                  <a:txBody>
                    <a:bodyPr/>
                    <a:lstStyle/>
                    <a:p>
                      <a:r>
                        <a:rPr lang="en-CA" sz="1000" b="1" i="0" kern="1200">
                          <a:solidFill>
                            <a:schemeClr val="bg1"/>
                          </a:solidFill>
                          <a:effectLst/>
                          <a:latin typeface="+mj-lt"/>
                          <a:ea typeface="Apis For Office" panose="020B0504010101010104" pitchFamily="34" charset="0"/>
                          <a:cs typeface="Apis For Office" panose="020B0504010101010104" pitchFamily="34" charset="0"/>
                        </a:rPr>
                        <a:t>Antihypertensives</a:t>
                      </a:r>
                      <a:endParaRPr lang="en-CA" sz="1000" b="1">
                        <a:solidFill>
                          <a:schemeClr val="bg1"/>
                        </a:solidFill>
                        <a:latin typeface="+mj-lt"/>
                        <a:ea typeface="Apis For Office" panose="020B0504010101010104" pitchFamily="34" charset="0"/>
                        <a:cs typeface="Apis For Office" panose="020B0504010101010104" pitchFamily="34" charset="0"/>
                      </a:endParaRPr>
                    </a:p>
                  </a:txBody>
                  <a:tcPr>
                    <a:solidFill>
                      <a:schemeClr val="accent1"/>
                    </a:solidFill>
                  </a:tcPr>
                </a:tc>
                <a:tc>
                  <a:txBody>
                    <a:bodyPr/>
                    <a:lstStyle/>
                    <a:p>
                      <a:r>
                        <a:rPr lang="el-GR" sz="1000" b="0" i="0" kern="1200">
                          <a:solidFill>
                            <a:schemeClr val="tx1"/>
                          </a:solidFill>
                          <a:effectLst/>
                          <a:latin typeface="+mj-lt"/>
                          <a:ea typeface="Apis For Office" panose="020B0504010101010104" pitchFamily="34" charset="0"/>
                          <a:cs typeface="Apis For Office" panose="020B0504010101010104" pitchFamily="34" charset="0"/>
                        </a:rPr>
                        <a:t>α-</a:t>
                      </a:r>
                      <a:r>
                        <a:rPr lang="en-CA" sz="1000" b="0" i="0" kern="1200">
                          <a:solidFill>
                            <a:schemeClr val="tx1"/>
                          </a:solidFill>
                          <a:effectLst/>
                          <a:latin typeface="+mj-lt"/>
                          <a:ea typeface="Apis For Office" panose="020B0504010101010104" pitchFamily="34" charset="0"/>
                          <a:cs typeface="Apis For Office" panose="020B0504010101010104" pitchFamily="34" charset="0"/>
                        </a:rPr>
                        <a:t>adrenergic blockers </a:t>
                      </a:r>
                      <a:r>
                        <a:rPr lang="el-GR" sz="1000" b="0" i="0" kern="1200">
                          <a:solidFill>
                            <a:schemeClr val="tx1"/>
                          </a:solidFill>
                          <a:effectLst/>
                          <a:latin typeface="+mj-lt"/>
                          <a:ea typeface="Apis For Office" panose="020B0504010101010104" pitchFamily="34" charset="0"/>
                          <a:cs typeface="Apis For Office" panose="020B0504010101010104" pitchFamily="34" charset="0"/>
                        </a:rPr>
                        <a:t>β-</a:t>
                      </a:r>
                      <a:r>
                        <a:rPr lang="en-CA" sz="1000" b="0" i="0" kern="1200">
                          <a:solidFill>
                            <a:schemeClr val="tx1"/>
                          </a:solidFill>
                          <a:effectLst/>
                          <a:latin typeface="+mj-lt"/>
                          <a:ea typeface="Apis For Office" panose="020B0504010101010104" pitchFamily="34" charset="0"/>
                          <a:cs typeface="Apis For Office" panose="020B0504010101010104" pitchFamily="34" charset="0"/>
                        </a:rPr>
                        <a:t>adrenergic blockers (atenolol, metoprolol, nadolol, propranolol)</a:t>
                      </a:r>
                      <a:endParaRPr lang="en-CA" sz="1000">
                        <a:solidFill>
                          <a:schemeClr val="tx1"/>
                        </a:solidFill>
                        <a:latin typeface="+mj-lt"/>
                        <a:ea typeface="Apis For Office" panose="020B0504010101010104" pitchFamily="34" charset="0"/>
                        <a:cs typeface="Apis For Office" panose="020B0504010101010104" pitchFamily="34" charset="0"/>
                      </a:endParaRPr>
                    </a:p>
                  </a:txBody>
                  <a:tcPr>
                    <a:solidFill>
                      <a:schemeClr val="accent1">
                        <a:lumMod val="20000"/>
                        <a:lumOff val="80000"/>
                      </a:schemeClr>
                    </a:solidFill>
                  </a:tcPr>
                </a:tc>
                <a:tc>
                  <a:txBody>
                    <a:bodyPr/>
                    <a:lstStyle/>
                    <a:p>
                      <a:r>
                        <a:rPr lang="en-CA" sz="1000" b="0" i="0" kern="1200">
                          <a:solidFill>
                            <a:schemeClr val="tx1"/>
                          </a:solidFill>
                          <a:effectLst/>
                          <a:latin typeface="+mj-lt"/>
                          <a:ea typeface="Apis For Office" panose="020B0504010101010104" pitchFamily="34" charset="0"/>
                          <a:cs typeface="Apis For Office" panose="020B0504010101010104" pitchFamily="34" charset="0"/>
                        </a:rPr>
                        <a:t>ACE inhibitors, ARBs, </a:t>
                      </a:r>
                      <a:r>
                        <a:rPr lang="el-GR" sz="1000" b="0" i="0" kern="1200">
                          <a:solidFill>
                            <a:schemeClr val="tx1"/>
                          </a:solidFill>
                          <a:effectLst/>
                          <a:latin typeface="+mj-lt"/>
                          <a:ea typeface="Apis For Office" panose="020B0504010101010104" pitchFamily="34" charset="0"/>
                          <a:cs typeface="Apis For Office" panose="020B0504010101010104" pitchFamily="34" charset="0"/>
                        </a:rPr>
                        <a:t>β-</a:t>
                      </a:r>
                      <a:r>
                        <a:rPr lang="en-CA" sz="1000" b="0" i="0" kern="1200">
                          <a:solidFill>
                            <a:schemeClr val="tx1"/>
                          </a:solidFill>
                          <a:effectLst/>
                          <a:latin typeface="+mj-lt"/>
                          <a:ea typeface="Apis For Office" panose="020B0504010101010104" pitchFamily="34" charset="0"/>
                          <a:cs typeface="Apis For Office" panose="020B0504010101010104" pitchFamily="34" charset="0"/>
                        </a:rPr>
                        <a:t>adrenergic blockers (carvedilol, nebivolol), calcium channel blockers (amlodipine, diltiazem), thiazides</a:t>
                      </a:r>
                      <a:endParaRPr lang="en-CA" sz="1000">
                        <a:solidFill>
                          <a:schemeClr val="tx1"/>
                        </a:solidFill>
                        <a:latin typeface="+mj-lt"/>
                        <a:ea typeface="Apis For Office" panose="020B0504010101010104" pitchFamily="34" charset="0"/>
                        <a:cs typeface="Apis For Office" panose="020B0504010101010104" pitchFamily="34" charset="0"/>
                      </a:endParaRPr>
                    </a:p>
                  </a:txBody>
                  <a:tcPr>
                    <a:solidFill>
                      <a:schemeClr val="accent1">
                        <a:lumMod val="20000"/>
                        <a:lumOff val="80000"/>
                      </a:schemeClr>
                    </a:solidFill>
                  </a:tcPr>
                </a:tc>
                <a:tc>
                  <a:txBody>
                    <a:bodyPr/>
                    <a:lstStyle/>
                    <a:p>
                      <a:endParaRPr lang="en-CA" sz="1000">
                        <a:solidFill>
                          <a:schemeClr val="tx1"/>
                        </a:solidFill>
                        <a:latin typeface="+mj-lt"/>
                        <a:ea typeface="Apis For Office" panose="020B0504010101010104" pitchFamily="34" charset="0"/>
                        <a:cs typeface="Apis For Office" panose="020B0504010101010104" pitchFamily="34" charset="0"/>
                      </a:endParaRPr>
                    </a:p>
                  </a:txBody>
                  <a:tcPr>
                    <a:solidFill>
                      <a:schemeClr val="accent1">
                        <a:lumMod val="20000"/>
                        <a:lumOff val="80000"/>
                      </a:schemeClr>
                    </a:solidFill>
                  </a:tcPr>
                </a:tc>
                <a:extLst>
                  <a:ext uri="{0D108BD9-81ED-4DB2-BD59-A6C34878D82A}">
                    <a16:rowId xmlns:a16="http://schemas.microsoft.com/office/drawing/2014/main" val="4066824397"/>
                  </a:ext>
                </a:extLst>
              </a:tr>
              <a:tr h="654835">
                <a:tc>
                  <a:txBody>
                    <a:bodyPr/>
                    <a:lstStyle/>
                    <a:p>
                      <a:r>
                        <a:rPr lang="en-CA" sz="1000" b="1" i="0" kern="1200">
                          <a:solidFill>
                            <a:schemeClr val="bg1"/>
                          </a:solidFill>
                          <a:effectLst/>
                          <a:latin typeface="+mj-lt"/>
                          <a:ea typeface="Apis For Office" panose="020B0504010101010104" pitchFamily="34" charset="0"/>
                          <a:cs typeface="Apis For Office" panose="020B0504010101010104" pitchFamily="34" charset="0"/>
                        </a:rPr>
                        <a:t>Antidepressants</a:t>
                      </a:r>
                      <a:endParaRPr lang="en-CA" sz="1000" b="1">
                        <a:solidFill>
                          <a:schemeClr val="bg1"/>
                        </a:solidFill>
                        <a:latin typeface="+mj-lt"/>
                        <a:ea typeface="Apis For Office" panose="020B0504010101010104" pitchFamily="34" charset="0"/>
                        <a:cs typeface="Apis For Office" panose="020B0504010101010104" pitchFamily="34" charset="0"/>
                      </a:endParaRPr>
                    </a:p>
                  </a:txBody>
                  <a:tcPr>
                    <a:solidFill>
                      <a:schemeClr val="accent1"/>
                    </a:solidFill>
                  </a:tcPr>
                </a:tc>
                <a:tc>
                  <a:txBody>
                    <a:bodyPr/>
                    <a:lstStyle/>
                    <a:p>
                      <a:r>
                        <a:rPr lang="en-CA" sz="1000" b="0" i="0" kern="1200">
                          <a:solidFill>
                            <a:schemeClr val="tx1"/>
                          </a:solidFill>
                          <a:effectLst/>
                          <a:latin typeface="+mj-lt"/>
                          <a:ea typeface="Apis For Office" panose="020B0504010101010104" pitchFamily="34" charset="0"/>
                          <a:cs typeface="Apis For Office" panose="020B0504010101010104" pitchFamily="34" charset="0"/>
                        </a:rPr>
                        <a:t>Lithium, MAOIs, mirtazapine, SSRIs (paroxetine), tricyclic antidepressants (amitriptyline, doxepin, imipramine, nortriptyline)</a:t>
                      </a:r>
                      <a:endParaRPr lang="en-CA" sz="1000">
                        <a:solidFill>
                          <a:schemeClr val="tx1"/>
                        </a:solidFill>
                        <a:latin typeface="+mj-lt"/>
                        <a:ea typeface="Apis For Office" panose="020B0504010101010104" pitchFamily="34" charset="0"/>
                        <a:cs typeface="Apis For Office" panose="020B0504010101010104" pitchFamily="34" charset="0"/>
                      </a:endParaRPr>
                    </a:p>
                  </a:txBody>
                  <a:tcPr>
                    <a:solidFill>
                      <a:schemeClr val="accent1">
                        <a:lumMod val="20000"/>
                        <a:lumOff val="80000"/>
                      </a:schemeClr>
                    </a:solidFill>
                  </a:tcPr>
                </a:tc>
                <a:tc>
                  <a:txBody>
                    <a:bodyPr/>
                    <a:lstStyle/>
                    <a:p>
                      <a:r>
                        <a:rPr lang="en-CA" sz="1000" b="0" i="0" kern="1200">
                          <a:solidFill>
                            <a:schemeClr val="tx1"/>
                          </a:solidFill>
                          <a:effectLst/>
                          <a:latin typeface="+mj-lt"/>
                          <a:ea typeface="Apis For Office" panose="020B0504010101010104" pitchFamily="34" charset="0"/>
                          <a:cs typeface="Apis For Office" panose="020B0504010101010104" pitchFamily="34" charset="0"/>
                        </a:rPr>
                        <a:t>SSRIs (fluoxetine, sertraline)</a:t>
                      </a:r>
                      <a:endParaRPr lang="en-CA" sz="1000">
                        <a:solidFill>
                          <a:schemeClr val="tx1"/>
                        </a:solidFill>
                        <a:latin typeface="+mj-lt"/>
                        <a:ea typeface="Apis For Office" panose="020B0504010101010104" pitchFamily="34" charset="0"/>
                        <a:cs typeface="Apis For Office" panose="020B0504010101010104" pitchFamily="34" charset="0"/>
                      </a:endParaRPr>
                    </a:p>
                  </a:txBody>
                  <a:tcPr>
                    <a:solidFill>
                      <a:schemeClr val="accent1">
                        <a:lumMod val="20000"/>
                        <a:lumOff val="80000"/>
                      </a:schemeClr>
                    </a:solidFill>
                  </a:tcPr>
                </a:tc>
                <a:tc>
                  <a:txBody>
                    <a:bodyPr/>
                    <a:lstStyle/>
                    <a:p>
                      <a:r>
                        <a:rPr lang="en-CA" sz="1000" b="0" i="0" kern="1200">
                          <a:solidFill>
                            <a:schemeClr val="tx1"/>
                          </a:solidFill>
                          <a:effectLst/>
                          <a:latin typeface="+mj-lt"/>
                          <a:ea typeface="Apis For Office" panose="020B0504010101010104" pitchFamily="34" charset="0"/>
                          <a:cs typeface="Apis For Office" panose="020B0504010101010104" pitchFamily="34" charset="0"/>
                        </a:rPr>
                        <a:t>Bupropion</a:t>
                      </a:r>
                      <a:endParaRPr lang="en-CA" sz="1000">
                        <a:solidFill>
                          <a:schemeClr val="tx1"/>
                        </a:solidFill>
                        <a:latin typeface="+mj-lt"/>
                        <a:ea typeface="Apis For Office" panose="020B0504010101010104" pitchFamily="34" charset="0"/>
                        <a:cs typeface="Apis For Office" panose="020B0504010101010104" pitchFamily="34" charset="0"/>
                      </a:endParaRPr>
                    </a:p>
                  </a:txBody>
                  <a:tcPr>
                    <a:solidFill>
                      <a:schemeClr val="accent1">
                        <a:lumMod val="20000"/>
                        <a:lumOff val="80000"/>
                      </a:schemeClr>
                    </a:solidFill>
                  </a:tcPr>
                </a:tc>
                <a:extLst>
                  <a:ext uri="{0D108BD9-81ED-4DB2-BD59-A6C34878D82A}">
                    <a16:rowId xmlns:a16="http://schemas.microsoft.com/office/drawing/2014/main" val="112770682"/>
                  </a:ext>
                </a:extLst>
              </a:tr>
              <a:tr h="368345">
                <a:tc>
                  <a:txBody>
                    <a:bodyPr/>
                    <a:lstStyle/>
                    <a:p>
                      <a:r>
                        <a:rPr lang="en-CA" sz="1000" b="1" i="0" kern="1200">
                          <a:solidFill>
                            <a:schemeClr val="bg1"/>
                          </a:solidFill>
                          <a:effectLst/>
                          <a:latin typeface="+mj-lt"/>
                          <a:ea typeface="Apis For Office" panose="020B0504010101010104" pitchFamily="34" charset="0"/>
                          <a:cs typeface="Apis For Office" panose="020B0504010101010104" pitchFamily="34" charset="0"/>
                        </a:rPr>
                        <a:t>Antipsychotics</a:t>
                      </a:r>
                      <a:endParaRPr lang="en-CA" sz="1000" b="1">
                        <a:solidFill>
                          <a:schemeClr val="bg1"/>
                        </a:solidFill>
                        <a:latin typeface="+mj-lt"/>
                        <a:ea typeface="Apis For Office" panose="020B0504010101010104" pitchFamily="34" charset="0"/>
                        <a:cs typeface="Apis For Office" panose="020B0504010101010104" pitchFamily="34" charset="0"/>
                      </a:endParaRPr>
                    </a:p>
                  </a:txBody>
                  <a:tcPr>
                    <a:solidFill>
                      <a:schemeClr val="accent1"/>
                    </a:solidFill>
                  </a:tcPr>
                </a:tc>
                <a:tc>
                  <a:txBody>
                    <a:bodyPr/>
                    <a:lstStyle/>
                    <a:p>
                      <a:r>
                        <a:rPr lang="en-CA" sz="1000" b="0" i="0" kern="1200">
                          <a:solidFill>
                            <a:schemeClr val="tx1"/>
                          </a:solidFill>
                          <a:effectLst/>
                          <a:latin typeface="+mj-lt"/>
                          <a:ea typeface="Apis For Office" panose="020B0504010101010104" pitchFamily="34" charset="0"/>
                          <a:cs typeface="Apis For Office" panose="020B0504010101010104" pitchFamily="34" charset="0"/>
                        </a:rPr>
                        <a:t>Clozapine, olanzapine, quetiapine, risperidone</a:t>
                      </a:r>
                      <a:endParaRPr lang="en-CA" sz="1000">
                        <a:solidFill>
                          <a:schemeClr val="tx1"/>
                        </a:solidFill>
                        <a:latin typeface="+mj-lt"/>
                        <a:ea typeface="Apis For Office" panose="020B0504010101010104" pitchFamily="34" charset="0"/>
                        <a:cs typeface="Apis For Office" panose="020B0504010101010104" pitchFamily="34" charset="0"/>
                      </a:endParaRPr>
                    </a:p>
                  </a:txBody>
                  <a:tcPr>
                    <a:solidFill>
                      <a:schemeClr val="accent1">
                        <a:lumMod val="20000"/>
                        <a:lumOff val="80000"/>
                      </a:schemeClr>
                    </a:solidFill>
                  </a:tcPr>
                </a:tc>
                <a:tc>
                  <a:txBody>
                    <a:bodyPr/>
                    <a:lstStyle/>
                    <a:p>
                      <a:r>
                        <a:rPr lang="en-CA" sz="1000" b="0" i="0" kern="1200">
                          <a:solidFill>
                            <a:schemeClr val="tx1"/>
                          </a:solidFill>
                          <a:effectLst/>
                          <a:latin typeface="+mj-lt"/>
                          <a:ea typeface="Apis For Office" panose="020B0504010101010104" pitchFamily="34" charset="0"/>
                          <a:cs typeface="Apis For Office" panose="020B0504010101010104" pitchFamily="34" charset="0"/>
                        </a:rPr>
                        <a:t>Aripiprazole, lurasidone, ziprasidone</a:t>
                      </a:r>
                      <a:endParaRPr lang="en-CA" sz="1000">
                        <a:solidFill>
                          <a:schemeClr val="tx1"/>
                        </a:solidFill>
                        <a:latin typeface="+mj-lt"/>
                        <a:ea typeface="Apis For Office" panose="020B0504010101010104" pitchFamily="34" charset="0"/>
                        <a:cs typeface="Apis For Office" panose="020B0504010101010104" pitchFamily="34" charset="0"/>
                      </a:endParaRPr>
                    </a:p>
                  </a:txBody>
                  <a:tcPr>
                    <a:solidFill>
                      <a:schemeClr val="accent1">
                        <a:lumMod val="20000"/>
                        <a:lumOff val="80000"/>
                      </a:schemeClr>
                    </a:solidFill>
                  </a:tcPr>
                </a:tc>
                <a:tc>
                  <a:txBody>
                    <a:bodyPr/>
                    <a:lstStyle/>
                    <a:p>
                      <a:endParaRPr lang="en-CA" sz="1000">
                        <a:solidFill>
                          <a:schemeClr val="tx1"/>
                        </a:solidFill>
                        <a:latin typeface="+mj-lt"/>
                        <a:ea typeface="Apis For Office" panose="020B0504010101010104" pitchFamily="34" charset="0"/>
                        <a:cs typeface="Apis For Office" panose="020B0504010101010104" pitchFamily="34" charset="0"/>
                      </a:endParaRPr>
                    </a:p>
                  </a:txBody>
                  <a:tcPr>
                    <a:solidFill>
                      <a:schemeClr val="accent1">
                        <a:lumMod val="20000"/>
                        <a:lumOff val="80000"/>
                      </a:schemeClr>
                    </a:solidFill>
                  </a:tcPr>
                </a:tc>
                <a:extLst>
                  <a:ext uri="{0D108BD9-81ED-4DB2-BD59-A6C34878D82A}">
                    <a16:rowId xmlns:a16="http://schemas.microsoft.com/office/drawing/2014/main" val="2975888962"/>
                  </a:ext>
                </a:extLst>
              </a:tr>
              <a:tr h="368345">
                <a:tc>
                  <a:txBody>
                    <a:bodyPr/>
                    <a:lstStyle/>
                    <a:p>
                      <a:r>
                        <a:rPr lang="en-CA" sz="1000" b="1" i="0" kern="1200">
                          <a:solidFill>
                            <a:schemeClr val="bg1"/>
                          </a:solidFill>
                          <a:effectLst/>
                          <a:latin typeface="+mn-lt"/>
                          <a:ea typeface="+mn-ea"/>
                          <a:cs typeface="+mn-cs"/>
                        </a:rPr>
                        <a:t>Anti-epileptics</a:t>
                      </a:r>
                      <a:endParaRPr lang="en-CA" sz="1000" b="1">
                        <a:solidFill>
                          <a:schemeClr val="bg1"/>
                        </a:solidFill>
                      </a:endParaRPr>
                    </a:p>
                  </a:txBody>
                  <a:tcPr>
                    <a:solidFill>
                      <a:schemeClr val="accent1"/>
                    </a:solidFill>
                  </a:tcPr>
                </a:tc>
                <a:tc>
                  <a:txBody>
                    <a:bodyPr/>
                    <a:lstStyle/>
                    <a:p>
                      <a:r>
                        <a:rPr lang="en-CA" sz="1000" b="0" i="0" kern="1200">
                          <a:solidFill>
                            <a:schemeClr val="tx1"/>
                          </a:solidFill>
                          <a:effectLst/>
                          <a:latin typeface="+mn-lt"/>
                          <a:ea typeface="+mn-ea"/>
                          <a:cs typeface="+mn-cs"/>
                        </a:rPr>
                        <a:t>Carbamazepine, gabapentin, pregabalin, valproic acid</a:t>
                      </a:r>
                      <a:endParaRPr lang="en-CA" sz="1000">
                        <a:solidFill>
                          <a:schemeClr val="tx1"/>
                        </a:solidFill>
                      </a:endParaRPr>
                    </a:p>
                  </a:txBody>
                  <a:tcPr>
                    <a:solidFill>
                      <a:schemeClr val="accent1">
                        <a:lumMod val="20000"/>
                        <a:lumOff val="80000"/>
                      </a:schemeClr>
                    </a:solidFill>
                  </a:tcPr>
                </a:tc>
                <a:tc>
                  <a:txBody>
                    <a:bodyPr/>
                    <a:lstStyle/>
                    <a:p>
                      <a:r>
                        <a:rPr lang="en-CA" sz="1000" b="0" i="0" kern="1200">
                          <a:solidFill>
                            <a:schemeClr val="tx1"/>
                          </a:solidFill>
                          <a:effectLst/>
                          <a:latin typeface="+mn-lt"/>
                          <a:ea typeface="+mn-ea"/>
                          <a:cs typeface="+mn-cs"/>
                        </a:rPr>
                        <a:t>Lamotrigine, levetiracetam, phenytoin</a:t>
                      </a:r>
                      <a:endParaRPr lang="en-CA" sz="1000">
                        <a:solidFill>
                          <a:schemeClr val="tx1"/>
                        </a:solidFill>
                      </a:endParaRPr>
                    </a:p>
                  </a:txBody>
                  <a:tcPr>
                    <a:solidFill>
                      <a:schemeClr val="accent1">
                        <a:lumMod val="20000"/>
                        <a:lumOff val="80000"/>
                      </a:schemeClr>
                    </a:solidFill>
                  </a:tcPr>
                </a:tc>
                <a:tc>
                  <a:txBody>
                    <a:bodyPr/>
                    <a:lstStyle/>
                    <a:p>
                      <a:r>
                        <a:rPr lang="en-CA" sz="1000" b="0" i="0" kern="1200">
                          <a:solidFill>
                            <a:schemeClr val="tx1"/>
                          </a:solidFill>
                          <a:effectLst/>
                          <a:latin typeface="+mn-lt"/>
                          <a:ea typeface="+mn-ea"/>
                          <a:cs typeface="+mn-cs"/>
                        </a:rPr>
                        <a:t>Topiramate, </a:t>
                      </a:r>
                      <a:r>
                        <a:rPr lang="en-CA" sz="1000" b="0" i="0" kern="1200" err="1">
                          <a:solidFill>
                            <a:schemeClr val="tx1"/>
                          </a:solidFill>
                          <a:effectLst/>
                          <a:latin typeface="+mn-lt"/>
                          <a:ea typeface="+mn-ea"/>
                          <a:cs typeface="+mn-cs"/>
                        </a:rPr>
                        <a:t>zonisamide</a:t>
                      </a:r>
                      <a:endParaRPr lang="en-CA" sz="100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821269127"/>
                  </a:ext>
                </a:extLst>
              </a:tr>
              <a:tr h="654835">
                <a:tc>
                  <a:txBody>
                    <a:bodyPr/>
                    <a:lstStyle/>
                    <a:p>
                      <a:r>
                        <a:rPr lang="en-CA" sz="1000" b="1" i="0" kern="1200">
                          <a:solidFill>
                            <a:schemeClr val="bg1"/>
                          </a:solidFill>
                          <a:effectLst/>
                          <a:latin typeface="+mn-lt"/>
                          <a:ea typeface="+mn-ea"/>
                          <a:cs typeface="+mn-cs"/>
                        </a:rPr>
                        <a:t>Contraceptives</a:t>
                      </a:r>
                      <a:endParaRPr lang="en-CA" sz="1000" b="1">
                        <a:solidFill>
                          <a:schemeClr val="bg1"/>
                        </a:solidFill>
                      </a:endParaRPr>
                    </a:p>
                  </a:txBody>
                  <a:tcPr>
                    <a:solidFill>
                      <a:schemeClr val="accent1"/>
                    </a:solidFill>
                  </a:tcPr>
                </a:tc>
                <a:tc>
                  <a:txBody>
                    <a:bodyPr/>
                    <a:lstStyle/>
                    <a:p>
                      <a:r>
                        <a:rPr lang="en-CA" sz="1000" b="0" i="0" kern="1200">
                          <a:solidFill>
                            <a:schemeClr val="tx1"/>
                          </a:solidFill>
                          <a:effectLst/>
                          <a:latin typeface="+mn-lt"/>
                          <a:ea typeface="+mn-ea"/>
                          <a:cs typeface="+mn-cs"/>
                        </a:rPr>
                        <a:t>Medroxyprogesterone acetate</a:t>
                      </a:r>
                      <a:endParaRPr lang="en-CA" sz="1000">
                        <a:solidFill>
                          <a:schemeClr val="tx1"/>
                        </a:solidFill>
                      </a:endParaRPr>
                    </a:p>
                  </a:txBody>
                  <a:tcPr>
                    <a:solidFill>
                      <a:schemeClr val="accent1">
                        <a:lumMod val="20000"/>
                        <a:lumOff val="80000"/>
                      </a:schemeClr>
                    </a:solidFill>
                  </a:tcPr>
                </a:tc>
                <a:tc>
                  <a:txBody>
                    <a:bodyPr/>
                    <a:lstStyle/>
                    <a:p>
                      <a:r>
                        <a:rPr lang="en-CA" sz="1000" b="0" i="0" kern="1200">
                          <a:solidFill>
                            <a:schemeClr val="tx1"/>
                          </a:solidFill>
                          <a:effectLst/>
                          <a:latin typeface="+mn-lt"/>
                          <a:ea typeface="+mn-ea"/>
                          <a:cs typeface="+mn-cs"/>
                        </a:rPr>
                        <a:t>Barrier methods, intrauterine device, surgical sterilization (hysteroscopic sterilization, tubal ligation)</a:t>
                      </a:r>
                      <a:endParaRPr lang="en-CA" sz="1000">
                        <a:solidFill>
                          <a:schemeClr val="tx1"/>
                        </a:solidFill>
                      </a:endParaRPr>
                    </a:p>
                  </a:txBody>
                  <a:tcPr>
                    <a:solidFill>
                      <a:schemeClr val="accent1">
                        <a:lumMod val="20000"/>
                        <a:lumOff val="80000"/>
                      </a:schemeClr>
                    </a:solidFill>
                  </a:tcPr>
                </a:tc>
                <a:tc>
                  <a:txBody>
                    <a:bodyPr/>
                    <a:lstStyle/>
                    <a:p>
                      <a:endParaRPr lang="en-CA" sz="100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2739902231"/>
                  </a:ext>
                </a:extLst>
              </a:tr>
              <a:tr h="368345">
                <a:tc>
                  <a:txBody>
                    <a:bodyPr/>
                    <a:lstStyle/>
                    <a:p>
                      <a:r>
                        <a:rPr lang="en-CA" sz="1000" b="1" i="0" kern="1200">
                          <a:solidFill>
                            <a:schemeClr val="bg1"/>
                          </a:solidFill>
                          <a:effectLst/>
                          <a:latin typeface="+mn-lt"/>
                          <a:ea typeface="+mn-ea"/>
                          <a:cs typeface="+mn-cs"/>
                        </a:rPr>
                        <a:t>Antihistamines</a:t>
                      </a:r>
                      <a:endParaRPr lang="en-CA" sz="1000" b="1">
                        <a:solidFill>
                          <a:schemeClr val="bg1"/>
                        </a:solidFill>
                      </a:endParaRPr>
                    </a:p>
                  </a:txBody>
                  <a:tcPr>
                    <a:solidFill>
                      <a:schemeClr val="accent1"/>
                    </a:solidFill>
                  </a:tcPr>
                </a:tc>
                <a:tc>
                  <a:txBody>
                    <a:bodyPr/>
                    <a:lstStyle/>
                    <a:p>
                      <a:r>
                        <a:rPr lang="en-CA" sz="1000" b="0" i="0" kern="1200">
                          <a:solidFill>
                            <a:schemeClr val="tx1"/>
                          </a:solidFill>
                          <a:effectLst/>
                          <a:latin typeface="+mn-lt"/>
                          <a:ea typeface="+mn-ea"/>
                          <a:cs typeface="+mn-cs"/>
                        </a:rPr>
                        <a:t>First-generation antihistamines</a:t>
                      </a:r>
                      <a:endParaRPr lang="en-CA" sz="1000">
                        <a:solidFill>
                          <a:schemeClr val="tx1"/>
                        </a:solidFill>
                      </a:endParaRPr>
                    </a:p>
                  </a:txBody>
                  <a:tcPr>
                    <a:solidFill>
                      <a:schemeClr val="accent1">
                        <a:lumMod val="20000"/>
                        <a:lumOff val="80000"/>
                      </a:schemeClr>
                    </a:solidFill>
                  </a:tcPr>
                </a:tc>
                <a:tc>
                  <a:txBody>
                    <a:bodyPr/>
                    <a:lstStyle/>
                    <a:p>
                      <a:r>
                        <a:rPr lang="en-US" sz="1000" b="0" i="0" kern="1200">
                          <a:solidFill>
                            <a:schemeClr val="tx1"/>
                          </a:solidFill>
                          <a:effectLst/>
                          <a:latin typeface="+mn-lt"/>
                          <a:ea typeface="+mn-ea"/>
                          <a:cs typeface="+mn-cs"/>
                        </a:rPr>
                        <a:t>Second- and third-generation antihistamines</a:t>
                      </a:r>
                      <a:endParaRPr lang="en-CA" sz="1000">
                        <a:solidFill>
                          <a:schemeClr val="tx1"/>
                        </a:solidFill>
                      </a:endParaRPr>
                    </a:p>
                  </a:txBody>
                  <a:tcPr>
                    <a:solidFill>
                      <a:schemeClr val="accent1">
                        <a:lumMod val="20000"/>
                        <a:lumOff val="80000"/>
                      </a:schemeClr>
                    </a:solidFill>
                  </a:tcPr>
                </a:tc>
                <a:tc>
                  <a:txBody>
                    <a:bodyPr/>
                    <a:lstStyle/>
                    <a:p>
                      <a:endParaRPr lang="en-CA" sz="100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3041549712"/>
                  </a:ext>
                </a:extLst>
              </a:tr>
              <a:tr h="368345">
                <a:tc>
                  <a:txBody>
                    <a:bodyPr/>
                    <a:lstStyle/>
                    <a:p>
                      <a:r>
                        <a:rPr lang="en-CA" sz="1000" b="1" i="0" kern="1200">
                          <a:solidFill>
                            <a:schemeClr val="bg1"/>
                          </a:solidFill>
                          <a:effectLst/>
                          <a:latin typeface="+mn-lt"/>
                          <a:ea typeface="+mn-ea"/>
                          <a:cs typeface="+mn-cs"/>
                        </a:rPr>
                        <a:t>Anti-inflammatories</a:t>
                      </a:r>
                      <a:endParaRPr lang="en-CA" sz="1000" b="1">
                        <a:solidFill>
                          <a:schemeClr val="bg1"/>
                        </a:solidFill>
                      </a:endParaRPr>
                    </a:p>
                  </a:txBody>
                  <a:tcPr marR="0">
                    <a:solidFill>
                      <a:schemeClr val="accent1"/>
                    </a:solidFill>
                  </a:tcPr>
                </a:tc>
                <a:tc>
                  <a:txBody>
                    <a:bodyPr/>
                    <a:lstStyle/>
                    <a:p>
                      <a:r>
                        <a:rPr lang="en-CA" sz="1000" b="0" i="0" kern="1200">
                          <a:solidFill>
                            <a:schemeClr val="tx1"/>
                          </a:solidFill>
                          <a:effectLst/>
                          <a:latin typeface="+mn-lt"/>
                          <a:ea typeface="+mn-ea"/>
                          <a:cs typeface="+mn-cs"/>
                        </a:rPr>
                        <a:t>Glucocorticoids</a:t>
                      </a:r>
                      <a:endParaRPr lang="en-CA" sz="1000">
                        <a:solidFill>
                          <a:schemeClr val="tx1"/>
                        </a:solidFill>
                      </a:endParaRPr>
                    </a:p>
                  </a:txBody>
                  <a:tcPr>
                    <a:solidFill>
                      <a:schemeClr val="accent1">
                        <a:lumMod val="20000"/>
                        <a:lumOff val="80000"/>
                      </a:schemeClr>
                    </a:solidFill>
                  </a:tcPr>
                </a:tc>
                <a:tc>
                  <a:txBody>
                    <a:bodyPr/>
                    <a:lstStyle/>
                    <a:p>
                      <a:r>
                        <a:rPr lang="en-CA" sz="1000" b="0" i="0" kern="1200">
                          <a:solidFill>
                            <a:schemeClr val="tx1"/>
                          </a:solidFill>
                          <a:effectLst/>
                          <a:latin typeface="+mn-lt"/>
                          <a:ea typeface="+mn-ea"/>
                          <a:cs typeface="+mn-cs"/>
                        </a:rPr>
                        <a:t>Inhaled steroids, topical steroids, NSAIDs, DMARDs</a:t>
                      </a:r>
                      <a:endParaRPr lang="en-CA" sz="1000">
                        <a:solidFill>
                          <a:schemeClr val="tx1"/>
                        </a:solidFill>
                      </a:endParaRPr>
                    </a:p>
                  </a:txBody>
                  <a:tcPr>
                    <a:solidFill>
                      <a:schemeClr val="accent1">
                        <a:lumMod val="20000"/>
                        <a:lumOff val="80000"/>
                      </a:schemeClr>
                    </a:solidFill>
                  </a:tcPr>
                </a:tc>
                <a:tc>
                  <a:txBody>
                    <a:bodyPr/>
                    <a:lstStyle/>
                    <a:p>
                      <a:endParaRPr lang="en-CA" sz="100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2258892537"/>
                  </a:ext>
                </a:extLst>
              </a:tr>
            </a:tbl>
          </a:graphicData>
        </a:graphic>
      </p:graphicFrame>
    </p:spTree>
    <p:extLst>
      <p:ext uri="{BB962C8B-B14F-4D97-AF65-F5344CB8AC3E}">
        <p14:creationId xmlns:p14="http://schemas.microsoft.com/office/powerpoint/2010/main" val="2535231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8C818-5F7D-AD9B-A775-DB3509F2626B}"/>
              </a:ext>
            </a:extLst>
          </p:cNvPr>
          <p:cNvSpPr>
            <a:spLocks noGrp="1"/>
          </p:cNvSpPr>
          <p:nvPr>
            <p:ph type="title"/>
          </p:nvPr>
        </p:nvSpPr>
        <p:spPr>
          <a:xfrm>
            <a:off x="838200" y="497329"/>
            <a:ext cx="10515600" cy="1325563"/>
          </a:xfrm>
        </p:spPr>
        <p:txBody>
          <a:bodyPr>
            <a:normAutofit/>
          </a:bodyPr>
          <a:lstStyle/>
          <a:p>
            <a:r>
              <a:rPr lang="en-CA"/>
              <a:t>Principles of care</a:t>
            </a:r>
            <a:br>
              <a:rPr lang="en-CA"/>
            </a:br>
            <a:r>
              <a:rPr lang="en-CA" sz="2200"/>
              <a:t>Suggestions from the Obesity Medicine Association</a:t>
            </a:r>
          </a:p>
        </p:txBody>
      </p:sp>
      <p:sp>
        <p:nvSpPr>
          <p:cNvPr id="3" name="Text Placeholder 2">
            <a:extLst>
              <a:ext uri="{FF2B5EF4-FFF2-40B4-BE49-F238E27FC236}">
                <a16:creationId xmlns:a16="http://schemas.microsoft.com/office/drawing/2014/main" id="{0D49F54B-AD04-E7FB-C764-6E629A926B78}"/>
              </a:ext>
            </a:extLst>
          </p:cNvPr>
          <p:cNvSpPr>
            <a:spLocks noGrp="1"/>
          </p:cNvSpPr>
          <p:nvPr>
            <p:ph type="body" sz="quarter" idx="13"/>
          </p:nvPr>
        </p:nvSpPr>
        <p:spPr/>
        <p:txBody>
          <a:bodyPr/>
          <a:lstStyle/>
          <a:p>
            <a:r>
              <a:rPr lang="en-CA" sz="1000"/>
              <a:t>Bays HE et al. Obesity Algorithm Slides, presented by the Obesity Medicine Association 2021. Available at: </a:t>
            </a:r>
            <a:r>
              <a:rPr lang="en-CA" sz="1000">
                <a:hlinkClick r:id="rId3"/>
              </a:rPr>
              <a:t>https://obesitymedicine.org/wp-content/uploads/2021/01/2021-Obesity-Algorithm.pdf</a:t>
            </a:r>
            <a:r>
              <a:rPr lang="en-CA" sz="1000"/>
              <a:t>. Accessed August 2022.</a:t>
            </a:r>
          </a:p>
        </p:txBody>
      </p:sp>
      <p:grpSp>
        <p:nvGrpSpPr>
          <p:cNvPr id="4" name="Group 3">
            <a:extLst>
              <a:ext uri="{FF2B5EF4-FFF2-40B4-BE49-F238E27FC236}">
                <a16:creationId xmlns:a16="http://schemas.microsoft.com/office/drawing/2014/main" id="{9244022E-83F2-8288-E49A-6618943CE941}"/>
              </a:ext>
            </a:extLst>
          </p:cNvPr>
          <p:cNvGrpSpPr/>
          <p:nvPr/>
        </p:nvGrpSpPr>
        <p:grpSpPr>
          <a:xfrm>
            <a:off x="1209807" y="1804884"/>
            <a:ext cx="10042901" cy="4046241"/>
            <a:chOff x="1189711" y="1923371"/>
            <a:chExt cx="10042901" cy="4046241"/>
          </a:xfrm>
        </p:grpSpPr>
        <p:sp>
          <p:nvSpPr>
            <p:cNvPr id="5" name="Rounded Rectangle 13">
              <a:extLst>
                <a:ext uri="{FF2B5EF4-FFF2-40B4-BE49-F238E27FC236}">
                  <a16:creationId xmlns:a16="http://schemas.microsoft.com/office/drawing/2014/main" id="{F0329C76-457B-98BE-7FEE-D0DFAF976797}"/>
                </a:ext>
              </a:extLst>
            </p:cNvPr>
            <p:cNvSpPr/>
            <p:nvPr/>
          </p:nvSpPr>
          <p:spPr>
            <a:xfrm>
              <a:off x="1189711" y="5441156"/>
              <a:ext cx="1624448" cy="52845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39" fontAlgn="auto">
                <a:spcBef>
                  <a:spcPts val="0"/>
                </a:spcBef>
                <a:spcAft>
                  <a:spcPts val="0"/>
                </a:spcAft>
                <a:defRPr/>
              </a:pPr>
              <a:r>
                <a:rPr lang="en-US" sz="1400" b="0">
                  <a:solidFill>
                    <a:srgbClr val="FFFFFF"/>
                  </a:solidFill>
                  <a:cs typeface="Arial" panose="020B0604020202020204" pitchFamily="34" charset="0"/>
                </a:rPr>
                <a:t>Nutritional intervention</a:t>
              </a:r>
            </a:p>
          </p:txBody>
        </p:sp>
        <p:sp>
          <p:nvSpPr>
            <p:cNvPr id="6" name="Rounded Rectangle 14">
              <a:extLst>
                <a:ext uri="{FF2B5EF4-FFF2-40B4-BE49-F238E27FC236}">
                  <a16:creationId xmlns:a16="http://schemas.microsoft.com/office/drawing/2014/main" id="{1B1E9226-AF5C-15A7-F17E-47089BF56D36}"/>
                </a:ext>
              </a:extLst>
            </p:cNvPr>
            <p:cNvSpPr/>
            <p:nvPr/>
          </p:nvSpPr>
          <p:spPr>
            <a:xfrm>
              <a:off x="3232679" y="5441156"/>
              <a:ext cx="1603235" cy="52845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39" fontAlgn="auto">
                <a:spcBef>
                  <a:spcPts val="0"/>
                </a:spcBef>
                <a:spcAft>
                  <a:spcPts val="0"/>
                </a:spcAft>
                <a:defRPr/>
              </a:pPr>
              <a:r>
                <a:rPr lang="en-US" sz="1400" b="0">
                  <a:solidFill>
                    <a:srgbClr val="FFFFFF"/>
                  </a:solidFill>
                  <a:cs typeface="Arial" panose="020B0604020202020204" pitchFamily="34" charset="0"/>
                </a:rPr>
                <a:t>Physical activity</a:t>
              </a:r>
            </a:p>
          </p:txBody>
        </p:sp>
        <p:sp>
          <p:nvSpPr>
            <p:cNvPr id="7" name="Rounded Rectangle 15">
              <a:extLst>
                <a:ext uri="{FF2B5EF4-FFF2-40B4-BE49-F238E27FC236}">
                  <a16:creationId xmlns:a16="http://schemas.microsoft.com/office/drawing/2014/main" id="{3EE0A283-9DBD-9497-B4DF-AAE836D34351}"/>
                </a:ext>
              </a:extLst>
            </p:cNvPr>
            <p:cNvSpPr/>
            <p:nvPr/>
          </p:nvSpPr>
          <p:spPr>
            <a:xfrm>
              <a:off x="7369875" y="5441156"/>
              <a:ext cx="1690735" cy="52845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39" fontAlgn="auto">
                <a:spcBef>
                  <a:spcPts val="0"/>
                </a:spcBef>
                <a:spcAft>
                  <a:spcPts val="0"/>
                </a:spcAft>
                <a:defRPr/>
              </a:pPr>
              <a:r>
                <a:rPr lang="en-US" sz="1400" b="0">
                  <a:solidFill>
                    <a:srgbClr val="FFFFFF"/>
                  </a:solidFill>
                  <a:cs typeface="Arial" panose="020B0604020202020204" pitchFamily="34" charset="0"/>
                </a:rPr>
                <a:t>Pharmacotherapy</a:t>
              </a:r>
            </a:p>
          </p:txBody>
        </p:sp>
        <p:sp>
          <p:nvSpPr>
            <p:cNvPr id="8" name="Rounded Rectangle 16">
              <a:extLst>
                <a:ext uri="{FF2B5EF4-FFF2-40B4-BE49-F238E27FC236}">
                  <a16:creationId xmlns:a16="http://schemas.microsoft.com/office/drawing/2014/main" id="{0C89A8AB-2B97-B76A-719C-44B730AF5E00}"/>
                </a:ext>
              </a:extLst>
            </p:cNvPr>
            <p:cNvSpPr/>
            <p:nvPr/>
          </p:nvSpPr>
          <p:spPr>
            <a:xfrm>
              <a:off x="9479131" y="5441156"/>
              <a:ext cx="1753481" cy="52845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39" fontAlgn="auto">
                <a:spcBef>
                  <a:spcPts val="0"/>
                </a:spcBef>
                <a:spcAft>
                  <a:spcPts val="0"/>
                </a:spcAft>
                <a:defRPr/>
              </a:pPr>
              <a:r>
                <a:rPr lang="en-US" sz="1400" b="0">
                  <a:solidFill>
                    <a:srgbClr val="FFFFFF"/>
                  </a:solidFill>
                  <a:cs typeface="Arial" panose="020B0604020202020204" pitchFamily="34" charset="0"/>
                </a:rPr>
                <a:t>Bariatric procedures</a:t>
              </a:r>
            </a:p>
          </p:txBody>
        </p:sp>
        <p:cxnSp>
          <p:nvCxnSpPr>
            <p:cNvPr id="9" name="Straight Arrow Connector 8">
              <a:extLst>
                <a:ext uri="{FF2B5EF4-FFF2-40B4-BE49-F238E27FC236}">
                  <a16:creationId xmlns:a16="http://schemas.microsoft.com/office/drawing/2014/main" id="{0CB980B5-A723-9BB9-6DB7-6E260D7A5F01}"/>
                </a:ext>
              </a:extLst>
            </p:cNvPr>
            <p:cNvCxnSpPr/>
            <p:nvPr/>
          </p:nvCxnSpPr>
          <p:spPr>
            <a:xfrm>
              <a:off x="7567969" y="4313873"/>
              <a:ext cx="2616453" cy="329096"/>
            </a:xfrm>
            <a:prstGeom prst="straightConnector1">
              <a:avLst/>
            </a:prstGeom>
            <a:ln>
              <a:no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464ADB7-72F5-5EB1-A637-861845FB8CA6}"/>
                </a:ext>
              </a:extLst>
            </p:cNvPr>
            <p:cNvCxnSpPr/>
            <p:nvPr/>
          </p:nvCxnSpPr>
          <p:spPr>
            <a:xfrm>
              <a:off x="7138037" y="4390421"/>
              <a:ext cx="955909" cy="252548"/>
            </a:xfrm>
            <a:prstGeom prst="straightConnector1">
              <a:avLst/>
            </a:prstGeom>
            <a:ln>
              <a:noFill/>
              <a:tailEnd type="arrow"/>
            </a:ln>
            <a:effectLst/>
          </p:spPr>
          <p:style>
            <a:lnRef idx="2">
              <a:schemeClr val="accent1"/>
            </a:lnRef>
            <a:fillRef idx="0">
              <a:schemeClr val="accent1"/>
            </a:fillRef>
            <a:effectRef idx="1">
              <a:schemeClr val="accent1"/>
            </a:effectRef>
            <a:fontRef idx="minor">
              <a:schemeClr val="tx1"/>
            </a:fontRef>
          </p:style>
        </p:cxnSp>
        <p:sp>
          <p:nvSpPr>
            <p:cNvPr id="11" name="Rounded Rectangle 21">
              <a:extLst>
                <a:ext uri="{FF2B5EF4-FFF2-40B4-BE49-F238E27FC236}">
                  <a16:creationId xmlns:a16="http://schemas.microsoft.com/office/drawing/2014/main" id="{EBAFDECB-F431-2587-88BE-F91AD8C3F3B3}"/>
                </a:ext>
              </a:extLst>
            </p:cNvPr>
            <p:cNvSpPr/>
            <p:nvPr/>
          </p:nvSpPr>
          <p:spPr>
            <a:xfrm>
              <a:off x="5254434" y="5441156"/>
              <a:ext cx="1696921" cy="52845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39" fontAlgn="auto">
                <a:spcBef>
                  <a:spcPts val="0"/>
                </a:spcBef>
                <a:spcAft>
                  <a:spcPts val="0"/>
                </a:spcAft>
                <a:defRPr/>
              </a:pPr>
              <a:r>
                <a:rPr lang="en-US" sz="1400" b="0">
                  <a:solidFill>
                    <a:srgbClr val="FFFFFF"/>
                  </a:solidFill>
                  <a:cs typeface="Arial" panose="020B0604020202020204" pitchFamily="34" charset="0"/>
                </a:rPr>
                <a:t>Behavior therapy</a:t>
              </a:r>
            </a:p>
          </p:txBody>
        </p:sp>
        <p:cxnSp>
          <p:nvCxnSpPr>
            <p:cNvPr id="12" name="Straight Arrow Connector 11">
              <a:extLst>
                <a:ext uri="{FF2B5EF4-FFF2-40B4-BE49-F238E27FC236}">
                  <a16:creationId xmlns:a16="http://schemas.microsoft.com/office/drawing/2014/main" id="{E2B9E41C-31E0-6480-84A6-7538FE6DF295}"/>
                </a:ext>
              </a:extLst>
            </p:cNvPr>
            <p:cNvCxnSpPr>
              <a:cxnSpLocks/>
              <a:stCxn id="20" idx="2"/>
              <a:endCxn id="11" idx="0"/>
            </p:cNvCxnSpPr>
            <p:nvPr/>
          </p:nvCxnSpPr>
          <p:spPr>
            <a:xfrm>
              <a:off x="6096000" y="5266055"/>
              <a:ext cx="6895" cy="175101"/>
            </a:xfrm>
            <a:prstGeom prst="straightConnector1">
              <a:avLst/>
            </a:prstGeom>
            <a:ln w="254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13" name="Rounded Rectangle 25">
              <a:extLst>
                <a:ext uri="{FF2B5EF4-FFF2-40B4-BE49-F238E27FC236}">
                  <a16:creationId xmlns:a16="http://schemas.microsoft.com/office/drawing/2014/main" id="{41957D83-73CF-798B-EE39-FCB3235DDE5C}"/>
                </a:ext>
              </a:extLst>
            </p:cNvPr>
            <p:cNvSpPr/>
            <p:nvPr/>
          </p:nvSpPr>
          <p:spPr>
            <a:xfrm>
              <a:off x="4832970" y="4034042"/>
              <a:ext cx="2526060" cy="528456"/>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39" fontAlgn="auto">
                <a:spcBef>
                  <a:spcPts val="0"/>
                </a:spcBef>
                <a:spcAft>
                  <a:spcPts val="0"/>
                </a:spcAft>
                <a:defRPr/>
              </a:pPr>
              <a:r>
                <a:rPr lang="en-US" sz="1400" b="0">
                  <a:solidFill>
                    <a:srgbClr val="FFFFFF"/>
                  </a:solidFill>
                  <a:cs typeface="Arial" panose="020B0604020202020204" pitchFamily="34" charset="0"/>
                </a:rPr>
                <a:t>Management decisions</a:t>
              </a:r>
            </a:p>
          </p:txBody>
        </p:sp>
        <p:sp>
          <p:nvSpPr>
            <p:cNvPr id="14" name="Rounded Rectangle 27">
              <a:extLst>
                <a:ext uri="{FF2B5EF4-FFF2-40B4-BE49-F238E27FC236}">
                  <a16:creationId xmlns:a16="http://schemas.microsoft.com/office/drawing/2014/main" id="{938D691A-A941-996B-AB5F-F05B53F69107}"/>
                </a:ext>
              </a:extLst>
            </p:cNvPr>
            <p:cNvSpPr/>
            <p:nvPr/>
          </p:nvSpPr>
          <p:spPr>
            <a:xfrm>
              <a:off x="4832971" y="3330485"/>
              <a:ext cx="2526059" cy="528456"/>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39" fontAlgn="auto">
                <a:spcBef>
                  <a:spcPts val="0"/>
                </a:spcBef>
                <a:spcAft>
                  <a:spcPts val="0"/>
                </a:spcAft>
                <a:defRPr/>
              </a:pPr>
              <a:r>
                <a:rPr lang="en-US" sz="1400" b="0">
                  <a:solidFill>
                    <a:schemeClr val="bg1"/>
                  </a:solidFill>
                  <a:cs typeface="Arial" panose="020B0604020202020204" pitchFamily="34" charset="0"/>
                </a:rPr>
                <a:t>Evaluation and </a:t>
              </a:r>
            </a:p>
            <a:p>
              <a:pPr algn="ctr" defTabSz="1219139" fontAlgn="auto">
                <a:spcBef>
                  <a:spcPts val="0"/>
                </a:spcBef>
                <a:spcAft>
                  <a:spcPts val="0"/>
                </a:spcAft>
                <a:defRPr/>
              </a:pPr>
              <a:r>
                <a:rPr lang="en-US" sz="1400" b="0">
                  <a:solidFill>
                    <a:schemeClr val="bg1"/>
                  </a:solidFill>
                  <a:cs typeface="Arial" panose="020B0604020202020204" pitchFamily="34" charset="0"/>
                </a:rPr>
                <a:t>assessment</a:t>
              </a:r>
            </a:p>
          </p:txBody>
        </p:sp>
        <p:sp>
          <p:nvSpPr>
            <p:cNvPr id="15" name="Rounded Rectangle 28">
              <a:extLst>
                <a:ext uri="{FF2B5EF4-FFF2-40B4-BE49-F238E27FC236}">
                  <a16:creationId xmlns:a16="http://schemas.microsoft.com/office/drawing/2014/main" id="{5CC9D0BB-B168-DAB2-585A-FDF53CAEC933}"/>
                </a:ext>
              </a:extLst>
            </p:cNvPr>
            <p:cNvSpPr/>
            <p:nvPr/>
          </p:nvSpPr>
          <p:spPr>
            <a:xfrm>
              <a:off x="4832970" y="1923371"/>
              <a:ext cx="2526060" cy="528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39" fontAlgn="auto">
                <a:spcBef>
                  <a:spcPts val="0"/>
                </a:spcBef>
                <a:spcAft>
                  <a:spcPts val="0"/>
                </a:spcAft>
                <a:defRPr/>
              </a:pPr>
              <a:r>
                <a:rPr lang="en-US" sz="1400">
                  <a:solidFill>
                    <a:srgbClr val="FFFFFF"/>
                  </a:solidFill>
                  <a:cs typeface="Arial" panose="020B0604020202020204" pitchFamily="34" charset="0"/>
                </a:rPr>
                <a:t>Obesity as a disease</a:t>
              </a:r>
            </a:p>
          </p:txBody>
        </p:sp>
        <p:sp>
          <p:nvSpPr>
            <p:cNvPr id="16" name="Rounded Rectangle 29">
              <a:extLst>
                <a:ext uri="{FF2B5EF4-FFF2-40B4-BE49-F238E27FC236}">
                  <a16:creationId xmlns:a16="http://schemas.microsoft.com/office/drawing/2014/main" id="{C8278E6A-7487-51CC-8709-3C6FEB07E1C9}"/>
                </a:ext>
              </a:extLst>
            </p:cNvPr>
            <p:cNvSpPr/>
            <p:nvPr/>
          </p:nvSpPr>
          <p:spPr>
            <a:xfrm>
              <a:off x="4832970" y="2626928"/>
              <a:ext cx="2526060" cy="528456"/>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1219139" fontAlgn="auto">
                <a:spcBef>
                  <a:spcPts val="0"/>
                </a:spcBef>
                <a:spcAft>
                  <a:spcPts val="0"/>
                </a:spcAft>
                <a:defRPr/>
              </a:pPr>
              <a:r>
                <a:rPr lang="en-US" sz="1400" b="0">
                  <a:solidFill>
                    <a:schemeClr val="tx1"/>
                  </a:solidFill>
                  <a:cs typeface="Arial" panose="020B0604020202020204" pitchFamily="34" charset="0"/>
                </a:rPr>
                <a:t>Data collection</a:t>
              </a:r>
            </a:p>
          </p:txBody>
        </p:sp>
        <p:cxnSp>
          <p:nvCxnSpPr>
            <p:cNvPr id="17" name="Straight Arrow Connector 16">
              <a:extLst>
                <a:ext uri="{FF2B5EF4-FFF2-40B4-BE49-F238E27FC236}">
                  <a16:creationId xmlns:a16="http://schemas.microsoft.com/office/drawing/2014/main" id="{E45E2299-125C-1073-3A11-ED8F961B3F8D}"/>
                </a:ext>
              </a:extLst>
            </p:cNvPr>
            <p:cNvCxnSpPr>
              <a:cxnSpLocks/>
              <a:stCxn id="15" idx="2"/>
              <a:endCxn id="16" idx="0"/>
            </p:cNvCxnSpPr>
            <p:nvPr/>
          </p:nvCxnSpPr>
          <p:spPr>
            <a:xfrm>
              <a:off x="6096000" y="2451827"/>
              <a:ext cx="0" cy="175101"/>
            </a:xfrm>
            <a:prstGeom prst="straightConnector1">
              <a:avLst/>
            </a:prstGeom>
            <a:ln w="254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868C8390-5CAB-A0EE-143F-8F39D3981639}"/>
                </a:ext>
              </a:extLst>
            </p:cNvPr>
            <p:cNvCxnSpPr>
              <a:cxnSpLocks/>
              <a:stCxn id="16" idx="2"/>
              <a:endCxn id="14" idx="0"/>
            </p:cNvCxnSpPr>
            <p:nvPr/>
          </p:nvCxnSpPr>
          <p:spPr>
            <a:xfrm>
              <a:off x="6096000" y="3155384"/>
              <a:ext cx="1" cy="175101"/>
            </a:xfrm>
            <a:prstGeom prst="straightConnector1">
              <a:avLst/>
            </a:prstGeom>
            <a:ln w="254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Rounded Rectangle 23">
              <a:extLst>
                <a:ext uri="{FF2B5EF4-FFF2-40B4-BE49-F238E27FC236}">
                  <a16:creationId xmlns:a16="http://schemas.microsoft.com/office/drawing/2014/main" id="{BB90A996-071A-BDD0-04A5-6BC5983BE49B}"/>
                </a:ext>
              </a:extLst>
            </p:cNvPr>
            <p:cNvSpPr/>
            <p:nvPr/>
          </p:nvSpPr>
          <p:spPr>
            <a:xfrm>
              <a:off x="4832970" y="4737599"/>
              <a:ext cx="2526060" cy="528456"/>
            </a:xfrm>
            <a:prstGeom prst="rect">
              <a:avLst/>
            </a:prstGeom>
            <a:solidFill>
              <a:schemeClr val="bg2">
                <a:lumMod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39" fontAlgn="auto">
                <a:spcBef>
                  <a:spcPts val="0"/>
                </a:spcBef>
                <a:spcAft>
                  <a:spcPts val="0"/>
                </a:spcAft>
                <a:defRPr/>
              </a:pPr>
              <a:r>
                <a:rPr lang="en-US" sz="1400" b="0">
                  <a:solidFill>
                    <a:srgbClr val="FFFFFF"/>
                  </a:solidFill>
                  <a:cs typeface="Arial" panose="020B0604020202020204" pitchFamily="34" charset="0"/>
                </a:rPr>
                <a:t>Motivational interviewing</a:t>
              </a:r>
            </a:p>
          </p:txBody>
        </p:sp>
        <p:cxnSp>
          <p:nvCxnSpPr>
            <p:cNvPr id="21" name="Straight Arrow Connector 20">
              <a:extLst>
                <a:ext uri="{FF2B5EF4-FFF2-40B4-BE49-F238E27FC236}">
                  <a16:creationId xmlns:a16="http://schemas.microsoft.com/office/drawing/2014/main" id="{D8052E57-9106-602F-9F96-8EEC42868450}"/>
                </a:ext>
              </a:extLst>
            </p:cNvPr>
            <p:cNvCxnSpPr>
              <a:cxnSpLocks/>
              <a:stCxn id="13" idx="2"/>
              <a:endCxn id="20" idx="0"/>
            </p:cNvCxnSpPr>
            <p:nvPr/>
          </p:nvCxnSpPr>
          <p:spPr>
            <a:xfrm>
              <a:off x="6096000" y="4562498"/>
              <a:ext cx="0" cy="175101"/>
            </a:xfrm>
            <a:prstGeom prst="straightConnector1">
              <a:avLst/>
            </a:prstGeom>
            <a:ln w="254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335DEFF4-6B2C-E8BA-49A6-2492E0A7ABED}"/>
                </a:ext>
              </a:extLst>
            </p:cNvPr>
            <p:cNvCxnSpPr>
              <a:cxnSpLocks/>
              <a:stCxn id="14" idx="2"/>
              <a:endCxn id="13" idx="0"/>
            </p:cNvCxnSpPr>
            <p:nvPr/>
          </p:nvCxnSpPr>
          <p:spPr>
            <a:xfrm flipH="1">
              <a:off x="6096000" y="3858941"/>
              <a:ext cx="1" cy="175101"/>
            </a:xfrm>
            <a:prstGeom prst="straightConnector1">
              <a:avLst/>
            </a:prstGeom>
            <a:ln w="254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Connector: Elbow 22">
              <a:extLst>
                <a:ext uri="{FF2B5EF4-FFF2-40B4-BE49-F238E27FC236}">
                  <a16:creationId xmlns:a16="http://schemas.microsoft.com/office/drawing/2014/main" id="{AD36BF70-69E4-0244-0F6B-C772A19E5B1C}"/>
                </a:ext>
              </a:extLst>
            </p:cNvPr>
            <p:cNvCxnSpPr>
              <a:stCxn id="20" idx="1"/>
              <a:endCxn id="6" idx="0"/>
            </p:cNvCxnSpPr>
            <p:nvPr/>
          </p:nvCxnSpPr>
          <p:spPr>
            <a:xfrm rot="10800000" flipV="1">
              <a:off x="4034298" y="5001826"/>
              <a:ext cx="798673" cy="439329"/>
            </a:xfrm>
            <a:prstGeom prst="bentConnector2">
              <a:avLst/>
            </a:prstGeom>
            <a:ln w="254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Connector: Elbow 23">
              <a:extLst>
                <a:ext uri="{FF2B5EF4-FFF2-40B4-BE49-F238E27FC236}">
                  <a16:creationId xmlns:a16="http://schemas.microsoft.com/office/drawing/2014/main" id="{08768157-3E48-E559-3D4C-89C48AA073AC}"/>
                </a:ext>
              </a:extLst>
            </p:cNvPr>
            <p:cNvCxnSpPr>
              <a:cxnSpLocks/>
              <a:stCxn id="20" idx="1"/>
              <a:endCxn id="5" idx="0"/>
            </p:cNvCxnSpPr>
            <p:nvPr/>
          </p:nvCxnSpPr>
          <p:spPr>
            <a:xfrm rot="10800000" flipV="1">
              <a:off x="2001936" y="5001826"/>
              <a:ext cx="2831035" cy="439329"/>
            </a:xfrm>
            <a:prstGeom prst="bentConnector2">
              <a:avLst/>
            </a:prstGeom>
            <a:ln w="254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Connector: Elbow 24">
              <a:extLst>
                <a:ext uri="{FF2B5EF4-FFF2-40B4-BE49-F238E27FC236}">
                  <a16:creationId xmlns:a16="http://schemas.microsoft.com/office/drawing/2014/main" id="{48B35926-E724-856C-AFE9-6509F983376C}"/>
                </a:ext>
              </a:extLst>
            </p:cNvPr>
            <p:cNvCxnSpPr>
              <a:cxnSpLocks/>
              <a:stCxn id="20" idx="3"/>
              <a:endCxn id="7" idx="0"/>
            </p:cNvCxnSpPr>
            <p:nvPr/>
          </p:nvCxnSpPr>
          <p:spPr>
            <a:xfrm>
              <a:off x="7359030" y="5001827"/>
              <a:ext cx="856213" cy="439329"/>
            </a:xfrm>
            <a:prstGeom prst="bentConnector2">
              <a:avLst/>
            </a:prstGeom>
            <a:ln w="254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Connector: Elbow 25">
              <a:extLst>
                <a:ext uri="{FF2B5EF4-FFF2-40B4-BE49-F238E27FC236}">
                  <a16:creationId xmlns:a16="http://schemas.microsoft.com/office/drawing/2014/main" id="{B2251BDA-063F-4445-BDC7-CCC951D8EDB8}"/>
                </a:ext>
              </a:extLst>
            </p:cNvPr>
            <p:cNvCxnSpPr>
              <a:cxnSpLocks/>
              <a:stCxn id="20" idx="3"/>
              <a:endCxn id="8" idx="0"/>
            </p:cNvCxnSpPr>
            <p:nvPr/>
          </p:nvCxnSpPr>
          <p:spPr>
            <a:xfrm>
              <a:off x="7359030" y="5001827"/>
              <a:ext cx="2996842" cy="439329"/>
            </a:xfrm>
            <a:prstGeom prst="bentConnector2">
              <a:avLst/>
            </a:prstGeom>
            <a:ln w="254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55427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D6C18-7A45-170B-2FEC-A8B0AF967AAC}"/>
              </a:ext>
            </a:extLst>
          </p:cNvPr>
          <p:cNvSpPr>
            <a:spLocks noGrp="1"/>
          </p:cNvSpPr>
          <p:nvPr>
            <p:ph type="title"/>
          </p:nvPr>
        </p:nvSpPr>
        <p:spPr>
          <a:xfrm>
            <a:off x="838200" y="409193"/>
            <a:ext cx="10515600" cy="1325563"/>
          </a:xfrm>
        </p:spPr>
        <p:txBody>
          <a:bodyPr>
            <a:noAutofit/>
          </a:bodyPr>
          <a:lstStyle/>
          <a:p>
            <a:r>
              <a:rPr lang="en-CA" sz="4000"/>
              <a:t>Motivational interviewing and goal-setting are effective strategies to promote weight loss  </a:t>
            </a:r>
          </a:p>
        </p:txBody>
      </p:sp>
      <p:sp>
        <p:nvSpPr>
          <p:cNvPr id="3" name="Text Placeholder 2">
            <a:extLst>
              <a:ext uri="{FF2B5EF4-FFF2-40B4-BE49-F238E27FC236}">
                <a16:creationId xmlns:a16="http://schemas.microsoft.com/office/drawing/2014/main" id="{07035CFF-9E7D-19E5-CCDC-42AB25505026}"/>
              </a:ext>
            </a:extLst>
          </p:cNvPr>
          <p:cNvSpPr>
            <a:spLocks noGrp="1"/>
          </p:cNvSpPr>
          <p:nvPr>
            <p:ph type="body" sz="quarter" idx="13"/>
          </p:nvPr>
        </p:nvSpPr>
        <p:spPr/>
        <p:txBody>
          <a:bodyPr/>
          <a:lstStyle/>
          <a:p>
            <a:r>
              <a:rPr lang="en-CA" sz="1000"/>
              <a:t>Obesity Canada. 5 As of Obesity Management. </a:t>
            </a:r>
            <a:r>
              <a:rPr lang="en-CA" sz="1000">
                <a:hlinkClick r:id="rId3"/>
              </a:rPr>
              <a:t>https://obesitycanada.ca/resources/5as/</a:t>
            </a:r>
            <a:r>
              <a:rPr lang="en-CA" sz="1000"/>
              <a:t> Accessed August 2022.</a:t>
            </a:r>
          </a:p>
        </p:txBody>
      </p:sp>
      <p:grpSp>
        <p:nvGrpSpPr>
          <p:cNvPr id="8" name="Group 7">
            <a:extLst>
              <a:ext uri="{FF2B5EF4-FFF2-40B4-BE49-F238E27FC236}">
                <a16:creationId xmlns:a16="http://schemas.microsoft.com/office/drawing/2014/main" id="{6628AD68-F0E8-E72C-EC17-AEA1A8AE64B0}"/>
              </a:ext>
            </a:extLst>
          </p:cNvPr>
          <p:cNvGrpSpPr/>
          <p:nvPr/>
        </p:nvGrpSpPr>
        <p:grpSpPr>
          <a:xfrm>
            <a:off x="838200" y="1859135"/>
            <a:ext cx="10878178" cy="4236865"/>
            <a:chOff x="838200" y="1859135"/>
            <a:chExt cx="10878178" cy="4236865"/>
          </a:xfrm>
        </p:grpSpPr>
        <p:sp>
          <p:nvSpPr>
            <p:cNvPr id="4" name="Rectangle 3">
              <a:extLst>
                <a:ext uri="{FF2B5EF4-FFF2-40B4-BE49-F238E27FC236}">
                  <a16:creationId xmlns:a16="http://schemas.microsoft.com/office/drawing/2014/main" id="{3089B08E-9825-1740-E8F3-C62D81DE93BC}"/>
                </a:ext>
              </a:extLst>
            </p:cNvPr>
            <p:cNvSpPr/>
            <p:nvPr/>
          </p:nvSpPr>
          <p:spPr>
            <a:xfrm>
              <a:off x="838200" y="2620255"/>
              <a:ext cx="10878178" cy="666711"/>
            </a:xfrm>
            <a:prstGeom prst="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solidFill>
                    <a:schemeClr val="tx1"/>
                  </a:solidFill>
                </a:rPr>
                <a:t>Motivational interviewing </a:t>
              </a:r>
              <a:r>
                <a:rPr lang="en-CA">
                  <a:solidFill>
                    <a:schemeClr val="tx1"/>
                  </a:solidFill>
                </a:rPr>
                <a:t>is a collaborative, patient-centered form of guiding that is used to elicit and strengthen motivation for change </a:t>
              </a:r>
            </a:p>
          </p:txBody>
        </p:sp>
        <p:sp>
          <p:nvSpPr>
            <p:cNvPr id="5" name="Rectangle 4">
              <a:extLst>
                <a:ext uri="{FF2B5EF4-FFF2-40B4-BE49-F238E27FC236}">
                  <a16:creationId xmlns:a16="http://schemas.microsoft.com/office/drawing/2014/main" id="{3F247A95-608A-D360-F66F-F3B0E393F6B4}"/>
                </a:ext>
              </a:extLst>
            </p:cNvPr>
            <p:cNvSpPr/>
            <p:nvPr/>
          </p:nvSpPr>
          <p:spPr>
            <a:xfrm>
              <a:off x="838200" y="1859135"/>
              <a:ext cx="10878178" cy="666711"/>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Individuals must have their own internal motivation for change to happen and for it to stick</a:t>
              </a:r>
              <a:endParaRPr lang="en-CA">
                <a:solidFill>
                  <a:schemeClr val="bg1"/>
                </a:solidFill>
              </a:endParaRPr>
            </a:p>
          </p:txBody>
        </p:sp>
        <p:sp>
          <p:nvSpPr>
            <p:cNvPr id="6" name="Rectangle 5">
              <a:extLst>
                <a:ext uri="{FF2B5EF4-FFF2-40B4-BE49-F238E27FC236}">
                  <a16:creationId xmlns:a16="http://schemas.microsoft.com/office/drawing/2014/main" id="{C0A8CA8F-E63F-0155-163A-694E92E813CE}"/>
                </a:ext>
              </a:extLst>
            </p:cNvPr>
            <p:cNvSpPr/>
            <p:nvPr/>
          </p:nvSpPr>
          <p:spPr>
            <a:xfrm>
              <a:off x="838201" y="3381375"/>
              <a:ext cx="5400000" cy="271462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1600" b="1">
                  <a:solidFill>
                    <a:schemeClr val="tx1"/>
                  </a:solidFill>
                </a:rPr>
                <a:t>5 As of obesity management for adults: </a:t>
              </a:r>
            </a:p>
            <a:p>
              <a:endParaRPr lang="en-CA" sz="1600" b="1">
                <a:solidFill>
                  <a:schemeClr val="tx1"/>
                </a:solidFill>
              </a:endParaRPr>
            </a:p>
            <a:p>
              <a:pPr marL="339725" indent="-339725">
                <a:buFont typeface="Arial" panose="020B0604020202020204" pitchFamily="34" charset="0"/>
                <a:buChar char="•"/>
              </a:pPr>
              <a:r>
                <a:rPr lang="en-CA" sz="1600" b="1">
                  <a:solidFill>
                    <a:schemeClr val="tx1"/>
                  </a:solidFill>
                </a:rPr>
                <a:t>ASK</a:t>
              </a:r>
              <a:r>
                <a:rPr lang="en-CA" sz="1600">
                  <a:solidFill>
                    <a:schemeClr val="tx1"/>
                  </a:solidFill>
                </a:rPr>
                <a:t> for permission to discuss weight and </a:t>
              </a:r>
              <a:br>
                <a:rPr lang="en-CA" sz="1600">
                  <a:solidFill>
                    <a:schemeClr val="tx1"/>
                  </a:solidFill>
                </a:rPr>
              </a:br>
              <a:r>
                <a:rPr lang="en-CA" sz="1600">
                  <a:solidFill>
                    <a:schemeClr val="tx1"/>
                  </a:solidFill>
                </a:rPr>
                <a:t>explore readiness </a:t>
              </a:r>
            </a:p>
            <a:p>
              <a:pPr marL="339725" indent="-339725">
                <a:buFont typeface="Arial" panose="020B0604020202020204" pitchFamily="34" charset="0"/>
                <a:buChar char="•"/>
              </a:pPr>
              <a:r>
                <a:rPr lang="en-CA" sz="1600" b="1">
                  <a:solidFill>
                    <a:schemeClr val="tx1"/>
                  </a:solidFill>
                </a:rPr>
                <a:t>ASSESS</a:t>
              </a:r>
              <a:r>
                <a:rPr lang="en-CA" sz="1600">
                  <a:solidFill>
                    <a:schemeClr val="tx1"/>
                  </a:solidFill>
                </a:rPr>
                <a:t> obesity related risks and ‘root causes’ </a:t>
              </a:r>
              <a:br>
                <a:rPr lang="en-CA" sz="1600">
                  <a:solidFill>
                    <a:schemeClr val="tx1"/>
                  </a:solidFill>
                </a:rPr>
              </a:br>
              <a:r>
                <a:rPr lang="en-CA" sz="1600">
                  <a:solidFill>
                    <a:schemeClr val="tx1"/>
                  </a:solidFill>
                </a:rPr>
                <a:t>of obesity </a:t>
              </a:r>
            </a:p>
            <a:p>
              <a:pPr marL="339725" indent="-339725">
                <a:buFont typeface="Arial" panose="020B0604020202020204" pitchFamily="34" charset="0"/>
                <a:buChar char="•"/>
              </a:pPr>
              <a:r>
                <a:rPr lang="en-CA" sz="1600" b="1">
                  <a:solidFill>
                    <a:schemeClr val="tx1"/>
                  </a:solidFill>
                </a:rPr>
                <a:t>ADVISE</a:t>
              </a:r>
              <a:r>
                <a:rPr lang="en-CA" sz="1600">
                  <a:solidFill>
                    <a:schemeClr val="tx1"/>
                  </a:solidFill>
                </a:rPr>
                <a:t> on health risks and treatment options </a:t>
              </a:r>
            </a:p>
            <a:p>
              <a:pPr marL="339725" indent="-339725">
                <a:buFont typeface="Arial" panose="020B0604020202020204" pitchFamily="34" charset="0"/>
                <a:buChar char="•"/>
              </a:pPr>
              <a:r>
                <a:rPr lang="en-CA" sz="1600" b="1">
                  <a:solidFill>
                    <a:schemeClr val="tx1"/>
                  </a:solidFill>
                </a:rPr>
                <a:t>AGREE</a:t>
              </a:r>
              <a:r>
                <a:rPr lang="en-CA" sz="1600">
                  <a:solidFill>
                    <a:schemeClr val="tx1"/>
                  </a:solidFill>
                </a:rPr>
                <a:t> on health outcomes and behavioral goals </a:t>
              </a:r>
            </a:p>
            <a:p>
              <a:pPr marL="339725" indent="-339725">
                <a:buFont typeface="Arial" panose="020B0604020202020204" pitchFamily="34" charset="0"/>
                <a:buChar char="•"/>
              </a:pPr>
              <a:r>
                <a:rPr lang="en-CA" sz="1600" b="1">
                  <a:solidFill>
                    <a:schemeClr val="tx1"/>
                  </a:solidFill>
                </a:rPr>
                <a:t>ASSIST</a:t>
              </a:r>
              <a:r>
                <a:rPr lang="en-CA" sz="1600">
                  <a:solidFill>
                    <a:schemeClr val="tx1"/>
                  </a:solidFill>
                </a:rPr>
                <a:t> in accessing appropriate resources and providers </a:t>
              </a:r>
            </a:p>
          </p:txBody>
        </p:sp>
        <p:sp>
          <p:nvSpPr>
            <p:cNvPr id="7" name="Rectangle 6">
              <a:extLst>
                <a:ext uri="{FF2B5EF4-FFF2-40B4-BE49-F238E27FC236}">
                  <a16:creationId xmlns:a16="http://schemas.microsoft.com/office/drawing/2014/main" id="{87344737-A050-3737-D591-704C00427A3C}"/>
                </a:ext>
              </a:extLst>
            </p:cNvPr>
            <p:cNvSpPr/>
            <p:nvPr/>
          </p:nvSpPr>
          <p:spPr>
            <a:xfrm>
              <a:off x="6315075" y="3381375"/>
              <a:ext cx="5400000" cy="271462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1600" b="1">
                  <a:solidFill>
                    <a:schemeClr val="tx1"/>
                  </a:solidFill>
                </a:rPr>
                <a:t>Help people with obesity set SMART goals: </a:t>
              </a:r>
            </a:p>
            <a:p>
              <a:endParaRPr lang="en-CA" sz="1600" b="1">
                <a:solidFill>
                  <a:schemeClr val="tx1"/>
                </a:solidFill>
              </a:endParaRPr>
            </a:p>
            <a:p>
              <a:pPr marL="339725" indent="-339725">
                <a:lnSpc>
                  <a:spcPct val="150000"/>
                </a:lnSpc>
                <a:buFont typeface="Arial" panose="020B0604020202020204" pitchFamily="34" charset="0"/>
                <a:buChar char="•"/>
              </a:pPr>
              <a:r>
                <a:rPr lang="en-CA" sz="1600" b="1">
                  <a:solidFill>
                    <a:schemeClr val="tx1"/>
                  </a:solidFill>
                </a:rPr>
                <a:t>S</a:t>
              </a:r>
              <a:r>
                <a:rPr lang="en-CA" sz="1600">
                  <a:solidFill>
                    <a:schemeClr val="tx1"/>
                  </a:solidFill>
                </a:rPr>
                <a:t>pecific</a:t>
              </a:r>
              <a:endParaRPr lang="en-CA" sz="1600" b="1">
                <a:solidFill>
                  <a:schemeClr val="tx1"/>
                </a:solidFill>
              </a:endParaRPr>
            </a:p>
            <a:p>
              <a:pPr marL="339725" indent="-339725">
                <a:lnSpc>
                  <a:spcPct val="150000"/>
                </a:lnSpc>
                <a:buFont typeface="Arial" panose="020B0604020202020204" pitchFamily="34" charset="0"/>
                <a:buChar char="•"/>
              </a:pPr>
              <a:r>
                <a:rPr lang="en-CA" sz="1600" b="1">
                  <a:solidFill>
                    <a:schemeClr val="tx1"/>
                  </a:solidFill>
                </a:rPr>
                <a:t>M</a:t>
              </a:r>
              <a:r>
                <a:rPr lang="en-CA" sz="1600">
                  <a:solidFill>
                    <a:schemeClr val="tx1"/>
                  </a:solidFill>
                </a:rPr>
                <a:t>easurable</a:t>
              </a:r>
            </a:p>
            <a:p>
              <a:pPr marL="339725" indent="-339725">
                <a:lnSpc>
                  <a:spcPct val="150000"/>
                </a:lnSpc>
                <a:buFont typeface="Arial" panose="020B0604020202020204" pitchFamily="34" charset="0"/>
                <a:buChar char="•"/>
              </a:pPr>
              <a:r>
                <a:rPr lang="en-CA" sz="1600" b="1">
                  <a:solidFill>
                    <a:schemeClr val="tx1"/>
                  </a:solidFill>
                </a:rPr>
                <a:t>A</a:t>
              </a:r>
              <a:r>
                <a:rPr lang="en-CA" sz="1600">
                  <a:solidFill>
                    <a:schemeClr val="tx1"/>
                  </a:solidFill>
                </a:rPr>
                <a:t>ttainable</a:t>
              </a:r>
            </a:p>
            <a:p>
              <a:pPr marL="339725" indent="-339725">
                <a:lnSpc>
                  <a:spcPct val="150000"/>
                </a:lnSpc>
                <a:buFont typeface="Arial" panose="020B0604020202020204" pitchFamily="34" charset="0"/>
                <a:buChar char="•"/>
              </a:pPr>
              <a:r>
                <a:rPr lang="en-CA" sz="1600" b="1">
                  <a:solidFill>
                    <a:schemeClr val="tx1"/>
                  </a:solidFill>
                </a:rPr>
                <a:t>R</a:t>
              </a:r>
              <a:r>
                <a:rPr lang="en-CA" sz="1600">
                  <a:solidFill>
                    <a:schemeClr val="tx1"/>
                  </a:solidFill>
                </a:rPr>
                <a:t>elevant</a:t>
              </a:r>
              <a:r>
                <a:rPr lang="en-CA" sz="1600" b="1">
                  <a:solidFill>
                    <a:schemeClr val="tx1"/>
                  </a:solidFill>
                </a:rPr>
                <a:t> </a:t>
              </a:r>
            </a:p>
            <a:p>
              <a:pPr marL="339725" indent="-339725">
                <a:lnSpc>
                  <a:spcPct val="150000"/>
                </a:lnSpc>
                <a:buFont typeface="Arial" panose="020B0604020202020204" pitchFamily="34" charset="0"/>
                <a:buChar char="•"/>
              </a:pPr>
              <a:r>
                <a:rPr lang="en-CA" sz="1600" b="1">
                  <a:solidFill>
                    <a:schemeClr val="tx1"/>
                  </a:solidFill>
                </a:rPr>
                <a:t>T</a:t>
              </a:r>
              <a:r>
                <a:rPr lang="en-CA" sz="1600">
                  <a:solidFill>
                    <a:schemeClr val="tx1"/>
                  </a:solidFill>
                </a:rPr>
                <a:t>ime-bound </a:t>
              </a:r>
            </a:p>
          </p:txBody>
        </p:sp>
      </p:grpSp>
      <p:pic>
        <p:nvPicPr>
          <p:cNvPr id="12" name="Graphic 11" descr="Bullseye outline">
            <a:extLst>
              <a:ext uri="{FF2B5EF4-FFF2-40B4-BE49-F238E27FC236}">
                <a16:creationId xmlns:a16="http://schemas.microsoft.com/office/drawing/2014/main" id="{83BD3DB6-F980-166D-54CB-1301978413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52975" y="4486125"/>
            <a:ext cx="1562100" cy="1562100"/>
          </a:xfrm>
          <a:prstGeom prst="rect">
            <a:avLst/>
          </a:prstGeom>
        </p:spPr>
      </p:pic>
    </p:spTree>
    <p:extLst>
      <p:ext uri="{BB962C8B-B14F-4D97-AF65-F5344CB8AC3E}">
        <p14:creationId xmlns:p14="http://schemas.microsoft.com/office/powerpoint/2010/main" val="2713294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C5539-3127-8029-F169-074DC306EE34}"/>
              </a:ext>
            </a:extLst>
          </p:cNvPr>
          <p:cNvSpPr>
            <a:spLocks noGrp="1"/>
          </p:cNvSpPr>
          <p:nvPr>
            <p:ph type="title"/>
          </p:nvPr>
        </p:nvSpPr>
        <p:spPr>
          <a:xfrm>
            <a:off x="838200" y="221904"/>
            <a:ext cx="10515600" cy="1325563"/>
          </a:xfrm>
        </p:spPr>
        <p:txBody>
          <a:bodyPr>
            <a:normAutofit fontScale="90000"/>
          </a:bodyPr>
          <a:lstStyle/>
          <a:p>
            <a:r>
              <a:rPr lang="en-US"/>
              <a:t>Clinical guidelines recommend increasing treatment intensity in line with disease stage</a:t>
            </a:r>
            <a:br>
              <a:rPr lang="en-US"/>
            </a:br>
            <a:r>
              <a:rPr lang="en-US" sz="2400"/>
              <a:t>AACE/ACE guidelines</a:t>
            </a:r>
            <a:endParaRPr lang="en-CA" sz="2400"/>
          </a:p>
        </p:txBody>
      </p:sp>
      <p:sp>
        <p:nvSpPr>
          <p:cNvPr id="6" name="Text Placeholder 5">
            <a:extLst>
              <a:ext uri="{FF2B5EF4-FFF2-40B4-BE49-F238E27FC236}">
                <a16:creationId xmlns:a16="http://schemas.microsoft.com/office/drawing/2014/main" id="{F17A67B5-A896-FBE0-2103-FBBCA07689FC}"/>
              </a:ext>
            </a:extLst>
          </p:cNvPr>
          <p:cNvSpPr>
            <a:spLocks noGrp="1"/>
          </p:cNvSpPr>
          <p:nvPr>
            <p:ph type="body" sz="quarter" idx="13"/>
          </p:nvPr>
        </p:nvSpPr>
        <p:spPr/>
        <p:txBody>
          <a:bodyPr/>
          <a:lstStyle/>
          <a:p>
            <a:r>
              <a:rPr lang="en-US" sz="1000">
                <a:latin typeface="+mj-lt"/>
              </a:rPr>
              <a:t>AACE, American association of clinical endocrinologists; ACE, American college of endocrinology; BMI, body mass index.​</a:t>
            </a:r>
            <a:br>
              <a:rPr lang="en-US" sz="1000">
                <a:latin typeface="+mj-lt"/>
              </a:rPr>
            </a:br>
            <a:r>
              <a:rPr lang="en-US" sz="1000">
                <a:latin typeface="+mj-lt"/>
              </a:rPr>
              <a:t>AACE/ACE algorithm for the medical care of patients with obesity. Available at: </a:t>
            </a:r>
            <a:r>
              <a:rPr lang="en-US" sz="1000">
                <a:latin typeface="+mj-lt"/>
                <a:hlinkClick r:id="rId3"/>
              </a:rPr>
              <a:t>https://pro.aace.com/files/obesity/final-appendix.pdf</a:t>
            </a:r>
            <a:r>
              <a:rPr lang="en-US" sz="1000">
                <a:latin typeface="+mj-lt"/>
              </a:rPr>
              <a:t>. Accessed August 2022. ​</a:t>
            </a:r>
            <a:endParaRPr lang="en-CA" sz="1000">
              <a:latin typeface="+mj-lt"/>
            </a:endParaRPr>
          </a:p>
        </p:txBody>
      </p:sp>
      <p:sp>
        <p:nvSpPr>
          <p:cNvPr id="10" name="TextBox 9">
            <a:extLst>
              <a:ext uri="{FF2B5EF4-FFF2-40B4-BE49-F238E27FC236}">
                <a16:creationId xmlns:a16="http://schemas.microsoft.com/office/drawing/2014/main" id="{C4EE0EDA-B4CC-B762-6974-DE264A5B7DEC}"/>
              </a:ext>
            </a:extLst>
          </p:cNvPr>
          <p:cNvSpPr txBox="1"/>
          <p:nvPr/>
        </p:nvSpPr>
        <p:spPr>
          <a:xfrm>
            <a:off x="3047163" y="3246846"/>
            <a:ext cx="6094324" cy="369332"/>
          </a:xfrm>
          <a:prstGeom prst="rect">
            <a:avLst/>
          </a:prstGeom>
          <a:noFill/>
        </p:spPr>
        <p:txBody>
          <a:bodyPr wrap="square">
            <a:spAutoFit/>
          </a:bodyPr>
          <a:lstStyle/>
          <a:p>
            <a:r>
              <a:rPr lang="en-CA" b="0" i="0">
                <a:solidFill>
                  <a:srgbClr val="000000"/>
                </a:solidFill>
                <a:effectLst/>
                <a:latin typeface="+mj-lt"/>
              </a:rPr>
              <a:t> </a:t>
            </a:r>
            <a:endParaRPr lang="en-CA">
              <a:latin typeface="+mj-lt"/>
            </a:endParaRPr>
          </a:p>
        </p:txBody>
      </p:sp>
      <p:grpSp>
        <p:nvGrpSpPr>
          <p:cNvPr id="11" name="Group 10">
            <a:extLst>
              <a:ext uri="{FF2B5EF4-FFF2-40B4-BE49-F238E27FC236}">
                <a16:creationId xmlns:a16="http://schemas.microsoft.com/office/drawing/2014/main" id="{D3667DCA-EB4B-E807-C39D-A114A69511A6}"/>
              </a:ext>
            </a:extLst>
          </p:cNvPr>
          <p:cNvGrpSpPr/>
          <p:nvPr/>
        </p:nvGrpSpPr>
        <p:grpSpPr>
          <a:xfrm>
            <a:off x="458989" y="1919359"/>
            <a:ext cx="2640000" cy="4138134"/>
            <a:chOff x="344242" y="1164652"/>
            <a:chExt cx="1980000" cy="3486417"/>
          </a:xfrm>
        </p:grpSpPr>
        <p:sp>
          <p:nvSpPr>
            <p:cNvPr id="12" name="Rectangle 11">
              <a:extLst>
                <a:ext uri="{FF2B5EF4-FFF2-40B4-BE49-F238E27FC236}">
                  <a16:creationId xmlns:a16="http://schemas.microsoft.com/office/drawing/2014/main" id="{34552D32-E66A-A8CE-2B5C-7E9ED761DAC1}"/>
                </a:ext>
              </a:extLst>
            </p:cNvPr>
            <p:cNvSpPr/>
            <p:nvPr/>
          </p:nvSpPr>
          <p:spPr>
            <a:xfrm>
              <a:off x="344242" y="3001581"/>
              <a:ext cx="1980000" cy="1382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8768" tIns="243840" rIns="48768" rtlCol="0" anchor="t"/>
            <a:lstStyle/>
            <a:p>
              <a:pPr algn="ctr" defTabSz="1219170">
                <a:defRPr/>
              </a:pPr>
              <a:r>
                <a:rPr lang="en-US" sz="1467">
                  <a:solidFill>
                    <a:srgbClr val="FFFFFF"/>
                  </a:solidFill>
                  <a:latin typeface="+mj-lt"/>
                  <a:ea typeface="Apis For Office" panose="020B0504010101010104" pitchFamily="34" charset="0"/>
                  <a:cs typeface="Apis For Office" panose="020B0504010101010104" pitchFamily="34" charset="0"/>
                </a:rPr>
                <a:t>Healthy meal plan, physical activity, health education</a:t>
              </a:r>
            </a:p>
          </p:txBody>
        </p:sp>
        <p:sp>
          <p:nvSpPr>
            <p:cNvPr id="13" name="Arrow: Down 12">
              <a:extLst>
                <a:ext uri="{FF2B5EF4-FFF2-40B4-BE49-F238E27FC236}">
                  <a16:creationId xmlns:a16="http://schemas.microsoft.com/office/drawing/2014/main" id="{9F6BB467-988B-0E5B-3CCF-3EFDAE89FFF1}"/>
                </a:ext>
              </a:extLst>
            </p:cNvPr>
            <p:cNvSpPr/>
            <p:nvPr/>
          </p:nvSpPr>
          <p:spPr>
            <a:xfrm>
              <a:off x="1159619" y="2635015"/>
              <a:ext cx="349247" cy="451085"/>
            </a:xfrm>
            <a:prstGeom prst="downArrow">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latin typeface="+mj-lt"/>
                <a:ea typeface="Apis For Office" panose="020B0504010101010104" pitchFamily="34" charset="0"/>
                <a:cs typeface="Apis For Office" panose="020B0504010101010104" pitchFamily="34" charset="0"/>
              </a:endParaRPr>
            </a:p>
          </p:txBody>
        </p:sp>
        <p:sp>
          <p:nvSpPr>
            <p:cNvPr id="14" name="TextBox 13">
              <a:extLst>
                <a:ext uri="{FF2B5EF4-FFF2-40B4-BE49-F238E27FC236}">
                  <a16:creationId xmlns:a16="http://schemas.microsoft.com/office/drawing/2014/main" id="{675AAB9E-A9AF-B3D0-93FA-42F74C989102}"/>
                </a:ext>
              </a:extLst>
            </p:cNvPr>
            <p:cNvSpPr txBox="1"/>
            <p:nvPr/>
          </p:nvSpPr>
          <p:spPr>
            <a:xfrm>
              <a:off x="565150" y="4032655"/>
              <a:ext cx="1538184" cy="618414"/>
            </a:xfrm>
            <a:prstGeom prst="rect">
              <a:avLst/>
            </a:prstGeom>
            <a:solidFill>
              <a:schemeClr val="bg1"/>
            </a:solidFill>
            <a:ln w="19050">
              <a:solidFill>
                <a:schemeClr val="tx2"/>
              </a:solidFill>
            </a:ln>
          </p:spPr>
          <p:txBody>
            <a:bodyPr wrap="square" rtlCol="0" anchor="ctr" anchorCtr="0">
              <a:noAutofit/>
            </a:bodyPr>
            <a:lstStyle/>
            <a:p>
              <a:pPr algn="ctr" defTabSz="1219170">
                <a:defRPr/>
              </a:pPr>
              <a:r>
                <a:rPr lang="en-US" sz="1467" b="1">
                  <a:latin typeface="+mj-lt"/>
                  <a:ea typeface="Apis For Office" panose="020B0504010101010104" pitchFamily="34" charset="0"/>
                  <a:cs typeface="Apis For Office" panose="020B0504010101010104" pitchFamily="34" charset="0"/>
                </a:rPr>
                <a:t>Goal: </a:t>
              </a:r>
              <a:r>
                <a:rPr lang="en-US" sz="1467">
                  <a:latin typeface="+mj-lt"/>
                  <a:ea typeface="Apis For Office" panose="020B0504010101010104" pitchFamily="34" charset="0"/>
                  <a:cs typeface="Apis For Office" panose="020B0504010101010104" pitchFamily="34" charset="0"/>
                </a:rPr>
                <a:t>maintain healthy weight </a:t>
              </a:r>
            </a:p>
          </p:txBody>
        </p:sp>
        <p:sp>
          <p:nvSpPr>
            <p:cNvPr id="15" name="Rectangle 14">
              <a:extLst>
                <a:ext uri="{FF2B5EF4-FFF2-40B4-BE49-F238E27FC236}">
                  <a16:creationId xmlns:a16="http://schemas.microsoft.com/office/drawing/2014/main" id="{F2CE6D3C-5400-F456-5B46-F46C8A189B36}"/>
                </a:ext>
              </a:extLst>
            </p:cNvPr>
            <p:cNvSpPr/>
            <p:nvPr/>
          </p:nvSpPr>
          <p:spPr>
            <a:xfrm>
              <a:off x="344242" y="1164652"/>
              <a:ext cx="1980000" cy="1609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467" b="1">
                  <a:solidFill>
                    <a:srgbClr val="FFFFFF"/>
                  </a:solidFill>
                  <a:latin typeface="+mj-lt"/>
                  <a:ea typeface="Apis For Office" panose="020B0504010101010104" pitchFamily="34" charset="0"/>
                  <a:cs typeface="Apis For Office" panose="020B0504010101010104" pitchFamily="34" charset="0"/>
                </a:rPr>
                <a:t>Normal weight </a:t>
              </a:r>
              <a:br>
                <a:rPr lang="en-US" sz="1467" b="1">
                  <a:solidFill>
                    <a:srgbClr val="FFFFFF"/>
                  </a:solidFill>
                  <a:latin typeface="+mj-lt"/>
                  <a:ea typeface="Apis For Office" panose="020B0504010101010104" pitchFamily="34" charset="0"/>
                  <a:cs typeface="Apis For Office" panose="020B0504010101010104" pitchFamily="34" charset="0"/>
                </a:rPr>
              </a:br>
              <a:r>
                <a:rPr lang="en-US" sz="1467">
                  <a:solidFill>
                    <a:srgbClr val="FFFFFF"/>
                  </a:solidFill>
                  <a:latin typeface="+mj-lt"/>
                  <a:ea typeface="Apis For Office" panose="020B0504010101010104" pitchFamily="34" charset="0"/>
                  <a:cs typeface="Apis For Office" panose="020B0504010101010104" pitchFamily="34" charset="0"/>
                </a:rPr>
                <a:t>(No obesity)</a:t>
              </a:r>
            </a:p>
          </p:txBody>
        </p:sp>
      </p:grpSp>
      <p:grpSp>
        <p:nvGrpSpPr>
          <p:cNvPr id="16" name="Group 15">
            <a:extLst>
              <a:ext uri="{FF2B5EF4-FFF2-40B4-BE49-F238E27FC236}">
                <a16:creationId xmlns:a16="http://schemas.microsoft.com/office/drawing/2014/main" id="{F8DFD9BA-87A4-F260-19E3-3AA14A694312}"/>
              </a:ext>
            </a:extLst>
          </p:cNvPr>
          <p:cNvGrpSpPr/>
          <p:nvPr/>
        </p:nvGrpSpPr>
        <p:grpSpPr>
          <a:xfrm>
            <a:off x="3340507" y="1919234"/>
            <a:ext cx="2640000" cy="4137133"/>
            <a:chOff x="2505380" y="1164652"/>
            <a:chExt cx="1980000" cy="3485574"/>
          </a:xfrm>
        </p:grpSpPr>
        <p:sp>
          <p:nvSpPr>
            <p:cNvPr id="17" name="Rectangle 16">
              <a:extLst>
                <a:ext uri="{FF2B5EF4-FFF2-40B4-BE49-F238E27FC236}">
                  <a16:creationId xmlns:a16="http://schemas.microsoft.com/office/drawing/2014/main" id="{CD67F26C-1A35-21B9-3ED9-6498A00E2490}"/>
                </a:ext>
              </a:extLst>
            </p:cNvPr>
            <p:cNvSpPr/>
            <p:nvPr/>
          </p:nvSpPr>
          <p:spPr>
            <a:xfrm>
              <a:off x="2505380" y="2991409"/>
              <a:ext cx="1980000" cy="138234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8768" tIns="243840" rIns="48768" rtlCol="0" anchor="t"/>
            <a:lstStyle/>
            <a:p>
              <a:pPr algn="ctr" defTabSz="1219170">
                <a:defRPr/>
              </a:pPr>
              <a:r>
                <a:rPr lang="en-US" sz="1467">
                  <a:solidFill>
                    <a:schemeClr val="tx1"/>
                  </a:solidFill>
                  <a:latin typeface="+mj-lt"/>
                  <a:ea typeface="Apis For Office" panose="020B0504010101010104" pitchFamily="34" charset="0"/>
                  <a:cs typeface="Apis For Office" panose="020B0504010101010104" pitchFamily="34" charset="0"/>
                </a:rPr>
                <a:t>Lifestyle/behavioral therapy, consider pharmacotherapy if lifestyle alone not effective </a:t>
              </a:r>
            </a:p>
          </p:txBody>
        </p:sp>
        <p:sp>
          <p:nvSpPr>
            <p:cNvPr id="18" name="Arrow: Down 17">
              <a:extLst>
                <a:ext uri="{FF2B5EF4-FFF2-40B4-BE49-F238E27FC236}">
                  <a16:creationId xmlns:a16="http://schemas.microsoft.com/office/drawing/2014/main" id="{C17AD3E7-B771-C873-ACD7-8FB00F89768B}"/>
                </a:ext>
              </a:extLst>
            </p:cNvPr>
            <p:cNvSpPr/>
            <p:nvPr/>
          </p:nvSpPr>
          <p:spPr>
            <a:xfrm>
              <a:off x="3320756" y="2624843"/>
              <a:ext cx="349247" cy="451085"/>
            </a:xfrm>
            <a:prstGeom prst="downArrow">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latin typeface="+mj-lt"/>
                <a:ea typeface="Apis For Office" panose="020B0504010101010104" pitchFamily="34" charset="0"/>
                <a:cs typeface="Apis For Office" panose="020B0504010101010104" pitchFamily="34" charset="0"/>
              </a:endParaRPr>
            </a:p>
          </p:txBody>
        </p:sp>
        <p:sp>
          <p:nvSpPr>
            <p:cNvPr id="19" name="Rectangle 18">
              <a:extLst>
                <a:ext uri="{FF2B5EF4-FFF2-40B4-BE49-F238E27FC236}">
                  <a16:creationId xmlns:a16="http://schemas.microsoft.com/office/drawing/2014/main" id="{11DA2D3F-E7A1-F79D-15A2-337B3AC2DD49}"/>
                </a:ext>
              </a:extLst>
            </p:cNvPr>
            <p:cNvSpPr/>
            <p:nvPr/>
          </p:nvSpPr>
          <p:spPr>
            <a:xfrm>
              <a:off x="2505380" y="1314276"/>
              <a:ext cx="1980000" cy="864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467">
                  <a:solidFill>
                    <a:schemeClr val="tx1"/>
                  </a:solidFill>
                  <a:latin typeface="+mj-lt"/>
                  <a:ea typeface="Apis For Office" panose="020B0504010101010104" pitchFamily="34" charset="0"/>
                  <a:cs typeface="Apis For Office" panose="020B0504010101010104" pitchFamily="34" charset="0"/>
                </a:rPr>
                <a:t>No complications</a:t>
              </a:r>
            </a:p>
          </p:txBody>
        </p:sp>
        <p:sp>
          <p:nvSpPr>
            <p:cNvPr id="20" name="Rectangle 19">
              <a:extLst>
                <a:ext uri="{FF2B5EF4-FFF2-40B4-BE49-F238E27FC236}">
                  <a16:creationId xmlns:a16="http://schemas.microsoft.com/office/drawing/2014/main" id="{A34D7FD8-B0B1-0716-A231-9AE4D9EE2C02}"/>
                </a:ext>
              </a:extLst>
            </p:cNvPr>
            <p:cNvSpPr/>
            <p:nvPr/>
          </p:nvSpPr>
          <p:spPr>
            <a:xfrm>
              <a:off x="2505380" y="2232326"/>
              <a:ext cx="1980000" cy="540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467">
                  <a:solidFill>
                    <a:schemeClr val="tx1"/>
                  </a:solidFill>
                  <a:latin typeface="+mj-lt"/>
                  <a:ea typeface="Apis For Office" panose="020B0504010101010104" pitchFamily="34" charset="0"/>
                  <a:cs typeface="Apis For Office" panose="020B0504010101010104" pitchFamily="34" charset="0"/>
                </a:rPr>
                <a:t>Overweight BMI 25</a:t>
              </a:r>
              <a:r>
                <a:rPr lang="en-GB" sz="1467">
                  <a:solidFill>
                    <a:schemeClr val="tx1"/>
                  </a:solidFill>
                  <a:latin typeface="+mj-lt"/>
                  <a:ea typeface="Apis For Office" panose="020B0504010101010104" pitchFamily="34" charset="0"/>
                  <a:cs typeface="Apis For Office" panose="020B0504010101010104" pitchFamily="34" charset="0"/>
                </a:rPr>
                <a:t>–</a:t>
              </a:r>
              <a:r>
                <a:rPr lang="en-US" sz="1467">
                  <a:solidFill>
                    <a:schemeClr val="tx1"/>
                  </a:solidFill>
                  <a:latin typeface="+mj-lt"/>
                  <a:ea typeface="Apis For Office" panose="020B0504010101010104" pitchFamily="34" charset="0"/>
                  <a:cs typeface="Apis For Office" panose="020B0504010101010104" pitchFamily="34" charset="0"/>
                </a:rPr>
                <a:t>29.9</a:t>
              </a:r>
            </a:p>
            <a:p>
              <a:pPr algn="ctr" defTabSz="1219170">
                <a:defRPr/>
              </a:pPr>
              <a:r>
                <a:rPr lang="en-US" sz="1467">
                  <a:solidFill>
                    <a:schemeClr val="tx1"/>
                  </a:solidFill>
                  <a:latin typeface="+mj-lt"/>
                  <a:ea typeface="Apis For Office" panose="020B0504010101010104" pitchFamily="34" charset="0"/>
                  <a:cs typeface="Apis For Office" panose="020B0504010101010104" pitchFamily="34" charset="0"/>
                </a:rPr>
                <a:t>Obesity BMI ≥30</a:t>
              </a:r>
            </a:p>
          </p:txBody>
        </p:sp>
        <p:sp>
          <p:nvSpPr>
            <p:cNvPr id="21" name="TextBox 20">
              <a:extLst>
                <a:ext uri="{FF2B5EF4-FFF2-40B4-BE49-F238E27FC236}">
                  <a16:creationId xmlns:a16="http://schemas.microsoft.com/office/drawing/2014/main" id="{A8BC71A5-65EE-6CA1-7776-5E253FB0E026}"/>
                </a:ext>
              </a:extLst>
            </p:cNvPr>
            <p:cNvSpPr txBox="1"/>
            <p:nvPr/>
          </p:nvSpPr>
          <p:spPr>
            <a:xfrm>
              <a:off x="2584965" y="4032655"/>
              <a:ext cx="1821675" cy="617571"/>
            </a:xfrm>
            <a:prstGeom prst="rect">
              <a:avLst/>
            </a:prstGeom>
            <a:solidFill>
              <a:schemeClr val="bg1"/>
            </a:solidFill>
            <a:ln w="19050">
              <a:solidFill>
                <a:schemeClr val="bg2">
                  <a:lumMod val="75000"/>
                </a:schemeClr>
              </a:solidFill>
            </a:ln>
          </p:spPr>
          <p:txBody>
            <a:bodyPr wrap="square" rtlCol="0" anchor="ctr" anchorCtr="0">
              <a:noAutofit/>
            </a:bodyPr>
            <a:lstStyle/>
            <a:p>
              <a:pPr algn="ctr" defTabSz="1219170">
                <a:defRPr/>
              </a:pPr>
              <a:r>
                <a:rPr lang="en-US" sz="1467" b="1">
                  <a:latin typeface="+mj-lt"/>
                  <a:ea typeface="Apis For Office" panose="020B0504010101010104" pitchFamily="34" charset="0"/>
                  <a:cs typeface="Apis For Office" panose="020B0504010101010104" pitchFamily="34" charset="0"/>
                </a:rPr>
                <a:t>Goal: </a:t>
              </a:r>
              <a:r>
                <a:rPr lang="en-US" sz="1467">
                  <a:latin typeface="+mj-lt"/>
                  <a:ea typeface="Apis For Office" panose="020B0504010101010104" pitchFamily="34" charset="0"/>
                  <a:cs typeface="Apis For Office" panose="020B0504010101010104" pitchFamily="34" charset="0"/>
                </a:rPr>
                <a:t>prevent progressive weight gain or promote weight loss</a:t>
              </a:r>
            </a:p>
          </p:txBody>
        </p:sp>
        <p:sp>
          <p:nvSpPr>
            <p:cNvPr id="22" name="Rectangle 21">
              <a:extLst>
                <a:ext uri="{FF2B5EF4-FFF2-40B4-BE49-F238E27FC236}">
                  <a16:creationId xmlns:a16="http://schemas.microsoft.com/office/drawing/2014/main" id="{6E78543B-7E37-7512-6107-961722A17ADF}"/>
                </a:ext>
              </a:extLst>
            </p:cNvPr>
            <p:cNvSpPr/>
            <p:nvPr/>
          </p:nvSpPr>
          <p:spPr>
            <a:xfrm>
              <a:off x="2505380" y="1164652"/>
              <a:ext cx="1980000" cy="28607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467" b="1">
                  <a:solidFill>
                    <a:schemeClr val="tx1"/>
                  </a:solidFill>
                  <a:latin typeface="+mj-lt"/>
                  <a:ea typeface="Apis For Office" panose="020B0504010101010104" pitchFamily="34" charset="0"/>
                  <a:cs typeface="Apis For Office" panose="020B0504010101010104" pitchFamily="34" charset="0"/>
                </a:rPr>
                <a:t>Stage 0</a:t>
              </a:r>
            </a:p>
          </p:txBody>
        </p:sp>
      </p:grpSp>
      <p:grpSp>
        <p:nvGrpSpPr>
          <p:cNvPr id="30" name="Group 29">
            <a:extLst>
              <a:ext uri="{FF2B5EF4-FFF2-40B4-BE49-F238E27FC236}">
                <a16:creationId xmlns:a16="http://schemas.microsoft.com/office/drawing/2014/main" id="{C906C84B-1875-0CC9-7E4F-8E1C915FC7A1}"/>
              </a:ext>
            </a:extLst>
          </p:cNvPr>
          <p:cNvGrpSpPr/>
          <p:nvPr/>
        </p:nvGrpSpPr>
        <p:grpSpPr>
          <a:xfrm>
            <a:off x="9103543" y="1919234"/>
            <a:ext cx="2640000" cy="3773738"/>
            <a:chOff x="6827657" y="1164653"/>
            <a:chExt cx="1980000" cy="3213026"/>
          </a:xfrm>
        </p:grpSpPr>
        <p:sp>
          <p:nvSpPr>
            <p:cNvPr id="31" name="Rectangle 30">
              <a:extLst>
                <a:ext uri="{FF2B5EF4-FFF2-40B4-BE49-F238E27FC236}">
                  <a16:creationId xmlns:a16="http://schemas.microsoft.com/office/drawing/2014/main" id="{22710F73-08B3-D637-D7AE-1F44DC86C852}"/>
                </a:ext>
              </a:extLst>
            </p:cNvPr>
            <p:cNvSpPr/>
            <p:nvPr/>
          </p:nvSpPr>
          <p:spPr>
            <a:xfrm>
              <a:off x="6827657" y="2995331"/>
              <a:ext cx="1980000" cy="138234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8768" tIns="243840" rIns="48768" rtlCol="0" anchor="t"/>
            <a:lstStyle/>
            <a:p>
              <a:pPr algn="ctr" defTabSz="1219170">
                <a:defRPr/>
              </a:pPr>
              <a:r>
                <a:rPr lang="en-US" sz="1467">
                  <a:solidFill>
                    <a:srgbClr val="FFFFFF"/>
                  </a:solidFill>
                  <a:latin typeface="+mj-lt"/>
                  <a:ea typeface="Apis For Office" panose="020B0504010101010104" pitchFamily="34" charset="0"/>
                  <a:cs typeface="Apis For Office" panose="020B0504010101010104" pitchFamily="34" charset="0"/>
                </a:rPr>
                <a:t>Lifestyle/behavioral therapy, add pharmacotherapy </a:t>
              </a:r>
              <a:br>
                <a:rPr lang="en-US" sz="1467">
                  <a:solidFill>
                    <a:srgbClr val="FFFFFF"/>
                  </a:solidFill>
                  <a:latin typeface="+mj-lt"/>
                  <a:ea typeface="Apis For Office" panose="020B0504010101010104" pitchFamily="34" charset="0"/>
                  <a:cs typeface="Apis For Office" panose="020B0504010101010104" pitchFamily="34" charset="0"/>
                </a:rPr>
              </a:br>
              <a:r>
                <a:rPr lang="en-US" sz="1467">
                  <a:solidFill>
                    <a:srgbClr val="FFFFFF"/>
                  </a:solidFill>
                  <a:latin typeface="+mj-lt"/>
                  <a:ea typeface="Apis For Office" panose="020B0504010101010104" pitchFamily="34" charset="0"/>
                  <a:cs typeface="Apis For Office" panose="020B0504010101010104" pitchFamily="34" charset="0"/>
                </a:rPr>
                <a:t>(BMI ≥27), consider bariatric surgery (BMI ≥35)</a:t>
              </a:r>
            </a:p>
          </p:txBody>
        </p:sp>
        <p:sp>
          <p:nvSpPr>
            <p:cNvPr id="32" name="Arrow: Down 31">
              <a:extLst>
                <a:ext uri="{FF2B5EF4-FFF2-40B4-BE49-F238E27FC236}">
                  <a16:creationId xmlns:a16="http://schemas.microsoft.com/office/drawing/2014/main" id="{F4B3E4B4-DCF4-BC5B-AD23-5AD1EE8CF7A4}"/>
                </a:ext>
              </a:extLst>
            </p:cNvPr>
            <p:cNvSpPr/>
            <p:nvPr/>
          </p:nvSpPr>
          <p:spPr>
            <a:xfrm>
              <a:off x="7643033" y="2624843"/>
              <a:ext cx="349247" cy="451085"/>
            </a:xfrm>
            <a:prstGeom prst="downArrow">
              <a:avLst/>
            </a:prstGeom>
            <a:solidFill>
              <a:schemeClr val="bg2">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latin typeface="+mj-lt"/>
                <a:ea typeface="Apis For Office" panose="020B0504010101010104" pitchFamily="34" charset="0"/>
                <a:cs typeface="Apis For Office" panose="020B0504010101010104" pitchFamily="34" charset="0"/>
              </a:endParaRPr>
            </a:p>
          </p:txBody>
        </p: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8B2C6DF8-D75A-0C64-B1AE-8F06C54595E1}"/>
                    </a:ext>
                  </a:extLst>
                </p:cNvPr>
                <p:cNvSpPr/>
                <p:nvPr/>
              </p:nvSpPr>
              <p:spPr>
                <a:xfrm>
                  <a:off x="6827657" y="1314276"/>
                  <a:ext cx="1980000" cy="864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14:m>
                    <m:oMath xmlns:m="http://schemas.openxmlformats.org/officeDocument/2006/math">
                      <m:r>
                        <a:rPr lang="en-US" sz="1467" i="1" dirty="0">
                          <a:solidFill>
                            <a:srgbClr val="FFFFFF"/>
                          </a:solidFill>
                          <a:latin typeface="Cambria Math" panose="02040503050406030204" pitchFamily="18" charset="0"/>
                        </a:rPr>
                        <m:t> ≥</m:t>
                      </m:r>
                    </m:oMath>
                  </a14:m>
                  <a:r>
                    <a:rPr lang="en-US" sz="1467">
                      <a:solidFill>
                        <a:srgbClr val="FFFFFF"/>
                      </a:solidFill>
                      <a:latin typeface="+mj-lt"/>
                      <a:ea typeface="Apis For Office" panose="020B0504010101010104" pitchFamily="34" charset="0"/>
                      <a:cs typeface="Apis For Office" panose="020B0504010101010104" pitchFamily="34" charset="0"/>
                    </a:rPr>
                    <a:t>1 Severe complication or requires more aggressive weight loss for </a:t>
                  </a:r>
                  <a:br>
                    <a:rPr lang="en-US" sz="1467">
                      <a:solidFill>
                        <a:srgbClr val="FFFFFF"/>
                      </a:solidFill>
                      <a:latin typeface="+mj-lt"/>
                      <a:ea typeface="Apis For Office" panose="020B0504010101010104" pitchFamily="34" charset="0"/>
                      <a:cs typeface="Apis For Office" panose="020B0504010101010104" pitchFamily="34" charset="0"/>
                    </a:rPr>
                  </a:br>
                  <a:r>
                    <a:rPr lang="en-US" sz="1467">
                      <a:solidFill>
                        <a:srgbClr val="FFFFFF"/>
                      </a:solidFill>
                      <a:latin typeface="+mj-lt"/>
                      <a:ea typeface="Apis For Office" panose="020B0504010101010104" pitchFamily="34" charset="0"/>
                      <a:cs typeface="Apis For Office" panose="020B0504010101010104" pitchFamily="34" charset="0"/>
                    </a:rPr>
                    <a:t>effective treatment</a:t>
                  </a:r>
                </a:p>
              </p:txBody>
            </p:sp>
          </mc:Choice>
          <mc:Fallback xmlns="">
            <p:sp>
              <p:nvSpPr>
                <p:cNvPr id="33" name="Rectangle 32">
                  <a:extLst>
                    <a:ext uri="{FF2B5EF4-FFF2-40B4-BE49-F238E27FC236}">
                      <a16:creationId xmlns:a16="http://schemas.microsoft.com/office/drawing/2014/main" id="{8B2C6DF8-D75A-0C64-B1AE-8F06C54595E1}"/>
                    </a:ext>
                  </a:extLst>
                </p:cNvPr>
                <p:cNvSpPr>
                  <a:spLocks noRot="1" noChangeAspect="1" noMove="1" noResize="1" noEditPoints="1" noAdjustHandles="1" noChangeArrowheads="1" noChangeShapeType="1" noTextEdit="1"/>
                </p:cNvSpPr>
                <p:nvPr/>
              </p:nvSpPr>
              <p:spPr>
                <a:xfrm>
                  <a:off x="6827657" y="1314276"/>
                  <a:ext cx="1980000" cy="864000"/>
                </a:xfrm>
                <a:prstGeom prst="rect">
                  <a:avLst/>
                </a:prstGeom>
                <a:blipFill>
                  <a:blip r:embed="rId4"/>
                  <a:stretch>
                    <a:fillRect b="-6024"/>
                  </a:stretch>
                </a:blipFill>
                <a:ln>
                  <a:noFill/>
                </a:ln>
              </p:spPr>
              <p:txBody>
                <a:bodyPr/>
                <a:lstStyle/>
                <a:p>
                  <a:r>
                    <a:rPr lang="en-US">
                      <a:noFill/>
                    </a:rPr>
                    <a:t> </a:t>
                  </a:r>
                </a:p>
              </p:txBody>
            </p:sp>
          </mc:Fallback>
        </mc:AlternateContent>
        <p:sp>
          <p:nvSpPr>
            <p:cNvPr id="34" name="Rectangle 33">
              <a:extLst>
                <a:ext uri="{FF2B5EF4-FFF2-40B4-BE49-F238E27FC236}">
                  <a16:creationId xmlns:a16="http://schemas.microsoft.com/office/drawing/2014/main" id="{C74BABD5-09E7-3A4B-2596-6C2B21466920}"/>
                </a:ext>
              </a:extLst>
            </p:cNvPr>
            <p:cNvSpPr/>
            <p:nvPr/>
          </p:nvSpPr>
          <p:spPr>
            <a:xfrm>
              <a:off x="6827657" y="2232326"/>
              <a:ext cx="1980000" cy="540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467">
                  <a:solidFill>
                    <a:srgbClr val="FFFFFF"/>
                  </a:solidFill>
                  <a:latin typeface="+mj-lt"/>
                  <a:ea typeface="Apis For Office" panose="020B0504010101010104" pitchFamily="34" charset="0"/>
                  <a:cs typeface="Apis For Office" panose="020B0504010101010104" pitchFamily="34" charset="0"/>
                </a:rPr>
                <a:t>BMI ≥25</a:t>
              </a:r>
            </a:p>
          </p:txBody>
        </p:sp>
        <p:sp>
          <p:nvSpPr>
            <p:cNvPr id="35" name="Rectangle 34">
              <a:extLst>
                <a:ext uri="{FF2B5EF4-FFF2-40B4-BE49-F238E27FC236}">
                  <a16:creationId xmlns:a16="http://schemas.microsoft.com/office/drawing/2014/main" id="{B354ADE4-A05C-1383-ADFE-33527EAC9DD0}"/>
                </a:ext>
              </a:extLst>
            </p:cNvPr>
            <p:cNvSpPr/>
            <p:nvPr/>
          </p:nvSpPr>
          <p:spPr>
            <a:xfrm>
              <a:off x="6827657" y="1164653"/>
              <a:ext cx="1980000" cy="205224"/>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467" b="1">
                  <a:solidFill>
                    <a:srgbClr val="FFFFFF"/>
                  </a:solidFill>
                  <a:latin typeface="+mj-lt"/>
                  <a:ea typeface="Apis For Office" panose="020B0504010101010104" pitchFamily="34" charset="0"/>
                  <a:cs typeface="Apis For Office" panose="020B0504010101010104" pitchFamily="34" charset="0"/>
                </a:rPr>
                <a:t>Stage 2</a:t>
              </a:r>
            </a:p>
          </p:txBody>
        </p:sp>
      </p:grpSp>
      <p:grpSp>
        <p:nvGrpSpPr>
          <p:cNvPr id="23" name="Group 22">
            <a:extLst>
              <a:ext uri="{FF2B5EF4-FFF2-40B4-BE49-F238E27FC236}">
                <a16:creationId xmlns:a16="http://schemas.microsoft.com/office/drawing/2014/main" id="{EB8BBCE1-1E59-15FE-8FFB-E519CD2093CC}"/>
              </a:ext>
            </a:extLst>
          </p:cNvPr>
          <p:cNvGrpSpPr/>
          <p:nvPr/>
        </p:nvGrpSpPr>
        <p:grpSpPr>
          <a:xfrm>
            <a:off x="6222024" y="1920002"/>
            <a:ext cx="5216443" cy="4143357"/>
            <a:chOff x="4666518" y="1164652"/>
            <a:chExt cx="3912332" cy="3490818"/>
          </a:xfrm>
        </p:grpSpPr>
        <p:sp>
          <p:nvSpPr>
            <p:cNvPr id="24" name="Rectangle 23">
              <a:extLst>
                <a:ext uri="{FF2B5EF4-FFF2-40B4-BE49-F238E27FC236}">
                  <a16:creationId xmlns:a16="http://schemas.microsoft.com/office/drawing/2014/main" id="{316338DD-7E3E-801B-54FC-032413CEE64E}"/>
                </a:ext>
              </a:extLst>
            </p:cNvPr>
            <p:cNvSpPr/>
            <p:nvPr/>
          </p:nvSpPr>
          <p:spPr>
            <a:xfrm>
              <a:off x="4666518" y="2991409"/>
              <a:ext cx="1980000" cy="138234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8768" tIns="243840" rIns="48768" rtlCol="0" anchor="t"/>
            <a:lstStyle/>
            <a:p>
              <a:pPr algn="ctr" defTabSz="1219170">
                <a:defRPr/>
              </a:pPr>
              <a:r>
                <a:rPr lang="en-US" sz="1467">
                  <a:solidFill>
                    <a:schemeClr val="tx1"/>
                  </a:solidFill>
                  <a:latin typeface="+mj-lt"/>
                  <a:ea typeface="Apis For Office" panose="020B0504010101010104" pitchFamily="34" charset="0"/>
                  <a:cs typeface="Apis For Office" panose="020B0504010101010104" pitchFamily="34" charset="0"/>
                </a:rPr>
                <a:t>Lifestyle/behavioral therapy, consider pharmacotherapy (BMI ≥27)</a:t>
              </a:r>
            </a:p>
          </p:txBody>
        </p:sp>
        <p:sp>
          <p:nvSpPr>
            <p:cNvPr id="25" name="Arrow: Down 24">
              <a:extLst>
                <a:ext uri="{FF2B5EF4-FFF2-40B4-BE49-F238E27FC236}">
                  <a16:creationId xmlns:a16="http://schemas.microsoft.com/office/drawing/2014/main" id="{37BE9A0D-BFAE-CA96-F94C-348B1B091D47}"/>
                </a:ext>
              </a:extLst>
            </p:cNvPr>
            <p:cNvSpPr/>
            <p:nvPr/>
          </p:nvSpPr>
          <p:spPr>
            <a:xfrm>
              <a:off x="5481893" y="2624843"/>
              <a:ext cx="349247" cy="451085"/>
            </a:xfrm>
            <a:prstGeom prst="downArrow">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a:latin typeface="+mj-lt"/>
                <a:ea typeface="Apis For Office" panose="020B0504010101010104" pitchFamily="34" charset="0"/>
                <a:cs typeface="Apis For Office" panose="020B0504010101010104" pitchFamily="34" charset="0"/>
              </a:endParaRPr>
            </a:p>
          </p:txBody>
        </p:sp>
        <p:sp>
          <p:nvSpPr>
            <p:cNvPr id="26" name="Rectangle 25">
              <a:extLst>
                <a:ext uri="{FF2B5EF4-FFF2-40B4-BE49-F238E27FC236}">
                  <a16:creationId xmlns:a16="http://schemas.microsoft.com/office/drawing/2014/main" id="{460DA5AF-1CE2-2A81-2EA4-052116F438FD}"/>
                </a:ext>
              </a:extLst>
            </p:cNvPr>
            <p:cNvSpPr/>
            <p:nvPr/>
          </p:nvSpPr>
          <p:spPr>
            <a:xfrm>
              <a:off x="4666518" y="1314276"/>
              <a:ext cx="1980000" cy="864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467">
                  <a:solidFill>
                    <a:schemeClr val="tx1"/>
                  </a:solidFill>
                  <a:latin typeface="+mj-lt"/>
                  <a:ea typeface="Apis For Office" panose="020B0504010101010104" pitchFamily="34" charset="0"/>
                  <a:cs typeface="Apis For Office" panose="020B0504010101010104" pitchFamily="34" charset="0"/>
                </a:rPr>
                <a:t>One or more mild to moderate complications may be treated effectively with moderate weight loss</a:t>
              </a:r>
            </a:p>
          </p:txBody>
        </p:sp>
        <p:sp>
          <p:nvSpPr>
            <p:cNvPr id="27" name="Rectangle 26">
              <a:extLst>
                <a:ext uri="{FF2B5EF4-FFF2-40B4-BE49-F238E27FC236}">
                  <a16:creationId xmlns:a16="http://schemas.microsoft.com/office/drawing/2014/main" id="{ED4EC77C-C5F1-B334-D124-7F5A45E5B377}"/>
                </a:ext>
              </a:extLst>
            </p:cNvPr>
            <p:cNvSpPr/>
            <p:nvPr/>
          </p:nvSpPr>
          <p:spPr>
            <a:xfrm>
              <a:off x="4666518" y="2232326"/>
              <a:ext cx="1980000" cy="540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467">
                  <a:solidFill>
                    <a:schemeClr val="tx1"/>
                  </a:solidFill>
                  <a:latin typeface="+mj-lt"/>
                  <a:ea typeface="Apis For Office" panose="020B0504010101010104" pitchFamily="34" charset="0"/>
                  <a:cs typeface="Apis For Office" panose="020B0504010101010104" pitchFamily="34" charset="0"/>
                </a:rPr>
                <a:t>BMI ≥25</a:t>
              </a:r>
            </a:p>
          </p:txBody>
        </p:sp>
        <p:sp>
          <p:nvSpPr>
            <p:cNvPr id="28" name="Rectangle 27">
              <a:extLst>
                <a:ext uri="{FF2B5EF4-FFF2-40B4-BE49-F238E27FC236}">
                  <a16:creationId xmlns:a16="http://schemas.microsoft.com/office/drawing/2014/main" id="{12823CF8-50D1-C5B8-544A-B6EF70F8AF98}"/>
                </a:ext>
              </a:extLst>
            </p:cNvPr>
            <p:cNvSpPr/>
            <p:nvPr/>
          </p:nvSpPr>
          <p:spPr>
            <a:xfrm>
              <a:off x="4666518" y="1164652"/>
              <a:ext cx="1980000" cy="21206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1467" b="1">
                  <a:solidFill>
                    <a:schemeClr val="tx1"/>
                  </a:solidFill>
                  <a:latin typeface="+mj-lt"/>
                  <a:ea typeface="Apis For Office" panose="020B0504010101010104" pitchFamily="34" charset="0"/>
                  <a:cs typeface="Apis For Office" panose="020B0504010101010104" pitchFamily="34" charset="0"/>
                </a:rPr>
                <a:t>Stage 1</a:t>
              </a:r>
            </a:p>
          </p:txBody>
        </p:sp>
        <p:sp>
          <p:nvSpPr>
            <p:cNvPr id="29" name="TextBox 28">
              <a:extLst>
                <a:ext uri="{FF2B5EF4-FFF2-40B4-BE49-F238E27FC236}">
                  <a16:creationId xmlns:a16="http://schemas.microsoft.com/office/drawing/2014/main" id="{574A7455-994B-5975-AC02-625A5875D24D}"/>
                </a:ext>
              </a:extLst>
            </p:cNvPr>
            <p:cNvSpPr txBox="1"/>
            <p:nvPr/>
          </p:nvSpPr>
          <p:spPr>
            <a:xfrm>
              <a:off x="5050696" y="4037900"/>
              <a:ext cx="3528154" cy="617570"/>
            </a:xfrm>
            <a:prstGeom prst="rect">
              <a:avLst/>
            </a:prstGeom>
            <a:solidFill>
              <a:schemeClr val="bg1"/>
            </a:solidFill>
            <a:ln w="19050">
              <a:solidFill>
                <a:schemeClr val="bg2">
                  <a:lumMod val="10000"/>
                </a:schemeClr>
              </a:solidFill>
            </a:ln>
          </p:spPr>
          <p:txBody>
            <a:bodyPr wrap="square" rtlCol="0" anchor="ctr" anchorCtr="0">
              <a:noAutofit/>
            </a:bodyPr>
            <a:lstStyle/>
            <a:p>
              <a:pPr algn="ctr" defTabSz="1219170">
                <a:defRPr/>
              </a:pPr>
              <a:r>
                <a:rPr lang="en-US" sz="1467" b="1">
                  <a:latin typeface="+mj-lt"/>
                  <a:ea typeface="Apis For Office" panose="020B0504010101010104" pitchFamily="34" charset="0"/>
                  <a:cs typeface="Apis For Office" panose="020B0504010101010104" pitchFamily="34" charset="0"/>
                </a:rPr>
                <a:t>Goal: </a:t>
              </a:r>
              <a:r>
                <a:rPr lang="en-US" sz="1467">
                  <a:latin typeface="+mj-lt"/>
                  <a:ea typeface="Apis For Office" panose="020B0504010101010104" pitchFamily="34" charset="0"/>
                  <a:cs typeface="Apis For Office" panose="020B0504010101010104" pitchFamily="34" charset="0"/>
                </a:rPr>
                <a:t>achieve weight loss sufficient to ameliorate the complications and prevent further deterioration</a:t>
              </a:r>
            </a:p>
          </p:txBody>
        </p:sp>
      </p:grpSp>
    </p:spTree>
    <p:extLst>
      <p:ext uri="{BB962C8B-B14F-4D97-AF65-F5344CB8AC3E}">
        <p14:creationId xmlns:p14="http://schemas.microsoft.com/office/powerpoint/2010/main" val="3116899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C5539-3127-8029-F169-074DC306EE34}"/>
              </a:ext>
            </a:extLst>
          </p:cNvPr>
          <p:cNvSpPr>
            <a:spLocks noGrp="1"/>
          </p:cNvSpPr>
          <p:nvPr>
            <p:ph type="title"/>
          </p:nvPr>
        </p:nvSpPr>
        <p:spPr>
          <a:xfrm>
            <a:off x="838200" y="475295"/>
            <a:ext cx="10515600" cy="1325563"/>
          </a:xfrm>
        </p:spPr>
        <p:txBody>
          <a:bodyPr>
            <a:normAutofit/>
          </a:bodyPr>
          <a:lstStyle/>
          <a:p>
            <a:r>
              <a:rPr lang="en-US"/>
              <a:t>Clinical guidelines treatment algorithm </a:t>
            </a:r>
            <a:br>
              <a:rPr lang="en-US"/>
            </a:br>
            <a:r>
              <a:rPr lang="en-US" sz="2200"/>
              <a:t>AHA guideline</a:t>
            </a:r>
            <a:endParaRPr lang="en-CA" sz="2200"/>
          </a:p>
        </p:txBody>
      </p:sp>
      <p:sp>
        <p:nvSpPr>
          <p:cNvPr id="6" name="Text Placeholder 5">
            <a:extLst>
              <a:ext uri="{FF2B5EF4-FFF2-40B4-BE49-F238E27FC236}">
                <a16:creationId xmlns:a16="http://schemas.microsoft.com/office/drawing/2014/main" id="{F17A67B5-A896-FBE0-2103-FBBCA07689FC}"/>
              </a:ext>
            </a:extLst>
          </p:cNvPr>
          <p:cNvSpPr>
            <a:spLocks noGrp="1"/>
          </p:cNvSpPr>
          <p:nvPr>
            <p:ph type="body" sz="quarter" idx="13"/>
          </p:nvPr>
        </p:nvSpPr>
        <p:spPr/>
        <p:txBody>
          <a:bodyPr/>
          <a:lstStyle/>
          <a:p>
            <a:r>
              <a:rPr lang="en-US" sz="1000">
                <a:latin typeface="+mj-lt"/>
              </a:rPr>
              <a:t>AHA, American Heart Association; BMI, body mass index; CVD, cardiovascular disease.</a:t>
            </a:r>
            <a:br>
              <a:rPr lang="en-US" sz="1000">
                <a:latin typeface="+mj-lt"/>
              </a:rPr>
            </a:br>
            <a:r>
              <a:rPr lang="en-US" sz="1000">
                <a:latin typeface="+mj-lt"/>
              </a:rPr>
              <a:t>American Heart Association. 2014:129(25);Suppl 2.</a:t>
            </a:r>
            <a:endParaRPr lang="en-CA" sz="1000">
              <a:latin typeface="+mj-lt"/>
            </a:endParaRPr>
          </a:p>
        </p:txBody>
      </p:sp>
      <p:grpSp>
        <p:nvGrpSpPr>
          <p:cNvPr id="158" name="Group 157">
            <a:extLst>
              <a:ext uri="{FF2B5EF4-FFF2-40B4-BE49-F238E27FC236}">
                <a16:creationId xmlns:a16="http://schemas.microsoft.com/office/drawing/2014/main" id="{E661912C-156C-72D8-D1E8-485B8D113C65}"/>
              </a:ext>
            </a:extLst>
          </p:cNvPr>
          <p:cNvGrpSpPr/>
          <p:nvPr/>
        </p:nvGrpSpPr>
        <p:grpSpPr>
          <a:xfrm>
            <a:off x="596653" y="1604209"/>
            <a:ext cx="11233313" cy="4381051"/>
            <a:chOff x="382079" y="1668284"/>
            <a:chExt cx="11441326" cy="4419699"/>
          </a:xfrm>
        </p:grpSpPr>
        <p:grpSp>
          <p:nvGrpSpPr>
            <p:cNvPr id="115" name="Group 114">
              <a:extLst>
                <a:ext uri="{FF2B5EF4-FFF2-40B4-BE49-F238E27FC236}">
                  <a16:creationId xmlns:a16="http://schemas.microsoft.com/office/drawing/2014/main" id="{FE2DBD1F-51F4-E574-0774-42CFA92DA5AC}"/>
                </a:ext>
              </a:extLst>
            </p:cNvPr>
            <p:cNvGrpSpPr/>
            <p:nvPr/>
          </p:nvGrpSpPr>
          <p:grpSpPr>
            <a:xfrm>
              <a:off x="382079" y="1668284"/>
              <a:ext cx="11441326" cy="4419699"/>
              <a:chOff x="382938" y="1665803"/>
              <a:chExt cx="11638067" cy="4908791"/>
            </a:xfrm>
          </p:grpSpPr>
          <p:sp>
            <p:nvSpPr>
              <p:cNvPr id="3" name="Rectangle 2">
                <a:extLst>
                  <a:ext uri="{FF2B5EF4-FFF2-40B4-BE49-F238E27FC236}">
                    <a16:creationId xmlns:a16="http://schemas.microsoft.com/office/drawing/2014/main" id="{A9D72B1D-1A49-9492-0FE2-2CABC28E330F}"/>
                  </a:ext>
                </a:extLst>
              </p:cNvPr>
              <p:cNvSpPr/>
              <p:nvPr/>
            </p:nvSpPr>
            <p:spPr>
              <a:xfrm>
                <a:off x="547247" y="1690686"/>
                <a:ext cx="1696808" cy="892091"/>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Patient encounter for obesity prevention and management</a:t>
                </a:r>
              </a:p>
            </p:txBody>
          </p:sp>
          <p:sp>
            <p:nvSpPr>
              <p:cNvPr id="36" name="Rectangle 35">
                <a:extLst>
                  <a:ext uri="{FF2B5EF4-FFF2-40B4-BE49-F238E27FC236}">
                    <a16:creationId xmlns:a16="http://schemas.microsoft.com/office/drawing/2014/main" id="{8799D6B7-CDB3-E6A6-01F9-6ECFBF3E2509}"/>
                  </a:ext>
                </a:extLst>
              </p:cNvPr>
              <p:cNvSpPr/>
              <p:nvPr/>
            </p:nvSpPr>
            <p:spPr>
              <a:xfrm>
                <a:off x="2597460" y="1907255"/>
                <a:ext cx="2023477" cy="458954"/>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Measure weight, height; </a:t>
                </a:r>
              </a:p>
              <a:p>
                <a:pPr algn="ctr"/>
                <a:r>
                  <a:rPr lang="en-GB" sz="1200">
                    <a:solidFill>
                      <a:schemeClr val="tx1"/>
                    </a:solidFill>
                  </a:rPr>
                  <a:t>Calculate BMI</a:t>
                </a:r>
              </a:p>
            </p:txBody>
          </p:sp>
          <p:sp>
            <p:nvSpPr>
              <p:cNvPr id="37" name="Rectangle 36">
                <a:extLst>
                  <a:ext uri="{FF2B5EF4-FFF2-40B4-BE49-F238E27FC236}">
                    <a16:creationId xmlns:a16="http://schemas.microsoft.com/office/drawing/2014/main" id="{F5CE12C6-9439-6D9F-1AA9-75BE13F928BD}"/>
                  </a:ext>
                </a:extLst>
              </p:cNvPr>
              <p:cNvSpPr/>
              <p:nvPr/>
            </p:nvSpPr>
            <p:spPr>
              <a:xfrm>
                <a:off x="4941154" y="1690686"/>
                <a:ext cx="2582779" cy="892091"/>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BMI 25–29.9 </a:t>
                </a:r>
                <a:r>
                  <a:rPr lang="en-GB" sz="1200" b="1">
                    <a:solidFill>
                      <a:schemeClr val="tx1"/>
                    </a:solidFill>
                  </a:rPr>
                  <a:t>(overweight)</a:t>
                </a:r>
                <a:r>
                  <a:rPr lang="en-GB" sz="1200">
                    <a:solidFill>
                      <a:schemeClr val="tx1"/>
                    </a:solidFill>
                  </a:rPr>
                  <a:t> </a:t>
                </a:r>
              </a:p>
              <a:p>
                <a:pPr algn="ctr"/>
                <a:r>
                  <a:rPr lang="en-GB" sz="1200">
                    <a:solidFill>
                      <a:schemeClr val="tx1"/>
                    </a:solidFill>
                  </a:rPr>
                  <a:t>or 30–34.9 (</a:t>
                </a:r>
                <a:r>
                  <a:rPr lang="en-GB" sz="1200" b="1">
                    <a:solidFill>
                      <a:schemeClr val="tx1"/>
                    </a:solidFill>
                  </a:rPr>
                  <a:t>class I obese)</a:t>
                </a:r>
                <a:br>
                  <a:rPr lang="en-GB" sz="1200" b="1">
                    <a:solidFill>
                      <a:schemeClr val="tx1"/>
                    </a:solidFill>
                  </a:rPr>
                </a:br>
                <a:r>
                  <a:rPr lang="en-GB" sz="1200">
                    <a:solidFill>
                      <a:schemeClr val="tx1"/>
                    </a:solidFill>
                  </a:rPr>
                  <a:t>or</a:t>
                </a:r>
                <a:r>
                  <a:rPr lang="en-GB" sz="1200" b="1">
                    <a:solidFill>
                      <a:schemeClr val="tx1"/>
                    </a:solidFill>
                  </a:rPr>
                  <a:t> </a:t>
                </a:r>
                <a:r>
                  <a:rPr lang="en-GB" sz="1200">
                    <a:solidFill>
                      <a:schemeClr val="tx1"/>
                    </a:solidFill>
                  </a:rPr>
                  <a:t>35–39.9 </a:t>
                </a:r>
                <a:r>
                  <a:rPr lang="en-GB" sz="1200" b="1">
                    <a:solidFill>
                      <a:schemeClr val="tx1"/>
                    </a:solidFill>
                  </a:rPr>
                  <a:t>(class II obese)</a:t>
                </a:r>
              </a:p>
              <a:p>
                <a:pPr algn="ctr"/>
                <a:r>
                  <a:rPr lang="en-GB" sz="1200">
                    <a:solidFill>
                      <a:schemeClr val="tx1"/>
                    </a:solidFill>
                  </a:rPr>
                  <a:t>or ≥40 </a:t>
                </a:r>
                <a:r>
                  <a:rPr lang="en-GB" sz="1200" b="1">
                    <a:solidFill>
                      <a:schemeClr val="tx1"/>
                    </a:solidFill>
                  </a:rPr>
                  <a:t>(class III obese)</a:t>
                </a:r>
              </a:p>
            </p:txBody>
          </p:sp>
          <p:sp>
            <p:nvSpPr>
              <p:cNvPr id="38" name="Rectangle 37">
                <a:extLst>
                  <a:ext uri="{FF2B5EF4-FFF2-40B4-BE49-F238E27FC236}">
                    <a16:creationId xmlns:a16="http://schemas.microsoft.com/office/drawing/2014/main" id="{98095E73-5158-62A9-D241-B6B4121334A7}"/>
                  </a:ext>
                </a:extLst>
              </p:cNvPr>
              <p:cNvSpPr/>
              <p:nvPr/>
            </p:nvSpPr>
            <p:spPr>
              <a:xfrm>
                <a:off x="10471686" y="1845968"/>
                <a:ext cx="1471110" cy="574383"/>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Assess weight and lifestyle histories</a:t>
                </a:r>
              </a:p>
            </p:txBody>
          </p:sp>
          <p:sp>
            <p:nvSpPr>
              <p:cNvPr id="39" name="Rectangle 38">
                <a:extLst>
                  <a:ext uri="{FF2B5EF4-FFF2-40B4-BE49-F238E27FC236}">
                    <a16:creationId xmlns:a16="http://schemas.microsoft.com/office/drawing/2014/main" id="{EC5D1729-84C5-9D83-814B-D14D615C8733}"/>
                  </a:ext>
                </a:extLst>
              </p:cNvPr>
              <p:cNvSpPr/>
              <p:nvPr/>
            </p:nvSpPr>
            <p:spPr>
              <a:xfrm>
                <a:off x="8195516" y="1694695"/>
                <a:ext cx="1963332" cy="892091"/>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rPr>
                  <a:t>Assess and treat risk factors for CVD and obesity-related comorbidities </a:t>
                </a:r>
              </a:p>
            </p:txBody>
          </p:sp>
          <p:cxnSp>
            <p:nvCxnSpPr>
              <p:cNvPr id="5" name="Straight Arrow Connector 4">
                <a:extLst>
                  <a:ext uri="{FF2B5EF4-FFF2-40B4-BE49-F238E27FC236}">
                    <a16:creationId xmlns:a16="http://schemas.microsoft.com/office/drawing/2014/main" id="{460A8602-0118-9117-AF4B-7BC754F15491}"/>
                  </a:ext>
                </a:extLst>
              </p:cNvPr>
              <p:cNvCxnSpPr>
                <a:stCxn id="3" idx="3"/>
                <a:endCxn id="36" idx="1"/>
              </p:cNvCxnSpPr>
              <p:nvPr/>
            </p:nvCxnSpPr>
            <p:spPr>
              <a:xfrm>
                <a:off x="2244054" y="2136732"/>
                <a:ext cx="360000" cy="0"/>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40773FCC-76EC-2385-551F-41B8FB675B24}"/>
                  </a:ext>
                </a:extLst>
              </p:cNvPr>
              <p:cNvCxnSpPr>
                <a:stCxn id="36" idx="3"/>
                <a:endCxn id="37" idx="1"/>
              </p:cNvCxnSpPr>
              <p:nvPr/>
            </p:nvCxnSpPr>
            <p:spPr>
              <a:xfrm>
                <a:off x="4620937" y="2136732"/>
                <a:ext cx="320217" cy="0"/>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cxnSp>
            <p:nvCxnSpPr>
              <p:cNvPr id="43" name="Straight Arrow Connector 42">
                <a:extLst>
                  <a:ext uri="{FF2B5EF4-FFF2-40B4-BE49-F238E27FC236}">
                    <a16:creationId xmlns:a16="http://schemas.microsoft.com/office/drawing/2014/main" id="{2524E5FB-D59D-DA2C-BEF2-2AC3F7688FBE}"/>
                  </a:ext>
                </a:extLst>
              </p:cNvPr>
              <p:cNvCxnSpPr>
                <a:stCxn id="37" idx="3"/>
                <a:endCxn id="39" idx="1"/>
              </p:cNvCxnSpPr>
              <p:nvPr/>
            </p:nvCxnSpPr>
            <p:spPr>
              <a:xfrm>
                <a:off x="7523933" y="2136732"/>
                <a:ext cx="671583" cy="4009"/>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cxnSp>
            <p:nvCxnSpPr>
              <p:cNvPr id="46" name="Straight Arrow Connector 45">
                <a:extLst>
                  <a:ext uri="{FF2B5EF4-FFF2-40B4-BE49-F238E27FC236}">
                    <a16:creationId xmlns:a16="http://schemas.microsoft.com/office/drawing/2014/main" id="{C170E3C2-7DDA-5296-7627-A033A48BEA0D}"/>
                  </a:ext>
                </a:extLst>
              </p:cNvPr>
              <p:cNvCxnSpPr>
                <a:cxnSpLocks/>
                <a:stCxn id="39" idx="3"/>
                <a:endCxn id="38" idx="1"/>
              </p:cNvCxnSpPr>
              <p:nvPr/>
            </p:nvCxnSpPr>
            <p:spPr>
              <a:xfrm flipV="1">
                <a:off x="10158848" y="2133160"/>
                <a:ext cx="312838" cy="7581"/>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sp>
            <p:nvSpPr>
              <p:cNvPr id="48" name="TextBox 47">
                <a:extLst>
                  <a:ext uri="{FF2B5EF4-FFF2-40B4-BE49-F238E27FC236}">
                    <a16:creationId xmlns:a16="http://schemas.microsoft.com/office/drawing/2014/main" id="{8B0CB918-6BB5-16CF-C2BE-A39FF2B37BBC}"/>
                  </a:ext>
                </a:extLst>
              </p:cNvPr>
              <p:cNvSpPr txBox="1"/>
              <p:nvPr/>
            </p:nvSpPr>
            <p:spPr>
              <a:xfrm>
                <a:off x="7319337" y="1665803"/>
                <a:ext cx="1064076" cy="482792"/>
              </a:xfrm>
              <a:prstGeom prst="rect">
                <a:avLst/>
              </a:prstGeom>
              <a:noFill/>
            </p:spPr>
            <p:txBody>
              <a:bodyPr wrap="square" rtlCol="0">
                <a:spAutoFit/>
              </a:bodyPr>
              <a:lstStyle/>
              <a:p>
                <a:pPr algn="ctr"/>
                <a:r>
                  <a:rPr lang="en-GB" sz="1100" b="1"/>
                  <a:t>Yes </a:t>
                </a:r>
                <a:br>
                  <a:rPr lang="en-GB" sz="1100" b="1"/>
                </a:br>
                <a:r>
                  <a:rPr lang="en-GB" sz="1100" b="1"/>
                  <a:t>BMI ≥25</a:t>
                </a:r>
              </a:p>
            </p:txBody>
          </p:sp>
          <p:cxnSp>
            <p:nvCxnSpPr>
              <p:cNvPr id="54" name="Straight Arrow Connector 53">
                <a:extLst>
                  <a:ext uri="{FF2B5EF4-FFF2-40B4-BE49-F238E27FC236}">
                    <a16:creationId xmlns:a16="http://schemas.microsoft.com/office/drawing/2014/main" id="{B7F1F999-6568-F1C4-4E1E-6B39AFD708CC}"/>
                  </a:ext>
                </a:extLst>
              </p:cNvPr>
              <p:cNvCxnSpPr>
                <a:cxnSpLocks/>
                <a:stCxn id="38" idx="2"/>
              </p:cNvCxnSpPr>
              <p:nvPr/>
            </p:nvCxnSpPr>
            <p:spPr>
              <a:xfrm>
                <a:off x="11207242" y="2420352"/>
                <a:ext cx="3517" cy="314299"/>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sp>
            <p:nvSpPr>
              <p:cNvPr id="60" name="Rectangle 59">
                <a:extLst>
                  <a:ext uri="{FF2B5EF4-FFF2-40B4-BE49-F238E27FC236}">
                    <a16:creationId xmlns:a16="http://schemas.microsoft.com/office/drawing/2014/main" id="{B680F8BB-7AC9-7567-1416-0542CF97EE62}"/>
                  </a:ext>
                </a:extLst>
              </p:cNvPr>
              <p:cNvSpPr/>
              <p:nvPr/>
            </p:nvSpPr>
            <p:spPr>
              <a:xfrm>
                <a:off x="10466190" y="2734650"/>
                <a:ext cx="1471110" cy="624315"/>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Assess need to lose weight: </a:t>
                </a:r>
              </a:p>
              <a:p>
                <a:pPr algn="ctr"/>
                <a:r>
                  <a:rPr lang="en-GB" sz="1200">
                    <a:solidFill>
                      <a:schemeClr val="tx1"/>
                    </a:solidFill>
                  </a:rPr>
                  <a:t>BMI ≥30</a:t>
                </a:r>
              </a:p>
            </p:txBody>
          </p:sp>
          <p:sp>
            <p:nvSpPr>
              <p:cNvPr id="62" name="Rectangle 61">
                <a:extLst>
                  <a:ext uri="{FF2B5EF4-FFF2-40B4-BE49-F238E27FC236}">
                    <a16:creationId xmlns:a16="http://schemas.microsoft.com/office/drawing/2014/main" id="{0A9CD221-2BC1-EBC5-B923-2D511E00710E}"/>
                  </a:ext>
                </a:extLst>
              </p:cNvPr>
              <p:cNvSpPr/>
              <p:nvPr/>
            </p:nvSpPr>
            <p:spPr>
              <a:xfrm>
                <a:off x="10393476" y="3763967"/>
                <a:ext cx="1627529" cy="583805"/>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Assess readiness to make lifestyle changes</a:t>
                </a:r>
              </a:p>
            </p:txBody>
          </p:sp>
          <p:cxnSp>
            <p:nvCxnSpPr>
              <p:cNvPr id="63" name="Straight Arrow Connector 62">
                <a:extLst>
                  <a:ext uri="{FF2B5EF4-FFF2-40B4-BE49-F238E27FC236}">
                    <a16:creationId xmlns:a16="http://schemas.microsoft.com/office/drawing/2014/main" id="{1C1BAA17-A86A-F4D2-3DD7-1DE69A7C9A35}"/>
                  </a:ext>
                </a:extLst>
              </p:cNvPr>
              <p:cNvCxnSpPr>
                <a:cxnSpLocks/>
                <a:stCxn id="60" idx="2"/>
                <a:endCxn id="62" idx="0"/>
              </p:cNvCxnSpPr>
              <p:nvPr/>
            </p:nvCxnSpPr>
            <p:spPr>
              <a:xfrm>
                <a:off x="11201745" y="3358964"/>
                <a:ext cx="5495" cy="405002"/>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sp>
            <p:nvSpPr>
              <p:cNvPr id="70" name="TextBox 69">
                <a:extLst>
                  <a:ext uri="{FF2B5EF4-FFF2-40B4-BE49-F238E27FC236}">
                    <a16:creationId xmlns:a16="http://schemas.microsoft.com/office/drawing/2014/main" id="{04891FE5-91FD-9A5B-F8C0-FBB0A4F40DCF}"/>
                  </a:ext>
                </a:extLst>
              </p:cNvPr>
              <p:cNvSpPr txBox="1"/>
              <p:nvPr/>
            </p:nvSpPr>
            <p:spPr>
              <a:xfrm>
                <a:off x="10857182" y="3386663"/>
                <a:ext cx="1064076" cy="261610"/>
              </a:xfrm>
              <a:prstGeom prst="rect">
                <a:avLst/>
              </a:prstGeom>
              <a:noFill/>
            </p:spPr>
            <p:txBody>
              <a:bodyPr wrap="square" rtlCol="0">
                <a:spAutoFit/>
              </a:bodyPr>
              <a:lstStyle/>
              <a:p>
                <a:pPr algn="ctr"/>
                <a:r>
                  <a:rPr lang="en-GB" sz="1100" b="1"/>
                  <a:t>Yes </a:t>
                </a:r>
              </a:p>
            </p:txBody>
          </p:sp>
          <p:sp>
            <p:nvSpPr>
              <p:cNvPr id="71" name="Rectangle 70">
                <a:extLst>
                  <a:ext uri="{FF2B5EF4-FFF2-40B4-BE49-F238E27FC236}">
                    <a16:creationId xmlns:a16="http://schemas.microsoft.com/office/drawing/2014/main" id="{50CC26A3-FE4C-2C14-A5C5-B9D0F21B43A0}"/>
                  </a:ext>
                </a:extLst>
              </p:cNvPr>
              <p:cNvSpPr/>
              <p:nvPr/>
            </p:nvSpPr>
            <p:spPr>
              <a:xfrm>
                <a:off x="10057674" y="4627222"/>
                <a:ext cx="1963331" cy="809180"/>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Determine weight loss and health goals and intervention strategies</a:t>
                </a:r>
              </a:p>
            </p:txBody>
          </p:sp>
          <p:cxnSp>
            <p:nvCxnSpPr>
              <p:cNvPr id="72" name="Straight Arrow Connector 71">
                <a:extLst>
                  <a:ext uri="{FF2B5EF4-FFF2-40B4-BE49-F238E27FC236}">
                    <a16:creationId xmlns:a16="http://schemas.microsoft.com/office/drawing/2014/main" id="{2C16A36A-7458-5187-08AE-C434A4C5D7D8}"/>
                  </a:ext>
                </a:extLst>
              </p:cNvPr>
              <p:cNvCxnSpPr>
                <a:cxnSpLocks/>
                <a:stCxn id="62" idx="2"/>
              </p:cNvCxnSpPr>
              <p:nvPr/>
            </p:nvCxnSpPr>
            <p:spPr>
              <a:xfrm flipH="1">
                <a:off x="11201745" y="4347772"/>
                <a:ext cx="5495" cy="279449"/>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sp>
            <p:nvSpPr>
              <p:cNvPr id="77" name="Rectangle 76">
                <a:extLst>
                  <a:ext uri="{FF2B5EF4-FFF2-40B4-BE49-F238E27FC236}">
                    <a16:creationId xmlns:a16="http://schemas.microsoft.com/office/drawing/2014/main" id="{6D355160-6DEC-CD3F-6FC8-ADC44D976FFF}"/>
                  </a:ext>
                </a:extLst>
              </p:cNvPr>
              <p:cNvSpPr/>
              <p:nvPr/>
            </p:nvSpPr>
            <p:spPr>
              <a:xfrm>
                <a:off x="7690208" y="4627222"/>
                <a:ext cx="1963332" cy="809180"/>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rPr>
                  <a:t>Comprehensive lifestyle intervention alone or with adjunctive therapies</a:t>
                </a:r>
              </a:p>
            </p:txBody>
          </p:sp>
          <p:cxnSp>
            <p:nvCxnSpPr>
              <p:cNvPr id="78" name="Straight Arrow Connector 77">
                <a:extLst>
                  <a:ext uri="{FF2B5EF4-FFF2-40B4-BE49-F238E27FC236}">
                    <a16:creationId xmlns:a16="http://schemas.microsoft.com/office/drawing/2014/main" id="{1A12B8A0-3895-DF6C-82C2-20F83E1B302A}"/>
                  </a:ext>
                </a:extLst>
              </p:cNvPr>
              <p:cNvCxnSpPr>
                <a:cxnSpLocks/>
                <a:stCxn id="71" idx="1"/>
                <a:endCxn id="77" idx="3"/>
              </p:cNvCxnSpPr>
              <p:nvPr/>
            </p:nvCxnSpPr>
            <p:spPr>
              <a:xfrm flipH="1">
                <a:off x="9653540" y="5031812"/>
                <a:ext cx="404134" cy="0"/>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sp>
            <p:nvSpPr>
              <p:cNvPr id="81" name="Rectangle 80">
                <a:extLst>
                  <a:ext uri="{FF2B5EF4-FFF2-40B4-BE49-F238E27FC236}">
                    <a16:creationId xmlns:a16="http://schemas.microsoft.com/office/drawing/2014/main" id="{F166FC1B-BF5A-E914-CFB7-FEF23515AB4F}"/>
                  </a:ext>
                </a:extLst>
              </p:cNvPr>
              <p:cNvSpPr/>
              <p:nvPr/>
            </p:nvSpPr>
            <p:spPr>
              <a:xfrm>
                <a:off x="5250877" y="3175992"/>
                <a:ext cx="1963332" cy="809180"/>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rPr>
                  <a:t>Advise to avoid weight gain; address and treat other risk factors</a:t>
                </a:r>
              </a:p>
            </p:txBody>
          </p:sp>
          <p:cxnSp>
            <p:nvCxnSpPr>
              <p:cNvPr id="82" name="Straight Arrow Connector 81">
                <a:extLst>
                  <a:ext uri="{FF2B5EF4-FFF2-40B4-BE49-F238E27FC236}">
                    <a16:creationId xmlns:a16="http://schemas.microsoft.com/office/drawing/2014/main" id="{84F5DF28-F865-4D2A-532E-53FC1119CE25}"/>
                  </a:ext>
                </a:extLst>
              </p:cNvPr>
              <p:cNvCxnSpPr>
                <a:cxnSpLocks/>
                <a:stCxn id="37" idx="2"/>
                <a:endCxn id="81" idx="0"/>
              </p:cNvCxnSpPr>
              <p:nvPr/>
            </p:nvCxnSpPr>
            <p:spPr>
              <a:xfrm flipH="1">
                <a:off x="6232543" y="2582777"/>
                <a:ext cx="1" cy="593215"/>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sp>
            <p:nvSpPr>
              <p:cNvPr id="86" name="TextBox 85">
                <a:extLst>
                  <a:ext uri="{FF2B5EF4-FFF2-40B4-BE49-F238E27FC236}">
                    <a16:creationId xmlns:a16="http://schemas.microsoft.com/office/drawing/2014/main" id="{BE010C88-47C6-F634-41E8-6579CB24AEE8}"/>
                  </a:ext>
                </a:extLst>
              </p:cNvPr>
              <p:cNvSpPr txBox="1"/>
              <p:nvPr/>
            </p:nvSpPr>
            <p:spPr>
              <a:xfrm>
                <a:off x="6096000" y="2653431"/>
                <a:ext cx="1467592" cy="482792"/>
              </a:xfrm>
              <a:prstGeom prst="rect">
                <a:avLst/>
              </a:prstGeom>
              <a:noFill/>
            </p:spPr>
            <p:txBody>
              <a:bodyPr wrap="square" rtlCol="0">
                <a:spAutoFit/>
              </a:bodyPr>
              <a:lstStyle/>
              <a:p>
                <a:pPr algn="ctr"/>
                <a:r>
                  <a:rPr lang="en-GB" sz="1100" b="1"/>
                  <a:t>No</a:t>
                </a:r>
                <a:br>
                  <a:rPr lang="en-GB" sz="1100" b="1"/>
                </a:br>
                <a:r>
                  <a:rPr lang="en-GB" sz="1100" b="1"/>
                  <a:t> BMI 18.5–24.9</a:t>
                </a:r>
              </a:p>
            </p:txBody>
          </p:sp>
          <p:cxnSp>
            <p:nvCxnSpPr>
              <p:cNvPr id="2065" name="Connector: Elbow 2064">
                <a:extLst>
                  <a:ext uri="{FF2B5EF4-FFF2-40B4-BE49-F238E27FC236}">
                    <a16:creationId xmlns:a16="http://schemas.microsoft.com/office/drawing/2014/main" id="{CF85DCBC-D39F-04FC-FA73-EC6F3A2A1A5D}"/>
                  </a:ext>
                </a:extLst>
              </p:cNvPr>
              <p:cNvCxnSpPr>
                <a:cxnSpLocks/>
                <a:stCxn id="60" idx="1"/>
                <a:endCxn id="81" idx="3"/>
              </p:cNvCxnSpPr>
              <p:nvPr/>
            </p:nvCxnSpPr>
            <p:spPr>
              <a:xfrm rot="10800000" flipV="1">
                <a:off x="7214209" y="3046807"/>
                <a:ext cx="3251981" cy="533775"/>
              </a:xfrm>
              <a:prstGeom prst="bentConnector3">
                <a:avLst>
                  <a:gd name="adj1" fmla="val 50000"/>
                </a:avLst>
              </a:prstGeom>
              <a:ln w="31750">
                <a:tailEnd type="triangle"/>
              </a:ln>
            </p:spPr>
            <p:style>
              <a:lnRef idx="3">
                <a:schemeClr val="dk1"/>
              </a:lnRef>
              <a:fillRef idx="0">
                <a:schemeClr val="dk1"/>
              </a:fillRef>
              <a:effectRef idx="2">
                <a:schemeClr val="dk1"/>
              </a:effectRef>
              <a:fontRef idx="minor">
                <a:schemeClr val="tx1"/>
              </a:fontRef>
            </p:style>
          </p:cxnSp>
          <p:cxnSp>
            <p:nvCxnSpPr>
              <p:cNvPr id="92" name="Connector: Elbow 91">
                <a:extLst>
                  <a:ext uri="{FF2B5EF4-FFF2-40B4-BE49-F238E27FC236}">
                    <a16:creationId xmlns:a16="http://schemas.microsoft.com/office/drawing/2014/main" id="{3AB68F84-F406-6B75-D65F-D62C86339494}"/>
                  </a:ext>
                </a:extLst>
              </p:cNvPr>
              <p:cNvCxnSpPr>
                <a:cxnSpLocks/>
                <a:stCxn id="62" idx="1"/>
                <a:endCxn id="81" idx="3"/>
              </p:cNvCxnSpPr>
              <p:nvPr/>
            </p:nvCxnSpPr>
            <p:spPr>
              <a:xfrm rot="10800000">
                <a:off x="7214210" y="3580582"/>
                <a:ext cx="3179267" cy="475288"/>
              </a:xfrm>
              <a:prstGeom prst="bentConnector3">
                <a:avLst>
                  <a:gd name="adj1" fmla="val 50000"/>
                </a:avLst>
              </a:prstGeom>
              <a:ln w="31750">
                <a:tailEnd type="triangle"/>
              </a:ln>
            </p:spPr>
            <p:style>
              <a:lnRef idx="3">
                <a:schemeClr val="dk1"/>
              </a:lnRef>
              <a:fillRef idx="0">
                <a:schemeClr val="dk1"/>
              </a:fillRef>
              <a:effectRef idx="2">
                <a:schemeClr val="dk1"/>
              </a:effectRef>
              <a:fontRef idx="minor">
                <a:schemeClr val="tx1"/>
              </a:fontRef>
            </p:style>
          </p:cxnSp>
          <p:sp>
            <p:nvSpPr>
              <p:cNvPr id="99" name="TextBox 98">
                <a:extLst>
                  <a:ext uri="{FF2B5EF4-FFF2-40B4-BE49-F238E27FC236}">
                    <a16:creationId xmlns:a16="http://schemas.microsoft.com/office/drawing/2014/main" id="{2EA4C24D-D4DE-BA49-EBD2-0CBEC61A65EB}"/>
                  </a:ext>
                </a:extLst>
              </p:cNvPr>
              <p:cNvSpPr txBox="1"/>
              <p:nvPr/>
            </p:nvSpPr>
            <p:spPr>
              <a:xfrm>
                <a:off x="8215835" y="2726407"/>
                <a:ext cx="2099432" cy="261610"/>
              </a:xfrm>
              <a:prstGeom prst="rect">
                <a:avLst/>
              </a:prstGeom>
              <a:noFill/>
            </p:spPr>
            <p:txBody>
              <a:bodyPr wrap="square" rtlCol="0">
                <a:spAutoFit/>
              </a:bodyPr>
              <a:lstStyle/>
              <a:p>
                <a:pPr algn="ctr"/>
                <a:r>
                  <a:rPr lang="en-GB" sz="1100" b="1"/>
                  <a:t>No, insufficient risk</a:t>
                </a:r>
              </a:p>
            </p:txBody>
          </p:sp>
          <p:sp>
            <p:nvSpPr>
              <p:cNvPr id="100" name="TextBox 99">
                <a:extLst>
                  <a:ext uri="{FF2B5EF4-FFF2-40B4-BE49-F238E27FC236}">
                    <a16:creationId xmlns:a16="http://schemas.microsoft.com/office/drawing/2014/main" id="{515A9FA4-57DC-E6BE-A670-F601E00AE221}"/>
                  </a:ext>
                </a:extLst>
              </p:cNvPr>
              <p:cNvSpPr txBox="1"/>
              <p:nvPr/>
            </p:nvSpPr>
            <p:spPr>
              <a:xfrm>
                <a:off x="8392256" y="3736978"/>
                <a:ext cx="2099432" cy="261611"/>
              </a:xfrm>
              <a:prstGeom prst="rect">
                <a:avLst/>
              </a:prstGeom>
              <a:noFill/>
            </p:spPr>
            <p:txBody>
              <a:bodyPr wrap="square" rtlCol="0">
                <a:spAutoFit/>
              </a:bodyPr>
              <a:lstStyle/>
              <a:p>
                <a:pPr algn="ctr"/>
                <a:r>
                  <a:rPr lang="en-GB" sz="1100" b="1"/>
                  <a:t>No, not yet ready</a:t>
                </a:r>
              </a:p>
            </p:txBody>
          </p:sp>
          <p:sp>
            <p:nvSpPr>
              <p:cNvPr id="101" name="Rectangle 100">
                <a:extLst>
                  <a:ext uri="{FF2B5EF4-FFF2-40B4-BE49-F238E27FC236}">
                    <a16:creationId xmlns:a16="http://schemas.microsoft.com/office/drawing/2014/main" id="{30AB7C16-FA82-E04A-9398-554F1CB4778C}"/>
                  </a:ext>
                </a:extLst>
              </p:cNvPr>
              <p:cNvSpPr/>
              <p:nvPr/>
            </p:nvSpPr>
            <p:spPr>
              <a:xfrm>
                <a:off x="2597459" y="3385880"/>
                <a:ext cx="2023477" cy="389404"/>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Measure weight and calculate BMI annually</a:t>
                </a:r>
              </a:p>
            </p:txBody>
          </p:sp>
          <p:cxnSp>
            <p:nvCxnSpPr>
              <p:cNvPr id="103" name="Straight Arrow Connector 102">
                <a:extLst>
                  <a:ext uri="{FF2B5EF4-FFF2-40B4-BE49-F238E27FC236}">
                    <a16:creationId xmlns:a16="http://schemas.microsoft.com/office/drawing/2014/main" id="{370344F7-5641-7AE4-2AF8-F61D820688FD}"/>
                  </a:ext>
                </a:extLst>
              </p:cNvPr>
              <p:cNvCxnSpPr>
                <a:cxnSpLocks/>
                <a:stCxn id="81" idx="1"/>
                <a:endCxn id="101" idx="3"/>
              </p:cNvCxnSpPr>
              <p:nvPr/>
            </p:nvCxnSpPr>
            <p:spPr>
              <a:xfrm flipH="1">
                <a:off x="4620936" y="3580582"/>
                <a:ext cx="629941" cy="0"/>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sp>
            <p:nvSpPr>
              <p:cNvPr id="109" name="Rectangle 108">
                <a:extLst>
                  <a:ext uri="{FF2B5EF4-FFF2-40B4-BE49-F238E27FC236}">
                    <a16:creationId xmlns:a16="http://schemas.microsoft.com/office/drawing/2014/main" id="{A743EF00-34C1-26F9-F622-1B678EEFE238}"/>
                  </a:ext>
                </a:extLst>
              </p:cNvPr>
              <p:cNvSpPr/>
              <p:nvPr/>
            </p:nvSpPr>
            <p:spPr>
              <a:xfrm>
                <a:off x="527985" y="2864517"/>
                <a:ext cx="1459721" cy="622950"/>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rPr>
                  <a:t>Follow-up and weight loss maintenance</a:t>
                </a:r>
              </a:p>
            </p:txBody>
          </p:sp>
          <p:cxnSp>
            <p:nvCxnSpPr>
              <p:cNvPr id="121" name="Connector: Elbow 120">
                <a:extLst>
                  <a:ext uri="{FF2B5EF4-FFF2-40B4-BE49-F238E27FC236}">
                    <a16:creationId xmlns:a16="http://schemas.microsoft.com/office/drawing/2014/main" id="{13802C71-A4EC-A6E2-54D9-8FFF62F1F43F}"/>
                  </a:ext>
                </a:extLst>
              </p:cNvPr>
              <p:cNvCxnSpPr>
                <a:cxnSpLocks/>
                <a:stCxn id="109" idx="3"/>
                <a:endCxn id="101" idx="1"/>
              </p:cNvCxnSpPr>
              <p:nvPr/>
            </p:nvCxnSpPr>
            <p:spPr>
              <a:xfrm>
                <a:off x="1987706" y="3175992"/>
                <a:ext cx="609753" cy="404590"/>
              </a:xfrm>
              <a:prstGeom prst="bentConnector3">
                <a:avLst>
                  <a:gd name="adj1" fmla="val 50000"/>
                </a:avLst>
              </a:prstGeom>
              <a:ln w="31750">
                <a:tailEnd type="triangle"/>
              </a:ln>
            </p:spPr>
            <p:style>
              <a:lnRef idx="3">
                <a:schemeClr val="dk1"/>
              </a:lnRef>
              <a:fillRef idx="0">
                <a:schemeClr val="dk1"/>
              </a:fillRef>
              <a:effectRef idx="2">
                <a:schemeClr val="dk1"/>
              </a:effectRef>
              <a:fontRef idx="minor">
                <a:schemeClr val="tx1"/>
              </a:fontRef>
            </p:style>
          </p:cxnSp>
          <p:sp>
            <p:nvSpPr>
              <p:cNvPr id="126" name="Rectangle 125">
                <a:extLst>
                  <a:ext uri="{FF2B5EF4-FFF2-40B4-BE49-F238E27FC236}">
                    <a16:creationId xmlns:a16="http://schemas.microsoft.com/office/drawing/2014/main" id="{0C7B839E-8915-ADF9-53C7-BD439618049F}"/>
                  </a:ext>
                </a:extLst>
              </p:cNvPr>
              <p:cNvSpPr/>
              <p:nvPr/>
            </p:nvSpPr>
            <p:spPr>
              <a:xfrm>
                <a:off x="5322742" y="4286420"/>
                <a:ext cx="1963331" cy="562313"/>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rPr>
                  <a:t>Intensive lifestyle intervention</a:t>
                </a:r>
              </a:p>
            </p:txBody>
          </p:sp>
          <p:cxnSp>
            <p:nvCxnSpPr>
              <p:cNvPr id="127" name="Connector: Elbow 126">
                <a:extLst>
                  <a:ext uri="{FF2B5EF4-FFF2-40B4-BE49-F238E27FC236}">
                    <a16:creationId xmlns:a16="http://schemas.microsoft.com/office/drawing/2014/main" id="{9C969137-2C3F-4065-AE91-F2D688259FD5}"/>
                  </a:ext>
                </a:extLst>
              </p:cNvPr>
              <p:cNvCxnSpPr>
                <a:cxnSpLocks/>
                <a:stCxn id="77" idx="1"/>
                <a:endCxn id="126" idx="3"/>
              </p:cNvCxnSpPr>
              <p:nvPr/>
            </p:nvCxnSpPr>
            <p:spPr>
              <a:xfrm rot="10800000">
                <a:off x="7286074" y="4567578"/>
                <a:ext cx="404135" cy="464235"/>
              </a:xfrm>
              <a:prstGeom prst="bentConnector3">
                <a:avLst>
                  <a:gd name="adj1" fmla="val 50000"/>
                </a:avLst>
              </a:prstGeom>
              <a:ln w="31750">
                <a:tailEnd type="triangle"/>
              </a:ln>
            </p:spPr>
            <p:style>
              <a:lnRef idx="3">
                <a:schemeClr val="dk1"/>
              </a:lnRef>
              <a:fillRef idx="0">
                <a:schemeClr val="dk1"/>
              </a:fillRef>
              <a:effectRef idx="2">
                <a:schemeClr val="dk1"/>
              </a:effectRef>
              <a:fontRef idx="minor">
                <a:schemeClr val="tx1"/>
              </a:fontRef>
            </p:style>
          </p:cxnSp>
          <p:cxnSp>
            <p:nvCxnSpPr>
              <p:cNvPr id="131" name="Straight Arrow Connector 130">
                <a:extLst>
                  <a:ext uri="{FF2B5EF4-FFF2-40B4-BE49-F238E27FC236}">
                    <a16:creationId xmlns:a16="http://schemas.microsoft.com/office/drawing/2014/main" id="{A669E966-B3D3-6FCC-38E6-6A87E60D6AB1}"/>
                  </a:ext>
                </a:extLst>
              </p:cNvPr>
              <p:cNvCxnSpPr>
                <a:cxnSpLocks/>
                <a:stCxn id="126" idx="1"/>
                <a:endCxn id="130" idx="3"/>
              </p:cNvCxnSpPr>
              <p:nvPr/>
            </p:nvCxnSpPr>
            <p:spPr>
              <a:xfrm flipH="1">
                <a:off x="4750705" y="4567576"/>
                <a:ext cx="572037" cy="2479"/>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cxnSp>
            <p:nvCxnSpPr>
              <p:cNvPr id="135" name="Connector: Elbow 134">
                <a:extLst>
                  <a:ext uri="{FF2B5EF4-FFF2-40B4-BE49-F238E27FC236}">
                    <a16:creationId xmlns:a16="http://schemas.microsoft.com/office/drawing/2014/main" id="{5ABB68DC-DBE4-466C-8F91-EC91B2BC08D9}"/>
                  </a:ext>
                </a:extLst>
              </p:cNvPr>
              <p:cNvCxnSpPr>
                <a:cxnSpLocks/>
                <a:stCxn id="130" idx="1"/>
                <a:endCxn id="109" idx="2"/>
              </p:cNvCxnSpPr>
              <p:nvPr/>
            </p:nvCxnSpPr>
            <p:spPr>
              <a:xfrm rot="10800000">
                <a:off x="1257845" y="3487469"/>
                <a:ext cx="1529529" cy="1082587"/>
              </a:xfrm>
              <a:prstGeom prst="bentConnector2">
                <a:avLst/>
              </a:prstGeom>
              <a:ln w="31750">
                <a:tailEnd type="triangle"/>
              </a:ln>
            </p:spPr>
            <p:style>
              <a:lnRef idx="3">
                <a:schemeClr val="dk1"/>
              </a:lnRef>
              <a:fillRef idx="0">
                <a:schemeClr val="dk1"/>
              </a:fillRef>
              <a:effectRef idx="2">
                <a:schemeClr val="dk1"/>
              </a:effectRef>
              <a:fontRef idx="minor">
                <a:schemeClr val="tx1"/>
              </a:fontRef>
            </p:style>
          </p:cxnSp>
          <p:sp>
            <p:nvSpPr>
              <p:cNvPr id="138" name="TextBox 137">
                <a:extLst>
                  <a:ext uri="{FF2B5EF4-FFF2-40B4-BE49-F238E27FC236}">
                    <a16:creationId xmlns:a16="http://schemas.microsoft.com/office/drawing/2014/main" id="{5055CCA9-CF23-D827-0EAA-EB5CFDAE0DE2}"/>
                  </a:ext>
                </a:extLst>
              </p:cNvPr>
              <p:cNvSpPr txBox="1"/>
              <p:nvPr/>
            </p:nvSpPr>
            <p:spPr>
              <a:xfrm>
                <a:off x="973704" y="3895720"/>
                <a:ext cx="1064076" cy="261610"/>
              </a:xfrm>
              <a:prstGeom prst="rect">
                <a:avLst/>
              </a:prstGeom>
              <a:noFill/>
            </p:spPr>
            <p:txBody>
              <a:bodyPr wrap="square" rtlCol="0">
                <a:spAutoFit/>
              </a:bodyPr>
              <a:lstStyle/>
              <a:p>
                <a:pPr algn="ctr"/>
                <a:r>
                  <a:rPr lang="en-GB" sz="1100" b="1"/>
                  <a:t>Yes </a:t>
                </a:r>
              </a:p>
            </p:txBody>
          </p:sp>
          <p:sp>
            <p:nvSpPr>
              <p:cNvPr id="139" name="Rectangle 138">
                <a:extLst>
                  <a:ext uri="{FF2B5EF4-FFF2-40B4-BE49-F238E27FC236}">
                    <a16:creationId xmlns:a16="http://schemas.microsoft.com/office/drawing/2014/main" id="{B48F4549-52FF-E74C-F673-A654BF38E417}"/>
                  </a:ext>
                </a:extLst>
              </p:cNvPr>
              <p:cNvSpPr/>
              <p:nvPr/>
            </p:nvSpPr>
            <p:spPr>
              <a:xfrm>
                <a:off x="2817713" y="5496476"/>
                <a:ext cx="1963331" cy="1078118"/>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err="1">
                    <a:solidFill>
                      <a:schemeClr val="bg1"/>
                    </a:solidFill>
                  </a:rPr>
                  <a:t>Behavioral</a:t>
                </a:r>
                <a:r>
                  <a:rPr lang="en-GB" sz="1200">
                    <a:solidFill>
                      <a:schemeClr val="bg1"/>
                    </a:solidFill>
                  </a:rPr>
                  <a:t> treatment; reassess other contributory factors and add pharmacotherapy</a:t>
                </a:r>
              </a:p>
            </p:txBody>
          </p:sp>
          <p:cxnSp>
            <p:nvCxnSpPr>
              <p:cNvPr id="146" name="Straight Arrow Connector 145">
                <a:extLst>
                  <a:ext uri="{FF2B5EF4-FFF2-40B4-BE49-F238E27FC236}">
                    <a16:creationId xmlns:a16="http://schemas.microsoft.com/office/drawing/2014/main" id="{4157A846-7C2F-A588-75FD-6CE405E7B3C2}"/>
                  </a:ext>
                </a:extLst>
              </p:cNvPr>
              <p:cNvCxnSpPr>
                <a:cxnSpLocks/>
              </p:cNvCxnSpPr>
              <p:nvPr/>
            </p:nvCxnSpPr>
            <p:spPr>
              <a:xfrm>
                <a:off x="3430412" y="4794955"/>
                <a:ext cx="0" cy="641447"/>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cxnSp>
            <p:nvCxnSpPr>
              <p:cNvPr id="149" name="Straight Arrow Connector 148">
                <a:extLst>
                  <a:ext uri="{FF2B5EF4-FFF2-40B4-BE49-F238E27FC236}">
                    <a16:creationId xmlns:a16="http://schemas.microsoft.com/office/drawing/2014/main" id="{F8CFAB6D-8268-011E-B935-AAD421642A7C}"/>
                  </a:ext>
                </a:extLst>
              </p:cNvPr>
              <p:cNvCxnSpPr>
                <a:cxnSpLocks/>
              </p:cNvCxnSpPr>
              <p:nvPr/>
            </p:nvCxnSpPr>
            <p:spPr>
              <a:xfrm flipV="1">
                <a:off x="4312724" y="4794955"/>
                <a:ext cx="0" cy="641447"/>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sp>
            <p:nvSpPr>
              <p:cNvPr id="152" name="TextBox 151">
                <a:extLst>
                  <a:ext uri="{FF2B5EF4-FFF2-40B4-BE49-F238E27FC236}">
                    <a16:creationId xmlns:a16="http://schemas.microsoft.com/office/drawing/2014/main" id="{948FDE34-B57E-E540-2E73-8729B2523E1E}"/>
                  </a:ext>
                </a:extLst>
              </p:cNvPr>
              <p:cNvSpPr txBox="1"/>
              <p:nvPr/>
            </p:nvSpPr>
            <p:spPr>
              <a:xfrm>
                <a:off x="2735302" y="4979447"/>
                <a:ext cx="1064076" cy="261610"/>
              </a:xfrm>
              <a:prstGeom prst="rect">
                <a:avLst/>
              </a:prstGeom>
              <a:noFill/>
            </p:spPr>
            <p:txBody>
              <a:bodyPr wrap="square" rtlCol="0">
                <a:spAutoFit/>
              </a:bodyPr>
              <a:lstStyle/>
              <a:p>
                <a:pPr algn="ctr"/>
                <a:r>
                  <a:rPr lang="en-GB" sz="1100" b="1"/>
                  <a:t>No </a:t>
                </a:r>
              </a:p>
            </p:txBody>
          </p:sp>
          <p:sp>
            <p:nvSpPr>
              <p:cNvPr id="153" name="Rectangle 152">
                <a:extLst>
                  <a:ext uri="{FF2B5EF4-FFF2-40B4-BE49-F238E27FC236}">
                    <a16:creationId xmlns:a16="http://schemas.microsoft.com/office/drawing/2014/main" id="{262F1F51-BB7E-331E-16D2-EF3C432E4FD3}"/>
                  </a:ext>
                </a:extLst>
              </p:cNvPr>
              <p:cNvSpPr/>
              <p:nvPr/>
            </p:nvSpPr>
            <p:spPr>
              <a:xfrm>
                <a:off x="382938" y="5496475"/>
                <a:ext cx="1921169" cy="1078119"/>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rPr>
                  <a:t>Continue intensive medical management of CVD risk factors and other obesity-related conditions </a:t>
                </a:r>
              </a:p>
            </p:txBody>
          </p:sp>
          <p:cxnSp>
            <p:nvCxnSpPr>
              <p:cNvPr id="154" name="Straight Arrow Connector 153">
                <a:extLst>
                  <a:ext uri="{FF2B5EF4-FFF2-40B4-BE49-F238E27FC236}">
                    <a16:creationId xmlns:a16="http://schemas.microsoft.com/office/drawing/2014/main" id="{7D7B4271-E482-6DE6-E0D6-8A604D936469}"/>
                  </a:ext>
                </a:extLst>
              </p:cNvPr>
              <p:cNvCxnSpPr>
                <a:cxnSpLocks/>
                <a:stCxn id="139" idx="1"/>
                <a:endCxn id="153" idx="3"/>
              </p:cNvCxnSpPr>
              <p:nvPr/>
            </p:nvCxnSpPr>
            <p:spPr>
              <a:xfrm flipH="1" flipV="1">
                <a:off x="2304107" y="6035535"/>
                <a:ext cx="513605" cy="1"/>
              </a:xfrm>
              <a:prstGeom prst="straightConnector1">
                <a:avLst/>
              </a:prstGeom>
              <a:ln w="31750">
                <a:tailEnd type="triangle"/>
              </a:ln>
            </p:spPr>
            <p:style>
              <a:lnRef idx="3">
                <a:schemeClr val="dk1"/>
              </a:lnRef>
              <a:fillRef idx="0">
                <a:schemeClr val="dk1"/>
              </a:fillRef>
              <a:effectRef idx="2">
                <a:schemeClr val="dk1"/>
              </a:effectRef>
              <a:fontRef idx="minor">
                <a:schemeClr val="tx1"/>
              </a:fontRef>
            </p:style>
          </p:cxnSp>
          <p:sp>
            <p:nvSpPr>
              <p:cNvPr id="162" name="TextBox 161">
                <a:extLst>
                  <a:ext uri="{FF2B5EF4-FFF2-40B4-BE49-F238E27FC236}">
                    <a16:creationId xmlns:a16="http://schemas.microsoft.com/office/drawing/2014/main" id="{7487B5B0-FDE5-86CF-413F-136621450767}"/>
                  </a:ext>
                </a:extLst>
              </p:cNvPr>
              <p:cNvSpPr txBox="1"/>
              <p:nvPr/>
            </p:nvSpPr>
            <p:spPr>
              <a:xfrm>
                <a:off x="2015907" y="5676760"/>
                <a:ext cx="1064076" cy="261610"/>
              </a:xfrm>
              <a:prstGeom prst="rect">
                <a:avLst/>
              </a:prstGeom>
              <a:noFill/>
            </p:spPr>
            <p:txBody>
              <a:bodyPr wrap="square" rtlCol="0">
                <a:spAutoFit/>
              </a:bodyPr>
              <a:lstStyle/>
              <a:p>
                <a:pPr algn="ctr"/>
                <a:r>
                  <a:rPr lang="en-GB" sz="1100" b="1"/>
                  <a:t>No </a:t>
                </a:r>
              </a:p>
            </p:txBody>
          </p:sp>
          <p:sp>
            <p:nvSpPr>
              <p:cNvPr id="130" name="Rectangle 129">
                <a:extLst>
                  <a:ext uri="{FF2B5EF4-FFF2-40B4-BE49-F238E27FC236}">
                    <a16:creationId xmlns:a16="http://schemas.microsoft.com/office/drawing/2014/main" id="{DC575E87-77D3-172C-F6EF-DFECF5BCAD1E}"/>
                  </a:ext>
                </a:extLst>
              </p:cNvPr>
              <p:cNvSpPr/>
              <p:nvPr/>
            </p:nvSpPr>
            <p:spPr>
              <a:xfrm>
                <a:off x="2787374" y="4220739"/>
                <a:ext cx="1963332" cy="698633"/>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ysClr val="windowText" lastClr="000000"/>
                    </a:solidFill>
                  </a:rPr>
                  <a:t>Weight loss ≥5% and improvement</a:t>
                </a:r>
              </a:p>
            </p:txBody>
          </p:sp>
        </p:grpSp>
        <p:sp>
          <p:nvSpPr>
            <p:cNvPr id="164" name="Rectangle 163">
              <a:extLst>
                <a:ext uri="{FF2B5EF4-FFF2-40B4-BE49-F238E27FC236}">
                  <a16:creationId xmlns:a16="http://schemas.microsoft.com/office/drawing/2014/main" id="{9D947A25-6599-7365-2DF2-C9CE35D8F8BD}"/>
                </a:ext>
              </a:extLst>
            </p:cNvPr>
            <p:cNvSpPr/>
            <p:nvPr/>
          </p:nvSpPr>
          <p:spPr>
            <a:xfrm>
              <a:off x="8751790" y="5410107"/>
              <a:ext cx="2452170" cy="638995"/>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rPr>
                <a:t>BMI ≥30 or BMI ≥27 with comorbidity – consider pharmacotherapy </a:t>
              </a:r>
            </a:p>
          </p:txBody>
        </p:sp>
        <p:sp>
          <p:nvSpPr>
            <p:cNvPr id="165" name="Rectangle 164">
              <a:extLst>
                <a:ext uri="{FF2B5EF4-FFF2-40B4-BE49-F238E27FC236}">
                  <a16:creationId xmlns:a16="http://schemas.microsoft.com/office/drawing/2014/main" id="{B57498F9-BC35-832B-4D3D-7FBC93E541AD}"/>
                </a:ext>
              </a:extLst>
            </p:cNvPr>
            <p:cNvSpPr/>
            <p:nvPr/>
          </p:nvSpPr>
          <p:spPr>
            <a:xfrm>
              <a:off x="6035036" y="5410107"/>
              <a:ext cx="2452170" cy="638995"/>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bg1"/>
                  </a:solidFill>
                </a:rPr>
                <a:t>BMI ≥40 or BMI ≥25 with comorbidity – consider </a:t>
              </a:r>
              <a:br>
                <a:rPr lang="en-GB" sz="1200">
                  <a:solidFill>
                    <a:schemeClr val="bg1"/>
                  </a:solidFill>
                </a:rPr>
              </a:br>
              <a:r>
                <a:rPr lang="en-GB" sz="1200">
                  <a:solidFill>
                    <a:schemeClr val="bg1"/>
                  </a:solidFill>
                </a:rPr>
                <a:t>bariatric surgery</a:t>
              </a:r>
            </a:p>
          </p:txBody>
        </p:sp>
        <p:cxnSp>
          <p:nvCxnSpPr>
            <p:cNvPr id="166" name="Connector: Elbow 165">
              <a:extLst>
                <a:ext uri="{FF2B5EF4-FFF2-40B4-BE49-F238E27FC236}">
                  <a16:creationId xmlns:a16="http://schemas.microsoft.com/office/drawing/2014/main" id="{E7DC397D-C47A-4A60-4AFC-8A07120B5CBC}"/>
                </a:ext>
              </a:extLst>
            </p:cNvPr>
            <p:cNvCxnSpPr>
              <a:cxnSpLocks/>
              <a:stCxn id="77" idx="2"/>
              <a:endCxn id="164" idx="0"/>
            </p:cNvCxnSpPr>
            <p:nvPr/>
          </p:nvCxnSpPr>
          <p:spPr>
            <a:xfrm rot="16200000" flipH="1">
              <a:off x="9080928" y="4513160"/>
              <a:ext cx="346910" cy="1446984"/>
            </a:xfrm>
            <a:prstGeom prst="bentConnector3">
              <a:avLst>
                <a:gd name="adj1" fmla="val 50000"/>
              </a:avLst>
            </a:prstGeom>
            <a:ln w="31750">
              <a:tailEnd type="triangle"/>
            </a:ln>
          </p:spPr>
          <p:style>
            <a:lnRef idx="3">
              <a:schemeClr val="dk1"/>
            </a:lnRef>
            <a:fillRef idx="0">
              <a:schemeClr val="dk1"/>
            </a:fillRef>
            <a:effectRef idx="2">
              <a:schemeClr val="dk1"/>
            </a:effectRef>
            <a:fontRef idx="minor">
              <a:schemeClr val="tx1"/>
            </a:fontRef>
          </p:style>
        </p:cxnSp>
        <p:cxnSp>
          <p:nvCxnSpPr>
            <p:cNvPr id="169" name="Connector: Elbow 168">
              <a:extLst>
                <a:ext uri="{FF2B5EF4-FFF2-40B4-BE49-F238E27FC236}">
                  <a16:creationId xmlns:a16="http://schemas.microsoft.com/office/drawing/2014/main" id="{A315BC2A-2E91-4E04-D2E4-B097A16AC6C8}"/>
                </a:ext>
              </a:extLst>
            </p:cNvPr>
            <p:cNvCxnSpPr>
              <a:cxnSpLocks/>
              <a:stCxn id="77" idx="2"/>
              <a:endCxn id="165" idx="0"/>
            </p:cNvCxnSpPr>
            <p:nvPr/>
          </p:nvCxnSpPr>
          <p:spPr>
            <a:xfrm rot="5400000">
              <a:off x="7722551" y="4601767"/>
              <a:ext cx="346910" cy="1269770"/>
            </a:xfrm>
            <a:prstGeom prst="bentConnector3">
              <a:avLst>
                <a:gd name="adj1" fmla="val 50000"/>
              </a:avLst>
            </a:prstGeom>
            <a:ln w="31750">
              <a:tailEnd type="triangle"/>
            </a:ln>
          </p:spPr>
          <p:style>
            <a:lnRef idx="3">
              <a:schemeClr val="dk1"/>
            </a:lnRef>
            <a:fillRef idx="0">
              <a:schemeClr val="dk1"/>
            </a:fillRef>
            <a:effectRef idx="2">
              <a:schemeClr val="dk1"/>
            </a:effectRef>
            <a:fontRef idx="minor">
              <a:schemeClr val="tx1"/>
            </a:fontRef>
          </p:style>
        </p:cxnSp>
        <p:cxnSp>
          <p:nvCxnSpPr>
            <p:cNvPr id="175" name="Connector: Elbow 174">
              <a:extLst>
                <a:ext uri="{FF2B5EF4-FFF2-40B4-BE49-F238E27FC236}">
                  <a16:creationId xmlns:a16="http://schemas.microsoft.com/office/drawing/2014/main" id="{A30CEB39-7491-F23C-9373-3B5593B5B7E9}"/>
                </a:ext>
              </a:extLst>
            </p:cNvPr>
            <p:cNvCxnSpPr>
              <a:cxnSpLocks/>
            </p:cNvCxnSpPr>
            <p:nvPr/>
          </p:nvCxnSpPr>
          <p:spPr>
            <a:xfrm rot="5400000" flipH="1">
              <a:off x="5124521" y="4043215"/>
              <a:ext cx="1574489" cy="2437287"/>
            </a:xfrm>
            <a:prstGeom prst="bentConnector4">
              <a:avLst>
                <a:gd name="adj1" fmla="val -15498"/>
                <a:gd name="adj2" fmla="val 81857"/>
              </a:avLst>
            </a:prstGeom>
            <a:ln w="31750">
              <a:tailEnd type="triangle"/>
            </a:ln>
          </p:spPr>
          <p:style>
            <a:lnRef idx="3">
              <a:schemeClr val="dk1"/>
            </a:lnRef>
            <a:fillRef idx="0">
              <a:schemeClr val="dk1"/>
            </a:fillRef>
            <a:effectRef idx="2">
              <a:schemeClr val="dk1"/>
            </a:effectRef>
            <a:fontRef idx="minor">
              <a:schemeClr val="tx1"/>
            </a:fontRef>
          </p:style>
        </p:cxnSp>
      </p:grpSp>
      <p:cxnSp>
        <p:nvCxnSpPr>
          <p:cNvPr id="171" name="Connector: Elbow 170">
            <a:extLst>
              <a:ext uri="{FF2B5EF4-FFF2-40B4-BE49-F238E27FC236}">
                <a16:creationId xmlns:a16="http://schemas.microsoft.com/office/drawing/2014/main" id="{9FF583EC-2E62-D27A-AE78-ABACDA2D2975}"/>
              </a:ext>
            </a:extLst>
          </p:cNvPr>
          <p:cNvCxnSpPr>
            <a:cxnSpLocks/>
            <a:stCxn id="164" idx="2"/>
          </p:cNvCxnSpPr>
          <p:nvPr/>
        </p:nvCxnSpPr>
        <p:spPr>
          <a:xfrm rot="5400000">
            <a:off x="8424921" y="4587006"/>
            <a:ext cx="233356" cy="2952783"/>
          </a:xfrm>
          <a:prstGeom prst="bentConnector2">
            <a:avLst/>
          </a:prstGeom>
          <a:ln w="31750"/>
        </p:spPr>
        <p:style>
          <a:lnRef idx="3">
            <a:schemeClr val="dk1"/>
          </a:lnRef>
          <a:fillRef idx="0">
            <a:schemeClr val="dk1"/>
          </a:fillRef>
          <a:effectRef idx="2">
            <a:schemeClr val="dk1"/>
          </a:effectRef>
          <a:fontRef idx="minor">
            <a:schemeClr val="tx1"/>
          </a:fontRef>
        </p:style>
      </p:cxnSp>
      <p:sp>
        <p:nvSpPr>
          <p:cNvPr id="227" name="TextBox 226">
            <a:extLst>
              <a:ext uri="{FF2B5EF4-FFF2-40B4-BE49-F238E27FC236}">
                <a16:creationId xmlns:a16="http://schemas.microsoft.com/office/drawing/2014/main" id="{24D1CF89-20F8-6FE2-06BB-098BEA9F588F}"/>
              </a:ext>
            </a:extLst>
          </p:cNvPr>
          <p:cNvSpPr txBox="1"/>
          <p:nvPr/>
        </p:nvSpPr>
        <p:spPr>
          <a:xfrm>
            <a:off x="10745054" y="3998545"/>
            <a:ext cx="1027069" cy="233485"/>
          </a:xfrm>
          <a:prstGeom prst="rect">
            <a:avLst/>
          </a:prstGeom>
          <a:noFill/>
        </p:spPr>
        <p:txBody>
          <a:bodyPr wrap="square" rtlCol="0">
            <a:spAutoFit/>
          </a:bodyPr>
          <a:lstStyle/>
          <a:p>
            <a:pPr algn="ctr"/>
            <a:r>
              <a:rPr lang="en-GB" sz="1100" b="1"/>
              <a:t>Yes </a:t>
            </a:r>
          </a:p>
        </p:txBody>
      </p:sp>
    </p:spTree>
    <p:extLst>
      <p:ext uri="{BB962C8B-B14F-4D97-AF65-F5344CB8AC3E}">
        <p14:creationId xmlns:p14="http://schemas.microsoft.com/office/powerpoint/2010/main" val="3526507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9E02-A2CE-9332-634F-0E45D9065D38}"/>
              </a:ext>
            </a:extLst>
          </p:cNvPr>
          <p:cNvSpPr>
            <a:spLocks noGrp="1"/>
          </p:cNvSpPr>
          <p:nvPr>
            <p:ph type="title"/>
          </p:nvPr>
        </p:nvSpPr>
        <p:spPr/>
        <p:txBody>
          <a:bodyPr>
            <a:normAutofit/>
          </a:bodyPr>
          <a:lstStyle/>
          <a:p>
            <a:r>
              <a:rPr lang="en-CA"/>
              <a:t>Challenges associated with dosing some medications in people with obesity </a:t>
            </a:r>
          </a:p>
        </p:txBody>
      </p:sp>
      <p:sp>
        <p:nvSpPr>
          <p:cNvPr id="3" name="Text Placeholder 2">
            <a:extLst>
              <a:ext uri="{FF2B5EF4-FFF2-40B4-BE49-F238E27FC236}">
                <a16:creationId xmlns:a16="http://schemas.microsoft.com/office/drawing/2014/main" id="{880581A8-99CF-7B6E-D676-4C187EF3CBBF}"/>
              </a:ext>
            </a:extLst>
          </p:cNvPr>
          <p:cNvSpPr>
            <a:spLocks noGrp="1"/>
          </p:cNvSpPr>
          <p:nvPr>
            <p:ph type="body" sz="quarter" idx="13"/>
          </p:nvPr>
        </p:nvSpPr>
        <p:spPr>
          <a:xfrm>
            <a:off x="647998" y="6198983"/>
            <a:ext cx="10705801" cy="324000"/>
          </a:xfrm>
        </p:spPr>
        <p:txBody>
          <a:bodyPr/>
          <a:lstStyle/>
          <a:p>
            <a:br>
              <a:rPr lang="en-CA" sz="1000"/>
            </a:br>
            <a:r>
              <a:rPr lang="en-CA" sz="1000"/>
              <a:t>ABW, actual body weight; CLCR, creatinine clearance; IBW, ideal body weight. </a:t>
            </a:r>
            <a:br>
              <a:rPr lang="en-CA" sz="1000"/>
            </a:br>
            <a:r>
              <a:rPr lang="en-CA" sz="1000"/>
              <a:t>Barras M. Aust </a:t>
            </a:r>
            <a:r>
              <a:rPr lang="en-CA" sz="1000" err="1"/>
              <a:t>Prescr</a:t>
            </a:r>
            <a:r>
              <a:rPr lang="en-CA" sz="1000"/>
              <a:t> 2017:40(5):189</a:t>
            </a:r>
            <a:r>
              <a:rPr lang="en-CA" sz="1000">
                <a:latin typeface="Calibri" panose="020F0502020204030204" pitchFamily="34" charset="0"/>
                <a:cs typeface="Calibri" panose="020F0502020204030204" pitchFamily="34" charset="0"/>
              </a:rPr>
              <a:t>–</a:t>
            </a:r>
            <a:r>
              <a:rPr lang="en-CA" sz="1000"/>
              <a:t>93.</a:t>
            </a:r>
          </a:p>
        </p:txBody>
      </p:sp>
      <p:sp>
        <p:nvSpPr>
          <p:cNvPr id="4" name="Rectangle 3">
            <a:extLst>
              <a:ext uri="{FF2B5EF4-FFF2-40B4-BE49-F238E27FC236}">
                <a16:creationId xmlns:a16="http://schemas.microsoft.com/office/drawing/2014/main" id="{9DB7769E-006D-024F-2788-0D6271A2BF52}"/>
              </a:ext>
            </a:extLst>
          </p:cNvPr>
          <p:cNvSpPr/>
          <p:nvPr/>
        </p:nvSpPr>
        <p:spPr>
          <a:xfrm>
            <a:off x="923925" y="2007244"/>
            <a:ext cx="3201508" cy="3676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1600">
                <a:solidFill>
                  <a:schemeClr val="tx1"/>
                </a:solidFill>
              </a:rPr>
              <a:t>Obesity can have a significant impact on the </a:t>
            </a:r>
            <a:r>
              <a:rPr lang="en-CA" sz="1600" b="1">
                <a:solidFill>
                  <a:schemeClr val="tx1"/>
                </a:solidFill>
              </a:rPr>
              <a:t>distribution</a:t>
            </a:r>
            <a:r>
              <a:rPr lang="en-CA" sz="1600">
                <a:solidFill>
                  <a:schemeClr val="tx1"/>
                </a:solidFill>
              </a:rPr>
              <a:t>, </a:t>
            </a:r>
            <a:r>
              <a:rPr lang="en-CA" sz="1600" b="1">
                <a:solidFill>
                  <a:schemeClr val="tx1"/>
                </a:solidFill>
              </a:rPr>
              <a:t>metabolism</a:t>
            </a:r>
            <a:r>
              <a:rPr lang="en-CA" sz="1600">
                <a:solidFill>
                  <a:schemeClr val="tx1"/>
                </a:solidFill>
              </a:rPr>
              <a:t> and </a:t>
            </a:r>
            <a:r>
              <a:rPr lang="en-CA" sz="1600" b="1">
                <a:solidFill>
                  <a:schemeClr val="tx1"/>
                </a:solidFill>
              </a:rPr>
              <a:t>excretion</a:t>
            </a:r>
            <a:r>
              <a:rPr lang="en-CA" sz="1600">
                <a:solidFill>
                  <a:schemeClr val="tx1"/>
                </a:solidFill>
              </a:rPr>
              <a:t> of some medications due to changes in: </a:t>
            </a:r>
          </a:p>
          <a:p>
            <a:endParaRPr lang="en-CA" sz="1600">
              <a:solidFill>
                <a:schemeClr val="tx1"/>
              </a:solidFill>
            </a:endParaRPr>
          </a:p>
          <a:p>
            <a:pPr marL="339725" indent="-339725">
              <a:buFont typeface="Arial" panose="020B0604020202020204" pitchFamily="34" charset="0"/>
              <a:buChar char="•"/>
            </a:pPr>
            <a:r>
              <a:rPr lang="en-CA" sz="1600">
                <a:solidFill>
                  <a:schemeClr val="tx1"/>
                </a:solidFill>
              </a:rPr>
              <a:t>Body composition </a:t>
            </a:r>
          </a:p>
          <a:p>
            <a:pPr marL="339725" indent="-339725"/>
            <a:endParaRPr lang="en-CA" sz="1600">
              <a:solidFill>
                <a:schemeClr val="tx1"/>
              </a:solidFill>
            </a:endParaRPr>
          </a:p>
          <a:p>
            <a:pPr marL="339725" indent="-339725">
              <a:buFont typeface="Arial" panose="020B0604020202020204" pitchFamily="34" charset="0"/>
              <a:buChar char="•"/>
            </a:pPr>
            <a:r>
              <a:rPr lang="en-CA" sz="1600">
                <a:solidFill>
                  <a:schemeClr val="tx1"/>
                </a:solidFill>
              </a:rPr>
              <a:t>Fat accumulation in liver </a:t>
            </a:r>
          </a:p>
          <a:p>
            <a:pPr marL="339725" indent="-339725"/>
            <a:endParaRPr lang="en-CA" sz="1600">
              <a:solidFill>
                <a:schemeClr val="tx1"/>
              </a:solidFill>
            </a:endParaRPr>
          </a:p>
          <a:p>
            <a:pPr marL="339725" indent="-339725">
              <a:buFont typeface="Arial" panose="020B0604020202020204" pitchFamily="34" charset="0"/>
              <a:buChar char="•"/>
            </a:pPr>
            <a:r>
              <a:rPr lang="en-CA" sz="1600">
                <a:solidFill>
                  <a:schemeClr val="tx1"/>
                </a:solidFill>
              </a:rPr>
              <a:t>Blood flow </a:t>
            </a:r>
          </a:p>
          <a:p>
            <a:pPr marL="339725" indent="-339725"/>
            <a:endParaRPr lang="en-CA" sz="1600">
              <a:solidFill>
                <a:schemeClr val="tx1"/>
              </a:solidFill>
            </a:endParaRPr>
          </a:p>
          <a:p>
            <a:pPr marL="339725" indent="-339725">
              <a:buFont typeface="Arial" panose="020B0604020202020204" pitchFamily="34" charset="0"/>
              <a:buChar char="•"/>
            </a:pPr>
            <a:r>
              <a:rPr lang="en-CA" sz="1600">
                <a:solidFill>
                  <a:schemeClr val="tx1"/>
                </a:solidFill>
              </a:rPr>
              <a:t>Total clearance </a:t>
            </a:r>
          </a:p>
        </p:txBody>
      </p:sp>
      <p:sp>
        <p:nvSpPr>
          <p:cNvPr id="5" name="Rectangle 4">
            <a:extLst>
              <a:ext uri="{FF2B5EF4-FFF2-40B4-BE49-F238E27FC236}">
                <a16:creationId xmlns:a16="http://schemas.microsoft.com/office/drawing/2014/main" id="{4CB1133A-92E2-69B2-4135-BF7BA1049F46}"/>
              </a:ext>
            </a:extLst>
          </p:cNvPr>
          <p:cNvSpPr/>
          <p:nvPr/>
        </p:nvSpPr>
        <p:spPr>
          <a:xfrm>
            <a:off x="4471987" y="2007244"/>
            <a:ext cx="3236618" cy="3676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1600">
                <a:solidFill>
                  <a:schemeClr val="tx1"/>
                </a:solidFill>
              </a:rPr>
              <a:t>CLCR estimation methods do not consider body composition accurately. In patients with obesity, using: </a:t>
            </a:r>
          </a:p>
          <a:p>
            <a:endParaRPr lang="en-CA" sz="1600">
              <a:solidFill>
                <a:schemeClr val="tx1"/>
              </a:solidFill>
            </a:endParaRPr>
          </a:p>
          <a:p>
            <a:pPr marL="339725" indent="-339725">
              <a:buFont typeface="Arial" panose="020B0604020202020204" pitchFamily="34" charset="0"/>
              <a:buChar char="•"/>
            </a:pPr>
            <a:r>
              <a:rPr lang="en-CA" sz="1600">
                <a:solidFill>
                  <a:schemeClr val="tx1"/>
                </a:solidFill>
              </a:rPr>
              <a:t>Actual body weight will significantly </a:t>
            </a:r>
            <a:r>
              <a:rPr lang="en-CA" sz="1600" b="1">
                <a:solidFill>
                  <a:schemeClr val="tx1"/>
                </a:solidFill>
              </a:rPr>
              <a:t>overestimate</a:t>
            </a:r>
            <a:r>
              <a:rPr lang="en-CA" sz="1600">
                <a:solidFill>
                  <a:schemeClr val="tx1"/>
                </a:solidFill>
              </a:rPr>
              <a:t> renal function </a:t>
            </a:r>
          </a:p>
          <a:p>
            <a:pPr marL="339725" indent="-339725">
              <a:buFont typeface="Arial" panose="020B0604020202020204" pitchFamily="34" charset="0"/>
              <a:buChar char="•"/>
            </a:pPr>
            <a:r>
              <a:rPr lang="en-CA" sz="1600">
                <a:solidFill>
                  <a:schemeClr val="tx1"/>
                </a:solidFill>
              </a:rPr>
              <a:t>Ideal body weight will significantly </a:t>
            </a:r>
            <a:r>
              <a:rPr lang="en-CA" sz="1600" b="1">
                <a:solidFill>
                  <a:schemeClr val="tx1"/>
                </a:solidFill>
              </a:rPr>
              <a:t>underestimate</a:t>
            </a:r>
            <a:r>
              <a:rPr lang="en-CA" sz="1600">
                <a:solidFill>
                  <a:schemeClr val="tx1"/>
                </a:solidFill>
              </a:rPr>
              <a:t> renal function </a:t>
            </a:r>
          </a:p>
          <a:p>
            <a:pPr marL="339725" indent="-339725">
              <a:buFont typeface="Arial" panose="020B0604020202020204" pitchFamily="34" charset="0"/>
              <a:buChar char="•"/>
            </a:pPr>
            <a:r>
              <a:rPr lang="en-CA" sz="1600">
                <a:solidFill>
                  <a:schemeClr val="tx1"/>
                </a:solidFill>
              </a:rPr>
              <a:t>Cockcroft-Gault 40% obesity adjustment: </a:t>
            </a:r>
          </a:p>
          <a:p>
            <a:endParaRPr lang="en-CA" sz="1600">
              <a:solidFill>
                <a:schemeClr val="tx1"/>
              </a:solidFill>
            </a:endParaRPr>
          </a:p>
          <a:p>
            <a:pPr algn="ctr"/>
            <a:r>
              <a:rPr lang="en-CA" sz="1200" i="1">
                <a:solidFill>
                  <a:schemeClr val="tx1"/>
                </a:solidFill>
              </a:rPr>
              <a:t>Adjusted weight = IBW + 0.4(ABW – IBW)</a:t>
            </a:r>
          </a:p>
          <a:p>
            <a:endParaRPr lang="en-CA" sz="1600">
              <a:solidFill>
                <a:schemeClr val="tx1"/>
              </a:solidFill>
            </a:endParaRPr>
          </a:p>
        </p:txBody>
      </p:sp>
      <p:sp>
        <p:nvSpPr>
          <p:cNvPr id="10" name="Rectangle 9">
            <a:extLst>
              <a:ext uri="{FF2B5EF4-FFF2-40B4-BE49-F238E27FC236}">
                <a16:creationId xmlns:a16="http://schemas.microsoft.com/office/drawing/2014/main" id="{030AFFB0-1BAC-882A-E448-763CAB1BB698}"/>
              </a:ext>
            </a:extLst>
          </p:cNvPr>
          <p:cNvSpPr/>
          <p:nvPr/>
        </p:nvSpPr>
        <p:spPr>
          <a:xfrm>
            <a:off x="8020049" y="2007245"/>
            <a:ext cx="3895725" cy="132556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a:solidFill>
                  <a:schemeClr val="tx1"/>
                </a:solidFill>
              </a:rPr>
              <a:t>Collaborate with pharmacists in managing medications for people with obesity  </a:t>
            </a:r>
          </a:p>
        </p:txBody>
      </p:sp>
      <p:pic>
        <p:nvPicPr>
          <p:cNvPr id="12" name="Graphic 11" descr="Doctor female outline">
            <a:extLst>
              <a:ext uri="{FF2B5EF4-FFF2-40B4-BE49-F238E27FC236}">
                <a16:creationId xmlns:a16="http://schemas.microsoft.com/office/drawing/2014/main" id="{BB36251B-5397-54DA-5434-A492AB91A1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33088" y="3525192"/>
            <a:ext cx="1668861" cy="1668861"/>
          </a:xfrm>
          <a:prstGeom prst="rect">
            <a:avLst/>
          </a:prstGeom>
        </p:spPr>
      </p:pic>
      <p:pic>
        <p:nvPicPr>
          <p:cNvPr id="13" name="Graphic 12" descr="Medicine outline">
            <a:extLst>
              <a:ext uri="{FF2B5EF4-FFF2-40B4-BE49-F238E27FC236}">
                <a16:creationId xmlns:a16="http://schemas.microsoft.com/office/drawing/2014/main" id="{1BA7986C-AA09-4A28-F30F-1373E081EC8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63720" y="4228265"/>
            <a:ext cx="1227934" cy="1227934"/>
          </a:xfrm>
          <a:prstGeom prst="rect">
            <a:avLst/>
          </a:prstGeom>
        </p:spPr>
      </p:pic>
    </p:spTree>
    <p:extLst>
      <p:ext uri="{BB962C8B-B14F-4D97-AF65-F5344CB8AC3E}">
        <p14:creationId xmlns:p14="http://schemas.microsoft.com/office/powerpoint/2010/main" val="3954828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0CD95-1D18-D285-E29F-7AD5245FBA53}"/>
              </a:ext>
            </a:extLst>
          </p:cNvPr>
          <p:cNvSpPr>
            <a:spLocks noGrp="1"/>
          </p:cNvSpPr>
          <p:nvPr>
            <p:ph type="title"/>
          </p:nvPr>
        </p:nvSpPr>
        <p:spPr/>
        <p:txBody>
          <a:bodyPr/>
          <a:lstStyle/>
          <a:p>
            <a:r>
              <a:rPr lang="en-CA"/>
              <a:t>Obesity is a chronic disease and requires ongoing care </a:t>
            </a:r>
          </a:p>
        </p:txBody>
      </p:sp>
      <p:sp>
        <p:nvSpPr>
          <p:cNvPr id="3" name="Text Placeholder 2">
            <a:extLst>
              <a:ext uri="{FF2B5EF4-FFF2-40B4-BE49-F238E27FC236}">
                <a16:creationId xmlns:a16="http://schemas.microsoft.com/office/drawing/2014/main" id="{33B436F7-CED4-5896-BB35-D61F5175A67A}"/>
              </a:ext>
            </a:extLst>
          </p:cNvPr>
          <p:cNvSpPr>
            <a:spLocks noGrp="1"/>
          </p:cNvSpPr>
          <p:nvPr>
            <p:ph type="body" sz="quarter" idx="13"/>
          </p:nvPr>
        </p:nvSpPr>
        <p:spPr>
          <a:xfrm>
            <a:off x="647998" y="6198983"/>
            <a:ext cx="10705801" cy="324000"/>
          </a:xfrm>
        </p:spPr>
        <p:txBody>
          <a:bodyPr/>
          <a:lstStyle/>
          <a:p>
            <a:r>
              <a:rPr lang="en-CA" sz="1000"/>
              <a:t>Mizuno T et al. Sage KE. 2004;11(24):1</a:t>
            </a:r>
            <a:r>
              <a:rPr lang="en-CA" sz="1000">
                <a:latin typeface="Calibri" panose="020F0502020204030204" pitchFamily="34" charset="0"/>
                <a:cs typeface="Calibri" panose="020F0502020204030204" pitchFamily="34" charset="0"/>
              </a:rPr>
              <a:t>–</a:t>
            </a:r>
            <a:r>
              <a:rPr lang="en-CA" sz="1000"/>
              <a:t>7.</a:t>
            </a:r>
          </a:p>
        </p:txBody>
      </p:sp>
      <p:sp>
        <p:nvSpPr>
          <p:cNvPr id="4" name="Rectangle 3">
            <a:extLst>
              <a:ext uri="{FF2B5EF4-FFF2-40B4-BE49-F238E27FC236}">
                <a16:creationId xmlns:a16="http://schemas.microsoft.com/office/drawing/2014/main" id="{CF32BF83-4F19-2808-CA85-7710ED5B1A03}"/>
              </a:ext>
            </a:extLst>
          </p:cNvPr>
          <p:cNvSpPr/>
          <p:nvPr/>
        </p:nvSpPr>
        <p:spPr>
          <a:xfrm>
            <a:off x="981074" y="2093912"/>
            <a:ext cx="6886575" cy="34542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000" b="1">
                <a:solidFill>
                  <a:schemeClr val="tx1"/>
                </a:solidFill>
              </a:rPr>
              <a:t>Similar to other chronic diseases, obesity requires long-term management and ongoing care and support</a:t>
            </a:r>
          </a:p>
          <a:p>
            <a:endParaRPr lang="en-US">
              <a:solidFill>
                <a:schemeClr val="tx1"/>
              </a:solidFill>
            </a:endParaRPr>
          </a:p>
          <a:p>
            <a:pPr marL="339725" indent="-339725">
              <a:buFont typeface="Arial" panose="020B0604020202020204" pitchFamily="34" charset="0"/>
              <a:buChar char="•"/>
            </a:pPr>
            <a:r>
              <a:rPr lang="en-US">
                <a:solidFill>
                  <a:schemeClr val="tx1"/>
                </a:solidFill>
              </a:rPr>
              <a:t>Maintaining a healthy weight throughout life is one of the most important ways to protect against obesity-related complications</a:t>
            </a:r>
          </a:p>
          <a:p>
            <a:pPr marL="339725" indent="-339725"/>
            <a:endParaRPr lang="en-US">
              <a:solidFill>
                <a:schemeClr val="tx1"/>
              </a:solidFill>
            </a:endParaRPr>
          </a:p>
          <a:p>
            <a:pPr marL="339725" indent="-339725">
              <a:buFont typeface="Arial" panose="020B0604020202020204" pitchFamily="34" charset="0"/>
              <a:buChar char="•"/>
            </a:pPr>
            <a:r>
              <a:rPr lang="en-US">
                <a:solidFill>
                  <a:schemeClr val="tx1"/>
                </a:solidFill>
              </a:rPr>
              <a:t>Obesity in middle-aged patients is a risk factor for many</a:t>
            </a:r>
            <a:br>
              <a:rPr lang="en-US">
                <a:solidFill>
                  <a:schemeClr val="tx1"/>
                </a:solidFill>
              </a:rPr>
            </a:br>
            <a:r>
              <a:rPr lang="en-US">
                <a:solidFill>
                  <a:schemeClr val="tx1"/>
                </a:solidFill>
              </a:rPr>
              <a:t>age-related diseases and decreases life expectancy by </a:t>
            </a:r>
            <a:br>
              <a:rPr lang="en-US">
                <a:solidFill>
                  <a:schemeClr val="tx1"/>
                </a:solidFill>
              </a:rPr>
            </a:br>
            <a:r>
              <a:rPr lang="en-US">
                <a:solidFill>
                  <a:schemeClr val="tx1"/>
                </a:solidFill>
              </a:rPr>
              <a:t>about 7 years</a:t>
            </a:r>
            <a:endParaRPr lang="en-CA">
              <a:solidFill>
                <a:schemeClr val="tx1"/>
              </a:solidFill>
            </a:endParaRPr>
          </a:p>
        </p:txBody>
      </p:sp>
      <p:grpSp>
        <p:nvGrpSpPr>
          <p:cNvPr id="15" name="Group 14">
            <a:extLst>
              <a:ext uri="{FF2B5EF4-FFF2-40B4-BE49-F238E27FC236}">
                <a16:creationId xmlns:a16="http://schemas.microsoft.com/office/drawing/2014/main" id="{4EE4A4C3-9124-083B-CDD3-B2C161DD4621}"/>
              </a:ext>
            </a:extLst>
          </p:cNvPr>
          <p:cNvGrpSpPr/>
          <p:nvPr/>
        </p:nvGrpSpPr>
        <p:grpSpPr>
          <a:xfrm>
            <a:off x="6729680" y="2772493"/>
            <a:ext cx="5552811" cy="2900213"/>
            <a:chOff x="7982098" y="3700163"/>
            <a:chExt cx="3747943" cy="1957537"/>
          </a:xfrm>
        </p:grpSpPr>
        <p:pic>
          <p:nvPicPr>
            <p:cNvPr id="10" name="Graphic 9" descr="Child with balloon with solid fill">
              <a:extLst>
                <a:ext uri="{FF2B5EF4-FFF2-40B4-BE49-F238E27FC236}">
                  <a16:creationId xmlns:a16="http://schemas.microsoft.com/office/drawing/2014/main" id="{E99A7301-12E9-FA88-452D-739935CD70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82098" y="3928913"/>
              <a:ext cx="1619250" cy="1619250"/>
            </a:xfrm>
            <a:prstGeom prst="rect">
              <a:avLst/>
            </a:prstGeom>
          </p:spPr>
        </p:pic>
        <p:pic>
          <p:nvPicPr>
            <p:cNvPr id="12" name="Graphic 11" descr="Woman with solid fill">
              <a:extLst>
                <a:ext uri="{FF2B5EF4-FFF2-40B4-BE49-F238E27FC236}">
                  <a16:creationId xmlns:a16="http://schemas.microsoft.com/office/drawing/2014/main" id="{6F26D738-1833-BF88-F8F6-818138552D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48712" y="3714600"/>
              <a:ext cx="1876425" cy="1876425"/>
            </a:xfrm>
            <a:prstGeom prst="rect">
              <a:avLst/>
            </a:prstGeom>
          </p:spPr>
        </p:pic>
        <p:pic>
          <p:nvPicPr>
            <p:cNvPr id="14" name="Graphic 13" descr="Woman with cane with solid fill">
              <a:extLst>
                <a:ext uri="{FF2B5EF4-FFF2-40B4-BE49-F238E27FC236}">
                  <a16:creationId xmlns:a16="http://schemas.microsoft.com/office/drawing/2014/main" id="{194FCF2B-A8C1-2450-569C-E64F68AA80F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72504" y="3700163"/>
              <a:ext cx="1957537" cy="1957537"/>
            </a:xfrm>
            <a:prstGeom prst="rect">
              <a:avLst/>
            </a:prstGeom>
          </p:spPr>
        </p:pic>
      </p:grpSp>
    </p:spTree>
    <p:extLst>
      <p:ext uri="{BB962C8B-B14F-4D97-AF65-F5344CB8AC3E}">
        <p14:creationId xmlns:p14="http://schemas.microsoft.com/office/powerpoint/2010/main" val="1315463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62C6-DF07-9249-7727-33689ED517FE}"/>
              </a:ext>
            </a:extLst>
          </p:cNvPr>
          <p:cNvSpPr>
            <a:spLocks noGrp="1"/>
          </p:cNvSpPr>
          <p:nvPr>
            <p:ph type="title"/>
          </p:nvPr>
        </p:nvSpPr>
        <p:spPr/>
        <p:txBody>
          <a:bodyPr/>
          <a:lstStyle/>
          <a:p>
            <a:r>
              <a:rPr lang="en-CA"/>
              <a:t>Obesity in older adults </a:t>
            </a:r>
          </a:p>
        </p:txBody>
      </p:sp>
      <p:sp>
        <p:nvSpPr>
          <p:cNvPr id="3" name="Text Placeholder 2">
            <a:extLst>
              <a:ext uri="{FF2B5EF4-FFF2-40B4-BE49-F238E27FC236}">
                <a16:creationId xmlns:a16="http://schemas.microsoft.com/office/drawing/2014/main" id="{328BA16B-B432-FC19-5E79-141D3F9ECDDA}"/>
              </a:ext>
            </a:extLst>
          </p:cNvPr>
          <p:cNvSpPr>
            <a:spLocks noGrp="1"/>
          </p:cNvSpPr>
          <p:nvPr>
            <p:ph type="body" sz="quarter" idx="13"/>
          </p:nvPr>
        </p:nvSpPr>
        <p:spPr>
          <a:xfrm>
            <a:off x="647998" y="6198983"/>
            <a:ext cx="10705801" cy="324000"/>
          </a:xfrm>
        </p:spPr>
        <p:txBody>
          <a:bodyPr/>
          <a:lstStyle/>
          <a:p>
            <a:r>
              <a:rPr lang="da-DK" sz="1000"/>
              <a:t>1. Chang VW et al. Am J Epidemiol 2017;186(6):688</a:t>
            </a:r>
            <a:r>
              <a:rPr lang="da-DK" sz="1000">
                <a:latin typeface="Calibri" panose="020F0502020204030204" pitchFamily="34" charset="0"/>
                <a:cs typeface="Calibri" panose="020F0502020204030204" pitchFamily="34" charset="0"/>
              </a:rPr>
              <a:t>–</a:t>
            </a:r>
            <a:r>
              <a:rPr lang="da-DK" sz="1000"/>
              <a:t>95; 2. Neri SGR et al. J Gerontol A Biol Sci Med Sci 2020;75(5):952</a:t>
            </a:r>
            <a:r>
              <a:rPr lang="da-DK" sz="1000">
                <a:latin typeface="Calibri" panose="020F0502020204030204" pitchFamily="34" charset="0"/>
                <a:cs typeface="Calibri" panose="020F0502020204030204" pitchFamily="34" charset="0"/>
              </a:rPr>
              <a:t>–</a:t>
            </a:r>
            <a:r>
              <a:rPr lang="da-DK" sz="1000"/>
              <a:t>60; 3. Batsis JA et al. Nat Rev Endocrinol 2018;14(9):513</a:t>
            </a:r>
            <a:r>
              <a:rPr lang="da-DK" sz="1000">
                <a:latin typeface="Calibri" panose="020F0502020204030204" pitchFamily="34" charset="0"/>
                <a:cs typeface="Calibri" panose="020F0502020204030204" pitchFamily="34" charset="0"/>
              </a:rPr>
              <a:t>–</a:t>
            </a:r>
            <a:r>
              <a:rPr lang="da-DK" sz="1000"/>
              <a:t>37. </a:t>
            </a:r>
            <a:endParaRPr lang="en-CA" sz="1000"/>
          </a:p>
        </p:txBody>
      </p:sp>
      <p:sp>
        <p:nvSpPr>
          <p:cNvPr id="5" name="Rectangle 4">
            <a:extLst>
              <a:ext uri="{FF2B5EF4-FFF2-40B4-BE49-F238E27FC236}">
                <a16:creationId xmlns:a16="http://schemas.microsoft.com/office/drawing/2014/main" id="{8250BAA6-F72E-576C-0853-B88693CB11B6}"/>
              </a:ext>
            </a:extLst>
          </p:cNvPr>
          <p:cNvSpPr/>
          <p:nvPr/>
        </p:nvSpPr>
        <p:spPr>
          <a:xfrm>
            <a:off x="904875" y="1690688"/>
            <a:ext cx="3295650" cy="395287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a:solidFill>
                  <a:schemeClr val="tx1"/>
                </a:solidFill>
              </a:rPr>
              <a:t>For persons ≥60 there is an increase in obesity and association between obesity</a:t>
            </a:r>
          </a:p>
          <a:p>
            <a:r>
              <a:rPr lang="en-US" b="1">
                <a:solidFill>
                  <a:schemeClr val="tx1"/>
                </a:solidFill>
              </a:rPr>
              <a:t>and disability:</a:t>
            </a:r>
            <a:r>
              <a:rPr lang="en-US" b="1" baseline="30000">
                <a:solidFill>
                  <a:schemeClr val="tx1"/>
                </a:solidFill>
              </a:rPr>
              <a:t>1,2</a:t>
            </a:r>
          </a:p>
          <a:p>
            <a:endParaRPr lang="en-US" b="1">
              <a:solidFill>
                <a:schemeClr val="tx1"/>
              </a:solidFill>
            </a:endParaRPr>
          </a:p>
          <a:p>
            <a:pPr marL="339725" indent="-339725">
              <a:buFont typeface="Arial" panose="020B0604020202020204" pitchFamily="34" charset="0"/>
              <a:buChar char="•"/>
            </a:pPr>
            <a:r>
              <a:rPr lang="en-US" b="1">
                <a:solidFill>
                  <a:schemeClr val="tx1"/>
                </a:solidFill>
              </a:rPr>
              <a:t>1.16</a:t>
            </a:r>
            <a:r>
              <a:rPr lang="en-US">
                <a:solidFill>
                  <a:schemeClr val="tx1"/>
                </a:solidFill>
              </a:rPr>
              <a:t> times increased risk of falls </a:t>
            </a:r>
          </a:p>
          <a:p>
            <a:pPr marL="339725" indent="-339725"/>
            <a:endParaRPr lang="en-US">
              <a:solidFill>
                <a:schemeClr val="tx1"/>
              </a:solidFill>
            </a:endParaRPr>
          </a:p>
          <a:p>
            <a:pPr marL="339725" indent="-339725">
              <a:buFont typeface="Arial" panose="020B0604020202020204" pitchFamily="34" charset="0"/>
              <a:buChar char="•"/>
            </a:pPr>
            <a:r>
              <a:rPr lang="en-US" b="1">
                <a:solidFill>
                  <a:schemeClr val="tx1"/>
                </a:solidFill>
              </a:rPr>
              <a:t>1.18 </a:t>
            </a:r>
            <a:r>
              <a:rPr lang="en-US">
                <a:solidFill>
                  <a:schemeClr val="tx1"/>
                </a:solidFill>
              </a:rPr>
              <a:t>times increased risk of multiple falls </a:t>
            </a:r>
            <a:endParaRPr lang="en-CA">
              <a:solidFill>
                <a:schemeClr val="tx1"/>
              </a:solidFill>
            </a:endParaRPr>
          </a:p>
        </p:txBody>
      </p:sp>
      <p:pic>
        <p:nvPicPr>
          <p:cNvPr id="9" name="Graphic 8" descr="Sling outline">
            <a:extLst>
              <a:ext uri="{FF2B5EF4-FFF2-40B4-BE49-F238E27FC236}">
                <a16:creationId xmlns:a16="http://schemas.microsoft.com/office/drawing/2014/main" id="{AD04551D-4436-DAAA-CE98-0BFBFED660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52774" y="4433888"/>
            <a:ext cx="1209675" cy="1209675"/>
          </a:xfrm>
          <a:prstGeom prst="rect">
            <a:avLst/>
          </a:prstGeom>
        </p:spPr>
      </p:pic>
      <p:sp>
        <p:nvSpPr>
          <p:cNvPr id="14" name="TextBox 13">
            <a:extLst>
              <a:ext uri="{FF2B5EF4-FFF2-40B4-BE49-F238E27FC236}">
                <a16:creationId xmlns:a16="http://schemas.microsoft.com/office/drawing/2014/main" id="{554F7ED3-667D-CF3D-ED41-B5C901084656}"/>
              </a:ext>
            </a:extLst>
          </p:cNvPr>
          <p:cNvSpPr txBox="1"/>
          <p:nvPr/>
        </p:nvSpPr>
        <p:spPr>
          <a:xfrm>
            <a:off x="4429124" y="1680863"/>
            <a:ext cx="6924675" cy="1200329"/>
          </a:xfrm>
          <a:prstGeom prst="rect">
            <a:avLst/>
          </a:prstGeom>
          <a:noFill/>
        </p:spPr>
        <p:txBody>
          <a:bodyPr wrap="square" rtlCol="0">
            <a:spAutoFit/>
          </a:bodyPr>
          <a:lstStyle/>
          <a:p>
            <a:r>
              <a:rPr lang="en-US" b="1"/>
              <a:t>Sarcopenic obesity</a:t>
            </a:r>
            <a:r>
              <a:rPr lang="en-US"/>
              <a:t>: With aging, muscle mass can decline while fat mass increases, leaving overall weight relatively unchanged. In this situation, obesity-related complications continue as a result of the body’s higher percentage of fat</a:t>
            </a:r>
            <a:r>
              <a:rPr lang="en-US" baseline="30000"/>
              <a:t>3</a:t>
            </a:r>
            <a:endParaRPr lang="en-CA" baseline="30000"/>
          </a:p>
        </p:txBody>
      </p:sp>
      <p:sp>
        <p:nvSpPr>
          <p:cNvPr id="15" name="Rectangle 14">
            <a:extLst>
              <a:ext uri="{FF2B5EF4-FFF2-40B4-BE49-F238E27FC236}">
                <a16:creationId xmlns:a16="http://schemas.microsoft.com/office/drawing/2014/main" id="{D953E82D-5569-DD06-FA9C-B8E7A5EEF8DA}"/>
              </a:ext>
            </a:extLst>
          </p:cNvPr>
          <p:cNvSpPr/>
          <p:nvPr/>
        </p:nvSpPr>
        <p:spPr>
          <a:xfrm>
            <a:off x="6800850" y="3097917"/>
            <a:ext cx="3076575" cy="34971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1"/>
            <a:r>
              <a:rPr lang="en-CA" sz="1400"/>
              <a:t>Muscle endurance</a:t>
            </a:r>
          </a:p>
        </p:txBody>
      </p:sp>
      <p:sp>
        <p:nvSpPr>
          <p:cNvPr id="16" name="Rectangle 15">
            <a:extLst>
              <a:ext uri="{FF2B5EF4-FFF2-40B4-BE49-F238E27FC236}">
                <a16:creationId xmlns:a16="http://schemas.microsoft.com/office/drawing/2014/main" id="{A2EDFB22-6758-1EC5-0419-A472CE0310E8}"/>
              </a:ext>
            </a:extLst>
          </p:cNvPr>
          <p:cNvSpPr/>
          <p:nvPr/>
        </p:nvSpPr>
        <p:spPr>
          <a:xfrm>
            <a:off x="6800850" y="3578750"/>
            <a:ext cx="3076575" cy="349712"/>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1"/>
            <a:r>
              <a:rPr lang="en-CA" sz="1400"/>
              <a:t>Pro-inflammatory cytokines</a:t>
            </a:r>
          </a:p>
        </p:txBody>
      </p:sp>
      <p:sp>
        <p:nvSpPr>
          <p:cNvPr id="17" name="Rectangle 16">
            <a:extLst>
              <a:ext uri="{FF2B5EF4-FFF2-40B4-BE49-F238E27FC236}">
                <a16:creationId xmlns:a16="http://schemas.microsoft.com/office/drawing/2014/main" id="{8B7B3745-FAD2-C47B-5AE6-DB304ACE29AD}"/>
              </a:ext>
            </a:extLst>
          </p:cNvPr>
          <p:cNvSpPr/>
          <p:nvPr/>
        </p:nvSpPr>
        <p:spPr>
          <a:xfrm>
            <a:off x="6800849" y="4059583"/>
            <a:ext cx="3076575" cy="349712"/>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1"/>
            <a:r>
              <a:rPr lang="en-CA" sz="1400"/>
              <a:t>Lipid infiltration of muscle </a:t>
            </a:r>
          </a:p>
        </p:txBody>
      </p:sp>
      <p:sp>
        <p:nvSpPr>
          <p:cNvPr id="18" name="Rectangle 17">
            <a:extLst>
              <a:ext uri="{FF2B5EF4-FFF2-40B4-BE49-F238E27FC236}">
                <a16:creationId xmlns:a16="http://schemas.microsoft.com/office/drawing/2014/main" id="{157296BE-517C-0613-8C9C-A553EED6F194}"/>
              </a:ext>
            </a:extLst>
          </p:cNvPr>
          <p:cNvSpPr/>
          <p:nvPr/>
        </p:nvSpPr>
        <p:spPr>
          <a:xfrm>
            <a:off x="6800849" y="4540415"/>
            <a:ext cx="3076575" cy="349712"/>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1"/>
            <a:r>
              <a:rPr lang="en-CA" sz="1400"/>
              <a:t>Muscle disuse, wasting </a:t>
            </a:r>
          </a:p>
        </p:txBody>
      </p:sp>
      <p:sp>
        <p:nvSpPr>
          <p:cNvPr id="19" name="Arrow: Down 18">
            <a:extLst>
              <a:ext uri="{FF2B5EF4-FFF2-40B4-BE49-F238E27FC236}">
                <a16:creationId xmlns:a16="http://schemas.microsoft.com/office/drawing/2014/main" id="{7FADA221-7EE0-BD32-D7EB-4BCF16345F92}"/>
              </a:ext>
            </a:extLst>
          </p:cNvPr>
          <p:cNvSpPr/>
          <p:nvPr/>
        </p:nvSpPr>
        <p:spPr>
          <a:xfrm>
            <a:off x="7115175" y="3143250"/>
            <a:ext cx="152400" cy="24765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Arrow: Down 19">
            <a:extLst>
              <a:ext uri="{FF2B5EF4-FFF2-40B4-BE49-F238E27FC236}">
                <a16:creationId xmlns:a16="http://schemas.microsoft.com/office/drawing/2014/main" id="{4EAD0614-F804-35F3-D311-A5B95BAAEB29}"/>
              </a:ext>
            </a:extLst>
          </p:cNvPr>
          <p:cNvSpPr/>
          <p:nvPr/>
        </p:nvSpPr>
        <p:spPr>
          <a:xfrm rot="10800000">
            <a:off x="7115175" y="3608740"/>
            <a:ext cx="152400" cy="24765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Arrow: Down 20">
            <a:extLst>
              <a:ext uri="{FF2B5EF4-FFF2-40B4-BE49-F238E27FC236}">
                <a16:creationId xmlns:a16="http://schemas.microsoft.com/office/drawing/2014/main" id="{55CA969B-8880-E1EF-E869-8AB3380E1331}"/>
              </a:ext>
            </a:extLst>
          </p:cNvPr>
          <p:cNvSpPr/>
          <p:nvPr/>
        </p:nvSpPr>
        <p:spPr>
          <a:xfrm rot="10800000">
            <a:off x="7115175" y="4103380"/>
            <a:ext cx="152400" cy="24765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Isosceles Triangle 21">
            <a:extLst>
              <a:ext uri="{FF2B5EF4-FFF2-40B4-BE49-F238E27FC236}">
                <a16:creationId xmlns:a16="http://schemas.microsoft.com/office/drawing/2014/main" id="{4441EFC1-D4C3-2373-7452-C9AA59EAA5DD}"/>
              </a:ext>
            </a:extLst>
          </p:cNvPr>
          <p:cNvSpPr/>
          <p:nvPr/>
        </p:nvSpPr>
        <p:spPr>
          <a:xfrm flipV="1">
            <a:off x="8039100" y="4935403"/>
            <a:ext cx="581025" cy="342900"/>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TextBox 22">
            <a:extLst>
              <a:ext uri="{FF2B5EF4-FFF2-40B4-BE49-F238E27FC236}">
                <a16:creationId xmlns:a16="http://schemas.microsoft.com/office/drawing/2014/main" id="{88CD05FB-A70E-44F9-9230-29270E76DF87}"/>
              </a:ext>
            </a:extLst>
          </p:cNvPr>
          <p:cNvSpPr txBox="1"/>
          <p:nvPr/>
        </p:nvSpPr>
        <p:spPr>
          <a:xfrm>
            <a:off x="6791324" y="5313041"/>
            <a:ext cx="3076575" cy="276999"/>
          </a:xfrm>
          <a:prstGeom prst="rect">
            <a:avLst/>
          </a:prstGeom>
          <a:noFill/>
        </p:spPr>
        <p:txBody>
          <a:bodyPr wrap="square" rtlCol="0">
            <a:spAutoFit/>
          </a:bodyPr>
          <a:lstStyle/>
          <a:p>
            <a:pPr algn="ctr"/>
            <a:r>
              <a:rPr lang="en-CA" sz="1200" b="1"/>
              <a:t>Reduced muscle quality and function</a:t>
            </a:r>
          </a:p>
        </p:txBody>
      </p:sp>
      <p:cxnSp>
        <p:nvCxnSpPr>
          <p:cNvPr id="25" name="Straight Connector 24">
            <a:extLst>
              <a:ext uri="{FF2B5EF4-FFF2-40B4-BE49-F238E27FC236}">
                <a16:creationId xmlns:a16="http://schemas.microsoft.com/office/drawing/2014/main" id="{B95260DF-554B-7A1A-628C-8588DB295909}"/>
              </a:ext>
            </a:extLst>
          </p:cNvPr>
          <p:cNvCxnSpPr>
            <a:cxnSpLocks/>
          </p:cNvCxnSpPr>
          <p:nvPr/>
        </p:nvCxnSpPr>
        <p:spPr>
          <a:xfrm>
            <a:off x="6400800" y="3097917"/>
            <a:ext cx="0" cy="1792210"/>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1976B12-9374-9086-F8FC-31861343295A}"/>
              </a:ext>
            </a:extLst>
          </p:cNvPr>
          <p:cNvCxnSpPr>
            <a:cxnSpLocks/>
          </p:cNvCxnSpPr>
          <p:nvPr/>
        </p:nvCxnSpPr>
        <p:spPr>
          <a:xfrm>
            <a:off x="10182225" y="3578750"/>
            <a:ext cx="0" cy="1311377"/>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94BC2CB-0075-73E9-8110-71EA12167D22}"/>
              </a:ext>
            </a:extLst>
          </p:cNvPr>
          <p:cNvCxnSpPr/>
          <p:nvPr/>
        </p:nvCxnSpPr>
        <p:spPr>
          <a:xfrm>
            <a:off x="6400800" y="3107442"/>
            <a:ext cx="219075" cy="0"/>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75DC544-D084-11FE-7805-5CE9C1D3FBAA}"/>
              </a:ext>
            </a:extLst>
          </p:cNvPr>
          <p:cNvCxnSpPr/>
          <p:nvPr/>
        </p:nvCxnSpPr>
        <p:spPr>
          <a:xfrm>
            <a:off x="6410325" y="4879092"/>
            <a:ext cx="219075" cy="0"/>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7AAEF0C-DFCB-D00B-7CD5-D5D7E58E4593}"/>
              </a:ext>
            </a:extLst>
          </p:cNvPr>
          <p:cNvCxnSpPr/>
          <p:nvPr/>
        </p:nvCxnSpPr>
        <p:spPr>
          <a:xfrm>
            <a:off x="9963150" y="3589690"/>
            <a:ext cx="219075" cy="0"/>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71AFE5A-37A5-BCF4-9AC1-F62071829D14}"/>
              </a:ext>
            </a:extLst>
          </p:cNvPr>
          <p:cNvCxnSpPr/>
          <p:nvPr/>
        </p:nvCxnSpPr>
        <p:spPr>
          <a:xfrm>
            <a:off x="9963150" y="4888617"/>
            <a:ext cx="219075" cy="0"/>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720FA5B-03F5-846E-2BEB-A3FD2F5D6B6A}"/>
              </a:ext>
            </a:extLst>
          </p:cNvPr>
          <p:cNvSpPr txBox="1"/>
          <p:nvPr/>
        </p:nvSpPr>
        <p:spPr>
          <a:xfrm>
            <a:off x="5553075" y="3855522"/>
            <a:ext cx="857250" cy="276999"/>
          </a:xfrm>
          <a:prstGeom prst="rect">
            <a:avLst/>
          </a:prstGeom>
          <a:noFill/>
        </p:spPr>
        <p:txBody>
          <a:bodyPr wrap="square" rtlCol="0">
            <a:spAutoFit/>
          </a:bodyPr>
          <a:lstStyle/>
          <a:p>
            <a:pPr algn="ctr"/>
            <a:r>
              <a:rPr lang="en-CA" sz="1200" b="1"/>
              <a:t>Aging</a:t>
            </a:r>
          </a:p>
        </p:txBody>
      </p:sp>
      <p:sp>
        <p:nvSpPr>
          <p:cNvPr id="35" name="TextBox 34">
            <a:extLst>
              <a:ext uri="{FF2B5EF4-FFF2-40B4-BE49-F238E27FC236}">
                <a16:creationId xmlns:a16="http://schemas.microsoft.com/office/drawing/2014/main" id="{9B260D80-BBCB-E03B-A8D9-173954959F08}"/>
              </a:ext>
            </a:extLst>
          </p:cNvPr>
          <p:cNvSpPr txBox="1"/>
          <p:nvPr/>
        </p:nvSpPr>
        <p:spPr>
          <a:xfrm>
            <a:off x="10158412" y="4074032"/>
            <a:ext cx="857250" cy="276999"/>
          </a:xfrm>
          <a:prstGeom prst="rect">
            <a:avLst/>
          </a:prstGeom>
          <a:noFill/>
        </p:spPr>
        <p:txBody>
          <a:bodyPr wrap="square" rtlCol="0">
            <a:spAutoFit/>
          </a:bodyPr>
          <a:lstStyle/>
          <a:p>
            <a:pPr algn="ctr"/>
            <a:r>
              <a:rPr lang="en-CA" sz="1200" b="1"/>
              <a:t>Obesity</a:t>
            </a:r>
          </a:p>
        </p:txBody>
      </p:sp>
    </p:spTree>
    <p:extLst>
      <p:ext uri="{BB962C8B-B14F-4D97-AF65-F5344CB8AC3E}">
        <p14:creationId xmlns:p14="http://schemas.microsoft.com/office/powerpoint/2010/main" val="3529908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E784A-B631-6C81-824E-AAACF1A8B665}"/>
              </a:ext>
            </a:extLst>
          </p:cNvPr>
          <p:cNvSpPr>
            <a:spLocks noGrp="1"/>
          </p:cNvSpPr>
          <p:nvPr>
            <p:ph type="title"/>
          </p:nvPr>
        </p:nvSpPr>
        <p:spPr/>
        <p:txBody>
          <a:bodyPr/>
          <a:lstStyle/>
          <a:p>
            <a:r>
              <a:rPr lang="en-CA"/>
              <a:t>Obesity management requires multidisciplinary expertise </a:t>
            </a:r>
          </a:p>
        </p:txBody>
      </p:sp>
      <p:sp>
        <p:nvSpPr>
          <p:cNvPr id="3" name="Text Placeholder 2">
            <a:extLst>
              <a:ext uri="{FF2B5EF4-FFF2-40B4-BE49-F238E27FC236}">
                <a16:creationId xmlns:a16="http://schemas.microsoft.com/office/drawing/2014/main" id="{1BA41063-D39C-BE56-9789-D93FB113B5EB}"/>
              </a:ext>
            </a:extLst>
          </p:cNvPr>
          <p:cNvSpPr>
            <a:spLocks noGrp="1"/>
          </p:cNvSpPr>
          <p:nvPr>
            <p:ph type="body" sz="quarter" idx="13"/>
          </p:nvPr>
        </p:nvSpPr>
        <p:spPr/>
        <p:txBody>
          <a:bodyPr/>
          <a:lstStyle/>
          <a:p>
            <a:r>
              <a:rPr lang="en-CA" sz="1000" err="1"/>
              <a:t>PwO</a:t>
            </a:r>
            <a:r>
              <a:rPr lang="en-CA" sz="1000"/>
              <a:t>, people with obesity.</a:t>
            </a:r>
            <a:br>
              <a:rPr lang="en-CA" sz="1000"/>
            </a:br>
            <a:r>
              <a:rPr lang="en-CA" sz="1000">
                <a:latin typeface="+mj-lt"/>
              </a:rPr>
              <a:t>Jennings A et al. Clin Obesity 2014;4:254–66.</a:t>
            </a:r>
            <a:r>
              <a:rPr lang="en-CA" sz="1000"/>
              <a:t> </a:t>
            </a:r>
          </a:p>
        </p:txBody>
      </p:sp>
      <p:grpSp>
        <p:nvGrpSpPr>
          <p:cNvPr id="8" name="Group 7">
            <a:extLst>
              <a:ext uri="{FF2B5EF4-FFF2-40B4-BE49-F238E27FC236}">
                <a16:creationId xmlns:a16="http://schemas.microsoft.com/office/drawing/2014/main" id="{B6191E89-4FE8-010F-4610-53AA5AB9AB9F}"/>
              </a:ext>
            </a:extLst>
          </p:cNvPr>
          <p:cNvGrpSpPr/>
          <p:nvPr/>
        </p:nvGrpSpPr>
        <p:grpSpPr>
          <a:xfrm>
            <a:off x="340056" y="2994712"/>
            <a:ext cx="1325564" cy="1413820"/>
            <a:chOff x="5433218" y="2853380"/>
            <a:chExt cx="1325564" cy="1413820"/>
          </a:xfrm>
        </p:grpSpPr>
        <p:sp>
          <p:nvSpPr>
            <p:cNvPr id="4" name="Oval 3">
              <a:extLst>
                <a:ext uri="{FF2B5EF4-FFF2-40B4-BE49-F238E27FC236}">
                  <a16:creationId xmlns:a16="http://schemas.microsoft.com/office/drawing/2014/main" id="{17190E75-69F0-40D6-2431-A24471B5CC59}"/>
                </a:ext>
              </a:extLst>
            </p:cNvPr>
            <p:cNvSpPr/>
            <p:nvPr/>
          </p:nvSpPr>
          <p:spPr>
            <a:xfrm>
              <a:off x="5433218" y="2941636"/>
              <a:ext cx="1325564" cy="1325564"/>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Graphic 5" descr="User with solid fill">
              <a:extLst>
                <a:ext uri="{FF2B5EF4-FFF2-40B4-BE49-F238E27FC236}">
                  <a16:creationId xmlns:a16="http://schemas.microsoft.com/office/drawing/2014/main" id="{19237C5C-67DE-0518-41CE-F585CD2F09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2853380"/>
              <a:ext cx="914400" cy="914400"/>
            </a:xfrm>
            <a:prstGeom prst="rect">
              <a:avLst/>
            </a:prstGeom>
          </p:spPr>
        </p:pic>
        <p:sp>
          <p:nvSpPr>
            <p:cNvPr id="7" name="TextBox 6">
              <a:extLst>
                <a:ext uri="{FF2B5EF4-FFF2-40B4-BE49-F238E27FC236}">
                  <a16:creationId xmlns:a16="http://schemas.microsoft.com/office/drawing/2014/main" id="{36FB0490-EABA-E512-BBBA-FB845619BD09}"/>
                </a:ext>
              </a:extLst>
            </p:cNvPr>
            <p:cNvSpPr txBox="1"/>
            <p:nvPr/>
          </p:nvSpPr>
          <p:spPr>
            <a:xfrm>
              <a:off x="5638800" y="3767780"/>
              <a:ext cx="914400" cy="338554"/>
            </a:xfrm>
            <a:prstGeom prst="rect">
              <a:avLst/>
            </a:prstGeom>
            <a:noFill/>
          </p:spPr>
          <p:txBody>
            <a:bodyPr wrap="square" rtlCol="0">
              <a:spAutoFit/>
            </a:bodyPr>
            <a:lstStyle/>
            <a:p>
              <a:pPr algn="ctr"/>
              <a:r>
                <a:rPr lang="en-CA" sz="1600" b="1"/>
                <a:t>Patient</a:t>
              </a:r>
            </a:p>
          </p:txBody>
        </p:sp>
      </p:grpSp>
      <p:grpSp>
        <p:nvGrpSpPr>
          <p:cNvPr id="32" name="Group 31">
            <a:extLst>
              <a:ext uri="{FF2B5EF4-FFF2-40B4-BE49-F238E27FC236}">
                <a16:creationId xmlns:a16="http://schemas.microsoft.com/office/drawing/2014/main" id="{69AC4333-2E5F-4ACE-AD09-70A736FB1C4A}"/>
              </a:ext>
            </a:extLst>
          </p:cNvPr>
          <p:cNvGrpSpPr/>
          <p:nvPr/>
        </p:nvGrpSpPr>
        <p:grpSpPr>
          <a:xfrm>
            <a:off x="2392926" y="1842232"/>
            <a:ext cx="9175770" cy="4189593"/>
            <a:chOff x="2392927" y="1842232"/>
            <a:chExt cx="5400000" cy="4189593"/>
          </a:xfrm>
        </p:grpSpPr>
        <p:sp>
          <p:nvSpPr>
            <p:cNvPr id="25" name="Rectangle 24">
              <a:extLst>
                <a:ext uri="{FF2B5EF4-FFF2-40B4-BE49-F238E27FC236}">
                  <a16:creationId xmlns:a16="http://schemas.microsoft.com/office/drawing/2014/main" id="{65FC0E06-2D2C-A846-5828-62ABA6A8DB7C}"/>
                </a:ext>
              </a:extLst>
            </p:cNvPr>
            <p:cNvSpPr/>
            <p:nvPr/>
          </p:nvSpPr>
          <p:spPr>
            <a:xfrm>
              <a:off x="2392927" y="5743825"/>
              <a:ext cx="5400000" cy="2880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a:solidFill>
                    <a:schemeClr val="tx1"/>
                  </a:solidFill>
                </a:rPr>
                <a:t>Gastroenterologist: </a:t>
              </a:r>
              <a:r>
                <a:rPr lang="en-CA" sz="1400">
                  <a:solidFill>
                    <a:schemeClr val="tx1"/>
                  </a:solidFill>
                </a:rPr>
                <a:t>provide pre-op and post-op care of bariatric patients and manage gastrointestinal symptoms</a:t>
              </a:r>
            </a:p>
          </p:txBody>
        </p:sp>
        <p:sp>
          <p:nvSpPr>
            <p:cNvPr id="45" name="Rectangle 44">
              <a:extLst>
                <a:ext uri="{FF2B5EF4-FFF2-40B4-BE49-F238E27FC236}">
                  <a16:creationId xmlns:a16="http://schemas.microsoft.com/office/drawing/2014/main" id="{3DBAE568-BED6-7CCA-BAE2-EF665CAF4A27}"/>
                </a:ext>
              </a:extLst>
            </p:cNvPr>
            <p:cNvSpPr/>
            <p:nvPr/>
          </p:nvSpPr>
          <p:spPr>
            <a:xfrm>
              <a:off x="2392927" y="3793027"/>
              <a:ext cx="5400000" cy="2880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a:solidFill>
                    <a:schemeClr val="tx1"/>
                  </a:solidFill>
                </a:rPr>
                <a:t>Pharmacist: </a:t>
              </a:r>
              <a:r>
                <a:rPr lang="en-CA" sz="1400">
                  <a:solidFill>
                    <a:schemeClr val="tx1"/>
                  </a:solidFill>
                </a:rPr>
                <a:t>monitor patient medication profiles </a:t>
              </a:r>
            </a:p>
          </p:txBody>
        </p:sp>
        <p:sp>
          <p:nvSpPr>
            <p:cNvPr id="13" name="Rectangle 12">
              <a:extLst>
                <a:ext uri="{FF2B5EF4-FFF2-40B4-BE49-F238E27FC236}">
                  <a16:creationId xmlns:a16="http://schemas.microsoft.com/office/drawing/2014/main" id="{29B2EBEB-3F41-3670-8C4D-7710F7C4A7D6}"/>
                </a:ext>
              </a:extLst>
            </p:cNvPr>
            <p:cNvSpPr/>
            <p:nvPr/>
          </p:nvSpPr>
          <p:spPr>
            <a:xfrm>
              <a:off x="2392927" y="1842232"/>
              <a:ext cx="5400000" cy="2880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a:solidFill>
                    <a:schemeClr val="tx1"/>
                  </a:solidFill>
                </a:rPr>
                <a:t>Primary care professional: </a:t>
              </a:r>
              <a:r>
                <a:rPr lang="en-CA" sz="1400">
                  <a:solidFill>
                    <a:schemeClr val="tx1"/>
                  </a:solidFill>
                </a:rPr>
                <a:t>primary contact for </a:t>
              </a:r>
              <a:r>
                <a:rPr lang="en-CA" sz="1400" err="1">
                  <a:solidFill>
                    <a:schemeClr val="tx1"/>
                  </a:solidFill>
                </a:rPr>
                <a:t>PwO</a:t>
              </a:r>
              <a:endParaRPr lang="en-CA" sz="1400" b="1">
                <a:solidFill>
                  <a:schemeClr val="tx1"/>
                </a:solidFill>
              </a:endParaRPr>
            </a:p>
          </p:txBody>
        </p:sp>
        <p:sp>
          <p:nvSpPr>
            <p:cNvPr id="19" name="Rectangle 18">
              <a:extLst>
                <a:ext uri="{FF2B5EF4-FFF2-40B4-BE49-F238E27FC236}">
                  <a16:creationId xmlns:a16="http://schemas.microsoft.com/office/drawing/2014/main" id="{4CF93527-A6DE-7BDB-ED48-EC5F90587263}"/>
                </a:ext>
              </a:extLst>
            </p:cNvPr>
            <p:cNvSpPr/>
            <p:nvPr/>
          </p:nvSpPr>
          <p:spPr>
            <a:xfrm>
              <a:off x="2392927" y="3402868"/>
              <a:ext cx="5400000" cy="2880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a:solidFill>
                    <a:schemeClr val="tx1"/>
                  </a:solidFill>
                </a:rPr>
                <a:t>Bariatric surgeon: </a:t>
              </a:r>
              <a:r>
                <a:rPr lang="en-CA" sz="1400">
                  <a:solidFill>
                    <a:schemeClr val="tx1"/>
                  </a:solidFill>
                </a:rPr>
                <a:t>conduct surgical interventions</a:t>
              </a:r>
            </a:p>
          </p:txBody>
        </p:sp>
        <p:sp>
          <p:nvSpPr>
            <p:cNvPr id="22" name="Rectangle 21">
              <a:extLst>
                <a:ext uri="{FF2B5EF4-FFF2-40B4-BE49-F238E27FC236}">
                  <a16:creationId xmlns:a16="http://schemas.microsoft.com/office/drawing/2014/main" id="{452F0DBD-C1AB-71B7-6744-87FC81E66075}"/>
                </a:ext>
              </a:extLst>
            </p:cNvPr>
            <p:cNvSpPr/>
            <p:nvPr/>
          </p:nvSpPr>
          <p:spPr>
            <a:xfrm>
              <a:off x="2392927" y="5353663"/>
              <a:ext cx="5400000" cy="2880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a:solidFill>
                    <a:schemeClr val="tx1"/>
                  </a:solidFill>
                </a:rPr>
                <a:t>Exercise specialist: </a:t>
              </a:r>
              <a:r>
                <a:rPr lang="en-CA" sz="1400">
                  <a:solidFill>
                    <a:schemeClr val="tx1"/>
                  </a:solidFill>
                </a:rPr>
                <a:t>provide exercise recommendations</a:t>
              </a:r>
            </a:p>
          </p:txBody>
        </p:sp>
        <p:sp>
          <p:nvSpPr>
            <p:cNvPr id="28" name="Rectangle 27">
              <a:extLst>
                <a:ext uri="{FF2B5EF4-FFF2-40B4-BE49-F238E27FC236}">
                  <a16:creationId xmlns:a16="http://schemas.microsoft.com/office/drawing/2014/main" id="{55AF9EF4-3D4D-19CD-18DB-61DB6CFEAFBA}"/>
                </a:ext>
              </a:extLst>
            </p:cNvPr>
            <p:cNvSpPr/>
            <p:nvPr/>
          </p:nvSpPr>
          <p:spPr>
            <a:xfrm>
              <a:off x="2392927" y="4963504"/>
              <a:ext cx="5400000" cy="2880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a:solidFill>
                    <a:schemeClr val="tx1"/>
                  </a:solidFill>
                </a:rPr>
                <a:t>Cardiologist: </a:t>
              </a:r>
              <a:r>
                <a:rPr lang="en-CA" sz="1400">
                  <a:solidFill>
                    <a:schemeClr val="tx1"/>
                  </a:solidFill>
                </a:rPr>
                <a:t>manage cardiac complications</a:t>
              </a:r>
            </a:p>
          </p:txBody>
        </p:sp>
        <p:sp>
          <p:nvSpPr>
            <p:cNvPr id="31" name="Rectangle 30">
              <a:extLst>
                <a:ext uri="{FF2B5EF4-FFF2-40B4-BE49-F238E27FC236}">
                  <a16:creationId xmlns:a16="http://schemas.microsoft.com/office/drawing/2014/main" id="{81407B23-AD2E-EB38-B519-F1DFB8497197}"/>
                </a:ext>
              </a:extLst>
            </p:cNvPr>
            <p:cNvSpPr/>
            <p:nvPr/>
          </p:nvSpPr>
          <p:spPr>
            <a:xfrm>
              <a:off x="2392927" y="2232391"/>
              <a:ext cx="5400000" cy="2880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a:solidFill>
                    <a:schemeClr val="tx1"/>
                  </a:solidFill>
                </a:rPr>
                <a:t>Dietician: </a:t>
              </a:r>
              <a:r>
                <a:rPr lang="en-CA" sz="1400">
                  <a:solidFill>
                    <a:schemeClr val="tx1"/>
                  </a:solidFill>
                </a:rPr>
                <a:t>provide</a:t>
              </a:r>
              <a:r>
                <a:rPr lang="en-CA" sz="1400" b="1">
                  <a:solidFill>
                    <a:schemeClr val="tx1"/>
                  </a:solidFill>
                </a:rPr>
                <a:t> </a:t>
              </a:r>
              <a:r>
                <a:rPr lang="en-CA" sz="1400">
                  <a:solidFill>
                    <a:schemeClr val="tx1"/>
                  </a:solidFill>
                </a:rPr>
                <a:t>dietary recommendations</a:t>
              </a:r>
            </a:p>
          </p:txBody>
        </p:sp>
        <p:sp>
          <p:nvSpPr>
            <p:cNvPr id="36" name="Rectangle 35">
              <a:extLst>
                <a:ext uri="{FF2B5EF4-FFF2-40B4-BE49-F238E27FC236}">
                  <a16:creationId xmlns:a16="http://schemas.microsoft.com/office/drawing/2014/main" id="{0A0DFA7B-ACA6-E5D5-2F9C-885E7DE8900D}"/>
                </a:ext>
              </a:extLst>
            </p:cNvPr>
            <p:cNvSpPr/>
            <p:nvPr/>
          </p:nvSpPr>
          <p:spPr>
            <a:xfrm>
              <a:off x="2392927" y="4573345"/>
              <a:ext cx="5400000" cy="2880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a:solidFill>
                    <a:schemeClr val="tx1"/>
                  </a:solidFill>
                </a:rPr>
                <a:t>Psychologist: </a:t>
              </a:r>
              <a:r>
                <a:rPr lang="en-CA" sz="1400">
                  <a:solidFill>
                    <a:schemeClr val="tx1"/>
                  </a:solidFill>
                </a:rPr>
                <a:t>provide intensive behavioral therapy</a:t>
              </a:r>
            </a:p>
          </p:txBody>
        </p:sp>
        <p:sp>
          <p:nvSpPr>
            <p:cNvPr id="39" name="Rectangle 38">
              <a:extLst>
                <a:ext uri="{FF2B5EF4-FFF2-40B4-BE49-F238E27FC236}">
                  <a16:creationId xmlns:a16="http://schemas.microsoft.com/office/drawing/2014/main" id="{762A8FDA-6FB1-B170-DAB0-EA1CAAB1600A}"/>
                </a:ext>
              </a:extLst>
            </p:cNvPr>
            <p:cNvSpPr/>
            <p:nvPr/>
          </p:nvSpPr>
          <p:spPr>
            <a:xfrm>
              <a:off x="2392927" y="4183186"/>
              <a:ext cx="5400000" cy="2880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a:solidFill>
                    <a:schemeClr val="tx1"/>
                  </a:solidFill>
                </a:rPr>
                <a:t>Endocrinologist: </a:t>
              </a:r>
              <a:r>
                <a:rPr lang="en-CA" sz="1400">
                  <a:solidFill>
                    <a:schemeClr val="tx1"/>
                  </a:solidFill>
                </a:rPr>
                <a:t>manage obesity-related endocrine conditions</a:t>
              </a:r>
            </a:p>
          </p:txBody>
        </p:sp>
        <p:sp>
          <p:nvSpPr>
            <p:cNvPr id="42" name="Rectangle 41">
              <a:extLst>
                <a:ext uri="{FF2B5EF4-FFF2-40B4-BE49-F238E27FC236}">
                  <a16:creationId xmlns:a16="http://schemas.microsoft.com/office/drawing/2014/main" id="{BD6EDA3D-6E6D-E59B-3814-56048D091A22}"/>
                </a:ext>
              </a:extLst>
            </p:cNvPr>
            <p:cNvSpPr/>
            <p:nvPr/>
          </p:nvSpPr>
          <p:spPr>
            <a:xfrm>
              <a:off x="2392927" y="3012709"/>
              <a:ext cx="5400000" cy="2880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a:solidFill>
                    <a:schemeClr val="tx1"/>
                  </a:solidFill>
                </a:rPr>
                <a:t>Lung specialist: </a:t>
              </a:r>
              <a:r>
                <a:rPr lang="en-CA" sz="1400">
                  <a:solidFill>
                    <a:schemeClr val="tx1"/>
                  </a:solidFill>
                </a:rPr>
                <a:t>manage respiratory complications</a:t>
              </a:r>
            </a:p>
          </p:txBody>
        </p:sp>
        <p:sp>
          <p:nvSpPr>
            <p:cNvPr id="48" name="Rectangle 47">
              <a:extLst>
                <a:ext uri="{FF2B5EF4-FFF2-40B4-BE49-F238E27FC236}">
                  <a16:creationId xmlns:a16="http://schemas.microsoft.com/office/drawing/2014/main" id="{90055173-196A-1138-0791-04FB812DEBD2}"/>
                </a:ext>
              </a:extLst>
            </p:cNvPr>
            <p:cNvSpPr/>
            <p:nvPr/>
          </p:nvSpPr>
          <p:spPr>
            <a:xfrm>
              <a:off x="2392927" y="2622550"/>
              <a:ext cx="5400000" cy="2880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a:solidFill>
                    <a:schemeClr val="tx1"/>
                  </a:solidFill>
                </a:rPr>
                <a:t>Nurse: </a:t>
              </a:r>
              <a:r>
                <a:rPr lang="en-CA" sz="1400">
                  <a:solidFill>
                    <a:schemeClr val="tx1"/>
                  </a:solidFill>
                </a:rPr>
                <a:t>provide care for </a:t>
              </a:r>
              <a:r>
                <a:rPr lang="en-CA" sz="1400" err="1">
                  <a:solidFill>
                    <a:schemeClr val="tx1"/>
                  </a:solidFill>
                </a:rPr>
                <a:t>PwO</a:t>
              </a:r>
              <a:endParaRPr lang="en-CA" sz="1400">
                <a:solidFill>
                  <a:schemeClr val="tx1"/>
                </a:solidFill>
              </a:endParaRPr>
            </a:p>
          </p:txBody>
        </p:sp>
      </p:grpSp>
      <p:cxnSp>
        <p:nvCxnSpPr>
          <p:cNvPr id="41" name="Straight Connector 40">
            <a:extLst>
              <a:ext uri="{FF2B5EF4-FFF2-40B4-BE49-F238E27FC236}">
                <a16:creationId xmlns:a16="http://schemas.microsoft.com/office/drawing/2014/main" id="{73E0D7D0-E55F-4358-9481-4789D8870BB3}"/>
              </a:ext>
            </a:extLst>
          </p:cNvPr>
          <p:cNvCxnSpPr>
            <a:cxnSpLocks/>
            <a:stCxn id="4" idx="6"/>
          </p:cNvCxnSpPr>
          <p:nvPr/>
        </p:nvCxnSpPr>
        <p:spPr>
          <a:xfrm>
            <a:off x="1665620" y="3745750"/>
            <a:ext cx="39948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DAFDA90-842A-4F02-B43B-BE229F631ACA}"/>
              </a:ext>
            </a:extLst>
          </p:cNvPr>
          <p:cNvCxnSpPr>
            <a:cxnSpLocks/>
          </p:cNvCxnSpPr>
          <p:nvPr/>
        </p:nvCxnSpPr>
        <p:spPr>
          <a:xfrm>
            <a:off x="2065106" y="1972638"/>
            <a:ext cx="0" cy="393500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6ABAF852-7D16-4166-AC18-815BCF289E5E}"/>
              </a:ext>
            </a:extLst>
          </p:cNvPr>
          <p:cNvCxnSpPr>
            <a:cxnSpLocks/>
            <a:endCxn id="13" idx="1"/>
          </p:cNvCxnSpPr>
          <p:nvPr/>
        </p:nvCxnSpPr>
        <p:spPr>
          <a:xfrm>
            <a:off x="2065106" y="1986232"/>
            <a:ext cx="32782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8CF586A4-7542-43FE-BFCD-8005DFA172CE}"/>
              </a:ext>
            </a:extLst>
          </p:cNvPr>
          <p:cNvCxnSpPr>
            <a:cxnSpLocks/>
          </p:cNvCxnSpPr>
          <p:nvPr/>
        </p:nvCxnSpPr>
        <p:spPr>
          <a:xfrm>
            <a:off x="2065106" y="2374937"/>
            <a:ext cx="32782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F88D148F-DAE4-4949-A3D4-6C559EE92D3F}"/>
              </a:ext>
            </a:extLst>
          </p:cNvPr>
          <p:cNvCxnSpPr>
            <a:cxnSpLocks/>
          </p:cNvCxnSpPr>
          <p:nvPr/>
        </p:nvCxnSpPr>
        <p:spPr>
          <a:xfrm>
            <a:off x="2065106" y="2773917"/>
            <a:ext cx="32782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60C553F0-B49F-4881-9B69-AB88042676B7}"/>
              </a:ext>
            </a:extLst>
          </p:cNvPr>
          <p:cNvCxnSpPr>
            <a:cxnSpLocks/>
          </p:cNvCxnSpPr>
          <p:nvPr/>
        </p:nvCxnSpPr>
        <p:spPr>
          <a:xfrm>
            <a:off x="2065106" y="3144612"/>
            <a:ext cx="32782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3981590D-C0ED-4020-A57C-7D3E70A6C49E}"/>
              </a:ext>
            </a:extLst>
          </p:cNvPr>
          <p:cNvCxnSpPr>
            <a:cxnSpLocks/>
          </p:cNvCxnSpPr>
          <p:nvPr/>
        </p:nvCxnSpPr>
        <p:spPr>
          <a:xfrm>
            <a:off x="2065106" y="3544479"/>
            <a:ext cx="32782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FE21D9C6-FFEC-4306-8A89-989588625E21}"/>
              </a:ext>
            </a:extLst>
          </p:cNvPr>
          <p:cNvCxnSpPr>
            <a:cxnSpLocks/>
          </p:cNvCxnSpPr>
          <p:nvPr/>
        </p:nvCxnSpPr>
        <p:spPr>
          <a:xfrm>
            <a:off x="2065106" y="3950102"/>
            <a:ext cx="32782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98B0C852-88CD-4601-8831-6C3875433969}"/>
              </a:ext>
            </a:extLst>
          </p:cNvPr>
          <p:cNvCxnSpPr>
            <a:cxnSpLocks/>
          </p:cNvCxnSpPr>
          <p:nvPr/>
        </p:nvCxnSpPr>
        <p:spPr>
          <a:xfrm>
            <a:off x="2065106" y="4329858"/>
            <a:ext cx="32782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EB0E69CF-7389-44D7-983E-BB88EFB22750}"/>
              </a:ext>
            </a:extLst>
          </p:cNvPr>
          <p:cNvCxnSpPr>
            <a:cxnSpLocks/>
          </p:cNvCxnSpPr>
          <p:nvPr/>
        </p:nvCxnSpPr>
        <p:spPr>
          <a:xfrm>
            <a:off x="2065106" y="4725804"/>
            <a:ext cx="32782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9BEF0880-0E76-461A-968B-CA9F876DC4CF}"/>
              </a:ext>
            </a:extLst>
          </p:cNvPr>
          <p:cNvCxnSpPr>
            <a:cxnSpLocks/>
          </p:cNvCxnSpPr>
          <p:nvPr/>
        </p:nvCxnSpPr>
        <p:spPr>
          <a:xfrm>
            <a:off x="2065106" y="5116424"/>
            <a:ext cx="32782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B93373FE-53AA-4123-8AF5-1213E49C3A60}"/>
              </a:ext>
            </a:extLst>
          </p:cNvPr>
          <p:cNvCxnSpPr>
            <a:cxnSpLocks/>
          </p:cNvCxnSpPr>
          <p:nvPr/>
        </p:nvCxnSpPr>
        <p:spPr>
          <a:xfrm>
            <a:off x="2065106" y="5496569"/>
            <a:ext cx="32782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E3495ECA-48FA-4C3C-AE93-08DA0DEEC797}"/>
              </a:ext>
            </a:extLst>
          </p:cNvPr>
          <p:cNvCxnSpPr>
            <a:cxnSpLocks/>
          </p:cNvCxnSpPr>
          <p:nvPr/>
        </p:nvCxnSpPr>
        <p:spPr>
          <a:xfrm>
            <a:off x="2065106" y="5897260"/>
            <a:ext cx="32782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127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98E96-F4B5-29A3-45E5-7DC8FF70809D}"/>
              </a:ext>
            </a:extLst>
          </p:cNvPr>
          <p:cNvSpPr>
            <a:spLocks noGrp="1"/>
          </p:cNvSpPr>
          <p:nvPr>
            <p:ph type="title"/>
          </p:nvPr>
        </p:nvSpPr>
        <p:spPr/>
        <p:txBody>
          <a:bodyPr/>
          <a:lstStyle/>
          <a:p>
            <a:r>
              <a:rPr lang="en-CA"/>
              <a:t>Key takeaways</a:t>
            </a:r>
          </a:p>
        </p:txBody>
      </p:sp>
      <p:sp>
        <p:nvSpPr>
          <p:cNvPr id="4" name="Content Placeholder 3">
            <a:extLst>
              <a:ext uri="{FF2B5EF4-FFF2-40B4-BE49-F238E27FC236}">
                <a16:creationId xmlns:a16="http://schemas.microsoft.com/office/drawing/2014/main" id="{89FB0121-13AA-43A9-8054-7A4AF6530F50}"/>
              </a:ext>
            </a:extLst>
          </p:cNvPr>
          <p:cNvSpPr>
            <a:spLocks noGrp="1"/>
          </p:cNvSpPr>
          <p:nvPr>
            <p:ph idx="1"/>
          </p:nvPr>
        </p:nvSpPr>
        <p:spPr/>
        <p:txBody>
          <a:bodyPr/>
          <a:lstStyle/>
          <a:p>
            <a:pPr marL="341313" indent="-341313"/>
            <a:r>
              <a:rPr lang="en-CA"/>
              <a:t>BMI and waist circumference measures can be used </a:t>
            </a:r>
            <a:br>
              <a:rPr lang="en-CA"/>
            </a:br>
            <a:r>
              <a:rPr lang="en-CA"/>
              <a:t>to estimate excess weight and categorize stage I, II, III </a:t>
            </a:r>
            <a:br>
              <a:rPr lang="en-CA"/>
            </a:br>
            <a:r>
              <a:rPr lang="en-CA"/>
              <a:t>class obesity</a:t>
            </a:r>
            <a:endParaRPr lang="en-CA" strike="sngStrike"/>
          </a:p>
          <a:p>
            <a:pPr marL="341313" indent="-341313"/>
            <a:r>
              <a:rPr lang="en-CA"/>
              <a:t>Obesity is a chronic disease and may require ongoing care throughout the patient’s life </a:t>
            </a:r>
          </a:p>
          <a:p>
            <a:pPr marL="341313" indent="-341313"/>
            <a:r>
              <a:rPr lang="en-CA"/>
              <a:t>A multidisciplinary approach in management of obesity leads </a:t>
            </a:r>
            <a:br>
              <a:rPr lang="en-CA"/>
            </a:br>
            <a:r>
              <a:rPr lang="en-CA"/>
              <a:t>to improved patient outcomes </a:t>
            </a:r>
          </a:p>
        </p:txBody>
      </p:sp>
    </p:spTree>
    <p:extLst>
      <p:ext uri="{BB962C8B-B14F-4D97-AF65-F5344CB8AC3E}">
        <p14:creationId xmlns:p14="http://schemas.microsoft.com/office/powerpoint/2010/main" val="4229184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DF4BB-EC06-4E2E-869B-7AB4648C35C3}"/>
              </a:ext>
            </a:extLst>
          </p:cNvPr>
          <p:cNvSpPr>
            <a:spLocks noGrp="1"/>
          </p:cNvSpPr>
          <p:nvPr>
            <p:ph type="ctrTitle"/>
          </p:nvPr>
        </p:nvSpPr>
        <p:spPr/>
        <p:txBody>
          <a:bodyPr>
            <a:normAutofit/>
          </a:bodyPr>
          <a:lstStyle/>
          <a:p>
            <a:r>
              <a:rPr lang="en-CA"/>
              <a:t>Caring for Patients </a:t>
            </a:r>
            <a:br>
              <a:rPr lang="en-CA"/>
            </a:br>
            <a:r>
              <a:rPr lang="en-CA"/>
              <a:t>with Obesity</a:t>
            </a:r>
          </a:p>
        </p:txBody>
      </p:sp>
      <p:sp>
        <p:nvSpPr>
          <p:cNvPr id="3" name="Subtitle 2">
            <a:extLst>
              <a:ext uri="{FF2B5EF4-FFF2-40B4-BE49-F238E27FC236}">
                <a16:creationId xmlns:a16="http://schemas.microsoft.com/office/drawing/2014/main" id="{98CE8DAF-7E7D-4BB4-944F-2025D4BAD2AF}"/>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3169803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75953-DC5E-4865-332F-C96C51ACAFEF}"/>
              </a:ext>
            </a:extLst>
          </p:cNvPr>
          <p:cNvSpPr>
            <a:spLocks noGrp="1"/>
          </p:cNvSpPr>
          <p:nvPr>
            <p:ph type="title"/>
          </p:nvPr>
        </p:nvSpPr>
        <p:spPr/>
        <p:txBody>
          <a:bodyPr/>
          <a:lstStyle/>
          <a:p>
            <a:r>
              <a:rPr lang="en-CA"/>
              <a:t>Assessment</a:t>
            </a:r>
          </a:p>
        </p:txBody>
      </p:sp>
      <p:sp>
        <p:nvSpPr>
          <p:cNvPr id="3" name="Text Placeholder 2">
            <a:extLst>
              <a:ext uri="{FF2B5EF4-FFF2-40B4-BE49-F238E27FC236}">
                <a16:creationId xmlns:a16="http://schemas.microsoft.com/office/drawing/2014/main" id="{1C91CF84-272E-CC05-18F6-9725FAA1BA67}"/>
              </a:ext>
            </a:extLst>
          </p:cNvPr>
          <p:cNvSpPr>
            <a:spLocks noGrp="1"/>
          </p:cNvSpPr>
          <p:nvPr>
            <p:ph type="body" sz="quarter" idx="13"/>
          </p:nvPr>
        </p:nvSpPr>
        <p:spPr/>
        <p:txBody>
          <a:bodyPr/>
          <a:lstStyle/>
          <a:p>
            <a:endParaRPr lang="en-CA"/>
          </a:p>
        </p:txBody>
      </p:sp>
      <p:sp>
        <p:nvSpPr>
          <p:cNvPr id="4" name="Content Placeholder 2">
            <a:extLst>
              <a:ext uri="{FF2B5EF4-FFF2-40B4-BE49-F238E27FC236}">
                <a16:creationId xmlns:a16="http://schemas.microsoft.com/office/drawing/2014/main" id="{3CEE250D-4B64-DCAC-7136-BFCB732B50C5}"/>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buFont typeface="+mj-lt"/>
              <a:buAutoNum type="arabicPeriod"/>
            </a:pPr>
            <a:r>
              <a:rPr lang="en-US" sz="1050">
                <a:effectLst/>
                <a:latin typeface="Arial" panose="020B0604020202020204" pitchFamily="34" charset="0"/>
                <a:ea typeface="Calibri" panose="020F0502020204030204" pitchFamily="34" charset="0"/>
                <a:cs typeface="Times New Roman" panose="02020603050405020304" pitchFamily="18" charset="0"/>
              </a:rPr>
              <a:t>Juan has a </a:t>
            </a:r>
            <a:r>
              <a:rPr lang="en-US" sz="1050">
                <a:latin typeface="Arial" panose="020B0604020202020204" pitchFamily="34" charset="0"/>
                <a:ea typeface="Calibri" panose="020F0502020204030204" pitchFamily="34" charset="0"/>
                <a:cs typeface="Times New Roman" panose="02020603050405020304" pitchFamily="18" charset="0"/>
              </a:rPr>
              <a:t>BMI of 38 kg/m</a:t>
            </a:r>
            <a:r>
              <a:rPr lang="en-US" sz="1050" baseline="30000">
                <a:latin typeface="Arial" panose="020B0604020202020204" pitchFamily="34" charset="0"/>
                <a:ea typeface="Calibri" panose="020F0502020204030204" pitchFamily="34" charset="0"/>
                <a:cs typeface="Times New Roman" panose="02020603050405020304" pitchFamily="18" charset="0"/>
              </a:rPr>
              <a:t>2</a:t>
            </a:r>
            <a:r>
              <a:rPr lang="en-US" sz="1050">
                <a:latin typeface="Arial" panose="020B0604020202020204" pitchFamily="34" charset="0"/>
                <a:ea typeface="Calibri" panose="020F0502020204030204" pitchFamily="34" charset="0"/>
                <a:cs typeface="Times New Roman" panose="02020603050405020304" pitchFamily="18" charset="0"/>
              </a:rPr>
              <a:t>. Keith has a BMI of 29 kg/m</a:t>
            </a:r>
            <a:r>
              <a:rPr lang="en-US" sz="1050" baseline="30000">
                <a:latin typeface="Arial" panose="020B0604020202020204" pitchFamily="34" charset="0"/>
                <a:ea typeface="Calibri" panose="020F0502020204030204" pitchFamily="34" charset="0"/>
                <a:cs typeface="Times New Roman" panose="02020603050405020304" pitchFamily="18" charset="0"/>
              </a:rPr>
              <a:t>2</a:t>
            </a:r>
            <a:r>
              <a:rPr lang="en-US" sz="1050">
                <a:latin typeface="Arial" panose="020B0604020202020204" pitchFamily="34" charset="0"/>
                <a:ea typeface="Calibri" panose="020F0502020204030204" pitchFamily="34" charset="0"/>
                <a:cs typeface="Times New Roman" panose="02020603050405020304" pitchFamily="18" charset="0"/>
              </a:rPr>
              <a:t>.</a:t>
            </a:r>
            <a:r>
              <a:rPr lang="en-US" sz="1050" baseline="30000">
                <a:latin typeface="Arial" panose="020B0604020202020204" pitchFamily="34" charset="0"/>
                <a:ea typeface="Calibri" panose="020F0502020204030204" pitchFamily="34" charset="0"/>
                <a:cs typeface="Times New Roman" panose="02020603050405020304" pitchFamily="18" charset="0"/>
              </a:rPr>
              <a:t> </a:t>
            </a:r>
            <a:r>
              <a:rPr lang="en-US" sz="1050">
                <a:latin typeface="Arial" panose="020B0604020202020204" pitchFamily="34" charset="0"/>
                <a:ea typeface="Calibri" panose="020F0502020204030204" pitchFamily="34" charset="0"/>
                <a:cs typeface="Times New Roman" panose="02020603050405020304" pitchFamily="18" charset="0"/>
              </a:rPr>
              <a:t>Keith has higher levels of fasting plasma glucose, LDL-C, triglycerides, and blood pressure than Juan. Keith has a lower severity of obesity than Juan because of his lower BMI.</a:t>
            </a:r>
            <a:endParaRPr lang="en-US" sz="105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sz="1050">
                <a:effectLst/>
                <a:latin typeface="Arial" panose="020B0604020202020204" pitchFamily="34" charset="0"/>
                <a:ea typeface="Calibri" panose="020F0502020204030204" pitchFamily="34" charset="0"/>
                <a:cs typeface="Times New Roman" panose="02020603050405020304" pitchFamily="18" charset="0"/>
              </a:rPr>
              <a:t>True</a:t>
            </a:r>
          </a:p>
          <a:p>
            <a:pPr lvl="1">
              <a:lnSpc>
                <a:spcPct val="107000"/>
              </a:lnSpc>
              <a:spcBef>
                <a:spcPts val="0"/>
              </a:spcBef>
              <a:buFont typeface="+mj-lt"/>
              <a:buAutoNum type="alphaLcPeriod"/>
            </a:pPr>
            <a:r>
              <a:rPr lang="en-US" sz="1050">
                <a:latin typeface="Arial" panose="020B0604020202020204" pitchFamily="34" charset="0"/>
                <a:ea typeface="Calibri" panose="020F0502020204030204" pitchFamily="34" charset="0"/>
                <a:cs typeface="Times New Roman" panose="02020603050405020304" pitchFamily="18" charset="0"/>
              </a:rPr>
              <a:t>False</a:t>
            </a:r>
            <a:endParaRPr lang="en-US" sz="105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buFont typeface="+mj-lt"/>
              <a:buAutoNum type="arabicPeriod"/>
            </a:pPr>
            <a:r>
              <a:rPr lang="en-CA" sz="1050">
                <a:latin typeface="Arial" panose="020B0604020202020204" pitchFamily="34" charset="0"/>
                <a:cs typeface="Times New Roman" panose="02020603050405020304" pitchFamily="18" charset="0"/>
              </a:rPr>
              <a:t>Which of the following is an example of a SMART goal for a person with obesity?</a:t>
            </a:r>
          </a:p>
          <a:p>
            <a:pPr lvl="1">
              <a:lnSpc>
                <a:spcPct val="107000"/>
              </a:lnSpc>
              <a:spcBef>
                <a:spcPts val="0"/>
              </a:spcBef>
              <a:buFont typeface="+mj-lt"/>
              <a:buAutoNum type="alphaLcPeriod"/>
            </a:pPr>
            <a:r>
              <a:rPr lang="en-US" sz="1050">
                <a:latin typeface="Arial" panose="020B0604020202020204" pitchFamily="34" charset="0"/>
                <a:ea typeface="Calibri" panose="020F0502020204030204" pitchFamily="34" charset="0"/>
                <a:cs typeface="Times New Roman" panose="02020603050405020304" pitchFamily="18" charset="0"/>
              </a:rPr>
              <a:t>“I will lose weight so that I can feel better and have a healthier relationship with my wife”</a:t>
            </a:r>
          </a:p>
          <a:p>
            <a:pPr lvl="1">
              <a:lnSpc>
                <a:spcPct val="107000"/>
              </a:lnSpc>
              <a:spcBef>
                <a:spcPts val="0"/>
              </a:spcBef>
              <a:buFont typeface="+mj-lt"/>
              <a:buAutoNum type="alphaLcPeriod"/>
            </a:pPr>
            <a:r>
              <a:rPr lang="en-US" sz="1050">
                <a:latin typeface="Arial" panose="020B0604020202020204" pitchFamily="34" charset="0"/>
                <a:ea typeface="Calibri" panose="020F0502020204030204" pitchFamily="34" charset="0"/>
                <a:cs typeface="Times New Roman" panose="02020603050405020304" pitchFamily="18" charset="0"/>
              </a:rPr>
              <a:t>“I will go on a walk on Mondays, Wednesdays and Fridays around my neighborhood for 20 minutes in order to lose 3 </a:t>
            </a:r>
            <a:r>
              <a:rPr lang="en-US" sz="1050" err="1">
                <a:latin typeface="Arial" panose="020B0604020202020204" pitchFamily="34" charset="0"/>
                <a:ea typeface="Calibri" panose="020F0502020204030204" pitchFamily="34" charset="0"/>
                <a:cs typeface="Times New Roman" panose="02020603050405020304" pitchFamily="18" charset="0"/>
              </a:rPr>
              <a:t>lbs</a:t>
            </a:r>
            <a:r>
              <a:rPr lang="en-US" sz="1050">
                <a:latin typeface="Arial" panose="020B0604020202020204" pitchFamily="34" charset="0"/>
                <a:ea typeface="Calibri" panose="020F0502020204030204" pitchFamily="34" charset="0"/>
                <a:cs typeface="Times New Roman" panose="02020603050405020304" pitchFamily="18" charset="0"/>
              </a:rPr>
              <a:t> by June 30”</a:t>
            </a:r>
          </a:p>
          <a:p>
            <a:pPr lvl="1">
              <a:lnSpc>
                <a:spcPct val="107000"/>
              </a:lnSpc>
              <a:spcBef>
                <a:spcPts val="0"/>
              </a:spcBef>
              <a:buFont typeface="+mj-lt"/>
              <a:buAutoNum type="alphaLcPeriod"/>
            </a:pPr>
            <a:r>
              <a:rPr lang="en-US" sz="1050">
                <a:effectLst/>
                <a:latin typeface="Arial" panose="020B0604020202020204" pitchFamily="34" charset="0"/>
                <a:ea typeface="Calibri" panose="020F0502020204030204" pitchFamily="34" charset="0"/>
                <a:cs typeface="Times New Roman" panose="02020603050405020304" pitchFamily="18" charset="0"/>
              </a:rPr>
              <a:t>“I am going to exercise more and eat more vegetables. These are 2 behavior changes that I feel confident I can do.” </a:t>
            </a:r>
          </a:p>
          <a:p>
            <a:pPr lvl="1">
              <a:lnSpc>
                <a:spcPct val="107000"/>
              </a:lnSpc>
              <a:spcBef>
                <a:spcPts val="0"/>
              </a:spcBef>
              <a:buFont typeface="+mj-lt"/>
              <a:buAutoNum type="alphaLcPeriod"/>
            </a:pPr>
            <a:r>
              <a:rPr lang="en-US" sz="1050">
                <a:latin typeface="Arial" panose="020B0604020202020204" pitchFamily="34" charset="0"/>
                <a:ea typeface="Calibri" panose="020F0502020204030204" pitchFamily="34" charset="0"/>
                <a:cs typeface="Times New Roman" panose="02020603050405020304" pitchFamily="18" charset="0"/>
              </a:rPr>
              <a:t>“I will lose 20 </a:t>
            </a:r>
            <a:r>
              <a:rPr lang="en-US" sz="1050" err="1">
                <a:latin typeface="Arial" panose="020B0604020202020204" pitchFamily="34" charset="0"/>
                <a:ea typeface="Calibri" panose="020F0502020204030204" pitchFamily="34" charset="0"/>
                <a:cs typeface="Times New Roman" panose="02020603050405020304" pitchFamily="18" charset="0"/>
              </a:rPr>
              <a:t>lbs</a:t>
            </a:r>
            <a:r>
              <a:rPr lang="en-US" sz="1050">
                <a:latin typeface="Arial" panose="020B0604020202020204" pitchFamily="34" charset="0"/>
                <a:ea typeface="Calibri" panose="020F0502020204030204" pitchFamily="34" charset="0"/>
                <a:cs typeface="Times New Roman" panose="02020603050405020304" pitchFamily="18" charset="0"/>
              </a:rPr>
              <a:t> by end of next month. I have done this before and I know I can do this again.”</a:t>
            </a:r>
            <a:endParaRPr lang="en-US" sz="105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buFont typeface="+mj-lt"/>
              <a:buAutoNum type="arabicPeriod"/>
            </a:pPr>
            <a:r>
              <a:rPr lang="en-US" sz="1050">
                <a:latin typeface="Arial" panose="020B0604020202020204" pitchFamily="34" charset="0"/>
                <a:cs typeface="Times New Roman" panose="02020603050405020304" pitchFamily="18" charset="0"/>
              </a:rPr>
              <a:t>Dose adjustments in patients with obesity may be required due to the impact of obesity on drug distribution, metabolism, and excretion. Which of the following obesity-related factors is most likely to contribute to the need for dose adjustments?</a:t>
            </a:r>
          </a:p>
          <a:p>
            <a:pPr lvl="1">
              <a:lnSpc>
                <a:spcPct val="107000"/>
              </a:lnSpc>
              <a:spcBef>
                <a:spcPts val="0"/>
              </a:spcBef>
              <a:buFont typeface="+mj-lt"/>
              <a:buAutoNum type="alphaLcPeriod"/>
            </a:pPr>
            <a:r>
              <a:rPr lang="en-US" sz="1050">
                <a:latin typeface="Arial" panose="020B0604020202020204" pitchFamily="34" charset="0"/>
                <a:cs typeface="Times New Roman" panose="02020603050405020304" pitchFamily="18" charset="0"/>
              </a:rPr>
              <a:t>Lower body fat distribution</a:t>
            </a:r>
          </a:p>
          <a:p>
            <a:pPr lvl="1">
              <a:lnSpc>
                <a:spcPct val="107000"/>
              </a:lnSpc>
              <a:spcBef>
                <a:spcPts val="0"/>
              </a:spcBef>
              <a:buFont typeface="+mj-lt"/>
              <a:buAutoNum type="alphaLcPeriod"/>
            </a:pPr>
            <a:r>
              <a:rPr lang="en-US" sz="1050">
                <a:latin typeface="Arial" panose="020B0604020202020204" pitchFamily="34" charset="0"/>
                <a:cs typeface="Times New Roman" panose="02020603050405020304" pitchFamily="18" charset="0"/>
              </a:rPr>
              <a:t>Changes in reproductive functions</a:t>
            </a:r>
            <a:endParaRPr lang="en-US" sz="1050" strike="sngStrike">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sz="1050">
                <a:latin typeface="Arial" panose="020B0604020202020204" pitchFamily="34" charset="0"/>
                <a:cs typeface="Times New Roman" panose="02020603050405020304" pitchFamily="18" charset="0"/>
              </a:rPr>
              <a:t>Changes in blood flow </a:t>
            </a:r>
          </a:p>
          <a:p>
            <a:pPr lvl="1">
              <a:lnSpc>
                <a:spcPct val="107000"/>
              </a:lnSpc>
              <a:spcBef>
                <a:spcPts val="0"/>
              </a:spcBef>
              <a:buFont typeface="+mj-lt"/>
              <a:buAutoNum type="alphaLcPeriod"/>
            </a:pPr>
            <a:r>
              <a:rPr lang="en-US" sz="1050">
                <a:latin typeface="Arial" panose="020B0604020202020204" pitchFamily="34" charset="0"/>
                <a:cs typeface="Times New Roman" panose="02020603050405020304" pitchFamily="18" charset="0"/>
              </a:rPr>
              <a:t>Hypercellular adiposity</a:t>
            </a:r>
          </a:p>
          <a:p>
            <a:pPr>
              <a:lnSpc>
                <a:spcPct val="107000"/>
              </a:lnSpc>
              <a:spcAft>
                <a:spcPts val="800"/>
              </a:spcAft>
              <a:buFont typeface="+mj-lt"/>
              <a:buAutoNum type="arabicPeriod"/>
            </a:pPr>
            <a:r>
              <a:rPr lang="en-US" sz="1050">
                <a:effectLst/>
                <a:latin typeface="Arial" panose="020B0604020202020204" pitchFamily="34" charset="0"/>
                <a:ea typeface="Calibri" panose="020F0502020204030204" pitchFamily="34" charset="0"/>
                <a:cs typeface="Times New Roman" panose="02020603050405020304" pitchFamily="18" charset="0"/>
              </a:rPr>
              <a:t>Which of the following statements regarding management of obesity in older adults is most accurate</a:t>
            </a:r>
            <a:r>
              <a:rPr lang="en-US" sz="1050">
                <a:latin typeface="Arial" panose="020B0604020202020204" pitchFamily="34" charset="0"/>
                <a:ea typeface="Calibri" panose="020F0502020204030204" pitchFamily="34" charset="0"/>
                <a:cs typeface="Times New Roman" panose="02020603050405020304" pitchFamily="18" charset="0"/>
              </a:rPr>
              <a:t>?</a:t>
            </a:r>
            <a:endParaRPr lang="en-US" sz="105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sz="1050">
                <a:effectLst/>
                <a:latin typeface="Arial" panose="020B0604020202020204" pitchFamily="34" charset="0"/>
                <a:ea typeface="Calibri" panose="020F0502020204030204" pitchFamily="34" charset="0"/>
                <a:cs typeface="Times New Roman" panose="02020603050405020304" pitchFamily="18" charset="0"/>
              </a:rPr>
              <a:t>Weight loss in older individuals may promote osteoporosis</a:t>
            </a:r>
          </a:p>
          <a:p>
            <a:pPr lvl="1">
              <a:lnSpc>
                <a:spcPct val="107000"/>
              </a:lnSpc>
              <a:spcBef>
                <a:spcPts val="0"/>
              </a:spcBef>
              <a:buFont typeface="+mj-lt"/>
              <a:buAutoNum type="alphaLcPeriod"/>
            </a:pPr>
            <a:r>
              <a:rPr lang="en-US" sz="1050">
                <a:latin typeface="Arial" panose="020B0604020202020204" pitchFamily="34" charset="0"/>
                <a:cs typeface="Times New Roman" panose="02020603050405020304" pitchFamily="18" charset="0"/>
              </a:rPr>
              <a:t>Older adults with obesity require high intensity exercise</a:t>
            </a:r>
          </a:p>
          <a:p>
            <a:pPr lvl="1">
              <a:lnSpc>
                <a:spcPct val="107000"/>
              </a:lnSpc>
              <a:spcBef>
                <a:spcPts val="0"/>
              </a:spcBef>
              <a:buFont typeface="+mj-lt"/>
              <a:buAutoNum type="alphaLcPeriod"/>
            </a:pPr>
            <a:r>
              <a:rPr lang="en-US" sz="1050">
                <a:latin typeface="Arial" panose="020B0604020202020204" pitchFamily="34" charset="0"/>
                <a:cs typeface="Times New Roman" panose="02020603050405020304" pitchFamily="18" charset="0"/>
              </a:rPr>
              <a:t>Older adults require from 2.0</a:t>
            </a:r>
            <a:r>
              <a:rPr lang="en-US" sz="1050">
                <a:latin typeface="Calibri" panose="020F0502020204030204" pitchFamily="34" charset="0"/>
                <a:cs typeface="Calibri" panose="020F0502020204030204" pitchFamily="34" charset="0"/>
              </a:rPr>
              <a:t>–</a:t>
            </a:r>
            <a:r>
              <a:rPr lang="en-US" sz="1050">
                <a:latin typeface="Arial" panose="020B0604020202020204" pitchFamily="34" charset="0"/>
                <a:cs typeface="Times New Roman" panose="02020603050405020304" pitchFamily="18" charset="0"/>
              </a:rPr>
              <a:t>2.5 grams of protein per kilogram of body weight to increase lean body mass</a:t>
            </a:r>
          </a:p>
          <a:p>
            <a:pPr lvl="1">
              <a:lnSpc>
                <a:spcPct val="107000"/>
              </a:lnSpc>
              <a:spcBef>
                <a:spcPts val="0"/>
              </a:spcBef>
              <a:buFont typeface="+mj-lt"/>
              <a:buAutoNum type="alphaLcPeriod"/>
            </a:pPr>
            <a:r>
              <a:rPr lang="en-US" sz="1050">
                <a:latin typeface="Arial" panose="020B0604020202020204" pitchFamily="34" charset="0"/>
                <a:cs typeface="Times New Roman" panose="02020603050405020304" pitchFamily="18" charset="0"/>
              </a:rPr>
              <a:t>Older adults with obesity are at a decreased risk of disability compared to younger adults with obesity</a:t>
            </a:r>
          </a:p>
          <a:p>
            <a:pPr lvl="1">
              <a:lnSpc>
                <a:spcPct val="107000"/>
              </a:lnSpc>
              <a:spcBef>
                <a:spcPts val="0"/>
              </a:spcBef>
              <a:buFont typeface="+mj-lt"/>
              <a:buAutoNum type="alphaLcPeriod"/>
            </a:pPr>
            <a:endParaRPr lang="en-CA" sz="105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938605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DDC9C4-FB57-1803-A53D-2CEE74A56C9D}"/>
              </a:ext>
            </a:extLst>
          </p:cNvPr>
          <p:cNvSpPr/>
          <p:nvPr/>
        </p:nvSpPr>
        <p:spPr>
          <a:xfrm>
            <a:off x="0" y="1430448"/>
            <a:ext cx="12192000" cy="40831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11C47306-452C-7DC8-0ECC-75CEDEE9EEAD}"/>
              </a:ext>
            </a:extLst>
          </p:cNvPr>
          <p:cNvSpPr txBox="1"/>
          <p:nvPr/>
        </p:nvSpPr>
        <p:spPr>
          <a:xfrm>
            <a:off x="591493" y="2214219"/>
            <a:ext cx="11009014" cy="1477328"/>
          </a:xfrm>
          <a:prstGeom prst="rect">
            <a:avLst/>
          </a:prstGeom>
          <a:noFill/>
        </p:spPr>
        <p:txBody>
          <a:bodyPr wrap="square" rtlCol="0">
            <a:spAutoFit/>
          </a:bodyPr>
          <a:lstStyle/>
          <a:p>
            <a:pPr algn="ctr"/>
            <a:r>
              <a:rPr lang="en-US" b="0" i="0">
                <a:effectLst/>
                <a:latin typeface="Arial" panose="020B0604020202020204" pitchFamily="34" charset="0"/>
                <a:cs typeface="Arial" panose="020B0604020202020204" pitchFamily="34" charset="0"/>
              </a:rPr>
              <a:t>Thank you for using the FORWARD: Focus on Obesity Education curriculum. To help us grow and improve the curriculum, we ask that you consider the following voluntary survey</a:t>
            </a:r>
            <a:br>
              <a:rPr lang="en-US">
                <a:latin typeface="Arial" panose="020B0604020202020204" pitchFamily="34" charset="0"/>
                <a:cs typeface="Arial" panose="020B0604020202020204" pitchFamily="34" charset="0"/>
              </a:rPr>
            </a:br>
            <a:br>
              <a:rPr lang="en-US" b="1" i="0">
                <a:effectLst/>
                <a:latin typeface="Arial" panose="020B0604020202020204" pitchFamily="34" charset="0"/>
                <a:cs typeface="Arial" panose="020B0604020202020204" pitchFamily="34" charset="0"/>
              </a:rPr>
            </a:br>
            <a:r>
              <a:rPr lang="en-US" b="1" i="0">
                <a:effectLst/>
                <a:latin typeface="Arial" panose="020B0604020202020204" pitchFamily="34" charset="0"/>
                <a:cs typeface="Arial" panose="020B0604020202020204" pitchFamily="34" charset="0"/>
              </a:rPr>
              <a:t>Participation in this survey is entirely voluntary and will not affect your access to and/or viewing abilities of this curriculum, now or in the future</a:t>
            </a:r>
            <a:endParaRPr lang="en-CA">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65E276C-3FA5-C362-3648-32C1F5C7E1A5}"/>
              </a:ext>
            </a:extLst>
          </p:cNvPr>
          <p:cNvSpPr txBox="1"/>
          <p:nvPr/>
        </p:nvSpPr>
        <p:spPr>
          <a:xfrm>
            <a:off x="3047246" y="4092224"/>
            <a:ext cx="6097508" cy="400110"/>
          </a:xfrm>
          <a:prstGeom prst="rect">
            <a:avLst/>
          </a:prstGeom>
          <a:noFill/>
        </p:spPr>
        <p:txBody>
          <a:bodyPr wrap="square">
            <a:spAutoFit/>
          </a:bodyPr>
          <a:lstStyle/>
          <a:p>
            <a:pPr algn="ctr"/>
            <a:r>
              <a:rPr lang="en-US" sz="2000">
                <a:hlinkClick r:id="rId2"/>
              </a:rPr>
              <a:t>FORWARD: Focus on Obesity Education survey</a:t>
            </a:r>
            <a:r>
              <a:rPr lang="en-CA" sz="2000"/>
              <a:t> </a:t>
            </a:r>
          </a:p>
        </p:txBody>
      </p:sp>
      <p:grpSp>
        <p:nvGrpSpPr>
          <p:cNvPr id="8" name="Group 7">
            <a:extLst>
              <a:ext uri="{FF2B5EF4-FFF2-40B4-BE49-F238E27FC236}">
                <a16:creationId xmlns:a16="http://schemas.microsoft.com/office/drawing/2014/main" id="{3299104E-3A49-ADD1-8096-220F538969E0}"/>
              </a:ext>
            </a:extLst>
          </p:cNvPr>
          <p:cNvGrpSpPr/>
          <p:nvPr/>
        </p:nvGrpSpPr>
        <p:grpSpPr>
          <a:xfrm>
            <a:off x="8841062" y="4243765"/>
            <a:ext cx="290793" cy="358788"/>
            <a:chOff x="-5907786" y="1844679"/>
            <a:chExt cx="493654" cy="609085"/>
          </a:xfrm>
        </p:grpSpPr>
        <p:sp>
          <p:nvSpPr>
            <p:cNvPr id="9" name="Freeform 256">
              <a:extLst>
                <a:ext uri="{FF2B5EF4-FFF2-40B4-BE49-F238E27FC236}">
                  <a16:creationId xmlns:a16="http://schemas.microsoft.com/office/drawing/2014/main" id="{DFC32D82-2ABC-EC8F-5336-BB43E67A959D}"/>
                </a:ext>
              </a:extLst>
            </p:cNvPr>
            <p:cNvSpPr>
              <a:spLocks/>
            </p:cNvSpPr>
            <p:nvPr/>
          </p:nvSpPr>
          <p:spPr bwMode="auto">
            <a:xfrm>
              <a:off x="-5783758" y="1844679"/>
              <a:ext cx="29472" cy="100696"/>
            </a:xfrm>
            <a:custGeom>
              <a:avLst/>
              <a:gdLst>
                <a:gd name="T0" fmla="*/ 12 w 24"/>
                <a:gd name="T1" fmla="*/ 0 h 82"/>
                <a:gd name="T2" fmla="*/ 24 w 24"/>
                <a:gd name="T3" fmla="*/ 0 h 82"/>
                <a:gd name="T4" fmla="*/ 18 w 24"/>
                <a:gd name="T5" fmla="*/ 41 h 82"/>
                <a:gd name="T6" fmla="*/ 12 w 24"/>
                <a:gd name="T7" fmla="*/ 82 h 82"/>
                <a:gd name="T8" fmla="*/ 6 w 24"/>
                <a:gd name="T9" fmla="*/ 41 h 82"/>
                <a:gd name="T10" fmla="*/ 0 w 24"/>
                <a:gd name="T11" fmla="*/ 0 h 82"/>
                <a:gd name="T12" fmla="*/ 12 w 24"/>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24" h="82">
                  <a:moveTo>
                    <a:pt x="12" y="0"/>
                  </a:moveTo>
                  <a:lnTo>
                    <a:pt x="24" y="0"/>
                  </a:lnTo>
                  <a:lnTo>
                    <a:pt x="18" y="41"/>
                  </a:lnTo>
                  <a:lnTo>
                    <a:pt x="12" y="82"/>
                  </a:lnTo>
                  <a:lnTo>
                    <a:pt x="6" y="41"/>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57">
              <a:extLst>
                <a:ext uri="{FF2B5EF4-FFF2-40B4-BE49-F238E27FC236}">
                  <a16:creationId xmlns:a16="http://schemas.microsoft.com/office/drawing/2014/main" id="{961FBC5E-71A4-4A33-3648-752491362BB7}"/>
                </a:ext>
              </a:extLst>
            </p:cNvPr>
            <p:cNvSpPr>
              <a:spLocks/>
            </p:cNvSpPr>
            <p:nvPr/>
          </p:nvSpPr>
          <p:spPr bwMode="auto">
            <a:xfrm>
              <a:off x="-5875858" y="1874151"/>
              <a:ext cx="81048" cy="82276"/>
            </a:xfrm>
            <a:custGeom>
              <a:avLst/>
              <a:gdLst>
                <a:gd name="T0" fmla="*/ 7 w 66"/>
                <a:gd name="T1" fmla="*/ 10 h 67"/>
                <a:gd name="T2" fmla="*/ 17 w 66"/>
                <a:gd name="T3" fmla="*/ 0 h 67"/>
                <a:gd name="T4" fmla="*/ 41 w 66"/>
                <a:gd name="T5" fmla="*/ 34 h 67"/>
                <a:gd name="T6" fmla="*/ 66 w 66"/>
                <a:gd name="T7" fmla="*/ 67 h 67"/>
                <a:gd name="T8" fmla="*/ 33 w 66"/>
                <a:gd name="T9" fmla="*/ 43 h 67"/>
                <a:gd name="T10" fmla="*/ 0 w 66"/>
                <a:gd name="T11" fmla="*/ 17 h 67"/>
                <a:gd name="T12" fmla="*/ 7 w 66"/>
                <a:gd name="T13" fmla="*/ 10 h 67"/>
              </a:gdLst>
              <a:ahLst/>
              <a:cxnLst>
                <a:cxn ang="0">
                  <a:pos x="T0" y="T1"/>
                </a:cxn>
                <a:cxn ang="0">
                  <a:pos x="T2" y="T3"/>
                </a:cxn>
                <a:cxn ang="0">
                  <a:pos x="T4" y="T5"/>
                </a:cxn>
                <a:cxn ang="0">
                  <a:pos x="T6" y="T7"/>
                </a:cxn>
                <a:cxn ang="0">
                  <a:pos x="T8" y="T9"/>
                </a:cxn>
                <a:cxn ang="0">
                  <a:pos x="T10" y="T11"/>
                </a:cxn>
                <a:cxn ang="0">
                  <a:pos x="T12" y="T13"/>
                </a:cxn>
              </a:cxnLst>
              <a:rect l="0" t="0" r="r" b="b"/>
              <a:pathLst>
                <a:path w="66" h="67">
                  <a:moveTo>
                    <a:pt x="7" y="10"/>
                  </a:moveTo>
                  <a:lnTo>
                    <a:pt x="17" y="0"/>
                  </a:lnTo>
                  <a:lnTo>
                    <a:pt x="41" y="34"/>
                  </a:lnTo>
                  <a:lnTo>
                    <a:pt x="66" y="67"/>
                  </a:lnTo>
                  <a:lnTo>
                    <a:pt x="33" y="43"/>
                  </a:lnTo>
                  <a:lnTo>
                    <a:pt x="0" y="17"/>
                  </a:lnTo>
                  <a:lnTo>
                    <a:pt x="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58">
              <a:extLst>
                <a:ext uri="{FF2B5EF4-FFF2-40B4-BE49-F238E27FC236}">
                  <a16:creationId xmlns:a16="http://schemas.microsoft.com/office/drawing/2014/main" id="{C945C4C4-1741-EB54-23FB-6A684A01869B}"/>
                </a:ext>
              </a:extLst>
            </p:cNvPr>
            <p:cNvSpPr>
              <a:spLocks/>
            </p:cNvSpPr>
            <p:nvPr/>
          </p:nvSpPr>
          <p:spPr bwMode="auto">
            <a:xfrm>
              <a:off x="-5907786" y="1968706"/>
              <a:ext cx="101924" cy="29472"/>
            </a:xfrm>
            <a:custGeom>
              <a:avLst/>
              <a:gdLst>
                <a:gd name="T0" fmla="*/ 0 w 83"/>
                <a:gd name="T1" fmla="*/ 12 h 24"/>
                <a:gd name="T2" fmla="*/ 0 w 83"/>
                <a:gd name="T3" fmla="*/ 0 h 24"/>
                <a:gd name="T4" fmla="*/ 43 w 83"/>
                <a:gd name="T5" fmla="*/ 6 h 24"/>
                <a:gd name="T6" fmla="*/ 83 w 83"/>
                <a:gd name="T7" fmla="*/ 12 h 24"/>
                <a:gd name="T8" fmla="*/ 43 w 83"/>
                <a:gd name="T9" fmla="*/ 18 h 24"/>
                <a:gd name="T10" fmla="*/ 0 w 83"/>
                <a:gd name="T11" fmla="*/ 24 h 24"/>
                <a:gd name="T12" fmla="*/ 0 w 83"/>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83" h="24">
                  <a:moveTo>
                    <a:pt x="0" y="12"/>
                  </a:moveTo>
                  <a:lnTo>
                    <a:pt x="0" y="0"/>
                  </a:lnTo>
                  <a:lnTo>
                    <a:pt x="43" y="6"/>
                  </a:lnTo>
                  <a:lnTo>
                    <a:pt x="83" y="12"/>
                  </a:lnTo>
                  <a:lnTo>
                    <a:pt x="43" y="18"/>
                  </a:lnTo>
                  <a:lnTo>
                    <a:pt x="0" y="24"/>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59">
              <a:extLst>
                <a:ext uri="{FF2B5EF4-FFF2-40B4-BE49-F238E27FC236}">
                  <a16:creationId xmlns:a16="http://schemas.microsoft.com/office/drawing/2014/main" id="{EB5DE36A-D5EE-78E0-120A-891A87836B9E}"/>
                </a:ext>
              </a:extLst>
            </p:cNvPr>
            <p:cNvSpPr>
              <a:spLocks/>
            </p:cNvSpPr>
            <p:nvPr/>
          </p:nvSpPr>
          <p:spPr bwMode="auto">
            <a:xfrm>
              <a:off x="-5875858" y="2010458"/>
              <a:ext cx="81048" cy="81048"/>
            </a:xfrm>
            <a:custGeom>
              <a:avLst/>
              <a:gdLst>
                <a:gd name="T0" fmla="*/ 7 w 66"/>
                <a:gd name="T1" fmla="*/ 58 h 66"/>
                <a:gd name="T2" fmla="*/ 0 w 66"/>
                <a:gd name="T3" fmla="*/ 49 h 66"/>
                <a:gd name="T4" fmla="*/ 33 w 66"/>
                <a:gd name="T5" fmla="*/ 25 h 66"/>
                <a:gd name="T6" fmla="*/ 66 w 66"/>
                <a:gd name="T7" fmla="*/ 0 h 66"/>
                <a:gd name="T8" fmla="*/ 41 w 66"/>
                <a:gd name="T9" fmla="*/ 33 h 66"/>
                <a:gd name="T10" fmla="*/ 17 w 66"/>
                <a:gd name="T11" fmla="*/ 66 h 66"/>
                <a:gd name="T12" fmla="*/ 7 w 66"/>
                <a:gd name="T13" fmla="*/ 58 h 66"/>
              </a:gdLst>
              <a:ahLst/>
              <a:cxnLst>
                <a:cxn ang="0">
                  <a:pos x="T0" y="T1"/>
                </a:cxn>
                <a:cxn ang="0">
                  <a:pos x="T2" y="T3"/>
                </a:cxn>
                <a:cxn ang="0">
                  <a:pos x="T4" y="T5"/>
                </a:cxn>
                <a:cxn ang="0">
                  <a:pos x="T6" y="T7"/>
                </a:cxn>
                <a:cxn ang="0">
                  <a:pos x="T8" y="T9"/>
                </a:cxn>
                <a:cxn ang="0">
                  <a:pos x="T10" y="T11"/>
                </a:cxn>
                <a:cxn ang="0">
                  <a:pos x="T12" y="T13"/>
                </a:cxn>
              </a:cxnLst>
              <a:rect l="0" t="0" r="r" b="b"/>
              <a:pathLst>
                <a:path w="66" h="66">
                  <a:moveTo>
                    <a:pt x="7" y="58"/>
                  </a:moveTo>
                  <a:lnTo>
                    <a:pt x="0" y="49"/>
                  </a:lnTo>
                  <a:lnTo>
                    <a:pt x="33" y="25"/>
                  </a:lnTo>
                  <a:lnTo>
                    <a:pt x="66" y="0"/>
                  </a:lnTo>
                  <a:lnTo>
                    <a:pt x="41" y="33"/>
                  </a:lnTo>
                  <a:lnTo>
                    <a:pt x="17" y="66"/>
                  </a:lnTo>
                  <a:lnTo>
                    <a:pt x="7"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60">
              <a:extLst>
                <a:ext uri="{FF2B5EF4-FFF2-40B4-BE49-F238E27FC236}">
                  <a16:creationId xmlns:a16="http://schemas.microsoft.com/office/drawing/2014/main" id="{9859C612-63D6-0975-D195-DB546638B3EA}"/>
                </a:ext>
              </a:extLst>
            </p:cNvPr>
            <p:cNvSpPr>
              <a:spLocks/>
            </p:cNvSpPr>
            <p:nvPr/>
          </p:nvSpPr>
          <p:spPr bwMode="auto">
            <a:xfrm>
              <a:off x="-5729727" y="1968706"/>
              <a:ext cx="99468" cy="29472"/>
            </a:xfrm>
            <a:custGeom>
              <a:avLst/>
              <a:gdLst>
                <a:gd name="T0" fmla="*/ 81 w 81"/>
                <a:gd name="T1" fmla="*/ 12 h 24"/>
                <a:gd name="T2" fmla="*/ 81 w 81"/>
                <a:gd name="T3" fmla="*/ 24 h 24"/>
                <a:gd name="T4" fmla="*/ 41 w 81"/>
                <a:gd name="T5" fmla="*/ 18 h 24"/>
                <a:gd name="T6" fmla="*/ 0 w 81"/>
                <a:gd name="T7" fmla="*/ 12 h 24"/>
                <a:gd name="T8" fmla="*/ 41 w 81"/>
                <a:gd name="T9" fmla="*/ 6 h 24"/>
                <a:gd name="T10" fmla="*/ 81 w 81"/>
                <a:gd name="T11" fmla="*/ 0 h 24"/>
                <a:gd name="T12" fmla="*/ 81 w 81"/>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81" h="24">
                  <a:moveTo>
                    <a:pt x="81" y="12"/>
                  </a:moveTo>
                  <a:lnTo>
                    <a:pt x="81" y="24"/>
                  </a:lnTo>
                  <a:lnTo>
                    <a:pt x="41" y="18"/>
                  </a:lnTo>
                  <a:lnTo>
                    <a:pt x="0" y="12"/>
                  </a:lnTo>
                  <a:lnTo>
                    <a:pt x="41" y="6"/>
                  </a:lnTo>
                  <a:lnTo>
                    <a:pt x="81" y="0"/>
                  </a:lnTo>
                  <a:lnTo>
                    <a:pt x="8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61">
              <a:extLst>
                <a:ext uri="{FF2B5EF4-FFF2-40B4-BE49-F238E27FC236}">
                  <a16:creationId xmlns:a16="http://schemas.microsoft.com/office/drawing/2014/main" id="{53A9AE5F-CA19-CF12-92DA-41AFA739A7E9}"/>
                </a:ext>
              </a:extLst>
            </p:cNvPr>
            <p:cNvSpPr>
              <a:spLocks/>
            </p:cNvSpPr>
            <p:nvPr/>
          </p:nvSpPr>
          <p:spPr bwMode="auto">
            <a:xfrm>
              <a:off x="-5740779" y="1874151"/>
              <a:ext cx="81048" cy="82276"/>
            </a:xfrm>
            <a:custGeom>
              <a:avLst/>
              <a:gdLst>
                <a:gd name="T0" fmla="*/ 57 w 66"/>
                <a:gd name="T1" fmla="*/ 10 h 67"/>
                <a:gd name="T2" fmla="*/ 66 w 66"/>
                <a:gd name="T3" fmla="*/ 17 h 67"/>
                <a:gd name="T4" fmla="*/ 33 w 66"/>
                <a:gd name="T5" fmla="*/ 43 h 67"/>
                <a:gd name="T6" fmla="*/ 0 w 66"/>
                <a:gd name="T7" fmla="*/ 67 h 67"/>
                <a:gd name="T8" fmla="*/ 24 w 66"/>
                <a:gd name="T9" fmla="*/ 34 h 67"/>
                <a:gd name="T10" fmla="*/ 50 w 66"/>
                <a:gd name="T11" fmla="*/ 0 h 67"/>
                <a:gd name="T12" fmla="*/ 57 w 66"/>
                <a:gd name="T13" fmla="*/ 10 h 67"/>
              </a:gdLst>
              <a:ahLst/>
              <a:cxnLst>
                <a:cxn ang="0">
                  <a:pos x="T0" y="T1"/>
                </a:cxn>
                <a:cxn ang="0">
                  <a:pos x="T2" y="T3"/>
                </a:cxn>
                <a:cxn ang="0">
                  <a:pos x="T4" y="T5"/>
                </a:cxn>
                <a:cxn ang="0">
                  <a:pos x="T6" y="T7"/>
                </a:cxn>
                <a:cxn ang="0">
                  <a:pos x="T8" y="T9"/>
                </a:cxn>
                <a:cxn ang="0">
                  <a:pos x="T10" y="T11"/>
                </a:cxn>
                <a:cxn ang="0">
                  <a:pos x="T12" y="T13"/>
                </a:cxn>
              </a:cxnLst>
              <a:rect l="0" t="0" r="r" b="b"/>
              <a:pathLst>
                <a:path w="66" h="67">
                  <a:moveTo>
                    <a:pt x="57" y="10"/>
                  </a:moveTo>
                  <a:lnTo>
                    <a:pt x="66" y="17"/>
                  </a:lnTo>
                  <a:lnTo>
                    <a:pt x="33" y="43"/>
                  </a:lnTo>
                  <a:lnTo>
                    <a:pt x="0" y="67"/>
                  </a:lnTo>
                  <a:lnTo>
                    <a:pt x="24" y="34"/>
                  </a:lnTo>
                  <a:lnTo>
                    <a:pt x="50" y="0"/>
                  </a:lnTo>
                  <a:lnTo>
                    <a:pt x="5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62">
              <a:extLst>
                <a:ext uri="{FF2B5EF4-FFF2-40B4-BE49-F238E27FC236}">
                  <a16:creationId xmlns:a16="http://schemas.microsoft.com/office/drawing/2014/main" id="{0EBF725E-5DE8-343B-687D-916A46624A22}"/>
                </a:ext>
              </a:extLst>
            </p:cNvPr>
            <p:cNvSpPr>
              <a:spLocks/>
            </p:cNvSpPr>
            <p:nvPr/>
          </p:nvSpPr>
          <p:spPr bwMode="auto">
            <a:xfrm>
              <a:off x="-5748147" y="2026422"/>
              <a:ext cx="267703" cy="394187"/>
            </a:xfrm>
            <a:custGeom>
              <a:avLst/>
              <a:gdLst>
                <a:gd name="T0" fmla="*/ 72 w 218"/>
                <a:gd name="T1" fmla="*/ 196 h 321"/>
                <a:gd name="T2" fmla="*/ 131 w 218"/>
                <a:gd name="T3" fmla="*/ 321 h 321"/>
                <a:gd name="T4" fmla="*/ 158 w 218"/>
                <a:gd name="T5" fmla="*/ 309 h 321"/>
                <a:gd name="T6" fmla="*/ 101 w 218"/>
                <a:gd name="T7" fmla="*/ 184 h 321"/>
                <a:gd name="T8" fmla="*/ 218 w 218"/>
                <a:gd name="T9" fmla="*/ 184 h 321"/>
                <a:gd name="T10" fmla="*/ 0 w 218"/>
                <a:gd name="T11" fmla="*/ 0 h 321"/>
                <a:gd name="T12" fmla="*/ 0 w 218"/>
                <a:gd name="T13" fmla="*/ 288 h 321"/>
                <a:gd name="T14" fmla="*/ 72 w 218"/>
                <a:gd name="T15" fmla="*/ 196 h 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321">
                  <a:moveTo>
                    <a:pt x="72" y="196"/>
                  </a:moveTo>
                  <a:lnTo>
                    <a:pt x="131" y="321"/>
                  </a:lnTo>
                  <a:lnTo>
                    <a:pt x="158" y="309"/>
                  </a:lnTo>
                  <a:lnTo>
                    <a:pt x="101" y="184"/>
                  </a:lnTo>
                  <a:lnTo>
                    <a:pt x="218" y="184"/>
                  </a:lnTo>
                  <a:lnTo>
                    <a:pt x="0" y="0"/>
                  </a:lnTo>
                  <a:lnTo>
                    <a:pt x="0" y="288"/>
                  </a:lnTo>
                  <a:lnTo>
                    <a:pt x="72"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63">
              <a:extLst>
                <a:ext uri="{FF2B5EF4-FFF2-40B4-BE49-F238E27FC236}">
                  <a16:creationId xmlns:a16="http://schemas.microsoft.com/office/drawing/2014/main" id="{BB662636-2B19-69F1-1405-05C39A551F40}"/>
                </a:ext>
              </a:extLst>
            </p:cNvPr>
            <p:cNvSpPr>
              <a:spLocks/>
            </p:cNvSpPr>
            <p:nvPr/>
          </p:nvSpPr>
          <p:spPr bwMode="auto">
            <a:xfrm>
              <a:off x="-5773935" y="1972390"/>
              <a:ext cx="359803" cy="481374"/>
            </a:xfrm>
            <a:custGeom>
              <a:avLst/>
              <a:gdLst>
                <a:gd name="T0" fmla="*/ 153 w 293"/>
                <a:gd name="T1" fmla="*/ 248 h 392"/>
                <a:gd name="T2" fmla="*/ 206 w 293"/>
                <a:gd name="T3" fmla="*/ 362 h 392"/>
                <a:gd name="T4" fmla="*/ 141 w 293"/>
                <a:gd name="T5" fmla="*/ 392 h 392"/>
                <a:gd name="T6" fmla="*/ 89 w 293"/>
                <a:gd name="T7" fmla="*/ 278 h 392"/>
                <a:gd name="T8" fmla="*/ 1 w 293"/>
                <a:gd name="T9" fmla="*/ 389 h 392"/>
                <a:gd name="T10" fmla="*/ 0 w 293"/>
                <a:gd name="T11" fmla="*/ 0 h 392"/>
                <a:gd name="T12" fmla="*/ 293 w 293"/>
                <a:gd name="T13" fmla="*/ 248 h 392"/>
                <a:gd name="T14" fmla="*/ 153 w 293"/>
                <a:gd name="T15" fmla="*/ 248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3" h="392">
                  <a:moveTo>
                    <a:pt x="153" y="248"/>
                  </a:moveTo>
                  <a:lnTo>
                    <a:pt x="206" y="362"/>
                  </a:lnTo>
                  <a:lnTo>
                    <a:pt x="141" y="392"/>
                  </a:lnTo>
                  <a:lnTo>
                    <a:pt x="89" y="278"/>
                  </a:lnTo>
                  <a:lnTo>
                    <a:pt x="1" y="389"/>
                  </a:lnTo>
                  <a:lnTo>
                    <a:pt x="0" y="0"/>
                  </a:lnTo>
                  <a:lnTo>
                    <a:pt x="293" y="248"/>
                  </a:lnTo>
                  <a:lnTo>
                    <a:pt x="153" y="2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43275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DDC9C4-FB57-1803-A53D-2CEE74A56C9D}"/>
              </a:ext>
            </a:extLst>
          </p:cNvPr>
          <p:cNvSpPr/>
          <p:nvPr/>
        </p:nvSpPr>
        <p:spPr>
          <a:xfrm>
            <a:off x="0" y="1430448"/>
            <a:ext cx="12192000" cy="40831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11C47306-452C-7DC8-0ECC-75CEDEE9EEAD}"/>
              </a:ext>
            </a:extLst>
          </p:cNvPr>
          <p:cNvSpPr txBox="1"/>
          <p:nvPr/>
        </p:nvSpPr>
        <p:spPr>
          <a:xfrm>
            <a:off x="591493" y="1941247"/>
            <a:ext cx="11009014" cy="3139321"/>
          </a:xfrm>
          <a:prstGeom prst="rect">
            <a:avLst/>
          </a:prstGeom>
          <a:noFill/>
        </p:spPr>
        <p:txBody>
          <a:bodyPr wrap="square" lIns="91440" tIns="45720" rIns="91440" bIns="45720" rtlCol="0" anchor="t">
            <a:spAutoFit/>
          </a:bodyPr>
          <a:lstStyle/>
          <a:p>
            <a:pPr algn="ctr"/>
            <a:r>
              <a:rPr lang="en-US" dirty="0">
                <a:latin typeface="Arial"/>
                <a:cs typeface="Arial"/>
              </a:rPr>
              <a:t>Thank you for using the </a:t>
            </a:r>
            <a:r>
              <a:rPr lang="en-US" b="0" i="0" dirty="0">
                <a:effectLst/>
                <a:latin typeface="Arial"/>
                <a:cs typeface="Arial"/>
              </a:rPr>
              <a:t>FORWARD: Focus on Obesity Education curriculum.</a:t>
            </a:r>
            <a:endParaRPr lang="en-CA" sz="1400" dirty="0">
              <a:latin typeface="Arial"/>
              <a:cs typeface="Arial"/>
            </a:endParaRPr>
          </a:p>
          <a:p>
            <a:pPr algn="ctr"/>
            <a:r>
              <a:rPr lang="en-US" dirty="0">
                <a:latin typeface="Arial"/>
                <a:cs typeface="Arial"/>
              </a:rPr>
              <a:t> </a:t>
            </a:r>
            <a:endParaRPr lang="en-US" b="1" dirty="0">
              <a:latin typeface="Arial" panose="020B0604020202020204" pitchFamily="34" charset="0"/>
              <a:cs typeface="Arial" panose="020B0604020202020204" pitchFamily="34" charset="0"/>
            </a:endParaRPr>
          </a:p>
          <a:p>
            <a:pPr algn="ctr"/>
            <a:r>
              <a:rPr lang="en-US" sz="1400" dirty="0">
                <a:latin typeface="Arial"/>
                <a:cs typeface="Arial"/>
              </a:rPr>
              <a:t>Novo Nordisk Inc. provided funding support for the FORWARD: Focus on Obesity Education curriculum. A third-party provider developed the content in consultation with Novo Nordisk Inc. and leading obesity clinician experts. FORWARD relies exclusively on open-source materials available to the general public.</a:t>
            </a:r>
          </a:p>
          <a:p>
            <a:pPr algn="ctr"/>
            <a:endParaRPr lang="en-US" sz="1400" dirty="0">
              <a:latin typeface="Arial"/>
              <a:cs typeface="Arial"/>
            </a:endParaRPr>
          </a:p>
          <a:p>
            <a:pPr algn="ctr"/>
            <a:r>
              <a:rPr lang="en-US" sz="1400" dirty="0">
                <a:latin typeface="Arial"/>
                <a:cs typeface="Arial"/>
              </a:rPr>
              <a:t>The goal of FORWARD is to present a complete, accurate, non-promotional and fair-balanced picture of the current state of obesity. FORWARD is intended to inspire the development of obesity education in clinical professional schools, ensuring adequate training of future healthcare providers on the diagnosis and management of obesity. By choosing to access and browse this module of FORWARD, you acknowledge that you have read, understand and agreed to the FORWARD Terms of Use. If you do not agree with the FORWARD Terms of Use, you are not permitted to further access this module and should immediately discontinue your use.</a:t>
            </a:r>
          </a:p>
          <a:p>
            <a:pPr algn="ctr"/>
            <a:br>
              <a:rPr lang="en-US" dirty="0"/>
            </a:br>
            <a:endParaRPr lang="en-US" b="1" dirty="0">
              <a:latin typeface="Arial"/>
              <a:cs typeface="Arial"/>
            </a:endParaRPr>
          </a:p>
        </p:txBody>
      </p:sp>
      <p:sp>
        <p:nvSpPr>
          <p:cNvPr id="10" name="TextBox 9">
            <a:extLst>
              <a:ext uri="{FF2B5EF4-FFF2-40B4-BE49-F238E27FC236}">
                <a16:creationId xmlns:a16="http://schemas.microsoft.com/office/drawing/2014/main" id="{AF713C9E-857B-44EC-9864-A9452EE3A26F}"/>
              </a:ext>
            </a:extLst>
          </p:cNvPr>
          <p:cNvSpPr txBox="1"/>
          <p:nvPr/>
        </p:nvSpPr>
        <p:spPr>
          <a:xfrm>
            <a:off x="7997318" y="4865124"/>
            <a:ext cx="1806106" cy="307777"/>
          </a:xfrm>
          <a:prstGeom prst="rect">
            <a:avLst/>
          </a:prstGeom>
          <a:noFill/>
        </p:spPr>
        <p:txBody>
          <a:bodyPr wrap="square">
            <a:spAutoFit/>
          </a:bodyPr>
          <a:lstStyle/>
          <a:p>
            <a:pPr algn="ctr"/>
            <a:r>
              <a:rPr lang="en-CA" sz="1400" dirty="0">
                <a:latin typeface="Arial" panose="020B0604020202020204" pitchFamily="34" charset="0"/>
                <a:cs typeface="Arial" panose="020B0604020202020204" pitchFamily="34" charset="0"/>
              </a:rPr>
              <a:t>Double click to view: </a:t>
            </a:r>
          </a:p>
        </p:txBody>
      </p:sp>
      <p:graphicFrame>
        <p:nvGraphicFramePr>
          <p:cNvPr id="6" name="Object 5">
            <a:extLst>
              <a:ext uri="{FF2B5EF4-FFF2-40B4-BE49-F238E27FC236}">
                <a16:creationId xmlns:a16="http://schemas.microsoft.com/office/drawing/2014/main" id="{55AF8194-4CC1-FD2B-F735-12A39D510D99}"/>
              </a:ext>
            </a:extLst>
          </p:cNvPr>
          <p:cNvGraphicFramePr>
            <a:graphicFrameLocks noChangeAspect="1"/>
          </p:cNvGraphicFramePr>
          <p:nvPr/>
        </p:nvGraphicFramePr>
        <p:xfrm>
          <a:off x="9844088" y="4624388"/>
          <a:ext cx="938212" cy="790575"/>
        </p:xfrm>
        <a:graphic>
          <a:graphicData uri="http://schemas.openxmlformats.org/presentationml/2006/ole">
            <mc:AlternateContent xmlns:mc="http://schemas.openxmlformats.org/markup-compatibility/2006">
              <mc:Choice xmlns:v="urn:schemas-microsoft-com:vml" Requires="v">
                <p:oleObj name="Acrobat Document" showAsIcon="1" r:id="rId3" imgW="937800" imgH="791280" progId="AcroExch.Document.7">
                  <p:embed/>
                </p:oleObj>
              </mc:Choice>
              <mc:Fallback>
                <p:oleObj name="Acrobat Document" showAsIcon="1" r:id="rId3" imgW="937800" imgH="791280" progId="AcroExch.Document.7">
                  <p:embed/>
                  <p:pic>
                    <p:nvPicPr>
                      <p:cNvPr id="6" name="Object 5">
                        <a:extLst>
                          <a:ext uri="{FF2B5EF4-FFF2-40B4-BE49-F238E27FC236}">
                            <a16:creationId xmlns:a16="http://schemas.microsoft.com/office/drawing/2014/main" id="{55AF8194-4CC1-FD2B-F735-12A39D510D99}"/>
                          </a:ext>
                        </a:extLst>
                      </p:cNvPr>
                      <p:cNvPicPr/>
                      <p:nvPr/>
                    </p:nvPicPr>
                    <p:blipFill>
                      <a:blip r:embed="rId4"/>
                      <a:stretch>
                        <a:fillRect/>
                      </a:stretch>
                    </p:blipFill>
                    <p:spPr>
                      <a:xfrm>
                        <a:off x="9844088" y="4624388"/>
                        <a:ext cx="938212" cy="790575"/>
                      </a:xfrm>
                      <a:prstGeom prst="rect">
                        <a:avLst/>
                      </a:prstGeom>
                    </p:spPr>
                  </p:pic>
                </p:oleObj>
              </mc:Fallback>
            </mc:AlternateContent>
          </a:graphicData>
        </a:graphic>
      </p:graphicFrame>
    </p:spTree>
    <p:extLst>
      <p:ext uri="{BB962C8B-B14F-4D97-AF65-F5344CB8AC3E}">
        <p14:creationId xmlns:p14="http://schemas.microsoft.com/office/powerpoint/2010/main" val="1539535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2AB13-8683-4622-AEA7-DA40B7BE71AD}"/>
              </a:ext>
            </a:extLst>
          </p:cNvPr>
          <p:cNvSpPr>
            <a:spLocks noGrp="1"/>
          </p:cNvSpPr>
          <p:nvPr>
            <p:ph type="title"/>
          </p:nvPr>
        </p:nvSpPr>
        <p:spPr/>
        <p:txBody>
          <a:bodyPr>
            <a:normAutofit/>
          </a:bodyPr>
          <a:lstStyle/>
          <a:p>
            <a:r>
              <a:rPr lang="en-US"/>
              <a:t>Learning outcomes</a:t>
            </a:r>
            <a:endParaRPr lang="en-CA"/>
          </a:p>
        </p:txBody>
      </p:sp>
      <p:sp>
        <p:nvSpPr>
          <p:cNvPr id="3" name="Content Placeholder 2">
            <a:extLst>
              <a:ext uri="{FF2B5EF4-FFF2-40B4-BE49-F238E27FC236}">
                <a16:creationId xmlns:a16="http://schemas.microsoft.com/office/drawing/2014/main" id="{1F6CE65F-98DF-4926-A6D4-5E7171D0ECA2}"/>
              </a:ext>
            </a:extLst>
          </p:cNvPr>
          <p:cNvSpPr>
            <a:spLocks noGrp="1"/>
          </p:cNvSpPr>
          <p:nvPr>
            <p:ph idx="1"/>
          </p:nvPr>
        </p:nvSpPr>
        <p:spPr/>
        <p:txBody>
          <a:bodyPr>
            <a:normAutofit/>
          </a:bodyPr>
          <a:lstStyle/>
          <a:p>
            <a:pPr marL="0" indent="0">
              <a:buNone/>
            </a:pPr>
            <a:r>
              <a:rPr lang="en-US"/>
              <a:t>After completing this module, the learner will be able to:</a:t>
            </a:r>
            <a:br>
              <a:rPr lang="en-US"/>
            </a:br>
            <a:endParaRPr lang="en-US"/>
          </a:p>
          <a:p>
            <a:pPr marL="914400" lvl="1" indent="-457200">
              <a:buFont typeface="+mj-lt"/>
              <a:buAutoNum type="arabicPeriod"/>
            </a:pPr>
            <a:r>
              <a:rPr lang="en-US"/>
              <a:t>Understand the staging system and diagnostic criteria for obesity </a:t>
            </a:r>
          </a:p>
          <a:p>
            <a:pPr marL="914400" lvl="1" indent="-457200">
              <a:buFont typeface="+mj-lt"/>
              <a:buAutoNum type="arabicPeriod"/>
            </a:pPr>
            <a:r>
              <a:rPr lang="en-US"/>
              <a:t>Assess the patient's readiness to change using shared-decision making and evidence-based approached such as the 5 As of obesity</a:t>
            </a:r>
          </a:p>
          <a:p>
            <a:pPr marL="914400" lvl="1" indent="-457200">
              <a:buFont typeface="+mj-lt"/>
              <a:buAutoNum type="arabicPeriod"/>
            </a:pPr>
            <a:r>
              <a:rPr lang="en-US"/>
              <a:t>Identify drug classes that can cause medication-induced weight gain </a:t>
            </a:r>
          </a:p>
          <a:p>
            <a:pPr marL="914400" lvl="1" indent="-457200">
              <a:buFont typeface="+mj-lt"/>
              <a:buAutoNum type="arabicPeriod"/>
            </a:pPr>
            <a:r>
              <a:rPr lang="en-US"/>
              <a:t>Understand that obesity is a chronic disease that may require ongoing care</a:t>
            </a:r>
          </a:p>
          <a:p>
            <a:pPr marL="914400" lvl="1" indent="-457200">
              <a:buFont typeface="+mj-lt"/>
              <a:buAutoNum type="arabicPeriod"/>
            </a:pPr>
            <a:r>
              <a:rPr lang="en-US"/>
              <a:t>Recognize the role of various healthcare professionals in caring for people with obesity in a multidisciplinary setting </a:t>
            </a:r>
          </a:p>
          <a:p>
            <a:pPr marL="914400" lvl="1" indent="-457200">
              <a:buFont typeface="+mj-lt"/>
              <a:buAutoNum type="arabicPeriod"/>
            </a:pPr>
            <a:endParaRPr lang="en-US"/>
          </a:p>
        </p:txBody>
      </p:sp>
    </p:spTree>
    <p:extLst>
      <p:ext uri="{BB962C8B-B14F-4D97-AF65-F5344CB8AC3E}">
        <p14:creationId xmlns:p14="http://schemas.microsoft.com/office/powerpoint/2010/main" val="1519160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32806D-7B53-4B41-BFA8-6C76E9104507}"/>
              </a:ext>
            </a:extLst>
          </p:cNvPr>
          <p:cNvSpPr>
            <a:spLocks noGrp="1"/>
          </p:cNvSpPr>
          <p:nvPr>
            <p:ph type="title"/>
          </p:nvPr>
        </p:nvSpPr>
        <p:spPr/>
        <p:txBody>
          <a:bodyPr/>
          <a:lstStyle/>
          <a:p>
            <a:r>
              <a:rPr lang="en-US"/>
              <a:t>Classification of obesity: BMI</a:t>
            </a:r>
            <a:endParaRPr lang="en-CA"/>
          </a:p>
        </p:txBody>
      </p:sp>
      <p:sp>
        <p:nvSpPr>
          <p:cNvPr id="5" name="Text Placeholder 4">
            <a:extLst>
              <a:ext uri="{FF2B5EF4-FFF2-40B4-BE49-F238E27FC236}">
                <a16:creationId xmlns:a16="http://schemas.microsoft.com/office/drawing/2014/main" id="{69C7C24F-5AF1-4B19-9E17-B375275BFEDA}"/>
              </a:ext>
            </a:extLst>
          </p:cNvPr>
          <p:cNvSpPr>
            <a:spLocks noGrp="1"/>
          </p:cNvSpPr>
          <p:nvPr>
            <p:ph type="body" sz="quarter" idx="13"/>
          </p:nvPr>
        </p:nvSpPr>
        <p:spPr/>
        <p:txBody>
          <a:bodyPr/>
          <a:lstStyle/>
          <a:p>
            <a:r>
              <a:rPr lang="en-US" sz="1000"/>
              <a:t>*Previously described as overweight according to WHO nomenclature.</a:t>
            </a:r>
            <a:br>
              <a:rPr lang="en-GB" sz="1000"/>
            </a:br>
            <a:r>
              <a:rPr lang="en-GB" sz="1000"/>
              <a:t>WHO, world health organization.</a:t>
            </a:r>
            <a:br>
              <a:rPr lang="en-GB" sz="1000"/>
            </a:br>
            <a:r>
              <a:rPr lang="en-GB" sz="1000"/>
              <a:t>1. Obesity playbook. Endocrine Society. 2021. Available at: </a:t>
            </a:r>
            <a:r>
              <a:rPr lang="en-GB" sz="1000">
                <a:hlinkClick r:id="rId3">
                  <a:extLst>
                    <a:ext uri="{A12FA001-AC4F-418D-AE19-62706E023703}">
                      <ahyp:hlinkClr xmlns:ahyp="http://schemas.microsoft.com/office/drawing/2018/hyperlinkcolor" val="tx"/>
                    </a:ext>
                  </a:extLst>
                </a:hlinkClick>
              </a:rPr>
              <a:t>https://www.endocrine.org/-/media/endocrine/files/advocacy/documents/obesity-playbook-52621.pdf</a:t>
            </a:r>
            <a:r>
              <a:rPr lang="en-GB" sz="1000"/>
              <a:t>. Accessed March 2022; </a:t>
            </a:r>
            <a:br>
              <a:rPr lang="en-GB" sz="1000"/>
            </a:br>
            <a:r>
              <a:rPr lang="en-GB" sz="1000"/>
              <a:t>2. </a:t>
            </a:r>
            <a:r>
              <a:rPr lang="en-US" sz="1000"/>
              <a:t>WHO Consultation on Obesity (‎1999: Geneva, Switzerland)‎ &amp; World Health Organization. (‎2000)‎. Obesity : preventing and managing the global epidemic : report of a WHO consultation. World Health Organization. Available at: </a:t>
            </a:r>
            <a:r>
              <a:rPr lang="en-US" sz="1000">
                <a:hlinkClick r:id="rId4">
                  <a:extLst>
                    <a:ext uri="{A12FA001-AC4F-418D-AE19-62706E023703}">
                      <ahyp:hlinkClr xmlns:ahyp="http://schemas.microsoft.com/office/drawing/2018/hyperlinkcolor" val="tx"/>
                    </a:ext>
                  </a:extLst>
                </a:hlinkClick>
              </a:rPr>
              <a:t>https://apps.who.int/iris/handle/10665/42330</a:t>
            </a:r>
            <a:r>
              <a:rPr lang="en-US" sz="1000"/>
              <a:t>.</a:t>
            </a:r>
            <a:r>
              <a:rPr lang="en-GB" sz="1000"/>
              <a:t> Accessed March 2022; 3. </a:t>
            </a:r>
            <a:r>
              <a:rPr lang="en-GB" sz="1000" err="1"/>
              <a:t>Misra</a:t>
            </a:r>
            <a:r>
              <a:rPr lang="en-GB" sz="1000"/>
              <a:t> A et al. J Assoc Physicians India 2009;57:163–70.</a:t>
            </a:r>
          </a:p>
        </p:txBody>
      </p:sp>
      <p:sp>
        <p:nvSpPr>
          <p:cNvPr id="2" name="Rectangle 1">
            <a:extLst>
              <a:ext uri="{FF2B5EF4-FFF2-40B4-BE49-F238E27FC236}">
                <a16:creationId xmlns:a16="http://schemas.microsoft.com/office/drawing/2014/main" id="{07659FA0-FCAD-616C-588A-F2499BCA8CE1}"/>
              </a:ext>
            </a:extLst>
          </p:cNvPr>
          <p:cNvSpPr/>
          <p:nvPr/>
        </p:nvSpPr>
        <p:spPr>
          <a:xfrm>
            <a:off x="838200" y="1581189"/>
            <a:ext cx="10878178" cy="409417"/>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solidFill>
                  <a:schemeClr val="bg1"/>
                </a:solidFill>
              </a:rPr>
              <a:t>The first stage of clinical management is evaluation of patient’s level of obesity </a:t>
            </a:r>
          </a:p>
        </p:txBody>
      </p:sp>
      <p:sp>
        <p:nvSpPr>
          <p:cNvPr id="22" name="TextBox 21">
            <a:extLst>
              <a:ext uri="{FF2B5EF4-FFF2-40B4-BE49-F238E27FC236}">
                <a16:creationId xmlns:a16="http://schemas.microsoft.com/office/drawing/2014/main" id="{B35CD7E7-AD73-97D3-B804-686BA14D91B1}"/>
              </a:ext>
            </a:extLst>
          </p:cNvPr>
          <p:cNvSpPr txBox="1"/>
          <p:nvPr/>
        </p:nvSpPr>
        <p:spPr>
          <a:xfrm>
            <a:off x="838199" y="2127555"/>
            <a:ext cx="4588043" cy="923330"/>
          </a:xfrm>
          <a:prstGeom prst="rect">
            <a:avLst/>
          </a:prstGeom>
          <a:noFill/>
        </p:spPr>
        <p:txBody>
          <a:bodyPr wrap="square">
            <a:spAutoFit/>
          </a:bodyPr>
          <a:lstStyle/>
          <a:p>
            <a:r>
              <a:rPr lang="en-US" sz="1800">
                <a:latin typeface="Arial" panose="020B0604020202020204" pitchFamily="34" charset="0"/>
                <a:cs typeface="Arial" panose="020B0604020202020204" pitchFamily="34" charset="0"/>
              </a:rPr>
              <a:t>Body mass index (BMI) provides the most convenient ​population-level measure to estimate excess weight</a:t>
            </a:r>
            <a:r>
              <a:rPr lang="en-US" sz="1800" baseline="30000">
                <a:latin typeface="Arial" panose="020B0604020202020204" pitchFamily="34" charset="0"/>
                <a:cs typeface="Arial" panose="020B0604020202020204" pitchFamily="34" charset="0"/>
              </a:rPr>
              <a:t>1</a:t>
            </a:r>
            <a:endParaRPr lang="en-GB" sz="1800" strike="sngStrike" baseline="30000">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34AD05E6-C405-9C22-303E-B74FE3057391}"/>
              </a:ext>
            </a:extLst>
          </p:cNvPr>
          <p:cNvGrpSpPr/>
          <p:nvPr/>
        </p:nvGrpSpPr>
        <p:grpSpPr>
          <a:xfrm>
            <a:off x="1966940" y="3206670"/>
            <a:ext cx="2275835" cy="863376"/>
            <a:chOff x="3619197" y="1784637"/>
            <a:chExt cx="2275835" cy="929604"/>
          </a:xfrm>
        </p:grpSpPr>
        <p:grpSp>
          <p:nvGrpSpPr>
            <p:cNvPr id="24" name="Group 23">
              <a:extLst>
                <a:ext uri="{FF2B5EF4-FFF2-40B4-BE49-F238E27FC236}">
                  <a16:creationId xmlns:a16="http://schemas.microsoft.com/office/drawing/2014/main" id="{9116D33D-4810-508B-AE7D-A39C1F9F5CFD}"/>
                </a:ext>
              </a:extLst>
            </p:cNvPr>
            <p:cNvGrpSpPr/>
            <p:nvPr/>
          </p:nvGrpSpPr>
          <p:grpSpPr>
            <a:xfrm>
              <a:off x="4434025" y="2013458"/>
              <a:ext cx="1461007" cy="629027"/>
              <a:chOff x="4434025" y="2013458"/>
              <a:chExt cx="1461007" cy="629027"/>
            </a:xfrm>
          </p:grpSpPr>
          <p:sp>
            <p:nvSpPr>
              <p:cNvPr id="30" name="TextBox 29">
                <a:extLst>
                  <a:ext uri="{FF2B5EF4-FFF2-40B4-BE49-F238E27FC236}">
                    <a16:creationId xmlns:a16="http://schemas.microsoft.com/office/drawing/2014/main" id="{4FC4E125-61AC-A224-C5C9-A301259790FF}"/>
                  </a:ext>
                </a:extLst>
              </p:cNvPr>
              <p:cNvSpPr txBox="1"/>
              <p:nvPr/>
            </p:nvSpPr>
            <p:spPr>
              <a:xfrm>
                <a:off x="4434025" y="2163599"/>
                <a:ext cx="288862" cy="331386"/>
              </a:xfrm>
              <a:prstGeom prst="rect">
                <a:avLst/>
              </a:prstGeom>
              <a:noFill/>
            </p:spPr>
            <p:txBody>
              <a:bodyPr wrap="none" rtlCol="0">
                <a:spAutoFit/>
              </a:bodyPr>
              <a:lstStyle/>
              <a:p>
                <a:pPr defTabSz="1219170" fontAlgn="base">
                  <a:spcBef>
                    <a:spcPct val="0"/>
                  </a:spcBef>
                  <a:spcAft>
                    <a:spcPct val="0"/>
                  </a:spcAft>
                  <a:defRPr/>
                </a:pPr>
                <a:r>
                  <a:rPr lang="en-GB" sz="1400">
                    <a:latin typeface="Arial" panose="020B0604020202020204" pitchFamily="34" charset="0"/>
                    <a:ea typeface="Apis For Office" panose="020B0504010101010104" pitchFamily="34" charset="0"/>
                    <a:cs typeface="Arial" panose="020B0604020202020204" pitchFamily="34" charset="0"/>
                  </a:rPr>
                  <a:t>=</a:t>
                </a:r>
              </a:p>
            </p:txBody>
          </p:sp>
          <p:sp>
            <p:nvSpPr>
              <p:cNvPr id="31" name="TextBox 30">
                <a:extLst>
                  <a:ext uri="{FF2B5EF4-FFF2-40B4-BE49-F238E27FC236}">
                    <a16:creationId xmlns:a16="http://schemas.microsoft.com/office/drawing/2014/main" id="{B614012C-7DD4-3AF9-4D98-3A8C397D220D}"/>
                  </a:ext>
                </a:extLst>
              </p:cNvPr>
              <p:cNvSpPr txBox="1"/>
              <p:nvPr/>
            </p:nvSpPr>
            <p:spPr>
              <a:xfrm>
                <a:off x="4752694" y="2013458"/>
                <a:ext cx="1059906" cy="331386"/>
              </a:xfrm>
              <a:prstGeom prst="rect">
                <a:avLst/>
              </a:prstGeom>
              <a:noFill/>
            </p:spPr>
            <p:txBody>
              <a:bodyPr wrap="none" rtlCol="0">
                <a:spAutoFit/>
              </a:bodyPr>
              <a:lstStyle/>
              <a:p>
                <a:pPr defTabSz="1219170" fontAlgn="base">
                  <a:spcBef>
                    <a:spcPct val="0"/>
                  </a:spcBef>
                  <a:spcAft>
                    <a:spcPct val="0"/>
                  </a:spcAft>
                  <a:defRPr/>
                </a:pPr>
                <a:r>
                  <a:rPr lang="en-GB" sz="1400">
                    <a:latin typeface="Arial" panose="020B0604020202020204" pitchFamily="34" charset="0"/>
                    <a:ea typeface="Apis For Office" panose="020B0504010101010104" pitchFamily="34" charset="0"/>
                    <a:cs typeface="Arial" panose="020B0604020202020204" pitchFamily="34" charset="0"/>
                  </a:rPr>
                  <a:t>weight (kg)</a:t>
                </a:r>
              </a:p>
            </p:txBody>
          </p:sp>
          <p:sp>
            <p:nvSpPr>
              <p:cNvPr id="32" name="TextBox 31">
                <a:extLst>
                  <a:ext uri="{FF2B5EF4-FFF2-40B4-BE49-F238E27FC236}">
                    <a16:creationId xmlns:a16="http://schemas.microsoft.com/office/drawing/2014/main" id="{27411F50-E97E-B213-E64D-04731CC57EF8}"/>
                  </a:ext>
                </a:extLst>
              </p:cNvPr>
              <p:cNvSpPr txBox="1"/>
              <p:nvPr/>
            </p:nvSpPr>
            <p:spPr>
              <a:xfrm>
                <a:off x="4733644" y="2311099"/>
                <a:ext cx="1056700" cy="331386"/>
              </a:xfrm>
              <a:prstGeom prst="rect">
                <a:avLst/>
              </a:prstGeom>
              <a:noFill/>
            </p:spPr>
            <p:txBody>
              <a:bodyPr wrap="none" rtlCol="0">
                <a:spAutoFit/>
              </a:bodyPr>
              <a:lstStyle/>
              <a:p>
                <a:pPr defTabSz="1219170" fontAlgn="base">
                  <a:spcBef>
                    <a:spcPct val="0"/>
                  </a:spcBef>
                  <a:spcAft>
                    <a:spcPct val="0"/>
                  </a:spcAft>
                  <a:defRPr/>
                </a:pPr>
                <a:r>
                  <a:rPr lang="en-GB" sz="1400">
                    <a:latin typeface="Arial" panose="020B0604020202020204" pitchFamily="34" charset="0"/>
                    <a:ea typeface="Apis For Office" panose="020B0504010101010104" pitchFamily="34" charset="0"/>
                    <a:cs typeface="Arial" panose="020B0604020202020204" pitchFamily="34" charset="0"/>
                  </a:rPr>
                  <a:t>height (m</a:t>
                </a:r>
                <a:r>
                  <a:rPr lang="en-GB" sz="1400" baseline="30000">
                    <a:latin typeface="Arial" panose="020B0604020202020204" pitchFamily="34" charset="0"/>
                    <a:ea typeface="Apis For Office" panose="020B0504010101010104" pitchFamily="34" charset="0"/>
                    <a:cs typeface="Arial" panose="020B0604020202020204" pitchFamily="34" charset="0"/>
                  </a:rPr>
                  <a:t>2</a:t>
                </a:r>
                <a:r>
                  <a:rPr lang="en-GB" sz="1400">
                    <a:latin typeface="Arial" panose="020B0604020202020204" pitchFamily="34" charset="0"/>
                    <a:ea typeface="Apis For Office" panose="020B0504010101010104" pitchFamily="34" charset="0"/>
                    <a:cs typeface="Arial" panose="020B0604020202020204" pitchFamily="34" charset="0"/>
                  </a:rPr>
                  <a:t>)</a:t>
                </a:r>
              </a:p>
            </p:txBody>
          </p:sp>
          <p:cxnSp>
            <p:nvCxnSpPr>
              <p:cNvPr id="33" name="Straight Connector 32">
                <a:extLst>
                  <a:ext uri="{FF2B5EF4-FFF2-40B4-BE49-F238E27FC236}">
                    <a16:creationId xmlns:a16="http://schemas.microsoft.com/office/drawing/2014/main" id="{EEF6B465-5CA4-28EE-45C9-C56370EA206E}"/>
                  </a:ext>
                </a:extLst>
              </p:cNvPr>
              <p:cNvCxnSpPr/>
              <p:nvPr/>
            </p:nvCxnSpPr>
            <p:spPr>
              <a:xfrm>
                <a:off x="4738136" y="2315620"/>
                <a:ext cx="11568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6FE0FBA2-6447-CCFC-C0F2-D7E414FB7809}"/>
                </a:ext>
              </a:extLst>
            </p:cNvPr>
            <p:cNvGrpSpPr/>
            <p:nvPr/>
          </p:nvGrpSpPr>
          <p:grpSpPr>
            <a:xfrm>
              <a:off x="3619197" y="1784637"/>
              <a:ext cx="841528" cy="929604"/>
              <a:chOff x="3902039" y="3279320"/>
              <a:chExt cx="438467" cy="512314"/>
            </a:xfrm>
          </p:grpSpPr>
          <p:sp>
            <p:nvSpPr>
              <p:cNvPr id="26" name="Freeform 144">
                <a:extLst>
                  <a:ext uri="{FF2B5EF4-FFF2-40B4-BE49-F238E27FC236}">
                    <a16:creationId xmlns:a16="http://schemas.microsoft.com/office/drawing/2014/main" id="{FD542C1F-8DF2-2EF7-2F97-83AD80203802}"/>
                  </a:ext>
                </a:extLst>
              </p:cNvPr>
              <p:cNvSpPr>
                <a:spLocks noEditPoints="1"/>
              </p:cNvSpPr>
              <p:nvPr/>
            </p:nvSpPr>
            <p:spPr bwMode="auto">
              <a:xfrm>
                <a:off x="3902039" y="3279320"/>
                <a:ext cx="438467" cy="512314"/>
              </a:xfrm>
              <a:custGeom>
                <a:avLst/>
                <a:gdLst>
                  <a:gd name="T0" fmla="*/ 353 w 704"/>
                  <a:gd name="T1" fmla="*/ 822 h 822"/>
                  <a:gd name="T2" fmla="*/ 79 w 704"/>
                  <a:gd name="T3" fmla="*/ 822 h 822"/>
                  <a:gd name="T4" fmla="*/ 0 w 704"/>
                  <a:gd name="T5" fmla="*/ 743 h 822"/>
                  <a:gd name="T6" fmla="*/ 0 w 704"/>
                  <a:gd name="T7" fmla="*/ 319 h 822"/>
                  <a:gd name="T8" fmla="*/ 1 w 704"/>
                  <a:gd name="T9" fmla="*/ 191 h 822"/>
                  <a:gd name="T10" fmla="*/ 32 w 704"/>
                  <a:gd name="T11" fmla="*/ 128 h 822"/>
                  <a:gd name="T12" fmla="*/ 68 w 704"/>
                  <a:gd name="T13" fmla="*/ 118 h 822"/>
                  <a:gd name="T14" fmla="*/ 172 w 704"/>
                  <a:gd name="T15" fmla="*/ 118 h 822"/>
                  <a:gd name="T16" fmla="*/ 198 w 704"/>
                  <a:gd name="T17" fmla="*/ 105 h 822"/>
                  <a:gd name="T18" fmla="*/ 438 w 704"/>
                  <a:gd name="T19" fmla="*/ 47 h 822"/>
                  <a:gd name="T20" fmla="*/ 505 w 704"/>
                  <a:gd name="T21" fmla="*/ 106 h 822"/>
                  <a:gd name="T22" fmla="*/ 532 w 704"/>
                  <a:gd name="T23" fmla="*/ 118 h 822"/>
                  <a:gd name="T24" fmla="*/ 626 w 704"/>
                  <a:gd name="T25" fmla="*/ 118 h 822"/>
                  <a:gd name="T26" fmla="*/ 703 w 704"/>
                  <a:gd name="T27" fmla="*/ 195 h 822"/>
                  <a:gd name="T28" fmla="*/ 704 w 704"/>
                  <a:gd name="T29" fmla="*/ 532 h 822"/>
                  <a:gd name="T30" fmla="*/ 704 w 704"/>
                  <a:gd name="T31" fmla="*/ 740 h 822"/>
                  <a:gd name="T32" fmla="*/ 623 w 704"/>
                  <a:gd name="T33" fmla="*/ 822 h 822"/>
                  <a:gd name="T34" fmla="*/ 353 w 704"/>
                  <a:gd name="T35" fmla="*/ 822 h 822"/>
                  <a:gd name="T36" fmla="*/ 351 w 704"/>
                  <a:gd name="T37" fmla="*/ 378 h 822"/>
                  <a:gd name="T38" fmla="*/ 519 w 704"/>
                  <a:gd name="T39" fmla="*/ 210 h 822"/>
                  <a:gd name="T40" fmla="*/ 349 w 704"/>
                  <a:gd name="T41" fmla="*/ 46 h 822"/>
                  <a:gd name="T42" fmla="*/ 185 w 704"/>
                  <a:gd name="T43" fmla="*/ 216 h 822"/>
                  <a:gd name="T44" fmla="*/ 351 w 704"/>
                  <a:gd name="T45" fmla="*/ 378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4" h="822">
                    <a:moveTo>
                      <a:pt x="353" y="822"/>
                    </a:moveTo>
                    <a:cubicBezTo>
                      <a:pt x="261" y="822"/>
                      <a:pt x="170" y="822"/>
                      <a:pt x="79" y="822"/>
                    </a:cubicBezTo>
                    <a:cubicBezTo>
                      <a:pt x="28" y="822"/>
                      <a:pt x="0" y="794"/>
                      <a:pt x="0" y="743"/>
                    </a:cubicBezTo>
                    <a:cubicBezTo>
                      <a:pt x="0" y="601"/>
                      <a:pt x="0" y="460"/>
                      <a:pt x="0" y="319"/>
                    </a:cubicBezTo>
                    <a:cubicBezTo>
                      <a:pt x="0" y="276"/>
                      <a:pt x="0" y="233"/>
                      <a:pt x="1" y="191"/>
                    </a:cubicBezTo>
                    <a:cubicBezTo>
                      <a:pt x="2" y="166"/>
                      <a:pt x="8" y="141"/>
                      <a:pt x="32" y="128"/>
                    </a:cubicBezTo>
                    <a:cubicBezTo>
                      <a:pt x="43" y="123"/>
                      <a:pt x="56" y="119"/>
                      <a:pt x="68" y="118"/>
                    </a:cubicBezTo>
                    <a:cubicBezTo>
                      <a:pt x="103" y="117"/>
                      <a:pt x="137" y="117"/>
                      <a:pt x="172" y="118"/>
                    </a:cubicBezTo>
                    <a:cubicBezTo>
                      <a:pt x="183" y="118"/>
                      <a:pt x="191" y="115"/>
                      <a:pt x="198" y="105"/>
                    </a:cubicBezTo>
                    <a:cubicBezTo>
                      <a:pt x="263" y="25"/>
                      <a:pt x="350" y="0"/>
                      <a:pt x="438" y="47"/>
                    </a:cubicBezTo>
                    <a:cubicBezTo>
                      <a:pt x="464" y="61"/>
                      <a:pt x="484" y="85"/>
                      <a:pt x="505" y="106"/>
                    </a:cubicBezTo>
                    <a:cubicBezTo>
                      <a:pt x="514" y="114"/>
                      <a:pt x="521" y="118"/>
                      <a:pt x="532" y="118"/>
                    </a:cubicBezTo>
                    <a:cubicBezTo>
                      <a:pt x="564" y="117"/>
                      <a:pt x="595" y="118"/>
                      <a:pt x="626" y="118"/>
                    </a:cubicBezTo>
                    <a:cubicBezTo>
                      <a:pt x="673" y="117"/>
                      <a:pt x="703" y="147"/>
                      <a:pt x="703" y="195"/>
                    </a:cubicBezTo>
                    <a:cubicBezTo>
                      <a:pt x="704" y="307"/>
                      <a:pt x="704" y="420"/>
                      <a:pt x="704" y="532"/>
                    </a:cubicBezTo>
                    <a:cubicBezTo>
                      <a:pt x="704" y="602"/>
                      <a:pt x="704" y="671"/>
                      <a:pt x="704" y="740"/>
                    </a:cubicBezTo>
                    <a:cubicBezTo>
                      <a:pt x="704" y="792"/>
                      <a:pt x="674" y="822"/>
                      <a:pt x="623" y="822"/>
                    </a:cubicBezTo>
                    <a:cubicBezTo>
                      <a:pt x="533" y="822"/>
                      <a:pt x="443" y="822"/>
                      <a:pt x="353" y="822"/>
                    </a:cubicBezTo>
                    <a:close/>
                    <a:moveTo>
                      <a:pt x="351" y="378"/>
                    </a:moveTo>
                    <a:cubicBezTo>
                      <a:pt x="440" y="383"/>
                      <a:pt x="521" y="298"/>
                      <a:pt x="519" y="210"/>
                    </a:cubicBezTo>
                    <a:cubicBezTo>
                      <a:pt x="517" y="119"/>
                      <a:pt x="439" y="45"/>
                      <a:pt x="349" y="46"/>
                    </a:cubicBezTo>
                    <a:cubicBezTo>
                      <a:pt x="260" y="47"/>
                      <a:pt x="183" y="126"/>
                      <a:pt x="185" y="216"/>
                    </a:cubicBezTo>
                    <a:cubicBezTo>
                      <a:pt x="186" y="303"/>
                      <a:pt x="268" y="384"/>
                      <a:pt x="351" y="3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192000" numCol="1" anchor="b" anchorCtr="0" compatLnSpc="1">
                <a:prstTxWarp prst="textNoShape">
                  <a:avLst/>
                </a:prstTxWarp>
              </a:bodyPr>
              <a:lstStyle/>
              <a:p>
                <a:pPr algn="ctr"/>
                <a:r>
                  <a:rPr lang="en-US" sz="1800" b="1">
                    <a:solidFill>
                      <a:schemeClr val="bg1"/>
                    </a:solidFill>
                    <a:latin typeface="Arial" panose="020B0604020202020204" pitchFamily="34" charset="0"/>
                    <a:ea typeface="Apis For Office" panose="020B0504010101010104" pitchFamily="34" charset="0"/>
                    <a:cs typeface="Arial" panose="020B0604020202020204" pitchFamily="34" charset="0"/>
                  </a:rPr>
                  <a:t>BMI</a:t>
                </a:r>
              </a:p>
            </p:txBody>
          </p:sp>
          <p:sp>
            <p:nvSpPr>
              <p:cNvPr id="27" name="Freeform 179">
                <a:extLst>
                  <a:ext uri="{FF2B5EF4-FFF2-40B4-BE49-F238E27FC236}">
                    <a16:creationId xmlns:a16="http://schemas.microsoft.com/office/drawing/2014/main" id="{4847FC96-ED4C-074C-BDA9-DDE82600F08D}"/>
                  </a:ext>
                </a:extLst>
              </p:cNvPr>
              <p:cNvSpPr>
                <a:spLocks noEditPoints="1"/>
              </p:cNvSpPr>
              <p:nvPr/>
            </p:nvSpPr>
            <p:spPr bwMode="auto">
              <a:xfrm>
                <a:off x="4015579" y="3307934"/>
                <a:ext cx="211387" cy="210464"/>
              </a:xfrm>
              <a:custGeom>
                <a:avLst/>
                <a:gdLst>
                  <a:gd name="T0" fmla="*/ 168 w 338"/>
                  <a:gd name="T1" fmla="*/ 333 h 339"/>
                  <a:gd name="T2" fmla="*/ 2 w 338"/>
                  <a:gd name="T3" fmla="*/ 171 h 339"/>
                  <a:gd name="T4" fmla="*/ 166 w 338"/>
                  <a:gd name="T5" fmla="*/ 1 h 339"/>
                  <a:gd name="T6" fmla="*/ 336 w 338"/>
                  <a:gd name="T7" fmla="*/ 165 h 339"/>
                  <a:gd name="T8" fmla="*/ 168 w 338"/>
                  <a:gd name="T9" fmla="*/ 333 h 339"/>
                  <a:gd name="T10" fmla="*/ 168 w 338"/>
                  <a:gd name="T11" fmla="*/ 298 h 339"/>
                  <a:gd name="T12" fmla="*/ 298 w 338"/>
                  <a:gd name="T13" fmla="*/ 167 h 339"/>
                  <a:gd name="T14" fmla="*/ 173 w 338"/>
                  <a:gd name="T15" fmla="*/ 38 h 339"/>
                  <a:gd name="T16" fmla="*/ 39 w 338"/>
                  <a:gd name="T17" fmla="*/ 168 h 339"/>
                  <a:gd name="T18" fmla="*/ 168 w 338"/>
                  <a:gd name="T19" fmla="*/ 298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339">
                    <a:moveTo>
                      <a:pt x="168" y="333"/>
                    </a:moveTo>
                    <a:cubicBezTo>
                      <a:pt x="85" y="339"/>
                      <a:pt x="3" y="258"/>
                      <a:pt x="2" y="171"/>
                    </a:cubicBezTo>
                    <a:cubicBezTo>
                      <a:pt x="0" y="81"/>
                      <a:pt x="77" y="2"/>
                      <a:pt x="166" y="1"/>
                    </a:cubicBezTo>
                    <a:cubicBezTo>
                      <a:pt x="256" y="0"/>
                      <a:pt x="334" y="74"/>
                      <a:pt x="336" y="165"/>
                    </a:cubicBezTo>
                    <a:cubicBezTo>
                      <a:pt x="338" y="253"/>
                      <a:pt x="257" y="338"/>
                      <a:pt x="168" y="333"/>
                    </a:cubicBezTo>
                    <a:close/>
                    <a:moveTo>
                      <a:pt x="168" y="298"/>
                    </a:moveTo>
                    <a:cubicBezTo>
                      <a:pt x="246" y="296"/>
                      <a:pt x="300" y="244"/>
                      <a:pt x="298" y="167"/>
                    </a:cubicBezTo>
                    <a:cubicBezTo>
                      <a:pt x="297" y="89"/>
                      <a:pt x="251" y="40"/>
                      <a:pt x="173" y="38"/>
                    </a:cubicBezTo>
                    <a:cubicBezTo>
                      <a:pt x="91" y="37"/>
                      <a:pt x="39" y="85"/>
                      <a:pt x="39" y="168"/>
                    </a:cubicBezTo>
                    <a:cubicBezTo>
                      <a:pt x="38" y="245"/>
                      <a:pt x="88" y="294"/>
                      <a:pt x="168" y="2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89">
                  <a:latin typeface="Arial" panose="020B0604020202020204" pitchFamily="34" charset="0"/>
                  <a:ea typeface="Apis For Office" panose="020B0504010101010104" pitchFamily="34" charset="0"/>
                  <a:cs typeface="Arial" panose="020B0604020202020204" pitchFamily="34" charset="0"/>
                </a:endParaRPr>
              </a:p>
            </p:txBody>
          </p:sp>
          <p:sp>
            <p:nvSpPr>
              <p:cNvPr id="28" name="Freeform 189">
                <a:extLst>
                  <a:ext uri="{FF2B5EF4-FFF2-40B4-BE49-F238E27FC236}">
                    <a16:creationId xmlns:a16="http://schemas.microsoft.com/office/drawing/2014/main" id="{B240287E-8618-7D22-90E1-A093F5EBC534}"/>
                  </a:ext>
                </a:extLst>
              </p:cNvPr>
              <p:cNvSpPr>
                <a:spLocks noEditPoints="1"/>
              </p:cNvSpPr>
              <p:nvPr/>
            </p:nvSpPr>
            <p:spPr bwMode="auto">
              <a:xfrm>
                <a:off x="4039579" y="3331011"/>
                <a:ext cx="163387" cy="162463"/>
              </a:xfrm>
              <a:custGeom>
                <a:avLst/>
                <a:gdLst>
                  <a:gd name="T0" fmla="*/ 130 w 262"/>
                  <a:gd name="T1" fmla="*/ 261 h 261"/>
                  <a:gd name="T2" fmla="*/ 1 w 262"/>
                  <a:gd name="T3" fmla="*/ 131 h 261"/>
                  <a:gd name="T4" fmla="*/ 135 w 262"/>
                  <a:gd name="T5" fmla="*/ 1 h 261"/>
                  <a:gd name="T6" fmla="*/ 260 w 262"/>
                  <a:gd name="T7" fmla="*/ 130 h 261"/>
                  <a:gd name="T8" fmla="*/ 130 w 262"/>
                  <a:gd name="T9" fmla="*/ 261 h 261"/>
                  <a:gd name="T10" fmla="*/ 87 w 262"/>
                  <a:gd name="T11" fmla="*/ 43 h 261"/>
                  <a:gd name="T12" fmla="*/ 86 w 262"/>
                  <a:gd name="T13" fmla="*/ 47 h 261"/>
                  <a:gd name="T14" fmla="*/ 91 w 262"/>
                  <a:gd name="T15" fmla="*/ 135 h 261"/>
                  <a:gd name="T16" fmla="*/ 124 w 262"/>
                  <a:gd name="T17" fmla="*/ 166 h 261"/>
                  <a:gd name="T18" fmla="*/ 161 w 262"/>
                  <a:gd name="T19" fmla="*/ 152 h 261"/>
                  <a:gd name="T20" fmla="*/ 155 w 262"/>
                  <a:gd name="T21" fmla="*/ 99 h 261"/>
                  <a:gd name="T22" fmla="*/ 87 w 262"/>
                  <a:gd name="T23" fmla="*/ 43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261">
                    <a:moveTo>
                      <a:pt x="130" y="261"/>
                    </a:moveTo>
                    <a:cubicBezTo>
                      <a:pt x="50" y="257"/>
                      <a:pt x="0" y="208"/>
                      <a:pt x="1" y="131"/>
                    </a:cubicBezTo>
                    <a:cubicBezTo>
                      <a:pt x="1" y="48"/>
                      <a:pt x="53" y="0"/>
                      <a:pt x="135" y="1"/>
                    </a:cubicBezTo>
                    <a:cubicBezTo>
                      <a:pt x="213" y="3"/>
                      <a:pt x="259" y="52"/>
                      <a:pt x="260" y="130"/>
                    </a:cubicBezTo>
                    <a:cubicBezTo>
                      <a:pt x="262" y="207"/>
                      <a:pt x="208" y="259"/>
                      <a:pt x="130" y="261"/>
                    </a:cubicBezTo>
                    <a:close/>
                    <a:moveTo>
                      <a:pt x="87" y="43"/>
                    </a:moveTo>
                    <a:cubicBezTo>
                      <a:pt x="87" y="43"/>
                      <a:pt x="86" y="45"/>
                      <a:pt x="86" y="47"/>
                    </a:cubicBezTo>
                    <a:cubicBezTo>
                      <a:pt x="88" y="76"/>
                      <a:pt x="89" y="106"/>
                      <a:pt x="91" y="135"/>
                    </a:cubicBezTo>
                    <a:cubicBezTo>
                      <a:pt x="92" y="155"/>
                      <a:pt x="106" y="166"/>
                      <a:pt x="124" y="166"/>
                    </a:cubicBezTo>
                    <a:cubicBezTo>
                      <a:pt x="137" y="166"/>
                      <a:pt x="154" y="161"/>
                      <a:pt x="161" y="152"/>
                    </a:cubicBezTo>
                    <a:cubicBezTo>
                      <a:pt x="173" y="138"/>
                      <a:pt x="167" y="108"/>
                      <a:pt x="155" y="99"/>
                    </a:cubicBezTo>
                    <a:cubicBezTo>
                      <a:pt x="133" y="80"/>
                      <a:pt x="110" y="62"/>
                      <a:pt x="87" y="4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89">
                  <a:latin typeface="Arial" panose="020B0604020202020204" pitchFamily="34" charset="0"/>
                  <a:ea typeface="Apis For Office" panose="020B0504010101010104" pitchFamily="34" charset="0"/>
                  <a:cs typeface="Arial" panose="020B0604020202020204" pitchFamily="34" charset="0"/>
                </a:endParaRPr>
              </a:p>
            </p:txBody>
          </p:sp>
          <p:sp>
            <p:nvSpPr>
              <p:cNvPr id="29" name="Freeform 191">
                <a:extLst>
                  <a:ext uri="{FF2B5EF4-FFF2-40B4-BE49-F238E27FC236}">
                    <a16:creationId xmlns:a16="http://schemas.microsoft.com/office/drawing/2014/main" id="{11FF0073-EFBD-3A2E-6F5F-814884308783}"/>
                  </a:ext>
                </a:extLst>
              </p:cNvPr>
              <p:cNvSpPr>
                <a:spLocks/>
              </p:cNvSpPr>
              <p:nvPr/>
            </p:nvSpPr>
            <p:spPr bwMode="auto">
              <a:xfrm>
                <a:off x="4093119" y="3357781"/>
                <a:ext cx="54462" cy="76616"/>
              </a:xfrm>
              <a:custGeom>
                <a:avLst/>
                <a:gdLst>
                  <a:gd name="T0" fmla="*/ 1 w 87"/>
                  <a:gd name="T1" fmla="*/ 0 h 123"/>
                  <a:gd name="T2" fmla="*/ 69 w 87"/>
                  <a:gd name="T3" fmla="*/ 56 h 123"/>
                  <a:gd name="T4" fmla="*/ 75 w 87"/>
                  <a:gd name="T5" fmla="*/ 109 h 123"/>
                  <a:gd name="T6" fmla="*/ 38 w 87"/>
                  <a:gd name="T7" fmla="*/ 123 h 123"/>
                  <a:gd name="T8" fmla="*/ 5 w 87"/>
                  <a:gd name="T9" fmla="*/ 92 h 123"/>
                  <a:gd name="T10" fmla="*/ 0 w 87"/>
                  <a:gd name="T11" fmla="*/ 4 h 123"/>
                  <a:gd name="T12" fmla="*/ 1 w 87"/>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87" h="123">
                    <a:moveTo>
                      <a:pt x="1" y="0"/>
                    </a:moveTo>
                    <a:cubicBezTo>
                      <a:pt x="24" y="19"/>
                      <a:pt x="47" y="37"/>
                      <a:pt x="69" y="56"/>
                    </a:cubicBezTo>
                    <a:cubicBezTo>
                      <a:pt x="81" y="65"/>
                      <a:pt x="87" y="95"/>
                      <a:pt x="75" y="109"/>
                    </a:cubicBezTo>
                    <a:cubicBezTo>
                      <a:pt x="68" y="118"/>
                      <a:pt x="51" y="123"/>
                      <a:pt x="38" y="123"/>
                    </a:cubicBezTo>
                    <a:cubicBezTo>
                      <a:pt x="20" y="123"/>
                      <a:pt x="6" y="112"/>
                      <a:pt x="5" y="92"/>
                    </a:cubicBezTo>
                    <a:cubicBezTo>
                      <a:pt x="3" y="63"/>
                      <a:pt x="2" y="33"/>
                      <a:pt x="0" y="4"/>
                    </a:cubicBezTo>
                    <a:cubicBezTo>
                      <a:pt x="0" y="2"/>
                      <a:pt x="1" y="0"/>
                      <a:pt x="1"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89">
                  <a:latin typeface="Arial" panose="020B0604020202020204" pitchFamily="34" charset="0"/>
                  <a:ea typeface="Apis For Office" panose="020B0504010101010104" pitchFamily="34" charset="0"/>
                  <a:cs typeface="Arial" panose="020B0604020202020204" pitchFamily="34" charset="0"/>
                </a:endParaRPr>
              </a:p>
            </p:txBody>
          </p:sp>
        </p:grpSp>
      </p:grpSp>
      <p:graphicFrame>
        <p:nvGraphicFramePr>
          <p:cNvPr id="34" name="Content Placeholder 9">
            <a:extLst>
              <a:ext uri="{FF2B5EF4-FFF2-40B4-BE49-F238E27FC236}">
                <a16:creationId xmlns:a16="http://schemas.microsoft.com/office/drawing/2014/main" id="{637134E3-0C8B-2738-807C-30584D7BB723}"/>
              </a:ext>
            </a:extLst>
          </p:cNvPr>
          <p:cNvGraphicFramePr>
            <a:graphicFrameLocks/>
          </p:cNvGraphicFramePr>
          <p:nvPr>
            <p:extLst>
              <p:ext uri="{D42A27DB-BD31-4B8C-83A1-F6EECF244321}">
                <p14:modId xmlns:p14="http://schemas.microsoft.com/office/powerpoint/2010/main" val="450164549"/>
              </p:ext>
            </p:extLst>
          </p:nvPr>
        </p:nvGraphicFramePr>
        <p:xfrm>
          <a:off x="6203184" y="2130447"/>
          <a:ext cx="4970760" cy="3397521"/>
        </p:xfrm>
        <a:graphic>
          <a:graphicData uri="http://schemas.openxmlformats.org/drawingml/2006/table">
            <a:tbl>
              <a:tblPr firstRow="1" bandRow="1">
                <a:tableStyleId>{72833802-FEF1-4C79-8D5D-14CF1EAF98D9}</a:tableStyleId>
              </a:tblPr>
              <a:tblGrid>
                <a:gridCol w="1925540">
                  <a:extLst>
                    <a:ext uri="{9D8B030D-6E8A-4147-A177-3AD203B41FA5}">
                      <a16:colId xmlns:a16="http://schemas.microsoft.com/office/drawing/2014/main" val="20000"/>
                    </a:ext>
                  </a:extLst>
                </a:gridCol>
                <a:gridCol w="1509117">
                  <a:extLst>
                    <a:ext uri="{9D8B030D-6E8A-4147-A177-3AD203B41FA5}">
                      <a16:colId xmlns:a16="http://schemas.microsoft.com/office/drawing/2014/main" val="20001"/>
                    </a:ext>
                  </a:extLst>
                </a:gridCol>
                <a:gridCol w="1536103">
                  <a:extLst>
                    <a:ext uri="{9D8B030D-6E8A-4147-A177-3AD203B41FA5}">
                      <a16:colId xmlns:a16="http://schemas.microsoft.com/office/drawing/2014/main" val="2329972700"/>
                    </a:ext>
                  </a:extLst>
                </a:gridCol>
              </a:tblGrid>
              <a:tr h="336509">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b="1" u="none" strike="noStrike" cap="none" normalizeH="0" baseline="0">
                          <a:ln>
                            <a:noFill/>
                          </a:ln>
                          <a:effectLst/>
                          <a:latin typeface="Arial" panose="020B0604020202020204" pitchFamily="34" charset="0"/>
                          <a:ea typeface="Apis For Office" panose="020B0504010101010104" pitchFamily="34" charset="0"/>
                          <a:cs typeface="Arial" panose="020B0604020202020204" pitchFamily="34" charset="0"/>
                        </a:rPr>
                        <a:t>Classification</a:t>
                      </a:r>
                      <a:endParaRPr kumimoji="0" lang="en-GB" sz="1400" b="1" i="0" u="none" strike="noStrike" cap="none" normalizeH="0" baseline="0">
                        <a:ln>
                          <a:noFill/>
                        </a:ln>
                        <a:solidFill>
                          <a:schemeClr val="bg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c gridSpan="2">
                  <a:txBody>
                    <a:bodyPr/>
                    <a:lstStyle/>
                    <a:p>
                      <a:pPr algn="ctr"/>
                      <a:r>
                        <a:rPr lang="en-GB" sz="1400" b="1">
                          <a:solidFill>
                            <a:srgbClr val="FFFFFF"/>
                          </a:solidFill>
                          <a:latin typeface="Arial" panose="020B0604020202020204" pitchFamily="34" charset="0"/>
                          <a:ea typeface="Apis For Office" panose="020B0504010101010104" pitchFamily="34" charset="0"/>
                          <a:cs typeface="Arial" panose="020B0604020202020204" pitchFamily="34" charset="0"/>
                        </a:rPr>
                        <a:t>BMI (kg/m</a:t>
                      </a:r>
                      <a:r>
                        <a:rPr lang="en-GB" sz="1400" b="1" baseline="30000">
                          <a:solidFill>
                            <a:srgbClr val="FFFFFF"/>
                          </a:solidFill>
                          <a:latin typeface="Arial" panose="020B0604020202020204" pitchFamily="34" charset="0"/>
                          <a:ea typeface="Apis For Office" panose="020B0504010101010104" pitchFamily="34" charset="0"/>
                          <a:cs typeface="Arial" panose="020B0604020202020204" pitchFamily="34" charset="0"/>
                        </a:rPr>
                        <a:t>2</a:t>
                      </a:r>
                      <a:r>
                        <a:rPr lang="en-GB" sz="1400" b="1" baseline="0">
                          <a:solidFill>
                            <a:srgbClr val="FFFFFF"/>
                          </a:solidFill>
                          <a:latin typeface="Arial" panose="020B0604020202020204" pitchFamily="34" charset="0"/>
                          <a:ea typeface="Apis For Office" panose="020B0504010101010104" pitchFamily="34" charset="0"/>
                          <a:cs typeface="Arial" panose="020B0604020202020204" pitchFamily="34" charset="0"/>
                        </a:rPr>
                        <a:t>)</a:t>
                      </a:r>
                    </a:p>
                  </a:txBody>
                  <a:tcPr marL="97544" marR="97544" marT="73132" marB="73132" anchor="ctr" horzOverflow="overflow">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65000"/>
                        <a:lumOff val="35000"/>
                      </a:schemeClr>
                    </a:solidFill>
                  </a:tcPr>
                </a:tc>
                <a:tc hMerge="1">
                  <a:txBody>
                    <a:bodyPr/>
                    <a:lstStyle/>
                    <a:p>
                      <a:endParaRPr lang="en-GB"/>
                    </a:p>
                  </a:txBody>
                  <a:tcPr marL="73158" marR="73158" marT="54849" marB="54849" horzOverflow="overflow">
                    <a:lnL w="12700" cap="flat" cmpd="sng" algn="ctr">
                      <a:solidFill>
                        <a:srgbClr val="FFFFFF"/>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0"/>
                  </a:ext>
                </a:extLst>
              </a:tr>
              <a:tr h="479114">
                <a:tc v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200" b="0" u="none" strike="noStrike" cap="none" normalizeH="0" baseline="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rPr>
                        <a:t>International classification</a:t>
                      </a:r>
                      <a:r>
                        <a:rPr kumimoji="0" lang="en-GB" sz="1200" b="0" u="none" strike="noStrike" cap="none" normalizeH="0" baseline="3000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rPr>
                        <a:t>2</a:t>
                      </a:r>
                      <a:r>
                        <a:rPr kumimoji="0" lang="en-GB" sz="1200" b="0" u="none" strike="noStrike" cap="none" normalizeH="0" baseline="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rPr>
                        <a:t> </a:t>
                      </a:r>
                      <a:endParaRPr kumimoji="0" lang="en-GB" sz="1200" b="0" i="0" u="none" strike="noStrike" cap="none" normalizeH="0" baseline="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chemeClr val="tx1">
                        <a:lumMod val="65000"/>
                        <a:lumOff val="3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200" b="0" i="0" u="none" strike="noStrike" cap="none" normalizeH="0" baseline="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rPr>
                        <a:t> Asian </a:t>
                      </a:r>
                      <a:br>
                        <a:rPr kumimoji="0" lang="en-GB" sz="1200" b="0" i="0" u="none" strike="noStrike" cap="none" normalizeH="0" baseline="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rPr>
                      </a:br>
                      <a:r>
                        <a:rPr kumimoji="0" lang="en-GB" sz="1200" b="0" i="0" u="none" strike="noStrike" cap="none" normalizeH="0" baseline="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rPr>
                        <a:t>population</a:t>
                      </a:r>
                      <a:r>
                        <a:rPr kumimoji="0" lang="en-GB" sz="1200" b="0" i="0" u="none" strike="noStrike" cap="none" normalizeH="0" baseline="30000">
                          <a:ln>
                            <a:noFill/>
                          </a:ln>
                          <a:solidFill>
                            <a:srgbClr val="FFFFFF"/>
                          </a:solidFill>
                          <a:effectLst/>
                          <a:latin typeface="Arial" panose="020B0604020202020204" pitchFamily="34" charset="0"/>
                          <a:ea typeface="Apis For Office" panose="020B0504010101010104" pitchFamily="34" charset="0"/>
                          <a:cs typeface="Arial" panose="020B0604020202020204" pitchFamily="34" charset="0"/>
                        </a:rPr>
                        <a:t>3</a:t>
                      </a:r>
                    </a:p>
                  </a:txBody>
                  <a:tcPr marL="97544" marR="97544" marT="73132" marB="73132"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645554181"/>
                  </a:ext>
                </a:extLst>
              </a:tr>
              <a:tr h="33650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Underweight</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DEF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&lt;18.5</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1"/>
                  </a:ext>
                </a:extLst>
              </a:tr>
              <a:tr h="36812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Normal range</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DEF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≥18.5 and &lt;25</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defRPr/>
                      </a:pPr>
                      <a:r>
                        <a:rPr lang="en-GB" sz="1400" u="none">
                          <a:solidFill>
                            <a:schemeClr val="tx1"/>
                          </a:solidFill>
                          <a:latin typeface="Arial" panose="020B0604020202020204" pitchFamily="34" charset="0"/>
                          <a:ea typeface="Apis For Office" panose="020B0504010101010104" pitchFamily="34" charset="0"/>
                          <a:cs typeface="Arial" panose="020B0604020202020204" pitchFamily="34" charset="0"/>
                        </a:rPr>
                        <a:t>≥18 and &lt;23</a:t>
                      </a:r>
                      <a:endParaRPr lang="en-GB" sz="1400" b="0" i="0" u="none">
                        <a:solidFill>
                          <a:schemeClr val="tx1"/>
                        </a:solidFill>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2"/>
                  </a:ext>
                </a:extLst>
              </a:tr>
              <a:tr h="33650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Pre-obesity</a:t>
                      </a:r>
                      <a:r>
                        <a:rPr kumimoji="0" lang="en-GB" sz="1400" b="0" i="0" u="none" strike="noStrike" cap="none" normalizeH="0" baseline="3000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a:t>
                      </a: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DEF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≥25 and &lt;30</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defRPr/>
                      </a:pPr>
                      <a:r>
                        <a:rPr lang="en-GB" sz="1400" u="none">
                          <a:solidFill>
                            <a:schemeClr val="tx1"/>
                          </a:solidFill>
                          <a:latin typeface="Arial" panose="020B0604020202020204" pitchFamily="34" charset="0"/>
                          <a:ea typeface="Apis For Office" panose="020B0504010101010104" pitchFamily="34" charset="0"/>
                          <a:cs typeface="Arial" panose="020B0604020202020204" pitchFamily="34" charset="0"/>
                        </a:rPr>
                        <a:t>≥23 and &lt;25</a:t>
                      </a:r>
                      <a:endParaRPr lang="en-GB" sz="1400" b="0" i="0" u="none">
                        <a:solidFill>
                          <a:schemeClr val="tx1"/>
                        </a:solidFill>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3"/>
                  </a:ext>
                </a:extLst>
              </a:tr>
              <a:tr h="33650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Obesity</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DEF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≥30</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&gt;25</a:t>
                      </a: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4"/>
                  </a:ext>
                </a:extLst>
              </a:tr>
              <a:tr h="336509">
                <a:tc>
                  <a:txBody>
                    <a:bodyPr/>
                    <a:lstStyle/>
                    <a:p>
                      <a:pPr marL="182880" marR="0" lvl="0" indent="0" algn="l" defTabSz="914400" rtl="0" eaLnBrk="1" fontAlgn="base" latinLnBrk="0" hangingPunct="1">
                        <a:lnSpc>
                          <a:spcPct val="100000"/>
                        </a:lnSpc>
                        <a:spcBef>
                          <a:spcPct val="20000"/>
                        </a:spcBef>
                        <a:spcAft>
                          <a:spcPct val="0"/>
                        </a:spcAft>
                        <a:buClr>
                          <a:schemeClr val="accent1"/>
                        </a:buClr>
                        <a:buSzTx/>
                        <a:buFontTx/>
                        <a:buNone/>
                        <a:tabLst>
                          <a:tab pos="228600" algn="l"/>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Obesity class I</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DEF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≥30 and &lt;35</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rowSpan="3">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7C2BA"/>
                    </a:solidFill>
                  </a:tcPr>
                </a:tc>
                <a:extLst>
                  <a:ext uri="{0D108BD9-81ED-4DB2-BD59-A6C34878D82A}">
                    <a16:rowId xmlns:a16="http://schemas.microsoft.com/office/drawing/2014/main" val="10005"/>
                  </a:ext>
                </a:extLst>
              </a:tr>
              <a:tr h="336509">
                <a:tc>
                  <a:txBody>
                    <a:bodyPr/>
                    <a:lstStyle/>
                    <a:p>
                      <a:pPr marL="182880" marR="0" lvl="0" indent="0" algn="l" defTabSz="914400" rtl="0" eaLnBrk="1" fontAlgn="base" latinLnBrk="0" hangingPunct="1">
                        <a:lnSpc>
                          <a:spcPct val="100000"/>
                        </a:lnSpc>
                        <a:spcBef>
                          <a:spcPct val="20000"/>
                        </a:spcBef>
                        <a:spcAft>
                          <a:spcPct val="0"/>
                        </a:spcAft>
                        <a:buClr>
                          <a:schemeClr val="accent1"/>
                        </a:buClr>
                        <a:buSzTx/>
                        <a:buFontTx/>
                        <a:buNone/>
                        <a:tabLst>
                          <a:tab pos="228600" algn="l"/>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Obesity class II</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DEF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≥35 and &lt;40</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0" lang="en-GB" sz="1050" b="0" i="0" u="none" strike="noStrike" cap="none" normalizeH="0" baseline="0">
                        <a:ln>
                          <a:noFill/>
                        </a:ln>
                        <a:solidFill>
                          <a:srgbClr val="002060"/>
                        </a:solidFill>
                        <a:effectLst/>
                        <a:latin typeface="Verdana" pitchFamily="34" charset="0"/>
                      </a:endParaRPr>
                    </a:p>
                  </a:txBody>
                  <a:tcPr marL="73158" marR="73158" marT="54849" marB="54849"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6"/>
                  </a:ext>
                </a:extLst>
              </a:tr>
              <a:tr h="205761">
                <a:tc>
                  <a:txBody>
                    <a:bodyPr/>
                    <a:lstStyle/>
                    <a:p>
                      <a:pPr marL="182880" marR="0" lvl="0" indent="0" algn="l" defTabSz="914400" rtl="0" eaLnBrk="1" fontAlgn="base" latinLnBrk="0" hangingPunct="1">
                        <a:lnSpc>
                          <a:spcPct val="100000"/>
                        </a:lnSpc>
                        <a:spcBef>
                          <a:spcPct val="20000"/>
                        </a:spcBef>
                        <a:spcAft>
                          <a:spcPct val="0"/>
                        </a:spcAft>
                        <a:buClr>
                          <a:schemeClr val="accent1"/>
                        </a:buClr>
                        <a:buSzTx/>
                        <a:buFontTx/>
                        <a:buNone/>
                        <a:tabLst>
                          <a:tab pos="228600" algn="l"/>
                        </a:tabLst>
                      </a:pPr>
                      <a:r>
                        <a:rPr kumimoji="0" lang="en-GB" sz="1400" u="none" strike="noStrike" kern="1200"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Obesit</a:t>
                      </a: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y class III</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DEF6"/>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GB" sz="140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rPr>
                        <a:t>≥40</a:t>
                      </a:r>
                      <a:endParaRPr kumimoji="0" lang="en-GB" sz="1400" b="0" i="0" u="none" strike="noStrike" cap="none" normalizeH="0" baseline="0">
                        <a:ln>
                          <a:noFill/>
                        </a:ln>
                        <a:solidFill>
                          <a:schemeClr val="tx1"/>
                        </a:solidFill>
                        <a:effectLst/>
                        <a:latin typeface="Arial" panose="020B0604020202020204" pitchFamily="34" charset="0"/>
                        <a:ea typeface="Apis For Office" panose="020B0504010101010104" pitchFamily="34" charset="0"/>
                        <a:cs typeface="Arial" panose="020B0604020202020204" pitchFamily="34" charset="0"/>
                      </a:endParaRPr>
                    </a:p>
                  </a:txBody>
                  <a:tcPr marL="97544" marR="97544" marT="73132" marB="73132"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vMerge="1">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0" lang="en-GB" sz="1050" b="0" i="0" u="none" strike="noStrike" cap="none" normalizeH="0" baseline="0">
                        <a:ln>
                          <a:noFill/>
                        </a:ln>
                        <a:solidFill>
                          <a:srgbClr val="002060"/>
                        </a:solidFill>
                        <a:effectLst/>
                        <a:latin typeface="Verdana" pitchFamily="34" charset="0"/>
                      </a:endParaRPr>
                    </a:p>
                  </a:txBody>
                  <a:tcPr marL="73158" marR="73158" marT="54849" marB="54849"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5" name="Rectangle 34">
            <a:extLst>
              <a:ext uri="{FF2B5EF4-FFF2-40B4-BE49-F238E27FC236}">
                <a16:creationId xmlns:a16="http://schemas.microsoft.com/office/drawing/2014/main" id="{B1209698-EDCD-8129-5A70-62101AE31A76}"/>
              </a:ext>
            </a:extLst>
          </p:cNvPr>
          <p:cNvSpPr/>
          <p:nvPr/>
        </p:nvSpPr>
        <p:spPr>
          <a:xfrm>
            <a:off x="733530" y="4290646"/>
            <a:ext cx="4970760" cy="12432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a:solidFill>
                  <a:schemeClr val="tx1"/>
                </a:solidFill>
              </a:rPr>
              <a:t>Limitation:</a:t>
            </a:r>
          </a:p>
          <a:p>
            <a:pPr marL="285750" indent="-285750">
              <a:buFont typeface="Arial" panose="020B0604020202020204" pitchFamily="34" charset="0"/>
              <a:buChar char="•"/>
            </a:pPr>
            <a:r>
              <a:rPr lang="en-CA">
                <a:solidFill>
                  <a:schemeClr val="tx1"/>
                </a:solidFill>
              </a:rPr>
              <a:t>Represents excess weight and body size rather than excess body fat </a:t>
            </a:r>
          </a:p>
        </p:txBody>
      </p:sp>
    </p:spTree>
    <p:extLst>
      <p:ext uri="{BB962C8B-B14F-4D97-AF65-F5344CB8AC3E}">
        <p14:creationId xmlns:p14="http://schemas.microsoft.com/office/powerpoint/2010/main" val="2413062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10915-6409-FE01-B554-087D6EB228D2}"/>
              </a:ext>
            </a:extLst>
          </p:cNvPr>
          <p:cNvSpPr>
            <a:spLocks noGrp="1"/>
          </p:cNvSpPr>
          <p:nvPr>
            <p:ph type="title"/>
          </p:nvPr>
        </p:nvSpPr>
        <p:spPr/>
        <p:txBody>
          <a:bodyPr/>
          <a:lstStyle/>
          <a:p>
            <a:r>
              <a:rPr lang="en-CA"/>
              <a:t>Classification of obesity: Waist circumference </a:t>
            </a:r>
          </a:p>
        </p:txBody>
      </p:sp>
      <p:sp>
        <p:nvSpPr>
          <p:cNvPr id="3" name="Text Placeholder 2">
            <a:extLst>
              <a:ext uri="{FF2B5EF4-FFF2-40B4-BE49-F238E27FC236}">
                <a16:creationId xmlns:a16="http://schemas.microsoft.com/office/drawing/2014/main" id="{1FFC35FE-96AB-EED8-E1E8-0540EA790B34}"/>
              </a:ext>
            </a:extLst>
          </p:cNvPr>
          <p:cNvSpPr>
            <a:spLocks noGrp="1"/>
          </p:cNvSpPr>
          <p:nvPr>
            <p:ph type="body" sz="quarter" idx="13"/>
          </p:nvPr>
        </p:nvSpPr>
        <p:spPr/>
        <p:txBody>
          <a:bodyPr/>
          <a:lstStyle/>
          <a:p>
            <a:r>
              <a:rPr lang="en-CA" sz="1000"/>
              <a:t>*These values are based for Caucasian individuals; other thresholds are recommended for non-Caucasian individuals. </a:t>
            </a:r>
            <a:br>
              <a:rPr lang="en-CA" sz="1000"/>
            </a:br>
            <a:r>
              <a:rPr lang="en-CA" sz="1000"/>
              <a:t>BMI, body mass index; WC, waist circumference.</a:t>
            </a:r>
            <a:br>
              <a:rPr lang="en-CA" sz="1000"/>
            </a:br>
            <a:r>
              <a:rPr lang="en-CA" sz="1000"/>
              <a:t>1. Padwal RS et al. CMAJ 2011;183:E1059–66; 2. Kushner R et al. Practical Manual of Clinical Obesity. 2013; Wiley-Blackwell; 3.</a:t>
            </a:r>
            <a:r>
              <a:rPr lang="en-US" sz="1000"/>
              <a:t> NIH, National Heart, Lung and Blood Institute. Available at: </a:t>
            </a:r>
            <a:r>
              <a:rPr lang="en-US" sz="1000">
                <a:hlinkClick r:id="rId3"/>
              </a:rPr>
              <a:t>https://www.nhlbi.nih.gov/health/educational/lose_wt/BMI/bmi_dis.htm</a:t>
            </a:r>
            <a:r>
              <a:rPr lang="en-US" sz="1000"/>
              <a:t>. Accessed August 2022.​</a:t>
            </a:r>
            <a:endParaRPr lang="en-CA" sz="1000"/>
          </a:p>
        </p:txBody>
      </p:sp>
      <p:sp>
        <p:nvSpPr>
          <p:cNvPr id="5" name="Rounded Rectangle 2">
            <a:extLst>
              <a:ext uri="{FF2B5EF4-FFF2-40B4-BE49-F238E27FC236}">
                <a16:creationId xmlns:a16="http://schemas.microsoft.com/office/drawing/2014/main" id="{AC5D7DBC-7509-C538-BF34-DEF7C0C08B19}"/>
              </a:ext>
            </a:extLst>
          </p:cNvPr>
          <p:cNvSpPr/>
          <p:nvPr/>
        </p:nvSpPr>
        <p:spPr>
          <a:xfrm>
            <a:off x="838200" y="1886315"/>
            <a:ext cx="5051529" cy="3271254"/>
          </a:xfrm>
          <a:prstGeom prst="rect">
            <a:avLst/>
          </a:prstGeom>
          <a:solidFill>
            <a:srgbClr val="D8EAF8"/>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l">
              <a:spcBef>
                <a:spcPts val="0"/>
              </a:spcBef>
              <a:spcAft>
                <a:spcPts val="1600"/>
              </a:spcAft>
            </a:pPr>
            <a:r>
              <a:rPr lang="en-US" sz="1400" b="0">
                <a:solidFill>
                  <a:schemeClr val="tx1"/>
                </a:solidFill>
                <a:latin typeface="+mj-lt"/>
              </a:rPr>
              <a:t>Waist circumference measures central obesity and predicts risk independent of BMI, so </a:t>
            </a:r>
            <a:r>
              <a:rPr lang="en-US" sz="1400" b="1">
                <a:solidFill>
                  <a:schemeClr val="tx1"/>
                </a:solidFill>
                <a:latin typeface="+mj-lt"/>
              </a:rPr>
              <a:t>measuring both BMI and waist circumference is recommended</a:t>
            </a:r>
            <a:r>
              <a:rPr lang="en-US" sz="1400" b="0" baseline="30000">
                <a:solidFill>
                  <a:schemeClr val="tx1"/>
                </a:solidFill>
                <a:latin typeface="+mj-lt"/>
              </a:rPr>
              <a:t>1,2</a:t>
            </a:r>
          </a:p>
          <a:p>
            <a:pPr algn="l">
              <a:spcBef>
                <a:spcPts val="0"/>
              </a:spcBef>
              <a:spcAft>
                <a:spcPts val="1600"/>
              </a:spcAft>
            </a:pPr>
            <a:r>
              <a:rPr lang="en-US" sz="1400" b="0">
                <a:solidFill>
                  <a:schemeClr val="tx1"/>
                </a:solidFill>
                <a:latin typeface="+mj-lt"/>
              </a:rPr>
              <a:t>In clinical practice, waist circumference represents visceral fat content. An increase in waist circumference is associated with an elevated risk for insulin resistance and metabolic abnormalities, including dyslipidemia and diabetes</a:t>
            </a:r>
            <a:endParaRPr lang="en-US" sz="1400">
              <a:solidFill>
                <a:schemeClr val="tx1"/>
              </a:solidFill>
              <a:latin typeface="+mj-lt"/>
            </a:endParaRPr>
          </a:p>
          <a:p>
            <a:pPr marL="339725" indent="-339725" algn="l">
              <a:spcBef>
                <a:spcPts val="0"/>
              </a:spcBef>
              <a:spcAft>
                <a:spcPts val="1600"/>
              </a:spcAft>
              <a:buFont typeface="Arial" panose="020B0604020202020204" pitchFamily="34" charset="0"/>
              <a:buChar char="•"/>
            </a:pPr>
            <a:r>
              <a:rPr lang="en-US" sz="1400" b="0">
                <a:solidFill>
                  <a:schemeClr val="tx1"/>
                </a:solidFill>
                <a:latin typeface="+mj-lt"/>
              </a:rPr>
              <a:t>This risk goes up with waist size that is </a:t>
            </a:r>
            <a:r>
              <a:rPr lang="en-US" sz="1400" b="1">
                <a:solidFill>
                  <a:schemeClr val="tx1"/>
                </a:solidFill>
                <a:latin typeface="+mj-lt"/>
              </a:rPr>
              <a:t>greater than </a:t>
            </a:r>
            <a:br>
              <a:rPr lang="en-US" sz="1400" b="1">
                <a:solidFill>
                  <a:schemeClr val="tx1"/>
                </a:solidFill>
                <a:latin typeface="+mj-lt"/>
              </a:rPr>
            </a:br>
            <a:r>
              <a:rPr lang="en-US" sz="1400" b="1">
                <a:solidFill>
                  <a:schemeClr val="tx1"/>
                </a:solidFill>
                <a:latin typeface="+mj-lt"/>
              </a:rPr>
              <a:t>88 cm for women </a:t>
            </a:r>
            <a:r>
              <a:rPr lang="en-US" sz="1400" b="0">
                <a:solidFill>
                  <a:schemeClr val="tx1"/>
                </a:solidFill>
                <a:latin typeface="+mj-lt"/>
              </a:rPr>
              <a:t>or </a:t>
            </a:r>
            <a:r>
              <a:rPr lang="en-US" sz="1400" b="1">
                <a:solidFill>
                  <a:schemeClr val="tx1"/>
                </a:solidFill>
                <a:latin typeface="+mj-lt"/>
              </a:rPr>
              <a:t>greater than 102 cm for men*</a:t>
            </a:r>
          </a:p>
          <a:p>
            <a:pPr marL="339725" indent="-339725" algn="l">
              <a:spcBef>
                <a:spcPts val="0"/>
              </a:spcBef>
              <a:spcAft>
                <a:spcPts val="1600"/>
              </a:spcAft>
              <a:buFont typeface="Arial" panose="020B0604020202020204" pitchFamily="34" charset="0"/>
              <a:buChar char="•"/>
            </a:pPr>
            <a:r>
              <a:rPr lang="en-US" sz="1400">
                <a:solidFill>
                  <a:schemeClr val="tx1"/>
                </a:solidFill>
                <a:latin typeface="+mj-lt"/>
              </a:rPr>
              <a:t>The threshold for WC depends on race and ethnicity </a:t>
            </a:r>
          </a:p>
        </p:txBody>
      </p:sp>
      <p:pic>
        <p:nvPicPr>
          <p:cNvPr id="48" name="Graphic 47" descr="Alterations &amp; Tailoring outline">
            <a:extLst>
              <a:ext uri="{FF2B5EF4-FFF2-40B4-BE49-F238E27FC236}">
                <a16:creationId xmlns:a16="http://schemas.microsoft.com/office/drawing/2014/main" id="{117B059E-E970-775B-04E0-80169733EF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66071" y="4906290"/>
            <a:ext cx="905201" cy="905201"/>
          </a:xfrm>
          <a:prstGeom prst="rect">
            <a:avLst/>
          </a:prstGeom>
        </p:spPr>
      </p:pic>
      <p:graphicFrame>
        <p:nvGraphicFramePr>
          <p:cNvPr id="51" name="Table 50">
            <a:extLst>
              <a:ext uri="{FF2B5EF4-FFF2-40B4-BE49-F238E27FC236}">
                <a16:creationId xmlns:a16="http://schemas.microsoft.com/office/drawing/2014/main" id="{72FD629F-3962-E044-F68A-401B00B10462}"/>
              </a:ext>
            </a:extLst>
          </p:cNvPr>
          <p:cNvGraphicFramePr>
            <a:graphicFrameLocks noGrp="1"/>
          </p:cNvGraphicFramePr>
          <p:nvPr>
            <p:extLst>
              <p:ext uri="{D42A27DB-BD31-4B8C-83A1-F6EECF244321}">
                <p14:modId xmlns:p14="http://schemas.microsoft.com/office/powerpoint/2010/main" val="835751670"/>
              </p:ext>
            </p:extLst>
          </p:nvPr>
        </p:nvGraphicFramePr>
        <p:xfrm>
          <a:off x="6243501" y="1886315"/>
          <a:ext cx="5489748" cy="3074006"/>
        </p:xfrm>
        <a:graphic>
          <a:graphicData uri="http://schemas.openxmlformats.org/drawingml/2006/table">
            <a:tbl>
              <a:tblPr/>
              <a:tblGrid>
                <a:gridCol w="1407287">
                  <a:extLst>
                    <a:ext uri="{9D8B030D-6E8A-4147-A177-3AD203B41FA5}">
                      <a16:colId xmlns:a16="http://schemas.microsoft.com/office/drawing/2014/main" val="2876181240"/>
                    </a:ext>
                  </a:extLst>
                </a:gridCol>
                <a:gridCol w="1095295">
                  <a:extLst>
                    <a:ext uri="{9D8B030D-6E8A-4147-A177-3AD203B41FA5}">
                      <a16:colId xmlns:a16="http://schemas.microsoft.com/office/drawing/2014/main" val="3598389869"/>
                    </a:ext>
                  </a:extLst>
                </a:gridCol>
                <a:gridCol w="1493583">
                  <a:extLst>
                    <a:ext uri="{9D8B030D-6E8A-4147-A177-3AD203B41FA5}">
                      <a16:colId xmlns:a16="http://schemas.microsoft.com/office/drawing/2014/main" val="769472839"/>
                    </a:ext>
                  </a:extLst>
                </a:gridCol>
                <a:gridCol w="1493583">
                  <a:extLst>
                    <a:ext uri="{9D8B030D-6E8A-4147-A177-3AD203B41FA5}">
                      <a16:colId xmlns:a16="http://schemas.microsoft.com/office/drawing/2014/main" val="3310692851"/>
                    </a:ext>
                  </a:extLst>
                </a:gridCol>
              </a:tblGrid>
              <a:tr h="587996">
                <a:tc rowSpan="2">
                  <a:txBody>
                    <a:bodyPr/>
                    <a:lstStyle/>
                    <a:p>
                      <a:pPr algn="ctr" fontAlgn="base"/>
                      <a:r>
                        <a:rPr lang="en-GB" sz="1400" b="1" i="0" u="none" strike="noStrike">
                          <a:solidFill>
                            <a:srgbClr val="FFFFFF"/>
                          </a:solidFill>
                          <a:effectLst/>
                          <a:latin typeface="+mj-lt"/>
                        </a:rPr>
                        <a:t>Classification</a:t>
                      </a:r>
                      <a:r>
                        <a:rPr lang="en-GB" sz="1400" b="1" i="0">
                          <a:solidFill>
                            <a:srgbClr val="FFFFFF"/>
                          </a:solidFill>
                          <a:effectLst/>
                          <a:latin typeface="+mj-lt"/>
                        </a:rPr>
                        <a:t>​</a:t>
                      </a:r>
                      <a:endParaRPr lang="en-GB" sz="1600" b="1" i="0">
                        <a:solidFill>
                          <a:srgbClr val="FFFFFF"/>
                        </a:solidFill>
                        <a:effectLst/>
                        <a:latin typeface="+mj-lt"/>
                      </a:endParaRPr>
                    </a:p>
                  </a:txBody>
                  <a:tcPr anchor="ctr">
                    <a:lnL w="12700" cap="flat" cmpd="sng" algn="ctr">
                      <a:solidFill>
                        <a:srgbClr val="005AD2"/>
                      </a:solidFill>
                      <a:prstDash val="solid"/>
                      <a:round/>
                      <a:headEnd type="none" w="med" len="med"/>
                      <a:tailEnd type="none" w="med" len="med"/>
                    </a:lnL>
                    <a:lnR w="7512" cap="flat" cmpd="sng" algn="ctr">
                      <a:solidFill>
                        <a:srgbClr val="FFFFFF"/>
                      </a:solidFill>
                      <a:prstDash val="solid"/>
                      <a:round/>
                      <a:headEnd type="none" w="med" len="med"/>
                      <a:tailEnd type="none" w="med" len="med"/>
                    </a:lnR>
                    <a:lnT w="12700" cap="flat" cmpd="sng" algn="ctr">
                      <a:solidFill>
                        <a:srgbClr val="005AD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solidFill>
                  </a:tcPr>
                </a:tc>
                <a:tc rowSpan="2">
                  <a:txBody>
                    <a:bodyPr/>
                    <a:lstStyle/>
                    <a:p>
                      <a:pPr algn="ctr" fontAlgn="base"/>
                      <a:r>
                        <a:rPr lang="en-GB" sz="1400" b="1" i="0" u="none" strike="noStrike">
                          <a:solidFill>
                            <a:srgbClr val="FFFFFF"/>
                          </a:solidFill>
                          <a:effectLst/>
                          <a:latin typeface="+mj-lt"/>
                        </a:rPr>
                        <a:t>BMI (kg/m</a:t>
                      </a:r>
                      <a:r>
                        <a:rPr lang="en-GB" sz="1000" b="1" i="0" u="none" strike="noStrike" baseline="30000">
                          <a:solidFill>
                            <a:srgbClr val="FFFFFF"/>
                          </a:solidFill>
                          <a:effectLst/>
                          <a:latin typeface="+mj-lt"/>
                        </a:rPr>
                        <a:t>2</a:t>
                      </a:r>
                      <a:r>
                        <a:rPr lang="en-GB" sz="1400" b="1" i="0" u="none" strike="noStrike">
                          <a:solidFill>
                            <a:srgbClr val="FFFFFF"/>
                          </a:solidFill>
                          <a:effectLst/>
                          <a:latin typeface="+mj-lt"/>
                        </a:rPr>
                        <a:t>)</a:t>
                      </a:r>
                      <a:r>
                        <a:rPr lang="en-GB" sz="1400" b="1" i="0">
                          <a:solidFill>
                            <a:srgbClr val="FFFFFF"/>
                          </a:solidFill>
                          <a:effectLst/>
                          <a:latin typeface="+mj-lt"/>
                        </a:rPr>
                        <a:t>​</a:t>
                      </a:r>
                      <a:endParaRPr lang="en-GB" sz="1600" b="1" i="0">
                        <a:solidFill>
                          <a:srgbClr val="FFFFFF"/>
                        </a:solidFill>
                        <a:effectLst/>
                        <a:latin typeface="+mj-lt"/>
                      </a:endParaRPr>
                    </a:p>
                  </a:txBody>
                  <a:tcPr anchor="ctr">
                    <a:lnL w="7512" cap="flat" cmpd="sng" algn="ctr">
                      <a:solidFill>
                        <a:srgbClr val="FFFFFF"/>
                      </a:solidFill>
                      <a:prstDash val="solid"/>
                      <a:round/>
                      <a:headEnd type="none" w="med" len="med"/>
                      <a:tailEnd type="none" w="med" len="med"/>
                    </a:lnL>
                    <a:lnR w="7512" cap="flat" cmpd="sng" algn="ctr">
                      <a:solidFill>
                        <a:srgbClr val="FFFFFF"/>
                      </a:solidFill>
                      <a:prstDash val="solid"/>
                      <a:round/>
                      <a:headEnd type="none" w="med" len="med"/>
                      <a:tailEnd type="none" w="med" len="med"/>
                    </a:lnR>
                    <a:lnT w="12700" cap="flat" cmpd="sng" algn="ctr">
                      <a:solidFill>
                        <a:srgbClr val="005AD2"/>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2">
                        <a:lumMod val="25000"/>
                      </a:schemeClr>
                    </a:solidFill>
                  </a:tcPr>
                </a:tc>
                <a:tc gridSpan="2">
                  <a:txBody>
                    <a:bodyPr/>
                    <a:lstStyle/>
                    <a:p>
                      <a:pPr algn="ctr" fontAlgn="base"/>
                      <a:r>
                        <a:rPr lang="en-US" sz="1400" b="1" i="0" u="none" strike="noStrike">
                          <a:solidFill>
                            <a:srgbClr val="FFFFFF"/>
                          </a:solidFill>
                          <a:effectLst/>
                          <a:latin typeface="+mj-lt"/>
                        </a:rPr>
                        <a:t>Disease risk relative to </a:t>
                      </a:r>
                      <a:r>
                        <a:rPr lang="en-US" sz="1400" b="1" i="0">
                          <a:solidFill>
                            <a:srgbClr val="FFFFFF"/>
                          </a:solidFill>
                          <a:effectLst/>
                          <a:latin typeface="+mj-lt"/>
                        </a:rPr>
                        <a:t>​</a:t>
                      </a:r>
                      <a:br>
                        <a:rPr lang="en-US" sz="1400" b="1" i="0">
                          <a:solidFill>
                            <a:srgbClr val="FFFFFF"/>
                          </a:solidFill>
                          <a:effectLst/>
                          <a:latin typeface="+mj-lt"/>
                        </a:rPr>
                      </a:br>
                      <a:r>
                        <a:rPr lang="en-US" sz="1400" b="1" i="0" u="none" strike="noStrike">
                          <a:solidFill>
                            <a:srgbClr val="FFFFFF"/>
                          </a:solidFill>
                          <a:effectLst/>
                          <a:latin typeface="+mj-lt"/>
                        </a:rPr>
                        <a:t>normal weight</a:t>
                      </a:r>
                      <a:r>
                        <a:rPr lang="en-US" sz="1000" b="1" i="0" u="none" strike="noStrike" baseline="30000">
                          <a:solidFill>
                            <a:srgbClr val="FFFFFF"/>
                          </a:solidFill>
                          <a:effectLst/>
                          <a:latin typeface="+mj-lt"/>
                        </a:rPr>
                        <a:t>3</a:t>
                      </a:r>
                      <a:endParaRPr lang="en-US" sz="1600" b="1" i="0">
                        <a:solidFill>
                          <a:srgbClr val="FFFFFF"/>
                        </a:solidFill>
                        <a:effectLst/>
                        <a:latin typeface="+mj-lt"/>
                      </a:endParaRPr>
                    </a:p>
                  </a:txBody>
                  <a:tcPr anchor="ctr">
                    <a:lnL w="7512" cap="flat" cmpd="sng" algn="ctr">
                      <a:solidFill>
                        <a:srgbClr val="FFFFFF"/>
                      </a:solidFill>
                      <a:prstDash val="solid"/>
                      <a:round/>
                      <a:headEnd type="none" w="med" len="med"/>
                      <a:tailEnd type="none" w="med" len="med"/>
                    </a:lnL>
                    <a:lnR w="12700" cap="flat" cmpd="sng" algn="ctr">
                      <a:solidFill>
                        <a:srgbClr val="005AD2"/>
                      </a:solidFill>
                      <a:prstDash val="solid"/>
                      <a:round/>
                      <a:headEnd type="none" w="med" len="med"/>
                      <a:tailEnd type="none" w="med" len="med"/>
                    </a:lnR>
                    <a:lnT w="12700" cap="flat" cmpd="sng" algn="ctr">
                      <a:solidFill>
                        <a:srgbClr val="005AD2"/>
                      </a:solidFill>
                      <a:prstDash val="solid"/>
                      <a:round/>
                      <a:headEnd type="none" w="med" len="med"/>
                      <a:tailEnd type="none" w="med" len="med"/>
                    </a:lnT>
                    <a:lnB w="7512" cap="flat" cmpd="sng" algn="ctr">
                      <a:solidFill>
                        <a:srgbClr val="FFFFFF"/>
                      </a:solidFill>
                      <a:prstDash val="solid"/>
                      <a:round/>
                      <a:headEnd type="none" w="med" len="med"/>
                      <a:tailEnd type="none" w="med" len="med"/>
                    </a:lnB>
                    <a:solidFill>
                      <a:schemeClr val="bg2">
                        <a:lumMod val="25000"/>
                      </a:schemeClr>
                    </a:solidFill>
                  </a:tcPr>
                </a:tc>
                <a:tc hMerge="1">
                  <a:txBody>
                    <a:bodyPr/>
                    <a:lstStyle/>
                    <a:p>
                      <a:endParaRPr lang="en-CA"/>
                    </a:p>
                  </a:txBody>
                  <a:tcPr/>
                </a:tc>
                <a:extLst>
                  <a:ext uri="{0D108BD9-81ED-4DB2-BD59-A6C34878D82A}">
                    <a16:rowId xmlns:a16="http://schemas.microsoft.com/office/drawing/2014/main" val="2634985863"/>
                  </a:ext>
                </a:extLst>
              </a:tr>
              <a:tr h="648525">
                <a:tc vMerge="1">
                  <a:txBody>
                    <a:bodyPr/>
                    <a:lstStyle/>
                    <a:p>
                      <a:endParaRPr lang="en-CA"/>
                    </a:p>
                  </a:txBody>
                  <a:tcPr/>
                </a:tc>
                <a:tc vMerge="1">
                  <a:txBody>
                    <a:bodyPr/>
                    <a:lstStyle/>
                    <a:p>
                      <a:endParaRPr lang="en-CA"/>
                    </a:p>
                  </a:txBody>
                  <a:tcPr/>
                </a:tc>
                <a:tc>
                  <a:txBody>
                    <a:bodyPr/>
                    <a:lstStyle/>
                    <a:p>
                      <a:pPr algn="ctr" fontAlgn="base"/>
                      <a:r>
                        <a:rPr lang="en-US" sz="1050" b="0" i="0" u="none" strike="noStrike">
                          <a:solidFill>
                            <a:srgbClr val="FFFFFF"/>
                          </a:solidFill>
                          <a:effectLst/>
                          <a:latin typeface="+mj-lt"/>
                        </a:rPr>
                        <a:t>Men ≤40 in (102 cm)</a:t>
                      </a:r>
                      <a:r>
                        <a:rPr lang="en-US" sz="1050" b="0" i="0">
                          <a:solidFill>
                            <a:srgbClr val="000000"/>
                          </a:solidFill>
                          <a:effectLst/>
                          <a:latin typeface="+mj-lt"/>
                        </a:rPr>
                        <a:t>​</a:t>
                      </a:r>
                      <a:endParaRPr lang="en-US" sz="1200" b="0" i="0">
                        <a:solidFill>
                          <a:srgbClr val="000000"/>
                        </a:solidFill>
                        <a:effectLst/>
                        <a:latin typeface="+mj-lt"/>
                      </a:endParaRPr>
                    </a:p>
                    <a:p>
                      <a:pPr algn="ctr" fontAlgn="base"/>
                      <a:r>
                        <a:rPr lang="en-US" sz="1050" b="0" i="0" u="none" strike="noStrike">
                          <a:solidFill>
                            <a:srgbClr val="FFFFFF"/>
                          </a:solidFill>
                          <a:effectLst/>
                          <a:latin typeface="+mj-lt"/>
                        </a:rPr>
                        <a:t>Women ≤35 in </a:t>
                      </a:r>
                      <a:br>
                        <a:rPr lang="en-US" sz="1050" b="0" i="0" u="none" strike="noStrike">
                          <a:solidFill>
                            <a:srgbClr val="FFFFFF"/>
                          </a:solidFill>
                          <a:effectLst/>
                          <a:latin typeface="+mj-lt"/>
                        </a:rPr>
                      </a:br>
                      <a:r>
                        <a:rPr lang="en-US" sz="1050" b="0" i="0" u="none" strike="noStrike">
                          <a:solidFill>
                            <a:srgbClr val="FFFFFF"/>
                          </a:solidFill>
                          <a:effectLst/>
                          <a:latin typeface="+mj-lt"/>
                        </a:rPr>
                        <a:t>(88 cm) </a:t>
                      </a:r>
                      <a:r>
                        <a:rPr lang="en-US" sz="1050" b="0" i="0">
                          <a:solidFill>
                            <a:srgbClr val="000000"/>
                          </a:solidFill>
                          <a:effectLst/>
                          <a:latin typeface="+mj-lt"/>
                        </a:rPr>
                        <a:t>​</a:t>
                      </a:r>
                      <a:endParaRPr lang="en-US" sz="1200" b="0" i="0">
                        <a:solidFill>
                          <a:srgbClr val="000000"/>
                        </a:solidFill>
                        <a:effectLst/>
                        <a:latin typeface="+mj-lt"/>
                      </a:endParaRPr>
                    </a:p>
                  </a:txBody>
                  <a:tcPr anchor="ctr">
                    <a:lnL w="7512" cap="flat" cmpd="sng" algn="ctr">
                      <a:solidFill>
                        <a:srgbClr val="FFFFFF"/>
                      </a:solidFill>
                      <a:prstDash val="solid"/>
                      <a:round/>
                      <a:headEnd type="none" w="med" len="med"/>
                      <a:tailEnd type="none" w="med" len="med"/>
                    </a:lnL>
                    <a:lnR w="7512" cap="flat" cmpd="sng" algn="ctr">
                      <a:solidFill>
                        <a:srgbClr val="FFFFFF"/>
                      </a:solidFill>
                      <a:prstDash val="solid"/>
                      <a:round/>
                      <a:headEnd type="none" w="med" len="med"/>
                      <a:tailEnd type="none" w="med" len="med"/>
                    </a:lnR>
                    <a:lnT w="7512" cap="flat" cmpd="sng" algn="ctr">
                      <a:solidFill>
                        <a:srgbClr val="FFFFFF"/>
                      </a:solidFill>
                      <a:prstDash val="solid"/>
                      <a:round/>
                      <a:headEnd type="none" w="med" len="med"/>
                      <a:tailEnd type="none" w="med" len="med"/>
                    </a:lnT>
                    <a:lnB w="12700" cap="flat" cmpd="sng" algn="ctr">
                      <a:solidFill>
                        <a:srgbClr val="005AD2"/>
                      </a:solidFill>
                      <a:prstDash val="solid"/>
                      <a:round/>
                      <a:headEnd type="none" w="med" len="med"/>
                      <a:tailEnd type="none" w="med" len="med"/>
                    </a:lnB>
                    <a:solidFill>
                      <a:schemeClr val="bg2">
                        <a:lumMod val="25000"/>
                      </a:schemeClr>
                    </a:solidFill>
                  </a:tcPr>
                </a:tc>
                <a:tc>
                  <a:txBody>
                    <a:bodyPr/>
                    <a:lstStyle/>
                    <a:p>
                      <a:pPr algn="ctr" fontAlgn="base"/>
                      <a:r>
                        <a:rPr lang="en-GB" sz="1050" b="0" i="0" u="none" strike="noStrike">
                          <a:solidFill>
                            <a:srgbClr val="FFFFFF"/>
                          </a:solidFill>
                          <a:effectLst/>
                          <a:latin typeface="+mj-lt"/>
                        </a:rPr>
                        <a:t>Men &gt;40 in (102 cm)</a:t>
                      </a:r>
                      <a:r>
                        <a:rPr lang="en-GB" sz="1050" b="0" i="0">
                          <a:solidFill>
                            <a:srgbClr val="000000"/>
                          </a:solidFill>
                          <a:effectLst/>
                          <a:latin typeface="+mj-lt"/>
                        </a:rPr>
                        <a:t>​</a:t>
                      </a:r>
                      <a:endParaRPr lang="en-GB" sz="1200" b="0" i="0">
                        <a:solidFill>
                          <a:srgbClr val="000000"/>
                        </a:solidFill>
                        <a:effectLst/>
                        <a:latin typeface="+mj-lt"/>
                      </a:endParaRPr>
                    </a:p>
                    <a:p>
                      <a:pPr algn="ctr" fontAlgn="base"/>
                      <a:r>
                        <a:rPr lang="en-GB" sz="1050" b="0" i="0" u="none" strike="noStrike">
                          <a:solidFill>
                            <a:srgbClr val="FFFFFF"/>
                          </a:solidFill>
                          <a:effectLst/>
                          <a:latin typeface="+mj-lt"/>
                        </a:rPr>
                        <a:t>Women &gt;35 in </a:t>
                      </a:r>
                      <a:br>
                        <a:rPr lang="en-GB" sz="1050" b="0" i="0" u="none" strike="noStrike">
                          <a:solidFill>
                            <a:srgbClr val="FFFFFF"/>
                          </a:solidFill>
                          <a:effectLst/>
                          <a:latin typeface="+mj-lt"/>
                        </a:rPr>
                      </a:br>
                      <a:r>
                        <a:rPr lang="en-GB" sz="1050" b="0" i="0" u="none" strike="noStrike">
                          <a:solidFill>
                            <a:srgbClr val="FFFFFF"/>
                          </a:solidFill>
                          <a:effectLst/>
                          <a:latin typeface="+mj-lt"/>
                        </a:rPr>
                        <a:t>(88 cm) </a:t>
                      </a:r>
                      <a:r>
                        <a:rPr lang="en-GB" sz="1050" b="0" i="0">
                          <a:solidFill>
                            <a:srgbClr val="000000"/>
                          </a:solidFill>
                          <a:effectLst/>
                          <a:latin typeface="+mj-lt"/>
                        </a:rPr>
                        <a:t>​</a:t>
                      </a:r>
                      <a:endParaRPr lang="en-GB" sz="1200" b="0" i="0">
                        <a:solidFill>
                          <a:srgbClr val="000000"/>
                        </a:solidFill>
                        <a:effectLst/>
                        <a:latin typeface="+mj-lt"/>
                      </a:endParaRPr>
                    </a:p>
                  </a:txBody>
                  <a:tcPr anchor="ctr">
                    <a:lnL w="7512" cap="flat" cmpd="sng" algn="ctr">
                      <a:solidFill>
                        <a:srgbClr val="FFFFFF"/>
                      </a:solidFill>
                      <a:prstDash val="solid"/>
                      <a:round/>
                      <a:headEnd type="none" w="med" len="med"/>
                      <a:tailEnd type="none" w="med" len="med"/>
                    </a:lnL>
                    <a:lnR w="12700" cap="flat" cmpd="sng" algn="ctr">
                      <a:solidFill>
                        <a:srgbClr val="005AD2"/>
                      </a:solidFill>
                      <a:prstDash val="solid"/>
                      <a:round/>
                      <a:headEnd type="none" w="med" len="med"/>
                      <a:tailEnd type="none" w="med" len="med"/>
                    </a:lnR>
                    <a:lnT w="7512" cap="flat" cmpd="sng" algn="ctr">
                      <a:solidFill>
                        <a:srgbClr val="FFFFFF"/>
                      </a:solidFill>
                      <a:prstDash val="solid"/>
                      <a:round/>
                      <a:headEnd type="none" w="med" len="med"/>
                      <a:tailEnd type="none" w="med" len="med"/>
                    </a:lnT>
                    <a:lnB w="12700" cap="flat" cmpd="sng" algn="ctr">
                      <a:solidFill>
                        <a:srgbClr val="005AD2"/>
                      </a:solidFill>
                      <a:prstDash val="solid"/>
                      <a:round/>
                      <a:headEnd type="none" w="med" len="med"/>
                      <a:tailEnd type="none" w="med" len="med"/>
                    </a:lnB>
                    <a:solidFill>
                      <a:schemeClr val="bg2">
                        <a:lumMod val="25000"/>
                      </a:schemeClr>
                    </a:solidFill>
                  </a:tcPr>
                </a:tc>
                <a:extLst>
                  <a:ext uri="{0D108BD9-81ED-4DB2-BD59-A6C34878D82A}">
                    <a16:rowId xmlns:a16="http://schemas.microsoft.com/office/drawing/2014/main" val="1476192717"/>
                  </a:ext>
                </a:extLst>
              </a:tr>
              <a:tr h="367497">
                <a:tc>
                  <a:txBody>
                    <a:bodyPr/>
                    <a:lstStyle/>
                    <a:p>
                      <a:pPr algn="l" fontAlgn="base"/>
                      <a:r>
                        <a:rPr lang="en-GB" sz="1200" b="0" i="0" u="none" strike="noStrike">
                          <a:solidFill>
                            <a:schemeClr val="tx1"/>
                          </a:solidFill>
                          <a:effectLst/>
                          <a:latin typeface="+mj-lt"/>
                        </a:rPr>
                        <a:t>Pre-obesity</a:t>
                      </a:r>
                      <a:r>
                        <a:rPr lang="en-GB" sz="800" b="0" i="0" u="none" strike="noStrike" baseline="30000">
                          <a:solidFill>
                            <a:schemeClr val="tx1"/>
                          </a:solidFill>
                          <a:effectLst/>
                          <a:latin typeface="+mj-lt"/>
                        </a:rPr>
                        <a:t>*</a:t>
                      </a:r>
                      <a:r>
                        <a:rPr lang="en-GB" sz="800" b="0" i="0">
                          <a:solidFill>
                            <a:schemeClr val="tx1"/>
                          </a:solidFill>
                          <a:effectLst/>
                          <a:latin typeface="+mj-lt"/>
                        </a:rPr>
                        <a:t>​</a:t>
                      </a:r>
                      <a:endParaRPr lang="en-GB" sz="1400" b="0" i="0">
                        <a:solidFill>
                          <a:schemeClr val="tx1"/>
                        </a:solidFill>
                        <a:effectLst/>
                        <a:latin typeface="+mj-lt"/>
                      </a:endParaRPr>
                    </a:p>
                  </a:txBody>
                  <a:tcPr anchor="ctr">
                    <a:lnL w="12700" cap="flat" cmpd="sng" algn="ctr">
                      <a:solidFill>
                        <a:srgbClr val="005AD2"/>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7512" cap="flat" cmpd="sng" algn="ctr">
                      <a:solidFill>
                        <a:srgbClr val="CCC5BD"/>
                      </a:solidFill>
                      <a:prstDash val="solid"/>
                      <a:round/>
                      <a:headEnd type="none" w="med" len="med"/>
                      <a:tailEnd type="none" w="med" len="med"/>
                    </a:lnB>
                    <a:solidFill>
                      <a:srgbClr val="CCDEF6"/>
                    </a:solidFill>
                  </a:tcPr>
                </a:tc>
                <a:tc>
                  <a:txBody>
                    <a:bodyPr/>
                    <a:lstStyle/>
                    <a:p>
                      <a:pPr algn="ctr" fontAlgn="base"/>
                      <a:r>
                        <a:rPr lang="en-GB" sz="1200" b="0" i="0" u="none" strike="noStrike">
                          <a:solidFill>
                            <a:schemeClr val="tx1"/>
                          </a:solidFill>
                          <a:effectLst/>
                          <a:latin typeface="+mj-lt"/>
                        </a:rPr>
                        <a:t>≥25 and &lt;30</a:t>
                      </a:r>
                      <a:r>
                        <a:rPr lang="en-GB" sz="1200" b="0" i="0">
                          <a:solidFill>
                            <a:schemeClr val="tx1"/>
                          </a:solidFill>
                          <a:effectLst/>
                          <a:latin typeface="+mj-lt"/>
                        </a:rPr>
                        <a:t>​</a:t>
                      </a:r>
                      <a:endParaRPr lang="en-GB" sz="1400" b="0" i="0">
                        <a:solidFill>
                          <a:schemeClr val="tx1"/>
                        </a:solidFill>
                        <a:effectLst/>
                        <a:latin typeface="+mj-l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7512" cap="flat" cmpd="sng" algn="ctr">
                      <a:solidFill>
                        <a:srgbClr val="CCC5BD"/>
                      </a:solidFill>
                      <a:prstDash val="solid"/>
                      <a:round/>
                      <a:headEnd type="none" w="med" len="med"/>
                      <a:tailEnd type="none" w="med" len="med"/>
                    </a:lnB>
                  </a:tcPr>
                </a:tc>
                <a:tc>
                  <a:txBody>
                    <a:bodyPr/>
                    <a:lstStyle/>
                    <a:p>
                      <a:pPr algn="ctr" fontAlgn="base"/>
                      <a:r>
                        <a:rPr lang="en-GB" sz="1200" b="0" i="0" u="none" strike="noStrike">
                          <a:solidFill>
                            <a:schemeClr val="tx1"/>
                          </a:solidFill>
                          <a:effectLst/>
                          <a:latin typeface="+mj-lt"/>
                        </a:rPr>
                        <a:t>Increased</a:t>
                      </a:r>
                      <a:r>
                        <a:rPr lang="en-GB" sz="1200" b="0" i="0">
                          <a:solidFill>
                            <a:schemeClr val="tx1"/>
                          </a:solidFill>
                          <a:effectLst/>
                          <a:latin typeface="+mj-lt"/>
                        </a:rPr>
                        <a:t>​</a:t>
                      </a:r>
                      <a:endParaRPr lang="en-GB" sz="1400" b="0" i="0">
                        <a:solidFill>
                          <a:schemeClr val="tx1"/>
                        </a:solidFill>
                        <a:effectLst/>
                        <a:latin typeface="+mj-l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5AD2"/>
                      </a:solidFill>
                      <a:prstDash val="solid"/>
                      <a:round/>
                      <a:headEnd type="none" w="med" len="med"/>
                      <a:tailEnd type="none" w="med" len="med"/>
                    </a:lnT>
                    <a:lnB w="7512" cap="flat" cmpd="sng" algn="ctr">
                      <a:solidFill>
                        <a:srgbClr val="CCC5BD"/>
                      </a:solidFill>
                      <a:prstDash val="solid"/>
                      <a:round/>
                      <a:headEnd type="none" w="med" len="med"/>
                      <a:tailEnd type="none" w="med" len="med"/>
                    </a:lnB>
                  </a:tcPr>
                </a:tc>
                <a:tc>
                  <a:txBody>
                    <a:bodyPr/>
                    <a:lstStyle/>
                    <a:p>
                      <a:pPr algn="ctr" fontAlgn="base"/>
                      <a:r>
                        <a:rPr lang="en-GB" sz="1200" b="0" i="0" u="none" strike="noStrike">
                          <a:solidFill>
                            <a:schemeClr val="tx1"/>
                          </a:solidFill>
                          <a:effectLst/>
                          <a:latin typeface="+mj-lt"/>
                        </a:rPr>
                        <a:t>High</a:t>
                      </a:r>
                      <a:r>
                        <a:rPr lang="en-GB" sz="1200" b="0" i="0">
                          <a:solidFill>
                            <a:schemeClr val="tx1"/>
                          </a:solidFill>
                          <a:effectLst/>
                          <a:latin typeface="+mj-lt"/>
                        </a:rPr>
                        <a:t>​</a:t>
                      </a:r>
                      <a:endParaRPr lang="en-GB" sz="1400" b="0" i="0">
                        <a:solidFill>
                          <a:schemeClr val="tx1"/>
                        </a:solidFill>
                        <a:effectLst/>
                        <a:latin typeface="+mj-lt"/>
                      </a:endParaRPr>
                    </a:p>
                  </a:txBody>
                  <a:tcPr anchor="ctr">
                    <a:lnL w="12700" cap="flat" cmpd="sng" algn="ctr">
                      <a:solidFill>
                        <a:srgbClr val="FFFFFF"/>
                      </a:solidFill>
                      <a:prstDash val="solid"/>
                      <a:round/>
                      <a:headEnd type="none" w="med" len="med"/>
                      <a:tailEnd type="none" w="med" len="med"/>
                    </a:lnL>
                    <a:lnR w="12700" cap="flat" cmpd="sng" algn="ctr">
                      <a:solidFill>
                        <a:srgbClr val="005AD2"/>
                      </a:solidFill>
                      <a:prstDash val="solid"/>
                      <a:round/>
                      <a:headEnd type="none" w="med" len="med"/>
                      <a:tailEnd type="none" w="med" len="med"/>
                    </a:lnR>
                    <a:lnT w="12700" cap="flat" cmpd="sng" algn="ctr">
                      <a:solidFill>
                        <a:srgbClr val="005AD2"/>
                      </a:solidFill>
                      <a:prstDash val="solid"/>
                      <a:round/>
                      <a:headEnd type="none" w="med" len="med"/>
                      <a:tailEnd type="none" w="med" len="med"/>
                    </a:lnT>
                    <a:lnB w="7512" cap="flat" cmpd="sng" algn="ctr">
                      <a:solidFill>
                        <a:srgbClr val="CCC5BD"/>
                      </a:solidFill>
                      <a:prstDash val="solid"/>
                      <a:round/>
                      <a:headEnd type="none" w="med" len="med"/>
                      <a:tailEnd type="none" w="med" len="med"/>
                    </a:lnB>
                  </a:tcPr>
                </a:tc>
                <a:extLst>
                  <a:ext uri="{0D108BD9-81ED-4DB2-BD59-A6C34878D82A}">
                    <a16:rowId xmlns:a16="http://schemas.microsoft.com/office/drawing/2014/main" val="3715470618"/>
                  </a:ext>
                </a:extLst>
              </a:tr>
              <a:tr h="367497">
                <a:tc>
                  <a:txBody>
                    <a:bodyPr/>
                    <a:lstStyle/>
                    <a:p>
                      <a:pPr algn="l" fontAlgn="base"/>
                      <a:r>
                        <a:rPr lang="en-GB" sz="1200" b="0" i="0" u="none" strike="noStrike">
                          <a:solidFill>
                            <a:schemeClr val="tx1"/>
                          </a:solidFill>
                          <a:effectLst/>
                          <a:latin typeface="+mj-lt"/>
                        </a:rPr>
                        <a:t>Obesity</a:t>
                      </a:r>
                      <a:r>
                        <a:rPr lang="en-GB" sz="1200" b="0" i="0">
                          <a:solidFill>
                            <a:schemeClr val="tx1"/>
                          </a:solidFill>
                          <a:effectLst/>
                          <a:latin typeface="+mj-lt"/>
                        </a:rPr>
                        <a:t>​</a:t>
                      </a:r>
                      <a:endParaRPr lang="en-GB" sz="1400" b="0" i="0">
                        <a:solidFill>
                          <a:schemeClr val="tx1"/>
                        </a:solidFill>
                        <a:effectLst/>
                        <a:latin typeface="+mj-lt"/>
                      </a:endParaRPr>
                    </a:p>
                  </a:txBody>
                  <a:tcPr anchor="ctr">
                    <a:lnL w="12700" cap="flat" cmpd="sng" algn="ctr">
                      <a:solidFill>
                        <a:srgbClr val="005AD2"/>
                      </a:solidFill>
                      <a:prstDash val="solid"/>
                      <a:round/>
                      <a:headEnd type="none" w="med" len="med"/>
                      <a:tailEnd type="none" w="med" len="med"/>
                    </a:lnL>
                    <a:lnR w="12700" cap="flat" cmpd="sng" algn="ctr">
                      <a:solidFill>
                        <a:srgbClr val="FFFFFF"/>
                      </a:solidFill>
                      <a:prstDash val="solid"/>
                      <a:round/>
                      <a:headEnd type="none" w="med" len="med"/>
                      <a:tailEnd type="none" w="med" len="med"/>
                    </a:lnR>
                    <a:lnT w="7512" cap="flat" cmpd="sng" algn="ctr">
                      <a:solidFill>
                        <a:srgbClr val="CCC5BD"/>
                      </a:solidFill>
                      <a:prstDash val="solid"/>
                      <a:round/>
                      <a:headEnd type="none" w="med" len="med"/>
                      <a:tailEnd type="none" w="med" len="med"/>
                    </a:lnT>
                    <a:lnB w="7512" cap="flat" cmpd="sng" algn="ctr">
                      <a:solidFill>
                        <a:srgbClr val="CCC5BD"/>
                      </a:solidFill>
                      <a:prstDash val="solid"/>
                      <a:round/>
                      <a:headEnd type="none" w="med" len="med"/>
                      <a:tailEnd type="none" w="med" len="med"/>
                    </a:lnB>
                    <a:solidFill>
                      <a:schemeClr val="bg2"/>
                    </a:solidFill>
                  </a:tcPr>
                </a:tc>
                <a:tc>
                  <a:txBody>
                    <a:bodyPr/>
                    <a:lstStyle/>
                    <a:p>
                      <a:pPr algn="ctr" fontAlgn="auto"/>
                      <a:r>
                        <a:rPr lang="en-GB" sz="1200" b="0" i="0" u="none" strike="noStrike">
                          <a:solidFill>
                            <a:schemeClr val="tx1"/>
                          </a:solidFill>
                          <a:effectLst/>
                          <a:latin typeface="+mj-lt"/>
                        </a:rPr>
                        <a:t>​</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512" cap="flat" cmpd="sng" algn="ctr">
                      <a:solidFill>
                        <a:srgbClr val="CCC5BD"/>
                      </a:solidFill>
                      <a:prstDash val="solid"/>
                      <a:round/>
                      <a:headEnd type="none" w="med" len="med"/>
                      <a:tailEnd type="none" w="med" len="med"/>
                    </a:lnT>
                    <a:lnB w="7512" cap="flat" cmpd="sng" algn="ctr">
                      <a:solidFill>
                        <a:srgbClr val="CCC5BD"/>
                      </a:solidFill>
                      <a:prstDash val="solid"/>
                      <a:round/>
                      <a:headEnd type="none" w="med" len="med"/>
                      <a:tailEnd type="none" w="med" len="med"/>
                    </a:lnB>
                    <a:solidFill>
                      <a:schemeClr val="bg2"/>
                    </a:solidFill>
                  </a:tcPr>
                </a:tc>
                <a:tc>
                  <a:txBody>
                    <a:bodyPr/>
                    <a:lstStyle/>
                    <a:p>
                      <a:pPr algn="ctr" fontAlgn="auto"/>
                      <a:r>
                        <a:rPr lang="en-GB" sz="1200" b="0" i="0" u="none" strike="noStrike">
                          <a:solidFill>
                            <a:schemeClr val="tx1"/>
                          </a:solidFill>
                          <a:effectLst/>
                          <a:latin typeface="+mj-lt"/>
                        </a:rPr>
                        <a:t>​</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512" cap="flat" cmpd="sng" algn="ctr">
                      <a:solidFill>
                        <a:srgbClr val="CCC5BD"/>
                      </a:solidFill>
                      <a:prstDash val="solid"/>
                      <a:round/>
                      <a:headEnd type="none" w="med" len="med"/>
                      <a:tailEnd type="none" w="med" len="med"/>
                    </a:lnT>
                    <a:lnB w="7512" cap="flat" cmpd="sng" algn="ctr">
                      <a:solidFill>
                        <a:srgbClr val="CCC5BD"/>
                      </a:solidFill>
                      <a:prstDash val="solid"/>
                      <a:round/>
                      <a:headEnd type="none" w="med" len="med"/>
                      <a:tailEnd type="none" w="med" len="med"/>
                    </a:lnB>
                    <a:solidFill>
                      <a:schemeClr val="bg2"/>
                    </a:solidFill>
                  </a:tcPr>
                </a:tc>
                <a:tc>
                  <a:txBody>
                    <a:bodyPr/>
                    <a:lstStyle/>
                    <a:p>
                      <a:pPr algn="ctr" fontAlgn="auto"/>
                      <a:r>
                        <a:rPr lang="en-GB" sz="1200" b="0" i="0" u="none" strike="noStrike">
                          <a:solidFill>
                            <a:schemeClr val="tx1"/>
                          </a:solidFill>
                          <a:effectLst/>
                          <a:latin typeface="+mj-lt"/>
                        </a:rPr>
                        <a:t>​</a:t>
                      </a:r>
                    </a:p>
                  </a:txBody>
                  <a:tcPr anchor="ctr">
                    <a:lnL w="12700" cap="flat" cmpd="sng" algn="ctr">
                      <a:solidFill>
                        <a:srgbClr val="FFFFFF"/>
                      </a:solidFill>
                      <a:prstDash val="solid"/>
                      <a:round/>
                      <a:headEnd type="none" w="med" len="med"/>
                      <a:tailEnd type="none" w="med" len="med"/>
                    </a:lnL>
                    <a:lnR w="12700" cap="flat" cmpd="sng" algn="ctr">
                      <a:solidFill>
                        <a:srgbClr val="005AD2"/>
                      </a:solidFill>
                      <a:prstDash val="solid"/>
                      <a:round/>
                      <a:headEnd type="none" w="med" len="med"/>
                      <a:tailEnd type="none" w="med" len="med"/>
                    </a:lnR>
                    <a:lnT w="7512" cap="flat" cmpd="sng" algn="ctr">
                      <a:solidFill>
                        <a:srgbClr val="CCC5BD"/>
                      </a:solidFill>
                      <a:prstDash val="solid"/>
                      <a:round/>
                      <a:headEnd type="none" w="med" len="med"/>
                      <a:tailEnd type="none" w="med" len="med"/>
                    </a:lnT>
                    <a:lnB w="7512" cap="flat" cmpd="sng" algn="ctr">
                      <a:solidFill>
                        <a:srgbClr val="CCC5BD"/>
                      </a:solidFill>
                      <a:prstDash val="solid"/>
                      <a:round/>
                      <a:headEnd type="none" w="med" len="med"/>
                      <a:tailEnd type="none" w="med" len="med"/>
                    </a:lnB>
                    <a:solidFill>
                      <a:schemeClr val="bg2"/>
                    </a:solidFill>
                  </a:tcPr>
                </a:tc>
                <a:extLst>
                  <a:ext uri="{0D108BD9-81ED-4DB2-BD59-A6C34878D82A}">
                    <a16:rowId xmlns:a16="http://schemas.microsoft.com/office/drawing/2014/main" val="2035401024"/>
                  </a:ext>
                </a:extLst>
              </a:tr>
              <a:tr h="367497">
                <a:tc>
                  <a:txBody>
                    <a:bodyPr/>
                    <a:lstStyle/>
                    <a:p>
                      <a:pPr lvl="0" algn="l" fontAlgn="base"/>
                      <a:r>
                        <a:rPr lang="en-GB" sz="1200" b="0" i="0" u="none" strike="noStrike">
                          <a:solidFill>
                            <a:schemeClr val="tx1"/>
                          </a:solidFill>
                          <a:effectLst/>
                          <a:latin typeface="+mj-lt"/>
                        </a:rPr>
                        <a:t>Obesity class I</a:t>
                      </a:r>
                      <a:r>
                        <a:rPr lang="en-GB" sz="1200" b="0" i="0">
                          <a:solidFill>
                            <a:schemeClr val="tx1"/>
                          </a:solidFill>
                          <a:effectLst/>
                          <a:latin typeface="+mj-lt"/>
                        </a:rPr>
                        <a:t>​</a:t>
                      </a:r>
                      <a:endParaRPr lang="en-GB" sz="1400" b="0" i="0">
                        <a:solidFill>
                          <a:schemeClr val="tx1"/>
                        </a:solidFill>
                        <a:effectLst/>
                        <a:latin typeface="+mj-lt"/>
                      </a:endParaRPr>
                    </a:p>
                  </a:txBody>
                  <a:tcPr anchor="ctr">
                    <a:lnL w="12700" cap="flat" cmpd="sng" algn="ctr">
                      <a:solidFill>
                        <a:srgbClr val="005AD2"/>
                      </a:solidFill>
                      <a:prstDash val="solid"/>
                      <a:round/>
                      <a:headEnd type="none" w="med" len="med"/>
                      <a:tailEnd type="none" w="med" len="med"/>
                    </a:lnL>
                    <a:lnR w="12700" cap="flat" cmpd="sng" algn="ctr">
                      <a:solidFill>
                        <a:srgbClr val="FFFFFF"/>
                      </a:solidFill>
                      <a:prstDash val="solid"/>
                      <a:round/>
                      <a:headEnd type="none" w="med" len="med"/>
                      <a:tailEnd type="none" w="med" len="med"/>
                    </a:lnR>
                    <a:lnT w="7512" cap="flat" cmpd="sng" algn="ctr">
                      <a:solidFill>
                        <a:srgbClr val="CCC5BD"/>
                      </a:solidFill>
                      <a:prstDash val="solid"/>
                      <a:round/>
                      <a:headEnd type="none" w="med" len="med"/>
                      <a:tailEnd type="none" w="med" len="med"/>
                    </a:lnT>
                    <a:lnB w="7512" cap="flat" cmpd="sng" algn="ctr">
                      <a:solidFill>
                        <a:srgbClr val="CCC5BD"/>
                      </a:solidFill>
                      <a:prstDash val="solid"/>
                      <a:round/>
                      <a:headEnd type="none" w="med" len="med"/>
                      <a:tailEnd type="none" w="med" len="med"/>
                    </a:lnB>
                    <a:solidFill>
                      <a:srgbClr val="CCDEF6"/>
                    </a:solidFill>
                  </a:tcPr>
                </a:tc>
                <a:tc>
                  <a:txBody>
                    <a:bodyPr/>
                    <a:lstStyle/>
                    <a:p>
                      <a:pPr algn="ctr" fontAlgn="base"/>
                      <a:r>
                        <a:rPr lang="en-GB" sz="1200" b="0" i="0" u="none" strike="noStrike">
                          <a:solidFill>
                            <a:schemeClr val="tx1"/>
                          </a:solidFill>
                          <a:effectLst/>
                          <a:latin typeface="+mj-lt"/>
                        </a:rPr>
                        <a:t>≥30 and &lt;35</a:t>
                      </a:r>
                      <a:r>
                        <a:rPr lang="en-GB" sz="1200" b="0" i="0">
                          <a:solidFill>
                            <a:schemeClr val="tx1"/>
                          </a:solidFill>
                          <a:effectLst/>
                          <a:latin typeface="+mj-lt"/>
                        </a:rPr>
                        <a:t>​</a:t>
                      </a:r>
                      <a:endParaRPr lang="en-GB" sz="1400" b="0" i="0">
                        <a:solidFill>
                          <a:schemeClr val="tx1"/>
                        </a:solidFill>
                        <a:effectLst/>
                        <a:latin typeface="+mj-l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512" cap="flat" cmpd="sng" algn="ctr">
                      <a:solidFill>
                        <a:srgbClr val="CCC5BD"/>
                      </a:solidFill>
                      <a:prstDash val="solid"/>
                      <a:round/>
                      <a:headEnd type="none" w="med" len="med"/>
                      <a:tailEnd type="none" w="med" len="med"/>
                    </a:lnT>
                    <a:lnB w="7512" cap="flat" cmpd="sng" algn="ctr">
                      <a:solidFill>
                        <a:srgbClr val="CCC5BD"/>
                      </a:solidFill>
                      <a:prstDash val="solid"/>
                      <a:round/>
                      <a:headEnd type="none" w="med" len="med"/>
                      <a:tailEnd type="none" w="med" len="med"/>
                    </a:lnB>
                  </a:tcPr>
                </a:tc>
                <a:tc>
                  <a:txBody>
                    <a:bodyPr/>
                    <a:lstStyle/>
                    <a:p>
                      <a:pPr algn="ctr" fontAlgn="base"/>
                      <a:r>
                        <a:rPr lang="en-GB" sz="1200" b="0" i="0" u="none" strike="noStrike">
                          <a:solidFill>
                            <a:schemeClr val="tx1"/>
                          </a:solidFill>
                          <a:effectLst/>
                          <a:latin typeface="+mj-lt"/>
                        </a:rPr>
                        <a:t>High</a:t>
                      </a:r>
                      <a:r>
                        <a:rPr lang="en-GB" sz="1200" b="0" i="0">
                          <a:solidFill>
                            <a:schemeClr val="tx1"/>
                          </a:solidFill>
                          <a:effectLst/>
                          <a:latin typeface="+mj-lt"/>
                        </a:rPr>
                        <a:t>​</a:t>
                      </a:r>
                      <a:endParaRPr lang="en-GB" sz="1400" b="0" i="0">
                        <a:solidFill>
                          <a:schemeClr val="tx1"/>
                        </a:solidFill>
                        <a:effectLst/>
                        <a:latin typeface="+mj-l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512" cap="flat" cmpd="sng" algn="ctr">
                      <a:solidFill>
                        <a:srgbClr val="CCC5BD"/>
                      </a:solidFill>
                      <a:prstDash val="solid"/>
                      <a:round/>
                      <a:headEnd type="none" w="med" len="med"/>
                      <a:tailEnd type="none" w="med" len="med"/>
                    </a:lnT>
                    <a:lnB w="7512" cap="flat" cmpd="sng" algn="ctr">
                      <a:solidFill>
                        <a:srgbClr val="CCC5BD"/>
                      </a:solidFill>
                      <a:prstDash val="solid"/>
                      <a:round/>
                      <a:headEnd type="none" w="med" len="med"/>
                      <a:tailEnd type="none" w="med" len="med"/>
                    </a:lnB>
                  </a:tcPr>
                </a:tc>
                <a:tc>
                  <a:txBody>
                    <a:bodyPr/>
                    <a:lstStyle/>
                    <a:p>
                      <a:pPr algn="ctr" fontAlgn="base"/>
                      <a:r>
                        <a:rPr lang="en-GB" sz="1200" b="0" i="0" u="none" strike="noStrike">
                          <a:solidFill>
                            <a:schemeClr val="tx1"/>
                          </a:solidFill>
                          <a:effectLst/>
                          <a:latin typeface="+mj-lt"/>
                        </a:rPr>
                        <a:t>Very high</a:t>
                      </a:r>
                      <a:r>
                        <a:rPr lang="en-GB" sz="1200" b="0" i="0">
                          <a:solidFill>
                            <a:schemeClr val="tx1"/>
                          </a:solidFill>
                          <a:effectLst/>
                          <a:latin typeface="+mj-lt"/>
                        </a:rPr>
                        <a:t>​</a:t>
                      </a:r>
                      <a:endParaRPr lang="en-GB" sz="1400" b="0" i="0">
                        <a:solidFill>
                          <a:schemeClr val="tx1"/>
                        </a:solidFill>
                        <a:effectLst/>
                        <a:latin typeface="+mj-lt"/>
                      </a:endParaRPr>
                    </a:p>
                  </a:txBody>
                  <a:tcPr anchor="ctr">
                    <a:lnL w="12700" cap="flat" cmpd="sng" algn="ctr">
                      <a:solidFill>
                        <a:srgbClr val="FFFFFF"/>
                      </a:solidFill>
                      <a:prstDash val="solid"/>
                      <a:round/>
                      <a:headEnd type="none" w="med" len="med"/>
                      <a:tailEnd type="none" w="med" len="med"/>
                    </a:lnL>
                    <a:lnR w="12700" cap="flat" cmpd="sng" algn="ctr">
                      <a:solidFill>
                        <a:srgbClr val="005AD2"/>
                      </a:solidFill>
                      <a:prstDash val="solid"/>
                      <a:round/>
                      <a:headEnd type="none" w="med" len="med"/>
                      <a:tailEnd type="none" w="med" len="med"/>
                    </a:lnR>
                    <a:lnT w="7512" cap="flat" cmpd="sng" algn="ctr">
                      <a:solidFill>
                        <a:srgbClr val="CCC5BD"/>
                      </a:solidFill>
                      <a:prstDash val="solid"/>
                      <a:round/>
                      <a:headEnd type="none" w="med" len="med"/>
                      <a:tailEnd type="none" w="med" len="med"/>
                    </a:lnT>
                    <a:lnB w="7512" cap="flat" cmpd="sng" algn="ctr">
                      <a:solidFill>
                        <a:srgbClr val="CCC5BD"/>
                      </a:solidFill>
                      <a:prstDash val="solid"/>
                      <a:round/>
                      <a:headEnd type="none" w="med" len="med"/>
                      <a:tailEnd type="none" w="med" len="med"/>
                    </a:lnB>
                  </a:tcPr>
                </a:tc>
                <a:extLst>
                  <a:ext uri="{0D108BD9-81ED-4DB2-BD59-A6C34878D82A}">
                    <a16:rowId xmlns:a16="http://schemas.microsoft.com/office/drawing/2014/main" val="1420337844"/>
                  </a:ext>
                </a:extLst>
              </a:tr>
              <a:tr h="367497">
                <a:tc>
                  <a:txBody>
                    <a:bodyPr/>
                    <a:lstStyle/>
                    <a:p>
                      <a:pPr lvl="0" algn="l" fontAlgn="base"/>
                      <a:r>
                        <a:rPr lang="en-GB" sz="1200" b="0" i="0" u="none" strike="noStrike">
                          <a:solidFill>
                            <a:schemeClr val="tx1"/>
                          </a:solidFill>
                          <a:effectLst/>
                          <a:latin typeface="+mj-lt"/>
                        </a:rPr>
                        <a:t>Obesity class II</a:t>
                      </a:r>
                      <a:r>
                        <a:rPr lang="en-GB" sz="1200" b="0" i="0">
                          <a:solidFill>
                            <a:schemeClr val="tx1"/>
                          </a:solidFill>
                          <a:effectLst/>
                          <a:latin typeface="+mj-lt"/>
                        </a:rPr>
                        <a:t>​</a:t>
                      </a:r>
                      <a:endParaRPr lang="en-GB" sz="1400" b="0" i="0">
                        <a:solidFill>
                          <a:schemeClr val="tx1"/>
                        </a:solidFill>
                        <a:effectLst/>
                        <a:latin typeface="+mj-lt"/>
                      </a:endParaRPr>
                    </a:p>
                  </a:txBody>
                  <a:tcPr anchor="ctr">
                    <a:lnL w="12700" cap="flat" cmpd="sng" algn="ctr">
                      <a:solidFill>
                        <a:srgbClr val="005AD2"/>
                      </a:solidFill>
                      <a:prstDash val="solid"/>
                      <a:round/>
                      <a:headEnd type="none" w="med" len="med"/>
                      <a:tailEnd type="none" w="med" len="med"/>
                    </a:lnL>
                    <a:lnR w="12700" cap="flat" cmpd="sng" algn="ctr">
                      <a:solidFill>
                        <a:srgbClr val="FFFFFF"/>
                      </a:solidFill>
                      <a:prstDash val="solid"/>
                      <a:round/>
                      <a:headEnd type="none" w="med" len="med"/>
                      <a:tailEnd type="none" w="med" len="med"/>
                    </a:lnR>
                    <a:lnT w="7512" cap="flat" cmpd="sng" algn="ctr">
                      <a:solidFill>
                        <a:srgbClr val="CCC5BD"/>
                      </a:solidFill>
                      <a:prstDash val="solid"/>
                      <a:round/>
                      <a:headEnd type="none" w="med" len="med"/>
                      <a:tailEnd type="none" w="med" len="med"/>
                    </a:lnT>
                    <a:lnB w="7512" cap="flat" cmpd="sng" algn="ctr">
                      <a:solidFill>
                        <a:srgbClr val="CCC5BD"/>
                      </a:solidFill>
                      <a:prstDash val="solid"/>
                      <a:round/>
                      <a:headEnd type="none" w="med" len="med"/>
                      <a:tailEnd type="none" w="med" len="med"/>
                    </a:lnB>
                    <a:solidFill>
                      <a:srgbClr val="CCDEF6"/>
                    </a:solidFill>
                  </a:tcPr>
                </a:tc>
                <a:tc>
                  <a:txBody>
                    <a:bodyPr/>
                    <a:lstStyle/>
                    <a:p>
                      <a:pPr algn="ctr" fontAlgn="base"/>
                      <a:r>
                        <a:rPr lang="en-GB" sz="1200" b="0" i="0" u="none" strike="noStrike">
                          <a:solidFill>
                            <a:schemeClr val="tx1"/>
                          </a:solidFill>
                          <a:effectLst/>
                          <a:latin typeface="+mj-lt"/>
                        </a:rPr>
                        <a:t>≥35 and &lt;40</a:t>
                      </a:r>
                      <a:r>
                        <a:rPr lang="en-GB" sz="1200" b="0" i="0">
                          <a:solidFill>
                            <a:schemeClr val="tx1"/>
                          </a:solidFill>
                          <a:effectLst/>
                          <a:latin typeface="+mj-lt"/>
                        </a:rPr>
                        <a:t>​</a:t>
                      </a:r>
                      <a:endParaRPr lang="en-GB" sz="1400" b="0" i="0">
                        <a:solidFill>
                          <a:schemeClr val="tx1"/>
                        </a:solidFill>
                        <a:effectLst/>
                        <a:latin typeface="+mj-l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512" cap="flat" cmpd="sng" algn="ctr">
                      <a:solidFill>
                        <a:srgbClr val="CCC5BD"/>
                      </a:solidFill>
                      <a:prstDash val="solid"/>
                      <a:round/>
                      <a:headEnd type="none" w="med" len="med"/>
                      <a:tailEnd type="none" w="med" len="med"/>
                    </a:lnT>
                    <a:lnB w="7512" cap="flat" cmpd="sng" algn="ctr">
                      <a:solidFill>
                        <a:srgbClr val="CCC5BD"/>
                      </a:solidFill>
                      <a:prstDash val="solid"/>
                      <a:round/>
                      <a:headEnd type="none" w="med" len="med"/>
                      <a:tailEnd type="none" w="med" len="med"/>
                    </a:lnB>
                  </a:tcPr>
                </a:tc>
                <a:tc>
                  <a:txBody>
                    <a:bodyPr/>
                    <a:lstStyle/>
                    <a:p>
                      <a:pPr algn="ctr" fontAlgn="base"/>
                      <a:r>
                        <a:rPr lang="en-GB" sz="1200" b="0" i="0" u="none" strike="noStrike">
                          <a:solidFill>
                            <a:schemeClr val="tx1"/>
                          </a:solidFill>
                          <a:effectLst/>
                          <a:latin typeface="+mj-lt"/>
                        </a:rPr>
                        <a:t>Very high</a:t>
                      </a:r>
                      <a:r>
                        <a:rPr lang="en-GB" sz="1200" b="0" i="0">
                          <a:solidFill>
                            <a:schemeClr val="tx1"/>
                          </a:solidFill>
                          <a:effectLst/>
                          <a:latin typeface="+mj-lt"/>
                        </a:rPr>
                        <a:t>​</a:t>
                      </a:r>
                      <a:endParaRPr lang="en-GB" sz="1400" b="0" i="0">
                        <a:solidFill>
                          <a:schemeClr val="tx1"/>
                        </a:solidFill>
                        <a:effectLst/>
                        <a:latin typeface="+mj-l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512" cap="flat" cmpd="sng" algn="ctr">
                      <a:solidFill>
                        <a:srgbClr val="CCC5BD"/>
                      </a:solidFill>
                      <a:prstDash val="solid"/>
                      <a:round/>
                      <a:headEnd type="none" w="med" len="med"/>
                      <a:tailEnd type="none" w="med" len="med"/>
                    </a:lnT>
                    <a:lnB w="7512" cap="flat" cmpd="sng" algn="ctr">
                      <a:solidFill>
                        <a:srgbClr val="CCC5BD"/>
                      </a:solidFill>
                      <a:prstDash val="solid"/>
                      <a:round/>
                      <a:headEnd type="none" w="med" len="med"/>
                      <a:tailEnd type="none" w="med" len="med"/>
                    </a:lnB>
                  </a:tcPr>
                </a:tc>
                <a:tc>
                  <a:txBody>
                    <a:bodyPr/>
                    <a:lstStyle/>
                    <a:p>
                      <a:pPr algn="ctr" fontAlgn="base"/>
                      <a:r>
                        <a:rPr lang="en-GB" sz="1200" b="0" i="0" u="none" strike="noStrike">
                          <a:solidFill>
                            <a:schemeClr val="tx1"/>
                          </a:solidFill>
                          <a:effectLst/>
                          <a:latin typeface="+mj-lt"/>
                        </a:rPr>
                        <a:t>Very high</a:t>
                      </a:r>
                      <a:r>
                        <a:rPr lang="en-GB" sz="1200" b="0" i="0">
                          <a:solidFill>
                            <a:schemeClr val="tx1"/>
                          </a:solidFill>
                          <a:effectLst/>
                          <a:latin typeface="+mj-lt"/>
                        </a:rPr>
                        <a:t>​</a:t>
                      </a:r>
                      <a:endParaRPr lang="en-GB" sz="1400" b="0" i="0">
                        <a:solidFill>
                          <a:schemeClr val="tx1"/>
                        </a:solidFill>
                        <a:effectLst/>
                        <a:latin typeface="+mj-lt"/>
                      </a:endParaRPr>
                    </a:p>
                  </a:txBody>
                  <a:tcPr anchor="ctr">
                    <a:lnL w="12700" cap="flat" cmpd="sng" algn="ctr">
                      <a:solidFill>
                        <a:srgbClr val="FFFFFF"/>
                      </a:solidFill>
                      <a:prstDash val="solid"/>
                      <a:round/>
                      <a:headEnd type="none" w="med" len="med"/>
                      <a:tailEnd type="none" w="med" len="med"/>
                    </a:lnL>
                    <a:lnR w="12700" cap="flat" cmpd="sng" algn="ctr">
                      <a:solidFill>
                        <a:srgbClr val="005AD2"/>
                      </a:solidFill>
                      <a:prstDash val="solid"/>
                      <a:round/>
                      <a:headEnd type="none" w="med" len="med"/>
                      <a:tailEnd type="none" w="med" len="med"/>
                    </a:lnR>
                    <a:lnT w="7512" cap="flat" cmpd="sng" algn="ctr">
                      <a:solidFill>
                        <a:srgbClr val="CCC5BD"/>
                      </a:solidFill>
                      <a:prstDash val="solid"/>
                      <a:round/>
                      <a:headEnd type="none" w="med" len="med"/>
                      <a:tailEnd type="none" w="med" len="med"/>
                    </a:lnT>
                    <a:lnB w="7512" cap="flat" cmpd="sng" algn="ctr">
                      <a:solidFill>
                        <a:srgbClr val="CCC5BD"/>
                      </a:solidFill>
                      <a:prstDash val="solid"/>
                      <a:round/>
                      <a:headEnd type="none" w="med" len="med"/>
                      <a:tailEnd type="none" w="med" len="med"/>
                    </a:lnB>
                  </a:tcPr>
                </a:tc>
                <a:extLst>
                  <a:ext uri="{0D108BD9-81ED-4DB2-BD59-A6C34878D82A}">
                    <a16:rowId xmlns:a16="http://schemas.microsoft.com/office/drawing/2014/main" val="46313757"/>
                  </a:ext>
                </a:extLst>
              </a:tr>
              <a:tr h="367497">
                <a:tc>
                  <a:txBody>
                    <a:bodyPr/>
                    <a:lstStyle/>
                    <a:p>
                      <a:pPr lvl="0" algn="l" fontAlgn="base"/>
                      <a:r>
                        <a:rPr lang="en-GB" sz="1200" b="0" i="0" u="none" strike="noStrike">
                          <a:solidFill>
                            <a:schemeClr val="tx1"/>
                          </a:solidFill>
                          <a:effectLst/>
                          <a:latin typeface="+mj-lt"/>
                        </a:rPr>
                        <a:t>Obesity class III</a:t>
                      </a:r>
                      <a:r>
                        <a:rPr lang="en-GB" sz="1200" b="0" i="0">
                          <a:solidFill>
                            <a:schemeClr val="tx1"/>
                          </a:solidFill>
                          <a:effectLst/>
                          <a:latin typeface="+mj-lt"/>
                        </a:rPr>
                        <a:t>​</a:t>
                      </a:r>
                      <a:endParaRPr lang="en-GB" sz="1400" b="0" i="0">
                        <a:solidFill>
                          <a:schemeClr val="tx1"/>
                        </a:solidFill>
                        <a:effectLst/>
                        <a:latin typeface="+mj-lt"/>
                      </a:endParaRPr>
                    </a:p>
                  </a:txBody>
                  <a:tcPr anchor="ctr">
                    <a:lnL w="12700" cap="flat" cmpd="sng" algn="ctr">
                      <a:solidFill>
                        <a:srgbClr val="005AD2"/>
                      </a:solidFill>
                      <a:prstDash val="solid"/>
                      <a:round/>
                      <a:headEnd type="none" w="med" len="med"/>
                      <a:tailEnd type="none" w="med" len="med"/>
                    </a:lnL>
                    <a:lnR w="12700" cap="flat" cmpd="sng" algn="ctr">
                      <a:solidFill>
                        <a:srgbClr val="FFFFFF"/>
                      </a:solidFill>
                      <a:prstDash val="solid"/>
                      <a:round/>
                      <a:headEnd type="none" w="med" len="med"/>
                      <a:tailEnd type="none" w="med" len="med"/>
                    </a:lnR>
                    <a:lnT w="7512" cap="flat" cmpd="sng" algn="ctr">
                      <a:solidFill>
                        <a:srgbClr val="CCC5BD"/>
                      </a:solidFill>
                      <a:prstDash val="solid"/>
                      <a:round/>
                      <a:headEnd type="none" w="med" len="med"/>
                      <a:tailEnd type="none" w="med" len="med"/>
                    </a:lnT>
                    <a:lnB w="7512" cap="flat" cmpd="sng" algn="ctr">
                      <a:solidFill>
                        <a:srgbClr val="001965"/>
                      </a:solidFill>
                      <a:prstDash val="solid"/>
                      <a:round/>
                      <a:headEnd type="none" w="med" len="med"/>
                      <a:tailEnd type="none" w="med" len="med"/>
                    </a:lnB>
                    <a:solidFill>
                      <a:srgbClr val="CCDEF6"/>
                    </a:solidFill>
                  </a:tcPr>
                </a:tc>
                <a:tc>
                  <a:txBody>
                    <a:bodyPr/>
                    <a:lstStyle/>
                    <a:p>
                      <a:pPr algn="ctr" fontAlgn="base"/>
                      <a:r>
                        <a:rPr lang="en-GB" sz="1200" b="0" i="0" u="none" strike="noStrike">
                          <a:solidFill>
                            <a:schemeClr val="tx1"/>
                          </a:solidFill>
                          <a:effectLst/>
                          <a:latin typeface="+mj-lt"/>
                        </a:rPr>
                        <a:t>≥40</a:t>
                      </a:r>
                      <a:r>
                        <a:rPr lang="en-GB" sz="1200" b="0" i="0">
                          <a:solidFill>
                            <a:schemeClr val="tx1"/>
                          </a:solidFill>
                          <a:effectLst/>
                          <a:latin typeface="+mj-lt"/>
                        </a:rPr>
                        <a:t>​</a:t>
                      </a:r>
                      <a:endParaRPr lang="en-GB" sz="1400" b="0" i="0">
                        <a:solidFill>
                          <a:schemeClr val="tx1"/>
                        </a:solidFill>
                        <a:effectLst/>
                        <a:latin typeface="+mj-l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512" cap="flat" cmpd="sng" algn="ctr">
                      <a:solidFill>
                        <a:srgbClr val="CCC5BD"/>
                      </a:solidFill>
                      <a:prstDash val="solid"/>
                      <a:round/>
                      <a:headEnd type="none" w="med" len="med"/>
                      <a:tailEnd type="none" w="med" len="med"/>
                    </a:lnT>
                    <a:lnB w="7512" cap="flat" cmpd="sng" algn="ctr">
                      <a:solidFill>
                        <a:srgbClr val="001965"/>
                      </a:solidFill>
                      <a:prstDash val="solid"/>
                      <a:round/>
                      <a:headEnd type="none" w="med" len="med"/>
                      <a:tailEnd type="none" w="med" len="med"/>
                    </a:lnB>
                  </a:tcPr>
                </a:tc>
                <a:tc>
                  <a:txBody>
                    <a:bodyPr/>
                    <a:lstStyle/>
                    <a:p>
                      <a:pPr algn="ctr" fontAlgn="base"/>
                      <a:r>
                        <a:rPr lang="en-GB" sz="1200" b="0" i="0" u="none" strike="noStrike">
                          <a:solidFill>
                            <a:schemeClr val="tx1"/>
                          </a:solidFill>
                          <a:effectLst/>
                          <a:latin typeface="+mj-lt"/>
                        </a:rPr>
                        <a:t>Extremely high</a:t>
                      </a:r>
                      <a:r>
                        <a:rPr lang="en-GB" sz="1200" b="0" i="0">
                          <a:solidFill>
                            <a:schemeClr val="tx1"/>
                          </a:solidFill>
                          <a:effectLst/>
                          <a:latin typeface="+mj-lt"/>
                        </a:rPr>
                        <a:t>​</a:t>
                      </a:r>
                      <a:endParaRPr lang="en-GB" sz="1400" b="0" i="0">
                        <a:solidFill>
                          <a:schemeClr val="tx1"/>
                        </a:solidFill>
                        <a:effectLst/>
                        <a:latin typeface="+mj-l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512" cap="flat" cmpd="sng" algn="ctr">
                      <a:solidFill>
                        <a:srgbClr val="CCC5BD"/>
                      </a:solidFill>
                      <a:prstDash val="solid"/>
                      <a:round/>
                      <a:headEnd type="none" w="med" len="med"/>
                      <a:tailEnd type="none" w="med" len="med"/>
                    </a:lnT>
                    <a:lnB w="7512" cap="flat" cmpd="sng" algn="ctr">
                      <a:solidFill>
                        <a:srgbClr val="001965"/>
                      </a:solidFill>
                      <a:prstDash val="solid"/>
                      <a:round/>
                      <a:headEnd type="none" w="med" len="med"/>
                      <a:tailEnd type="none" w="med" len="med"/>
                    </a:lnB>
                  </a:tcPr>
                </a:tc>
                <a:tc>
                  <a:txBody>
                    <a:bodyPr/>
                    <a:lstStyle/>
                    <a:p>
                      <a:pPr algn="ctr" fontAlgn="base"/>
                      <a:r>
                        <a:rPr lang="en-GB" sz="1200" b="0" i="0" u="none" strike="noStrike">
                          <a:solidFill>
                            <a:schemeClr val="tx1"/>
                          </a:solidFill>
                          <a:effectLst/>
                          <a:latin typeface="+mj-lt"/>
                        </a:rPr>
                        <a:t>Extremely high</a:t>
                      </a:r>
                      <a:r>
                        <a:rPr lang="en-GB" sz="1200" b="0" i="0">
                          <a:solidFill>
                            <a:schemeClr val="tx1"/>
                          </a:solidFill>
                          <a:effectLst/>
                          <a:latin typeface="+mj-lt"/>
                        </a:rPr>
                        <a:t>​</a:t>
                      </a:r>
                      <a:endParaRPr lang="en-GB" sz="1400" b="0" i="0">
                        <a:solidFill>
                          <a:schemeClr val="tx1"/>
                        </a:solidFill>
                        <a:effectLst/>
                        <a:latin typeface="+mj-lt"/>
                      </a:endParaRPr>
                    </a:p>
                  </a:txBody>
                  <a:tcPr anchor="ctr">
                    <a:lnL w="12700" cap="flat" cmpd="sng" algn="ctr">
                      <a:solidFill>
                        <a:srgbClr val="FFFFFF"/>
                      </a:solidFill>
                      <a:prstDash val="solid"/>
                      <a:round/>
                      <a:headEnd type="none" w="med" len="med"/>
                      <a:tailEnd type="none" w="med" len="med"/>
                    </a:lnL>
                    <a:lnR w="12700" cap="flat" cmpd="sng" algn="ctr">
                      <a:solidFill>
                        <a:srgbClr val="005AD2"/>
                      </a:solidFill>
                      <a:prstDash val="solid"/>
                      <a:round/>
                      <a:headEnd type="none" w="med" len="med"/>
                      <a:tailEnd type="none" w="med" len="med"/>
                    </a:lnR>
                    <a:lnT w="7512" cap="flat" cmpd="sng" algn="ctr">
                      <a:solidFill>
                        <a:srgbClr val="CCC5BD"/>
                      </a:solidFill>
                      <a:prstDash val="solid"/>
                      <a:round/>
                      <a:headEnd type="none" w="med" len="med"/>
                      <a:tailEnd type="none" w="med" len="med"/>
                    </a:lnT>
                    <a:lnB w="7512" cap="flat" cmpd="sng" algn="ctr">
                      <a:solidFill>
                        <a:srgbClr val="001965"/>
                      </a:solidFill>
                      <a:prstDash val="solid"/>
                      <a:round/>
                      <a:headEnd type="none" w="med" len="med"/>
                      <a:tailEnd type="none" w="med" len="med"/>
                    </a:lnB>
                  </a:tcPr>
                </a:tc>
                <a:extLst>
                  <a:ext uri="{0D108BD9-81ED-4DB2-BD59-A6C34878D82A}">
                    <a16:rowId xmlns:a16="http://schemas.microsoft.com/office/drawing/2014/main" val="426411391"/>
                  </a:ext>
                </a:extLst>
              </a:tr>
            </a:tbl>
          </a:graphicData>
        </a:graphic>
      </p:graphicFrame>
      <p:sp>
        <p:nvSpPr>
          <p:cNvPr id="52" name="Rectangle 1">
            <a:extLst>
              <a:ext uri="{FF2B5EF4-FFF2-40B4-BE49-F238E27FC236}">
                <a16:creationId xmlns:a16="http://schemas.microsoft.com/office/drawing/2014/main" id="{CC9668B8-55AE-DE5E-8A43-023F2E84D00F}"/>
              </a:ext>
            </a:extLst>
          </p:cNvPr>
          <p:cNvSpPr>
            <a:spLocks noChangeArrowheads="1"/>
          </p:cNvSpPr>
          <p:nvPr/>
        </p:nvSpPr>
        <p:spPr bwMode="auto">
          <a:xfrm>
            <a:off x="3470275" y="20113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6" name="Group 4">
            <a:extLst>
              <a:ext uri="{FF2B5EF4-FFF2-40B4-BE49-F238E27FC236}">
                <a16:creationId xmlns:a16="http://schemas.microsoft.com/office/drawing/2014/main" id="{41B20662-43A3-447A-8E66-B396F7FD3D9A}"/>
              </a:ext>
            </a:extLst>
          </p:cNvPr>
          <p:cNvGrpSpPr>
            <a:grpSpLocks noChangeAspect="1"/>
          </p:cNvGrpSpPr>
          <p:nvPr/>
        </p:nvGrpSpPr>
        <p:grpSpPr bwMode="auto">
          <a:xfrm>
            <a:off x="5324352" y="4780449"/>
            <a:ext cx="1080549" cy="1040059"/>
            <a:chOff x="1346" y="142"/>
            <a:chExt cx="3069" cy="2954"/>
          </a:xfrm>
          <a:solidFill>
            <a:srgbClr val="0070C0"/>
          </a:solidFill>
        </p:grpSpPr>
        <p:sp>
          <p:nvSpPr>
            <p:cNvPr id="17" name="Freeform 5">
              <a:extLst>
                <a:ext uri="{FF2B5EF4-FFF2-40B4-BE49-F238E27FC236}">
                  <a16:creationId xmlns:a16="http://schemas.microsoft.com/office/drawing/2014/main" id="{9A6BD17C-8A69-4C01-899A-BD2459DF4F98}"/>
                </a:ext>
              </a:extLst>
            </p:cNvPr>
            <p:cNvSpPr>
              <a:spLocks/>
            </p:cNvSpPr>
            <p:nvPr/>
          </p:nvSpPr>
          <p:spPr bwMode="auto">
            <a:xfrm>
              <a:off x="1837" y="1559"/>
              <a:ext cx="2079" cy="1537"/>
            </a:xfrm>
            <a:custGeom>
              <a:avLst/>
              <a:gdLst>
                <a:gd name="T0" fmla="*/ 737 w 1380"/>
                <a:gd name="T1" fmla="*/ 1020 h 1020"/>
                <a:gd name="T2" fmla="*/ 707 w 1380"/>
                <a:gd name="T3" fmla="*/ 964 h 1020"/>
                <a:gd name="T4" fmla="*/ 708 w 1380"/>
                <a:gd name="T5" fmla="*/ 698 h 1020"/>
                <a:gd name="T6" fmla="*/ 692 w 1380"/>
                <a:gd name="T7" fmla="*/ 656 h 1020"/>
                <a:gd name="T8" fmla="*/ 516 w 1380"/>
                <a:gd name="T9" fmla="*/ 518 h 1020"/>
                <a:gd name="T10" fmla="*/ 112 w 1380"/>
                <a:gd name="T11" fmla="*/ 377 h 1020"/>
                <a:gd name="T12" fmla="*/ 87 w 1380"/>
                <a:gd name="T13" fmla="*/ 375 h 1020"/>
                <a:gd name="T14" fmla="*/ 87 w 1380"/>
                <a:gd name="T15" fmla="*/ 472 h 1020"/>
                <a:gd name="T16" fmla="*/ 199 w 1380"/>
                <a:gd name="T17" fmla="*/ 921 h 1020"/>
                <a:gd name="T18" fmla="*/ 211 w 1380"/>
                <a:gd name="T19" fmla="*/ 950 h 1020"/>
                <a:gd name="T20" fmla="*/ 187 w 1380"/>
                <a:gd name="T21" fmla="*/ 1004 h 1020"/>
                <a:gd name="T22" fmla="*/ 134 w 1380"/>
                <a:gd name="T23" fmla="*/ 982 h 1020"/>
                <a:gd name="T24" fmla="*/ 2 w 1380"/>
                <a:gd name="T25" fmla="*/ 451 h 1020"/>
                <a:gd name="T26" fmla="*/ 82 w 1380"/>
                <a:gd name="T27" fmla="*/ 96 h 1020"/>
                <a:gd name="T28" fmla="*/ 127 w 1380"/>
                <a:gd name="T29" fmla="*/ 0 h 1020"/>
                <a:gd name="T30" fmla="*/ 211 w 1380"/>
                <a:gd name="T31" fmla="*/ 19 h 1020"/>
                <a:gd name="T32" fmla="*/ 155 w 1380"/>
                <a:gd name="T33" fmla="*/ 139 h 1020"/>
                <a:gd name="T34" fmla="*/ 302 w 1380"/>
                <a:gd name="T35" fmla="*/ 170 h 1020"/>
                <a:gd name="T36" fmla="*/ 754 w 1380"/>
                <a:gd name="T37" fmla="*/ 215 h 1020"/>
                <a:gd name="T38" fmla="*/ 1287 w 1380"/>
                <a:gd name="T39" fmla="*/ 155 h 1020"/>
                <a:gd name="T40" fmla="*/ 1309 w 1380"/>
                <a:gd name="T41" fmla="*/ 161 h 1020"/>
                <a:gd name="T42" fmla="*/ 1380 w 1380"/>
                <a:gd name="T43" fmla="*/ 379 h 1020"/>
                <a:gd name="T44" fmla="*/ 1284 w 1380"/>
                <a:gd name="T45" fmla="*/ 400 h 1020"/>
                <a:gd name="T46" fmla="*/ 860 w 1380"/>
                <a:gd name="T47" fmla="*/ 614 h 1020"/>
                <a:gd name="T48" fmla="*/ 792 w 1380"/>
                <a:gd name="T49" fmla="*/ 761 h 1020"/>
                <a:gd name="T50" fmla="*/ 792 w 1380"/>
                <a:gd name="T51" fmla="*/ 965 h 1020"/>
                <a:gd name="T52" fmla="*/ 761 w 1380"/>
                <a:gd name="T53" fmla="*/ 1020 h 1020"/>
                <a:gd name="T54" fmla="*/ 737 w 1380"/>
                <a:gd name="T55"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0" h="1020">
                  <a:moveTo>
                    <a:pt x="737" y="1020"/>
                  </a:moveTo>
                  <a:cubicBezTo>
                    <a:pt x="714" y="1008"/>
                    <a:pt x="707" y="990"/>
                    <a:pt x="707" y="964"/>
                  </a:cubicBezTo>
                  <a:cubicBezTo>
                    <a:pt x="709" y="876"/>
                    <a:pt x="707" y="787"/>
                    <a:pt x="708" y="698"/>
                  </a:cubicBezTo>
                  <a:cubicBezTo>
                    <a:pt x="709" y="681"/>
                    <a:pt x="703" y="668"/>
                    <a:pt x="692" y="656"/>
                  </a:cubicBezTo>
                  <a:cubicBezTo>
                    <a:pt x="641" y="600"/>
                    <a:pt x="581" y="556"/>
                    <a:pt x="516" y="518"/>
                  </a:cubicBezTo>
                  <a:cubicBezTo>
                    <a:pt x="390" y="445"/>
                    <a:pt x="255" y="398"/>
                    <a:pt x="112" y="377"/>
                  </a:cubicBezTo>
                  <a:cubicBezTo>
                    <a:pt x="105" y="376"/>
                    <a:pt x="98" y="376"/>
                    <a:pt x="87" y="375"/>
                  </a:cubicBezTo>
                  <a:cubicBezTo>
                    <a:pt x="87" y="408"/>
                    <a:pt x="86" y="440"/>
                    <a:pt x="87" y="472"/>
                  </a:cubicBezTo>
                  <a:cubicBezTo>
                    <a:pt x="90" y="630"/>
                    <a:pt x="135" y="778"/>
                    <a:pt x="199" y="921"/>
                  </a:cubicBezTo>
                  <a:cubicBezTo>
                    <a:pt x="203" y="931"/>
                    <a:pt x="208" y="940"/>
                    <a:pt x="211" y="950"/>
                  </a:cubicBezTo>
                  <a:cubicBezTo>
                    <a:pt x="219" y="973"/>
                    <a:pt x="209" y="996"/>
                    <a:pt x="187" y="1004"/>
                  </a:cubicBezTo>
                  <a:cubicBezTo>
                    <a:pt x="166" y="1013"/>
                    <a:pt x="144" y="1004"/>
                    <a:pt x="134" y="982"/>
                  </a:cubicBezTo>
                  <a:cubicBezTo>
                    <a:pt x="56" y="813"/>
                    <a:pt x="4" y="639"/>
                    <a:pt x="2" y="451"/>
                  </a:cubicBezTo>
                  <a:cubicBezTo>
                    <a:pt x="0" y="326"/>
                    <a:pt x="32" y="209"/>
                    <a:pt x="82" y="96"/>
                  </a:cubicBezTo>
                  <a:cubicBezTo>
                    <a:pt x="96" y="64"/>
                    <a:pt x="112" y="33"/>
                    <a:pt x="127" y="0"/>
                  </a:cubicBezTo>
                  <a:cubicBezTo>
                    <a:pt x="155" y="6"/>
                    <a:pt x="182" y="12"/>
                    <a:pt x="211" y="19"/>
                  </a:cubicBezTo>
                  <a:cubicBezTo>
                    <a:pt x="192" y="59"/>
                    <a:pt x="174" y="97"/>
                    <a:pt x="155" y="139"/>
                  </a:cubicBezTo>
                  <a:cubicBezTo>
                    <a:pt x="206" y="150"/>
                    <a:pt x="253" y="161"/>
                    <a:pt x="302" y="170"/>
                  </a:cubicBezTo>
                  <a:cubicBezTo>
                    <a:pt x="451" y="198"/>
                    <a:pt x="602" y="215"/>
                    <a:pt x="754" y="215"/>
                  </a:cubicBezTo>
                  <a:cubicBezTo>
                    <a:pt x="934" y="215"/>
                    <a:pt x="1112" y="193"/>
                    <a:pt x="1287" y="155"/>
                  </a:cubicBezTo>
                  <a:cubicBezTo>
                    <a:pt x="1296" y="153"/>
                    <a:pt x="1303" y="150"/>
                    <a:pt x="1309" y="161"/>
                  </a:cubicBezTo>
                  <a:cubicBezTo>
                    <a:pt x="1344" y="229"/>
                    <a:pt x="1370" y="301"/>
                    <a:pt x="1380" y="379"/>
                  </a:cubicBezTo>
                  <a:cubicBezTo>
                    <a:pt x="1347" y="386"/>
                    <a:pt x="1315" y="392"/>
                    <a:pt x="1284" y="400"/>
                  </a:cubicBezTo>
                  <a:cubicBezTo>
                    <a:pt x="1127" y="441"/>
                    <a:pt x="984" y="508"/>
                    <a:pt x="860" y="614"/>
                  </a:cubicBezTo>
                  <a:cubicBezTo>
                    <a:pt x="791" y="672"/>
                    <a:pt x="792" y="673"/>
                    <a:pt x="792" y="761"/>
                  </a:cubicBezTo>
                  <a:cubicBezTo>
                    <a:pt x="792" y="829"/>
                    <a:pt x="791" y="897"/>
                    <a:pt x="792" y="965"/>
                  </a:cubicBezTo>
                  <a:cubicBezTo>
                    <a:pt x="792" y="990"/>
                    <a:pt x="784" y="1009"/>
                    <a:pt x="761" y="1020"/>
                  </a:cubicBezTo>
                  <a:cubicBezTo>
                    <a:pt x="753" y="1020"/>
                    <a:pt x="745" y="1020"/>
                    <a:pt x="737" y="10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CA9AB1A7-EF97-4EE0-8FB3-366B40C84BA9}"/>
                </a:ext>
              </a:extLst>
            </p:cNvPr>
            <p:cNvSpPr>
              <a:spLocks noEditPoints="1"/>
            </p:cNvSpPr>
            <p:nvPr/>
          </p:nvSpPr>
          <p:spPr bwMode="auto">
            <a:xfrm>
              <a:off x="1346" y="994"/>
              <a:ext cx="2666" cy="2102"/>
            </a:xfrm>
            <a:custGeom>
              <a:avLst/>
              <a:gdLst>
                <a:gd name="T0" fmla="*/ 1564 w 1771"/>
                <a:gd name="T1" fmla="*/ 1324 h 1395"/>
                <a:gd name="T2" fmla="*/ 1594 w 1771"/>
                <a:gd name="T3" fmla="*/ 472 h 1395"/>
                <a:gd name="T4" fmla="*/ 1345 w 1771"/>
                <a:gd name="T5" fmla="*/ 365 h 1395"/>
                <a:gd name="T6" fmla="*/ 366 w 1771"/>
                <a:gd name="T7" fmla="*/ 286 h 1395"/>
                <a:gd name="T8" fmla="*/ 19 w 1771"/>
                <a:gd name="T9" fmla="*/ 368 h 1395"/>
                <a:gd name="T10" fmla="*/ 74 w 1771"/>
                <a:gd name="T11" fmla="*/ 164 h 1395"/>
                <a:gd name="T12" fmla="*/ 240 w 1771"/>
                <a:gd name="T13" fmla="*/ 82 h 1395"/>
                <a:gd name="T14" fmla="*/ 272 w 1771"/>
                <a:gd name="T15" fmla="*/ 196 h 1395"/>
                <a:gd name="T16" fmla="*/ 349 w 1771"/>
                <a:gd name="T17" fmla="*/ 90 h 1395"/>
                <a:gd name="T18" fmla="*/ 370 w 1771"/>
                <a:gd name="T19" fmla="*/ 138 h 1395"/>
                <a:gd name="T20" fmla="*/ 479 w 1771"/>
                <a:gd name="T21" fmla="*/ 116 h 1395"/>
                <a:gd name="T22" fmla="*/ 501 w 1771"/>
                <a:gd name="T23" fmla="*/ 27 h 1395"/>
                <a:gd name="T24" fmla="*/ 562 w 1771"/>
                <a:gd name="T25" fmla="*/ 135 h 1395"/>
                <a:gd name="T26" fmla="*/ 573 w 1771"/>
                <a:gd name="T27" fmla="*/ 178 h 1395"/>
                <a:gd name="T28" fmla="*/ 607 w 1771"/>
                <a:gd name="T29" fmla="*/ 146 h 1395"/>
                <a:gd name="T30" fmla="*/ 687 w 1771"/>
                <a:gd name="T31" fmla="*/ 268 h 1395"/>
                <a:gd name="T32" fmla="*/ 729 w 1771"/>
                <a:gd name="T33" fmla="*/ 167 h 1395"/>
                <a:gd name="T34" fmla="*/ 799 w 1771"/>
                <a:gd name="T35" fmla="*/ 221 h 1395"/>
                <a:gd name="T36" fmla="*/ 829 w 1771"/>
                <a:gd name="T37" fmla="*/ 182 h 1395"/>
                <a:gd name="T38" fmla="*/ 922 w 1771"/>
                <a:gd name="T39" fmla="*/ 295 h 1395"/>
                <a:gd name="T40" fmla="*/ 954 w 1771"/>
                <a:gd name="T41" fmla="*/ 195 h 1395"/>
                <a:gd name="T42" fmla="*/ 1028 w 1771"/>
                <a:gd name="T43" fmla="*/ 236 h 1395"/>
                <a:gd name="T44" fmla="*/ 1056 w 1771"/>
                <a:gd name="T45" fmla="*/ 199 h 1395"/>
                <a:gd name="T46" fmla="*/ 1156 w 1771"/>
                <a:gd name="T47" fmla="*/ 301 h 1395"/>
                <a:gd name="T48" fmla="*/ 1182 w 1771"/>
                <a:gd name="T49" fmla="*/ 197 h 1395"/>
                <a:gd name="T50" fmla="*/ 1259 w 1771"/>
                <a:gd name="T51" fmla="*/ 233 h 1395"/>
                <a:gd name="T52" fmla="*/ 1280 w 1771"/>
                <a:gd name="T53" fmla="*/ 191 h 1395"/>
                <a:gd name="T54" fmla="*/ 1397 w 1771"/>
                <a:gd name="T55" fmla="*/ 280 h 1395"/>
                <a:gd name="T56" fmla="*/ 1404 w 1771"/>
                <a:gd name="T57" fmla="*/ 175 h 1395"/>
                <a:gd name="T58" fmla="*/ 1439 w 1771"/>
                <a:gd name="T59" fmla="*/ 36 h 1395"/>
                <a:gd name="T60" fmla="*/ 1528 w 1771"/>
                <a:gd name="T61" fmla="*/ 79 h 1395"/>
                <a:gd name="T62" fmla="*/ 1600 w 1771"/>
                <a:gd name="T63" fmla="*/ 112 h 1395"/>
                <a:gd name="T64" fmla="*/ 1606 w 1771"/>
                <a:gd name="T65" fmla="*/ 309 h 1395"/>
                <a:gd name="T66" fmla="*/ 1758 w 1771"/>
                <a:gd name="T67" fmla="*/ 693 h 1395"/>
                <a:gd name="T68" fmla="*/ 1637 w 1771"/>
                <a:gd name="T69" fmla="*/ 1364 h 1395"/>
                <a:gd name="T70" fmla="*/ 1584 w 1771"/>
                <a:gd name="T71" fmla="*/ 1395 h 1395"/>
                <a:gd name="T72" fmla="*/ 505 w 1771"/>
                <a:gd name="T73" fmla="*/ 124 h 1395"/>
                <a:gd name="T74" fmla="*/ 459 w 1771"/>
                <a:gd name="T75" fmla="*/ 218 h 1395"/>
                <a:gd name="T76" fmla="*/ 1475 w 1771"/>
                <a:gd name="T77" fmla="*/ 160 h 1395"/>
                <a:gd name="T78" fmla="*/ 1509 w 1771"/>
                <a:gd name="T79" fmla="*/ 190 h 1395"/>
                <a:gd name="T80" fmla="*/ 1475 w 1771"/>
                <a:gd name="T81" fmla="*/ 160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1" h="1395">
                  <a:moveTo>
                    <a:pt x="1584" y="1395"/>
                  </a:moveTo>
                  <a:cubicBezTo>
                    <a:pt x="1553" y="1373"/>
                    <a:pt x="1549" y="1360"/>
                    <a:pt x="1564" y="1324"/>
                  </a:cubicBezTo>
                  <a:cubicBezTo>
                    <a:pt x="1607" y="1223"/>
                    <a:pt x="1644" y="1120"/>
                    <a:pt x="1665" y="1012"/>
                  </a:cubicBezTo>
                  <a:cubicBezTo>
                    <a:pt x="1701" y="824"/>
                    <a:pt x="1685" y="643"/>
                    <a:pt x="1594" y="472"/>
                  </a:cubicBezTo>
                  <a:cubicBezTo>
                    <a:pt x="1569" y="426"/>
                    <a:pt x="1547" y="378"/>
                    <a:pt x="1524" y="332"/>
                  </a:cubicBezTo>
                  <a:cubicBezTo>
                    <a:pt x="1464" y="343"/>
                    <a:pt x="1404" y="355"/>
                    <a:pt x="1345" y="365"/>
                  </a:cubicBezTo>
                  <a:cubicBezTo>
                    <a:pt x="1199" y="390"/>
                    <a:pt x="1052" y="392"/>
                    <a:pt x="904" y="381"/>
                  </a:cubicBezTo>
                  <a:cubicBezTo>
                    <a:pt x="722" y="368"/>
                    <a:pt x="543" y="334"/>
                    <a:pt x="366" y="286"/>
                  </a:cubicBezTo>
                  <a:cubicBezTo>
                    <a:pt x="309" y="270"/>
                    <a:pt x="250" y="262"/>
                    <a:pt x="190" y="273"/>
                  </a:cubicBezTo>
                  <a:cubicBezTo>
                    <a:pt x="123" y="286"/>
                    <a:pt x="69" y="323"/>
                    <a:pt x="19" y="368"/>
                  </a:cubicBezTo>
                  <a:cubicBezTo>
                    <a:pt x="14" y="372"/>
                    <a:pt x="8" y="377"/>
                    <a:pt x="0" y="380"/>
                  </a:cubicBezTo>
                  <a:cubicBezTo>
                    <a:pt x="24" y="308"/>
                    <a:pt x="46" y="235"/>
                    <a:pt x="74" y="164"/>
                  </a:cubicBezTo>
                  <a:cubicBezTo>
                    <a:pt x="86" y="133"/>
                    <a:pt x="116" y="113"/>
                    <a:pt x="148" y="102"/>
                  </a:cubicBezTo>
                  <a:cubicBezTo>
                    <a:pt x="176" y="93"/>
                    <a:pt x="207" y="89"/>
                    <a:pt x="240" y="82"/>
                  </a:cubicBezTo>
                  <a:cubicBezTo>
                    <a:pt x="243" y="123"/>
                    <a:pt x="245" y="159"/>
                    <a:pt x="248" y="198"/>
                  </a:cubicBezTo>
                  <a:cubicBezTo>
                    <a:pt x="256" y="197"/>
                    <a:pt x="264" y="197"/>
                    <a:pt x="272" y="196"/>
                  </a:cubicBezTo>
                  <a:cubicBezTo>
                    <a:pt x="270" y="158"/>
                    <a:pt x="268" y="123"/>
                    <a:pt x="266" y="84"/>
                  </a:cubicBezTo>
                  <a:cubicBezTo>
                    <a:pt x="295" y="86"/>
                    <a:pt x="322" y="88"/>
                    <a:pt x="349" y="90"/>
                  </a:cubicBezTo>
                  <a:cubicBezTo>
                    <a:pt x="349" y="106"/>
                    <a:pt x="348" y="119"/>
                    <a:pt x="347" y="134"/>
                  </a:cubicBezTo>
                  <a:cubicBezTo>
                    <a:pt x="354" y="135"/>
                    <a:pt x="361" y="137"/>
                    <a:pt x="370" y="138"/>
                  </a:cubicBezTo>
                  <a:cubicBezTo>
                    <a:pt x="372" y="124"/>
                    <a:pt x="374" y="110"/>
                    <a:pt x="376" y="95"/>
                  </a:cubicBezTo>
                  <a:cubicBezTo>
                    <a:pt x="411" y="102"/>
                    <a:pt x="444" y="109"/>
                    <a:pt x="479" y="116"/>
                  </a:cubicBezTo>
                  <a:cubicBezTo>
                    <a:pt x="482" y="92"/>
                    <a:pt x="485" y="69"/>
                    <a:pt x="487" y="47"/>
                  </a:cubicBezTo>
                  <a:cubicBezTo>
                    <a:pt x="488" y="36"/>
                    <a:pt x="491" y="30"/>
                    <a:pt x="501" y="27"/>
                  </a:cubicBezTo>
                  <a:cubicBezTo>
                    <a:pt x="524" y="19"/>
                    <a:pt x="546" y="10"/>
                    <a:pt x="574" y="0"/>
                  </a:cubicBezTo>
                  <a:cubicBezTo>
                    <a:pt x="570" y="47"/>
                    <a:pt x="566" y="90"/>
                    <a:pt x="562" y="135"/>
                  </a:cubicBezTo>
                  <a:cubicBezTo>
                    <a:pt x="567" y="137"/>
                    <a:pt x="573" y="139"/>
                    <a:pt x="580" y="142"/>
                  </a:cubicBezTo>
                  <a:cubicBezTo>
                    <a:pt x="578" y="153"/>
                    <a:pt x="575" y="165"/>
                    <a:pt x="573" y="178"/>
                  </a:cubicBezTo>
                  <a:cubicBezTo>
                    <a:pt x="580" y="180"/>
                    <a:pt x="587" y="182"/>
                    <a:pt x="596" y="185"/>
                  </a:cubicBezTo>
                  <a:cubicBezTo>
                    <a:pt x="599" y="172"/>
                    <a:pt x="603" y="160"/>
                    <a:pt x="607" y="146"/>
                  </a:cubicBezTo>
                  <a:cubicBezTo>
                    <a:pt x="638" y="152"/>
                    <a:pt x="670" y="158"/>
                    <a:pt x="704" y="164"/>
                  </a:cubicBezTo>
                  <a:cubicBezTo>
                    <a:pt x="698" y="199"/>
                    <a:pt x="693" y="233"/>
                    <a:pt x="687" y="268"/>
                  </a:cubicBezTo>
                  <a:cubicBezTo>
                    <a:pt x="696" y="269"/>
                    <a:pt x="703" y="270"/>
                    <a:pt x="712" y="271"/>
                  </a:cubicBezTo>
                  <a:cubicBezTo>
                    <a:pt x="717" y="236"/>
                    <a:pt x="723" y="202"/>
                    <a:pt x="729" y="167"/>
                  </a:cubicBezTo>
                  <a:cubicBezTo>
                    <a:pt x="754" y="170"/>
                    <a:pt x="778" y="174"/>
                    <a:pt x="803" y="178"/>
                  </a:cubicBezTo>
                  <a:cubicBezTo>
                    <a:pt x="801" y="193"/>
                    <a:pt x="800" y="206"/>
                    <a:pt x="799" y="221"/>
                  </a:cubicBezTo>
                  <a:cubicBezTo>
                    <a:pt x="808" y="222"/>
                    <a:pt x="815" y="222"/>
                    <a:pt x="823" y="223"/>
                  </a:cubicBezTo>
                  <a:cubicBezTo>
                    <a:pt x="825" y="209"/>
                    <a:pt x="827" y="197"/>
                    <a:pt x="829" y="182"/>
                  </a:cubicBezTo>
                  <a:cubicBezTo>
                    <a:pt x="862" y="185"/>
                    <a:pt x="894" y="187"/>
                    <a:pt x="928" y="190"/>
                  </a:cubicBezTo>
                  <a:cubicBezTo>
                    <a:pt x="926" y="226"/>
                    <a:pt x="924" y="260"/>
                    <a:pt x="922" y="295"/>
                  </a:cubicBezTo>
                  <a:cubicBezTo>
                    <a:pt x="931" y="295"/>
                    <a:pt x="938" y="296"/>
                    <a:pt x="947" y="296"/>
                  </a:cubicBezTo>
                  <a:cubicBezTo>
                    <a:pt x="949" y="261"/>
                    <a:pt x="951" y="228"/>
                    <a:pt x="954" y="195"/>
                  </a:cubicBezTo>
                  <a:cubicBezTo>
                    <a:pt x="979" y="195"/>
                    <a:pt x="1002" y="195"/>
                    <a:pt x="1028" y="195"/>
                  </a:cubicBezTo>
                  <a:cubicBezTo>
                    <a:pt x="1028" y="210"/>
                    <a:pt x="1028" y="222"/>
                    <a:pt x="1028" y="236"/>
                  </a:cubicBezTo>
                  <a:cubicBezTo>
                    <a:pt x="1036" y="237"/>
                    <a:pt x="1043" y="238"/>
                    <a:pt x="1052" y="239"/>
                  </a:cubicBezTo>
                  <a:cubicBezTo>
                    <a:pt x="1053" y="225"/>
                    <a:pt x="1054" y="212"/>
                    <a:pt x="1056" y="199"/>
                  </a:cubicBezTo>
                  <a:cubicBezTo>
                    <a:pt x="1089" y="199"/>
                    <a:pt x="1121" y="199"/>
                    <a:pt x="1156" y="199"/>
                  </a:cubicBezTo>
                  <a:cubicBezTo>
                    <a:pt x="1156" y="233"/>
                    <a:pt x="1156" y="266"/>
                    <a:pt x="1156" y="301"/>
                  </a:cubicBezTo>
                  <a:cubicBezTo>
                    <a:pt x="1167" y="301"/>
                    <a:pt x="1174" y="301"/>
                    <a:pt x="1182" y="301"/>
                  </a:cubicBezTo>
                  <a:cubicBezTo>
                    <a:pt x="1182" y="266"/>
                    <a:pt x="1182" y="233"/>
                    <a:pt x="1182" y="197"/>
                  </a:cubicBezTo>
                  <a:cubicBezTo>
                    <a:pt x="1205" y="196"/>
                    <a:pt x="1229" y="194"/>
                    <a:pt x="1254" y="193"/>
                  </a:cubicBezTo>
                  <a:cubicBezTo>
                    <a:pt x="1256" y="206"/>
                    <a:pt x="1257" y="218"/>
                    <a:pt x="1259" y="233"/>
                  </a:cubicBezTo>
                  <a:cubicBezTo>
                    <a:pt x="1267" y="232"/>
                    <a:pt x="1274" y="232"/>
                    <a:pt x="1283" y="231"/>
                  </a:cubicBezTo>
                  <a:cubicBezTo>
                    <a:pt x="1282" y="218"/>
                    <a:pt x="1281" y="206"/>
                    <a:pt x="1280" y="191"/>
                  </a:cubicBezTo>
                  <a:cubicBezTo>
                    <a:pt x="1313" y="187"/>
                    <a:pt x="1345" y="183"/>
                    <a:pt x="1378" y="179"/>
                  </a:cubicBezTo>
                  <a:cubicBezTo>
                    <a:pt x="1384" y="213"/>
                    <a:pt x="1390" y="245"/>
                    <a:pt x="1397" y="280"/>
                  </a:cubicBezTo>
                  <a:cubicBezTo>
                    <a:pt x="1404" y="279"/>
                    <a:pt x="1411" y="278"/>
                    <a:pt x="1421" y="278"/>
                  </a:cubicBezTo>
                  <a:cubicBezTo>
                    <a:pt x="1415" y="243"/>
                    <a:pt x="1410" y="210"/>
                    <a:pt x="1404" y="175"/>
                  </a:cubicBezTo>
                  <a:cubicBezTo>
                    <a:pt x="1422" y="171"/>
                    <a:pt x="1439" y="167"/>
                    <a:pt x="1456" y="163"/>
                  </a:cubicBezTo>
                  <a:cubicBezTo>
                    <a:pt x="1450" y="121"/>
                    <a:pt x="1445" y="81"/>
                    <a:pt x="1439" y="36"/>
                  </a:cubicBezTo>
                  <a:cubicBezTo>
                    <a:pt x="1469" y="47"/>
                    <a:pt x="1495" y="56"/>
                    <a:pt x="1520" y="66"/>
                  </a:cubicBezTo>
                  <a:cubicBezTo>
                    <a:pt x="1524" y="67"/>
                    <a:pt x="1527" y="74"/>
                    <a:pt x="1528" y="79"/>
                  </a:cubicBezTo>
                  <a:cubicBezTo>
                    <a:pt x="1532" y="98"/>
                    <a:pt x="1535" y="117"/>
                    <a:pt x="1539" y="140"/>
                  </a:cubicBezTo>
                  <a:cubicBezTo>
                    <a:pt x="1561" y="130"/>
                    <a:pt x="1581" y="121"/>
                    <a:pt x="1600" y="112"/>
                  </a:cubicBezTo>
                  <a:cubicBezTo>
                    <a:pt x="1622" y="170"/>
                    <a:pt x="1644" y="228"/>
                    <a:pt x="1667" y="287"/>
                  </a:cubicBezTo>
                  <a:cubicBezTo>
                    <a:pt x="1649" y="294"/>
                    <a:pt x="1628" y="301"/>
                    <a:pt x="1606" y="309"/>
                  </a:cubicBezTo>
                  <a:cubicBezTo>
                    <a:pt x="1623" y="342"/>
                    <a:pt x="1638" y="373"/>
                    <a:pt x="1654" y="405"/>
                  </a:cubicBezTo>
                  <a:cubicBezTo>
                    <a:pt x="1699" y="497"/>
                    <a:pt x="1740" y="591"/>
                    <a:pt x="1758" y="693"/>
                  </a:cubicBezTo>
                  <a:cubicBezTo>
                    <a:pt x="1771" y="768"/>
                    <a:pt x="1768" y="843"/>
                    <a:pt x="1762" y="918"/>
                  </a:cubicBezTo>
                  <a:cubicBezTo>
                    <a:pt x="1750" y="1075"/>
                    <a:pt x="1701" y="1222"/>
                    <a:pt x="1637" y="1364"/>
                  </a:cubicBezTo>
                  <a:cubicBezTo>
                    <a:pt x="1632" y="1376"/>
                    <a:pt x="1618" y="1385"/>
                    <a:pt x="1608" y="1395"/>
                  </a:cubicBezTo>
                  <a:cubicBezTo>
                    <a:pt x="1600" y="1395"/>
                    <a:pt x="1592" y="1395"/>
                    <a:pt x="1584" y="1395"/>
                  </a:cubicBezTo>
                  <a:close/>
                  <a:moveTo>
                    <a:pt x="483" y="223"/>
                  </a:moveTo>
                  <a:cubicBezTo>
                    <a:pt x="491" y="189"/>
                    <a:pt x="498" y="157"/>
                    <a:pt x="505" y="124"/>
                  </a:cubicBezTo>
                  <a:cubicBezTo>
                    <a:pt x="496" y="122"/>
                    <a:pt x="489" y="120"/>
                    <a:pt x="481" y="118"/>
                  </a:cubicBezTo>
                  <a:cubicBezTo>
                    <a:pt x="473" y="152"/>
                    <a:pt x="466" y="184"/>
                    <a:pt x="459" y="218"/>
                  </a:cubicBezTo>
                  <a:cubicBezTo>
                    <a:pt x="468" y="220"/>
                    <a:pt x="474" y="221"/>
                    <a:pt x="483" y="223"/>
                  </a:cubicBezTo>
                  <a:close/>
                  <a:moveTo>
                    <a:pt x="1475" y="160"/>
                  </a:moveTo>
                  <a:cubicBezTo>
                    <a:pt x="1479" y="174"/>
                    <a:pt x="1482" y="185"/>
                    <a:pt x="1486" y="197"/>
                  </a:cubicBezTo>
                  <a:cubicBezTo>
                    <a:pt x="1495" y="194"/>
                    <a:pt x="1502" y="193"/>
                    <a:pt x="1509" y="190"/>
                  </a:cubicBezTo>
                  <a:cubicBezTo>
                    <a:pt x="1505" y="177"/>
                    <a:pt x="1502" y="166"/>
                    <a:pt x="1498" y="154"/>
                  </a:cubicBezTo>
                  <a:cubicBezTo>
                    <a:pt x="1490" y="156"/>
                    <a:pt x="1483" y="158"/>
                    <a:pt x="1475" y="1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E4D030E0-CB52-43A6-8DF0-07ABEE02A0D8}"/>
                </a:ext>
              </a:extLst>
            </p:cNvPr>
            <p:cNvSpPr>
              <a:spLocks noEditPoints="1"/>
            </p:cNvSpPr>
            <p:nvPr/>
          </p:nvSpPr>
          <p:spPr bwMode="auto">
            <a:xfrm>
              <a:off x="1891" y="142"/>
              <a:ext cx="2524" cy="945"/>
            </a:xfrm>
            <a:custGeom>
              <a:avLst/>
              <a:gdLst>
                <a:gd name="T0" fmla="*/ 1279 w 1676"/>
                <a:gd name="T1" fmla="*/ 71 h 627"/>
                <a:gd name="T2" fmla="*/ 1190 w 1676"/>
                <a:gd name="T3" fmla="*/ 347 h 627"/>
                <a:gd name="T4" fmla="*/ 1237 w 1676"/>
                <a:gd name="T5" fmla="*/ 408 h 627"/>
                <a:gd name="T6" fmla="*/ 1274 w 1676"/>
                <a:gd name="T7" fmla="*/ 379 h 627"/>
                <a:gd name="T8" fmla="*/ 1333 w 1676"/>
                <a:gd name="T9" fmla="*/ 505 h 627"/>
                <a:gd name="T10" fmla="*/ 1383 w 1676"/>
                <a:gd name="T11" fmla="*/ 412 h 627"/>
                <a:gd name="T12" fmla="*/ 1441 w 1676"/>
                <a:gd name="T13" fmla="*/ 463 h 627"/>
                <a:gd name="T14" fmla="*/ 1470 w 1676"/>
                <a:gd name="T15" fmla="*/ 429 h 627"/>
                <a:gd name="T16" fmla="*/ 1667 w 1676"/>
                <a:gd name="T17" fmla="*/ 428 h 627"/>
                <a:gd name="T18" fmla="*/ 1565 w 1676"/>
                <a:gd name="T19" fmla="*/ 612 h 627"/>
                <a:gd name="T20" fmla="*/ 974 w 1676"/>
                <a:gd name="T21" fmla="*/ 483 h 627"/>
                <a:gd name="T22" fmla="*/ 80 w 1676"/>
                <a:gd name="T23" fmla="*/ 555 h 627"/>
                <a:gd name="T24" fmla="*/ 42 w 1676"/>
                <a:gd name="T25" fmla="*/ 408 h 627"/>
                <a:gd name="T26" fmla="*/ 97 w 1676"/>
                <a:gd name="T27" fmla="*/ 347 h 627"/>
                <a:gd name="T28" fmla="*/ 156 w 1676"/>
                <a:gd name="T29" fmla="*/ 427 h 627"/>
                <a:gd name="T30" fmla="*/ 104 w 1676"/>
                <a:gd name="T31" fmla="*/ 342 h 627"/>
                <a:gd name="T32" fmla="*/ 14 w 1676"/>
                <a:gd name="T33" fmla="*/ 71 h 627"/>
                <a:gd name="T34" fmla="*/ 62 w 1676"/>
                <a:gd name="T35" fmla="*/ 0 h 627"/>
                <a:gd name="T36" fmla="*/ 153 w 1676"/>
                <a:gd name="T37" fmla="*/ 215 h 627"/>
                <a:gd name="T38" fmla="*/ 221 w 1676"/>
                <a:gd name="T39" fmla="*/ 338 h 627"/>
                <a:gd name="T40" fmla="*/ 304 w 1676"/>
                <a:gd name="T41" fmla="*/ 278 h 627"/>
                <a:gd name="T42" fmla="*/ 349 w 1676"/>
                <a:gd name="T43" fmla="*/ 372 h 627"/>
                <a:gd name="T44" fmla="*/ 399 w 1676"/>
                <a:gd name="T45" fmla="*/ 260 h 627"/>
                <a:gd name="T46" fmla="*/ 429 w 1676"/>
                <a:gd name="T47" fmla="*/ 295 h 627"/>
                <a:gd name="T48" fmla="*/ 520 w 1676"/>
                <a:gd name="T49" fmla="*/ 247 h 627"/>
                <a:gd name="T50" fmla="*/ 548 w 1676"/>
                <a:gd name="T51" fmla="*/ 349 h 627"/>
                <a:gd name="T52" fmla="*/ 616 w 1676"/>
                <a:gd name="T53" fmla="*/ 246 h 627"/>
                <a:gd name="T54" fmla="*/ 640 w 1676"/>
                <a:gd name="T55" fmla="*/ 284 h 627"/>
                <a:gd name="T56" fmla="*/ 737 w 1676"/>
                <a:gd name="T57" fmla="*/ 249 h 627"/>
                <a:gd name="T58" fmla="*/ 753 w 1676"/>
                <a:gd name="T59" fmla="*/ 356 h 627"/>
                <a:gd name="T60" fmla="*/ 833 w 1676"/>
                <a:gd name="T61" fmla="*/ 259 h 627"/>
                <a:gd name="T62" fmla="*/ 852 w 1676"/>
                <a:gd name="T63" fmla="*/ 304 h 627"/>
                <a:gd name="T64" fmla="*/ 952 w 1676"/>
                <a:gd name="T65" fmla="*/ 279 h 627"/>
                <a:gd name="T66" fmla="*/ 954 w 1676"/>
                <a:gd name="T67" fmla="*/ 388 h 627"/>
                <a:gd name="T68" fmla="*/ 1046 w 1676"/>
                <a:gd name="T69" fmla="*/ 302 h 627"/>
                <a:gd name="T70" fmla="*/ 1059 w 1676"/>
                <a:gd name="T71" fmla="*/ 349 h 627"/>
                <a:gd name="T72" fmla="*/ 1108 w 1676"/>
                <a:gd name="T73" fmla="*/ 319 h 627"/>
                <a:gd name="T74" fmla="*/ 1199 w 1676"/>
                <a:gd name="T75" fmla="*/ 44 h 627"/>
                <a:gd name="T76" fmla="*/ 1258 w 1676"/>
                <a:gd name="T77" fmla="*/ 0 h 627"/>
                <a:gd name="T78" fmla="*/ 1185 w 1676"/>
                <a:gd name="T79" fmla="*/ 346 h 627"/>
                <a:gd name="T80" fmla="*/ 1127 w 1676"/>
                <a:gd name="T81" fmla="*/ 43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76" h="627">
                  <a:moveTo>
                    <a:pt x="1258" y="0"/>
                  </a:moveTo>
                  <a:cubicBezTo>
                    <a:pt x="1289" y="22"/>
                    <a:pt x="1291" y="33"/>
                    <a:pt x="1279" y="71"/>
                  </a:cubicBezTo>
                  <a:cubicBezTo>
                    <a:pt x="1249" y="158"/>
                    <a:pt x="1221" y="245"/>
                    <a:pt x="1192" y="332"/>
                  </a:cubicBezTo>
                  <a:cubicBezTo>
                    <a:pt x="1191" y="337"/>
                    <a:pt x="1191" y="341"/>
                    <a:pt x="1190" y="347"/>
                  </a:cubicBezTo>
                  <a:cubicBezTo>
                    <a:pt x="1209" y="354"/>
                    <a:pt x="1229" y="362"/>
                    <a:pt x="1249" y="369"/>
                  </a:cubicBezTo>
                  <a:cubicBezTo>
                    <a:pt x="1245" y="382"/>
                    <a:pt x="1241" y="395"/>
                    <a:pt x="1237" y="408"/>
                  </a:cubicBezTo>
                  <a:cubicBezTo>
                    <a:pt x="1245" y="411"/>
                    <a:pt x="1251" y="414"/>
                    <a:pt x="1259" y="417"/>
                  </a:cubicBezTo>
                  <a:cubicBezTo>
                    <a:pt x="1264" y="404"/>
                    <a:pt x="1269" y="393"/>
                    <a:pt x="1274" y="379"/>
                  </a:cubicBezTo>
                  <a:cubicBezTo>
                    <a:pt x="1302" y="388"/>
                    <a:pt x="1329" y="396"/>
                    <a:pt x="1359" y="405"/>
                  </a:cubicBezTo>
                  <a:cubicBezTo>
                    <a:pt x="1350" y="439"/>
                    <a:pt x="1342" y="471"/>
                    <a:pt x="1333" y="505"/>
                  </a:cubicBezTo>
                  <a:cubicBezTo>
                    <a:pt x="1341" y="508"/>
                    <a:pt x="1348" y="510"/>
                    <a:pt x="1356" y="513"/>
                  </a:cubicBezTo>
                  <a:cubicBezTo>
                    <a:pt x="1365" y="479"/>
                    <a:pt x="1374" y="445"/>
                    <a:pt x="1383" y="412"/>
                  </a:cubicBezTo>
                  <a:cubicBezTo>
                    <a:pt x="1404" y="415"/>
                    <a:pt x="1424" y="419"/>
                    <a:pt x="1444" y="422"/>
                  </a:cubicBezTo>
                  <a:cubicBezTo>
                    <a:pt x="1443" y="435"/>
                    <a:pt x="1442" y="448"/>
                    <a:pt x="1441" y="463"/>
                  </a:cubicBezTo>
                  <a:cubicBezTo>
                    <a:pt x="1449" y="464"/>
                    <a:pt x="1456" y="465"/>
                    <a:pt x="1465" y="467"/>
                  </a:cubicBezTo>
                  <a:cubicBezTo>
                    <a:pt x="1467" y="453"/>
                    <a:pt x="1469" y="440"/>
                    <a:pt x="1470" y="429"/>
                  </a:cubicBezTo>
                  <a:cubicBezTo>
                    <a:pt x="1539" y="422"/>
                    <a:pt x="1607" y="414"/>
                    <a:pt x="1676" y="407"/>
                  </a:cubicBezTo>
                  <a:cubicBezTo>
                    <a:pt x="1674" y="412"/>
                    <a:pt x="1670" y="420"/>
                    <a:pt x="1667" y="428"/>
                  </a:cubicBezTo>
                  <a:cubicBezTo>
                    <a:pt x="1642" y="483"/>
                    <a:pt x="1617" y="537"/>
                    <a:pt x="1593" y="592"/>
                  </a:cubicBezTo>
                  <a:cubicBezTo>
                    <a:pt x="1587" y="605"/>
                    <a:pt x="1579" y="610"/>
                    <a:pt x="1565" y="612"/>
                  </a:cubicBezTo>
                  <a:cubicBezTo>
                    <a:pt x="1458" y="627"/>
                    <a:pt x="1356" y="606"/>
                    <a:pt x="1255" y="574"/>
                  </a:cubicBezTo>
                  <a:cubicBezTo>
                    <a:pt x="1161" y="544"/>
                    <a:pt x="1069" y="508"/>
                    <a:pt x="974" y="483"/>
                  </a:cubicBezTo>
                  <a:cubicBezTo>
                    <a:pt x="749" y="424"/>
                    <a:pt x="523" y="415"/>
                    <a:pt x="296" y="472"/>
                  </a:cubicBezTo>
                  <a:cubicBezTo>
                    <a:pt x="220" y="491"/>
                    <a:pt x="148" y="518"/>
                    <a:pt x="80" y="555"/>
                  </a:cubicBezTo>
                  <a:cubicBezTo>
                    <a:pt x="76" y="557"/>
                    <a:pt x="72" y="559"/>
                    <a:pt x="67" y="561"/>
                  </a:cubicBezTo>
                  <a:cubicBezTo>
                    <a:pt x="59" y="509"/>
                    <a:pt x="51" y="458"/>
                    <a:pt x="42" y="408"/>
                  </a:cubicBezTo>
                  <a:cubicBezTo>
                    <a:pt x="36" y="375"/>
                    <a:pt x="36" y="375"/>
                    <a:pt x="67" y="360"/>
                  </a:cubicBezTo>
                  <a:cubicBezTo>
                    <a:pt x="76" y="356"/>
                    <a:pt x="86" y="351"/>
                    <a:pt x="97" y="347"/>
                  </a:cubicBezTo>
                  <a:cubicBezTo>
                    <a:pt x="109" y="377"/>
                    <a:pt x="121" y="406"/>
                    <a:pt x="133" y="436"/>
                  </a:cubicBezTo>
                  <a:cubicBezTo>
                    <a:pt x="141" y="433"/>
                    <a:pt x="147" y="430"/>
                    <a:pt x="156" y="427"/>
                  </a:cubicBezTo>
                  <a:cubicBezTo>
                    <a:pt x="144" y="397"/>
                    <a:pt x="133" y="368"/>
                    <a:pt x="121" y="338"/>
                  </a:cubicBezTo>
                  <a:cubicBezTo>
                    <a:pt x="114" y="340"/>
                    <a:pt x="108" y="341"/>
                    <a:pt x="104" y="342"/>
                  </a:cubicBezTo>
                  <a:cubicBezTo>
                    <a:pt x="83" y="277"/>
                    <a:pt x="63" y="212"/>
                    <a:pt x="42" y="148"/>
                  </a:cubicBezTo>
                  <a:cubicBezTo>
                    <a:pt x="33" y="122"/>
                    <a:pt x="23" y="97"/>
                    <a:pt x="14" y="71"/>
                  </a:cubicBezTo>
                  <a:cubicBezTo>
                    <a:pt x="0" y="34"/>
                    <a:pt x="3" y="23"/>
                    <a:pt x="34" y="0"/>
                  </a:cubicBezTo>
                  <a:cubicBezTo>
                    <a:pt x="43" y="0"/>
                    <a:pt x="53" y="0"/>
                    <a:pt x="62" y="0"/>
                  </a:cubicBezTo>
                  <a:cubicBezTo>
                    <a:pt x="72" y="15"/>
                    <a:pt x="87" y="28"/>
                    <a:pt x="93" y="44"/>
                  </a:cubicBezTo>
                  <a:cubicBezTo>
                    <a:pt x="114" y="101"/>
                    <a:pt x="134" y="158"/>
                    <a:pt x="153" y="215"/>
                  </a:cubicBezTo>
                  <a:cubicBezTo>
                    <a:pt x="167" y="258"/>
                    <a:pt x="180" y="302"/>
                    <a:pt x="194" y="346"/>
                  </a:cubicBezTo>
                  <a:cubicBezTo>
                    <a:pt x="207" y="342"/>
                    <a:pt x="214" y="340"/>
                    <a:pt x="221" y="338"/>
                  </a:cubicBezTo>
                  <a:cubicBezTo>
                    <a:pt x="218" y="326"/>
                    <a:pt x="216" y="315"/>
                    <a:pt x="212" y="303"/>
                  </a:cubicBezTo>
                  <a:cubicBezTo>
                    <a:pt x="244" y="294"/>
                    <a:pt x="273" y="286"/>
                    <a:pt x="304" y="278"/>
                  </a:cubicBezTo>
                  <a:cubicBezTo>
                    <a:pt x="311" y="313"/>
                    <a:pt x="318" y="344"/>
                    <a:pt x="325" y="377"/>
                  </a:cubicBezTo>
                  <a:cubicBezTo>
                    <a:pt x="333" y="375"/>
                    <a:pt x="340" y="373"/>
                    <a:pt x="349" y="372"/>
                  </a:cubicBezTo>
                  <a:cubicBezTo>
                    <a:pt x="342" y="338"/>
                    <a:pt x="336" y="306"/>
                    <a:pt x="329" y="273"/>
                  </a:cubicBezTo>
                  <a:cubicBezTo>
                    <a:pt x="353" y="269"/>
                    <a:pt x="375" y="265"/>
                    <a:pt x="399" y="260"/>
                  </a:cubicBezTo>
                  <a:cubicBezTo>
                    <a:pt x="401" y="274"/>
                    <a:pt x="403" y="286"/>
                    <a:pt x="405" y="299"/>
                  </a:cubicBezTo>
                  <a:cubicBezTo>
                    <a:pt x="415" y="297"/>
                    <a:pt x="421" y="296"/>
                    <a:pt x="429" y="295"/>
                  </a:cubicBezTo>
                  <a:cubicBezTo>
                    <a:pt x="428" y="282"/>
                    <a:pt x="426" y="270"/>
                    <a:pt x="425" y="256"/>
                  </a:cubicBezTo>
                  <a:cubicBezTo>
                    <a:pt x="457" y="253"/>
                    <a:pt x="488" y="250"/>
                    <a:pt x="520" y="247"/>
                  </a:cubicBezTo>
                  <a:cubicBezTo>
                    <a:pt x="522" y="284"/>
                    <a:pt x="523" y="317"/>
                    <a:pt x="525" y="351"/>
                  </a:cubicBezTo>
                  <a:cubicBezTo>
                    <a:pt x="535" y="350"/>
                    <a:pt x="542" y="350"/>
                    <a:pt x="548" y="349"/>
                  </a:cubicBezTo>
                  <a:cubicBezTo>
                    <a:pt x="548" y="314"/>
                    <a:pt x="548" y="281"/>
                    <a:pt x="548" y="246"/>
                  </a:cubicBezTo>
                  <a:cubicBezTo>
                    <a:pt x="570" y="246"/>
                    <a:pt x="592" y="246"/>
                    <a:pt x="616" y="246"/>
                  </a:cubicBezTo>
                  <a:cubicBezTo>
                    <a:pt x="616" y="258"/>
                    <a:pt x="617" y="271"/>
                    <a:pt x="617" y="284"/>
                  </a:cubicBezTo>
                  <a:cubicBezTo>
                    <a:pt x="625" y="284"/>
                    <a:pt x="632" y="284"/>
                    <a:pt x="640" y="284"/>
                  </a:cubicBezTo>
                  <a:cubicBezTo>
                    <a:pt x="641" y="270"/>
                    <a:pt x="642" y="258"/>
                    <a:pt x="643" y="244"/>
                  </a:cubicBezTo>
                  <a:cubicBezTo>
                    <a:pt x="675" y="246"/>
                    <a:pt x="705" y="247"/>
                    <a:pt x="737" y="249"/>
                  </a:cubicBezTo>
                  <a:cubicBezTo>
                    <a:pt x="734" y="285"/>
                    <a:pt x="731" y="318"/>
                    <a:pt x="729" y="353"/>
                  </a:cubicBezTo>
                  <a:cubicBezTo>
                    <a:pt x="738" y="354"/>
                    <a:pt x="745" y="355"/>
                    <a:pt x="753" y="356"/>
                  </a:cubicBezTo>
                  <a:cubicBezTo>
                    <a:pt x="756" y="321"/>
                    <a:pt x="759" y="287"/>
                    <a:pt x="763" y="251"/>
                  </a:cubicBezTo>
                  <a:cubicBezTo>
                    <a:pt x="787" y="254"/>
                    <a:pt x="809" y="256"/>
                    <a:pt x="833" y="259"/>
                  </a:cubicBezTo>
                  <a:cubicBezTo>
                    <a:pt x="831" y="274"/>
                    <a:pt x="829" y="287"/>
                    <a:pt x="828" y="300"/>
                  </a:cubicBezTo>
                  <a:cubicBezTo>
                    <a:pt x="837" y="302"/>
                    <a:pt x="844" y="303"/>
                    <a:pt x="852" y="304"/>
                  </a:cubicBezTo>
                  <a:cubicBezTo>
                    <a:pt x="854" y="290"/>
                    <a:pt x="856" y="277"/>
                    <a:pt x="859" y="262"/>
                  </a:cubicBezTo>
                  <a:cubicBezTo>
                    <a:pt x="891" y="268"/>
                    <a:pt x="921" y="274"/>
                    <a:pt x="952" y="279"/>
                  </a:cubicBezTo>
                  <a:cubicBezTo>
                    <a:pt x="944" y="315"/>
                    <a:pt x="937" y="348"/>
                    <a:pt x="930" y="382"/>
                  </a:cubicBezTo>
                  <a:cubicBezTo>
                    <a:pt x="938" y="384"/>
                    <a:pt x="945" y="386"/>
                    <a:pt x="954" y="388"/>
                  </a:cubicBezTo>
                  <a:cubicBezTo>
                    <a:pt x="962" y="354"/>
                    <a:pt x="969" y="320"/>
                    <a:pt x="977" y="285"/>
                  </a:cubicBezTo>
                  <a:cubicBezTo>
                    <a:pt x="1001" y="291"/>
                    <a:pt x="1023" y="296"/>
                    <a:pt x="1046" y="302"/>
                  </a:cubicBezTo>
                  <a:cubicBezTo>
                    <a:pt x="1042" y="317"/>
                    <a:pt x="1039" y="329"/>
                    <a:pt x="1036" y="342"/>
                  </a:cubicBezTo>
                  <a:cubicBezTo>
                    <a:pt x="1044" y="345"/>
                    <a:pt x="1051" y="347"/>
                    <a:pt x="1059" y="349"/>
                  </a:cubicBezTo>
                  <a:cubicBezTo>
                    <a:pt x="1063" y="334"/>
                    <a:pt x="1067" y="322"/>
                    <a:pt x="1071" y="309"/>
                  </a:cubicBezTo>
                  <a:cubicBezTo>
                    <a:pt x="1084" y="313"/>
                    <a:pt x="1096" y="316"/>
                    <a:pt x="1108" y="319"/>
                  </a:cubicBezTo>
                  <a:cubicBezTo>
                    <a:pt x="1110" y="315"/>
                    <a:pt x="1111" y="311"/>
                    <a:pt x="1113" y="307"/>
                  </a:cubicBezTo>
                  <a:cubicBezTo>
                    <a:pt x="1141" y="220"/>
                    <a:pt x="1169" y="132"/>
                    <a:pt x="1199" y="44"/>
                  </a:cubicBezTo>
                  <a:cubicBezTo>
                    <a:pt x="1205" y="28"/>
                    <a:pt x="1220" y="15"/>
                    <a:pt x="1230" y="0"/>
                  </a:cubicBezTo>
                  <a:cubicBezTo>
                    <a:pt x="1239" y="0"/>
                    <a:pt x="1249" y="0"/>
                    <a:pt x="1258" y="0"/>
                  </a:cubicBezTo>
                  <a:close/>
                  <a:moveTo>
                    <a:pt x="1150" y="445"/>
                  </a:moveTo>
                  <a:cubicBezTo>
                    <a:pt x="1162" y="411"/>
                    <a:pt x="1173" y="379"/>
                    <a:pt x="1185" y="346"/>
                  </a:cubicBezTo>
                  <a:cubicBezTo>
                    <a:pt x="1176" y="343"/>
                    <a:pt x="1170" y="341"/>
                    <a:pt x="1161" y="338"/>
                  </a:cubicBezTo>
                  <a:cubicBezTo>
                    <a:pt x="1149" y="372"/>
                    <a:pt x="1138" y="404"/>
                    <a:pt x="1127" y="437"/>
                  </a:cubicBezTo>
                  <a:cubicBezTo>
                    <a:pt x="1136" y="440"/>
                    <a:pt x="1142" y="442"/>
                    <a:pt x="1150" y="4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90184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4BC5C-6A68-23A7-BCF1-190585138646}"/>
              </a:ext>
            </a:extLst>
          </p:cNvPr>
          <p:cNvSpPr>
            <a:spLocks noGrp="1"/>
          </p:cNvSpPr>
          <p:nvPr>
            <p:ph type="title"/>
          </p:nvPr>
        </p:nvSpPr>
        <p:spPr>
          <a:xfrm>
            <a:off x="838200" y="365125"/>
            <a:ext cx="10773578" cy="1325563"/>
          </a:xfrm>
        </p:spPr>
        <p:txBody>
          <a:bodyPr/>
          <a:lstStyle/>
          <a:p>
            <a:r>
              <a:rPr lang="en-US"/>
              <a:t>Consider two patients with excess body fat</a:t>
            </a:r>
            <a:endParaRPr lang="en-CA"/>
          </a:p>
        </p:txBody>
      </p:sp>
      <p:sp>
        <p:nvSpPr>
          <p:cNvPr id="3" name="Text Placeholder 2">
            <a:extLst>
              <a:ext uri="{FF2B5EF4-FFF2-40B4-BE49-F238E27FC236}">
                <a16:creationId xmlns:a16="http://schemas.microsoft.com/office/drawing/2014/main" id="{315458D8-BC06-514B-8B41-E2C2B125069A}"/>
              </a:ext>
            </a:extLst>
          </p:cNvPr>
          <p:cNvSpPr>
            <a:spLocks noGrp="1"/>
          </p:cNvSpPr>
          <p:nvPr>
            <p:ph type="body" sz="quarter" idx="13"/>
          </p:nvPr>
        </p:nvSpPr>
        <p:spPr/>
        <p:txBody>
          <a:bodyPr/>
          <a:lstStyle/>
          <a:p>
            <a:r>
              <a:rPr lang="en-CA" sz="1000"/>
              <a:t>BMI, body mass index; BP, blood pressure; FPG, fasting plasma glucose; HDL-C, high-density lipoprotein cholesterol; LDL-C, low-density lipoprotein cholesterol; TG, triglycerides; </a:t>
            </a:r>
            <a:br>
              <a:rPr lang="en-CA" sz="1000"/>
            </a:br>
            <a:r>
              <a:rPr lang="en-CA" sz="1000"/>
              <a:t>WC, waist circumference.</a:t>
            </a:r>
          </a:p>
        </p:txBody>
      </p:sp>
      <p:sp>
        <p:nvSpPr>
          <p:cNvPr id="4" name="Rectangle 3">
            <a:extLst>
              <a:ext uri="{FF2B5EF4-FFF2-40B4-BE49-F238E27FC236}">
                <a16:creationId xmlns:a16="http://schemas.microsoft.com/office/drawing/2014/main" id="{DA3FA9F0-0BAA-46EC-B98D-16F856A5BDB3}"/>
              </a:ext>
            </a:extLst>
          </p:cNvPr>
          <p:cNvSpPr/>
          <p:nvPr/>
        </p:nvSpPr>
        <p:spPr>
          <a:xfrm>
            <a:off x="1127649" y="1861456"/>
            <a:ext cx="3759200" cy="3744587"/>
          </a:xfrm>
          <a:prstGeom prst="rect">
            <a:avLst/>
          </a:prstGeom>
          <a:solidFill>
            <a:schemeClr val="accent5">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t"/>
          <a:lstStyle/>
          <a:p>
            <a:pPr algn="ctr"/>
            <a:r>
              <a:rPr lang="en-US" sz="2400" b="1">
                <a:solidFill>
                  <a:schemeClr val="tx1"/>
                </a:solidFill>
              </a:rPr>
              <a:t>Patient A</a:t>
            </a:r>
          </a:p>
          <a:p>
            <a:pPr algn="l">
              <a:lnSpc>
                <a:spcPct val="150000"/>
              </a:lnSpc>
            </a:pPr>
            <a:r>
              <a:rPr lang="en-US" b="0">
                <a:solidFill>
                  <a:schemeClr val="tx1"/>
                </a:solidFill>
              </a:rPr>
              <a:t>BMI = 37 kg/m</a:t>
            </a:r>
            <a:r>
              <a:rPr lang="en-US" b="0" baseline="30000">
                <a:solidFill>
                  <a:schemeClr val="tx1"/>
                </a:solidFill>
              </a:rPr>
              <a:t>2</a:t>
            </a:r>
            <a:endParaRPr lang="en-US" b="0">
              <a:solidFill>
                <a:schemeClr val="tx1"/>
              </a:solidFill>
            </a:endParaRPr>
          </a:p>
          <a:p>
            <a:pPr algn="l">
              <a:lnSpc>
                <a:spcPct val="150000"/>
              </a:lnSpc>
            </a:pPr>
            <a:r>
              <a:rPr lang="en-US" b="0">
                <a:solidFill>
                  <a:schemeClr val="tx1"/>
                </a:solidFill>
              </a:rPr>
              <a:t>FPG = 92 mg/dL</a:t>
            </a:r>
          </a:p>
          <a:p>
            <a:pPr algn="l">
              <a:lnSpc>
                <a:spcPct val="150000"/>
              </a:lnSpc>
            </a:pPr>
            <a:r>
              <a:rPr lang="en-US" b="0">
                <a:solidFill>
                  <a:schemeClr val="tx1"/>
                </a:solidFill>
              </a:rPr>
              <a:t>HDL-C = 54 mg/dL</a:t>
            </a:r>
          </a:p>
          <a:p>
            <a:pPr algn="l">
              <a:lnSpc>
                <a:spcPct val="150000"/>
              </a:lnSpc>
            </a:pPr>
            <a:r>
              <a:rPr lang="en-US" b="0">
                <a:solidFill>
                  <a:schemeClr val="tx1"/>
                </a:solidFill>
              </a:rPr>
              <a:t>LDL-C = 125 mg/dL</a:t>
            </a:r>
          </a:p>
          <a:p>
            <a:pPr algn="l">
              <a:lnSpc>
                <a:spcPct val="150000"/>
              </a:lnSpc>
            </a:pPr>
            <a:r>
              <a:rPr lang="en-US" b="0">
                <a:solidFill>
                  <a:schemeClr val="tx1"/>
                </a:solidFill>
              </a:rPr>
              <a:t>TG = 131 mg/dL</a:t>
            </a:r>
          </a:p>
          <a:p>
            <a:pPr algn="l">
              <a:lnSpc>
                <a:spcPct val="150000"/>
              </a:lnSpc>
            </a:pPr>
            <a:r>
              <a:rPr lang="en-US" b="0">
                <a:solidFill>
                  <a:schemeClr val="tx1"/>
                </a:solidFill>
              </a:rPr>
              <a:t>BP = 122/78</a:t>
            </a:r>
          </a:p>
          <a:p>
            <a:pPr algn="l">
              <a:lnSpc>
                <a:spcPct val="150000"/>
              </a:lnSpc>
            </a:pPr>
            <a:r>
              <a:rPr lang="en-US">
                <a:solidFill>
                  <a:schemeClr val="tx1"/>
                </a:solidFill>
              </a:rPr>
              <a:t>WC = 108 cm </a:t>
            </a:r>
            <a:endParaRPr lang="en-US" sz="2000" b="0">
              <a:solidFill>
                <a:schemeClr val="tx1"/>
              </a:solidFill>
            </a:endParaRPr>
          </a:p>
        </p:txBody>
      </p:sp>
      <p:sp>
        <p:nvSpPr>
          <p:cNvPr id="5" name="Rectangle 4">
            <a:extLst>
              <a:ext uri="{FF2B5EF4-FFF2-40B4-BE49-F238E27FC236}">
                <a16:creationId xmlns:a16="http://schemas.microsoft.com/office/drawing/2014/main" id="{2BC0EBAC-A7D4-7E69-13B7-A4C85FDB8264}"/>
              </a:ext>
            </a:extLst>
          </p:cNvPr>
          <p:cNvSpPr/>
          <p:nvPr/>
        </p:nvSpPr>
        <p:spPr>
          <a:xfrm>
            <a:off x="6967974" y="1861457"/>
            <a:ext cx="3759200" cy="374458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t"/>
          <a:lstStyle/>
          <a:p>
            <a:pPr algn="ctr"/>
            <a:r>
              <a:rPr lang="en-US" sz="2400" b="1">
                <a:solidFill>
                  <a:schemeClr val="tx1"/>
                </a:solidFill>
              </a:rPr>
              <a:t>Patient B</a:t>
            </a:r>
          </a:p>
          <a:p>
            <a:pPr algn="l">
              <a:lnSpc>
                <a:spcPct val="150000"/>
              </a:lnSpc>
            </a:pPr>
            <a:r>
              <a:rPr lang="en-US" b="0">
                <a:solidFill>
                  <a:schemeClr val="tx1"/>
                </a:solidFill>
              </a:rPr>
              <a:t>BMI = 28 kg/m</a:t>
            </a:r>
            <a:r>
              <a:rPr lang="en-US" b="0" baseline="30000">
                <a:solidFill>
                  <a:schemeClr val="tx1"/>
                </a:solidFill>
              </a:rPr>
              <a:t>2</a:t>
            </a:r>
            <a:endParaRPr lang="en-US" b="0">
              <a:solidFill>
                <a:schemeClr val="tx1"/>
              </a:solidFill>
            </a:endParaRPr>
          </a:p>
          <a:p>
            <a:pPr algn="l">
              <a:lnSpc>
                <a:spcPct val="150000"/>
              </a:lnSpc>
            </a:pPr>
            <a:r>
              <a:rPr lang="en-US" b="0">
                <a:solidFill>
                  <a:schemeClr val="tx1"/>
                </a:solidFill>
              </a:rPr>
              <a:t>FPG = 110 mg/dL </a:t>
            </a:r>
            <a:r>
              <a:rPr lang="en-US" b="1">
                <a:solidFill>
                  <a:schemeClr val="tx1"/>
                </a:solidFill>
              </a:rPr>
              <a:t>(prediabetes)</a:t>
            </a:r>
          </a:p>
          <a:p>
            <a:pPr algn="l">
              <a:lnSpc>
                <a:spcPct val="150000"/>
              </a:lnSpc>
            </a:pPr>
            <a:r>
              <a:rPr lang="en-US" b="0">
                <a:solidFill>
                  <a:schemeClr val="tx1"/>
                </a:solidFill>
              </a:rPr>
              <a:t>HDL-C = 38 mg/dL</a:t>
            </a:r>
          </a:p>
          <a:p>
            <a:pPr algn="l">
              <a:lnSpc>
                <a:spcPct val="150000"/>
              </a:lnSpc>
            </a:pPr>
            <a:r>
              <a:rPr lang="en-US" b="0">
                <a:solidFill>
                  <a:schemeClr val="tx1"/>
                </a:solidFill>
              </a:rPr>
              <a:t>LDL-C = 125 mg/dL</a:t>
            </a:r>
          </a:p>
          <a:p>
            <a:pPr algn="l">
              <a:lnSpc>
                <a:spcPct val="150000"/>
              </a:lnSpc>
            </a:pPr>
            <a:r>
              <a:rPr lang="en-US" b="0">
                <a:solidFill>
                  <a:schemeClr val="tx1"/>
                </a:solidFill>
              </a:rPr>
              <a:t>TG = 301 mg/dL</a:t>
            </a:r>
          </a:p>
          <a:p>
            <a:pPr algn="l">
              <a:lnSpc>
                <a:spcPct val="150000"/>
              </a:lnSpc>
            </a:pPr>
            <a:r>
              <a:rPr lang="en-US" b="0">
                <a:solidFill>
                  <a:schemeClr val="tx1"/>
                </a:solidFill>
              </a:rPr>
              <a:t>BP = 138/84 </a:t>
            </a:r>
            <a:r>
              <a:rPr lang="en-US" b="1">
                <a:solidFill>
                  <a:schemeClr val="tx1"/>
                </a:solidFill>
              </a:rPr>
              <a:t>(stage I hypertension)</a:t>
            </a:r>
          </a:p>
          <a:p>
            <a:pPr algn="l">
              <a:lnSpc>
                <a:spcPct val="150000"/>
              </a:lnSpc>
            </a:pPr>
            <a:r>
              <a:rPr lang="en-US">
                <a:solidFill>
                  <a:schemeClr val="tx1"/>
                </a:solidFill>
              </a:rPr>
              <a:t>WC = 125 cm</a:t>
            </a:r>
            <a:endParaRPr lang="en-US" b="0">
              <a:solidFill>
                <a:schemeClr val="tx1"/>
              </a:solidFill>
            </a:endParaRPr>
          </a:p>
        </p:txBody>
      </p:sp>
      <p:sp>
        <p:nvSpPr>
          <p:cNvPr id="11" name="TextBox 10">
            <a:extLst>
              <a:ext uri="{FF2B5EF4-FFF2-40B4-BE49-F238E27FC236}">
                <a16:creationId xmlns:a16="http://schemas.microsoft.com/office/drawing/2014/main" id="{17272F86-D4AF-DC63-EB51-C91B18743D62}"/>
              </a:ext>
            </a:extLst>
          </p:cNvPr>
          <p:cNvSpPr txBox="1"/>
          <p:nvPr/>
        </p:nvSpPr>
        <p:spPr>
          <a:xfrm>
            <a:off x="796611" y="5776811"/>
            <a:ext cx="10598777" cy="369332"/>
          </a:xfrm>
          <a:prstGeom prst="rect">
            <a:avLst/>
          </a:prstGeom>
          <a:noFill/>
        </p:spPr>
        <p:txBody>
          <a:bodyPr wrap="square">
            <a:spAutoFit/>
          </a:bodyPr>
          <a:lstStyle/>
          <a:p>
            <a:pPr algn="ctr"/>
            <a:r>
              <a:rPr lang="en-US" b="1">
                <a:latin typeface="+mn-lt"/>
              </a:rPr>
              <a:t>Patient B has a more metabolically severe presentation of obesity despite having a lower BMI</a:t>
            </a:r>
          </a:p>
        </p:txBody>
      </p:sp>
      <p:grpSp>
        <p:nvGrpSpPr>
          <p:cNvPr id="13" name="Group 12">
            <a:extLst>
              <a:ext uri="{FF2B5EF4-FFF2-40B4-BE49-F238E27FC236}">
                <a16:creationId xmlns:a16="http://schemas.microsoft.com/office/drawing/2014/main" id="{CD0B5210-DFBB-4A1B-9210-530E03C5CCE1}"/>
              </a:ext>
            </a:extLst>
          </p:cNvPr>
          <p:cNvGrpSpPr/>
          <p:nvPr/>
        </p:nvGrpSpPr>
        <p:grpSpPr>
          <a:xfrm>
            <a:off x="9458326" y="3259706"/>
            <a:ext cx="2360924" cy="2261033"/>
            <a:chOff x="-5030788" y="-299532"/>
            <a:chExt cx="1570038" cy="1571626"/>
          </a:xfrm>
        </p:grpSpPr>
        <p:sp>
          <p:nvSpPr>
            <p:cNvPr id="14" name="Freeform 16">
              <a:extLst>
                <a:ext uri="{FF2B5EF4-FFF2-40B4-BE49-F238E27FC236}">
                  <a16:creationId xmlns:a16="http://schemas.microsoft.com/office/drawing/2014/main" id="{B3AF1BFF-CE1E-4565-9665-B21BF50E76F2}"/>
                </a:ext>
              </a:extLst>
            </p:cNvPr>
            <p:cNvSpPr>
              <a:spLocks/>
            </p:cNvSpPr>
            <p:nvPr/>
          </p:nvSpPr>
          <p:spPr bwMode="auto">
            <a:xfrm>
              <a:off x="-5030788" y="-299532"/>
              <a:ext cx="1570038" cy="1571625"/>
            </a:xfrm>
            <a:custGeom>
              <a:avLst/>
              <a:gdLst>
                <a:gd name="T0" fmla="*/ 4397 w 4397"/>
                <a:gd name="T1" fmla="*/ 2199 h 4397"/>
                <a:gd name="T2" fmla="*/ 3943 w 4397"/>
                <a:gd name="T3" fmla="*/ 3538 h 4397"/>
                <a:gd name="T4" fmla="*/ 2199 w 4397"/>
                <a:gd name="T5" fmla="*/ 4397 h 4397"/>
                <a:gd name="T6" fmla="*/ 455 w 4397"/>
                <a:gd name="T7" fmla="*/ 3538 h 4397"/>
                <a:gd name="T8" fmla="*/ 0 w 4397"/>
                <a:gd name="T9" fmla="*/ 2199 h 4397"/>
                <a:gd name="T10" fmla="*/ 2199 w 4397"/>
                <a:gd name="T11" fmla="*/ 0 h 4397"/>
                <a:gd name="T12" fmla="*/ 4397 w 4397"/>
                <a:gd name="T13" fmla="*/ 2199 h 4397"/>
              </a:gdLst>
              <a:ahLst/>
              <a:cxnLst>
                <a:cxn ang="0">
                  <a:pos x="T0" y="T1"/>
                </a:cxn>
                <a:cxn ang="0">
                  <a:pos x="T2" y="T3"/>
                </a:cxn>
                <a:cxn ang="0">
                  <a:pos x="T4" y="T5"/>
                </a:cxn>
                <a:cxn ang="0">
                  <a:pos x="T6" y="T7"/>
                </a:cxn>
                <a:cxn ang="0">
                  <a:pos x="T8" y="T9"/>
                </a:cxn>
                <a:cxn ang="0">
                  <a:pos x="T10" y="T11"/>
                </a:cxn>
                <a:cxn ang="0">
                  <a:pos x="T12" y="T13"/>
                </a:cxn>
              </a:cxnLst>
              <a:rect l="0" t="0" r="r" b="b"/>
              <a:pathLst>
                <a:path w="4397" h="4397">
                  <a:moveTo>
                    <a:pt x="4397" y="2199"/>
                  </a:moveTo>
                  <a:cubicBezTo>
                    <a:pt x="4397" y="2703"/>
                    <a:pt x="4228" y="3167"/>
                    <a:pt x="3943" y="3538"/>
                  </a:cubicBezTo>
                  <a:cubicBezTo>
                    <a:pt x="3541" y="4060"/>
                    <a:pt x="2909" y="4397"/>
                    <a:pt x="2199" y="4397"/>
                  </a:cubicBezTo>
                  <a:cubicBezTo>
                    <a:pt x="1488" y="4397"/>
                    <a:pt x="857" y="4060"/>
                    <a:pt x="455" y="3538"/>
                  </a:cubicBezTo>
                  <a:cubicBezTo>
                    <a:pt x="170" y="3167"/>
                    <a:pt x="0" y="2703"/>
                    <a:pt x="0" y="2199"/>
                  </a:cubicBezTo>
                  <a:cubicBezTo>
                    <a:pt x="0" y="984"/>
                    <a:pt x="984" y="0"/>
                    <a:pt x="2199" y="0"/>
                  </a:cubicBezTo>
                  <a:cubicBezTo>
                    <a:pt x="3413" y="0"/>
                    <a:pt x="4397" y="984"/>
                    <a:pt x="4397" y="2199"/>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7">
              <a:extLst>
                <a:ext uri="{FF2B5EF4-FFF2-40B4-BE49-F238E27FC236}">
                  <a16:creationId xmlns:a16="http://schemas.microsoft.com/office/drawing/2014/main" id="{9F3EF811-0DBF-428F-9A82-99F865DE3DCE}"/>
                </a:ext>
              </a:extLst>
            </p:cNvPr>
            <p:cNvSpPr>
              <a:spLocks/>
            </p:cNvSpPr>
            <p:nvPr/>
          </p:nvSpPr>
          <p:spPr bwMode="auto">
            <a:xfrm>
              <a:off x="-4448175" y="630743"/>
              <a:ext cx="406400" cy="339725"/>
            </a:xfrm>
            <a:custGeom>
              <a:avLst/>
              <a:gdLst>
                <a:gd name="T0" fmla="*/ 1096 w 1139"/>
                <a:gd name="T1" fmla="*/ 450 h 952"/>
                <a:gd name="T2" fmla="*/ 1096 w 1139"/>
                <a:gd name="T3" fmla="*/ 0 h 952"/>
                <a:gd name="T4" fmla="*/ 570 w 1139"/>
                <a:gd name="T5" fmla="*/ 0 h 952"/>
                <a:gd name="T6" fmla="*/ 43 w 1139"/>
                <a:gd name="T7" fmla="*/ 0 h 952"/>
                <a:gd name="T8" fmla="*/ 43 w 1139"/>
                <a:gd name="T9" fmla="*/ 450 h 952"/>
                <a:gd name="T10" fmla="*/ 588 w 1139"/>
                <a:gd name="T11" fmla="*/ 952 h 952"/>
                <a:gd name="T12" fmla="*/ 1096 w 1139"/>
                <a:gd name="T13" fmla="*/ 450 h 952"/>
              </a:gdLst>
              <a:ahLst/>
              <a:cxnLst>
                <a:cxn ang="0">
                  <a:pos x="T0" y="T1"/>
                </a:cxn>
                <a:cxn ang="0">
                  <a:pos x="T2" y="T3"/>
                </a:cxn>
                <a:cxn ang="0">
                  <a:pos x="T4" y="T5"/>
                </a:cxn>
                <a:cxn ang="0">
                  <a:pos x="T6" y="T7"/>
                </a:cxn>
                <a:cxn ang="0">
                  <a:pos x="T8" y="T9"/>
                </a:cxn>
                <a:cxn ang="0">
                  <a:pos x="T10" y="T11"/>
                </a:cxn>
                <a:cxn ang="0">
                  <a:pos x="T12" y="T13"/>
                </a:cxn>
              </a:cxnLst>
              <a:rect l="0" t="0" r="r" b="b"/>
              <a:pathLst>
                <a:path w="1139" h="952">
                  <a:moveTo>
                    <a:pt x="1096" y="450"/>
                  </a:moveTo>
                  <a:cubicBezTo>
                    <a:pt x="1053" y="336"/>
                    <a:pt x="1096" y="0"/>
                    <a:pt x="1096" y="0"/>
                  </a:cubicBezTo>
                  <a:cubicBezTo>
                    <a:pt x="570" y="0"/>
                    <a:pt x="570" y="0"/>
                    <a:pt x="570" y="0"/>
                  </a:cubicBezTo>
                  <a:cubicBezTo>
                    <a:pt x="43" y="0"/>
                    <a:pt x="43" y="0"/>
                    <a:pt x="43" y="0"/>
                  </a:cubicBezTo>
                  <a:cubicBezTo>
                    <a:pt x="43" y="0"/>
                    <a:pt x="86" y="336"/>
                    <a:pt x="43" y="450"/>
                  </a:cubicBezTo>
                  <a:cubicBezTo>
                    <a:pt x="0" y="564"/>
                    <a:pt x="588" y="952"/>
                    <a:pt x="588" y="952"/>
                  </a:cubicBezTo>
                  <a:cubicBezTo>
                    <a:pt x="588" y="952"/>
                    <a:pt x="1139" y="564"/>
                    <a:pt x="1096" y="450"/>
                  </a:cubicBezTo>
                  <a:close/>
                </a:path>
              </a:pathLst>
            </a:custGeom>
            <a:solidFill>
              <a:srgbClr val="5635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8">
              <a:extLst>
                <a:ext uri="{FF2B5EF4-FFF2-40B4-BE49-F238E27FC236}">
                  <a16:creationId xmlns:a16="http://schemas.microsoft.com/office/drawing/2014/main" id="{8E6FADA4-C0CC-418C-96AE-EB3476047258}"/>
                </a:ext>
              </a:extLst>
            </p:cNvPr>
            <p:cNvSpPr>
              <a:spLocks/>
            </p:cNvSpPr>
            <p:nvPr/>
          </p:nvSpPr>
          <p:spPr bwMode="auto">
            <a:xfrm>
              <a:off x="-4586288" y="506"/>
              <a:ext cx="681038" cy="762000"/>
            </a:xfrm>
            <a:custGeom>
              <a:avLst/>
              <a:gdLst>
                <a:gd name="T0" fmla="*/ 954 w 1907"/>
                <a:gd name="T1" fmla="*/ 0 h 2132"/>
                <a:gd name="T2" fmla="*/ 259 w 1907"/>
                <a:gd name="T3" fmla="*/ 1488 h 2132"/>
                <a:gd name="T4" fmla="*/ 677 w 1907"/>
                <a:gd name="T5" fmla="*/ 2025 h 2132"/>
                <a:gd name="T6" fmla="*/ 1231 w 1907"/>
                <a:gd name="T7" fmla="*/ 2025 h 2132"/>
                <a:gd name="T8" fmla="*/ 1648 w 1907"/>
                <a:gd name="T9" fmla="*/ 1488 h 2132"/>
                <a:gd name="T10" fmla="*/ 954 w 1907"/>
                <a:gd name="T11" fmla="*/ 0 h 2132"/>
              </a:gdLst>
              <a:ahLst/>
              <a:cxnLst>
                <a:cxn ang="0">
                  <a:pos x="T0" y="T1"/>
                </a:cxn>
                <a:cxn ang="0">
                  <a:pos x="T2" y="T3"/>
                </a:cxn>
                <a:cxn ang="0">
                  <a:pos x="T4" y="T5"/>
                </a:cxn>
                <a:cxn ang="0">
                  <a:pos x="T6" y="T7"/>
                </a:cxn>
                <a:cxn ang="0">
                  <a:pos x="T8" y="T9"/>
                </a:cxn>
                <a:cxn ang="0">
                  <a:pos x="T10" y="T11"/>
                </a:cxn>
              </a:cxnLst>
              <a:rect l="0" t="0" r="r" b="b"/>
              <a:pathLst>
                <a:path w="1907" h="2132">
                  <a:moveTo>
                    <a:pt x="954" y="0"/>
                  </a:moveTo>
                  <a:cubicBezTo>
                    <a:pt x="0" y="20"/>
                    <a:pt x="165" y="1011"/>
                    <a:pt x="259" y="1488"/>
                  </a:cubicBezTo>
                  <a:cubicBezTo>
                    <a:pt x="310" y="1743"/>
                    <a:pt x="506" y="1918"/>
                    <a:pt x="677" y="2025"/>
                  </a:cubicBezTo>
                  <a:cubicBezTo>
                    <a:pt x="849" y="2132"/>
                    <a:pt x="1059" y="2132"/>
                    <a:pt x="1231" y="2025"/>
                  </a:cubicBezTo>
                  <a:cubicBezTo>
                    <a:pt x="1402" y="1918"/>
                    <a:pt x="1598" y="1743"/>
                    <a:pt x="1648" y="1488"/>
                  </a:cubicBezTo>
                  <a:cubicBezTo>
                    <a:pt x="1742" y="1011"/>
                    <a:pt x="1907" y="20"/>
                    <a:pt x="954" y="0"/>
                  </a:cubicBezTo>
                  <a:close/>
                </a:path>
              </a:pathLst>
            </a:custGeom>
            <a:solidFill>
              <a:srgbClr val="6D44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9">
              <a:extLst>
                <a:ext uri="{FF2B5EF4-FFF2-40B4-BE49-F238E27FC236}">
                  <a16:creationId xmlns:a16="http://schemas.microsoft.com/office/drawing/2014/main" id="{F713220E-514C-4623-883D-1FE0AC62FB4D}"/>
                </a:ext>
              </a:extLst>
            </p:cNvPr>
            <p:cNvSpPr>
              <a:spLocks/>
            </p:cNvSpPr>
            <p:nvPr/>
          </p:nvSpPr>
          <p:spPr bwMode="auto">
            <a:xfrm>
              <a:off x="-4573588" y="314831"/>
              <a:ext cx="111125" cy="209550"/>
            </a:xfrm>
            <a:custGeom>
              <a:avLst/>
              <a:gdLst>
                <a:gd name="T0" fmla="*/ 173 w 311"/>
                <a:gd name="T1" fmla="*/ 53 h 586"/>
                <a:gd name="T2" fmla="*/ 69 w 311"/>
                <a:gd name="T3" fmla="*/ 29 h 586"/>
                <a:gd name="T4" fmla="*/ 69 w 311"/>
                <a:gd name="T5" fmla="*/ 283 h 586"/>
                <a:gd name="T6" fmla="*/ 209 w 311"/>
                <a:gd name="T7" fmla="*/ 535 h 586"/>
                <a:gd name="T8" fmla="*/ 173 w 311"/>
                <a:gd name="T9" fmla="*/ 53 h 586"/>
              </a:gdLst>
              <a:ahLst/>
              <a:cxnLst>
                <a:cxn ang="0">
                  <a:pos x="T0" y="T1"/>
                </a:cxn>
                <a:cxn ang="0">
                  <a:pos x="T2" y="T3"/>
                </a:cxn>
                <a:cxn ang="0">
                  <a:pos x="T4" y="T5"/>
                </a:cxn>
                <a:cxn ang="0">
                  <a:pos x="T6" y="T7"/>
                </a:cxn>
                <a:cxn ang="0">
                  <a:pos x="T8" y="T9"/>
                </a:cxn>
              </a:cxnLst>
              <a:rect l="0" t="0" r="r" b="b"/>
              <a:pathLst>
                <a:path w="311" h="586">
                  <a:moveTo>
                    <a:pt x="173" y="53"/>
                  </a:moveTo>
                  <a:cubicBezTo>
                    <a:pt x="173" y="53"/>
                    <a:pt x="138" y="0"/>
                    <a:pt x="69" y="29"/>
                  </a:cubicBezTo>
                  <a:cubicBezTo>
                    <a:pt x="0" y="57"/>
                    <a:pt x="55" y="227"/>
                    <a:pt x="69" y="283"/>
                  </a:cubicBezTo>
                  <a:cubicBezTo>
                    <a:pt x="83" y="338"/>
                    <a:pt x="107" y="586"/>
                    <a:pt x="209" y="535"/>
                  </a:cubicBezTo>
                  <a:cubicBezTo>
                    <a:pt x="311" y="485"/>
                    <a:pt x="173" y="53"/>
                    <a:pt x="173" y="53"/>
                  </a:cubicBezTo>
                  <a:close/>
                </a:path>
              </a:pathLst>
            </a:custGeom>
            <a:solidFill>
              <a:srgbClr val="6D44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0">
              <a:extLst>
                <a:ext uri="{FF2B5EF4-FFF2-40B4-BE49-F238E27FC236}">
                  <a16:creationId xmlns:a16="http://schemas.microsoft.com/office/drawing/2014/main" id="{B1F5D6E6-198D-4996-9567-C130321DA9C2}"/>
                </a:ext>
              </a:extLst>
            </p:cNvPr>
            <p:cNvSpPr>
              <a:spLocks/>
            </p:cNvSpPr>
            <p:nvPr/>
          </p:nvSpPr>
          <p:spPr bwMode="auto">
            <a:xfrm>
              <a:off x="-4029075" y="314831"/>
              <a:ext cx="111125" cy="209550"/>
            </a:xfrm>
            <a:custGeom>
              <a:avLst/>
              <a:gdLst>
                <a:gd name="T0" fmla="*/ 139 w 311"/>
                <a:gd name="T1" fmla="*/ 53 h 586"/>
                <a:gd name="T2" fmla="*/ 242 w 311"/>
                <a:gd name="T3" fmla="*/ 29 h 586"/>
                <a:gd name="T4" fmla="*/ 242 w 311"/>
                <a:gd name="T5" fmla="*/ 283 h 586"/>
                <a:gd name="T6" fmla="*/ 103 w 311"/>
                <a:gd name="T7" fmla="*/ 535 h 586"/>
                <a:gd name="T8" fmla="*/ 139 w 311"/>
                <a:gd name="T9" fmla="*/ 53 h 586"/>
              </a:gdLst>
              <a:ahLst/>
              <a:cxnLst>
                <a:cxn ang="0">
                  <a:pos x="T0" y="T1"/>
                </a:cxn>
                <a:cxn ang="0">
                  <a:pos x="T2" y="T3"/>
                </a:cxn>
                <a:cxn ang="0">
                  <a:pos x="T4" y="T5"/>
                </a:cxn>
                <a:cxn ang="0">
                  <a:pos x="T6" y="T7"/>
                </a:cxn>
                <a:cxn ang="0">
                  <a:pos x="T8" y="T9"/>
                </a:cxn>
              </a:cxnLst>
              <a:rect l="0" t="0" r="r" b="b"/>
              <a:pathLst>
                <a:path w="311" h="586">
                  <a:moveTo>
                    <a:pt x="139" y="53"/>
                  </a:moveTo>
                  <a:cubicBezTo>
                    <a:pt x="139" y="53"/>
                    <a:pt x="174" y="0"/>
                    <a:pt x="242" y="29"/>
                  </a:cubicBezTo>
                  <a:cubicBezTo>
                    <a:pt x="311" y="57"/>
                    <a:pt x="257" y="227"/>
                    <a:pt x="242" y="283"/>
                  </a:cubicBezTo>
                  <a:cubicBezTo>
                    <a:pt x="228" y="338"/>
                    <a:pt x="205" y="586"/>
                    <a:pt x="103" y="535"/>
                  </a:cubicBezTo>
                  <a:cubicBezTo>
                    <a:pt x="0" y="485"/>
                    <a:pt x="139" y="53"/>
                    <a:pt x="139" y="53"/>
                  </a:cubicBezTo>
                  <a:close/>
                </a:path>
              </a:pathLst>
            </a:custGeom>
            <a:solidFill>
              <a:srgbClr val="6D44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1">
              <a:extLst>
                <a:ext uri="{FF2B5EF4-FFF2-40B4-BE49-F238E27FC236}">
                  <a16:creationId xmlns:a16="http://schemas.microsoft.com/office/drawing/2014/main" id="{E57E35DC-2174-4A0B-99C3-0F02A373CFFC}"/>
                </a:ext>
              </a:extLst>
            </p:cNvPr>
            <p:cNvSpPr>
              <a:spLocks/>
            </p:cNvSpPr>
            <p:nvPr/>
          </p:nvSpPr>
          <p:spPr bwMode="auto">
            <a:xfrm>
              <a:off x="-4545013" y="-42357"/>
              <a:ext cx="608013" cy="460375"/>
            </a:xfrm>
            <a:custGeom>
              <a:avLst/>
              <a:gdLst>
                <a:gd name="T0" fmla="*/ 74 w 1704"/>
                <a:gd name="T1" fmla="*/ 1034 h 1289"/>
                <a:gd name="T2" fmla="*/ 206 w 1704"/>
                <a:gd name="T3" fmla="*/ 283 h 1289"/>
                <a:gd name="T4" fmla="*/ 576 w 1704"/>
                <a:gd name="T5" fmla="*/ 56 h 1289"/>
                <a:gd name="T6" fmla="*/ 1116 w 1704"/>
                <a:gd name="T7" fmla="*/ 50 h 1289"/>
                <a:gd name="T8" fmla="*/ 1513 w 1704"/>
                <a:gd name="T9" fmla="*/ 312 h 1289"/>
                <a:gd name="T10" fmla="*/ 1610 w 1704"/>
                <a:gd name="T11" fmla="*/ 1034 h 1289"/>
                <a:gd name="T12" fmla="*/ 1540 w 1704"/>
                <a:gd name="T13" fmla="*/ 1231 h 1289"/>
                <a:gd name="T14" fmla="*/ 1540 w 1704"/>
                <a:gd name="T15" fmla="*/ 1022 h 1289"/>
                <a:gd name="T16" fmla="*/ 1329 w 1704"/>
                <a:gd name="T17" fmla="*/ 568 h 1289"/>
                <a:gd name="T18" fmla="*/ 845 w 1704"/>
                <a:gd name="T19" fmla="*/ 323 h 1289"/>
                <a:gd name="T20" fmla="*/ 350 w 1704"/>
                <a:gd name="T21" fmla="*/ 553 h 1289"/>
                <a:gd name="T22" fmla="*/ 139 w 1704"/>
                <a:gd name="T23" fmla="*/ 1067 h 1289"/>
                <a:gd name="T24" fmla="*/ 145 w 1704"/>
                <a:gd name="T25" fmla="*/ 1236 h 1289"/>
                <a:gd name="T26" fmla="*/ 74 w 1704"/>
                <a:gd name="T27" fmla="*/ 1034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4" h="1289">
                  <a:moveTo>
                    <a:pt x="74" y="1034"/>
                  </a:moveTo>
                  <a:cubicBezTo>
                    <a:pt x="74" y="1034"/>
                    <a:pt x="0" y="538"/>
                    <a:pt x="206" y="283"/>
                  </a:cubicBezTo>
                  <a:cubicBezTo>
                    <a:pt x="302" y="164"/>
                    <a:pt x="448" y="95"/>
                    <a:pt x="576" y="56"/>
                  </a:cubicBezTo>
                  <a:cubicBezTo>
                    <a:pt x="751" y="2"/>
                    <a:pt x="939" y="0"/>
                    <a:pt x="1116" y="50"/>
                  </a:cubicBezTo>
                  <a:cubicBezTo>
                    <a:pt x="1257" y="90"/>
                    <a:pt x="1420" y="166"/>
                    <a:pt x="1513" y="312"/>
                  </a:cubicBezTo>
                  <a:cubicBezTo>
                    <a:pt x="1704" y="611"/>
                    <a:pt x="1610" y="1034"/>
                    <a:pt x="1610" y="1034"/>
                  </a:cubicBezTo>
                  <a:cubicBezTo>
                    <a:pt x="1610" y="1034"/>
                    <a:pt x="1552" y="1174"/>
                    <a:pt x="1540" y="1231"/>
                  </a:cubicBezTo>
                  <a:cubicBezTo>
                    <a:pt x="1528" y="1289"/>
                    <a:pt x="1520" y="1154"/>
                    <a:pt x="1540" y="1022"/>
                  </a:cubicBezTo>
                  <a:cubicBezTo>
                    <a:pt x="1559" y="891"/>
                    <a:pt x="1378" y="739"/>
                    <a:pt x="1329" y="568"/>
                  </a:cubicBezTo>
                  <a:cubicBezTo>
                    <a:pt x="1280" y="396"/>
                    <a:pt x="1021" y="323"/>
                    <a:pt x="845" y="323"/>
                  </a:cubicBezTo>
                  <a:cubicBezTo>
                    <a:pt x="668" y="323"/>
                    <a:pt x="389" y="382"/>
                    <a:pt x="350" y="553"/>
                  </a:cubicBezTo>
                  <a:cubicBezTo>
                    <a:pt x="311" y="724"/>
                    <a:pt x="134" y="899"/>
                    <a:pt x="139" y="1067"/>
                  </a:cubicBezTo>
                  <a:cubicBezTo>
                    <a:pt x="145" y="1236"/>
                    <a:pt x="174" y="1223"/>
                    <a:pt x="145" y="1236"/>
                  </a:cubicBezTo>
                  <a:cubicBezTo>
                    <a:pt x="115" y="1248"/>
                    <a:pt x="74" y="1034"/>
                    <a:pt x="74" y="10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2">
              <a:extLst>
                <a:ext uri="{FF2B5EF4-FFF2-40B4-BE49-F238E27FC236}">
                  <a16:creationId xmlns:a16="http://schemas.microsoft.com/office/drawing/2014/main" id="{AE9F7E8C-76B4-46C7-AF01-B792D2162A2B}"/>
                </a:ext>
              </a:extLst>
            </p:cNvPr>
            <p:cNvSpPr>
              <a:spLocks/>
            </p:cNvSpPr>
            <p:nvPr/>
          </p:nvSpPr>
          <p:spPr bwMode="auto">
            <a:xfrm>
              <a:off x="-4867275" y="791081"/>
              <a:ext cx="1244600" cy="481013"/>
            </a:xfrm>
            <a:custGeom>
              <a:avLst/>
              <a:gdLst>
                <a:gd name="T0" fmla="*/ 3488 w 3488"/>
                <a:gd name="T1" fmla="*/ 484 h 1343"/>
                <a:gd name="T2" fmla="*/ 1744 w 3488"/>
                <a:gd name="T3" fmla="*/ 1343 h 1343"/>
                <a:gd name="T4" fmla="*/ 0 w 3488"/>
                <a:gd name="T5" fmla="*/ 484 h 1343"/>
                <a:gd name="T6" fmla="*/ 146 w 3488"/>
                <a:gd name="T7" fmla="*/ 309 h 1343"/>
                <a:gd name="T8" fmla="*/ 1038 w 3488"/>
                <a:gd name="T9" fmla="*/ 43 h 1343"/>
                <a:gd name="T10" fmla="*/ 1200 w 3488"/>
                <a:gd name="T11" fmla="*/ 0 h 1343"/>
                <a:gd name="T12" fmla="*/ 1215 w 3488"/>
                <a:gd name="T13" fmla="*/ 13 h 1343"/>
                <a:gd name="T14" fmla="*/ 1744 w 3488"/>
                <a:gd name="T15" fmla="*/ 368 h 1343"/>
                <a:gd name="T16" fmla="*/ 2273 w 3488"/>
                <a:gd name="T17" fmla="*/ 18 h 1343"/>
                <a:gd name="T18" fmla="*/ 2288 w 3488"/>
                <a:gd name="T19" fmla="*/ 0 h 1343"/>
                <a:gd name="T20" fmla="*/ 2449 w 3488"/>
                <a:gd name="T21" fmla="*/ 43 h 1343"/>
                <a:gd name="T22" fmla="*/ 3341 w 3488"/>
                <a:gd name="T23" fmla="*/ 309 h 1343"/>
                <a:gd name="T24" fmla="*/ 3488 w 3488"/>
                <a:gd name="T25" fmla="*/ 484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88" h="1343">
                  <a:moveTo>
                    <a:pt x="3488" y="484"/>
                  </a:moveTo>
                  <a:cubicBezTo>
                    <a:pt x="3086" y="1006"/>
                    <a:pt x="2454" y="1343"/>
                    <a:pt x="1744" y="1343"/>
                  </a:cubicBezTo>
                  <a:cubicBezTo>
                    <a:pt x="1033" y="1343"/>
                    <a:pt x="402" y="1006"/>
                    <a:pt x="0" y="484"/>
                  </a:cubicBezTo>
                  <a:cubicBezTo>
                    <a:pt x="44" y="395"/>
                    <a:pt x="93" y="331"/>
                    <a:pt x="146" y="309"/>
                  </a:cubicBezTo>
                  <a:cubicBezTo>
                    <a:pt x="284" y="252"/>
                    <a:pt x="778" y="114"/>
                    <a:pt x="1038" y="43"/>
                  </a:cubicBezTo>
                  <a:cubicBezTo>
                    <a:pt x="1136" y="17"/>
                    <a:pt x="1200" y="0"/>
                    <a:pt x="1200" y="0"/>
                  </a:cubicBezTo>
                  <a:cubicBezTo>
                    <a:pt x="1200" y="0"/>
                    <a:pt x="1205" y="5"/>
                    <a:pt x="1215" y="13"/>
                  </a:cubicBezTo>
                  <a:cubicBezTo>
                    <a:pt x="1277" y="69"/>
                    <a:pt x="1523" y="283"/>
                    <a:pt x="1744" y="368"/>
                  </a:cubicBezTo>
                  <a:cubicBezTo>
                    <a:pt x="1744" y="368"/>
                    <a:pt x="2110" y="203"/>
                    <a:pt x="2273" y="18"/>
                  </a:cubicBezTo>
                  <a:cubicBezTo>
                    <a:pt x="2278" y="12"/>
                    <a:pt x="2283" y="6"/>
                    <a:pt x="2288" y="0"/>
                  </a:cubicBezTo>
                  <a:cubicBezTo>
                    <a:pt x="2288" y="0"/>
                    <a:pt x="2352" y="17"/>
                    <a:pt x="2449" y="43"/>
                  </a:cubicBezTo>
                  <a:cubicBezTo>
                    <a:pt x="2709" y="114"/>
                    <a:pt x="3204" y="252"/>
                    <a:pt x="3341" y="309"/>
                  </a:cubicBezTo>
                  <a:cubicBezTo>
                    <a:pt x="3394" y="331"/>
                    <a:pt x="3444" y="395"/>
                    <a:pt x="3488" y="484"/>
                  </a:cubicBezTo>
                  <a:close/>
                </a:path>
              </a:pathLst>
            </a:custGeom>
            <a:solidFill>
              <a:srgbClr val="7C08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3">
              <a:extLst>
                <a:ext uri="{FF2B5EF4-FFF2-40B4-BE49-F238E27FC236}">
                  <a16:creationId xmlns:a16="http://schemas.microsoft.com/office/drawing/2014/main" id="{8B321A0E-EB0B-4A26-9DC6-B40E9F65DC6F}"/>
                </a:ext>
              </a:extLst>
            </p:cNvPr>
            <p:cNvSpPr>
              <a:spLocks/>
            </p:cNvSpPr>
            <p:nvPr/>
          </p:nvSpPr>
          <p:spPr bwMode="auto">
            <a:xfrm>
              <a:off x="-4497388" y="784731"/>
              <a:ext cx="503238" cy="193675"/>
            </a:xfrm>
            <a:custGeom>
              <a:avLst/>
              <a:gdLst>
                <a:gd name="T0" fmla="*/ 1268 w 1411"/>
                <a:gd name="T1" fmla="*/ 4 h 545"/>
                <a:gd name="T2" fmla="*/ 1229 w 1411"/>
                <a:gd name="T3" fmla="*/ 13 h 545"/>
                <a:gd name="T4" fmla="*/ 706 w 1411"/>
                <a:gd name="T5" fmla="*/ 366 h 545"/>
                <a:gd name="T6" fmla="*/ 183 w 1411"/>
                <a:gd name="T7" fmla="*/ 13 h 545"/>
                <a:gd name="T8" fmla="*/ 143 w 1411"/>
                <a:gd name="T9" fmla="*/ 4 h 545"/>
                <a:gd name="T10" fmla="*/ 0 w 1411"/>
                <a:gd name="T11" fmla="*/ 64 h 545"/>
                <a:gd name="T12" fmla="*/ 706 w 1411"/>
                <a:gd name="T13" fmla="*/ 545 h 545"/>
                <a:gd name="T14" fmla="*/ 1411 w 1411"/>
                <a:gd name="T15" fmla="*/ 64 h 545"/>
                <a:gd name="T16" fmla="*/ 1268 w 1411"/>
                <a:gd name="T17" fmla="*/ 4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1" h="545">
                  <a:moveTo>
                    <a:pt x="1268" y="4"/>
                  </a:moveTo>
                  <a:cubicBezTo>
                    <a:pt x="1255" y="0"/>
                    <a:pt x="1239" y="3"/>
                    <a:pt x="1229" y="13"/>
                  </a:cubicBezTo>
                  <a:cubicBezTo>
                    <a:pt x="941" y="297"/>
                    <a:pt x="706" y="366"/>
                    <a:pt x="706" y="366"/>
                  </a:cubicBezTo>
                  <a:cubicBezTo>
                    <a:pt x="706" y="366"/>
                    <a:pt x="471" y="297"/>
                    <a:pt x="183" y="13"/>
                  </a:cubicBezTo>
                  <a:cubicBezTo>
                    <a:pt x="172" y="3"/>
                    <a:pt x="157" y="0"/>
                    <a:pt x="143" y="4"/>
                  </a:cubicBezTo>
                  <a:cubicBezTo>
                    <a:pt x="110" y="16"/>
                    <a:pt x="48" y="38"/>
                    <a:pt x="0" y="64"/>
                  </a:cubicBezTo>
                  <a:cubicBezTo>
                    <a:pt x="0" y="64"/>
                    <a:pt x="333" y="480"/>
                    <a:pt x="706" y="545"/>
                  </a:cubicBezTo>
                  <a:cubicBezTo>
                    <a:pt x="1079" y="480"/>
                    <a:pt x="1411" y="64"/>
                    <a:pt x="1411" y="64"/>
                  </a:cubicBezTo>
                  <a:cubicBezTo>
                    <a:pt x="1364" y="38"/>
                    <a:pt x="1302" y="16"/>
                    <a:pt x="1268" y="4"/>
                  </a:cubicBezTo>
                  <a:close/>
                </a:path>
              </a:pathLst>
            </a:custGeom>
            <a:solidFill>
              <a:srgbClr val="4707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21">
            <a:extLst>
              <a:ext uri="{FF2B5EF4-FFF2-40B4-BE49-F238E27FC236}">
                <a16:creationId xmlns:a16="http://schemas.microsoft.com/office/drawing/2014/main" id="{65D5CA87-01A3-48C0-96E7-81CDF335021C}"/>
              </a:ext>
            </a:extLst>
          </p:cNvPr>
          <p:cNvGrpSpPr/>
          <p:nvPr/>
        </p:nvGrpSpPr>
        <p:grpSpPr>
          <a:xfrm>
            <a:off x="3837986" y="3263042"/>
            <a:ext cx="2258013" cy="2257695"/>
            <a:chOff x="-5030788" y="1486406"/>
            <a:chExt cx="1570038" cy="1571626"/>
          </a:xfrm>
        </p:grpSpPr>
        <p:sp>
          <p:nvSpPr>
            <p:cNvPr id="23" name="Freeform 140">
              <a:extLst>
                <a:ext uri="{FF2B5EF4-FFF2-40B4-BE49-F238E27FC236}">
                  <a16:creationId xmlns:a16="http://schemas.microsoft.com/office/drawing/2014/main" id="{362E6BD7-7323-4564-907A-461D4C830DAF}"/>
                </a:ext>
              </a:extLst>
            </p:cNvPr>
            <p:cNvSpPr>
              <a:spLocks/>
            </p:cNvSpPr>
            <p:nvPr/>
          </p:nvSpPr>
          <p:spPr bwMode="auto">
            <a:xfrm>
              <a:off x="-5030788" y="1486406"/>
              <a:ext cx="1570038" cy="1571625"/>
            </a:xfrm>
            <a:custGeom>
              <a:avLst/>
              <a:gdLst>
                <a:gd name="T0" fmla="*/ 4397 w 4397"/>
                <a:gd name="T1" fmla="*/ 2199 h 4398"/>
                <a:gd name="T2" fmla="*/ 3851 w 4397"/>
                <a:gd name="T3" fmla="*/ 3650 h 4398"/>
                <a:gd name="T4" fmla="*/ 3847 w 4397"/>
                <a:gd name="T5" fmla="*/ 3654 h 4398"/>
                <a:gd name="T6" fmla="*/ 3778 w 4397"/>
                <a:gd name="T7" fmla="*/ 3728 h 4398"/>
                <a:gd name="T8" fmla="*/ 3777 w 4397"/>
                <a:gd name="T9" fmla="*/ 3730 h 4398"/>
                <a:gd name="T10" fmla="*/ 3655 w 4397"/>
                <a:gd name="T11" fmla="*/ 3846 h 4398"/>
                <a:gd name="T12" fmla="*/ 3655 w 4397"/>
                <a:gd name="T13" fmla="*/ 3846 h 4398"/>
                <a:gd name="T14" fmla="*/ 3631 w 4397"/>
                <a:gd name="T15" fmla="*/ 3867 h 4398"/>
                <a:gd name="T16" fmla="*/ 3487 w 4397"/>
                <a:gd name="T17" fmla="*/ 3981 h 4398"/>
                <a:gd name="T18" fmla="*/ 3479 w 4397"/>
                <a:gd name="T19" fmla="*/ 3987 h 4398"/>
                <a:gd name="T20" fmla="*/ 3325 w 4397"/>
                <a:gd name="T21" fmla="*/ 4088 h 4398"/>
                <a:gd name="T22" fmla="*/ 3242 w 4397"/>
                <a:gd name="T23" fmla="*/ 4135 h 4398"/>
                <a:gd name="T24" fmla="*/ 3156 w 4397"/>
                <a:gd name="T25" fmla="*/ 4179 h 4398"/>
                <a:gd name="T26" fmla="*/ 3000 w 4397"/>
                <a:gd name="T27" fmla="*/ 4247 h 4398"/>
                <a:gd name="T28" fmla="*/ 2837 w 4397"/>
                <a:gd name="T29" fmla="*/ 4303 h 4398"/>
                <a:gd name="T30" fmla="*/ 2828 w 4397"/>
                <a:gd name="T31" fmla="*/ 4306 h 4398"/>
                <a:gd name="T32" fmla="*/ 2695 w 4397"/>
                <a:gd name="T33" fmla="*/ 4342 h 4398"/>
                <a:gd name="T34" fmla="*/ 2547 w 4397"/>
                <a:gd name="T35" fmla="*/ 4370 h 4398"/>
                <a:gd name="T36" fmla="*/ 2399 w 4397"/>
                <a:gd name="T37" fmla="*/ 4389 h 4398"/>
                <a:gd name="T38" fmla="*/ 2254 w 4397"/>
                <a:gd name="T39" fmla="*/ 4397 h 4398"/>
                <a:gd name="T40" fmla="*/ 2224 w 4397"/>
                <a:gd name="T41" fmla="*/ 4398 h 4398"/>
                <a:gd name="T42" fmla="*/ 2199 w 4397"/>
                <a:gd name="T43" fmla="*/ 4398 h 4398"/>
                <a:gd name="T44" fmla="*/ 2144 w 4397"/>
                <a:gd name="T45" fmla="*/ 4397 h 4398"/>
                <a:gd name="T46" fmla="*/ 1999 w 4397"/>
                <a:gd name="T47" fmla="*/ 4389 h 4398"/>
                <a:gd name="T48" fmla="*/ 1850 w 4397"/>
                <a:gd name="T49" fmla="*/ 4370 h 4398"/>
                <a:gd name="T50" fmla="*/ 1703 w 4397"/>
                <a:gd name="T51" fmla="*/ 4342 h 4398"/>
                <a:gd name="T52" fmla="*/ 1569 w 4397"/>
                <a:gd name="T53" fmla="*/ 4306 h 4398"/>
                <a:gd name="T54" fmla="*/ 1560 w 4397"/>
                <a:gd name="T55" fmla="*/ 4303 h 4398"/>
                <a:gd name="T56" fmla="*/ 1398 w 4397"/>
                <a:gd name="T57" fmla="*/ 4247 h 4398"/>
                <a:gd name="T58" fmla="*/ 1242 w 4397"/>
                <a:gd name="T59" fmla="*/ 4179 h 4398"/>
                <a:gd name="T60" fmla="*/ 1156 w 4397"/>
                <a:gd name="T61" fmla="*/ 4135 h 4398"/>
                <a:gd name="T62" fmla="*/ 1073 w 4397"/>
                <a:gd name="T63" fmla="*/ 4088 h 4398"/>
                <a:gd name="T64" fmla="*/ 919 w 4397"/>
                <a:gd name="T65" fmla="*/ 3987 h 4398"/>
                <a:gd name="T66" fmla="*/ 910 w 4397"/>
                <a:gd name="T67" fmla="*/ 3981 h 4398"/>
                <a:gd name="T68" fmla="*/ 766 w 4397"/>
                <a:gd name="T69" fmla="*/ 3867 h 4398"/>
                <a:gd name="T70" fmla="*/ 743 w 4397"/>
                <a:gd name="T71" fmla="*/ 3846 h 4398"/>
                <a:gd name="T72" fmla="*/ 743 w 4397"/>
                <a:gd name="T73" fmla="*/ 3846 h 4398"/>
                <a:gd name="T74" fmla="*/ 621 w 4397"/>
                <a:gd name="T75" fmla="*/ 3730 h 4398"/>
                <a:gd name="T76" fmla="*/ 619 w 4397"/>
                <a:gd name="T77" fmla="*/ 3728 h 4398"/>
                <a:gd name="T78" fmla="*/ 551 w 4397"/>
                <a:gd name="T79" fmla="*/ 3654 h 4398"/>
                <a:gd name="T80" fmla="*/ 547 w 4397"/>
                <a:gd name="T81" fmla="*/ 3650 h 4398"/>
                <a:gd name="T82" fmla="*/ 0 w 4397"/>
                <a:gd name="T83" fmla="*/ 2199 h 4398"/>
                <a:gd name="T84" fmla="*/ 2199 w 4397"/>
                <a:gd name="T85" fmla="*/ 0 h 4398"/>
                <a:gd name="T86" fmla="*/ 4397 w 4397"/>
                <a:gd name="T87" fmla="*/ 2199 h 4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97" h="4398">
                  <a:moveTo>
                    <a:pt x="4397" y="2199"/>
                  </a:moveTo>
                  <a:cubicBezTo>
                    <a:pt x="4397" y="2755"/>
                    <a:pt x="4191" y="3263"/>
                    <a:pt x="3851" y="3650"/>
                  </a:cubicBezTo>
                  <a:cubicBezTo>
                    <a:pt x="3849" y="3651"/>
                    <a:pt x="3848" y="3653"/>
                    <a:pt x="3847" y="3654"/>
                  </a:cubicBezTo>
                  <a:cubicBezTo>
                    <a:pt x="3825" y="3679"/>
                    <a:pt x="3802" y="3704"/>
                    <a:pt x="3778" y="3728"/>
                  </a:cubicBezTo>
                  <a:cubicBezTo>
                    <a:pt x="3778" y="3729"/>
                    <a:pt x="3777" y="3730"/>
                    <a:pt x="3777" y="3730"/>
                  </a:cubicBezTo>
                  <a:cubicBezTo>
                    <a:pt x="3738" y="3770"/>
                    <a:pt x="3697" y="3809"/>
                    <a:pt x="3655" y="3846"/>
                  </a:cubicBezTo>
                  <a:cubicBezTo>
                    <a:pt x="3655" y="3846"/>
                    <a:pt x="3655" y="3846"/>
                    <a:pt x="3655" y="3846"/>
                  </a:cubicBezTo>
                  <a:cubicBezTo>
                    <a:pt x="3647" y="3853"/>
                    <a:pt x="3639" y="3860"/>
                    <a:pt x="3631" y="3867"/>
                  </a:cubicBezTo>
                  <a:cubicBezTo>
                    <a:pt x="3585" y="3907"/>
                    <a:pt x="3537" y="3945"/>
                    <a:pt x="3487" y="3981"/>
                  </a:cubicBezTo>
                  <a:cubicBezTo>
                    <a:pt x="3484" y="3983"/>
                    <a:pt x="3481" y="3985"/>
                    <a:pt x="3479" y="3987"/>
                  </a:cubicBezTo>
                  <a:cubicBezTo>
                    <a:pt x="3429" y="4023"/>
                    <a:pt x="3378" y="4056"/>
                    <a:pt x="3325" y="4088"/>
                  </a:cubicBezTo>
                  <a:cubicBezTo>
                    <a:pt x="3297" y="4104"/>
                    <a:pt x="3270" y="4120"/>
                    <a:pt x="3242" y="4135"/>
                  </a:cubicBezTo>
                  <a:cubicBezTo>
                    <a:pt x="3213" y="4150"/>
                    <a:pt x="3185" y="4165"/>
                    <a:pt x="3156" y="4179"/>
                  </a:cubicBezTo>
                  <a:cubicBezTo>
                    <a:pt x="3105" y="4204"/>
                    <a:pt x="3053" y="4226"/>
                    <a:pt x="3000" y="4247"/>
                  </a:cubicBezTo>
                  <a:cubicBezTo>
                    <a:pt x="2947" y="4268"/>
                    <a:pt x="2893" y="4287"/>
                    <a:pt x="2837" y="4303"/>
                  </a:cubicBezTo>
                  <a:cubicBezTo>
                    <a:pt x="2834" y="4304"/>
                    <a:pt x="2831" y="4305"/>
                    <a:pt x="2828" y="4306"/>
                  </a:cubicBezTo>
                  <a:cubicBezTo>
                    <a:pt x="2784" y="4319"/>
                    <a:pt x="2740" y="4331"/>
                    <a:pt x="2695" y="4342"/>
                  </a:cubicBezTo>
                  <a:cubicBezTo>
                    <a:pt x="2646" y="4353"/>
                    <a:pt x="2597" y="4362"/>
                    <a:pt x="2547" y="4370"/>
                  </a:cubicBezTo>
                  <a:cubicBezTo>
                    <a:pt x="2498" y="4378"/>
                    <a:pt x="2449" y="4384"/>
                    <a:pt x="2399" y="4389"/>
                  </a:cubicBezTo>
                  <a:cubicBezTo>
                    <a:pt x="2351" y="4393"/>
                    <a:pt x="2303" y="4396"/>
                    <a:pt x="2254" y="4397"/>
                  </a:cubicBezTo>
                  <a:cubicBezTo>
                    <a:pt x="2244" y="4397"/>
                    <a:pt x="2234" y="4397"/>
                    <a:pt x="2224" y="4398"/>
                  </a:cubicBezTo>
                  <a:cubicBezTo>
                    <a:pt x="2216" y="4398"/>
                    <a:pt x="2207" y="4398"/>
                    <a:pt x="2199" y="4398"/>
                  </a:cubicBezTo>
                  <a:cubicBezTo>
                    <a:pt x="2180" y="4398"/>
                    <a:pt x="2162" y="4397"/>
                    <a:pt x="2144" y="4397"/>
                  </a:cubicBezTo>
                  <a:cubicBezTo>
                    <a:pt x="2095" y="4396"/>
                    <a:pt x="2047" y="4393"/>
                    <a:pt x="1999" y="4389"/>
                  </a:cubicBezTo>
                  <a:cubicBezTo>
                    <a:pt x="1949" y="4384"/>
                    <a:pt x="1899" y="4378"/>
                    <a:pt x="1850" y="4370"/>
                  </a:cubicBezTo>
                  <a:cubicBezTo>
                    <a:pt x="1801" y="4362"/>
                    <a:pt x="1751" y="4353"/>
                    <a:pt x="1703" y="4342"/>
                  </a:cubicBezTo>
                  <a:cubicBezTo>
                    <a:pt x="1658" y="4331"/>
                    <a:pt x="1613" y="4319"/>
                    <a:pt x="1569" y="4306"/>
                  </a:cubicBezTo>
                  <a:cubicBezTo>
                    <a:pt x="1566" y="4305"/>
                    <a:pt x="1563" y="4304"/>
                    <a:pt x="1560" y="4303"/>
                  </a:cubicBezTo>
                  <a:cubicBezTo>
                    <a:pt x="1505" y="4287"/>
                    <a:pt x="1451" y="4268"/>
                    <a:pt x="1398" y="4247"/>
                  </a:cubicBezTo>
                  <a:cubicBezTo>
                    <a:pt x="1345" y="4226"/>
                    <a:pt x="1293" y="4204"/>
                    <a:pt x="1242" y="4179"/>
                  </a:cubicBezTo>
                  <a:cubicBezTo>
                    <a:pt x="1213" y="4165"/>
                    <a:pt x="1184" y="4150"/>
                    <a:pt x="1156" y="4135"/>
                  </a:cubicBezTo>
                  <a:cubicBezTo>
                    <a:pt x="1128" y="4120"/>
                    <a:pt x="1100" y="4104"/>
                    <a:pt x="1073" y="4088"/>
                  </a:cubicBezTo>
                  <a:cubicBezTo>
                    <a:pt x="1020" y="4056"/>
                    <a:pt x="969" y="4023"/>
                    <a:pt x="919" y="3987"/>
                  </a:cubicBezTo>
                  <a:cubicBezTo>
                    <a:pt x="916" y="3985"/>
                    <a:pt x="913" y="3983"/>
                    <a:pt x="910" y="3981"/>
                  </a:cubicBezTo>
                  <a:cubicBezTo>
                    <a:pt x="861" y="3945"/>
                    <a:pt x="813" y="3907"/>
                    <a:pt x="766" y="3867"/>
                  </a:cubicBezTo>
                  <a:cubicBezTo>
                    <a:pt x="758" y="3860"/>
                    <a:pt x="750" y="3853"/>
                    <a:pt x="743" y="3846"/>
                  </a:cubicBezTo>
                  <a:cubicBezTo>
                    <a:pt x="743" y="3846"/>
                    <a:pt x="743" y="3846"/>
                    <a:pt x="743" y="3846"/>
                  </a:cubicBezTo>
                  <a:cubicBezTo>
                    <a:pt x="701" y="3809"/>
                    <a:pt x="660" y="3770"/>
                    <a:pt x="621" y="3730"/>
                  </a:cubicBezTo>
                  <a:cubicBezTo>
                    <a:pt x="620" y="3730"/>
                    <a:pt x="620" y="3729"/>
                    <a:pt x="619" y="3728"/>
                  </a:cubicBezTo>
                  <a:cubicBezTo>
                    <a:pt x="596" y="3704"/>
                    <a:pt x="573" y="3679"/>
                    <a:pt x="551" y="3654"/>
                  </a:cubicBezTo>
                  <a:cubicBezTo>
                    <a:pt x="549" y="3653"/>
                    <a:pt x="548" y="3651"/>
                    <a:pt x="547" y="3650"/>
                  </a:cubicBezTo>
                  <a:cubicBezTo>
                    <a:pt x="207" y="3263"/>
                    <a:pt x="0" y="2755"/>
                    <a:pt x="0" y="2199"/>
                  </a:cubicBezTo>
                  <a:cubicBezTo>
                    <a:pt x="0" y="985"/>
                    <a:pt x="985" y="0"/>
                    <a:pt x="2199" y="0"/>
                  </a:cubicBezTo>
                  <a:cubicBezTo>
                    <a:pt x="3413" y="0"/>
                    <a:pt x="4397" y="985"/>
                    <a:pt x="4397" y="2199"/>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1">
              <a:extLst>
                <a:ext uri="{FF2B5EF4-FFF2-40B4-BE49-F238E27FC236}">
                  <a16:creationId xmlns:a16="http://schemas.microsoft.com/office/drawing/2014/main" id="{AEA7F794-1522-4D04-A77E-B19E481BE201}"/>
                </a:ext>
              </a:extLst>
            </p:cNvPr>
            <p:cNvSpPr>
              <a:spLocks/>
            </p:cNvSpPr>
            <p:nvPr/>
          </p:nvSpPr>
          <p:spPr bwMode="auto">
            <a:xfrm>
              <a:off x="-4435475" y="2457956"/>
              <a:ext cx="381000" cy="319088"/>
            </a:xfrm>
            <a:custGeom>
              <a:avLst/>
              <a:gdLst>
                <a:gd name="T0" fmla="*/ 1028 w 1068"/>
                <a:gd name="T1" fmla="*/ 422 h 893"/>
                <a:gd name="T2" fmla="*/ 1028 w 1068"/>
                <a:gd name="T3" fmla="*/ 0 h 893"/>
                <a:gd name="T4" fmla="*/ 534 w 1068"/>
                <a:gd name="T5" fmla="*/ 0 h 893"/>
                <a:gd name="T6" fmla="*/ 40 w 1068"/>
                <a:gd name="T7" fmla="*/ 0 h 893"/>
                <a:gd name="T8" fmla="*/ 40 w 1068"/>
                <a:gd name="T9" fmla="*/ 422 h 893"/>
                <a:gd name="T10" fmla="*/ 551 w 1068"/>
                <a:gd name="T11" fmla="*/ 893 h 893"/>
                <a:gd name="T12" fmla="*/ 1028 w 1068"/>
                <a:gd name="T13" fmla="*/ 422 h 893"/>
              </a:gdLst>
              <a:ahLst/>
              <a:cxnLst>
                <a:cxn ang="0">
                  <a:pos x="T0" y="T1"/>
                </a:cxn>
                <a:cxn ang="0">
                  <a:pos x="T2" y="T3"/>
                </a:cxn>
                <a:cxn ang="0">
                  <a:pos x="T4" y="T5"/>
                </a:cxn>
                <a:cxn ang="0">
                  <a:pos x="T6" y="T7"/>
                </a:cxn>
                <a:cxn ang="0">
                  <a:pos x="T8" y="T9"/>
                </a:cxn>
                <a:cxn ang="0">
                  <a:pos x="T10" y="T11"/>
                </a:cxn>
                <a:cxn ang="0">
                  <a:pos x="T12" y="T13"/>
                </a:cxn>
              </a:cxnLst>
              <a:rect l="0" t="0" r="r" b="b"/>
              <a:pathLst>
                <a:path w="1068" h="893">
                  <a:moveTo>
                    <a:pt x="1028" y="422"/>
                  </a:moveTo>
                  <a:cubicBezTo>
                    <a:pt x="987" y="315"/>
                    <a:pt x="1028" y="0"/>
                    <a:pt x="1028" y="0"/>
                  </a:cubicBezTo>
                  <a:cubicBezTo>
                    <a:pt x="534" y="0"/>
                    <a:pt x="534" y="0"/>
                    <a:pt x="534" y="0"/>
                  </a:cubicBezTo>
                  <a:cubicBezTo>
                    <a:pt x="40" y="0"/>
                    <a:pt x="40" y="0"/>
                    <a:pt x="40" y="0"/>
                  </a:cubicBezTo>
                  <a:cubicBezTo>
                    <a:pt x="40" y="0"/>
                    <a:pt x="80" y="315"/>
                    <a:pt x="40" y="422"/>
                  </a:cubicBezTo>
                  <a:cubicBezTo>
                    <a:pt x="0" y="529"/>
                    <a:pt x="551" y="893"/>
                    <a:pt x="551" y="893"/>
                  </a:cubicBezTo>
                  <a:cubicBezTo>
                    <a:pt x="551" y="893"/>
                    <a:pt x="1068" y="529"/>
                    <a:pt x="1028" y="422"/>
                  </a:cubicBezTo>
                  <a:close/>
                </a:path>
              </a:pathLst>
            </a:custGeom>
            <a:solidFill>
              <a:srgbClr val="DBB3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42">
              <a:extLst>
                <a:ext uri="{FF2B5EF4-FFF2-40B4-BE49-F238E27FC236}">
                  <a16:creationId xmlns:a16="http://schemas.microsoft.com/office/drawing/2014/main" id="{4D81A97B-DD52-48A8-8364-F8C77D5AB54A}"/>
                </a:ext>
              </a:extLst>
            </p:cNvPr>
            <p:cNvSpPr>
              <a:spLocks/>
            </p:cNvSpPr>
            <p:nvPr/>
          </p:nvSpPr>
          <p:spPr bwMode="auto">
            <a:xfrm>
              <a:off x="-4564063" y="1865818"/>
              <a:ext cx="638175" cy="714375"/>
            </a:xfrm>
            <a:custGeom>
              <a:avLst/>
              <a:gdLst>
                <a:gd name="T0" fmla="*/ 894 w 1788"/>
                <a:gd name="T1" fmla="*/ 0 h 2000"/>
                <a:gd name="T2" fmla="*/ 243 w 1788"/>
                <a:gd name="T3" fmla="*/ 1395 h 2000"/>
                <a:gd name="T4" fmla="*/ 634 w 1788"/>
                <a:gd name="T5" fmla="*/ 1899 h 2000"/>
                <a:gd name="T6" fmla="*/ 1153 w 1788"/>
                <a:gd name="T7" fmla="*/ 1899 h 2000"/>
                <a:gd name="T8" fmla="*/ 1545 w 1788"/>
                <a:gd name="T9" fmla="*/ 1395 h 2000"/>
                <a:gd name="T10" fmla="*/ 894 w 1788"/>
                <a:gd name="T11" fmla="*/ 0 h 2000"/>
              </a:gdLst>
              <a:ahLst/>
              <a:cxnLst>
                <a:cxn ang="0">
                  <a:pos x="T0" y="T1"/>
                </a:cxn>
                <a:cxn ang="0">
                  <a:pos x="T2" y="T3"/>
                </a:cxn>
                <a:cxn ang="0">
                  <a:pos x="T4" y="T5"/>
                </a:cxn>
                <a:cxn ang="0">
                  <a:pos x="T6" y="T7"/>
                </a:cxn>
                <a:cxn ang="0">
                  <a:pos x="T8" y="T9"/>
                </a:cxn>
                <a:cxn ang="0">
                  <a:pos x="T10" y="T11"/>
                </a:cxn>
              </a:cxnLst>
              <a:rect l="0" t="0" r="r" b="b"/>
              <a:pathLst>
                <a:path w="1788" h="2000">
                  <a:moveTo>
                    <a:pt x="894" y="0"/>
                  </a:moveTo>
                  <a:cubicBezTo>
                    <a:pt x="0" y="19"/>
                    <a:pt x="154" y="948"/>
                    <a:pt x="243" y="1395"/>
                  </a:cubicBezTo>
                  <a:cubicBezTo>
                    <a:pt x="290" y="1634"/>
                    <a:pt x="474" y="1798"/>
                    <a:pt x="634" y="1899"/>
                  </a:cubicBezTo>
                  <a:cubicBezTo>
                    <a:pt x="795" y="2000"/>
                    <a:pt x="992" y="2000"/>
                    <a:pt x="1153" y="1899"/>
                  </a:cubicBezTo>
                  <a:cubicBezTo>
                    <a:pt x="1314" y="1798"/>
                    <a:pt x="1498" y="1634"/>
                    <a:pt x="1545" y="1395"/>
                  </a:cubicBezTo>
                  <a:cubicBezTo>
                    <a:pt x="1633" y="948"/>
                    <a:pt x="1788" y="19"/>
                    <a:pt x="894" y="0"/>
                  </a:cubicBezTo>
                  <a:close/>
                </a:path>
              </a:pathLst>
            </a:custGeom>
            <a:solidFill>
              <a:srgbClr val="EFC6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43">
              <a:extLst>
                <a:ext uri="{FF2B5EF4-FFF2-40B4-BE49-F238E27FC236}">
                  <a16:creationId xmlns:a16="http://schemas.microsoft.com/office/drawing/2014/main" id="{9E3B9DD0-EFA2-40D1-8544-D07549593947}"/>
                </a:ext>
              </a:extLst>
            </p:cNvPr>
            <p:cNvSpPr>
              <a:spLocks/>
            </p:cNvSpPr>
            <p:nvPr/>
          </p:nvSpPr>
          <p:spPr bwMode="auto">
            <a:xfrm>
              <a:off x="-4552950" y="2161093"/>
              <a:ext cx="104775" cy="196850"/>
            </a:xfrm>
            <a:custGeom>
              <a:avLst/>
              <a:gdLst>
                <a:gd name="T0" fmla="*/ 161 w 291"/>
                <a:gd name="T1" fmla="*/ 50 h 549"/>
                <a:gd name="T2" fmla="*/ 64 w 291"/>
                <a:gd name="T3" fmla="*/ 27 h 549"/>
                <a:gd name="T4" fmla="*/ 64 w 291"/>
                <a:gd name="T5" fmla="*/ 265 h 549"/>
                <a:gd name="T6" fmla="*/ 195 w 291"/>
                <a:gd name="T7" fmla="*/ 502 h 549"/>
                <a:gd name="T8" fmla="*/ 161 w 291"/>
                <a:gd name="T9" fmla="*/ 50 h 549"/>
              </a:gdLst>
              <a:ahLst/>
              <a:cxnLst>
                <a:cxn ang="0">
                  <a:pos x="T0" y="T1"/>
                </a:cxn>
                <a:cxn ang="0">
                  <a:pos x="T2" y="T3"/>
                </a:cxn>
                <a:cxn ang="0">
                  <a:pos x="T4" y="T5"/>
                </a:cxn>
                <a:cxn ang="0">
                  <a:pos x="T6" y="T7"/>
                </a:cxn>
                <a:cxn ang="0">
                  <a:pos x="T8" y="T9"/>
                </a:cxn>
              </a:cxnLst>
              <a:rect l="0" t="0" r="r" b="b"/>
              <a:pathLst>
                <a:path w="291" h="549">
                  <a:moveTo>
                    <a:pt x="161" y="50"/>
                  </a:moveTo>
                  <a:cubicBezTo>
                    <a:pt x="161" y="50"/>
                    <a:pt x="128" y="0"/>
                    <a:pt x="64" y="27"/>
                  </a:cubicBezTo>
                  <a:cubicBezTo>
                    <a:pt x="0" y="54"/>
                    <a:pt x="51" y="213"/>
                    <a:pt x="64" y="265"/>
                  </a:cubicBezTo>
                  <a:cubicBezTo>
                    <a:pt x="77" y="317"/>
                    <a:pt x="99" y="549"/>
                    <a:pt x="195" y="502"/>
                  </a:cubicBezTo>
                  <a:cubicBezTo>
                    <a:pt x="291" y="454"/>
                    <a:pt x="161" y="50"/>
                    <a:pt x="161" y="50"/>
                  </a:cubicBezTo>
                  <a:close/>
                </a:path>
              </a:pathLst>
            </a:custGeom>
            <a:solidFill>
              <a:srgbClr val="EFC6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44">
              <a:extLst>
                <a:ext uri="{FF2B5EF4-FFF2-40B4-BE49-F238E27FC236}">
                  <a16:creationId xmlns:a16="http://schemas.microsoft.com/office/drawing/2014/main" id="{607ACB46-4CC8-4520-B5DB-B3145BFB597D}"/>
                </a:ext>
              </a:extLst>
            </p:cNvPr>
            <p:cNvSpPr>
              <a:spLocks/>
            </p:cNvSpPr>
            <p:nvPr/>
          </p:nvSpPr>
          <p:spPr bwMode="auto">
            <a:xfrm>
              <a:off x="-4041775" y="2161093"/>
              <a:ext cx="103188" cy="196850"/>
            </a:xfrm>
            <a:custGeom>
              <a:avLst/>
              <a:gdLst>
                <a:gd name="T0" fmla="*/ 129 w 291"/>
                <a:gd name="T1" fmla="*/ 50 h 549"/>
                <a:gd name="T2" fmla="*/ 227 w 291"/>
                <a:gd name="T3" fmla="*/ 27 h 549"/>
                <a:gd name="T4" fmla="*/ 227 w 291"/>
                <a:gd name="T5" fmla="*/ 265 h 549"/>
                <a:gd name="T6" fmla="*/ 95 w 291"/>
                <a:gd name="T7" fmla="*/ 502 h 549"/>
                <a:gd name="T8" fmla="*/ 129 w 291"/>
                <a:gd name="T9" fmla="*/ 50 h 549"/>
              </a:gdLst>
              <a:ahLst/>
              <a:cxnLst>
                <a:cxn ang="0">
                  <a:pos x="T0" y="T1"/>
                </a:cxn>
                <a:cxn ang="0">
                  <a:pos x="T2" y="T3"/>
                </a:cxn>
                <a:cxn ang="0">
                  <a:pos x="T4" y="T5"/>
                </a:cxn>
                <a:cxn ang="0">
                  <a:pos x="T6" y="T7"/>
                </a:cxn>
                <a:cxn ang="0">
                  <a:pos x="T8" y="T9"/>
                </a:cxn>
              </a:cxnLst>
              <a:rect l="0" t="0" r="r" b="b"/>
              <a:pathLst>
                <a:path w="291" h="549">
                  <a:moveTo>
                    <a:pt x="129" y="50"/>
                  </a:moveTo>
                  <a:cubicBezTo>
                    <a:pt x="129" y="50"/>
                    <a:pt x="162" y="0"/>
                    <a:pt x="227" y="27"/>
                  </a:cubicBezTo>
                  <a:cubicBezTo>
                    <a:pt x="291" y="54"/>
                    <a:pt x="240" y="213"/>
                    <a:pt x="227" y="265"/>
                  </a:cubicBezTo>
                  <a:cubicBezTo>
                    <a:pt x="213" y="317"/>
                    <a:pt x="191" y="549"/>
                    <a:pt x="95" y="502"/>
                  </a:cubicBezTo>
                  <a:cubicBezTo>
                    <a:pt x="0" y="454"/>
                    <a:pt x="129" y="50"/>
                    <a:pt x="129" y="50"/>
                  </a:cubicBezTo>
                  <a:close/>
                </a:path>
              </a:pathLst>
            </a:custGeom>
            <a:solidFill>
              <a:srgbClr val="EFC6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45">
              <a:extLst>
                <a:ext uri="{FF2B5EF4-FFF2-40B4-BE49-F238E27FC236}">
                  <a16:creationId xmlns:a16="http://schemas.microsoft.com/office/drawing/2014/main" id="{36A241E1-56C1-4F0F-87AB-DDB2E430AC50}"/>
                </a:ext>
              </a:extLst>
            </p:cNvPr>
            <p:cNvSpPr>
              <a:spLocks/>
            </p:cNvSpPr>
            <p:nvPr/>
          </p:nvSpPr>
          <p:spPr bwMode="auto">
            <a:xfrm>
              <a:off x="-4835525" y="2624644"/>
              <a:ext cx="590550" cy="433388"/>
            </a:xfrm>
            <a:custGeom>
              <a:avLst/>
              <a:gdLst>
                <a:gd name="T0" fmla="*/ 1652 w 1652"/>
                <a:gd name="T1" fmla="*/ 1214 h 1214"/>
                <a:gd name="T2" fmla="*/ 1452 w 1652"/>
                <a:gd name="T3" fmla="*/ 1205 h 1214"/>
                <a:gd name="T4" fmla="*/ 1156 w 1652"/>
                <a:gd name="T5" fmla="*/ 1158 h 1214"/>
                <a:gd name="T6" fmla="*/ 1013 w 1652"/>
                <a:gd name="T7" fmla="*/ 1119 h 1214"/>
                <a:gd name="T8" fmla="*/ 695 w 1652"/>
                <a:gd name="T9" fmla="*/ 995 h 1214"/>
                <a:gd name="T10" fmla="*/ 526 w 1652"/>
                <a:gd name="T11" fmla="*/ 904 h 1214"/>
                <a:gd name="T12" fmla="*/ 363 w 1652"/>
                <a:gd name="T13" fmla="*/ 797 h 1214"/>
                <a:gd name="T14" fmla="*/ 196 w 1652"/>
                <a:gd name="T15" fmla="*/ 662 h 1214"/>
                <a:gd name="T16" fmla="*/ 74 w 1652"/>
                <a:gd name="T17" fmla="*/ 546 h 1214"/>
                <a:gd name="T18" fmla="*/ 4 w 1652"/>
                <a:gd name="T19" fmla="*/ 470 h 1214"/>
                <a:gd name="T20" fmla="*/ 2 w 1652"/>
                <a:gd name="T21" fmla="*/ 462 h 1214"/>
                <a:gd name="T22" fmla="*/ 125 w 1652"/>
                <a:gd name="T23" fmla="*/ 273 h 1214"/>
                <a:gd name="T24" fmla="*/ 125 w 1652"/>
                <a:gd name="T25" fmla="*/ 272 h 1214"/>
                <a:gd name="T26" fmla="*/ 257 w 1652"/>
                <a:gd name="T27" fmla="*/ 222 h 1214"/>
                <a:gd name="T28" fmla="*/ 361 w 1652"/>
                <a:gd name="T29" fmla="*/ 192 h 1214"/>
                <a:gd name="T30" fmla="*/ 529 w 1652"/>
                <a:gd name="T31" fmla="*/ 146 h 1214"/>
                <a:gd name="T32" fmla="*/ 544 w 1652"/>
                <a:gd name="T33" fmla="*/ 142 h 1214"/>
                <a:gd name="T34" fmla="*/ 572 w 1652"/>
                <a:gd name="T35" fmla="*/ 134 h 1214"/>
                <a:gd name="T36" fmla="*/ 578 w 1652"/>
                <a:gd name="T37" fmla="*/ 132 h 1214"/>
                <a:gd name="T38" fmla="*/ 610 w 1652"/>
                <a:gd name="T39" fmla="*/ 124 h 1214"/>
                <a:gd name="T40" fmla="*/ 643 w 1652"/>
                <a:gd name="T41" fmla="*/ 115 h 1214"/>
                <a:gd name="T42" fmla="*/ 663 w 1652"/>
                <a:gd name="T43" fmla="*/ 109 h 1214"/>
                <a:gd name="T44" fmla="*/ 686 w 1652"/>
                <a:gd name="T45" fmla="*/ 103 h 1214"/>
                <a:gd name="T46" fmla="*/ 711 w 1652"/>
                <a:gd name="T47" fmla="*/ 96 h 1214"/>
                <a:gd name="T48" fmla="*/ 890 w 1652"/>
                <a:gd name="T49" fmla="*/ 48 h 1214"/>
                <a:gd name="T50" fmla="*/ 969 w 1652"/>
                <a:gd name="T51" fmla="*/ 27 h 1214"/>
                <a:gd name="T52" fmla="*/ 986 w 1652"/>
                <a:gd name="T53" fmla="*/ 22 h 1214"/>
                <a:gd name="T54" fmla="*/ 992 w 1652"/>
                <a:gd name="T55" fmla="*/ 21 h 1214"/>
                <a:gd name="T56" fmla="*/ 1005 w 1652"/>
                <a:gd name="T57" fmla="*/ 17 h 1214"/>
                <a:gd name="T58" fmla="*/ 1018 w 1652"/>
                <a:gd name="T59" fmla="*/ 14 h 1214"/>
                <a:gd name="T60" fmla="*/ 1020 w 1652"/>
                <a:gd name="T61" fmla="*/ 13 h 1214"/>
                <a:gd name="T62" fmla="*/ 1022 w 1652"/>
                <a:gd name="T63" fmla="*/ 13 h 1214"/>
                <a:gd name="T64" fmla="*/ 1022 w 1652"/>
                <a:gd name="T65" fmla="*/ 12 h 1214"/>
                <a:gd name="T66" fmla="*/ 1070 w 1652"/>
                <a:gd name="T67" fmla="*/ 0 h 1214"/>
                <a:gd name="T68" fmla="*/ 1156 w 1652"/>
                <a:gd name="T69" fmla="*/ 19 h 1214"/>
                <a:gd name="T70" fmla="*/ 1157 w 1652"/>
                <a:gd name="T71" fmla="*/ 19 h 1214"/>
                <a:gd name="T72" fmla="*/ 1182 w 1652"/>
                <a:gd name="T73" fmla="*/ 26 h 1214"/>
                <a:gd name="T74" fmla="*/ 1303 w 1652"/>
                <a:gd name="T75" fmla="*/ 69 h 1214"/>
                <a:gd name="T76" fmla="*/ 1368 w 1652"/>
                <a:gd name="T77" fmla="*/ 101 h 1214"/>
                <a:gd name="T78" fmla="*/ 1452 w 1652"/>
                <a:gd name="T79" fmla="*/ 154 h 1214"/>
                <a:gd name="T80" fmla="*/ 1596 w 1652"/>
                <a:gd name="T81" fmla="*/ 304 h 1214"/>
                <a:gd name="T82" fmla="*/ 1650 w 1652"/>
                <a:gd name="T83" fmla="*/ 412 h 1214"/>
                <a:gd name="T84" fmla="*/ 1651 w 1652"/>
                <a:gd name="T85" fmla="*/ 415 h 1214"/>
                <a:gd name="T86" fmla="*/ 1652 w 1652"/>
                <a:gd name="T87" fmla="*/ 416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52" h="1214">
                  <a:moveTo>
                    <a:pt x="1652" y="416"/>
                  </a:moveTo>
                  <a:cubicBezTo>
                    <a:pt x="1652" y="1214"/>
                    <a:pt x="1652" y="1214"/>
                    <a:pt x="1652" y="1214"/>
                  </a:cubicBezTo>
                  <a:cubicBezTo>
                    <a:pt x="1633" y="1214"/>
                    <a:pt x="1615" y="1213"/>
                    <a:pt x="1597" y="1213"/>
                  </a:cubicBezTo>
                  <a:cubicBezTo>
                    <a:pt x="1548" y="1212"/>
                    <a:pt x="1500" y="1209"/>
                    <a:pt x="1452" y="1205"/>
                  </a:cubicBezTo>
                  <a:cubicBezTo>
                    <a:pt x="1402" y="1200"/>
                    <a:pt x="1352" y="1194"/>
                    <a:pt x="1303" y="1186"/>
                  </a:cubicBezTo>
                  <a:cubicBezTo>
                    <a:pt x="1254" y="1178"/>
                    <a:pt x="1204" y="1169"/>
                    <a:pt x="1156" y="1158"/>
                  </a:cubicBezTo>
                  <a:cubicBezTo>
                    <a:pt x="1111" y="1147"/>
                    <a:pt x="1066" y="1135"/>
                    <a:pt x="1022" y="1122"/>
                  </a:cubicBezTo>
                  <a:cubicBezTo>
                    <a:pt x="1019" y="1121"/>
                    <a:pt x="1016" y="1120"/>
                    <a:pt x="1013" y="1119"/>
                  </a:cubicBezTo>
                  <a:cubicBezTo>
                    <a:pt x="958" y="1103"/>
                    <a:pt x="904" y="1084"/>
                    <a:pt x="851" y="1063"/>
                  </a:cubicBezTo>
                  <a:cubicBezTo>
                    <a:pt x="798" y="1042"/>
                    <a:pt x="746" y="1020"/>
                    <a:pt x="695" y="995"/>
                  </a:cubicBezTo>
                  <a:cubicBezTo>
                    <a:pt x="666" y="981"/>
                    <a:pt x="637" y="966"/>
                    <a:pt x="609" y="951"/>
                  </a:cubicBezTo>
                  <a:cubicBezTo>
                    <a:pt x="581" y="936"/>
                    <a:pt x="553" y="920"/>
                    <a:pt x="526" y="904"/>
                  </a:cubicBezTo>
                  <a:cubicBezTo>
                    <a:pt x="473" y="872"/>
                    <a:pt x="422" y="839"/>
                    <a:pt x="372" y="803"/>
                  </a:cubicBezTo>
                  <a:cubicBezTo>
                    <a:pt x="369" y="801"/>
                    <a:pt x="366" y="799"/>
                    <a:pt x="363" y="797"/>
                  </a:cubicBezTo>
                  <a:cubicBezTo>
                    <a:pt x="314" y="761"/>
                    <a:pt x="266" y="723"/>
                    <a:pt x="219" y="683"/>
                  </a:cubicBezTo>
                  <a:cubicBezTo>
                    <a:pt x="211" y="676"/>
                    <a:pt x="203" y="669"/>
                    <a:pt x="196" y="662"/>
                  </a:cubicBezTo>
                  <a:cubicBezTo>
                    <a:pt x="196" y="662"/>
                    <a:pt x="196" y="662"/>
                    <a:pt x="196" y="662"/>
                  </a:cubicBezTo>
                  <a:cubicBezTo>
                    <a:pt x="154" y="625"/>
                    <a:pt x="113" y="586"/>
                    <a:pt x="74" y="546"/>
                  </a:cubicBezTo>
                  <a:cubicBezTo>
                    <a:pt x="73" y="546"/>
                    <a:pt x="73" y="545"/>
                    <a:pt x="72" y="544"/>
                  </a:cubicBezTo>
                  <a:cubicBezTo>
                    <a:pt x="49" y="520"/>
                    <a:pt x="26" y="495"/>
                    <a:pt x="4" y="470"/>
                  </a:cubicBezTo>
                  <a:cubicBezTo>
                    <a:pt x="2" y="469"/>
                    <a:pt x="1" y="467"/>
                    <a:pt x="0" y="466"/>
                  </a:cubicBezTo>
                  <a:cubicBezTo>
                    <a:pt x="1" y="465"/>
                    <a:pt x="1" y="463"/>
                    <a:pt x="2" y="462"/>
                  </a:cubicBezTo>
                  <a:cubicBezTo>
                    <a:pt x="39" y="377"/>
                    <a:pt x="64" y="329"/>
                    <a:pt x="95" y="297"/>
                  </a:cubicBezTo>
                  <a:cubicBezTo>
                    <a:pt x="104" y="288"/>
                    <a:pt x="114" y="280"/>
                    <a:pt x="125" y="273"/>
                  </a:cubicBezTo>
                  <a:cubicBezTo>
                    <a:pt x="125" y="273"/>
                    <a:pt x="125" y="272"/>
                    <a:pt x="125" y="272"/>
                  </a:cubicBezTo>
                  <a:cubicBezTo>
                    <a:pt x="125" y="272"/>
                    <a:pt x="125" y="272"/>
                    <a:pt x="125" y="272"/>
                  </a:cubicBezTo>
                  <a:cubicBezTo>
                    <a:pt x="145" y="259"/>
                    <a:pt x="169" y="250"/>
                    <a:pt x="200" y="240"/>
                  </a:cubicBezTo>
                  <a:cubicBezTo>
                    <a:pt x="217" y="234"/>
                    <a:pt x="236" y="228"/>
                    <a:pt x="257" y="222"/>
                  </a:cubicBezTo>
                  <a:cubicBezTo>
                    <a:pt x="280" y="215"/>
                    <a:pt x="316" y="205"/>
                    <a:pt x="360" y="192"/>
                  </a:cubicBezTo>
                  <a:cubicBezTo>
                    <a:pt x="361" y="192"/>
                    <a:pt x="361" y="192"/>
                    <a:pt x="361" y="192"/>
                  </a:cubicBezTo>
                  <a:cubicBezTo>
                    <a:pt x="408" y="179"/>
                    <a:pt x="465" y="163"/>
                    <a:pt x="526" y="147"/>
                  </a:cubicBezTo>
                  <a:cubicBezTo>
                    <a:pt x="526" y="147"/>
                    <a:pt x="527" y="146"/>
                    <a:pt x="529" y="146"/>
                  </a:cubicBezTo>
                  <a:cubicBezTo>
                    <a:pt x="530" y="146"/>
                    <a:pt x="530" y="145"/>
                    <a:pt x="531" y="145"/>
                  </a:cubicBezTo>
                  <a:cubicBezTo>
                    <a:pt x="534" y="144"/>
                    <a:pt x="538" y="143"/>
                    <a:pt x="544" y="142"/>
                  </a:cubicBezTo>
                  <a:cubicBezTo>
                    <a:pt x="544" y="142"/>
                    <a:pt x="545" y="141"/>
                    <a:pt x="545" y="141"/>
                  </a:cubicBezTo>
                  <a:cubicBezTo>
                    <a:pt x="553" y="139"/>
                    <a:pt x="562" y="137"/>
                    <a:pt x="572" y="134"/>
                  </a:cubicBezTo>
                  <a:cubicBezTo>
                    <a:pt x="574" y="133"/>
                    <a:pt x="576" y="133"/>
                    <a:pt x="578" y="132"/>
                  </a:cubicBezTo>
                  <a:cubicBezTo>
                    <a:pt x="578" y="132"/>
                    <a:pt x="578" y="132"/>
                    <a:pt x="578" y="132"/>
                  </a:cubicBezTo>
                  <a:cubicBezTo>
                    <a:pt x="581" y="132"/>
                    <a:pt x="583" y="131"/>
                    <a:pt x="585" y="130"/>
                  </a:cubicBezTo>
                  <a:cubicBezTo>
                    <a:pt x="593" y="128"/>
                    <a:pt x="601" y="126"/>
                    <a:pt x="610" y="124"/>
                  </a:cubicBezTo>
                  <a:cubicBezTo>
                    <a:pt x="614" y="123"/>
                    <a:pt x="617" y="122"/>
                    <a:pt x="621" y="121"/>
                  </a:cubicBezTo>
                  <a:cubicBezTo>
                    <a:pt x="628" y="119"/>
                    <a:pt x="636" y="117"/>
                    <a:pt x="643" y="115"/>
                  </a:cubicBezTo>
                  <a:cubicBezTo>
                    <a:pt x="648" y="113"/>
                    <a:pt x="653" y="112"/>
                    <a:pt x="658" y="111"/>
                  </a:cubicBezTo>
                  <a:cubicBezTo>
                    <a:pt x="659" y="110"/>
                    <a:pt x="661" y="110"/>
                    <a:pt x="663" y="109"/>
                  </a:cubicBezTo>
                  <a:cubicBezTo>
                    <a:pt x="667" y="108"/>
                    <a:pt x="672" y="107"/>
                    <a:pt x="677" y="106"/>
                  </a:cubicBezTo>
                  <a:cubicBezTo>
                    <a:pt x="680" y="105"/>
                    <a:pt x="683" y="104"/>
                    <a:pt x="686" y="103"/>
                  </a:cubicBezTo>
                  <a:cubicBezTo>
                    <a:pt x="689" y="102"/>
                    <a:pt x="692" y="101"/>
                    <a:pt x="695" y="101"/>
                  </a:cubicBezTo>
                  <a:cubicBezTo>
                    <a:pt x="711" y="96"/>
                    <a:pt x="711" y="96"/>
                    <a:pt x="711" y="96"/>
                  </a:cubicBezTo>
                  <a:cubicBezTo>
                    <a:pt x="760" y="83"/>
                    <a:pt x="807" y="70"/>
                    <a:pt x="851" y="59"/>
                  </a:cubicBezTo>
                  <a:cubicBezTo>
                    <a:pt x="864" y="55"/>
                    <a:pt x="877" y="51"/>
                    <a:pt x="890" y="48"/>
                  </a:cubicBezTo>
                  <a:cubicBezTo>
                    <a:pt x="895" y="47"/>
                    <a:pt x="900" y="45"/>
                    <a:pt x="904" y="44"/>
                  </a:cubicBezTo>
                  <a:cubicBezTo>
                    <a:pt x="928" y="38"/>
                    <a:pt x="950" y="32"/>
                    <a:pt x="969" y="27"/>
                  </a:cubicBezTo>
                  <a:cubicBezTo>
                    <a:pt x="970" y="26"/>
                    <a:pt x="972" y="26"/>
                    <a:pt x="973" y="26"/>
                  </a:cubicBezTo>
                  <a:cubicBezTo>
                    <a:pt x="978" y="24"/>
                    <a:pt x="982" y="23"/>
                    <a:pt x="986" y="22"/>
                  </a:cubicBezTo>
                  <a:cubicBezTo>
                    <a:pt x="987" y="22"/>
                    <a:pt x="988" y="22"/>
                    <a:pt x="989" y="21"/>
                  </a:cubicBezTo>
                  <a:cubicBezTo>
                    <a:pt x="990" y="21"/>
                    <a:pt x="991" y="21"/>
                    <a:pt x="992" y="21"/>
                  </a:cubicBezTo>
                  <a:cubicBezTo>
                    <a:pt x="993" y="20"/>
                    <a:pt x="993" y="20"/>
                    <a:pt x="994" y="20"/>
                  </a:cubicBezTo>
                  <a:cubicBezTo>
                    <a:pt x="998" y="19"/>
                    <a:pt x="1002" y="18"/>
                    <a:pt x="1005" y="17"/>
                  </a:cubicBezTo>
                  <a:cubicBezTo>
                    <a:pt x="1006" y="17"/>
                    <a:pt x="1007" y="17"/>
                    <a:pt x="1008" y="16"/>
                  </a:cubicBezTo>
                  <a:cubicBezTo>
                    <a:pt x="1012" y="15"/>
                    <a:pt x="1016" y="14"/>
                    <a:pt x="1018" y="14"/>
                  </a:cubicBezTo>
                  <a:cubicBezTo>
                    <a:pt x="1019" y="13"/>
                    <a:pt x="1019" y="13"/>
                    <a:pt x="1019" y="13"/>
                  </a:cubicBezTo>
                  <a:cubicBezTo>
                    <a:pt x="1020" y="13"/>
                    <a:pt x="1020" y="13"/>
                    <a:pt x="1020" y="13"/>
                  </a:cubicBezTo>
                  <a:cubicBezTo>
                    <a:pt x="1021" y="13"/>
                    <a:pt x="1021" y="13"/>
                    <a:pt x="1022" y="13"/>
                  </a:cubicBezTo>
                  <a:cubicBezTo>
                    <a:pt x="1022" y="13"/>
                    <a:pt x="1022" y="13"/>
                    <a:pt x="1022" y="13"/>
                  </a:cubicBezTo>
                  <a:cubicBezTo>
                    <a:pt x="1022" y="12"/>
                    <a:pt x="1022" y="12"/>
                    <a:pt x="1022" y="12"/>
                  </a:cubicBezTo>
                  <a:cubicBezTo>
                    <a:pt x="1022" y="12"/>
                    <a:pt x="1022" y="12"/>
                    <a:pt x="1022" y="12"/>
                  </a:cubicBezTo>
                  <a:cubicBezTo>
                    <a:pt x="1029" y="11"/>
                    <a:pt x="1035" y="9"/>
                    <a:pt x="1040" y="8"/>
                  </a:cubicBezTo>
                  <a:cubicBezTo>
                    <a:pt x="1070" y="0"/>
                    <a:pt x="1070" y="0"/>
                    <a:pt x="1070" y="0"/>
                  </a:cubicBezTo>
                  <a:cubicBezTo>
                    <a:pt x="1100" y="5"/>
                    <a:pt x="1129" y="12"/>
                    <a:pt x="1156" y="19"/>
                  </a:cubicBezTo>
                  <a:cubicBezTo>
                    <a:pt x="1156" y="19"/>
                    <a:pt x="1156" y="19"/>
                    <a:pt x="1156" y="19"/>
                  </a:cubicBezTo>
                  <a:cubicBezTo>
                    <a:pt x="1156" y="19"/>
                    <a:pt x="1157" y="19"/>
                    <a:pt x="1157" y="19"/>
                  </a:cubicBezTo>
                  <a:cubicBezTo>
                    <a:pt x="1157" y="19"/>
                    <a:pt x="1157" y="19"/>
                    <a:pt x="1157" y="19"/>
                  </a:cubicBezTo>
                  <a:cubicBezTo>
                    <a:pt x="1158" y="19"/>
                    <a:pt x="1158" y="19"/>
                    <a:pt x="1158" y="19"/>
                  </a:cubicBezTo>
                  <a:cubicBezTo>
                    <a:pt x="1166" y="21"/>
                    <a:pt x="1174" y="24"/>
                    <a:pt x="1182" y="26"/>
                  </a:cubicBezTo>
                  <a:cubicBezTo>
                    <a:pt x="1226" y="38"/>
                    <a:pt x="1266" y="53"/>
                    <a:pt x="1303" y="69"/>
                  </a:cubicBezTo>
                  <a:cubicBezTo>
                    <a:pt x="1303" y="69"/>
                    <a:pt x="1303" y="69"/>
                    <a:pt x="1303" y="69"/>
                  </a:cubicBezTo>
                  <a:cubicBezTo>
                    <a:pt x="1326" y="79"/>
                    <a:pt x="1348" y="90"/>
                    <a:pt x="1368" y="101"/>
                  </a:cubicBezTo>
                  <a:cubicBezTo>
                    <a:pt x="1368" y="101"/>
                    <a:pt x="1368" y="101"/>
                    <a:pt x="1368" y="101"/>
                  </a:cubicBezTo>
                  <a:cubicBezTo>
                    <a:pt x="1399" y="117"/>
                    <a:pt x="1427" y="135"/>
                    <a:pt x="1452" y="154"/>
                  </a:cubicBezTo>
                  <a:cubicBezTo>
                    <a:pt x="1452" y="154"/>
                    <a:pt x="1452" y="154"/>
                    <a:pt x="1452" y="154"/>
                  </a:cubicBezTo>
                  <a:cubicBezTo>
                    <a:pt x="1509" y="196"/>
                    <a:pt x="1550" y="240"/>
                    <a:pt x="1582" y="284"/>
                  </a:cubicBezTo>
                  <a:cubicBezTo>
                    <a:pt x="1587" y="291"/>
                    <a:pt x="1592" y="297"/>
                    <a:pt x="1596" y="304"/>
                  </a:cubicBezTo>
                  <a:cubicBezTo>
                    <a:pt x="1597" y="305"/>
                    <a:pt x="1597" y="305"/>
                    <a:pt x="1597" y="305"/>
                  </a:cubicBezTo>
                  <a:cubicBezTo>
                    <a:pt x="1622" y="345"/>
                    <a:pt x="1639" y="381"/>
                    <a:pt x="1650" y="412"/>
                  </a:cubicBezTo>
                  <a:cubicBezTo>
                    <a:pt x="1650" y="412"/>
                    <a:pt x="1650" y="412"/>
                    <a:pt x="1650" y="412"/>
                  </a:cubicBezTo>
                  <a:cubicBezTo>
                    <a:pt x="1651" y="413"/>
                    <a:pt x="1651" y="414"/>
                    <a:pt x="1651" y="415"/>
                  </a:cubicBezTo>
                  <a:cubicBezTo>
                    <a:pt x="1651" y="415"/>
                    <a:pt x="1651" y="415"/>
                    <a:pt x="1651" y="415"/>
                  </a:cubicBezTo>
                  <a:cubicBezTo>
                    <a:pt x="1652" y="416"/>
                    <a:pt x="1652" y="416"/>
                    <a:pt x="1652" y="416"/>
                  </a:cubicBezTo>
                  <a:close/>
                </a:path>
              </a:pathLst>
            </a:custGeom>
            <a:solidFill>
              <a:srgbClr val="4354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46">
              <a:extLst>
                <a:ext uri="{FF2B5EF4-FFF2-40B4-BE49-F238E27FC236}">
                  <a16:creationId xmlns:a16="http://schemas.microsoft.com/office/drawing/2014/main" id="{AD51F45B-BC78-4C81-8F64-CCCC37D5C1EA}"/>
                </a:ext>
              </a:extLst>
            </p:cNvPr>
            <p:cNvSpPr>
              <a:spLocks/>
            </p:cNvSpPr>
            <p:nvPr/>
          </p:nvSpPr>
          <p:spPr bwMode="auto">
            <a:xfrm>
              <a:off x="-4833938" y="2792919"/>
              <a:ext cx="122238" cy="73025"/>
            </a:xfrm>
            <a:custGeom>
              <a:avLst/>
              <a:gdLst>
                <a:gd name="T0" fmla="*/ 70 w 343"/>
                <a:gd name="T1" fmla="*/ 76 h 207"/>
                <a:gd name="T2" fmla="*/ 192 w 343"/>
                <a:gd name="T3" fmla="*/ 192 h 207"/>
                <a:gd name="T4" fmla="*/ 192 w 343"/>
                <a:gd name="T5" fmla="*/ 192 h 207"/>
                <a:gd name="T6" fmla="*/ 219 w 343"/>
                <a:gd name="T7" fmla="*/ 195 h 207"/>
                <a:gd name="T8" fmla="*/ 342 w 343"/>
                <a:gd name="T9" fmla="*/ 207 h 207"/>
                <a:gd name="T10" fmla="*/ 343 w 343"/>
                <a:gd name="T11" fmla="*/ 207 h 207"/>
                <a:gd name="T12" fmla="*/ 335 w 343"/>
                <a:gd name="T13" fmla="*/ 171 h 207"/>
                <a:gd name="T14" fmla="*/ 334 w 343"/>
                <a:gd name="T15" fmla="*/ 171 h 207"/>
                <a:gd name="T16" fmla="*/ 326 w 343"/>
                <a:gd name="T17" fmla="*/ 143 h 207"/>
                <a:gd name="T18" fmla="*/ 326 w 343"/>
                <a:gd name="T19" fmla="*/ 143 h 207"/>
                <a:gd name="T20" fmla="*/ 280 w 343"/>
                <a:gd name="T21" fmla="*/ 30 h 207"/>
                <a:gd name="T22" fmla="*/ 278 w 343"/>
                <a:gd name="T23" fmla="*/ 30 h 207"/>
                <a:gd name="T24" fmla="*/ 278 w 343"/>
                <a:gd name="T25" fmla="*/ 30 h 207"/>
                <a:gd name="T26" fmla="*/ 261 w 343"/>
                <a:gd name="T27" fmla="*/ 28 h 207"/>
                <a:gd name="T28" fmla="*/ 88 w 343"/>
                <a:gd name="T29" fmla="*/ 9 h 207"/>
                <a:gd name="T30" fmla="*/ 88 w 343"/>
                <a:gd name="T31" fmla="*/ 9 h 207"/>
                <a:gd name="T32" fmla="*/ 0 w 343"/>
                <a:gd name="T33" fmla="*/ 0 h 207"/>
                <a:gd name="T34" fmla="*/ 68 w 343"/>
                <a:gd name="T35" fmla="*/ 74 h 207"/>
                <a:gd name="T36" fmla="*/ 70 w 343"/>
                <a:gd name="T37" fmla="*/ 7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 h="207">
                  <a:moveTo>
                    <a:pt x="70" y="76"/>
                  </a:moveTo>
                  <a:cubicBezTo>
                    <a:pt x="109" y="116"/>
                    <a:pt x="150" y="155"/>
                    <a:pt x="192" y="192"/>
                  </a:cubicBezTo>
                  <a:cubicBezTo>
                    <a:pt x="192" y="192"/>
                    <a:pt x="192" y="192"/>
                    <a:pt x="192" y="192"/>
                  </a:cubicBezTo>
                  <a:cubicBezTo>
                    <a:pt x="219" y="195"/>
                    <a:pt x="219" y="195"/>
                    <a:pt x="219" y="195"/>
                  </a:cubicBezTo>
                  <a:cubicBezTo>
                    <a:pt x="342" y="207"/>
                    <a:pt x="342" y="207"/>
                    <a:pt x="342" y="207"/>
                  </a:cubicBezTo>
                  <a:cubicBezTo>
                    <a:pt x="343" y="207"/>
                    <a:pt x="343" y="207"/>
                    <a:pt x="343" y="207"/>
                  </a:cubicBezTo>
                  <a:cubicBezTo>
                    <a:pt x="343" y="207"/>
                    <a:pt x="341" y="194"/>
                    <a:pt x="335" y="171"/>
                  </a:cubicBezTo>
                  <a:cubicBezTo>
                    <a:pt x="335" y="171"/>
                    <a:pt x="335" y="171"/>
                    <a:pt x="334" y="171"/>
                  </a:cubicBezTo>
                  <a:cubicBezTo>
                    <a:pt x="332" y="163"/>
                    <a:pt x="330" y="154"/>
                    <a:pt x="326" y="143"/>
                  </a:cubicBezTo>
                  <a:cubicBezTo>
                    <a:pt x="326" y="143"/>
                    <a:pt x="326" y="143"/>
                    <a:pt x="326" y="143"/>
                  </a:cubicBezTo>
                  <a:cubicBezTo>
                    <a:pt x="316" y="112"/>
                    <a:pt x="302" y="73"/>
                    <a:pt x="280" y="30"/>
                  </a:cubicBezTo>
                  <a:cubicBezTo>
                    <a:pt x="278" y="30"/>
                    <a:pt x="278" y="30"/>
                    <a:pt x="278" y="30"/>
                  </a:cubicBezTo>
                  <a:cubicBezTo>
                    <a:pt x="278" y="30"/>
                    <a:pt x="278" y="30"/>
                    <a:pt x="278" y="30"/>
                  </a:cubicBezTo>
                  <a:cubicBezTo>
                    <a:pt x="261" y="28"/>
                    <a:pt x="261" y="28"/>
                    <a:pt x="261" y="28"/>
                  </a:cubicBezTo>
                  <a:cubicBezTo>
                    <a:pt x="88" y="9"/>
                    <a:pt x="88" y="9"/>
                    <a:pt x="88" y="9"/>
                  </a:cubicBezTo>
                  <a:cubicBezTo>
                    <a:pt x="88" y="9"/>
                    <a:pt x="88" y="9"/>
                    <a:pt x="88" y="9"/>
                  </a:cubicBezTo>
                  <a:cubicBezTo>
                    <a:pt x="0" y="0"/>
                    <a:pt x="0" y="0"/>
                    <a:pt x="0" y="0"/>
                  </a:cubicBezTo>
                  <a:cubicBezTo>
                    <a:pt x="22" y="25"/>
                    <a:pt x="45" y="50"/>
                    <a:pt x="68" y="74"/>
                  </a:cubicBezTo>
                  <a:lnTo>
                    <a:pt x="70" y="76"/>
                  </a:lnTo>
                  <a:close/>
                </a:path>
              </a:pathLst>
            </a:custGeom>
            <a:solidFill>
              <a:srgbClr val="2A3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47">
              <a:extLst>
                <a:ext uri="{FF2B5EF4-FFF2-40B4-BE49-F238E27FC236}">
                  <a16:creationId xmlns:a16="http://schemas.microsoft.com/office/drawing/2014/main" id="{08A1361C-633A-4212-8344-6826FC9C2CC4}"/>
                </a:ext>
              </a:extLst>
            </p:cNvPr>
            <p:cNvSpPr>
              <a:spLocks/>
            </p:cNvSpPr>
            <p:nvPr/>
          </p:nvSpPr>
          <p:spPr bwMode="auto">
            <a:xfrm>
              <a:off x="-4316413" y="2680206"/>
              <a:ext cx="50800" cy="377825"/>
            </a:xfrm>
            <a:custGeom>
              <a:avLst/>
              <a:gdLst>
                <a:gd name="T0" fmla="*/ 145 w 145"/>
                <a:gd name="T1" fmla="*/ 151 h 1059"/>
                <a:gd name="T2" fmla="*/ 145 w 145"/>
                <a:gd name="T3" fmla="*/ 1059 h 1059"/>
                <a:gd name="T4" fmla="*/ 0 w 145"/>
                <a:gd name="T5" fmla="*/ 1051 h 1059"/>
                <a:gd name="T6" fmla="*/ 0 w 145"/>
                <a:gd name="T7" fmla="*/ 0 h 1059"/>
                <a:gd name="T8" fmla="*/ 0 w 145"/>
                <a:gd name="T9" fmla="*/ 0 h 1059"/>
                <a:gd name="T10" fmla="*/ 130 w 145"/>
                <a:gd name="T11" fmla="*/ 130 h 1059"/>
                <a:gd name="T12" fmla="*/ 133 w 145"/>
                <a:gd name="T13" fmla="*/ 134 h 1059"/>
                <a:gd name="T14" fmla="*/ 134 w 145"/>
                <a:gd name="T15" fmla="*/ 135 h 1059"/>
                <a:gd name="T16" fmla="*/ 144 w 145"/>
                <a:gd name="T17" fmla="*/ 150 h 1059"/>
                <a:gd name="T18" fmla="*/ 145 w 145"/>
                <a:gd name="T19" fmla="*/ 151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1059">
                  <a:moveTo>
                    <a:pt x="145" y="151"/>
                  </a:moveTo>
                  <a:cubicBezTo>
                    <a:pt x="145" y="1059"/>
                    <a:pt x="145" y="1059"/>
                    <a:pt x="145" y="1059"/>
                  </a:cubicBezTo>
                  <a:cubicBezTo>
                    <a:pt x="96" y="1058"/>
                    <a:pt x="48" y="1055"/>
                    <a:pt x="0" y="1051"/>
                  </a:cubicBezTo>
                  <a:cubicBezTo>
                    <a:pt x="0" y="0"/>
                    <a:pt x="0" y="0"/>
                    <a:pt x="0" y="0"/>
                  </a:cubicBezTo>
                  <a:cubicBezTo>
                    <a:pt x="0" y="0"/>
                    <a:pt x="0" y="0"/>
                    <a:pt x="0" y="0"/>
                  </a:cubicBezTo>
                  <a:cubicBezTo>
                    <a:pt x="62" y="41"/>
                    <a:pt x="108" y="99"/>
                    <a:pt x="130" y="130"/>
                  </a:cubicBezTo>
                  <a:cubicBezTo>
                    <a:pt x="131" y="131"/>
                    <a:pt x="132" y="133"/>
                    <a:pt x="133" y="134"/>
                  </a:cubicBezTo>
                  <a:cubicBezTo>
                    <a:pt x="134" y="134"/>
                    <a:pt x="134" y="135"/>
                    <a:pt x="134" y="135"/>
                  </a:cubicBezTo>
                  <a:cubicBezTo>
                    <a:pt x="139" y="143"/>
                    <a:pt x="143" y="148"/>
                    <a:pt x="144" y="150"/>
                  </a:cubicBezTo>
                  <a:cubicBezTo>
                    <a:pt x="145" y="151"/>
                    <a:pt x="145" y="151"/>
                    <a:pt x="145" y="151"/>
                  </a:cubicBezTo>
                  <a:close/>
                </a:path>
              </a:pathLst>
            </a:custGeom>
            <a:solidFill>
              <a:srgbClr val="3343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48">
              <a:extLst>
                <a:ext uri="{FF2B5EF4-FFF2-40B4-BE49-F238E27FC236}">
                  <a16:creationId xmlns:a16="http://schemas.microsoft.com/office/drawing/2014/main" id="{CA273E12-053D-47A6-A59D-E33EEE0FCD9F}"/>
                </a:ext>
              </a:extLst>
            </p:cNvPr>
            <p:cNvSpPr>
              <a:spLocks/>
            </p:cNvSpPr>
            <p:nvPr/>
          </p:nvSpPr>
          <p:spPr bwMode="auto">
            <a:xfrm>
              <a:off x="-4422775" y="2630994"/>
              <a:ext cx="52388" cy="417513"/>
            </a:xfrm>
            <a:custGeom>
              <a:avLst/>
              <a:gdLst>
                <a:gd name="T0" fmla="*/ 147 w 147"/>
                <a:gd name="T1" fmla="*/ 50 h 1167"/>
                <a:gd name="T2" fmla="*/ 147 w 147"/>
                <a:gd name="T3" fmla="*/ 1167 h 1167"/>
                <a:gd name="T4" fmla="*/ 0 w 147"/>
                <a:gd name="T5" fmla="*/ 1139 h 1167"/>
                <a:gd name="T6" fmla="*/ 0 w 147"/>
                <a:gd name="T7" fmla="*/ 0 h 1167"/>
                <a:gd name="T8" fmla="*/ 0 w 147"/>
                <a:gd name="T9" fmla="*/ 0 h 1167"/>
                <a:gd name="T10" fmla="*/ 1 w 147"/>
                <a:gd name="T11" fmla="*/ 0 h 1167"/>
                <a:gd name="T12" fmla="*/ 1 w 147"/>
                <a:gd name="T13" fmla="*/ 0 h 1167"/>
                <a:gd name="T14" fmla="*/ 2 w 147"/>
                <a:gd name="T15" fmla="*/ 0 h 1167"/>
                <a:gd name="T16" fmla="*/ 26 w 147"/>
                <a:gd name="T17" fmla="*/ 6 h 1167"/>
                <a:gd name="T18" fmla="*/ 26 w 147"/>
                <a:gd name="T19" fmla="*/ 6 h 1167"/>
                <a:gd name="T20" fmla="*/ 147 w 147"/>
                <a:gd name="T21" fmla="*/ 50 h 1167"/>
                <a:gd name="T22" fmla="*/ 147 w 147"/>
                <a:gd name="T23" fmla="*/ 50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1167">
                  <a:moveTo>
                    <a:pt x="147" y="50"/>
                  </a:moveTo>
                  <a:cubicBezTo>
                    <a:pt x="147" y="1167"/>
                    <a:pt x="147" y="1167"/>
                    <a:pt x="147" y="1167"/>
                  </a:cubicBezTo>
                  <a:cubicBezTo>
                    <a:pt x="98" y="1159"/>
                    <a:pt x="48" y="1150"/>
                    <a:pt x="0" y="1139"/>
                  </a:cubicBezTo>
                  <a:cubicBezTo>
                    <a:pt x="0" y="0"/>
                    <a:pt x="0" y="0"/>
                    <a:pt x="0" y="0"/>
                  </a:cubicBezTo>
                  <a:cubicBezTo>
                    <a:pt x="0" y="0"/>
                    <a:pt x="0" y="0"/>
                    <a:pt x="0" y="0"/>
                  </a:cubicBezTo>
                  <a:cubicBezTo>
                    <a:pt x="0" y="0"/>
                    <a:pt x="1" y="0"/>
                    <a:pt x="1" y="0"/>
                  </a:cubicBezTo>
                  <a:cubicBezTo>
                    <a:pt x="1" y="0"/>
                    <a:pt x="1" y="0"/>
                    <a:pt x="1" y="0"/>
                  </a:cubicBezTo>
                  <a:cubicBezTo>
                    <a:pt x="2" y="0"/>
                    <a:pt x="2" y="0"/>
                    <a:pt x="2" y="0"/>
                  </a:cubicBezTo>
                  <a:cubicBezTo>
                    <a:pt x="6" y="1"/>
                    <a:pt x="14" y="3"/>
                    <a:pt x="26" y="6"/>
                  </a:cubicBezTo>
                  <a:cubicBezTo>
                    <a:pt x="26" y="6"/>
                    <a:pt x="26" y="6"/>
                    <a:pt x="26" y="6"/>
                  </a:cubicBezTo>
                  <a:cubicBezTo>
                    <a:pt x="56" y="15"/>
                    <a:pt x="106" y="30"/>
                    <a:pt x="147" y="50"/>
                  </a:cubicBezTo>
                  <a:cubicBezTo>
                    <a:pt x="147" y="50"/>
                    <a:pt x="147" y="50"/>
                    <a:pt x="147" y="50"/>
                  </a:cubicBezTo>
                  <a:close/>
                </a:path>
              </a:pathLst>
            </a:custGeom>
            <a:solidFill>
              <a:srgbClr val="3343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49">
              <a:extLst>
                <a:ext uri="{FF2B5EF4-FFF2-40B4-BE49-F238E27FC236}">
                  <a16:creationId xmlns:a16="http://schemas.microsoft.com/office/drawing/2014/main" id="{99CCD68D-0179-433A-999D-6A9EDD3B6946}"/>
                </a:ext>
              </a:extLst>
            </p:cNvPr>
            <p:cNvSpPr>
              <a:spLocks/>
            </p:cNvSpPr>
            <p:nvPr/>
          </p:nvSpPr>
          <p:spPr bwMode="auto">
            <a:xfrm>
              <a:off x="-4530725" y="2629406"/>
              <a:ext cx="60325" cy="395288"/>
            </a:xfrm>
            <a:custGeom>
              <a:avLst/>
              <a:gdLst>
                <a:gd name="T0" fmla="*/ 171 w 171"/>
                <a:gd name="T1" fmla="*/ 0 h 1110"/>
                <a:gd name="T2" fmla="*/ 171 w 171"/>
                <a:gd name="T3" fmla="*/ 1110 h 1110"/>
                <a:gd name="T4" fmla="*/ 162 w 171"/>
                <a:gd name="T5" fmla="*/ 1107 h 1110"/>
                <a:gd name="T6" fmla="*/ 0 w 171"/>
                <a:gd name="T7" fmla="*/ 1051 h 1110"/>
                <a:gd name="T8" fmla="*/ 0 w 171"/>
                <a:gd name="T9" fmla="*/ 47 h 1110"/>
                <a:gd name="T10" fmla="*/ 39 w 171"/>
                <a:gd name="T11" fmla="*/ 36 h 1110"/>
                <a:gd name="T12" fmla="*/ 53 w 171"/>
                <a:gd name="T13" fmla="*/ 32 h 1110"/>
                <a:gd name="T14" fmla="*/ 118 w 171"/>
                <a:gd name="T15" fmla="*/ 15 h 1110"/>
                <a:gd name="T16" fmla="*/ 122 w 171"/>
                <a:gd name="T17" fmla="*/ 14 h 1110"/>
                <a:gd name="T18" fmla="*/ 135 w 171"/>
                <a:gd name="T19" fmla="*/ 10 h 1110"/>
                <a:gd name="T20" fmla="*/ 138 w 171"/>
                <a:gd name="T21" fmla="*/ 9 h 1110"/>
                <a:gd name="T22" fmla="*/ 141 w 171"/>
                <a:gd name="T23" fmla="*/ 9 h 1110"/>
                <a:gd name="T24" fmla="*/ 143 w 171"/>
                <a:gd name="T25" fmla="*/ 8 h 1110"/>
                <a:gd name="T26" fmla="*/ 154 w 171"/>
                <a:gd name="T27" fmla="*/ 5 h 1110"/>
                <a:gd name="T28" fmla="*/ 157 w 171"/>
                <a:gd name="T29" fmla="*/ 4 h 1110"/>
                <a:gd name="T30" fmla="*/ 167 w 171"/>
                <a:gd name="T31" fmla="*/ 2 h 1110"/>
                <a:gd name="T32" fmla="*/ 168 w 171"/>
                <a:gd name="T33" fmla="*/ 1 h 1110"/>
                <a:gd name="T34" fmla="*/ 169 w 171"/>
                <a:gd name="T35" fmla="*/ 1 h 1110"/>
                <a:gd name="T36" fmla="*/ 171 w 171"/>
                <a:gd name="T37" fmla="*/ 1 h 1110"/>
                <a:gd name="T38" fmla="*/ 171 w 171"/>
                <a:gd name="T39" fmla="*/ 1 h 1110"/>
                <a:gd name="T40" fmla="*/ 171 w 171"/>
                <a:gd name="T41" fmla="*/ 0 h 1110"/>
                <a:gd name="T42" fmla="*/ 171 w 171"/>
                <a:gd name="T43" fmla="*/ 0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1" h="1110">
                  <a:moveTo>
                    <a:pt x="171" y="0"/>
                  </a:moveTo>
                  <a:cubicBezTo>
                    <a:pt x="171" y="1110"/>
                    <a:pt x="171" y="1110"/>
                    <a:pt x="171" y="1110"/>
                  </a:cubicBezTo>
                  <a:cubicBezTo>
                    <a:pt x="168" y="1109"/>
                    <a:pt x="165" y="1108"/>
                    <a:pt x="162" y="1107"/>
                  </a:cubicBezTo>
                  <a:cubicBezTo>
                    <a:pt x="107" y="1091"/>
                    <a:pt x="53" y="1072"/>
                    <a:pt x="0" y="1051"/>
                  </a:cubicBezTo>
                  <a:cubicBezTo>
                    <a:pt x="0" y="47"/>
                    <a:pt x="0" y="47"/>
                    <a:pt x="0" y="47"/>
                  </a:cubicBezTo>
                  <a:cubicBezTo>
                    <a:pt x="13" y="43"/>
                    <a:pt x="26" y="39"/>
                    <a:pt x="39" y="36"/>
                  </a:cubicBezTo>
                  <a:cubicBezTo>
                    <a:pt x="44" y="35"/>
                    <a:pt x="49" y="33"/>
                    <a:pt x="53" y="32"/>
                  </a:cubicBezTo>
                  <a:cubicBezTo>
                    <a:pt x="77" y="26"/>
                    <a:pt x="99" y="20"/>
                    <a:pt x="118" y="15"/>
                  </a:cubicBezTo>
                  <a:cubicBezTo>
                    <a:pt x="119" y="14"/>
                    <a:pt x="121" y="14"/>
                    <a:pt x="122" y="14"/>
                  </a:cubicBezTo>
                  <a:cubicBezTo>
                    <a:pt x="127" y="12"/>
                    <a:pt x="131" y="11"/>
                    <a:pt x="135" y="10"/>
                  </a:cubicBezTo>
                  <a:cubicBezTo>
                    <a:pt x="136" y="10"/>
                    <a:pt x="137" y="10"/>
                    <a:pt x="138" y="9"/>
                  </a:cubicBezTo>
                  <a:cubicBezTo>
                    <a:pt x="139" y="9"/>
                    <a:pt x="140" y="9"/>
                    <a:pt x="141" y="9"/>
                  </a:cubicBezTo>
                  <a:cubicBezTo>
                    <a:pt x="142" y="8"/>
                    <a:pt x="142" y="8"/>
                    <a:pt x="143" y="8"/>
                  </a:cubicBezTo>
                  <a:cubicBezTo>
                    <a:pt x="147" y="7"/>
                    <a:pt x="151" y="6"/>
                    <a:pt x="154" y="5"/>
                  </a:cubicBezTo>
                  <a:cubicBezTo>
                    <a:pt x="155" y="5"/>
                    <a:pt x="156" y="5"/>
                    <a:pt x="157" y="4"/>
                  </a:cubicBezTo>
                  <a:cubicBezTo>
                    <a:pt x="161" y="3"/>
                    <a:pt x="165" y="2"/>
                    <a:pt x="167" y="2"/>
                  </a:cubicBezTo>
                  <a:cubicBezTo>
                    <a:pt x="168" y="1"/>
                    <a:pt x="168" y="1"/>
                    <a:pt x="168" y="1"/>
                  </a:cubicBezTo>
                  <a:cubicBezTo>
                    <a:pt x="169" y="1"/>
                    <a:pt x="169" y="1"/>
                    <a:pt x="169" y="1"/>
                  </a:cubicBezTo>
                  <a:cubicBezTo>
                    <a:pt x="170" y="1"/>
                    <a:pt x="170" y="1"/>
                    <a:pt x="171" y="1"/>
                  </a:cubicBezTo>
                  <a:cubicBezTo>
                    <a:pt x="171" y="1"/>
                    <a:pt x="171" y="1"/>
                    <a:pt x="171" y="1"/>
                  </a:cubicBezTo>
                  <a:cubicBezTo>
                    <a:pt x="171" y="0"/>
                    <a:pt x="171" y="0"/>
                    <a:pt x="171" y="0"/>
                  </a:cubicBezTo>
                  <a:cubicBezTo>
                    <a:pt x="171" y="0"/>
                    <a:pt x="171" y="0"/>
                    <a:pt x="171" y="0"/>
                  </a:cubicBezTo>
                  <a:close/>
                </a:path>
              </a:pathLst>
            </a:custGeom>
            <a:solidFill>
              <a:srgbClr val="3343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50">
              <a:extLst>
                <a:ext uri="{FF2B5EF4-FFF2-40B4-BE49-F238E27FC236}">
                  <a16:creationId xmlns:a16="http://schemas.microsoft.com/office/drawing/2014/main" id="{6687328B-46A8-44F0-B248-A10168EE9C2F}"/>
                </a:ext>
              </a:extLst>
            </p:cNvPr>
            <p:cNvSpPr>
              <a:spLocks/>
            </p:cNvSpPr>
            <p:nvPr/>
          </p:nvSpPr>
          <p:spPr bwMode="auto">
            <a:xfrm>
              <a:off x="-4646613" y="2661156"/>
              <a:ext cx="60325" cy="319088"/>
            </a:xfrm>
            <a:custGeom>
              <a:avLst/>
              <a:gdLst>
                <a:gd name="T0" fmla="*/ 169 w 169"/>
                <a:gd name="T1" fmla="*/ 0 h 894"/>
                <a:gd name="T2" fmla="*/ 169 w 169"/>
                <a:gd name="T3" fmla="*/ 894 h 894"/>
                <a:gd name="T4" fmla="*/ 83 w 169"/>
                <a:gd name="T5" fmla="*/ 850 h 894"/>
                <a:gd name="T6" fmla="*/ 0 w 169"/>
                <a:gd name="T7" fmla="*/ 803 h 894"/>
                <a:gd name="T8" fmla="*/ 0 w 169"/>
                <a:gd name="T9" fmla="*/ 46 h 894"/>
                <a:gd name="T10" fmla="*/ 3 w 169"/>
                <a:gd name="T11" fmla="*/ 45 h 894"/>
                <a:gd name="T12" fmla="*/ 5 w 169"/>
                <a:gd name="T13" fmla="*/ 44 h 894"/>
                <a:gd name="T14" fmla="*/ 18 w 169"/>
                <a:gd name="T15" fmla="*/ 41 h 894"/>
                <a:gd name="T16" fmla="*/ 19 w 169"/>
                <a:gd name="T17" fmla="*/ 40 h 894"/>
                <a:gd name="T18" fmla="*/ 46 w 169"/>
                <a:gd name="T19" fmla="*/ 33 h 894"/>
                <a:gd name="T20" fmla="*/ 52 w 169"/>
                <a:gd name="T21" fmla="*/ 31 h 894"/>
                <a:gd name="T22" fmla="*/ 52 w 169"/>
                <a:gd name="T23" fmla="*/ 31 h 894"/>
                <a:gd name="T24" fmla="*/ 59 w 169"/>
                <a:gd name="T25" fmla="*/ 29 h 894"/>
                <a:gd name="T26" fmla="*/ 84 w 169"/>
                <a:gd name="T27" fmla="*/ 23 h 894"/>
                <a:gd name="T28" fmla="*/ 95 w 169"/>
                <a:gd name="T29" fmla="*/ 20 h 894"/>
                <a:gd name="T30" fmla="*/ 117 w 169"/>
                <a:gd name="T31" fmla="*/ 14 h 894"/>
                <a:gd name="T32" fmla="*/ 132 w 169"/>
                <a:gd name="T33" fmla="*/ 10 h 894"/>
                <a:gd name="T34" fmla="*/ 137 w 169"/>
                <a:gd name="T35" fmla="*/ 8 h 894"/>
                <a:gd name="T36" fmla="*/ 151 w 169"/>
                <a:gd name="T37" fmla="*/ 5 h 894"/>
                <a:gd name="T38" fmla="*/ 160 w 169"/>
                <a:gd name="T39" fmla="*/ 2 h 894"/>
                <a:gd name="T40" fmla="*/ 169 w 169"/>
                <a:gd name="T41" fmla="*/ 0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9" h="894">
                  <a:moveTo>
                    <a:pt x="169" y="0"/>
                  </a:moveTo>
                  <a:cubicBezTo>
                    <a:pt x="169" y="894"/>
                    <a:pt x="169" y="894"/>
                    <a:pt x="169" y="894"/>
                  </a:cubicBezTo>
                  <a:cubicBezTo>
                    <a:pt x="140" y="880"/>
                    <a:pt x="111" y="865"/>
                    <a:pt x="83" y="850"/>
                  </a:cubicBezTo>
                  <a:cubicBezTo>
                    <a:pt x="55" y="835"/>
                    <a:pt x="27" y="819"/>
                    <a:pt x="0" y="803"/>
                  </a:cubicBezTo>
                  <a:cubicBezTo>
                    <a:pt x="0" y="46"/>
                    <a:pt x="0" y="46"/>
                    <a:pt x="0" y="46"/>
                  </a:cubicBezTo>
                  <a:cubicBezTo>
                    <a:pt x="0" y="46"/>
                    <a:pt x="1" y="45"/>
                    <a:pt x="3" y="45"/>
                  </a:cubicBezTo>
                  <a:cubicBezTo>
                    <a:pt x="4" y="45"/>
                    <a:pt x="4" y="44"/>
                    <a:pt x="5" y="44"/>
                  </a:cubicBezTo>
                  <a:cubicBezTo>
                    <a:pt x="8" y="43"/>
                    <a:pt x="12" y="42"/>
                    <a:pt x="18" y="41"/>
                  </a:cubicBezTo>
                  <a:cubicBezTo>
                    <a:pt x="18" y="41"/>
                    <a:pt x="19" y="40"/>
                    <a:pt x="19" y="40"/>
                  </a:cubicBezTo>
                  <a:cubicBezTo>
                    <a:pt x="27" y="38"/>
                    <a:pt x="36" y="36"/>
                    <a:pt x="46" y="33"/>
                  </a:cubicBezTo>
                  <a:cubicBezTo>
                    <a:pt x="48" y="32"/>
                    <a:pt x="50" y="32"/>
                    <a:pt x="52" y="31"/>
                  </a:cubicBezTo>
                  <a:cubicBezTo>
                    <a:pt x="52" y="31"/>
                    <a:pt x="52" y="31"/>
                    <a:pt x="52" y="31"/>
                  </a:cubicBezTo>
                  <a:cubicBezTo>
                    <a:pt x="55" y="31"/>
                    <a:pt x="57" y="30"/>
                    <a:pt x="59" y="29"/>
                  </a:cubicBezTo>
                  <a:cubicBezTo>
                    <a:pt x="67" y="27"/>
                    <a:pt x="75" y="25"/>
                    <a:pt x="84" y="23"/>
                  </a:cubicBezTo>
                  <a:cubicBezTo>
                    <a:pt x="88" y="22"/>
                    <a:pt x="91" y="21"/>
                    <a:pt x="95" y="20"/>
                  </a:cubicBezTo>
                  <a:cubicBezTo>
                    <a:pt x="102" y="18"/>
                    <a:pt x="110" y="16"/>
                    <a:pt x="117" y="14"/>
                  </a:cubicBezTo>
                  <a:cubicBezTo>
                    <a:pt x="122" y="12"/>
                    <a:pt x="127" y="11"/>
                    <a:pt x="132" y="10"/>
                  </a:cubicBezTo>
                  <a:cubicBezTo>
                    <a:pt x="133" y="9"/>
                    <a:pt x="135" y="9"/>
                    <a:pt x="137" y="8"/>
                  </a:cubicBezTo>
                  <a:cubicBezTo>
                    <a:pt x="141" y="7"/>
                    <a:pt x="146" y="6"/>
                    <a:pt x="151" y="5"/>
                  </a:cubicBezTo>
                  <a:cubicBezTo>
                    <a:pt x="154" y="4"/>
                    <a:pt x="157" y="3"/>
                    <a:pt x="160" y="2"/>
                  </a:cubicBezTo>
                  <a:cubicBezTo>
                    <a:pt x="163" y="1"/>
                    <a:pt x="166" y="0"/>
                    <a:pt x="169" y="0"/>
                  </a:cubicBezTo>
                  <a:close/>
                </a:path>
              </a:pathLst>
            </a:custGeom>
            <a:solidFill>
              <a:srgbClr val="3343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51">
              <a:extLst>
                <a:ext uri="{FF2B5EF4-FFF2-40B4-BE49-F238E27FC236}">
                  <a16:creationId xmlns:a16="http://schemas.microsoft.com/office/drawing/2014/main" id="{95FA641A-7ED8-435B-BFEE-7CF08D5EC2E8}"/>
                </a:ext>
              </a:extLst>
            </p:cNvPr>
            <p:cNvSpPr>
              <a:spLocks/>
            </p:cNvSpPr>
            <p:nvPr/>
          </p:nvSpPr>
          <p:spPr bwMode="auto">
            <a:xfrm>
              <a:off x="-4808538" y="2732594"/>
              <a:ext cx="74613" cy="136525"/>
            </a:xfrm>
            <a:custGeom>
              <a:avLst/>
              <a:gdLst>
                <a:gd name="T0" fmla="*/ 210 w 210"/>
                <a:gd name="T1" fmla="*/ 156 h 381"/>
                <a:gd name="T2" fmla="*/ 199 w 210"/>
                <a:gd name="T3" fmla="*/ 177 h 381"/>
                <a:gd name="T4" fmla="*/ 191 w 210"/>
                <a:gd name="T5" fmla="*/ 196 h 381"/>
                <a:gd name="T6" fmla="*/ 191 w 210"/>
                <a:gd name="T7" fmla="*/ 196 h 381"/>
                <a:gd name="T8" fmla="*/ 149 w 210"/>
                <a:gd name="T9" fmla="*/ 362 h 381"/>
                <a:gd name="T10" fmla="*/ 149 w 210"/>
                <a:gd name="T11" fmla="*/ 363 h 381"/>
                <a:gd name="T12" fmla="*/ 149 w 210"/>
                <a:gd name="T13" fmla="*/ 363 h 381"/>
                <a:gd name="T14" fmla="*/ 149 w 210"/>
                <a:gd name="T15" fmla="*/ 363 h 381"/>
                <a:gd name="T16" fmla="*/ 145 w 210"/>
                <a:gd name="T17" fmla="*/ 381 h 381"/>
                <a:gd name="T18" fmla="*/ 122 w 210"/>
                <a:gd name="T19" fmla="*/ 360 h 381"/>
                <a:gd name="T20" fmla="*/ 122 w 210"/>
                <a:gd name="T21" fmla="*/ 360 h 381"/>
                <a:gd name="T22" fmla="*/ 0 w 210"/>
                <a:gd name="T23" fmla="*/ 244 h 381"/>
                <a:gd name="T24" fmla="*/ 18 w 210"/>
                <a:gd name="T25" fmla="*/ 178 h 381"/>
                <a:gd name="T26" fmla="*/ 18 w 210"/>
                <a:gd name="T27" fmla="*/ 177 h 381"/>
                <a:gd name="T28" fmla="*/ 18 w 210"/>
                <a:gd name="T29" fmla="*/ 177 h 381"/>
                <a:gd name="T30" fmla="*/ 96 w 210"/>
                <a:gd name="T31" fmla="*/ 3 h 381"/>
                <a:gd name="T32" fmla="*/ 100 w 210"/>
                <a:gd name="T33" fmla="*/ 0 h 381"/>
                <a:gd name="T34" fmla="*/ 126 w 210"/>
                <a:gd name="T35" fmla="*/ 26 h 381"/>
                <a:gd name="T36" fmla="*/ 126 w 210"/>
                <a:gd name="T37" fmla="*/ 26 h 381"/>
                <a:gd name="T38" fmla="*/ 201 w 210"/>
                <a:gd name="T39" fmla="*/ 135 h 381"/>
                <a:gd name="T40" fmla="*/ 210 w 210"/>
                <a:gd name="T41" fmla="*/ 156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0" h="381">
                  <a:moveTo>
                    <a:pt x="210" y="156"/>
                  </a:moveTo>
                  <a:cubicBezTo>
                    <a:pt x="210" y="156"/>
                    <a:pt x="206" y="161"/>
                    <a:pt x="199" y="177"/>
                  </a:cubicBezTo>
                  <a:cubicBezTo>
                    <a:pt x="196" y="182"/>
                    <a:pt x="194" y="189"/>
                    <a:pt x="191" y="196"/>
                  </a:cubicBezTo>
                  <a:cubicBezTo>
                    <a:pt x="191" y="196"/>
                    <a:pt x="191" y="196"/>
                    <a:pt x="191" y="196"/>
                  </a:cubicBezTo>
                  <a:cubicBezTo>
                    <a:pt x="180" y="226"/>
                    <a:pt x="165" y="277"/>
                    <a:pt x="149" y="362"/>
                  </a:cubicBezTo>
                  <a:cubicBezTo>
                    <a:pt x="149" y="362"/>
                    <a:pt x="149" y="363"/>
                    <a:pt x="149" y="363"/>
                  </a:cubicBezTo>
                  <a:cubicBezTo>
                    <a:pt x="149" y="363"/>
                    <a:pt x="149" y="363"/>
                    <a:pt x="149" y="363"/>
                  </a:cubicBezTo>
                  <a:cubicBezTo>
                    <a:pt x="149" y="363"/>
                    <a:pt x="149" y="363"/>
                    <a:pt x="149" y="363"/>
                  </a:cubicBezTo>
                  <a:cubicBezTo>
                    <a:pt x="147" y="369"/>
                    <a:pt x="146" y="375"/>
                    <a:pt x="145" y="381"/>
                  </a:cubicBezTo>
                  <a:cubicBezTo>
                    <a:pt x="137" y="374"/>
                    <a:pt x="129" y="367"/>
                    <a:pt x="122" y="360"/>
                  </a:cubicBezTo>
                  <a:cubicBezTo>
                    <a:pt x="122" y="360"/>
                    <a:pt x="122" y="360"/>
                    <a:pt x="122" y="360"/>
                  </a:cubicBezTo>
                  <a:cubicBezTo>
                    <a:pt x="80" y="323"/>
                    <a:pt x="39" y="284"/>
                    <a:pt x="0" y="244"/>
                  </a:cubicBezTo>
                  <a:cubicBezTo>
                    <a:pt x="6" y="220"/>
                    <a:pt x="12" y="198"/>
                    <a:pt x="18" y="178"/>
                  </a:cubicBezTo>
                  <a:cubicBezTo>
                    <a:pt x="18" y="178"/>
                    <a:pt x="18" y="178"/>
                    <a:pt x="18" y="177"/>
                  </a:cubicBezTo>
                  <a:cubicBezTo>
                    <a:pt x="18" y="177"/>
                    <a:pt x="18" y="177"/>
                    <a:pt x="18" y="177"/>
                  </a:cubicBezTo>
                  <a:cubicBezTo>
                    <a:pt x="54" y="54"/>
                    <a:pt x="85" y="14"/>
                    <a:pt x="96" y="3"/>
                  </a:cubicBezTo>
                  <a:cubicBezTo>
                    <a:pt x="98" y="1"/>
                    <a:pt x="100" y="0"/>
                    <a:pt x="100" y="0"/>
                  </a:cubicBezTo>
                  <a:cubicBezTo>
                    <a:pt x="100" y="0"/>
                    <a:pt x="111" y="10"/>
                    <a:pt x="126" y="26"/>
                  </a:cubicBezTo>
                  <a:cubicBezTo>
                    <a:pt x="126" y="26"/>
                    <a:pt x="126" y="26"/>
                    <a:pt x="126" y="26"/>
                  </a:cubicBezTo>
                  <a:cubicBezTo>
                    <a:pt x="149" y="51"/>
                    <a:pt x="182" y="90"/>
                    <a:pt x="201" y="135"/>
                  </a:cubicBezTo>
                  <a:cubicBezTo>
                    <a:pt x="205" y="142"/>
                    <a:pt x="207" y="149"/>
                    <a:pt x="210" y="156"/>
                  </a:cubicBezTo>
                  <a:close/>
                </a:path>
              </a:pathLst>
            </a:custGeom>
            <a:solidFill>
              <a:srgbClr val="3343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52">
              <a:extLst>
                <a:ext uri="{FF2B5EF4-FFF2-40B4-BE49-F238E27FC236}">
                  <a16:creationId xmlns:a16="http://schemas.microsoft.com/office/drawing/2014/main" id="{679A1C9E-60E2-4701-9571-96B6C8B3482C}"/>
                </a:ext>
              </a:extLst>
            </p:cNvPr>
            <p:cNvSpPr>
              <a:spLocks/>
            </p:cNvSpPr>
            <p:nvPr/>
          </p:nvSpPr>
          <p:spPr bwMode="auto">
            <a:xfrm>
              <a:off x="-4764088" y="2692906"/>
              <a:ext cx="58738" cy="187325"/>
            </a:xfrm>
            <a:custGeom>
              <a:avLst/>
              <a:gdLst>
                <a:gd name="T0" fmla="*/ 160 w 161"/>
                <a:gd name="T1" fmla="*/ 525 h 525"/>
                <a:gd name="T2" fmla="*/ 161 w 161"/>
                <a:gd name="T3" fmla="*/ 0 h 525"/>
                <a:gd name="T4" fmla="*/ 0 w 161"/>
                <a:gd name="T5" fmla="*/ 48 h 525"/>
                <a:gd name="T6" fmla="*/ 0 w 161"/>
                <a:gd name="T7" fmla="*/ 136 h 525"/>
                <a:gd name="T8" fmla="*/ 160 w 161"/>
                <a:gd name="T9" fmla="*/ 525 h 525"/>
              </a:gdLst>
              <a:ahLst/>
              <a:cxnLst>
                <a:cxn ang="0">
                  <a:pos x="T0" y="T1"/>
                </a:cxn>
                <a:cxn ang="0">
                  <a:pos x="T2" y="T3"/>
                </a:cxn>
                <a:cxn ang="0">
                  <a:pos x="T4" y="T5"/>
                </a:cxn>
                <a:cxn ang="0">
                  <a:pos x="T6" y="T7"/>
                </a:cxn>
                <a:cxn ang="0">
                  <a:pos x="T8" y="T9"/>
                </a:cxn>
              </a:cxnLst>
              <a:rect l="0" t="0" r="r" b="b"/>
              <a:pathLst>
                <a:path w="161" h="525">
                  <a:moveTo>
                    <a:pt x="160" y="525"/>
                  </a:moveTo>
                  <a:cubicBezTo>
                    <a:pt x="161" y="0"/>
                    <a:pt x="161" y="0"/>
                    <a:pt x="161" y="0"/>
                  </a:cubicBezTo>
                  <a:cubicBezTo>
                    <a:pt x="161" y="0"/>
                    <a:pt x="73" y="21"/>
                    <a:pt x="0" y="48"/>
                  </a:cubicBezTo>
                  <a:cubicBezTo>
                    <a:pt x="0" y="136"/>
                    <a:pt x="0" y="136"/>
                    <a:pt x="0" y="136"/>
                  </a:cubicBezTo>
                  <a:cubicBezTo>
                    <a:pt x="0" y="136"/>
                    <a:pt x="134" y="395"/>
                    <a:pt x="160" y="525"/>
                  </a:cubicBezTo>
                  <a:close/>
                </a:path>
              </a:pathLst>
            </a:custGeom>
            <a:solidFill>
              <a:srgbClr val="3343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53">
              <a:extLst>
                <a:ext uri="{FF2B5EF4-FFF2-40B4-BE49-F238E27FC236}">
                  <a16:creationId xmlns:a16="http://schemas.microsoft.com/office/drawing/2014/main" id="{C125133C-54B9-4DC4-9793-0CFBC4A96199}"/>
                </a:ext>
              </a:extLst>
            </p:cNvPr>
            <p:cNvSpPr>
              <a:spLocks/>
            </p:cNvSpPr>
            <p:nvPr/>
          </p:nvSpPr>
          <p:spPr bwMode="auto">
            <a:xfrm>
              <a:off x="-4618038" y="2964369"/>
              <a:ext cx="373063" cy="60325"/>
            </a:xfrm>
            <a:custGeom>
              <a:avLst/>
              <a:gdLst>
                <a:gd name="T0" fmla="*/ 1043 w 1043"/>
                <a:gd name="T1" fmla="*/ 0 h 168"/>
                <a:gd name="T2" fmla="*/ 1043 w 1043"/>
                <a:gd name="T3" fmla="*/ 168 h 168"/>
                <a:gd name="T4" fmla="*/ 404 w 1043"/>
                <a:gd name="T5" fmla="*/ 168 h 168"/>
                <a:gd name="T6" fmla="*/ 242 w 1043"/>
                <a:gd name="T7" fmla="*/ 112 h 168"/>
                <a:gd name="T8" fmla="*/ 86 w 1043"/>
                <a:gd name="T9" fmla="*/ 44 h 168"/>
                <a:gd name="T10" fmla="*/ 0 w 1043"/>
                <a:gd name="T11" fmla="*/ 0 h 168"/>
                <a:gd name="T12" fmla="*/ 1043 w 1043"/>
                <a:gd name="T13" fmla="*/ 0 h 168"/>
              </a:gdLst>
              <a:ahLst/>
              <a:cxnLst>
                <a:cxn ang="0">
                  <a:pos x="T0" y="T1"/>
                </a:cxn>
                <a:cxn ang="0">
                  <a:pos x="T2" y="T3"/>
                </a:cxn>
                <a:cxn ang="0">
                  <a:pos x="T4" y="T5"/>
                </a:cxn>
                <a:cxn ang="0">
                  <a:pos x="T6" y="T7"/>
                </a:cxn>
                <a:cxn ang="0">
                  <a:pos x="T8" y="T9"/>
                </a:cxn>
                <a:cxn ang="0">
                  <a:pos x="T10" y="T11"/>
                </a:cxn>
                <a:cxn ang="0">
                  <a:pos x="T12" y="T13"/>
                </a:cxn>
              </a:cxnLst>
              <a:rect l="0" t="0" r="r" b="b"/>
              <a:pathLst>
                <a:path w="1043" h="168">
                  <a:moveTo>
                    <a:pt x="1043" y="0"/>
                  </a:moveTo>
                  <a:cubicBezTo>
                    <a:pt x="1043" y="168"/>
                    <a:pt x="1043" y="168"/>
                    <a:pt x="1043" y="168"/>
                  </a:cubicBezTo>
                  <a:cubicBezTo>
                    <a:pt x="404" y="168"/>
                    <a:pt x="404" y="168"/>
                    <a:pt x="404" y="168"/>
                  </a:cubicBezTo>
                  <a:cubicBezTo>
                    <a:pt x="349" y="152"/>
                    <a:pt x="295" y="133"/>
                    <a:pt x="242" y="112"/>
                  </a:cubicBezTo>
                  <a:cubicBezTo>
                    <a:pt x="189" y="91"/>
                    <a:pt x="137" y="69"/>
                    <a:pt x="86" y="44"/>
                  </a:cubicBezTo>
                  <a:cubicBezTo>
                    <a:pt x="57" y="30"/>
                    <a:pt x="28" y="15"/>
                    <a:pt x="0" y="0"/>
                  </a:cubicBezTo>
                  <a:lnTo>
                    <a:pt x="1043" y="0"/>
                  </a:lnTo>
                  <a:close/>
                </a:path>
              </a:pathLst>
            </a:custGeom>
            <a:solidFill>
              <a:srgbClr val="2A3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54">
              <a:extLst>
                <a:ext uri="{FF2B5EF4-FFF2-40B4-BE49-F238E27FC236}">
                  <a16:creationId xmlns:a16="http://schemas.microsoft.com/office/drawing/2014/main" id="{275FE254-F46E-4E50-9018-399B5362E813}"/>
                </a:ext>
              </a:extLst>
            </p:cNvPr>
            <p:cNvSpPr>
              <a:spLocks/>
            </p:cNvSpPr>
            <p:nvPr/>
          </p:nvSpPr>
          <p:spPr bwMode="auto">
            <a:xfrm>
              <a:off x="-4705350" y="2904044"/>
              <a:ext cx="3175" cy="7938"/>
            </a:xfrm>
            <a:custGeom>
              <a:avLst/>
              <a:gdLst>
                <a:gd name="T0" fmla="*/ 5 w 9"/>
                <a:gd name="T1" fmla="*/ 0 h 20"/>
                <a:gd name="T2" fmla="*/ 9 w 9"/>
                <a:gd name="T3" fmla="*/ 20 h 20"/>
                <a:gd name="T4" fmla="*/ 0 w 9"/>
                <a:gd name="T5" fmla="*/ 14 h 20"/>
                <a:gd name="T6" fmla="*/ 5 w 9"/>
                <a:gd name="T7" fmla="*/ 0 h 20"/>
              </a:gdLst>
              <a:ahLst/>
              <a:cxnLst>
                <a:cxn ang="0">
                  <a:pos x="T0" y="T1"/>
                </a:cxn>
                <a:cxn ang="0">
                  <a:pos x="T2" y="T3"/>
                </a:cxn>
                <a:cxn ang="0">
                  <a:pos x="T4" y="T5"/>
                </a:cxn>
                <a:cxn ang="0">
                  <a:pos x="T6" y="T7"/>
                </a:cxn>
              </a:cxnLst>
              <a:rect l="0" t="0" r="r" b="b"/>
              <a:pathLst>
                <a:path w="9" h="20">
                  <a:moveTo>
                    <a:pt x="5" y="0"/>
                  </a:moveTo>
                  <a:cubicBezTo>
                    <a:pt x="5" y="0"/>
                    <a:pt x="6" y="8"/>
                    <a:pt x="9" y="20"/>
                  </a:cubicBezTo>
                  <a:cubicBezTo>
                    <a:pt x="6" y="18"/>
                    <a:pt x="3" y="16"/>
                    <a:pt x="0" y="14"/>
                  </a:cubicBezTo>
                  <a:cubicBezTo>
                    <a:pt x="2" y="8"/>
                    <a:pt x="3" y="4"/>
                    <a:pt x="5" y="0"/>
                  </a:cubicBezTo>
                  <a:close/>
                </a:path>
              </a:pathLst>
            </a:custGeom>
            <a:solidFill>
              <a:srgbClr val="3343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55">
              <a:extLst>
                <a:ext uri="{FF2B5EF4-FFF2-40B4-BE49-F238E27FC236}">
                  <a16:creationId xmlns:a16="http://schemas.microsoft.com/office/drawing/2014/main" id="{38681D2D-7B04-42C0-BF7E-723EA84F3B79}"/>
                </a:ext>
              </a:extLst>
            </p:cNvPr>
            <p:cNvSpPr>
              <a:spLocks/>
            </p:cNvSpPr>
            <p:nvPr/>
          </p:nvSpPr>
          <p:spPr bwMode="auto">
            <a:xfrm>
              <a:off x="-4716463" y="2843719"/>
              <a:ext cx="471488" cy="60325"/>
            </a:xfrm>
            <a:custGeom>
              <a:avLst/>
              <a:gdLst>
                <a:gd name="T0" fmla="*/ 1322 w 1322"/>
                <a:gd name="T1" fmla="*/ 170 h 170"/>
                <a:gd name="T2" fmla="*/ 38 w 1322"/>
                <a:gd name="T3" fmla="*/ 170 h 170"/>
                <a:gd name="T4" fmla="*/ 0 w 1322"/>
                <a:gd name="T5" fmla="*/ 0 h 170"/>
                <a:gd name="T6" fmla="*/ 1322 w 1322"/>
                <a:gd name="T7" fmla="*/ 0 h 170"/>
                <a:gd name="T8" fmla="*/ 1322 w 1322"/>
                <a:gd name="T9" fmla="*/ 170 h 170"/>
              </a:gdLst>
              <a:ahLst/>
              <a:cxnLst>
                <a:cxn ang="0">
                  <a:pos x="T0" y="T1"/>
                </a:cxn>
                <a:cxn ang="0">
                  <a:pos x="T2" y="T3"/>
                </a:cxn>
                <a:cxn ang="0">
                  <a:pos x="T4" y="T5"/>
                </a:cxn>
                <a:cxn ang="0">
                  <a:pos x="T6" y="T7"/>
                </a:cxn>
                <a:cxn ang="0">
                  <a:pos x="T8" y="T9"/>
                </a:cxn>
              </a:cxnLst>
              <a:rect l="0" t="0" r="r" b="b"/>
              <a:pathLst>
                <a:path w="1322" h="170">
                  <a:moveTo>
                    <a:pt x="1322" y="170"/>
                  </a:moveTo>
                  <a:cubicBezTo>
                    <a:pt x="38" y="170"/>
                    <a:pt x="38" y="170"/>
                    <a:pt x="38" y="170"/>
                  </a:cubicBezTo>
                  <a:cubicBezTo>
                    <a:pt x="38" y="170"/>
                    <a:pt x="26" y="97"/>
                    <a:pt x="0" y="0"/>
                  </a:cubicBezTo>
                  <a:cubicBezTo>
                    <a:pt x="1322" y="0"/>
                    <a:pt x="1322" y="0"/>
                    <a:pt x="1322" y="0"/>
                  </a:cubicBezTo>
                  <a:lnTo>
                    <a:pt x="1322" y="170"/>
                  </a:lnTo>
                  <a:close/>
                </a:path>
              </a:pathLst>
            </a:custGeom>
            <a:solidFill>
              <a:srgbClr val="2A3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56">
              <a:extLst>
                <a:ext uri="{FF2B5EF4-FFF2-40B4-BE49-F238E27FC236}">
                  <a16:creationId xmlns:a16="http://schemas.microsoft.com/office/drawing/2014/main" id="{AD7F5D22-3AED-4DC0-9EAF-5A9BD92C9CFA}"/>
                </a:ext>
              </a:extLst>
            </p:cNvPr>
            <p:cNvSpPr>
              <a:spLocks/>
            </p:cNvSpPr>
            <p:nvPr/>
          </p:nvSpPr>
          <p:spPr bwMode="auto">
            <a:xfrm>
              <a:off x="-4783138" y="2726244"/>
              <a:ext cx="538163" cy="53975"/>
            </a:xfrm>
            <a:custGeom>
              <a:avLst/>
              <a:gdLst>
                <a:gd name="T0" fmla="*/ 1507 w 1507"/>
                <a:gd name="T1" fmla="*/ 153 h 153"/>
                <a:gd name="T2" fmla="*/ 109 w 1507"/>
                <a:gd name="T3" fmla="*/ 153 h 153"/>
                <a:gd name="T4" fmla="*/ 0 w 1507"/>
                <a:gd name="T5" fmla="*/ 0 h 153"/>
                <a:gd name="T6" fmla="*/ 1437 w 1507"/>
                <a:gd name="T7" fmla="*/ 0 h 153"/>
                <a:gd name="T8" fmla="*/ 1507 w 1507"/>
                <a:gd name="T9" fmla="*/ 132 h 153"/>
                <a:gd name="T10" fmla="*/ 1507 w 1507"/>
                <a:gd name="T11" fmla="*/ 153 h 153"/>
              </a:gdLst>
              <a:ahLst/>
              <a:cxnLst>
                <a:cxn ang="0">
                  <a:pos x="T0" y="T1"/>
                </a:cxn>
                <a:cxn ang="0">
                  <a:pos x="T2" y="T3"/>
                </a:cxn>
                <a:cxn ang="0">
                  <a:pos x="T4" y="T5"/>
                </a:cxn>
                <a:cxn ang="0">
                  <a:pos x="T6" y="T7"/>
                </a:cxn>
                <a:cxn ang="0">
                  <a:pos x="T8" y="T9"/>
                </a:cxn>
                <a:cxn ang="0">
                  <a:pos x="T10" y="T11"/>
                </a:cxn>
              </a:cxnLst>
              <a:rect l="0" t="0" r="r" b="b"/>
              <a:pathLst>
                <a:path w="1507" h="153">
                  <a:moveTo>
                    <a:pt x="1507" y="153"/>
                  </a:moveTo>
                  <a:cubicBezTo>
                    <a:pt x="109" y="153"/>
                    <a:pt x="109" y="153"/>
                    <a:pt x="109" y="153"/>
                  </a:cubicBezTo>
                  <a:cubicBezTo>
                    <a:pt x="109" y="153"/>
                    <a:pt x="45" y="26"/>
                    <a:pt x="0" y="0"/>
                  </a:cubicBezTo>
                  <a:cubicBezTo>
                    <a:pt x="1437" y="0"/>
                    <a:pt x="1437" y="0"/>
                    <a:pt x="1437" y="0"/>
                  </a:cubicBezTo>
                  <a:cubicBezTo>
                    <a:pt x="1437" y="0"/>
                    <a:pt x="1487" y="61"/>
                    <a:pt x="1507" y="132"/>
                  </a:cubicBezTo>
                  <a:lnTo>
                    <a:pt x="1507" y="153"/>
                  </a:lnTo>
                  <a:close/>
                </a:path>
              </a:pathLst>
            </a:custGeom>
            <a:solidFill>
              <a:srgbClr val="2A3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57">
              <a:extLst>
                <a:ext uri="{FF2B5EF4-FFF2-40B4-BE49-F238E27FC236}">
                  <a16:creationId xmlns:a16="http://schemas.microsoft.com/office/drawing/2014/main" id="{A7EBEB4C-609A-4567-8404-55D4C27A6D96}"/>
                </a:ext>
              </a:extLst>
            </p:cNvPr>
            <p:cNvSpPr>
              <a:spLocks/>
            </p:cNvSpPr>
            <p:nvPr/>
          </p:nvSpPr>
          <p:spPr bwMode="auto">
            <a:xfrm>
              <a:off x="-4586288" y="2624644"/>
              <a:ext cx="239713" cy="36513"/>
            </a:xfrm>
            <a:custGeom>
              <a:avLst/>
              <a:gdLst>
                <a:gd name="T0" fmla="*/ 0 w 673"/>
                <a:gd name="T1" fmla="*/ 101 h 101"/>
                <a:gd name="T2" fmla="*/ 673 w 673"/>
                <a:gd name="T3" fmla="*/ 101 h 101"/>
                <a:gd name="T4" fmla="*/ 375 w 673"/>
                <a:gd name="T5" fmla="*/ 0 h 101"/>
                <a:gd name="T6" fmla="*/ 0 w 673"/>
                <a:gd name="T7" fmla="*/ 101 h 101"/>
              </a:gdLst>
              <a:ahLst/>
              <a:cxnLst>
                <a:cxn ang="0">
                  <a:pos x="T0" y="T1"/>
                </a:cxn>
                <a:cxn ang="0">
                  <a:pos x="T2" y="T3"/>
                </a:cxn>
                <a:cxn ang="0">
                  <a:pos x="T4" y="T5"/>
                </a:cxn>
                <a:cxn ang="0">
                  <a:pos x="T6" y="T7"/>
                </a:cxn>
              </a:cxnLst>
              <a:rect l="0" t="0" r="r" b="b"/>
              <a:pathLst>
                <a:path w="673" h="101">
                  <a:moveTo>
                    <a:pt x="0" y="101"/>
                  </a:moveTo>
                  <a:cubicBezTo>
                    <a:pt x="673" y="101"/>
                    <a:pt x="673" y="101"/>
                    <a:pt x="673" y="101"/>
                  </a:cubicBezTo>
                  <a:cubicBezTo>
                    <a:pt x="673" y="101"/>
                    <a:pt x="539" y="11"/>
                    <a:pt x="375" y="0"/>
                  </a:cubicBezTo>
                  <a:lnTo>
                    <a:pt x="0" y="101"/>
                  </a:lnTo>
                  <a:close/>
                </a:path>
              </a:pathLst>
            </a:custGeom>
            <a:solidFill>
              <a:srgbClr val="2A3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58">
              <a:extLst>
                <a:ext uri="{FF2B5EF4-FFF2-40B4-BE49-F238E27FC236}">
                  <a16:creationId xmlns:a16="http://schemas.microsoft.com/office/drawing/2014/main" id="{0695763A-05E4-4261-BEEC-0ED3B1D0A0D1}"/>
                </a:ext>
              </a:extLst>
            </p:cNvPr>
            <p:cNvSpPr>
              <a:spLocks/>
            </p:cNvSpPr>
            <p:nvPr/>
          </p:nvSpPr>
          <p:spPr bwMode="auto">
            <a:xfrm>
              <a:off x="-4618038" y="2964369"/>
              <a:ext cx="31750" cy="15875"/>
            </a:xfrm>
            <a:custGeom>
              <a:avLst/>
              <a:gdLst>
                <a:gd name="T0" fmla="*/ 86 w 86"/>
                <a:gd name="T1" fmla="*/ 0 h 44"/>
                <a:gd name="T2" fmla="*/ 86 w 86"/>
                <a:gd name="T3" fmla="*/ 44 h 44"/>
                <a:gd name="T4" fmla="*/ 0 w 86"/>
                <a:gd name="T5" fmla="*/ 0 h 44"/>
                <a:gd name="T6" fmla="*/ 86 w 86"/>
                <a:gd name="T7" fmla="*/ 0 h 44"/>
              </a:gdLst>
              <a:ahLst/>
              <a:cxnLst>
                <a:cxn ang="0">
                  <a:pos x="T0" y="T1"/>
                </a:cxn>
                <a:cxn ang="0">
                  <a:pos x="T2" y="T3"/>
                </a:cxn>
                <a:cxn ang="0">
                  <a:pos x="T4" y="T5"/>
                </a:cxn>
                <a:cxn ang="0">
                  <a:pos x="T6" y="T7"/>
                </a:cxn>
              </a:cxnLst>
              <a:rect l="0" t="0" r="r" b="b"/>
              <a:pathLst>
                <a:path w="86" h="44">
                  <a:moveTo>
                    <a:pt x="86" y="0"/>
                  </a:moveTo>
                  <a:cubicBezTo>
                    <a:pt x="86" y="44"/>
                    <a:pt x="86" y="44"/>
                    <a:pt x="86" y="44"/>
                  </a:cubicBezTo>
                  <a:cubicBezTo>
                    <a:pt x="57" y="30"/>
                    <a:pt x="28" y="15"/>
                    <a:pt x="0" y="0"/>
                  </a:cubicBezTo>
                  <a:lnTo>
                    <a:pt x="86" y="0"/>
                  </a:lnTo>
                  <a:close/>
                </a:path>
              </a:pathLst>
            </a:custGeom>
            <a:solidFill>
              <a:srgbClr val="1B26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59">
              <a:extLst>
                <a:ext uri="{FF2B5EF4-FFF2-40B4-BE49-F238E27FC236}">
                  <a16:creationId xmlns:a16="http://schemas.microsoft.com/office/drawing/2014/main" id="{3ACEBBD5-8546-4F60-88EB-C1E9B5CB3D8C}"/>
                </a:ext>
              </a:extLst>
            </p:cNvPr>
            <p:cNvSpPr>
              <a:spLocks/>
            </p:cNvSpPr>
            <p:nvPr/>
          </p:nvSpPr>
          <p:spPr bwMode="auto">
            <a:xfrm>
              <a:off x="-4530725" y="2964369"/>
              <a:ext cx="60325" cy="60325"/>
            </a:xfrm>
            <a:custGeom>
              <a:avLst/>
              <a:gdLst>
                <a:gd name="T0" fmla="*/ 171 w 171"/>
                <a:gd name="T1" fmla="*/ 0 h 168"/>
                <a:gd name="T2" fmla="*/ 171 w 171"/>
                <a:gd name="T3" fmla="*/ 168 h 168"/>
                <a:gd name="T4" fmla="*/ 162 w 171"/>
                <a:gd name="T5" fmla="*/ 168 h 168"/>
                <a:gd name="T6" fmla="*/ 0 w 171"/>
                <a:gd name="T7" fmla="*/ 112 h 168"/>
                <a:gd name="T8" fmla="*/ 0 w 171"/>
                <a:gd name="T9" fmla="*/ 0 h 168"/>
                <a:gd name="T10" fmla="*/ 171 w 171"/>
                <a:gd name="T11" fmla="*/ 0 h 168"/>
              </a:gdLst>
              <a:ahLst/>
              <a:cxnLst>
                <a:cxn ang="0">
                  <a:pos x="T0" y="T1"/>
                </a:cxn>
                <a:cxn ang="0">
                  <a:pos x="T2" y="T3"/>
                </a:cxn>
                <a:cxn ang="0">
                  <a:pos x="T4" y="T5"/>
                </a:cxn>
                <a:cxn ang="0">
                  <a:pos x="T6" y="T7"/>
                </a:cxn>
                <a:cxn ang="0">
                  <a:pos x="T8" y="T9"/>
                </a:cxn>
                <a:cxn ang="0">
                  <a:pos x="T10" y="T11"/>
                </a:cxn>
              </a:cxnLst>
              <a:rect l="0" t="0" r="r" b="b"/>
              <a:pathLst>
                <a:path w="171" h="168">
                  <a:moveTo>
                    <a:pt x="171" y="0"/>
                  </a:moveTo>
                  <a:cubicBezTo>
                    <a:pt x="171" y="168"/>
                    <a:pt x="171" y="168"/>
                    <a:pt x="171" y="168"/>
                  </a:cubicBezTo>
                  <a:cubicBezTo>
                    <a:pt x="162" y="168"/>
                    <a:pt x="162" y="168"/>
                    <a:pt x="162" y="168"/>
                  </a:cubicBezTo>
                  <a:cubicBezTo>
                    <a:pt x="107" y="152"/>
                    <a:pt x="53" y="133"/>
                    <a:pt x="0" y="112"/>
                  </a:cubicBezTo>
                  <a:cubicBezTo>
                    <a:pt x="0" y="0"/>
                    <a:pt x="0" y="0"/>
                    <a:pt x="0" y="0"/>
                  </a:cubicBezTo>
                  <a:lnTo>
                    <a:pt x="171" y="0"/>
                  </a:lnTo>
                  <a:close/>
                </a:path>
              </a:pathLst>
            </a:custGeom>
            <a:solidFill>
              <a:srgbClr val="1B26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160">
              <a:extLst>
                <a:ext uri="{FF2B5EF4-FFF2-40B4-BE49-F238E27FC236}">
                  <a16:creationId xmlns:a16="http://schemas.microsoft.com/office/drawing/2014/main" id="{66909137-F8C5-41A4-9E08-3A8A78B742B7}"/>
                </a:ext>
              </a:extLst>
            </p:cNvPr>
            <p:cNvSpPr>
              <a:spLocks noChangeArrowheads="1"/>
            </p:cNvSpPr>
            <p:nvPr/>
          </p:nvSpPr>
          <p:spPr bwMode="auto">
            <a:xfrm>
              <a:off x="-4422775" y="2964369"/>
              <a:ext cx="52388" cy="60325"/>
            </a:xfrm>
            <a:prstGeom prst="rect">
              <a:avLst/>
            </a:prstGeom>
            <a:solidFill>
              <a:srgbClr val="1B26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161">
              <a:extLst>
                <a:ext uri="{FF2B5EF4-FFF2-40B4-BE49-F238E27FC236}">
                  <a16:creationId xmlns:a16="http://schemas.microsoft.com/office/drawing/2014/main" id="{0D9CBEA3-CDB0-41C2-98FD-321AC8D8C4D4}"/>
                </a:ext>
              </a:extLst>
            </p:cNvPr>
            <p:cNvSpPr>
              <a:spLocks noChangeArrowheads="1"/>
            </p:cNvSpPr>
            <p:nvPr/>
          </p:nvSpPr>
          <p:spPr bwMode="auto">
            <a:xfrm>
              <a:off x="-4316413" y="2964369"/>
              <a:ext cx="50800" cy="60325"/>
            </a:xfrm>
            <a:prstGeom prst="rect">
              <a:avLst/>
            </a:prstGeom>
            <a:solidFill>
              <a:srgbClr val="1B26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162">
              <a:extLst>
                <a:ext uri="{FF2B5EF4-FFF2-40B4-BE49-F238E27FC236}">
                  <a16:creationId xmlns:a16="http://schemas.microsoft.com/office/drawing/2014/main" id="{6510F94F-5EDD-45AF-8B23-50EF95D25C4D}"/>
                </a:ext>
              </a:extLst>
            </p:cNvPr>
            <p:cNvSpPr>
              <a:spLocks noChangeArrowheads="1"/>
            </p:cNvSpPr>
            <p:nvPr/>
          </p:nvSpPr>
          <p:spPr bwMode="auto">
            <a:xfrm>
              <a:off x="-4316413" y="2843719"/>
              <a:ext cx="50800" cy="60325"/>
            </a:xfrm>
            <a:prstGeom prst="rect">
              <a:avLst/>
            </a:prstGeom>
            <a:solidFill>
              <a:srgbClr val="1B26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163">
              <a:extLst>
                <a:ext uri="{FF2B5EF4-FFF2-40B4-BE49-F238E27FC236}">
                  <a16:creationId xmlns:a16="http://schemas.microsoft.com/office/drawing/2014/main" id="{1EEBA7DA-4D2B-4B75-9AA8-560D22955603}"/>
                </a:ext>
              </a:extLst>
            </p:cNvPr>
            <p:cNvSpPr>
              <a:spLocks noChangeArrowheads="1"/>
            </p:cNvSpPr>
            <p:nvPr/>
          </p:nvSpPr>
          <p:spPr bwMode="auto">
            <a:xfrm>
              <a:off x="-4422775" y="2843719"/>
              <a:ext cx="52388" cy="60325"/>
            </a:xfrm>
            <a:prstGeom prst="rect">
              <a:avLst/>
            </a:prstGeom>
            <a:solidFill>
              <a:srgbClr val="1B26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164">
              <a:extLst>
                <a:ext uri="{FF2B5EF4-FFF2-40B4-BE49-F238E27FC236}">
                  <a16:creationId xmlns:a16="http://schemas.microsoft.com/office/drawing/2014/main" id="{4054DF11-8FF4-4569-8405-FE43E2AE1A75}"/>
                </a:ext>
              </a:extLst>
            </p:cNvPr>
            <p:cNvSpPr>
              <a:spLocks noChangeArrowheads="1"/>
            </p:cNvSpPr>
            <p:nvPr/>
          </p:nvSpPr>
          <p:spPr bwMode="auto">
            <a:xfrm>
              <a:off x="-4530725" y="2843719"/>
              <a:ext cx="60325" cy="61913"/>
            </a:xfrm>
            <a:prstGeom prst="rect">
              <a:avLst/>
            </a:prstGeom>
            <a:solidFill>
              <a:srgbClr val="1B26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165">
              <a:extLst>
                <a:ext uri="{FF2B5EF4-FFF2-40B4-BE49-F238E27FC236}">
                  <a16:creationId xmlns:a16="http://schemas.microsoft.com/office/drawing/2014/main" id="{E91EE9E1-01B3-47D2-B9F1-CC400AC15D3F}"/>
                </a:ext>
              </a:extLst>
            </p:cNvPr>
            <p:cNvSpPr>
              <a:spLocks noChangeArrowheads="1"/>
            </p:cNvSpPr>
            <p:nvPr/>
          </p:nvSpPr>
          <p:spPr bwMode="auto">
            <a:xfrm>
              <a:off x="-4648200" y="2843719"/>
              <a:ext cx="61913" cy="60325"/>
            </a:xfrm>
            <a:prstGeom prst="rect">
              <a:avLst/>
            </a:prstGeom>
            <a:solidFill>
              <a:srgbClr val="1B26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166">
              <a:extLst>
                <a:ext uri="{FF2B5EF4-FFF2-40B4-BE49-F238E27FC236}">
                  <a16:creationId xmlns:a16="http://schemas.microsoft.com/office/drawing/2014/main" id="{F8B998E6-DC39-4B8C-A646-F5E08F350372}"/>
                </a:ext>
              </a:extLst>
            </p:cNvPr>
            <p:cNvSpPr>
              <a:spLocks noChangeArrowheads="1"/>
            </p:cNvSpPr>
            <p:nvPr/>
          </p:nvSpPr>
          <p:spPr bwMode="auto">
            <a:xfrm>
              <a:off x="-4646613" y="2726244"/>
              <a:ext cx="60325" cy="53975"/>
            </a:xfrm>
            <a:prstGeom prst="rect">
              <a:avLst/>
            </a:prstGeom>
            <a:solidFill>
              <a:srgbClr val="1B26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167">
              <a:extLst>
                <a:ext uri="{FF2B5EF4-FFF2-40B4-BE49-F238E27FC236}">
                  <a16:creationId xmlns:a16="http://schemas.microsoft.com/office/drawing/2014/main" id="{2877A057-8668-4992-BBAA-7082019AC1AA}"/>
                </a:ext>
              </a:extLst>
            </p:cNvPr>
            <p:cNvSpPr>
              <a:spLocks noChangeArrowheads="1"/>
            </p:cNvSpPr>
            <p:nvPr/>
          </p:nvSpPr>
          <p:spPr bwMode="auto">
            <a:xfrm>
              <a:off x="-4530725" y="2726244"/>
              <a:ext cx="60325" cy="53975"/>
            </a:xfrm>
            <a:prstGeom prst="rect">
              <a:avLst/>
            </a:prstGeom>
            <a:solidFill>
              <a:srgbClr val="1B26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168">
              <a:extLst>
                <a:ext uri="{FF2B5EF4-FFF2-40B4-BE49-F238E27FC236}">
                  <a16:creationId xmlns:a16="http://schemas.microsoft.com/office/drawing/2014/main" id="{43B46583-37A4-455D-A90D-CD9569318A9B}"/>
                </a:ext>
              </a:extLst>
            </p:cNvPr>
            <p:cNvSpPr>
              <a:spLocks noChangeArrowheads="1"/>
            </p:cNvSpPr>
            <p:nvPr/>
          </p:nvSpPr>
          <p:spPr bwMode="auto">
            <a:xfrm>
              <a:off x="-4422775" y="2726244"/>
              <a:ext cx="52388" cy="53975"/>
            </a:xfrm>
            <a:prstGeom prst="rect">
              <a:avLst/>
            </a:prstGeom>
            <a:solidFill>
              <a:srgbClr val="1B26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69">
              <a:extLst>
                <a:ext uri="{FF2B5EF4-FFF2-40B4-BE49-F238E27FC236}">
                  <a16:creationId xmlns:a16="http://schemas.microsoft.com/office/drawing/2014/main" id="{A48B46A3-340B-480F-BEA0-D36F0C5F960C}"/>
                </a:ext>
              </a:extLst>
            </p:cNvPr>
            <p:cNvSpPr>
              <a:spLocks/>
            </p:cNvSpPr>
            <p:nvPr/>
          </p:nvSpPr>
          <p:spPr bwMode="auto">
            <a:xfrm>
              <a:off x="-4316413" y="2726244"/>
              <a:ext cx="50800" cy="53975"/>
            </a:xfrm>
            <a:custGeom>
              <a:avLst/>
              <a:gdLst>
                <a:gd name="T0" fmla="*/ 0 w 145"/>
                <a:gd name="T1" fmla="*/ 0 h 153"/>
                <a:gd name="T2" fmla="*/ 0 w 145"/>
                <a:gd name="T3" fmla="*/ 153 h 153"/>
                <a:gd name="T4" fmla="*/ 145 w 145"/>
                <a:gd name="T5" fmla="*/ 153 h 153"/>
                <a:gd name="T6" fmla="*/ 145 w 145"/>
                <a:gd name="T7" fmla="*/ 20 h 153"/>
                <a:gd name="T8" fmla="*/ 145 w 145"/>
                <a:gd name="T9" fmla="*/ 0 h 153"/>
                <a:gd name="T10" fmla="*/ 0 w 145"/>
                <a:gd name="T11" fmla="*/ 0 h 153"/>
              </a:gdLst>
              <a:ahLst/>
              <a:cxnLst>
                <a:cxn ang="0">
                  <a:pos x="T0" y="T1"/>
                </a:cxn>
                <a:cxn ang="0">
                  <a:pos x="T2" y="T3"/>
                </a:cxn>
                <a:cxn ang="0">
                  <a:pos x="T4" y="T5"/>
                </a:cxn>
                <a:cxn ang="0">
                  <a:pos x="T6" y="T7"/>
                </a:cxn>
                <a:cxn ang="0">
                  <a:pos x="T8" y="T9"/>
                </a:cxn>
                <a:cxn ang="0">
                  <a:pos x="T10" y="T11"/>
                </a:cxn>
              </a:cxnLst>
              <a:rect l="0" t="0" r="r" b="b"/>
              <a:pathLst>
                <a:path w="145" h="153">
                  <a:moveTo>
                    <a:pt x="0" y="0"/>
                  </a:moveTo>
                  <a:cubicBezTo>
                    <a:pt x="0" y="153"/>
                    <a:pt x="0" y="153"/>
                    <a:pt x="0" y="153"/>
                  </a:cubicBezTo>
                  <a:cubicBezTo>
                    <a:pt x="145" y="153"/>
                    <a:pt x="145" y="153"/>
                    <a:pt x="145" y="153"/>
                  </a:cubicBezTo>
                  <a:cubicBezTo>
                    <a:pt x="145" y="20"/>
                    <a:pt x="145" y="20"/>
                    <a:pt x="145" y="20"/>
                  </a:cubicBezTo>
                  <a:cubicBezTo>
                    <a:pt x="145" y="20"/>
                    <a:pt x="145" y="2"/>
                    <a:pt x="145" y="0"/>
                  </a:cubicBezTo>
                  <a:lnTo>
                    <a:pt x="0" y="0"/>
                  </a:lnTo>
                  <a:close/>
                </a:path>
              </a:pathLst>
            </a:custGeom>
            <a:solidFill>
              <a:srgbClr val="1B26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70">
              <a:extLst>
                <a:ext uri="{FF2B5EF4-FFF2-40B4-BE49-F238E27FC236}">
                  <a16:creationId xmlns:a16="http://schemas.microsoft.com/office/drawing/2014/main" id="{C3857732-4647-40A8-9A29-428D6961155F}"/>
                </a:ext>
              </a:extLst>
            </p:cNvPr>
            <p:cNvSpPr>
              <a:spLocks/>
            </p:cNvSpPr>
            <p:nvPr/>
          </p:nvSpPr>
          <p:spPr bwMode="auto">
            <a:xfrm>
              <a:off x="-4764088" y="2726244"/>
              <a:ext cx="58738" cy="53975"/>
            </a:xfrm>
            <a:custGeom>
              <a:avLst/>
              <a:gdLst>
                <a:gd name="T0" fmla="*/ 0 w 37"/>
                <a:gd name="T1" fmla="*/ 0 h 34"/>
                <a:gd name="T2" fmla="*/ 0 w 37"/>
                <a:gd name="T3" fmla="*/ 13 h 34"/>
                <a:gd name="T4" fmla="*/ 12 w 37"/>
                <a:gd name="T5" fmla="*/ 34 h 34"/>
                <a:gd name="T6" fmla="*/ 37 w 37"/>
                <a:gd name="T7" fmla="*/ 34 h 34"/>
                <a:gd name="T8" fmla="*/ 37 w 37"/>
                <a:gd name="T9" fmla="*/ 0 h 34"/>
                <a:gd name="T10" fmla="*/ 0 w 37"/>
                <a:gd name="T11" fmla="*/ 0 h 34"/>
              </a:gdLst>
              <a:ahLst/>
              <a:cxnLst>
                <a:cxn ang="0">
                  <a:pos x="T0" y="T1"/>
                </a:cxn>
                <a:cxn ang="0">
                  <a:pos x="T2" y="T3"/>
                </a:cxn>
                <a:cxn ang="0">
                  <a:pos x="T4" y="T5"/>
                </a:cxn>
                <a:cxn ang="0">
                  <a:pos x="T6" y="T7"/>
                </a:cxn>
                <a:cxn ang="0">
                  <a:pos x="T8" y="T9"/>
                </a:cxn>
                <a:cxn ang="0">
                  <a:pos x="T10" y="T11"/>
                </a:cxn>
              </a:cxnLst>
              <a:rect l="0" t="0" r="r" b="b"/>
              <a:pathLst>
                <a:path w="37" h="34">
                  <a:moveTo>
                    <a:pt x="0" y="0"/>
                  </a:moveTo>
                  <a:lnTo>
                    <a:pt x="0" y="13"/>
                  </a:lnTo>
                  <a:lnTo>
                    <a:pt x="12" y="34"/>
                  </a:lnTo>
                  <a:lnTo>
                    <a:pt x="37" y="34"/>
                  </a:lnTo>
                  <a:lnTo>
                    <a:pt x="37" y="0"/>
                  </a:lnTo>
                  <a:lnTo>
                    <a:pt x="0" y="0"/>
                  </a:lnTo>
                  <a:close/>
                </a:path>
              </a:pathLst>
            </a:custGeom>
            <a:solidFill>
              <a:srgbClr val="1B26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71">
              <a:extLst>
                <a:ext uri="{FF2B5EF4-FFF2-40B4-BE49-F238E27FC236}">
                  <a16:creationId xmlns:a16="http://schemas.microsoft.com/office/drawing/2014/main" id="{E4A7295A-B73E-4BB5-B8BD-11CA5D3E7FAB}"/>
                </a:ext>
              </a:extLst>
            </p:cNvPr>
            <p:cNvSpPr>
              <a:spLocks/>
            </p:cNvSpPr>
            <p:nvPr/>
          </p:nvSpPr>
          <p:spPr bwMode="auto">
            <a:xfrm>
              <a:off x="-4800600" y="2721481"/>
              <a:ext cx="26988" cy="12700"/>
            </a:xfrm>
            <a:custGeom>
              <a:avLst/>
              <a:gdLst>
                <a:gd name="T0" fmla="*/ 0 w 75"/>
                <a:gd name="T1" fmla="*/ 25 h 33"/>
                <a:gd name="T2" fmla="*/ 75 w 75"/>
                <a:gd name="T3" fmla="*/ 33 h 33"/>
                <a:gd name="T4" fmla="*/ 30 w 75"/>
                <a:gd name="T5" fmla="*/ 0 h 33"/>
                <a:gd name="T6" fmla="*/ 0 w 75"/>
                <a:gd name="T7" fmla="*/ 25 h 33"/>
              </a:gdLst>
              <a:ahLst/>
              <a:cxnLst>
                <a:cxn ang="0">
                  <a:pos x="T0" y="T1"/>
                </a:cxn>
                <a:cxn ang="0">
                  <a:pos x="T2" y="T3"/>
                </a:cxn>
                <a:cxn ang="0">
                  <a:pos x="T4" y="T5"/>
                </a:cxn>
                <a:cxn ang="0">
                  <a:pos x="T6" y="T7"/>
                </a:cxn>
              </a:cxnLst>
              <a:rect l="0" t="0" r="r" b="b"/>
              <a:pathLst>
                <a:path w="75" h="33">
                  <a:moveTo>
                    <a:pt x="0" y="25"/>
                  </a:moveTo>
                  <a:cubicBezTo>
                    <a:pt x="75" y="33"/>
                    <a:pt x="75" y="33"/>
                    <a:pt x="75" y="33"/>
                  </a:cubicBezTo>
                  <a:cubicBezTo>
                    <a:pt x="75" y="33"/>
                    <a:pt x="59" y="13"/>
                    <a:pt x="30" y="0"/>
                  </a:cubicBezTo>
                  <a:cubicBezTo>
                    <a:pt x="30" y="0"/>
                    <a:pt x="14" y="9"/>
                    <a:pt x="0" y="25"/>
                  </a:cubicBezTo>
                  <a:close/>
                </a:path>
              </a:pathLst>
            </a:custGeom>
            <a:solidFill>
              <a:srgbClr val="2A3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72">
              <a:extLst>
                <a:ext uri="{FF2B5EF4-FFF2-40B4-BE49-F238E27FC236}">
                  <a16:creationId xmlns:a16="http://schemas.microsoft.com/office/drawing/2014/main" id="{CE940A65-F836-437C-928B-69BE75D5380D}"/>
                </a:ext>
              </a:extLst>
            </p:cNvPr>
            <p:cNvSpPr>
              <a:spLocks/>
            </p:cNvSpPr>
            <p:nvPr/>
          </p:nvSpPr>
          <p:spPr bwMode="auto">
            <a:xfrm>
              <a:off x="-4808538" y="2796094"/>
              <a:ext cx="68263" cy="66675"/>
            </a:xfrm>
            <a:custGeom>
              <a:avLst/>
              <a:gdLst>
                <a:gd name="T0" fmla="*/ 2 w 193"/>
                <a:gd name="T1" fmla="*/ 67 h 186"/>
                <a:gd name="T2" fmla="*/ 124 w 193"/>
                <a:gd name="T3" fmla="*/ 183 h 186"/>
                <a:gd name="T4" fmla="*/ 151 w 193"/>
                <a:gd name="T5" fmla="*/ 186 h 186"/>
                <a:gd name="T6" fmla="*/ 151 w 193"/>
                <a:gd name="T7" fmla="*/ 186 h 186"/>
                <a:gd name="T8" fmla="*/ 151 w 193"/>
                <a:gd name="T9" fmla="*/ 185 h 186"/>
                <a:gd name="T10" fmla="*/ 193 w 193"/>
                <a:gd name="T11" fmla="*/ 19 h 186"/>
                <a:gd name="T12" fmla="*/ 193 w 193"/>
                <a:gd name="T13" fmla="*/ 19 h 186"/>
                <a:gd name="T14" fmla="*/ 20 w 193"/>
                <a:gd name="T15" fmla="*/ 0 h 186"/>
                <a:gd name="T16" fmla="*/ 20 w 193"/>
                <a:gd name="T17" fmla="*/ 0 h 186"/>
                <a:gd name="T18" fmla="*/ 20 w 193"/>
                <a:gd name="T19" fmla="*/ 1 h 186"/>
                <a:gd name="T20" fmla="*/ 0 w 193"/>
                <a:gd name="T21" fmla="*/ 65 h 186"/>
                <a:gd name="T22" fmla="*/ 2 w 193"/>
                <a:gd name="T23" fmla="*/ 6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186">
                  <a:moveTo>
                    <a:pt x="2" y="67"/>
                  </a:moveTo>
                  <a:cubicBezTo>
                    <a:pt x="41" y="107"/>
                    <a:pt x="82" y="146"/>
                    <a:pt x="124" y="183"/>
                  </a:cubicBezTo>
                  <a:cubicBezTo>
                    <a:pt x="151" y="186"/>
                    <a:pt x="151" y="186"/>
                    <a:pt x="151" y="186"/>
                  </a:cubicBezTo>
                  <a:cubicBezTo>
                    <a:pt x="151" y="186"/>
                    <a:pt x="151" y="186"/>
                    <a:pt x="151" y="186"/>
                  </a:cubicBezTo>
                  <a:cubicBezTo>
                    <a:pt x="151" y="186"/>
                    <a:pt x="151" y="185"/>
                    <a:pt x="151" y="185"/>
                  </a:cubicBezTo>
                  <a:cubicBezTo>
                    <a:pt x="152" y="178"/>
                    <a:pt x="172" y="98"/>
                    <a:pt x="193" y="19"/>
                  </a:cubicBezTo>
                  <a:cubicBezTo>
                    <a:pt x="193" y="19"/>
                    <a:pt x="193" y="19"/>
                    <a:pt x="193" y="19"/>
                  </a:cubicBezTo>
                  <a:cubicBezTo>
                    <a:pt x="20" y="0"/>
                    <a:pt x="20" y="0"/>
                    <a:pt x="20" y="0"/>
                  </a:cubicBezTo>
                  <a:cubicBezTo>
                    <a:pt x="20" y="0"/>
                    <a:pt x="20" y="0"/>
                    <a:pt x="20" y="0"/>
                  </a:cubicBezTo>
                  <a:cubicBezTo>
                    <a:pt x="20" y="1"/>
                    <a:pt x="20" y="1"/>
                    <a:pt x="20" y="1"/>
                  </a:cubicBezTo>
                  <a:cubicBezTo>
                    <a:pt x="19" y="2"/>
                    <a:pt x="12" y="18"/>
                    <a:pt x="0" y="65"/>
                  </a:cubicBezTo>
                  <a:lnTo>
                    <a:pt x="2" y="67"/>
                  </a:lnTo>
                  <a:close/>
                </a:path>
              </a:pathLst>
            </a:custGeom>
            <a:solidFill>
              <a:srgbClr val="1B26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73">
              <a:extLst>
                <a:ext uri="{FF2B5EF4-FFF2-40B4-BE49-F238E27FC236}">
                  <a16:creationId xmlns:a16="http://schemas.microsoft.com/office/drawing/2014/main" id="{6488CE32-649D-4378-9B89-A32DB9F285A5}"/>
                </a:ext>
              </a:extLst>
            </p:cNvPr>
            <p:cNvSpPr>
              <a:spLocks/>
            </p:cNvSpPr>
            <p:nvPr/>
          </p:nvSpPr>
          <p:spPr bwMode="auto">
            <a:xfrm>
              <a:off x="-4460875" y="2556381"/>
              <a:ext cx="222250" cy="271463"/>
            </a:xfrm>
            <a:custGeom>
              <a:avLst/>
              <a:gdLst>
                <a:gd name="T0" fmla="*/ 127 w 623"/>
                <a:gd name="T1" fmla="*/ 0 h 758"/>
                <a:gd name="T2" fmla="*/ 21 w 623"/>
                <a:gd name="T3" fmla="*/ 190 h 758"/>
                <a:gd name="T4" fmla="*/ 21 w 623"/>
                <a:gd name="T5" fmla="*/ 520 h 758"/>
                <a:gd name="T6" fmla="*/ 15 w 623"/>
                <a:gd name="T7" fmla="*/ 736 h 758"/>
                <a:gd name="T8" fmla="*/ 237 w 623"/>
                <a:gd name="T9" fmla="*/ 491 h 758"/>
                <a:gd name="T10" fmla="*/ 395 w 623"/>
                <a:gd name="T11" fmla="*/ 379 h 758"/>
                <a:gd name="T12" fmla="*/ 505 w 623"/>
                <a:gd name="T13" fmla="*/ 457 h 758"/>
                <a:gd name="T14" fmla="*/ 623 w 623"/>
                <a:gd name="T15" fmla="*/ 688 h 758"/>
                <a:gd name="T16" fmla="*/ 570 w 623"/>
                <a:gd name="T17" fmla="*/ 391 h 758"/>
                <a:gd name="T18" fmla="*/ 127 w 623"/>
                <a:gd name="T19" fmla="*/ 0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3" h="758">
                  <a:moveTo>
                    <a:pt x="127" y="0"/>
                  </a:moveTo>
                  <a:cubicBezTo>
                    <a:pt x="127" y="0"/>
                    <a:pt x="69" y="78"/>
                    <a:pt x="21" y="190"/>
                  </a:cubicBezTo>
                  <a:cubicBezTo>
                    <a:pt x="21" y="190"/>
                    <a:pt x="9" y="343"/>
                    <a:pt x="21" y="520"/>
                  </a:cubicBezTo>
                  <a:cubicBezTo>
                    <a:pt x="33" y="697"/>
                    <a:pt x="0" y="714"/>
                    <a:pt x="15" y="736"/>
                  </a:cubicBezTo>
                  <a:cubicBezTo>
                    <a:pt x="30" y="758"/>
                    <a:pt x="162" y="603"/>
                    <a:pt x="237" y="491"/>
                  </a:cubicBezTo>
                  <a:cubicBezTo>
                    <a:pt x="312" y="379"/>
                    <a:pt x="342" y="371"/>
                    <a:pt x="395" y="379"/>
                  </a:cubicBezTo>
                  <a:cubicBezTo>
                    <a:pt x="448" y="386"/>
                    <a:pt x="475" y="412"/>
                    <a:pt x="505" y="457"/>
                  </a:cubicBezTo>
                  <a:cubicBezTo>
                    <a:pt x="545" y="516"/>
                    <a:pt x="623" y="688"/>
                    <a:pt x="623" y="688"/>
                  </a:cubicBezTo>
                  <a:cubicBezTo>
                    <a:pt x="623" y="688"/>
                    <a:pt x="623" y="459"/>
                    <a:pt x="570" y="391"/>
                  </a:cubicBezTo>
                  <a:cubicBezTo>
                    <a:pt x="517" y="323"/>
                    <a:pt x="129" y="236"/>
                    <a:pt x="127" y="0"/>
                  </a:cubicBezTo>
                  <a:close/>
                </a:path>
              </a:pathLst>
            </a:custGeom>
            <a:solidFill>
              <a:srgbClr val="172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74">
              <a:extLst>
                <a:ext uri="{FF2B5EF4-FFF2-40B4-BE49-F238E27FC236}">
                  <a16:creationId xmlns:a16="http://schemas.microsoft.com/office/drawing/2014/main" id="{BD1F714D-5340-42EE-AC7D-900EAF442D31}"/>
                </a:ext>
              </a:extLst>
            </p:cNvPr>
            <p:cNvSpPr>
              <a:spLocks/>
            </p:cNvSpPr>
            <p:nvPr/>
          </p:nvSpPr>
          <p:spPr bwMode="auto">
            <a:xfrm>
              <a:off x="-4244975" y="2624644"/>
              <a:ext cx="588963" cy="433388"/>
            </a:xfrm>
            <a:custGeom>
              <a:avLst/>
              <a:gdLst>
                <a:gd name="T0" fmla="*/ 1557 w 1652"/>
                <a:gd name="T1" fmla="*/ 297 h 1214"/>
                <a:gd name="T2" fmla="*/ 1527 w 1652"/>
                <a:gd name="T3" fmla="*/ 272 h 1214"/>
                <a:gd name="T4" fmla="*/ 1451 w 1652"/>
                <a:gd name="T5" fmla="*/ 239 h 1214"/>
                <a:gd name="T6" fmla="*/ 1292 w 1652"/>
                <a:gd name="T7" fmla="*/ 192 h 1214"/>
                <a:gd name="T8" fmla="*/ 1126 w 1652"/>
                <a:gd name="T9" fmla="*/ 147 h 1214"/>
                <a:gd name="T10" fmla="*/ 1122 w 1652"/>
                <a:gd name="T11" fmla="*/ 146 h 1214"/>
                <a:gd name="T12" fmla="*/ 1117 w 1652"/>
                <a:gd name="T13" fmla="*/ 144 h 1214"/>
                <a:gd name="T14" fmla="*/ 1111 w 1652"/>
                <a:gd name="T15" fmla="*/ 143 h 1214"/>
                <a:gd name="T16" fmla="*/ 1106 w 1652"/>
                <a:gd name="T17" fmla="*/ 141 h 1214"/>
                <a:gd name="T18" fmla="*/ 1074 w 1652"/>
                <a:gd name="T19" fmla="*/ 133 h 1214"/>
                <a:gd name="T20" fmla="*/ 1058 w 1652"/>
                <a:gd name="T21" fmla="*/ 128 h 1214"/>
                <a:gd name="T22" fmla="*/ 1047 w 1652"/>
                <a:gd name="T23" fmla="*/ 125 h 1214"/>
                <a:gd name="T24" fmla="*/ 1031 w 1652"/>
                <a:gd name="T25" fmla="*/ 121 h 1214"/>
                <a:gd name="T26" fmla="*/ 991 w 1652"/>
                <a:gd name="T27" fmla="*/ 110 h 1214"/>
                <a:gd name="T28" fmla="*/ 971 w 1652"/>
                <a:gd name="T29" fmla="*/ 105 h 1214"/>
                <a:gd name="T30" fmla="*/ 949 w 1652"/>
                <a:gd name="T31" fmla="*/ 99 h 1214"/>
                <a:gd name="T32" fmla="*/ 761 w 1652"/>
                <a:gd name="T33" fmla="*/ 48 h 1214"/>
                <a:gd name="T34" fmla="*/ 732 w 1652"/>
                <a:gd name="T35" fmla="*/ 40 h 1214"/>
                <a:gd name="T36" fmla="*/ 708 w 1652"/>
                <a:gd name="T37" fmla="*/ 34 h 1214"/>
                <a:gd name="T38" fmla="*/ 689 w 1652"/>
                <a:gd name="T39" fmla="*/ 29 h 1214"/>
                <a:gd name="T40" fmla="*/ 665 w 1652"/>
                <a:gd name="T41" fmla="*/ 22 h 1214"/>
                <a:gd name="T42" fmla="*/ 656 w 1652"/>
                <a:gd name="T43" fmla="*/ 20 h 1214"/>
                <a:gd name="T44" fmla="*/ 647 w 1652"/>
                <a:gd name="T45" fmla="*/ 17 h 1214"/>
                <a:gd name="T46" fmla="*/ 644 w 1652"/>
                <a:gd name="T47" fmla="*/ 16 h 1214"/>
                <a:gd name="T48" fmla="*/ 639 w 1652"/>
                <a:gd name="T49" fmla="*/ 15 h 1214"/>
                <a:gd name="T50" fmla="*/ 630 w 1652"/>
                <a:gd name="T51" fmla="*/ 13 h 1214"/>
                <a:gd name="T52" fmla="*/ 629 w 1652"/>
                <a:gd name="T53" fmla="*/ 12 h 1214"/>
                <a:gd name="T54" fmla="*/ 582 w 1652"/>
                <a:gd name="T55" fmla="*/ 0 h 1214"/>
                <a:gd name="T56" fmla="*/ 495 w 1652"/>
                <a:gd name="T57" fmla="*/ 19 h 1214"/>
                <a:gd name="T58" fmla="*/ 494 w 1652"/>
                <a:gd name="T59" fmla="*/ 19 h 1214"/>
                <a:gd name="T60" fmla="*/ 473 w 1652"/>
                <a:gd name="T61" fmla="*/ 25 h 1214"/>
                <a:gd name="T62" fmla="*/ 349 w 1652"/>
                <a:gd name="T63" fmla="*/ 69 h 1214"/>
                <a:gd name="T64" fmla="*/ 283 w 1652"/>
                <a:gd name="T65" fmla="*/ 101 h 1214"/>
                <a:gd name="T66" fmla="*/ 200 w 1652"/>
                <a:gd name="T67" fmla="*/ 154 h 1214"/>
                <a:gd name="T68" fmla="*/ 70 w 1652"/>
                <a:gd name="T69" fmla="*/ 284 h 1214"/>
                <a:gd name="T70" fmla="*/ 55 w 1652"/>
                <a:gd name="T71" fmla="*/ 305 h 1214"/>
                <a:gd name="T72" fmla="*/ 14 w 1652"/>
                <a:gd name="T73" fmla="*/ 381 h 1214"/>
                <a:gd name="T74" fmla="*/ 13 w 1652"/>
                <a:gd name="T75" fmla="*/ 384 h 1214"/>
                <a:gd name="T76" fmla="*/ 12 w 1652"/>
                <a:gd name="T77" fmla="*/ 384 h 1214"/>
                <a:gd name="T78" fmla="*/ 0 w 1652"/>
                <a:gd name="T79" fmla="*/ 416 h 1214"/>
                <a:gd name="T80" fmla="*/ 25 w 1652"/>
                <a:gd name="T81" fmla="*/ 1214 h 1214"/>
                <a:gd name="T82" fmla="*/ 200 w 1652"/>
                <a:gd name="T83" fmla="*/ 1205 h 1214"/>
                <a:gd name="T84" fmla="*/ 496 w 1652"/>
                <a:gd name="T85" fmla="*/ 1158 h 1214"/>
                <a:gd name="T86" fmla="*/ 638 w 1652"/>
                <a:gd name="T87" fmla="*/ 1119 h 1214"/>
                <a:gd name="T88" fmla="*/ 957 w 1652"/>
                <a:gd name="T89" fmla="*/ 995 h 1214"/>
                <a:gd name="T90" fmla="*/ 1126 w 1652"/>
                <a:gd name="T91" fmla="*/ 904 h 1214"/>
                <a:gd name="T92" fmla="*/ 1288 w 1652"/>
                <a:gd name="T93" fmla="*/ 797 h 1214"/>
                <a:gd name="T94" fmla="*/ 1456 w 1652"/>
                <a:gd name="T95" fmla="*/ 662 h 1214"/>
                <a:gd name="T96" fmla="*/ 1578 w 1652"/>
                <a:gd name="T97" fmla="*/ 546 h 1214"/>
                <a:gd name="T98" fmla="*/ 1648 w 1652"/>
                <a:gd name="T99" fmla="*/ 470 h 1214"/>
                <a:gd name="T100" fmla="*/ 1650 w 1652"/>
                <a:gd name="T101" fmla="*/ 462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52" h="1214">
                  <a:moveTo>
                    <a:pt x="1650" y="462"/>
                  </a:moveTo>
                  <a:cubicBezTo>
                    <a:pt x="1612" y="377"/>
                    <a:pt x="1587" y="329"/>
                    <a:pt x="1557" y="297"/>
                  </a:cubicBezTo>
                  <a:cubicBezTo>
                    <a:pt x="1548" y="288"/>
                    <a:pt x="1538" y="280"/>
                    <a:pt x="1527" y="273"/>
                  </a:cubicBezTo>
                  <a:cubicBezTo>
                    <a:pt x="1527" y="273"/>
                    <a:pt x="1527" y="272"/>
                    <a:pt x="1527" y="272"/>
                  </a:cubicBezTo>
                  <a:cubicBezTo>
                    <a:pt x="1506" y="259"/>
                    <a:pt x="1483" y="250"/>
                    <a:pt x="1452" y="240"/>
                  </a:cubicBezTo>
                  <a:cubicBezTo>
                    <a:pt x="1452" y="239"/>
                    <a:pt x="1451" y="239"/>
                    <a:pt x="1451" y="239"/>
                  </a:cubicBezTo>
                  <a:cubicBezTo>
                    <a:pt x="1434" y="234"/>
                    <a:pt x="1416" y="228"/>
                    <a:pt x="1395" y="222"/>
                  </a:cubicBezTo>
                  <a:cubicBezTo>
                    <a:pt x="1371" y="215"/>
                    <a:pt x="1335" y="205"/>
                    <a:pt x="1292" y="192"/>
                  </a:cubicBezTo>
                  <a:cubicBezTo>
                    <a:pt x="1291" y="192"/>
                    <a:pt x="1291" y="192"/>
                    <a:pt x="1291" y="192"/>
                  </a:cubicBezTo>
                  <a:cubicBezTo>
                    <a:pt x="1243" y="179"/>
                    <a:pt x="1186" y="163"/>
                    <a:pt x="1126" y="147"/>
                  </a:cubicBezTo>
                  <a:cubicBezTo>
                    <a:pt x="1126" y="147"/>
                    <a:pt x="1125" y="146"/>
                    <a:pt x="1124" y="146"/>
                  </a:cubicBezTo>
                  <a:cubicBezTo>
                    <a:pt x="1123" y="146"/>
                    <a:pt x="1122" y="146"/>
                    <a:pt x="1122" y="146"/>
                  </a:cubicBezTo>
                  <a:cubicBezTo>
                    <a:pt x="1121" y="145"/>
                    <a:pt x="1120" y="145"/>
                    <a:pt x="1118" y="145"/>
                  </a:cubicBezTo>
                  <a:cubicBezTo>
                    <a:pt x="1118" y="144"/>
                    <a:pt x="1118" y="144"/>
                    <a:pt x="1117" y="144"/>
                  </a:cubicBezTo>
                  <a:cubicBezTo>
                    <a:pt x="1116" y="144"/>
                    <a:pt x="1115" y="144"/>
                    <a:pt x="1113" y="143"/>
                  </a:cubicBezTo>
                  <a:cubicBezTo>
                    <a:pt x="1112" y="143"/>
                    <a:pt x="1112" y="143"/>
                    <a:pt x="1111" y="143"/>
                  </a:cubicBezTo>
                  <a:cubicBezTo>
                    <a:pt x="1110" y="142"/>
                    <a:pt x="1109" y="142"/>
                    <a:pt x="1108" y="142"/>
                  </a:cubicBezTo>
                  <a:cubicBezTo>
                    <a:pt x="1108" y="142"/>
                    <a:pt x="1107" y="141"/>
                    <a:pt x="1106" y="141"/>
                  </a:cubicBezTo>
                  <a:cubicBezTo>
                    <a:pt x="1098" y="139"/>
                    <a:pt x="1089" y="137"/>
                    <a:pt x="1079" y="134"/>
                  </a:cubicBezTo>
                  <a:cubicBezTo>
                    <a:pt x="1078" y="133"/>
                    <a:pt x="1076" y="133"/>
                    <a:pt x="1074" y="133"/>
                  </a:cubicBezTo>
                  <a:cubicBezTo>
                    <a:pt x="1072" y="132"/>
                    <a:pt x="1070" y="131"/>
                    <a:pt x="1068" y="131"/>
                  </a:cubicBezTo>
                  <a:cubicBezTo>
                    <a:pt x="1065" y="130"/>
                    <a:pt x="1061" y="129"/>
                    <a:pt x="1058" y="128"/>
                  </a:cubicBezTo>
                  <a:cubicBezTo>
                    <a:pt x="1056" y="128"/>
                    <a:pt x="1055" y="127"/>
                    <a:pt x="1054" y="127"/>
                  </a:cubicBezTo>
                  <a:cubicBezTo>
                    <a:pt x="1051" y="126"/>
                    <a:pt x="1049" y="126"/>
                    <a:pt x="1047" y="125"/>
                  </a:cubicBezTo>
                  <a:cubicBezTo>
                    <a:pt x="1046" y="125"/>
                    <a:pt x="1045" y="125"/>
                    <a:pt x="1044" y="124"/>
                  </a:cubicBezTo>
                  <a:cubicBezTo>
                    <a:pt x="1040" y="123"/>
                    <a:pt x="1036" y="122"/>
                    <a:pt x="1031" y="121"/>
                  </a:cubicBezTo>
                  <a:cubicBezTo>
                    <a:pt x="1023" y="119"/>
                    <a:pt x="1016" y="117"/>
                    <a:pt x="1008" y="115"/>
                  </a:cubicBezTo>
                  <a:cubicBezTo>
                    <a:pt x="1002" y="113"/>
                    <a:pt x="997" y="111"/>
                    <a:pt x="991" y="110"/>
                  </a:cubicBezTo>
                  <a:cubicBezTo>
                    <a:pt x="989" y="109"/>
                    <a:pt x="988" y="109"/>
                    <a:pt x="986" y="109"/>
                  </a:cubicBezTo>
                  <a:cubicBezTo>
                    <a:pt x="981" y="107"/>
                    <a:pt x="976" y="106"/>
                    <a:pt x="971" y="105"/>
                  </a:cubicBezTo>
                  <a:cubicBezTo>
                    <a:pt x="966" y="103"/>
                    <a:pt x="961" y="102"/>
                    <a:pt x="957" y="101"/>
                  </a:cubicBezTo>
                  <a:cubicBezTo>
                    <a:pt x="949" y="99"/>
                    <a:pt x="949" y="99"/>
                    <a:pt x="949" y="99"/>
                  </a:cubicBezTo>
                  <a:cubicBezTo>
                    <a:pt x="898" y="85"/>
                    <a:pt x="847" y="71"/>
                    <a:pt x="801" y="59"/>
                  </a:cubicBezTo>
                  <a:cubicBezTo>
                    <a:pt x="788" y="55"/>
                    <a:pt x="774" y="51"/>
                    <a:pt x="761" y="48"/>
                  </a:cubicBezTo>
                  <a:cubicBezTo>
                    <a:pt x="757" y="47"/>
                    <a:pt x="752" y="45"/>
                    <a:pt x="748" y="44"/>
                  </a:cubicBezTo>
                  <a:cubicBezTo>
                    <a:pt x="742" y="43"/>
                    <a:pt x="737" y="41"/>
                    <a:pt x="732" y="40"/>
                  </a:cubicBezTo>
                  <a:cubicBezTo>
                    <a:pt x="731" y="40"/>
                    <a:pt x="729" y="39"/>
                    <a:pt x="728" y="39"/>
                  </a:cubicBezTo>
                  <a:cubicBezTo>
                    <a:pt x="721" y="37"/>
                    <a:pt x="715" y="35"/>
                    <a:pt x="708" y="34"/>
                  </a:cubicBezTo>
                  <a:cubicBezTo>
                    <a:pt x="705" y="33"/>
                    <a:pt x="702" y="32"/>
                    <a:pt x="699" y="31"/>
                  </a:cubicBezTo>
                  <a:cubicBezTo>
                    <a:pt x="696" y="30"/>
                    <a:pt x="693" y="29"/>
                    <a:pt x="689" y="29"/>
                  </a:cubicBezTo>
                  <a:cubicBezTo>
                    <a:pt x="685" y="27"/>
                    <a:pt x="681" y="26"/>
                    <a:pt x="677" y="25"/>
                  </a:cubicBezTo>
                  <a:cubicBezTo>
                    <a:pt x="673" y="24"/>
                    <a:pt x="669" y="23"/>
                    <a:pt x="665" y="22"/>
                  </a:cubicBezTo>
                  <a:cubicBezTo>
                    <a:pt x="664" y="22"/>
                    <a:pt x="662" y="21"/>
                    <a:pt x="661" y="21"/>
                  </a:cubicBezTo>
                  <a:cubicBezTo>
                    <a:pt x="660" y="21"/>
                    <a:pt x="658" y="20"/>
                    <a:pt x="656" y="20"/>
                  </a:cubicBezTo>
                  <a:cubicBezTo>
                    <a:pt x="654" y="19"/>
                    <a:pt x="652" y="19"/>
                    <a:pt x="650" y="18"/>
                  </a:cubicBezTo>
                  <a:cubicBezTo>
                    <a:pt x="649" y="18"/>
                    <a:pt x="648" y="17"/>
                    <a:pt x="647" y="17"/>
                  </a:cubicBezTo>
                  <a:cubicBezTo>
                    <a:pt x="646" y="17"/>
                    <a:pt x="645" y="17"/>
                    <a:pt x="644" y="16"/>
                  </a:cubicBezTo>
                  <a:cubicBezTo>
                    <a:pt x="644" y="16"/>
                    <a:pt x="644" y="16"/>
                    <a:pt x="644" y="16"/>
                  </a:cubicBezTo>
                  <a:cubicBezTo>
                    <a:pt x="643" y="16"/>
                    <a:pt x="642" y="16"/>
                    <a:pt x="642" y="16"/>
                  </a:cubicBezTo>
                  <a:cubicBezTo>
                    <a:pt x="641" y="16"/>
                    <a:pt x="640" y="15"/>
                    <a:pt x="639" y="15"/>
                  </a:cubicBezTo>
                  <a:cubicBezTo>
                    <a:pt x="639" y="15"/>
                    <a:pt x="639" y="15"/>
                    <a:pt x="638" y="15"/>
                  </a:cubicBezTo>
                  <a:cubicBezTo>
                    <a:pt x="634" y="14"/>
                    <a:pt x="631" y="13"/>
                    <a:pt x="630" y="13"/>
                  </a:cubicBezTo>
                  <a:cubicBezTo>
                    <a:pt x="629" y="12"/>
                    <a:pt x="629" y="12"/>
                    <a:pt x="629" y="12"/>
                  </a:cubicBezTo>
                  <a:cubicBezTo>
                    <a:pt x="629" y="12"/>
                    <a:pt x="629" y="12"/>
                    <a:pt x="629" y="12"/>
                  </a:cubicBezTo>
                  <a:cubicBezTo>
                    <a:pt x="622" y="10"/>
                    <a:pt x="615" y="9"/>
                    <a:pt x="610" y="7"/>
                  </a:cubicBezTo>
                  <a:cubicBezTo>
                    <a:pt x="582" y="0"/>
                    <a:pt x="582" y="0"/>
                    <a:pt x="582" y="0"/>
                  </a:cubicBezTo>
                  <a:cubicBezTo>
                    <a:pt x="552" y="5"/>
                    <a:pt x="523" y="12"/>
                    <a:pt x="496" y="19"/>
                  </a:cubicBezTo>
                  <a:cubicBezTo>
                    <a:pt x="496" y="19"/>
                    <a:pt x="496" y="19"/>
                    <a:pt x="495" y="19"/>
                  </a:cubicBezTo>
                  <a:cubicBezTo>
                    <a:pt x="495" y="19"/>
                    <a:pt x="495" y="19"/>
                    <a:pt x="495" y="19"/>
                  </a:cubicBezTo>
                  <a:cubicBezTo>
                    <a:pt x="495" y="19"/>
                    <a:pt x="494" y="19"/>
                    <a:pt x="494" y="19"/>
                  </a:cubicBezTo>
                  <a:cubicBezTo>
                    <a:pt x="494" y="19"/>
                    <a:pt x="493" y="19"/>
                    <a:pt x="493" y="19"/>
                  </a:cubicBezTo>
                  <a:cubicBezTo>
                    <a:pt x="486" y="21"/>
                    <a:pt x="479" y="23"/>
                    <a:pt x="473" y="25"/>
                  </a:cubicBezTo>
                  <a:cubicBezTo>
                    <a:pt x="473" y="25"/>
                    <a:pt x="473" y="25"/>
                    <a:pt x="473" y="25"/>
                  </a:cubicBezTo>
                  <a:cubicBezTo>
                    <a:pt x="427" y="38"/>
                    <a:pt x="386" y="52"/>
                    <a:pt x="349" y="69"/>
                  </a:cubicBezTo>
                  <a:cubicBezTo>
                    <a:pt x="349" y="69"/>
                    <a:pt x="348" y="69"/>
                    <a:pt x="348" y="69"/>
                  </a:cubicBezTo>
                  <a:cubicBezTo>
                    <a:pt x="325" y="79"/>
                    <a:pt x="304" y="90"/>
                    <a:pt x="283" y="101"/>
                  </a:cubicBezTo>
                  <a:cubicBezTo>
                    <a:pt x="283" y="101"/>
                    <a:pt x="283" y="101"/>
                    <a:pt x="283" y="101"/>
                  </a:cubicBezTo>
                  <a:cubicBezTo>
                    <a:pt x="252" y="117"/>
                    <a:pt x="225" y="135"/>
                    <a:pt x="200" y="154"/>
                  </a:cubicBezTo>
                  <a:cubicBezTo>
                    <a:pt x="200" y="154"/>
                    <a:pt x="200" y="154"/>
                    <a:pt x="200" y="154"/>
                  </a:cubicBezTo>
                  <a:cubicBezTo>
                    <a:pt x="143" y="196"/>
                    <a:pt x="101" y="240"/>
                    <a:pt x="70" y="284"/>
                  </a:cubicBezTo>
                  <a:cubicBezTo>
                    <a:pt x="65" y="291"/>
                    <a:pt x="60" y="297"/>
                    <a:pt x="56" y="304"/>
                  </a:cubicBezTo>
                  <a:cubicBezTo>
                    <a:pt x="55" y="305"/>
                    <a:pt x="55" y="305"/>
                    <a:pt x="55" y="305"/>
                  </a:cubicBezTo>
                  <a:cubicBezTo>
                    <a:pt x="55" y="305"/>
                    <a:pt x="55" y="305"/>
                    <a:pt x="55" y="305"/>
                  </a:cubicBezTo>
                  <a:cubicBezTo>
                    <a:pt x="38" y="332"/>
                    <a:pt x="24" y="357"/>
                    <a:pt x="14" y="381"/>
                  </a:cubicBezTo>
                  <a:cubicBezTo>
                    <a:pt x="14" y="381"/>
                    <a:pt x="14" y="381"/>
                    <a:pt x="14" y="381"/>
                  </a:cubicBezTo>
                  <a:cubicBezTo>
                    <a:pt x="13" y="382"/>
                    <a:pt x="13" y="383"/>
                    <a:pt x="13" y="384"/>
                  </a:cubicBezTo>
                  <a:cubicBezTo>
                    <a:pt x="12" y="384"/>
                    <a:pt x="12" y="384"/>
                    <a:pt x="12" y="384"/>
                  </a:cubicBezTo>
                  <a:cubicBezTo>
                    <a:pt x="12" y="384"/>
                    <a:pt x="12" y="384"/>
                    <a:pt x="12" y="384"/>
                  </a:cubicBezTo>
                  <a:cubicBezTo>
                    <a:pt x="8" y="395"/>
                    <a:pt x="4" y="404"/>
                    <a:pt x="1" y="414"/>
                  </a:cubicBezTo>
                  <a:cubicBezTo>
                    <a:pt x="0" y="415"/>
                    <a:pt x="0" y="415"/>
                    <a:pt x="0" y="416"/>
                  </a:cubicBezTo>
                  <a:cubicBezTo>
                    <a:pt x="0" y="1214"/>
                    <a:pt x="0" y="1214"/>
                    <a:pt x="0" y="1214"/>
                  </a:cubicBezTo>
                  <a:cubicBezTo>
                    <a:pt x="8" y="1214"/>
                    <a:pt x="17" y="1214"/>
                    <a:pt x="25" y="1214"/>
                  </a:cubicBezTo>
                  <a:cubicBezTo>
                    <a:pt x="35" y="1213"/>
                    <a:pt x="45" y="1213"/>
                    <a:pt x="55" y="1213"/>
                  </a:cubicBezTo>
                  <a:cubicBezTo>
                    <a:pt x="104" y="1212"/>
                    <a:pt x="152" y="1209"/>
                    <a:pt x="200" y="1205"/>
                  </a:cubicBezTo>
                  <a:cubicBezTo>
                    <a:pt x="250" y="1200"/>
                    <a:pt x="299" y="1194"/>
                    <a:pt x="348" y="1186"/>
                  </a:cubicBezTo>
                  <a:cubicBezTo>
                    <a:pt x="398" y="1178"/>
                    <a:pt x="447" y="1169"/>
                    <a:pt x="496" y="1158"/>
                  </a:cubicBezTo>
                  <a:cubicBezTo>
                    <a:pt x="541" y="1147"/>
                    <a:pt x="585" y="1135"/>
                    <a:pt x="629" y="1122"/>
                  </a:cubicBezTo>
                  <a:cubicBezTo>
                    <a:pt x="632" y="1121"/>
                    <a:pt x="635" y="1120"/>
                    <a:pt x="638" y="1119"/>
                  </a:cubicBezTo>
                  <a:cubicBezTo>
                    <a:pt x="694" y="1103"/>
                    <a:pt x="748" y="1084"/>
                    <a:pt x="801" y="1063"/>
                  </a:cubicBezTo>
                  <a:cubicBezTo>
                    <a:pt x="854" y="1042"/>
                    <a:pt x="906" y="1020"/>
                    <a:pt x="957" y="995"/>
                  </a:cubicBezTo>
                  <a:cubicBezTo>
                    <a:pt x="986" y="981"/>
                    <a:pt x="1014" y="966"/>
                    <a:pt x="1043" y="951"/>
                  </a:cubicBezTo>
                  <a:cubicBezTo>
                    <a:pt x="1071" y="936"/>
                    <a:pt x="1098" y="920"/>
                    <a:pt x="1126" y="904"/>
                  </a:cubicBezTo>
                  <a:cubicBezTo>
                    <a:pt x="1179" y="872"/>
                    <a:pt x="1230" y="839"/>
                    <a:pt x="1280" y="803"/>
                  </a:cubicBezTo>
                  <a:cubicBezTo>
                    <a:pt x="1282" y="801"/>
                    <a:pt x="1285" y="799"/>
                    <a:pt x="1288" y="797"/>
                  </a:cubicBezTo>
                  <a:cubicBezTo>
                    <a:pt x="1338" y="761"/>
                    <a:pt x="1386" y="723"/>
                    <a:pt x="1432" y="683"/>
                  </a:cubicBezTo>
                  <a:cubicBezTo>
                    <a:pt x="1440" y="676"/>
                    <a:pt x="1448" y="669"/>
                    <a:pt x="1456" y="662"/>
                  </a:cubicBezTo>
                  <a:cubicBezTo>
                    <a:pt x="1456" y="662"/>
                    <a:pt x="1456" y="662"/>
                    <a:pt x="1456" y="662"/>
                  </a:cubicBezTo>
                  <a:cubicBezTo>
                    <a:pt x="1498" y="625"/>
                    <a:pt x="1539" y="586"/>
                    <a:pt x="1578" y="546"/>
                  </a:cubicBezTo>
                  <a:cubicBezTo>
                    <a:pt x="1578" y="546"/>
                    <a:pt x="1579" y="545"/>
                    <a:pt x="1579" y="544"/>
                  </a:cubicBezTo>
                  <a:cubicBezTo>
                    <a:pt x="1603" y="520"/>
                    <a:pt x="1626" y="495"/>
                    <a:pt x="1648" y="470"/>
                  </a:cubicBezTo>
                  <a:cubicBezTo>
                    <a:pt x="1649" y="469"/>
                    <a:pt x="1650" y="467"/>
                    <a:pt x="1652" y="466"/>
                  </a:cubicBezTo>
                  <a:cubicBezTo>
                    <a:pt x="1651" y="465"/>
                    <a:pt x="1651" y="463"/>
                    <a:pt x="1650" y="462"/>
                  </a:cubicBezTo>
                  <a:close/>
                </a:path>
              </a:pathLst>
            </a:custGeom>
            <a:solidFill>
              <a:srgbClr val="4354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75">
              <a:extLst>
                <a:ext uri="{FF2B5EF4-FFF2-40B4-BE49-F238E27FC236}">
                  <a16:creationId xmlns:a16="http://schemas.microsoft.com/office/drawing/2014/main" id="{E06A4F0E-2588-4715-A880-E16C5BD971A9}"/>
                </a:ext>
              </a:extLst>
            </p:cNvPr>
            <p:cNvSpPr>
              <a:spLocks/>
            </p:cNvSpPr>
            <p:nvPr/>
          </p:nvSpPr>
          <p:spPr bwMode="auto">
            <a:xfrm>
              <a:off x="-3779838" y="2792919"/>
              <a:ext cx="122238" cy="73025"/>
            </a:xfrm>
            <a:custGeom>
              <a:avLst/>
              <a:gdLst>
                <a:gd name="T0" fmla="*/ 343 w 343"/>
                <a:gd name="T1" fmla="*/ 0 h 207"/>
                <a:gd name="T2" fmla="*/ 274 w 343"/>
                <a:gd name="T3" fmla="*/ 74 h 207"/>
                <a:gd name="T4" fmla="*/ 273 w 343"/>
                <a:gd name="T5" fmla="*/ 76 h 207"/>
                <a:gd name="T6" fmla="*/ 151 w 343"/>
                <a:gd name="T7" fmla="*/ 192 h 207"/>
                <a:gd name="T8" fmla="*/ 151 w 343"/>
                <a:gd name="T9" fmla="*/ 192 h 207"/>
                <a:gd name="T10" fmla="*/ 124 w 343"/>
                <a:gd name="T11" fmla="*/ 195 h 207"/>
                <a:gd name="T12" fmla="*/ 0 w 343"/>
                <a:gd name="T13" fmla="*/ 207 h 207"/>
                <a:gd name="T14" fmla="*/ 0 w 343"/>
                <a:gd name="T15" fmla="*/ 207 h 207"/>
                <a:gd name="T16" fmla="*/ 8 w 343"/>
                <a:gd name="T17" fmla="*/ 172 h 207"/>
                <a:gd name="T18" fmla="*/ 8 w 343"/>
                <a:gd name="T19" fmla="*/ 171 h 207"/>
                <a:gd name="T20" fmla="*/ 16 w 343"/>
                <a:gd name="T21" fmla="*/ 143 h 207"/>
                <a:gd name="T22" fmla="*/ 63 w 343"/>
                <a:gd name="T23" fmla="*/ 30 h 207"/>
                <a:gd name="T24" fmla="*/ 65 w 343"/>
                <a:gd name="T25" fmla="*/ 30 h 207"/>
                <a:gd name="T26" fmla="*/ 81 w 343"/>
                <a:gd name="T27" fmla="*/ 28 h 207"/>
                <a:gd name="T28" fmla="*/ 81 w 343"/>
                <a:gd name="T29" fmla="*/ 28 h 207"/>
                <a:gd name="T30" fmla="*/ 255 w 343"/>
                <a:gd name="T31" fmla="*/ 9 h 207"/>
                <a:gd name="T32" fmla="*/ 343 w 343"/>
                <a:gd name="T3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3" h="207">
                  <a:moveTo>
                    <a:pt x="343" y="0"/>
                  </a:moveTo>
                  <a:cubicBezTo>
                    <a:pt x="321" y="25"/>
                    <a:pt x="298" y="50"/>
                    <a:pt x="274" y="74"/>
                  </a:cubicBezTo>
                  <a:cubicBezTo>
                    <a:pt x="274" y="75"/>
                    <a:pt x="273" y="76"/>
                    <a:pt x="273" y="76"/>
                  </a:cubicBezTo>
                  <a:cubicBezTo>
                    <a:pt x="234" y="116"/>
                    <a:pt x="193" y="155"/>
                    <a:pt x="151" y="192"/>
                  </a:cubicBezTo>
                  <a:cubicBezTo>
                    <a:pt x="151" y="192"/>
                    <a:pt x="151" y="192"/>
                    <a:pt x="151" y="192"/>
                  </a:cubicBezTo>
                  <a:cubicBezTo>
                    <a:pt x="124" y="195"/>
                    <a:pt x="124" y="195"/>
                    <a:pt x="124" y="195"/>
                  </a:cubicBezTo>
                  <a:cubicBezTo>
                    <a:pt x="0" y="207"/>
                    <a:pt x="0" y="207"/>
                    <a:pt x="0" y="207"/>
                  </a:cubicBezTo>
                  <a:cubicBezTo>
                    <a:pt x="0" y="207"/>
                    <a:pt x="0" y="207"/>
                    <a:pt x="0" y="207"/>
                  </a:cubicBezTo>
                  <a:cubicBezTo>
                    <a:pt x="0" y="207"/>
                    <a:pt x="2" y="194"/>
                    <a:pt x="8" y="172"/>
                  </a:cubicBezTo>
                  <a:cubicBezTo>
                    <a:pt x="8" y="171"/>
                    <a:pt x="8" y="171"/>
                    <a:pt x="8" y="171"/>
                  </a:cubicBezTo>
                  <a:cubicBezTo>
                    <a:pt x="10" y="163"/>
                    <a:pt x="13" y="153"/>
                    <a:pt x="16" y="143"/>
                  </a:cubicBezTo>
                  <a:cubicBezTo>
                    <a:pt x="26" y="112"/>
                    <a:pt x="41" y="73"/>
                    <a:pt x="63" y="30"/>
                  </a:cubicBezTo>
                  <a:cubicBezTo>
                    <a:pt x="65" y="30"/>
                    <a:pt x="65" y="30"/>
                    <a:pt x="65" y="30"/>
                  </a:cubicBezTo>
                  <a:cubicBezTo>
                    <a:pt x="81" y="28"/>
                    <a:pt x="81" y="28"/>
                    <a:pt x="81" y="28"/>
                  </a:cubicBezTo>
                  <a:cubicBezTo>
                    <a:pt x="81" y="28"/>
                    <a:pt x="81" y="28"/>
                    <a:pt x="81" y="28"/>
                  </a:cubicBezTo>
                  <a:cubicBezTo>
                    <a:pt x="255" y="9"/>
                    <a:pt x="255" y="9"/>
                    <a:pt x="255" y="9"/>
                  </a:cubicBezTo>
                  <a:lnTo>
                    <a:pt x="343" y="0"/>
                  </a:lnTo>
                  <a:close/>
                </a:path>
              </a:pathLst>
            </a:custGeom>
            <a:solidFill>
              <a:srgbClr val="2A3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76">
              <a:extLst>
                <a:ext uri="{FF2B5EF4-FFF2-40B4-BE49-F238E27FC236}">
                  <a16:creationId xmlns:a16="http://schemas.microsoft.com/office/drawing/2014/main" id="{0BD74215-3333-44CE-B955-02B7402522D9}"/>
                </a:ext>
              </a:extLst>
            </p:cNvPr>
            <p:cNvSpPr>
              <a:spLocks/>
            </p:cNvSpPr>
            <p:nvPr/>
          </p:nvSpPr>
          <p:spPr bwMode="auto">
            <a:xfrm>
              <a:off x="-4225925" y="2680206"/>
              <a:ext cx="52388" cy="377825"/>
            </a:xfrm>
            <a:custGeom>
              <a:avLst/>
              <a:gdLst>
                <a:gd name="T0" fmla="*/ 145 w 145"/>
                <a:gd name="T1" fmla="*/ 0 h 1059"/>
                <a:gd name="T2" fmla="*/ 145 w 145"/>
                <a:gd name="T3" fmla="*/ 1051 h 1059"/>
                <a:gd name="T4" fmla="*/ 0 w 145"/>
                <a:gd name="T5" fmla="*/ 1059 h 1059"/>
                <a:gd name="T6" fmla="*/ 0 w 145"/>
                <a:gd name="T7" fmla="*/ 151 h 1059"/>
                <a:gd name="T8" fmla="*/ 1 w 145"/>
                <a:gd name="T9" fmla="*/ 150 h 1059"/>
                <a:gd name="T10" fmla="*/ 11 w 145"/>
                <a:gd name="T11" fmla="*/ 135 h 1059"/>
                <a:gd name="T12" fmla="*/ 11 w 145"/>
                <a:gd name="T13" fmla="*/ 135 h 1059"/>
                <a:gd name="T14" fmla="*/ 12 w 145"/>
                <a:gd name="T15" fmla="*/ 133 h 1059"/>
                <a:gd name="T16" fmla="*/ 13 w 145"/>
                <a:gd name="T17" fmla="*/ 132 h 1059"/>
                <a:gd name="T18" fmla="*/ 145 w 145"/>
                <a:gd name="T19" fmla="*/ 0 h 1059"/>
                <a:gd name="T20" fmla="*/ 145 w 145"/>
                <a:gd name="T21"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 h="1059">
                  <a:moveTo>
                    <a:pt x="145" y="0"/>
                  </a:moveTo>
                  <a:cubicBezTo>
                    <a:pt x="145" y="1051"/>
                    <a:pt x="145" y="1051"/>
                    <a:pt x="145" y="1051"/>
                  </a:cubicBezTo>
                  <a:cubicBezTo>
                    <a:pt x="97" y="1055"/>
                    <a:pt x="49" y="1058"/>
                    <a:pt x="0" y="1059"/>
                  </a:cubicBezTo>
                  <a:cubicBezTo>
                    <a:pt x="0" y="151"/>
                    <a:pt x="0" y="151"/>
                    <a:pt x="0" y="151"/>
                  </a:cubicBezTo>
                  <a:cubicBezTo>
                    <a:pt x="0" y="151"/>
                    <a:pt x="0" y="151"/>
                    <a:pt x="1" y="150"/>
                  </a:cubicBezTo>
                  <a:cubicBezTo>
                    <a:pt x="2" y="148"/>
                    <a:pt x="5" y="143"/>
                    <a:pt x="11" y="135"/>
                  </a:cubicBezTo>
                  <a:cubicBezTo>
                    <a:pt x="11" y="135"/>
                    <a:pt x="11" y="135"/>
                    <a:pt x="11" y="135"/>
                  </a:cubicBezTo>
                  <a:cubicBezTo>
                    <a:pt x="11" y="134"/>
                    <a:pt x="12" y="133"/>
                    <a:pt x="12" y="133"/>
                  </a:cubicBezTo>
                  <a:cubicBezTo>
                    <a:pt x="12" y="133"/>
                    <a:pt x="13" y="132"/>
                    <a:pt x="13" y="132"/>
                  </a:cubicBezTo>
                  <a:cubicBezTo>
                    <a:pt x="34" y="102"/>
                    <a:pt x="81" y="42"/>
                    <a:pt x="145" y="0"/>
                  </a:cubicBezTo>
                  <a:cubicBezTo>
                    <a:pt x="145" y="0"/>
                    <a:pt x="145" y="0"/>
                    <a:pt x="145" y="0"/>
                  </a:cubicBezTo>
                  <a:close/>
                </a:path>
              </a:pathLst>
            </a:custGeom>
            <a:solidFill>
              <a:srgbClr val="3343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77">
              <a:extLst>
                <a:ext uri="{FF2B5EF4-FFF2-40B4-BE49-F238E27FC236}">
                  <a16:creationId xmlns:a16="http://schemas.microsoft.com/office/drawing/2014/main" id="{6CF33DE8-D577-4881-99DA-37E09CA67686}"/>
                </a:ext>
              </a:extLst>
            </p:cNvPr>
            <p:cNvSpPr>
              <a:spLocks/>
            </p:cNvSpPr>
            <p:nvPr/>
          </p:nvSpPr>
          <p:spPr bwMode="auto">
            <a:xfrm>
              <a:off x="-4121150" y="2630994"/>
              <a:ext cx="52388" cy="417513"/>
            </a:xfrm>
            <a:custGeom>
              <a:avLst/>
              <a:gdLst>
                <a:gd name="T0" fmla="*/ 148 w 148"/>
                <a:gd name="T1" fmla="*/ 0 h 1167"/>
                <a:gd name="T2" fmla="*/ 148 w 148"/>
                <a:gd name="T3" fmla="*/ 1139 h 1167"/>
                <a:gd name="T4" fmla="*/ 0 w 148"/>
                <a:gd name="T5" fmla="*/ 1167 h 1167"/>
                <a:gd name="T6" fmla="*/ 0 w 148"/>
                <a:gd name="T7" fmla="*/ 50 h 1167"/>
                <a:gd name="T8" fmla="*/ 1 w 148"/>
                <a:gd name="T9" fmla="*/ 50 h 1167"/>
                <a:gd name="T10" fmla="*/ 125 w 148"/>
                <a:gd name="T11" fmla="*/ 6 h 1167"/>
                <a:gd name="T12" fmla="*/ 146 w 148"/>
                <a:gd name="T13" fmla="*/ 0 h 1167"/>
                <a:gd name="T14" fmla="*/ 147 w 148"/>
                <a:gd name="T15" fmla="*/ 0 h 1167"/>
                <a:gd name="T16" fmla="*/ 147 w 148"/>
                <a:gd name="T17" fmla="*/ 0 h 1167"/>
                <a:gd name="T18" fmla="*/ 148 w 148"/>
                <a:gd name="T19" fmla="*/ 0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167">
                  <a:moveTo>
                    <a:pt x="148" y="0"/>
                  </a:moveTo>
                  <a:cubicBezTo>
                    <a:pt x="148" y="1139"/>
                    <a:pt x="148" y="1139"/>
                    <a:pt x="148" y="1139"/>
                  </a:cubicBezTo>
                  <a:cubicBezTo>
                    <a:pt x="99" y="1150"/>
                    <a:pt x="50" y="1159"/>
                    <a:pt x="0" y="1167"/>
                  </a:cubicBezTo>
                  <a:cubicBezTo>
                    <a:pt x="0" y="50"/>
                    <a:pt x="0" y="50"/>
                    <a:pt x="0" y="50"/>
                  </a:cubicBezTo>
                  <a:cubicBezTo>
                    <a:pt x="0" y="50"/>
                    <a:pt x="1" y="50"/>
                    <a:pt x="1" y="50"/>
                  </a:cubicBezTo>
                  <a:cubicBezTo>
                    <a:pt x="43" y="29"/>
                    <a:pt x="96" y="14"/>
                    <a:pt x="125" y="6"/>
                  </a:cubicBezTo>
                  <a:cubicBezTo>
                    <a:pt x="136" y="3"/>
                    <a:pt x="143" y="1"/>
                    <a:pt x="146" y="0"/>
                  </a:cubicBezTo>
                  <a:cubicBezTo>
                    <a:pt x="146" y="0"/>
                    <a:pt x="147" y="0"/>
                    <a:pt x="147" y="0"/>
                  </a:cubicBezTo>
                  <a:cubicBezTo>
                    <a:pt x="147" y="0"/>
                    <a:pt x="147" y="0"/>
                    <a:pt x="147" y="0"/>
                  </a:cubicBezTo>
                  <a:cubicBezTo>
                    <a:pt x="148" y="0"/>
                    <a:pt x="148" y="0"/>
                    <a:pt x="148" y="0"/>
                  </a:cubicBezTo>
                  <a:close/>
                </a:path>
              </a:pathLst>
            </a:custGeom>
            <a:solidFill>
              <a:srgbClr val="3343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78">
              <a:extLst>
                <a:ext uri="{FF2B5EF4-FFF2-40B4-BE49-F238E27FC236}">
                  <a16:creationId xmlns:a16="http://schemas.microsoft.com/office/drawing/2014/main" id="{B4D60AA7-843B-48DB-AA9F-368C259E5ED1}"/>
                </a:ext>
              </a:extLst>
            </p:cNvPr>
            <p:cNvSpPr>
              <a:spLocks/>
            </p:cNvSpPr>
            <p:nvPr/>
          </p:nvSpPr>
          <p:spPr bwMode="auto">
            <a:xfrm>
              <a:off x="-4021138" y="2629406"/>
              <a:ext cx="61913" cy="395288"/>
            </a:xfrm>
            <a:custGeom>
              <a:avLst/>
              <a:gdLst>
                <a:gd name="T0" fmla="*/ 172 w 172"/>
                <a:gd name="T1" fmla="*/ 47 h 1110"/>
                <a:gd name="T2" fmla="*/ 172 w 172"/>
                <a:gd name="T3" fmla="*/ 1051 h 1110"/>
                <a:gd name="T4" fmla="*/ 9 w 172"/>
                <a:gd name="T5" fmla="*/ 1107 h 1110"/>
                <a:gd name="T6" fmla="*/ 0 w 172"/>
                <a:gd name="T7" fmla="*/ 1110 h 1110"/>
                <a:gd name="T8" fmla="*/ 0 w 172"/>
                <a:gd name="T9" fmla="*/ 0 h 1110"/>
                <a:gd name="T10" fmla="*/ 1 w 172"/>
                <a:gd name="T11" fmla="*/ 1 h 1110"/>
                <a:gd name="T12" fmla="*/ 9 w 172"/>
                <a:gd name="T13" fmla="*/ 3 h 1110"/>
                <a:gd name="T14" fmla="*/ 10 w 172"/>
                <a:gd name="T15" fmla="*/ 3 h 1110"/>
                <a:gd name="T16" fmla="*/ 13 w 172"/>
                <a:gd name="T17" fmla="*/ 4 h 1110"/>
                <a:gd name="T18" fmla="*/ 15 w 172"/>
                <a:gd name="T19" fmla="*/ 4 h 1110"/>
                <a:gd name="T20" fmla="*/ 15 w 172"/>
                <a:gd name="T21" fmla="*/ 4 h 1110"/>
                <a:gd name="T22" fmla="*/ 18 w 172"/>
                <a:gd name="T23" fmla="*/ 5 h 1110"/>
                <a:gd name="T24" fmla="*/ 21 w 172"/>
                <a:gd name="T25" fmla="*/ 6 h 1110"/>
                <a:gd name="T26" fmla="*/ 27 w 172"/>
                <a:gd name="T27" fmla="*/ 8 h 1110"/>
                <a:gd name="T28" fmla="*/ 32 w 172"/>
                <a:gd name="T29" fmla="*/ 9 h 1110"/>
                <a:gd name="T30" fmla="*/ 36 w 172"/>
                <a:gd name="T31" fmla="*/ 10 h 1110"/>
                <a:gd name="T32" fmla="*/ 48 w 172"/>
                <a:gd name="T33" fmla="*/ 13 h 1110"/>
                <a:gd name="T34" fmla="*/ 60 w 172"/>
                <a:gd name="T35" fmla="*/ 17 h 1110"/>
                <a:gd name="T36" fmla="*/ 70 w 172"/>
                <a:gd name="T37" fmla="*/ 19 h 1110"/>
                <a:gd name="T38" fmla="*/ 79 w 172"/>
                <a:gd name="T39" fmla="*/ 22 h 1110"/>
                <a:gd name="T40" fmla="*/ 99 w 172"/>
                <a:gd name="T41" fmla="*/ 27 h 1110"/>
                <a:gd name="T42" fmla="*/ 103 w 172"/>
                <a:gd name="T43" fmla="*/ 28 h 1110"/>
                <a:gd name="T44" fmla="*/ 119 w 172"/>
                <a:gd name="T45" fmla="*/ 32 h 1110"/>
                <a:gd name="T46" fmla="*/ 132 w 172"/>
                <a:gd name="T47" fmla="*/ 36 h 1110"/>
                <a:gd name="T48" fmla="*/ 172 w 172"/>
                <a:gd name="T49" fmla="*/ 47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2" h="1110">
                  <a:moveTo>
                    <a:pt x="172" y="47"/>
                  </a:moveTo>
                  <a:cubicBezTo>
                    <a:pt x="172" y="1051"/>
                    <a:pt x="172" y="1051"/>
                    <a:pt x="172" y="1051"/>
                  </a:cubicBezTo>
                  <a:cubicBezTo>
                    <a:pt x="119" y="1072"/>
                    <a:pt x="65" y="1091"/>
                    <a:pt x="9" y="1107"/>
                  </a:cubicBezTo>
                  <a:cubicBezTo>
                    <a:pt x="6" y="1108"/>
                    <a:pt x="3" y="1109"/>
                    <a:pt x="0" y="1110"/>
                  </a:cubicBezTo>
                  <a:cubicBezTo>
                    <a:pt x="0" y="0"/>
                    <a:pt x="0" y="0"/>
                    <a:pt x="0" y="0"/>
                  </a:cubicBezTo>
                  <a:cubicBezTo>
                    <a:pt x="1" y="1"/>
                    <a:pt x="1" y="1"/>
                    <a:pt x="1" y="1"/>
                  </a:cubicBezTo>
                  <a:cubicBezTo>
                    <a:pt x="2" y="1"/>
                    <a:pt x="5" y="2"/>
                    <a:pt x="9" y="3"/>
                  </a:cubicBezTo>
                  <a:cubicBezTo>
                    <a:pt x="10" y="3"/>
                    <a:pt x="10" y="3"/>
                    <a:pt x="10" y="3"/>
                  </a:cubicBezTo>
                  <a:cubicBezTo>
                    <a:pt x="11" y="3"/>
                    <a:pt x="12" y="4"/>
                    <a:pt x="13" y="4"/>
                  </a:cubicBezTo>
                  <a:cubicBezTo>
                    <a:pt x="13" y="4"/>
                    <a:pt x="14" y="4"/>
                    <a:pt x="15" y="4"/>
                  </a:cubicBezTo>
                  <a:cubicBezTo>
                    <a:pt x="15" y="4"/>
                    <a:pt x="15" y="4"/>
                    <a:pt x="15" y="4"/>
                  </a:cubicBezTo>
                  <a:cubicBezTo>
                    <a:pt x="16" y="5"/>
                    <a:pt x="17" y="5"/>
                    <a:pt x="18" y="5"/>
                  </a:cubicBezTo>
                  <a:cubicBezTo>
                    <a:pt x="19" y="5"/>
                    <a:pt x="20" y="6"/>
                    <a:pt x="21" y="6"/>
                  </a:cubicBezTo>
                  <a:cubicBezTo>
                    <a:pt x="23" y="7"/>
                    <a:pt x="25" y="7"/>
                    <a:pt x="27" y="8"/>
                  </a:cubicBezTo>
                  <a:cubicBezTo>
                    <a:pt x="29" y="8"/>
                    <a:pt x="31" y="9"/>
                    <a:pt x="32" y="9"/>
                  </a:cubicBezTo>
                  <a:cubicBezTo>
                    <a:pt x="33" y="9"/>
                    <a:pt x="35" y="10"/>
                    <a:pt x="36" y="10"/>
                  </a:cubicBezTo>
                  <a:cubicBezTo>
                    <a:pt x="40" y="11"/>
                    <a:pt x="44" y="12"/>
                    <a:pt x="48" y="13"/>
                  </a:cubicBezTo>
                  <a:cubicBezTo>
                    <a:pt x="52" y="14"/>
                    <a:pt x="56" y="15"/>
                    <a:pt x="60" y="17"/>
                  </a:cubicBezTo>
                  <a:cubicBezTo>
                    <a:pt x="64" y="17"/>
                    <a:pt x="67" y="18"/>
                    <a:pt x="70" y="19"/>
                  </a:cubicBezTo>
                  <a:cubicBezTo>
                    <a:pt x="73" y="20"/>
                    <a:pt x="76" y="21"/>
                    <a:pt x="79" y="22"/>
                  </a:cubicBezTo>
                  <a:cubicBezTo>
                    <a:pt x="86" y="23"/>
                    <a:pt x="92" y="25"/>
                    <a:pt x="99" y="27"/>
                  </a:cubicBezTo>
                  <a:cubicBezTo>
                    <a:pt x="100" y="27"/>
                    <a:pt x="102" y="28"/>
                    <a:pt x="103" y="28"/>
                  </a:cubicBezTo>
                  <a:cubicBezTo>
                    <a:pt x="108" y="29"/>
                    <a:pt x="113" y="31"/>
                    <a:pt x="119" y="32"/>
                  </a:cubicBezTo>
                  <a:cubicBezTo>
                    <a:pt x="123" y="33"/>
                    <a:pt x="128" y="35"/>
                    <a:pt x="132" y="36"/>
                  </a:cubicBezTo>
                  <a:cubicBezTo>
                    <a:pt x="145" y="39"/>
                    <a:pt x="159" y="43"/>
                    <a:pt x="172" y="47"/>
                  </a:cubicBezTo>
                  <a:close/>
                </a:path>
              </a:pathLst>
            </a:custGeom>
            <a:solidFill>
              <a:srgbClr val="3343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79">
              <a:extLst>
                <a:ext uri="{FF2B5EF4-FFF2-40B4-BE49-F238E27FC236}">
                  <a16:creationId xmlns:a16="http://schemas.microsoft.com/office/drawing/2014/main" id="{63F52990-F0EB-4399-9BCC-590C02D541F8}"/>
                </a:ext>
              </a:extLst>
            </p:cNvPr>
            <p:cNvSpPr>
              <a:spLocks/>
            </p:cNvSpPr>
            <p:nvPr/>
          </p:nvSpPr>
          <p:spPr bwMode="auto">
            <a:xfrm>
              <a:off x="-3903663" y="2661156"/>
              <a:ext cx="60325" cy="319088"/>
            </a:xfrm>
            <a:custGeom>
              <a:avLst/>
              <a:gdLst>
                <a:gd name="T0" fmla="*/ 169 w 169"/>
                <a:gd name="T1" fmla="*/ 46 h 894"/>
                <a:gd name="T2" fmla="*/ 169 w 169"/>
                <a:gd name="T3" fmla="*/ 803 h 894"/>
                <a:gd name="T4" fmla="*/ 86 w 169"/>
                <a:gd name="T5" fmla="*/ 850 h 894"/>
                <a:gd name="T6" fmla="*/ 0 w 169"/>
                <a:gd name="T7" fmla="*/ 894 h 894"/>
                <a:gd name="T8" fmla="*/ 0 w 169"/>
                <a:gd name="T9" fmla="*/ 0 h 894"/>
                <a:gd name="T10" fmla="*/ 14 w 169"/>
                <a:gd name="T11" fmla="*/ 4 h 894"/>
                <a:gd name="T12" fmla="*/ 29 w 169"/>
                <a:gd name="T13" fmla="*/ 8 h 894"/>
                <a:gd name="T14" fmla="*/ 34 w 169"/>
                <a:gd name="T15" fmla="*/ 9 h 894"/>
                <a:gd name="T16" fmla="*/ 51 w 169"/>
                <a:gd name="T17" fmla="*/ 14 h 894"/>
                <a:gd name="T18" fmla="*/ 74 w 169"/>
                <a:gd name="T19" fmla="*/ 20 h 894"/>
                <a:gd name="T20" fmla="*/ 87 w 169"/>
                <a:gd name="T21" fmla="*/ 23 h 894"/>
                <a:gd name="T22" fmla="*/ 90 w 169"/>
                <a:gd name="T23" fmla="*/ 24 h 894"/>
                <a:gd name="T24" fmla="*/ 97 w 169"/>
                <a:gd name="T25" fmla="*/ 26 h 894"/>
                <a:gd name="T26" fmla="*/ 101 w 169"/>
                <a:gd name="T27" fmla="*/ 27 h 894"/>
                <a:gd name="T28" fmla="*/ 111 w 169"/>
                <a:gd name="T29" fmla="*/ 30 h 894"/>
                <a:gd name="T30" fmla="*/ 117 w 169"/>
                <a:gd name="T31" fmla="*/ 32 h 894"/>
                <a:gd name="T32" fmla="*/ 122 w 169"/>
                <a:gd name="T33" fmla="*/ 33 h 894"/>
                <a:gd name="T34" fmla="*/ 149 w 169"/>
                <a:gd name="T35" fmla="*/ 40 h 894"/>
                <a:gd name="T36" fmla="*/ 151 w 169"/>
                <a:gd name="T37" fmla="*/ 41 h 894"/>
                <a:gd name="T38" fmla="*/ 154 w 169"/>
                <a:gd name="T39" fmla="*/ 42 h 894"/>
                <a:gd name="T40" fmla="*/ 156 w 169"/>
                <a:gd name="T41" fmla="*/ 42 h 894"/>
                <a:gd name="T42" fmla="*/ 160 w 169"/>
                <a:gd name="T43" fmla="*/ 43 h 894"/>
                <a:gd name="T44" fmla="*/ 161 w 169"/>
                <a:gd name="T45" fmla="*/ 44 h 894"/>
                <a:gd name="T46" fmla="*/ 165 w 169"/>
                <a:gd name="T47" fmla="*/ 45 h 894"/>
                <a:gd name="T48" fmla="*/ 167 w 169"/>
                <a:gd name="T49" fmla="*/ 45 h 894"/>
                <a:gd name="T50" fmla="*/ 169 w 169"/>
                <a:gd name="T51" fmla="*/ 46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9" h="894">
                  <a:moveTo>
                    <a:pt x="169" y="46"/>
                  </a:moveTo>
                  <a:cubicBezTo>
                    <a:pt x="169" y="803"/>
                    <a:pt x="169" y="803"/>
                    <a:pt x="169" y="803"/>
                  </a:cubicBezTo>
                  <a:cubicBezTo>
                    <a:pt x="141" y="819"/>
                    <a:pt x="114" y="835"/>
                    <a:pt x="86" y="850"/>
                  </a:cubicBezTo>
                  <a:cubicBezTo>
                    <a:pt x="57" y="865"/>
                    <a:pt x="29" y="880"/>
                    <a:pt x="0" y="894"/>
                  </a:cubicBezTo>
                  <a:cubicBezTo>
                    <a:pt x="0" y="0"/>
                    <a:pt x="0" y="0"/>
                    <a:pt x="0" y="0"/>
                  </a:cubicBezTo>
                  <a:cubicBezTo>
                    <a:pt x="4" y="1"/>
                    <a:pt x="9" y="2"/>
                    <a:pt x="14" y="4"/>
                  </a:cubicBezTo>
                  <a:cubicBezTo>
                    <a:pt x="19" y="5"/>
                    <a:pt x="24" y="6"/>
                    <a:pt x="29" y="8"/>
                  </a:cubicBezTo>
                  <a:cubicBezTo>
                    <a:pt x="31" y="8"/>
                    <a:pt x="32" y="8"/>
                    <a:pt x="34" y="9"/>
                  </a:cubicBezTo>
                  <a:cubicBezTo>
                    <a:pt x="40" y="10"/>
                    <a:pt x="45" y="12"/>
                    <a:pt x="51" y="14"/>
                  </a:cubicBezTo>
                  <a:cubicBezTo>
                    <a:pt x="59" y="16"/>
                    <a:pt x="66" y="18"/>
                    <a:pt x="74" y="20"/>
                  </a:cubicBezTo>
                  <a:cubicBezTo>
                    <a:pt x="79" y="21"/>
                    <a:pt x="83" y="22"/>
                    <a:pt x="87" y="23"/>
                  </a:cubicBezTo>
                  <a:cubicBezTo>
                    <a:pt x="88" y="24"/>
                    <a:pt x="89" y="24"/>
                    <a:pt x="90" y="24"/>
                  </a:cubicBezTo>
                  <a:cubicBezTo>
                    <a:pt x="92" y="25"/>
                    <a:pt x="94" y="25"/>
                    <a:pt x="97" y="26"/>
                  </a:cubicBezTo>
                  <a:cubicBezTo>
                    <a:pt x="98" y="26"/>
                    <a:pt x="99" y="27"/>
                    <a:pt x="101" y="27"/>
                  </a:cubicBezTo>
                  <a:cubicBezTo>
                    <a:pt x="104" y="28"/>
                    <a:pt x="108" y="29"/>
                    <a:pt x="111" y="30"/>
                  </a:cubicBezTo>
                  <a:cubicBezTo>
                    <a:pt x="113" y="30"/>
                    <a:pt x="115" y="31"/>
                    <a:pt x="117" y="32"/>
                  </a:cubicBezTo>
                  <a:cubicBezTo>
                    <a:pt x="119" y="32"/>
                    <a:pt x="121" y="32"/>
                    <a:pt x="122" y="33"/>
                  </a:cubicBezTo>
                  <a:cubicBezTo>
                    <a:pt x="132" y="36"/>
                    <a:pt x="141" y="38"/>
                    <a:pt x="149" y="40"/>
                  </a:cubicBezTo>
                  <a:cubicBezTo>
                    <a:pt x="150" y="40"/>
                    <a:pt x="151" y="41"/>
                    <a:pt x="151" y="41"/>
                  </a:cubicBezTo>
                  <a:cubicBezTo>
                    <a:pt x="152" y="41"/>
                    <a:pt x="153" y="41"/>
                    <a:pt x="154" y="42"/>
                  </a:cubicBezTo>
                  <a:cubicBezTo>
                    <a:pt x="155" y="42"/>
                    <a:pt x="155" y="42"/>
                    <a:pt x="156" y="42"/>
                  </a:cubicBezTo>
                  <a:cubicBezTo>
                    <a:pt x="158" y="43"/>
                    <a:pt x="159" y="43"/>
                    <a:pt x="160" y="43"/>
                  </a:cubicBezTo>
                  <a:cubicBezTo>
                    <a:pt x="161" y="43"/>
                    <a:pt x="161" y="43"/>
                    <a:pt x="161" y="44"/>
                  </a:cubicBezTo>
                  <a:cubicBezTo>
                    <a:pt x="163" y="44"/>
                    <a:pt x="164" y="44"/>
                    <a:pt x="165" y="45"/>
                  </a:cubicBezTo>
                  <a:cubicBezTo>
                    <a:pt x="165" y="45"/>
                    <a:pt x="166" y="45"/>
                    <a:pt x="167" y="45"/>
                  </a:cubicBezTo>
                  <a:cubicBezTo>
                    <a:pt x="168" y="45"/>
                    <a:pt x="169" y="46"/>
                    <a:pt x="169" y="46"/>
                  </a:cubicBezTo>
                  <a:close/>
                </a:path>
              </a:pathLst>
            </a:custGeom>
            <a:solidFill>
              <a:srgbClr val="3343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80">
              <a:extLst>
                <a:ext uri="{FF2B5EF4-FFF2-40B4-BE49-F238E27FC236}">
                  <a16:creationId xmlns:a16="http://schemas.microsoft.com/office/drawing/2014/main" id="{7B3D3DA5-3B1A-45EB-A361-5C9B66D2F998}"/>
                </a:ext>
              </a:extLst>
            </p:cNvPr>
            <p:cNvSpPr>
              <a:spLocks/>
            </p:cNvSpPr>
            <p:nvPr/>
          </p:nvSpPr>
          <p:spPr bwMode="auto">
            <a:xfrm>
              <a:off x="-3757613" y="2732594"/>
              <a:ext cx="76200" cy="136525"/>
            </a:xfrm>
            <a:custGeom>
              <a:avLst/>
              <a:gdLst>
                <a:gd name="T0" fmla="*/ 88 w 210"/>
                <a:gd name="T1" fmla="*/ 360 h 381"/>
                <a:gd name="T2" fmla="*/ 210 w 210"/>
                <a:gd name="T3" fmla="*/ 244 h 381"/>
                <a:gd name="T4" fmla="*/ 192 w 210"/>
                <a:gd name="T5" fmla="*/ 178 h 381"/>
                <a:gd name="T6" fmla="*/ 192 w 210"/>
                <a:gd name="T7" fmla="*/ 177 h 381"/>
                <a:gd name="T8" fmla="*/ 114 w 210"/>
                <a:gd name="T9" fmla="*/ 3 h 381"/>
                <a:gd name="T10" fmla="*/ 110 w 210"/>
                <a:gd name="T11" fmla="*/ 0 h 381"/>
                <a:gd name="T12" fmla="*/ 84 w 210"/>
                <a:gd name="T13" fmla="*/ 26 h 381"/>
                <a:gd name="T14" fmla="*/ 84 w 210"/>
                <a:gd name="T15" fmla="*/ 26 h 381"/>
                <a:gd name="T16" fmla="*/ 84 w 210"/>
                <a:gd name="T17" fmla="*/ 26 h 381"/>
                <a:gd name="T18" fmla="*/ 84 w 210"/>
                <a:gd name="T19" fmla="*/ 26 h 381"/>
                <a:gd name="T20" fmla="*/ 8 w 210"/>
                <a:gd name="T21" fmla="*/ 135 h 381"/>
                <a:gd name="T22" fmla="*/ 0 w 210"/>
                <a:gd name="T23" fmla="*/ 156 h 381"/>
                <a:gd name="T24" fmla="*/ 11 w 210"/>
                <a:gd name="T25" fmla="*/ 177 h 381"/>
                <a:gd name="T26" fmla="*/ 18 w 210"/>
                <a:gd name="T27" fmla="*/ 196 h 381"/>
                <a:gd name="T28" fmla="*/ 61 w 210"/>
                <a:gd name="T29" fmla="*/ 361 h 381"/>
                <a:gd name="T30" fmla="*/ 61 w 210"/>
                <a:gd name="T31" fmla="*/ 362 h 381"/>
                <a:gd name="T32" fmla="*/ 61 w 210"/>
                <a:gd name="T33" fmla="*/ 363 h 381"/>
                <a:gd name="T34" fmla="*/ 61 w 210"/>
                <a:gd name="T35" fmla="*/ 363 h 381"/>
                <a:gd name="T36" fmla="*/ 61 w 210"/>
                <a:gd name="T37" fmla="*/ 363 h 381"/>
                <a:gd name="T38" fmla="*/ 64 w 210"/>
                <a:gd name="T39" fmla="*/ 381 h 381"/>
                <a:gd name="T40" fmla="*/ 88 w 210"/>
                <a:gd name="T41" fmla="*/ 36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0" h="381">
                  <a:moveTo>
                    <a:pt x="88" y="360"/>
                  </a:moveTo>
                  <a:cubicBezTo>
                    <a:pt x="130" y="323"/>
                    <a:pt x="171" y="284"/>
                    <a:pt x="210" y="244"/>
                  </a:cubicBezTo>
                  <a:cubicBezTo>
                    <a:pt x="204" y="220"/>
                    <a:pt x="198" y="198"/>
                    <a:pt x="192" y="178"/>
                  </a:cubicBezTo>
                  <a:cubicBezTo>
                    <a:pt x="192" y="178"/>
                    <a:pt x="192" y="177"/>
                    <a:pt x="192" y="177"/>
                  </a:cubicBezTo>
                  <a:cubicBezTo>
                    <a:pt x="156" y="54"/>
                    <a:pt x="124" y="14"/>
                    <a:pt x="114" y="3"/>
                  </a:cubicBezTo>
                  <a:cubicBezTo>
                    <a:pt x="111" y="1"/>
                    <a:pt x="110" y="0"/>
                    <a:pt x="110" y="0"/>
                  </a:cubicBezTo>
                  <a:cubicBezTo>
                    <a:pt x="110" y="0"/>
                    <a:pt x="99" y="10"/>
                    <a:pt x="84" y="26"/>
                  </a:cubicBezTo>
                  <a:cubicBezTo>
                    <a:pt x="84" y="26"/>
                    <a:pt x="84" y="26"/>
                    <a:pt x="84" y="26"/>
                  </a:cubicBezTo>
                  <a:cubicBezTo>
                    <a:pt x="84" y="26"/>
                    <a:pt x="84" y="26"/>
                    <a:pt x="84" y="26"/>
                  </a:cubicBezTo>
                  <a:cubicBezTo>
                    <a:pt x="84" y="26"/>
                    <a:pt x="84" y="26"/>
                    <a:pt x="84" y="26"/>
                  </a:cubicBezTo>
                  <a:cubicBezTo>
                    <a:pt x="61" y="51"/>
                    <a:pt x="28" y="90"/>
                    <a:pt x="8" y="135"/>
                  </a:cubicBezTo>
                  <a:cubicBezTo>
                    <a:pt x="5" y="142"/>
                    <a:pt x="2" y="149"/>
                    <a:pt x="0" y="156"/>
                  </a:cubicBezTo>
                  <a:cubicBezTo>
                    <a:pt x="0" y="156"/>
                    <a:pt x="4" y="161"/>
                    <a:pt x="11" y="177"/>
                  </a:cubicBezTo>
                  <a:cubicBezTo>
                    <a:pt x="13" y="182"/>
                    <a:pt x="16" y="189"/>
                    <a:pt x="18" y="196"/>
                  </a:cubicBezTo>
                  <a:cubicBezTo>
                    <a:pt x="29" y="226"/>
                    <a:pt x="44" y="277"/>
                    <a:pt x="61" y="361"/>
                  </a:cubicBezTo>
                  <a:cubicBezTo>
                    <a:pt x="61" y="362"/>
                    <a:pt x="61" y="362"/>
                    <a:pt x="61" y="362"/>
                  </a:cubicBezTo>
                  <a:cubicBezTo>
                    <a:pt x="61" y="362"/>
                    <a:pt x="61" y="363"/>
                    <a:pt x="61" y="363"/>
                  </a:cubicBezTo>
                  <a:cubicBezTo>
                    <a:pt x="61" y="363"/>
                    <a:pt x="61" y="363"/>
                    <a:pt x="61" y="363"/>
                  </a:cubicBezTo>
                  <a:cubicBezTo>
                    <a:pt x="61" y="363"/>
                    <a:pt x="61" y="363"/>
                    <a:pt x="61" y="363"/>
                  </a:cubicBezTo>
                  <a:cubicBezTo>
                    <a:pt x="62" y="369"/>
                    <a:pt x="63" y="375"/>
                    <a:pt x="64" y="381"/>
                  </a:cubicBezTo>
                  <a:cubicBezTo>
                    <a:pt x="72" y="374"/>
                    <a:pt x="80" y="367"/>
                    <a:pt x="88" y="360"/>
                  </a:cubicBezTo>
                  <a:close/>
                </a:path>
              </a:pathLst>
            </a:custGeom>
            <a:solidFill>
              <a:srgbClr val="3343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81">
              <a:extLst>
                <a:ext uri="{FF2B5EF4-FFF2-40B4-BE49-F238E27FC236}">
                  <a16:creationId xmlns:a16="http://schemas.microsoft.com/office/drawing/2014/main" id="{4708B8A7-0FAF-4D79-A6FD-3186E197A9A4}"/>
                </a:ext>
              </a:extLst>
            </p:cNvPr>
            <p:cNvSpPr>
              <a:spLocks/>
            </p:cNvSpPr>
            <p:nvPr/>
          </p:nvSpPr>
          <p:spPr bwMode="auto">
            <a:xfrm>
              <a:off x="-3784600" y="2692906"/>
              <a:ext cx="57150" cy="187325"/>
            </a:xfrm>
            <a:custGeom>
              <a:avLst/>
              <a:gdLst>
                <a:gd name="T0" fmla="*/ 0 w 161"/>
                <a:gd name="T1" fmla="*/ 525 h 525"/>
                <a:gd name="T2" fmla="*/ 0 w 161"/>
                <a:gd name="T3" fmla="*/ 0 h 525"/>
                <a:gd name="T4" fmla="*/ 161 w 161"/>
                <a:gd name="T5" fmla="*/ 48 h 525"/>
                <a:gd name="T6" fmla="*/ 161 w 161"/>
                <a:gd name="T7" fmla="*/ 136 h 525"/>
                <a:gd name="T8" fmla="*/ 0 w 161"/>
                <a:gd name="T9" fmla="*/ 525 h 525"/>
              </a:gdLst>
              <a:ahLst/>
              <a:cxnLst>
                <a:cxn ang="0">
                  <a:pos x="T0" y="T1"/>
                </a:cxn>
                <a:cxn ang="0">
                  <a:pos x="T2" y="T3"/>
                </a:cxn>
                <a:cxn ang="0">
                  <a:pos x="T4" y="T5"/>
                </a:cxn>
                <a:cxn ang="0">
                  <a:pos x="T6" y="T7"/>
                </a:cxn>
                <a:cxn ang="0">
                  <a:pos x="T8" y="T9"/>
                </a:cxn>
              </a:cxnLst>
              <a:rect l="0" t="0" r="r" b="b"/>
              <a:pathLst>
                <a:path w="161" h="525">
                  <a:moveTo>
                    <a:pt x="0" y="525"/>
                  </a:moveTo>
                  <a:cubicBezTo>
                    <a:pt x="0" y="0"/>
                    <a:pt x="0" y="0"/>
                    <a:pt x="0" y="0"/>
                  </a:cubicBezTo>
                  <a:cubicBezTo>
                    <a:pt x="0" y="0"/>
                    <a:pt x="87" y="21"/>
                    <a:pt x="161" y="48"/>
                  </a:cubicBezTo>
                  <a:cubicBezTo>
                    <a:pt x="161" y="136"/>
                    <a:pt x="161" y="136"/>
                    <a:pt x="161" y="136"/>
                  </a:cubicBezTo>
                  <a:cubicBezTo>
                    <a:pt x="161" y="136"/>
                    <a:pt x="27" y="395"/>
                    <a:pt x="0" y="525"/>
                  </a:cubicBezTo>
                  <a:close/>
                </a:path>
              </a:pathLst>
            </a:custGeom>
            <a:solidFill>
              <a:srgbClr val="3343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82">
              <a:extLst>
                <a:ext uri="{FF2B5EF4-FFF2-40B4-BE49-F238E27FC236}">
                  <a16:creationId xmlns:a16="http://schemas.microsoft.com/office/drawing/2014/main" id="{9DE9D522-9547-4A1A-A05A-424C58E4F016}"/>
                </a:ext>
              </a:extLst>
            </p:cNvPr>
            <p:cNvSpPr>
              <a:spLocks/>
            </p:cNvSpPr>
            <p:nvPr/>
          </p:nvSpPr>
          <p:spPr bwMode="auto">
            <a:xfrm>
              <a:off x="-4244975" y="2964369"/>
              <a:ext cx="371475" cy="60325"/>
            </a:xfrm>
            <a:custGeom>
              <a:avLst/>
              <a:gdLst>
                <a:gd name="T0" fmla="*/ 1043 w 1043"/>
                <a:gd name="T1" fmla="*/ 0 h 168"/>
                <a:gd name="T2" fmla="*/ 957 w 1043"/>
                <a:gd name="T3" fmla="*/ 44 h 168"/>
                <a:gd name="T4" fmla="*/ 801 w 1043"/>
                <a:gd name="T5" fmla="*/ 112 h 168"/>
                <a:gd name="T6" fmla="*/ 638 w 1043"/>
                <a:gd name="T7" fmla="*/ 168 h 168"/>
                <a:gd name="T8" fmla="*/ 0 w 1043"/>
                <a:gd name="T9" fmla="*/ 168 h 168"/>
                <a:gd name="T10" fmla="*/ 0 w 1043"/>
                <a:gd name="T11" fmla="*/ 0 h 168"/>
                <a:gd name="T12" fmla="*/ 1043 w 1043"/>
                <a:gd name="T13" fmla="*/ 0 h 168"/>
              </a:gdLst>
              <a:ahLst/>
              <a:cxnLst>
                <a:cxn ang="0">
                  <a:pos x="T0" y="T1"/>
                </a:cxn>
                <a:cxn ang="0">
                  <a:pos x="T2" y="T3"/>
                </a:cxn>
                <a:cxn ang="0">
                  <a:pos x="T4" y="T5"/>
                </a:cxn>
                <a:cxn ang="0">
                  <a:pos x="T6" y="T7"/>
                </a:cxn>
                <a:cxn ang="0">
                  <a:pos x="T8" y="T9"/>
                </a:cxn>
                <a:cxn ang="0">
                  <a:pos x="T10" y="T11"/>
                </a:cxn>
                <a:cxn ang="0">
                  <a:pos x="T12" y="T13"/>
                </a:cxn>
              </a:cxnLst>
              <a:rect l="0" t="0" r="r" b="b"/>
              <a:pathLst>
                <a:path w="1043" h="168">
                  <a:moveTo>
                    <a:pt x="1043" y="0"/>
                  </a:moveTo>
                  <a:cubicBezTo>
                    <a:pt x="1014" y="15"/>
                    <a:pt x="986" y="30"/>
                    <a:pt x="957" y="44"/>
                  </a:cubicBezTo>
                  <a:cubicBezTo>
                    <a:pt x="906" y="69"/>
                    <a:pt x="854" y="91"/>
                    <a:pt x="801" y="112"/>
                  </a:cubicBezTo>
                  <a:cubicBezTo>
                    <a:pt x="748" y="133"/>
                    <a:pt x="694" y="152"/>
                    <a:pt x="638" y="168"/>
                  </a:cubicBezTo>
                  <a:cubicBezTo>
                    <a:pt x="0" y="168"/>
                    <a:pt x="0" y="168"/>
                    <a:pt x="0" y="168"/>
                  </a:cubicBezTo>
                  <a:cubicBezTo>
                    <a:pt x="0" y="0"/>
                    <a:pt x="0" y="0"/>
                    <a:pt x="0" y="0"/>
                  </a:cubicBezTo>
                  <a:lnTo>
                    <a:pt x="1043" y="0"/>
                  </a:lnTo>
                  <a:close/>
                </a:path>
              </a:pathLst>
            </a:custGeom>
            <a:solidFill>
              <a:srgbClr val="2A3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83">
              <a:extLst>
                <a:ext uri="{FF2B5EF4-FFF2-40B4-BE49-F238E27FC236}">
                  <a16:creationId xmlns:a16="http://schemas.microsoft.com/office/drawing/2014/main" id="{7508C914-A98E-4D31-ADF9-691B63487A8A}"/>
                </a:ext>
              </a:extLst>
            </p:cNvPr>
            <p:cNvSpPr>
              <a:spLocks/>
            </p:cNvSpPr>
            <p:nvPr/>
          </p:nvSpPr>
          <p:spPr bwMode="auto">
            <a:xfrm>
              <a:off x="-3787775" y="2904044"/>
              <a:ext cx="1588" cy="7938"/>
            </a:xfrm>
            <a:custGeom>
              <a:avLst/>
              <a:gdLst>
                <a:gd name="T0" fmla="*/ 8 w 8"/>
                <a:gd name="T1" fmla="*/ 14 h 20"/>
                <a:gd name="T2" fmla="*/ 0 w 8"/>
                <a:gd name="T3" fmla="*/ 20 h 20"/>
                <a:gd name="T4" fmla="*/ 4 w 8"/>
                <a:gd name="T5" fmla="*/ 0 h 20"/>
                <a:gd name="T6" fmla="*/ 8 w 8"/>
                <a:gd name="T7" fmla="*/ 14 h 20"/>
              </a:gdLst>
              <a:ahLst/>
              <a:cxnLst>
                <a:cxn ang="0">
                  <a:pos x="T0" y="T1"/>
                </a:cxn>
                <a:cxn ang="0">
                  <a:pos x="T2" y="T3"/>
                </a:cxn>
                <a:cxn ang="0">
                  <a:pos x="T4" y="T5"/>
                </a:cxn>
                <a:cxn ang="0">
                  <a:pos x="T6" y="T7"/>
                </a:cxn>
              </a:cxnLst>
              <a:rect l="0" t="0" r="r" b="b"/>
              <a:pathLst>
                <a:path w="8" h="20">
                  <a:moveTo>
                    <a:pt x="8" y="14"/>
                  </a:moveTo>
                  <a:cubicBezTo>
                    <a:pt x="5" y="16"/>
                    <a:pt x="2" y="18"/>
                    <a:pt x="0" y="20"/>
                  </a:cubicBezTo>
                  <a:cubicBezTo>
                    <a:pt x="2" y="8"/>
                    <a:pt x="4" y="0"/>
                    <a:pt x="4" y="0"/>
                  </a:cubicBezTo>
                  <a:cubicBezTo>
                    <a:pt x="5" y="4"/>
                    <a:pt x="7" y="8"/>
                    <a:pt x="8" y="14"/>
                  </a:cubicBezTo>
                  <a:close/>
                </a:path>
              </a:pathLst>
            </a:custGeom>
            <a:solidFill>
              <a:srgbClr val="3343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84">
              <a:extLst>
                <a:ext uri="{FF2B5EF4-FFF2-40B4-BE49-F238E27FC236}">
                  <a16:creationId xmlns:a16="http://schemas.microsoft.com/office/drawing/2014/main" id="{12C789EE-2237-4392-A309-A4740D37B18E}"/>
                </a:ext>
              </a:extLst>
            </p:cNvPr>
            <p:cNvSpPr>
              <a:spLocks/>
            </p:cNvSpPr>
            <p:nvPr/>
          </p:nvSpPr>
          <p:spPr bwMode="auto">
            <a:xfrm>
              <a:off x="-4244975" y="2843719"/>
              <a:ext cx="471488" cy="60325"/>
            </a:xfrm>
            <a:custGeom>
              <a:avLst/>
              <a:gdLst>
                <a:gd name="T0" fmla="*/ 0 w 1321"/>
                <a:gd name="T1" fmla="*/ 170 h 170"/>
                <a:gd name="T2" fmla="*/ 1284 w 1321"/>
                <a:gd name="T3" fmla="*/ 170 h 170"/>
                <a:gd name="T4" fmla="*/ 1321 w 1321"/>
                <a:gd name="T5" fmla="*/ 0 h 170"/>
                <a:gd name="T6" fmla="*/ 0 w 1321"/>
                <a:gd name="T7" fmla="*/ 0 h 170"/>
                <a:gd name="T8" fmla="*/ 0 w 1321"/>
                <a:gd name="T9" fmla="*/ 170 h 170"/>
              </a:gdLst>
              <a:ahLst/>
              <a:cxnLst>
                <a:cxn ang="0">
                  <a:pos x="T0" y="T1"/>
                </a:cxn>
                <a:cxn ang="0">
                  <a:pos x="T2" y="T3"/>
                </a:cxn>
                <a:cxn ang="0">
                  <a:pos x="T4" y="T5"/>
                </a:cxn>
                <a:cxn ang="0">
                  <a:pos x="T6" y="T7"/>
                </a:cxn>
                <a:cxn ang="0">
                  <a:pos x="T8" y="T9"/>
                </a:cxn>
              </a:cxnLst>
              <a:rect l="0" t="0" r="r" b="b"/>
              <a:pathLst>
                <a:path w="1321" h="170">
                  <a:moveTo>
                    <a:pt x="0" y="170"/>
                  </a:moveTo>
                  <a:cubicBezTo>
                    <a:pt x="1284" y="170"/>
                    <a:pt x="1284" y="170"/>
                    <a:pt x="1284" y="170"/>
                  </a:cubicBezTo>
                  <a:cubicBezTo>
                    <a:pt x="1284" y="170"/>
                    <a:pt x="1296" y="97"/>
                    <a:pt x="1321" y="0"/>
                  </a:cubicBezTo>
                  <a:cubicBezTo>
                    <a:pt x="0" y="0"/>
                    <a:pt x="0" y="0"/>
                    <a:pt x="0" y="0"/>
                  </a:cubicBezTo>
                  <a:lnTo>
                    <a:pt x="0" y="170"/>
                  </a:lnTo>
                  <a:close/>
                </a:path>
              </a:pathLst>
            </a:custGeom>
            <a:solidFill>
              <a:srgbClr val="2A3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85">
              <a:extLst>
                <a:ext uri="{FF2B5EF4-FFF2-40B4-BE49-F238E27FC236}">
                  <a16:creationId xmlns:a16="http://schemas.microsoft.com/office/drawing/2014/main" id="{865BEED5-1CBE-413E-8D78-1E8E360F8D34}"/>
                </a:ext>
              </a:extLst>
            </p:cNvPr>
            <p:cNvSpPr>
              <a:spLocks/>
            </p:cNvSpPr>
            <p:nvPr/>
          </p:nvSpPr>
          <p:spPr bwMode="auto">
            <a:xfrm>
              <a:off x="-4244975" y="2726244"/>
              <a:ext cx="538163" cy="53975"/>
            </a:xfrm>
            <a:custGeom>
              <a:avLst/>
              <a:gdLst>
                <a:gd name="T0" fmla="*/ 0 w 1507"/>
                <a:gd name="T1" fmla="*/ 153 h 153"/>
                <a:gd name="T2" fmla="*/ 1397 w 1507"/>
                <a:gd name="T3" fmla="*/ 153 h 153"/>
                <a:gd name="T4" fmla="*/ 1507 w 1507"/>
                <a:gd name="T5" fmla="*/ 0 h 153"/>
                <a:gd name="T6" fmla="*/ 70 w 1507"/>
                <a:gd name="T7" fmla="*/ 0 h 153"/>
                <a:gd name="T8" fmla="*/ 0 w 1507"/>
                <a:gd name="T9" fmla="*/ 132 h 153"/>
                <a:gd name="T10" fmla="*/ 0 w 1507"/>
                <a:gd name="T11" fmla="*/ 153 h 153"/>
              </a:gdLst>
              <a:ahLst/>
              <a:cxnLst>
                <a:cxn ang="0">
                  <a:pos x="T0" y="T1"/>
                </a:cxn>
                <a:cxn ang="0">
                  <a:pos x="T2" y="T3"/>
                </a:cxn>
                <a:cxn ang="0">
                  <a:pos x="T4" y="T5"/>
                </a:cxn>
                <a:cxn ang="0">
                  <a:pos x="T6" y="T7"/>
                </a:cxn>
                <a:cxn ang="0">
                  <a:pos x="T8" y="T9"/>
                </a:cxn>
                <a:cxn ang="0">
                  <a:pos x="T10" y="T11"/>
                </a:cxn>
              </a:cxnLst>
              <a:rect l="0" t="0" r="r" b="b"/>
              <a:pathLst>
                <a:path w="1507" h="153">
                  <a:moveTo>
                    <a:pt x="0" y="153"/>
                  </a:moveTo>
                  <a:cubicBezTo>
                    <a:pt x="1397" y="153"/>
                    <a:pt x="1397" y="153"/>
                    <a:pt x="1397" y="153"/>
                  </a:cubicBezTo>
                  <a:cubicBezTo>
                    <a:pt x="1397" y="153"/>
                    <a:pt x="1461" y="26"/>
                    <a:pt x="1507" y="0"/>
                  </a:cubicBezTo>
                  <a:cubicBezTo>
                    <a:pt x="70" y="0"/>
                    <a:pt x="70" y="0"/>
                    <a:pt x="70" y="0"/>
                  </a:cubicBezTo>
                  <a:cubicBezTo>
                    <a:pt x="70" y="0"/>
                    <a:pt x="20" y="61"/>
                    <a:pt x="0" y="132"/>
                  </a:cubicBezTo>
                  <a:lnTo>
                    <a:pt x="0" y="153"/>
                  </a:lnTo>
                  <a:close/>
                </a:path>
              </a:pathLst>
            </a:custGeom>
            <a:solidFill>
              <a:srgbClr val="2A3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86">
              <a:extLst>
                <a:ext uri="{FF2B5EF4-FFF2-40B4-BE49-F238E27FC236}">
                  <a16:creationId xmlns:a16="http://schemas.microsoft.com/office/drawing/2014/main" id="{58FA9A8E-E1D5-4559-BE31-A5E76CF2AF83}"/>
                </a:ext>
              </a:extLst>
            </p:cNvPr>
            <p:cNvSpPr>
              <a:spLocks/>
            </p:cNvSpPr>
            <p:nvPr/>
          </p:nvSpPr>
          <p:spPr bwMode="auto">
            <a:xfrm>
              <a:off x="-4144963" y="2624644"/>
              <a:ext cx="241300" cy="36513"/>
            </a:xfrm>
            <a:custGeom>
              <a:avLst/>
              <a:gdLst>
                <a:gd name="T0" fmla="*/ 674 w 674"/>
                <a:gd name="T1" fmla="*/ 101 h 101"/>
                <a:gd name="T2" fmla="*/ 0 w 674"/>
                <a:gd name="T3" fmla="*/ 101 h 101"/>
                <a:gd name="T4" fmla="*/ 299 w 674"/>
                <a:gd name="T5" fmla="*/ 0 h 101"/>
                <a:gd name="T6" fmla="*/ 674 w 674"/>
                <a:gd name="T7" fmla="*/ 101 h 101"/>
              </a:gdLst>
              <a:ahLst/>
              <a:cxnLst>
                <a:cxn ang="0">
                  <a:pos x="T0" y="T1"/>
                </a:cxn>
                <a:cxn ang="0">
                  <a:pos x="T2" y="T3"/>
                </a:cxn>
                <a:cxn ang="0">
                  <a:pos x="T4" y="T5"/>
                </a:cxn>
                <a:cxn ang="0">
                  <a:pos x="T6" y="T7"/>
                </a:cxn>
              </a:cxnLst>
              <a:rect l="0" t="0" r="r" b="b"/>
              <a:pathLst>
                <a:path w="674" h="101">
                  <a:moveTo>
                    <a:pt x="674" y="101"/>
                  </a:moveTo>
                  <a:cubicBezTo>
                    <a:pt x="0" y="101"/>
                    <a:pt x="0" y="101"/>
                    <a:pt x="0" y="101"/>
                  </a:cubicBezTo>
                  <a:cubicBezTo>
                    <a:pt x="0" y="101"/>
                    <a:pt x="135" y="11"/>
                    <a:pt x="299" y="0"/>
                  </a:cubicBezTo>
                  <a:lnTo>
                    <a:pt x="674" y="101"/>
                  </a:lnTo>
                  <a:close/>
                </a:path>
              </a:pathLst>
            </a:custGeom>
            <a:solidFill>
              <a:srgbClr val="2A3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87">
              <a:extLst>
                <a:ext uri="{FF2B5EF4-FFF2-40B4-BE49-F238E27FC236}">
                  <a16:creationId xmlns:a16="http://schemas.microsoft.com/office/drawing/2014/main" id="{3099A0B0-8A73-4D9E-BED1-BE8966CCF45B}"/>
                </a:ext>
              </a:extLst>
            </p:cNvPr>
            <p:cNvSpPr>
              <a:spLocks/>
            </p:cNvSpPr>
            <p:nvPr/>
          </p:nvSpPr>
          <p:spPr bwMode="auto">
            <a:xfrm>
              <a:off x="-3903663" y="2964369"/>
              <a:ext cx="30163" cy="15875"/>
            </a:xfrm>
            <a:custGeom>
              <a:avLst/>
              <a:gdLst>
                <a:gd name="T0" fmla="*/ 86 w 86"/>
                <a:gd name="T1" fmla="*/ 0 h 44"/>
                <a:gd name="T2" fmla="*/ 0 w 86"/>
                <a:gd name="T3" fmla="*/ 44 h 44"/>
                <a:gd name="T4" fmla="*/ 0 w 86"/>
                <a:gd name="T5" fmla="*/ 0 h 44"/>
                <a:gd name="T6" fmla="*/ 86 w 86"/>
                <a:gd name="T7" fmla="*/ 0 h 44"/>
              </a:gdLst>
              <a:ahLst/>
              <a:cxnLst>
                <a:cxn ang="0">
                  <a:pos x="T0" y="T1"/>
                </a:cxn>
                <a:cxn ang="0">
                  <a:pos x="T2" y="T3"/>
                </a:cxn>
                <a:cxn ang="0">
                  <a:pos x="T4" y="T5"/>
                </a:cxn>
                <a:cxn ang="0">
                  <a:pos x="T6" y="T7"/>
                </a:cxn>
              </a:cxnLst>
              <a:rect l="0" t="0" r="r" b="b"/>
              <a:pathLst>
                <a:path w="86" h="44">
                  <a:moveTo>
                    <a:pt x="86" y="0"/>
                  </a:moveTo>
                  <a:cubicBezTo>
                    <a:pt x="57" y="15"/>
                    <a:pt x="29" y="30"/>
                    <a:pt x="0" y="44"/>
                  </a:cubicBezTo>
                  <a:cubicBezTo>
                    <a:pt x="0" y="0"/>
                    <a:pt x="0" y="0"/>
                    <a:pt x="0" y="0"/>
                  </a:cubicBezTo>
                  <a:lnTo>
                    <a:pt x="86" y="0"/>
                  </a:lnTo>
                  <a:close/>
                </a:path>
              </a:pathLst>
            </a:custGeom>
            <a:solidFill>
              <a:srgbClr val="1B26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88">
              <a:extLst>
                <a:ext uri="{FF2B5EF4-FFF2-40B4-BE49-F238E27FC236}">
                  <a16:creationId xmlns:a16="http://schemas.microsoft.com/office/drawing/2014/main" id="{86E4CEDB-1CA6-4E7D-BBD3-749CC4E6F058}"/>
                </a:ext>
              </a:extLst>
            </p:cNvPr>
            <p:cNvSpPr>
              <a:spLocks/>
            </p:cNvSpPr>
            <p:nvPr/>
          </p:nvSpPr>
          <p:spPr bwMode="auto">
            <a:xfrm>
              <a:off x="-4021138" y="2964369"/>
              <a:ext cx="61913" cy="60325"/>
            </a:xfrm>
            <a:custGeom>
              <a:avLst/>
              <a:gdLst>
                <a:gd name="T0" fmla="*/ 172 w 172"/>
                <a:gd name="T1" fmla="*/ 0 h 168"/>
                <a:gd name="T2" fmla="*/ 172 w 172"/>
                <a:gd name="T3" fmla="*/ 112 h 168"/>
                <a:gd name="T4" fmla="*/ 9 w 172"/>
                <a:gd name="T5" fmla="*/ 168 h 168"/>
                <a:gd name="T6" fmla="*/ 0 w 172"/>
                <a:gd name="T7" fmla="*/ 168 h 168"/>
                <a:gd name="T8" fmla="*/ 0 w 172"/>
                <a:gd name="T9" fmla="*/ 0 h 168"/>
                <a:gd name="T10" fmla="*/ 172 w 172"/>
                <a:gd name="T11" fmla="*/ 0 h 168"/>
              </a:gdLst>
              <a:ahLst/>
              <a:cxnLst>
                <a:cxn ang="0">
                  <a:pos x="T0" y="T1"/>
                </a:cxn>
                <a:cxn ang="0">
                  <a:pos x="T2" y="T3"/>
                </a:cxn>
                <a:cxn ang="0">
                  <a:pos x="T4" y="T5"/>
                </a:cxn>
                <a:cxn ang="0">
                  <a:pos x="T6" y="T7"/>
                </a:cxn>
                <a:cxn ang="0">
                  <a:pos x="T8" y="T9"/>
                </a:cxn>
                <a:cxn ang="0">
                  <a:pos x="T10" y="T11"/>
                </a:cxn>
              </a:cxnLst>
              <a:rect l="0" t="0" r="r" b="b"/>
              <a:pathLst>
                <a:path w="172" h="168">
                  <a:moveTo>
                    <a:pt x="172" y="0"/>
                  </a:moveTo>
                  <a:cubicBezTo>
                    <a:pt x="172" y="112"/>
                    <a:pt x="172" y="112"/>
                    <a:pt x="172" y="112"/>
                  </a:cubicBezTo>
                  <a:cubicBezTo>
                    <a:pt x="119" y="133"/>
                    <a:pt x="65" y="152"/>
                    <a:pt x="9" y="168"/>
                  </a:cubicBezTo>
                  <a:cubicBezTo>
                    <a:pt x="0" y="168"/>
                    <a:pt x="0" y="168"/>
                    <a:pt x="0" y="168"/>
                  </a:cubicBezTo>
                  <a:cubicBezTo>
                    <a:pt x="0" y="0"/>
                    <a:pt x="0" y="0"/>
                    <a:pt x="0" y="0"/>
                  </a:cubicBezTo>
                  <a:lnTo>
                    <a:pt x="172" y="0"/>
                  </a:lnTo>
                  <a:close/>
                </a:path>
              </a:pathLst>
            </a:custGeom>
            <a:solidFill>
              <a:srgbClr val="1B26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89">
              <a:extLst>
                <a:ext uri="{FF2B5EF4-FFF2-40B4-BE49-F238E27FC236}">
                  <a16:creationId xmlns:a16="http://schemas.microsoft.com/office/drawing/2014/main" id="{EE80F19E-9612-4870-9BC9-557C86EF415C}"/>
                </a:ext>
              </a:extLst>
            </p:cNvPr>
            <p:cNvSpPr>
              <a:spLocks noChangeArrowheads="1"/>
            </p:cNvSpPr>
            <p:nvPr/>
          </p:nvSpPr>
          <p:spPr bwMode="auto">
            <a:xfrm>
              <a:off x="-4121150" y="2964369"/>
              <a:ext cx="52388" cy="60325"/>
            </a:xfrm>
            <a:prstGeom prst="rect">
              <a:avLst/>
            </a:prstGeom>
            <a:solidFill>
              <a:srgbClr val="1B26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90">
              <a:extLst>
                <a:ext uri="{FF2B5EF4-FFF2-40B4-BE49-F238E27FC236}">
                  <a16:creationId xmlns:a16="http://schemas.microsoft.com/office/drawing/2014/main" id="{AF657D5C-7632-477E-9822-FE36D8B65604}"/>
                </a:ext>
              </a:extLst>
            </p:cNvPr>
            <p:cNvSpPr>
              <a:spLocks noChangeArrowheads="1"/>
            </p:cNvSpPr>
            <p:nvPr/>
          </p:nvSpPr>
          <p:spPr bwMode="auto">
            <a:xfrm>
              <a:off x="-4225925" y="2964369"/>
              <a:ext cx="52388" cy="60325"/>
            </a:xfrm>
            <a:prstGeom prst="rect">
              <a:avLst/>
            </a:prstGeom>
            <a:solidFill>
              <a:srgbClr val="1B26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191">
              <a:extLst>
                <a:ext uri="{FF2B5EF4-FFF2-40B4-BE49-F238E27FC236}">
                  <a16:creationId xmlns:a16="http://schemas.microsoft.com/office/drawing/2014/main" id="{DF389DB1-0F29-467F-B16E-EEE77F81934A}"/>
                </a:ext>
              </a:extLst>
            </p:cNvPr>
            <p:cNvSpPr>
              <a:spLocks noChangeArrowheads="1"/>
            </p:cNvSpPr>
            <p:nvPr/>
          </p:nvSpPr>
          <p:spPr bwMode="auto">
            <a:xfrm>
              <a:off x="-4225925" y="2843719"/>
              <a:ext cx="52388" cy="60325"/>
            </a:xfrm>
            <a:prstGeom prst="rect">
              <a:avLst/>
            </a:prstGeom>
            <a:solidFill>
              <a:srgbClr val="1B26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192">
              <a:extLst>
                <a:ext uri="{FF2B5EF4-FFF2-40B4-BE49-F238E27FC236}">
                  <a16:creationId xmlns:a16="http://schemas.microsoft.com/office/drawing/2014/main" id="{A6109C10-344D-480B-BE60-92448EE52228}"/>
                </a:ext>
              </a:extLst>
            </p:cNvPr>
            <p:cNvSpPr>
              <a:spLocks noChangeArrowheads="1"/>
            </p:cNvSpPr>
            <p:nvPr/>
          </p:nvSpPr>
          <p:spPr bwMode="auto">
            <a:xfrm>
              <a:off x="-4121150" y="2843719"/>
              <a:ext cx="52388" cy="60325"/>
            </a:xfrm>
            <a:prstGeom prst="rect">
              <a:avLst/>
            </a:prstGeom>
            <a:solidFill>
              <a:srgbClr val="1B26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193">
              <a:extLst>
                <a:ext uri="{FF2B5EF4-FFF2-40B4-BE49-F238E27FC236}">
                  <a16:creationId xmlns:a16="http://schemas.microsoft.com/office/drawing/2014/main" id="{88C15E3A-51E5-4068-9036-334CE213F29C}"/>
                </a:ext>
              </a:extLst>
            </p:cNvPr>
            <p:cNvSpPr>
              <a:spLocks noChangeArrowheads="1"/>
            </p:cNvSpPr>
            <p:nvPr/>
          </p:nvSpPr>
          <p:spPr bwMode="auto">
            <a:xfrm>
              <a:off x="-4021138" y="2843719"/>
              <a:ext cx="61913" cy="61913"/>
            </a:xfrm>
            <a:prstGeom prst="rect">
              <a:avLst/>
            </a:prstGeom>
            <a:solidFill>
              <a:srgbClr val="1B26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194">
              <a:extLst>
                <a:ext uri="{FF2B5EF4-FFF2-40B4-BE49-F238E27FC236}">
                  <a16:creationId xmlns:a16="http://schemas.microsoft.com/office/drawing/2014/main" id="{7AAC9853-E323-4B6B-96F9-C9562E9289F3}"/>
                </a:ext>
              </a:extLst>
            </p:cNvPr>
            <p:cNvSpPr>
              <a:spLocks noChangeArrowheads="1"/>
            </p:cNvSpPr>
            <p:nvPr/>
          </p:nvSpPr>
          <p:spPr bwMode="auto">
            <a:xfrm>
              <a:off x="-3903663" y="2843719"/>
              <a:ext cx="60325" cy="60325"/>
            </a:xfrm>
            <a:prstGeom prst="rect">
              <a:avLst/>
            </a:prstGeom>
            <a:solidFill>
              <a:srgbClr val="1B26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195">
              <a:extLst>
                <a:ext uri="{FF2B5EF4-FFF2-40B4-BE49-F238E27FC236}">
                  <a16:creationId xmlns:a16="http://schemas.microsoft.com/office/drawing/2014/main" id="{CB5FD075-2384-405F-AC91-A6CD9DCD42DC}"/>
                </a:ext>
              </a:extLst>
            </p:cNvPr>
            <p:cNvSpPr>
              <a:spLocks noChangeArrowheads="1"/>
            </p:cNvSpPr>
            <p:nvPr/>
          </p:nvSpPr>
          <p:spPr bwMode="auto">
            <a:xfrm>
              <a:off x="-3903663" y="2726244"/>
              <a:ext cx="60325" cy="53975"/>
            </a:xfrm>
            <a:prstGeom prst="rect">
              <a:avLst/>
            </a:prstGeom>
            <a:solidFill>
              <a:srgbClr val="1B26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196">
              <a:extLst>
                <a:ext uri="{FF2B5EF4-FFF2-40B4-BE49-F238E27FC236}">
                  <a16:creationId xmlns:a16="http://schemas.microsoft.com/office/drawing/2014/main" id="{19773431-ABAA-4D5E-86A6-F1CB974BF3AD}"/>
                </a:ext>
              </a:extLst>
            </p:cNvPr>
            <p:cNvSpPr>
              <a:spLocks noChangeArrowheads="1"/>
            </p:cNvSpPr>
            <p:nvPr/>
          </p:nvSpPr>
          <p:spPr bwMode="auto">
            <a:xfrm>
              <a:off x="-4021138" y="2726244"/>
              <a:ext cx="61913" cy="53975"/>
            </a:xfrm>
            <a:prstGeom prst="rect">
              <a:avLst/>
            </a:prstGeom>
            <a:solidFill>
              <a:srgbClr val="1B26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197">
              <a:extLst>
                <a:ext uri="{FF2B5EF4-FFF2-40B4-BE49-F238E27FC236}">
                  <a16:creationId xmlns:a16="http://schemas.microsoft.com/office/drawing/2014/main" id="{D529B88E-573F-476D-8FB8-992365A84855}"/>
                </a:ext>
              </a:extLst>
            </p:cNvPr>
            <p:cNvSpPr>
              <a:spLocks noChangeArrowheads="1"/>
            </p:cNvSpPr>
            <p:nvPr/>
          </p:nvSpPr>
          <p:spPr bwMode="auto">
            <a:xfrm>
              <a:off x="-4121150" y="2726244"/>
              <a:ext cx="52388" cy="53975"/>
            </a:xfrm>
            <a:prstGeom prst="rect">
              <a:avLst/>
            </a:prstGeom>
            <a:solidFill>
              <a:srgbClr val="1B26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98">
              <a:extLst>
                <a:ext uri="{FF2B5EF4-FFF2-40B4-BE49-F238E27FC236}">
                  <a16:creationId xmlns:a16="http://schemas.microsoft.com/office/drawing/2014/main" id="{CC63ED1C-D5BC-4D18-BC2B-085DC8622C90}"/>
                </a:ext>
              </a:extLst>
            </p:cNvPr>
            <p:cNvSpPr>
              <a:spLocks/>
            </p:cNvSpPr>
            <p:nvPr/>
          </p:nvSpPr>
          <p:spPr bwMode="auto">
            <a:xfrm>
              <a:off x="-4225925" y="2726244"/>
              <a:ext cx="52388" cy="53975"/>
            </a:xfrm>
            <a:custGeom>
              <a:avLst/>
              <a:gdLst>
                <a:gd name="T0" fmla="*/ 145 w 145"/>
                <a:gd name="T1" fmla="*/ 0 h 153"/>
                <a:gd name="T2" fmla="*/ 145 w 145"/>
                <a:gd name="T3" fmla="*/ 153 h 153"/>
                <a:gd name="T4" fmla="*/ 0 w 145"/>
                <a:gd name="T5" fmla="*/ 153 h 153"/>
                <a:gd name="T6" fmla="*/ 0 w 145"/>
                <a:gd name="T7" fmla="*/ 20 h 153"/>
                <a:gd name="T8" fmla="*/ 15 w 145"/>
                <a:gd name="T9" fmla="*/ 0 h 153"/>
                <a:gd name="T10" fmla="*/ 145 w 145"/>
                <a:gd name="T11" fmla="*/ 0 h 153"/>
              </a:gdLst>
              <a:ahLst/>
              <a:cxnLst>
                <a:cxn ang="0">
                  <a:pos x="T0" y="T1"/>
                </a:cxn>
                <a:cxn ang="0">
                  <a:pos x="T2" y="T3"/>
                </a:cxn>
                <a:cxn ang="0">
                  <a:pos x="T4" y="T5"/>
                </a:cxn>
                <a:cxn ang="0">
                  <a:pos x="T6" y="T7"/>
                </a:cxn>
                <a:cxn ang="0">
                  <a:pos x="T8" y="T9"/>
                </a:cxn>
                <a:cxn ang="0">
                  <a:pos x="T10" y="T11"/>
                </a:cxn>
              </a:cxnLst>
              <a:rect l="0" t="0" r="r" b="b"/>
              <a:pathLst>
                <a:path w="145" h="153">
                  <a:moveTo>
                    <a:pt x="145" y="0"/>
                  </a:moveTo>
                  <a:cubicBezTo>
                    <a:pt x="145" y="153"/>
                    <a:pt x="145" y="153"/>
                    <a:pt x="145" y="153"/>
                  </a:cubicBezTo>
                  <a:cubicBezTo>
                    <a:pt x="0" y="153"/>
                    <a:pt x="0" y="153"/>
                    <a:pt x="0" y="153"/>
                  </a:cubicBezTo>
                  <a:cubicBezTo>
                    <a:pt x="0" y="20"/>
                    <a:pt x="0" y="20"/>
                    <a:pt x="0" y="20"/>
                  </a:cubicBezTo>
                  <a:cubicBezTo>
                    <a:pt x="0" y="20"/>
                    <a:pt x="11" y="3"/>
                    <a:pt x="15" y="0"/>
                  </a:cubicBezTo>
                  <a:lnTo>
                    <a:pt x="145" y="0"/>
                  </a:lnTo>
                  <a:close/>
                </a:path>
              </a:pathLst>
            </a:custGeom>
            <a:solidFill>
              <a:srgbClr val="1B26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99">
              <a:extLst>
                <a:ext uri="{FF2B5EF4-FFF2-40B4-BE49-F238E27FC236}">
                  <a16:creationId xmlns:a16="http://schemas.microsoft.com/office/drawing/2014/main" id="{503C332F-2418-478B-BD1E-0EC31B9E1C85}"/>
                </a:ext>
              </a:extLst>
            </p:cNvPr>
            <p:cNvSpPr>
              <a:spLocks/>
            </p:cNvSpPr>
            <p:nvPr/>
          </p:nvSpPr>
          <p:spPr bwMode="auto">
            <a:xfrm>
              <a:off x="-3784600" y="2726244"/>
              <a:ext cx="57150" cy="53975"/>
            </a:xfrm>
            <a:custGeom>
              <a:avLst/>
              <a:gdLst>
                <a:gd name="T0" fmla="*/ 36 w 36"/>
                <a:gd name="T1" fmla="*/ 0 h 34"/>
                <a:gd name="T2" fmla="*/ 36 w 36"/>
                <a:gd name="T3" fmla="*/ 13 h 34"/>
                <a:gd name="T4" fmla="*/ 24 w 36"/>
                <a:gd name="T5" fmla="*/ 34 h 34"/>
                <a:gd name="T6" fmla="*/ 0 w 36"/>
                <a:gd name="T7" fmla="*/ 34 h 34"/>
                <a:gd name="T8" fmla="*/ 0 w 36"/>
                <a:gd name="T9" fmla="*/ 0 h 34"/>
                <a:gd name="T10" fmla="*/ 36 w 36"/>
                <a:gd name="T11" fmla="*/ 0 h 34"/>
              </a:gdLst>
              <a:ahLst/>
              <a:cxnLst>
                <a:cxn ang="0">
                  <a:pos x="T0" y="T1"/>
                </a:cxn>
                <a:cxn ang="0">
                  <a:pos x="T2" y="T3"/>
                </a:cxn>
                <a:cxn ang="0">
                  <a:pos x="T4" y="T5"/>
                </a:cxn>
                <a:cxn ang="0">
                  <a:pos x="T6" y="T7"/>
                </a:cxn>
                <a:cxn ang="0">
                  <a:pos x="T8" y="T9"/>
                </a:cxn>
                <a:cxn ang="0">
                  <a:pos x="T10" y="T11"/>
                </a:cxn>
              </a:cxnLst>
              <a:rect l="0" t="0" r="r" b="b"/>
              <a:pathLst>
                <a:path w="36" h="34">
                  <a:moveTo>
                    <a:pt x="36" y="0"/>
                  </a:moveTo>
                  <a:lnTo>
                    <a:pt x="36" y="13"/>
                  </a:lnTo>
                  <a:lnTo>
                    <a:pt x="24" y="34"/>
                  </a:lnTo>
                  <a:lnTo>
                    <a:pt x="0" y="34"/>
                  </a:lnTo>
                  <a:lnTo>
                    <a:pt x="0" y="0"/>
                  </a:lnTo>
                  <a:lnTo>
                    <a:pt x="36" y="0"/>
                  </a:lnTo>
                  <a:close/>
                </a:path>
              </a:pathLst>
            </a:custGeom>
            <a:solidFill>
              <a:srgbClr val="1B26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00">
              <a:extLst>
                <a:ext uri="{FF2B5EF4-FFF2-40B4-BE49-F238E27FC236}">
                  <a16:creationId xmlns:a16="http://schemas.microsoft.com/office/drawing/2014/main" id="{A9B3706E-B28E-4BAD-A8E4-1D635E1B3B11}"/>
                </a:ext>
              </a:extLst>
            </p:cNvPr>
            <p:cNvSpPr>
              <a:spLocks/>
            </p:cNvSpPr>
            <p:nvPr/>
          </p:nvSpPr>
          <p:spPr bwMode="auto">
            <a:xfrm>
              <a:off x="-3716338" y="2721481"/>
              <a:ext cx="26988" cy="12700"/>
            </a:xfrm>
            <a:custGeom>
              <a:avLst/>
              <a:gdLst>
                <a:gd name="T0" fmla="*/ 75 w 75"/>
                <a:gd name="T1" fmla="*/ 25 h 33"/>
                <a:gd name="T2" fmla="*/ 0 w 75"/>
                <a:gd name="T3" fmla="*/ 33 h 33"/>
                <a:gd name="T4" fmla="*/ 45 w 75"/>
                <a:gd name="T5" fmla="*/ 0 h 33"/>
                <a:gd name="T6" fmla="*/ 75 w 75"/>
                <a:gd name="T7" fmla="*/ 25 h 33"/>
              </a:gdLst>
              <a:ahLst/>
              <a:cxnLst>
                <a:cxn ang="0">
                  <a:pos x="T0" y="T1"/>
                </a:cxn>
                <a:cxn ang="0">
                  <a:pos x="T2" y="T3"/>
                </a:cxn>
                <a:cxn ang="0">
                  <a:pos x="T4" y="T5"/>
                </a:cxn>
                <a:cxn ang="0">
                  <a:pos x="T6" y="T7"/>
                </a:cxn>
              </a:cxnLst>
              <a:rect l="0" t="0" r="r" b="b"/>
              <a:pathLst>
                <a:path w="75" h="33">
                  <a:moveTo>
                    <a:pt x="75" y="25"/>
                  </a:moveTo>
                  <a:cubicBezTo>
                    <a:pt x="0" y="33"/>
                    <a:pt x="0" y="33"/>
                    <a:pt x="0" y="33"/>
                  </a:cubicBezTo>
                  <a:cubicBezTo>
                    <a:pt x="0" y="33"/>
                    <a:pt x="16" y="13"/>
                    <a:pt x="45" y="0"/>
                  </a:cubicBezTo>
                  <a:cubicBezTo>
                    <a:pt x="45" y="0"/>
                    <a:pt x="61" y="9"/>
                    <a:pt x="75" y="25"/>
                  </a:cubicBezTo>
                  <a:close/>
                </a:path>
              </a:pathLst>
            </a:custGeom>
            <a:solidFill>
              <a:srgbClr val="2A3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01">
              <a:extLst>
                <a:ext uri="{FF2B5EF4-FFF2-40B4-BE49-F238E27FC236}">
                  <a16:creationId xmlns:a16="http://schemas.microsoft.com/office/drawing/2014/main" id="{92AE323D-DD1C-4D2F-A8DD-C42DC5567B48}"/>
                </a:ext>
              </a:extLst>
            </p:cNvPr>
            <p:cNvSpPr>
              <a:spLocks/>
            </p:cNvSpPr>
            <p:nvPr/>
          </p:nvSpPr>
          <p:spPr bwMode="auto">
            <a:xfrm>
              <a:off x="-3751263" y="2796094"/>
              <a:ext cx="69850" cy="66675"/>
            </a:xfrm>
            <a:custGeom>
              <a:avLst/>
              <a:gdLst>
                <a:gd name="T0" fmla="*/ 193 w 193"/>
                <a:gd name="T1" fmla="*/ 65 h 186"/>
                <a:gd name="T2" fmla="*/ 192 w 193"/>
                <a:gd name="T3" fmla="*/ 67 h 186"/>
                <a:gd name="T4" fmla="*/ 70 w 193"/>
                <a:gd name="T5" fmla="*/ 183 h 186"/>
                <a:gd name="T6" fmla="*/ 43 w 193"/>
                <a:gd name="T7" fmla="*/ 186 h 186"/>
                <a:gd name="T8" fmla="*/ 43 w 193"/>
                <a:gd name="T9" fmla="*/ 186 h 186"/>
                <a:gd name="T10" fmla="*/ 43 w 193"/>
                <a:gd name="T11" fmla="*/ 185 h 186"/>
                <a:gd name="T12" fmla="*/ 43 w 193"/>
                <a:gd name="T13" fmla="*/ 184 h 186"/>
                <a:gd name="T14" fmla="*/ 0 w 193"/>
                <a:gd name="T15" fmla="*/ 19 h 186"/>
                <a:gd name="T16" fmla="*/ 0 w 193"/>
                <a:gd name="T17" fmla="*/ 19 h 186"/>
                <a:gd name="T18" fmla="*/ 174 w 193"/>
                <a:gd name="T19" fmla="*/ 0 h 186"/>
                <a:gd name="T20" fmla="*/ 174 w 193"/>
                <a:gd name="T21" fmla="*/ 1 h 186"/>
                <a:gd name="T22" fmla="*/ 193 w 193"/>
                <a:gd name="T23" fmla="*/ 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186">
                  <a:moveTo>
                    <a:pt x="193" y="65"/>
                  </a:moveTo>
                  <a:cubicBezTo>
                    <a:pt x="193" y="66"/>
                    <a:pt x="192" y="67"/>
                    <a:pt x="192" y="67"/>
                  </a:cubicBezTo>
                  <a:cubicBezTo>
                    <a:pt x="153" y="107"/>
                    <a:pt x="112" y="146"/>
                    <a:pt x="70" y="183"/>
                  </a:cubicBezTo>
                  <a:cubicBezTo>
                    <a:pt x="43" y="186"/>
                    <a:pt x="43" y="186"/>
                    <a:pt x="43" y="186"/>
                  </a:cubicBezTo>
                  <a:cubicBezTo>
                    <a:pt x="43" y="186"/>
                    <a:pt x="43" y="186"/>
                    <a:pt x="43" y="186"/>
                  </a:cubicBezTo>
                  <a:cubicBezTo>
                    <a:pt x="43" y="186"/>
                    <a:pt x="43" y="185"/>
                    <a:pt x="43" y="185"/>
                  </a:cubicBezTo>
                  <a:cubicBezTo>
                    <a:pt x="43" y="185"/>
                    <a:pt x="43" y="185"/>
                    <a:pt x="43" y="184"/>
                  </a:cubicBezTo>
                  <a:cubicBezTo>
                    <a:pt x="40" y="173"/>
                    <a:pt x="21" y="95"/>
                    <a:pt x="0" y="19"/>
                  </a:cubicBezTo>
                  <a:cubicBezTo>
                    <a:pt x="0" y="19"/>
                    <a:pt x="0" y="19"/>
                    <a:pt x="0" y="19"/>
                  </a:cubicBezTo>
                  <a:cubicBezTo>
                    <a:pt x="174" y="0"/>
                    <a:pt x="174" y="0"/>
                    <a:pt x="174" y="0"/>
                  </a:cubicBezTo>
                  <a:cubicBezTo>
                    <a:pt x="174" y="0"/>
                    <a:pt x="174" y="1"/>
                    <a:pt x="174" y="1"/>
                  </a:cubicBezTo>
                  <a:cubicBezTo>
                    <a:pt x="175" y="2"/>
                    <a:pt x="182" y="18"/>
                    <a:pt x="193" y="65"/>
                  </a:cubicBezTo>
                  <a:close/>
                </a:path>
              </a:pathLst>
            </a:custGeom>
            <a:solidFill>
              <a:srgbClr val="1B26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02">
              <a:extLst>
                <a:ext uri="{FF2B5EF4-FFF2-40B4-BE49-F238E27FC236}">
                  <a16:creationId xmlns:a16="http://schemas.microsoft.com/office/drawing/2014/main" id="{1989B3F6-F5F2-4524-B765-D584056CD7B9}"/>
                </a:ext>
              </a:extLst>
            </p:cNvPr>
            <p:cNvSpPr>
              <a:spLocks/>
            </p:cNvSpPr>
            <p:nvPr/>
          </p:nvSpPr>
          <p:spPr bwMode="auto">
            <a:xfrm>
              <a:off x="-4249738" y="2556381"/>
              <a:ext cx="219075" cy="271463"/>
            </a:xfrm>
            <a:custGeom>
              <a:avLst/>
              <a:gdLst>
                <a:gd name="T0" fmla="*/ 489 w 615"/>
                <a:gd name="T1" fmla="*/ 0 h 758"/>
                <a:gd name="T2" fmla="*/ 595 w 615"/>
                <a:gd name="T3" fmla="*/ 190 h 758"/>
                <a:gd name="T4" fmla="*/ 595 w 615"/>
                <a:gd name="T5" fmla="*/ 520 h 758"/>
                <a:gd name="T6" fmla="*/ 600 w 615"/>
                <a:gd name="T7" fmla="*/ 736 h 758"/>
                <a:gd name="T8" fmla="*/ 379 w 615"/>
                <a:gd name="T9" fmla="*/ 491 h 758"/>
                <a:gd name="T10" fmla="*/ 214 w 615"/>
                <a:gd name="T11" fmla="*/ 369 h 758"/>
                <a:gd name="T12" fmla="*/ 97 w 615"/>
                <a:gd name="T13" fmla="*/ 468 h 758"/>
                <a:gd name="T14" fmla="*/ 25 w 615"/>
                <a:gd name="T15" fmla="*/ 657 h 758"/>
                <a:gd name="T16" fmla="*/ 118 w 615"/>
                <a:gd name="T17" fmla="*/ 383 h 758"/>
                <a:gd name="T18" fmla="*/ 489 w 615"/>
                <a:gd name="T19" fmla="*/ 0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5" h="758">
                  <a:moveTo>
                    <a:pt x="489" y="0"/>
                  </a:moveTo>
                  <a:cubicBezTo>
                    <a:pt x="489" y="0"/>
                    <a:pt x="546" y="78"/>
                    <a:pt x="595" y="190"/>
                  </a:cubicBezTo>
                  <a:cubicBezTo>
                    <a:pt x="595" y="190"/>
                    <a:pt x="607" y="343"/>
                    <a:pt x="595" y="520"/>
                  </a:cubicBezTo>
                  <a:cubicBezTo>
                    <a:pt x="583" y="697"/>
                    <a:pt x="615" y="714"/>
                    <a:pt x="600" y="736"/>
                  </a:cubicBezTo>
                  <a:cubicBezTo>
                    <a:pt x="585" y="758"/>
                    <a:pt x="454" y="603"/>
                    <a:pt x="379" y="491"/>
                  </a:cubicBezTo>
                  <a:cubicBezTo>
                    <a:pt x="304" y="379"/>
                    <a:pt x="267" y="362"/>
                    <a:pt x="214" y="369"/>
                  </a:cubicBezTo>
                  <a:cubicBezTo>
                    <a:pt x="160" y="377"/>
                    <a:pt x="108" y="442"/>
                    <a:pt x="97" y="468"/>
                  </a:cubicBezTo>
                  <a:cubicBezTo>
                    <a:pt x="40" y="605"/>
                    <a:pt x="25" y="657"/>
                    <a:pt x="25" y="657"/>
                  </a:cubicBezTo>
                  <a:cubicBezTo>
                    <a:pt x="25" y="657"/>
                    <a:pt x="0" y="487"/>
                    <a:pt x="118" y="383"/>
                  </a:cubicBezTo>
                  <a:cubicBezTo>
                    <a:pt x="183" y="326"/>
                    <a:pt x="487" y="236"/>
                    <a:pt x="489" y="0"/>
                  </a:cubicBezTo>
                  <a:close/>
                </a:path>
              </a:pathLst>
            </a:custGeom>
            <a:solidFill>
              <a:srgbClr val="172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03">
              <a:extLst>
                <a:ext uri="{FF2B5EF4-FFF2-40B4-BE49-F238E27FC236}">
                  <a16:creationId xmlns:a16="http://schemas.microsoft.com/office/drawing/2014/main" id="{8CF9686B-1150-4144-A895-85E6997981DA}"/>
                </a:ext>
              </a:extLst>
            </p:cNvPr>
            <p:cNvSpPr>
              <a:spLocks/>
            </p:cNvSpPr>
            <p:nvPr/>
          </p:nvSpPr>
          <p:spPr bwMode="auto">
            <a:xfrm>
              <a:off x="-4246563" y="2761169"/>
              <a:ext cx="9525" cy="296863"/>
            </a:xfrm>
            <a:custGeom>
              <a:avLst/>
              <a:gdLst>
                <a:gd name="T0" fmla="*/ 27 w 27"/>
                <a:gd name="T1" fmla="*/ 833 h 833"/>
                <a:gd name="T2" fmla="*/ 2 w 27"/>
                <a:gd name="T3" fmla="*/ 833 h 833"/>
                <a:gd name="T4" fmla="*/ 2 w 27"/>
                <a:gd name="T5" fmla="*/ 738 h 833"/>
                <a:gd name="T6" fmla="*/ 1 w 27"/>
                <a:gd name="T7" fmla="*/ 570 h 833"/>
                <a:gd name="T8" fmla="*/ 1 w 27"/>
                <a:gd name="T9" fmla="*/ 402 h 833"/>
                <a:gd name="T10" fmla="*/ 1 w 27"/>
                <a:gd name="T11" fmla="*/ 232 h 833"/>
                <a:gd name="T12" fmla="*/ 1 w 27"/>
                <a:gd name="T13" fmla="*/ 71 h 833"/>
                <a:gd name="T14" fmla="*/ 1 w 27"/>
                <a:gd name="T15" fmla="*/ 71 h 833"/>
                <a:gd name="T16" fmla="*/ 1 w 27"/>
                <a:gd name="T17" fmla="*/ 56 h 833"/>
                <a:gd name="T18" fmla="*/ 0 w 27"/>
                <a:gd name="T19" fmla="*/ 38 h 833"/>
                <a:gd name="T20" fmla="*/ 1 w 27"/>
                <a:gd name="T21" fmla="*/ 34 h 833"/>
                <a:gd name="T22" fmla="*/ 1 w 27"/>
                <a:gd name="T23" fmla="*/ 34 h 833"/>
                <a:gd name="T24" fmla="*/ 2 w 27"/>
                <a:gd name="T25" fmla="*/ 34 h 833"/>
                <a:gd name="T26" fmla="*/ 2 w 27"/>
                <a:gd name="T27" fmla="*/ 34 h 833"/>
                <a:gd name="T28" fmla="*/ 2 w 27"/>
                <a:gd name="T29" fmla="*/ 32 h 833"/>
                <a:gd name="T30" fmla="*/ 14 w 27"/>
                <a:gd name="T31" fmla="*/ 1 h 833"/>
                <a:gd name="T32" fmla="*/ 14 w 27"/>
                <a:gd name="T33" fmla="*/ 0 h 833"/>
                <a:gd name="T34" fmla="*/ 14 w 27"/>
                <a:gd name="T35" fmla="*/ 0 h 833"/>
                <a:gd name="T36" fmla="*/ 15 w 27"/>
                <a:gd name="T37" fmla="*/ 2 h 833"/>
                <a:gd name="T38" fmla="*/ 15 w 27"/>
                <a:gd name="T39" fmla="*/ 2 h 833"/>
                <a:gd name="T40" fmla="*/ 15 w 27"/>
                <a:gd name="T41" fmla="*/ 3 h 833"/>
                <a:gd name="T42" fmla="*/ 16 w 27"/>
                <a:gd name="T43" fmla="*/ 42 h 833"/>
                <a:gd name="T44" fmla="*/ 17 w 27"/>
                <a:gd name="T45" fmla="*/ 56 h 833"/>
                <a:gd name="T46" fmla="*/ 17 w 27"/>
                <a:gd name="T47" fmla="*/ 77 h 833"/>
                <a:gd name="T48" fmla="*/ 17 w 27"/>
                <a:gd name="T49" fmla="*/ 77 h 833"/>
                <a:gd name="T50" fmla="*/ 18 w 27"/>
                <a:gd name="T51" fmla="*/ 108 h 833"/>
                <a:gd name="T52" fmla="*/ 20 w 27"/>
                <a:gd name="T53" fmla="*/ 232 h 833"/>
                <a:gd name="T54" fmla="*/ 22 w 27"/>
                <a:gd name="T55" fmla="*/ 402 h 833"/>
                <a:gd name="T56" fmla="*/ 24 w 27"/>
                <a:gd name="T57" fmla="*/ 570 h 833"/>
                <a:gd name="T58" fmla="*/ 26 w 27"/>
                <a:gd name="T59" fmla="*/ 738 h 833"/>
                <a:gd name="T60" fmla="*/ 27 w 27"/>
                <a:gd name="T61" fmla="*/ 833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 h="833">
                  <a:moveTo>
                    <a:pt x="27" y="833"/>
                  </a:moveTo>
                  <a:cubicBezTo>
                    <a:pt x="19" y="833"/>
                    <a:pt x="10" y="833"/>
                    <a:pt x="2" y="833"/>
                  </a:cubicBezTo>
                  <a:cubicBezTo>
                    <a:pt x="2" y="738"/>
                    <a:pt x="2" y="738"/>
                    <a:pt x="2" y="738"/>
                  </a:cubicBezTo>
                  <a:cubicBezTo>
                    <a:pt x="1" y="570"/>
                    <a:pt x="1" y="570"/>
                    <a:pt x="1" y="570"/>
                  </a:cubicBezTo>
                  <a:cubicBezTo>
                    <a:pt x="1" y="402"/>
                    <a:pt x="1" y="402"/>
                    <a:pt x="1" y="402"/>
                  </a:cubicBezTo>
                  <a:cubicBezTo>
                    <a:pt x="1" y="232"/>
                    <a:pt x="1" y="232"/>
                    <a:pt x="1" y="232"/>
                  </a:cubicBezTo>
                  <a:cubicBezTo>
                    <a:pt x="1" y="71"/>
                    <a:pt x="1" y="71"/>
                    <a:pt x="1" y="71"/>
                  </a:cubicBezTo>
                  <a:cubicBezTo>
                    <a:pt x="1" y="71"/>
                    <a:pt x="1" y="71"/>
                    <a:pt x="1" y="71"/>
                  </a:cubicBezTo>
                  <a:cubicBezTo>
                    <a:pt x="1" y="56"/>
                    <a:pt x="1" y="56"/>
                    <a:pt x="1" y="56"/>
                  </a:cubicBezTo>
                  <a:cubicBezTo>
                    <a:pt x="0" y="38"/>
                    <a:pt x="0" y="38"/>
                    <a:pt x="0" y="38"/>
                  </a:cubicBezTo>
                  <a:cubicBezTo>
                    <a:pt x="1" y="37"/>
                    <a:pt x="1" y="35"/>
                    <a:pt x="1" y="34"/>
                  </a:cubicBezTo>
                  <a:cubicBezTo>
                    <a:pt x="1" y="34"/>
                    <a:pt x="1" y="34"/>
                    <a:pt x="1" y="34"/>
                  </a:cubicBezTo>
                  <a:cubicBezTo>
                    <a:pt x="1" y="34"/>
                    <a:pt x="2" y="34"/>
                    <a:pt x="2" y="34"/>
                  </a:cubicBezTo>
                  <a:cubicBezTo>
                    <a:pt x="2" y="34"/>
                    <a:pt x="2" y="34"/>
                    <a:pt x="2" y="34"/>
                  </a:cubicBezTo>
                  <a:cubicBezTo>
                    <a:pt x="2" y="34"/>
                    <a:pt x="2" y="33"/>
                    <a:pt x="2" y="32"/>
                  </a:cubicBezTo>
                  <a:cubicBezTo>
                    <a:pt x="6" y="18"/>
                    <a:pt x="12" y="4"/>
                    <a:pt x="14" y="1"/>
                  </a:cubicBezTo>
                  <a:cubicBezTo>
                    <a:pt x="14" y="0"/>
                    <a:pt x="14" y="0"/>
                    <a:pt x="14" y="0"/>
                  </a:cubicBezTo>
                  <a:cubicBezTo>
                    <a:pt x="14" y="0"/>
                    <a:pt x="14" y="0"/>
                    <a:pt x="14" y="0"/>
                  </a:cubicBezTo>
                  <a:cubicBezTo>
                    <a:pt x="14" y="0"/>
                    <a:pt x="14" y="1"/>
                    <a:pt x="15" y="2"/>
                  </a:cubicBezTo>
                  <a:cubicBezTo>
                    <a:pt x="15" y="2"/>
                    <a:pt x="15" y="2"/>
                    <a:pt x="15" y="2"/>
                  </a:cubicBezTo>
                  <a:cubicBezTo>
                    <a:pt x="15" y="2"/>
                    <a:pt x="15" y="2"/>
                    <a:pt x="15" y="3"/>
                  </a:cubicBezTo>
                  <a:cubicBezTo>
                    <a:pt x="15" y="11"/>
                    <a:pt x="16" y="24"/>
                    <a:pt x="16" y="42"/>
                  </a:cubicBezTo>
                  <a:cubicBezTo>
                    <a:pt x="16" y="46"/>
                    <a:pt x="16" y="51"/>
                    <a:pt x="17" y="56"/>
                  </a:cubicBezTo>
                  <a:cubicBezTo>
                    <a:pt x="17" y="62"/>
                    <a:pt x="17" y="69"/>
                    <a:pt x="17" y="77"/>
                  </a:cubicBezTo>
                  <a:cubicBezTo>
                    <a:pt x="17" y="77"/>
                    <a:pt x="17" y="77"/>
                    <a:pt x="17" y="77"/>
                  </a:cubicBezTo>
                  <a:cubicBezTo>
                    <a:pt x="17" y="87"/>
                    <a:pt x="18" y="97"/>
                    <a:pt x="18" y="108"/>
                  </a:cubicBezTo>
                  <a:cubicBezTo>
                    <a:pt x="19" y="144"/>
                    <a:pt x="19" y="186"/>
                    <a:pt x="20" y="232"/>
                  </a:cubicBezTo>
                  <a:cubicBezTo>
                    <a:pt x="21" y="286"/>
                    <a:pt x="22" y="344"/>
                    <a:pt x="22" y="402"/>
                  </a:cubicBezTo>
                  <a:cubicBezTo>
                    <a:pt x="23" y="459"/>
                    <a:pt x="24" y="517"/>
                    <a:pt x="24" y="570"/>
                  </a:cubicBezTo>
                  <a:cubicBezTo>
                    <a:pt x="25" y="634"/>
                    <a:pt x="26" y="693"/>
                    <a:pt x="26" y="738"/>
                  </a:cubicBezTo>
                  <a:cubicBezTo>
                    <a:pt x="27" y="794"/>
                    <a:pt x="27" y="830"/>
                    <a:pt x="27" y="833"/>
                  </a:cubicBezTo>
                  <a:close/>
                </a:path>
              </a:pathLst>
            </a:custGeom>
            <a:solidFill>
              <a:srgbClr val="172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04">
              <a:extLst>
                <a:ext uri="{FF2B5EF4-FFF2-40B4-BE49-F238E27FC236}">
                  <a16:creationId xmlns:a16="http://schemas.microsoft.com/office/drawing/2014/main" id="{2806C7D8-DE14-4925-8241-B78809CF0695}"/>
                </a:ext>
              </a:extLst>
            </p:cNvPr>
            <p:cNvSpPr>
              <a:spLocks/>
            </p:cNvSpPr>
            <p:nvPr/>
          </p:nvSpPr>
          <p:spPr bwMode="auto">
            <a:xfrm>
              <a:off x="-4483100" y="2340481"/>
              <a:ext cx="474663" cy="236538"/>
            </a:xfrm>
            <a:custGeom>
              <a:avLst/>
              <a:gdLst>
                <a:gd name="T0" fmla="*/ 1087 w 1329"/>
                <a:gd name="T1" fmla="*/ 392 h 663"/>
                <a:gd name="T2" fmla="*/ 665 w 1329"/>
                <a:gd name="T3" fmla="*/ 585 h 663"/>
                <a:gd name="T4" fmla="*/ 243 w 1329"/>
                <a:gd name="T5" fmla="*/ 392 h 663"/>
                <a:gd name="T6" fmla="*/ 0 w 1329"/>
                <a:gd name="T7" fmla="*/ 0 h 663"/>
                <a:gd name="T8" fmla="*/ 362 w 1329"/>
                <a:gd name="T9" fmla="*/ 567 h 663"/>
                <a:gd name="T10" fmla="*/ 655 w 1329"/>
                <a:gd name="T11" fmla="*/ 663 h 663"/>
                <a:gd name="T12" fmla="*/ 655 w 1329"/>
                <a:gd name="T13" fmla="*/ 663 h 663"/>
                <a:gd name="T14" fmla="*/ 665 w 1329"/>
                <a:gd name="T15" fmla="*/ 663 h 663"/>
                <a:gd name="T16" fmla="*/ 675 w 1329"/>
                <a:gd name="T17" fmla="*/ 663 h 663"/>
                <a:gd name="T18" fmla="*/ 675 w 1329"/>
                <a:gd name="T19" fmla="*/ 663 h 663"/>
                <a:gd name="T20" fmla="*/ 968 w 1329"/>
                <a:gd name="T21" fmla="*/ 567 h 663"/>
                <a:gd name="T22" fmla="*/ 1329 w 1329"/>
                <a:gd name="T23" fmla="*/ 0 h 663"/>
                <a:gd name="T24" fmla="*/ 1087 w 1329"/>
                <a:gd name="T25" fmla="*/ 392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9" h="663">
                  <a:moveTo>
                    <a:pt x="1087" y="392"/>
                  </a:moveTo>
                  <a:cubicBezTo>
                    <a:pt x="957" y="494"/>
                    <a:pt x="882" y="582"/>
                    <a:pt x="665" y="585"/>
                  </a:cubicBezTo>
                  <a:cubicBezTo>
                    <a:pt x="447" y="582"/>
                    <a:pt x="373" y="494"/>
                    <a:pt x="243" y="392"/>
                  </a:cubicBezTo>
                  <a:cubicBezTo>
                    <a:pt x="111" y="288"/>
                    <a:pt x="0" y="0"/>
                    <a:pt x="0" y="0"/>
                  </a:cubicBezTo>
                  <a:cubicBezTo>
                    <a:pt x="30" y="318"/>
                    <a:pt x="264" y="467"/>
                    <a:pt x="362" y="567"/>
                  </a:cubicBezTo>
                  <a:cubicBezTo>
                    <a:pt x="441" y="648"/>
                    <a:pt x="598" y="661"/>
                    <a:pt x="655" y="663"/>
                  </a:cubicBezTo>
                  <a:cubicBezTo>
                    <a:pt x="655" y="663"/>
                    <a:pt x="655" y="663"/>
                    <a:pt x="655" y="663"/>
                  </a:cubicBezTo>
                  <a:cubicBezTo>
                    <a:pt x="655" y="663"/>
                    <a:pt x="658" y="663"/>
                    <a:pt x="665" y="663"/>
                  </a:cubicBezTo>
                  <a:cubicBezTo>
                    <a:pt x="671" y="663"/>
                    <a:pt x="675" y="663"/>
                    <a:pt x="675" y="663"/>
                  </a:cubicBezTo>
                  <a:cubicBezTo>
                    <a:pt x="675" y="663"/>
                    <a:pt x="675" y="663"/>
                    <a:pt x="675" y="663"/>
                  </a:cubicBezTo>
                  <a:cubicBezTo>
                    <a:pt x="731" y="661"/>
                    <a:pt x="888" y="648"/>
                    <a:pt x="968" y="567"/>
                  </a:cubicBezTo>
                  <a:cubicBezTo>
                    <a:pt x="1066" y="467"/>
                    <a:pt x="1300" y="318"/>
                    <a:pt x="1329" y="0"/>
                  </a:cubicBezTo>
                  <a:cubicBezTo>
                    <a:pt x="1329" y="0"/>
                    <a:pt x="1219" y="288"/>
                    <a:pt x="1087" y="392"/>
                  </a:cubicBezTo>
                  <a:close/>
                </a:path>
              </a:pathLst>
            </a:custGeom>
            <a:solidFill>
              <a:srgbClr val="4428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06">
              <a:extLst>
                <a:ext uri="{FF2B5EF4-FFF2-40B4-BE49-F238E27FC236}">
                  <a16:creationId xmlns:a16="http://schemas.microsoft.com/office/drawing/2014/main" id="{A180DBE3-E618-4179-8436-4C51954695BA}"/>
                </a:ext>
              </a:extLst>
            </p:cNvPr>
            <p:cNvSpPr>
              <a:spLocks/>
            </p:cNvSpPr>
            <p:nvPr/>
          </p:nvSpPr>
          <p:spPr bwMode="auto">
            <a:xfrm>
              <a:off x="-4364038" y="2373819"/>
              <a:ext cx="238125" cy="160338"/>
            </a:xfrm>
            <a:custGeom>
              <a:avLst/>
              <a:gdLst>
                <a:gd name="T0" fmla="*/ 620 w 668"/>
                <a:gd name="T1" fmla="*/ 157 h 445"/>
                <a:gd name="T2" fmla="*/ 334 w 668"/>
                <a:gd name="T3" fmla="*/ 0 h 445"/>
                <a:gd name="T4" fmla="*/ 334 w 668"/>
                <a:gd name="T5" fmla="*/ 0 h 445"/>
                <a:gd name="T6" fmla="*/ 334 w 668"/>
                <a:gd name="T7" fmla="*/ 0 h 445"/>
                <a:gd name="T8" fmla="*/ 334 w 668"/>
                <a:gd name="T9" fmla="*/ 0 h 445"/>
                <a:gd name="T10" fmla="*/ 334 w 668"/>
                <a:gd name="T11" fmla="*/ 0 h 445"/>
                <a:gd name="T12" fmla="*/ 48 w 668"/>
                <a:gd name="T13" fmla="*/ 157 h 445"/>
                <a:gd name="T14" fmla="*/ 17 w 668"/>
                <a:gd name="T15" fmla="*/ 406 h 445"/>
                <a:gd name="T16" fmla="*/ 65 w 668"/>
                <a:gd name="T17" fmla="*/ 432 h 445"/>
                <a:gd name="T18" fmla="*/ 100 w 668"/>
                <a:gd name="T19" fmla="*/ 177 h 445"/>
                <a:gd name="T20" fmla="*/ 334 w 668"/>
                <a:gd name="T21" fmla="*/ 65 h 445"/>
                <a:gd name="T22" fmla="*/ 567 w 668"/>
                <a:gd name="T23" fmla="*/ 177 h 445"/>
                <a:gd name="T24" fmla="*/ 600 w 668"/>
                <a:gd name="T25" fmla="*/ 445 h 445"/>
                <a:gd name="T26" fmla="*/ 645 w 668"/>
                <a:gd name="T27" fmla="*/ 401 h 445"/>
                <a:gd name="T28" fmla="*/ 620 w 668"/>
                <a:gd name="T29" fmla="*/ 157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8" h="445">
                  <a:moveTo>
                    <a:pt x="620" y="157"/>
                  </a:moveTo>
                  <a:cubicBezTo>
                    <a:pt x="572" y="65"/>
                    <a:pt x="460" y="5"/>
                    <a:pt x="334" y="0"/>
                  </a:cubicBezTo>
                  <a:cubicBezTo>
                    <a:pt x="334" y="0"/>
                    <a:pt x="334" y="0"/>
                    <a:pt x="334" y="0"/>
                  </a:cubicBezTo>
                  <a:cubicBezTo>
                    <a:pt x="334" y="0"/>
                    <a:pt x="334" y="0"/>
                    <a:pt x="334" y="0"/>
                  </a:cubicBezTo>
                  <a:cubicBezTo>
                    <a:pt x="334" y="0"/>
                    <a:pt x="334" y="0"/>
                    <a:pt x="334" y="0"/>
                  </a:cubicBezTo>
                  <a:cubicBezTo>
                    <a:pt x="334" y="0"/>
                    <a:pt x="334" y="0"/>
                    <a:pt x="334" y="0"/>
                  </a:cubicBezTo>
                  <a:cubicBezTo>
                    <a:pt x="208" y="5"/>
                    <a:pt x="96" y="65"/>
                    <a:pt x="48" y="157"/>
                  </a:cubicBezTo>
                  <a:cubicBezTo>
                    <a:pt x="0" y="249"/>
                    <a:pt x="17" y="406"/>
                    <a:pt x="17" y="406"/>
                  </a:cubicBezTo>
                  <a:cubicBezTo>
                    <a:pt x="65" y="432"/>
                    <a:pt x="65" y="432"/>
                    <a:pt x="65" y="432"/>
                  </a:cubicBezTo>
                  <a:cubicBezTo>
                    <a:pt x="65" y="432"/>
                    <a:pt x="62" y="236"/>
                    <a:pt x="100" y="177"/>
                  </a:cubicBezTo>
                  <a:cubicBezTo>
                    <a:pt x="139" y="117"/>
                    <a:pt x="237" y="65"/>
                    <a:pt x="334" y="65"/>
                  </a:cubicBezTo>
                  <a:cubicBezTo>
                    <a:pt x="431" y="65"/>
                    <a:pt x="529" y="117"/>
                    <a:pt x="567" y="177"/>
                  </a:cubicBezTo>
                  <a:cubicBezTo>
                    <a:pt x="606" y="236"/>
                    <a:pt x="600" y="445"/>
                    <a:pt x="600" y="445"/>
                  </a:cubicBezTo>
                  <a:cubicBezTo>
                    <a:pt x="645" y="401"/>
                    <a:pt x="645" y="401"/>
                    <a:pt x="645" y="401"/>
                  </a:cubicBezTo>
                  <a:cubicBezTo>
                    <a:pt x="645" y="401"/>
                    <a:pt x="668" y="249"/>
                    <a:pt x="620" y="157"/>
                  </a:cubicBezTo>
                  <a:close/>
                </a:path>
              </a:pathLst>
            </a:custGeom>
            <a:solidFill>
              <a:srgbClr val="4428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207">
              <a:extLst>
                <a:ext uri="{FF2B5EF4-FFF2-40B4-BE49-F238E27FC236}">
                  <a16:creationId xmlns:a16="http://schemas.microsoft.com/office/drawing/2014/main" id="{37395CA0-B010-4A27-A113-7684D54B4405}"/>
                </a:ext>
              </a:extLst>
            </p:cNvPr>
            <p:cNvSpPr>
              <a:spLocks/>
            </p:cNvSpPr>
            <p:nvPr/>
          </p:nvSpPr>
          <p:spPr bwMode="auto">
            <a:xfrm>
              <a:off x="-4603750" y="1748343"/>
              <a:ext cx="615950" cy="495300"/>
            </a:xfrm>
            <a:custGeom>
              <a:avLst/>
              <a:gdLst>
                <a:gd name="T0" fmla="*/ 301 w 1727"/>
                <a:gd name="T1" fmla="*/ 1384 h 1386"/>
                <a:gd name="T2" fmla="*/ 413 w 1727"/>
                <a:gd name="T3" fmla="*/ 858 h 1386"/>
                <a:gd name="T4" fmla="*/ 583 w 1727"/>
                <a:gd name="T5" fmla="*/ 613 h 1386"/>
                <a:gd name="T6" fmla="*/ 1205 w 1727"/>
                <a:gd name="T7" fmla="*/ 772 h 1386"/>
                <a:gd name="T8" fmla="*/ 1669 w 1727"/>
                <a:gd name="T9" fmla="*/ 380 h 1386"/>
                <a:gd name="T10" fmla="*/ 1263 w 1727"/>
                <a:gd name="T11" fmla="*/ 147 h 1386"/>
                <a:gd name="T12" fmla="*/ 1085 w 1727"/>
                <a:gd name="T13" fmla="*/ 0 h 1386"/>
                <a:gd name="T14" fmla="*/ 209 w 1727"/>
                <a:gd name="T15" fmla="*/ 1182 h 1386"/>
                <a:gd name="T16" fmla="*/ 261 w 1727"/>
                <a:gd name="T17" fmla="*/ 1280 h 1386"/>
                <a:gd name="T18" fmla="*/ 301 w 1727"/>
                <a:gd name="T19" fmla="*/ 1384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7" h="1386">
                  <a:moveTo>
                    <a:pt x="301" y="1384"/>
                  </a:moveTo>
                  <a:cubicBezTo>
                    <a:pt x="301" y="1384"/>
                    <a:pt x="354" y="998"/>
                    <a:pt x="413" y="858"/>
                  </a:cubicBezTo>
                  <a:cubicBezTo>
                    <a:pt x="473" y="717"/>
                    <a:pt x="583" y="613"/>
                    <a:pt x="583" y="613"/>
                  </a:cubicBezTo>
                  <a:cubicBezTo>
                    <a:pt x="583" y="613"/>
                    <a:pt x="791" y="796"/>
                    <a:pt x="1205" y="772"/>
                  </a:cubicBezTo>
                  <a:cubicBezTo>
                    <a:pt x="1618" y="747"/>
                    <a:pt x="1727" y="496"/>
                    <a:pt x="1669" y="380"/>
                  </a:cubicBezTo>
                  <a:cubicBezTo>
                    <a:pt x="1612" y="264"/>
                    <a:pt x="1410" y="166"/>
                    <a:pt x="1263" y="147"/>
                  </a:cubicBezTo>
                  <a:cubicBezTo>
                    <a:pt x="1116" y="129"/>
                    <a:pt x="1085" y="0"/>
                    <a:pt x="1085" y="0"/>
                  </a:cubicBezTo>
                  <a:cubicBezTo>
                    <a:pt x="1085" y="0"/>
                    <a:pt x="0" y="92"/>
                    <a:pt x="209" y="1182"/>
                  </a:cubicBezTo>
                  <a:cubicBezTo>
                    <a:pt x="209" y="1182"/>
                    <a:pt x="244" y="1174"/>
                    <a:pt x="261" y="1280"/>
                  </a:cubicBezTo>
                  <a:cubicBezTo>
                    <a:pt x="277" y="1386"/>
                    <a:pt x="301" y="1384"/>
                    <a:pt x="301" y="1384"/>
                  </a:cubicBezTo>
                  <a:close/>
                </a:path>
              </a:pathLst>
            </a:custGeom>
            <a:solidFill>
              <a:srgbClr val="4428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208">
              <a:extLst>
                <a:ext uri="{FF2B5EF4-FFF2-40B4-BE49-F238E27FC236}">
                  <a16:creationId xmlns:a16="http://schemas.microsoft.com/office/drawing/2014/main" id="{E0D8ACCF-9154-4E98-BB34-B87CDDE070AA}"/>
                </a:ext>
              </a:extLst>
            </p:cNvPr>
            <p:cNvSpPr>
              <a:spLocks/>
            </p:cNvSpPr>
            <p:nvPr/>
          </p:nvSpPr>
          <p:spPr bwMode="auto">
            <a:xfrm>
              <a:off x="-4213225" y="1791206"/>
              <a:ext cx="304800" cy="452438"/>
            </a:xfrm>
            <a:custGeom>
              <a:avLst/>
              <a:gdLst>
                <a:gd name="T0" fmla="*/ 684 w 854"/>
                <a:gd name="T1" fmla="*/ 1057 h 1265"/>
                <a:gd name="T2" fmla="*/ 427 w 854"/>
                <a:gd name="T3" fmla="*/ 160 h 1265"/>
                <a:gd name="T4" fmla="*/ 589 w 854"/>
                <a:gd name="T5" fmla="*/ 1265 h 1265"/>
                <a:gd name="T6" fmla="*/ 638 w 854"/>
                <a:gd name="T7" fmla="*/ 1209 h 1265"/>
                <a:gd name="T8" fmla="*/ 684 w 854"/>
                <a:gd name="T9" fmla="*/ 1057 h 1265"/>
              </a:gdLst>
              <a:ahLst/>
              <a:cxnLst>
                <a:cxn ang="0">
                  <a:pos x="T0" y="T1"/>
                </a:cxn>
                <a:cxn ang="0">
                  <a:pos x="T2" y="T3"/>
                </a:cxn>
                <a:cxn ang="0">
                  <a:pos x="T4" y="T5"/>
                </a:cxn>
                <a:cxn ang="0">
                  <a:pos x="T6" y="T7"/>
                </a:cxn>
                <a:cxn ang="0">
                  <a:pos x="T8" y="T9"/>
                </a:cxn>
              </a:cxnLst>
              <a:rect l="0" t="0" r="r" b="b"/>
              <a:pathLst>
                <a:path w="854" h="1265">
                  <a:moveTo>
                    <a:pt x="684" y="1057"/>
                  </a:moveTo>
                  <a:cubicBezTo>
                    <a:pt x="684" y="1057"/>
                    <a:pt x="854" y="321"/>
                    <a:pt x="427" y="160"/>
                  </a:cubicBezTo>
                  <a:cubicBezTo>
                    <a:pt x="0" y="0"/>
                    <a:pt x="641" y="414"/>
                    <a:pt x="589" y="1265"/>
                  </a:cubicBezTo>
                  <a:cubicBezTo>
                    <a:pt x="589" y="1265"/>
                    <a:pt x="620" y="1260"/>
                    <a:pt x="638" y="1209"/>
                  </a:cubicBezTo>
                  <a:cubicBezTo>
                    <a:pt x="656" y="1159"/>
                    <a:pt x="662" y="1050"/>
                    <a:pt x="684" y="1057"/>
                  </a:cubicBezTo>
                  <a:close/>
                </a:path>
              </a:pathLst>
            </a:custGeom>
            <a:solidFill>
              <a:srgbClr val="4428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34726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C6255-5DE4-511C-6213-0D50C42335FD}"/>
              </a:ext>
            </a:extLst>
          </p:cNvPr>
          <p:cNvSpPr>
            <a:spLocks noGrp="1"/>
          </p:cNvSpPr>
          <p:nvPr>
            <p:ph type="title"/>
          </p:nvPr>
        </p:nvSpPr>
        <p:spPr/>
        <p:txBody>
          <a:bodyPr/>
          <a:lstStyle/>
          <a:p>
            <a:r>
              <a:rPr lang="en-CA"/>
              <a:t>Obesity staging systems </a:t>
            </a:r>
          </a:p>
        </p:txBody>
      </p:sp>
      <p:sp>
        <p:nvSpPr>
          <p:cNvPr id="3" name="Text Placeholder 2">
            <a:extLst>
              <a:ext uri="{FF2B5EF4-FFF2-40B4-BE49-F238E27FC236}">
                <a16:creationId xmlns:a16="http://schemas.microsoft.com/office/drawing/2014/main" id="{AF2D6170-BE9B-402E-6091-FFCE092A73A5}"/>
              </a:ext>
            </a:extLst>
          </p:cNvPr>
          <p:cNvSpPr>
            <a:spLocks noGrp="1"/>
          </p:cNvSpPr>
          <p:nvPr>
            <p:ph type="body" sz="quarter" idx="13"/>
          </p:nvPr>
        </p:nvSpPr>
        <p:spPr/>
        <p:txBody>
          <a:bodyPr/>
          <a:lstStyle/>
          <a:p>
            <a:r>
              <a:rPr lang="en-US" sz="1000"/>
              <a:t>BMI, body mass index.</a:t>
            </a:r>
            <a:br>
              <a:rPr lang="en-US" sz="1000"/>
            </a:br>
            <a:r>
              <a:rPr lang="en-US" sz="1000"/>
              <a:t>Adapted from: </a:t>
            </a:r>
            <a:r>
              <a:rPr lang="en-US" sz="1000">
                <a:hlinkClick r:id="rId3"/>
              </a:rPr>
              <a:t>http://www.weightymatters.ca/2011/08/new-staging-system-reveals-new-truths.html</a:t>
            </a:r>
            <a:r>
              <a:rPr lang="en-US" sz="1000"/>
              <a:t>. Accessed August 2022.</a:t>
            </a:r>
          </a:p>
        </p:txBody>
      </p:sp>
      <p:sp>
        <p:nvSpPr>
          <p:cNvPr id="4" name="Content Placeholder 6">
            <a:extLst>
              <a:ext uri="{FF2B5EF4-FFF2-40B4-BE49-F238E27FC236}">
                <a16:creationId xmlns:a16="http://schemas.microsoft.com/office/drawing/2014/main" id="{F58AD4E4-6621-D601-D743-B15754B40430}"/>
              </a:ext>
            </a:extLst>
          </p:cNvPr>
          <p:cNvSpPr txBox="1">
            <a:spLocks/>
          </p:cNvSpPr>
          <p:nvPr/>
        </p:nvSpPr>
        <p:spPr>
          <a:xfrm>
            <a:off x="647700" y="1690688"/>
            <a:ext cx="10896600" cy="1296988"/>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9725" indent="-339725"/>
            <a:r>
              <a:rPr lang="en-US"/>
              <a:t>BMI is better suited to describing populations than individuals</a:t>
            </a:r>
          </a:p>
          <a:p>
            <a:pPr marL="339725" indent="-339725"/>
            <a:r>
              <a:rPr lang="en-US"/>
              <a:t>Several obesity staging systems have been developed to assist clinicians </a:t>
            </a:r>
            <a:br>
              <a:rPr lang="en-US"/>
            </a:br>
            <a:r>
              <a:rPr lang="en-US"/>
              <a:t>in characterizing obesity severity and aid in clinical decision-making</a:t>
            </a:r>
          </a:p>
        </p:txBody>
      </p:sp>
      <p:grpSp>
        <p:nvGrpSpPr>
          <p:cNvPr id="5" name="Group 4">
            <a:extLst>
              <a:ext uri="{FF2B5EF4-FFF2-40B4-BE49-F238E27FC236}">
                <a16:creationId xmlns:a16="http://schemas.microsoft.com/office/drawing/2014/main" id="{E065C398-C75C-A7E3-712E-55F684844201}"/>
              </a:ext>
            </a:extLst>
          </p:cNvPr>
          <p:cNvGrpSpPr/>
          <p:nvPr/>
        </p:nvGrpSpPr>
        <p:grpSpPr>
          <a:xfrm>
            <a:off x="647700" y="3135038"/>
            <a:ext cx="4187216" cy="2344050"/>
            <a:chOff x="410563" y="2710091"/>
            <a:chExt cx="3140412" cy="1758038"/>
          </a:xfrm>
        </p:grpSpPr>
        <p:sp>
          <p:nvSpPr>
            <p:cNvPr id="6" name="TextBox 5">
              <a:extLst>
                <a:ext uri="{FF2B5EF4-FFF2-40B4-BE49-F238E27FC236}">
                  <a16:creationId xmlns:a16="http://schemas.microsoft.com/office/drawing/2014/main" id="{53D71AD7-4DA9-FA39-F82D-84B748A1E355}"/>
                </a:ext>
              </a:extLst>
            </p:cNvPr>
            <p:cNvSpPr txBox="1"/>
            <p:nvPr/>
          </p:nvSpPr>
          <p:spPr>
            <a:xfrm>
              <a:off x="458690" y="3675290"/>
              <a:ext cx="2883820" cy="792839"/>
            </a:xfrm>
            <a:prstGeom prst="rect">
              <a:avLst/>
            </a:prstGeom>
            <a:solidFill>
              <a:schemeClr val="accent1"/>
            </a:solidFill>
            <a:effectLst/>
          </p:spPr>
          <p:txBody>
            <a:bodyPr wrap="square" lIns="182880" tIns="91440" rIns="182880" bIns="91440" rtlCol="0" anchor="ctr" anchorCtr="0">
              <a:noAutofit/>
            </a:bodyPr>
            <a:lstStyle/>
            <a:p>
              <a:pPr defTabSz="1219139" fontAlgn="auto">
                <a:spcBef>
                  <a:spcPts val="0"/>
                </a:spcBef>
                <a:spcAft>
                  <a:spcPts val="0"/>
                </a:spcAft>
                <a:defRPr/>
              </a:pPr>
              <a:r>
                <a:rPr lang="en-US" sz="2000" b="0">
                  <a:solidFill>
                    <a:srgbClr val="FFFFFF"/>
                  </a:solidFill>
                  <a:latin typeface="+mn-lt"/>
                </a:rPr>
                <a:t>The EOSS is a better predictor of mortality than BMI alone</a:t>
              </a:r>
            </a:p>
          </p:txBody>
        </p:sp>
        <p:sp>
          <p:nvSpPr>
            <p:cNvPr id="7" name="TextBox 6">
              <a:extLst>
                <a:ext uri="{FF2B5EF4-FFF2-40B4-BE49-F238E27FC236}">
                  <a16:creationId xmlns:a16="http://schemas.microsoft.com/office/drawing/2014/main" id="{75924D1F-079B-07C6-78C8-9E1BAD7A82CD}"/>
                </a:ext>
              </a:extLst>
            </p:cNvPr>
            <p:cNvSpPr txBox="1"/>
            <p:nvPr/>
          </p:nvSpPr>
          <p:spPr>
            <a:xfrm>
              <a:off x="410563" y="2710091"/>
              <a:ext cx="3140412" cy="761748"/>
            </a:xfrm>
            <a:prstGeom prst="rect">
              <a:avLst/>
            </a:prstGeom>
            <a:noFill/>
          </p:spPr>
          <p:txBody>
            <a:bodyPr wrap="square" rtlCol="0" anchor="ctr">
              <a:spAutoFit/>
            </a:bodyPr>
            <a:lstStyle/>
            <a:p>
              <a:pPr defTabSz="1219139" fontAlgn="auto">
                <a:spcBef>
                  <a:spcPts val="0"/>
                </a:spcBef>
                <a:spcAft>
                  <a:spcPts val="0"/>
                </a:spcAft>
                <a:defRPr/>
              </a:pPr>
              <a:r>
                <a:rPr lang="en-US" sz="2000" b="0">
                  <a:latin typeface="+mn-lt"/>
                </a:rPr>
                <a:t>One of these alternative staging systems is the </a:t>
              </a:r>
              <a:r>
                <a:rPr lang="en-US" sz="2000">
                  <a:latin typeface="+mn-lt"/>
                </a:rPr>
                <a:t>Edmonton Obesity Staging System (EOSS)</a:t>
              </a:r>
              <a:endParaRPr lang="en-US" sz="2000" baseline="30000">
                <a:latin typeface="+mn-lt"/>
              </a:endParaRPr>
            </a:p>
          </p:txBody>
        </p:sp>
      </p:grpSp>
      <p:graphicFrame>
        <p:nvGraphicFramePr>
          <p:cNvPr id="98" name="Table 97">
            <a:extLst>
              <a:ext uri="{FF2B5EF4-FFF2-40B4-BE49-F238E27FC236}">
                <a16:creationId xmlns:a16="http://schemas.microsoft.com/office/drawing/2014/main" id="{4AB1804E-2ED2-D500-297E-08C42ABC2188}"/>
              </a:ext>
            </a:extLst>
          </p:cNvPr>
          <p:cNvGraphicFramePr>
            <a:graphicFrameLocks noGrp="1"/>
          </p:cNvGraphicFramePr>
          <p:nvPr>
            <p:extLst>
              <p:ext uri="{D42A27DB-BD31-4B8C-83A1-F6EECF244321}">
                <p14:modId xmlns:p14="http://schemas.microsoft.com/office/powerpoint/2010/main" val="836499260"/>
              </p:ext>
            </p:extLst>
          </p:nvPr>
        </p:nvGraphicFramePr>
        <p:xfrm>
          <a:off x="4834916" y="3465367"/>
          <a:ext cx="6855541" cy="1913204"/>
        </p:xfrm>
        <a:graphic>
          <a:graphicData uri="http://schemas.openxmlformats.org/drawingml/2006/table">
            <a:tbl>
              <a:tblPr/>
              <a:tblGrid>
                <a:gridCol w="1346518">
                  <a:extLst>
                    <a:ext uri="{9D8B030D-6E8A-4147-A177-3AD203B41FA5}">
                      <a16:colId xmlns:a16="http://schemas.microsoft.com/office/drawing/2014/main" val="2876181240"/>
                    </a:ext>
                  </a:extLst>
                </a:gridCol>
                <a:gridCol w="1082695">
                  <a:extLst>
                    <a:ext uri="{9D8B030D-6E8A-4147-A177-3AD203B41FA5}">
                      <a16:colId xmlns:a16="http://schemas.microsoft.com/office/drawing/2014/main" val="769472839"/>
                    </a:ext>
                  </a:extLst>
                </a:gridCol>
                <a:gridCol w="1082695">
                  <a:extLst>
                    <a:ext uri="{9D8B030D-6E8A-4147-A177-3AD203B41FA5}">
                      <a16:colId xmlns:a16="http://schemas.microsoft.com/office/drawing/2014/main" val="3310692851"/>
                    </a:ext>
                  </a:extLst>
                </a:gridCol>
                <a:gridCol w="1178243">
                  <a:extLst>
                    <a:ext uri="{9D8B030D-6E8A-4147-A177-3AD203B41FA5}">
                      <a16:colId xmlns:a16="http://schemas.microsoft.com/office/drawing/2014/main" val="3279099378"/>
                    </a:ext>
                  </a:extLst>
                </a:gridCol>
                <a:gridCol w="1082695">
                  <a:extLst>
                    <a:ext uri="{9D8B030D-6E8A-4147-A177-3AD203B41FA5}">
                      <a16:colId xmlns:a16="http://schemas.microsoft.com/office/drawing/2014/main" val="2476124912"/>
                    </a:ext>
                  </a:extLst>
                </a:gridCol>
                <a:gridCol w="1082695">
                  <a:extLst>
                    <a:ext uri="{9D8B030D-6E8A-4147-A177-3AD203B41FA5}">
                      <a16:colId xmlns:a16="http://schemas.microsoft.com/office/drawing/2014/main" val="3921586031"/>
                    </a:ext>
                  </a:extLst>
                </a:gridCol>
              </a:tblGrid>
              <a:tr h="648525">
                <a:tc>
                  <a:txBody>
                    <a:bodyPr/>
                    <a:lstStyle/>
                    <a:p>
                      <a:pPr algn="l"/>
                      <a:endParaRPr lang="en-CA" sz="1400">
                        <a:solidFill>
                          <a:schemeClr val="bg1"/>
                        </a:solidFill>
                      </a:endParaRPr>
                    </a:p>
                    <a:p>
                      <a:pPr algn="l"/>
                      <a:r>
                        <a:rPr lang="en-CA" sz="1400">
                          <a:solidFill>
                            <a:schemeClr val="bg1"/>
                          </a:solidFill>
                        </a:rPr>
                        <a:t>Complications</a:t>
                      </a:r>
                    </a:p>
                  </a:txBody>
                  <a:tcP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solidFill>
                      <a:schemeClr val="accent1"/>
                    </a:solidFill>
                  </a:tcPr>
                </a:tc>
                <a:tc>
                  <a:txBody>
                    <a:bodyPr/>
                    <a:lstStyle/>
                    <a:p>
                      <a:pPr algn="ctr" fontAlgn="base"/>
                      <a:r>
                        <a:rPr lang="en-US" sz="1400" b="0" i="0" u="none" strike="noStrike">
                          <a:solidFill>
                            <a:schemeClr val="bg1"/>
                          </a:solidFill>
                          <a:effectLst/>
                          <a:latin typeface="+mj-lt"/>
                        </a:rPr>
                        <a:t>Stage 0</a:t>
                      </a:r>
                      <a:endParaRPr lang="en-US" sz="1400" b="0" i="0">
                        <a:solidFill>
                          <a:schemeClr val="bg1"/>
                        </a:solidFill>
                        <a:effectLst/>
                        <a:latin typeface="+mj-lt"/>
                      </a:endParaRPr>
                    </a:p>
                  </a:txBody>
                  <a:tcPr anchor="ctr">
                    <a:lnR w="7512" cap="flat" cmpd="sng" algn="ctr">
                      <a:solidFill>
                        <a:srgbClr val="FFFFFF"/>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005AD2"/>
                      </a:solidFill>
                      <a:prstDash val="solid"/>
                      <a:round/>
                      <a:headEnd type="none" w="med" len="med"/>
                      <a:tailEnd type="none" w="med" len="med"/>
                    </a:lnB>
                    <a:solidFill>
                      <a:schemeClr val="bg2">
                        <a:lumMod val="25000"/>
                      </a:schemeClr>
                    </a:solidFill>
                  </a:tcPr>
                </a:tc>
                <a:tc>
                  <a:txBody>
                    <a:bodyPr/>
                    <a:lstStyle/>
                    <a:p>
                      <a:pPr algn="ctr" fontAlgn="base"/>
                      <a:r>
                        <a:rPr lang="en-GB" sz="1400" b="0" i="0" u="none" strike="noStrike">
                          <a:solidFill>
                            <a:schemeClr val="bg1"/>
                          </a:solidFill>
                          <a:effectLst/>
                          <a:latin typeface="+mj-lt"/>
                        </a:rPr>
                        <a:t>Stage 1</a:t>
                      </a:r>
                      <a:endParaRPr lang="en-GB" sz="1400" b="0" i="0">
                        <a:solidFill>
                          <a:schemeClr val="bg1"/>
                        </a:solidFill>
                        <a:effectLst/>
                        <a:latin typeface="+mj-lt"/>
                      </a:endParaRPr>
                    </a:p>
                  </a:txBody>
                  <a:tcPr anchor="ctr">
                    <a:lnL w="7512" cap="flat" cmpd="sng" algn="ctr">
                      <a:solidFill>
                        <a:srgbClr val="FFFFFF"/>
                      </a:solidFill>
                      <a:prstDash val="solid"/>
                      <a:round/>
                      <a:headEnd type="none" w="med" len="med"/>
                      <a:tailEnd type="none" w="med" len="med"/>
                    </a:lnL>
                    <a:lnR w="7512" cap="flat" cmpd="sng" algn="ctr">
                      <a:solidFill>
                        <a:srgbClr val="FFFFFF"/>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005AD2"/>
                      </a:solidFill>
                      <a:prstDash val="solid"/>
                      <a:round/>
                      <a:headEnd type="none" w="med" len="med"/>
                      <a:tailEnd type="none" w="med" len="med"/>
                    </a:lnB>
                    <a:solidFill>
                      <a:schemeClr val="bg2">
                        <a:lumMod val="25000"/>
                      </a:schemeClr>
                    </a:solidFill>
                  </a:tcPr>
                </a:tc>
                <a:tc>
                  <a:txBody>
                    <a:bodyPr/>
                    <a:lstStyle/>
                    <a:p>
                      <a:pPr algn="ctr" fontAlgn="base"/>
                      <a:r>
                        <a:rPr lang="en-GB" sz="1400" b="0" i="0">
                          <a:solidFill>
                            <a:schemeClr val="bg1"/>
                          </a:solidFill>
                          <a:effectLst/>
                          <a:latin typeface="+mj-lt"/>
                        </a:rPr>
                        <a:t>Stage 2</a:t>
                      </a:r>
                    </a:p>
                  </a:txBody>
                  <a:tcPr anchor="ctr">
                    <a:lnL w="7512" cap="flat" cmpd="sng" algn="ctr">
                      <a:solidFill>
                        <a:srgbClr val="FFFFFF"/>
                      </a:solidFill>
                      <a:prstDash val="solid"/>
                      <a:round/>
                      <a:headEnd type="none" w="med" len="med"/>
                      <a:tailEnd type="none" w="med" len="med"/>
                    </a:lnL>
                    <a:lnR w="7512" cap="flat" cmpd="sng" algn="ctr">
                      <a:solidFill>
                        <a:srgbClr val="FFFFFF"/>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005AD2"/>
                      </a:solidFill>
                      <a:prstDash val="solid"/>
                      <a:round/>
                      <a:headEnd type="none" w="med" len="med"/>
                      <a:tailEnd type="none" w="med" len="med"/>
                    </a:lnB>
                    <a:solidFill>
                      <a:schemeClr val="bg2">
                        <a:lumMod val="25000"/>
                      </a:schemeClr>
                    </a:solidFill>
                  </a:tcPr>
                </a:tc>
                <a:tc>
                  <a:txBody>
                    <a:bodyPr/>
                    <a:lstStyle/>
                    <a:p>
                      <a:pPr algn="ctr" fontAlgn="base"/>
                      <a:r>
                        <a:rPr lang="en-GB" sz="1400" b="0" i="0">
                          <a:solidFill>
                            <a:schemeClr val="bg1"/>
                          </a:solidFill>
                          <a:effectLst/>
                          <a:latin typeface="+mj-lt"/>
                        </a:rPr>
                        <a:t>Stage 3</a:t>
                      </a:r>
                    </a:p>
                  </a:txBody>
                  <a:tcPr anchor="ctr">
                    <a:lnL w="7512" cap="flat" cmpd="sng" algn="ctr">
                      <a:solidFill>
                        <a:srgbClr val="FFFFFF"/>
                      </a:solidFill>
                      <a:prstDash val="solid"/>
                      <a:round/>
                      <a:headEnd type="none" w="med" len="med"/>
                      <a:tailEnd type="none" w="med" len="med"/>
                    </a:lnL>
                    <a:lnR w="7512" cap="flat" cmpd="sng" algn="ctr">
                      <a:solidFill>
                        <a:srgbClr val="FFFFFF"/>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005AD2"/>
                      </a:solidFill>
                      <a:prstDash val="solid"/>
                      <a:round/>
                      <a:headEnd type="none" w="med" len="med"/>
                      <a:tailEnd type="none" w="med" len="med"/>
                    </a:lnB>
                    <a:solidFill>
                      <a:schemeClr val="bg2">
                        <a:lumMod val="25000"/>
                      </a:schemeClr>
                    </a:solidFill>
                  </a:tcPr>
                </a:tc>
                <a:tc>
                  <a:txBody>
                    <a:bodyPr/>
                    <a:lstStyle/>
                    <a:p>
                      <a:pPr algn="ctr" fontAlgn="base"/>
                      <a:r>
                        <a:rPr lang="en-GB" sz="1400" b="0" i="0">
                          <a:solidFill>
                            <a:schemeClr val="bg1"/>
                          </a:solidFill>
                          <a:effectLst/>
                          <a:latin typeface="+mj-lt"/>
                        </a:rPr>
                        <a:t>Stage 4</a:t>
                      </a:r>
                    </a:p>
                  </a:txBody>
                  <a:tcPr anchor="ctr">
                    <a:lnL w="7512" cap="flat" cmpd="sng" algn="ctr">
                      <a:solidFill>
                        <a:srgbClr val="FFFFFF"/>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005AD2"/>
                      </a:solidFill>
                      <a:prstDash val="solid"/>
                      <a:round/>
                      <a:headEnd type="none" w="med" len="med"/>
                      <a:tailEnd type="none" w="med" len="med"/>
                    </a:lnB>
                    <a:solidFill>
                      <a:schemeClr val="bg2">
                        <a:lumMod val="25000"/>
                      </a:schemeClr>
                    </a:solidFill>
                  </a:tcPr>
                </a:tc>
                <a:extLst>
                  <a:ext uri="{0D108BD9-81ED-4DB2-BD59-A6C34878D82A}">
                    <a16:rowId xmlns:a16="http://schemas.microsoft.com/office/drawing/2014/main" val="1476192717"/>
                  </a:ext>
                </a:extLst>
              </a:tr>
              <a:tr h="529685">
                <a:tc>
                  <a:txBody>
                    <a:bodyPr/>
                    <a:lstStyle/>
                    <a:p>
                      <a:pPr algn="l" fontAlgn="base"/>
                      <a:r>
                        <a:rPr lang="en-GB" sz="1400" b="0" i="0" u="none" strike="noStrike">
                          <a:solidFill>
                            <a:schemeClr val="tx1"/>
                          </a:solidFill>
                          <a:effectLst/>
                          <a:latin typeface="+mj-lt"/>
                        </a:rPr>
                        <a:t>Medical</a:t>
                      </a:r>
                      <a:endParaRPr lang="en-GB" sz="1400" b="0" i="0">
                        <a:solidFill>
                          <a:schemeClr val="tx1"/>
                        </a:solidFill>
                        <a:effectLst/>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rgbClr val="FFFFFF"/>
                      </a:solidFill>
                      <a:prstDash val="solid"/>
                      <a:round/>
                      <a:headEnd type="none" w="med" len="med"/>
                      <a:tailEnd type="none" w="med" len="med"/>
                    </a:lnR>
                    <a:lnB w="7512" cap="flat" cmpd="sng" algn="ctr">
                      <a:solidFill>
                        <a:srgbClr val="CCC5BD"/>
                      </a:solidFill>
                      <a:prstDash val="solid"/>
                      <a:round/>
                      <a:headEnd type="none" w="med" len="med"/>
                      <a:tailEnd type="none" w="med" len="med"/>
                    </a:lnB>
                    <a:solidFill>
                      <a:srgbClr val="CCDEF6"/>
                    </a:solidFill>
                  </a:tcPr>
                </a:tc>
                <a:tc>
                  <a:txBody>
                    <a:bodyPr/>
                    <a:lstStyle/>
                    <a:p>
                      <a:pPr algn="ctr" fontAlgn="base"/>
                      <a:r>
                        <a:rPr lang="en-GB" sz="1400" b="0" i="0" u="none" strike="noStrike">
                          <a:solidFill>
                            <a:schemeClr val="tx1"/>
                          </a:solidFill>
                          <a:effectLst/>
                          <a:latin typeface="+mj-lt"/>
                        </a:rPr>
                        <a:t>Absent</a:t>
                      </a:r>
                      <a:endParaRPr lang="en-GB" sz="1400" b="0" i="0">
                        <a:solidFill>
                          <a:schemeClr val="tx1"/>
                        </a:solidFill>
                        <a:effectLst/>
                        <a:latin typeface="+mj-l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5AD2"/>
                      </a:solidFill>
                      <a:prstDash val="solid"/>
                      <a:round/>
                      <a:headEnd type="none" w="med" len="med"/>
                      <a:tailEnd type="none" w="med" len="med"/>
                    </a:lnT>
                    <a:lnB w="7512" cap="flat" cmpd="sng" algn="ctr">
                      <a:solidFill>
                        <a:srgbClr val="CCC5BD"/>
                      </a:solidFill>
                      <a:prstDash val="solid"/>
                      <a:round/>
                      <a:headEnd type="none" w="med" len="med"/>
                      <a:tailEnd type="none" w="med" len="med"/>
                    </a:lnB>
                  </a:tcPr>
                </a:tc>
                <a:tc>
                  <a:txBody>
                    <a:bodyPr/>
                    <a:lstStyle/>
                    <a:p>
                      <a:pPr algn="ctr" fontAlgn="base"/>
                      <a:r>
                        <a:rPr lang="en-GB" sz="1400" b="0" i="0" u="none" strike="noStrike">
                          <a:solidFill>
                            <a:schemeClr val="tx1"/>
                          </a:solidFill>
                          <a:effectLst/>
                          <a:latin typeface="+mj-lt"/>
                        </a:rPr>
                        <a:t>Preclinical risk factors</a:t>
                      </a:r>
                      <a:r>
                        <a:rPr lang="en-GB" sz="1400" b="0" i="0">
                          <a:solidFill>
                            <a:schemeClr val="tx1"/>
                          </a:solidFill>
                          <a:effectLst/>
                          <a:latin typeface="+mj-lt"/>
                        </a:rPr>
                        <a:t>​</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5AD2"/>
                      </a:solidFill>
                      <a:prstDash val="solid"/>
                      <a:round/>
                      <a:headEnd type="none" w="med" len="med"/>
                      <a:tailEnd type="none" w="med" len="med"/>
                    </a:lnT>
                    <a:lnB w="7512" cap="flat" cmpd="sng" algn="ctr">
                      <a:solidFill>
                        <a:srgbClr val="CCC5BD"/>
                      </a:solidFill>
                      <a:prstDash val="solid"/>
                      <a:round/>
                      <a:headEnd type="none" w="med" len="med"/>
                      <a:tailEnd type="none" w="med" len="med"/>
                    </a:lnB>
                  </a:tcPr>
                </a:tc>
                <a:tc>
                  <a:txBody>
                    <a:bodyPr/>
                    <a:lstStyle/>
                    <a:p>
                      <a:pPr algn="ctr" fontAlgn="base"/>
                      <a:r>
                        <a:rPr lang="en-GB" sz="1400" b="0" i="0">
                          <a:solidFill>
                            <a:schemeClr val="tx1"/>
                          </a:solidFill>
                          <a:effectLst/>
                          <a:latin typeface="+mj-lt"/>
                        </a:rPr>
                        <a:t>Comorbidity</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5AD2"/>
                      </a:solidFill>
                      <a:prstDash val="solid"/>
                      <a:round/>
                      <a:headEnd type="none" w="med" len="med"/>
                      <a:tailEnd type="none" w="med" len="med"/>
                    </a:lnT>
                    <a:lnB w="7512" cap="flat" cmpd="sng" algn="ctr">
                      <a:solidFill>
                        <a:srgbClr val="CCC5BD"/>
                      </a:solidFill>
                      <a:prstDash val="solid"/>
                      <a:round/>
                      <a:headEnd type="none" w="med" len="med"/>
                      <a:tailEnd type="none" w="med" len="med"/>
                    </a:lnB>
                  </a:tcPr>
                </a:tc>
                <a:tc>
                  <a:txBody>
                    <a:bodyPr/>
                    <a:lstStyle/>
                    <a:p>
                      <a:pPr algn="ctr" fontAlgn="base"/>
                      <a:r>
                        <a:rPr lang="en-GB" sz="1400" b="0" i="0">
                          <a:solidFill>
                            <a:schemeClr val="tx1"/>
                          </a:solidFill>
                          <a:effectLst/>
                          <a:latin typeface="+mj-lt"/>
                        </a:rPr>
                        <a:t>End-open damage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5AD2"/>
                      </a:solidFill>
                      <a:prstDash val="solid"/>
                      <a:round/>
                      <a:headEnd type="none" w="med" len="med"/>
                      <a:tailEnd type="none" w="med" len="med"/>
                    </a:lnT>
                    <a:lnB w="7512" cap="flat" cmpd="sng" algn="ctr">
                      <a:solidFill>
                        <a:srgbClr val="CCC5BD"/>
                      </a:solidFill>
                      <a:prstDash val="solid"/>
                      <a:round/>
                      <a:headEnd type="none" w="med" len="med"/>
                      <a:tailEnd type="none" w="med" len="med"/>
                    </a:lnB>
                  </a:tcPr>
                </a:tc>
                <a:tc>
                  <a:txBody>
                    <a:bodyPr/>
                    <a:lstStyle/>
                    <a:p>
                      <a:pPr algn="ctr" fontAlgn="base"/>
                      <a:r>
                        <a:rPr lang="en-GB" sz="1400" b="0" i="0">
                          <a:solidFill>
                            <a:schemeClr val="tx1"/>
                          </a:solidFill>
                          <a:effectLst/>
                          <a:latin typeface="+mj-lt"/>
                        </a:rPr>
                        <a:t>End stage</a:t>
                      </a:r>
                    </a:p>
                  </a:txBody>
                  <a:tcPr anchor="ctr">
                    <a:lnL w="12700" cap="flat" cmpd="sng" algn="ctr">
                      <a:solidFill>
                        <a:srgbClr val="FFFFFF"/>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rgbClr val="005AD2"/>
                      </a:solidFill>
                      <a:prstDash val="solid"/>
                      <a:round/>
                      <a:headEnd type="none" w="med" len="med"/>
                      <a:tailEnd type="none" w="med" len="med"/>
                    </a:lnT>
                    <a:lnB w="7512" cap="flat" cmpd="sng" algn="ctr">
                      <a:solidFill>
                        <a:srgbClr val="CCC5BD"/>
                      </a:solidFill>
                      <a:prstDash val="solid"/>
                      <a:round/>
                      <a:headEnd type="none" w="med" len="med"/>
                      <a:tailEnd type="none" w="med" len="med"/>
                    </a:lnB>
                  </a:tcPr>
                </a:tc>
                <a:extLst>
                  <a:ext uri="{0D108BD9-81ED-4DB2-BD59-A6C34878D82A}">
                    <a16:rowId xmlns:a16="http://schemas.microsoft.com/office/drawing/2014/main" val="3715470618"/>
                  </a:ext>
                </a:extLst>
              </a:tr>
              <a:tr h="367497">
                <a:tc>
                  <a:txBody>
                    <a:bodyPr/>
                    <a:lstStyle/>
                    <a:p>
                      <a:pPr lvl="0" algn="l" fontAlgn="base"/>
                      <a:r>
                        <a:rPr lang="en-GB" sz="1400" b="0" i="0">
                          <a:solidFill>
                            <a:schemeClr val="tx1"/>
                          </a:solidFill>
                          <a:effectLst/>
                          <a:latin typeface="+mj-lt"/>
                        </a:rPr>
                        <a:t>Mental</a:t>
                      </a:r>
                    </a:p>
                  </a:txBody>
                  <a:tcPr anchor="ctr">
                    <a:lnL w="12700" cap="flat" cmpd="sng" algn="ctr">
                      <a:solidFill>
                        <a:schemeClr val="accent1"/>
                      </a:solidFill>
                      <a:prstDash val="solid"/>
                      <a:round/>
                      <a:headEnd type="none" w="med" len="med"/>
                      <a:tailEnd type="none" w="med" len="med"/>
                    </a:lnL>
                    <a:lnR w="12700" cap="flat" cmpd="sng" algn="ctr">
                      <a:solidFill>
                        <a:srgbClr val="FFFFFF"/>
                      </a:solidFill>
                      <a:prstDash val="solid"/>
                      <a:round/>
                      <a:headEnd type="none" w="med" len="med"/>
                      <a:tailEnd type="none" w="med" len="med"/>
                    </a:lnR>
                    <a:lnT w="7512" cap="flat" cmpd="sng" algn="ctr">
                      <a:solidFill>
                        <a:srgbClr val="CCC5BD"/>
                      </a:solidFill>
                      <a:prstDash val="solid"/>
                      <a:round/>
                      <a:headEnd type="none" w="med" len="med"/>
                      <a:tailEnd type="none" w="med" len="med"/>
                    </a:lnT>
                    <a:lnB w="7512" cap="flat" cmpd="sng" algn="ctr">
                      <a:solidFill>
                        <a:srgbClr val="CCC5BD"/>
                      </a:solidFill>
                      <a:prstDash val="solid"/>
                      <a:round/>
                      <a:headEnd type="none" w="med" len="med"/>
                      <a:tailEnd type="none" w="med" len="med"/>
                    </a:lnB>
                    <a:solidFill>
                      <a:srgbClr val="CCDEF6"/>
                    </a:solidFill>
                  </a:tcPr>
                </a:tc>
                <a:tc>
                  <a:txBody>
                    <a:bodyPr/>
                    <a:lstStyle/>
                    <a:p>
                      <a:pPr algn="ctr" fontAlgn="base"/>
                      <a:r>
                        <a:rPr lang="en-GB" sz="1400" b="0" i="0" u="none" strike="noStrike">
                          <a:solidFill>
                            <a:schemeClr val="tx1"/>
                          </a:solidFill>
                          <a:effectLst/>
                          <a:latin typeface="+mj-lt"/>
                        </a:rPr>
                        <a:t>Absent</a:t>
                      </a:r>
                      <a:endParaRPr lang="en-GB" sz="1400" b="0" i="0">
                        <a:solidFill>
                          <a:schemeClr val="tx1"/>
                        </a:solidFill>
                        <a:effectLst/>
                        <a:latin typeface="+mj-l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512" cap="flat" cmpd="sng" algn="ctr">
                      <a:solidFill>
                        <a:srgbClr val="CCC5BD"/>
                      </a:solidFill>
                      <a:prstDash val="solid"/>
                      <a:round/>
                      <a:headEnd type="none" w="med" len="med"/>
                      <a:tailEnd type="none" w="med" len="med"/>
                    </a:lnT>
                    <a:lnB w="7512" cap="flat" cmpd="sng" algn="ctr">
                      <a:solidFill>
                        <a:srgbClr val="CCC5BD"/>
                      </a:solidFill>
                      <a:prstDash val="solid"/>
                      <a:round/>
                      <a:headEnd type="none" w="med" len="med"/>
                      <a:tailEnd type="none" w="med" len="med"/>
                    </a:lnB>
                  </a:tcPr>
                </a:tc>
                <a:tc>
                  <a:txBody>
                    <a:bodyPr/>
                    <a:lstStyle/>
                    <a:p>
                      <a:pPr algn="ctr" fontAlgn="base"/>
                      <a:r>
                        <a:rPr lang="en-GB" sz="1400" b="0" i="0" u="none" strike="noStrike">
                          <a:solidFill>
                            <a:schemeClr val="tx1"/>
                          </a:solidFill>
                          <a:effectLst/>
                          <a:latin typeface="+mj-lt"/>
                        </a:rPr>
                        <a:t>Mild</a:t>
                      </a:r>
                      <a:r>
                        <a:rPr lang="en-GB" sz="1400" b="0" i="0">
                          <a:solidFill>
                            <a:schemeClr val="tx1"/>
                          </a:solidFill>
                          <a:effectLst/>
                          <a:latin typeface="+mj-lt"/>
                        </a:rPr>
                        <a:t>​</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512" cap="flat" cmpd="sng" algn="ctr">
                      <a:solidFill>
                        <a:srgbClr val="CCC5BD"/>
                      </a:solidFill>
                      <a:prstDash val="solid"/>
                      <a:round/>
                      <a:headEnd type="none" w="med" len="med"/>
                      <a:tailEnd type="none" w="med" len="med"/>
                    </a:lnT>
                    <a:lnB w="7512" cap="flat" cmpd="sng" algn="ctr">
                      <a:solidFill>
                        <a:srgbClr val="CCC5BD"/>
                      </a:solidFill>
                      <a:prstDash val="solid"/>
                      <a:round/>
                      <a:headEnd type="none" w="med" len="med"/>
                      <a:tailEnd type="none" w="med" len="med"/>
                    </a:lnB>
                  </a:tcPr>
                </a:tc>
                <a:tc>
                  <a:txBody>
                    <a:bodyPr/>
                    <a:lstStyle/>
                    <a:p>
                      <a:pPr algn="ctr" fontAlgn="base"/>
                      <a:r>
                        <a:rPr lang="en-GB" sz="1400" b="0" i="0">
                          <a:solidFill>
                            <a:schemeClr val="tx1"/>
                          </a:solidFill>
                          <a:effectLst/>
                          <a:latin typeface="+mj-lt"/>
                        </a:rPr>
                        <a:t>Moderate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512" cap="flat" cmpd="sng" algn="ctr">
                      <a:solidFill>
                        <a:srgbClr val="CCC5BD"/>
                      </a:solidFill>
                      <a:prstDash val="solid"/>
                      <a:round/>
                      <a:headEnd type="none" w="med" len="med"/>
                      <a:tailEnd type="none" w="med" len="med"/>
                    </a:lnT>
                    <a:lnB w="7512" cap="flat" cmpd="sng" algn="ctr">
                      <a:solidFill>
                        <a:srgbClr val="CCC5BD"/>
                      </a:solidFill>
                      <a:prstDash val="solid"/>
                      <a:round/>
                      <a:headEnd type="none" w="med" len="med"/>
                      <a:tailEnd type="none" w="med" len="med"/>
                    </a:lnB>
                  </a:tcPr>
                </a:tc>
                <a:tc>
                  <a:txBody>
                    <a:bodyPr/>
                    <a:lstStyle/>
                    <a:p>
                      <a:pPr algn="ctr" fontAlgn="base"/>
                      <a:r>
                        <a:rPr lang="en-GB" sz="1400" b="0" i="0">
                          <a:solidFill>
                            <a:schemeClr val="tx1"/>
                          </a:solidFill>
                          <a:effectLst/>
                          <a:latin typeface="+mj-lt"/>
                        </a:rPr>
                        <a:t>Severe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512" cap="flat" cmpd="sng" algn="ctr">
                      <a:solidFill>
                        <a:srgbClr val="CCC5BD"/>
                      </a:solidFill>
                      <a:prstDash val="solid"/>
                      <a:round/>
                      <a:headEnd type="none" w="med" len="med"/>
                      <a:tailEnd type="none" w="med" len="med"/>
                    </a:lnT>
                    <a:lnB w="7512" cap="flat" cmpd="sng" algn="ctr">
                      <a:solidFill>
                        <a:srgbClr val="CCC5BD"/>
                      </a:solidFill>
                      <a:prstDash val="solid"/>
                      <a:round/>
                      <a:headEnd type="none" w="med" len="med"/>
                      <a:tailEnd type="none" w="med" len="med"/>
                    </a:lnB>
                  </a:tcPr>
                </a:tc>
                <a:tc>
                  <a:txBody>
                    <a:bodyPr/>
                    <a:lstStyle/>
                    <a:p>
                      <a:pPr algn="ctr" fontAlgn="base"/>
                      <a:r>
                        <a:rPr lang="en-GB" sz="1400" b="0" i="0">
                          <a:solidFill>
                            <a:schemeClr val="tx1"/>
                          </a:solidFill>
                          <a:effectLst/>
                          <a:latin typeface="+mj-lt"/>
                        </a:rPr>
                        <a:t>End stage</a:t>
                      </a:r>
                    </a:p>
                  </a:txBody>
                  <a:tcPr anchor="ctr">
                    <a:lnL w="12700" cap="flat" cmpd="sng" algn="ctr">
                      <a:solidFill>
                        <a:srgbClr val="FFFFFF"/>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7512" cap="flat" cmpd="sng" algn="ctr">
                      <a:solidFill>
                        <a:srgbClr val="CCC5BD"/>
                      </a:solidFill>
                      <a:prstDash val="solid"/>
                      <a:round/>
                      <a:headEnd type="none" w="med" len="med"/>
                      <a:tailEnd type="none" w="med" len="med"/>
                    </a:lnT>
                    <a:lnB w="7512" cap="flat" cmpd="sng" algn="ctr">
                      <a:solidFill>
                        <a:srgbClr val="CCC5BD"/>
                      </a:solidFill>
                      <a:prstDash val="solid"/>
                      <a:round/>
                      <a:headEnd type="none" w="med" len="med"/>
                      <a:tailEnd type="none" w="med" len="med"/>
                    </a:lnB>
                  </a:tcPr>
                </a:tc>
                <a:extLst>
                  <a:ext uri="{0D108BD9-81ED-4DB2-BD59-A6C34878D82A}">
                    <a16:rowId xmlns:a16="http://schemas.microsoft.com/office/drawing/2014/main" val="1420337844"/>
                  </a:ext>
                </a:extLst>
              </a:tr>
              <a:tr h="367497">
                <a:tc>
                  <a:txBody>
                    <a:bodyPr/>
                    <a:lstStyle/>
                    <a:p>
                      <a:pPr lvl="0" algn="l" fontAlgn="base"/>
                      <a:r>
                        <a:rPr lang="en-GB" sz="1400" b="0" i="0" u="none" strike="noStrike">
                          <a:solidFill>
                            <a:schemeClr val="tx1"/>
                          </a:solidFill>
                          <a:effectLst/>
                          <a:latin typeface="+mj-lt"/>
                        </a:rPr>
                        <a:t>Functional </a:t>
                      </a:r>
                      <a:endParaRPr lang="en-GB" sz="1400" b="0" i="0">
                        <a:solidFill>
                          <a:schemeClr val="tx1"/>
                        </a:solidFill>
                        <a:effectLst/>
                        <a:latin typeface="+mj-lt"/>
                      </a:endParaRPr>
                    </a:p>
                  </a:txBody>
                  <a:tcPr anchor="ctr">
                    <a:lnL w="12700" cap="flat" cmpd="sng" algn="ctr">
                      <a:solidFill>
                        <a:schemeClr val="accent1"/>
                      </a:solidFill>
                      <a:prstDash val="solid"/>
                      <a:round/>
                      <a:headEnd type="none" w="med" len="med"/>
                      <a:tailEnd type="none" w="med" len="med"/>
                    </a:lnL>
                    <a:lnR w="12700" cap="flat" cmpd="sng" algn="ctr">
                      <a:solidFill>
                        <a:srgbClr val="FFFFFF"/>
                      </a:solidFill>
                      <a:prstDash val="solid"/>
                      <a:round/>
                      <a:headEnd type="none" w="med" len="med"/>
                      <a:tailEnd type="none" w="med" len="med"/>
                    </a:lnR>
                    <a:lnT w="7512" cap="flat" cmpd="sng" algn="ctr">
                      <a:solidFill>
                        <a:srgbClr val="CCC5BD"/>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CCDEF6"/>
                    </a:solidFill>
                  </a:tcPr>
                </a:tc>
                <a:tc>
                  <a:txBody>
                    <a:bodyPr/>
                    <a:lstStyle/>
                    <a:p>
                      <a:pPr algn="ctr" fontAlgn="base"/>
                      <a:r>
                        <a:rPr lang="en-GB" sz="1400" b="0" i="0" u="none" strike="noStrike">
                          <a:solidFill>
                            <a:schemeClr val="tx1"/>
                          </a:solidFill>
                          <a:effectLst/>
                          <a:latin typeface="+mj-lt"/>
                        </a:rPr>
                        <a:t>Absent</a:t>
                      </a:r>
                      <a:endParaRPr lang="en-GB" sz="1400" b="0" i="0">
                        <a:solidFill>
                          <a:schemeClr val="tx1"/>
                        </a:solidFill>
                        <a:effectLst/>
                        <a:latin typeface="+mj-l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512" cap="flat" cmpd="sng" algn="ctr">
                      <a:solidFill>
                        <a:srgbClr val="CCC5BD"/>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ase"/>
                      <a:r>
                        <a:rPr lang="en-GB" sz="1400" b="0" i="0" u="none" strike="noStrike">
                          <a:solidFill>
                            <a:schemeClr val="tx1"/>
                          </a:solidFill>
                          <a:effectLst/>
                          <a:latin typeface="+mj-lt"/>
                        </a:rPr>
                        <a:t>Mild</a:t>
                      </a:r>
                      <a:endParaRPr lang="en-GB" sz="1400" b="0" i="0">
                        <a:solidFill>
                          <a:schemeClr val="tx1"/>
                        </a:solidFill>
                        <a:effectLst/>
                        <a:latin typeface="+mj-l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512" cap="flat" cmpd="sng" algn="ctr">
                      <a:solidFill>
                        <a:srgbClr val="CCC5BD"/>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ase"/>
                      <a:r>
                        <a:rPr lang="en-GB" sz="1400" b="0" i="0">
                          <a:solidFill>
                            <a:schemeClr val="tx1"/>
                          </a:solidFill>
                          <a:effectLst/>
                          <a:latin typeface="+mj-lt"/>
                        </a:rPr>
                        <a:t>Moderate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512" cap="flat" cmpd="sng" algn="ctr">
                      <a:solidFill>
                        <a:srgbClr val="CCC5BD"/>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ase"/>
                      <a:r>
                        <a:rPr lang="en-GB" sz="1400" b="0" i="0">
                          <a:solidFill>
                            <a:schemeClr val="tx1"/>
                          </a:solidFill>
                          <a:effectLst/>
                          <a:latin typeface="+mj-lt"/>
                        </a:rPr>
                        <a:t>severe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7512" cap="flat" cmpd="sng" algn="ctr">
                      <a:solidFill>
                        <a:srgbClr val="CCC5BD"/>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fontAlgn="base"/>
                      <a:r>
                        <a:rPr lang="en-GB" sz="1400" b="0" i="0">
                          <a:solidFill>
                            <a:schemeClr val="tx1"/>
                          </a:solidFill>
                          <a:effectLst/>
                          <a:latin typeface="+mj-lt"/>
                        </a:rPr>
                        <a:t>End stage</a:t>
                      </a:r>
                    </a:p>
                  </a:txBody>
                  <a:tcPr anchor="ctr">
                    <a:lnL w="12700" cap="flat" cmpd="sng" algn="ctr">
                      <a:solidFill>
                        <a:srgbClr val="FFFFFF"/>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7512" cap="flat" cmpd="sng" algn="ctr">
                      <a:solidFill>
                        <a:srgbClr val="CCC5BD"/>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6313757"/>
                  </a:ext>
                </a:extLst>
              </a:tr>
            </a:tbl>
          </a:graphicData>
        </a:graphic>
      </p:graphicFrame>
    </p:spTree>
    <p:extLst>
      <p:ext uri="{BB962C8B-B14F-4D97-AF65-F5344CB8AC3E}">
        <p14:creationId xmlns:p14="http://schemas.microsoft.com/office/powerpoint/2010/main" val="3999674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C6255-5DE4-511C-6213-0D50C42335FD}"/>
              </a:ext>
            </a:extLst>
          </p:cNvPr>
          <p:cNvSpPr>
            <a:spLocks noGrp="1"/>
          </p:cNvSpPr>
          <p:nvPr>
            <p:ph type="title"/>
          </p:nvPr>
        </p:nvSpPr>
        <p:spPr/>
        <p:txBody>
          <a:bodyPr/>
          <a:lstStyle/>
          <a:p>
            <a:r>
              <a:rPr lang="en-CA"/>
              <a:t>AACE staging system characterization </a:t>
            </a:r>
          </a:p>
        </p:txBody>
      </p:sp>
      <p:sp>
        <p:nvSpPr>
          <p:cNvPr id="3" name="Text Placeholder 2">
            <a:extLst>
              <a:ext uri="{FF2B5EF4-FFF2-40B4-BE49-F238E27FC236}">
                <a16:creationId xmlns:a16="http://schemas.microsoft.com/office/drawing/2014/main" id="{AF2D6170-BE9B-402E-6091-FFCE092A73A5}"/>
              </a:ext>
            </a:extLst>
          </p:cNvPr>
          <p:cNvSpPr>
            <a:spLocks noGrp="1"/>
          </p:cNvSpPr>
          <p:nvPr>
            <p:ph type="body" sz="quarter" idx="13"/>
          </p:nvPr>
        </p:nvSpPr>
        <p:spPr/>
        <p:txBody>
          <a:bodyPr/>
          <a:lstStyle/>
          <a:p>
            <a:r>
              <a:rPr lang="en-US" sz="1000">
                <a:latin typeface="+mj-lt"/>
              </a:rPr>
              <a:t>AACE, American Association of Clinical Endocrinologists.</a:t>
            </a:r>
            <a:br>
              <a:rPr lang="en-US" sz="1000">
                <a:latin typeface="+mj-lt"/>
              </a:rPr>
            </a:br>
            <a:r>
              <a:rPr lang="en-US" sz="1000">
                <a:latin typeface="+mj-lt"/>
              </a:rPr>
              <a:t>AACE/ACE </a:t>
            </a:r>
            <a:r>
              <a:rPr lang="en-US" sz="1000" err="1">
                <a:latin typeface="+mj-lt"/>
              </a:rPr>
              <a:t>Obesoty</a:t>
            </a:r>
            <a:r>
              <a:rPr lang="en-US" sz="1000">
                <a:latin typeface="+mj-lt"/>
              </a:rPr>
              <a:t> CPG, </a:t>
            </a:r>
            <a:r>
              <a:rPr lang="en-US" sz="1000" err="1">
                <a:latin typeface="+mj-lt"/>
              </a:rPr>
              <a:t>Endocr</a:t>
            </a:r>
            <a:r>
              <a:rPr lang="en-US" sz="1000">
                <a:latin typeface="+mj-lt"/>
              </a:rPr>
              <a:t> </a:t>
            </a:r>
            <a:r>
              <a:rPr lang="en-US" sz="1000" err="1">
                <a:latin typeface="+mj-lt"/>
              </a:rPr>
              <a:t>Pract</a:t>
            </a:r>
            <a:r>
              <a:rPr lang="en-US" sz="1000">
                <a:latin typeface="+mj-lt"/>
              </a:rPr>
              <a:t>. 2016:22(Suppl 3).</a:t>
            </a:r>
            <a:endParaRPr lang="en-US" sz="1000"/>
          </a:p>
        </p:txBody>
      </p:sp>
      <p:graphicFrame>
        <p:nvGraphicFramePr>
          <p:cNvPr id="10" name="Table 10">
            <a:extLst>
              <a:ext uri="{FF2B5EF4-FFF2-40B4-BE49-F238E27FC236}">
                <a16:creationId xmlns:a16="http://schemas.microsoft.com/office/drawing/2014/main" id="{AE773B6B-2B26-6BCD-FD83-0F7ECB4EE682}"/>
              </a:ext>
            </a:extLst>
          </p:cNvPr>
          <p:cNvGraphicFramePr>
            <a:graphicFrameLocks noGrp="1"/>
          </p:cNvGraphicFramePr>
          <p:nvPr>
            <p:extLst>
              <p:ext uri="{D42A27DB-BD31-4B8C-83A1-F6EECF244321}">
                <p14:modId xmlns:p14="http://schemas.microsoft.com/office/powerpoint/2010/main" val="421354676"/>
              </p:ext>
            </p:extLst>
          </p:nvPr>
        </p:nvGraphicFramePr>
        <p:xfrm>
          <a:off x="514136" y="1917647"/>
          <a:ext cx="11163728" cy="3406114"/>
        </p:xfrm>
        <a:graphic>
          <a:graphicData uri="http://schemas.openxmlformats.org/drawingml/2006/table">
            <a:tbl>
              <a:tblPr firstRow="1" bandRow="1">
                <a:tableStyleId>{5C22544A-7EE6-4342-B048-85BDC9FD1C3A}</a:tableStyleId>
              </a:tblPr>
              <a:tblGrid>
                <a:gridCol w="3732502">
                  <a:extLst>
                    <a:ext uri="{9D8B030D-6E8A-4147-A177-3AD203B41FA5}">
                      <a16:colId xmlns:a16="http://schemas.microsoft.com/office/drawing/2014/main" val="3272083195"/>
                    </a:ext>
                  </a:extLst>
                </a:gridCol>
                <a:gridCol w="3651870">
                  <a:extLst>
                    <a:ext uri="{9D8B030D-6E8A-4147-A177-3AD203B41FA5}">
                      <a16:colId xmlns:a16="http://schemas.microsoft.com/office/drawing/2014/main" val="3379108695"/>
                    </a:ext>
                  </a:extLst>
                </a:gridCol>
                <a:gridCol w="3779356">
                  <a:extLst>
                    <a:ext uri="{9D8B030D-6E8A-4147-A177-3AD203B41FA5}">
                      <a16:colId xmlns:a16="http://schemas.microsoft.com/office/drawing/2014/main" val="161884894"/>
                    </a:ext>
                  </a:extLst>
                </a:gridCol>
              </a:tblGrid>
              <a:tr h="383900">
                <a:tc>
                  <a:txBody>
                    <a:bodyPr/>
                    <a:lstStyle/>
                    <a:p>
                      <a:pPr algn="ctr"/>
                      <a:r>
                        <a:rPr lang="en-GB" sz="2000"/>
                        <a:t>Stage 0</a:t>
                      </a:r>
                    </a:p>
                  </a:txBody>
                  <a:tcPr/>
                </a:tc>
                <a:tc>
                  <a:txBody>
                    <a:bodyPr/>
                    <a:lstStyle/>
                    <a:p>
                      <a:pPr algn="ctr"/>
                      <a:r>
                        <a:rPr lang="en-GB" sz="2000"/>
                        <a:t>Stage 1</a:t>
                      </a:r>
                    </a:p>
                  </a:txBody>
                  <a:tcPr>
                    <a:solidFill>
                      <a:schemeClr val="accent2"/>
                    </a:solidFill>
                  </a:tcPr>
                </a:tc>
                <a:tc>
                  <a:txBody>
                    <a:bodyPr/>
                    <a:lstStyle/>
                    <a:p>
                      <a:pPr algn="ctr"/>
                      <a:r>
                        <a:rPr lang="en-GB" sz="2000"/>
                        <a:t>Stage 2</a:t>
                      </a:r>
                    </a:p>
                  </a:txBody>
                  <a:tcPr>
                    <a:solidFill>
                      <a:schemeClr val="accent3"/>
                    </a:solidFill>
                  </a:tcPr>
                </a:tc>
                <a:extLst>
                  <a:ext uri="{0D108BD9-81ED-4DB2-BD59-A6C34878D82A}">
                    <a16:rowId xmlns:a16="http://schemas.microsoft.com/office/drawing/2014/main" val="1991115649"/>
                  </a:ext>
                </a:extLst>
              </a:tr>
              <a:tr h="3009874">
                <a:tc>
                  <a:txBody>
                    <a:bodyPr/>
                    <a:lstStyle/>
                    <a:p>
                      <a:pPr marL="285750" indent="-285750">
                        <a:buFont typeface="Arial" panose="020B0604020202020204" pitchFamily="34" charset="0"/>
                        <a:buChar char="•"/>
                      </a:pPr>
                      <a:r>
                        <a:rPr lang="en-GB" sz="1800"/>
                        <a:t>Elevated BMI </a:t>
                      </a:r>
                    </a:p>
                    <a:p>
                      <a:pPr marL="285750" indent="-285750">
                        <a:buFont typeface="Arial" panose="020B0604020202020204" pitchFamily="34" charset="0"/>
                        <a:buChar char="•"/>
                      </a:pPr>
                      <a:r>
                        <a:rPr lang="en-GB" sz="1800"/>
                        <a:t>Absence of weight-related complications </a:t>
                      </a:r>
                    </a:p>
                    <a:p>
                      <a:pPr marL="285750" indent="-285750">
                        <a:buFont typeface="Arial" panose="020B0604020202020204" pitchFamily="34" charset="0"/>
                        <a:buChar char="•"/>
                      </a:pPr>
                      <a:r>
                        <a:rPr lang="en-GB" sz="1800"/>
                        <a:t>Disease prevention with the objective to prevent progressive weight game </a:t>
                      </a:r>
                    </a:p>
                    <a:p>
                      <a:pPr marL="285750" indent="-285750">
                        <a:buFont typeface="Arial" panose="020B0604020202020204" pitchFamily="34" charset="0"/>
                        <a:buChar char="•"/>
                      </a:pPr>
                      <a:r>
                        <a:rPr lang="en-GB" sz="1800"/>
                        <a:t>Prevention of development of weight-related complications </a:t>
                      </a:r>
                    </a:p>
                  </a:txBody>
                  <a:tcPr/>
                </a:tc>
                <a:tc>
                  <a:txBody>
                    <a:bodyPr/>
                    <a:lstStyle/>
                    <a:p>
                      <a:pPr marL="285750" indent="-285750">
                        <a:buFont typeface="Arial" panose="020B0604020202020204" pitchFamily="34" charset="0"/>
                        <a:buChar char="•"/>
                      </a:pPr>
                      <a:r>
                        <a:rPr lang="en-GB" sz="1800"/>
                        <a:t>Mild to moderate complications </a:t>
                      </a:r>
                    </a:p>
                    <a:p>
                      <a:pPr marL="285750" indent="-285750">
                        <a:buFont typeface="Arial" panose="020B0604020202020204" pitchFamily="34" charset="0"/>
                        <a:buChar char="•"/>
                      </a:pPr>
                      <a:r>
                        <a:rPr lang="en-GB" sz="1800"/>
                        <a:t>May require intensive lifestyle/</a:t>
                      </a:r>
                      <a:r>
                        <a:rPr lang="en-GB" sz="1800" err="1"/>
                        <a:t>behavior</a:t>
                      </a:r>
                      <a:r>
                        <a:rPr lang="en-GB" sz="1800"/>
                        <a:t> therapy </a:t>
                      </a:r>
                    </a:p>
                    <a:p>
                      <a:pPr marL="285750" indent="-285750">
                        <a:buFont typeface="Arial" panose="020B0604020202020204" pitchFamily="34" charset="0"/>
                        <a:buChar char="•"/>
                      </a:pPr>
                      <a:r>
                        <a:rPr lang="en-GB" sz="1800"/>
                        <a:t>Consideration of weight loss medications</a:t>
                      </a:r>
                    </a:p>
                  </a:txBody>
                  <a:tcPr>
                    <a:solidFill>
                      <a:schemeClr val="accent2">
                        <a:lumMod val="20000"/>
                        <a:lumOff val="80000"/>
                      </a:schemeClr>
                    </a:solidFill>
                  </a:tcPr>
                </a:tc>
                <a:tc>
                  <a:txBody>
                    <a:bodyPr/>
                    <a:lstStyle/>
                    <a:p>
                      <a:pPr marL="285750" indent="-285750">
                        <a:buFont typeface="Arial" panose="020B0604020202020204" pitchFamily="34" charset="0"/>
                        <a:buChar char="•"/>
                      </a:pPr>
                      <a:r>
                        <a:rPr lang="en-GB" sz="1800"/>
                        <a:t>Severe complications treated with intensive lifestyle/</a:t>
                      </a:r>
                      <a:br>
                        <a:rPr lang="en-GB" sz="1800"/>
                      </a:br>
                      <a:r>
                        <a:rPr lang="en-GB" sz="1800" err="1"/>
                        <a:t>behavioral</a:t>
                      </a:r>
                      <a:r>
                        <a:rPr lang="en-GB" sz="1800"/>
                        <a:t> therapy along with weight-loss medications</a:t>
                      </a:r>
                    </a:p>
                    <a:p>
                      <a:pPr marL="285750" indent="-285750">
                        <a:buFont typeface="Arial" panose="020B0604020202020204" pitchFamily="34" charset="0"/>
                        <a:buChar char="•"/>
                      </a:pPr>
                      <a:r>
                        <a:rPr lang="en-GB" sz="1800"/>
                        <a:t>Consideration of bariatric surgery </a:t>
                      </a:r>
                    </a:p>
                  </a:txBody>
                  <a:tcPr>
                    <a:solidFill>
                      <a:schemeClr val="accent3">
                        <a:lumMod val="20000"/>
                        <a:lumOff val="80000"/>
                      </a:schemeClr>
                    </a:solidFill>
                  </a:tcPr>
                </a:tc>
                <a:extLst>
                  <a:ext uri="{0D108BD9-81ED-4DB2-BD59-A6C34878D82A}">
                    <a16:rowId xmlns:a16="http://schemas.microsoft.com/office/drawing/2014/main" val="195483849"/>
                  </a:ext>
                </a:extLst>
              </a:tr>
            </a:tbl>
          </a:graphicData>
        </a:graphic>
      </p:graphicFrame>
    </p:spTree>
    <p:extLst>
      <p:ext uri="{BB962C8B-B14F-4D97-AF65-F5344CB8AC3E}">
        <p14:creationId xmlns:p14="http://schemas.microsoft.com/office/powerpoint/2010/main" val="18268300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54.xml><?xml version="1.0" encoding="utf-8"?>
<p:tagLst xmlns:a="http://schemas.openxmlformats.org/drawingml/2006/main" xmlns:r="http://schemas.openxmlformats.org/officeDocument/2006/relationships" xmlns:p="http://schemas.openxmlformats.org/presentationml/2006/main">
  <p:tag name="[SUBGRID]" val="[SubGrid]"/>
</p:tagLst>
</file>

<file path=ppt/tags/tag55.xml><?xml version="1.0" encoding="utf-8"?>
<p:tagLst xmlns:a="http://schemas.openxmlformats.org/drawingml/2006/main" xmlns:r="http://schemas.openxmlformats.org/officeDocument/2006/relationships" xmlns:p="http://schemas.openxmlformats.org/presentationml/2006/main">
  <p:tag name="[SUBGRID]" val="[SubGrid]"/>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UBGRID]" val="[SubGrid]"/>
</p:tagLst>
</file>

<file path=ppt/tags/tag66.xml><?xml version="1.0" encoding="utf-8"?>
<p:tagLst xmlns:a="http://schemas.openxmlformats.org/drawingml/2006/main" xmlns:r="http://schemas.openxmlformats.org/officeDocument/2006/relationships" xmlns:p="http://schemas.openxmlformats.org/presentationml/2006/main">
  <p:tag name="[SUBGRID]" val="[SubGrid]"/>
</p:tagLst>
</file>

<file path=ppt/tags/tag67.xml><?xml version="1.0" encoding="utf-8"?>
<p:tagLst xmlns:a="http://schemas.openxmlformats.org/drawingml/2006/main" xmlns:r="http://schemas.openxmlformats.org/officeDocument/2006/relationships" xmlns:p="http://schemas.openxmlformats.org/presentationml/2006/main">
  <p:tag name="[SUBGRID]" val="[SubGrid]"/>
</p:tagLst>
</file>

<file path=ppt/tags/tag68.xml><?xml version="1.0" encoding="utf-8"?>
<p:tagLst xmlns:a="http://schemas.openxmlformats.org/drawingml/2006/main" xmlns:r="http://schemas.openxmlformats.org/officeDocument/2006/relationships" xmlns:p="http://schemas.openxmlformats.org/presentationml/2006/main">
  <p:tag name="[SUBGRID]" val="[SubGrid]"/>
</p:tagLst>
</file>

<file path=ppt/tags/tag69.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70.xml><?xml version="1.0" encoding="utf-8"?>
<p:tagLst xmlns:a="http://schemas.openxmlformats.org/drawingml/2006/main" xmlns:r="http://schemas.openxmlformats.org/officeDocument/2006/relationships" xmlns:p="http://schemas.openxmlformats.org/presentationml/2006/main">
  <p:tag name="[SUBGRID]" val="[SubGrid]"/>
</p:tagLst>
</file>

<file path=ppt/tags/tag71.xml><?xml version="1.0" encoding="utf-8"?>
<p:tagLst xmlns:a="http://schemas.openxmlformats.org/drawingml/2006/main" xmlns:r="http://schemas.openxmlformats.org/officeDocument/2006/relationships" xmlns:p="http://schemas.openxmlformats.org/presentationml/2006/main">
  <p:tag name="[SUBGRID]" val="[SubGrid]"/>
</p:tagLst>
</file>

<file path=ppt/tags/tag72.xml><?xml version="1.0" encoding="utf-8"?>
<p:tagLst xmlns:a="http://schemas.openxmlformats.org/drawingml/2006/main" xmlns:r="http://schemas.openxmlformats.org/officeDocument/2006/relationships" xmlns:p="http://schemas.openxmlformats.org/presentationml/2006/main">
  <p:tag name="[SUBGRID]" val="[SubGrid]"/>
</p:tagLst>
</file>

<file path=ppt/tags/tag73.xml><?xml version="1.0" encoding="utf-8"?>
<p:tagLst xmlns:a="http://schemas.openxmlformats.org/drawingml/2006/main" xmlns:r="http://schemas.openxmlformats.org/officeDocument/2006/relationships" xmlns:p="http://schemas.openxmlformats.org/presentationml/2006/main">
  <p:tag name="[SUBGRID]" val="[SubGrid]"/>
</p:tagLst>
</file>

<file path=ppt/tags/tag74.xml><?xml version="1.0" encoding="utf-8"?>
<p:tagLst xmlns:a="http://schemas.openxmlformats.org/drawingml/2006/main" xmlns:r="http://schemas.openxmlformats.org/officeDocument/2006/relationships" xmlns:p="http://schemas.openxmlformats.org/presentationml/2006/main">
  <p:tag name="[SUBGRID]" val="[SubGrid]"/>
</p:tagLst>
</file>

<file path=ppt/tags/tag75.xml><?xml version="1.0" encoding="utf-8"?>
<p:tagLst xmlns:a="http://schemas.openxmlformats.org/drawingml/2006/main" xmlns:r="http://schemas.openxmlformats.org/officeDocument/2006/relationships" xmlns:p="http://schemas.openxmlformats.org/presentationml/2006/main">
  <p:tag name="[SUBGRID]" val="[SubGrid]"/>
</p:tagLst>
</file>

<file path=ppt/tags/tag76.xml><?xml version="1.0" encoding="utf-8"?>
<p:tagLst xmlns:a="http://schemas.openxmlformats.org/drawingml/2006/main" xmlns:r="http://schemas.openxmlformats.org/officeDocument/2006/relationships" xmlns:p="http://schemas.openxmlformats.org/presentationml/2006/main">
  <p:tag name="[SUBGRID]" val="[SubGrid]"/>
</p:tagLst>
</file>

<file path=ppt/tags/tag77.xml><?xml version="1.0" encoding="utf-8"?>
<p:tagLst xmlns:a="http://schemas.openxmlformats.org/drawingml/2006/main" xmlns:r="http://schemas.openxmlformats.org/officeDocument/2006/relationships" xmlns:p="http://schemas.openxmlformats.org/presentationml/2006/main">
  <p:tag name="[SUBGRID]" val="[SubGrid]"/>
</p:tagLst>
</file>

<file path=ppt/tags/tag78.xml><?xml version="1.0" encoding="utf-8"?>
<p:tagLst xmlns:a="http://schemas.openxmlformats.org/drawingml/2006/main" xmlns:r="http://schemas.openxmlformats.org/officeDocument/2006/relationships" xmlns:p="http://schemas.openxmlformats.org/presentationml/2006/main">
  <p:tag name="[SUBGRID]" val="[SubGrid]"/>
</p:tagLst>
</file>

<file path=ppt/tags/tag79.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80.xml><?xml version="1.0" encoding="utf-8"?>
<p:tagLst xmlns:a="http://schemas.openxmlformats.org/drawingml/2006/main" xmlns:r="http://schemas.openxmlformats.org/officeDocument/2006/relationships" xmlns:p="http://schemas.openxmlformats.org/presentationml/2006/main">
  <p:tag name="[SUBGRID]" val="[SubGrid]"/>
</p:tagLst>
</file>

<file path=ppt/tags/tag81.xml><?xml version="1.0" encoding="utf-8"?>
<p:tagLst xmlns:a="http://schemas.openxmlformats.org/drawingml/2006/main" xmlns:r="http://schemas.openxmlformats.org/officeDocument/2006/relationships" xmlns:p="http://schemas.openxmlformats.org/presentationml/2006/main">
  <p:tag name="[SUBGRID]" val="[SubGrid]"/>
</p:tagLst>
</file>

<file path=ppt/tags/tag82.xml><?xml version="1.0" encoding="utf-8"?>
<p:tagLst xmlns:a="http://schemas.openxmlformats.org/drawingml/2006/main" xmlns:r="http://schemas.openxmlformats.org/officeDocument/2006/relationships" xmlns:p="http://schemas.openxmlformats.org/presentationml/2006/main">
  <p:tag name="[SUBGRID]" val="[SubGrid]"/>
</p:tagLst>
</file>

<file path=ppt/tags/tag83.xml><?xml version="1.0" encoding="utf-8"?>
<p:tagLst xmlns:a="http://schemas.openxmlformats.org/drawingml/2006/main" xmlns:r="http://schemas.openxmlformats.org/officeDocument/2006/relationships" xmlns:p="http://schemas.openxmlformats.org/presentationml/2006/main">
  <p:tag name="[SUBGRID]" val="[SubGrid]"/>
</p:tagLst>
</file>

<file path=ppt/tags/tag84.xml><?xml version="1.0" encoding="utf-8"?>
<p:tagLst xmlns:a="http://schemas.openxmlformats.org/drawingml/2006/main" xmlns:r="http://schemas.openxmlformats.org/officeDocument/2006/relationships" xmlns:p="http://schemas.openxmlformats.org/presentationml/2006/main">
  <p:tag name="[SUBGRID]" val="[SubGrid]"/>
</p:tagLst>
</file>

<file path=ppt/tags/tag85.xml><?xml version="1.0" encoding="utf-8"?>
<p:tagLst xmlns:a="http://schemas.openxmlformats.org/drawingml/2006/main" xmlns:r="http://schemas.openxmlformats.org/officeDocument/2006/relationships" xmlns:p="http://schemas.openxmlformats.org/presentationml/2006/main">
  <p:tag name="[SUBGRID]" val="[SubGrid]"/>
</p:tagLst>
</file>

<file path=ppt/tags/tag86.xml><?xml version="1.0" encoding="utf-8"?>
<p:tagLst xmlns:a="http://schemas.openxmlformats.org/drawingml/2006/main" xmlns:r="http://schemas.openxmlformats.org/officeDocument/2006/relationships" xmlns:p="http://schemas.openxmlformats.org/presentationml/2006/main">
  <p:tag name="[SUBGRID]" val="[SubGrid]"/>
</p:tagLst>
</file>

<file path=ppt/tags/tag87.xml><?xml version="1.0" encoding="utf-8"?>
<p:tagLst xmlns:a="http://schemas.openxmlformats.org/drawingml/2006/main" xmlns:r="http://schemas.openxmlformats.org/officeDocument/2006/relationships" xmlns:p="http://schemas.openxmlformats.org/presentationml/2006/main">
  <p:tag name="[SUBGRID]" val="[SubGrid]"/>
</p:tagLst>
</file>

<file path=ppt/tags/tag8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RWARD Master Template">
  <a:themeElements>
    <a:clrScheme name="FORWARD">
      <a:dk1>
        <a:srgbClr val="263C50"/>
      </a:dk1>
      <a:lt1>
        <a:srgbClr val="FFFFFF"/>
      </a:lt1>
      <a:dk2>
        <a:srgbClr val="263C50"/>
      </a:dk2>
      <a:lt2>
        <a:srgbClr val="BEC0D0"/>
      </a:lt2>
      <a:accent1>
        <a:srgbClr val="2EC4B6"/>
      </a:accent1>
      <a:accent2>
        <a:srgbClr val="38405F"/>
      </a:accent2>
      <a:accent3>
        <a:srgbClr val="DA4167"/>
      </a:accent3>
      <a:accent4>
        <a:srgbClr val="6F717A"/>
      </a:accent4>
      <a:accent5>
        <a:srgbClr val="263C50"/>
      </a:accent5>
      <a:accent6>
        <a:srgbClr val="90AECA"/>
      </a:accent6>
      <a:hlink>
        <a:srgbClr val="005AD2"/>
      </a:hlink>
      <a:folHlink>
        <a:srgbClr val="3B97DE"/>
      </a:folHlink>
    </a:clrScheme>
    <a:fontScheme name="Custom 2">
      <a:majorFont>
        <a:latin typeface="Arial Nova Ligh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Accent 1">
      <a:srgbClr val="001965"/>
    </a:custClr>
    <a:custClr name="Accent 2">
      <a:srgbClr val="005AD2"/>
    </a:custClr>
    <a:custClr name="Accent 3">
      <a:srgbClr val="3B97DE"/>
    </a:custClr>
    <a:custClr name="Accent 4">
      <a:srgbClr val="EEA7BF"/>
    </a:custClr>
    <a:custClr name="Accent 5">
      <a:srgbClr val="2A918B"/>
    </a:custClr>
    <a:custClr name="Accent 6">
      <a:srgbClr val="939AA7"/>
    </a:custClr>
    <a:custClr name="Light 2">
      <a:srgbClr val="CCC5BD"/>
    </a:custClr>
    <a:custClr name="Dark 1">
      <a:srgbClr val="000000"/>
    </a:custClr>
    <a:custClr>
      <a:srgbClr val="FFFFFF"/>
    </a:custClr>
    <a:custClr name="Color has no name">
      <a:srgbClr val="FFFFFF"/>
    </a:custClr>
    <a:custClr name="Color has no name">
      <a:srgbClr val="FFFFFF"/>
    </a:custClr>
    <a:custClr name="Accent 2">
      <a:srgbClr val="99BDED"/>
    </a:custClr>
    <a:custClr name="Accent 3">
      <a:srgbClr val="B1D5F2"/>
    </a:custClr>
    <a:custClr name="Accent 4">
      <a:srgbClr val="F8DCE5"/>
    </a:custClr>
    <a:custClr name="Accent 5">
      <a:srgbClr val="AAD3D1"/>
    </a:custClr>
    <a:custClr name="Accent 6">
      <a:srgbClr val="D4D7DC"/>
    </a:custClr>
    <a:custClr name="Light 2">
      <a:srgbClr val="EBE8E5"/>
    </a:custClr>
    <a:custClr name="Color has no name">
      <a:srgbClr val="FFFFFF"/>
    </a:custClr>
    <a:custClr name="Color has no name">
      <a:srgbClr val="FFFFFF"/>
    </a:custClr>
    <a:custClr name="Color has no name">
      <a:srgbClr val="FFFFFF"/>
    </a:custClr>
    <a:custClr name="Color has no name">
      <a:srgbClr val="FFFFFF"/>
    </a:custClr>
    <a:custClr name="Accent 2">
      <a:srgbClr val="CCDEF6"/>
    </a:custClr>
    <a:custClr name="Accent 3">
      <a:srgbClr val="D8EAF8"/>
    </a:custClr>
    <a:custClr name="Accent 4">
      <a:srgbClr val="FCEDF2"/>
    </a:custClr>
    <a:custClr name="Accent 5">
      <a:srgbClr val="D4E9E8"/>
    </a:custClr>
    <a:custClr name="Accent 6">
      <a:srgbClr val="E9EBED"/>
    </a:custClr>
    <a:custClr name="Light 2">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Blank.potx" id="{909C29A5-E88E-48A9-8FEA-98397920CF68}" vid="{8A5C03E6-BC19-4ABC-A5C6-B7977B8DD4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D0EBE0C8D17804C930E778C22370D3C" ma:contentTypeVersion="21" ma:contentTypeDescription="Create a new document." ma:contentTypeScope="" ma:versionID="10fa36ee88363bc1646bb29e74dac4d1">
  <xsd:schema xmlns:xsd="http://www.w3.org/2001/XMLSchema" xmlns:xs="http://www.w3.org/2001/XMLSchema" xmlns:p="http://schemas.microsoft.com/office/2006/metadata/properties" xmlns:ns2="40bcddbf-5152-4ba4-91ea-bc5d864a028e" xmlns:ns3="1ff868c5-2c61-4494-a6ef-a5fad2181b1a" targetNamespace="http://schemas.microsoft.com/office/2006/metadata/properties" ma:root="true" ma:fieldsID="1741bc621ef1549e1f93a405355e95df" ns2:_="" ns3:_="">
    <xsd:import namespace="40bcddbf-5152-4ba4-91ea-bc5d864a028e"/>
    <xsd:import namespace="1ff868c5-2c61-4494-a6ef-a5fad2181b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OriginalCreator" minOccurs="0"/>
                <xsd:element ref="ns2:Expiry_x0020_Dat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bcddbf-5152-4ba4-91ea-bc5d864a02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OriginalCreator" ma:index="21" nillable="true" ma:displayName="Original Creator" ma:list="UserInfo" ma:SharePointGroup="0" ma:internalName="Original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piry_x0020_Date" ma:index="22" nillable="true" ma:displayName="Expiry Date" ma:format="DateOnly" ma:internalName="Expiry_x0020_Date">
      <xsd:simpleType>
        <xsd:restriction base="dms:DateTim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9d100c1-7195-41a2-a759-8d00422780d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f868c5-2c61-4494-a6ef-a5fad2181b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bdf817f-ba0d-40a2-99a2-69f8ede386e5}" ma:internalName="TaxCatchAll" ma:showField="CatchAllData" ma:web="1ff868c5-2c61-4494-a6ef-a5fad2181b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xpiry_x0020_Date xmlns="40bcddbf-5152-4ba4-91ea-bc5d864a028e" xsi:nil="true"/>
    <OriginalCreator xmlns="40bcddbf-5152-4ba4-91ea-bc5d864a028e">
      <UserInfo>
        <DisplayName/>
        <AccountId xsi:nil="true"/>
        <AccountType/>
      </UserInfo>
    </OriginalCreator>
    <TaxCatchAll xmlns="1ff868c5-2c61-4494-a6ef-a5fad2181b1a" xsi:nil="true"/>
    <lcf76f155ced4ddcb4097134ff3c332f xmlns="40bcddbf-5152-4ba4-91ea-bc5d864a028e">
      <Terms xmlns="http://schemas.microsoft.com/office/infopath/2007/PartnerControls"/>
    </lcf76f155ced4ddcb4097134ff3c332f>
    <SharedWithUsers xmlns="1ff868c5-2c61-4494-a6ef-a5fad2181b1a">
      <UserInfo>
        <DisplayName>Elisha Shin</DisplayName>
        <AccountId>2112</AccountId>
        <AccountType/>
      </UserInfo>
      <UserInfo>
        <DisplayName>Carolyn Whiting</DisplayName>
        <AccountId>58</AccountId>
        <AccountType/>
      </UserInfo>
      <UserInfo>
        <DisplayName>Stephanie Bedasse</DisplayName>
        <AccountId>639</AccountId>
        <AccountType/>
      </UserInfo>
      <UserInfo>
        <DisplayName>O'Llenecia Walker</DisplayName>
        <AccountId>3596</AccountId>
        <AccountType/>
      </UserInfo>
      <UserInfo>
        <DisplayName>Nikta Tamashekan</DisplayName>
        <AccountId>906</AccountId>
        <AccountType/>
      </UserInfo>
    </SharedWithUsers>
  </documentManagement>
</p:properties>
</file>

<file path=customXml/itemProps1.xml><?xml version="1.0" encoding="utf-8"?>
<ds:datastoreItem xmlns:ds="http://schemas.openxmlformats.org/officeDocument/2006/customXml" ds:itemID="{785C16BE-AE20-461C-823C-21AAC81B6E7A}">
  <ds:schemaRefs>
    <ds:schemaRef ds:uri="http://schemas.microsoft.com/sharepoint/v3/contenttype/forms"/>
  </ds:schemaRefs>
</ds:datastoreItem>
</file>

<file path=customXml/itemProps2.xml><?xml version="1.0" encoding="utf-8"?>
<ds:datastoreItem xmlns:ds="http://schemas.openxmlformats.org/officeDocument/2006/customXml" ds:itemID="{B45A6762-8952-4371-8A17-E263362B3E60}">
  <ds:schemaRefs>
    <ds:schemaRef ds:uri="1ff868c5-2c61-4494-a6ef-a5fad2181b1a"/>
    <ds:schemaRef ds:uri="40bcddbf-5152-4ba4-91ea-bc5d864a02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014CADF-0197-42EE-B0B4-EE1F66435911}">
  <ds:schemaRefs>
    <ds:schemaRef ds:uri="1ff868c5-2c61-4494-a6ef-a5fad2181b1a"/>
    <ds:schemaRef ds:uri="40bcddbf-5152-4ba4-91ea-bc5d864a028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3146</Words>
  <Application>Microsoft Office PowerPoint</Application>
  <PresentationFormat>Widescreen</PresentationFormat>
  <Paragraphs>371</Paragraphs>
  <Slides>21</Slides>
  <Notes>18</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9" baseType="lpstr">
      <vt:lpstr>Arial</vt:lpstr>
      <vt:lpstr>Arial Nova Light</vt:lpstr>
      <vt:lpstr>Calibri</vt:lpstr>
      <vt:lpstr>Cambria Math</vt:lpstr>
      <vt:lpstr>Times New Roman</vt:lpstr>
      <vt:lpstr>Office Theme</vt:lpstr>
      <vt:lpstr>FORWARD Master Template</vt:lpstr>
      <vt:lpstr>Adobe Acrobat Document</vt:lpstr>
      <vt:lpstr>PowerPoint Presentation</vt:lpstr>
      <vt:lpstr>Caring for Patients  with Obesity</vt:lpstr>
      <vt:lpstr>PowerPoint Presentation</vt:lpstr>
      <vt:lpstr>Learning outcomes</vt:lpstr>
      <vt:lpstr>Classification of obesity: BMI</vt:lpstr>
      <vt:lpstr>Classification of obesity: Waist circumference </vt:lpstr>
      <vt:lpstr>Consider two patients with excess body fat</vt:lpstr>
      <vt:lpstr>Obesity staging systems </vt:lpstr>
      <vt:lpstr>AACE staging system characterization </vt:lpstr>
      <vt:lpstr>Medication-induced weight gain </vt:lpstr>
      <vt:lpstr>Principles of care Suggestions from the Obesity Medicine Association</vt:lpstr>
      <vt:lpstr>Motivational interviewing and goal-setting are effective strategies to promote weight loss  </vt:lpstr>
      <vt:lpstr>Clinical guidelines recommend increasing treatment intensity in line with disease stage AACE/ACE guidelines</vt:lpstr>
      <vt:lpstr>Clinical guidelines treatment algorithm  AHA guideline</vt:lpstr>
      <vt:lpstr>Challenges associated with dosing some medications in people with obesity </vt:lpstr>
      <vt:lpstr>Obesity is a chronic disease and requires ongoing care </vt:lpstr>
      <vt:lpstr>Obesity in older adults </vt:lpstr>
      <vt:lpstr>Obesity management requires multidisciplinary expertise </vt:lpstr>
      <vt:lpstr>Key takeaways</vt:lpstr>
      <vt:lpstr>Assessment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Pathophysiology of Obesity</dc:title>
  <dc:creator>O'Llenecia Walker</dc:creator>
  <cp:lastModifiedBy>Elisha Shin</cp:lastModifiedBy>
  <cp:revision>2</cp:revision>
  <dcterms:created xsi:type="dcterms:W3CDTF">2022-03-14T20:39:25Z</dcterms:created>
  <dcterms:modified xsi:type="dcterms:W3CDTF">2023-04-13T20:27:43Z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0x0101005D0EBE0C8D17804C930E778C22370D3C</vt:lpwstr>
  </property>
  <property fmtid="{D5CDD505-2E9C-101B-9397-08002B2CF9AE}" pid="3" name="MediaServiceImageTags">
    <vt:lpwstr/>
  </property>
</Properties>
</file>