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0" r:id="rId5"/>
  </p:sldMasterIdLst>
  <p:notesMasterIdLst>
    <p:notesMasterId r:id="rId27"/>
  </p:notesMasterIdLst>
  <p:sldIdLst>
    <p:sldId id="2147374506" r:id="rId6"/>
    <p:sldId id="256" r:id="rId7"/>
    <p:sldId id="2134804953" r:id="rId8"/>
    <p:sldId id="258" r:id="rId9"/>
    <p:sldId id="2147374495" r:id="rId10"/>
    <p:sldId id="259" r:id="rId11"/>
    <p:sldId id="2147374501" r:id="rId12"/>
    <p:sldId id="2147374500" r:id="rId13"/>
    <p:sldId id="2147374504" r:id="rId14"/>
    <p:sldId id="260" r:id="rId15"/>
    <p:sldId id="262" r:id="rId16"/>
    <p:sldId id="2147374496" r:id="rId17"/>
    <p:sldId id="261" r:id="rId18"/>
    <p:sldId id="2147374505" r:id="rId19"/>
    <p:sldId id="2147374497" r:id="rId20"/>
    <p:sldId id="263" r:id="rId21"/>
    <p:sldId id="2147374503" r:id="rId22"/>
    <p:sldId id="264" r:id="rId23"/>
    <p:sldId id="2147374498" r:id="rId24"/>
    <p:sldId id="2147374499" r:id="rId25"/>
    <p:sldId id="213480495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learning outcomes" id="{DCBE9A2F-9930-4AEF-9978-D45AE46A45B9}">
          <p14:sldIdLst>
            <p14:sldId id="2147374506"/>
            <p14:sldId id="256"/>
            <p14:sldId id="2134804953"/>
            <p14:sldId id="258"/>
          </p14:sldIdLst>
        </p14:section>
        <p14:section name="Discussing obesity with patients" id="{BB3C35D5-088F-4BF9-8AD0-5CD5B97023C1}">
          <p14:sldIdLst>
            <p14:sldId id="2147374495"/>
            <p14:sldId id="259"/>
            <p14:sldId id="2147374501"/>
            <p14:sldId id="2147374500"/>
            <p14:sldId id="2147374504"/>
            <p14:sldId id="260"/>
            <p14:sldId id="262"/>
            <p14:sldId id="2147374496"/>
            <p14:sldId id="261"/>
            <p14:sldId id="2147374505"/>
            <p14:sldId id="2147374497"/>
            <p14:sldId id="263"/>
            <p14:sldId id="2147374503"/>
            <p14:sldId id="264"/>
            <p14:sldId id="2147374498"/>
          </p14:sldIdLst>
        </p14:section>
        <p14:section name="Key takeaways" id="{8A2605B8-E730-4081-8B8A-6B4B212621E8}">
          <p14:sldIdLst>
            <p14:sldId id="2147374499"/>
          </p14:sldIdLst>
        </p14:section>
        <p14:section name="Survey" id="{9DDB7014-0BAF-4C06-988D-7D632A464A45}">
          <p14:sldIdLst>
            <p14:sldId id="2134804952"/>
          </p14:sldIdLst>
        </p14:section>
      </p14:sectionLst>
    </p:ext>
    <p:ext uri="{EFAFB233-063F-42B5-8137-9DF3F51BA10A}">
      <p15:sldGuideLst xmlns:p15="http://schemas.microsoft.com/office/powerpoint/2012/main">
        <p15:guide id="1" orient="horz" pos="4080" userDrawn="1">
          <p15:clr>
            <a:srgbClr val="A4A3A4"/>
          </p15:clr>
        </p15:guide>
        <p15:guide id="2" pos="40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D2AF1C-972C-331F-4446-0D38A947512A}" name="Sally Johnson-Majewski" initials="SJM" userId="Sally Johnson-Majewski" providerId="None"/>
  <p188:author id="{76490B51-10AA-19A5-2347-FF88038A64AE}" name="daniel.bessesen@cuanschutz.edu" initials="da" userId="S::urn:spo:guest#daniel.bessesen@cuanschutz.edu::" providerId="AD"/>
  <p188:author id="{473D5053-9AFB-3D66-95E5-FC4E6E84D316}" name="cornier@musc.edu" initials="co" userId="S::urn:spo:guest#cornier@musc.edu::" providerId="AD"/>
  <p188:author id="{A714636E-FBA0-25B0-021B-207D74A2D799}" name="Nikta Tamashekan" initials="NT" userId="S::ntamashekan@sixdegreesmed.com::6a3c65ac-f5f1-4bda-8ffd-e50649e3dbb6" providerId="AD"/>
  <p188:author id="{DBC5319F-8119-722E-99E2-C96E7E0C77CE}" name="Nikta Tamashekan" initials="NT" userId="Nikta Tamashekan" providerId="None"/>
  <p188:author id="{660B61A7-3A8D-B6B9-3D5E-57B26B7F5813}" name="Six Degrees Medical " initials="SDM" userId="Six Degrees Medical " providerId="None"/>
  <p188:author id="{C71BF0EF-F165-52C9-45C1-5E73B47E4C7C}" name="BRSZ (Gabriel Smolarz)" initials="B(S" userId="S::BRSZ@novonordisk.com::0bb70a97-6657-4730-aa20-f334c76ea3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D4A790-D433-4DEA-9587-4AFC6F729895}" v="1" dt="2023-04-13T20:23:24.8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82517" autoAdjust="0"/>
  </p:normalViewPr>
  <p:slideViewPr>
    <p:cSldViewPr snapToGrid="0">
      <p:cViewPr varScale="1">
        <p:scale>
          <a:sx n="88" d="100"/>
          <a:sy n="88" d="100"/>
        </p:scale>
        <p:origin x="1284" y="90"/>
      </p:cViewPr>
      <p:guideLst>
        <p:guide orient="horz" pos="4080"/>
        <p:guide pos="4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bg2">
                  <a:lumMod val="25000"/>
                </a:schemeClr>
              </a:solidFill>
              <a:ln w="19050">
                <a:solidFill>
                  <a:schemeClr val="lt1"/>
                </a:solidFill>
              </a:ln>
              <a:effectLst/>
            </c:spPr>
            <c:extLst>
              <c:ext xmlns:c16="http://schemas.microsoft.com/office/drawing/2014/chart" uri="{C3380CC4-5D6E-409C-BE32-E72D297353CC}">
                <c16:uniqueId val="{00000003-5222-47DD-8469-0A77423817E1}"/>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2-5222-47DD-8469-0A77423817E1}"/>
              </c:ext>
            </c:extLst>
          </c:dPt>
          <c:cat>
            <c:strRef>
              <c:f>Sheet1!$A$2:$A$3</c:f>
              <c:strCache>
                <c:ptCount val="2"/>
                <c:pt idx="0">
                  <c:v>1st Qtr</c:v>
                </c:pt>
                <c:pt idx="1">
                  <c:v>2nd Qtr</c:v>
                </c:pt>
              </c:strCache>
            </c:strRef>
          </c:cat>
          <c:val>
            <c:numRef>
              <c:f>Sheet1!$B$2:$B$3</c:f>
              <c:numCache>
                <c:formatCode>General</c:formatCode>
                <c:ptCount val="2"/>
                <c:pt idx="0">
                  <c:v>1</c:v>
                </c:pt>
                <c:pt idx="1">
                  <c:v>2</c:v>
                </c:pt>
              </c:numCache>
            </c:numRef>
          </c:val>
          <c:extLst>
            <c:ext xmlns:c16="http://schemas.microsoft.com/office/drawing/2014/chart" uri="{C3380CC4-5D6E-409C-BE32-E72D297353CC}">
              <c16:uniqueId val="{00000000-5222-47DD-8469-0A77423817E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BF52BE-03E9-4385-B31D-4D95E8207667}" type="datetimeFigureOut">
              <a:rPr lang="en-CA" smtClean="0"/>
              <a:t>2023-04-18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696964-119A-4C87-92B3-6DE355C27AA2}" type="slidenum">
              <a:rPr lang="en-CA" smtClean="0"/>
              <a:t>‹#›</a:t>
            </a:fld>
            <a:endParaRPr lang="en-CA"/>
          </a:p>
        </p:txBody>
      </p:sp>
    </p:spTree>
    <p:extLst>
      <p:ext uri="{BB962C8B-B14F-4D97-AF65-F5344CB8AC3E}">
        <p14:creationId xmlns:p14="http://schemas.microsoft.com/office/powerpoint/2010/main" val="3048760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3</a:t>
            </a:fld>
            <a:endParaRPr lang="en-CA"/>
          </a:p>
        </p:txBody>
      </p:sp>
    </p:spTree>
    <p:extLst>
      <p:ext uri="{BB962C8B-B14F-4D97-AF65-F5344CB8AC3E}">
        <p14:creationId xmlns:p14="http://schemas.microsoft.com/office/powerpoint/2010/main" val="3000618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3696964-119A-4C87-92B3-6DE355C27AA2}" type="slidenum">
              <a:rPr lang="en-CA" smtClean="0"/>
              <a:t>5</a:t>
            </a:fld>
            <a:endParaRPr lang="en-CA"/>
          </a:p>
        </p:txBody>
      </p:sp>
    </p:spTree>
    <p:extLst>
      <p:ext uri="{BB962C8B-B14F-4D97-AF65-F5344CB8AC3E}">
        <p14:creationId xmlns:p14="http://schemas.microsoft.com/office/powerpoint/2010/main" val="1160433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Answer key: </a:t>
            </a:r>
          </a:p>
          <a:p>
            <a:pPr marL="171450" indent="-171450">
              <a:buFont typeface="Arial" panose="020B0604020202020204" pitchFamily="34" charset="0"/>
              <a:buChar char="•"/>
            </a:pPr>
            <a:r>
              <a:rPr lang="en-CA"/>
              <a:t>Taking care of her granddaughter </a:t>
            </a:r>
          </a:p>
          <a:p>
            <a:pPr marL="171450" indent="-171450">
              <a:buFont typeface="Arial" panose="020B0604020202020204" pitchFamily="34" charset="0"/>
              <a:buChar char="•"/>
            </a:pPr>
            <a:r>
              <a:rPr lang="en-CA"/>
              <a:t>Reducing risk of another heart attack </a:t>
            </a:r>
          </a:p>
        </p:txBody>
      </p:sp>
      <p:sp>
        <p:nvSpPr>
          <p:cNvPr id="4" name="Slide Number Placeholder 3"/>
          <p:cNvSpPr>
            <a:spLocks noGrp="1"/>
          </p:cNvSpPr>
          <p:nvPr>
            <p:ph type="sldNum" sz="quarter" idx="5"/>
          </p:nvPr>
        </p:nvSpPr>
        <p:spPr/>
        <p:txBody>
          <a:bodyPr/>
          <a:lstStyle/>
          <a:p>
            <a:fld id="{83696964-119A-4C87-92B3-6DE355C27AA2}" type="slidenum">
              <a:rPr lang="en-CA" smtClean="0"/>
              <a:t>9</a:t>
            </a:fld>
            <a:endParaRPr lang="en-CA"/>
          </a:p>
        </p:txBody>
      </p:sp>
    </p:spTree>
    <p:extLst>
      <p:ext uri="{BB962C8B-B14F-4D97-AF65-F5344CB8AC3E}">
        <p14:creationId xmlns:p14="http://schemas.microsoft.com/office/powerpoint/2010/main" val="546898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Answer key: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c (Slides 9; </a:t>
            </a:r>
            <a:r>
              <a:rPr lang="en-US" sz="1200">
                <a:latin typeface="Arial" panose="020B0604020202020204" pitchFamily="34" charset="0"/>
                <a:ea typeface="Calibri" panose="020F0502020204030204" pitchFamily="34" charset="0"/>
                <a:cs typeface="Times New Roman" panose="02020603050405020304" pitchFamily="18" charset="0"/>
              </a:rPr>
              <a:t>Other approaches show lack of empathy and compassion for the patient and uses insensitive language</a:t>
            </a:r>
            <a:r>
              <a:rPr lang="en-US"/>
              <a:t>) </a:t>
            </a:r>
          </a:p>
          <a:p>
            <a:endParaRPr lang="en-CA"/>
          </a:p>
        </p:txBody>
      </p:sp>
      <p:sp>
        <p:nvSpPr>
          <p:cNvPr id="4" name="Slide Number Placeholder 3"/>
          <p:cNvSpPr>
            <a:spLocks noGrp="1"/>
          </p:cNvSpPr>
          <p:nvPr>
            <p:ph type="sldNum" sz="quarter" idx="5"/>
          </p:nvPr>
        </p:nvSpPr>
        <p:spPr/>
        <p:txBody>
          <a:bodyPr/>
          <a:lstStyle/>
          <a:p>
            <a:fld id="{83696964-119A-4C87-92B3-6DE355C27AA2}" type="slidenum">
              <a:rPr lang="en-CA" smtClean="0"/>
              <a:t>12</a:t>
            </a:fld>
            <a:endParaRPr lang="en-CA"/>
          </a:p>
        </p:txBody>
      </p:sp>
    </p:spTree>
    <p:extLst>
      <p:ext uri="{BB962C8B-B14F-4D97-AF65-F5344CB8AC3E}">
        <p14:creationId xmlns:p14="http://schemas.microsoft.com/office/powerpoint/2010/main" val="547685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3696964-119A-4C87-92B3-6DE355C27AA2}" type="slidenum">
              <a:rPr lang="en-CA" smtClean="0"/>
              <a:t>13</a:t>
            </a:fld>
            <a:endParaRPr lang="en-CA"/>
          </a:p>
        </p:txBody>
      </p:sp>
    </p:spTree>
    <p:extLst>
      <p:ext uri="{BB962C8B-B14F-4D97-AF65-F5344CB8AC3E}">
        <p14:creationId xmlns:p14="http://schemas.microsoft.com/office/powerpoint/2010/main" val="171219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3696964-119A-4C87-92B3-6DE355C27AA2}" type="slidenum">
              <a:rPr lang="en-CA" smtClean="0"/>
              <a:t>14</a:t>
            </a:fld>
            <a:endParaRPr lang="en-CA"/>
          </a:p>
        </p:txBody>
      </p:sp>
    </p:spTree>
    <p:extLst>
      <p:ext uri="{BB962C8B-B14F-4D97-AF65-F5344CB8AC3E}">
        <p14:creationId xmlns:p14="http://schemas.microsoft.com/office/powerpoint/2010/main" val="507997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Answer key: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e (Slide 11,12; All are factors that can be incorporated into patient conversations on obesity)</a:t>
            </a:r>
          </a:p>
          <a:p>
            <a:endParaRPr lang="en-CA"/>
          </a:p>
        </p:txBody>
      </p:sp>
      <p:sp>
        <p:nvSpPr>
          <p:cNvPr id="4" name="Slide Number Placeholder 3"/>
          <p:cNvSpPr>
            <a:spLocks noGrp="1"/>
          </p:cNvSpPr>
          <p:nvPr>
            <p:ph type="sldNum" sz="quarter" idx="5"/>
          </p:nvPr>
        </p:nvSpPr>
        <p:spPr/>
        <p:txBody>
          <a:bodyPr/>
          <a:lstStyle/>
          <a:p>
            <a:fld id="{83696964-119A-4C87-92B3-6DE355C27AA2}" type="slidenum">
              <a:rPr lang="en-CA" smtClean="0"/>
              <a:t>15</a:t>
            </a:fld>
            <a:endParaRPr lang="en-CA"/>
          </a:p>
        </p:txBody>
      </p:sp>
    </p:spTree>
    <p:extLst>
      <p:ext uri="{BB962C8B-B14F-4D97-AF65-F5344CB8AC3E}">
        <p14:creationId xmlns:p14="http://schemas.microsoft.com/office/powerpoint/2010/main" val="643645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3696964-119A-4C87-92B3-6DE355C27AA2}" type="slidenum">
              <a:rPr lang="en-CA" smtClean="0"/>
              <a:t>18</a:t>
            </a:fld>
            <a:endParaRPr lang="en-CA"/>
          </a:p>
        </p:txBody>
      </p:sp>
    </p:spTree>
    <p:extLst>
      <p:ext uri="{BB962C8B-B14F-4D97-AF65-F5344CB8AC3E}">
        <p14:creationId xmlns:p14="http://schemas.microsoft.com/office/powerpoint/2010/main" val="2878195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key: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(Slide 14; patient should be involved in weight management discussions)</a:t>
            </a:r>
          </a:p>
          <a:p>
            <a:endParaRPr lang="en-CA" dirty="0"/>
          </a:p>
        </p:txBody>
      </p:sp>
      <p:sp>
        <p:nvSpPr>
          <p:cNvPr id="4" name="Slide Number Placeholder 3"/>
          <p:cNvSpPr>
            <a:spLocks noGrp="1"/>
          </p:cNvSpPr>
          <p:nvPr>
            <p:ph type="sldNum" sz="quarter" idx="5"/>
          </p:nvPr>
        </p:nvSpPr>
        <p:spPr/>
        <p:txBody>
          <a:bodyPr/>
          <a:lstStyle/>
          <a:p>
            <a:fld id="{83696964-119A-4C87-92B3-6DE355C27AA2}" type="slidenum">
              <a:rPr lang="en-CA" smtClean="0"/>
              <a:t>19</a:t>
            </a:fld>
            <a:endParaRPr lang="en-CA"/>
          </a:p>
        </p:txBody>
      </p:sp>
    </p:spTree>
    <p:extLst>
      <p:ext uri="{BB962C8B-B14F-4D97-AF65-F5344CB8AC3E}">
        <p14:creationId xmlns:p14="http://schemas.microsoft.com/office/powerpoint/2010/main" val="1015181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C1F3-5876-45E5-9F8C-97D60A9350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912B5E3-59F7-4160-BA90-89EFEB26B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EF1E0D9-E841-4F42-9BB1-EAB944F3FEBB}"/>
              </a:ext>
            </a:extLst>
          </p:cNvPr>
          <p:cNvSpPr>
            <a:spLocks noGrp="1"/>
          </p:cNvSpPr>
          <p:nvPr>
            <p:ph type="dt" sz="half" idx="10"/>
          </p:nvPr>
        </p:nvSpPr>
        <p:spPr/>
        <p:txBody>
          <a:bodyPr/>
          <a:lstStyle/>
          <a:p>
            <a:fld id="{3B8F5D31-75CE-4FCF-8BE7-2735715FB5EA}" type="datetimeFigureOut">
              <a:rPr lang="en-CA" smtClean="0"/>
              <a:t>2023-04-18</a:t>
            </a:fld>
            <a:endParaRPr lang="en-CA"/>
          </a:p>
        </p:txBody>
      </p:sp>
      <p:sp>
        <p:nvSpPr>
          <p:cNvPr id="5" name="Footer Placeholder 4">
            <a:extLst>
              <a:ext uri="{FF2B5EF4-FFF2-40B4-BE49-F238E27FC236}">
                <a16:creationId xmlns:a16="http://schemas.microsoft.com/office/drawing/2014/main" id="{14A8A18C-6E08-4A96-AE93-8FFED93933D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D35962F-B4BC-40B9-AAF0-B43ADA0D5E69}"/>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93625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A4574-01B5-46D8-BEFF-85CFA178B11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B420A42-7DE9-4F7A-B69B-1303B3F22A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6DEEDE9-0564-4AE0-A96D-48148A59A9F0}"/>
              </a:ext>
            </a:extLst>
          </p:cNvPr>
          <p:cNvSpPr>
            <a:spLocks noGrp="1"/>
          </p:cNvSpPr>
          <p:nvPr>
            <p:ph type="dt" sz="half" idx="10"/>
          </p:nvPr>
        </p:nvSpPr>
        <p:spPr/>
        <p:txBody>
          <a:bodyPr/>
          <a:lstStyle/>
          <a:p>
            <a:fld id="{3B8F5D31-75CE-4FCF-8BE7-2735715FB5EA}" type="datetimeFigureOut">
              <a:rPr lang="en-CA" smtClean="0"/>
              <a:t>2023-04-18</a:t>
            </a:fld>
            <a:endParaRPr lang="en-CA"/>
          </a:p>
        </p:txBody>
      </p:sp>
      <p:sp>
        <p:nvSpPr>
          <p:cNvPr id="5" name="Footer Placeholder 4">
            <a:extLst>
              <a:ext uri="{FF2B5EF4-FFF2-40B4-BE49-F238E27FC236}">
                <a16:creationId xmlns:a16="http://schemas.microsoft.com/office/drawing/2014/main" id="{A40CEAAD-A433-47F1-855F-9C8AAE8831F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88E6E53-34BE-4326-8E2E-602E3D2C1BDA}"/>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715105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31D454-0967-4CE1-A5FB-2721D92831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8327861-DF27-499D-8A43-AC71A67A8E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67ABAB-2705-45C3-9FDF-A09D47CF0D75}"/>
              </a:ext>
            </a:extLst>
          </p:cNvPr>
          <p:cNvSpPr>
            <a:spLocks noGrp="1"/>
          </p:cNvSpPr>
          <p:nvPr>
            <p:ph type="dt" sz="half" idx="10"/>
          </p:nvPr>
        </p:nvSpPr>
        <p:spPr/>
        <p:txBody>
          <a:bodyPr/>
          <a:lstStyle/>
          <a:p>
            <a:fld id="{3B8F5D31-75CE-4FCF-8BE7-2735715FB5EA}" type="datetimeFigureOut">
              <a:rPr lang="en-CA" smtClean="0"/>
              <a:t>2023-04-18</a:t>
            </a:fld>
            <a:endParaRPr lang="en-CA"/>
          </a:p>
        </p:txBody>
      </p:sp>
      <p:sp>
        <p:nvSpPr>
          <p:cNvPr id="5" name="Footer Placeholder 4">
            <a:extLst>
              <a:ext uri="{FF2B5EF4-FFF2-40B4-BE49-F238E27FC236}">
                <a16:creationId xmlns:a16="http://schemas.microsoft.com/office/drawing/2014/main" id="{FA81FEB2-FA05-4105-AAC5-DAA17A4A421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2F02604-851E-4CA8-B6FC-CE0C936F85A8}"/>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2215827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800" i="0" dirty="0"/>
            </a:lvl1pPr>
          </a:lstStyle>
          <a:p>
            <a:pPr marL="269993" lvl="0" indent="-269993"/>
            <a:r>
              <a:rPr lang="en-GB"/>
              <a:t>Insert notes</a:t>
            </a:r>
          </a:p>
        </p:txBody>
      </p:sp>
    </p:spTree>
    <p:extLst>
      <p:ext uri="{BB962C8B-B14F-4D97-AF65-F5344CB8AC3E}">
        <p14:creationId xmlns:p14="http://schemas.microsoft.com/office/powerpoint/2010/main" val="4192833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0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10515600" cy="282875"/>
          </a:xfrm>
        </p:spPr>
        <p:txBody>
          <a:bodyPr anchor="b">
            <a:normAutofit/>
          </a:bodyPr>
          <a:lstStyle>
            <a:lvl1pPr marL="0" indent="0">
              <a:buNone/>
              <a:defRPr sz="1000" i="0">
                <a:solidFill>
                  <a:schemeClr val="tx1"/>
                </a:solidFill>
              </a:defRPr>
            </a:lvl1pPr>
          </a:lstStyle>
          <a:p>
            <a:pPr lvl="0"/>
            <a:r>
              <a:rPr lang="en-GB"/>
              <a:t>Insert notes</a:t>
            </a:r>
          </a:p>
        </p:txBody>
      </p:sp>
    </p:spTree>
    <p:extLst>
      <p:ext uri="{BB962C8B-B14F-4D97-AF65-F5344CB8AC3E}">
        <p14:creationId xmlns:p14="http://schemas.microsoft.com/office/powerpoint/2010/main" val="1932247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BBDAB545-D447-4D2B-8720-76E9A0ED3117}" type="datetime3">
              <a:rPr lang="en-US" smtClean="0"/>
              <a:t>18 April 2023</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7999" y="6210000"/>
            <a:ext cx="8652000" cy="324000"/>
          </a:xfrm>
        </p:spPr>
        <p:txBody>
          <a:bodyPr anchor="b">
            <a:normAutofit/>
          </a:bodyPr>
          <a:lstStyle>
            <a:lvl1pPr marL="0" indent="0">
              <a:buNone/>
              <a:defRPr sz="1000" i="0">
                <a:solidFill>
                  <a:schemeClr val="tx1"/>
                </a:solidFill>
              </a:defRPr>
            </a:lvl1pPr>
          </a:lstStyle>
          <a:p>
            <a:pPr lvl="0"/>
            <a:r>
              <a:rPr lang="en-GB"/>
              <a:t>Insert notes</a:t>
            </a:r>
          </a:p>
        </p:txBody>
      </p:sp>
    </p:spTree>
    <p:extLst>
      <p:ext uri="{BB962C8B-B14F-4D97-AF65-F5344CB8AC3E}">
        <p14:creationId xmlns:p14="http://schemas.microsoft.com/office/powerpoint/2010/main" val="1170302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210000"/>
            <a:ext cx="10705801" cy="282875"/>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3728317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210000"/>
            <a:ext cx="10705801" cy="282875"/>
          </a:xfrm>
        </p:spPr>
        <p:txBody>
          <a:bodyPr vert="horz" lIns="0" tIns="0" rIns="0" bIns="0" rtlCol="0" anchor="b">
            <a:noAutofit/>
          </a:bodyPr>
          <a:lstStyle>
            <a:lvl1pPr marL="0" indent="0">
              <a:buNone/>
              <a:defRPr lang="en-GB" sz="1000" i="0" dirty="0">
                <a:solidFill>
                  <a:schemeClr val="tx1"/>
                </a:solidFill>
              </a:defRPr>
            </a:lvl1pPr>
          </a:lstStyle>
          <a:p>
            <a:pPr marL="269993" lvl="0" indent="-269993"/>
            <a:r>
              <a:rPr lang="en-GB"/>
              <a:t>Insert notes</a:t>
            </a:r>
          </a:p>
        </p:txBody>
      </p:sp>
    </p:spTree>
    <p:extLst>
      <p:ext uri="{BB962C8B-B14F-4D97-AF65-F5344CB8AC3E}">
        <p14:creationId xmlns:p14="http://schemas.microsoft.com/office/powerpoint/2010/main" val="217882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194350"/>
            <a:ext cx="10705801" cy="298525"/>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1440039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194350"/>
            <a:ext cx="10705801" cy="298525"/>
          </a:xfrm>
        </p:spPr>
        <p:txBody>
          <a:bodyPr vert="horz" lIns="0" tIns="0" rIns="0" bIns="0" rtlCol="0" anchor="b">
            <a:noAutofit/>
          </a:bodyPr>
          <a:lstStyle>
            <a:lvl1pPr marL="0" indent="0">
              <a:buNone/>
              <a:defRPr lang="en-GB" sz="1000" i="0" dirty="0"/>
            </a:lvl1pPr>
          </a:lstStyle>
          <a:p>
            <a:pPr marL="269993" lvl="0" indent="-269993"/>
            <a:r>
              <a:rPr lang="en-GB"/>
              <a:t>Insert notes</a:t>
            </a:r>
          </a:p>
        </p:txBody>
      </p:sp>
    </p:spTree>
    <p:extLst>
      <p:ext uri="{BB962C8B-B14F-4D97-AF65-F5344CB8AC3E}">
        <p14:creationId xmlns:p14="http://schemas.microsoft.com/office/powerpoint/2010/main" val="3235087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mp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114689-A06C-D09E-A323-10497026B1AD}"/>
              </a:ext>
            </a:extLst>
          </p:cNvPr>
          <p:cNvSpPr/>
          <p:nvPr userDrawn="1"/>
        </p:nvSpPr>
        <p:spPr>
          <a:xfrm>
            <a:off x="0" y="0"/>
            <a:ext cx="12192000" cy="6858000"/>
          </a:xfrm>
          <a:prstGeom prst="rect">
            <a:avLst/>
          </a:prstGeom>
          <a:gradFill flip="none" rotWithShape="1">
            <a:gsLst>
              <a:gs pos="0">
                <a:schemeClr val="accent1">
                  <a:lumMod val="45000"/>
                  <a:lumOff val="55000"/>
                </a:schemeClr>
              </a:gs>
              <a:gs pos="100000">
                <a:schemeClr val="accent5">
                  <a:lumMod val="40000"/>
                  <a:lumOff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endParaRPr lang="en-CA" sz="2667" noProof="0" dirty="0" err="1"/>
          </a:p>
        </p:txBody>
      </p:sp>
      <p:pic>
        <p:nvPicPr>
          <p:cNvPr id="9" name="Picture 8" descr="A black and white sign&#10;&#10;Description automatically generated with low confidence">
            <a:extLst>
              <a:ext uri="{FF2B5EF4-FFF2-40B4-BE49-F238E27FC236}">
                <a16:creationId xmlns:a16="http://schemas.microsoft.com/office/drawing/2014/main" id="{5B0D9A70-54E9-24DD-6F44-EC2B291B29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2" y="2156248"/>
            <a:ext cx="8497511" cy="2390688"/>
          </a:xfrm>
          <a:prstGeom prst="rect">
            <a:avLst/>
          </a:prstGeom>
        </p:spPr>
      </p:pic>
      <p:pic>
        <p:nvPicPr>
          <p:cNvPr id="10" name="Picture 9" descr="Icon&#10;&#10;Description automatically generated">
            <a:extLst>
              <a:ext uri="{FF2B5EF4-FFF2-40B4-BE49-F238E27FC236}">
                <a16:creationId xmlns:a16="http://schemas.microsoft.com/office/drawing/2014/main" id="{5569A52C-4620-A25F-908A-35BB132878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7721" y="0"/>
            <a:ext cx="5253019" cy="6858000"/>
          </a:xfrm>
          <a:prstGeom prst="rect">
            <a:avLst/>
          </a:prstGeom>
        </p:spPr>
      </p:pic>
      <p:pic>
        <p:nvPicPr>
          <p:cNvPr id="11" name="Picture 10" descr="Icon&#10;&#10;Description automatically generated">
            <a:extLst>
              <a:ext uri="{FF2B5EF4-FFF2-40B4-BE49-F238E27FC236}">
                <a16:creationId xmlns:a16="http://schemas.microsoft.com/office/drawing/2014/main" id="{E0432D63-5A9F-8828-78EE-2CF0CA7C203C}"/>
              </a:ext>
            </a:extLst>
          </p:cNvPr>
          <p:cNvPicPr>
            <a:picLocks noChangeAspect="1"/>
          </p:cNvPicPr>
          <p:nvPr userDrawn="1"/>
        </p:nvPicPr>
        <p:blipFill rotWithShape="1">
          <a:blip r:embed="rId3">
            <a:alphaModFix amt="14000"/>
            <a:extLst>
              <a:ext uri="{28A0092B-C50C-407E-A947-70E740481C1C}">
                <a14:useLocalDpi xmlns:a14="http://schemas.microsoft.com/office/drawing/2010/main" val="0"/>
              </a:ext>
            </a:extLst>
          </a:blip>
          <a:srcRect t="16754" r="12128" b="16754"/>
          <a:stretch/>
        </p:blipFill>
        <p:spPr>
          <a:xfrm>
            <a:off x="5249912" y="-1"/>
            <a:ext cx="6942091" cy="6858001"/>
          </a:xfrm>
          <a:prstGeom prst="rect">
            <a:avLst/>
          </a:prstGeom>
        </p:spPr>
      </p:pic>
    </p:spTree>
    <p:extLst>
      <p:ext uri="{BB962C8B-B14F-4D97-AF65-F5344CB8AC3E}">
        <p14:creationId xmlns:p14="http://schemas.microsoft.com/office/powerpoint/2010/main" val="4187531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0A9D7-3827-45E3-AA73-375F03D26D0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DE4ECCC-78E9-4A44-885E-6620116FE8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E746B08-1CB0-4348-8E8C-0E41223C717C}"/>
              </a:ext>
            </a:extLst>
          </p:cNvPr>
          <p:cNvSpPr>
            <a:spLocks noGrp="1"/>
          </p:cNvSpPr>
          <p:nvPr>
            <p:ph type="dt" sz="half" idx="10"/>
          </p:nvPr>
        </p:nvSpPr>
        <p:spPr/>
        <p:txBody>
          <a:bodyPr/>
          <a:lstStyle/>
          <a:p>
            <a:fld id="{3B8F5D31-75CE-4FCF-8BE7-2735715FB5EA}" type="datetimeFigureOut">
              <a:rPr lang="en-CA" smtClean="0"/>
              <a:t>2023-04-18</a:t>
            </a:fld>
            <a:endParaRPr lang="en-CA"/>
          </a:p>
        </p:txBody>
      </p:sp>
      <p:sp>
        <p:nvSpPr>
          <p:cNvPr id="5" name="Footer Placeholder 4">
            <a:extLst>
              <a:ext uri="{FF2B5EF4-FFF2-40B4-BE49-F238E27FC236}">
                <a16:creationId xmlns:a16="http://schemas.microsoft.com/office/drawing/2014/main" id="{5FE2F466-A763-452D-926E-8CCF11510C9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AC3C203-DC07-4B2F-8CAF-308186B2DF78}"/>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2216868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title A">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89626E4-F2E2-4F99-96F6-FB15BA8179A6}"/>
              </a:ext>
            </a:extLst>
          </p:cNvPr>
          <p:cNvSpPr/>
          <p:nvPr userDrawn="1"/>
        </p:nvSpPr>
        <p:spPr>
          <a:xfrm>
            <a:off x="8125754" y="13649"/>
            <a:ext cx="4055135" cy="6857999"/>
          </a:xfrm>
          <a:custGeom>
            <a:avLst/>
            <a:gdLst>
              <a:gd name="connsiteX0" fmla="*/ 145156 w 4055135"/>
              <a:gd name="connsiteY0" fmla="*/ 0 h 6857999"/>
              <a:gd name="connsiteX1" fmla="*/ 4055135 w 4055135"/>
              <a:gd name="connsiteY1" fmla="*/ 0 h 6857999"/>
              <a:gd name="connsiteX2" fmla="*/ 4055135 w 4055135"/>
              <a:gd name="connsiteY2" fmla="*/ 6857999 h 6857999"/>
              <a:gd name="connsiteX3" fmla="*/ 284539 w 4055135"/>
              <a:gd name="connsiteY3" fmla="*/ 6857999 h 6857999"/>
              <a:gd name="connsiteX4" fmla="*/ 943899 w 4055135"/>
              <a:gd name="connsiteY4" fmla="*/ 6164826 h 6857999"/>
              <a:gd name="connsiteX5" fmla="*/ 2861187 w 4055135"/>
              <a:gd name="connsiteY5" fmla="*/ 4807974 h 6857999"/>
              <a:gd name="connsiteX6" fmla="*/ 2861187 w 4055135"/>
              <a:gd name="connsiteY6" fmla="*/ 2536723 h 6857999"/>
              <a:gd name="connsiteX7" fmla="*/ 0 w 405513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5135" h="6857999">
                <a:moveTo>
                  <a:pt x="145156" y="0"/>
                </a:moveTo>
                <a:lnTo>
                  <a:pt x="4055135" y="0"/>
                </a:lnTo>
                <a:lnTo>
                  <a:pt x="405513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1"/>
              </a:gs>
              <a:gs pos="98947">
                <a:schemeClr val="accent6">
                  <a:lumMod val="20000"/>
                  <a:lumOff val="80000"/>
                </a:schemeClr>
              </a:gs>
              <a:gs pos="75000">
                <a:schemeClr val="accent1">
                  <a:lumMod val="20000"/>
                  <a:lumOff val="8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dirty="0" err="1"/>
          </a:p>
        </p:txBody>
      </p:sp>
      <p:pic>
        <p:nvPicPr>
          <p:cNvPr id="17" name="Picture 16" descr="Icon&#10;&#10;Description automatically generated">
            <a:extLst>
              <a:ext uri="{FF2B5EF4-FFF2-40B4-BE49-F238E27FC236}">
                <a16:creationId xmlns:a16="http://schemas.microsoft.com/office/drawing/2014/main" id="{1E475076-8623-4B0D-BAF1-60D9172C77D8}"/>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763" b="28326"/>
          <a:stretch/>
        </p:blipFill>
        <p:spPr>
          <a:xfrm>
            <a:off x="8125751" y="0"/>
            <a:ext cx="4066250" cy="6858000"/>
          </a:xfrm>
          <a:custGeom>
            <a:avLst/>
            <a:gdLst>
              <a:gd name="connsiteX0" fmla="*/ 0 w 4066250"/>
              <a:gd name="connsiteY0" fmla="*/ 0 h 6858000"/>
              <a:gd name="connsiteX1" fmla="*/ 4066250 w 4066250"/>
              <a:gd name="connsiteY1" fmla="*/ 0 h 6858000"/>
              <a:gd name="connsiteX2" fmla="*/ 4066250 w 4066250"/>
              <a:gd name="connsiteY2" fmla="*/ 6858000 h 6858000"/>
              <a:gd name="connsiteX3" fmla="*/ 0 w 40662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6250" h="6858000">
                <a:moveTo>
                  <a:pt x="0" y="0"/>
                </a:moveTo>
                <a:lnTo>
                  <a:pt x="4066250" y="0"/>
                </a:lnTo>
                <a:lnTo>
                  <a:pt x="4066250" y="6858000"/>
                </a:lnTo>
                <a:lnTo>
                  <a:pt x="0" y="6858000"/>
                </a:lnTo>
                <a:close/>
              </a:path>
            </a:pathLst>
          </a:custGeom>
        </p:spPr>
      </p:pic>
      <p:pic>
        <p:nvPicPr>
          <p:cNvPr id="16" name="Picture 15" descr="Icon&#10;&#10;Description automatically generated">
            <a:extLst>
              <a:ext uri="{FF2B5EF4-FFF2-40B4-BE49-F238E27FC236}">
                <a16:creationId xmlns:a16="http://schemas.microsoft.com/office/drawing/2014/main" id="{E1606CA5-5E03-4E52-B744-146BD05F89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656" r="5282" b="19382"/>
          <a:stretch/>
        </p:blipFill>
        <p:spPr>
          <a:xfrm>
            <a:off x="4265240" y="13648"/>
            <a:ext cx="7915648" cy="6858000"/>
          </a:xfrm>
          <a:custGeom>
            <a:avLst/>
            <a:gdLst>
              <a:gd name="connsiteX0" fmla="*/ 0 w 7915648"/>
              <a:gd name="connsiteY0" fmla="*/ 0 h 6858000"/>
              <a:gd name="connsiteX1" fmla="*/ 7915648 w 7915648"/>
              <a:gd name="connsiteY1" fmla="*/ 0 h 6858000"/>
              <a:gd name="connsiteX2" fmla="*/ 7915648 w 7915648"/>
              <a:gd name="connsiteY2" fmla="*/ 6858000 h 6858000"/>
              <a:gd name="connsiteX3" fmla="*/ 0 w 79156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15648" h="6858000">
                <a:moveTo>
                  <a:pt x="0" y="0"/>
                </a:moveTo>
                <a:lnTo>
                  <a:pt x="7915648" y="0"/>
                </a:lnTo>
                <a:lnTo>
                  <a:pt x="7915648" y="6858000"/>
                </a:lnTo>
                <a:lnTo>
                  <a:pt x="0" y="6858000"/>
                </a:lnTo>
                <a:close/>
              </a:path>
            </a:pathLst>
          </a:custGeom>
        </p:spPr>
      </p:pic>
      <p:sp>
        <p:nvSpPr>
          <p:cNvPr id="8" name="Text Placeholder 8">
            <a:extLst>
              <a:ext uri="{FF2B5EF4-FFF2-40B4-BE49-F238E27FC236}">
                <a16:creationId xmlns:a16="http://schemas.microsoft.com/office/drawing/2014/main" id="{A04A2FAC-A0EA-2D4A-C472-C61D2BF075E4}"/>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dirty="0"/>
              <a:t>Click to edit Master text styles</a:t>
            </a:r>
          </a:p>
        </p:txBody>
      </p:sp>
      <p:sp>
        <p:nvSpPr>
          <p:cNvPr id="11" name="Text Placeholder 8">
            <a:extLst>
              <a:ext uri="{FF2B5EF4-FFF2-40B4-BE49-F238E27FC236}">
                <a16:creationId xmlns:a16="http://schemas.microsoft.com/office/drawing/2014/main" id="{5FBE5829-B806-81D6-105E-738C6499BE4A}"/>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dirty="0"/>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1910337991"/>
      </p:ext>
    </p:extLst>
  </p:cSld>
  <p:clrMapOvr>
    <a:masterClrMapping/>
  </p:clrMapOvr>
  <p:extLst>
    <p:ext uri="{DCECCB84-F9BA-43D5-87BE-67443E8EF086}">
      <p15:sldGuideLst xmlns:p15="http://schemas.microsoft.com/office/powerpoint/2012/main">
        <p15:guide id="1" pos="3817">
          <p15:clr>
            <a:srgbClr val="FBAE40"/>
          </p15:clr>
        </p15:guide>
        <p15:guide id="2" pos="767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title B">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75C563F-521C-426C-BE4C-379C8295ECA1}"/>
              </a:ext>
            </a:extLst>
          </p:cNvPr>
          <p:cNvSpPr/>
          <p:nvPr userDrawn="1"/>
        </p:nvSpPr>
        <p:spPr>
          <a:xfrm>
            <a:off x="8112090" y="1"/>
            <a:ext cx="4079911" cy="6857999"/>
          </a:xfrm>
          <a:custGeom>
            <a:avLst/>
            <a:gdLst>
              <a:gd name="connsiteX0" fmla="*/ 145156 w 4079911"/>
              <a:gd name="connsiteY0" fmla="*/ 0 h 6857999"/>
              <a:gd name="connsiteX1" fmla="*/ 4079911 w 4079911"/>
              <a:gd name="connsiteY1" fmla="*/ 0 h 6857999"/>
              <a:gd name="connsiteX2" fmla="*/ 4079911 w 4079911"/>
              <a:gd name="connsiteY2" fmla="*/ 6857999 h 6857999"/>
              <a:gd name="connsiteX3" fmla="*/ 284539 w 4079911"/>
              <a:gd name="connsiteY3" fmla="*/ 6857999 h 6857999"/>
              <a:gd name="connsiteX4" fmla="*/ 943899 w 4079911"/>
              <a:gd name="connsiteY4" fmla="*/ 6164826 h 6857999"/>
              <a:gd name="connsiteX5" fmla="*/ 2861187 w 4079911"/>
              <a:gd name="connsiteY5" fmla="*/ 4807974 h 6857999"/>
              <a:gd name="connsiteX6" fmla="*/ 2861187 w 4079911"/>
              <a:gd name="connsiteY6" fmla="*/ 2536723 h 6857999"/>
              <a:gd name="connsiteX7" fmla="*/ 0 w 4079911"/>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11" h="6857999">
                <a:moveTo>
                  <a:pt x="145156" y="0"/>
                </a:moveTo>
                <a:lnTo>
                  <a:pt x="4079911" y="0"/>
                </a:lnTo>
                <a:lnTo>
                  <a:pt x="4079911" y="6857999"/>
                </a:lnTo>
                <a:lnTo>
                  <a:pt x="284539" y="6857999"/>
                </a:lnTo>
                <a:lnTo>
                  <a:pt x="943899" y="6164826"/>
                </a:lnTo>
                <a:lnTo>
                  <a:pt x="2861187" y="4807974"/>
                </a:lnTo>
                <a:lnTo>
                  <a:pt x="2861187" y="2536723"/>
                </a:lnTo>
                <a:lnTo>
                  <a:pt x="0" y="1002890"/>
                </a:lnTo>
                <a:close/>
              </a:path>
            </a:pathLst>
          </a:custGeom>
          <a:gradFill flip="none" rotWithShape="1">
            <a:gsLst>
              <a:gs pos="0">
                <a:schemeClr val="accent3"/>
              </a:gs>
              <a:gs pos="98947">
                <a:schemeClr val="accent3">
                  <a:lumMod val="20000"/>
                  <a:lumOff val="80000"/>
                </a:schemeClr>
              </a:gs>
              <a:gs pos="75000">
                <a:schemeClr val="accent3">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dirty="0" err="1"/>
          </a:p>
        </p:txBody>
      </p:sp>
      <p:pic>
        <p:nvPicPr>
          <p:cNvPr id="12" name="Picture 11" descr="Icon&#10;&#10;Description automatically generated">
            <a:extLst>
              <a:ext uri="{FF2B5EF4-FFF2-40B4-BE49-F238E27FC236}">
                <a16:creationId xmlns:a16="http://schemas.microsoft.com/office/drawing/2014/main" id="{8F159C22-46EF-4E4C-B53A-FB0E30AFB69C}"/>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50" b="28326"/>
          <a:stretch/>
        </p:blipFill>
        <p:spPr>
          <a:xfrm>
            <a:off x="8112088" y="0"/>
            <a:ext cx="4079912" cy="6858000"/>
          </a:xfrm>
          <a:custGeom>
            <a:avLst/>
            <a:gdLst>
              <a:gd name="connsiteX0" fmla="*/ 0 w 4079912"/>
              <a:gd name="connsiteY0" fmla="*/ 0 h 6858000"/>
              <a:gd name="connsiteX1" fmla="*/ 4079912 w 4079912"/>
              <a:gd name="connsiteY1" fmla="*/ 0 h 6858000"/>
              <a:gd name="connsiteX2" fmla="*/ 4079912 w 4079912"/>
              <a:gd name="connsiteY2" fmla="*/ 6858000 h 6858000"/>
              <a:gd name="connsiteX3" fmla="*/ 0 w 40799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12" h="6858000">
                <a:moveTo>
                  <a:pt x="0" y="0"/>
                </a:moveTo>
                <a:lnTo>
                  <a:pt x="4079912" y="0"/>
                </a:lnTo>
                <a:lnTo>
                  <a:pt x="4079912" y="6858000"/>
                </a:lnTo>
                <a:lnTo>
                  <a:pt x="0" y="6858000"/>
                </a:lnTo>
                <a:close/>
              </a:path>
            </a:pathLst>
          </a:custGeom>
        </p:spPr>
      </p:pic>
      <p:pic>
        <p:nvPicPr>
          <p:cNvPr id="3" name="Picture 2" descr="Shape, icon, arrow&#10;&#10;Description automatically generated">
            <a:extLst>
              <a:ext uri="{FF2B5EF4-FFF2-40B4-BE49-F238E27FC236}">
                <a16:creationId xmlns:a16="http://schemas.microsoft.com/office/drawing/2014/main" id="{F616E3B6-3533-C566-A35F-C1A5CCB719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073" b="18647"/>
          <a:stretch/>
        </p:blipFill>
        <p:spPr>
          <a:xfrm>
            <a:off x="4406557" y="0"/>
            <a:ext cx="8183064" cy="6858000"/>
          </a:xfrm>
          <a:prstGeom prst="rect">
            <a:avLst/>
          </a:prstGeom>
        </p:spPr>
      </p:pic>
      <p:sp>
        <p:nvSpPr>
          <p:cNvPr id="8" name="Text Placeholder 8">
            <a:extLst>
              <a:ext uri="{FF2B5EF4-FFF2-40B4-BE49-F238E27FC236}">
                <a16:creationId xmlns:a16="http://schemas.microsoft.com/office/drawing/2014/main" id="{936EEBF6-1580-CAA7-A75F-85E38C540849}"/>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dirty="0"/>
              <a:t>Click to edit Master text styles</a:t>
            </a:r>
          </a:p>
        </p:txBody>
      </p:sp>
      <p:sp>
        <p:nvSpPr>
          <p:cNvPr id="11" name="Text Placeholder 8">
            <a:extLst>
              <a:ext uri="{FF2B5EF4-FFF2-40B4-BE49-F238E27FC236}">
                <a16:creationId xmlns:a16="http://schemas.microsoft.com/office/drawing/2014/main" id="{9AD452A4-C0AB-49DE-F7F0-21A728006C52}"/>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dirty="0"/>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4133667667"/>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title C">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A72EFBB-976D-4927-BF45-927AC39B027F}"/>
              </a:ext>
            </a:extLst>
          </p:cNvPr>
          <p:cNvSpPr/>
          <p:nvPr userDrawn="1"/>
        </p:nvSpPr>
        <p:spPr>
          <a:xfrm>
            <a:off x="8166646" y="1"/>
            <a:ext cx="4025355" cy="6857999"/>
          </a:xfrm>
          <a:custGeom>
            <a:avLst/>
            <a:gdLst>
              <a:gd name="connsiteX0" fmla="*/ 145156 w 4025355"/>
              <a:gd name="connsiteY0" fmla="*/ 0 h 6857999"/>
              <a:gd name="connsiteX1" fmla="*/ 4025355 w 4025355"/>
              <a:gd name="connsiteY1" fmla="*/ 0 h 6857999"/>
              <a:gd name="connsiteX2" fmla="*/ 4025355 w 4025355"/>
              <a:gd name="connsiteY2" fmla="*/ 6857999 h 6857999"/>
              <a:gd name="connsiteX3" fmla="*/ 284539 w 4025355"/>
              <a:gd name="connsiteY3" fmla="*/ 6857999 h 6857999"/>
              <a:gd name="connsiteX4" fmla="*/ 943899 w 4025355"/>
              <a:gd name="connsiteY4" fmla="*/ 6164826 h 6857999"/>
              <a:gd name="connsiteX5" fmla="*/ 2861187 w 4025355"/>
              <a:gd name="connsiteY5" fmla="*/ 4807974 h 6857999"/>
              <a:gd name="connsiteX6" fmla="*/ 2861187 w 4025355"/>
              <a:gd name="connsiteY6" fmla="*/ 2536723 h 6857999"/>
              <a:gd name="connsiteX7" fmla="*/ 0 w 402535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5355" h="6857999">
                <a:moveTo>
                  <a:pt x="145156" y="0"/>
                </a:moveTo>
                <a:lnTo>
                  <a:pt x="4025355" y="0"/>
                </a:lnTo>
                <a:lnTo>
                  <a:pt x="402535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5"/>
              </a:gs>
              <a:gs pos="98947">
                <a:schemeClr val="accent5">
                  <a:lumMod val="20000"/>
                  <a:lumOff val="80000"/>
                </a:schemeClr>
              </a:gs>
              <a:gs pos="75000">
                <a:schemeClr val="accent5">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dirty="0" err="1"/>
          </a:p>
        </p:txBody>
      </p:sp>
      <p:pic>
        <p:nvPicPr>
          <p:cNvPr id="12" name="Picture 11" descr="Icon&#10;&#10;Description automatically generated">
            <a:extLst>
              <a:ext uri="{FF2B5EF4-FFF2-40B4-BE49-F238E27FC236}">
                <a16:creationId xmlns:a16="http://schemas.microsoft.com/office/drawing/2014/main" id="{B799C62F-5C00-45DA-96C0-50494CE7E3DB}"/>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8100" b="28326"/>
          <a:stretch/>
        </p:blipFill>
        <p:spPr>
          <a:xfrm>
            <a:off x="8166644" y="0"/>
            <a:ext cx="4025356" cy="6858000"/>
          </a:xfrm>
          <a:custGeom>
            <a:avLst/>
            <a:gdLst>
              <a:gd name="connsiteX0" fmla="*/ 0 w 4025356"/>
              <a:gd name="connsiteY0" fmla="*/ 0 h 6858000"/>
              <a:gd name="connsiteX1" fmla="*/ 4025356 w 4025356"/>
              <a:gd name="connsiteY1" fmla="*/ 0 h 6858000"/>
              <a:gd name="connsiteX2" fmla="*/ 4025356 w 4025356"/>
              <a:gd name="connsiteY2" fmla="*/ 6858000 h 6858000"/>
              <a:gd name="connsiteX3" fmla="*/ 0 w 402535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25356" h="6858000">
                <a:moveTo>
                  <a:pt x="0" y="0"/>
                </a:moveTo>
                <a:lnTo>
                  <a:pt x="4025356" y="0"/>
                </a:lnTo>
                <a:lnTo>
                  <a:pt x="4025356" y="6858000"/>
                </a:lnTo>
                <a:lnTo>
                  <a:pt x="0" y="6858000"/>
                </a:lnTo>
                <a:close/>
              </a:path>
            </a:pathLst>
          </a:custGeom>
        </p:spPr>
      </p:pic>
      <p:pic>
        <p:nvPicPr>
          <p:cNvPr id="3" name="Picture 2" descr="Icon&#10;&#10;Description automatically generated">
            <a:extLst>
              <a:ext uri="{FF2B5EF4-FFF2-40B4-BE49-F238E27FC236}">
                <a16:creationId xmlns:a16="http://schemas.microsoft.com/office/drawing/2014/main" id="{4B7108A3-61C7-C25C-D687-58DC2E87E13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202" b="18901"/>
          <a:stretch/>
        </p:blipFill>
        <p:spPr>
          <a:xfrm>
            <a:off x="4438404" y="1"/>
            <a:ext cx="8232887" cy="6858000"/>
          </a:xfrm>
          <a:prstGeom prst="rect">
            <a:avLst/>
          </a:pr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dirty="0"/>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dirty="0"/>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3324150707"/>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title 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C44F8057-F13D-4D8A-8442-FFF3B9F9850D}"/>
              </a:ext>
            </a:extLst>
          </p:cNvPr>
          <p:cNvSpPr/>
          <p:nvPr userDrawn="1"/>
        </p:nvSpPr>
        <p:spPr>
          <a:xfrm>
            <a:off x="8112054" y="1"/>
            <a:ext cx="4079947" cy="6857999"/>
          </a:xfrm>
          <a:custGeom>
            <a:avLst/>
            <a:gdLst>
              <a:gd name="connsiteX0" fmla="*/ 145156 w 4079947"/>
              <a:gd name="connsiteY0" fmla="*/ 0 h 6857999"/>
              <a:gd name="connsiteX1" fmla="*/ 4079947 w 4079947"/>
              <a:gd name="connsiteY1" fmla="*/ 0 h 6857999"/>
              <a:gd name="connsiteX2" fmla="*/ 4079947 w 4079947"/>
              <a:gd name="connsiteY2" fmla="*/ 6857999 h 6857999"/>
              <a:gd name="connsiteX3" fmla="*/ 284539 w 4079947"/>
              <a:gd name="connsiteY3" fmla="*/ 6857999 h 6857999"/>
              <a:gd name="connsiteX4" fmla="*/ 943899 w 4079947"/>
              <a:gd name="connsiteY4" fmla="*/ 6164826 h 6857999"/>
              <a:gd name="connsiteX5" fmla="*/ 2861187 w 4079947"/>
              <a:gd name="connsiteY5" fmla="*/ 4807974 h 6857999"/>
              <a:gd name="connsiteX6" fmla="*/ 2861187 w 4079947"/>
              <a:gd name="connsiteY6" fmla="*/ 2536723 h 6857999"/>
              <a:gd name="connsiteX7" fmla="*/ 0 w 4079947"/>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47" h="6857999">
                <a:moveTo>
                  <a:pt x="145156" y="0"/>
                </a:moveTo>
                <a:lnTo>
                  <a:pt x="4079947" y="0"/>
                </a:lnTo>
                <a:lnTo>
                  <a:pt x="4079947" y="6857999"/>
                </a:lnTo>
                <a:lnTo>
                  <a:pt x="284539" y="6857999"/>
                </a:lnTo>
                <a:lnTo>
                  <a:pt x="943899" y="6164826"/>
                </a:lnTo>
                <a:lnTo>
                  <a:pt x="2861187" y="4807974"/>
                </a:lnTo>
                <a:lnTo>
                  <a:pt x="2861187" y="2536723"/>
                </a:lnTo>
                <a:lnTo>
                  <a:pt x="0" y="1002890"/>
                </a:lnTo>
                <a:close/>
              </a:path>
            </a:pathLst>
          </a:custGeom>
          <a:gradFill flip="none" rotWithShape="1">
            <a:gsLst>
              <a:gs pos="0">
                <a:schemeClr val="accent2">
                  <a:lumMod val="60000"/>
                  <a:lumOff val="40000"/>
                </a:schemeClr>
              </a:gs>
              <a:gs pos="98947">
                <a:schemeClr val="accent5">
                  <a:lumMod val="20000"/>
                  <a:lumOff val="80000"/>
                </a:schemeClr>
              </a:gs>
              <a:gs pos="75000">
                <a:schemeClr val="accent2">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dirty="0" err="1"/>
          </a:p>
        </p:txBody>
      </p:sp>
      <p:pic>
        <p:nvPicPr>
          <p:cNvPr id="23" name="Picture 22" descr="Icon&#10;&#10;Description automatically generated">
            <a:extLst>
              <a:ext uri="{FF2B5EF4-FFF2-40B4-BE49-F238E27FC236}">
                <a16:creationId xmlns:a16="http://schemas.microsoft.com/office/drawing/2014/main" id="{64212513-E88B-47CC-B1AF-24450A9B7B96}"/>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49" b="28326"/>
          <a:stretch/>
        </p:blipFill>
        <p:spPr>
          <a:xfrm>
            <a:off x="8112052" y="0"/>
            <a:ext cx="4079948" cy="6858000"/>
          </a:xfrm>
          <a:custGeom>
            <a:avLst/>
            <a:gdLst>
              <a:gd name="connsiteX0" fmla="*/ 0 w 4079948"/>
              <a:gd name="connsiteY0" fmla="*/ 0 h 6858000"/>
              <a:gd name="connsiteX1" fmla="*/ 4079948 w 4079948"/>
              <a:gd name="connsiteY1" fmla="*/ 0 h 6858000"/>
              <a:gd name="connsiteX2" fmla="*/ 4079948 w 4079948"/>
              <a:gd name="connsiteY2" fmla="*/ 6858000 h 6858000"/>
              <a:gd name="connsiteX3" fmla="*/ 0 w 40799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48" h="6858000">
                <a:moveTo>
                  <a:pt x="0" y="0"/>
                </a:moveTo>
                <a:lnTo>
                  <a:pt x="4079948" y="0"/>
                </a:lnTo>
                <a:lnTo>
                  <a:pt x="4079948" y="6858000"/>
                </a:lnTo>
                <a:lnTo>
                  <a:pt x="0" y="6858000"/>
                </a:lnTo>
                <a:close/>
              </a:path>
            </a:pathLst>
          </a:cu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dirty="0"/>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dirty="0"/>
              <a:t>Click to edit Master text styles</a:t>
            </a:r>
          </a:p>
        </p:txBody>
      </p:sp>
      <p:pic>
        <p:nvPicPr>
          <p:cNvPr id="4" name="Picture 3" descr="Icon&#10;&#10;Description automatically generated">
            <a:extLst>
              <a:ext uri="{FF2B5EF4-FFF2-40B4-BE49-F238E27FC236}">
                <a16:creationId xmlns:a16="http://schemas.microsoft.com/office/drawing/2014/main" id="{1D628B0A-5F72-ED32-290F-C428C30BED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926" b="18805"/>
          <a:stretch/>
        </p:blipFill>
        <p:spPr>
          <a:xfrm>
            <a:off x="4432579" y="0"/>
            <a:ext cx="8184507" cy="6858000"/>
          </a:xfrm>
          <a:prstGeom prst="rect">
            <a:avLst/>
          </a:prstGeom>
        </p:spPr>
      </p:pic>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616486811"/>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er title 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6326CD9-6109-4719-9D40-91EA8C9245C5}"/>
              </a:ext>
            </a:extLst>
          </p:cNvPr>
          <p:cNvSpPr/>
          <p:nvPr userDrawn="1"/>
        </p:nvSpPr>
        <p:spPr>
          <a:xfrm>
            <a:off x="8152998" y="2"/>
            <a:ext cx="4039003" cy="6857999"/>
          </a:xfrm>
          <a:custGeom>
            <a:avLst/>
            <a:gdLst>
              <a:gd name="connsiteX0" fmla="*/ 145156 w 4039003"/>
              <a:gd name="connsiteY0" fmla="*/ 0 h 6857999"/>
              <a:gd name="connsiteX1" fmla="*/ 4039003 w 4039003"/>
              <a:gd name="connsiteY1" fmla="*/ 0 h 6857999"/>
              <a:gd name="connsiteX2" fmla="*/ 4039003 w 4039003"/>
              <a:gd name="connsiteY2" fmla="*/ 6857999 h 6857999"/>
              <a:gd name="connsiteX3" fmla="*/ 284539 w 4039003"/>
              <a:gd name="connsiteY3" fmla="*/ 6857999 h 6857999"/>
              <a:gd name="connsiteX4" fmla="*/ 943899 w 4039003"/>
              <a:gd name="connsiteY4" fmla="*/ 6164826 h 6857999"/>
              <a:gd name="connsiteX5" fmla="*/ 2861187 w 4039003"/>
              <a:gd name="connsiteY5" fmla="*/ 4807974 h 6857999"/>
              <a:gd name="connsiteX6" fmla="*/ 2861187 w 4039003"/>
              <a:gd name="connsiteY6" fmla="*/ 2536723 h 6857999"/>
              <a:gd name="connsiteX7" fmla="*/ 0 w 4039003"/>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9003" h="6857999">
                <a:moveTo>
                  <a:pt x="145156" y="0"/>
                </a:moveTo>
                <a:lnTo>
                  <a:pt x="4039003" y="0"/>
                </a:lnTo>
                <a:lnTo>
                  <a:pt x="4039003" y="6857999"/>
                </a:lnTo>
                <a:lnTo>
                  <a:pt x="284539" y="6857999"/>
                </a:lnTo>
                <a:lnTo>
                  <a:pt x="943899" y="6164826"/>
                </a:lnTo>
                <a:lnTo>
                  <a:pt x="2861187" y="4807974"/>
                </a:lnTo>
                <a:lnTo>
                  <a:pt x="2861187" y="2536723"/>
                </a:lnTo>
                <a:lnTo>
                  <a:pt x="0" y="1002890"/>
                </a:lnTo>
                <a:close/>
              </a:path>
            </a:pathLst>
          </a:custGeom>
          <a:gradFill flip="none" rotWithShape="1">
            <a:gsLst>
              <a:gs pos="0">
                <a:schemeClr val="accent6"/>
              </a:gs>
              <a:gs pos="98947">
                <a:schemeClr val="accent6">
                  <a:lumMod val="20000"/>
                  <a:lumOff val="80000"/>
                </a:schemeClr>
              </a:gs>
              <a:gs pos="75000">
                <a:schemeClr val="accent6">
                  <a:lumMod val="60000"/>
                  <a:lumOff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dirty="0" err="1"/>
          </a:p>
        </p:txBody>
      </p:sp>
      <p:pic>
        <p:nvPicPr>
          <p:cNvPr id="12" name="Picture 11" descr="Icon&#10;&#10;Description automatically generated">
            <a:extLst>
              <a:ext uri="{FF2B5EF4-FFF2-40B4-BE49-F238E27FC236}">
                <a16:creationId xmlns:a16="http://schemas.microsoft.com/office/drawing/2014/main" id="{AE06C2EE-A9F7-46C1-ACD3-A0985222208F}"/>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987" b="28326"/>
          <a:stretch/>
        </p:blipFill>
        <p:spPr>
          <a:xfrm>
            <a:off x="8152996" y="1"/>
            <a:ext cx="4039004" cy="6858000"/>
          </a:xfrm>
          <a:custGeom>
            <a:avLst/>
            <a:gdLst>
              <a:gd name="connsiteX0" fmla="*/ 0 w 4039004"/>
              <a:gd name="connsiteY0" fmla="*/ 0 h 6858000"/>
              <a:gd name="connsiteX1" fmla="*/ 4039004 w 4039004"/>
              <a:gd name="connsiteY1" fmla="*/ 0 h 6858000"/>
              <a:gd name="connsiteX2" fmla="*/ 4039004 w 4039004"/>
              <a:gd name="connsiteY2" fmla="*/ 6858000 h 6858000"/>
              <a:gd name="connsiteX3" fmla="*/ 0 w 40390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04" h="6858000">
                <a:moveTo>
                  <a:pt x="0" y="0"/>
                </a:moveTo>
                <a:lnTo>
                  <a:pt x="4039004" y="0"/>
                </a:lnTo>
                <a:lnTo>
                  <a:pt x="4039004" y="6858000"/>
                </a:lnTo>
                <a:lnTo>
                  <a:pt x="0" y="6858000"/>
                </a:lnTo>
                <a:close/>
              </a:path>
            </a:pathLst>
          </a:custGeom>
        </p:spPr>
      </p:pic>
      <p:pic>
        <p:nvPicPr>
          <p:cNvPr id="3" name="Picture 2" descr="Icon, arrow&#10;&#10;Description automatically generated">
            <a:extLst>
              <a:ext uri="{FF2B5EF4-FFF2-40B4-BE49-F238E27FC236}">
                <a16:creationId xmlns:a16="http://schemas.microsoft.com/office/drawing/2014/main" id="{311E371A-DEBC-9E7F-2616-557D75F6D0C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329" b="19025"/>
          <a:stretch/>
        </p:blipFill>
        <p:spPr>
          <a:xfrm>
            <a:off x="4391658" y="0"/>
            <a:ext cx="8265985" cy="6857999"/>
          </a:xfrm>
          <a:prstGeom prst="rect">
            <a:avLst/>
          </a:prstGeom>
        </p:spPr>
      </p:pic>
      <p:sp>
        <p:nvSpPr>
          <p:cNvPr id="8" name="Text Placeholder 8">
            <a:extLst>
              <a:ext uri="{FF2B5EF4-FFF2-40B4-BE49-F238E27FC236}">
                <a16:creationId xmlns:a16="http://schemas.microsoft.com/office/drawing/2014/main" id="{6ADD4650-C5A6-14A3-153D-E5FF678A5DBD}"/>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dirty="0"/>
              <a:t>Click to edit Master text styles</a:t>
            </a:r>
          </a:p>
        </p:txBody>
      </p:sp>
      <p:sp>
        <p:nvSpPr>
          <p:cNvPr id="11" name="Text Placeholder 8">
            <a:extLst>
              <a:ext uri="{FF2B5EF4-FFF2-40B4-BE49-F238E27FC236}">
                <a16:creationId xmlns:a16="http://schemas.microsoft.com/office/drawing/2014/main" id="{A08B9372-F631-DB4C-726A-CDB0053804A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dirty="0"/>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2007911768"/>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lvl1pPr>
              <a:defRPr sz="3500"/>
            </a:lvl1p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7007607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green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descr="Logo, icon&#10;&#10;Description automatically generated with medium confidence">
            <a:extLst>
              <a:ext uri="{FF2B5EF4-FFF2-40B4-BE49-F238E27FC236}">
                <a16:creationId xmlns:a16="http://schemas.microsoft.com/office/drawing/2014/main" id="{7CCABDE6-ECEE-678C-B8FF-1D9600EFEE38}"/>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Tree>
    <p:extLst>
      <p:ext uri="{BB962C8B-B14F-4D97-AF65-F5344CB8AC3E}">
        <p14:creationId xmlns:p14="http://schemas.microsoft.com/office/powerpoint/2010/main" val="412570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pink graphic">
    <p:spTree>
      <p:nvGrpSpPr>
        <p:cNvPr id="1" name=""/>
        <p:cNvGrpSpPr/>
        <p:nvPr/>
      </p:nvGrpSpPr>
      <p:grpSpPr>
        <a:xfrm>
          <a:off x="0" y="0"/>
          <a:ext cx="0" cy="0"/>
          <a:chOff x="0" y="0"/>
          <a:chExt cx="0" cy="0"/>
        </a:xfrm>
      </p:grpSpPr>
      <p:pic>
        <p:nvPicPr>
          <p:cNvPr id="5" name="Picture 4" descr="Shape, arrow&#10;&#10;Description automatically generated">
            <a:extLst>
              <a:ext uri="{FF2B5EF4-FFF2-40B4-BE49-F238E27FC236}">
                <a16:creationId xmlns:a16="http://schemas.microsoft.com/office/drawing/2014/main" id="{8ADC6083-7CB7-7DFE-C562-91F08D4CAEA0}"/>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9090419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_dark blu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858A478D-C5B0-0D70-17B9-1984C333FA32}"/>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992910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_light blue graphic">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2E74074E-18C5-0F5E-CA47-046F1980D746}"/>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2"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06017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ED1C-794F-452D-B96A-9EA929DCA5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DD40C5C-6396-4471-93D7-BF1C0F8A37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AF9CFF-B064-412F-A5B0-B98460305A9A}"/>
              </a:ext>
            </a:extLst>
          </p:cNvPr>
          <p:cNvSpPr>
            <a:spLocks noGrp="1"/>
          </p:cNvSpPr>
          <p:nvPr>
            <p:ph type="dt" sz="half" idx="10"/>
          </p:nvPr>
        </p:nvSpPr>
        <p:spPr/>
        <p:txBody>
          <a:bodyPr/>
          <a:lstStyle/>
          <a:p>
            <a:fld id="{3B8F5D31-75CE-4FCF-8BE7-2735715FB5EA}" type="datetimeFigureOut">
              <a:rPr lang="en-CA" smtClean="0"/>
              <a:t>2023-04-18</a:t>
            </a:fld>
            <a:endParaRPr lang="en-CA"/>
          </a:p>
        </p:txBody>
      </p:sp>
      <p:sp>
        <p:nvSpPr>
          <p:cNvPr id="5" name="Footer Placeholder 4">
            <a:extLst>
              <a:ext uri="{FF2B5EF4-FFF2-40B4-BE49-F238E27FC236}">
                <a16:creationId xmlns:a16="http://schemas.microsoft.com/office/drawing/2014/main" id="{767548C2-B942-4676-BD62-38F5E7D5BB0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DB95693-7A2F-4F85-84D5-0B2474475975}"/>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33910708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_purpl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47318944-FB05-4B74-2BDE-10CE80BF526C}"/>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1905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1966722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_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611840"/>
          </a:xfrm>
        </p:spPr>
        <p:txBody>
          <a:bodyPr/>
          <a:lstStyle/>
          <a:p>
            <a:r>
              <a:rPr lang="en-US" dirty="0"/>
              <a:t>Click to edit Master title style</a:t>
            </a:r>
            <a:endParaRPr lang="en-CA" dirty="0"/>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65A6A31-6B38-A1FC-CAE9-C62E5D73B2F5}"/>
              </a:ext>
            </a:extLst>
          </p:cNvPr>
          <p:cNvSpPr>
            <a:spLocks noGrp="1"/>
          </p:cNvSpPr>
          <p:nvPr>
            <p:ph type="body" sz="quarter" idx="12"/>
          </p:nvPr>
        </p:nvSpPr>
        <p:spPr>
          <a:xfrm>
            <a:off x="535520" y="1016001"/>
            <a:ext cx="11118849" cy="694267"/>
          </a:xfrm>
        </p:spPr>
        <p:txBody>
          <a:bodyPr/>
          <a:lstStyle>
            <a:lvl1pPr marL="0" indent="0">
              <a:buNone/>
              <a:defRPr i="1">
                <a:solidFill>
                  <a:schemeClr val="accent5">
                    <a:lumMod val="60000"/>
                    <a:lumOff val="40000"/>
                  </a:schemeClr>
                </a:solidFill>
              </a:defRPr>
            </a:lvl1pPr>
          </a:lstStyle>
          <a:p>
            <a:pPr lvl="0"/>
            <a:endParaRPr lang="en-CA" dirty="0"/>
          </a:p>
        </p:txBody>
      </p:sp>
      <p:sp>
        <p:nvSpPr>
          <p:cNvPr id="7" name="Text Placeholder 5">
            <a:extLst>
              <a:ext uri="{FF2B5EF4-FFF2-40B4-BE49-F238E27FC236}">
                <a16:creationId xmlns:a16="http://schemas.microsoft.com/office/drawing/2014/main" id="{19071D26-AAE0-64F0-CC5F-F23F3D08766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Tree>
    <p:extLst>
      <p:ext uri="{BB962C8B-B14F-4D97-AF65-F5344CB8AC3E}">
        <p14:creationId xmlns:p14="http://schemas.microsoft.com/office/powerpoint/2010/main" val="18959960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5" name="Text Placeholder 5">
            <a:extLst>
              <a:ext uri="{FF2B5EF4-FFF2-40B4-BE49-F238E27FC236}">
                <a16:creationId xmlns:a16="http://schemas.microsoft.com/office/drawing/2014/main" id="{49E6CBDD-B889-F127-FC51-4C51B4C5B894}"/>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Tree>
    <p:extLst>
      <p:ext uri="{BB962C8B-B14F-4D97-AF65-F5344CB8AC3E}">
        <p14:creationId xmlns:p14="http://schemas.microsoft.com/office/powerpoint/2010/main" val="32294678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5" name="Do not use"/>
          <p:cNvSpPr txBox="1"/>
          <p:nvPr userDrawn="1"/>
        </p:nvSpPr>
        <p:spPr bwMode="white">
          <a:xfrm>
            <a:off x="430217" y="656825"/>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dirty="0">
                <a:solidFill>
                  <a:schemeClr val="bg1"/>
                </a:solidFill>
              </a:rPr>
              <a:t>If you see any </a:t>
            </a:r>
            <a:r>
              <a:rPr lang="en-GB" sz="4400" b="1" i="1" noProof="0" dirty="0">
                <a:solidFill>
                  <a:schemeClr val="bg1"/>
                </a:solidFill>
              </a:rPr>
              <a:t>layouts after this </a:t>
            </a:r>
            <a:r>
              <a:rPr lang="en-GB" sz="4400" b="0" i="0" noProof="0" dirty="0">
                <a:solidFill>
                  <a:schemeClr val="bg1"/>
                </a:solidFill>
              </a:rPr>
              <a:t>one</a:t>
            </a:r>
            <a:r>
              <a:rPr lang="en-GB" sz="4400" b="1" i="1" noProof="0" dirty="0">
                <a:solidFill>
                  <a:schemeClr val="bg1"/>
                </a:solidFill>
              </a:rPr>
              <a:t>,</a:t>
            </a:r>
            <a:br>
              <a:rPr lang="en-GB" sz="4400" b="0" i="0" noProof="0" dirty="0">
                <a:solidFill>
                  <a:schemeClr val="bg1"/>
                </a:solidFill>
              </a:rPr>
            </a:br>
            <a:r>
              <a:rPr lang="en-GB" sz="4400" b="0" noProof="0" dirty="0">
                <a:solidFill>
                  <a:schemeClr val="bg1"/>
                </a:solidFill>
              </a:rPr>
              <a:t>do not use them. These layouts </a:t>
            </a:r>
            <a:r>
              <a:rPr lang="en-GB" sz="4400" b="1" i="1" u="none" noProof="0" dirty="0">
                <a:solidFill>
                  <a:schemeClr val="bg1"/>
                </a:solidFill>
              </a:rPr>
              <a:t>are not </a:t>
            </a:r>
            <a:r>
              <a:rPr lang="en-GB" sz="4400" b="0" noProof="0" dirty="0">
                <a:solidFill>
                  <a:schemeClr val="bg1"/>
                </a:solidFill>
              </a:rPr>
              <a:t>part of our corporate template.</a:t>
            </a:r>
            <a:br>
              <a:rPr lang="en-GB" sz="2800" b="0" noProof="0" dirty="0">
                <a:solidFill>
                  <a:schemeClr val="bg1"/>
                </a:solidFill>
              </a:rPr>
            </a:br>
            <a:br>
              <a:rPr lang="en-GB" sz="2800" b="0" noProof="0" dirty="0">
                <a:solidFill>
                  <a:schemeClr val="bg1"/>
                </a:solidFill>
              </a:rPr>
            </a:br>
            <a:endParaRPr lang="en-GB"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404875" y="3325227"/>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430213" y="2588376"/>
            <a:ext cx="10152347" cy="2215991"/>
          </a:xfrm>
          <a:prstGeom prst="rect">
            <a:avLst/>
          </a:prstGeom>
        </p:spPr>
        <p:txBody>
          <a:bodyPr wrap="square">
            <a:spAutoFit/>
          </a:bodyPr>
          <a:lstStyle/>
          <a:p>
            <a:pPr algn="ctr"/>
            <a:r>
              <a:rPr lang="en-GB" sz="13800" b="1" i="1" noProof="0" dirty="0">
                <a:solidFill>
                  <a:schemeClr val="bg1"/>
                </a:solidFill>
              </a:rPr>
              <a:t>Do not use </a:t>
            </a:r>
            <a:endParaRPr lang="en-GB"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7" y="5186455"/>
            <a:ext cx="11356975"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Also notice: Layouts after this might contain potential confidential information.</a:t>
            </a:r>
            <a:br>
              <a:rPr lang="en-GB" sz="1800" b="0" noProof="0" dirty="0">
                <a:solidFill>
                  <a:schemeClr val="bg1"/>
                </a:solidFill>
              </a:rPr>
            </a:br>
            <a:endParaRPr lang="en-GB"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white">
          <a:xfrm>
            <a:off x="0" y="6912000"/>
            <a:ext cx="0" cy="0"/>
          </a:xfrm>
          <a:prstGeom prst="rect">
            <a:avLst/>
          </a:prstGeom>
        </p:spPr>
        <p:txBody>
          <a:bodyPr/>
          <a:lstStyle>
            <a:lvl1pPr>
              <a:defRPr>
                <a:noFill/>
              </a:defRPr>
            </a:lvl1pPr>
          </a:lstStyle>
          <a:p>
            <a:fld id="{9F65B27A-09D4-4045-A1E1-7A255ABBF5A9}" type="datetime3">
              <a:rPr lang="en-US" smtClean="0"/>
              <a:t>18 April 2023</a:t>
            </a:fld>
            <a:endParaRPr lang="en-GB"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white">
          <a:xfrm>
            <a:off x="0" y="6912000"/>
            <a:ext cx="0" cy="0"/>
          </a:xfrm>
          <a:prstGeom prst="rect">
            <a:avLst/>
          </a:prstGeom>
        </p:spPr>
        <p:txBody>
          <a:bodyPr/>
          <a:lstStyle>
            <a:lvl1pPr>
              <a:defRPr>
                <a:noFill/>
              </a:defRPr>
            </a:lvl1pPr>
          </a:lstStyle>
          <a:p>
            <a:endParaRPr lang="en-GB" dirty="0"/>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white">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3869145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471C8-F413-4A21-8A2B-367E44303BF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0D4D65F-8DB2-480D-83D9-9DB52CA0AB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918EDC7-FFD3-4885-BF43-4A5DDB6882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39ACBDE-6EBB-4E56-A56E-21B60943B565}"/>
              </a:ext>
            </a:extLst>
          </p:cNvPr>
          <p:cNvSpPr>
            <a:spLocks noGrp="1"/>
          </p:cNvSpPr>
          <p:nvPr>
            <p:ph type="dt" sz="half" idx="10"/>
          </p:nvPr>
        </p:nvSpPr>
        <p:spPr/>
        <p:txBody>
          <a:bodyPr/>
          <a:lstStyle/>
          <a:p>
            <a:fld id="{3B8F5D31-75CE-4FCF-8BE7-2735715FB5EA}" type="datetimeFigureOut">
              <a:rPr lang="en-CA" smtClean="0"/>
              <a:t>2023-04-18</a:t>
            </a:fld>
            <a:endParaRPr lang="en-CA"/>
          </a:p>
        </p:txBody>
      </p:sp>
      <p:sp>
        <p:nvSpPr>
          <p:cNvPr id="6" name="Footer Placeholder 5">
            <a:extLst>
              <a:ext uri="{FF2B5EF4-FFF2-40B4-BE49-F238E27FC236}">
                <a16:creationId xmlns:a16="http://schemas.microsoft.com/office/drawing/2014/main" id="{FC879051-6EE2-4333-9E1B-170C7B4BF29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815D19E-13CF-4FFB-85D6-9205FDD685F8}"/>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3314151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95952-566F-4ED6-AB77-98DD2D6BD45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5EC0B80-0006-4E97-8CBD-AED1349B80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A76869-B652-4101-AEBA-01736A155F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28542BF-4F22-4111-80C1-C2A6FDA80C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EF30FC-4C75-4DF8-9D4B-FE62C9E221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3CD83855-5AC7-4DFA-8550-71FE66D8426E}"/>
              </a:ext>
            </a:extLst>
          </p:cNvPr>
          <p:cNvSpPr>
            <a:spLocks noGrp="1"/>
          </p:cNvSpPr>
          <p:nvPr>
            <p:ph type="dt" sz="half" idx="10"/>
          </p:nvPr>
        </p:nvSpPr>
        <p:spPr/>
        <p:txBody>
          <a:bodyPr/>
          <a:lstStyle/>
          <a:p>
            <a:fld id="{3B8F5D31-75CE-4FCF-8BE7-2735715FB5EA}" type="datetimeFigureOut">
              <a:rPr lang="en-CA" smtClean="0"/>
              <a:t>2023-04-18</a:t>
            </a:fld>
            <a:endParaRPr lang="en-CA"/>
          </a:p>
        </p:txBody>
      </p:sp>
      <p:sp>
        <p:nvSpPr>
          <p:cNvPr id="8" name="Footer Placeholder 7">
            <a:extLst>
              <a:ext uri="{FF2B5EF4-FFF2-40B4-BE49-F238E27FC236}">
                <a16:creationId xmlns:a16="http://schemas.microsoft.com/office/drawing/2014/main" id="{1C4B35F5-D5F1-40BC-B8A0-2E3AB776A51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1B2BF0A-54C4-4F9B-80B7-3276BA1C60AF}"/>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2002497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FBE9-32F6-429E-AA3F-8AE393147BF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420392C-93C1-462A-A7B2-C42DF6B4EF58}"/>
              </a:ext>
            </a:extLst>
          </p:cNvPr>
          <p:cNvSpPr>
            <a:spLocks noGrp="1"/>
          </p:cNvSpPr>
          <p:nvPr>
            <p:ph type="dt" sz="half" idx="10"/>
          </p:nvPr>
        </p:nvSpPr>
        <p:spPr/>
        <p:txBody>
          <a:bodyPr/>
          <a:lstStyle/>
          <a:p>
            <a:fld id="{3B8F5D31-75CE-4FCF-8BE7-2735715FB5EA}" type="datetimeFigureOut">
              <a:rPr lang="en-CA" smtClean="0"/>
              <a:t>2023-04-18</a:t>
            </a:fld>
            <a:endParaRPr lang="en-CA"/>
          </a:p>
        </p:txBody>
      </p:sp>
      <p:sp>
        <p:nvSpPr>
          <p:cNvPr id="4" name="Footer Placeholder 3">
            <a:extLst>
              <a:ext uri="{FF2B5EF4-FFF2-40B4-BE49-F238E27FC236}">
                <a16:creationId xmlns:a16="http://schemas.microsoft.com/office/drawing/2014/main" id="{54FDFE3A-EC38-45BD-8D8E-6E8E84F7822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31D4BC8-99EE-46E2-BC20-4FD9B0E7BD11}"/>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2561392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7AC94F-9598-4F18-95A0-8978F398067F}"/>
              </a:ext>
            </a:extLst>
          </p:cNvPr>
          <p:cNvSpPr>
            <a:spLocks noGrp="1"/>
          </p:cNvSpPr>
          <p:nvPr>
            <p:ph type="dt" sz="half" idx="10"/>
          </p:nvPr>
        </p:nvSpPr>
        <p:spPr/>
        <p:txBody>
          <a:bodyPr/>
          <a:lstStyle/>
          <a:p>
            <a:fld id="{3B8F5D31-75CE-4FCF-8BE7-2735715FB5EA}" type="datetimeFigureOut">
              <a:rPr lang="en-CA" smtClean="0"/>
              <a:t>2023-04-18</a:t>
            </a:fld>
            <a:endParaRPr lang="en-CA"/>
          </a:p>
        </p:txBody>
      </p:sp>
      <p:sp>
        <p:nvSpPr>
          <p:cNvPr id="3" name="Footer Placeholder 2">
            <a:extLst>
              <a:ext uri="{FF2B5EF4-FFF2-40B4-BE49-F238E27FC236}">
                <a16:creationId xmlns:a16="http://schemas.microsoft.com/office/drawing/2014/main" id="{8D1F2AE4-A120-48FA-B70F-DBE667A7069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03712B0-CCF3-4DE8-8D78-BAB5EC77F814}"/>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2448304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016BA-95D8-4665-AC9E-CE6ED709AD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1ECB092-DB54-4B77-A88F-68D888FC0A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2521501-46CB-4E9B-9DC0-2994D14542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233961-9AF9-4D41-814D-58212E0B4976}"/>
              </a:ext>
            </a:extLst>
          </p:cNvPr>
          <p:cNvSpPr>
            <a:spLocks noGrp="1"/>
          </p:cNvSpPr>
          <p:nvPr>
            <p:ph type="dt" sz="half" idx="10"/>
          </p:nvPr>
        </p:nvSpPr>
        <p:spPr/>
        <p:txBody>
          <a:bodyPr/>
          <a:lstStyle/>
          <a:p>
            <a:fld id="{3B8F5D31-75CE-4FCF-8BE7-2735715FB5EA}" type="datetimeFigureOut">
              <a:rPr lang="en-CA" smtClean="0"/>
              <a:t>2023-04-18</a:t>
            </a:fld>
            <a:endParaRPr lang="en-CA"/>
          </a:p>
        </p:txBody>
      </p:sp>
      <p:sp>
        <p:nvSpPr>
          <p:cNvPr id="6" name="Footer Placeholder 5">
            <a:extLst>
              <a:ext uri="{FF2B5EF4-FFF2-40B4-BE49-F238E27FC236}">
                <a16:creationId xmlns:a16="http://schemas.microsoft.com/office/drawing/2014/main" id="{F2EFC834-6223-40D5-847D-A8839B8B1EB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75D2321-ACC4-4672-90E5-1563392C5E03}"/>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289964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A98D3-E877-4514-9FD7-703F39B8D3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4492B7B-24BC-4167-B5CA-232FAAC8CC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90D9713-CEF5-4851-B03A-B53FA5CCF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1F1A0-0BF0-41F8-9FD1-8435F9BCE0DA}"/>
              </a:ext>
            </a:extLst>
          </p:cNvPr>
          <p:cNvSpPr>
            <a:spLocks noGrp="1"/>
          </p:cNvSpPr>
          <p:nvPr>
            <p:ph type="dt" sz="half" idx="10"/>
          </p:nvPr>
        </p:nvSpPr>
        <p:spPr/>
        <p:txBody>
          <a:bodyPr/>
          <a:lstStyle/>
          <a:p>
            <a:fld id="{3B8F5D31-75CE-4FCF-8BE7-2735715FB5EA}" type="datetimeFigureOut">
              <a:rPr lang="en-CA" smtClean="0"/>
              <a:t>2023-04-18</a:t>
            </a:fld>
            <a:endParaRPr lang="en-CA"/>
          </a:p>
        </p:txBody>
      </p:sp>
      <p:sp>
        <p:nvSpPr>
          <p:cNvPr id="6" name="Footer Placeholder 5">
            <a:extLst>
              <a:ext uri="{FF2B5EF4-FFF2-40B4-BE49-F238E27FC236}">
                <a16:creationId xmlns:a16="http://schemas.microsoft.com/office/drawing/2014/main" id="{FFECEFBC-860F-4777-92E2-EC3D09279CF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1DD45B1-F103-4022-A683-B5869E4346D8}"/>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2022716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tags" Target="../tags/tag10.xml"/><Relationship Id="rId21" Type="http://schemas.openxmlformats.org/officeDocument/2006/relationships/tags" Target="../tags/tag5.xml"/><Relationship Id="rId42" Type="http://schemas.openxmlformats.org/officeDocument/2006/relationships/tags" Target="../tags/tag26.xml"/><Relationship Id="rId47" Type="http://schemas.openxmlformats.org/officeDocument/2006/relationships/tags" Target="../tags/tag31.xml"/><Relationship Id="rId63" Type="http://schemas.openxmlformats.org/officeDocument/2006/relationships/tags" Target="../tags/tag47.xml"/><Relationship Id="rId68" Type="http://schemas.openxmlformats.org/officeDocument/2006/relationships/tags" Target="../tags/tag52.xml"/><Relationship Id="rId84" Type="http://schemas.openxmlformats.org/officeDocument/2006/relationships/tags" Target="../tags/tag68.xml"/><Relationship Id="rId89" Type="http://schemas.openxmlformats.org/officeDocument/2006/relationships/tags" Target="../tags/tag73.xml"/><Relationship Id="rId16" Type="http://schemas.openxmlformats.org/officeDocument/2006/relationships/theme" Target="../theme/theme2.xml"/><Relationship Id="rId11" Type="http://schemas.openxmlformats.org/officeDocument/2006/relationships/slideLayout" Target="../slideLayouts/slideLayout29.xml"/><Relationship Id="rId32" Type="http://schemas.openxmlformats.org/officeDocument/2006/relationships/tags" Target="../tags/tag16.xml"/><Relationship Id="rId37" Type="http://schemas.openxmlformats.org/officeDocument/2006/relationships/tags" Target="../tags/tag21.xml"/><Relationship Id="rId53" Type="http://schemas.openxmlformats.org/officeDocument/2006/relationships/tags" Target="../tags/tag37.xml"/><Relationship Id="rId58" Type="http://schemas.openxmlformats.org/officeDocument/2006/relationships/tags" Target="../tags/tag42.xml"/><Relationship Id="rId74" Type="http://schemas.openxmlformats.org/officeDocument/2006/relationships/tags" Target="../tags/tag58.xml"/><Relationship Id="rId79" Type="http://schemas.openxmlformats.org/officeDocument/2006/relationships/tags" Target="../tags/tag63.xml"/><Relationship Id="rId102" Type="http://schemas.openxmlformats.org/officeDocument/2006/relationships/tags" Target="../tags/tag86.xml"/><Relationship Id="rId5" Type="http://schemas.openxmlformats.org/officeDocument/2006/relationships/slideLayout" Target="../slideLayouts/slideLayout23.xml"/><Relationship Id="rId90" Type="http://schemas.openxmlformats.org/officeDocument/2006/relationships/tags" Target="../tags/tag74.xml"/><Relationship Id="rId95" Type="http://schemas.openxmlformats.org/officeDocument/2006/relationships/tags" Target="../tags/tag79.xml"/><Relationship Id="rId22" Type="http://schemas.openxmlformats.org/officeDocument/2006/relationships/tags" Target="../tags/tag6.xml"/><Relationship Id="rId27" Type="http://schemas.openxmlformats.org/officeDocument/2006/relationships/tags" Target="../tags/tag11.xml"/><Relationship Id="rId43" Type="http://schemas.openxmlformats.org/officeDocument/2006/relationships/tags" Target="../tags/tag27.xml"/><Relationship Id="rId48" Type="http://schemas.openxmlformats.org/officeDocument/2006/relationships/tags" Target="../tags/tag32.xml"/><Relationship Id="rId64" Type="http://schemas.openxmlformats.org/officeDocument/2006/relationships/tags" Target="../tags/tag48.xml"/><Relationship Id="rId69" Type="http://schemas.openxmlformats.org/officeDocument/2006/relationships/tags" Target="../tags/tag53.xml"/><Relationship Id="rId80" Type="http://schemas.openxmlformats.org/officeDocument/2006/relationships/tags" Target="../tags/tag64.xml"/><Relationship Id="rId85" Type="http://schemas.openxmlformats.org/officeDocument/2006/relationships/tags" Target="../tags/tag69.xml"/><Relationship Id="rId12" Type="http://schemas.openxmlformats.org/officeDocument/2006/relationships/slideLayout" Target="../slideLayouts/slideLayout30.xml"/><Relationship Id="rId17" Type="http://schemas.openxmlformats.org/officeDocument/2006/relationships/tags" Target="../tags/tag1.xml"/><Relationship Id="rId33" Type="http://schemas.openxmlformats.org/officeDocument/2006/relationships/tags" Target="../tags/tag17.xml"/><Relationship Id="rId38" Type="http://schemas.openxmlformats.org/officeDocument/2006/relationships/tags" Target="../tags/tag22.xml"/><Relationship Id="rId59" Type="http://schemas.openxmlformats.org/officeDocument/2006/relationships/tags" Target="../tags/tag43.xml"/><Relationship Id="rId103" Type="http://schemas.openxmlformats.org/officeDocument/2006/relationships/tags" Target="../tags/tag87.xml"/><Relationship Id="rId20" Type="http://schemas.openxmlformats.org/officeDocument/2006/relationships/tags" Target="../tags/tag4.xml"/><Relationship Id="rId41" Type="http://schemas.openxmlformats.org/officeDocument/2006/relationships/tags" Target="../tags/tag25.xml"/><Relationship Id="rId54" Type="http://schemas.openxmlformats.org/officeDocument/2006/relationships/tags" Target="../tags/tag38.xml"/><Relationship Id="rId62" Type="http://schemas.openxmlformats.org/officeDocument/2006/relationships/tags" Target="../tags/tag46.xml"/><Relationship Id="rId70" Type="http://schemas.openxmlformats.org/officeDocument/2006/relationships/tags" Target="../tags/tag54.xml"/><Relationship Id="rId75" Type="http://schemas.openxmlformats.org/officeDocument/2006/relationships/tags" Target="../tags/tag59.xml"/><Relationship Id="rId83" Type="http://schemas.openxmlformats.org/officeDocument/2006/relationships/tags" Target="../tags/tag67.xml"/><Relationship Id="rId88" Type="http://schemas.openxmlformats.org/officeDocument/2006/relationships/tags" Target="../tags/tag72.xml"/><Relationship Id="rId91" Type="http://schemas.openxmlformats.org/officeDocument/2006/relationships/tags" Target="../tags/tag75.xml"/><Relationship Id="rId96" Type="http://schemas.openxmlformats.org/officeDocument/2006/relationships/tags" Target="../tags/tag8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5" Type="http://schemas.openxmlformats.org/officeDocument/2006/relationships/slideLayout" Target="../slideLayouts/slideLayout33.xml"/><Relationship Id="rId23" Type="http://schemas.openxmlformats.org/officeDocument/2006/relationships/tags" Target="../tags/tag7.xml"/><Relationship Id="rId28" Type="http://schemas.openxmlformats.org/officeDocument/2006/relationships/tags" Target="../tags/tag12.xml"/><Relationship Id="rId36" Type="http://schemas.openxmlformats.org/officeDocument/2006/relationships/tags" Target="../tags/tag20.xml"/><Relationship Id="rId49" Type="http://schemas.openxmlformats.org/officeDocument/2006/relationships/tags" Target="../tags/tag33.xml"/><Relationship Id="rId57" Type="http://schemas.openxmlformats.org/officeDocument/2006/relationships/tags" Target="../tags/tag41.xml"/><Relationship Id="rId10" Type="http://schemas.openxmlformats.org/officeDocument/2006/relationships/slideLayout" Target="../slideLayouts/slideLayout28.xml"/><Relationship Id="rId31" Type="http://schemas.openxmlformats.org/officeDocument/2006/relationships/tags" Target="../tags/tag15.xml"/><Relationship Id="rId44" Type="http://schemas.openxmlformats.org/officeDocument/2006/relationships/tags" Target="../tags/tag28.xml"/><Relationship Id="rId52" Type="http://schemas.openxmlformats.org/officeDocument/2006/relationships/tags" Target="../tags/tag36.xml"/><Relationship Id="rId60" Type="http://schemas.openxmlformats.org/officeDocument/2006/relationships/tags" Target="../tags/tag44.xml"/><Relationship Id="rId65" Type="http://schemas.openxmlformats.org/officeDocument/2006/relationships/tags" Target="../tags/tag49.xml"/><Relationship Id="rId73" Type="http://schemas.openxmlformats.org/officeDocument/2006/relationships/tags" Target="../tags/tag57.xml"/><Relationship Id="rId78" Type="http://schemas.openxmlformats.org/officeDocument/2006/relationships/tags" Target="../tags/tag62.xml"/><Relationship Id="rId81" Type="http://schemas.openxmlformats.org/officeDocument/2006/relationships/tags" Target="../tags/tag65.xml"/><Relationship Id="rId86" Type="http://schemas.openxmlformats.org/officeDocument/2006/relationships/tags" Target="../tags/tag70.xml"/><Relationship Id="rId94" Type="http://schemas.openxmlformats.org/officeDocument/2006/relationships/tags" Target="../tags/tag78.xml"/><Relationship Id="rId99" Type="http://schemas.openxmlformats.org/officeDocument/2006/relationships/tags" Target="../tags/tag83.xml"/><Relationship Id="rId101" Type="http://schemas.openxmlformats.org/officeDocument/2006/relationships/tags" Target="../tags/tag85.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3" Type="http://schemas.openxmlformats.org/officeDocument/2006/relationships/slideLayout" Target="../slideLayouts/slideLayout31.xml"/><Relationship Id="rId18" Type="http://schemas.openxmlformats.org/officeDocument/2006/relationships/tags" Target="../tags/tag2.xml"/><Relationship Id="rId39" Type="http://schemas.openxmlformats.org/officeDocument/2006/relationships/tags" Target="../tags/tag23.xml"/><Relationship Id="rId34" Type="http://schemas.openxmlformats.org/officeDocument/2006/relationships/tags" Target="../tags/tag18.xml"/><Relationship Id="rId50" Type="http://schemas.openxmlformats.org/officeDocument/2006/relationships/tags" Target="../tags/tag34.xml"/><Relationship Id="rId55" Type="http://schemas.openxmlformats.org/officeDocument/2006/relationships/tags" Target="../tags/tag39.xml"/><Relationship Id="rId76" Type="http://schemas.openxmlformats.org/officeDocument/2006/relationships/tags" Target="../tags/tag60.xml"/><Relationship Id="rId97" Type="http://schemas.openxmlformats.org/officeDocument/2006/relationships/tags" Target="../tags/tag81.xml"/><Relationship Id="rId104" Type="http://schemas.openxmlformats.org/officeDocument/2006/relationships/tags" Target="../tags/tag88.xml"/><Relationship Id="rId7" Type="http://schemas.openxmlformats.org/officeDocument/2006/relationships/slideLayout" Target="../slideLayouts/slideLayout25.xml"/><Relationship Id="rId71" Type="http://schemas.openxmlformats.org/officeDocument/2006/relationships/tags" Target="../tags/tag55.xml"/><Relationship Id="rId92" Type="http://schemas.openxmlformats.org/officeDocument/2006/relationships/tags" Target="../tags/tag76.xml"/><Relationship Id="rId2" Type="http://schemas.openxmlformats.org/officeDocument/2006/relationships/slideLayout" Target="../slideLayouts/slideLayout20.xml"/><Relationship Id="rId29" Type="http://schemas.openxmlformats.org/officeDocument/2006/relationships/tags" Target="../tags/tag13.xml"/><Relationship Id="rId24" Type="http://schemas.openxmlformats.org/officeDocument/2006/relationships/tags" Target="../tags/tag8.xml"/><Relationship Id="rId40" Type="http://schemas.openxmlformats.org/officeDocument/2006/relationships/tags" Target="../tags/tag24.xml"/><Relationship Id="rId45" Type="http://schemas.openxmlformats.org/officeDocument/2006/relationships/tags" Target="../tags/tag29.xml"/><Relationship Id="rId66" Type="http://schemas.openxmlformats.org/officeDocument/2006/relationships/tags" Target="../tags/tag50.xml"/><Relationship Id="rId87" Type="http://schemas.openxmlformats.org/officeDocument/2006/relationships/tags" Target="../tags/tag71.xml"/><Relationship Id="rId61" Type="http://schemas.openxmlformats.org/officeDocument/2006/relationships/tags" Target="../tags/tag45.xml"/><Relationship Id="rId82" Type="http://schemas.openxmlformats.org/officeDocument/2006/relationships/tags" Target="../tags/tag66.xml"/><Relationship Id="rId19" Type="http://schemas.openxmlformats.org/officeDocument/2006/relationships/tags" Target="../tags/tag3.xml"/><Relationship Id="rId14" Type="http://schemas.openxmlformats.org/officeDocument/2006/relationships/slideLayout" Target="../slideLayouts/slideLayout32.xml"/><Relationship Id="rId30" Type="http://schemas.openxmlformats.org/officeDocument/2006/relationships/tags" Target="../tags/tag14.xml"/><Relationship Id="rId35" Type="http://schemas.openxmlformats.org/officeDocument/2006/relationships/tags" Target="../tags/tag19.xml"/><Relationship Id="rId56" Type="http://schemas.openxmlformats.org/officeDocument/2006/relationships/tags" Target="../tags/tag40.xml"/><Relationship Id="rId77" Type="http://schemas.openxmlformats.org/officeDocument/2006/relationships/tags" Target="../tags/tag61.xml"/><Relationship Id="rId100" Type="http://schemas.openxmlformats.org/officeDocument/2006/relationships/tags" Target="../tags/tag84.xml"/><Relationship Id="rId105" Type="http://schemas.openxmlformats.org/officeDocument/2006/relationships/image" Target="../media/image1.png"/><Relationship Id="rId8" Type="http://schemas.openxmlformats.org/officeDocument/2006/relationships/slideLayout" Target="../slideLayouts/slideLayout26.xml"/><Relationship Id="rId51" Type="http://schemas.openxmlformats.org/officeDocument/2006/relationships/tags" Target="../tags/tag35.xml"/><Relationship Id="rId72" Type="http://schemas.openxmlformats.org/officeDocument/2006/relationships/tags" Target="../tags/tag56.xml"/><Relationship Id="rId93" Type="http://schemas.openxmlformats.org/officeDocument/2006/relationships/tags" Target="../tags/tag77.xml"/><Relationship Id="rId98" Type="http://schemas.openxmlformats.org/officeDocument/2006/relationships/tags" Target="../tags/tag82.xml"/><Relationship Id="rId3" Type="http://schemas.openxmlformats.org/officeDocument/2006/relationships/slideLayout" Target="../slideLayouts/slideLayout21.xml"/><Relationship Id="rId25" Type="http://schemas.openxmlformats.org/officeDocument/2006/relationships/tags" Target="../tags/tag9.xml"/><Relationship Id="rId46" Type="http://schemas.openxmlformats.org/officeDocument/2006/relationships/tags" Target="../tags/tag30.xml"/><Relationship Id="rId67" Type="http://schemas.openxmlformats.org/officeDocument/2006/relationships/tags" Target="../tags/tag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BD5A5B-1B87-4C14-B046-4B7C9E4D0D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C7B3F86-063F-4C74-86AF-86B2A2D01E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13339C0-D331-42D6-9E15-A3E8878C05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8F5D31-75CE-4FCF-8BE7-2735715FB5EA}" type="datetimeFigureOut">
              <a:rPr lang="en-CA" smtClean="0"/>
              <a:t>2023-04-18</a:t>
            </a:fld>
            <a:endParaRPr lang="en-CA"/>
          </a:p>
        </p:txBody>
      </p:sp>
      <p:sp>
        <p:nvSpPr>
          <p:cNvPr id="5" name="Footer Placeholder 4">
            <a:extLst>
              <a:ext uri="{FF2B5EF4-FFF2-40B4-BE49-F238E27FC236}">
                <a16:creationId xmlns:a16="http://schemas.microsoft.com/office/drawing/2014/main" id="{A34926F0-4C0E-41CD-94A2-702A743F38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272050C0-8BAE-44AB-AA30-A513795318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91BE32-8F01-4D48-86DB-39EEA512FF2F}" type="slidenum">
              <a:rPr lang="en-CA" smtClean="0"/>
              <a:t>‹#›</a:t>
            </a:fld>
            <a:endParaRPr lang="en-CA"/>
          </a:p>
        </p:txBody>
      </p:sp>
    </p:spTree>
    <p:extLst>
      <p:ext uri="{BB962C8B-B14F-4D97-AF65-F5344CB8AC3E}">
        <p14:creationId xmlns:p14="http://schemas.microsoft.com/office/powerpoint/2010/main" val="4049102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240" y="1710320"/>
            <a:ext cx="10896000" cy="4266000"/>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a:t>
            </a:r>
          </a:p>
          <a:p>
            <a:pPr lvl="6"/>
            <a:r>
              <a:rPr lang="en-GB" noProof="0" dirty="0"/>
              <a:t>Level 7, Small Header</a:t>
            </a:r>
          </a:p>
          <a:p>
            <a:pPr lvl="7"/>
            <a:r>
              <a:rPr lang="en-GB" noProof="0" dirty="0"/>
              <a:t>Level 8, Small Body</a:t>
            </a:r>
          </a:p>
          <a:p>
            <a:pPr lvl="8"/>
            <a:r>
              <a:rPr lang="en-GB" noProof="0" dirty="0"/>
              <a:t>Level 9, 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6240" y="414320"/>
            <a:ext cx="10896000" cy="1296000"/>
          </a:xfrm>
          <a:prstGeom prst="rect">
            <a:avLst/>
          </a:prstGeom>
        </p:spPr>
        <p:txBody>
          <a:bodyPr vert="horz" lIns="0" tIns="0" rIns="0" bIns="0" rtlCol="0" anchor="t" anchorCtr="0">
            <a:noAutofit/>
          </a:bodyPr>
          <a:lstStyle/>
          <a:p>
            <a:r>
              <a:rPr lang="en-GB" dirty="0"/>
              <a:t>Click to edit Master title style</a:t>
            </a:r>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17"/>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18"/>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19"/>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20"/>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21"/>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22"/>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23"/>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24"/>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25"/>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26"/>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27"/>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28"/>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29"/>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30"/>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31"/>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32"/>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33"/>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34"/>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35"/>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36"/>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37"/>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38"/>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39"/>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40"/>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41"/>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42"/>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43"/>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44"/>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45"/>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46"/>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47"/>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48"/>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49"/>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50"/>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51"/>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52"/>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53"/>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54"/>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55"/>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56"/>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57"/>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58"/>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59"/>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60"/>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61"/>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62"/>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63"/>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64"/>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65"/>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66"/>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67"/>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68"/>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69"/>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70"/>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71"/>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72"/>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73"/>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74"/>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75"/>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76"/>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77"/>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78"/>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79"/>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80"/>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81"/>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82"/>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83"/>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84"/>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85"/>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86"/>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87"/>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88"/>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89"/>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90"/>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91"/>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92"/>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93"/>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94"/>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95"/>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96"/>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97"/>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98"/>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99"/>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100"/>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101"/>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102"/>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103"/>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104"/>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5" name="Tagline" descr="{&quot;templafy&quot;:{&quot;id&quot;:&quot;1abbc6e5-7f90-4ec7-bd50-37662db4c5b8&quot;}}" title="Form.PLogoChoice.PLogoInsertion">
            <a:extLst>
              <a:ext uri="{FF2B5EF4-FFF2-40B4-BE49-F238E27FC236}">
                <a16:creationId xmlns:a16="http://schemas.microsoft.com/office/drawing/2014/main" id="{1090779A-FA30-4EF9-809F-763A92C81AB1}"/>
              </a:ext>
            </a:extLst>
          </p:cNvPr>
          <p:cNvSpPr/>
          <p:nvPr userDrawn="1"/>
        </p:nvSpPr>
        <p:spPr>
          <a:xfrm>
            <a:off x="9240657"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dirty="0" err="1"/>
          </a:p>
        </p:txBody>
      </p:sp>
      <p:pic>
        <p:nvPicPr>
          <p:cNvPr id="28" name="Picture 27" descr="Logo&#10;&#10;Description automatically generated">
            <a:extLst>
              <a:ext uri="{FF2B5EF4-FFF2-40B4-BE49-F238E27FC236}">
                <a16:creationId xmlns:a16="http://schemas.microsoft.com/office/drawing/2014/main" id="{E65C1542-7CF6-870A-8981-D482520E24CB}"/>
              </a:ext>
            </a:extLst>
          </p:cNvPr>
          <p:cNvPicPr>
            <a:picLocks noChangeAspect="1"/>
          </p:cNvPicPr>
          <p:nvPr userDrawn="1"/>
        </p:nvPicPr>
        <p:blipFill>
          <a:blip r:embed="rId105">
            <a:extLst>
              <a:ext uri="{28A0092B-C50C-407E-A947-70E740481C1C}">
                <a14:useLocalDpi xmlns:a14="http://schemas.microsoft.com/office/drawing/2010/main" val="0"/>
              </a:ext>
            </a:extLst>
          </a:blip>
          <a:stretch>
            <a:fillRect/>
          </a:stretch>
        </p:blipFill>
        <p:spPr>
          <a:xfrm>
            <a:off x="10161708" y="6072757"/>
            <a:ext cx="1695013" cy="476875"/>
          </a:xfrm>
          <a:prstGeom prst="rect">
            <a:avLst/>
          </a:prstGeom>
        </p:spPr>
      </p:pic>
    </p:spTree>
    <p:extLst>
      <p:ext uri="{BB962C8B-B14F-4D97-AF65-F5344CB8AC3E}">
        <p14:creationId xmlns:p14="http://schemas.microsoft.com/office/powerpoint/2010/main" val="372202732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Lst>
  <p:hf sldNum="0" hdr="0" ftr="0" dt="0"/>
  <p:txStyles>
    <p:titleStyle>
      <a:lvl1pPr algn="l" defTabSz="914332" rtl="0" eaLnBrk="1" latinLnBrk="0" hangingPunct="1">
        <a:lnSpc>
          <a:spcPct val="100000"/>
        </a:lnSpc>
        <a:spcBef>
          <a:spcPct val="0"/>
        </a:spcBef>
        <a:buNone/>
        <a:defRPr sz="3500" kern="1200">
          <a:solidFill>
            <a:schemeClr val="tx2"/>
          </a:solidFill>
          <a:latin typeface="+mj-lt"/>
          <a:ea typeface="+mj-ea"/>
          <a:cs typeface="+mj-cs"/>
        </a:defRPr>
      </a:lvl1pPr>
    </p:titleStyle>
    <p:bodyStyle>
      <a:lvl1pPr marL="269980" indent="-269980" algn="l" defTabSz="914332" rtl="0" eaLnBrk="1" latinLnBrk="0" hangingPunct="1">
        <a:lnSpc>
          <a:spcPct val="100000"/>
        </a:lnSpc>
        <a:spcBef>
          <a:spcPts val="300"/>
        </a:spcBef>
        <a:spcAft>
          <a:spcPts val="600"/>
        </a:spcAft>
        <a:buFont typeface="Arial" panose="020B0604020202020204" pitchFamily="34" charset="0"/>
        <a:buChar char="•"/>
        <a:defRPr sz="24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www.nhlbi.nih.gov/guidelines/obesity/ob_gdlns.pdf"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9.svg"/></Relationships>
</file>

<file path=ppt/slides/_rels/slide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5.xml"/><Relationship Id="rId5" Type="http://schemas.openxmlformats.org/officeDocument/2006/relationships/image" Target="../media/image29.sv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15.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45.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hyperlink" Target="https://forms.office.com/pages/responsepage.aspx?id=vdf-_WqfoUS2lG45xGjBUGxvkTR8vrpGrGtnRbFxnRdUMjJXSUFTSDYxQlhFQlhGNjRTU0pSMVlJMy4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5.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3">
            <a:extLst>
              <a:ext uri="{FF2B5EF4-FFF2-40B4-BE49-F238E27FC236}">
                <a16:creationId xmlns:a16="http://schemas.microsoft.com/office/drawing/2014/main" id="{6D9F9C57-87DA-40E4-ADAE-195D828081AA}"/>
              </a:ext>
            </a:extLst>
          </p:cNvPr>
          <p:cNvSpPr txBox="1">
            <a:spLocks/>
          </p:cNvSpPr>
          <p:nvPr/>
        </p:nvSpPr>
        <p:spPr>
          <a:xfrm>
            <a:off x="804438" y="1210635"/>
            <a:ext cx="9297921" cy="3944362"/>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6200" b="1" i="0" u="none" strike="noStrike" kern="1200" cap="none" spc="0" normalizeH="0" baseline="0" noProof="0" dirty="0">
                <a:ln>
                  <a:noFill/>
                </a:ln>
                <a:solidFill>
                  <a:srgbClr val="263C50"/>
                </a:solidFill>
                <a:effectLst/>
                <a:uLnTx/>
                <a:uFillTx/>
                <a:latin typeface="Arial Nova Light"/>
                <a:ea typeface="+mn-ea"/>
                <a:cs typeface="+mn-cs"/>
              </a:rPr>
              <a:t>Communicating with </a:t>
            </a:r>
          </a:p>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6200" b="1" i="0" u="none" strike="noStrike" kern="1200" cap="none" spc="0" normalizeH="0" baseline="0" noProof="0" dirty="0">
                <a:ln>
                  <a:noFill/>
                </a:ln>
                <a:solidFill>
                  <a:srgbClr val="263C50"/>
                </a:solidFill>
                <a:effectLst/>
                <a:uLnTx/>
                <a:uFillTx/>
                <a:latin typeface="Arial Nova Light"/>
                <a:ea typeface="+mn-ea"/>
                <a:cs typeface="+mn-cs"/>
              </a:rPr>
              <a:t>Patients with Obesity, their Family Members and Other Healthcare Professionals​​</a:t>
            </a:r>
          </a:p>
        </p:txBody>
      </p:sp>
      <p:sp>
        <p:nvSpPr>
          <p:cNvPr id="3" name="Text Placeholder 13">
            <a:extLst>
              <a:ext uri="{FF2B5EF4-FFF2-40B4-BE49-F238E27FC236}">
                <a16:creationId xmlns:a16="http://schemas.microsoft.com/office/drawing/2014/main" id="{5AFE945E-0110-4652-8549-C31691773A99}"/>
              </a:ext>
            </a:extLst>
          </p:cNvPr>
          <p:cNvSpPr txBox="1">
            <a:spLocks/>
          </p:cNvSpPr>
          <p:nvPr/>
        </p:nvSpPr>
        <p:spPr>
          <a:xfrm>
            <a:off x="821102" y="5252948"/>
            <a:ext cx="5546703" cy="59218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CA" sz="4000" b="0" i="0" u="none" strike="noStrike" kern="1200" cap="none" spc="0" normalizeH="0" baseline="0" noProof="0" dirty="0">
                <a:ln>
                  <a:noFill/>
                </a:ln>
                <a:solidFill>
                  <a:srgbClr val="263C50"/>
                </a:solidFill>
                <a:effectLst/>
                <a:uLnTx/>
                <a:uFillTx/>
                <a:latin typeface="Arial Nova Light"/>
                <a:ea typeface="+mn-ea"/>
                <a:cs typeface="+mn-cs"/>
              </a:rPr>
              <a:t>Module 5</a:t>
            </a:r>
          </a:p>
        </p:txBody>
      </p:sp>
    </p:spTree>
    <p:extLst>
      <p:ext uri="{BB962C8B-B14F-4D97-AF65-F5344CB8AC3E}">
        <p14:creationId xmlns:p14="http://schemas.microsoft.com/office/powerpoint/2010/main" val="3045777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FF0F6-78ED-4BB6-9115-4E5F93B30FD2}"/>
              </a:ext>
            </a:extLst>
          </p:cNvPr>
          <p:cNvSpPr>
            <a:spLocks noGrp="1"/>
          </p:cNvSpPr>
          <p:nvPr>
            <p:ph type="title"/>
          </p:nvPr>
        </p:nvSpPr>
        <p:spPr/>
        <p:txBody>
          <a:bodyPr/>
          <a:lstStyle/>
          <a:p>
            <a:r>
              <a:rPr lang="en-CA" dirty="0"/>
              <a:t>Ask permission</a:t>
            </a:r>
          </a:p>
        </p:txBody>
      </p:sp>
      <p:sp>
        <p:nvSpPr>
          <p:cNvPr id="3" name="Text Placeholder 2">
            <a:extLst>
              <a:ext uri="{FF2B5EF4-FFF2-40B4-BE49-F238E27FC236}">
                <a16:creationId xmlns:a16="http://schemas.microsoft.com/office/drawing/2014/main" id="{22C38DC3-DBEA-42D4-8D07-3E602A3FAD67}"/>
              </a:ext>
            </a:extLst>
          </p:cNvPr>
          <p:cNvSpPr>
            <a:spLocks noGrp="1"/>
          </p:cNvSpPr>
          <p:nvPr>
            <p:ph type="body" sz="quarter" idx="13"/>
          </p:nvPr>
        </p:nvSpPr>
        <p:spPr/>
        <p:txBody>
          <a:bodyPr/>
          <a:lstStyle/>
          <a:p>
            <a:r>
              <a:rPr lang="en-CA" dirty="0"/>
              <a:t>1. </a:t>
            </a:r>
            <a:r>
              <a:rPr lang="en-CA" dirty="0" err="1"/>
              <a:t>Caterson</a:t>
            </a:r>
            <a:r>
              <a:rPr lang="en-CA" dirty="0"/>
              <a:t> I et al. Diabetes </a:t>
            </a:r>
            <a:r>
              <a:rPr lang="en-CA" dirty="0" err="1"/>
              <a:t>Obes</a:t>
            </a:r>
            <a:r>
              <a:rPr lang="en-CA" dirty="0"/>
              <a:t> </a:t>
            </a:r>
            <a:r>
              <a:rPr lang="en-CA" dirty="0" err="1"/>
              <a:t>Metab</a:t>
            </a:r>
            <a:r>
              <a:rPr lang="en-CA" dirty="0"/>
              <a:t> 2019:21:1914</a:t>
            </a:r>
            <a:r>
              <a:rPr lang="en-CA" dirty="0">
                <a:latin typeface="Calibri" panose="020F0502020204030204" pitchFamily="34" charset="0"/>
                <a:cs typeface="Calibri" panose="020F0502020204030204" pitchFamily="34" charset="0"/>
              </a:rPr>
              <a:t>–</a:t>
            </a:r>
            <a:r>
              <a:rPr lang="en-CA" dirty="0"/>
              <a:t>24; 2. </a:t>
            </a:r>
            <a:r>
              <a:rPr lang="en-CA" dirty="0" err="1"/>
              <a:t>Vallis</a:t>
            </a:r>
            <a:r>
              <a:rPr lang="en-CA" dirty="0"/>
              <a:t> M et al. Can Fam Physician 2013;59:27</a:t>
            </a:r>
            <a:r>
              <a:rPr lang="en-CA" dirty="0">
                <a:latin typeface="Calibri" panose="020F0502020204030204" pitchFamily="34" charset="0"/>
                <a:cs typeface="Calibri" panose="020F0502020204030204" pitchFamily="34" charset="0"/>
              </a:rPr>
              <a:t>–</a:t>
            </a:r>
            <a:r>
              <a:rPr lang="en-CA" dirty="0"/>
              <a:t>31; 3. </a:t>
            </a:r>
            <a:r>
              <a:rPr lang="en-CA" dirty="0" err="1"/>
              <a:t>Wadden</a:t>
            </a:r>
            <a:r>
              <a:rPr lang="en-CA" dirty="0"/>
              <a:t> T et al. </a:t>
            </a:r>
            <a:r>
              <a:rPr lang="en-CA" dirty="0" err="1"/>
              <a:t>Obes</a:t>
            </a:r>
            <a:r>
              <a:rPr lang="en-CA" dirty="0"/>
              <a:t> Res 2003;11:1140</a:t>
            </a:r>
            <a:r>
              <a:rPr lang="en-CA" dirty="0">
                <a:latin typeface="Calibri" panose="020F0502020204030204" pitchFamily="34" charset="0"/>
                <a:cs typeface="Calibri" panose="020F0502020204030204" pitchFamily="34" charset="0"/>
              </a:rPr>
              <a:t>–</a:t>
            </a:r>
            <a:r>
              <a:rPr lang="en-CA" dirty="0"/>
              <a:t>6.</a:t>
            </a:r>
          </a:p>
        </p:txBody>
      </p:sp>
      <p:sp>
        <p:nvSpPr>
          <p:cNvPr id="4" name="Rectangle 3">
            <a:extLst>
              <a:ext uri="{FF2B5EF4-FFF2-40B4-BE49-F238E27FC236}">
                <a16:creationId xmlns:a16="http://schemas.microsoft.com/office/drawing/2014/main" id="{46588114-1A18-4AB8-BB44-8C5148326342}"/>
              </a:ext>
            </a:extLst>
          </p:cNvPr>
          <p:cNvSpPr/>
          <p:nvPr/>
        </p:nvSpPr>
        <p:spPr>
          <a:xfrm>
            <a:off x="838200" y="1690687"/>
            <a:ext cx="10705801" cy="58467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solidFill>
                  <a:schemeClr val="tx1"/>
                </a:solidFill>
              </a:rPr>
              <a:t>When opening the conversation, it is important to ask for permission as talking about weight can be a sensitive topic</a:t>
            </a:r>
            <a:r>
              <a:rPr lang="en-CA" b="1" baseline="30000">
                <a:solidFill>
                  <a:schemeClr val="tx1"/>
                </a:solidFill>
              </a:rPr>
              <a:t>1,2</a:t>
            </a:r>
          </a:p>
        </p:txBody>
      </p:sp>
      <p:sp>
        <p:nvSpPr>
          <p:cNvPr id="5" name="Speech Bubble: Rectangle 4">
            <a:extLst>
              <a:ext uri="{FF2B5EF4-FFF2-40B4-BE49-F238E27FC236}">
                <a16:creationId xmlns:a16="http://schemas.microsoft.com/office/drawing/2014/main" id="{7FCE7887-33D2-48B4-B311-287AC723E959}"/>
              </a:ext>
            </a:extLst>
          </p:cNvPr>
          <p:cNvSpPr/>
          <p:nvPr/>
        </p:nvSpPr>
        <p:spPr>
          <a:xfrm>
            <a:off x="838200" y="2488018"/>
            <a:ext cx="3232297" cy="1084919"/>
          </a:xfrm>
          <a:prstGeom prst="wedgeRectCallout">
            <a:avLst>
              <a:gd name="adj1" fmla="val -2431"/>
              <a:gd name="adj2" fmla="val 6784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rPr>
              <a:t>“Would it be alright to discuss your weight today?”</a:t>
            </a:r>
          </a:p>
        </p:txBody>
      </p:sp>
      <p:pic>
        <p:nvPicPr>
          <p:cNvPr id="7" name="Graphic 6" descr="Doctor female outline">
            <a:extLst>
              <a:ext uri="{FF2B5EF4-FFF2-40B4-BE49-F238E27FC236}">
                <a16:creationId xmlns:a16="http://schemas.microsoft.com/office/drawing/2014/main" id="{69FCBE30-2A89-4808-AC02-37D3611C1E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20186" y="3572937"/>
            <a:ext cx="1571845" cy="1571845"/>
          </a:xfrm>
          <a:prstGeom prst="rect">
            <a:avLst/>
          </a:prstGeom>
        </p:spPr>
      </p:pic>
      <p:sp>
        <p:nvSpPr>
          <p:cNvPr id="8" name="TextBox 7">
            <a:extLst>
              <a:ext uri="{FF2B5EF4-FFF2-40B4-BE49-F238E27FC236}">
                <a16:creationId xmlns:a16="http://schemas.microsoft.com/office/drawing/2014/main" id="{279DD20A-70DD-4CB0-BB2E-F59F23273E83}"/>
              </a:ext>
            </a:extLst>
          </p:cNvPr>
          <p:cNvSpPr txBox="1"/>
          <p:nvPr/>
        </p:nvSpPr>
        <p:spPr>
          <a:xfrm>
            <a:off x="5241851" y="2477386"/>
            <a:ext cx="5816009" cy="2215991"/>
          </a:xfrm>
          <a:prstGeom prst="rect">
            <a:avLst/>
          </a:prstGeom>
          <a:noFill/>
        </p:spPr>
        <p:txBody>
          <a:bodyPr wrap="square" rtlCol="0">
            <a:spAutoFit/>
          </a:bodyPr>
          <a:lstStyle/>
          <a:p>
            <a:r>
              <a:rPr lang="en-CA"/>
              <a:t>Once you have permission, ensure you use positive, motivational and patient-first language at all times:</a:t>
            </a:r>
            <a:r>
              <a:rPr lang="en-CA" baseline="30000"/>
              <a:t>3</a:t>
            </a:r>
          </a:p>
          <a:p>
            <a:endParaRPr lang="en-CA" baseline="30000"/>
          </a:p>
          <a:p>
            <a:r>
              <a:rPr lang="en-CA" b="1"/>
              <a:t>	Best practice</a:t>
            </a:r>
            <a:r>
              <a:rPr lang="en-CA"/>
              <a:t>: </a:t>
            </a:r>
            <a:r>
              <a:rPr lang="en-CA" i="1"/>
              <a:t>“Would you mind if we discuss 	your weight today?”</a:t>
            </a:r>
          </a:p>
          <a:p>
            <a:pPr marL="285750" indent="-285750">
              <a:buFont typeface="Arial" panose="020B0604020202020204" pitchFamily="34" charset="0"/>
              <a:buChar char="•"/>
            </a:pPr>
            <a:endParaRPr lang="en-CA"/>
          </a:p>
          <a:p>
            <a:r>
              <a:rPr lang="en-CA" b="1"/>
              <a:t>	Avoid:</a:t>
            </a:r>
            <a:r>
              <a:rPr lang="en-CA"/>
              <a:t> </a:t>
            </a:r>
            <a:r>
              <a:rPr lang="en-CA" i="1"/>
              <a:t>“I have noticed you are obese, have 	you tried eating less and moving more?”</a:t>
            </a:r>
          </a:p>
        </p:txBody>
      </p:sp>
      <p:sp>
        <p:nvSpPr>
          <p:cNvPr id="9" name="Rectangle 8">
            <a:extLst>
              <a:ext uri="{FF2B5EF4-FFF2-40B4-BE49-F238E27FC236}">
                <a16:creationId xmlns:a16="http://schemas.microsoft.com/office/drawing/2014/main" id="{4FEA4028-6CC6-4157-AEB6-4C9A4A5E702A}"/>
              </a:ext>
            </a:extLst>
          </p:cNvPr>
          <p:cNvSpPr/>
          <p:nvPr/>
        </p:nvSpPr>
        <p:spPr>
          <a:xfrm>
            <a:off x="838200" y="5178056"/>
            <a:ext cx="10705801" cy="7974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rPr>
              <a:t>If a patient does not give permission, do not push the topic and let them know you will be available to discuss if they change their mind</a:t>
            </a:r>
            <a:r>
              <a:rPr lang="en-CA" baseline="30000">
                <a:solidFill>
                  <a:schemeClr val="tx1"/>
                </a:solidFill>
              </a:rPr>
              <a:t>2</a:t>
            </a:r>
          </a:p>
        </p:txBody>
      </p:sp>
      <p:pic>
        <p:nvPicPr>
          <p:cNvPr id="11" name="Graphic 10" descr="Checkbox Checked outline">
            <a:extLst>
              <a:ext uri="{FF2B5EF4-FFF2-40B4-BE49-F238E27FC236}">
                <a16:creationId xmlns:a16="http://schemas.microsoft.com/office/drawing/2014/main" id="{2A4325BA-063E-4278-A077-3943446057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19829" y="3088959"/>
            <a:ext cx="914400" cy="914400"/>
          </a:xfrm>
          <a:prstGeom prst="rect">
            <a:avLst/>
          </a:prstGeom>
        </p:spPr>
      </p:pic>
      <p:pic>
        <p:nvPicPr>
          <p:cNvPr id="13" name="Graphic 12" descr="Close outline">
            <a:extLst>
              <a:ext uri="{FF2B5EF4-FFF2-40B4-BE49-F238E27FC236}">
                <a16:creationId xmlns:a16="http://schemas.microsoft.com/office/drawing/2014/main" id="{0E39C63A-125C-4C8F-B08B-A041A178624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48429" y="4106632"/>
            <a:ext cx="457199" cy="457199"/>
          </a:xfrm>
          <a:prstGeom prst="rect">
            <a:avLst/>
          </a:prstGeom>
        </p:spPr>
      </p:pic>
      <p:sp>
        <p:nvSpPr>
          <p:cNvPr id="15" name="Rectangle 14">
            <a:extLst>
              <a:ext uri="{FF2B5EF4-FFF2-40B4-BE49-F238E27FC236}">
                <a16:creationId xmlns:a16="http://schemas.microsoft.com/office/drawing/2014/main" id="{B94A1DE2-43A4-456F-9AF0-C3B615CD6D70}"/>
              </a:ext>
            </a:extLst>
          </p:cNvPr>
          <p:cNvSpPr/>
          <p:nvPr/>
        </p:nvSpPr>
        <p:spPr>
          <a:xfrm>
            <a:off x="5548429" y="4074733"/>
            <a:ext cx="457199" cy="52609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16004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C19CA-85C5-4165-83F0-9F22D9DDC773}"/>
              </a:ext>
            </a:extLst>
          </p:cNvPr>
          <p:cNvSpPr>
            <a:spLocks noGrp="1"/>
          </p:cNvSpPr>
          <p:nvPr>
            <p:ph type="title"/>
          </p:nvPr>
        </p:nvSpPr>
        <p:spPr/>
        <p:txBody>
          <a:bodyPr/>
          <a:lstStyle/>
          <a:p>
            <a:r>
              <a:rPr lang="en-CA" dirty="0"/>
              <a:t>Initiating weight management conversations </a:t>
            </a:r>
          </a:p>
        </p:txBody>
      </p:sp>
      <p:sp>
        <p:nvSpPr>
          <p:cNvPr id="3" name="Text Placeholder 2">
            <a:extLst>
              <a:ext uri="{FF2B5EF4-FFF2-40B4-BE49-F238E27FC236}">
                <a16:creationId xmlns:a16="http://schemas.microsoft.com/office/drawing/2014/main" id="{2DCD6301-B583-4E32-B7B5-3C2FB773A641}"/>
              </a:ext>
            </a:extLst>
          </p:cNvPr>
          <p:cNvSpPr>
            <a:spLocks noGrp="1"/>
          </p:cNvSpPr>
          <p:nvPr>
            <p:ph type="body" sz="quarter" idx="13"/>
          </p:nvPr>
        </p:nvSpPr>
        <p:spPr/>
        <p:txBody>
          <a:bodyPr/>
          <a:lstStyle/>
          <a:p>
            <a:endParaRPr lang="en-CA"/>
          </a:p>
        </p:txBody>
      </p:sp>
      <p:sp>
        <p:nvSpPr>
          <p:cNvPr id="5" name="TextBox 4">
            <a:extLst>
              <a:ext uri="{FF2B5EF4-FFF2-40B4-BE49-F238E27FC236}">
                <a16:creationId xmlns:a16="http://schemas.microsoft.com/office/drawing/2014/main" id="{C3D66134-C875-44C6-A07B-68E5D17796AF}"/>
              </a:ext>
            </a:extLst>
          </p:cNvPr>
          <p:cNvSpPr txBox="1"/>
          <p:nvPr/>
        </p:nvSpPr>
        <p:spPr>
          <a:xfrm>
            <a:off x="956927" y="2127058"/>
            <a:ext cx="10396872" cy="369332"/>
          </a:xfrm>
          <a:prstGeom prst="rect">
            <a:avLst/>
          </a:prstGeom>
          <a:noFill/>
        </p:spPr>
        <p:txBody>
          <a:bodyPr wrap="square" rtlCol="0">
            <a:spAutoFit/>
          </a:bodyPr>
          <a:lstStyle/>
          <a:p>
            <a:r>
              <a:rPr lang="en-CA" b="1"/>
              <a:t>Below are some examples of how your weight management conversations could start:</a:t>
            </a:r>
          </a:p>
        </p:txBody>
      </p:sp>
      <p:sp>
        <p:nvSpPr>
          <p:cNvPr id="6" name="Speech Bubble: Rectangle 5">
            <a:extLst>
              <a:ext uri="{FF2B5EF4-FFF2-40B4-BE49-F238E27FC236}">
                <a16:creationId xmlns:a16="http://schemas.microsoft.com/office/drawing/2014/main" id="{5F606B64-6AC5-43E2-BEBB-550290FCDC3B}"/>
              </a:ext>
            </a:extLst>
          </p:cNvPr>
          <p:cNvSpPr/>
          <p:nvPr/>
        </p:nvSpPr>
        <p:spPr>
          <a:xfrm>
            <a:off x="997692" y="2698293"/>
            <a:ext cx="10356107" cy="1184618"/>
          </a:xfrm>
          <a:prstGeom prst="wedgeRectCallout">
            <a:avLst>
              <a:gd name="adj1" fmla="val -2431"/>
              <a:gd name="adj2" fmla="val 6784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rPr>
              <a:t>“If we can review your previous test results for a moment, I think it may be beneficial to discuss how improving your health and losing weight would help to improve some of these results in the future”</a:t>
            </a:r>
          </a:p>
        </p:txBody>
      </p:sp>
      <p:sp>
        <p:nvSpPr>
          <p:cNvPr id="7" name="Speech Bubble: Rectangle 6">
            <a:extLst>
              <a:ext uri="{FF2B5EF4-FFF2-40B4-BE49-F238E27FC236}">
                <a16:creationId xmlns:a16="http://schemas.microsoft.com/office/drawing/2014/main" id="{0052FA5A-B440-4DC0-B454-627C7177D5C4}"/>
              </a:ext>
            </a:extLst>
          </p:cNvPr>
          <p:cNvSpPr/>
          <p:nvPr/>
        </p:nvSpPr>
        <p:spPr>
          <a:xfrm>
            <a:off x="997692" y="4454146"/>
            <a:ext cx="10356107" cy="1191742"/>
          </a:xfrm>
          <a:prstGeom prst="wedgeRectCallout">
            <a:avLst>
              <a:gd name="adj1" fmla="val -2431"/>
              <a:gd name="adj2" fmla="val 6784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rPr>
              <a:t>“Carrying excess weight can be a cause of some of your health concerns. Can we discuss how losing weight can improve your health?”</a:t>
            </a:r>
          </a:p>
        </p:txBody>
      </p:sp>
    </p:spTree>
    <p:extLst>
      <p:ext uri="{BB962C8B-B14F-4D97-AF65-F5344CB8AC3E}">
        <p14:creationId xmlns:p14="http://schemas.microsoft.com/office/powerpoint/2010/main" val="755462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3D0BF-7124-4144-8BCE-B2C36214475B}"/>
              </a:ext>
            </a:extLst>
          </p:cNvPr>
          <p:cNvSpPr>
            <a:spLocks noGrp="1"/>
          </p:cNvSpPr>
          <p:nvPr>
            <p:ph type="title"/>
          </p:nvPr>
        </p:nvSpPr>
        <p:spPr/>
        <p:txBody>
          <a:bodyPr/>
          <a:lstStyle/>
          <a:p>
            <a:r>
              <a:rPr lang="en-US" dirty="0"/>
              <a:t>Initiating the conversation with Maria </a:t>
            </a:r>
            <a:endParaRPr lang="en-CA" dirty="0"/>
          </a:p>
        </p:txBody>
      </p:sp>
      <p:sp>
        <p:nvSpPr>
          <p:cNvPr id="7" name="Text Placeholder 6">
            <a:extLst>
              <a:ext uri="{FF2B5EF4-FFF2-40B4-BE49-F238E27FC236}">
                <a16:creationId xmlns:a16="http://schemas.microsoft.com/office/drawing/2014/main" id="{D55D59A1-DBD0-4C90-B8E4-6037CD604416}"/>
              </a:ext>
            </a:extLst>
          </p:cNvPr>
          <p:cNvSpPr>
            <a:spLocks noGrp="1"/>
          </p:cNvSpPr>
          <p:nvPr>
            <p:ph type="body" sz="quarter" idx="13"/>
          </p:nvPr>
        </p:nvSpPr>
        <p:spPr/>
        <p:txBody>
          <a:bodyPr/>
          <a:lstStyle/>
          <a:p>
            <a:endParaRPr lang="en-CA"/>
          </a:p>
        </p:txBody>
      </p:sp>
      <p:sp>
        <p:nvSpPr>
          <p:cNvPr id="5" name="TextBox 4">
            <a:extLst>
              <a:ext uri="{FF2B5EF4-FFF2-40B4-BE49-F238E27FC236}">
                <a16:creationId xmlns:a16="http://schemas.microsoft.com/office/drawing/2014/main" id="{52DC9A82-B5B5-4BC7-A21B-528CE96C7805}"/>
              </a:ext>
            </a:extLst>
          </p:cNvPr>
          <p:cNvSpPr txBox="1"/>
          <p:nvPr/>
        </p:nvSpPr>
        <p:spPr>
          <a:xfrm>
            <a:off x="838200" y="1690688"/>
            <a:ext cx="6294119" cy="3966920"/>
          </a:xfrm>
          <a:prstGeom prst="rect">
            <a:avLst/>
          </a:prstGeom>
          <a:noFill/>
        </p:spPr>
        <p:txBody>
          <a:bodyPr wrap="square">
            <a:spAutoFit/>
          </a:bodyPr>
          <a:lstStyle/>
          <a:p>
            <a:pPr>
              <a:lnSpc>
                <a:spcPct val="107000"/>
              </a:lnSpc>
              <a:spcAft>
                <a:spcPts val="800"/>
              </a:spcAft>
            </a:pPr>
            <a:r>
              <a:rPr lang="en-US" sz="1600" dirty="0">
                <a:latin typeface="Arial" panose="020B0604020202020204" pitchFamily="34" charset="0"/>
                <a:cs typeface="Times New Roman" panose="02020603050405020304" pitchFamily="18" charset="0"/>
              </a:rPr>
              <a:t>What would be the best way to initiate the conversion with Maria </a:t>
            </a:r>
            <a:br>
              <a:rPr lang="en-US" sz="1600" dirty="0">
                <a:latin typeface="Arial" panose="020B0604020202020204" pitchFamily="34" charset="0"/>
                <a:cs typeface="Times New Roman" panose="02020603050405020304" pitchFamily="18" charset="0"/>
              </a:rPr>
            </a:br>
            <a:r>
              <a:rPr lang="en-US" sz="1600" dirty="0">
                <a:latin typeface="Arial" panose="020B0604020202020204" pitchFamily="34" charset="0"/>
                <a:cs typeface="Times New Roman" panose="02020603050405020304" pitchFamily="18" charset="0"/>
              </a:rPr>
              <a:t>in an empathic, patient-centric and unbiased way that is free </a:t>
            </a:r>
            <a:br>
              <a:rPr lang="en-US" sz="1600" dirty="0">
                <a:latin typeface="Arial" panose="020B0604020202020204" pitchFamily="34" charset="0"/>
                <a:cs typeface="Times New Roman" panose="02020603050405020304" pitchFamily="18" charset="0"/>
              </a:rPr>
            </a:br>
            <a:r>
              <a:rPr lang="en-US" sz="1600" dirty="0">
                <a:latin typeface="Arial" panose="020B0604020202020204" pitchFamily="34" charset="0"/>
                <a:cs typeface="Times New Roman" panose="02020603050405020304" pitchFamily="18" charset="0"/>
              </a:rPr>
              <a:t>of stigma?</a:t>
            </a:r>
          </a:p>
          <a:p>
            <a:pPr>
              <a:lnSpc>
                <a:spcPct val="107000"/>
              </a:lnSpc>
              <a:spcAft>
                <a:spcPts val="800"/>
              </a:spcAft>
            </a:pPr>
            <a:endParaRPr lang="en-US" sz="1600" dirty="0">
              <a:latin typeface="Arial" panose="020B0604020202020204" pitchFamily="34" charset="0"/>
              <a:cs typeface="Times New Roman" panose="02020603050405020304" pitchFamily="18" charset="0"/>
            </a:endParaRPr>
          </a:p>
          <a:p>
            <a:pPr marL="800100" lvl="1" indent="-342900">
              <a:lnSpc>
                <a:spcPct val="107000"/>
              </a:lnSpc>
              <a:spcBef>
                <a:spcPts val="0"/>
              </a:spcBef>
              <a:buFont typeface="+mj-lt"/>
              <a:buAutoNum type="alphaLcPeriod"/>
            </a:pPr>
            <a:r>
              <a:rPr lang="en-US" sz="1600" dirty="0">
                <a:latin typeface="Arial" panose="020B0604020202020204" pitchFamily="34" charset="0"/>
                <a:ea typeface="Calibri" panose="020F0502020204030204" pitchFamily="34" charset="0"/>
                <a:cs typeface="Times New Roman" panose="02020603050405020304" pitchFamily="18" charset="0"/>
              </a:rPr>
              <a:t>“Maria, I’m concerned that you have been gaining weight the last few months. I would like you to lose some weight.”</a:t>
            </a:r>
          </a:p>
          <a:p>
            <a:pPr marL="800100" lvl="1" indent="-342900">
              <a:lnSpc>
                <a:spcPct val="107000"/>
              </a:lnSpc>
              <a:spcBef>
                <a:spcPts val="0"/>
              </a:spcBef>
              <a:buFont typeface="+mj-lt"/>
              <a:buAutoNum type="alphaLcPeriod"/>
            </a:pPr>
            <a:r>
              <a:rPr lang="en-US" sz="1600" dirty="0">
                <a:latin typeface="Arial" panose="020B0604020202020204" pitchFamily="34" charset="0"/>
                <a:ea typeface="Calibri" panose="020F0502020204030204" pitchFamily="34" charset="0"/>
                <a:cs typeface="Times New Roman" panose="02020603050405020304" pitchFamily="18" charset="0"/>
              </a:rPr>
              <a:t>“You should eat less and exercise more Maria, unless you want to gain more weight.”</a:t>
            </a:r>
          </a:p>
          <a:p>
            <a:pPr marL="800100" lvl="1" indent="-342900">
              <a:lnSpc>
                <a:spcPct val="107000"/>
              </a:lnSpc>
              <a:spcBef>
                <a:spcPts val="0"/>
              </a:spcBef>
              <a:buFont typeface="+mj-lt"/>
              <a:buAutoNum type="alphaLcPeriod"/>
            </a:pPr>
            <a:r>
              <a:rPr lang="en-US" sz="1600" dirty="0">
                <a:latin typeface="Arial" panose="020B0604020202020204" pitchFamily="34" charset="0"/>
                <a:ea typeface="Calibri" panose="020F0502020204030204" pitchFamily="34" charset="0"/>
                <a:cs typeface="Times New Roman" panose="02020603050405020304" pitchFamily="18" charset="0"/>
              </a:rPr>
              <a:t>“I understand that you are interested in improving your health. Would it be alright to discuss your weight today, Maria?”</a:t>
            </a:r>
          </a:p>
          <a:p>
            <a:pPr marL="800100" lvl="1" indent="-342900">
              <a:lnSpc>
                <a:spcPct val="107000"/>
              </a:lnSpc>
              <a:spcBef>
                <a:spcPts val="0"/>
              </a:spcBef>
              <a:buFont typeface="+mj-lt"/>
              <a:buAutoNum type="alphaLcPeriod"/>
            </a:pPr>
            <a:r>
              <a:rPr lang="en-US" sz="1600" dirty="0">
                <a:latin typeface="Arial" panose="020B0604020202020204" pitchFamily="34" charset="0"/>
                <a:ea typeface="Calibri" panose="020F0502020204030204" pitchFamily="34" charset="0"/>
                <a:cs typeface="Times New Roman" panose="02020603050405020304" pitchFamily="18" charset="0"/>
              </a:rPr>
              <a:t>“You are obese, Maria. That’s understandable because your family members are obese too. We need to get you on a weight loss plan soon.”</a:t>
            </a:r>
          </a:p>
        </p:txBody>
      </p:sp>
      <p:pic>
        <p:nvPicPr>
          <p:cNvPr id="9" name="Graphic 8" descr="Chat bubble outline">
            <a:extLst>
              <a:ext uri="{FF2B5EF4-FFF2-40B4-BE49-F238E27FC236}">
                <a16:creationId xmlns:a16="http://schemas.microsoft.com/office/drawing/2014/main" id="{7632B472-CB76-4815-A7DF-8DFD8D2B2E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15025" y="2184278"/>
            <a:ext cx="3117926" cy="3117926"/>
          </a:xfrm>
          <a:prstGeom prst="rect">
            <a:avLst/>
          </a:prstGeom>
        </p:spPr>
      </p:pic>
    </p:spTree>
    <p:extLst>
      <p:ext uri="{BB962C8B-B14F-4D97-AF65-F5344CB8AC3E}">
        <p14:creationId xmlns:p14="http://schemas.microsoft.com/office/powerpoint/2010/main" val="2759311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7AD98-F72F-4453-9D06-6000124029DF}"/>
              </a:ext>
            </a:extLst>
          </p:cNvPr>
          <p:cNvSpPr>
            <a:spLocks noGrp="1"/>
          </p:cNvSpPr>
          <p:nvPr>
            <p:ph type="title"/>
          </p:nvPr>
        </p:nvSpPr>
        <p:spPr/>
        <p:txBody>
          <a:bodyPr/>
          <a:lstStyle/>
          <a:p>
            <a:r>
              <a:rPr lang="en-CA" dirty="0"/>
              <a:t>Inform patients about health risks associated with obesity </a:t>
            </a:r>
          </a:p>
        </p:txBody>
      </p:sp>
      <p:sp>
        <p:nvSpPr>
          <p:cNvPr id="3" name="Text Placeholder 2">
            <a:extLst>
              <a:ext uri="{FF2B5EF4-FFF2-40B4-BE49-F238E27FC236}">
                <a16:creationId xmlns:a16="http://schemas.microsoft.com/office/drawing/2014/main" id="{CE03219E-9325-4843-BFF3-D84525369AE2}"/>
              </a:ext>
            </a:extLst>
          </p:cNvPr>
          <p:cNvSpPr>
            <a:spLocks noGrp="1"/>
          </p:cNvSpPr>
          <p:nvPr>
            <p:ph type="body" sz="quarter" idx="13"/>
          </p:nvPr>
        </p:nvSpPr>
        <p:spPr/>
        <p:txBody>
          <a:bodyPr/>
          <a:lstStyle/>
          <a:p>
            <a:r>
              <a:rPr lang="en-CA" dirty="0"/>
              <a:t>1. </a:t>
            </a:r>
            <a:r>
              <a:rPr lang="en-CA" dirty="0" err="1"/>
              <a:t>Knowler</a:t>
            </a:r>
            <a:r>
              <a:rPr lang="en-CA" dirty="0"/>
              <a:t> WC et al. N </a:t>
            </a:r>
            <a:r>
              <a:rPr lang="en-CA" dirty="0" err="1"/>
              <a:t>Eng</a:t>
            </a:r>
            <a:r>
              <a:rPr lang="en-CA" dirty="0"/>
              <a:t> J Med 2002;346:393</a:t>
            </a:r>
            <a:r>
              <a:rPr lang="en-CA" dirty="0">
                <a:latin typeface="Calibri" panose="020F0502020204030204" pitchFamily="34" charset="0"/>
                <a:cs typeface="Calibri" panose="020F0502020204030204" pitchFamily="34" charset="0"/>
              </a:rPr>
              <a:t>–</a:t>
            </a:r>
            <a:r>
              <a:rPr lang="en-CA" dirty="0"/>
              <a:t>403; 2. Wing RR et al. Diabetes Care 2011;34:1481</a:t>
            </a:r>
            <a:r>
              <a:rPr lang="en-CA" dirty="0">
                <a:latin typeface="Calibri" panose="020F0502020204030204" pitchFamily="34" charset="0"/>
                <a:cs typeface="Calibri" panose="020F0502020204030204" pitchFamily="34" charset="0"/>
              </a:rPr>
              <a:t>–</a:t>
            </a:r>
            <a:r>
              <a:rPr lang="en-CA" dirty="0"/>
              <a:t>6; 3. Dattilo AM et al. Am J Clin </a:t>
            </a:r>
            <a:r>
              <a:rPr lang="en-CA" dirty="0" err="1"/>
              <a:t>Nutr</a:t>
            </a:r>
            <a:r>
              <a:rPr lang="en-CA" dirty="0"/>
              <a:t> 1992;56:320</a:t>
            </a:r>
            <a:r>
              <a:rPr lang="en-CA" dirty="0">
                <a:latin typeface="Calibri" panose="020F0502020204030204" pitchFamily="34" charset="0"/>
                <a:cs typeface="Calibri" panose="020F0502020204030204" pitchFamily="34" charset="0"/>
              </a:rPr>
              <a:t>–</a:t>
            </a:r>
            <a:r>
              <a:rPr lang="en-CA" dirty="0"/>
              <a:t>8; 4. Coggon D et al. Intl J </a:t>
            </a:r>
            <a:r>
              <a:rPr lang="en-CA" dirty="0" err="1"/>
              <a:t>Obes</a:t>
            </a:r>
            <a:r>
              <a:rPr lang="en-CA" dirty="0"/>
              <a:t> </a:t>
            </a:r>
            <a:r>
              <a:rPr lang="en-CA" dirty="0" err="1"/>
              <a:t>Relat</a:t>
            </a:r>
            <a:r>
              <a:rPr lang="en-CA" dirty="0"/>
              <a:t> </a:t>
            </a:r>
            <a:r>
              <a:rPr lang="en-CA" dirty="0" err="1"/>
              <a:t>Metab</a:t>
            </a:r>
            <a:r>
              <a:rPr lang="en-CA" dirty="0"/>
              <a:t> </a:t>
            </a:r>
            <a:r>
              <a:rPr lang="en-CA" dirty="0" err="1"/>
              <a:t>Disord</a:t>
            </a:r>
            <a:r>
              <a:rPr lang="en-CA" dirty="0"/>
              <a:t> 2001;25:622</a:t>
            </a:r>
            <a:r>
              <a:rPr lang="en-CA" dirty="0">
                <a:latin typeface="Calibri" panose="020F0502020204030204" pitchFamily="34" charset="0"/>
                <a:cs typeface="Calibri" panose="020F0502020204030204" pitchFamily="34" charset="0"/>
              </a:rPr>
              <a:t>–</a:t>
            </a:r>
            <a:r>
              <a:rPr lang="en-CA" dirty="0"/>
              <a:t>7; 5. Christensen R et al. Ann Rheum Dis 2007; 66:433</a:t>
            </a:r>
            <a:r>
              <a:rPr lang="en-CA" dirty="0">
                <a:latin typeface="Calibri" panose="020F0502020204030204" pitchFamily="34" charset="0"/>
                <a:cs typeface="Calibri" panose="020F0502020204030204" pitchFamily="34" charset="0"/>
              </a:rPr>
              <a:t>–</a:t>
            </a:r>
            <a:r>
              <a:rPr lang="en-CA" dirty="0"/>
              <a:t>9; 6. </a:t>
            </a:r>
            <a:r>
              <a:rPr lang="en-CA" dirty="0" err="1"/>
              <a:t>Zelber-Sagi</a:t>
            </a:r>
            <a:r>
              <a:rPr lang="en-CA" dirty="0"/>
              <a:t> S et al. </a:t>
            </a:r>
            <a:r>
              <a:rPr lang="en-CA" dirty="0" err="1"/>
              <a:t>Therap</a:t>
            </a:r>
            <a:r>
              <a:rPr lang="en-CA" dirty="0"/>
              <a:t> Adv Gastroenterol 2016;9:392</a:t>
            </a:r>
            <a:r>
              <a:rPr lang="en-CA" dirty="0">
                <a:latin typeface="Calibri" panose="020F0502020204030204" pitchFamily="34" charset="0"/>
                <a:cs typeface="Calibri" panose="020F0502020204030204" pitchFamily="34" charset="0"/>
              </a:rPr>
              <a:t>–</a:t>
            </a:r>
            <a:r>
              <a:rPr lang="en-CA" dirty="0"/>
              <a:t>407; 7. Glass LM et al. Dig Dis Sci 2015;60:1024</a:t>
            </a:r>
            <a:r>
              <a:rPr lang="en-CA" dirty="0">
                <a:latin typeface="Calibri" panose="020F0502020204030204" pitchFamily="34" charset="0"/>
                <a:cs typeface="Calibri" panose="020F0502020204030204" pitchFamily="34" charset="0"/>
              </a:rPr>
              <a:t>–</a:t>
            </a:r>
            <a:r>
              <a:rPr lang="en-CA" dirty="0"/>
              <a:t>30; 8. Must A et al. JAMA 1999;282:1523</a:t>
            </a:r>
            <a:r>
              <a:rPr lang="en-CA" dirty="0">
                <a:latin typeface="Calibri" panose="020F0502020204030204" pitchFamily="34" charset="0"/>
                <a:cs typeface="Calibri" panose="020F0502020204030204" pitchFamily="34" charset="0"/>
              </a:rPr>
              <a:t>–</a:t>
            </a:r>
            <a:r>
              <a:rPr lang="en-CA" dirty="0"/>
              <a:t>9; 9. </a:t>
            </a:r>
            <a:r>
              <a:rPr lang="en-CA" dirty="0" err="1"/>
              <a:t>Seagle</a:t>
            </a:r>
            <a:r>
              <a:rPr lang="en-CA" dirty="0"/>
              <a:t> H et al. J Am Assoc 2009;109:330</a:t>
            </a:r>
            <a:r>
              <a:rPr lang="en-CA" dirty="0">
                <a:latin typeface="Calibri" panose="020F0502020204030204" pitchFamily="34" charset="0"/>
                <a:cs typeface="Calibri" panose="020F0502020204030204" pitchFamily="34" charset="0"/>
              </a:rPr>
              <a:t>–</a:t>
            </a:r>
            <a:r>
              <a:rPr lang="en-CA" dirty="0"/>
              <a:t>46.</a:t>
            </a:r>
          </a:p>
        </p:txBody>
      </p:sp>
      <p:sp>
        <p:nvSpPr>
          <p:cNvPr id="4" name="Rectangle 3">
            <a:extLst>
              <a:ext uri="{FF2B5EF4-FFF2-40B4-BE49-F238E27FC236}">
                <a16:creationId xmlns:a16="http://schemas.microsoft.com/office/drawing/2014/main" id="{3210DC9E-3B49-42A0-99E8-53DB2F30E6CE}"/>
              </a:ext>
            </a:extLst>
          </p:cNvPr>
          <p:cNvSpPr/>
          <p:nvPr/>
        </p:nvSpPr>
        <p:spPr>
          <a:xfrm>
            <a:off x="1041991" y="1967138"/>
            <a:ext cx="3476846" cy="390357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000" dirty="0">
                <a:solidFill>
                  <a:schemeClr val="tx1"/>
                </a:solidFill>
              </a:rPr>
              <a:t>Advise patients on</a:t>
            </a:r>
            <a:r>
              <a:rPr lang="en-CA" sz="2000" baseline="30000" dirty="0">
                <a:solidFill>
                  <a:schemeClr val="tx1"/>
                </a:solidFill>
              </a:rPr>
              <a:t>1-7</a:t>
            </a:r>
            <a:r>
              <a:rPr lang="en-CA" sz="2000" dirty="0">
                <a:solidFill>
                  <a:schemeClr val="tx1"/>
                </a:solidFill>
              </a:rPr>
              <a:t>: </a:t>
            </a:r>
          </a:p>
          <a:p>
            <a:endParaRPr lang="en-CA" sz="2000" dirty="0">
              <a:solidFill>
                <a:schemeClr val="tx1"/>
              </a:solidFill>
            </a:endParaRPr>
          </a:p>
          <a:p>
            <a:pPr marL="342900" indent="-342900">
              <a:buFont typeface="Arial" panose="020B0604020202020204" pitchFamily="34" charset="0"/>
              <a:buChar char="•"/>
            </a:pPr>
            <a:r>
              <a:rPr lang="en-CA" sz="2000" dirty="0">
                <a:solidFill>
                  <a:schemeClr val="tx1"/>
                </a:solidFill>
              </a:rPr>
              <a:t>A weight loss of </a:t>
            </a:r>
            <a:r>
              <a:rPr lang="en-CA" sz="2000" b="1" dirty="0">
                <a:solidFill>
                  <a:schemeClr val="tx1"/>
                </a:solidFill>
              </a:rPr>
              <a:t>5%</a:t>
            </a:r>
            <a:r>
              <a:rPr lang="en-CA" sz="2000" dirty="0">
                <a:solidFill>
                  <a:schemeClr val="tx1"/>
                </a:solidFill>
              </a:rPr>
              <a:t> having significant health benefits on comorbidities such a dyslipidemia, hypertension and progression to T2D</a:t>
            </a:r>
          </a:p>
          <a:p>
            <a:endParaRPr lang="en-CA" sz="2000" dirty="0">
              <a:solidFill>
                <a:schemeClr val="tx1"/>
              </a:solidFill>
            </a:endParaRPr>
          </a:p>
          <a:p>
            <a:pPr marL="342900" indent="-342900">
              <a:buFont typeface="Arial" panose="020B0604020202020204" pitchFamily="34" charset="0"/>
              <a:buChar char="•"/>
            </a:pPr>
            <a:r>
              <a:rPr lang="en-CA" sz="2000" dirty="0">
                <a:solidFill>
                  <a:schemeClr val="tx1"/>
                </a:solidFill>
              </a:rPr>
              <a:t>A sustained weight loss of </a:t>
            </a:r>
            <a:r>
              <a:rPr lang="en-CA" sz="2000" b="1" dirty="0">
                <a:solidFill>
                  <a:schemeClr val="tx1"/>
                </a:solidFill>
              </a:rPr>
              <a:t>5–10% </a:t>
            </a:r>
            <a:r>
              <a:rPr lang="en-CA" sz="2000" dirty="0">
                <a:solidFill>
                  <a:schemeClr val="tx1"/>
                </a:solidFill>
              </a:rPr>
              <a:t>or more further enhancing these benefits </a:t>
            </a:r>
          </a:p>
        </p:txBody>
      </p:sp>
      <p:sp>
        <p:nvSpPr>
          <p:cNvPr id="5" name="Speech Bubble: Rectangle 4">
            <a:extLst>
              <a:ext uri="{FF2B5EF4-FFF2-40B4-BE49-F238E27FC236}">
                <a16:creationId xmlns:a16="http://schemas.microsoft.com/office/drawing/2014/main" id="{DF74701E-C3FB-4400-8F27-95B09F8B1ABF}"/>
              </a:ext>
            </a:extLst>
          </p:cNvPr>
          <p:cNvSpPr/>
          <p:nvPr/>
        </p:nvSpPr>
        <p:spPr>
          <a:xfrm>
            <a:off x="4804144" y="1967138"/>
            <a:ext cx="6549655" cy="1552239"/>
          </a:xfrm>
          <a:prstGeom prst="wedgeRectCallout">
            <a:avLst>
              <a:gd name="adj1" fmla="val -2431"/>
              <a:gd name="adj2" fmla="val 6784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dirty="0">
                <a:solidFill>
                  <a:schemeClr val="tx1"/>
                </a:solidFill>
              </a:rPr>
              <a:t>“Because of your weight, you are at risk of developing several weight-related complications including diabetes. Your weight may also increase the risk of another heart attack”</a:t>
            </a:r>
            <a:r>
              <a:rPr lang="en-CA" baseline="30000" dirty="0">
                <a:solidFill>
                  <a:schemeClr val="tx1"/>
                </a:solidFill>
              </a:rPr>
              <a:t>8</a:t>
            </a:r>
          </a:p>
        </p:txBody>
      </p:sp>
      <p:sp>
        <p:nvSpPr>
          <p:cNvPr id="6" name="Speech Bubble: Rectangle 5">
            <a:extLst>
              <a:ext uri="{FF2B5EF4-FFF2-40B4-BE49-F238E27FC236}">
                <a16:creationId xmlns:a16="http://schemas.microsoft.com/office/drawing/2014/main" id="{F17929EE-C180-40EA-A820-45DA48E8936B}"/>
              </a:ext>
            </a:extLst>
          </p:cNvPr>
          <p:cNvSpPr/>
          <p:nvPr/>
        </p:nvSpPr>
        <p:spPr>
          <a:xfrm>
            <a:off x="4804144" y="3891634"/>
            <a:ext cx="6549655" cy="1552239"/>
          </a:xfrm>
          <a:prstGeom prst="wedgeRectCallout">
            <a:avLst>
              <a:gd name="adj1" fmla="val -2431"/>
              <a:gd name="adj2" fmla="val 6784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rPr>
              <a:t>“With weight loss of as little as 5% you can significantly reduce your blood pressure and chances of developing diabetes, and a sustained weight loss of 10–15% or more can further enhance these benefits and provide additional improvements to your health”</a:t>
            </a:r>
            <a:r>
              <a:rPr lang="en-CA" baseline="30000">
                <a:solidFill>
                  <a:schemeClr val="tx1"/>
                </a:solidFill>
              </a:rPr>
              <a:t>1-7,9</a:t>
            </a:r>
          </a:p>
        </p:txBody>
      </p:sp>
    </p:spTree>
    <p:extLst>
      <p:ext uri="{BB962C8B-B14F-4D97-AF65-F5344CB8AC3E}">
        <p14:creationId xmlns:p14="http://schemas.microsoft.com/office/powerpoint/2010/main" val="4034051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C19CA-85C5-4165-83F0-9F22D9DDC773}"/>
              </a:ext>
            </a:extLst>
          </p:cNvPr>
          <p:cNvSpPr>
            <a:spLocks noGrp="1"/>
          </p:cNvSpPr>
          <p:nvPr>
            <p:ph type="title"/>
          </p:nvPr>
        </p:nvSpPr>
        <p:spPr/>
        <p:txBody>
          <a:bodyPr/>
          <a:lstStyle/>
          <a:p>
            <a:r>
              <a:rPr lang="en-CA" dirty="0"/>
              <a:t>Recognize that obesity is not the </a:t>
            </a:r>
            <a:br>
              <a:rPr lang="en-CA" dirty="0"/>
            </a:br>
            <a:r>
              <a:rPr lang="en-CA" dirty="0"/>
              <a:t>patient’s fault</a:t>
            </a:r>
          </a:p>
        </p:txBody>
      </p:sp>
      <p:sp>
        <p:nvSpPr>
          <p:cNvPr id="3" name="Text Placeholder 2">
            <a:extLst>
              <a:ext uri="{FF2B5EF4-FFF2-40B4-BE49-F238E27FC236}">
                <a16:creationId xmlns:a16="http://schemas.microsoft.com/office/drawing/2014/main" id="{2DCD6301-B583-4E32-B7B5-3C2FB773A641}"/>
              </a:ext>
            </a:extLst>
          </p:cNvPr>
          <p:cNvSpPr>
            <a:spLocks noGrp="1"/>
          </p:cNvSpPr>
          <p:nvPr>
            <p:ph type="body" sz="quarter" idx="13"/>
          </p:nvPr>
        </p:nvSpPr>
        <p:spPr/>
        <p:txBody>
          <a:bodyPr/>
          <a:lstStyle/>
          <a:p>
            <a:r>
              <a:rPr lang="en-CA" dirty="0"/>
              <a:t>National Institutes of Health. </a:t>
            </a:r>
            <a:r>
              <a:rPr lang="en-US" dirty="0"/>
              <a:t>Clinical Guidelines On The Identification, Evaluation, And Treatment Of Overweight And Obesity In Adults. Available at: </a:t>
            </a:r>
            <a:r>
              <a:rPr lang="en-US" dirty="0">
                <a:hlinkClick r:id="rId3"/>
              </a:rPr>
              <a:t>http://www.nhlbi.nih.gov/guidelines/obesity/ob_gdlns.pdf</a:t>
            </a:r>
            <a:r>
              <a:rPr lang="en-US" dirty="0"/>
              <a:t>. Last accessed: August 2022.</a:t>
            </a:r>
            <a:endParaRPr lang="en-CA" dirty="0"/>
          </a:p>
        </p:txBody>
      </p:sp>
      <p:sp>
        <p:nvSpPr>
          <p:cNvPr id="8" name="Rectangle 7">
            <a:extLst>
              <a:ext uri="{FF2B5EF4-FFF2-40B4-BE49-F238E27FC236}">
                <a16:creationId xmlns:a16="http://schemas.microsoft.com/office/drawing/2014/main" id="{96D2DF5F-586C-4166-B354-CA79124069BE}"/>
              </a:ext>
            </a:extLst>
          </p:cNvPr>
          <p:cNvSpPr/>
          <p:nvPr/>
        </p:nvSpPr>
        <p:spPr>
          <a:xfrm>
            <a:off x="838200" y="4535934"/>
            <a:ext cx="10705801" cy="1168990"/>
          </a:xfrm>
          <a:prstGeom prst="rect">
            <a:avLst/>
          </a:prstGeom>
          <a:solidFill>
            <a:schemeClr val="accent3">
              <a:lumMod val="75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sz="2000">
                <a:solidFill>
                  <a:schemeClr val="bg1"/>
                </a:solidFill>
              </a:rPr>
              <a:t>Help the patient understand that body weight is influenced by many factors, including </a:t>
            </a:r>
            <a:r>
              <a:rPr lang="en-CA" sz="2000" b="1">
                <a:solidFill>
                  <a:schemeClr val="bg1"/>
                </a:solidFill>
              </a:rPr>
              <a:t>genetics</a:t>
            </a:r>
            <a:r>
              <a:rPr lang="en-CA" sz="2000">
                <a:solidFill>
                  <a:schemeClr val="bg1"/>
                </a:solidFill>
              </a:rPr>
              <a:t>, </a:t>
            </a:r>
            <a:r>
              <a:rPr lang="en-CA" sz="2000" b="1">
                <a:solidFill>
                  <a:schemeClr val="bg1"/>
                </a:solidFill>
              </a:rPr>
              <a:t>environment</a:t>
            </a:r>
            <a:r>
              <a:rPr lang="en-CA" sz="2000">
                <a:solidFill>
                  <a:schemeClr val="bg1"/>
                </a:solidFill>
              </a:rPr>
              <a:t> and </a:t>
            </a:r>
            <a:r>
              <a:rPr lang="en-CA" sz="2000" b="1">
                <a:solidFill>
                  <a:schemeClr val="bg1"/>
                </a:solidFill>
              </a:rPr>
              <a:t>hormones</a:t>
            </a:r>
            <a:r>
              <a:rPr lang="en-CA" sz="2000">
                <a:solidFill>
                  <a:schemeClr val="bg1"/>
                </a:solidFill>
              </a:rPr>
              <a:t>, and that is why losing weight and maintaining weight loss may be challenging</a:t>
            </a:r>
            <a:r>
              <a:rPr lang="en-CA" sz="2000" baseline="30000">
                <a:solidFill>
                  <a:schemeClr val="bg1"/>
                </a:solidFill>
              </a:rPr>
              <a:t>1</a:t>
            </a:r>
          </a:p>
        </p:txBody>
      </p:sp>
      <p:sp>
        <p:nvSpPr>
          <p:cNvPr id="4" name="Rectangle 3">
            <a:extLst>
              <a:ext uri="{FF2B5EF4-FFF2-40B4-BE49-F238E27FC236}">
                <a16:creationId xmlns:a16="http://schemas.microsoft.com/office/drawing/2014/main" id="{AF5C627D-7814-4076-A575-FC8D3EC12319}"/>
              </a:ext>
            </a:extLst>
          </p:cNvPr>
          <p:cNvSpPr/>
          <p:nvPr/>
        </p:nvSpPr>
        <p:spPr>
          <a:xfrm>
            <a:off x="838200" y="2217240"/>
            <a:ext cx="10705801" cy="1046113"/>
          </a:xfrm>
          <a:prstGeom prst="rect">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Patients with obesity may feel frustrated, have feelings of failure and low self-esteem, and experience mental health problems</a:t>
            </a:r>
          </a:p>
        </p:txBody>
      </p:sp>
      <p:sp>
        <p:nvSpPr>
          <p:cNvPr id="9" name="Rectangle 8">
            <a:extLst>
              <a:ext uri="{FF2B5EF4-FFF2-40B4-BE49-F238E27FC236}">
                <a16:creationId xmlns:a16="http://schemas.microsoft.com/office/drawing/2014/main" id="{903DA05B-958F-43EE-8E33-2503FA23F0F0}"/>
              </a:ext>
            </a:extLst>
          </p:cNvPr>
          <p:cNvSpPr/>
          <p:nvPr/>
        </p:nvSpPr>
        <p:spPr>
          <a:xfrm>
            <a:off x="838200" y="3376587"/>
            <a:ext cx="10705801" cy="1046113"/>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Explain that obesity is </a:t>
            </a:r>
            <a:r>
              <a:rPr lang="en-US" sz="2000" b="1">
                <a:solidFill>
                  <a:schemeClr val="tx1"/>
                </a:solidFill>
              </a:rPr>
              <a:t>not</a:t>
            </a:r>
            <a:r>
              <a:rPr lang="en-US" sz="2000">
                <a:solidFill>
                  <a:schemeClr val="tx1"/>
                </a:solidFill>
              </a:rPr>
              <a:t> the patient’s fault</a:t>
            </a:r>
          </a:p>
        </p:txBody>
      </p:sp>
    </p:spTree>
    <p:extLst>
      <p:ext uri="{BB962C8B-B14F-4D97-AF65-F5344CB8AC3E}">
        <p14:creationId xmlns:p14="http://schemas.microsoft.com/office/powerpoint/2010/main" val="4223220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C67FD-1104-4016-9F07-E3758179C6B6}"/>
              </a:ext>
            </a:extLst>
          </p:cNvPr>
          <p:cNvSpPr>
            <a:spLocks noGrp="1"/>
          </p:cNvSpPr>
          <p:nvPr>
            <p:ph type="title"/>
          </p:nvPr>
        </p:nvSpPr>
        <p:spPr/>
        <p:txBody>
          <a:bodyPr/>
          <a:lstStyle/>
          <a:p>
            <a:r>
              <a:rPr lang="en-US" dirty="0"/>
              <a:t>Discussing obesity with Maria </a:t>
            </a:r>
            <a:endParaRPr lang="en-CA" dirty="0"/>
          </a:p>
        </p:txBody>
      </p:sp>
      <p:sp>
        <p:nvSpPr>
          <p:cNvPr id="3" name="Text Placeholder 2">
            <a:extLst>
              <a:ext uri="{FF2B5EF4-FFF2-40B4-BE49-F238E27FC236}">
                <a16:creationId xmlns:a16="http://schemas.microsoft.com/office/drawing/2014/main" id="{35217A5F-53EF-4B3E-8868-1922D58931EA}"/>
              </a:ext>
            </a:extLst>
          </p:cNvPr>
          <p:cNvSpPr>
            <a:spLocks noGrp="1"/>
          </p:cNvSpPr>
          <p:nvPr>
            <p:ph type="body" sz="quarter" idx="13"/>
          </p:nvPr>
        </p:nvSpPr>
        <p:spPr/>
        <p:txBody>
          <a:bodyPr/>
          <a:lstStyle/>
          <a:p>
            <a:endParaRPr lang="en-CA"/>
          </a:p>
        </p:txBody>
      </p:sp>
      <p:sp>
        <p:nvSpPr>
          <p:cNvPr id="4" name="TextBox 3">
            <a:extLst>
              <a:ext uri="{FF2B5EF4-FFF2-40B4-BE49-F238E27FC236}">
                <a16:creationId xmlns:a16="http://schemas.microsoft.com/office/drawing/2014/main" id="{8DEDC049-CDF4-468F-9FE5-58A9596CA649}"/>
              </a:ext>
            </a:extLst>
          </p:cNvPr>
          <p:cNvSpPr txBox="1"/>
          <p:nvPr/>
        </p:nvSpPr>
        <p:spPr>
          <a:xfrm>
            <a:off x="838200" y="1690688"/>
            <a:ext cx="6294119" cy="3703450"/>
          </a:xfrm>
          <a:prstGeom prst="rect">
            <a:avLst/>
          </a:prstGeom>
          <a:noFill/>
        </p:spPr>
        <p:txBody>
          <a:bodyPr wrap="square">
            <a:spAutoFit/>
          </a:bodyPr>
          <a:lstStyle/>
          <a:p>
            <a:pPr>
              <a:lnSpc>
                <a:spcPct val="107000"/>
              </a:lnSpc>
              <a:spcAft>
                <a:spcPts val="800"/>
              </a:spcAft>
            </a:pPr>
            <a:r>
              <a:rPr lang="en-US" sz="1600" dirty="0">
                <a:latin typeface="Arial" panose="020B0604020202020204" pitchFamily="34" charset="0"/>
                <a:cs typeface="Times New Roman" panose="02020603050405020304" pitchFamily="18" charset="0"/>
              </a:rPr>
              <a:t>After Maria agrees to discuss her weight with you, what are some factors associated with obesity that you can incorporate into the conversation?</a:t>
            </a:r>
          </a:p>
          <a:p>
            <a:pPr>
              <a:lnSpc>
                <a:spcPct val="107000"/>
              </a:lnSpc>
              <a:spcAft>
                <a:spcPts val="800"/>
              </a:spcAft>
            </a:pPr>
            <a:endParaRPr lang="en-US" sz="1600" dirty="0">
              <a:latin typeface="Arial" panose="020B0604020202020204" pitchFamily="34" charset="0"/>
              <a:cs typeface="Times New Roman" panose="02020603050405020304" pitchFamily="18" charset="0"/>
            </a:endParaRPr>
          </a:p>
          <a:p>
            <a:pPr marL="800100" lvl="1" indent="-342900">
              <a:lnSpc>
                <a:spcPct val="107000"/>
              </a:lnSpc>
              <a:spcBef>
                <a:spcPts val="0"/>
              </a:spcBef>
              <a:buFont typeface="+mj-lt"/>
              <a:buAutoNum type="alphaLcPeriod"/>
            </a:pPr>
            <a:r>
              <a:rPr lang="en-US" sz="1600" dirty="0">
                <a:latin typeface="Arial" panose="020B0604020202020204" pitchFamily="34" charset="0"/>
                <a:ea typeface="Calibri" panose="020F0502020204030204" pitchFamily="34" charset="0"/>
                <a:cs typeface="Times New Roman" panose="02020603050405020304" pitchFamily="18" charset="0"/>
              </a:rPr>
              <a:t>Increased risk of weight-related complications like coronary heart disease and diabetes</a:t>
            </a:r>
          </a:p>
          <a:p>
            <a:pPr marL="800100" lvl="1" indent="-342900">
              <a:lnSpc>
                <a:spcPct val="107000"/>
              </a:lnSpc>
              <a:spcBef>
                <a:spcPts val="0"/>
              </a:spcBef>
              <a:buFont typeface="+mj-lt"/>
              <a:buAutoNum type="alphaLcPeriod"/>
            </a:pPr>
            <a:r>
              <a:rPr lang="en-US" sz="1600" dirty="0">
                <a:latin typeface="Arial" panose="020B0604020202020204" pitchFamily="34" charset="0"/>
                <a:ea typeface="Calibri" panose="020F0502020204030204" pitchFamily="34" charset="0"/>
                <a:cs typeface="Times New Roman" panose="02020603050405020304" pitchFamily="18" charset="0"/>
              </a:rPr>
              <a:t>Significant benefits after only a 5% decrease in weight</a:t>
            </a:r>
          </a:p>
          <a:p>
            <a:pPr marL="800100" lvl="1" indent="-342900">
              <a:lnSpc>
                <a:spcPct val="107000"/>
              </a:lnSpc>
              <a:spcBef>
                <a:spcPts val="0"/>
              </a:spcBef>
              <a:buFont typeface="+mj-lt"/>
              <a:buAutoNum type="alphaLcPeriod"/>
            </a:pPr>
            <a:r>
              <a:rPr lang="en-US" sz="1600" dirty="0">
                <a:latin typeface="Arial" panose="020B0604020202020204" pitchFamily="34" charset="0"/>
                <a:ea typeface="Calibri" panose="020F0502020204030204" pitchFamily="34" charset="0"/>
                <a:cs typeface="Times New Roman" panose="02020603050405020304" pitchFamily="18" charset="0"/>
              </a:rPr>
              <a:t>Additional improvements and enhancements expected after 5</a:t>
            </a:r>
            <a:r>
              <a:rPr lang="en-US" sz="1600" dirty="0">
                <a:latin typeface="Calibri" panose="020F0502020204030204" pitchFamily="34" charset="0"/>
                <a:ea typeface="Calibri" panose="020F0502020204030204" pitchFamily="34" charset="0"/>
                <a:cs typeface="Calibri" panose="020F0502020204030204" pitchFamily="34" charset="0"/>
              </a:rPr>
              <a:t>–</a:t>
            </a:r>
            <a:r>
              <a:rPr lang="en-US" sz="1600" dirty="0">
                <a:latin typeface="Arial" panose="020B0604020202020204" pitchFamily="34" charset="0"/>
                <a:ea typeface="Calibri" panose="020F0502020204030204" pitchFamily="34" charset="0"/>
                <a:cs typeface="Times New Roman" panose="02020603050405020304" pitchFamily="18" charset="0"/>
              </a:rPr>
              <a:t>10% weight loss</a:t>
            </a:r>
          </a:p>
          <a:p>
            <a:pPr marL="800100" lvl="1" indent="-342900">
              <a:lnSpc>
                <a:spcPct val="107000"/>
              </a:lnSpc>
              <a:spcBef>
                <a:spcPts val="0"/>
              </a:spcBef>
              <a:buFont typeface="+mj-lt"/>
              <a:buAutoNum type="alphaLcPeriod"/>
            </a:pPr>
            <a:r>
              <a:rPr lang="en-US" sz="1600" dirty="0">
                <a:latin typeface="Arial" panose="020B0604020202020204" pitchFamily="34" charset="0"/>
                <a:ea typeface="Calibri" panose="020F0502020204030204" pitchFamily="34" charset="0"/>
                <a:cs typeface="Times New Roman" panose="02020603050405020304" pitchFamily="18" charset="0"/>
              </a:rPr>
              <a:t>Emphasizing that Maria’s weight is not her fault and obesity is associated with genetic, environmental and hormonal factors</a:t>
            </a:r>
          </a:p>
          <a:p>
            <a:pPr marL="800100" lvl="1" indent="-342900">
              <a:lnSpc>
                <a:spcPct val="107000"/>
              </a:lnSpc>
              <a:spcBef>
                <a:spcPts val="0"/>
              </a:spcBef>
              <a:buFont typeface="+mj-lt"/>
              <a:buAutoNum type="alphaLcPeriod"/>
            </a:pPr>
            <a:r>
              <a:rPr lang="en-US" sz="1600" dirty="0">
                <a:latin typeface="Arial" panose="020B0604020202020204" pitchFamily="34" charset="0"/>
                <a:ea typeface="Calibri" panose="020F0502020204030204" pitchFamily="34" charset="0"/>
                <a:cs typeface="Times New Roman" panose="02020603050405020304" pitchFamily="18" charset="0"/>
              </a:rPr>
              <a:t>All of the above</a:t>
            </a:r>
          </a:p>
        </p:txBody>
      </p:sp>
      <p:pic>
        <p:nvPicPr>
          <p:cNvPr id="6" name="Graphic 5" descr="Doctor male outline">
            <a:extLst>
              <a:ext uri="{FF2B5EF4-FFF2-40B4-BE49-F238E27FC236}">
                <a16:creationId xmlns:a16="http://schemas.microsoft.com/office/drawing/2014/main" id="{DDC00F01-CBA0-4FF0-903B-16E11B6EFF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70158" y="1931633"/>
            <a:ext cx="3296584" cy="3296584"/>
          </a:xfrm>
          <a:prstGeom prst="rect">
            <a:avLst/>
          </a:prstGeom>
        </p:spPr>
      </p:pic>
    </p:spTree>
    <p:extLst>
      <p:ext uri="{BB962C8B-B14F-4D97-AF65-F5344CB8AC3E}">
        <p14:creationId xmlns:p14="http://schemas.microsoft.com/office/powerpoint/2010/main" val="1714071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41CAD-5FEA-4184-AAF4-AE90AB063D15}"/>
              </a:ext>
            </a:extLst>
          </p:cNvPr>
          <p:cNvSpPr>
            <a:spLocks noGrp="1"/>
          </p:cNvSpPr>
          <p:nvPr>
            <p:ph type="title"/>
          </p:nvPr>
        </p:nvSpPr>
        <p:spPr/>
        <p:txBody>
          <a:bodyPr/>
          <a:lstStyle/>
          <a:p>
            <a:r>
              <a:rPr lang="en-CA" dirty="0"/>
              <a:t>Set realistic and attainable goals</a:t>
            </a:r>
          </a:p>
        </p:txBody>
      </p:sp>
      <p:sp>
        <p:nvSpPr>
          <p:cNvPr id="3" name="Text Placeholder 2">
            <a:extLst>
              <a:ext uri="{FF2B5EF4-FFF2-40B4-BE49-F238E27FC236}">
                <a16:creationId xmlns:a16="http://schemas.microsoft.com/office/drawing/2014/main" id="{D54E7C70-D6CD-4BEE-8728-02F9ED7D2087}"/>
              </a:ext>
            </a:extLst>
          </p:cNvPr>
          <p:cNvSpPr>
            <a:spLocks noGrp="1"/>
          </p:cNvSpPr>
          <p:nvPr>
            <p:ph type="body" sz="quarter" idx="13"/>
          </p:nvPr>
        </p:nvSpPr>
        <p:spPr/>
        <p:txBody>
          <a:bodyPr/>
          <a:lstStyle/>
          <a:p>
            <a:r>
              <a:rPr lang="en-CA" dirty="0" err="1"/>
              <a:t>Vallis</a:t>
            </a:r>
            <a:r>
              <a:rPr lang="en-CA" dirty="0"/>
              <a:t> M et al. Can Fam Physician 2013;59:27</a:t>
            </a:r>
            <a:r>
              <a:rPr lang="en-CA" dirty="0">
                <a:latin typeface="Calibri" panose="020F0502020204030204" pitchFamily="34" charset="0"/>
                <a:cs typeface="Calibri" panose="020F0502020204030204" pitchFamily="34" charset="0"/>
              </a:rPr>
              <a:t>–</a:t>
            </a:r>
            <a:r>
              <a:rPr lang="en-CA" dirty="0"/>
              <a:t>31.</a:t>
            </a:r>
          </a:p>
        </p:txBody>
      </p:sp>
      <p:sp>
        <p:nvSpPr>
          <p:cNvPr id="4" name="TextBox 3">
            <a:extLst>
              <a:ext uri="{FF2B5EF4-FFF2-40B4-BE49-F238E27FC236}">
                <a16:creationId xmlns:a16="http://schemas.microsoft.com/office/drawing/2014/main" id="{72D28DB9-03A1-41E4-9E7F-52A344F1D780}"/>
              </a:ext>
            </a:extLst>
          </p:cNvPr>
          <p:cNvSpPr txBox="1"/>
          <p:nvPr/>
        </p:nvSpPr>
        <p:spPr>
          <a:xfrm>
            <a:off x="733647" y="1488556"/>
            <a:ext cx="10810353" cy="646331"/>
          </a:xfrm>
          <a:prstGeom prst="rect">
            <a:avLst/>
          </a:prstGeom>
          <a:noFill/>
        </p:spPr>
        <p:txBody>
          <a:bodyPr wrap="square" rtlCol="0">
            <a:spAutoFit/>
          </a:bodyPr>
          <a:lstStyle/>
          <a:p>
            <a:r>
              <a:rPr lang="en-CA"/>
              <a:t>Once you have a good understanding of the patient’s weight journey so far, you can progress to discussing and setting goals together</a:t>
            </a:r>
          </a:p>
        </p:txBody>
      </p:sp>
      <p:sp>
        <p:nvSpPr>
          <p:cNvPr id="5" name="Speech Bubble: Rectangle 4">
            <a:extLst>
              <a:ext uri="{FF2B5EF4-FFF2-40B4-BE49-F238E27FC236}">
                <a16:creationId xmlns:a16="http://schemas.microsoft.com/office/drawing/2014/main" id="{78E3228B-B26D-4D44-A239-93B299504F2D}"/>
              </a:ext>
            </a:extLst>
          </p:cNvPr>
          <p:cNvSpPr/>
          <p:nvPr/>
        </p:nvSpPr>
        <p:spPr>
          <a:xfrm>
            <a:off x="838200" y="2190303"/>
            <a:ext cx="3232297" cy="1084919"/>
          </a:xfrm>
          <a:prstGeom prst="wedgeRectCallout">
            <a:avLst>
              <a:gd name="adj1" fmla="val -2431"/>
              <a:gd name="adj2" fmla="val 6784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rPr>
              <a:t>“What are some reasonable goals you could set regarding your weight?”</a:t>
            </a:r>
          </a:p>
        </p:txBody>
      </p:sp>
      <p:pic>
        <p:nvPicPr>
          <p:cNvPr id="6" name="Graphic 5" descr="Doctor female outline">
            <a:extLst>
              <a:ext uri="{FF2B5EF4-FFF2-40B4-BE49-F238E27FC236}">
                <a16:creationId xmlns:a16="http://schemas.microsoft.com/office/drawing/2014/main" id="{30770607-3A4E-4102-B5AB-7C1EBE36BE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67267" y="3253957"/>
            <a:ext cx="914400" cy="914400"/>
          </a:xfrm>
          <a:prstGeom prst="rect">
            <a:avLst/>
          </a:prstGeom>
        </p:spPr>
      </p:pic>
      <p:sp>
        <p:nvSpPr>
          <p:cNvPr id="7" name="Speech Bubble: Rectangle 6">
            <a:extLst>
              <a:ext uri="{FF2B5EF4-FFF2-40B4-BE49-F238E27FC236}">
                <a16:creationId xmlns:a16="http://schemas.microsoft.com/office/drawing/2014/main" id="{0C7EDD37-A7AF-41C0-84AD-3FC108BAF561}"/>
              </a:ext>
            </a:extLst>
          </p:cNvPr>
          <p:cNvSpPr/>
          <p:nvPr/>
        </p:nvSpPr>
        <p:spPr>
          <a:xfrm>
            <a:off x="838200" y="4147885"/>
            <a:ext cx="3232297" cy="1084919"/>
          </a:xfrm>
          <a:prstGeom prst="wedgeRectCallout">
            <a:avLst>
              <a:gd name="adj1" fmla="val -2431"/>
              <a:gd name="adj2" fmla="val 6784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rPr>
              <a:t>“What kind of changes would you be willing to start with?”</a:t>
            </a:r>
          </a:p>
        </p:txBody>
      </p:sp>
      <p:pic>
        <p:nvPicPr>
          <p:cNvPr id="10" name="Graphic 9" descr="Doctor male outline">
            <a:extLst>
              <a:ext uri="{FF2B5EF4-FFF2-40B4-BE49-F238E27FC236}">
                <a16:creationId xmlns:a16="http://schemas.microsoft.com/office/drawing/2014/main" id="{3045DA5B-AC82-4DC0-B9E4-2A2FF51ECD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92667" y="5189479"/>
            <a:ext cx="914400" cy="914400"/>
          </a:xfrm>
          <a:prstGeom prst="rect">
            <a:avLst/>
          </a:prstGeom>
        </p:spPr>
      </p:pic>
      <p:sp>
        <p:nvSpPr>
          <p:cNvPr id="11" name="Rectangle 10">
            <a:extLst>
              <a:ext uri="{FF2B5EF4-FFF2-40B4-BE49-F238E27FC236}">
                <a16:creationId xmlns:a16="http://schemas.microsoft.com/office/drawing/2014/main" id="{F2A67875-0F9B-4F21-A59C-0E5D62D97B54}"/>
              </a:ext>
            </a:extLst>
          </p:cNvPr>
          <p:cNvSpPr/>
          <p:nvPr/>
        </p:nvSpPr>
        <p:spPr>
          <a:xfrm>
            <a:off x="4461534" y="2169945"/>
            <a:ext cx="6617592" cy="64417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a:solidFill>
                  <a:schemeClr val="tx1"/>
                </a:solidFill>
              </a:rPr>
              <a:t>Start by eliciting </a:t>
            </a:r>
            <a:r>
              <a:rPr lang="en-CA" b="1">
                <a:solidFill>
                  <a:schemeClr val="tx1"/>
                </a:solidFill>
              </a:rPr>
              <a:t>what</a:t>
            </a:r>
            <a:r>
              <a:rPr lang="en-CA">
                <a:solidFill>
                  <a:schemeClr val="tx1"/>
                </a:solidFill>
              </a:rPr>
              <a:t> your patient’s goals are. By doing this, you can help them determine realistic and achievable targets</a:t>
            </a:r>
          </a:p>
        </p:txBody>
      </p:sp>
      <p:sp>
        <p:nvSpPr>
          <p:cNvPr id="12" name="Rectangle 11">
            <a:extLst>
              <a:ext uri="{FF2B5EF4-FFF2-40B4-BE49-F238E27FC236}">
                <a16:creationId xmlns:a16="http://schemas.microsoft.com/office/drawing/2014/main" id="{C16A681D-B61B-4CE6-89B5-2C6C564F7921}"/>
              </a:ext>
            </a:extLst>
          </p:cNvPr>
          <p:cNvSpPr/>
          <p:nvPr/>
        </p:nvSpPr>
        <p:spPr>
          <a:xfrm>
            <a:off x="4461534" y="3360284"/>
            <a:ext cx="6617592" cy="64417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a:solidFill>
                  <a:schemeClr val="tx1"/>
                </a:solidFill>
              </a:rPr>
              <a:t>Explore </a:t>
            </a:r>
            <a:r>
              <a:rPr lang="en-CA" b="1">
                <a:solidFill>
                  <a:schemeClr val="tx1"/>
                </a:solidFill>
              </a:rPr>
              <a:t>how</a:t>
            </a:r>
            <a:r>
              <a:rPr lang="en-CA">
                <a:solidFill>
                  <a:schemeClr val="tx1"/>
                </a:solidFill>
              </a:rPr>
              <a:t> they will be able to achieve these goals. Next steps should be measurable and build on each other over time </a:t>
            </a:r>
          </a:p>
        </p:txBody>
      </p:sp>
      <p:sp>
        <p:nvSpPr>
          <p:cNvPr id="13" name="Rectangle 12">
            <a:extLst>
              <a:ext uri="{FF2B5EF4-FFF2-40B4-BE49-F238E27FC236}">
                <a16:creationId xmlns:a16="http://schemas.microsoft.com/office/drawing/2014/main" id="{B6C6B306-909D-414A-A80A-88ADF31C38D6}"/>
              </a:ext>
            </a:extLst>
          </p:cNvPr>
          <p:cNvSpPr/>
          <p:nvPr/>
        </p:nvSpPr>
        <p:spPr>
          <a:xfrm>
            <a:off x="4461534" y="4545610"/>
            <a:ext cx="6617592" cy="90889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a:solidFill>
                  <a:schemeClr val="tx1"/>
                </a:solidFill>
              </a:rPr>
              <a:t>Set realistic dates for </a:t>
            </a:r>
            <a:r>
              <a:rPr lang="en-CA" b="1">
                <a:solidFill>
                  <a:schemeClr val="tx1"/>
                </a:solidFill>
              </a:rPr>
              <a:t>when</a:t>
            </a:r>
            <a:r>
              <a:rPr lang="en-CA">
                <a:solidFill>
                  <a:schemeClr val="tx1"/>
                </a:solidFill>
              </a:rPr>
              <a:t> your patient will aim to achieve both their short- and long-term goals and set expectations that obesity management is a long-term process</a:t>
            </a:r>
            <a:endParaRPr lang="en-CA" baseline="30000">
              <a:solidFill>
                <a:schemeClr val="tx1"/>
              </a:solidFill>
            </a:endParaRPr>
          </a:p>
        </p:txBody>
      </p:sp>
      <p:sp>
        <p:nvSpPr>
          <p:cNvPr id="14" name="Arrow: Down 13">
            <a:extLst>
              <a:ext uri="{FF2B5EF4-FFF2-40B4-BE49-F238E27FC236}">
                <a16:creationId xmlns:a16="http://schemas.microsoft.com/office/drawing/2014/main" id="{0CB71109-5F01-42D8-BF75-3778C58FEB45}"/>
              </a:ext>
            </a:extLst>
          </p:cNvPr>
          <p:cNvSpPr/>
          <p:nvPr/>
        </p:nvSpPr>
        <p:spPr>
          <a:xfrm>
            <a:off x="7474689" y="2881076"/>
            <a:ext cx="287079" cy="426045"/>
          </a:xfrm>
          <a:prstGeom prst="downArrow">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Arrow: Down 14">
            <a:extLst>
              <a:ext uri="{FF2B5EF4-FFF2-40B4-BE49-F238E27FC236}">
                <a16:creationId xmlns:a16="http://schemas.microsoft.com/office/drawing/2014/main" id="{D4CA2ACA-B47A-4731-97D2-266365DB5384}"/>
              </a:ext>
            </a:extLst>
          </p:cNvPr>
          <p:cNvSpPr/>
          <p:nvPr/>
        </p:nvSpPr>
        <p:spPr>
          <a:xfrm>
            <a:off x="7488863" y="4086103"/>
            <a:ext cx="287079" cy="426045"/>
          </a:xfrm>
          <a:prstGeom prst="downArrow">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6488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F24FD-5DB0-4A77-9EF7-50F6388102CD}"/>
              </a:ext>
            </a:extLst>
          </p:cNvPr>
          <p:cNvSpPr>
            <a:spLocks noGrp="1"/>
          </p:cNvSpPr>
          <p:nvPr>
            <p:ph type="title"/>
          </p:nvPr>
        </p:nvSpPr>
        <p:spPr/>
        <p:txBody>
          <a:bodyPr/>
          <a:lstStyle/>
          <a:p>
            <a:r>
              <a:rPr lang="en-CA" dirty="0"/>
              <a:t>Use the SMART framework to set goals </a:t>
            </a:r>
          </a:p>
        </p:txBody>
      </p:sp>
      <p:sp>
        <p:nvSpPr>
          <p:cNvPr id="3" name="Text Placeholder 2">
            <a:extLst>
              <a:ext uri="{FF2B5EF4-FFF2-40B4-BE49-F238E27FC236}">
                <a16:creationId xmlns:a16="http://schemas.microsoft.com/office/drawing/2014/main" id="{347AC3F8-0726-41F4-805D-9010124B4AD8}"/>
              </a:ext>
            </a:extLst>
          </p:cNvPr>
          <p:cNvSpPr>
            <a:spLocks noGrp="1"/>
          </p:cNvSpPr>
          <p:nvPr>
            <p:ph type="body" sz="quarter" idx="13"/>
          </p:nvPr>
        </p:nvSpPr>
        <p:spPr/>
        <p:txBody>
          <a:bodyPr/>
          <a:lstStyle/>
          <a:p>
            <a:endParaRPr lang="en-CA"/>
          </a:p>
        </p:txBody>
      </p:sp>
      <p:sp>
        <p:nvSpPr>
          <p:cNvPr id="7" name="Rectangle 6">
            <a:extLst>
              <a:ext uri="{FF2B5EF4-FFF2-40B4-BE49-F238E27FC236}">
                <a16:creationId xmlns:a16="http://schemas.microsoft.com/office/drawing/2014/main" id="{BE3870CA-64B6-4F40-98B7-3F0E28801351}"/>
              </a:ext>
            </a:extLst>
          </p:cNvPr>
          <p:cNvSpPr/>
          <p:nvPr/>
        </p:nvSpPr>
        <p:spPr>
          <a:xfrm>
            <a:off x="838201" y="1863408"/>
            <a:ext cx="4838402" cy="607345"/>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CA" sz="2400" b="1">
                <a:solidFill>
                  <a:schemeClr val="bg1"/>
                </a:solidFill>
              </a:rPr>
              <a:t>S</a:t>
            </a:r>
            <a:r>
              <a:rPr lang="en-CA" sz="2400">
                <a:solidFill>
                  <a:schemeClr val="bg1"/>
                </a:solidFill>
              </a:rPr>
              <a:t>pecific</a:t>
            </a:r>
          </a:p>
        </p:txBody>
      </p:sp>
      <p:sp>
        <p:nvSpPr>
          <p:cNvPr id="8" name="Rectangle 7">
            <a:extLst>
              <a:ext uri="{FF2B5EF4-FFF2-40B4-BE49-F238E27FC236}">
                <a16:creationId xmlns:a16="http://schemas.microsoft.com/office/drawing/2014/main" id="{7CB311E1-3BEA-4A17-8CEB-1A0D8F6EE316}"/>
              </a:ext>
            </a:extLst>
          </p:cNvPr>
          <p:cNvSpPr/>
          <p:nvPr/>
        </p:nvSpPr>
        <p:spPr>
          <a:xfrm>
            <a:off x="838200" y="2613779"/>
            <a:ext cx="4838402" cy="607345"/>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CA" sz="2400" b="1">
                <a:solidFill>
                  <a:schemeClr val="bg1"/>
                </a:solidFill>
              </a:rPr>
              <a:t>M</a:t>
            </a:r>
            <a:r>
              <a:rPr lang="en-CA" sz="2400">
                <a:solidFill>
                  <a:schemeClr val="bg1"/>
                </a:solidFill>
              </a:rPr>
              <a:t>easurable</a:t>
            </a:r>
          </a:p>
        </p:txBody>
      </p:sp>
      <p:sp>
        <p:nvSpPr>
          <p:cNvPr id="9" name="Rectangle 8">
            <a:extLst>
              <a:ext uri="{FF2B5EF4-FFF2-40B4-BE49-F238E27FC236}">
                <a16:creationId xmlns:a16="http://schemas.microsoft.com/office/drawing/2014/main" id="{E29F1065-A4DD-4437-8950-45B43BDA727F}"/>
              </a:ext>
            </a:extLst>
          </p:cNvPr>
          <p:cNvSpPr/>
          <p:nvPr/>
        </p:nvSpPr>
        <p:spPr>
          <a:xfrm>
            <a:off x="838200" y="3364150"/>
            <a:ext cx="4838402" cy="607345"/>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CA" sz="2400" b="1">
                <a:solidFill>
                  <a:schemeClr val="bg1"/>
                </a:solidFill>
              </a:rPr>
              <a:t>A</a:t>
            </a:r>
            <a:r>
              <a:rPr lang="en-CA" sz="2400">
                <a:solidFill>
                  <a:schemeClr val="bg1"/>
                </a:solidFill>
              </a:rPr>
              <a:t>ttainable</a:t>
            </a:r>
          </a:p>
        </p:txBody>
      </p:sp>
      <p:sp>
        <p:nvSpPr>
          <p:cNvPr id="10" name="Rectangle 9">
            <a:extLst>
              <a:ext uri="{FF2B5EF4-FFF2-40B4-BE49-F238E27FC236}">
                <a16:creationId xmlns:a16="http://schemas.microsoft.com/office/drawing/2014/main" id="{24AC957D-84FE-40B7-B493-F9FCD9775ED4}"/>
              </a:ext>
            </a:extLst>
          </p:cNvPr>
          <p:cNvSpPr/>
          <p:nvPr/>
        </p:nvSpPr>
        <p:spPr>
          <a:xfrm>
            <a:off x="838200" y="4114521"/>
            <a:ext cx="4838402" cy="607345"/>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CA" sz="2400" b="1">
                <a:solidFill>
                  <a:schemeClr val="bg1"/>
                </a:solidFill>
              </a:rPr>
              <a:t>R</a:t>
            </a:r>
            <a:r>
              <a:rPr lang="en-CA" sz="2400">
                <a:solidFill>
                  <a:schemeClr val="bg1"/>
                </a:solidFill>
              </a:rPr>
              <a:t>elevant </a:t>
            </a:r>
          </a:p>
        </p:txBody>
      </p:sp>
      <p:sp>
        <p:nvSpPr>
          <p:cNvPr id="11" name="Rectangle 10">
            <a:extLst>
              <a:ext uri="{FF2B5EF4-FFF2-40B4-BE49-F238E27FC236}">
                <a16:creationId xmlns:a16="http://schemas.microsoft.com/office/drawing/2014/main" id="{9C1AE5C3-E1D4-4300-ACD0-D6E29F166975}"/>
              </a:ext>
            </a:extLst>
          </p:cNvPr>
          <p:cNvSpPr/>
          <p:nvPr/>
        </p:nvSpPr>
        <p:spPr>
          <a:xfrm>
            <a:off x="838200" y="4864891"/>
            <a:ext cx="4838402" cy="607345"/>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CA" sz="2400" b="1">
                <a:solidFill>
                  <a:schemeClr val="bg1"/>
                </a:solidFill>
              </a:rPr>
              <a:t>T</a:t>
            </a:r>
            <a:r>
              <a:rPr lang="en-CA" sz="2400">
                <a:solidFill>
                  <a:schemeClr val="bg1"/>
                </a:solidFill>
              </a:rPr>
              <a:t>ime-bound </a:t>
            </a:r>
          </a:p>
        </p:txBody>
      </p:sp>
      <p:pic>
        <p:nvPicPr>
          <p:cNvPr id="13" name="Graphic 12" descr="Target outline">
            <a:extLst>
              <a:ext uri="{FF2B5EF4-FFF2-40B4-BE49-F238E27FC236}">
                <a16:creationId xmlns:a16="http://schemas.microsoft.com/office/drawing/2014/main" id="{A0B6FCA2-B83B-46D4-BAC4-5D733240B1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8589" y="1847992"/>
            <a:ext cx="638175" cy="638175"/>
          </a:xfrm>
          <a:prstGeom prst="rect">
            <a:avLst/>
          </a:prstGeom>
        </p:spPr>
      </p:pic>
      <p:pic>
        <p:nvPicPr>
          <p:cNvPr id="15" name="Graphic 14" descr="Alterations &amp; Tailoring outline">
            <a:extLst>
              <a:ext uri="{FF2B5EF4-FFF2-40B4-BE49-F238E27FC236}">
                <a16:creationId xmlns:a16="http://schemas.microsoft.com/office/drawing/2014/main" id="{418E2EBB-5F10-4DEC-8B3C-616193CF82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5138" y="2570066"/>
            <a:ext cx="665076" cy="665076"/>
          </a:xfrm>
          <a:prstGeom prst="rect">
            <a:avLst/>
          </a:prstGeom>
        </p:spPr>
      </p:pic>
      <p:pic>
        <p:nvPicPr>
          <p:cNvPr id="17" name="Graphic 16" descr="Aspiration outline">
            <a:extLst>
              <a:ext uri="{FF2B5EF4-FFF2-40B4-BE49-F238E27FC236}">
                <a16:creationId xmlns:a16="http://schemas.microsoft.com/office/drawing/2014/main" id="{9F19C285-2166-4C33-8E8F-A7709B3608F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8589" y="3360821"/>
            <a:ext cx="638175" cy="638175"/>
          </a:xfrm>
          <a:prstGeom prst="rect">
            <a:avLst/>
          </a:prstGeom>
        </p:spPr>
      </p:pic>
      <p:pic>
        <p:nvPicPr>
          <p:cNvPr id="19" name="Graphic 18" descr="Circles with arrows outline">
            <a:extLst>
              <a:ext uri="{FF2B5EF4-FFF2-40B4-BE49-F238E27FC236}">
                <a16:creationId xmlns:a16="http://schemas.microsoft.com/office/drawing/2014/main" id="{F39DD38E-B0A8-42E3-B402-A0695CEA0DA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5138" y="4085655"/>
            <a:ext cx="665076" cy="665076"/>
          </a:xfrm>
          <a:prstGeom prst="rect">
            <a:avLst/>
          </a:prstGeom>
        </p:spPr>
      </p:pic>
      <p:pic>
        <p:nvPicPr>
          <p:cNvPr id="21" name="Graphic 20" descr="Hourglass 90% outline">
            <a:extLst>
              <a:ext uri="{FF2B5EF4-FFF2-40B4-BE49-F238E27FC236}">
                <a16:creationId xmlns:a16="http://schemas.microsoft.com/office/drawing/2014/main" id="{8BCF4F26-3205-4E2E-A300-40B93BFC35F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0264" y="4864891"/>
            <a:ext cx="614824" cy="614824"/>
          </a:xfrm>
          <a:prstGeom prst="rect">
            <a:avLst/>
          </a:prstGeom>
        </p:spPr>
      </p:pic>
      <p:sp>
        <p:nvSpPr>
          <p:cNvPr id="22" name="Speech Bubble: Rectangle 21">
            <a:extLst>
              <a:ext uri="{FF2B5EF4-FFF2-40B4-BE49-F238E27FC236}">
                <a16:creationId xmlns:a16="http://schemas.microsoft.com/office/drawing/2014/main" id="{0463A4D9-9227-4C31-A287-3232F3C68CE3}"/>
              </a:ext>
            </a:extLst>
          </p:cNvPr>
          <p:cNvSpPr/>
          <p:nvPr/>
        </p:nvSpPr>
        <p:spPr>
          <a:xfrm>
            <a:off x="6375400" y="1847992"/>
            <a:ext cx="5247640" cy="1838619"/>
          </a:xfrm>
          <a:prstGeom prst="wedgeRectCallout">
            <a:avLst>
              <a:gd name="adj1" fmla="val -2431"/>
              <a:gd name="adj2" fmla="val 6784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rPr>
              <a:t>“I will go on walks on Mondays, Wednesdays and Fridays around my neighborhood for 30 minutes in order to lose 5lbs by Thanksgiving”</a:t>
            </a:r>
          </a:p>
        </p:txBody>
      </p:sp>
      <p:grpSp>
        <p:nvGrpSpPr>
          <p:cNvPr id="4" name="Graphic 22" descr="Female Profile outline">
            <a:extLst>
              <a:ext uri="{FF2B5EF4-FFF2-40B4-BE49-F238E27FC236}">
                <a16:creationId xmlns:a16="http://schemas.microsoft.com/office/drawing/2014/main" id="{CAAE764C-0D62-48E8-AEC7-1012130713DA}"/>
              </a:ext>
            </a:extLst>
          </p:cNvPr>
          <p:cNvGrpSpPr/>
          <p:nvPr/>
        </p:nvGrpSpPr>
        <p:grpSpPr>
          <a:xfrm>
            <a:off x="8549317" y="3846356"/>
            <a:ext cx="2211278" cy="1864856"/>
            <a:chOff x="8549317" y="3846356"/>
            <a:chExt cx="2211278" cy="1864856"/>
          </a:xfrm>
          <a:solidFill>
            <a:srgbClr val="000000"/>
          </a:solidFill>
        </p:grpSpPr>
        <p:sp>
          <p:nvSpPr>
            <p:cNvPr id="5" name="Freeform: Shape 4">
              <a:extLst>
                <a:ext uri="{FF2B5EF4-FFF2-40B4-BE49-F238E27FC236}">
                  <a16:creationId xmlns:a16="http://schemas.microsoft.com/office/drawing/2014/main" id="{6208D198-81FE-4CEA-B686-A4206F80355E}"/>
                </a:ext>
              </a:extLst>
            </p:cNvPr>
            <p:cNvSpPr/>
            <p:nvPr/>
          </p:nvSpPr>
          <p:spPr>
            <a:xfrm>
              <a:off x="9122452" y="3846356"/>
              <a:ext cx="1065008" cy="1103081"/>
            </a:xfrm>
            <a:custGeom>
              <a:avLst/>
              <a:gdLst>
                <a:gd name="connsiteX0" fmla="*/ 24521 w 1065008"/>
                <a:gd name="connsiteY0" fmla="*/ 1103082 h 1103081"/>
                <a:gd name="connsiteX1" fmla="*/ 24889 w 1065008"/>
                <a:gd name="connsiteY1" fmla="*/ 1103082 h 1103081"/>
                <a:gd name="connsiteX2" fmla="*/ 294339 w 1065008"/>
                <a:gd name="connsiteY2" fmla="*/ 1054205 h 1103081"/>
                <a:gd name="connsiteX3" fmla="*/ 296549 w 1065008"/>
                <a:gd name="connsiteY3" fmla="*/ 1052879 h 1103081"/>
                <a:gd name="connsiteX4" fmla="*/ 397420 w 1065008"/>
                <a:gd name="connsiteY4" fmla="*/ 966000 h 1103081"/>
                <a:gd name="connsiteX5" fmla="*/ 413844 w 1065008"/>
                <a:gd name="connsiteY5" fmla="*/ 950436 h 1103081"/>
                <a:gd name="connsiteX6" fmla="*/ 514274 w 1065008"/>
                <a:gd name="connsiteY6" fmla="*/ 968995 h 1103081"/>
                <a:gd name="connsiteX7" fmla="*/ 533152 w 1065008"/>
                <a:gd name="connsiteY7" fmla="*/ 969437 h 1103081"/>
                <a:gd name="connsiteX8" fmla="*/ 633803 w 1065008"/>
                <a:gd name="connsiteY8" fmla="*/ 956131 h 1103081"/>
                <a:gd name="connsiteX9" fmla="*/ 647722 w 1065008"/>
                <a:gd name="connsiteY9" fmla="*/ 969216 h 1103081"/>
                <a:gd name="connsiteX10" fmla="*/ 742309 w 1065008"/>
                <a:gd name="connsiteY10" fmla="*/ 1051529 h 1103081"/>
                <a:gd name="connsiteX11" fmla="*/ 1046177 w 1065008"/>
                <a:gd name="connsiteY11" fmla="*/ 1060710 h 1103081"/>
                <a:gd name="connsiteX12" fmla="*/ 1064662 w 1065008"/>
                <a:gd name="connsiteY12" fmla="*/ 1041071 h 1103081"/>
                <a:gd name="connsiteX13" fmla="*/ 1053689 w 1065008"/>
                <a:gd name="connsiteY13" fmla="*/ 1016055 h 1103081"/>
                <a:gd name="connsiteX14" fmla="*/ 971425 w 1065008"/>
                <a:gd name="connsiteY14" fmla="*/ 855726 h 1103081"/>
                <a:gd name="connsiteX15" fmla="*/ 998429 w 1065008"/>
                <a:gd name="connsiteY15" fmla="*/ 645292 h 1103081"/>
                <a:gd name="connsiteX16" fmla="*/ 1036824 w 1065008"/>
                <a:gd name="connsiteY16" fmla="*/ 396733 h 1103081"/>
                <a:gd name="connsiteX17" fmla="*/ 921075 w 1065008"/>
                <a:gd name="connsiteY17" fmla="*/ 156669 h 1103081"/>
                <a:gd name="connsiteX18" fmla="*/ 793592 w 1065008"/>
                <a:gd name="connsiteY18" fmla="*/ 148985 h 1103081"/>
                <a:gd name="connsiteX19" fmla="*/ 589590 w 1065008"/>
                <a:gd name="connsiteY19" fmla="*/ 18433 h 1103081"/>
                <a:gd name="connsiteX20" fmla="*/ 195088 w 1065008"/>
                <a:gd name="connsiteY20" fmla="*/ 69299 h 1103081"/>
                <a:gd name="connsiteX21" fmla="*/ 40748 w 1065008"/>
                <a:gd name="connsiteY21" fmla="*/ 450913 h 1103081"/>
                <a:gd name="connsiteX22" fmla="*/ 51108 w 1065008"/>
                <a:gd name="connsiteY22" fmla="*/ 730943 h 1103081"/>
                <a:gd name="connsiteX23" fmla="*/ 54667 w 1065008"/>
                <a:gd name="connsiteY23" fmla="*/ 939168 h 1103081"/>
                <a:gd name="connsiteX24" fmla="*/ 4784 w 1065008"/>
                <a:gd name="connsiteY24" fmla="*/ 1063975 h 1103081"/>
                <a:gd name="connsiteX25" fmla="*/ 9993 w 1065008"/>
                <a:gd name="connsiteY25" fmla="*/ 1098299 h 1103081"/>
                <a:gd name="connsiteX26" fmla="*/ 24423 w 1065008"/>
                <a:gd name="connsiteY26" fmla="*/ 1103082 h 1103081"/>
                <a:gd name="connsiteX27" fmla="*/ 516532 w 1065008"/>
                <a:gd name="connsiteY27" fmla="*/ 919946 h 1103081"/>
                <a:gd name="connsiteX28" fmla="*/ 189834 w 1065008"/>
                <a:gd name="connsiteY28" fmla="*/ 595310 h 1103081"/>
                <a:gd name="connsiteX29" fmla="*/ 189834 w 1065008"/>
                <a:gd name="connsiteY29" fmla="*/ 559665 h 1103081"/>
                <a:gd name="connsiteX30" fmla="*/ 236060 w 1065008"/>
                <a:gd name="connsiteY30" fmla="*/ 513930 h 1103081"/>
                <a:gd name="connsiteX31" fmla="*/ 288791 w 1065008"/>
                <a:gd name="connsiteY31" fmla="*/ 509020 h 1103081"/>
                <a:gd name="connsiteX32" fmla="*/ 520043 w 1065008"/>
                <a:gd name="connsiteY32" fmla="*/ 443745 h 1103081"/>
                <a:gd name="connsiteX33" fmla="*/ 743267 w 1065008"/>
                <a:gd name="connsiteY33" fmla="*/ 291222 h 1103081"/>
                <a:gd name="connsiteX34" fmla="*/ 783282 w 1065008"/>
                <a:gd name="connsiteY34" fmla="*/ 399114 h 1103081"/>
                <a:gd name="connsiteX35" fmla="*/ 784853 w 1065008"/>
                <a:gd name="connsiteY35" fmla="*/ 401373 h 1103081"/>
                <a:gd name="connsiteX36" fmla="*/ 818264 w 1065008"/>
                <a:gd name="connsiteY36" fmla="*/ 431716 h 1103081"/>
                <a:gd name="connsiteX37" fmla="*/ 822265 w 1065008"/>
                <a:gd name="connsiteY37" fmla="*/ 434735 h 1103081"/>
                <a:gd name="connsiteX38" fmla="*/ 835006 w 1065008"/>
                <a:gd name="connsiteY38" fmla="*/ 446764 h 1103081"/>
                <a:gd name="connsiteX39" fmla="*/ 874751 w 1065008"/>
                <a:gd name="connsiteY39" fmla="*/ 540689 h 1103081"/>
                <a:gd name="connsiteX40" fmla="*/ 876543 w 1065008"/>
                <a:gd name="connsiteY40" fmla="*/ 576653 h 1103081"/>
                <a:gd name="connsiteX41" fmla="*/ 532852 w 1065008"/>
                <a:gd name="connsiteY41" fmla="*/ 920334 h 1103081"/>
                <a:gd name="connsiteX42" fmla="*/ 516532 w 1065008"/>
                <a:gd name="connsiteY42" fmla="*/ 919946 h 1103081"/>
                <a:gd name="connsiteX43" fmla="*/ 100132 w 1065008"/>
                <a:gd name="connsiteY43" fmla="*/ 727826 h 1103081"/>
                <a:gd name="connsiteX44" fmla="*/ 89846 w 1065008"/>
                <a:gd name="connsiteY44" fmla="*/ 451355 h 1103081"/>
                <a:gd name="connsiteX45" fmla="*/ 220618 w 1065008"/>
                <a:gd name="connsiteY45" fmla="*/ 111228 h 1103081"/>
                <a:gd name="connsiteX46" fmla="*/ 575744 w 1065008"/>
                <a:gd name="connsiteY46" fmla="*/ 65469 h 1103081"/>
                <a:gd name="connsiteX47" fmla="*/ 760942 w 1065008"/>
                <a:gd name="connsiteY47" fmla="*/ 188214 h 1103081"/>
                <a:gd name="connsiteX48" fmla="*/ 789763 w 1065008"/>
                <a:gd name="connsiteY48" fmla="*/ 200243 h 1103081"/>
                <a:gd name="connsiteX49" fmla="*/ 899153 w 1065008"/>
                <a:gd name="connsiteY49" fmla="*/ 200464 h 1103081"/>
                <a:gd name="connsiteX50" fmla="*/ 987529 w 1065008"/>
                <a:gd name="connsiteY50" fmla="*/ 396414 h 1103081"/>
                <a:gd name="connsiteX51" fmla="*/ 950288 w 1065008"/>
                <a:gd name="connsiteY51" fmla="*/ 634539 h 1103081"/>
                <a:gd name="connsiteX52" fmla="*/ 923726 w 1065008"/>
                <a:gd name="connsiteY52" fmla="*/ 867755 h 1103081"/>
                <a:gd name="connsiteX53" fmla="*/ 991015 w 1065008"/>
                <a:gd name="connsiteY53" fmla="*/ 1021383 h 1103081"/>
                <a:gd name="connsiteX54" fmla="*/ 770983 w 1065008"/>
                <a:gd name="connsiteY54" fmla="*/ 1011808 h 1103081"/>
                <a:gd name="connsiteX55" fmla="*/ 686264 w 1065008"/>
                <a:gd name="connsiteY55" fmla="*/ 938161 h 1103081"/>
                <a:gd name="connsiteX56" fmla="*/ 925641 w 1065008"/>
                <a:gd name="connsiteY56" fmla="*/ 576653 h 1103081"/>
                <a:gd name="connsiteX57" fmla="*/ 923530 w 1065008"/>
                <a:gd name="connsiteY57" fmla="*/ 535558 h 1103081"/>
                <a:gd name="connsiteX58" fmla="*/ 871462 w 1065008"/>
                <a:gd name="connsiteY58" fmla="*/ 413893 h 1103081"/>
                <a:gd name="connsiteX59" fmla="*/ 851822 w 1065008"/>
                <a:gd name="connsiteY59" fmla="*/ 395506 h 1103081"/>
                <a:gd name="connsiteX60" fmla="*/ 847624 w 1065008"/>
                <a:gd name="connsiteY60" fmla="*/ 392363 h 1103081"/>
                <a:gd name="connsiteX61" fmla="*/ 824303 w 1065008"/>
                <a:gd name="connsiteY61" fmla="*/ 372111 h 1103081"/>
                <a:gd name="connsiteX62" fmla="*/ 791088 w 1065008"/>
                <a:gd name="connsiteY62" fmla="*/ 279414 h 1103081"/>
                <a:gd name="connsiteX63" fmla="*/ 738129 w 1065008"/>
                <a:gd name="connsiteY63" fmla="*/ 240088 h 1103081"/>
                <a:gd name="connsiteX64" fmla="*/ 712826 w 1065008"/>
                <a:gd name="connsiteY64" fmla="*/ 252410 h 1103081"/>
                <a:gd name="connsiteX65" fmla="*/ 499004 w 1065008"/>
                <a:gd name="connsiteY65" fmla="*/ 399237 h 1103081"/>
                <a:gd name="connsiteX66" fmla="*/ 281279 w 1065008"/>
                <a:gd name="connsiteY66" fmla="*/ 460389 h 1103081"/>
                <a:gd name="connsiteX67" fmla="*/ 234808 w 1065008"/>
                <a:gd name="connsiteY67" fmla="*/ 464783 h 1103081"/>
                <a:gd name="connsiteX68" fmla="*/ 140736 w 1065008"/>
                <a:gd name="connsiteY68" fmla="*/ 557185 h 1103081"/>
                <a:gd name="connsiteX69" fmla="*/ 140736 w 1065008"/>
                <a:gd name="connsiteY69" fmla="*/ 557185 h 1103081"/>
                <a:gd name="connsiteX70" fmla="*/ 140736 w 1065008"/>
                <a:gd name="connsiteY70" fmla="*/ 597814 h 1103081"/>
                <a:gd name="connsiteX71" fmla="*/ 363837 w 1065008"/>
                <a:gd name="connsiteY71" fmla="*/ 930158 h 1103081"/>
                <a:gd name="connsiteX72" fmla="*/ 363567 w 1065008"/>
                <a:gd name="connsiteY72" fmla="*/ 930428 h 1103081"/>
                <a:gd name="connsiteX73" fmla="*/ 270281 w 1065008"/>
                <a:gd name="connsiteY73" fmla="*/ 1011440 h 1103081"/>
                <a:gd name="connsiteX74" fmla="*/ 70059 w 1065008"/>
                <a:gd name="connsiteY74" fmla="*/ 1051922 h 1103081"/>
                <a:gd name="connsiteX75" fmla="*/ 103250 w 1065008"/>
                <a:gd name="connsiteY75" fmla="*/ 945919 h 1103081"/>
                <a:gd name="connsiteX76" fmla="*/ 100132 w 1065008"/>
                <a:gd name="connsiteY76" fmla="*/ 727826 h 110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065008" h="1103081">
                  <a:moveTo>
                    <a:pt x="24521" y="1103082"/>
                  </a:moveTo>
                  <a:lnTo>
                    <a:pt x="24889" y="1103082"/>
                  </a:lnTo>
                  <a:cubicBezTo>
                    <a:pt x="32254" y="1103082"/>
                    <a:pt x="207878" y="1099890"/>
                    <a:pt x="294339" y="1054205"/>
                  </a:cubicBezTo>
                  <a:cubicBezTo>
                    <a:pt x="295076" y="1053787"/>
                    <a:pt x="295837" y="1053345"/>
                    <a:pt x="296549" y="1052879"/>
                  </a:cubicBezTo>
                  <a:cubicBezTo>
                    <a:pt x="332383" y="1026589"/>
                    <a:pt x="366108" y="997540"/>
                    <a:pt x="397420" y="966000"/>
                  </a:cubicBezTo>
                  <a:cubicBezTo>
                    <a:pt x="403067" y="960624"/>
                    <a:pt x="408517" y="955444"/>
                    <a:pt x="413844" y="950436"/>
                  </a:cubicBezTo>
                  <a:cubicBezTo>
                    <a:pt x="446339" y="961093"/>
                    <a:pt x="480116" y="967333"/>
                    <a:pt x="514274" y="968995"/>
                  </a:cubicBezTo>
                  <a:cubicBezTo>
                    <a:pt x="520583" y="969290"/>
                    <a:pt x="526892" y="969437"/>
                    <a:pt x="533152" y="969437"/>
                  </a:cubicBezTo>
                  <a:cubicBezTo>
                    <a:pt x="567135" y="969361"/>
                    <a:pt x="600966" y="964890"/>
                    <a:pt x="633803" y="956131"/>
                  </a:cubicBezTo>
                  <a:cubicBezTo>
                    <a:pt x="638295" y="960329"/>
                    <a:pt x="642837" y="964601"/>
                    <a:pt x="647722" y="969216"/>
                  </a:cubicBezTo>
                  <a:cubicBezTo>
                    <a:pt x="677549" y="998550"/>
                    <a:pt x="709139" y="1026037"/>
                    <a:pt x="742309" y="1051529"/>
                  </a:cubicBezTo>
                  <a:cubicBezTo>
                    <a:pt x="822634" y="1109685"/>
                    <a:pt x="1023518" y="1065890"/>
                    <a:pt x="1046177" y="1060710"/>
                  </a:cubicBezTo>
                  <a:cubicBezTo>
                    <a:pt x="1055704" y="1058437"/>
                    <a:pt x="1062971" y="1050719"/>
                    <a:pt x="1064662" y="1041071"/>
                  </a:cubicBezTo>
                  <a:cubicBezTo>
                    <a:pt x="1066307" y="1031290"/>
                    <a:pt x="1061999" y="1021468"/>
                    <a:pt x="1053689" y="1016055"/>
                  </a:cubicBezTo>
                  <a:cubicBezTo>
                    <a:pt x="1053173" y="1015736"/>
                    <a:pt x="1003412" y="982153"/>
                    <a:pt x="971425" y="855726"/>
                  </a:cubicBezTo>
                  <a:cubicBezTo>
                    <a:pt x="960943" y="814704"/>
                    <a:pt x="979109" y="732416"/>
                    <a:pt x="998429" y="645292"/>
                  </a:cubicBezTo>
                  <a:cubicBezTo>
                    <a:pt x="1019526" y="563936"/>
                    <a:pt x="1032390" y="480664"/>
                    <a:pt x="1036824" y="396733"/>
                  </a:cubicBezTo>
                  <a:cubicBezTo>
                    <a:pt x="1036824" y="272147"/>
                    <a:pt x="1000000" y="195849"/>
                    <a:pt x="921075" y="156669"/>
                  </a:cubicBezTo>
                  <a:cubicBezTo>
                    <a:pt x="880422" y="140879"/>
                    <a:pt x="835848" y="138193"/>
                    <a:pt x="793592" y="148985"/>
                  </a:cubicBezTo>
                  <a:cubicBezTo>
                    <a:pt x="771498" y="119305"/>
                    <a:pt x="712728" y="56803"/>
                    <a:pt x="589590" y="18433"/>
                  </a:cubicBezTo>
                  <a:cubicBezTo>
                    <a:pt x="456586" y="-18147"/>
                    <a:pt x="314464" y="178"/>
                    <a:pt x="195088" y="69299"/>
                  </a:cubicBezTo>
                  <a:cubicBezTo>
                    <a:pt x="92325" y="135581"/>
                    <a:pt x="43031" y="209719"/>
                    <a:pt x="40748" y="450913"/>
                  </a:cubicBezTo>
                  <a:cubicBezTo>
                    <a:pt x="39815" y="552595"/>
                    <a:pt x="45805" y="647305"/>
                    <a:pt x="51108" y="730943"/>
                  </a:cubicBezTo>
                  <a:cubicBezTo>
                    <a:pt x="58254" y="800122"/>
                    <a:pt x="59444" y="869785"/>
                    <a:pt x="54667" y="939168"/>
                  </a:cubicBezTo>
                  <a:cubicBezTo>
                    <a:pt x="48950" y="984343"/>
                    <a:pt x="31778" y="1027304"/>
                    <a:pt x="4784" y="1063975"/>
                  </a:cubicBezTo>
                  <a:cubicBezTo>
                    <a:pt x="-3256" y="1074892"/>
                    <a:pt x="-924" y="1090260"/>
                    <a:pt x="9993" y="1098299"/>
                  </a:cubicBezTo>
                  <a:cubicBezTo>
                    <a:pt x="14176" y="1101380"/>
                    <a:pt x="19228" y="1103055"/>
                    <a:pt x="24423" y="1103082"/>
                  </a:cubicBezTo>
                  <a:close/>
                  <a:moveTo>
                    <a:pt x="516532" y="919946"/>
                  </a:moveTo>
                  <a:cubicBezTo>
                    <a:pt x="340997" y="910394"/>
                    <a:pt x="200496" y="770781"/>
                    <a:pt x="189834" y="595310"/>
                  </a:cubicBezTo>
                  <a:cubicBezTo>
                    <a:pt x="189233" y="583436"/>
                    <a:pt x="189233" y="571539"/>
                    <a:pt x="189834" y="559665"/>
                  </a:cubicBezTo>
                  <a:cubicBezTo>
                    <a:pt x="190983" y="534708"/>
                    <a:pt x="211093" y="514811"/>
                    <a:pt x="236060" y="513930"/>
                  </a:cubicBezTo>
                  <a:cubicBezTo>
                    <a:pt x="253738" y="513643"/>
                    <a:pt x="271366" y="512001"/>
                    <a:pt x="288791" y="509020"/>
                  </a:cubicBezTo>
                  <a:cubicBezTo>
                    <a:pt x="368610" y="498477"/>
                    <a:pt x="446491" y="476493"/>
                    <a:pt x="520043" y="443745"/>
                  </a:cubicBezTo>
                  <a:cubicBezTo>
                    <a:pt x="600905" y="403059"/>
                    <a:pt x="675975" y="351767"/>
                    <a:pt x="743267" y="291222"/>
                  </a:cubicBezTo>
                  <a:cubicBezTo>
                    <a:pt x="749367" y="329471"/>
                    <a:pt x="762967" y="366138"/>
                    <a:pt x="783282" y="399114"/>
                  </a:cubicBezTo>
                  <a:cubicBezTo>
                    <a:pt x="783755" y="399902"/>
                    <a:pt x="784278" y="400656"/>
                    <a:pt x="784853" y="401373"/>
                  </a:cubicBezTo>
                  <a:cubicBezTo>
                    <a:pt x="794567" y="412953"/>
                    <a:pt x="805805" y="423160"/>
                    <a:pt x="818264" y="431716"/>
                  </a:cubicBezTo>
                  <a:lnTo>
                    <a:pt x="822265" y="434735"/>
                  </a:lnTo>
                  <a:cubicBezTo>
                    <a:pt x="826890" y="438324"/>
                    <a:pt x="831157" y="442353"/>
                    <a:pt x="835006" y="446764"/>
                  </a:cubicBezTo>
                  <a:cubicBezTo>
                    <a:pt x="857886" y="473061"/>
                    <a:pt x="871805" y="505957"/>
                    <a:pt x="874751" y="540689"/>
                  </a:cubicBezTo>
                  <a:cubicBezTo>
                    <a:pt x="875976" y="552637"/>
                    <a:pt x="876575" y="564641"/>
                    <a:pt x="876543" y="576653"/>
                  </a:cubicBezTo>
                  <a:cubicBezTo>
                    <a:pt x="876541" y="766466"/>
                    <a:pt x="722665" y="920336"/>
                    <a:pt x="532852" y="920334"/>
                  </a:cubicBezTo>
                  <a:cubicBezTo>
                    <a:pt x="527410" y="920334"/>
                    <a:pt x="521967" y="920204"/>
                    <a:pt x="516532" y="919946"/>
                  </a:cubicBezTo>
                  <a:close/>
                  <a:moveTo>
                    <a:pt x="100132" y="727826"/>
                  </a:moveTo>
                  <a:cubicBezTo>
                    <a:pt x="94878" y="645071"/>
                    <a:pt x="88913" y="551245"/>
                    <a:pt x="89846" y="451355"/>
                  </a:cubicBezTo>
                  <a:cubicBezTo>
                    <a:pt x="91933" y="231322"/>
                    <a:pt x="132218" y="168378"/>
                    <a:pt x="220618" y="111228"/>
                  </a:cubicBezTo>
                  <a:cubicBezTo>
                    <a:pt x="328138" y="49177"/>
                    <a:pt x="456007" y="32700"/>
                    <a:pt x="575744" y="65469"/>
                  </a:cubicBezTo>
                  <a:cubicBezTo>
                    <a:pt x="716386" y="109289"/>
                    <a:pt x="760574" y="187674"/>
                    <a:pt x="760942" y="188214"/>
                  </a:cubicBezTo>
                  <a:cubicBezTo>
                    <a:pt x="766431" y="198606"/>
                    <a:pt x="778514" y="203648"/>
                    <a:pt x="789763" y="200243"/>
                  </a:cubicBezTo>
                  <a:cubicBezTo>
                    <a:pt x="808616" y="194572"/>
                    <a:pt x="865054" y="183525"/>
                    <a:pt x="899153" y="200464"/>
                  </a:cubicBezTo>
                  <a:cubicBezTo>
                    <a:pt x="940346" y="220889"/>
                    <a:pt x="987529" y="261665"/>
                    <a:pt x="987529" y="396414"/>
                  </a:cubicBezTo>
                  <a:cubicBezTo>
                    <a:pt x="982993" y="476822"/>
                    <a:pt x="970519" y="556586"/>
                    <a:pt x="950288" y="634539"/>
                  </a:cubicBezTo>
                  <a:cubicBezTo>
                    <a:pt x="928857" y="731557"/>
                    <a:pt x="910347" y="815367"/>
                    <a:pt x="923726" y="867755"/>
                  </a:cubicBezTo>
                  <a:cubicBezTo>
                    <a:pt x="935726" y="922926"/>
                    <a:pt x="958601" y="975152"/>
                    <a:pt x="991015" y="1021383"/>
                  </a:cubicBezTo>
                  <a:cubicBezTo>
                    <a:pt x="921051" y="1032896"/>
                    <a:pt x="813256" y="1042396"/>
                    <a:pt x="770983" y="1011808"/>
                  </a:cubicBezTo>
                  <a:cubicBezTo>
                    <a:pt x="741298" y="988973"/>
                    <a:pt x="713008" y="964380"/>
                    <a:pt x="686264" y="938161"/>
                  </a:cubicBezTo>
                  <a:cubicBezTo>
                    <a:pt x="831405" y="876654"/>
                    <a:pt x="925676" y="734289"/>
                    <a:pt x="925641" y="576653"/>
                  </a:cubicBezTo>
                  <a:cubicBezTo>
                    <a:pt x="925641" y="562927"/>
                    <a:pt x="924937" y="549212"/>
                    <a:pt x="923530" y="535558"/>
                  </a:cubicBezTo>
                  <a:cubicBezTo>
                    <a:pt x="919514" y="490508"/>
                    <a:pt x="901279" y="447901"/>
                    <a:pt x="871462" y="413893"/>
                  </a:cubicBezTo>
                  <a:cubicBezTo>
                    <a:pt x="865513" y="407154"/>
                    <a:pt x="858937" y="400997"/>
                    <a:pt x="851822" y="395506"/>
                  </a:cubicBezTo>
                  <a:lnTo>
                    <a:pt x="847624" y="392363"/>
                  </a:lnTo>
                  <a:cubicBezTo>
                    <a:pt x="839096" y="386533"/>
                    <a:pt x="831270" y="379738"/>
                    <a:pt x="824303" y="372111"/>
                  </a:cubicBezTo>
                  <a:cubicBezTo>
                    <a:pt x="807084" y="343771"/>
                    <a:pt x="795784" y="312238"/>
                    <a:pt x="791088" y="279414"/>
                  </a:cubicBezTo>
                  <a:cubicBezTo>
                    <a:pt x="787322" y="253929"/>
                    <a:pt x="763613" y="236323"/>
                    <a:pt x="738129" y="240088"/>
                  </a:cubicBezTo>
                  <a:cubicBezTo>
                    <a:pt x="728626" y="241493"/>
                    <a:pt x="719790" y="245796"/>
                    <a:pt x="712826" y="252410"/>
                  </a:cubicBezTo>
                  <a:cubicBezTo>
                    <a:pt x="648473" y="310738"/>
                    <a:pt x="576552" y="360126"/>
                    <a:pt x="499004" y="399237"/>
                  </a:cubicBezTo>
                  <a:cubicBezTo>
                    <a:pt x="429732" y="429943"/>
                    <a:pt x="356409" y="450537"/>
                    <a:pt x="281279" y="460389"/>
                  </a:cubicBezTo>
                  <a:cubicBezTo>
                    <a:pt x="265924" y="463043"/>
                    <a:pt x="250389" y="464511"/>
                    <a:pt x="234808" y="464783"/>
                  </a:cubicBezTo>
                  <a:cubicBezTo>
                    <a:pt x="184171" y="466384"/>
                    <a:pt x="143242" y="506585"/>
                    <a:pt x="140736" y="557185"/>
                  </a:cubicBezTo>
                  <a:lnTo>
                    <a:pt x="140736" y="557185"/>
                  </a:lnTo>
                  <a:cubicBezTo>
                    <a:pt x="140098" y="570737"/>
                    <a:pt x="140122" y="584386"/>
                    <a:pt x="140736" y="597814"/>
                  </a:cubicBezTo>
                  <a:cubicBezTo>
                    <a:pt x="149456" y="740814"/>
                    <a:pt x="234791" y="867932"/>
                    <a:pt x="363837" y="930158"/>
                  </a:cubicBezTo>
                  <a:lnTo>
                    <a:pt x="363567" y="930428"/>
                  </a:lnTo>
                  <a:cubicBezTo>
                    <a:pt x="334506" y="959688"/>
                    <a:pt x="303327" y="986766"/>
                    <a:pt x="270281" y="1011440"/>
                  </a:cubicBezTo>
                  <a:cubicBezTo>
                    <a:pt x="218728" y="1038125"/>
                    <a:pt x="125786" y="1048264"/>
                    <a:pt x="70059" y="1051922"/>
                  </a:cubicBezTo>
                  <a:cubicBezTo>
                    <a:pt x="87330" y="1018839"/>
                    <a:pt x="98568" y="982944"/>
                    <a:pt x="103250" y="945919"/>
                  </a:cubicBezTo>
                  <a:cubicBezTo>
                    <a:pt x="108781" y="873276"/>
                    <a:pt x="107737" y="800282"/>
                    <a:pt x="100132" y="727826"/>
                  </a:cubicBezTo>
                  <a:close/>
                </a:path>
              </a:pathLst>
            </a:custGeom>
            <a:solidFill>
              <a:srgbClr val="000000"/>
            </a:solidFill>
            <a:ln w="24507" cap="flat">
              <a:noFill/>
              <a:prstDash val="solid"/>
              <a:miter/>
            </a:ln>
          </p:spPr>
          <p:txBody>
            <a:bodyPr rtlCol="0" anchor="ctr"/>
            <a:lstStyle/>
            <a:p>
              <a:endParaRPr lang="en-CA"/>
            </a:p>
          </p:txBody>
        </p:sp>
        <p:sp>
          <p:nvSpPr>
            <p:cNvPr id="6" name="Freeform: Shape 5">
              <a:extLst>
                <a:ext uri="{FF2B5EF4-FFF2-40B4-BE49-F238E27FC236}">
                  <a16:creationId xmlns:a16="http://schemas.microsoft.com/office/drawing/2014/main" id="{3C4BD574-7FA6-4DF0-9A56-5D23878B095C}"/>
                </a:ext>
              </a:extLst>
            </p:cNvPr>
            <p:cNvSpPr/>
            <p:nvPr/>
          </p:nvSpPr>
          <p:spPr>
            <a:xfrm>
              <a:off x="8549317" y="4947174"/>
              <a:ext cx="2211278" cy="764038"/>
            </a:xfrm>
            <a:custGeom>
              <a:avLst/>
              <a:gdLst>
                <a:gd name="connsiteX0" fmla="*/ 1486025 w 1571136"/>
                <a:gd name="connsiteY0" fmla="*/ 212300 h 764038"/>
                <a:gd name="connsiteX1" fmla="*/ 1106546 w 1571136"/>
                <a:gd name="connsiteY1" fmla="*/ 27053 h 764038"/>
                <a:gd name="connsiteX2" fmla="*/ 1011640 w 1571136"/>
                <a:gd name="connsiteY2" fmla="*/ 2676 h 764038"/>
                <a:gd name="connsiteX3" fmla="*/ 999193 w 1571136"/>
                <a:gd name="connsiteY3" fmla="*/ 0 h 764038"/>
                <a:gd name="connsiteX4" fmla="*/ 989840 w 1571136"/>
                <a:gd name="connsiteY4" fmla="*/ 8666 h 764038"/>
                <a:gd name="connsiteX5" fmla="*/ 785568 w 1571136"/>
                <a:gd name="connsiteY5" fmla="*/ 101216 h 764038"/>
                <a:gd name="connsiteX6" fmla="*/ 581222 w 1571136"/>
                <a:gd name="connsiteY6" fmla="*/ 9893 h 764038"/>
                <a:gd name="connsiteX7" fmla="*/ 571918 w 1571136"/>
                <a:gd name="connsiteY7" fmla="*/ 1350 h 764038"/>
                <a:gd name="connsiteX8" fmla="*/ 559644 w 1571136"/>
                <a:gd name="connsiteY8" fmla="*/ 3952 h 764038"/>
                <a:gd name="connsiteX9" fmla="*/ 464958 w 1571136"/>
                <a:gd name="connsiteY9" fmla="*/ 26979 h 764038"/>
                <a:gd name="connsiteX10" fmla="*/ 85406 w 1571136"/>
                <a:gd name="connsiteY10" fmla="*/ 212128 h 764038"/>
                <a:gd name="connsiteX11" fmla="*/ 0 w 1571136"/>
                <a:gd name="connsiteY11" fmla="*/ 383529 h 764038"/>
                <a:gd name="connsiteX12" fmla="*/ 0 w 1571136"/>
                <a:gd name="connsiteY12" fmla="*/ 764039 h 764038"/>
                <a:gd name="connsiteX13" fmla="*/ 49098 w 1571136"/>
                <a:gd name="connsiteY13" fmla="*/ 764039 h 764038"/>
                <a:gd name="connsiteX14" fmla="*/ 49098 w 1571136"/>
                <a:gd name="connsiteY14" fmla="*/ 383529 h 764038"/>
                <a:gd name="connsiteX15" fmla="*/ 115086 w 1571136"/>
                <a:gd name="connsiteY15" fmla="*/ 251161 h 764038"/>
                <a:gd name="connsiteX16" fmla="*/ 478116 w 1571136"/>
                <a:gd name="connsiteY16" fmla="*/ 74408 h 764038"/>
                <a:gd name="connsiteX17" fmla="*/ 557532 w 1571136"/>
                <a:gd name="connsiteY17" fmla="*/ 54769 h 764038"/>
                <a:gd name="connsiteX18" fmla="*/ 785568 w 1571136"/>
                <a:gd name="connsiteY18" fmla="*/ 150314 h 764038"/>
                <a:gd name="connsiteX19" fmla="*/ 1013628 w 1571136"/>
                <a:gd name="connsiteY19" fmla="*/ 53370 h 764038"/>
                <a:gd name="connsiteX20" fmla="*/ 1092750 w 1571136"/>
                <a:gd name="connsiteY20" fmla="*/ 74187 h 764038"/>
                <a:gd name="connsiteX21" fmla="*/ 1455142 w 1571136"/>
                <a:gd name="connsiteY21" fmla="*/ 250474 h 764038"/>
                <a:gd name="connsiteX22" fmla="*/ 1522038 w 1571136"/>
                <a:gd name="connsiteY22" fmla="*/ 383529 h 764038"/>
                <a:gd name="connsiteX23" fmla="*/ 1522038 w 1571136"/>
                <a:gd name="connsiteY23" fmla="*/ 764039 h 764038"/>
                <a:gd name="connsiteX24" fmla="*/ 1571136 w 1571136"/>
                <a:gd name="connsiteY24" fmla="*/ 764039 h 764038"/>
                <a:gd name="connsiteX25" fmla="*/ 1571136 w 1571136"/>
                <a:gd name="connsiteY25" fmla="*/ 383529 h 764038"/>
                <a:gd name="connsiteX26" fmla="*/ 1486025 w 1571136"/>
                <a:gd name="connsiteY26" fmla="*/ 212300 h 76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71136" h="764038">
                  <a:moveTo>
                    <a:pt x="1486025" y="212300"/>
                  </a:moveTo>
                  <a:cubicBezTo>
                    <a:pt x="1373342" y="125551"/>
                    <a:pt x="1244254" y="62536"/>
                    <a:pt x="1106546" y="27053"/>
                  </a:cubicBezTo>
                  <a:cubicBezTo>
                    <a:pt x="1074829" y="17553"/>
                    <a:pt x="1042891" y="9353"/>
                    <a:pt x="1011640" y="2676"/>
                  </a:cubicBezTo>
                  <a:lnTo>
                    <a:pt x="999193" y="0"/>
                  </a:lnTo>
                  <a:lnTo>
                    <a:pt x="989840" y="8666"/>
                  </a:lnTo>
                  <a:cubicBezTo>
                    <a:pt x="889803" y="101216"/>
                    <a:pt x="821999" y="101216"/>
                    <a:pt x="785568" y="101216"/>
                  </a:cubicBezTo>
                  <a:cubicBezTo>
                    <a:pt x="749137" y="101216"/>
                    <a:pt x="680768" y="101216"/>
                    <a:pt x="581222" y="9893"/>
                  </a:cubicBezTo>
                  <a:lnTo>
                    <a:pt x="571918" y="1350"/>
                  </a:lnTo>
                  <a:lnTo>
                    <a:pt x="559644" y="3952"/>
                  </a:lnTo>
                  <a:cubicBezTo>
                    <a:pt x="529571" y="10286"/>
                    <a:pt x="497805" y="18019"/>
                    <a:pt x="464958" y="26979"/>
                  </a:cubicBezTo>
                  <a:cubicBezTo>
                    <a:pt x="328905" y="66852"/>
                    <a:pt x="200578" y="129452"/>
                    <a:pt x="85406" y="212128"/>
                  </a:cubicBezTo>
                  <a:cubicBezTo>
                    <a:pt x="32599" y="253500"/>
                    <a:pt x="1230" y="316456"/>
                    <a:pt x="0" y="383529"/>
                  </a:cubicBezTo>
                  <a:lnTo>
                    <a:pt x="0" y="764039"/>
                  </a:lnTo>
                  <a:lnTo>
                    <a:pt x="49098" y="764039"/>
                  </a:lnTo>
                  <a:lnTo>
                    <a:pt x="49098" y="383529"/>
                  </a:lnTo>
                  <a:cubicBezTo>
                    <a:pt x="50181" y="331755"/>
                    <a:pt x="74391" y="283188"/>
                    <a:pt x="115086" y="251161"/>
                  </a:cubicBezTo>
                  <a:cubicBezTo>
                    <a:pt x="225306" y="172263"/>
                    <a:pt x="348034" y="112508"/>
                    <a:pt x="478116" y="74408"/>
                  </a:cubicBezTo>
                  <a:cubicBezTo>
                    <a:pt x="505366" y="67043"/>
                    <a:pt x="532124" y="60366"/>
                    <a:pt x="557532" y="54769"/>
                  </a:cubicBezTo>
                  <a:cubicBezTo>
                    <a:pt x="653003" y="138702"/>
                    <a:pt x="726258" y="150314"/>
                    <a:pt x="785568" y="150314"/>
                  </a:cubicBezTo>
                  <a:cubicBezTo>
                    <a:pt x="844878" y="150314"/>
                    <a:pt x="917740" y="138555"/>
                    <a:pt x="1013628" y="53370"/>
                  </a:cubicBezTo>
                  <a:cubicBezTo>
                    <a:pt x="1039675" y="59261"/>
                    <a:pt x="1066163" y="66209"/>
                    <a:pt x="1092750" y="74187"/>
                  </a:cubicBezTo>
                  <a:cubicBezTo>
                    <a:pt x="1224205" y="107895"/>
                    <a:pt x="1347477" y="167861"/>
                    <a:pt x="1455142" y="250474"/>
                  </a:cubicBezTo>
                  <a:cubicBezTo>
                    <a:pt x="1496311" y="282512"/>
                    <a:pt x="1520877" y="331375"/>
                    <a:pt x="1522038" y="383529"/>
                  </a:cubicBezTo>
                  <a:lnTo>
                    <a:pt x="1522038" y="764039"/>
                  </a:lnTo>
                  <a:lnTo>
                    <a:pt x="1571136" y="764039"/>
                  </a:lnTo>
                  <a:lnTo>
                    <a:pt x="1571136" y="383529"/>
                  </a:lnTo>
                  <a:cubicBezTo>
                    <a:pt x="1569948" y="316559"/>
                    <a:pt x="1538692" y="253680"/>
                    <a:pt x="1486025" y="212300"/>
                  </a:cubicBezTo>
                  <a:close/>
                </a:path>
              </a:pathLst>
            </a:custGeom>
            <a:solidFill>
              <a:srgbClr val="000000"/>
            </a:solidFill>
            <a:ln w="24507" cap="flat">
              <a:noFill/>
              <a:prstDash val="solid"/>
              <a:miter/>
            </a:ln>
          </p:spPr>
          <p:txBody>
            <a:bodyPr rtlCol="0" anchor="ctr"/>
            <a:lstStyle/>
            <a:p>
              <a:endParaRPr lang="en-CA"/>
            </a:p>
          </p:txBody>
        </p:sp>
      </p:grpSp>
    </p:spTree>
    <p:extLst>
      <p:ext uri="{BB962C8B-B14F-4D97-AF65-F5344CB8AC3E}">
        <p14:creationId xmlns:p14="http://schemas.microsoft.com/office/powerpoint/2010/main" val="2611422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B2E0A-4710-4A7D-9715-01F4BB80C931}"/>
              </a:ext>
            </a:extLst>
          </p:cNvPr>
          <p:cNvSpPr>
            <a:spLocks noGrp="1"/>
          </p:cNvSpPr>
          <p:nvPr>
            <p:ph type="title"/>
          </p:nvPr>
        </p:nvSpPr>
        <p:spPr/>
        <p:txBody>
          <a:bodyPr/>
          <a:lstStyle/>
          <a:p>
            <a:r>
              <a:rPr lang="en-CA" dirty="0"/>
              <a:t>Communicating with family members and other healthcare professionals </a:t>
            </a:r>
          </a:p>
        </p:txBody>
      </p:sp>
      <p:sp>
        <p:nvSpPr>
          <p:cNvPr id="3" name="Text Placeholder 2">
            <a:extLst>
              <a:ext uri="{FF2B5EF4-FFF2-40B4-BE49-F238E27FC236}">
                <a16:creationId xmlns:a16="http://schemas.microsoft.com/office/drawing/2014/main" id="{95B19D06-3A04-47FC-84D7-91A53A9E563A}"/>
              </a:ext>
            </a:extLst>
          </p:cNvPr>
          <p:cNvSpPr>
            <a:spLocks noGrp="1"/>
          </p:cNvSpPr>
          <p:nvPr>
            <p:ph type="body" sz="quarter" idx="13"/>
          </p:nvPr>
        </p:nvSpPr>
        <p:spPr/>
        <p:txBody>
          <a:bodyPr/>
          <a:lstStyle/>
          <a:p>
            <a:r>
              <a:rPr lang="en-US" dirty="0"/>
              <a:t>Still C. Bariatric Times 2018;15:3.</a:t>
            </a:r>
            <a:endParaRPr lang="en-CA" dirty="0"/>
          </a:p>
        </p:txBody>
      </p:sp>
      <p:sp>
        <p:nvSpPr>
          <p:cNvPr id="4" name="Rectangle 3">
            <a:extLst>
              <a:ext uri="{FF2B5EF4-FFF2-40B4-BE49-F238E27FC236}">
                <a16:creationId xmlns:a16="http://schemas.microsoft.com/office/drawing/2014/main" id="{E5EF93A8-DEF4-464F-A0DB-1DA399BA7043}"/>
              </a:ext>
            </a:extLst>
          </p:cNvPr>
          <p:cNvSpPr/>
          <p:nvPr/>
        </p:nvSpPr>
        <p:spPr>
          <a:xfrm>
            <a:off x="1009206" y="1845640"/>
            <a:ext cx="4902495" cy="394448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5" name="Rectangle 4">
            <a:extLst>
              <a:ext uri="{FF2B5EF4-FFF2-40B4-BE49-F238E27FC236}">
                <a16:creationId xmlns:a16="http://schemas.microsoft.com/office/drawing/2014/main" id="{8A96FFC7-E620-4808-9A28-BB0086D8178C}"/>
              </a:ext>
            </a:extLst>
          </p:cNvPr>
          <p:cNvSpPr/>
          <p:nvPr/>
        </p:nvSpPr>
        <p:spPr>
          <a:xfrm>
            <a:off x="6181060" y="1845640"/>
            <a:ext cx="4902495" cy="394448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6" name="TextBox 5">
            <a:extLst>
              <a:ext uri="{FF2B5EF4-FFF2-40B4-BE49-F238E27FC236}">
                <a16:creationId xmlns:a16="http://schemas.microsoft.com/office/drawing/2014/main" id="{8EA2034C-8835-4253-817A-FD55089C5CA6}"/>
              </a:ext>
            </a:extLst>
          </p:cNvPr>
          <p:cNvSpPr txBox="1"/>
          <p:nvPr/>
        </p:nvSpPr>
        <p:spPr>
          <a:xfrm>
            <a:off x="1094709" y="1998921"/>
            <a:ext cx="4731487" cy="400110"/>
          </a:xfrm>
          <a:prstGeom prst="rect">
            <a:avLst/>
          </a:prstGeom>
          <a:noFill/>
        </p:spPr>
        <p:txBody>
          <a:bodyPr wrap="square" rtlCol="0">
            <a:spAutoFit/>
          </a:bodyPr>
          <a:lstStyle/>
          <a:p>
            <a:r>
              <a:rPr lang="en-CA" sz="2000" b="1" dirty="0"/>
              <a:t>Avoid stigmatizing or blaming words </a:t>
            </a:r>
          </a:p>
        </p:txBody>
      </p:sp>
      <p:sp>
        <p:nvSpPr>
          <p:cNvPr id="7" name="TextBox 6">
            <a:extLst>
              <a:ext uri="{FF2B5EF4-FFF2-40B4-BE49-F238E27FC236}">
                <a16:creationId xmlns:a16="http://schemas.microsoft.com/office/drawing/2014/main" id="{E3F9B635-8E64-4CB5-B266-845F2DB4B1EE}"/>
              </a:ext>
            </a:extLst>
          </p:cNvPr>
          <p:cNvSpPr txBox="1"/>
          <p:nvPr/>
        </p:nvSpPr>
        <p:spPr>
          <a:xfrm>
            <a:off x="1010094" y="2462906"/>
            <a:ext cx="4869712" cy="923330"/>
          </a:xfrm>
          <a:prstGeom prst="rect">
            <a:avLst/>
          </a:prstGeom>
          <a:noFill/>
        </p:spPr>
        <p:txBody>
          <a:bodyPr wrap="square" rtlCol="0">
            <a:spAutoFit/>
          </a:bodyPr>
          <a:lstStyle/>
          <a:p>
            <a:pPr algn="ctr"/>
            <a:r>
              <a:rPr lang="en-CA" dirty="0"/>
              <a:t>Avoid using words that are perceived negatively when talking to and about patients and replace them with other terms</a:t>
            </a:r>
          </a:p>
        </p:txBody>
      </p:sp>
      <p:sp>
        <p:nvSpPr>
          <p:cNvPr id="34" name="TextBox 33">
            <a:extLst>
              <a:ext uri="{FF2B5EF4-FFF2-40B4-BE49-F238E27FC236}">
                <a16:creationId xmlns:a16="http://schemas.microsoft.com/office/drawing/2014/main" id="{28655746-2A97-4E52-B4C7-1C75F356F845}"/>
              </a:ext>
            </a:extLst>
          </p:cNvPr>
          <p:cNvSpPr txBox="1"/>
          <p:nvPr/>
        </p:nvSpPr>
        <p:spPr>
          <a:xfrm>
            <a:off x="1886372" y="3513329"/>
            <a:ext cx="2518787" cy="369332"/>
          </a:xfrm>
          <a:prstGeom prst="rect">
            <a:avLst/>
          </a:prstGeom>
          <a:noFill/>
        </p:spPr>
        <p:txBody>
          <a:bodyPr wrap="square" rtlCol="0">
            <a:spAutoFit/>
          </a:bodyPr>
          <a:lstStyle/>
          <a:p>
            <a:r>
              <a:rPr lang="en-CA"/>
              <a:t>Obese</a:t>
            </a:r>
          </a:p>
        </p:txBody>
      </p:sp>
      <p:sp>
        <p:nvSpPr>
          <p:cNvPr id="35" name="TextBox 34">
            <a:extLst>
              <a:ext uri="{FF2B5EF4-FFF2-40B4-BE49-F238E27FC236}">
                <a16:creationId xmlns:a16="http://schemas.microsoft.com/office/drawing/2014/main" id="{94ABE08C-2AA4-41CE-8CFA-3167A38C0E12}"/>
              </a:ext>
            </a:extLst>
          </p:cNvPr>
          <p:cNvSpPr txBox="1"/>
          <p:nvPr/>
        </p:nvSpPr>
        <p:spPr>
          <a:xfrm>
            <a:off x="1886372" y="3907335"/>
            <a:ext cx="2518787" cy="369332"/>
          </a:xfrm>
          <a:prstGeom prst="rect">
            <a:avLst/>
          </a:prstGeom>
          <a:noFill/>
        </p:spPr>
        <p:txBody>
          <a:bodyPr wrap="square" rtlCol="0">
            <a:spAutoFit/>
          </a:bodyPr>
          <a:lstStyle/>
          <a:p>
            <a:r>
              <a:rPr lang="en-CA"/>
              <a:t>Morbidly obese</a:t>
            </a:r>
          </a:p>
        </p:txBody>
      </p:sp>
      <p:sp>
        <p:nvSpPr>
          <p:cNvPr id="36" name="TextBox 35">
            <a:extLst>
              <a:ext uri="{FF2B5EF4-FFF2-40B4-BE49-F238E27FC236}">
                <a16:creationId xmlns:a16="http://schemas.microsoft.com/office/drawing/2014/main" id="{FD8C6522-84A6-4D6B-AE67-F84F6805D062}"/>
              </a:ext>
            </a:extLst>
          </p:cNvPr>
          <p:cNvSpPr txBox="1"/>
          <p:nvPr/>
        </p:nvSpPr>
        <p:spPr>
          <a:xfrm>
            <a:off x="1886372" y="4301341"/>
            <a:ext cx="2518787" cy="369332"/>
          </a:xfrm>
          <a:prstGeom prst="rect">
            <a:avLst/>
          </a:prstGeom>
          <a:noFill/>
        </p:spPr>
        <p:txBody>
          <a:bodyPr wrap="square" rtlCol="0">
            <a:spAutoFit/>
          </a:bodyPr>
          <a:lstStyle/>
          <a:p>
            <a:r>
              <a:rPr lang="en-CA"/>
              <a:t>Fat</a:t>
            </a:r>
          </a:p>
        </p:txBody>
      </p:sp>
      <p:sp>
        <p:nvSpPr>
          <p:cNvPr id="40" name="TextBox 39">
            <a:extLst>
              <a:ext uri="{FF2B5EF4-FFF2-40B4-BE49-F238E27FC236}">
                <a16:creationId xmlns:a16="http://schemas.microsoft.com/office/drawing/2014/main" id="{82519402-7819-4946-840A-DDD61A9519A5}"/>
              </a:ext>
            </a:extLst>
          </p:cNvPr>
          <p:cNvSpPr txBox="1"/>
          <p:nvPr/>
        </p:nvSpPr>
        <p:spPr>
          <a:xfrm>
            <a:off x="1886372" y="4695347"/>
            <a:ext cx="2518787" cy="369332"/>
          </a:xfrm>
          <a:prstGeom prst="rect">
            <a:avLst/>
          </a:prstGeom>
          <a:noFill/>
        </p:spPr>
        <p:txBody>
          <a:bodyPr wrap="square" rtlCol="0">
            <a:spAutoFit/>
          </a:bodyPr>
          <a:lstStyle/>
          <a:p>
            <a:r>
              <a:rPr lang="en-CA"/>
              <a:t>Unhealthy weight</a:t>
            </a:r>
          </a:p>
        </p:txBody>
      </p:sp>
      <p:sp>
        <p:nvSpPr>
          <p:cNvPr id="41" name="TextBox 40">
            <a:extLst>
              <a:ext uri="{FF2B5EF4-FFF2-40B4-BE49-F238E27FC236}">
                <a16:creationId xmlns:a16="http://schemas.microsoft.com/office/drawing/2014/main" id="{7291C386-192A-4777-B72B-737F47737ADE}"/>
              </a:ext>
            </a:extLst>
          </p:cNvPr>
          <p:cNvSpPr txBox="1"/>
          <p:nvPr/>
        </p:nvSpPr>
        <p:spPr>
          <a:xfrm>
            <a:off x="1886372" y="5089354"/>
            <a:ext cx="2518787" cy="369332"/>
          </a:xfrm>
          <a:prstGeom prst="rect">
            <a:avLst/>
          </a:prstGeom>
          <a:noFill/>
        </p:spPr>
        <p:txBody>
          <a:bodyPr wrap="square" rtlCol="0">
            <a:spAutoFit/>
          </a:bodyPr>
          <a:lstStyle/>
          <a:p>
            <a:r>
              <a:rPr lang="en-CA"/>
              <a:t>High body mass index</a:t>
            </a:r>
          </a:p>
        </p:txBody>
      </p:sp>
      <p:pic>
        <p:nvPicPr>
          <p:cNvPr id="43" name="Graphic 42" descr="Checkmark with solid fill">
            <a:extLst>
              <a:ext uri="{FF2B5EF4-FFF2-40B4-BE49-F238E27FC236}">
                <a16:creationId xmlns:a16="http://schemas.microsoft.com/office/drawing/2014/main" id="{7B1B4A0B-0463-4C3B-9E46-2C756EFCE3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37433" y="4687252"/>
            <a:ext cx="414436" cy="414436"/>
          </a:xfrm>
          <a:prstGeom prst="rect">
            <a:avLst/>
          </a:prstGeom>
        </p:spPr>
      </p:pic>
      <p:pic>
        <p:nvPicPr>
          <p:cNvPr id="44" name="Graphic 43" descr="Checkmark with solid fill">
            <a:extLst>
              <a:ext uri="{FF2B5EF4-FFF2-40B4-BE49-F238E27FC236}">
                <a16:creationId xmlns:a16="http://schemas.microsoft.com/office/drawing/2014/main" id="{9EFB01B2-DACC-4A45-8107-98ADAE0F3A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37433" y="5059535"/>
            <a:ext cx="414436" cy="414436"/>
          </a:xfrm>
          <a:prstGeom prst="rect">
            <a:avLst/>
          </a:prstGeom>
        </p:spPr>
      </p:pic>
      <p:pic>
        <p:nvPicPr>
          <p:cNvPr id="46" name="Graphic 45" descr="Close with solid fill">
            <a:extLst>
              <a:ext uri="{FF2B5EF4-FFF2-40B4-BE49-F238E27FC236}">
                <a16:creationId xmlns:a16="http://schemas.microsoft.com/office/drawing/2014/main" id="{5DB9A21C-A60D-484A-A7DA-5F7565FA53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16051" y="4272205"/>
            <a:ext cx="457200" cy="457200"/>
          </a:xfrm>
          <a:prstGeom prst="rect">
            <a:avLst/>
          </a:prstGeom>
        </p:spPr>
      </p:pic>
      <p:pic>
        <p:nvPicPr>
          <p:cNvPr id="47" name="Graphic 46" descr="Close with solid fill">
            <a:extLst>
              <a:ext uri="{FF2B5EF4-FFF2-40B4-BE49-F238E27FC236}">
                <a16:creationId xmlns:a16="http://schemas.microsoft.com/office/drawing/2014/main" id="{042171C5-386C-4EFD-85CA-1F123A47C3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37433" y="3899923"/>
            <a:ext cx="414436" cy="414436"/>
          </a:xfrm>
          <a:prstGeom prst="rect">
            <a:avLst/>
          </a:prstGeom>
        </p:spPr>
      </p:pic>
      <p:pic>
        <p:nvPicPr>
          <p:cNvPr id="48" name="Graphic 47" descr="Close with solid fill">
            <a:extLst>
              <a:ext uri="{FF2B5EF4-FFF2-40B4-BE49-F238E27FC236}">
                <a16:creationId xmlns:a16="http://schemas.microsoft.com/office/drawing/2014/main" id="{48DC36AA-F100-43C6-B855-2206FDA20A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37433" y="3527640"/>
            <a:ext cx="414437" cy="414437"/>
          </a:xfrm>
          <a:prstGeom prst="rect">
            <a:avLst/>
          </a:prstGeom>
        </p:spPr>
      </p:pic>
      <p:sp>
        <p:nvSpPr>
          <p:cNvPr id="49" name="TextBox 48">
            <a:extLst>
              <a:ext uri="{FF2B5EF4-FFF2-40B4-BE49-F238E27FC236}">
                <a16:creationId xmlns:a16="http://schemas.microsoft.com/office/drawing/2014/main" id="{9D0F59CE-5411-47BB-9865-8BB7832CB93E}"/>
              </a:ext>
            </a:extLst>
          </p:cNvPr>
          <p:cNvSpPr txBox="1"/>
          <p:nvPr/>
        </p:nvSpPr>
        <p:spPr>
          <a:xfrm>
            <a:off x="6277637" y="1998707"/>
            <a:ext cx="4731487" cy="400110"/>
          </a:xfrm>
          <a:prstGeom prst="rect">
            <a:avLst/>
          </a:prstGeom>
          <a:noFill/>
        </p:spPr>
        <p:txBody>
          <a:bodyPr wrap="square" rtlCol="0">
            <a:spAutoFit/>
          </a:bodyPr>
          <a:lstStyle/>
          <a:p>
            <a:pPr algn="ctr"/>
            <a:r>
              <a:rPr lang="en-CA" sz="2000" b="1" dirty="0"/>
              <a:t>Use patient-first language </a:t>
            </a:r>
          </a:p>
        </p:txBody>
      </p:sp>
      <p:sp>
        <p:nvSpPr>
          <p:cNvPr id="50" name="TextBox 49">
            <a:extLst>
              <a:ext uri="{FF2B5EF4-FFF2-40B4-BE49-F238E27FC236}">
                <a16:creationId xmlns:a16="http://schemas.microsoft.com/office/drawing/2014/main" id="{6A4A3F0F-CEBE-4FC7-9ABC-7B8871445A38}"/>
              </a:ext>
            </a:extLst>
          </p:cNvPr>
          <p:cNvSpPr txBox="1"/>
          <p:nvPr/>
        </p:nvSpPr>
        <p:spPr>
          <a:xfrm>
            <a:off x="6256371" y="2462906"/>
            <a:ext cx="4731487" cy="923330"/>
          </a:xfrm>
          <a:prstGeom prst="rect">
            <a:avLst/>
          </a:prstGeom>
          <a:noFill/>
        </p:spPr>
        <p:txBody>
          <a:bodyPr wrap="square" rtlCol="0">
            <a:spAutoFit/>
          </a:bodyPr>
          <a:lstStyle/>
          <a:p>
            <a:pPr algn="ctr"/>
            <a:r>
              <a:rPr lang="en-CA" dirty="0"/>
              <a:t>Allows the patient to be distinguished from their weight. Remember that people are not their disease when discussing obesity</a:t>
            </a:r>
          </a:p>
        </p:txBody>
      </p:sp>
      <p:sp>
        <p:nvSpPr>
          <p:cNvPr id="51" name="TextBox 50">
            <a:extLst>
              <a:ext uri="{FF2B5EF4-FFF2-40B4-BE49-F238E27FC236}">
                <a16:creationId xmlns:a16="http://schemas.microsoft.com/office/drawing/2014/main" id="{123EC0B9-3D4A-46F0-A650-CD292FB0FD6F}"/>
              </a:ext>
            </a:extLst>
          </p:cNvPr>
          <p:cNvSpPr txBox="1"/>
          <p:nvPr/>
        </p:nvSpPr>
        <p:spPr>
          <a:xfrm>
            <a:off x="7110510" y="3665729"/>
            <a:ext cx="2518787" cy="369332"/>
          </a:xfrm>
          <a:prstGeom prst="rect">
            <a:avLst/>
          </a:prstGeom>
          <a:noFill/>
        </p:spPr>
        <p:txBody>
          <a:bodyPr wrap="square" rtlCol="0">
            <a:spAutoFit/>
          </a:bodyPr>
          <a:lstStyle/>
          <a:p>
            <a:r>
              <a:rPr lang="en-CA"/>
              <a:t>Obese</a:t>
            </a:r>
          </a:p>
        </p:txBody>
      </p:sp>
      <p:pic>
        <p:nvPicPr>
          <p:cNvPr id="52" name="Graphic 51" descr="Close with solid fill">
            <a:extLst>
              <a:ext uri="{FF2B5EF4-FFF2-40B4-BE49-F238E27FC236}">
                <a16:creationId xmlns:a16="http://schemas.microsoft.com/office/drawing/2014/main" id="{61862D35-9D9E-40D4-836B-318CA2FBD3F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87145" y="3680040"/>
            <a:ext cx="414437" cy="414437"/>
          </a:xfrm>
          <a:prstGeom prst="rect">
            <a:avLst/>
          </a:prstGeom>
        </p:spPr>
      </p:pic>
      <p:sp>
        <p:nvSpPr>
          <p:cNvPr id="53" name="TextBox 52">
            <a:extLst>
              <a:ext uri="{FF2B5EF4-FFF2-40B4-BE49-F238E27FC236}">
                <a16:creationId xmlns:a16="http://schemas.microsoft.com/office/drawing/2014/main" id="{A1A271AF-8067-435F-B949-17328FB23C83}"/>
              </a:ext>
            </a:extLst>
          </p:cNvPr>
          <p:cNvSpPr txBox="1"/>
          <p:nvPr/>
        </p:nvSpPr>
        <p:spPr>
          <a:xfrm>
            <a:off x="7110510" y="4113197"/>
            <a:ext cx="2518787" cy="369332"/>
          </a:xfrm>
          <a:prstGeom prst="rect">
            <a:avLst/>
          </a:prstGeom>
          <a:noFill/>
        </p:spPr>
        <p:txBody>
          <a:bodyPr wrap="square" rtlCol="0">
            <a:spAutoFit/>
          </a:bodyPr>
          <a:lstStyle/>
          <a:p>
            <a:r>
              <a:rPr lang="en-CA"/>
              <a:t>Patients with obesity</a:t>
            </a:r>
          </a:p>
        </p:txBody>
      </p:sp>
      <p:pic>
        <p:nvPicPr>
          <p:cNvPr id="54" name="Graphic 53" descr="Checkmark with solid fill">
            <a:extLst>
              <a:ext uri="{FF2B5EF4-FFF2-40B4-BE49-F238E27FC236}">
                <a16:creationId xmlns:a16="http://schemas.microsoft.com/office/drawing/2014/main" id="{F629B117-D9EA-4C39-8FAB-F49AA6D604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87145" y="4116633"/>
            <a:ext cx="414436" cy="414436"/>
          </a:xfrm>
          <a:prstGeom prst="rect">
            <a:avLst/>
          </a:prstGeom>
        </p:spPr>
      </p:pic>
      <p:sp>
        <p:nvSpPr>
          <p:cNvPr id="55" name="TextBox 54">
            <a:extLst>
              <a:ext uri="{FF2B5EF4-FFF2-40B4-BE49-F238E27FC236}">
                <a16:creationId xmlns:a16="http://schemas.microsoft.com/office/drawing/2014/main" id="{BF5058FF-1147-404C-97B9-AB3B24B54E7C}"/>
              </a:ext>
            </a:extLst>
          </p:cNvPr>
          <p:cNvSpPr txBox="1"/>
          <p:nvPr/>
        </p:nvSpPr>
        <p:spPr>
          <a:xfrm>
            <a:off x="7110510" y="4560666"/>
            <a:ext cx="3267718" cy="369332"/>
          </a:xfrm>
          <a:prstGeom prst="rect">
            <a:avLst/>
          </a:prstGeom>
          <a:noFill/>
        </p:spPr>
        <p:txBody>
          <a:bodyPr wrap="square" rtlCol="0">
            <a:spAutoFit/>
          </a:bodyPr>
          <a:lstStyle/>
          <a:p>
            <a:r>
              <a:rPr lang="en-CA"/>
              <a:t>Patients affected by obesity</a:t>
            </a:r>
          </a:p>
        </p:txBody>
      </p:sp>
      <p:pic>
        <p:nvPicPr>
          <p:cNvPr id="56" name="Graphic 55" descr="Checkmark with solid fill">
            <a:extLst>
              <a:ext uri="{FF2B5EF4-FFF2-40B4-BE49-F238E27FC236}">
                <a16:creationId xmlns:a16="http://schemas.microsoft.com/office/drawing/2014/main" id="{85F26023-4630-4AA2-ADEC-7EC87AE8BE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87145" y="4552571"/>
            <a:ext cx="414436" cy="414436"/>
          </a:xfrm>
          <a:prstGeom prst="rect">
            <a:avLst/>
          </a:prstGeom>
        </p:spPr>
      </p:pic>
    </p:spTree>
    <p:extLst>
      <p:ext uri="{BB962C8B-B14F-4D97-AF65-F5344CB8AC3E}">
        <p14:creationId xmlns:p14="http://schemas.microsoft.com/office/powerpoint/2010/main" val="2811963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766EA-2CAA-4F04-9330-81C65DE22CA8}"/>
              </a:ext>
            </a:extLst>
          </p:cNvPr>
          <p:cNvSpPr>
            <a:spLocks noGrp="1"/>
          </p:cNvSpPr>
          <p:nvPr>
            <p:ph type="title"/>
          </p:nvPr>
        </p:nvSpPr>
        <p:spPr/>
        <p:txBody>
          <a:bodyPr/>
          <a:lstStyle/>
          <a:p>
            <a:r>
              <a:rPr lang="en-US" dirty="0"/>
              <a:t>Setting goals with Maria and her family members </a:t>
            </a:r>
            <a:endParaRPr lang="en-CA" dirty="0"/>
          </a:p>
        </p:txBody>
      </p:sp>
      <p:sp>
        <p:nvSpPr>
          <p:cNvPr id="3" name="Text Placeholder 2">
            <a:extLst>
              <a:ext uri="{FF2B5EF4-FFF2-40B4-BE49-F238E27FC236}">
                <a16:creationId xmlns:a16="http://schemas.microsoft.com/office/drawing/2014/main" id="{B699B321-BAB0-4894-80B8-4387C6CFC4BC}"/>
              </a:ext>
            </a:extLst>
          </p:cNvPr>
          <p:cNvSpPr>
            <a:spLocks noGrp="1"/>
          </p:cNvSpPr>
          <p:nvPr>
            <p:ph type="body" sz="quarter" idx="13"/>
          </p:nvPr>
        </p:nvSpPr>
        <p:spPr/>
        <p:txBody>
          <a:bodyPr/>
          <a:lstStyle/>
          <a:p>
            <a:endParaRPr lang="en-CA"/>
          </a:p>
        </p:txBody>
      </p:sp>
      <p:sp>
        <p:nvSpPr>
          <p:cNvPr id="4" name="TextBox 3">
            <a:extLst>
              <a:ext uri="{FF2B5EF4-FFF2-40B4-BE49-F238E27FC236}">
                <a16:creationId xmlns:a16="http://schemas.microsoft.com/office/drawing/2014/main" id="{3B060971-160C-4705-8B5E-15FF78B45F1C}"/>
              </a:ext>
            </a:extLst>
          </p:cNvPr>
          <p:cNvSpPr txBox="1"/>
          <p:nvPr/>
        </p:nvSpPr>
        <p:spPr>
          <a:xfrm>
            <a:off x="838200" y="1927357"/>
            <a:ext cx="6294119" cy="2386102"/>
          </a:xfrm>
          <a:prstGeom prst="rect">
            <a:avLst/>
          </a:prstGeom>
          <a:noFill/>
        </p:spPr>
        <p:txBody>
          <a:bodyPr wrap="square">
            <a:spAutoFit/>
          </a:bodyPr>
          <a:lstStyle/>
          <a:p>
            <a:pPr>
              <a:lnSpc>
                <a:spcPct val="107000"/>
              </a:lnSpc>
              <a:spcAft>
                <a:spcPts val="800"/>
              </a:spcAft>
            </a:pPr>
            <a:r>
              <a:rPr lang="en-US" sz="1600" dirty="0">
                <a:latin typeface="Arial" panose="020B0604020202020204" pitchFamily="34" charset="0"/>
                <a:cs typeface="Times New Roman" panose="02020603050405020304" pitchFamily="18" charset="0"/>
              </a:rPr>
              <a:t>What is a good example of discussing weight management with Maria and Nick?</a:t>
            </a:r>
          </a:p>
          <a:p>
            <a:pPr>
              <a:lnSpc>
                <a:spcPct val="107000"/>
              </a:lnSpc>
              <a:spcAft>
                <a:spcPts val="800"/>
              </a:spcAft>
            </a:pPr>
            <a:endParaRPr lang="en-US" sz="1600" dirty="0">
              <a:latin typeface="Arial" panose="020B0604020202020204" pitchFamily="34" charset="0"/>
              <a:cs typeface="Times New Roman" panose="02020603050405020304" pitchFamily="18" charset="0"/>
            </a:endParaRPr>
          </a:p>
          <a:p>
            <a:pPr marL="800100" lvl="1" indent="-342900">
              <a:lnSpc>
                <a:spcPct val="107000"/>
              </a:lnSpc>
              <a:spcBef>
                <a:spcPts val="0"/>
              </a:spcBef>
              <a:buFont typeface="+mj-lt"/>
              <a:buAutoNum type="alphaLcPeriod"/>
            </a:pPr>
            <a:r>
              <a:rPr lang="en-US" sz="1600" dirty="0">
                <a:latin typeface="Arial" panose="020B0604020202020204" pitchFamily="34" charset="0"/>
                <a:ea typeface="Calibri" panose="020F0502020204030204" pitchFamily="34" charset="0"/>
                <a:cs typeface="Times New Roman" panose="02020603050405020304" pitchFamily="18" charset="0"/>
              </a:rPr>
              <a:t>Getting Maria’s and Nick’s input on her weight loss journey so far in order to set attainable short- and long-term goals</a:t>
            </a:r>
          </a:p>
          <a:p>
            <a:pPr marL="800100" lvl="1" indent="-342900">
              <a:lnSpc>
                <a:spcPct val="107000"/>
              </a:lnSpc>
              <a:spcBef>
                <a:spcPts val="0"/>
              </a:spcBef>
              <a:buFont typeface="+mj-lt"/>
              <a:buAutoNum type="alphaLcPeriod"/>
            </a:pPr>
            <a:r>
              <a:rPr lang="en-US" sz="1600" dirty="0">
                <a:latin typeface="Arial" panose="020B0604020202020204" pitchFamily="34" charset="0"/>
                <a:ea typeface="Calibri" panose="020F0502020204030204" pitchFamily="34" charset="0"/>
                <a:cs typeface="Times New Roman" panose="02020603050405020304" pitchFamily="18" charset="0"/>
              </a:rPr>
              <a:t>Referring to Maria as obese </a:t>
            </a:r>
          </a:p>
          <a:p>
            <a:pPr marL="800100" lvl="1" indent="-342900">
              <a:lnSpc>
                <a:spcPct val="107000"/>
              </a:lnSpc>
              <a:spcBef>
                <a:spcPts val="0"/>
              </a:spcBef>
              <a:buFont typeface="+mj-lt"/>
              <a:buAutoNum type="alphaLcPeriod"/>
            </a:pPr>
            <a:r>
              <a:rPr lang="en-US" sz="1600" dirty="0">
                <a:latin typeface="Arial" panose="020B0604020202020204" pitchFamily="34" charset="0"/>
                <a:ea typeface="Calibri" panose="020F0502020204030204" pitchFamily="34" charset="0"/>
                <a:cs typeface="Times New Roman" panose="02020603050405020304" pitchFamily="18" charset="0"/>
              </a:rPr>
              <a:t>Setting weight loss goals in accordance with clinical guidelines without discussing Maria’s personal goals </a:t>
            </a:r>
          </a:p>
        </p:txBody>
      </p:sp>
      <p:pic>
        <p:nvPicPr>
          <p:cNvPr id="6" name="Graphic 5" descr="Bullseye outline">
            <a:extLst>
              <a:ext uri="{FF2B5EF4-FFF2-40B4-BE49-F238E27FC236}">
                <a16:creationId xmlns:a16="http://schemas.microsoft.com/office/drawing/2014/main" id="{431A0850-2B26-476A-9737-5F25BF7A59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40132" y="2095941"/>
            <a:ext cx="3096948" cy="3096948"/>
          </a:xfrm>
          <a:prstGeom prst="rect">
            <a:avLst/>
          </a:prstGeom>
        </p:spPr>
      </p:pic>
    </p:spTree>
    <p:extLst>
      <p:ext uri="{BB962C8B-B14F-4D97-AF65-F5344CB8AC3E}">
        <p14:creationId xmlns:p14="http://schemas.microsoft.com/office/powerpoint/2010/main" val="2831519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DF4BB-EC06-4E2E-869B-7AB4648C35C3}"/>
              </a:ext>
            </a:extLst>
          </p:cNvPr>
          <p:cNvSpPr>
            <a:spLocks noGrp="1"/>
          </p:cNvSpPr>
          <p:nvPr>
            <p:ph type="ctrTitle"/>
          </p:nvPr>
        </p:nvSpPr>
        <p:spPr/>
        <p:txBody>
          <a:bodyPr>
            <a:noAutofit/>
          </a:bodyPr>
          <a:lstStyle/>
          <a:p>
            <a:r>
              <a:rPr lang="en-US" sz="4400" dirty="0"/>
              <a:t>Communicating with Patients with Obesity, their Family Members and Other Healthcare Professionals</a:t>
            </a:r>
            <a:endParaRPr lang="en-CA" sz="4400" dirty="0"/>
          </a:p>
        </p:txBody>
      </p:sp>
      <p:sp>
        <p:nvSpPr>
          <p:cNvPr id="3" name="Subtitle 2">
            <a:extLst>
              <a:ext uri="{FF2B5EF4-FFF2-40B4-BE49-F238E27FC236}">
                <a16:creationId xmlns:a16="http://schemas.microsoft.com/office/drawing/2014/main" id="{98CE8DAF-7E7D-4BB4-944F-2025D4BAD2AF}"/>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3169803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F8F5F-5B0C-47F8-BE84-77D17F876E46}"/>
              </a:ext>
            </a:extLst>
          </p:cNvPr>
          <p:cNvSpPr>
            <a:spLocks noGrp="1"/>
          </p:cNvSpPr>
          <p:nvPr>
            <p:ph type="title"/>
          </p:nvPr>
        </p:nvSpPr>
        <p:spPr/>
        <p:txBody>
          <a:bodyPr/>
          <a:lstStyle/>
          <a:p>
            <a:r>
              <a:rPr lang="en-CA" dirty="0"/>
              <a:t>Key takeaways</a:t>
            </a:r>
          </a:p>
        </p:txBody>
      </p:sp>
      <p:sp>
        <p:nvSpPr>
          <p:cNvPr id="4" name="Content Placeholder 3">
            <a:extLst>
              <a:ext uri="{FF2B5EF4-FFF2-40B4-BE49-F238E27FC236}">
                <a16:creationId xmlns:a16="http://schemas.microsoft.com/office/drawing/2014/main" id="{4DDC4839-F7E8-442C-9FB5-B1E88573294F}"/>
              </a:ext>
            </a:extLst>
          </p:cNvPr>
          <p:cNvSpPr>
            <a:spLocks noGrp="1"/>
          </p:cNvSpPr>
          <p:nvPr>
            <p:ph idx="1"/>
          </p:nvPr>
        </p:nvSpPr>
        <p:spPr/>
        <p:txBody>
          <a:bodyPr>
            <a:normAutofit/>
          </a:bodyPr>
          <a:lstStyle/>
          <a:p>
            <a:pPr marL="339725" indent="-339725"/>
            <a:r>
              <a:rPr lang="en-US" sz="2600" dirty="0"/>
              <a:t>Patients are more likely to attempt weight loss when clinicians </a:t>
            </a:r>
            <a:br>
              <a:rPr lang="en-US" sz="2600" dirty="0"/>
            </a:br>
            <a:r>
              <a:rPr lang="en-US" sz="2600" dirty="0"/>
              <a:t>employ an empathetic approach and techniques consistent with motivational interviewing</a:t>
            </a:r>
          </a:p>
          <a:p>
            <a:pPr marL="339725" indent="-339725"/>
            <a:r>
              <a:rPr lang="en-CA" sz="2600" dirty="0"/>
              <a:t>The motivation to lose weight must come from patients </a:t>
            </a:r>
          </a:p>
          <a:p>
            <a:pPr marL="339725" indent="-339725"/>
            <a:r>
              <a:rPr lang="en-CA" sz="2600" dirty="0"/>
              <a:t>Clinicians should assist patients in setting realistic and achievable weight loss goals </a:t>
            </a:r>
          </a:p>
          <a:p>
            <a:pPr marL="339725" indent="-339725"/>
            <a:r>
              <a:rPr lang="en-CA" sz="2600" dirty="0"/>
              <a:t>Avoid stigmatizing or blaming words and use patient-first language when communicating with patients and family members of those </a:t>
            </a:r>
            <a:br>
              <a:rPr lang="en-CA" sz="2600" dirty="0"/>
            </a:br>
            <a:r>
              <a:rPr lang="en-CA" sz="2600" dirty="0"/>
              <a:t>with obesity </a:t>
            </a:r>
          </a:p>
        </p:txBody>
      </p:sp>
      <p:sp>
        <p:nvSpPr>
          <p:cNvPr id="5" name="Text Placeholder 4">
            <a:extLst>
              <a:ext uri="{FF2B5EF4-FFF2-40B4-BE49-F238E27FC236}">
                <a16:creationId xmlns:a16="http://schemas.microsoft.com/office/drawing/2014/main" id="{C9F3D1D6-A06A-4223-B547-09E749ABE73D}"/>
              </a:ext>
            </a:extLst>
          </p:cNvPr>
          <p:cNvSpPr>
            <a:spLocks noGrp="1"/>
          </p:cNvSpPr>
          <p:nvPr>
            <p:ph type="body" sz="quarter" idx="13"/>
          </p:nvPr>
        </p:nvSpPr>
        <p:spPr/>
        <p:txBody>
          <a:bodyPr/>
          <a:lstStyle/>
          <a:p>
            <a:endParaRPr lang="en-CA"/>
          </a:p>
        </p:txBody>
      </p:sp>
    </p:spTree>
    <p:extLst>
      <p:ext uri="{BB962C8B-B14F-4D97-AF65-F5344CB8AC3E}">
        <p14:creationId xmlns:p14="http://schemas.microsoft.com/office/powerpoint/2010/main" val="2862274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DDC9C4-FB57-1803-A53D-2CEE74A56C9D}"/>
              </a:ext>
            </a:extLst>
          </p:cNvPr>
          <p:cNvSpPr/>
          <p:nvPr/>
        </p:nvSpPr>
        <p:spPr>
          <a:xfrm>
            <a:off x="0" y="1430448"/>
            <a:ext cx="12192000" cy="4083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11C47306-452C-7DC8-0ECC-75CEDEE9EEAD}"/>
              </a:ext>
            </a:extLst>
          </p:cNvPr>
          <p:cNvSpPr txBox="1"/>
          <p:nvPr/>
        </p:nvSpPr>
        <p:spPr>
          <a:xfrm>
            <a:off x="591493" y="2214219"/>
            <a:ext cx="11009014" cy="1477328"/>
          </a:xfrm>
          <a:prstGeom prst="rect">
            <a:avLst/>
          </a:prstGeom>
          <a:noFill/>
        </p:spPr>
        <p:txBody>
          <a:bodyPr wrap="square" rtlCol="0">
            <a:spAutoFit/>
          </a:bodyPr>
          <a:lstStyle/>
          <a:p>
            <a:pPr algn="ctr"/>
            <a:r>
              <a:rPr lang="en-US" b="0" i="0" dirty="0">
                <a:effectLst/>
                <a:latin typeface="Arial" panose="020B0604020202020204" pitchFamily="34" charset="0"/>
                <a:cs typeface="Arial" panose="020B0604020202020204" pitchFamily="34" charset="0"/>
              </a:rPr>
              <a:t>Thank you for using the FORWARD: Focus on Obesity Education curriculum. To help us grow and improve the curriculum, we ask that you consider the following voluntary survey</a:t>
            </a:r>
            <a:br>
              <a:rPr lang="en-US" dirty="0">
                <a:latin typeface="Arial" panose="020B0604020202020204" pitchFamily="34" charset="0"/>
                <a:cs typeface="Arial" panose="020B0604020202020204" pitchFamily="34" charset="0"/>
              </a:rPr>
            </a:br>
            <a:br>
              <a:rPr lang="en-US" b="1" i="0" dirty="0">
                <a:effectLst/>
                <a:latin typeface="Arial" panose="020B0604020202020204" pitchFamily="34" charset="0"/>
                <a:cs typeface="Arial" panose="020B0604020202020204" pitchFamily="34" charset="0"/>
              </a:rPr>
            </a:br>
            <a:r>
              <a:rPr lang="en-US" b="1" i="0" dirty="0">
                <a:effectLst/>
                <a:latin typeface="Arial" panose="020B0604020202020204" pitchFamily="34" charset="0"/>
                <a:cs typeface="Arial" panose="020B0604020202020204" pitchFamily="34" charset="0"/>
              </a:rPr>
              <a:t>Participation in this survey is entirely voluntary and will not affect your access to and/or viewing abilities of this curriculum, now or in the future</a:t>
            </a:r>
            <a:endParaRPr lang="en-CA"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65E276C-3FA5-C362-3648-32C1F5C7E1A5}"/>
              </a:ext>
            </a:extLst>
          </p:cNvPr>
          <p:cNvSpPr txBox="1"/>
          <p:nvPr/>
        </p:nvSpPr>
        <p:spPr>
          <a:xfrm>
            <a:off x="3047246" y="4092224"/>
            <a:ext cx="6097508" cy="400110"/>
          </a:xfrm>
          <a:prstGeom prst="rect">
            <a:avLst/>
          </a:prstGeom>
          <a:noFill/>
        </p:spPr>
        <p:txBody>
          <a:bodyPr wrap="square">
            <a:spAutoFit/>
          </a:bodyPr>
          <a:lstStyle/>
          <a:p>
            <a:pPr algn="ctr"/>
            <a:r>
              <a:rPr lang="en-US" sz="2000" dirty="0">
                <a:hlinkClick r:id="rId2"/>
              </a:rPr>
              <a:t>FORWARD: Focus on Obesity Education survey</a:t>
            </a:r>
            <a:r>
              <a:rPr lang="en-CA" sz="2000" dirty="0"/>
              <a:t> </a:t>
            </a:r>
          </a:p>
        </p:txBody>
      </p:sp>
      <p:grpSp>
        <p:nvGrpSpPr>
          <p:cNvPr id="8" name="Group 7">
            <a:extLst>
              <a:ext uri="{FF2B5EF4-FFF2-40B4-BE49-F238E27FC236}">
                <a16:creationId xmlns:a16="http://schemas.microsoft.com/office/drawing/2014/main" id="{3299104E-3A49-ADD1-8096-220F538969E0}"/>
              </a:ext>
            </a:extLst>
          </p:cNvPr>
          <p:cNvGrpSpPr/>
          <p:nvPr/>
        </p:nvGrpSpPr>
        <p:grpSpPr>
          <a:xfrm>
            <a:off x="8841062" y="4243765"/>
            <a:ext cx="290793" cy="358788"/>
            <a:chOff x="-5907786" y="1844679"/>
            <a:chExt cx="493654" cy="609085"/>
          </a:xfrm>
        </p:grpSpPr>
        <p:sp>
          <p:nvSpPr>
            <p:cNvPr id="9" name="Freeform 256">
              <a:extLst>
                <a:ext uri="{FF2B5EF4-FFF2-40B4-BE49-F238E27FC236}">
                  <a16:creationId xmlns:a16="http://schemas.microsoft.com/office/drawing/2014/main" id="{DFC32D82-2ABC-EC8F-5336-BB43E67A959D}"/>
                </a:ext>
              </a:extLst>
            </p:cNvPr>
            <p:cNvSpPr>
              <a:spLocks/>
            </p:cNvSpPr>
            <p:nvPr/>
          </p:nvSpPr>
          <p:spPr bwMode="auto">
            <a:xfrm>
              <a:off x="-5783758" y="1844679"/>
              <a:ext cx="29472" cy="100696"/>
            </a:xfrm>
            <a:custGeom>
              <a:avLst/>
              <a:gdLst>
                <a:gd name="T0" fmla="*/ 12 w 24"/>
                <a:gd name="T1" fmla="*/ 0 h 82"/>
                <a:gd name="T2" fmla="*/ 24 w 24"/>
                <a:gd name="T3" fmla="*/ 0 h 82"/>
                <a:gd name="T4" fmla="*/ 18 w 24"/>
                <a:gd name="T5" fmla="*/ 41 h 82"/>
                <a:gd name="T6" fmla="*/ 12 w 24"/>
                <a:gd name="T7" fmla="*/ 82 h 82"/>
                <a:gd name="T8" fmla="*/ 6 w 24"/>
                <a:gd name="T9" fmla="*/ 41 h 82"/>
                <a:gd name="T10" fmla="*/ 0 w 24"/>
                <a:gd name="T11" fmla="*/ 0 h 82"/>
                <a:gd name="T12" fmla="*/ 12 w 24"/>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24" h="82">
                  <a:moveTo>
                    <a:pt x="12" y="0"/>
                  </a:moveTo>
                  <a:lnTo>
                    <a:pt x="24" y="0"/>
                  </a:lnTo>
                  <a:lnTo>
                    <a:pt x="18" y="41"/>
                  </a:lnTo>
                  <a:lnTo>
                    <a:pt x="12" y="82"/>
                  </a:lnTo>
                  <a:lnTo>
                    <a:pt x="6" y="41"/>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57">
              <a:extLst>
                <a:ext uri="{FF2B5EF4-FFF2-40B4-BE49-F238E27FC236}">
                  <a16:creationId xmlns:a16="http://schemas.microsoft.com/office/drawing/2014/main" id="{961FBC5E-71A4-4A33-3648-752491362BB7}"/>
                </a:ext>
              </a:extLst>
            </p:cNvPr>
            <p:cNvSpPr>
              <a:spLocks/>
            </p:cNvSpPr>
            <p:nvPr/>
          </p:nvSpPr>
          <p:spPr bwMode="auto">
            <a:xfrm>
              <a:off x="-5875858" y="1874151"/>
              <a:ext cx="81048" cy="82276"/>
            </a:xfrm>
            <a:custGeom>
              <a:avLst/>
              <a:gdLst>
                <a:gd name="T0" fmla="*/ 7 w 66"/>
                <a:gd name="T1" fmla="*/ 10 h 67"/>
                <a:gd name="T2" fmla="*/ 17 w 66"/>
                <a:gd name="T3" fmla="*/ 0 h 67"/>
                <a:gd name="T4" fmla="*/ 41 w 66"/>
                <a:gd name="T5" fmla="*/ 34 h 67"/>
                <a:gd name="T6" fmla="*/ 66 w 66"/>
                <a:gd name="T7" fmla="*/ 67 h 67"/>
                <a:gd name="T8" fmla="*/ 33 w 66"/>
                <a:gd name="T9" fmla="*/ 43 h 67"/>
                <a:gd name="T10" fmla="*/ 0 w 66"/>
                <a:gd name="T11" fmla="*/ 17 h 67"/>
                <a:gd name="T12" fmla="*/ 7 w 66"/>
                <a:gd name="T13" fmla="*/ 10 h 67"/>
              </a:gdLst>
              <a:ahLst/>
              <a:cxnLst>
                <a:cxn ang="0">
                  <a:pos x="T0" y="T1"/>
                </a:cxn>
                <a:cxn ang="0">
                  <a:pos x="T2" y="T3"/>
                </a:cxn>
                <a:cxn ang="0">
                  <a:pos x="T4" y="T5"/>
                </a:cxn>
                <a:cxn ang="0">
                  <a:pos x="T6" y="T7"/>
                </a:cxn>
                <a:cxn ang="0">
                  <a:pos x="T8" y="T9"/>
                </a:cxn>
                <a:cxn ang="0">
                  <a:pos x="T10" y="T11"/>
                </a:cxn>
                <a:cxn ang="0">
                  <a:pos x="T12" y="T13"/>
                </a:cxn>
              </a:cxnLst>
              <a:rect l="0" t="0" r="r" b="b"/>
              <a:pathLst>
                <a:path w="66" h="67">
                  <a:moveTo>
                    <a:pt x="7" y="10"/>
                  </a:moveTo>
                  <a:lnTo>
                    <a:pt x="17" y="0"/>
                  </a:lnTo>
                  <a:lnTo>
                    <a:pt x="41" y="34"/>
                  </a:lnTo>
                  <a:lnTo>
                    <a:pt x="66" y="67"/>
                  </a:lnTo>
                  <a:lnTo>
                    <a:pt x="33" y="43"/>
                  </a:lnTo>
                  <a:lnTo>
                    <a:pt x="0" y="17"/>
                  </a:lnTo>
                  <a:lnTo>
                    <a:pt x="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58">
              <a:extLst>
                <a:ext uri="{FF2B5EF4-FFF2-40B4-BE49-F238E27FC236}">
                  <a16:creationId xmlns:a16="http://schemas.microsoft.com/office/drawing/2014/main" id="{C945C4C4-1741-EB54-23FB-6A684A01869B}"/>
                </a:ext>
              </a:extLst>
            </p:cNvPr>
            <p:cNvSpPr>
              <a:spLocks/>
            </p:cNvSpPr>
            <p:nvPr/>
          </p:nvSpPr>
          <p:spPr bwMode="auto">
            <a:xfrm>
              <a:off x="-5907786" y="1968706"/>
              <a:ext cx="101924" cy="29472"/>
            </a:xfrm>
            <a:custGeom>
              <a:avLst/>
              <a:gdLst>
                <a:gd name="T0" fmla="*/ 0 w 83"/>
                <a:gd name="T1" fmla="*/ 12 h 24"/>
                <a:gd name="T2" fmla="*/ 0 w 83"/>
                <a:gd name="T3" fmla="*/ 0 h 24"/>
                <a:gd name="T4" fmla="*/ 43 w 83"/>
                <a:gd name="T5" fmla="*/ 6 h 24"/>
                <a:gd name="T6" fmla="*/ 83 w 83"/>
                <a:gd name="T7" fmla="*/ 12 h 24"/>
                <a:gd name="T8" fmla="*/ 43 w 83"/>
                <a:gd name="T9" fmla="*/ 18 h 24"/>
                <a:gd name="T10" fmla="*/ 0 w 83"/>
                <a:gd name="T11" fmla="*/ 24 h 24"/>
                <a:gd name="T12" fmla="*/ 0 w 83"/>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83" h="24">
                  <a:moveTo>
                    <a:pt x="0" y="12"/>
                  </a:moveTo>
                  <a:lnTo>
                    <a:pt x="0" y="0"/>
                  </a:lnTo>
                  <a:lnTo>
                    <a:pt x="43" y="6"/>
                  </a:lnTo>
                  <a:lnTo>
                    <a:pt x="83" y="12"/>
                  </a:lnTo>
                  <a:lnTo>
                    <a:pt x="43" y="18"/>
                  </a:lnTo>
                  <a:lnTo>
                    <a:pt x="0" y="24"/>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59">
              <a:extLst>
                <a:ext uri="{FF2B5EF4-FFF2-40B4-BE49-F238E27FC236}">
                  <a16:creationId xmlns:a16="http://schemas.microsoft.com/office/drawing/2014/main" id="{EB5DE36A-D5EE-78E0-120A-891A87836B9E}"/>
                </a:ext>
              </a:extLst>
            </p:cNvPr>
            <p:cNvSpPr>
              <a:spLocks/>
            </p:cNvSpPr>
            <p:nvPr/>
          </p:nvSpPr>
          <p:spPr bwMode="auto">
            <a:xfrm>
              <a:off x="-5875858" y="2010458"/>
              <a:ext cx="81048" cy="81048"/>
            </a:xfrm>
            <a:custGeom>
              <a:avLst/>
              <a:gdLst>
                <a:gd name="T0" fmla="*/ 7 w 66"/>
                <a:gd name="T1" fmla="*/ 58 h 66"/>
                <a:gd name="T2" fmla="*/ 0 w 66"/>
                <a:gd name="T3" fmla="*/ 49 h 66"/>
                <a:gd name="T4" fmla="*/ 33 w 66"/>
                <a:gd name="T5" fmla="*/ 25 h 66"/>
                <a:gd name="T6" fmla="*/ 66 w 66"/>
                <a:gd name="T7" fmla="*/ 0 h 66"/>
                <a:gd name="T8" fmla="*/ 41 w 66"/>
                <a:gd name="T9" fmla="*/ 33 h 66"/>
                <a:gd name="T10" fmla="*/ 17 w 66"/>
                <a:gd name="T11" fmla="*/ 66 h 66"/>
                <a:gd name="T12" fmla="*/ 7 w 66"/>
                <a:gd name="T13" fmla="*/ 58 h 66"/>
              </a:gdLst>
              <a:ahLst/>
              <a:cxnLst>
                <a:cxn ang="0">
                  <a:pos x="T0" y="T1"/>
                </a:cxn>
                <a:cxn ang="0">
                  <a:pos x="T2" y="T3"/>
                </a:cxn>
                <a:cxn ang="0">
                  <a:pos x="T4" y="T5"/>
                </a:cxn>
                <a:cxn ang="0">
                  <a:pos x="T6" y="T7"/>
                </a:cxn>
                <a:cxn ang="0">
                  <a:pos x="T8" y="T9"/>
                </a:cxn>
                <a:cxn ang="0">
                  <a:pos x="T10" y="T11"/>
                </a:cxn>
                <a:cxn ang="0">
                  <a:pos x="T12" y="T13"/>
                </a:cxn>
              </a:cxnLst>
              <a:rect l="0" t="0" r="r" b="b"/>
              <a:pathLst>
                <a:path w="66" h="66">
                  <a:moveTo>
                    <a:pt x="7" y="58"/>
                  </a:moveTo>
                  <a:lnTo>
                    <a:pt x="0" y="49"/>
                  </a:lnTo>
                  <a:lnTo>
                    <a:pt x="33" y="25"/>
                  </a:lnTo>
                  <a:lnTo>
                    <a:pt x="66" y="0"/>
                  </a:lnTo>
                  <a:lnTo>
                    <a:pt x="41" y="33"/>
                  </a:lnTo>
                  <a:lnTo>
                    <a:pt x="17" y="66"/>
                  </a:lnTo>
                  <a:lnTo>
                    <a:pt x="7"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60">
              <a:extLst>
                <a:ext uri="{FF2B5EF4-FFF2-40B4-BE49-F238E27FC236}">
                  <a16:creationId xmlns:a16="http://schemas.microsoft.com/office/drawing/2014/main" id="{9859C612-63D6-0975-D195-DB546638B3EA}"/>
                </a:ext>
              </a:extLst>
            </p:cNvPr>
            <p:cNvSpPr>
              <a:spLocks/>
            </p:cNvSpPr>
            <p:nvPr/>
          </p:nvSpPr>
          <p:spPr bwMode="auto">
            <a:xfrm>
              <a:off x="-5729727" y="1968706"/>
              <a:ext cx="99468" cy="29472"/>
            </a:xfrm>
            <a:custGeom>
              <a:avLst/>
              <a:gdLst>
                <a:gd name="T0" fmla="*/ 81 w 81"/>
                <a:gd name="T1" fmla="*/ 12 h 24"/>
                <a:gd name="T2" fmla="*/ 81 w 81"/>
                <a:gd name="T3" fmla="*/ 24 h 24"/>
                <a:gd name="T4" fmla="*/ 41 w 81"/>
                <a:gd name="T5" fmla="*/ 18 h 24"/>
                <a:gd name="T6" fmla="*/ 0 w 81"/>
                <a:gd name="T7" fmla="*/ 12 h 24"/>
                <a:gd name="T8" fmla="*/ 41 w 81"/>
                <a:gd name="T9" fmla="*/ 6 h 24"/>
                <a:gd name="T10" fmla="*/ 81 w 81"/>
                <a:gd name="T11" fmla="*/ 0 h 24"/>
                <a:gd name="T12" fmla="*/ 81 w 81"/>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81" h="24">
                  <a:moveTo>
                    <a:pt x="81" y="12"/>
                  </a:moveTo>
                  <a:lnTo>
                    <a:pt x="81" y="24"/>
                  </a:lnTo>
                  <a:lnTo>
                    <a:pt x="41" y="18"/>
                  </a:lnTo>
                  <a:lnTo>
                    <a:pt x="0" y="12"/>
                  </a:lnTo>
                  <a:lnTo>
                    <a:pt x="41" y="6"/>
                  </a:lnTo>
                  <a:lnTo>
                    <a:pt x="81" y="0"/>
                  </a:lnTo>
                  <a:lnTo>
                    <a:pt x="8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61">
              <a:extLst>
                <a:ext uri="{FF2B5EF4-FFF2-40B4-BE49-F238E27FC236}">
                  <a16:creationId xmlns:a16="http://schemas.microsoft.com/office/drawing/2014/main" id="{53A9AE5F-CA19-CF12-92DA-41AFA739A7E9}"/>
                </a:ext>
              </a:extLst>
            </p:cNvPr>
            <p:cNvSpPr>
              <a:spLocks/>
            </p:cNvSpPr>
            <p:nvPr/>
          </p:nvSpPr>
          <p:spPr bwMode="auto">
            <a:xfrm>
              <a:off x="-5740779" y="1874151"/>
              <a:ext cx="81048" cy="82276"/>
            </a:xfrm>
            <a:custGeom>
              <a:avLst/>
              <a:gdLst>
                <a:gd name="T0" fmla="*/ 57 w 66"/>
                <a:gd name="T1" fmla="*/ 10 h 67"/>
                <a:gd name="T2" fmla="*/ 66 w 66"/>
                <a:gd name="T3" fmla="*/ 17 h 67"/>
                <a:gd name="T4" fmla="*/ 33 w 66"/>
                <a:gd name="T5" fmla="*/ 43 h 67"/>
                <a:gd name="T6" fmla="*/ 0 w 66"/>
                <a:gd name="T7" fmla="*/ 67 h 67"/>
                <a:gd name="T8" fmla="*/ 24 w 66"/>
                <a:gd name="T9" fmla="*/ 34 h 67"/>
                <a:gd name="T10" fmla="*/ 50 w 66"/>
                <a:gd name="T11" fmla="*/ 0 h 67"/>
                <a:gd name="T12" fmla="*/ 57 w 66"/>
                <a:gd name="T13" fmla="*/ 10 h 67"/>
              </a:gdLst>
              <a:ahLst/>
              <a:cxnLst>
                <a:cxn ang="0">
                  <a:pos x="T0" y="T1"/>
                </a:cxn>
                <a:cxn ang="0">
                  <a:pos x="T2" y="T3"/>
                </a:cxn>
                <a:cxn ang="0">
                  <a:pos x="T4" y="T5"/>
                </a:cxn>
                <a:cxn ang="0">
                  <a:pos x="T6" y="T7"/>
                </a:cxn>
                <a:cxn ang="0">
                  <a:pos x="T8" y="T9"/>
                </a:cxn>
                <a:cxn ang="0">
                  <a:pos x="T10" y="T11"/>
                </a:cxn>
                <a:cxn ang="0">
                  <a:pos x="T12" y="T13"/>
                </a:cxn>
              </a:cxnLst>
              <a:rect l="0" t="0" r="r" b="b"/>
              <a:pathLst>
                <a:path w="66" h="67">
                  <a:moveTo>
                    <a:pt x="57" y="10"/>
                  </a:moveTo>
                  <a:lnTo>
                    <a:pt x="66" y="17"/>
                  </a:lnTo>
                  <a:lnTo>
                    <a:pt x="33" y="43"/>
                  </a:lnTo>
                  <a:lnTo>
                    <a:pt x="0" y="67"/>
                  </a:lnTo>
                  <a:lnTo>
                    <a:pt x="24" y="34"/>
                  </a:lnTo>
                  <a:lnTo>
                    <a:pt x="50" y="0"/>
                  </a:lnTo>
                  <a:lnTo>
                    <a:pt x="5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62">
              <a:extLst>
                <a:ext uri="{FF2B5EF4-FFF2-40B4-BE49-F238E27FC236}">
                  <a16:creationId xmlns:a16="http://schemas.microsoft.com/office/drawing/2014/main" id="{0EBF725E-5DE8-343B-687D-916A46624A22}"/>
                </a:ext>
              </a:extLst>
            </p:cNvPr>
            <p:cNvSpPr>
              <a:spLocks/>
            </p:cNvSpPr>
            <p:nvPr/>
          </p:nvSpPr>
          <p:spPr bwMode="auto">
            <a:xfrm>
              <a:off x="-5748147" y="2026422"/>
              <a:ext cx="267703" cy="394187"/>
            </a:xfrm>
            <a:custGeom>
              <a:avLst/>
              <a:gdLst>
                <a:gd name="T0" fmla="*/ 72 w 218"/>
                <a:gd name="T1" fmla="*/ 196 h 321"/>
                <a:gd name="T2" fmla="*/ 131 w 218"/>
                <a:gd name="T3" fmla="*/ 321 h 321"/>
                <a:gd name="T4" fmla="*/ 158 w 218"/>
                <a:gd name="T5" fmla="*/ 309 h 321"/>
                <a:gd name="T6" fmla="*/ 101 w 218"/>
                <a:gd name="T7" fmla="*/ 184 h 321"/>
                <a:gd name="T8" fmla="*/ 218 w 218"/>
                <a:gd name="T9" fmla="*/ 184 h 321"/>
                <a:gd name="T10" fmla="*/ 0 w 218"/>
                <a:gd name="T11" fmla="*/ 0 h 321"/>
                <a:gd name="T12" fmla="*/ 0 w 218"/>
                <a:gd name="T13" fmla="*/ 288 h 321"/>
                <a:gd name="T14" fmla="*/ 72 w 218"/>
                <a:gd name="T15" fmla="*/ 196 h 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321">
                  <a:moveTo>
                    <a:pt x="72" y="196"/>
                  </a:moveTo>
                  <a:lnTo>
                    <a:pt x="131" y="321"/>
                  </a:lnTo>
                  <a:lnTo>
                    <a:pt x="158" y="309"/>
                  </a:lnTo>
                  <a:lnTo>
                    <a:pt x="101" y="184"/>
                  </a:lnTo>
                  <a:lnTo>
                    <a:pt x="218" y="184"/>
                  </a:lnTo>
                  <a:lnTo>
                    <a:pt x="0" y="0"/>
                  </a:lnTo>
                  <a:lnTo>
                    <a:pt x="0" y="288"/>
                  </a:lnTo>
                  <a:lnTo>
                    <a:pt x="72"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63">
              <a:extLst>
                <a:ext uri="{FF2B5EF4-FFF2-40B4-BE49-F238E27FC236}">
                  <a16:creationId xmlns:a16="http://schemas.microsoft.com/office/drawing/2014/main" id="{BB662636-2B19-69F1-1405-05C39A551F40}"/>
                </a:ext>
              </a:extLst>
            </p:cNvPr>
            <p:cNvSpPr>
              <a:spLocks/>
            </p:cNvSpPr>
            <p:nvPr/>
          </p:nvSpPr>
          <p:spPr bwMode="auto">
            <a:xfrm>
              <a:off x="-5773935" y="1972390"/>
              <a:ext cx="359803" cy="481374"/>
            </a:xfrm>
            <a:custGeom>
              <a:avLst/>
              <a:gdLst>
                <a:gd name="T0" fmla="*/ 153 w 293"/>
                <a:gd name="T1" fmla="*/ 248 h 392"/>
                <a:gd name="T2" fmla="*/ 206 w 293"/>
                <a:gd name="T3" fmla="*/ 362 h 392"/>
                <a:gd name="T4" fmla="*/ 141 w 293"/>
                <a:gd name="T5" fmla="*/ 392 h 392"/>
                <a:gd name="T6" fmla="*/ 89 w 293"/>
                <a:gd name="T7" fmla="*/ 278 h 392"/>
                <a:gd name="T8" fmla="*/ 1 w 293"/>
                <a:gd name="T9" fmla="*/ 389 h 392"/>
                <a:gd name="T10" fmla="*/ 0 w 293"/>
                <a:gd name="T11" fmla="*/ 0 h 392"/>
                <a:gd name="T12" fmla="*/ 293 w 293"/>
                <a:gd name="T13" fmla="*/ 248 h 392"/>
                <a:gd name="T14" fmla="*/ 153 w 293"/>
                <a:gd name="T15" fmla="*/ 248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392">
                  <a:moveTo>
                    <a:pt x="153" y="248"/>
                  </a:moveTo>
                  <a:lnTo>
                    <a:pt x="206" y="362"/>
                  </a:lnTo>
                  <a:lnTo>
                    <a:pt x="141" y="392"/>
                  </a:lnTo>
                  <a:lnTo>
                    <a:pt x="89" y="278"/>
                  </a:lnTo>
                  <a:lnTo>
                    <a:pt x="1" y="389"/>
                  </a:lnTo>
                  <a:lnTo>
                    <a:pt x="0" y="0"/>
                  </a:lnTo>
                  <a:lnTo>
                    <a:pt x="293" y="248"/>
                  </a:lnTo>
                  <a:lnTo>
                    <a:pt x="153" y="2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43275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DDC9C4-FB57-1803-A53D-2CEE74A56C9D}"/>
              </a:ext>
            </a:extLst>
          </p:cNvPr>
          <p:cNvSpPr/>
          <p:nvPr/>
        </p:nvSpPr>
        <p:spPr>
          <a:xfrm>
            <a:off x="0" y="1430448"/>
            <a:ext cx="12192000" cy="4083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11C47306-452C-7DC8-0ECC-75CEDEE9EEAD}"/>
              </a:ext>
            </a:extLst>
          </p:cNvPr>
          <p:cNvSpPr txBox="1"/>
          <p:nvPr/>
        </p:nvSpPr>
        <p:spPr>
          <a:xfrm>
            <a:off x="591493" y="1941247"/>
            <a:ext cx="11009014" cy="3139321"/>
          </a:xfrm>
          <a:prstGeom prst="rect">
            <a:avLst/>
          </a:prstGeom>
          <a:noFill/>
        </p:spPr>
        <p:txBody>
          <a:bodyPr wrap="square" lIns="91440" tIns="45720" rIns="91440" bIns="45720" rtlCol="0" anchor="t">
            <a:spAutoFit/>
          </a:bodyPr>
          <a:lstStyle/>
          <a:p>
            <a:pPr algn="ctr"/>
            <a:r>
              <a:rPr lang="en-US" dirty="0">
                <a:latin typeface="Arial"/>
                <a:cs typeface="Arial"/>
              </a:rPr>
              <a:t>Thank you for using the </a:t>
            </a:r>
            <a:r>
              <a:rPr lang="en-US" b="0" i="0" dirty="0">
                <a:effectLst/>
                <a:latin typeface="Arial"/>
                <a:cs typeface="Arial"/>
              </a:rPr>
              <a:t>FORWARD: Focus on Obesity Education curriculum.</a:t>
            </a:r>
            <a:endParaRPr lang="en-CA" sz="1400" dirty="0">
              <a:latin typeface="Arial"/>
              <a:cs typeface="Arial"/>
            </a:endParaRPr>
          </a:p>
          <a:p>
            <a:pPr algn="ctr"/>
            <a:r>
              <a:rPr lang="en-US" dirty="0">
                <a:latin typeface="Arial"/>
                <a:cs typeface="Arial"/>
              </a:rPr>
              <a:t> </a:t>
            </a:r>
            <a:endParaRPr lang="en-US" b="1" dirty="0">
              <a:latin typeface="Arial" panose="020B0604020202020204" pitchFamily="34" charset="0"/>
              <a:cs typeface="Arial" panose="020B0604020202020204" pitchFamily="34" charset="0"/>
            </a:endParaRPr>
          </a:p>
          <a:p>
            <a:pPr algn="ctr"/>
            <a:r>
              <a:rPr lang="en-US" sz="1400" dirty="0">
                <a:latin typeface="Arial"/>
                <a:cs typeface="Arial"/>
              </a:rPr>
              <a:t>Novo Nordisk Inc. provided funding support for the FORWARD: Focus on Obesity Education curriculum. A third-party provider developed the content in consultation with Novo Nordisk Inc. and leading obesity clinician experts. FORWARD relies exclusively on open-source materials available to the general public.</a:t>
            </a:r>
          </a:p>
          <a:p>
            <a:pPr algn="ctr"/>
            <a:endParaRPr lang="en-US" sz="1400" dirty="0">
              <a:latin typeface="Arial"/>
              <a:cs typeface="Arial"/>
            </a:endParaRPr>
          </a:p>
          <a:p>
            <a:pPr algn="ctr"/>
            <a:r>
              <a:rPr lang="en-US" sz="1400" dirty="0">
                <a:latin typeface="Arial"/>
                <a:cs typeface="Arial"/>
              </a:rPr>
              <a:t>The goal of FORWARD is to present a complete, accurate, non-promotional and fair-balanced picture of the current state of obesity. FORWARD is intended to inspire the development of obesity education in clinical professional schools, ensuring adequate training of future healthcare providers on the diagnosis and management of obesity. By choosing to access and browse this module of FORWARD, you acknowledge that you have read, understand and agreed to the FORWARD Terms of Use. If you do not agree with the FORWARD Terms of Use, you are not permitted to further access this module and should immediately discontinue your use.</a:t>
            </a:r>
          </a:p>
          <a:p>
            <a:pPr algn="ctr"/>
            <a:br>
              <a:rPr lang="en-US" dirty="0"/>
            </a:br>
            <a:endParaRPr lang="en-US" b="1" dirty="0">
              <a:latin typeface="Arial"/>
              <a:cs typeface="Arial"/>
            </a:endParaRPr>
          </a:p>
        </p:txBody>
      </p:sp>
      <p:sp>
        <p:nvSpPr>
          <p:cNvPr id="10" name="TextBox 9">
            <a:extLst>
              <a:ext uri="{FF2B5EF4-FFF2-40B4-BE49-F238E27FC236}">
                <a16:creationId xmlns:a16="http://schemas.microsoft.com/office/drawing/2014/main" id="{AF713C9E-857B-44EC-9864-A9452EE3A26F}"/>
              </a:ext>
            </a:extLst>
          </p:cNvPr>
          <p:cNvSpPr txBox="1"/>
          <p:nvPr/>
        </p:nvSpPr>
        <p:spPr>
          <a:xfrm>
            <a:off x="7997318" y="4865124"/>
            <a:ext cx="1806106" cy="307777"/>
          </a:xfrm>
          <a:prstGeom prst="rect">
            <a:avLst/>
          </a:prstGeom>
          <a:noFill/>
        </p:spPr>
        <p:txBody>
          <a:bodyPr wrap="square">
            <a:spAutoFit/>
          </a:bodyPr>
          <a:lstStyle/>
          <a:p>
            <a:pPr algn="ctr"/>
            <a:r>
              <a:rPr lang="en-CA" sz="1400" dirty="0">
                <a:latin typeface="Arial" panose="020B0604020202020204" pitchFamily="34" charset="0"/>
                <a:cs typeface="Arial" panose="020B0604020202020204" pitchFamily="34" charset="0"/>
              </a:rPr>
              <a:t>Double click to view: </a:t>
            </a:r>
          </a:p>
        </p:txBody>
      </p:sp>
      <p:graphicFrame>
        <p:nvGraphicFramePr>
          <p:cNvPr id="6" name="Object 5">
            <a:extLst>
              <a:ext uri="{FF2B5EF4-FFF2-40B4-BE49-F238E27FC236}">
                <a16:creationId xmlns:a16="http://schemas.microsoft.com/office/drawing/2014/main" id="{55AF8194-4CC1-FD2B-F735-12A39D510D99}"/>
              </a:ext>
            </a:extLst>
          </p:cNvPr>
          <p:cNvGraphicFramePr>
            <a:graphicFrameLocks noChangeAspect="1"/>
          </p:cNvGraphicFramePr>
          <p:nvPr>
            <p:extLst>
              <p:ext uri="{D42A27DB-BD31-4B8C-83A1-F6EECF244321}">
                <p14:modId xmlns:p14="http://schemas.microsoft.com/office/powerpoint/2010/main" val="125475141"/>
              </p:ext>
            </p:extLst>
          </p:nvPr>
        </p:nvGraphicFramePr>
        <p:xfrm>
          <a:off x="9844088" y="4624388"/>
          <a:ext cx="938212" cy="790575"/>
        </p:xfrm>
        <a:graphic>
          <a:graphicData uri="http://schemas.openxmlformats.org/presentationml/2006/ole">
            <mc:AlternateContent xmlns:mc="http://schemas.openxmlformats.org/markup-compatibility/2006">
              <mc:Choice xmlns:v="urn:schemas-microsoft-com:vml" Requires="v">
                <p:oleObj name="Acrobat Document" showAsIcon="1" r:id="rId3" imgW="937800" imgH="791280" progId="AcroExch.Document.7">
                  <p:embed/>
                </p:oleObj>
              </mc:Choice>
              <mc:Fallback>
                <p:oleObj name="Acrobat Document" showAsIcon="1" r:id="rId3" imgW="937800" imgH="791280" progId="AcroExch.Document.7">
                  <p:embed/>
                  <p:pic>
                    <p:nvPicPr>
                      <p:cNvPr id="6" name="Object 5">
                        <a:extLst>
                          <a:ext uri="{FF2B5EF4-FFF2-40B4-BE49-F238E27FC236}">
                            <a16:creationId xmlns:a16="http://schemas.microsoft.com/office/drawing/2014/main" id="{55AF8194-4CC1-FD2B-F735-12A39D510D99}"/>
                          </a:ext>
                        </a:extLst>
                      </p:cNvPr>
                      <p:cNvPicPr/>
                      <p:nvPr/>
                    </p:nvPicPr>
                    <p:blipFill>
                      <a:blip r:embed="rId4"/>
                      <a:stretch>
                        <a:fillRect/>
                      </a:stretch>
                    </p:blipFill>
                    <p:spPr>
                      <a:xfrm>
                        <a:off x="9844088" y="4624388"/>
                        <a:ext cx="938212" cy="790575"/>
                      </a:xfrm>
                      <a:prstGeom prst="rect">
                        <a:avLst/>
                      </a:prstGeom>
                    </p:spPr>
                  </p:pic>
                </p:oleObj>
              </mc:Fallback>
            </mc:AlternateContent>
          </a:graphicData>
        </a:graphic>
      </p:graphicFrame>
    </p:spTree>
    <p:extLst>
      <p:ext uri="{BB962C8B-B14F-4D97-AF65-F5344CB8AC3E}">
        <p14:creationId xmlns:p14="http://schemas.microsoft.com/office/powerpoint/2010/main" val="1539535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2AB13-8683-4622-AEA7-DA40B7BE71AD}"/>
              </a:ext>
            </a:extLst>
          </p:cNvPr>
          <p:cNvSpPr>
            <a:spLocks noGrp="1"/>
          </p:cNvSpPr>
          <p:nvPr>
            <p:ph type="title"/>
          </p:nvPr>
        </p:nvSpPr>
        <p:spPr/>
        <p:txBody>
          <a:bodyPr>
            <a:normAutofit/>
          </a:bodyPr>
          <a:lstStyle/>
          <a:p>
            <a:r>
              <a:rPr lang="en-US" dirty="0"/>
              <a:t>Learning outcomes</a:t>
            </a:r>
            <a:endParaRPr lang="en-CA" dirty="0"/>
          </a:p>
        </p:txBody>
      </p:sp>
      <p:sp>
        <p:nvSpPr>
          <p:cNvPr id="3" name="Content Placeholder 2">
            <a:extLst>
              <a:ext uri="{FF2B5EF4-FFF2-40B4-BE49-F238E27FC236}">
                <a16:creationId xmlns:a16="http://schemas.microsoft.com/office/drawing/2014/main" id="{1F6CE65F-98DF-4926-A6D4-5E7171D0ECA2}"/>
              </a:ext>
            </a:extLst>
          </p:cNvPr>
          <p:cNvSpPr>
            <a:spLocks noGrp="1"/>
          </p:cNvSpPr>
          <p:nvPr>
            <p:ph idx="1"/>
          </p:nvPr>
        </p:nvSpPr>
        <p:spPr/>
        <p:txBody>
          <a:bodyPr vert="horz" lIns="91440" tIns="45720" rIns="91440" bIns="45720" rtlCol="0" anchor="t">
            <a:normAutofit/>
          </a:bodyPr>
          <a:lstStyle/>
          <a:p>
            <a:pPr marL="0" indent="0">
              <a:buNone/>
            </a:pPr>
            <a:r>
              <a:rPr lang="en-US"/>
              <a:t>After completing this module, the learner will be able to:</a:t>
            </a:r>
            <a:br>
              <a:rPr lang="en-US"/>
            </a:br>
            <a:endParaRPr lang="en-US"/>
          </a:p>
          <a:p>
            <a:pPr marL="914400" lvl="1" indent="-457200">
              <a:buFont typeface="+mj-lt"/>
              <a:buAutoNum type="arabicPeriod"/>
            </a:pPr>
            <a:r>
              <a:rPr lang="en-US"/>
              <a:t>Use patient-centered, compassionate communication that is free of stigma and bias when treating</a:t>
            </a:r>
            <a:r>
              <a:rPr lang="en-US">
                <a:solidFill>
                  <a:srgbClr val="FF0000"/>
                </a:solidFill>
              </a:rPr>
              <a:t> </a:t>
            </a:r>
            <a:r>
              <a:rPr lang="en-US"/>
              <a:t>individuals with obesity and their families</a:t>
            </a:r>
          </a:p>
          <a:p>
            <a:pPr marL="914400" lvl="1" indent="-457200">
              <a:buFont typeface="+mj-lt"/>
              <a:buAutoNum type="arabicPeriod"/>
            </a:pPr>
            <a:r>
              <a:rPr lang="en-US"/>
              <a:t>Display compassion and respect and demonstrate ethical behavior and integrity towards patients and families living with obesity</a:t>
            </a:r>
            <a:endParaRPr lang="en-CA"/>
          </a:p>
        </p:txBody>
      </p:sp>
    </p:spTree>
    <p:extLst>
      <p:ext uri="{BB962C8B-B14F-4D97-AF65-F5344CB8AC3E}">
        <p14:creationId xmlns:p14="http://schemas.microsoft.com/office/powerpoint/2010/main" val="1519160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81BD6-1C19-4B25-BC0F-F62A72589025}"/>
              </a:ext>
            </a:extLst>
          </p:cNvPr>
          <p:cNvSpPr>
            <a:spLocks noGrp="1"/>
          </p:cNvSpPr>
          <p:nvPr>
            <p:ph type="title"/>
          </p:nvPr>
        </p:nvSpPr>
        <p:spPr/>
        <p:txBody>
          <a:bodyPr/>
          <a:lstStyle/>
          <a:p>
            <a:r>
              <a:rPr lang="en-US" dirty="0"/>
              <a:t>Meet Maria </a:t>
            </a:r>
            <a:endParaRPr lang="en-CA" dirty="0"/>
          </a:p>
        </p:txBody>
      </p:sp>
      <p:sp>
        <p:nvSpPr>
          <p:cNvPr id="3" name="Text Placeholder 2">
            <a:extLst>
              <a:ext uri="{FF2B5EF4-FFF2-40B4-BE49-F238E27FC236}">
                <a16:creationId xmlns:a16="http://schemas.microsoft.com/office/drawing/2014/main" id="{E794E833-AF1B-419A-8A3F-096F99B73854}"/>
              </a:ext>
            </a:extLst>
          </p:cNvPr>
          <p:cNvSpPr>
            <a:spLocks noGrp="1"/>
          </p:cNvSpPr>
          <p:nvPr>
            <p:ph type="body" sz="quarter" idx="13"/>
          </p:nvPr>
        </p:nvSpPr>
        <p:spPr/>
        <p:txBody>
          <a:bodyPr/>
          <a:lstStyle/>
          <a:p>
            <a:r>
              <a:rPr lang="en-US"/>
              <a:t>BMI, body mass index; LDL, low-density lipoprotein; MI, myocardial infarction. </a:t>
            </a:r>
            <a:endParaRPr lang="en-CA"/>
          </a:p>
        </p:txBody>
      </p:sp>
      <p:grpSp>
        <p:nvGrpSpPr>
          <p:cNvPr id="4" name="Graphic 4" descr="Female Profile outline">
            <a:extLst>
              <a:ext uri="{FF2B5EF4-FFF2-40B4-BE49-F238E27FC236}">
                <a16:creationId xmlns:a16="http://schemas.microsoft.com/office/drawing/2014/main" id="{5238E7B8-F638-42F9-825C-18B182E866EF}"/>
              </a:ext>
            </a:extLst>
          </p:cNvPr>
          <p:cNvGrpSpPr/>
          <p:nvPr/>
        </p:nvGrpSpPr>
        <p:grpSpPr>
          <a:xfrm>
            <a:off x="8035084" y="3206834"/>
            <a:ext cx="3815645" cy="2977988"/>
            <a:chOff x="8035084" y="3206834"/>
            <a:chExt cx="3815645" cy="2977988"/>
          </a:xfrm>
          <a:solidFill>
            <a:srgbClr val="000000"/>
          </a:solidFill>
        </p:grpSpPr>
        <p:sp>
          <p:nvSpPr>
            <p:cNvPr id="8" name="Freeform: Shape 7">
              <a:extLst>
                <a:ext uri="{FF2B5EF4-FFF2-40B4-BE49-F238E27FC236}">
                  <a16:creationId xmlns:a16="http://schemas.microsoft.com/office/drawing/2014/main" id="{B72C49F1-A4B4-40C5-B502-D0E692B1C5A7}"/>
                </a:ext>
              </a:extLst>
            </p:cNvPr>
            <p:cNvSpPr/>
            <p:nvPr/>
          </p:nvSpPr>
          <p:spPr>
            <a:xfrm>
              <a:off x="9099852" y="3206834"/>
              <a:ext cx="1686110" cy="1746388"/>
            </a:xfrm>
            <a:custGeom>
              <a:avLst/>
              <a:gdLst>
                <a:gd name="connsiteX0" fmla="*/ 38821 w 1686110"/>
                <a:gd name="connsiteY0" fmla="*/ 1746388 h 1746388"/>
                <a:gd name="connsiteX1" fmla="*/ 39404 w 1686110"/>
                <a:gd name="connsiteY1" fmla="*/ 1746388 h 1746388"/>
                <a:gd name="connsiteX2" fmla="*/ 465995 w 1686110"/>
                <a:gd name="connsiteY2" fmla="*/ 1669006 h 1746388"/>
                <a:gd name="connsiteX3" fmla="*/ 469493 w 1686110"/>
                <a:gd name="connsiteY3" fmla="*/ 1666908 h 1746388"/>
                <a:gd name="connsiteX4" fmla="*/ 629192 w 1686110"/>
                <a:gd name="connsiteY4" fmla="*/ 1529362 h 1746388"/>
                <a:gd name="connsiteX5" fmla="*/ 655193 w 1686110"/>
                <a:gd name="connsiteY5" fmla="*/ 1504721 h 1746388"/>
                <a:gd name="connsiteX6" fmla="*/ 814193 w 1686110"/>
                <a:gd name="connsiteY6" fmla="*/ 1534103 h 1746388"/>
                <a:gd name="connsiteX7" fmla="*/ 844081 w 1686110"/>
                <a:gd name="connsiteY7" fmla="*/ 1534803 h 1746388"/>
                <a:gd name="connsiteX8" fmla="*/ 1003430 w 1686110"/>
                <a:gd name="connsiteY8" fmla="*/ 1513738 h 1746388"/>
                <a:gd name="connsiteX9" fmla="*/ 1025467 w 1686110"/>
                <a:gd name="connsiteY9" fmla="*/ 1534453 h 1746388"/>
                <a:gd name="connsiteX10" fmla="*/ 1175217 w 1686110"/>
                <a:gd name="connsiteY10" fmla="*/ 1664770 h 1746388"/>
                <a:gd name="connsiteX11" fmla="*/ 1656297 w 1686110"/>
                <a:gd name="connsiteY11" fmla="*/ 1679306 h 1746388"/>
                <a:gd name="connsiteX12" fmla="*/ 1685563 w 1686110"/>
                <a:gd name="connsiteY12" fmla="*/ 1648213 h 1746388"/>
                <a:gd name="connsiteX13" fmla="*/ 1668190 w 1686110"/>
                <a:gd name="connsiteY13" fmla="*/ 1608609 h 1746388"/>
                <a:gd name="connsiteX14" fmla="*/ 1537951 w 1686110"/>
                <a:gd name="connsiteY14" fmla="*/ 1354777 h 1746388"/>
                <a:gd name="connsiteX15" fmla="*/ 1580703 w 1686110"/>
                <a:gd name="connsiteY15" fmla="*/ 1021620 h 1746388"/>
                <a:gd name="connsiteX16" fmla="*/ 1641489 w 1686110"/>
                <a:gd name="connsiteY16" fmla="*/ 628104 h 1746388"/>
                <a:gd name="connsiteX17" fmla="*/ 1458237 w 1686110"/>
                <a:gd name="connsiteY17" fmla="*/ 248036 h 1746388"/>
                <a:gd name="connsiteX18" fmla="*/ 1256407 w 1686110"/>
                <a:gd name="connsiteY18" fmla="*/ 235871 h 1746388"/>
                <a:gd name="connsiteX19" fmla="*/ 933433 w 1686110"/>
                <a:gd name="connsiteY19" fmla="*/ 29183 h 1746388"/>
                <a:gd name="connsiteX20" fmla="*/ 308861 w 1686110"/>
                <a:gd name="connsiteY20" fmla="*/ 109713 h 1746388"/>
                <a:gd name="connsiteX21" fmla="*/ 64512 w 1686110"/>
                <a:gd name="connsiteY21" fmla="*/ 713881 h 1746388"/>
                <a:gd name="connsiteX22" fmla="*/ 80913 w 1686110"/>
                <a:gd name="connsiteY22" fmla="*/ 1157222 h 1746388"/>
                <a:gd name="connsiteX23" fmla="*/ 86549 w 1686110"/>
                <a:gd name="connsiteY23" fmla="*/ 1486881 h 1746388"/>
                <a:gd name="connsiteX24" fmla="*/ 7573 w 1686110"/>
                <a:gd name="connsiteY24" fmla="*/ 1684475 h 1746388"/>
                <a:gd name="connsiteX25" fmla="*/ 15821 w 1686110"/>
                <a:gd name="connsiteY25" fmla="*/ 1738817 h 1746388"/>
                <a:gd name="connsiteX26" fmla="*/ 38666 w 1686110"/>
                <a:gd name="connsiteY26" fmla="*/ 1746388 h 1746388"/>
                <a:gd name="connsiteX27" fmla="*/ 817769 w 1686110"/>
                <a:gd name="connsiteY27" fmla="*/ 1456450 h 1746388"/>
                <a:gd name="connsiteX28" fmla="*/ 300543 w 1686110"/>
                <a:gd name="connsiteY28" fmla="*/ 942489 h 1746388"/>
                <a:gd name="connsiteX29" fmla="*/ 300543 w 1686110"/>
                <a:gd name="connsiteY29" fmla="*/ 886056 h 1746388"/>
                <a:gd name="connsiteX30" fmla="*/ 373728 w 1686110"/>
                <a:gd name="connsiteY30" fmla="*/ 813649 h 1746388"/>
                <a:gd name="connsiteX31" fmla="*/ 457211 w 1686110"/>
                <a:gd name="connsiteY31" fmla="*/ 805876 h 1746388"/>
                <a:gd name="connsiteX32" fmla="*/ 823326 w 1686110"/>
                <a:gd name="connsiteY32" fmla="*/ 702532 h 1746388"/>
                <a:gd name="connsiteX33" fmla="*/ 1176733 w 1686110"/>
                <a:gd name="connsiteY33" fmla="*/ 461059 h 1746388"/>
                <a:gd name="connsiteX34" fmla="*/ 1240084 w 1686110"/>
                <a:gd name="connsiteY34" fmla="*/ 631874 h 1746388"/>
                <a:gd name="connsiteX35" fmla="*/ 1242571 w 1686110"/>
                <a:gd name="connsiteY35" fmla="*/ 635450 h 1746388"/>
                <a:gd name="connsiteX36" fmla="*/ 1295467 w 1686110"/>
                <a:gd name="connsiteY36" fmla="*/ 683488 h 1746388"/>
                <a:gd name="connsiteX37" fmla="*/ 1301803 w 1686110"/>
                <a:gd name="connsiteY37" fmla="*/ 688268 h 1746388"/>
                <a:gd name="connsiteX38" fmla="*/ 1321974 w 1686110"/>
                <a:gd name="connsiteY38" fmla="*/ 707313 h 1746388"/>
                <a:gd name="connsiteX39" fmla="*/ 1384897 w 1686110"/>
                <a:gd name="connsiteY39" fmla="*/ 856013 h 1746388"/>
                <a:gd name="connsiteX40" fmla="*/ 1387735 w 1686110"/>
                <a:gd name="connsiteY40" fmla="*/ 912951 h 1746388"/>
                <a:gd name="connsiteX41" fmla="*/ 843607 w 1686110"/>
                <a:gd name="connsiteY41" fmla="*/ 1457064 h 1746388"/>
                <a:gd name="connsiteX42" fmla="*/ 817769 w 1686110"/>
                <a:gd name="connsiteY42" fmla="*/ 1456450 h 1746388"/>
                <a:gd name="connsiteX43" fmla="*/ 158528 w 1686110"/>
                <a:gd name="connsiteY43" fmla="*/ 1152286 h 1746388"/>
                <a:gd name="connsiteX44" fmla="*/ 142243 w 1686110"/>
                <a:gd name="connsiteY44" fmla="*/ 714580 h 1746388"/>
                <a:gd name="connsiteX45" fmla="*/ 349281 w 1686110"/>
                <a:gd name="connsiteY45" fmla="*/ 176096 h 1746388"/>
                <a:gd name="connsiteX46" fmla="*/ 911513 w 1686110"/>
                <a:gd name="connsiteY46" fmla="*/ 103650 h 1746388"/>
                <a:gd name="connsiteX47" fmla="*/ 1204716 w 1686110"/>
                <a:gd name="connsiteY47" fmla="*/ 297979 h 1746388"/>
                <a:gd name="connsiteX48" fmla="*/ 1250344 w 1686110"/>
                <a:gd name="connsiteY48" fmla="*/ 317023 h 1746388"/>
                <a:gd name="connsiteX49" fmla="*/ 1423530 w 1686110"/>
                <a:gd name="connsiteY49" fmla="*/ 317373 h 1746388"/>
                <a:gd name="connsiteX50" fmla="*/ 1563447 w 1686110"/>
                <a:gd name="connsiteY50" fmla="*/ 627599 h 1746388"/>
                <a:gd name="connsiteX51" fmla="*/ 1504487 w 1686110"/>
                <a:gd name="connsiteY51" fmla="*/ 1004597 h 1746388"/>
                <a:gd name="connsiteX52" fmla="*/ 1462435 w 1686110"/>
                <a:gd name="connsiteY52" fmla="*/ 1373821 h 1746388"/>
                <a:gd name="connsiteX53" fmla="*/ 1568966 w 1686110"/>
                <a:gd name="connsiteY53" fmla="*/ 1617043 h 1746388"/>
                <a:gd name="connsiteX54" fmla="*/ 1220612 w 1686110"/>
                <a:gd name="connsiteY54" fmla="*/ 1601885 h 1746388"/>
                <a:gd name="connsiteX55" fmla="*/ 1086486 w 1686110"/>
                <a:gd name="connsiteY55" fmla="*/ 1485288 h 1746388"/>
                <a:gd name="connsiteX56" fmla="*/ 1465466 w 1686110"/>
                <a:gd name="connsiteY56" fmla="*/ 912951 h 1746388"/>
                <a:gd name="connsiteX57" fmla="*/ 1462124 w 1686110"/>
                <a:gd name="connsiteY57" fmla="*/ 847890 h 1746388"/>
                <a:gd name="connsiteX58" fmla="*/ 1379690 w 1686110"/>
                <a:gd name="connsiteY58" fmla="*/ 655271 h 1746388"/>
                <a:gd name="connsiteX59" fmla="*/ 1348597 w 1686110"/>
                <a:gd name="connsiteY59" fmla="*/ 626161 h 1746388"/>
                <a:gd name="connsiteX60" fmla="*/ 1341951 w 1686110"/>
                <a:gd name="connsiteY60" fmla="*/ 621186 h 1746388"/>
                <a:gd name="connsiteX61" fmla="*/ 1305029 w 1686110"/>
                <a:gd name="connsiteY61" fmla="*/ 589122 h 1746388"/>
                <a:gd name="connsiteX62" fmla="*/ 1252443 w 1686110"/>
                <a:gd name="connsiteY62" fmla="*/ 442365 h 1746388"/>
                <a:gd name="connsiteX63" fmla="*/ 1168598 w 1686110"/>
                <a:gd name="connsiteY63" fmla="*/ 380106 h 1746388"/>
                <a:gd name="connsiteX64" fmla="*/ 1128539 w 1686110"/>
                <a:gd name="connsiteY64" fmla="*/ 399612 h 1746388"/>
                <a:gd name="connsiteX65" fmla="*/ 790018 w 1686110"/>
                <a:gd name="connsiteY65" fmla="*/ 632068 h 1746388"/>
                <a:gd name="connsiteX66" fmla="*/ 445318 w 1686110"/>
                <a:gd name="connsiteY66" fmla="*/ 728883 h 1746388"/>
                <a:gd name="connsiteX67" fmla="*/ 371745 w 1686110"/>
                <a:gd name="connsiteY67" fmla="*/ 735840 h 1746388"/>
                <a:gd name="connsiteX68" fmla="*/ 222812 w 1686110"/>
                <a:gd name="connsiteY68" fmla="*/ 882131 h 1746388"/>
                <a:gd name="connsiteX69" fmla="*/ 222812 w 1686110"/>
                <a:gd name="connsiteY69" fmla="*/ 882131 h 1746388"/>
                <a:gd name="connsiteX70" fmla="*/ 222812 w 1686110"/>
                <a:gd name="connsiteY70" fmla="*/ 946453 h 1746388"/>
                <a:gd name="connsiteX71" fmla="*/ 576024 w 1686110"/>
                <a:gd name="connsiteY71" fmla="*/ 1472618 h 1746388"/>
                <a:gd name="connsiteX72" fmla="*/ 575596 w 1686110"/>
                <a:gd name="connsiteY72" fmla="*/ 1473045 h 1746388"/>
                <a:gd name="connsiteX73" fmla="*/ 427906 w 1686110"/>
                <a:gd name="connsiteY73" fmla="*/ 1601302 h 1746388"/>
                <a:gd name="connsiteX74" fmla="*/ 110917 w 1686110"/>
                <a:gd name="connsiteY74" fmla="*/ 1665392 h 1746388"/>
                <a:gd name="connsiteX75" fmla="*/ 163464 w 1686110"/>
                <a:gd name="connsiteY75" fmla="*/ 1497570 h 1746388"/>
                <a:gd name="connsiteX76" fmla="*/ 158528 w 1686110"/>
                <a:gd name="connsiteY76" fmla="*/ 1152286 h 174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686110" h="1746388">
                  <a:moveTo>
                    <a:pt x="38821" y="1746388"/>
                  </a:moveTo>
                  <a:lnTo>
                    <a:pt x="39404" y="1746388"/>
                  </a:lnTo>
                  <a:cubicBezTo>
                    <a:pt x="51064" y="1746388"/>
                    <a:pt x="329110" y="1741336"/>
                    <a:pt x="465995" y="1669006"/>
                  </a:cubicBezTo>
                  <a:cubicBezTo>
                    <a:pt x="467161" y="1668346"/>
                    <a:pt x="468366" y="1667646"/>
                    <a:pt x="469493" y="1666908"/>
                  </a:cubicBezTo>
                  <a:cubicBezTo>
                    <a:pt x="526225" y="1625286"/>
                    <a:pt x="579619" y="1579296"/>
                    <a:pt x="629192" y="1529362"/>
                  </a:cubicBezTo>
                  <a:cubicBezTo>
                    <a:pt x="638131" y="1520850"/>
                    <a:pt x="646759" y="1512650"/>
                    <a:pt x="655193" y="1504721"/>
                  </a:cubicBezTo>
                  <a:cubicBezTo>
                    <a:pt x="706640" y="1521593"/>
                    <a:pt x="760115" y="1531472"/>
                    <a:pt x="814193" y="1534103"/>
                  </a:cubicBezTo>
                  <a:cubicBezTo>
                    <a:pt x="824182" y="1534570"/>
                    <a:pt x="834170" y="1534803"/>
                    <a:pt x="844081" y="1534803"/>
                  </a:cubicBezTo>
                  <a:cubicBezTo>
                    <a:pt x="897883" y="1534682"/>
                    <a:pt x="951443" y="1527605"/>
                    <a:pt x="1003430" y="1513738"/>
                  </a:cubicBezTo>
                  <a:cubicBezTo>
                    <a:pt x="1010543" y="1520384"/>
                    <a:pt x="1017733" y="1527147"/>
                    <a:pt x="1025467" y="1534453"/>
                  </a:cubicBezTo>
                  <a:cubicBezTo>
                    <a:pt x="1072689" y="1580894"/>
                    <a:pt x="1122702" y="1624412"/>
                    <a:pt x="1175217" y="1664770"/>
                  </a:cubicBezTo>
                  <a:cubicBezTo>
                    <a:pt x="1302386" y="1756843"/>
                    <a:pt x="1620424" y="1687507"/>
                    <a:pt x="1656297" y="1679306"/>
                  </a:cubicBezTo>
                  <a:cubicBezTo>
                    <a:pt x="1671381" y="1675707"/>
                    <a:pt x="1682885" y="1663488"/>
                    <a:pt x="1685563" y="1648213"/>
                  </a:cubicBezTo>
                  <a:cubicBezTo>
                    <a:pt x="1688167" y="1632729"/>
                    <a:pt x="1681346" y="1617179"/>
                    <a:pt x="1668190" y="1608609"/>
                  </a:cubicBezTo>
                  <a:cubicBezTo>
                    <a:pt x="1667374" y="1608104"/>
                    <a:pt x="1588593" y="1554936"/>
                    <a:pt x="1537951" y="1354777"/>
                  </a:cubicBezTo>
                  <a:cubicBezTo>
                    <a:pt x="1521355" y="1289832"/>
                    <a:pt x="1550116" y="1159554"/>
                    <a:pt x="1580703" y="1021620"/>
                  </a:cubicBezTo>
                  <a:cubicBezTo>
                    <a:pt x="1614104" y="892819"/>
                    <a:pt x="1634470" y="760982"/>
                    <a:pt x="1641489" y="628104"/>
                  </a:cubicBezTo>
                  <a:cubicBezTo>
                    <a:pt x="1641489" y="430861"/>
                    <a:pt x="1583191" y="310066"/>
                    <a:pt x="1458237" y="248036"/>
                  </a:cubicBezTo>
                  <a:cubicBezTo>
                    <a:pt x="1393876" y="223038"/>
                    <a:pt x="1323307" y="218786"/>
                    <a:pt x="1256407" y="235871"/>
                  </a:cubicBezTo>
                  <a:cubicBezTo>
                    <a:pt x="1221428" y="188882"/>
                    <a:pt x="1128384" y="89930"/>
                    <a:pt x="933433" y="29183"/>
                  </a:cubicBezTo>
                  <a:cubicBezTo>
                    <a:pt x="722862" y="-28730"/>
                    <a:pt x="497857" y="282"/>
                    <a:pt x="308861" y="109713"/>
                  </a:cubicBezTo>
                  <a:cubicBezTo>
                    <a:pt x="146169" y="214650"/>
                    <a:pt x="68126" y="332025"/>
                    <a:pt x="64512" y="713881"/>
                  </a:cubicBezTo>
                  <a:cubicBezTo>
                    <a:pt x="63035" y="874863"/>
                    <a:pt x="72518" y="1024807"/>
                    <a:pt x="80913" y="1157222"/>
                  </a:cubicBezTo>
                  <a:cubicBezTo>
                    <a:pt x="92227" y="1266746"/>
                    <a:pt x="94112" y="1377035"/>
                    <a:pt x="86549" y="1486881"/>
                  </a:cubicBezTo>
                  <a:cubicBezTo>
                    <a:pt x="77497" y="1558402"/>
                    <a:pt x="50310" y="1626417"/>
                    <a:pt x="7573" y="1684475"/>
                  </a:cubicBezTo>
                  <a:cubicBezTo>
                    <a:pt x="-5155" y="1701759"/>
                    <a:pt x="-1463" y="1726089"/>
                    <a:pt x="15821" y="1738817"/>
                  </a:cubicBezTo>
                  <a:cubicBezTo>
                    <a:pt x="22443" y="1743695"/>
                    <a:pt x="30442" y="1746345"/>
                    <a:pt x="38666" y="1746388"/>
                  </a:cubicBezTo>
                  <a:close/>
                  <a:moveTo>
                    <a:pt x="817769" y="1456450"/>
                  </a:moveTo>
                  <a:cubicBezTo>
                    <a:pt x="539863" y="1441327"/>
                    <a:pt x="317423" y="1220294"/>
                    <a:pt x="300543" y="942489"/>
                  </a:cubicBezTo>
                  <a:cubicBezTo>
                    <a:pt x="299591" y="923690"/>
                    <a:pt x="299591" y="904855"/>
                    <a:pt x="300543" y="886056"/>
                  </a:cubicBezTo>
                  <a:cubicBezTo>
                    <a:pt x="302362" y="846545"/>
                    <a:pt x="334201" y="815044"/>
                    <a:pt x="373728" y="813649"/>
                  </a:cubicBezTo>
                  <a:cubicBezTo>
                    <a:pt x="401715" y="813194"/>
                    <a:pt x="429624" y="810594"/>
                    <a:pt x="457211" y="805876"/>
                  </a:cubicBezTo>
                  <a:cubicBezTo>
                    <a:pt x="583579" y="789183"/>
                    <a:pt x="706881" y="754379"/>
                    <a:pt x="823326" y="702532"/>
                  </a:cubicBezTo>
                  <a:cubicBezTo>
                    <a:pt x="951346" y="638120"/>
                    <a:pt x="1070198" y="556914"/>
                    <a:pt x="1176733" y="461059"/>
                  </a:cubicBezTo>
                  <a:cubicBezTo>
                    <a:pt x="1186391" y="521616"/>
                    <a:pt x="1207922" y="579666"/>
                    <a:pt x="1240084" y="631874"/>
                  </a:cubicBezTo>
                  <a:cubicBezTo>
                    <a:pt x="1240834" y="633122"/>
                    <a:pt x="1241662" y="634315"/>
                    <a:pt x="1242571" y="635450"/>
                  </a:cubicBezTo>
                  <a:cubicBezTo>
                    <a:pt x="1257950" y="653783"/>
                    <a:pt x="1275743" y="669943"/>
                    <a:pt x="1295467" y="683488"/>
                  </a:cubicBezTo>
                  <a:lnTo>
                    <a:pt x="1301803" y="688268"/>
                  </a:lnTo>
                  <a:cubicBezTo>
                    <a:pt x="1309125" y="693950"/>
                    <a:pt x="1315880" y="700328"/>
                    <a:pt x="1321974" y="707313"/>
                  </a:cubicBezTo>
                  <a:cubicBezTo>
                    <a:pt x="1358197" y="748945"/>
                    <a:pt x="1380234" y="801026"/>
                    <a:pt x="1384897" y="856013"/>
                  </a:cubicBezTo>
                  <a:cubicBezTo>
                    <a:pt x="1386837" y="874929"/>
                    <a:pt x="1387785" y="893934"/>
                    <a:pt x="1387735" y="912951"/>
                  </a:cubicBezTo>
                  <a:cubicBezTo>
                    <a:pt x="1387731" y="1213461"/>
                    <a:pt x="1144117" y="1457068"/>
                    <a:pt x="843607" y="1457064"/>
                  </a:cubicBezTo>
                  <a:cubicBezTo>
                    <a:pt x="834990" y="1457064"/>
                    <a:pt x="826374" y="1456858"/>
                    <a:pt x="817769" y="1456450"/>
                  </a:cubicBezTo>
                  <a:close/>
                  <a:moveTo>
                    <a:pt x="158528" y="1152286"/>
                  </a:moveTo>
                  <a:cubicBezTo>
                    <a:pt x="150211" y="1021270"/>
                    <a:pt x="140766" y="872725"/>
                    <a:pt x="142243" y="714580"/>
                  </a:cubicBezTo>
                  <a:cubicBezTo>
                    <a:pt x="145547" y="366227"/>
                    <a:pt x="209325" y="266575"/>
                    <a:pt x="349281" y="176096"/>
                  </a:cubicBezTo>
                  <a:cubicBezTo>
                    <a:pt x="519505" y="77856"/>
                    <a:pt x="721945" y="51770"/>
                    <a:pt x="911513" y="103650"/>
                  </a:cubicBezTo>
                  <a:cubicBezTo>
                    <a:pt x="1134175" y="173025"/>
                    <a:pt x="1204133" y="297123"/>
                    <a:pt x="1204716" y="297979"/>
                  </a:cubicBezTo>
                  <a:cubicBezTo>
                    <a:pt x="1213406" y="314430"/>
                    <a:pt x="1232536" y="322413"/>
                    <a:pt x="1250344" y="317023"/>
                  </a:cubicBezTo>
                  <a:cubicBezTo>
                    <a:pt x="1280193" y="308045"/>
                    <a:pt x="1369546" y="290555"/>
                    <a:pt x="1423530" y="317373"/>
                  </a:cubicBezTo>
                  <a:cubicBezTo>
                    <a:pt x="1488747" y="349709"/>
                    <a:pt x="1563447" y="414265"/>
                    <a:pt x="1563447" y="627599"/>
                  </a:cubicBezTo>
                  <a:cubicBezTo>
                    <a:pt x="1556264" y="754900"/>
                    <a:pt x="1536517" y="881182"/>
                    <a:pt x="1504487" y="1004597"/>
                  </a:cubicBezTo>
                  <a:cubicBezTo>
                    <a:pt x="1470558" y="1158194"/>
                    <a:pt x="1441253" y="1290882"/>
                    <a:pt x="1462435" y="1373821"/>
                  </a:cubicBezTo>
                  <a:cubicBezTo>
                    <a:pt x="1481432" y="1461168"/>
                    <a:pt x="1517647" y="1543851"/>
                    <a:pt x="1568966" y="1617043"/>
                  </a:cubicBezTo>
                  <a:cubicBezTo>
                    <a:pt x="1458198" y="1635271"/>
                    <a:pt x="1287539" y="1650312"/>
                    <a:pt x="1220612" y="1601885"/>
                  </a:cubicBezTo>
                  <a:cubicBezTo>
                    <a:pt x="1173616" y="1565732"/>
                    <a:pt x="1128827" y="1526797"/>
                    <a:pt x="1086486" y="1485288"/>
                  </a:cubicBezTo>
                  <a:cubicBezTo>
                    <a:pt x="1316272" y="1387910"/>
                    <a:pt x="1465521" y="1162520"/>
                    <a:pt x="1465466" y="912951"/>
                  </a:cubicBezTo>
                  <a:cubicBezTo>
                    <a:pt x="1465466" y="891221"/>
                    <a:pt x="1464351" y="869507"/>
                    <a:pt x="1462124" y="847890"/>
                  </a:cubicBezTo>
                  <a:cubicBezTo>
                    <a:pt x="1455765" y="776567"/>
                    <a:pt x="1426896" y="709112"/>
                    <a:pt x="1379690" y="655271"/>
                  </a:cubicBezTo>
                  <a:cubicBezTo>
                    <a:pt x="1370272" y="644603"/>
                    <a:pt x="1359860" y="634855"/>
                    <a:pt x="1348597" y="626161"/>
                  </a:cubicBezTo>
                  <a:lnTo>
                    <a:pt x="1341951" y="621186"/>
                  </a:lnTo>
                  <a:cubicBezTo>
                    <a:pt x="1328449" y="611955"/>
                    <a:pt x="1316059" y="601197"/>
                    <a:pt x="1305029" y="589122"/>
                  </a:cubicBezTo>
                  <a:cubicBezTo>
                    <a:pt x="1277768" y="544255"/>
                    <a:pt x="1259878" y="494332"/>
                    <a:pt x="1252443" y="442365"/>
                  </a:cubicBezTo>
                  <a:cubicBezTo>
                    <a:pt x="1246481" y="402018"/>
                    <a:pt x="1208945" y="374144"/>
                    <a:pt x="1168598" y="380106"/>
                  </a:cubicBezTo>
                  <a:cubicBezTo>
                    <a:pt x="1153553" y="382329"/>
                    <a:pt x="1139565" y="389142"/>
                    <a:pt x="1128539" y="399612"/>
                  </a:cubicBezTo>
                  <a:cubicBezTo>
                    <a:pt x="1026656" y="491957"/>
                    <a:pt x="912791" y="570148"/>
                    <a:pt x="790018" y="632068"/>
                  </a:cubicBezTo>
                  <a:cubicBezTo>
                    <a:pt x="680347" y="680682"/>
                    <a:pt x="564263" y="713286"/>
                    <a:pt x="445318" y="728883"/>
                  </a:cubicBezTo>
                  <a:cubicBezTo>
                    <a:pt x="421008" y="733084"/>
                    <a:pt x="396413" y="735409"/>
                    <a:pt x="371745" y="735840"/>
                  </a:cubicBezTo>
                  <a:cubicBezTo>
                    <a:pt x="291577" y="738374"/>
                    <a:pt x="226780" y="802021"/>
                    <a:pt x="222812" y="882131"/>
                  </a:cubicBezTo>
                  <a:lnTo>
                    <a:pt x="222812" y="882131"/>
                  </a:lnTo>
                  <a:cubicBezTo>
                    <a:pt x="221801" y="903585"/>
                    <a:pt x="221840" y="925194"/>
                    <a:pt x="222812" y="946453"/>
                  </a:cubicBezTo>
                  <a:cubicBezTo>
                    <a:pt x="236617" y="1172850"/>
                    <a:pt x="371718" y="1374101"/>
                    <a:pt x="576024" y="1472618"/>
                  </a:cubicBezTo>
                  <a:lnTo>
                    <a:pt x="575596" y="1473045"/>
                  </a:lnTo>
                  <a:cubicBezTo>
                    <a:pt x="529587" y="1519369"/>
                    <a:pt x="480224" y="1562238"/>
                    <a:pt x="427906" y="1601302"/>
                  </a:cubicBezTo>
                  <a:cubicBezTo>
                    <a:pt x="346288" y="1643549"/>
                    <a:pt x="199143" y="1659601"/>
                    <a:pt x="110917" y="1665392"/>
                  </a:cubicBezTo>
                  <a:cubicBezTo>
                    <a:pt x="138259" y="1613016"/>
                    <a:pt x="156052" y="1556187"/>
                    <a:pt x="163464" y="1497570"/>
                  </a:cubicBezTo>
                  <a:cubicBezTo>
                    <a:pt x="172220" y="1382562"/>
                    <a:pt x="170569" y="1266999"/>
                    <a:pt x="158528" y="1152286"/>
                  </a:cubicBezTo>
                  <a:close/>
                </a:path>
              </a:pathLst>
            </a:custGeom>
            <a:solidFill>
              <a:srgbClr val="000000"/>
            </a:solidFill>
            <a:ln w="38795" cap="flat">
              <a:noFill/>
              <a:prstDash val="solid"/>
              <a:miter/>
            </a:ln>
          </p:spPr>
          <p:txBody>
            <a:bodyPr rtlCol="0" anchor="ctr"/>
            <a:lstStyle/>
            <a:p>
              <a:endParaRPr lang="en-CA"/>
            </a:p>
          </p:txBody>
        </p:sp>
        <p:sp>
          <p:nvSpPr>
            <p:cNvPr id="11" name="Freeform: Shape 10">
              <a:extLst>
                <a:ext uri="{FF2B5EF4-FFF2-40B4-BE49-F238E27FC236}">
                  <a16:creationId xmlns:a16="http://schemas.microsoft.com/office/drawing/2014/main" id="{985AA28E-BEF1-4426-9BCD-5661E7B7A42D}"/>
                </a:ext>
              </a:extLst>
            </p:cNvPr>
            <p:cNvSpPr/>
            <p:nvPr/>
          </p:nvSpPr>
          <p:spPr>
            <a:xfrm>
              <a:off x="8035084" y="4975204"/>
              <a:ext cx="3815645" cy="1209618"/>
            </a:xfrm>
            <a:custGeom>
              <a:avLst/>
              <a:gdLst>
                <a:gd name="connsiteX0" fmla="*/ 2352660 w 2487407"/>
                <a:gd name="connsiteY0" fmla="*/ 336111 h 1209618"/>
                <a:gd name="connsiteX1" fmla="*/ 1751873 w 2487407"/>
                <a:gd name="connsiteY1" fmla="*/ 42830 h 1209618"/>
                <a:gd name="connsiteX2" fmla="*/ 1601618 w 2487407"/>
                <a:gd name="connsiteY2" fmla="*/ 4236 h 1209618"/>
                <a:gd name="connsiteX3" fmla="*/ 1581913 w 2487407"/>
                <a:gd name="connsiteY3" fmla="*/ 0 h 1209618"/>
                <a:gd name="connsiteX4" fmla="*/ 1567106 w 2487407"/>
                <a:gd name="connsiteY4" fmla="*/ 13720 h 1209618"/>
                <a:gd name="connsiteX5" fmla="*/ 1243704 w 2487407"/>
                <a:gd name="connsiteY5" fmla="*/ 160243 h 1209618"/>
                <a:gd name="connsiteX6" fmla="*/ 920185 w 2487407"/>
                <a:gd name="connsiteY6" fmla="*/ 15663 h 1209618"/>
                <a:gd name="connsiteX7" fmla="*/ 905455 w 2487407"/>
                <a:gd name="connsiteY7" fmla="*/ 2138 h 1209618"/>
                <a:gd name="connsiteX8" fmla="*/ 886022 w 2487407"/>
                <a:gd name="connsiteY8" fmla="*/ 6257 h 1209618"/>
                <a:gd name="connsiteX9" fmla="*/ 736117 w 2487407"/>
                <a:gd name="connsiteY9" fmla="*/ 42714 h 1209618"/>
                <a:gd name="connsiteX10" fmla="*/ 135214 w 2487407"/>
                <a:gd name="connsiteY10" fmla="*/ 335839 h 1209618"/>
                <a:gd name="connsiteX11" fmla="*/ 0 w 2487407"/>
                <a:gd name="connsiteY11" fmla="*/ 607200 h 1209618"/>
                <a:gd name="connsiteX12" fmla="*/ 0 w 2487407"/>
                <a:gd name="connsiteY12" fmla="*/ 1209619 h 1209618"/>
                <a:gd name="connsiteX13" fmla="*/ 77731 w 2487407"/>
                <a:gd name="connsiteY13" fmla="*/ 1209619 h 1209618"/>
                <a:gd name="connsiteX14" fmla="*/ 77731 w 2487407"/>
                <a:gd name="connsiteY14" fmla="*/ 607200 h 1209618"/>
                <a:gd name="connsiteX15" fmla="*/ 182203 w 2487407"/>
                <a:gd name="connsiteY15" fmla="*/ 397636 h 1209618"/>
                <a:gd name="connsiteX16" fmla="*/ 756949 w 2487407"/>
                <a:gd name="connsiteY16" fmla="*/ 117802 h 1209618"/>
                <a:gd name="connsiteX17" fmla="*/ 882680 w 2487407"/>
                <a:gd name="connsiteY17" fmla="*/ 86710 h 1209618"/>
                <a:gd name="connsiteX18" fmla="*/ 1243704 w 2487407"/>
                <a:gd name="connsiteY18" fmla="*/ 237975 h 1209618"/>
                <a:gd name="connsiteX19" fmla="*/ 1604766 w 2487407"/>
                <a:gd name="connsiteY19" fmla="*/ 84494 h 1209618"/>
                <a:gd name="connsiteX20" fmla="*/ 1730031 w 2487407"/>
                <a:gd name="connsiteY20" fmla="*/ 117452 h 1209618"/>
                <a:gd name="connsiteX21" fmla="*/ 2303767 w 2487407"/>
                <a:gd name="connsiteY21" fmla="*/ 396547 h 1209618"/>
                <a:gd name="connsiteX22" fmla="*/ 2409676 w 2487407"/>
                <a:gd name="connsiteY22" fmla="*/ 607200 h 1209618"/>
                <a:gd name="connsiteX23" fmla="*/ 2409676 w 2487407"/>
                <a:gd name="connsiteY23" fmla="*/ 1209619 h 1209618"/>
                <a:gd name="connsiteX24" fmla="*/ 2487407 w 2487407"/>
                <a:gd name="connsiteY24" fmla="*/ 1209619 h 1209618"/>
                <a:gd name="connsiteX25" fmla="*/ 2487407 w 2487407"/>
                <a:gd name="connsiteY25" fmla="*/ 607200 h 1209618"/>
                <a:gd name="connsiteX26" fmla="*/ 2352660 w 2487407"/>
                <a:gd name="connsiteY26" fmla="*/ 336111 h 1209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87407" h="1209618">
                  <a:moveTo>
                    <a:pt x="2352660" y="336111"/>
                  </a:moveTo>
                  <a:cubicBezTo>
                    <a:pt x="2174262" y="198771"/>
                    <a:pt x="1969891" y="99007"/>
                    <a:pt x="1751873" y="42830"/>
                  </a:cubicBezTo>
                  <a:cubicBezTo>
                    <a:pt x="1701659" y="27789"/>
                    <a:pt x="1651094" y="14808"/>
                    <a:pt x="1601618" y="4236"/>
                  </a:cubicBezTo>
                  <a:lnTo>
                    <a:pt x="1581913" y="0"/>
                  </a:lnTo>
                  <a:lnTo>
                    <a:pt x="1567106" y="13720"/>
                  </a:lnTo>
                  <a:cubicBezTo>
                    <a:pt x="1408728" y="160243"/>
                    <a:pt x="1301381" y="160243"/>
                    <a:pt x="1243704" y="160243"/>
                  </a:cubicBezTo>
                  <a:cubicBezTo>
                    <a:pt x="1186027" y="160243"/>
                    <a:pt x="1077786" y="160243"/>
                    <a:pt x="920185" y="15663"/>
                  </a:cubicBezTo>
                  <a:lnTo>
                    <a:pt x="905455" y="2138"/>
                  </a:lnTo>
                  <a:lnTo>
                    <a:pt x="886022" y="6257"/>
                  </a:lnTo>
                  <a:cubicBezTo>
                    <a:pt x="838412" y="16285"/>
                    <a:pt x="788119" y="28527"/>
                    <a:pt x="736117" y="42714"/>
                  </a:cubicBezTo>
                  <a:cubicBezTo>
                    <a:pt x="520719" y="105839"/>
                    <a:pt x="317553" y="204947"/>
                    <a:pt x="135214" y="335839"/>
                  </a:cubicBezTo>
                  <a:cubicBezTo>
                    <a:pt x="51610" y="401339"/>
                    <a:pt x="1947" y="501011"/>
                    <a:pt x="0" y="607200"/>
                  </a:cubicBezTo>
                  <a:lnTo>
                    <a:pt x="0" y="1209619"/>
                  </a:lnTo>
                  <a:lnTo>
                    <a:pt x="77731" y="1209619"/>
                  </a:lnTo>
                  <a:lnTo>
                    <a:pt x="77731" y="607200"/>
                  </a:lnTo>
                  <a:cubicBezTo>
                    <a:pt x="79445" y="525232"/>
                    <a:pt x="117775" y="448340"/>
                    <a:pt x="182203" y="397636"/>
                  </a:cubicBezTo>
                  <a:cubicBezTo>
                    <a:pt x="356702" y="272725"/>
                    <a:pt x="551003" y="178122"/>
                    <a:pt x="756949" y="117802"/>
                  </a:cubicBezTo>
                  <a:cubicBezTo>
                    <a:pt x="800090" y="106142"/>
                    <a:pt x="842454" y="95571"/>
                    <a:pt x="882680" y="86710"/>
                  </a:cubicBezTo>
                  <a:cubicBezTo>
                    <a:pt x="1033829" y="219591"/>
                    <a:pt x="1149804" y="237975"/>
                    <a:pt x="1243704" y="237975"/>
                  </a:cubicBezTo>
                  <a:cubicBezTo>
                    <a:pt x="1337603" y="237975"/>
                    <a:pt x="1452957" y="219358"/>
                    <a:pt x="1604766" y="84494"/>
                  </a:cubicBezTo>
                  <a:cubicBezTo>
                    <a:pt x="1646003" y="93822"/>
                    <a:pt x="1687939" y="104821"/>
                    <a:pt x="1730031" y="117452"/>
                  </a:cubicBezTo>
                  <a:cubicBezTo>
                    <a:pt x="1938149" y="170819"/>
                    <a:pt x="2133313" y="265756"/>
                    <a:pt x="2303767" y="396547"/>
                  </a:cubicBezTo>
                  <a:cubicBezTo>
                    <a:pt x="2368945" y="447271"/>
                    <a:pt x="2407838" y="524629"/>
                    <a:pt x="2409676" y="607200"/>
                  </a:cubicBezTo>
                  <a:lnTo>
                    <a:pt x="2409676" y="1209619"/>
                  </a:lnTo>
                  <a:lnTo>
                    <a:pt x="2487407" y="1209619"/>
                  </a:lnTo>
                  <a:lnTo>
                    <a:pt x="2487407" y="607200"/>
                  </a:lnTo>
                  <a:cubicBezTo>
                    <a:pt x="2485526" y="501174"/>
                    <a:pt x="2436042" y="401623"/>
                    <a:pt x="2352660" y="336111"/>
                  </a:cubicBezTo>
                  <a:close/>
                </a:path>
              </a:pathLst>
            </a:custGeom>
            <a:solidFill>
              <a:srgbClr val="000000"/>
            </a:solidFill>
            <a:ln w="38795" cap="flat">
              <a:noFill/>
              <a:prstDash val="solid"/>
              <a:miter/>
            </a:ln>
          </p:spPr>
          <p:txBody>
            <a:bodyPr rtlCol="0" anchor="ctr"/>
            <a:lstStyle/>
            <a:p>
              <a:endParaRPr lang="en-CA"/>
            </a:p>
          </p:txBody>
        </p:sp>
      </p:grpSp>
      <p:sp>
        <p:nvSpPr>
          <p:cNvPr id="6" name="Rectangle 5">
            <a:extLst>
              <a:ext uri="{FF2B5EF4-FFF2-40B4-BE49-F238E27FC236}">
                <a16:creationId xmlns:a16="http://schemas.microsoft.com/office/drawing/2014/main" id="{FC1FA7AD-FEF6-44E3-8449-A8D5485DED60}"/>
              </a:ext>
            </a:extLst>
          </p:cNvPr>
          <p:cNvSpPr/>
          <p:nvPr/>
        </p:nvSpPr>
        <p:spPr>
          <a:xfrm>
            <a:off x="838199" y="1644434"/>
            <a:ext cx="10515600" cy="11356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Arial" panose="020B0604020202020204" pitchFamily="34" charset="0"/>
                <a:cs typeface="Times New Roman" panose="02020603050405020304" pitchFamily="18" charset="0"/>
              </a:rPr>
              <a:t>Maria is a patient in your practice. After a routine physical and some blood work, you have set up an appointment to discuss the results with her. Maria arrives at your office with her partner, Nick</a:t>
            </a:r>
          </a:p>
          <a:p>
            <a:endParaRPr lang="en-US" sz="1600" dirty="0">
              <a:solidFill>
                <a:schemeClr val="tx1"/>
              </a:solidFill>
              <a:latin typeface="Arial" panose="020B0604020202020204" pitchFamily="34" charset="0"/>
              <a:cs typeface="Times New Roman" panose="02020603050405020304" pitchFamily="18" charset="0"/>
            </a:endParaRPr>
          </a:p>
          <a:p>
            <a:r>
              <a:rPr lang="en-US" sz="1600" dirty="0">
                <a:solidFill>
                  <a:schemeClr val="tx1"/>
                </a:solidFill>
                <a:latin typeface="Arial" panose="020B0604020202020204" pitchFamily="34" charset="0"/>
                <a:cs typeface="Times New Roman" panose="02020603050405020304" pitchFamily="18" charset="0"/>
              </a:rPr>
              <a:t>After discussing Maria’s most recent lab results, she expresses that she would like to reduce her risk of another heart attack because she provides care for her young granddaughter during the day. She is feeling guilt and shame for not taking better care of herself</a:t>
            </a:r>
          </a:p>
        </p:txBody>
      </p:sp>
      <p:graphicFrame>
        <p:nvGraphicFramePr>
          <p:cNvPr id="7" name="Content Placeholder 50">
            <a:extLst>
              <a:ext uri="{FF2B5EF4-FFF2-40B4-BE49-F238E27FC236}">
                <a16:creationId xmlns:a16="http://schemas.microsoft.com/office/drawing/2014/main" id="{FA175FB6-DFF5-4027-8647-B2010EC49C98}"/>
              </a:ext>
            </a:extLst>
          </p:cNvPr>
          <p:cNvGraphicFramePr>
            <a:graphicFrameLocks/>
          </p:cNvGraphicFramePr>
          <p:nvPr>
            <p:extLst>
              <p:ext uri="{D42A27DB-BD31-4B8C-83A1-F6EECF244321}">
                <p14:modId xmlns:p14="http://schemas.microsoft.com/office/powerpoint/2010/main" val="1265444487"/>
              </p:ext>
            </p:extLst>
          </p:nvPr>
        </p:nvGraphicFramePr>
        <p:xfrm>
          <a:off x="874506" y="3118592"/>
          <a:ext cx="6903273" cy="826886"/>
        </p:xfrm>
        <a:graphic>
          <a:graphicData uri="http://schemas.openxmlformats.org/drawingml/2006/table">
            <a:tbl>
              <a:tblPr firstRow="1" bandRow="1">
                <a:tableStyleId>{2D5ABB26-0587-4C30-8999-92F81FD0307C}</a:tableStyleId>
              </a:tblPr>
              <a:tblGrid>
                <a:gridCol w="6903273">
                  <a:extLst>
                    <a:ext uri="{9D8B030D-6E8A-4147-A177-3AD203B41FA5}">
                      <a16:colId xmlns:a16="http://schemas.microsoft.com/office/drawing/2014/main" val="20000"/>
                    </a:ext>
                  </a:extLst>
                </a:gridCol>
              </a:tblGrid>
              <a:tr h="218259">
                <a:tc>
                  <a:txBody>
                    <a:bodyPr/>
                    <a:lstStyle/>
                    <a:p>
                      <a:r>
                        <a:rPr lang="en-GB" sz="1400" b="1" dirty="0">
                          <a:solidFill>
                            <a:schemeClr val="tx1"/>
                          </a:solidFill>
                        </a:rPr>
                        <a:t>Age: </a:t>
                      </a:r>
                      <a:r>
                        <a:rPr lang="en-GB" sz="1400" dirty="0">
                          <a:solidFill>
                            <a:schemeClr val="tx1"/>
                          </a:solidFill>
                        </a:rPr>
                        <a:t>68 years old</a:t>
                      </a:r>
                    </a:p>
                  </a:txBody>
                  <a:tcPr marR="36576" marT="18288" marB="18288" anchor="ctr">
                    <a:lnL>
                      <a:noFill/>
                    </a:lnL>
                    <a:lnR>
                      <a:noFill/>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0"/>
                  </a:ext>
                </a:extLst>
              </a:tr>
              <a:tr h="218259">
                <a:tc>
                  <a:txBody>
                    <a:bodyPr/>
                    <a:lstStyle/>
                    <a:p>
                      <a:r>
                        <a:rPr lang="en-GB" sz="1400" b="1">
                          <a:solidFill>
                            <a:schemeClr val="tx1"/>
                          </a:solidFill>
                        </a:rPr>
                        <a:t>Gender: </a:t>
                      </a:r>
                      <a:r>
                        <a:rPr lang="en-GB" sz="1400">
                          <a:solidFill>
                            <a:schemeClr val="tx1"/>
                          </a:solidFill>
                        </a:rPr>
                        <a:t>Female</a:t>
                      </a:r>
                    </a:p>
                  </a:txBody>
                  <a:tcPr marR="36576" marT="18288" marB="18288"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r h="327014">
                <a:tc>
                  <a:txBody>
                    <a:bodyPr/>
                    <a:lstStyle/>
                    <a:p>
                      <a:pPr marL="0" marR="0" lvl="0" indent="0" algn="l" defTabSz="121908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mn-lt"/>
                          <a:ea typeface="+mn-ea"/>
                          <a:cs typeface="+mn-cs"/>
                        </a:rPr>
                        <a:t>Occupation: </a:t>
                      </a:r>
                      <a:r>
                        <a:rPr kumimoji="0" lang="en-US" sz="1400" b="0" i="0" u="none" strike="noStrike" kern="1200" cap="none" spc="0" normalizeH="0" baseline="0" noProof="0">
                          <a:ln>
                            <a:noFill/>
                          </a:ln>
                          <a:solidFill>
                            <a:schemeClr val="tx1"/>
                          </a:solidFill>
                          <a:effectLst/>
                          <a:uLnTx/>
                          <a:uFillTx/>
                          <a:latin typeface="+mn-lt"/>
                          <a:ea typeface="+mn-ea"/>
                          <a:cs typeface="+mn-cs"/>
                        </a:rPr>
                        <a:t>Retired teacher </a:t>
                      </a:r>
                      <a:endParaRPr kumimoji="0" lang="en-GB" sz="1400" b="0" i="0" u="none" strike="noStrike" kern="1200" cap="none" spc="0" normalizeH="0" baseline="0" noProof="0">
                        <a:ln>
                          <a:noFill/>
                        </a:ln>
                        <a:solidFill>
                          <a:schemeClr val="tx1"/>
                        </a:solidFill>
                        <a:effectLst/>
                        <a:uLnTx/>
                        <a:uFillTx/>
                        <a:latin typeface="+mn-lt"/>
                        <a:ea typeface="+mn-ea"/>
                        <a:cs typeface="+mn-cs"/>
                      </a:endParaRPr>
                    </a:p>
                  </a:txBody>
                  <a:tcPr marR="36576" marT="18288" marB="18288"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9" name="Content Placeholder 50">
            <a:extLst>
              <a:ext uri="{FF2B5EF4-FFF2-40B4-BE49-F238E27FC236}">
                <a16:creationId xmlns:a16="http://schemas.microsoft.com/office/drawing/2014/main" id="{8DAB746D-9C03-41F0-B3EB-286D8D206E36}"/>
              </a:ext>
            </a:extLst>
          </p:cNvPr>
          <p:cNvGraphicFramePr>
            <a:graphicFrameLocks/>
          </p:cNvGraphicFramePr>
          <p:nvPr>
            <p:extLst>
              <p:ext uri="{D42A27DB-BD31-4B8C-83A1-F6EECF244321}">
                <p14:modId xmlns:p14="http://schemas.microsoft.com/office/powerpoint/2010/main" val="2929087837"/>
              </p:ext>
            </p:extLst>
          </p:nvPr>
        </p:nvGraphicFramePr>
        <p:xfrm>
          <a:off x="874506" y="4398860"/>
          <a:ext cx="6903273" cy="1621355"/>
        </p:xfrm>
        <a:graphic>
          <a:graphicData uri="http://schemas.openxmlformats.org/drawingml/2006/table">
            <a:tbl>
              <a:tblPr firstRow="1" bandRow="1">
                <a:tableStyleId>{2D5ABB26-0587-4C30-8999-92F81FD0307C}</a:tableStyleId>
              </a:tblPr>
              <a:tblGrid>
                <a:gridCol w="6903273">
                  <a:extLst>
                    <a:ext uri="{9D8B030D-6E8A-4147-A177-3AD203B41FA5}">
                      <a16:colId xmlns:a16="http://schemas.microsoft.com/office/drawing/2014/main" val="20001"/>
                    </a:ext>
                  </a:extLst>
                </a:gridCol>
              </a:tblGrid>
              <a:tr h="32427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tx1"/>
                          </a:solidFill>
                          <a:effectLst/>
                          <a:uLnTx/>
                          <a:uFillTx/>
                          <a:latin typeface="+mn-lt"/>
                          <a:ea typeface="+mn-ea"/>
                          <a:cs typeface="+mn-cs"/>
                        </a:rPr>
                        <a:t>BMI: </a:t>
                      </a:r>
                      <a:r>
                        <a:rPr kumimoji="0" lang="en-GB" sz="1400" b="0" i="0" u="none" strike="noStrike" kern="1200" cap="none" spc="0" normalizeH="0" baseline="0" noProof="0" dirty="0">
                          <a:ln>
                            <a:noFill/>
                          </a:ln>
                          <a:solidFill>
                            <a:schemeClr val="tx1"/>
                          </a:solidFill>
                          <a:effectLst/>
                          <a:uLnTx/>
                          <a:uFillTx/>
                          <a:latin typeface="+mn-lt"/>
                          <a:ea typeface="+mn-ea"/>
                          <a:cs typeface="+mn-cs"/>
                        </a:rPr>
                        <a:t>38 kg/m</a:t>
                      </a:r>
                      <a:r>
                        <a:rPr kumimoji="0" lang="en-GB" sz="1400" b="0" i="0" u="none" strike="noStrike" kern="1200" cap="none" spc="0" normalizeH="0" baseline="30000" noProof="0" dirty="0">
                          <a:ln>
                            <a:noFill/>
                          </a:ln>
                          <a:solidFill>
                            <a:schemeClr val="tx1"/>
                          </a:solidFill>
                          <a:effectLst/>
                          <a:uLnTx/>
                          <a:uFillTx/>
                          <a:latin typeface="+mn-lt"/>
                          <a:ea typeface="+mn-ea"/>
                          <a:cs typeface="+mn-cs"/>
                        </a:rPr>
                        <a:t>2</a:t>
                      </a:r>
                      <a:endParaRPr lang="en-GB" sz="1400" dirty="0">
                        <a:solidFill>
                          <a:schemeClr val="tx1"/>
                        </a:solidFill>
                        <a:latin typeface="+mn-lt"/>
                      </a:endParaRPr>
                    </a:p>
                  </a:txBody>
                  <a:tcPr marL="74806" marR="74806" marT="19948" marB="19948" anchor="ctr">
                    <a:lnL>
                      <a:noFill/>
                    </a:lnL>
                    <a:lnR>
                      <a:noFill/>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24271">
                <a:tc>
                  <a:txBody>
                    <a:bodyPr/>
                    <a:lstStyle/>
                    <a:p>
                      <a:pPr marL="0" marR="0" lvl="0" indent="0" algn="l" rtl="0" eaLnBrk="1" fontAlgn="auto" latinLnBrk="0" hangingPunct="1">
                        <a:lnSpc>
                          <a:spcPct val="100000"/>
                        </a:lnSpc>
                        <a:spcBef>
                          <a:spcPts val="0"/>
                        </a:spcBef>
                        <a:spcAft>
                          <a:spcPts val="0"/>
                        </a:spcAft>
                        <a:buClrTx/>
                        <a:buSzTx/>
                        <a:buFontTx/>
                        <a:buNone/>
                      </a:pPr>
                      <a:r>
                        <a:rPr lang="en-GB" sz="1400" b="1" dirty="0">
                          <a:solidFill>
                            <a:schemeClr val="tx1"/>
                          </a:solidFill>
                          <a:latin typeface="+mn-lt"/>
                        </a:rPr>
                        <a:t>Medical history: </a:t>
                      </a:r>
                      <a:r>
                        <a:rPr lang="en-GB" sz="1400" b="0" dirty="0">
                          <a:solidFill>
                            <a:schemeClr val="tx1"/>
                          </a:solidFill>
                          <a:latin typeface="+mn-lt"/>
                        </a:rPr>
                        <a:t>Hypertension, MI two months ago </a:t>
                      </a:r>
                    </a:p>
                  </a:txBody>
                  <a:tcPr marL="74806" marR="74806" marT="19948" marB="19948" anchor="ctr">
                    <a:lnL>
                      <a:noFill/>
                    </a:lnL>
                    <a:lnR>
                      <a:noFill/>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637329"/>
                  </a:ext>
                </a:extLst>
              </a:tr>
              <a:tr h="32427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mn-lt"/>
                        </a:rPr>
                        <a:t>Recent HbA</a:t>
                      </a:r>
                      <a:r>
                        <a:rPr lang="en-GB" sz="1400" b="1" baseline="-25000" dirty="0">
                          <a:solidFill>
                            <a:schemeClr val="tx1"/>
                          </a:solidFill>
                          <a:latin typeface="+mn-lt"/>
                        </a:rPr>
                        <a:t>1c</a:t>
                      </a:r>
                      <a:r>
                        <a:rPr lang="en-GB" sz="1400" b="1" dirty="0">
                          <a:solidFill>
                            <a:schemeClr val="tx1"/>
                          </a:solidFill>
                          <a:latin typeface="+mn-lt"/>
                        </a:rPr>
                        <a:t>: </a:t>
                      </a:r>
                      <a:r>
                        <a:rPr lang="en-GB" sz="1400" b="0" dirty="0">
                          <a:solidFill>
                            <a:schemeClr val="tx1"/>
                          </a:solidFill>
                          <a:latin typeface="+mn-lt"/>
                        </a:rPr>
                        <a:t>6.4% </a:t>
                      </a:r>
                      <a:r>
                        <a:rPr lang="en-GB" sz="1400" b="1" dirty="0">
                          <a:solidFill>
                            <a:schemeClr val="tx1"/>
                          </a:solidFill>
                          <a:latin typeface="+mn-lt"/>
                        </a:rPr>
                        <a:t>(Prediabetes)</a:t>
                      </a:r>
                    </a:p>
                  </a:txBody>
                  <a:tcPr marL="74806" marR="74806" marT="19948" marB="19948" anchor="ctr">
                    <a:lnL>
                      <a:noFill/>
                    </a:lnL>
                    <a:lnR>
                      <a:noFill/>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0142692"/>
                  </a:ext>
                </a:extLst>
              </a:tr>
              <a:tr h="324271">
                <a:tc>
                  <a:txBody>
                    <a:bodyPr/>
                    <a:lstStyle/>
                    <a:p>
                      <a:pPr marL="0" marR="0" lvl="0" indent="0" algn="l" rtl="0" eaLnBrk="1" fontAlgn="auto" latinLnBrk="0" hangingPunct="1">
                        <a:lnSpc>
                          <a:spcPct val="100000"/>
                        </a:lnSpc>
                        <a:spcBef>
                          <a:spcPts val="0"/>
                        </a:spcBef>
                        <a:spcAft>
                          <a:spcPts val="0"/>
                        </a:spcAft>
                        <a:buClrTx/>
                        <a:buSzTx/>
                        <a:buFontTx/>
                        <a:buNone/>
                      </a:pPr>
                      <a:r>
                        <a:rPr lang="en-GB" sz="1400" b="1" dirty="0">
                          <a:solidFill>
                            <a:schemeClr val="tx1"/>
                          </a:solidFill>
                          <a:latin typeface="+mn-lt"/>
                        </a:rPr>
                        <a:t>Recent LDL levels: </a:t>
                      </a:r>
                      <a:r>
                        <a:rPr lang="en-GB" sz="1400" b="0" dirty="0">
                          <a:solidFill>
                            <a:schemeClr val="tx1"/>
                          </a:solidFill>
                          <a:latin typeface="+mn-lt"/>
                        </a:rPr>
                        <a:t>141 mg/dL </a:t>
                      </a:r>
                      <a:r>
                        <a:rPr lang="en-GB" sz="1400" b="1" dirty="0">
                          <a:solidFill>
                            <a:schemeClr val="tx1"/>
                          </a:solidFill>
                          <a:latin typeface="+mn-lt"/>
                        </a:rPr>
                        <a:t>(High) </a:t>
                      </a:r>
                      <a:endParaRPr lang="en-GB" sz="1400" b="1">
                        <a:solidFill>
                          <a:schemeClr val="tx1"/>
                        </a:solidFill>
                        <a:latin typeface="+mn-lt"/>
                      </a:endParaRPr>
                    </a:p>
                  </a:txBody>
                  <a:tcPr marL="74806" marR="74806" marT="19948" marB="19948" anchor="ctr">
                    <a:lnL>
                      <a:noFill/>
                    </a:lnL>
                    <a:lnR>
                      <a:noFill/>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8120371"/>
                  </a:ext>
                </a:extLst>
              </a:tr>
              <a:tr h="324271">
                <a:tc>
                  <a:txBody>
                    <a:bodyPr/>
                    <a:lstStyle/>
                    <a:p>
                      <a:pPr marL="0" marR="0" lvl="0" indent="0" algn="l" rtl="0" eaLnBrk="1" fontAlgn="auto" latinLnBrk="0" hangingPunct="1">
                        <a:lnSpc>
                          <a:spcPct val="100000"/>
                        </a:lnSpc>
                        <a:spcBef>
                          <a:spcPts val="0"/>
                        </a:spcBef>
                        <a:spcAft>
                          <a:spcPts val="0"/>
                        </a:spcAft>
                        <a:buClrTx/>
                        <a:buSzTx/>
                        <a:buFontTx/>
                        <a:buNone/>
                      </a:pPr>
                      <a:r>
                        <a:rPr lang="en-GB" sz="1400" b="1" dirty="0">
                          <a:solidFill>
                            <a:schemeClr val="tx1"/>
                          </a:solidFill>
                          <a:latin typeface="+mn-lt"/>
                        </a:rPr>
                        <a:t>Family history: </a:t>
                      </a:r>
                      <a:r>
                        <a:rPr lang="en-GB" sz="1400" b="0" dirty="0">
                          <a:solidFill>
                            <a:schemeClr val="tx1"/>
                          </a:solidFill>
                          <a:latin typeface="+mn-lt"/>
                        </a:rPr>
                        <a:t>Diabetes and cardiovascular disease </a:t>
                      </a:r>
                    </a:p>
                  </a:txBody>
                  <a:tcPr marL="74806" marR="74806" marT="19948" marB="19948" anchor="ctr">
                    <a:lnL>
                      <a:noFill/>
                    </a:lnL>
                    <a:lnR>
                      <a:noFill/>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479078"/>
                  </a:ext>
                </a:extLst>
              </a:tr>
            </a:tbl>
          </a:graphicData>
        </a:graphic>
      </p:graphicFrame>
      <p:sp>
        <p:nvSpPr>
          <p:cNvPr id="10" name="TextBox 9">
            <a:extLst>
              <a:ext uri="{FF2B5EF4-FFF2-40B4-BE49-F238E27FC236}">
                <a16:creationId xmlns:a16="http://schemas.microsoft.com/office/drawing/2014/main" id="{7806026B-7397-4AE2-BEBC-367D7E65A902}"/>
              </a:ext>
            </a:extLst>
          </p:cNvPr>
          <p:cNvSpPr txBox="1"/>
          <p:nvPr/>
        </p:nvSpPr>
        <p:spPr>
          <a:xfrm>
            <a:off x="857660" y="3990352"/>
            <a:ext cx="3407038" cy="369332"/>
          </a:xfrm>
          <a:prstGeom prst="rect">
            <a:avLst/>
          </a:prstGeom>
          <a:noFill/>
        </p:spPr>
        <p:txBody>
          <a:bodyPr wrap="square" rtlCol="0">
            <a:spAutoFit/>
          </a:bodyPr>
          <a:lstStyle/>
          <a:p>
            <a:r>
              <a:rPr lang="en-US" b="1"/>
              <a:t>Clinical parameters: </a:t>
            </a:r>
            <a:endParaRPr lang="en-CA" b="1"/>
          </a:p>
        </p:txBody>
      </p:sp>
    </p:spTree>
    <p:extLst>
      <p:ext uri="{BB962C8B-B14F-4D97-AF65-F5344CB8AC3E}">
        <p14:creationId xmlns:p14="http://schemas.microsoft.com/office/powerpoint/2010/main" val="2565449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E3EFF8-95D1-42AF-ACC7-30903356ECE8}"/>
              </a:ext>
            </a:extLst>
          </p:cNvPr>
          <p:cNvSpPr>
            <a:spLocks noGrp="1"/>
          </p:cNvSpPr>
          <p:nvPr>
            <p:ph type="title"/>
          </p:nvPr>
        </p:nvSpPr>
        <p:spPr/>
        <p:txBody>
          <a:bodyPr/>
          <a:lstStyle/>
          <a:p>
            <a:r>
              <a:rPr lang="en-CA" dirty="0"/>
              <a:t>Discussing obesity with patients </a:t>
            </a:r>
          </a:p>
        </p:txBody>
      </p:sp>
      <p:sp>
        <p:nvSpPr>
          <p:cNvPr id="10" name="Text Placeholder 9">
            <a:extLst>
              <a:ext uri="{FF2B5EF4-FFF2-40B4-BE49-F238E27FC236}">
                <a16:creationId xmlns:a16="http://schemas.microsoft.com/office/drawing/2014/main" id="{ED3DF2A1-2D86-454F-9EA3-EC16654B131C}"/>
              </a:ext>
            </a:extLst>
          </p:cNvPr>
          <p:cNvSpPr>
            <a:spLocks noGrp="1"/>
          </p:cNvSpPr>
          <p:nvPr>
            <p:ph type="body" sz="quarter" idx="13"/>
          </p:nvPr>
        </p:nvSpPr>
        <p:spPr/>
        <p:txBody>
          <a:bodyPr/>
          <a:lstStyle/>
          <a:p>
            <a:r>
              <a:rPr lang="en-CA" dirty="0"/>
              <a:t>HCPs, healthcare professionals. </a:t>
            </a:r>
            <a:br>
              <a:rPr lang="en-CA" dirty="0"/>
            </a:br>
            <a:r>
              <a:rPr lang="en-CA" dirty="0"/>
              <a:t>1. </a:t>
            </a:r>
            <a:r>
              <a:rPr lang="en-CA" dirty="0" err="1"/>
              <a:t>Caterson</a:t>
            </a:r>
            <a:r>
              <a:rPr lang="en-CA" dirty="0"/>
              <a:t> I et al. Diabetes </a:t>
            </a:r>
            <a:r>
              <a:rPr lang="en-CA" dirty="0" err="1"/>
              <a:t>Obes</a:t>
            </a:r>
            <a:r>
              <a:rPr lang="en-CA" dirty="0"/>
              <a:t> </a:t>
            </a:r>
            <a:r>
              <a:rPr lang="en-CA" dirty="0" err="1"/>
              <a:t>Metab</a:t>
            </a:r>
            <a:r>
              <a:rPr lang="en-CA" dirty="0"/>
              <a:t> 2019:21:1914</a:t>
            </a:r>
            <a:r>
              <a:rPr lang="en-CA" dirty="0">
                <a:latin typeface="Calibri" panose="020F0502020204030204" pitchFamily="34" charset="0"/>
                <a:cs typeface="Calibri" panose="020F0502020204030204" pitchFamily="34" charset="0"/>
              </a:rPr>
              <a:t>–</a:t>
            </a:r>
            <a:r>
              <a:rPr lang="en-CA" dirty="0"/>
              <a:t>24; 2. Pollak K et al. J Fam </a:t>
            </a:r>
            <a:r>
              <a:rPr lang="en-CA" dirty="0" err="1"/>
              <a:t>Pract</a:t>
            </a:r>
            <a:r>
              <a:rPr lang="en-CA" dirty="0"/>
              <a:t> 2007:56:1031</a:t>
            </a:r>
            <a:r>
              <a:rPr lang="en-CA" dirty="0">
                <a:latin typeface="Calibri" panose="020F0502020204030204" pitchFamily="34" charset="0"/>
                <a:cs typeface="Calibri" panose="020F0502020204030204" pitchFamily="34" charset="0"/>
              </a:rPr>
              <a:t>–</a:t>
            </a:r>
            <a:r>
              <a:rPr lang="en-CA" dirty="0"/>
              <a:t>6.</a:t>
            </a:r>
          </a:p>
        </p:txBody>
      </p:sp>
      <p:sp>
        <p:nvSpPr>
          <p:cNvPr id="11" name="Rectangle 10">
            <a:extLst>
              <a:ext uri="{FF2B5EF4-FFF2-40B4-BE49-F238E27FC236}">
                <a16:creationId xmlns:a16="http://schemas.microsoft.com/office/drawing/2014/main" id="{F89F0831-47A2-4D11-B7AD-40C733D24A92}"/>
              </a:ext>
            </a:extLst>
          </p:cNvPr>
          <p:cNvSpPr/>
          <p:nvPr/>
        </p:nvSpPr>
        <p:spPr>
          <a:xfrm>
            <a:off x="1041991" y="1967138"/>
            <a:ext cx="3476846" cy="347673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a:solidFill>
                  <a:schemeClr val="tx1"/>
                </a:solidFill>
              </a:rPr>
              <a:t>The complex and sensitive nature of obesity can make conversations difficult to have with patients </a:t>
            </a:r>
          </a:p>
        </p:txBody>
      </p:sp>
      <p:pic>
        <p:nvPicPr>
          <p:cNvPr id="13" name="Graphic 12" descr="Chat outline">
            <a:extLst>
              <a:ext uri="{FF2B5EF4-FFF2-40B4-BE49-F238E27FC236}">
                <a16:creationId xmlns:a16="http://schemas.microsoft.com/office/drawing/2014/main" id="{DBFEAF2C-9E46-489C-BFC0-69E2587E38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1944" y="4537441"/>
            <a:ext cx="1325562" cy="1325562"/>
          </a:xfrm>
          <a:prstGeom prst="rect">
            <a:avLst/>
          </a:prstGeom>
        </p:spPr>
      </p:pic>
      <p:sp>
        <p:nvSpPr>
          <p:cNvPr id="18" name="Oval 17">
            <a:extLst>
              <a:ext uri="{FF2B5EF4-FFF2-40B4-BE49-F238E27FC236}">
                <a16:creationId xmlns:a16="http://schemas.microsoft.com/office/drawing/2014/main" id="{F29797F1-D237-4DE7-B6CA-61B71BA99A23}"/>
              </a:ext>
            </a:extLst>
          </p:cNvPr>
          <p:cNvSpPr/>
          <p:nvPr/>
        </p:nvSpPr>
        <p:spPr>
          <a:xfrm>
            <a:off x="5634995" y="1279999"/>
            <a:ext cx="1205332" cy="1251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22" name="TextBox 21">
            <a:extLst>
              <a:ext uri="{FF2B5EF4-FFF2-40B4-BE49-F238E27FC236}">
                <a16:creationId xmlns:a16="http://schemas.microsoft.com/office/drawing/2014/main" id="{0651F085-AE38-4C9E-934D-0C4738A57466}"/>
              </a:ext>
            </a:extLst>
          </p:cNvPr>
          <p:cNvSpPr txBox="1"/>
          <p:nvPr/>
        </p:nvSpPr>
        <p:spPr>
          <a:xfrm>
            <a:off x="4760464" y="3656591"/>
            <a:ext cx="2806995" cy="1815882"/>
          </a:xfrm>
          <a:prstGeom prst="rect">
            <a:avLst/>
          </a:prstGeom>
          <a:noFill/>
        </p:spPr>
        <p:txBody>
          <a:bodyPr wrap="square" rtlCol="0">
            <a:spAutoFit/>
          </a:bodyPr>
          <a:lstStyle/>
          <a:p>
            <a:pPr algn="ctr"/>
            <a:r>
              <a:rPr lang="en-CA" sz="4000" b="1"/>
              <a:t>2/3</a:t>
            </a:r>
            <a:r>
              <a:rPr lang="en-CA"/>
              <a:t> </a:t>
            </a:r>
            <a:br>
              <a:rPr lang="en-CA"/>
            </a:br>
            <a:r>
              <a:rPr lang="en-CA"/>
              <a:t>of people living with obesity would like their HCPs to bring up their weight</a:t>
            </a:r>
            <a:r>
              <a:rPr lang="en-CA" baseline="30000"/>
              <a:t>1</a:t>
            </a:r>
          </a:p>
        </p:txBody>
      </p:sp>
      <p:sp>
        <p:nvSpPr>
          <p:cNvPr id="23" name="Rectangle 22">
            <a:extLst>
              <a:ext uri="{FF2B5EF4-FFF2-40B4-BE49-F238E27FC236}">
                <a16:creationId xmlns:a16="http://schemas.microsoft.com/office/drawing/2014/main" id="{4F5815A2-B609-4E85-873B-BCE1B5605995}"/>
              </a:ext>
            </a:extLst>
          </p:cNvPr>
          <p:cNvSpPr/>
          <p:nvPr/>
        </p:nvSpPr>
        <p:spPr>
          <a:xfrm>
            <a:off x="7793985" y="1967138"/>
            <a:ext cx="3476846" cy="347673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a:solidFill>
                  <a:schemeClr val="tx1"/>
                </a:solidFill>
              </a:rPr>
              <a:t>Patients are more likely to attempt weight loss when HCPs employ an </a:t>
            </a:r>
            <a:r>
              <a:rPr lang="en-CA" sz="2000" b="1">
                <a:solidFill>
                  <a:schemeClr val="tx1"/>
                </a:solidFill>
              </a:rPr>
              <a:t>empathetic approach </a:t>
            </a:r>
            <a:r>
              <a:rPr lang="en-CA" sz="2000">
                <a:solidFill>
                  <a:schemeClr val="tx1"/>
                </a:solidFill>
              </a:rPr>
              <a:t>and other techniques consistent with </a:t>
            </a:r>
            <a:r>
              <a:rPr lang="en-CA" sz="2000" b="1">
                <a:solidFill>
                  <a:schemeClr val="tx1"/>
                </a:solidFill>
              </a:rPr>
              <a:t>motivational interviewing</a:t>
            </a:r>
            <a:r>
              <a:rPr lang="en-CA" sz="2000" baseline="30000">
                <a:solidFill>
                  <a:schemeClr val="tx1"/>
                </a:solidFill>
              </a:rPr>
              <a:t>2</a:t>
            </a:r>
          </a:p>
        </p:txBody>
      </p:sp>
      <p:graphicFrame>
        <p:nvGraphicFramePr>
          <p:cNvPr id="5" name="Chart 4">
            <a:extLst>
              <a:ext uri="{FF2B5EF4-FFF2-40B4-BE49-F238E27FC236}">
                <a16:creationId xmlns:a16="http://schemas.microsoft.com/office/drawing/2014/main" id="{4FFFA51F-02AF-4557-8D41-5824A47A0F32}"/>
              </a:ext>
            </a:extLst>
          </p:cNvPr>
          <p:cNvGraphicFramePr/>
          <p:nvPr>
            <p:extLst>
              <p:ext uri="{D42A27DB-BD31-4B8C-83A1-F6EECF244321}">
                <p14:modId xmlns:p14="http://schemas.microsoft.com/office/powerpoint/2010/main" val="286910839"/>
              </p:ext>
            </p:extLst>
          </p:nvPr>
        </p:nvGraphicFramePr>
        <p:xfrm>
          <a:off x="4842678" y="2125828"/>
          <a:ext cx="2642566" cy="15864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57894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AA5B1-9021-4DB9-AB03-AFBA615F30E1}"/>
              </a:ext>
            </a:extLst>
          </p:cNvPr>
          <p:cNvSpPr>
            <a:spLocks noGrp="1"/>
          </p:cNvSpPr>
          <p:nvPr>
            <p:ph type="title"/>
          </p:nvPr>
        </p:nvSpPr>
        <p:spPr/>
        <p:txBody>
          <a:bodyPr/>
          <a:lstStyle/>
          <a:p>
            <a:r>
              <a:rPr lang="en-CA" dirty="0"/>
              <a:t>Motivational interviewing </a:t>
            </a:r>
          </a:p>
        </p:txBody>
      </p:sp>
      <p:sp>
        <p:nvSpPr>
          <p:cNvPr id="3" name="Text Placeholder 2">
            <a:extLst>
              <a:ext uri="{FF2B5EF4-FFF2-40B4-BE49-F238E27FC236}">
                <a16:creationId xmlns:a16="http://schemas.microsoft.com/office/drawing/2014/main" id="{A275EA17-AEAB-4846-898E-57A48BB26506}"/>
              </a:ext>
            </a:extLst>
          </p:cNvPr>
          <p:cNvSpPr>
            <a:spLocks noGrp="1"/>
          </p:cNvSpPr>
          <p:nvPr>
            <p:ph type="body" sz="quarter" idx="13"/>
          </p:nvPr>
        </p:nvSpPr>
        <p:spPr/>
        <p:txBody>
          <a:bodyPr/>
          <a:lstStyle/>
          <a:p>
            <a:r>
              <a:rPr lang="en-CA" dirty="0" err="1"/>
              <a:t>Resnicow</a:t>
            </a:r>
            <a:r>
              <a:rPr lang="en-CA" dirty="0"/>
              <a:t> K et al. Int J </a:t>
            </a:r>
            <a:r>
              <a:rPr lang="en-CA" dirty="0" err="1"/>
              <a:t>Behav</a:t>
            </a:r>
            <a:r>
              <a:rPr lang="en-CA" dirty="0"/>
              <a:t> </a:t>
            </a:r>
            <a:r>
              <a:rPr lang="en-CA" dirty="0" err="1"/>
              <a:t>Nutr</a:t>
            </a:r>
            <a:r>
              <a:rPr lang="en-CA" dirty="0"/>
              <a:t> Phys Act 2012:9:19. </a:t>
            </a:r>
          </a:p>
        </p:txBody>
      </p:sp>
      <p:grpSp>
        <p:nvGrpSpPr>
          <p:cNvPr id="21" name="Group 20">
            <a:extLst>
              <a:ext uri="{FF2B5EF4-FFF2-40B4-BE49-F238E27FC236}">
                <a16:creationId xmlns:a16="http://schemas.microsoft.com/office/drawing/2014/main" id="{BECA1E9E-3734-404A-8A99-2EBD2A4025F2}"/>
              </a:ext>
            </a:extLst>
          </p:cNvPr>
          <p:cNvGrpSpPr/>
          <p:nvPr/>
        </p:nvGrpSpPr>
        <p:grpSpPr>
          <a:xfrm>
            <a:off x="773206" y="1950435"/>
            <a:ext cx="10645588" cy="2320482"/>
            <a:chOff x="838200" y="1839558"/>
            <a:chExt cx="10645588" cy="1861067"/>
          </a:xfrm>
        </p:grpSpPr>
        <p:sp>
          <p:nvSpPr>
            <p:cNvPr id="4" name="Rectangle 3">
              <a:extLst>
                <a:ext uri="{FF2B5EF4-FFF2-40B4-BE49-F238E27FC236}">
                  <a16:creationId xmlns:a16="http://schemas.microsoft.com/office/drawing/2014/main" id="{9221ED78-8326-49CC-B3AA-290B9B2922EB}"/>
                </a:ext>
              </a:extLst>
            </p:cNvPr>
            <p:cNvSpPr/>
            <p:nvPr/>
          </p:nvSpPr>
          <p:spPr>
            <a:xfrm>
              <a:off x="838200" y="1839558"/>
              <a:ext cx="10645588" cy="6024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t>Motivational interviewing is a collaborative, patient-centric form of guiding that elicits and strengthens motivation for change and involves:</a:t>
              </a:r>
            </a:p>
          </p:txBody>
        </p:sp>
        <p:sp>
          <p:nvSpPr>
            <p:cNvPr id="5" name="Rectangle 4">
              <a:extLst>
                <a:ext uri="{FF2B5EF4-FFF2-40B4-BE49-F238E27FC236}">
                  <a16:creationId xmlns:a16="http://schemas.microsoft.com/office/drawing/2014/main" id="{C2F69C1E-9EFB-43C1-B30B-66F066736E18}"/>
                </a:ext>
              </a:extLst>
            </p:cNvPr>
            <p:cNvSpPr/>
            <p:nvPr/>
          </p:nvSpPr>
          <p:spPr>
            <a:xfrm>
              <a:off x="838200" y="2498145"/>
              <a:ext cx="5257800" cy="3633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rPr>
                <a:t>Collaboration</a:t>
              </a:r>
            </a:p>
          </p:txBody>
        </p:sp>
        <p:sp>
          <p:nvSpPr>
            <p:cNvPr id="6" name="Rectangle 5">
              <a:extLst>
                <a:ext uri="{FF2B5EF4-FFF2-40B4-BE49-F238E27FC236}">
                  <a16:creationId xmlns:a16="http://schemas.microsoft.com/office/drawing/2014/main" id="{EE50E5C8-D7F3-4326-B0D8-FF04B4572990}"/>
                </a:ext>
              </a:extLst>
            </p:cNvPr>
            <p:cNvSpPr/>
            <p:nvPr/>
          </p:nvSpPr>
          <p:spPr>
            <a:xfrm>
              <a:off x="6225988" y="2498144"/>
              <a:ext cx="5257800" cy="3633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rPr>
                <a:t>Patient autonomy</a:t>
              </a:r>
            </a:p>
          </p:txBody>
        </p:sp>
        <p:sp>
          <p:nvSpPr>
            <p:cNvPr id="7" name="Rectangle 6">
              <a:extLst>
                <a:ext uri="{FF2B5EF4-FFF2-40B4-BE49-F238E27FC236}">
                  <a16:creationId xmlns:a16="http://schemas.microsoft.com/office/drawing/2014/main" id="{9E4BE3D3-45A4-4662-A242-E62D5CAA8624}"/>
                </a:ext>
              </a:extLst>
            </p:cNvPr>
            <p:cNvSpPr/>
            <p:nvPr/>
          </p:nvSpPr>
          <p:spPr>
            <a:xfrm>
              <a:off x="838200" y="2917691"/>
              <a:ext cx="5257800" cy="3633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Caring, non-judgmental language</a:t>
              </a:r>
            </a:p>
          </p:txBody>
        </p:sp>
        <p:sp>
          <p:nvSpPr>
            <p:cNvPr id="8" name="Rectangle 7">
              <a:extLst>
                <a:ext uri="{FF2B5EF4-FFF2-40B4-BE49-F238E27FC236}">
                  <a16:creationId xmlns:a16="http://schemas.microsoft.com/office/drawing/2014/main" id="{F98155A9-A99D-4A9D-A09A-4474DB2E21C6}"/>
                </a:ext>
              </a:extLst>
            </p:cNvPr>
            <p:cNvSpPr/>
            <p:nvPr/>
          </p:nvSpPr>
          <p:spPr>
            <a:xfrm>
              <a:off x="6225988" y="2917690"/>
              <a:ext cx="5257800" cy="3633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rPr>
                <a:t>Active listening and empathetic responding</a:t>
              </a:r>
            </a:p>
          </p:txBody>
        </p:sp>
        <p:sp>
          <p:nvSpPr>
            <p:cNvPr id="9" name="Rectangle 8">
              <a:extLst>
                <a:ext uri="{FF2B5EF4-FFF2-40B4-BE49-F238E27FC236}">
                  <a16:creationId xmlns:a16="http://schemas.microsoft.com/office/drawing/2014/main" id="{57D064A2-DBD7-4BBE-BB8B-19C1E64BD6EB}"/>
                </a:ext>
              </a:extLst>
            </p:cNvPr>
            <p:cNvSpPr/>
            <p:nvPr/>
          </p:nvSpPr>
          <p:spPr>
            <a:xfrm>
              <a:off x="838200" y="3337236"/>
              <a:ext cx="5257800" cy="3633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rPr>
                <a:t>Preserving the patient’s self-esteem</a:t>
              </a:r>
            </a:p>
          </p:txBody>
        </p:sp>
        <p:sp>
          <p:nvSpPr>
            <p:cNvPr id="10" name="Rectangle 9">
              <a:extLst>
                <a:ext uri="{FF2B5EF4-FFF2-40B4-BE49-F238E27FC236}">
                  <a16:creationId xmlns:a16="http://schemas.microsoft.com/office/drawing/2014/main" id="{BA5A39FE-E7AC-48F1-BB60-E6123E68DCC8}"/>
                </a:ext>
              </a:extLst>
            </p:cNvPr>
            <p:cNvSpPr/>
            <p:nvPr/>
          </p:nvSpPr>
          <p:spPr>
            <a:xfrm>
              <a:off x="6225988" y="3337235"/>
              <a:ext cx="5257800" cy="3633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rPr>
                <a:t>Eliciting individual’s own goals and ideas first</a:t>
              </a:r>
            </a:p>
          </p:txBody>
        </p:sp>
      </p:grpSp>
      <p:grpSp>
        <p:nvGrpSpPr>
          <p:cNvPr id="20" name="Group 19">
            <a:extLst>
              <a:ext uri="{FF2B5EF4-FFF2-40B4-BE49-F238E27FC236}">
                <a16:creationId xmlns:a16="http://schemas.microsoft.com/office/drawing/2014/main" id="{DEABD278-14C6-4D20-B107-59902EAAC586}"/>
              </a:ext>
            </a:extLst>
          </p:cNvPr>
          <p:cNvGrpSpPr/>
          <p:nvPr/>
        </p:nvGrpSpPr>
        <p:grpSpPr>
          <a:xfrm>
            <a:off x="838200" y="4917812"/>
            <a:ext cx="10645588" cy="400110"/>
            <a:chOff x="838200" y="4376637"/>
            <a:chExt cx="10645588" cy="400110"/>
          </a:xfrm>
        </p:grpSpPr>
        <p:sp>
          <p:nvSpPr>
            <p:cNvPr id="11" name="TextBox 10">
              <a:extLst>
                <a:ext uri="{FF2B5EF4-FFF2-40B4-BE49-F238E27FC236}">
                  <a16:creationId xmlns:a16="http://schemas.microsoft.com/office/drawing/2014/main" id="{FA16F8C8-5410-46C7-9C27-482E0ECCB903}"/>
                </a:ext>
              </a:extLst>
            </p:cNvPr>
            <p:cNvSpPr txBox="1"/>
            <p:nvPr/>
          </p:nvSpPr>
          <p:spPr>
            <a:xfrm>
              <a:off x="838200" y="4376637"/>
              <a:ext cx="796962" cy="400110"/>
            </a:xfrm>
            <a:prstGeom prst="rect">
              <a:avLst/>
            </a:prstGeom>
            <a:noFill/>
          </p:spPr>
          <p:txBody>
            <a:bodyPr wrap="square" rtlCol="0">
              <a:spAutoFit/>
            </a:bodyPr>
            <a:lstStyle/>
            <a:p>
              <a:r>
                <a:rPr lang="en-CA" sz="2000" b="1"/>
                <a:t>ASK</a:t>
              </a:r>
            </a:p>
          </p:txBody>
        </p:sp>
        <p:sp>
          <p:nvSpPr>
            <p:cNvPr id="12" name="TextBox 11">
              <a:extLst>
                <a:ext uri="{FF2B5EF4-FFF2-40B4-BE49-F238E27FC236}">
                  <a16:creationId xmlns:a16="http://schemas.microsoft.com/office/drawing/2014/main" id="{7F61B2C9-3AD4-426A-88DE-3A1B144EAEE6}"/>
                </a:ext>
              </a:extLst>
            </p:cNvPr>
            <p:cNvSpPr txBox="1"/>
            <p:nvPr/>
          </p:nvSpPr>
          <p:spPr>
            <a:xfrm>
              <a:off x="2688962" y="4376637"/>
              <a:ext cx="1107141" cy="400110"/>
            </a:xfrm>
            <a:prstGeom prst="rect">
              <a:avLst/>
            </a:prstGeom>
            <a:noFill/>
          </p:spPr>
          <p:txBody>
            <a:bodyPr wrap="square" rtlCol="0">
              <a:spAutoFit/>
            </a:bodyPr>
            <a:lstStyle/>
            <a:p>
              <a:r>
                <a:rPr lang="en-CA" sz="2000" b="1"/>
                <a:t>LISTEN</a:t>
              </a:r>
            </a:p>
          </p:txBody>
        </p:sp>
        <p:sp>
          <p:nvSpPr>
            <p:cNvPr id="13" name="TextBox 12">
              <a:extLst>
                <a:ext uri="{FF2B5EF4-FFF2-40B4-BE49-F238E27FC236}">
                  <a16:creationId xmlns:a16="http://schemas.microsoft.com/office/drawing/2014/main" id="{310FAD0B-55FF-436F-BC63-8ADDCB5ACEC6}"/>
                </a:ext>
              </a:extLst>
            </p:cNvPr>
            <p:cNvSpPr txBox="1"/>
            <p:nvPr/>
          </p:nvSpPr>
          <p:spPr>
            <a:xfrm>
              <a:off x="4849903" y="4376637"/>
              <a:ext cx="1440630" cy="400110"/>
            </a:xfrm>
            <a:prstGeom prst="rect">
              <a:avLst/>
            </a:prstGeom>
            <a:noFill/>
          </p:spPr>
          <p:txBody>
            <a:bodyPr wrap="square" rtlCol="0">
              <a:spAutoFit/>
            </a:bodyPr>
            <a:lstStyle/>
            <a:p>
              <a:r>
                <a:rPr lang="en-CA" sz="2000" b="1"/>
                <a:t>REFLECT</a:t>
              </a:r>
            </a:p>
          </p:txBody>
        </p:sp>
        <p:sp>
          <p:nvSpPr>
            <p:cNvPr id="14" name="TextBox 13">
              <a:extLst>
                <a:ext uri="{FF2B5EF4-FFF2-40B4-BE49-F238E27FC236}">
                  <a16:creationId xmlns:a16="http://schemas.microsoft.com/office/drawing/2014/main" id="{D4B74AB8-8BE2-4FAB-87DA-AF399CA99EE8}"/>
                </a:ext>
              </a:extLst>
            </p:cNvPr>
            <p:cNvSpPr txBox="1"/>
            <p:nvPr/>
          </p:nvSpPr>
          <p:spPr>
            <a:xfrm>
              <a:off x="7344333" y="4376637"/>
              <a:ext cx="1645025" cy="400110"/>
            </a:xfrm>
            <a:prstGeom prst="rect">
              <a:avLst/>
            </a:prstGeom>
            <a:noFill/>
          </p:spPr>
          <p:txBody>
            <a:bodyPr wrap="square" rtlCol="0">
              <a:spAutoFit/>
            </a:bodyPr>
            <a:lstStyle/>
            <a:p>
              <a:r>
                <a:rPr lang="en-CA" sz="2000" b="1"/>
                <a:t>EMPATHIZE</a:t>
              </a:r>
            </a:p>
          </p:txBody>
        </p:sp>
        <p:sp>
          <p:nvSpPr>
            <p:cNvPr id="15" name="TextBox 14">
              <a:extLst>
                <a:ext uri="{FF2B5EF4-FFF2-40B4-BE49-F238E27FC236}">
                  <a16:creationId xmlns:a16="http://schemas.microsoft.com/office/drawing/2014/main" id="{21C739CA-8B22-41D5-896D-9793DFE9F9A2}"/>
                </a:ext>
              </a:extLst>
            </p:cNvPr>
            <p:cNvSpPr txBox="1"/>
            <p:nvPr/>
          </p:nvSpPr>
          <p:spPr>
            <a:xfrm>
              <a:off x="10043157" y="4376637"/>
              <a:ext cx="1440631" cy="400110"/>
            </a:xfrm>
            <a:prstGeom prst="rect">
              <a:avLst/>
            </a:prstGeom>
            <a:noFill/>
          </p:spPr>
          <p:txBody>
            <a:bodyPr wrap="square" rtlCol="0">
              <a:spAutoFit/>
            </a:bodyPr>
            <a:lstStyle/>
            <a:p>
              <a:r>
                <a:rPr lang="en-CA" sz="2000" b="1"/>
                <a:t>SUPPORT</a:t>
              </a:r>
            </a:p>
          </p:txBody>
        </p:sp>
        <p:sp>
          <p:nvSpPr>
            <p:cNvPr id="16" name="Arrow: Right 15">
              <a:extLst>
                <a:ext uri="{FF2B5EF4-FFF2-40B4-BE49-F238E27FC236}">
                  <a16:creationId xmlns:a16="http://schemas.microsoft.com/office/drawing/2014/main" id="{8F420263-70A0-444A-A7D7-8EADC2B0A142}"/>
                </a:ext>
              </a:extLst>
            </p:cNvPr>
            <p:cNvSpPr/>
            <p:nvPr/>
          </p:nvSpPr>
          <p:spPr>
            <a:xfrm>
              <a:off x="1763580" y="4435254"/>
              <a:ext cx="796962" cy="282875"/>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7" name="Arrow: Right 16">
              <a:extLst>
                <a:ext uri="{FF2B5EF4-FFF2-40B4-BE49-F238E27FC236}">
                  <a16:creationId xmlns:a16="http://schemas.microsoft.com/office/drawing/2014/main" id="{C69709B8-9CFE-4FE7-8292-F4344BED71C8}"/>
                </a:ext>
              </a:extLst>
            </p:cNvPr>
            <p:cNvSpPr/>
            <p:nvPr/>
          </p:nvSpPr>
          <p:spPr>
            <a:xfrm>
              <a:off x="3924521" y="4435254"/>
              <a:ext cx="796962" cy="282875"/>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8" name="Arrow: Right 17">
              <a:extLst>
                <a:ext uri="{FF2B5EF4-FFF2-40B4-BE49-F238E27FC236}">
                  <a16:creationId xmlns:a16="http://schemas.microsoft.com/office/drawing/2014/main" id="{CC6F7AEB-E793-4B0E-8B05-8D1A41C1C9F8}"/>
                </a:ext>
              </a:extLst>
            </p:cNvPr>
            <p:cNvSpPr/>
            <p:nvPr/>
          </p:nvSpPr>
          <p:spPr>
            <a:xfrm>
              <a:off x="6418951" y="4431457"/>
              <a:ext cx="796962" cy="282875"/>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9" name="Arrow: Right 18">
              <a:extLst>
                <a:ext uri="{FF2B5EF4-FFF2-40B4-BE49-F238E27FC236}">
                  <a16:creationId xmlns:a16="http://schemas.microsoft.com/office/drawing/2014/main" id="{A286ADB5-5F72-47CB-A888-143BEFBFBA4F}"/>
                </a:ext>
              </a:extLst>
            </p:cNvPr>
            <p:cNvSpPr/>
            <p:nvPr/>
          </p:nvSpPr>
          <p:spPr>
            <a:xfrm>
              <a:off x="9117776" y="4431457"/>
              <a:ext cx="796962" cy="282875"/>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941989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3602-1A8A-44C7-987A-E12B9BFC6F4D}"/>
              </a:ext>
            </a:extLst>
          </p:cNvPr>
          <p:cNvSpPr>
            <a:spLocks noGrp="1"/>
          </p:cNvSpPr>
          <p:nvPr>
            <p:ph type="title"/>
          </p:nvPr>
        </p:nvSpPr>
        <p:spPr/>
        <p:txBody>
          <a:bodyPr/>
          <a:lstStyle/>
          <a:p>
            <a:r>
              <a:rPr lang="en-CA" dirty="0"/>
              <a:t>Principles of motivational interviewing </a:t>
            </a:r>
          </a:p>
        </p:txBody>
      </p:sp>
      <p:sp>
        <p:nvSpPr>
          <p:cNvPr id="3" name="Text Placeholder 2">
            <a:extLst>
              <a:ext uri="{FF2B5EF4-FFF2-40B4-BE49-F238E27FC236}">
                <a16:creationId xmlns:a16="http://schemas.microsoft.com/office/drawing/2014/main" id="{21F0969B-C744-468A-B336-C1A3D4FB4BD1}"/>
              </a:ext>
            </a:extLst>
          </p:cNvPr>
          <p:cNvSpPr>
            <a:spLocks noGrp="1"/>
          </p:cNvSpPr>
          <p:nvPr>
            <p:ph type="body" sz="quarter" idx="13"/>
          </p:nvPr>
        </p:nvSpPr>
        <p:spPr/>
        <p:txBody>
          <a:bodyPr/>
          <a:lstStyle/>
          <a:p>
            <a:r>
              <a:rPr lang="en-CA" dirty="0" err="1"/>
              <a:t>Resnicow</a:t>
            </a:r>
            <a:r>
              <a:rPr lang="en-CA" dirty="0"/>
              <a:t> K et al. Int J </a:t>
            </a:r>
            <a:r>
              <a:rPr lang="en-CA" dirty="0" err="1"/>
              <a:t>Behav</a:t>
            </a:r>
            <a:r>
              <a:rPr lang="en-CA" dirty="0"/>
              <a:t> </a:t>
            </a:r>
            <a:r>
              <a:rPr lang="en-CA" dirty="0" err="1"/>
              <a:t>Nutr</a:t>
            </a:r>
            <a:r>
              <a:rPr lang="en-CA" dirty="0"/>
              <a:t> Phys Act 2012:9:19. </a:t>
            </a:r>
          </a:p>
        </p:txBody>
      </p:sp>
      <p:sp>
        <p:nvSpPr>
          <p:cNvPr id="4" name="Rectangle 3">
            <a:extLst>
              <a:ext uri="{FF2B5EF4-FFF2-40B4-BE49-F238E27FC236}">
                <a16:creationId xmlns:a16="http://schemas.microsoft.com/office/drawing/2014/main" id="{52674902-71AE-44AB-B14A-9F6DA1859A43}"/>
              </a:ext>
            </a:extLst>
          </p:cNvPr>
          <p:cNvSpPr/>
          <p:nvPr/>
        </p:nvSpPr>
        <p:spPr>
          <a:xfrm>
            <a:off x="838200" y="1874118"/>
            <a:ext cx="3174402" cy="385123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CA" dirty="0">
              <a:solidFill>
                <a:schemeClr val="tx1"/>
              </a:solidFill>
              <a:cs typeface="Arial"/>
            </a:endParaRPr>
          </a:p>
          <a:p>
            <a:pPr marL="342900" indent="-342900">
              <a:buFont typeface="Arial" panose="020B0604020202020204" pitchFamily="34" charset="0"/>
              <a:buChar char="•"/>
            </a:pPr>
            <a:r>
              <a:rPr lang="en-CA" dirty="0">
                <a:solidFill>
                  <a:schemeClr val="tx1"/>
                </a:solidFill>
              </a:rPr>
              <a:t>The patient must see a </a:t>
            </a:r>
            <a:r>
              <a:rPr lang="en-CA" b="1" dirty="0">
                <a:solidFill>
                  <a:schemeClr val="tx1"/>
                </a:solidFill>
              </a:rPr>
              <a:t>compelling need </a:t>
            </a:r>
            <a:r>
              <a:rPr lang="en-CA" dirty="0">
                <a:solidFill>
                  <a:schemeClr val="tx1"/>
                </a:solidFill>
              </a:rPr>
              <a:t>for change </a:t>
            </a:r>
            <a:endParaRPr lang="en-CA" dirty="0">
              <a:solidFill>
                <a:schemeClr val="tx1"/>
              </a:solidFill>
              <a:cs typeface="Arial"/>
            </a:endParaRPr>
          </a:p>
          <a:p>
            <a:pPr marL="342900" indent="-342900">
              <a:buFont typeface="Arial" panose="020B0604020202020204" pitchFamily="34" charset="0"/>
              <a:buChar char="•"/>
            </a:pPr>
            <a:endParaRPr lang="en-CA" dirty="0">
              <a:solidFill>
                <a:schemeClr val="tx1"/>
              </a:solidFill>
            </a:endParaRPr>
          </a:p>
          <a:p>
            <a:pPr marL="342900" indent="-342900">
              <a:buFont typeface="Arial" panose="020B0604020202020204" pitchFamily="34" charset="0"/>
              <a:buChar char="•"/>
            </a:pPr>
            <a:r>
              <a:rPr lang="en-CA" dirty="0">
                <a:solidFill>
                  <a:schemeClr val="tx1"/>
                </a:solidFill>
              </a:rPr>
              <a:t>The patient must feel </a:t>
            </a:r>
            <a:r>
              <a:rPr lang="en-CA" b="1" dirty="0">
                <a:solidFill>
                  <a:schemeClr val="tx1"/>
                </a:solidFill>
              </a:rPr>
              <a:t>confident</a:t>
            </a:r>
            <a:r>
              <a:rPr lang="en-CA" dirty="0">
                <a:solidFill>
                  <a:schemeClr val="tx1"/>
                </a:solidFill>
              </a:rPr>
              <a:t> that they are able to do what is suggested and that the proposed change will help</a:t>
            </a:r>
            <a:endParaRPr lang="en-CA" dirty="0">
              <a:solidFill>
                <a:schemeClr val="tx1"/>
              </a:solidFill>
              <a:cs typeface="Arial"/>
            </a:endParaRPr>
          </a:p>
        </p:txBody>
      </p:sp>
      <p:sp>
        <p:nvSpPr>
          <p:cNvPr id="5" name="Arrow: Right 4">
            <a:extLst>
              <a:ext uri="{FF2B5EF4-FFF2-40B4-BE49-F238E27FC236}">
                <a16:creationId xmlns:a16="http://schemas.microsoft.com/office/drawing/2014/main" id="{16DD76EB-1B09-40D7-B8DB-6384EB544118}"/>
              </a:ext>
            </a:extLst>
          </p:cNvPr>
          <p:cNvSpPr/>
          <p:nvPr/>
        </p:nvSpPr>
        <p:spPr>
          <a:xfrm>
            <a:off x="4034115" y="3504306"/>
            <a:ext cx="860611" cy="570155"/>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F86FEE32-30DC-4AA0-BFD6-0F1B30BC57DB}"/>
              </a:ext>
            </a:extLst>
          </p:cNvPr>
          <p:cNvSpPr txBox="1"/>
          <p:nvPr/>
        </p:nvSpPr>
        <p:spPr>
          <a:xfrm>
            <a:off x="4894726" y="2773720"/>
            <a:ext cx="2402550" cy="2031325"/>
          </a:xfrm>
          <a:prstGeom prst="rect">
            <a:avLst/>
          </a:prstGeom>
          <a:noFill/>
        </p:spPr>
        <p:txBody>
          <a:bodyPr wrap="square" rtlCol="0">
            <a:spAutoFit/>
          </a:bodyPr>
          <a:lstStyle/>
          <a:p>
            <a:pPr algn="ctr"/>
            <a:r>
              <a:rPr lang="en-CA" b="1"/>
              <a:t>Interviewing patients to elicit their own internal motivation factors helps facilitate their decision-making process</a:t>
            </a:r>
          </a:p>
        </p:txBody>
      </p:sp>
      <p:sp>
        <p:nvSpPr>
          <p:cNvPr id="7" name="Arrow: Right 6">
            <a:extLst>
              <a:ext uri="{FF2B5EF4-FFF2-40B4-BE49-F238E27FC236}">
                <a16:creationId xmlns:a16="http://schemas.microsoft.com/office/drawing/2014/main" id="{727BB3C4-8588-4ABF-A94A-05523B37124B}"/>
              </a:ext>
            </a:extLst>
          </p:cNvPr>
          <p:cNvSpPr/>
          <p:nvPr/>
        </p:nvSpPr>
        <p:spPr>
          <a:xfrm>
            <a:off x="7318789" y="3504306"/>
            <a:ext cx="860611" cy="570155"/>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27395AD3-4ED1-4A5F-B658-9D29499C2A89}"/>
              </a:ext>
            </a:extLst>
          </p:cNvPr>
          <p:cNvSpPr/>
          <p:nvPr/>
        </p:nvSpPr>
        <p:spPr>
          <a:xfrm>
            <a:off x="8200913" y="1874118"/>
            <a:ext cx="3174402" cy="385123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CA" dirty="0">
                <a:solidFill>
                  <a:schemeClr val="tx1"/>
                </a:solidFill>
              </a:rPr>
              <a:t>Fundamental assumption: building ongoing relationship and trust</a:t>
            </a:r>
          </a:p>
          <a:p>
            <a:pPr marL="342900" indent="-342900">
              <a:buFont typeface="Arial" panose="020B0604020202020204" pitchFamily="34" charset="0"/>
              <a:buChar char="•"/>
            </a:pPr>
            <a:endParaRPr lang="en-CA" dirty="0">
              <a:solidFill>
                <a:schemeClr val="tx1"/>
              </a:solidFill>
            </a:endParaRPr>
          </a:p>
          <a:p>
            <a:pPr marL="342900" indent="-342900">
              <a:buFont typeface="Arial" panose="020B0604020202020204" pitchFamily="34" charset="0"/>
              <a:buChar char="•"/>
            </a:pPr>
            <a:r>
              <a:rPr lang="en-CA" dirty="0">
                <a:solidFill>
                  <a:schemeClr val="tx1"/>
                </a:solidFill>
              </a:rPr>
              <a:t>Not motivating patients, but helping the patient get to their own internal motivation </a:t>
            </a:r>
          </a:p>
          <a:p>
            <a:pPr marL="342900" indent="-342900">
              <a:buFont typeface="Arial" panose="020B0604020202020204" pitchFamily="34" charset="0"/>
              <a:buChar char="•"/>
            </a:pPr>
            <a:endParaRPr lang="en-CA" dirty="0">
              <a:solidFill>
                <a:schemeClr val="tx1"/>
              </a:solidFill>
            </a:endParaRPr>
          </a:p>
          <a:p>
            <a:pPr marL="342900" indent="-342900">
              <a:buFont typeface="Arial" panose="020B0604020202020204" pitchFamily="34" charset="0"/>
              <a:buChar char="•"/>
            </a:pPr>
            <a:r>
              <a:rPr lang="en-CA" dirty="0">
                <a:solidFill>
                  <a:schemeClr val="tx1"/>
                </a:solidFill>
              </a:rPr>
              <a:t>Patient should do most of the talking  </a:t>
            </a:r>
          </a:p>
        </p:txBody>
      </p:sp>
    </p:spTree>
    <p:extLst>
      <p:ext uri="{BB962C8B-B14F-4D97-AF65-F5344CB8AC3E}">
        <p14:creationId xmlns:p14="http://schemas.microsoft.com/office/powerpoint/2010/main" val="2744221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E68AB-2CF9-4992-AEBD-6B7448EE6DD1}"/>
              </a:ext>
            </a:extLst>
          </p:cNvPr>
          <p:cNvSpPr>
            <a:spLocks noGrp="1"/>
          </p:cNvSpPr>
          <p:nvPr>
            <p:ph type="title"/>
          </p:nvPr>
        </p:nvSpPr>
        <p:spPr/>
        <p:txBody>
          <a:bodyPr/>
          <a:lstStyle/>
          <a:p>
            <a:r>
              <a:rPr lang="en-CA" dirty="0"/>
              <a:t>Maria’s motivation for weight loss </a:t>
            </a:r>
          </a:p>
        </p:txBody>
      </p:sp>
      <p:sp>
        <p:nvSpPr>
          <p:cNvPr id="3" name="Text Placeholder 2">
            <a:extLst>
              <a:ext uri="{FF2B5EF4-FFF2-40B4-BE49-F238E27FC236}">
                <a16:creationId xmlns:a16="http://schemas.microsoft.com/office/drawing/2014/main" id="{55625396-CFD4-4556-A255-AE99D96F0369}"/>
              </a:ext>
            </a:extLst>
          </p:cNvPr>
          <p:cNvSpPr>
            <a:spLocks noGrp="1"/>
          </p:cNvSpPr>
          <p:nvPr>
            <p:ph type="body" sz="quarter" idx="13"/>
          </p:nvPr>
        </p:nvSpPr>
        <p:spPr/>
        <p:txBody>
          <a:bodyPr/>
          <a:lstStyle/>
          <a:p>
            <a:endParaRPr lang="en-CA" dirty="0"/>
          </a:p>
        </p:txBody>
      </p:sp>
      <p:sp>
        <p:nvSpPr>
          <p:cNvPr id="4" name="TextBox 3">
            <a:extLst>
              <a:ext uri="{FF2B5EF4-FFF2-40B4-BE49-F238E27FC236}">
                <a16:creationId xmlns:a16="http://schemas.microsoft.com/office/drawing/2014/main" id="{EF93700E-6E9C-42A2-BD9A-48BBECC365A9}"/>
              </a:ext>
            </a:extLst>
          </p:cNvPr>
          <p:cNvSpPr txBox="1"/>
          <p:nvPr/>
        </p:nvSpPr>
        <p:spPr>
          <a:xfrm>
            <a:off x="838200" y="2159040"/>
            <a:ext cx="6294119" cy="2430409"/>
          </a:xfrm>
          <a:prstGeom prst="rect">
            <a:avLst/>
          </a:prstGeom>
          <a:noFill/>
        </p:spPr>
        <p:txBody>
          <a:bodyPr wrap="square">
            <a:spAutoFit/>
          </a:bodyPr>
          <a:lstStyle/>
          <a:p>
            <a:pPr>
              <a:lnSpc>
                <a:spcPct val="107000"/>
              </a:lnSpc>
              <a:spcAft>
                <a:spcPts val="800"/>
              </a:spcAft>
            </a:pPr>
            <a:r>
              <a:rPr lang="en-US" sz="1600">
                <a:latin typeface="Arial" panose="020B0604020202020204" pitchFamily="34" charset="0"/>
                <a:cs typeface="Times New Roman" panose="02020603050405020304" pitchFamily="18" charset="0"/>
              </a:rPr>
              <a:t>List Maria’s top motivators to manage her weight and improve her health below: </a:t>
            </a:r>
          </a:p>
          <a:p>
            <a:pPr>
              <a:lnSpc>
                <a:spcPct val="107000"/>
              </a:lnSpc>
              <a:spcAft>
                <a:spcPts val="800"/>
              </a:spcAft>
            </a:pPr>
            <a:endParaRPr lang="en-US" sz="1600">
              <a:latin typeface="Arial" panose="020B0604020202020204" pitchFamily="34" charset="0"/>
              <a:cs typeface="Times New Roman" panose="02020603050405020304" pitchFamily="18" charset="0"/>
            </a:endParaRPr>
          </a:p>
          <a:p>
            <a:pPr>
              <a:lnSpc>
                <a:spcPct val="107000"/>
              </a:lnSpc>
              <a:spcAft>
                <a:spcPts val="800"/>
              </a:spcAft>
            </a:pPr>
            <a:r>
              <a:rPr lang="en-US" sz="1600">
                <a:latin typeface="Arial" panose="020B0604020202020204" pitchFamily="34" charset="0"/>
                <a:cs typeface="Times New Roman" panose="02020603050405020304" pitchFamily="18" charset="0"/>
              </a:rPr>
              <a:t>______________________________________________________</a:t>
            </a:r>
          </a:p>
          <a:p>
            <a:pPr>
              <a:lnSpc>
                <a:spcPct val="107000"/>
              </a:lnSpc>
              <a:spcAft>
                <a:spcPts val="800"/>
              </a:spcAft>
            </a:pPr>
            <a:endParaRPr lang="en-US" sz="1600">
              <a:latin typeface="Arial" panose="020B0604020202020204" pitchFamily="34" charset="0"/>
              <a:cs typeface="Times New Roman" panose="02020603050405020304" pitchFamily="18" charset="0"/>
            </a:endParaRPr>
          </a:p>
          <a:p>
            <a:pPr>
              <a:lnSpc>
                <a:spcPct val="107000"/>
              </a:lnSpc>
              <a:spcAft>
                <a:spcPts val="800"/>
              </a:spcAft>
            </a:pPr>
            <a:r>
              <a:rPr lang="en-US" sz="1600">
                <a:latin typeface="Arial" panose="020B0604020202020204" pitchFamily="34" charset="0"/>
                <a:cs typeface="Times New Roman" panose="02020603050405020304" pitchFamily="18" charset="0"/>
              </a:rPr>
              <a:t>______________________________________________________</a:t>
            </a:r>
          </a:p>
          <a:p>
            <a:pPr>
              <a:lnSpc>
                <a:spcPct val="107000"/>
              </a:lnSpc>
              <a:spcAft>
                <a:spcPts val="800"/>
              </a:spcAft>
            </a:pPr>
            <a:endParaRPr lang="en-US" sz="1600">
              <a:latin typeface="Arial" panose="020B0604020202020204" pitchFamily="34" charset="0"/>
              <a:cs typeface="Times New Roman" panose="02020603050405020304" pitchFamily="18" charset="0"/>
            </a:endParaRPr>
          </a:p>
        </p:txBody>
      </p:sp>
      <p:pic>
        <p:nvPicPr>
          <p:cNvPr id="6" name="Graphic 5" descr="Clipboard Checked outline">
            <a:extLst>
              <a:ext uri="{FF2B5EF4-FFF2-40B4-BE49-F238E27FC236}">
                <a16:creationId xmlns:a16="http://schemas.microsoft.com/office/drawing/2014/main" id="{5D3398DB-6B93-4A0B-8F02-560C6FF380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02137" y="1690688"/>
            <a:ext cx="3672468" cy="3672468"/>
          </a:xfrm>
          <a:prstGeom prst="rect">
            <a:avLst/>
          </a:prstGeom>
        </p:spPr>
      </p:pic>
    </p:spTree>
    <p:extLst>
      <p:ext uri="{BB962C8B-B14F-4D97-AF65-F5344CB8AC3E}">
        <p14:creationId xmlns:p14="http://schemas.microsoft.com/office/powerpoint/2010/main" val="41660684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79.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80.xml><?xml version="1.0" encoding="utf-8"?>
<p:tagLst xmlns:a="http://schemas.openxmlformats.org/drawingml/2006/main" xmlns:r="http://schemas.openxmlformats.org/officeDocument/2006/relationships" xmlns:p="http://schemas.openxmlformats.org/presentationml/2006/main">
  <p:tag name="[SUBGRID]" val="[SubGrid]"/>
</p:tagLst>
</file>

<file path=ppt/tags/tag81.xml><?xml version="1.0" encoding="utf-8"?>
<p:tagLst xmlns:a="http://schemas.openxmlformats.org/drawingml/2006/main" xmlns:r="http://schemas.openxmlformats.org/officeDocument/2006/relationships" xmlns:p="http://schemas.openxmlformats.org/presentationml/2006/main">
  <p:tag name="[SUBGRID]" val="[SubGrid]"/>
</p:tagLst>
</file>

<file path=ppt/tags/tag82.xml><?xml version="1.0" encoding="utf-8"?>
<p:tagLst xmlns:a="http://schemas.openxmlformats.org/drawingml/2006/main" xmlns:r="http://schemas.openxmlformats.org/officeDocument/2006/relationships" xmlns:p="http://schemas.openxmlformats.org/presentationml/2006/main">
  <p:tag name="[SUBGRID]" val="[SubGrid]"/>
</p:tagLst>
</file>

<file path=ppt/tags/tag83.xml><?xml version="1.0" encoding="utf-8"?>
<p:tagLst xmlns:a="http://schemas.openxmlformats.org/drawingml/2006/main" xmlns:r="http://schemas.openxmlformats.org/officeDocument/2006/relationships" xmlns:p="http://schemas.openxmlformats.org/presentationml/2006/main">
  <p:tag name="[SUBGRID]" val="[SubGrid]"/>
</p:tagLst>
</file>

<file path=ppt/tags/tag84.xml><?xml version="1.0" encoding="utf-8"?>
<p:tagLst xmlns:a="http://schemas.openxmlformats.org/drawingml/2006/main" xmlns:r="http://schemas.openxmlformats.org/officeDocument/2006/relationships" xmlns:p="http://schemas.openxmlformats.org/presentationml/2006/main">
  <p:tag name="[SUBGRID]" val="[SubGrid]"/>
</p:tagLst>
</file>

<file path=ppt/tags/tag85.xml><?xml version="1.0" encoding="utf-8"?>
<p:tagLst xmlns:a="http://schemas.openxmlformats.org/drawingml/2006/main" xmlns:r="http://schemas.openxmlformats.org/officeDocument/2006/relationships" xmlns:p="http://schemas.openxmlformats.org/presentationml/2006/main">
  <p:tag name="[SUBGRID]" val="[SubGrid]"/>
</p:tagLst>
</file>

<file path=ppt/tags/tag86.xml><?xml version="1.0" encoding="utf-8"?>
<p:tagLst xmlns:a="http://schemas.openxmlformats.org/drawingml/2006/main" xmlns:r="http://schemas.openxmlformats.org/officeDocument/2006/relationships" xmlns:p="http://schemas.openxmlformats.org/presentationml/2006/main">
  <p:tag name="[SUBGRID]" val="[SubGrid]"/>
</p:tagLst>
</file>

<file path=ppt/tags/tag87.xml><?xml version="1.0" encoding="utf-8"?>
<p:tagLst xmlns:a="http://schemas.openxmlformats.org/drawingml/2006/main" xmlns:r="http://schemas.openxmlformats.org/officeDocument/2006/relationships" xmlns:p="http://schemas.openxmlformats.org/presentationml/2006/main">
  <p:tag name="[SUBGRID]" val="[SubGrid]"/>
</p:tagLst>
</file>

<file path=ppt/tags/tag8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RWARD Master Template">
  <a:themeElements>
    <a:clrScheme name="FORWARD">
      <a:dk1>
        <a:srgbClr val="263C50"/>
      </a:dk1>
      <a:lt1>
        <a:srgbClr val="FFFFFF"/>
      </a:lt1>
      <a:dk2>
        <a:srgbClr val="263C50"/>
      </a:dk2>
      <a:lt2>
        <a:srgbClr val="BEC0D0"/>
      </a:lt2>
      <a:accent1>
        <a:srgbClr val="2EC4B6"/>
      </a:accent1>
      <a:accent2>
        <a:srgbClr val="38405F"/>
      </a:accent2>
      <a:accent3>
        <a:srgbClr val="DA4167"/>
      </a:accent3>
      <a:accent4>
        <a:srgbClr val="6F717A"/>
      </a:accent4>
      <a:accent5>
        <a:srgbClr val="263C50"/>
      </a:accent5>
      <a:accent6>
        <a:srgbClr val="90AECA"/>
      </a:accent6>
      <a:hlink>
        <a:srgbClr val="005AD2"/>
      </a:hlink>
      <a:folHlink>
        <a:srgbClr val="3B97DE"/>
      </a:folHlink>
    </a:clrScheme>
    <a:fontScheme name="Custom 2">
      <a:majorFont>
        <a:latin typeface="Arial Nov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Accent 1">
      <a:srgbClr val="001965"/>
    </a:custClr>
    <a:custClr name="Accent 2">
      <a:srgbClr val="005AD2"/>
    </a:custClr>
    <a:custClr name="Accent 3">
      <a:srgbClr val="3B97DE"/>
    </a:custClr>
    <a:custClr name="Accent 4">
      <a:srgbClr val="EEA7BF"/>
    </a:custClr>
    <a:custClr name="Accent 5">
      <a:srgbClr val="2A918B"/>
    </a:custClr>
    <a:custClr name="Accent 6">
      <a:srgbClr val="939AA7"/>
    </a:custClr>
    <a:custClr name="Light 2">
      <a:srgbClr val="CCC5BD"/>
    </a:custClr>
    <a:custClr name="Dark 1">
      <a:srgbClr val="000000"/>
    </a:custClr>
    <a:custClr>
      <a:srgbClr val="FFFFFF"/>
    </a:custClr>
    <a:custClr name="Color has no name">
      <a:srgbClr val="FFFFFF"/>
    </a:custClr>
    <a:custClr name="Color has no name">
      <a:srgbClr val="FFFFFF"/>
    </a:custClr>
    <a:custClr name="Accent 2">
      <a:srgbClr val="99BDED"/>
    </a:custClr>
    <a:custClr name="Accent 3">
      <a:srgbClr val="B1D5F2"/>
    </a:custClr>
    <a:custClr name="Accent 4">
      <a:srgbClr val="F8DCE5"/>
    </a:custClr>
    <a:custClr name="Accent 5">
      <a:srgbClr val="AAD3D1"/>
    </a:custClr>
    <a:custClr name="Accent 6">
      <a:srgbClr val="D4D7DC"/>
    </a:custClr>
    <a:custClr name="Light 2">
      <a:srgbClr val="EBE8E5"/>
    </a:custClr>
    <a:custClr name="Color has no name">
      <a:srgbClr val="FFFFFF"/>
    </a:custClr>
    <a:custClr name="Color has no name">
      <a:srgbClr val="FFFFFF"/>
    </a:custClr>
    <a:custClr name="Color has no name">
      <a:srgbClr val="FFFFFF"/>
    </a:custClr>
    <a:custClr name="Color has no name">
      <a:srgbClr val="FFFFFF"/>
    </a:custClr>
    <a:custClr name="Accent 2">
      <a:srgbClr val="CCDEF6"/>
    </a:custClr>
    <a:custClr name="Accent 3">
      <a:srgbClr val="D8EAF8"/>
    </a:custClr>
    <a:custClr name="Accent 4">
      <a:srgbClr val="FCEDF2"/>
    </a:custClr>
    <a:custClr name="Accent 5">
      <a:srgbClr val="D4E9E8"/>
    </a:custClr>
    <a:custClr name="Accent 6">
      <a:srgbClr val="E9EBED"/>
    </a:custClr>
    <a:custClr name="Light 2">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909C29A5-E88E-48A9-8FEA-98397920CF68}" vid="{8A5C03E6-BC19-4ABC-A5C6-B7977B8DD4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0EBE0C8D17804C930E778C22370D3C" ma:contentTypeVersion="21" ma:contentTypeDescription="Create a new document." ma:contentTypeScope="" ma:versionID="10fa36ee88363bc1646bb29e74dac4d1">
  <xsd:schema xmlns:xsd="http://www.w3.org/2001/XMLSchema" xmlns:xs="http://www.w3.org/2001/XMLSchema" xmlns:p="http://schemas.microsoft.com/office/2006/metadata/properties" xmlns:ns2="40bcddbf-5152-4ba4-91ea-bc5d864a028e" xmlns:ns3="1ff868c5-2c61-4494-a6ef-a5fad2181b1a" targetNamespace="http://schemas.microsoft.com/office/2006/metadata/properties" ma:root="true" ma:fieldsID="1741bc621ef1549e1f93a405355e95df" ns2:_="" ns3:_="">
    <xsd:import namespace="40bcddbf-5152-4ba4-91ea-bc5d864a028e"/>
    <xsd:import namespace="1ff868c5-2c61-4494-a6ef-a5fad2181b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OriginalCreator" minOccurs="0"/>
                <xsd:element ref="ns2:Expiry_x0020_Dat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bcddbf-5152-4ba4-91ea-bc5d864a0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OriginalCreator" ma:index="21" nillable="true" ma:displayName="Original Creator" ma:list="UserInfo" ma:SharePointGroup="0" ma:internalName="Original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piry_x0020_Date" ma:index="22" nillable="true" ma:displayName="Expiry Date" ma:format="DateOnly" ma:internalName="Expiry_x0020_Date">
      <xsd:simpleType>
        <xsd:restriction base="dms:DateTim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9d100c1-7195-41a2-a759-8d00422780d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f868c5-2c61-4494-a6ef-a5fad2181b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bdf817f-ba0d-40a2-99a2-69f8ede386e5}" ma:internalName="TaxCatchAll" ma:showField="CatchAllData" ma:web="1ff868c5-2c61-4494-a6ef-a5fad2181b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xpiry_x0020_Date xmlns="40bcddbf-5152-4ba4-91ea-bc5d864a028e" xsi:nil="true"/>
    <OriginalCreator xmlns="40bcddbf-5152-4ba4-91ea-bc5d864a028e">
      <UserInfo>
        <DisplayName/>
        <AccountId xsi:nil="true"/>
        <AccountType/>
      </UserInfo>
    </OriginalCreator>
    <TaxCatchAll xmlns="1ff868c5-2c61-4494-a6ef-a5fad2181b1a" xsi:nil="true"/>
    <lcf76f155ced4ddcb4097134ff3c332f xmlns="40bcddbf-5152-4ba4-91ea-bc5d864a028e">
      <Terms xmlns="http://schemas.microsoft.com/office/infopath/2007/PartnerControls"/>
    </lcf76f155ced4ddcb4097134ff3c332f>
    <SharedWithUsers xmlns="1ff868c5-2c61-4494-a6ef-a5fad2181b1a">
      <UserInfo>
        <DisplayName>Elisha Shin</DisplayName>
        <AccountId>2112</AccountId>
        <AccountType/>
      </UserInfo>
      <UserInfo>
        <DisplayName>Carolyn Whiting</DisplayName>
        <AccountId>58</AccountId>
        <AccountType/>
      </UserInfo>
      <UserInfo>
        <DisplayName>Stephanie Bedasse</DisplayName>
        <AccountId>639</AccountId>
        <AccountType/>
      </UserInfo>
      <UserInfo>
        <DisplayName>O'Llenecia Walker</DisplayName>
        <AccountId>3596</AccountId>
        <AccountType/>
      </UserInfo>
      <UserInfo>
        <DisplayName>Nikta Tamashekan</DisplayName>
        <AccountId>906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131C5D-9016-4E13-9205-2773B7AC0C01}">
  <ds:schemaRefs>
    <ds:schemaRef ds:uri="1ff868c5-2c61-4494-a6ef-a5fad2181b1a"/>
    <ds:schemaRef ds:uri="40bcddbf-5152-4ba4-91ea-bc5d864a02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4F9C7E2-68C6-48F1-8EC0-5B3B76E9AB12}">
  <ds:schemaRefs>
    <ds:schemaRef ds:uri="http://purl.org/dc/elements/1.1/"/>
    <ds:schemaRef ds:uri="http://schemas.microsoft.com/office/2006/metadata/properties"/>
    <ds:schemaRef ds:uri="40bcddbf-5152-4ba4-91ea-bc5d864a028e"/>
    <ds:schemaRef ds:uri="http://purl.org/dc/terms/"/>
    <ds:schemaRef ds:uri="http://schemas.openxmlformats.org/package/2006/metadata/core-properties"/>
    <ds:schemaRef ds:uri="1ff868c5-2c61-4494-a6ef-a5fad2181b1a"/>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4BB1B6B8-D776-4FA4-9FFC-B662ABD670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TotalTime>
  <Words>2018</Words>
  <Application>Microsoft Office PowerPoint</Application>
  <PresentationFormat>Widescreen</PresentationFormat>
  <Paragraphs>169</Paragraphs>
  <Slides>21</Slides>
  <Notes>9</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1_Office Theme</vt:lpstr>
      <vt:lpstr>FORWARD Master Template</vt:lpstr>
      <vt:lpstr>PowerPoint Presentation</vt:lpstr>
      <vt:lpstr>Communicating with Patients with Obesity, their Family Members and Other Healthcare Professionals</vt:lpstr>
      <vt:lpstr>PowerPoint Presentation</vt:lpstr>
      <vt:lpstr>Learning outcomes</vt:lpstr>
      <vt:lpstr>Meet Maria </vt:lpstr>
      <vt:lpstr>Discussing obesity with patients </vt:lpstr>
      <vt:lpstr>Motivational interviewing </vt:lpstr>
      <vt:lpstr>Principles of motivational interviewing </vt:lpstr>
      <vt:lpstr>Maria’s motivation for weight loss </vt:lpstr>
      <vt:lpstr>Ask permission</vt:lpstr>
      <vt:lpstr>Initiating weight management conversations </vt:lpstr>
      <vt:lpstr>Initiating the conversation with Maria </vt:lpstr>
      <vt:lpstr>Inform patients about health risks associated with obesity </vt:lpstr>
      <vt:lpstr>Recognize that obesity is not the  patient’s fault</vt:lpstr>
      <vt:lpstr>Discussing obesity with Maria </vt:lpstr>
      <vt:lpstr>Set realistic and attainable goals</vt:lpstr>
      <vt:lpstr>Use the SMART framework to set goals </vt:lpstr>
      <vt:lpstr>Communicating with family members and other healthcare professionals </vt:lpstr>
      <vt:lpstr>Setting goals with Maria and her family members </vt:lpstr>
      <vt:lpstr>Key takeaways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Communicating with patients, family members and other healthcare professionals: A case-based approach</dc:title>
  <dc:creator>Six Degrees Medical</dc:creator>
  <cp:lastModifiedBy>Elisha Shin</cp:lastModifiedBy>
  <cp:revision>23</cp:revision>
  <dcterms:created xsi:type="dcterms:W3CDTF">2022-04-21T12:58:11Z</dcterms:created>
  <dcterms:modified xsi:type="dcterms:W3CDTF">2023-04-18T20:40:07Z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0x0101005D0EBE0C8D17804C930E778C22370D3C</vt:lpwstr>
  </property>
  <property fmtid="{D5CDD505-2E9C-101B-9397-08002B2CF9AE}" pid="3" name="MediaServiceImageTags">
    <vt:lpwstr/>
  </property>
</Properties>
</file>