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6"/>
  </p:notesMasterIdLst>
  <p:sldIdLst>
    <p:sldId id="270" r:id="rId6"/>
    <p:sldId id="256" r:id="rId7"/>
    <p:sldId id="2134804953" r:id="rId8"/>
    <p:sldId id="257" r:id="rId9"/>
    <p:sldId id="6017" r:id="rId10"/>
    <p:sldId id="6018" r:id="rId11"/>
    <p:sldId id="6019" r:id="rId12"/>
    <p:sldId id="6020" r:id="rId13"/>
    <p:sldId id="6021" r:id="rId14"/>
    <p:sldId id="6022" r:id="rId15"/>
    <p:sldId id="6023" r:id="rId16"/>
    <p:sldId id="6024" r:id="rId17"/>
    <p:sldId id="6025" r:id="rId18"/>
    <p:sldId id="6026" r:id="rId19"/>
    <p:sldId id="6031" r:id="rId20"/>
    <p:sldId id="6027" r:id="rId21"/>
    <p:sldId id="6028" r:id="rId22"/>
    <p:sldId id="6029" r:id="rId23"/>
    <p:sldId id="2147374494" r:id="rId24"/>
    <p:sldId id="21348049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0E5BF512-A0F7-4C2D-9E68-24949E8A6FB8}">
          <p14:sldIdLst>
            <p14:sldId id="270"/>
            <p14:sldId id="256"/>
            <p14:sldId id="2134804953"/>
            <p14:sldId id="257"/>
          </p14:sldIdLst>
        </p14:section>
        <p14:section name="Perception" id="{4E1EB6E5-2189-41F4-89D5-78B6B6F82D1A}">
          <p14:sldIdLst>
            <p14:sldId id="6017"/>
            <p14:sldId id="6018"/>
          </p14:sldIdLst>
        </p14:section>
        <p14:section name="Weight bias" id="{BE93AB51-F7AA-4917-B4A2-B8BB43F29525}">
          <p14:sldIdLst>
            <p14:sldId id="6019"/>
            <p14:sldId id="6020"/>
            <p14:sldId id="6021"/>
            <p14:sldId id="6022"/>
            <p14:sldId id="6023"/>
          </p14:sldIdLst>
        </p14:section>
        <p14:section name="Weight stigma" id="{8460BC87-55C2-405F-9091-A407F0BBA395}">
          <p14:sldIdLst>
            <p14:sldId id="6024"/>
            <p14:sldId id="6025"/>
            <p14:sldId id="6026"/>
          </p14:sldIdLst>
        </p14:section>
        <p14:section name="Racial disparity" id="{C9CE435B-6115-45E2-9232-B8E2BC62E3F8}">
          <p14:sldIdLst>
            <p14:sldId id="6031"/>
          </p14:sldIdLst>
        </p14:section>
        <p14:section name="Strategies to improve accessibility and comfort" id="{0D2D916F-7017-41CF-A314-B5178C2C0D34}">
          <p14:sldIdLst>
            <p14:sldId id="6027"/>
            <p14:sldId id="6028"/>
          </p14:sldIdLst>
        </p14:section>
        <p14:section name="Key takeaways" id="{9E4C6DB3-9B85-4750-8DC4-A475BFB51F68}">
          <p14:sldIdLst>
            <p14:sldId id="6029"/>
            <p14:sldId id="2147374494"/>
          </p14:sldIdLst>
        </p14:section>
        <p14:section name="Survey" id="{5F7B1F3D-A157-463F-B8E2-57A97C805980}">
          <p14:sldIdLst>
            <p14:sldId id="2134804952"/>
          </p14:sldIdLst>
        </p14:section>
      </p14:sectionLst>
    </p:ext>
    <p:ext uri="{EFAFB233-063F-42B5-8137-9DF3F51BA10A}">
      <p15:sldGuideLst xmlns:p15="http://schemas.microsoft.com/office/powerpoint/2012/main">
        <p15:guide id="1" orient="horz" pos="576" userDrawn="1">
          <p15:clr>
            <a:srgbClr val="A4A3A4"/>
          </p15:clr>
        </p15:guide>
        <p15:guide id="2" pos="408" userDrawn="1">
          <p15:clr>
            <a:srgbClr val="A4A3A4"/>
          </p15:clr>
        </p15:guide>
        <p15:guide id="3" orient="horz" pos="41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E3829860-73A1-38BD-336C-C1F7152F5B50}" name="CYNF (Carolyn Marie Serrano)" initials="C(MS" userId="S::CYNF@novonordisk.com::d6b81d46-bc0e-49f1-95be-5ab276ed5b4e" providerId="AD"/>
  <p188:author id="{660B61A7-3A8D-B6B9-3D5E-57B26B7F5813}" name="Six Degrees Medical " initials="SDM" userId="Six Degrees Medical "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ta Tamashekan" initials="NT" lastIdx="5" clrIdx="0">
    <p:extLst>
      <p:ext uri="{19B8F6BF-5375-455C-9EA6-DF929625EA0E}">
        <p15:presenceInfo xmlns:p15="http://schemas.microsoft.com/office/powerpoint/2012/main" userId="Nikta Tamashekan" providerId="None"/>
      </p:ext>
    </p:extLst>
  </p:cmAuthor>
  <p:cmAuthor id="2" name="O'Llenecia Walker" initials="OW" lastIdx="4" clrIdx="1">
    <p:extLst>
      <p:ext uri="{19B8F6BF-5375-455C-9EA6-DF929625EA0E}">
        <p15:presenceInfo xmlns:p15="http://schemas.microsoft.com/office/powerpoint/2012/main" userId="S::owalker@sixdegreesmed.com::04887c83-c392-4689-abfd-e284f8142aeb" providerId="AD"/>
      </p:ext>
    </p:extLst>
  </p:cmAuthor>
  <p:cmAuthor id="3" name="BRSZ (Gabriel Smolarz)" initials="B(S" lastIdx="5" clrIdx="2">
    <p:extLst>
      <p:ext uri="{19B8F6BF-5375-455C-9EA6-DF929625EA0E}">
        <p15:presenceInfo xmlns:p15="http://schemas.microsoft.com/office/powerpoint/2012/main" userId="S::BRSZ@novonordisk.com::0bb70a97-6657-4730-aa20-f334c76ea336" providerId="AD"/>
      </p:ext>
    </p:extLst>
  </p:cmAuthor>
  <p:cmAuthor id="4" name="Sally Johnson-Majewski" initials="SJM" lastIdx="7" clrIdx="3">
    <p:extLst>
      <p:ext uri="{19B8F6BF-5375-455C-9EA6-DF929625EA0E}">
        <p15:presenceInfo xmlns:p15="http://schemas.microsoft.com/office/powerpoint/2012/main" userId="Sally Johnson-Majews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B05"/>
    <a:srgbClr val="F93C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D9B43-E58D-4572-9FA1-76832EDF97EA}" v="1" dt="2023-04-13T20:19:37.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1" autoAdjust="0"/>
    <p:restoredTop sz="78723" autoAdjust="0"/>
  </p:normalViewPr>
  <p:slideViewPr>
    <p:cSldViewPr snapToGrid="0">
      <p:cViewPr varScale="1">
        <p:scale>
          <a:sx n="84" d="100"/>
          <a:sy n="84" d="100"/>
        </p:scale>
        <p:origin x="1518" y="90"/>
      </p:cViewPr>
      <p:guideLst>
        <p:guide orient="horz" pos="576"/>
        <p:guide pos="408"/>
        <p:guide orient="horz" pos="4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CCC5BD"/>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7160-4135-95A7-143CDC9A92D3}"/>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7160-4135-95A7-143CDC9A92D3}"/>
              </c:ext>
            </c:extLst>
          </c:dPt>
          <c:val>
            <c:numRef>
              <c:f>Sheet1!$B$2:$B$3</c:f>
              <c:numCache>
                <c:formatCode>General</c:formatCode>
                <c:ptCount val="2"/>
                <c:pt idx="0">
                  <c:v>65</c:v>
                </c:pt>
                <c:pt idx="1">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7160-4135-95A7-143CDC9A92D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D6CD-4237-9260-D9B762E47A55}"/>
              </c:ext>
            </c:extLst>
          </c:dPt>
          <c:dPt>
            <c:idx val="1"/>
            <c:bubble3D val="0"/>
            <c:spPr>
              <a:solidFill>
                <a:schemeClr val="accent5">
                  <a:lumMod val="20000"/>
                  <a:lumOff val="80000"/>
                </a:schemeClr>
              </a:solidFill>
              <a:ln w="19050">
                <a:noFill/>
              </a:ln>
              <a:effectLst/>
            </c:spPr>
            <c:extLst>
              <c:ext xmlns:c16="http://schemas.microsoft.com/office/drawing/2014/chart" uri="{C3380CC4-5D6E-409C-BE32-E72D297353CC}">
                <c16:uniqueId val="{00000003-D6CD-4237-9260-D9B762E47A55}"/>
              </c:ext>
            </c:extLst>
          </c:dPt>
          <c:val>
            <c:numRef>
              <c:f>Sheet1!$B$2:$B$3</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D6CD-4237-9260-D9B762E47A5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2">
                <a:lumMod val="25000"/>
              </a:schemeClr>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7C6E-41ED-A6CE-8D7A5416E5A0}"/>
              </c:ext>
            </c:extLst>
          </c:dPt>
          <c:dPt>
            <c:idx val="1"/>
            <c:bubble3D val="0"/>
            <c:spPr>
              <a:solidFill>
                <a:schemeClr val="bg2">
                  <a:lumMod val="90000"/>
                </a:schemeClr>
              </a:solidFill>
              <a:ln w="19050">
                <a:noFill/>
              </a:ln>
              <a:effectLst/>
            </c:spPr>
            <c:extLst>
              <c:ext xmlns:c16="http://schemas.microsoft.com/office/drawing/2014/chart" uri="{C3380CC4-5D6E-409C-BE32-E72D297353CC}">
                <c16:uniqueId val="{00000003-7C6E-41ED-A6CE-8D7A5416E5A0}"/>
              </c:ext>
            </c:extLst>
          </c:dPt>
          <c:val>
            <c:numRef>
              <c:f>Sheet1!$B$2:$B$3</c:f>
              <c:numCache>
                <c:formatCode>General</c:formatCode>
                <c:ptCount val="2"/>
                <c:pt idx="0">
                  <c:v>71</c:v>
                </c:pt>
                <c:pt idx="1">
                  <c:v>29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7C6E-41ED-A6CE-8D7A5416E5A0}"/>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tx1">
                  <a:lumMod val="85000"/>
                  <a:lumOff val="15000"/>
                </a:schemeClr>
              </a:solidFill>
              <a:ln w="19050">
                <a:noFill/>
              </a:ln>
              <a:effectLst/>
            </c:spPr>
            <c:extLst>
              <c:ext xmlns:c16="http://schemas.microsoft.com/office/drawing/2014/chart" uri="{C3380CC4-5D6E-409C-BE32-E72D297353CC}">
                <c16:uniqueId val="{00000001-B925-452E-8092-C5B35FE6995C}"/>
              </c:ext>
            </c:extLst>
          </c:dPt>
          <c:dPt>
            <c:idx val="1"/>
            <c:bubble3D val="0"/>
            <c:spPr>
              <a:solidFill>
                <a:srgbClr val="CCC5BD"/>
              </a:solidFill>
              <a:ln w="19050">
                <a:noFill/>
              </a:ln>
              <a:effectLst/>
            </c:spPr>
            <c:extLst>
              <c:ext xmlns:c16="http://schemas.microsoft.com/office/drawing/2014/chart" uri="{C3380CC4-5D6E-409C-BE32-E72D297353CC}">
                <c16:uniqueId val="{00000003-B925-452E-8092-C5B35FE6995C}"/>
              </c:ext>
            </c:extLst>
          </c:dPt>
          <c:val>
            <c:numRef>
              <c:f>Sheet1!$B$2:$B$3</c:f>
              <c:numCache>
                <c:formatCode>General</c:formatCode>
                <c:ptCount val="2"/>
                <c:pt idx="0">
                  <c:v>5</c:v>
                </c:pt>
                <c:pt idx="1">
                  <c:v>95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B925-452E-8092-C5B35FE6995C}"/>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tx1">
                  <a:lumMod val="85000"/>
                  <a:lumOff val="15000"/>
                </a:schemeClr>
              </a:solidFill>
              <a:ln w="19050">
                <a:noFill/>
              </a:ln>
              <a:effectLst/>
            </c:spPr>
            <c:extLst>
              <c:ext xmlns:c16="http://schemas.microsoft.com/office/drawing/2014/chart" uri="{C3380CC4-5D6E-409C-BE32-E72D297353CC}">
                <c16:uniqueId val="{00000001-631B-44D7-BCD5-40A204C243A6}"/>
              </c:ext>
            </c:extLst>
          </c:dPt>
          <c:dPt>
            <c:idx val="1"/>
            <c:bubble3D val="0"/>
            <c:spPr>
              <a:solidFill>
                <a:srgbClr val="CCC5BD"/>
              </a:solidFill>
              <a:ln w="19050">
                <a:noFill/>
              </a:ln>
              <a:effectLst/>
            </c:spPr>
            <c:extLst>
              <c:ext xmlns:c16="http://schemas.microsoft.com/office/drawing/2014/chart" uri="{C3380CC4-5D6E-409C-BE32-E72D297353CC}">
                <c16:uniqueId val="{00000003-631B-44D7-BCD5-40A204C243A6}"/>
              </c:ext>
            </c:extLst>
          </c:dPt>
          <c:val>
            <c:numRef>
              <c:f>Sheet1!$B$2:$B$3</c:f>
              <c:numCache>
                <c:formatCode>General</c:formatCode>
                <c:ptCount val="2"/>
                <c:pt idx="0">
                  <c:v>10</c:v>
                </c:pt>
                <c:pt idx="1">
                  <c:v>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631B-44D7-BCD5-40A204C243A6}"/>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965B-46DA-95B8-002327E998B3}"/>
              </c:ext>
            </c:extLst>
          </c:dPt>
          <c:dPt>
            <c:idx val="1"/>
            <c:bubble3D val="0"/>
            <c:spPr>
              <a:solidFill>
                <a:srgbClr val="CCC5BD"/>
              </a:solidFill>
              <a:ln w="19050">
                <a:noFill/>
              </a:ln>
              <a:effectLst/>
            </c:spPr>
            <c:extLst>
              <c:ext xmlns:c16="http://schemas.microsoft.com/office/drawing/2014/chart" uri="{C3380CC4-5D6E-409C-BE32-E72D297353CC}">
                <c16:uniqueId val="{00000003-965B-46DA-95B8-002327E998B3}"/>
              </c:ext>
            </c:extLst>
          </c:dPt>
          <c:val>
            <c:numRef>
              <c:f>Sheet1!$B$2:$B$3</c:f>
              <c:numCache>
                <c:formatCode>General</c:formatCode>
                <c:ptCount val="2"/>
                <c:pt idx="0">
                  <c:v>68</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965B-46DA-95B8-002327E998B3}"/>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002060"/>
            </a:solidFill>
            <a:ln>
              <a:noFill/>
            </a:ln>
          </c:spPr>
          <c:dPt>
            <c:idx val="0"/>
            <c:bubble3D val="0"/>
            <c:spPr>
              <a:solidFill>
                <a:schemeClr val="bg2">
                  <a:lumMod val="25000"/>
                </a:schemeClr>
              </a:solidFill>
              <a:ln w="19050">
                <a:noFill/>
              </a:ln>
              <a:effectLst/>
            </c:spPr>
            <c:extLst>
              <c:ext xmlns:c16="http://schemas.microsoft.com/office/drawing/2014/chart" uri="{C3380CC4-5D6E-409C-BE32-E72D297353CC}">
                <c16:uniqueId val="{00000001-F168-4E75-B621-8321E629A320}"/>
              </c:ext>
            </c:extLst>
          </c:dPt>
          <c:dPt>
            <c:idx val="1"/>
            <c:bubble3D val="0"/>
            <c:spPr>
              <a:solidFill>
                <a:srgbClr val="CCC5BD"/>
              </a:solidFill>
              <a:ln w="19050">
                <a:noFill/>
              </a:ln>
              <a:effectLst/>
            </c:spPr>
            <c:extLst>
              <c:ext xmlns:c16="http://schemas.microsoft.com/office/drawing/2014/chart" uri="{C3380CC4-5D6E-409C-BE32-E72D297353CC}">
                <c16:uniqueId val="{00000003-F168-4E75-B621-8321E629A320}"/>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F168-4E75-B621-8321E629A320}"/>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F5781-AA79-4F97-9108-BB47F5127C49}" type="datetimeFigureOut">
              <a:rPr lang="en-CA" smtClean="0"/>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361F1-C686-46B2-B674-141520024AAD}" type="slidenum">
              <a:rPr lang="en-CA" smtClean="0"/>
              <a:t>‹#›</a:t>
            </a:fld>
            <a:endParaRPr lang="en-CA"/>
          </a:p>
        </p:txBody>
      </p:sp>
    </p:spTree>
    <p:extLst>
      <p:ext uri="{BB962C8B-B14F-4D97-AF65-F5344CB8AC3E}">
        <p14:creationId xmlns:p14="http://schemas.microsoft.com/office/powerpoint/2010/main" val="323178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6361F1-C686-46B2-B674-141520024AAD}" type="slidenum">
              <a:rPr lang="en-CA" smtClean="0"/>
              <a:t>7</a:t>
            </a:fld>
            <a:endParaRPr lang="en-CA"/>
          </a:p>
        </p:txBody>
      </p:sp>
    </p:spTree>
    <p:extLst>
      <p:ext uri="{BB962C8B-B14F-4D97-AF65-F5344CB8AC3E}">
        <p14:creationId xmlns:p14="http://schemas.microsoft.com/office/powerpoint/2010/main" val="226724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46361F1-C686-46B2-B674-141520024AAD}" type="slidenum">
              <a:rPr lang="en-CA" smtClean="0"/>
              <a:t>8</a:t>
            </a:fld>
            <a:endParaRPr lang="en-CA"/>
          </a:p>
        </p:txBody>
      </p:sp>
    </p:spTree>
    <p:extLst>
      <p:ext uri="{BB962C8B-B14F-4D97-AF65-F5344CB8AC3E}">
        <p14:creationId xmlns:p14="http://schemas.microsoft.com/office/powerpoint/2010/main" val="177645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 (Slides 6-8; </a:t>
            </a:r>
            <a:r>
              <a:rPr lang="en-US" sz="1200" dirty="0">
                <a:latin typeface="Arial" panose="020B0604020202020204" pitchFamily="34" charset="0"/>
                <a:ea typeface="Calibri" panose="020F0502020204030204" pitchFamily="34" charset="0"/>
                <a:cs typeface="Times New Roman" panose="02020603050405020304" pitchFamily="18" charset="0"/>
              </a:rPr>
              <a:t>Both a and c are forms of weight bias i.e. shorter appointment times for patients with obesity and not believing them or thinking that they’re lazy</a:t>
            </a:r>
            <a:r>
              <a:rPr lang="en-US" dirty="0"/>
              <a:t>) </a:t>
            </a:r>
          </a:p>
          <a:p>
            <a:pPr marL="228600" indent="-228600">
              <a:buAutoNum type="arabicPeriod"/>
            </a:pPr>
            <a:r>
              <a:rPr lang="en-US" dirty="0"/>
              <a:t>b (Slides 11-12; Weight stigma can lead to greater avoidance of exercise)</a:t>
            </a:r>
          </a:p>
          <a:p>
            <a:pPr marL="228600" indent="-228600">
              <a:buAutoNum type="arabicPeriod"/>
            </a:pPr>
            <a:r>
              <a:rPr lang="en-US" dirty="0"/>
              <a:t>d (Slide 15; All of these are strategies for improving accessibility in healthcare environments)</a:t>
            </a:r>
          </a:p>
          <a:p>
            <a:pPr marL="0" indent="0">
              <a:buNone/>
            </a:pPr>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dirty="0"/>
          </a:p>
        </p:txBody>
      </p:sp>
    </p:spTree>
    <p:extLst>
      <p:ext uri="{BB962C8B-B14F-4D97-AF65-F5344CB8AC3E}">
        <p14:creationId xmlns:p14="http://schemas.microsoft.com/office/powerpoint/2010/main" val="235863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1532-48D2-4151-99EE-0092FDB66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2D4C2E6-CCF6-4977-82B9-51336AB26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4DC19E3-195D-4486-9199-B7F51FDA646E}"/>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5" name="Footer Placeholder 4">
            <a:extLst>
              <a:ext uri="{FF2B5EF4-FFF2-40B4-BE49-F238E27FC236}">
                <a16:creationId xmlns:a16="http://schemas.microsoft.com/office/drawing/2014/main" id="{CFBB2C33-0B15-4F30-9E89-39AF92D739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EBA9B6-4ADF-4E1A-96A9-E51CE82B2182}"/>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402823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A754-871C-4913-89C2-A1B70C5BEDD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62ADF13-47A7-4A2B-B5BC-A73931B9BF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C922E2-9514-4586-8848-7B9E95C207AE}"/>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5" name="Footer Placeholder 4">
            <a:extLst>
              <a:ext uri="{FF2B5EF4-FFF2-40B4-BE49-F238E27FC236}">
                <a16:creationId xmlns:a16="http://schemas.microsoft.com/office/drawing/2014/main" id="{144B4339-BE5B-4D21-A6C7-C8D51CDAA9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874ABA-6D55-413E-93DA-E6C5AB0D55A1}"/>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400195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E3B92-D868-41FD-83A9-CC4A7D209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A9E3EB7-BAF6-4D3D-B86D-687D821F4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9ADC35-30AC-41E5-963B-BED3D88A612D}"/>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5" name="Footer Placeholder 4">
            <a:extLst>
              <a:ext uri="{FF2B5EF4-FFF2-40B4-BE49-F238E27FC236}">
                <a16:creationId xmlns:a16="http://schemas.microsoft.com/office/drawing/2014/main" id="{ED0AD455-FB4C-4BD3-944B-81059BE042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5B5610-3AFF-4492-A486-12AE5006CBD3}"/>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77626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18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63645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08673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245399564"/>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488503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16731287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84017976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5237056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9078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BA55-0719-42F7-B53F-73A864BA5F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85B4449-D3E0-4D4E-AB10-D80F3DF48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486E58-7542-4BAC-A401-AA97A2AC5BFD}"/>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5" name="Footer Placeholder 4">
            <a:extLst>
              <a:ext uri="{FF2B5EF4-FFF2-40B4-BE49-F238E27FC236}">
                <a16:creationId xmlns:a16="http://schemas.microsoft.com/office/drawing/2014/main" id="{F476CFE5-802A-4003-8B89-69615BA4F9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8410F3-5D92-4001-9AF6-EFB1345EA94C}"/>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217506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859165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7053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189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2745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56571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336969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234909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18 April 2023</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424658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E564-E91F-4F9F-9B9B-675D35EFABC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FE71403F-F609-4EDE-B45F-422E40C12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718D5-740C-484D-85E1-C05EC57E7A4E}"/>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5" name="Footer Placeholder 4">
            <a:extLst>
              <a:ext uri="{FF2B5EF4-FFF2-40B4-BE49-F238E27FC236}">
                <a16:creationId xmlns:a16="http://schemas.microsoft.com/office/drawing/2014/main" id="{F4FD052F-1BDE-49A9-A839-156412BAF1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8DD58D-A988-4099-B873-429F72F16F27}"/>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170941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1697-3023-4EEB-A532-23FE7BF3256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F64368A-CCE6-49EC-93DA-A598F887E2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40195A-3274-43F2-A9F3-5321750051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2684AA8-8F2B-4590-8FC5-CD320F74D9A3}"/>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6" name="Footer Placeholder 5">
            <a:extLst>
              <a:ext uri="{FF2B5EF4-FFF2-40B4-BE49-F238E27FC236}">
                <a16:creationId xmlns:a16="http://schemas.microsoft.com/office/drawing/2014/main" id="{EA759971-0263-46C1-933B-6B55CE5ADB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A770C5-5C17-4015-9F91-2EC5B8A850BC}"/>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184150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3E6-4261-4445-9538-2114491AFD2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EB3D64F-E261-483D-A2AC-84C3731044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4F699-E35A-4ED7-AE42-2180669EA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1708E7-C423-48AF-8D65-FDA9E9758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D1D68-64C8-4A00-B961-43CA235CE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74B6346-889F-44C1-9D22-3EBFEA5EF500}"/>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8" name="Footer Placeholder 7">
            <a:extLst>
              <a:ext uri="{FF2B5EF4-FFF2-40B4-BE49-F238E27FC236}">
                <a16:creationId xmlns:a16="http://schemas.microsoft.com/office/drawing/2014/main" id="{8997407E-5B2E-4BF5-8773-5EA5BEEFE4C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DFDA745-7086-44F5-A7D1-DF3B5AFB98DD}"/>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184582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9507-D7F8-41A9-9E50-5CE301FA2B2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57D7A2B-E946-4DA2-B30D-F57608F02869}"/>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4" name="Footer Placeholder 3">
            <a:extLst>
              <a:ext uri="{FF2B5EF4-FFF2-40B4-BE49-F238E27FC236}">
                <a16:creationId xmlns:a16="http://schemas.microsoft.com/office/drawing/2014/main" id="{3646D9E6-0699-482F-A4E8-6A1F054F1F4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9C2E116-E44A-4CAE-92F4-B6DED5E11748}"/>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12394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AEFA7-46F8-4B9C-ABDE-A359E2B2B75A}"/>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3" name="Footer Placeholder 2">
            <a:extLst>
              <a:ext uri="{FF2B5EF4-FFF2-40B4-BE49-F238E27FC236}">
                <a16:creationId xmlns:a16="http://schemas.microsoft.com/office/drawing/2014/main" id="{90D452B1-970B-42FA-BB77-83DE8FEDA35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BE91128-5E2A-43AE-9AFA-08765E609706}"/>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43023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3434-6CB0-483C-B716-5C3C0B956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FDB3D3F-E3AD-44BC-900A-132B2A56D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17B4EC-0329-4AB2-A7EB-7E651537D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D11DD2-D69D-45DB-ACF5-9EE34142B82D}"/>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6" name="Footer Placeholder 5">
            <a:extLst>
              <a:ext uri="{FF2B5EF4-FFF2-40B4-BE49-F238E27FC236}">
                <a16:creationId xmlns:a16="http://schemas.microsoft.com/office/drawing/2014/main" id="{6D5DA513-125B-4D33-A935-804A333BF29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4D58FC-23F7-4BAF-838F-DF4F93FCA179}"/>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767665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CB18-7330-4AF0-8319-007AC480B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EDABA8F-B2AF-4461-A546-EA5A8B1DA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FE02146-05FF-4A86-B9EE-362568451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C8FC0-C120-49C7-879E-5DE4CBB4382E}"/>
              </a:ext>
            </a:extLst>
          </p:cNvPr>
          <p:cNvSpPr>
            <a:spLocks noGrp="1"/>
          </p:cNvSpPr>
          <p:nvPr>
            <p:ph type="dt" sz="half" idx="10"/>
          </p:nvPr>
        </p:nvSpPr>
        <p:spPr/>
        <p:txBody>
          <a:bodyPr/>
          <a:lstStyle/>
          <a:p>
            <a:fld id="{8C416C14-0C7F-49F0-9EC1-24E2737DABAA}" type="datetimeFigureOut">
              <a:rPr lang="en-CA" smtClean="0"/>
              <a:t>2023-04-18</a:t>
            </a:fld>
            <a:endParaRPr lang="en-CA"/>
          </a:p>
        </p:txBody>
      </p:sp>
      <p:sp>
        <p:nvSpPr>
          <p:cNvPr id="6" name="Footer Placeholder 5">
            <a:extLst>
              <a:ext uri="{FF2B5EF4-FFF2-40B4-BE49-F238E27FC236}">
                <a16:creationId xmlns:a16="http://schemas.microsoft.com/office/drawing/2014/main" id="{77D4C59A-7D8A-43DE-BF21-823E1994560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9C9C9E-AEFC-444F-A1C8-104909020D3B}"/>
              </a:ext>
            </a:extLst>
          </p:cNvPr>
          <p:cNvSpPr>
            <a:spLocks noGrp="1"/>
          </p:cNvSpPr>
          <p:nvPr>
            <p:ph type="sldNum" sz="quarter" idx="12"/>
          </p:nvPr>
        </p:nvSpPr>
        <p:spPr/>
        <p:txBody>
          <a:bodyPr/>
          <a:lstStyle/>
          <a:p>
            <a:fld id="{6C246334-A270-4CD0-8B7C-7566EDAD44CE}" type="slidenum">
              <a:rPr lang="en-CA" smtClean="0"/>
              <a:t>‹#›</a:t>
            </a:fld>
            <a:endParaRPr lang="en-CA"/>
          </a:p>
        </p:txBody>
      </p:sp>
    </p:spTree>
    <p:extLst>
      <p:ext uri="{BB962C8B-B14F-4D97-AF65-F5344CB8AC3E}">
        <p14:creationId xmlns:p14="http://schemas.microsoft.com/office/powerpoint/2010/main" val="328363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3.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7.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4.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2.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19.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4.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6.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0.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5.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DA4CB-CD72-4E35-9BE0-BA361CF58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6ECF38-EE5D-455F-8F41-ACCDBD763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AD6FE4-D3D9-4597-B59F-A70B906B3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16C14-0C7F-49F0-9EC1-24E2737DABAA}" type="datetimeFigureOut">
              <a:rPr lang="en-CA" smtClean="0"/>
              <a:t>2023-04-18</a:t>
            </a:fld>
            <a:endParaRPr lang="en-CA"/>
          </a:p>
        </p:txBody>
      </p:sp>
      <p:sp>
        <p:nvSpPr>
          <p:cNvPr id="5" name="Footer Placeholder 4">
            <a:extLst>
              <a:ext uri="{FF2B5EF4-FFF2-40B4-BE49-F238E27FC236}">
                <a16:creationId xmlns:a16="http://schemas.microsoft.com/office/drawing/2014/main" id="{80354736-81EA-464C-B626-1E08E9F7E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E2E3A8E-8C3F-4E2B-A70D-2BFC7D827A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46334-A270-4CD0-8B7C-7566EDAD44CE}" type="slidenum">
              <a:rPr lang="en-CA" smtClean="0"/>
              <a:t>‹#›</a:t>
            </a:fld>
            <a:endParaRPr lang="en-CA"/>
          </a:p>
        </p:txBody>
      </p:sp>
    </p:spTree>
    <p:extLst>
      <p:ext uri="{BB962C8B-B14F-4D97-AF65-F5344CB8AC3E}">
        <p14:creationId xmlns:p14="http://schemas.microsoft.com/office/powerpoint/2010/main" val="319069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2708453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4617c1smqldcqsat27z78x17-wpengine.netdna-ssl.com/wp-content/uploads/People-First.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pcd/issues/2019/18_0579.ht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kirwaninstitute.osu.ed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53898A04-81D4-4173-AE44-9234FAE263BA}"/>
              </a:ext>
            </a:extLst>
          </p:cNvPr>
          <p:cNvSpPr txBox="1">
            <a:spLocks/>
          </p:cNvSpPr>
          <p:nvPr/>
        </p:nvSpPr>
        <p:spPr>
          <a:xfrm>
            <a:off x="1098522" y="1965277"/>
            <a:ext cx="7156223" cy="2971799"/>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Addressing Stigma and Bias in Caring for Patients with Obesity​</a:t>
            </a:r>
          </a:p>
        </p:txBody>
      </p:sp>
      <p:sp>
        <p:nvSpPr>
          <p:cNvPr id="3" name="Text Placeholder 13">
            <a:extLst>
              <a:ext uri="{FF2B5EF4-FFF2-40B4-BE49-F238E27FC236}">
                <a16:creationId xmlns:a16="http://schemas.microsoft.com/office/drawing/2014/main" id="{8AF077DB-C1B6-422E-AA9E-9324806FA431}"/>
              </a:ext>
            </a:extLst>
          </p:cNvPr>
          <p:cNvSpPr txBox="1">
            <a:spLocks/>
          </p:cNvSpPr>
          <p:nvPr/>
        </p:nvSpPr>
        <p:spPr>
          <a:xfrm>
            <a:off x="1146420" y="4986587"/>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4</a:t>
            </a:r>
          </a:p>
        </p:txBody>
      </p:sp>
    </p:spTree>
    <p:extLst>
      <p:ext uri="{BB962C8B-B14F-4D97-AF65-F5344CB8AC3E}">
        <p14:creationId xmlns:p14="http://schemas.microsoft.com/office/powerpoint/2010/main" val="2239336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F915-92F4-4C22-B6A0-D91DA0420996}"/>
              </a:ext>
            </a:extLst>
          </p:cNvPr>
          <p:cNvSpPr>
            <a:spLocks noGrp="1"/>
          </p:cNvSpPr>
          <p:nvPr>
            <p:ph type="title"/>
          </p:nvPr>
        </p:nvSpPr>
        <p:spPr/>
        <p:txBody>
          <a:bodyPr/>
          <a:lstStyle/>
          <a:p>
            <a:r>
              <a:rPr lang="en-CA" dirty="0"/>
              <a:t>HCP weight bias impacts care</a:t>
            </a:r>
          </a:p>
        </p:txBody>
      </p:sp>
      <p:sp>
        <p:nvSpPr>
          <p:cNvPr id="3" name="Text Placeholder 2">
            <a:extLst>
              <a:ext uri="{FF2B5EF4-FFF2-40B4-BE49-F238E27FC236}">
                <a16:creationId xmlns:a16="http://schemas.microsoft.com/office/drawing/2014/main" id="{9D7EBE94-E425-4C0C-A0B4-E970A27DE531}"/>
              </a:ext>
            </a:extLst>
          </p:cNvPr>
          <p:cNvSpPr>
            <a:spLocks noGrp="1"/>
          </p:cNvSpPr>
          <p:nvPr>
            <p:ph type="body" sz="quarter" idx="13"/>
          </p:nvPr>
        </p:nvSpPr>
        <p:spPr/>
        <p:txBody>
          <a:bodyPr/>
          <a:lstStyle/>
          <a:p>
            <a:br>
              <a:rPr lang="en-CA" sz="1000" i="0" dirty="0"/>
            </a:br>
            <a:r>
              <a:rPr lang="en-CA" sz="1000" i="0" dirty="0"/>
              <a:t>BMI, body mass index; HCP, healthcare professional.</a:t>
            </a:r>
            <a:br>
              <a:rPr lang="en-CA" sz="1000" i="0" dirty="0"/>
            </a:br>
            <a:r>
              <a:rPr lang="en-CA" sz="1000" i="0" dirty="0" err="1"/>
              <a:t>Hebl</a:t>
            </a:r>
            <a:r>
              <a:rPr lang="en-CA" sz="1000" i="0" dirty="0"/>
              <a:t> MR and Xu J. Int J </a:t>
            </a:r>
            <a:r>
              <a:rPr lang="en-CA" sz="1000" i="0" dirty="0" err="1"/>
              <a:t>Obes</a:t>
            </a:r>
            <a:r>
              <a:rPr lang="en-CA" sz="1000" i="0" dirty="0"/>
              <a:t> 2001;25;1246–52.</a:t>
            </a:r>
          </a:p>
        </p:txBody>
      </p:sp>
      <p:sp>
        <p:nvSpPr>
          <p:cNvPr id="4" name="Rectangle 3">
            <a:extLst>
              <a:ext uri="{FF2B5EF4-FFF2-40B4-BE49-F238E27FC236}">
                <a16:creationId xmlns:a16="http://schemas.microsoft.com/office/drawing/2014/main" id="{4D7EBC38-C83C-4A5F-8351-FBFD14559761}"/>
              </a:ext>
            </a:extLst>
          </p:cNvPr>
          <p:cNvSpPr/>
          <p:nvPr/>
        </p:nvSpPr>
        <p:spPr>
          <a:xfrm>
            <a:off x="2181911" y="2674569"/>
            <a:ext cx="10010089" cy="249425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mn-ea"/>
              <a:cs typeface="+mn-cs"/>
            </a:endParaRPr>
          </a:p>
        </p:txBody>
      </p:sp>
      <p:grpSp>
        <p:nvGrpSpPr>
          <p:cNvPr id="5" name="Group 4">
            <a:extLst>
              <a:ext uri="{FF2B5EF4-FFF2-40B4-BE49-F238E27FC236}">
                <a16:creationId xmlns:a16="http://schemas.microsoft.com/office/drawing/2014/main" id="{FC18C56D-0D23-4B35-9FD9-27A324B3897A}"/>
              </a:ext>
            </a:extLst>
          </p:cNvPr>
          <p:cNvGrpSpPr/>
          <p:nvPr/>
        </p:nvGrpSpPr>
        <p:grpSpPr>
          <a:xfrm>
            <a:off x="647999" y="1687682"/>
            <a:ext cx="3317972" cy="3919645"/>
            <a:chOff x="5165667" y="325581"/>
            <a:chExt cx="2811772" cy="3321652"/>
          </a:xfrm>
        </p:grpSpPr>
        <p:grpSp>
          <p:nvGrpSpPr>
            <p:cNvPr id="6" name="Group 5">
              <a:extLst>
                <a:ext uri="{FF2B5EF4-FFF2-40B4-BE49-F238E27FC236}">
                  <a16:creationId xmlns:a16="http://schemas.microsoft.com/office/drawing/2014/main" id="{76A3C920-4C09-443B-B9E8-BABF73274F71}"/>
                </a:ext>
              </a:extLst>
            </p:cNvPr>
            <p:cNvGrpSpPr/>
            <p:nvPr/>
          </p:nvGrpSpPr>
          <p:grpSpPr>
            <a:xfrm rot="668315">
              <a:off x="5165667" y="325581"/>
              <a:ext cx="2811772" cy="3321652"/>
              <a:chOff x="367073" y="4040198"/>
              <a:chExt cx="523042" cy="617889"/>
            </a:xfrm>
          </p:grpSpPr>
          <p:sp>
            <p:nvSpPr>
              <p:cNvPr id="20" name="Rectangle: Rounded Corners 19">
                <a:extLst>
                  <a:ext uri="{FF2B5EF4-FFF2-40B4-BE49-F238E27FC236}">
                    <a16:creationId xmlns:a16="http://schemas.microsoft.com/office/drawing/2014/main" id="{93BDDA6F-FCC8-424E-8199-9D2A5F4BFBDB}"/>
                  </a:ext>
                </a:extLst>
              </p:cNvPr>
              <p:cNvSpPr/>
              <p:nvPr/>
            </p:nvSpPr>
            <p:spPr>
              <a:xfrm rot="1834796" flipH="1">
                <a:off x="729219" y="4156188"/>
                <a:ext cx="86252" cy="3899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1" name="Rectangle 20">
                <a:extLst>
                  <a:ext uri="{FF2B5EF4-FFF2-40B4-BE49-F238E27FC236}">
                    <a16:creationId xmlns:a16="http://schemas.microsoft.com/office/drawing/2014/main" id="{77E48BAA-4AB5-4862-A8C8-342E43ACF9F5}"/>
                  </a:ext>
                </a:extLst>
              </p:cNvPr>
              <p:cNvSpPr/>
              <p:nvPr/>
            </p:nvSpPr>
            <p:spPr>
              <a:xfrm>
                <a:off x="599657" y="4091275"/>
                <a:ext cx="57875" cy="5987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2" name="Rectangle: Rounded Corners 21">
                <a:extLst>
                  <a:ext uri="{FF2B5EF4-FFF2-40B4-BE49-F238E27FC236}">
                    <a16:creationId xmlns:a16="http://schemas.microsoft.com/office/drawing/2014/main" id="{A47C30EE-71C0-485C-BA97-C07518BB1BE6}"/>
                  </a:ext>
                </a:extLst>
              </p:cNvPr>
              <p:cNvSpPr/>
              <p:nvPr/>
            </p:nvSpPr>
            <p:spPr>
              <a:xfrm rot="19531575">
                <a:off x="430162" y="4163149"/>
                <a:ext cx="86252" cy="38998"/>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23" name="Oval 22">
                <a:extLst>
                  <a:ext uri="{FF2B5EF4-FFF2-40B4-BE49-F238E27FC236}">
                    <a16:creationId xmlns:a16="http://schemas.microsoft.com/office/drawing/2014/main" id="{4020971F-31CD-4397-A668-E2B2BDA022D8}"/>
                  </a:ext>
                </a:extLst>
              </p:cNvPr>
              <p:cNvSpPr/>
              <p:nvPr/>
            </p:nvSpPr>
            <p:spPr>
              <a:xfrm flipH="1">
                <a:off x="397038" y="4171957"/>
                <a:ext cx="464959" cy="460417"/>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4" name="Circle: Hollow 23">
                <a:extLst>
                  <a:ext uri="{FF2B5EF4-FFF2-40B4-BE49-F238E27FC236}">
                    <a16:creationId xmlns:a16="http://schemas.microsoft.com/office/drawing/2014/main" id="{23D2E4B8-DD65-4355-BAD3-F1D6D51EC27D}"/>
                  </a:ext>
                </a:extLst>
              </p:cNvPr>
              <p:cNvSpPr/>
              <p:nvPr/>
            </p:nvSpPr>
            <p:spPr>
              <a:xfrm>
                <a:off x="367073" y="4140155"/>
                <a:ext cx="523042" cy="517932"/>
              </a:xfrm>
              <a:prstGeom prst="donut">
                <a:avLst>
                  <a:gd name="adj" fmla="val 7949"/>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5" name="Rectangle: Rounded Corners 24">
                <a:extLst>
                  <a:ext uri="{FF2B5EF4-FFF2-40B4-BE49-F238E27FC236}">
                    <a16:creationId xmlns:a16="http://schemas.microsoft.com/office/drawing/2014/main" id="{629A6615-57E8-438C-A0A1-64E53D350201}"/>
                  </a:ext>
                </a:extLst>
              </p:cNvPr>
              <p:cNvSpPr/>
              <p:nvPr/>
            </p:nvSpPr>
            <p:spPr>
              <a:xfrm flipH="1">
                <a:off x="570782" y="4040198"/>
                <a:ext cx="116022" cy="68136"/>
              </a:xfrm>
              <a:prstGeom prst="round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sp>
          <p:nvSpPr>
            <p:cNvPr id="7" name="Partial Circle 6">
              <a:extLst>
                <a:ext uri="{FF2B5EF4-FFF2-40B4-BE49-F238E27FC236}">
                  <a16:creationId xmlns:a16="http://schemas.microsoft.com/office/drawing/2014/main" id="{D1F1693A-FAAB-4015-988D-187F2402CA15}"/>
                </a:ext>
              </a:extLst>
            </p:cNvPr>
            <p:cNvSpPr/>
            <p:nvPr/>
          </p:nvSpPr>
          <p:spPr>
            <a:xfrm>
              <a:off x="5545605" y="1352178"/>
              <a:ext cx="1957271" cy="1785675"/>
            </a:xfrm>
            <a:prstGeom prst="pie">
              <a:avLst>
                <a:gd name="adj1" fmla="val 16761906"/>
                <a:gd name="adj2" fmla="val 20883699"/>
              </a:avLst>
            </a:prstGeom>
            <a:solidFill>
              <a:schemeClr val="accent3">
                <a:alpha val="4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nvGrpSpPr>
            <p:cNvPr id="8" name="Group 7">
              <a:extLst>
                <a:ext uri="{FF2B5EF4-FFF2-40B4-BE49-F238E27FC236}">
                  <a16:creationId xmlns:a16="http://schemas.microsoft.com/office/drawing/2014/main" id="{5D430E0C-753B-40C4-818F-1BE1FE62CAF8}"/>
                </a:ext>
              </a:extLst>
            </p:cNvPr>
            <p:cNvGrpSpPr/>
            <p:nvPr/>
          </p:nvGrpSpPr>
          <p:grpSpPr>
            <a:xfrm rot="790916">
              <a:off x="5480418" y="1213880"/>
              <a:ext cx="2077230" cy="2056938"/>
              <a:chOff x="7744971" y="3224158"/>
              <a:chExt cx="523042" cy="517932"/>
            </a:xfrm>
          </p:grpSpPr>
          <p:sp>
            <p:nvSpPr>
              <p:cNvPr id="9" name="Circle: Hollow 8">
                <a:extLst>
                  <a:ext uri="{FF2B5EF4-FFF2-40B4-BE49-F238E27FC236}">
                    <a16:creationId xmlns:a16="http://schemas.microsoft.com/office/drawing/2014/main" id="{73356B00-CDA4-4E4B-811F-A2D5CEC9BF49}"/>
                  </a:ext>
                </a:extLst>
              </p:cNvPr>
              <p:cNvSpPr/>
              <p:nvPr/>
            </p:nvSpPr>
            <p:spPr>
              <a:xfrm>
                <a:off x="7744971" y="3224158"/>
                <a:ext cx="523042" cy="517932"/>
              </a:xfrm>
              <a:prstGeom prst="donut">
                <a:avLst>
                  <a:gd name="adj" fmla="val 7949"/>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0" name="Freeform: Shape 9">
                <a:extLst>
                  <a:ext uri="{FF2B5EF4-FFF2-40B4-BE49-F238E27FC236}">
                    <a16:creationId xmlns:a16="http://schemas.microsoft.com/office/drawing/2014/main" id="{D55E7F5A-6081-4B91-9417-A6C6C8CD5784}"/>
                  </a:ext>
                </a:extLst>
              </p:cNvPr>
              <p:cNvSpPr/>
              <p:nvPr/>
            </p:nvSpPr>
            <p:spPr>
              <a:xfrm rot="10800000">
                <a:off x="7980165" y="3330305"/>
                <a:ext cx="45719" cy="222715"/>
              </a:xfrm>
              <a:custGeom>
                <a:avLst/>
                <a:gdLst>
                  <a:gd name="connsiteX0" fmla="*/ 34289 w 45719"/>
                  <a:gd name="connsiteY0" fmla="*/ 222715 h 222715"/>
                  <a:gd name="connsiteX1" fmla="*/ 11430 w 45719"/>
                  <a:gd name="connsiteY1" fmla="*/ 222715 h 222715"/>
                  <a:gd name="connsiteX2" fmla="*/ 207 w 45719"/>
                  <a:gd name="connsiteY2" fmla="*/ 54135 h 222715"/>
                  <a:gd name="connsiteX3" fmla="*/ 0 w 45719"/>
                  <a:gd name="connsiteY3" fmla="*/ 54135 h 222715"/>
                  <a:gd name="connsiteX4" fmla="*/ 158 w 45719"/>
                  <a:gd name="connsiteY4" fmla="*/ 53390 h 222715"/>
                  <a:gd name="connsiteX5" fmla="*/ 0 w 45719"/>
                  <a:gd name="connsiteY5" fmla="*/ 51027 h 222715"/>
                  <a:gd name="connsiteX6" fmla="*/ 656 w 45719"/>
                  <a:gd name="connsiteY6" fmla="*/ 51027 h 222715"/>
                  <a:gd name="connsiteX7" fmla="*/ 11430 w 45719"/>
                  <a:gd name="connsiteY7" fmla="*/ 0 h 222715"/>
                  <a:gd name="connsiteX8" fmla="*/ 34289 w 45719"/>
                  <a:gd name="connsiteY8" fmla="*/ 0 h 222715"/>
                  <a:gd name="connsiteX9" fmla="*/ 45063 w 45719"/>
                  <a:gd name="connsiteY9" fmla="*/ 51027 h 222715"/>
                  <a:gd name="connsiteX10" fmla="*/ 45719 w 45719"/>
                  <a:gd name="connsiteY10" fmla="*/ 51027 h 222715"/>
                  <a:gd name="connsiteX11" fmla="*/ 45562 w 45719"/>
                  <a:gd name="connsiteY11" fmla="*/ 53390 h 222715"/>
                  <a:gd name="connsiteX12" fmla="*/ 45719 w 45719"/>
                  <a:gd name="connsiteY12" fmla="*/ 54135 h 222715"/>
                  <a:gd name="connsiteX13" fmla="*/ 45512 w 45719"/>
                  <a:gd name="connsiteY13" fmla="*/ 54135 h 2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9" h="222715">
                    <a:moveTo>
                      <a:pt x="34289" y="222715"/>
                    </a:moveTo>
                    <a:lnTo>
                      <a:pt x="11430" y="222715"/>
                    </a:lnTo>
                    <a:lnTo>
                      <a:pt x="207" y="54135"/>
                    </a:lnTo>
                    <a:lnTo>
                      <a:pt x="0" y="54135"/>
                    </a:lnTo>
                    <a:lnTo>
                      <a:pt x="158" y="53390"/>
                    </a:lnTo>
                    <a:lnTo>
                      <a:pt x="0" y="51027"/>
                    </a:lnTo>
                    <a:lnTo>
                      <a:pt x="656" y="51027"/>
                    </a:lnTo>
                    <a:lnTo>
                      <a:pt x="11430" y="0"/>
                    </a:lnTo>
                    <a:lnTo>
                      <a:pt x="34289" y="0"/>
                    </a:lnTo>
                    <a:lnTo>
                      <a:pt x="45063" y="51027"/>
                    </a:lnTo>
                    <a:lnTo>
                      <a:pt x="45719" y="51027"/>
                    </a:lnTo>
                    <a:lnTo>
                      <a:pt x="45562" y="53390"/>
                    </a:lnTo>
                    <a:lnTo>
                      <a:pt x="45719" y="54135"/>
                    </a:lnTo>
                    <a:lnTo>
                      <a:pt x="45512" y="54135"/>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1" name="Freeform: Shape 10">
                <a:extLst>
                  <a:ext uri="{FF2B5EF4-FFF2-40B4-BE49-F238E27FC236}">
                    <a16:creationId xmlns:a16="http://schemas.microsoft.com/office/drawing/2014/main" id="{0F486A32-92AC-4CFB-BD6B-A77E20076576}"/>
                  </a:ext>
                </a:extLst>
              </p:cNvPr>
              <p:cNvSpPr/>
              <p:nvPr/>
            </p:nvSpPr>
            <p:spPr>
              <a:xfrm rot="16971123">
                <a:off x="8021708" y="3397218"/>
                <a:ext cx="45719" cy="220542"/>
              </a:xfrm>
              <a:custGeom>
                <a:avLst/>
                <a:gdLst>
                  <a:gd name="connsiteX0" fmla="*/ 34289 w 45719"/>
                  <a:gd name="connsiteY0" fmla="*/ 222715 h 222715"/>
                  <a:gd name="connsiteX1" fmla="*/ 11430 w 45719"/>
                  <a:gd name="connsiteY1" fmla="*/ 222715 h 222715"/>
                  <a:gd name="connsiteX2" fmla="*/ 207 w 45719"/>
                  <a:gd name="connsiteY2" fmla="*/ 54135 h 222715"/>
                  <a:gd name="connsiteX3" fmla="*/ 0 w 45719"/>
                  <a:gd name="connsiteY3" fmla="*/ 54135 h 222715"/>
                  <a:gd name="connsiteX4" fmla="*/ 158 w 45719"/>
                  <a:gd name="connsiteY4" fmla="*/ 53390 h 222715"/>
                  <a:gd name="connsiteX5" fmla="*/ 0 w 45719"/>
                  <a:gd name="connsiteY5" fmla="*/ 51027 h 222715"/>
                  <a:gd name="connsiteX6" fmla="*/ 656 w 45719"/>
                  <a:gd name="connsiteY6" fmla="*/ 51027 h 222715"/>
                  <a:gd name="connsiteX7" fmla="*/ 11430 w 45719"/>
                  <a:gd name="connsiteY7" fmla="*/ 0 h 222715"/>
                  <a:gd name="connsiteX8" fmla="*/ 34289 w 45719"/>
                  <a:gd name="connsiteY8" fmla="*/ 0 h 222715"/>
                  <a:gd name="connsiteX9" fmla="*/ 45063 w 45719"/>
                  <a:gd name="connsiteY9" fmla="*/ 51027 h 222715"/>
                  <a:gd name="connsiteX10" fmla="*/ 45719 w 45719"/>
                  <a:gd name="connsiteY10" fmla="*/ 51027 h 222715"/>
                  <a:gd name="connsiteX11" fmla="*/ 45562 w 45719"/>
                  <a:gd name="connsiteY11" fmla="*/ 53390 h 222715"/>
                  <a:gd name="connsiteX12" fmla="*/ 45719 w 45719"/>
                  <a:gd name="connsiteY12" fmla="*/ 54135 h 222715"/>
                  <a:gd name="connsiteX13" fmla="*/ 45512 w 45719"/>
                  <a:gd name="connsiteY13" fmla="*/ 54135 h 22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19" h="222715">
                    <a:moveTo>
                      <a:pt x="34289" y="222715"/>
                    </a:moveTo>
                    <a:lnTo>
                      <a:pt x="11430" y="222715"/>
                    </a:lnTo>
                    <a:lnTo>
                      <a:pt x="207" y="54135"/>
                    </a:lnTo>
                    <a:lnTo>
                      <a:pt x="0" y="54135"/>
                    </a:lnTo>
                    <a:lnTo>
                      <a:pt x="158" y="53390"/>
                    </a:lnTo>
                    <a:lnTo>
                      <a:pt x="0" y="51027"/>
                    </a:lnTo>
                    <a:lnTo>
                      <a:pt x="656" y="51027"/>
                    </a:lnTo>
                    <a:lnTo>
                      <a:pt x="11430" y="0"/>
                    </a:lnTo>
                    <a:lnTo>
                      <a:pt x="34289" y="0"/>
                    </a:lnTo>
                    <a:lnTo>
                      <a:pt x="45063" y="51027"/>
                    </a:lnTo>
                    <a:lnTo>
                      <a:pt x="45719" y="51027"/>
                    </a:lnTo>
                    <a:lnTo>
                      <a:pt x="45562" y="53390"/>
                    </a:lnTo>
                    <a:lnTo>
                      <a:pt x="45719" y="54135"/>
                    </a:lnTo>
                    <a:lnTo>
                      <a:pt x="45512" y="54135"/>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2" name="Freeform: Shape 11">
                <a:extLst>
                  <a:ext uri="{FF2B5EF4-FFF2-40B4-BE49-F238E27FC236}">
                    <a16:creationId xmlns:a16="http://schemas.microsoft.com/office/drawing/2014/main" id="{06DFE972-DF12-48F2-A250-87044AD6B428}"/>
                  </a:ext>
                </a:extLst>
              </p:cNvPr>
              <p:cNvSpPr/>
              <p:nvPr/>
            </p:nvSpPr>
            <p:spPr>
              <a:xfrm>
                <a:off x="7886700" y="3507580"/>
                <a:ext cx="100013" cy="107156"/>
              </a:xfrm>
              <a:custGeom>
                <a:avLst/>
                <a:gdLst>
                  <a:gd name="connsiteX0" fmla="*/ 100013 w 100013"/>
                  <a:gd name="connsiteY0" fmla="*/ 0 h 107156"/>
                  <a:gd name="connsiteX1" fmla="*/ 0 w 100013"/>
                  <a:gd name="connsiteY1" fmla="*/ 107156 h 107156"/>
                </a:gdLst>
                <a:ahLst/>
                <a:cxnLst>
                  <a:cxn ang="0">
                    <a:pos x="connsiteX0" y="connsiteY0"/>
                  </a:cxn>
                  <a:cxn ang="0">
                    <a:pos x="connsiteX1" y="connsiteY1"/>
                  </a:cxn>
                </a:cxnLst>
                <a:rect l="l" t="t" r="r" b="b"/>
                <a:pathLst>
                  <a:path w="100013" h="107156">
                    <a:moveTo>
                      <a:pt x="100013" y="0"/>
                    </a:moveTo>
                    <a:lnTo>
                      <a:pt x="0" y="107156"/>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13" name="Oval 12">
                <a:extLst>
                  <a:ext uri="{FF2B5EF4-FFF2-40B4-BE49-F238E27FC236}">
                    <a16:creationId xmlns:a16="http://schemas.microsoft.com/office/drawing/2014/main" id="{F1361B89-4948-4101-B921-73BFFF65ECF2}"/>
                  </a:ext>
                </a:extLst>
              </p:cNvPr>
              <p:cNvSpPr/>
              <p:nvPr/>
            </p:nvSpPr>
            <p:spPr>
              <a:xfrm>
                <a:off x="7978280" y="3472448"/>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14" name="Group 13">
                <a:extLst>
                  <a:ext uri="{FF2B5EF4-FFF2-40B4-BE49-F238E27FC236}">
                    <a16:creationId xmlns:a16="http://schemas.microsoft.com/office/drawing/2014/main" id="{9CF9AD5A-43B3-46BB-8F2C-CCA912DE800C}"/>
                  </a:ext>
                </a:extLst>
              </p:cNvPr>
              <p:cNvGrpSpPr/>
              <p:nvPr/>
            </p:nvGrpSpPr>
            <p:grpSpPr>
              <a:xfrm>
                <a:off x="8003659" y="3238217"/>
                <a:ext cx="0" cy="488696"/>
                <a:chOff x="8003659" y="3238217"/>
                <a:chExt cx="0" cy="488696"/>
              </a:xfrm>
            </p:grpSpPr>
            <p:cxnSp>
              <p:nvCxnSpPr>
                <p:cNvPr id="18" name="Straight Connector 17">
                  <a:extLst>
                    <a:ext uri="{FF2B5EF4-FFF2-40B4-BE49-F238E27FC236}">
                      <a16:creationId xmlns:a16="http://schemas.microsoft.com/office/drawing/2014/main" id="{109C5FD2-5BCE-40B2-A50C-EA52D9006791}"/>
                    </a:ext>
                  </a:extLst>
                </p:cNvPr>
                <p:cNvCxnSpPr/>
                <p:nvPr/>
              </p:nvCxnSpPr>
              <p:spPr>
                <a:xfrm>
                  <a:off x="8003659" y="3238217"/>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952833-E494-401B-8061-B88BC5BE3415}"/>
                    </a:ext>
                  </a:extLst>
                </p:cNvPr>
                <p:cNvCxnSpPr/>
                <p:nvPr/>
              </p:nvCxnSpPr>
              <p:spPr>
                <a:xfrm>
                  <a:off x="8003659" y="3665001"/>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99F9384-034C-4D47-80DD-4023B14104B5}"/>
                  </a:ext>
                </a:extLst>
              </p:cNvPr>
              <p:cNvGrpSpPr/>
              <p:nvPr/>
            </p:nvGrpSpPr>
            <p:grpSpPr>
              <a:xfrm rot="16200000">
                <a:off x="8001139" y="3247482"/>
                <a:ext cx="0" cy="488696"/>
                <a:chOff x="8003659" y="3238217"/>
                <a:chExt cx="0" cy="488696"/>
              </a:xfrm>
            </p:grpSpPr>
            <p:cxnSp>
              <p:nvCxnSpPr>
                <p:cNvPr id="16" name="Straight Connector 15">
                  <a:extLst>
                    <a:ext uri="{FF2B5EF4-FFF2-40B4-BE49-F238E27FC236}">
                      <a16:creationId xmlns:a16="http://schemas.microsoft.com/office/drawing/2014/main" id="{37A25E08-9EB8-4514-9CA3-EBE67B6A0CD6}"/>
                    </a:ext>
                  </a:extLst>
                </p:cNvPr>
                <p:cNvCxnSpPr/>
                <p:nvPr/>
              </p:nvCxnSpPr>
              <p:spPr>
                <a:xfrm>
                  <a:off x="8003659" y="3238217"/>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B5C5FE-5B03-4779-9F67-3B87DCA8FF8B}"/>
                    </a:ext>
                  </a:extLst>
                </p:cNvPr>
                <p:cNvCxnSpPr/>
                <p:nvPr/>
              </p:nvCxnSpPr>
              <p:spPr>
                <a:xfrm>
                  <a:off x="8003659" y="3665001"/>
                  <a:ext cx="0" cy="619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sp>
        <p:nvSpPr>
          <p:cNvPr id="26" name="TextBox 25">
            <a:extLst>
              <a:ext uri="{FF2B5EF4-FFF2-40B4-BE49-F238E27FC236}">
                <a16:creationId xmlns:a16="http://schemas.microsoft.com/office/drawing/2014/main" id="{A1C216DE-FD58-44C7-9565-B330ECDE769C}"/>
              </a:ext>
            </a:extLst>
          </p:cNvPr>
          <p:cNvSpPr txBox="1"/>
          <p:nvPr/>
        </p:nvSpPr>
        <p:spPr>
          <a:xfrm>
            <a:off x="4190830" y="2706613"/>
            <a:ext cx="7475438" cy="246221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effectLst/>
                <a:uLnTx/>
                <a:uFillTx/>
                <a:ea typeface="+mn-ea"/>
                <a:cs typeface="+mn-cs"/>
              </a:rPr>
              <a:t>HCPs provide less time in care with </a:t>
            </a:r>
            <a:r>
              <a:rPr lang="en-US" sz="2400" b="1" dirty="0"/>
              <a:t>people </a:t>
            </a:r>
            <a:br>
              <a:rPr lang="en-US" sz="2400" b="1" dirty="0"/>
            </a:br>
            <a:r>
              <a:rPr lang="en-US" sz="2400" b="1" dirty="0"/>
              <a:t>with obesity</a:t>
            </a:r>
            <a:endParaRPr kumimoji="0" lang="en-US" sz="2400" b="1" i="0" u="none" strike="noStrike" kern="1200" cap="none" spc="0" normalizeH="0" baseline="30000" noProof="0" dirty="0">
              <a:ln>
                <a:noFill/>
              </a:ln>
              <a:effectLst/>
              <a:uLnTx/>
              <a:uFillTx/>
              <a:ea typeface="+mn-ea"/>
              <a:cs typeface="+mn-cs"/>
            </a:endParaRPr>
          </a:p>
          <a:p>
            <a:pPr marL="0" marR="0" lvl="0" indent="0" algn="l" defTabSz="121917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effectLst/>
                <a:uLnTx/>
                <a:uFillTx/>
                <a:ea typeface="+mn-ea"/>
                <a:cs typeface="+mn-cs"/>
              </a:rPr>
              <a:t>Physicians reported spending close to </a:t>
            </a:r>
            <a:br>
              <a:rPr kumimoji="0" lang="en-US" sz="2400" b="0" i="0" u="none" strike="noStrike" kern="1200" cap="none" spc="0" normalizeH="0" baseline="0" noProof="0" dirty="0">
                <a:ln>
                  <a:noFill/>
                </a:ln>
                <a:effectLst/>
                <a:uLnTx/>
                <a:uFillTx/>
                <a:ea typeface="+mn-ea"/>
                <a:cs typeface="+mn-cs"/>
              </a:rPr>
            </a:br>
            <a:r>
              <a:rPr kumimoji="0" lang="en-US" sz="2400" b="1" i="0" u="none" strike="noStrike" kern="1200" cap="none" spc="0" normalizeH="0" baseline="0" noProof="0" dirty="0">
                <a:ln>
                  <a:noFill/>
                </a:ln>
                <a:effectLst/>
                <a:uLnTx/>
                <a:uFillTx/>
                <a:ea typeface="+mn-ea"/>
                <a:cs typeface="+mn-cs"/>
              </a:rPr>
              <a:t>9 minutes fewer</a:t>
            </a:r>
            <a:r>
              <a:rPr kumimoji="0" lang="en-US" sz="2400" b="0" i="0" u="none" strike="noStrike" kern="1200" cap="none" spc="0" normalizeH="0" baseline="0" noProof="0" dirty="0">
                <a:ln>
                  <a:noFill/>
                </a:ln>
                <a:effectLst/>
                <a:uLnTx/>
                <a:uFillTx/>
                <a:ea typeface="+mn-ea"/>
                <a:cs typeface="+mn-cs"/>
              </a:rPr>
              <a:t> in appointments with people with obesity (BMI=36 kg/m</a:t>
            </a:r>
            <a:r>
              <a:rPr kumimoji="0" lang="en-US" sz="2400" b="0" i="0" u="none" strike="noStrike" kern="1200" cap="none" spc="0" normalizeH="0" baseline="30000" noProof="0" dirty="0">
                <a:ln>
                  <a:noFill/>
                </a:ln>
                <a:effectLst/>
                <a:uLnTx/>
                <a:uFillTx/>
                <a:ea typeface="+mn-ea"/>
                <a:cs typeface="+mn-cs"/>
              </a:rPr>
              <a:t>2</a:t>
            </a:r>
            <a:r>
              <a:rPr kumimoji="0" lang="en-US" sz="2400" b="0" i="0" u="none" strike="noStrike" kern="1200" cap="none" spc="0" normalizeH="0" baseline="0" noProof="0" dirty="0">
                <a:ln>
                  <a:noFill/>
                </a:ln>
                <a:effectLst/>
                <a:uLnTx/>
                <a:uFillTx/>
                <a:ea typeface="+mn-ea"/>
                <a:cs typeface="+mn-cs"/>
              </a:rPr>
              <a:t>) than with people</a:t>
            </a:r>
            <a:br>
              <a:rPr kumimoji="0" lang="en-US" sz="2400" b="0" i="0" u="none" strike="noStrike" kern="1200" cap="none" spc="0" normalizeH="0" baseline="0" noProof="0" dirty="0">
                <a:ln>
                  <a:noFill/>
                </a:ln>
                <a:effectLst/>
                <a:uLnTx/>
                <a:uFillTx/>
                <a:ea typeface="+mn-ea"/>
                <a:cs typeface="+mn-cs"/>
              </a:rPr>
            </a:br>
            <a:r>
              <a:rPr kumimoji="0" lang="en-US" sz="2400" b="0" i="0" u="none" strike="noStrike" kern="1200" cap="none" spc="0" normalizeH="0" baseline="0" noProof="0" dirty="0">
                <a:ln>
                  <a:noFill/>
                </a:ln>
                <a:effectLst/>
                <a:uLnTx/>
                <a:uFillTx/>
                <a:ea typeface="+mn-ea"/>
                <a:cs typeface="+mn-cs"/>
              </a:rPr>
              <a:t>with average weight (BMI=23 kg/m</a:t>
            </a:r>
            <a:r>
              <a:rPr kumimoji="0" lang="en-US" sz="2400" b="0" i="0" u="none" strike="noStrike" kern="1200" cap="none" spc="0" normalizeH="0" baseline="30000" noProof="0" dirty="0">
                <a:ln>
                  <a:noFill/>
                </a:ln>
                <a:effectLst/>
                <a:uLnTx/>
                <a:uFillTx/>
                <a:ea typeface="+mn-ea"/>
                <a:cs typeface="+mn-cs"/>
              </a:rPr>
              <a:t>2</a:t>
            </a:r>
            <a:r>
              <a:rPr kumimoji="0" lang="en-US" sz="2400" b="0" i="0" u="none" strike="noStrike" kern="1200" cap="none" spc="0" normalizeH="0" baseline="0" noProof="0" dirty="0">
                <a:ln>
                  <a:noFill/>
                </a:ln>
                <a:effectLst/>
                <a:uLnTx/>
                <a:uFillTx/>
                <a:ea typeface="+mn-ea"/>
                <a:cs typeface="+mn-cs"/>
              </a:rPr>
              <a:t>)</a:t>
            </a:r>
          </a:p>
        </p:txBody>
      </p:sp>
    </p:spTree>
    <p:extLst>
      <p:ext uri="{BB962C8B-B14F-4D97-AF65-F5344CB8AC3E}">
        <p14:creationId xmlns:p14="http://schemas.microsoft.com/office/powerpoint/2010/main" val="333294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p:txBody>
          <a:bodyPr/>
          <a:lstStyle/>
          <a:p>
            <a:r>
              <a:rPr lang="en-CA" dirty="0"/>
              <a:t>HCP weight bias impacts care</a:t>
            </a:r>
          </a:p>
        </p:txBody>
      </p:sp>
      <p:sp>
        <p:nvSpPr>
          <p:cNvPr id="3" name="Text Placeholder 2">
            <a:extLst>
              <a:ext uri="{FF2B5EF4-FFF2-40B4-BE49-F238E27FC236}">
                <a16:creationId xmlns:a16="http://schemas.microsoft.com/office/drawing/2014/main" id="{F942EEEA-25F0-4D66-960F-783D5221902B}"/>
              </a:ext>
            </a:extLst>
          </p:cNvPr>
          <p:cNvSpPr>
            <a:spLocks noGrp="1"/>
          </p:cNvSpPr>
          <p:nvPr>
            <p:ph type="body" sz="quarter" idx="13"/>
          </p:nvPr>
        </p:nvSpPr>
        <p:spPr/>
        <p:txBody>
          <a:bodyPr/>
          <a:lstStyle/>
          <a:p>
            <a:r>
              <a:rPr lang="en-CA" sz="1000" i="0" dirty="0"/>
              <a:t>BMI, body mass index; HCP, healthcare professional.</a:t>
            </a:r>
            <a:br>
              <a:rPr lang="en-CA" sz="1000" i="0" dirty="0"/>
            </a:br>
            <a:r>
              <a:rPr lang="en-CA" sz="1000" i="0" dirty="0"/>
              <a:t>1. Amy NK et al. Int J </a:t>
            </a:r>
            <a:r>
              <a:rPr lang="en-CA" sz="1000" i="0" dirty="0" err="1"/>
              <a:t>Obes</a:t>
            </a:r>
            <a:r>
              <a:rPr lang="en-CA" sz="1000" i="0" dirty="0"/>
              <a:t> 2006;30:147–55; 2. </a:t>
            </a:r>
            <a:r>
              <a:rPr lang="en-CA" sz="1000" i="0" dirty="0" err="1"/>
              <a:t>Sutin</a:t>
            </a:r>
            <a:r>
              <a:rPr lang="en-CA" sz="1000" i="0" dirty="0"/>
              <a:t> AR et al. </a:t>
            </a:r>
            <a:r>
              <a:rPr lang="nl-NL" sz="1000" i="0" dirty="0"/>
              <a:t>Psychol Sci 2015;26:1803–11</a:t>
            </a:r>
            <a:r>
              <a:rPr lang="en-CA" sz="1000" i="0" dirty="0"/>
              <a:t>.</a:t>
            </a:r>
          </a:p>
        </p:txBody>
      </p:sp>
      <p:sp>
        <p:nvSpPr>
          <p:cNvPr id="4" name="Oval 3">
            <a:extLst>
              <a:ext uri="{FF2B5EF4-FFF2-40B4-BE49-F238E27FC236}">
                <a16:creationId xmlns:a16="http://schemas.microsoft.com/office/drawing/2014/main" id="{AC33ACA2-A045-4D64-8E98-023AC91F308C}"/>
              </a:ext>
            </a:extLst>
          </p:cNvPr>
          <p:cNvSpPr/>
          <p:nvPr/>
        </p:nvSpPr>
        <p:spPr>
          <a:xfrm>
            <a:off x="5019304" y="2623830"/>
            <a:ext cx="2700776" cy="2700776"/>
          </a:xfrm>
          <a:prstGeom prst="ellips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4C55B240-A420-4D26-9AA2-CAEF4FB7FF8C}"/>
              </a:ext>
            </a:extLst>
          </p:cNvPr>
          <p:cNvSpPr txBox="1"/>
          <p:nvPr/>
        </p:nvSpPr>
        <p:spPr>
          <a:xfrm>
            <a:off x="5489404" y="1675318"/>
            <a:ext cx="6125478"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effectLst/>
                <a:uLnTx/>
                <a:uFillTx/>
                <a:ea typeface="+mn-ea"/>
                <a:cs typeface="+mn-cs"/>
              </a:rPr>
              <a:t>Reasons people with obesity avoid care:</a:t>
            </a:r>
          </a:p>
        </p:txBody>
      </p:sp>
      <p:sp>
        <p:nvSpPr>
          <p:cNvPr id="6" name="Rectangle 5">
            <a:extLst>
              <a:ext uri="{FF2B5EF4-FFF2-40B4-BE49-F238E27FC236}">
                <a16:creationId xmlns:a16="http://schemas.microsoft.com/office/drawing/2014/main" id="{960D2518-FE0E-4AD4-B0FD-B2B131A8D678}"/>
              </a:ext>
            </a:extLst>
          </p:cNvPr>
          <p:cNvSpPr/>
          <p:nvPr/>
        </p:nvSpPr>
        <p:spPr>
          <a:xfrm>
            <a:off x="7648350" y="4571318"/>
            <a:ext cx="4062853"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Provider negative attitude</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7" name="Oval 6">
            <a:extLst>
              <a:ext uri="{FF2B5EF4-FFF2-40B4-BE49-F238E27FC236}">
                <a16:creationId xmlns:a16="http://schemas.microsoft.com/office/drawing/2014/main" id="{EA227AFB-FB25-4994-911C-6910634043C3}"/>
              </a:ext>
            </a:extLst>
          </p:cNvPr>
          <p:cNvSpPr/>
          <p:nvPr/>
        </p:nvSpPr>
        <p:spPr>
          <a:xfrm>
            <a:off x="7062534" y="4511503"/>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36%</a:t>
            </a:r>
            <a:endParaRPr kumimoji="0" lang="en-US" sz="2133" b="1" i="0" u="none" strike="noStrike" kern="1200" cap="none" spc="0" normalizeH="0" baseline="0" noProof="0">
              <a:ln>
                <a:noFill/>
              </a:ln>
              <a:solidFill>
                <a:srgbClr val="FFFFFF"/>
              </a:solidFill>
              <a:effectLst/>
              <a:uLnTx/>
              <a:uFillTx/>
              <a:ea typeface="+mn-ea"/>
              <a:cs typeface="+mn-cs"/>
            </a:endParaRPr>
          </a:p>
        </p:txBody>
      </p:sp>
      <p:sp>
        <p:nvSpPr>
          <p:cNvPr id="8" name="Rectangle 7">
            <a:extLst>
              <a:ext uri="{FF2B5EF4-FFF2-40B4-BE49-F238E27FC236}">
                <a16:creationId xmlns:a16="http://schemas.microsoft.com/office/drawing/2014/main" id="{129C4FAB-9812-46C0-82DD-C4F879C7DB5E}"/>
              </a:ext>
            </a:extLst>
          </p:cNvPr>
          <p:cNvSpPr/>
          <p:nvPr/>
        </p:nvSpPr>
        <p:spPr>
          <a:xfrm>
            <a:off x="7648350" y="3417250"/>
            <a:ext cx="4064315"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a:ln>
                  <a:noFill/>
                </a:ln>
                <a:solidFill>
                  <a:schemeClr val="bg1"/>
                </a:solidFill>
                <a:effectLst/>
                <a:uLnTx/>
                <a:uFillTx/>
                <a:ea typeface="+mn-ea"/>
                <a:cs typeface="+mn-cs"/>
              </a:rPr>
              <a:t>Unsolicited advice</a:t>
            </a:r>
            <a:endParaRPr kumimoji="0" lang="en-US" sz="2133" b="0" i="0" u="none" strike="noStrike" kern="1200" cap="none" spc="0" normalizeH="0" baseline="0" noProof="0">
              <a:ln>
                <a:noFill/>
              </a:ln>
              <a:solidFill>
                <a:schemeClr val="bg1"/>
              </a:solidFill>
              <a:effectLst/>
              <a:uLnTx/>
              <a:uFillTx/>
              <a:ea typeface="+mn-ea"/>
              <a:cs typeface="+mn-cs"/>
            </a:endParaRPr>
          </a:p>
        </p:txBody>
      </p:sp>
      <p:sp>
        <p:nvSpPr>
          <p:cNvPr id="9" name="Oval 8">
            <a:extLst>
              <a:ext uri="{FF2B5EF4-FFF2-40B4-BE49-F238E27FC236}">
                <a16:creationId xmlns:a16="http://schemas.microsoft.com/office/drawing/2014/main" id="{B9B7629C-558C-49E5-8E7F-4C64FAD4AF86}"/>
              </a:ext>
            </a:extLst>
          </p:cNvPr>
          <p:cNvSpPr/>
          <p:nvPr/>
        </p:nvSpPr>
        <p:spPr>
          <a:xfrm>
            <a:off x="7062534" y="3357435"/>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46%</a:t>
            </a:r>
            <a:endParaRPr kumimoji="0" lang="en-US" sz="2133" b="1" i="0" u="none" strike="noStrike" kern="1200" cap="none" spc="0" normalizeH="0" baseline="0" noProof="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AF54AED0-75C6-42F6-98C4-482DCAA0E9D8}"/>
              </a:ext>
            </a:extLst>
          </p:cNvPr>
          <p:cNvSpPr/>
          <p:nvPr/>
        </p:nvSpPr>
        <p:spPr>
          <a:xfrm>
            <a:off x="7648350" y="2263182"/>
            <a:ext cx="4062853" cy="846969"/>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133" b="0" i="0" u="none" strike="noStrike" kern="1200" cap="none" spc="0" normalizeH="0" baseline="0" noProof="0" dirty="0">
                <a:ln>
                  <a:noFill/>
                </a:ln>
                <a:solidFill>
                  <a:schemeClr val="bg1"/>
                </a:solidFill>
                <a:effectLst/>
                <a:uLnTx/>
                <a:uFillTx/>
                <a:ea typeface="+mn-ea"/>
                <a:cs typeface="+mn-cs"/>
              </a:rPr>
              <a:t>Uncomfortable with HCP</a:t>
            </a:r>
            <a:endParaRPr kumimoji="0" lang="en-US" sz="2133" b="0" i="0" u="none" strike="noStrike" kern="1200" cap="none" spc="0" normalizeH="0" baseline="0" noProof="0" dirty="0">
              <a:ln>
                <a:noFill/>
              </a:ln>
              <a:solidFill>
                <a:schemeClr val="bg1"/>
              </a:solidFill>
              <a:effectLst/>
              <a:uLnTx/>
              <a:uFillTx/>
              <a:ea typeface="+mn-ea"/>
              <a:cs typeface="+mn-cs"/>
            </a:endParaRPr>
          </a:p>
        </p:txBody>
      </p:sp>
      <p:sp>
        <p:nvSpPr>
          <p:cNvPr id="11" name="Oval 10">
            <a:extLst>
              <a:ext uri="{FF2B5EF4-FFF2-40B4-BE49-F238E27FC236}">
                <a16:creationId xmlns:a16="http://schemas.microsoft.com/office/drawing/2014/main" id="{39CE07BC-E86B-40CF-8B2D-5799838039A0}"/>
              </a:ext>
            </a:extLst>
          </p:cNvPr>
          <p:cNvSpPr/>
          <p:nvPr/>
        </p:nvSpPr>
        <p:spPr>
          <a:xfrm>
            <a:off x="7062534" y="2203367"/>
            <a:ext cx="966598" cy="966598"/>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CA" sz="2133" b="1" i="0" u="none" strike="noStrike" kern="1200" cap="none" spc="0" normalizeH="0" baseline="0" noProof="0">
                <a:ln>
                  <a:noFill/>
                </a:ln>
                <a:solidFill>
                  <a:srgbClr val="FFFFFF"/>
                </a:solidFill>
                <a:effectLst/>
                <a:uLnTx/>
                <a:uFillTx/>
                <a:ea typeface="+mn-ea"/>
                <a:cs typeface="+mn-cs"/>
              </a:rPr>
              <a:t>36%</a:t>
            </a:r>
            <a:endParaRPr kumimoji="0" lang="en-US" sz="2133" b="1" i="0" u="none" strike="noStrike" kern="1200" cap="none" spc="0" normalizeH="0" baseline="0" noProof="0">
              <a:ln>
                <a:noFill/>
              </a:ln>
              <a:solidFill>
                <a:srgbClr val="FFFFFF"/>
              </a:solidFill>
              <a:effectLst/>
              <a:uLnTx/>
              <a:uFillTx/>
              <a:ea typeface="+mn-ea"/>
              <a:cs typeface="+mn-cs"/>
            </a:endParaRPr>
          </a:p>
        </p:txBody>
      </p:sp>
      <p:grpSp>
        <p:nvGrpSpPr>
          <p:cNvPr id="12" name="Group 11">
            <a:extLst>
              <a:ext uri="{FF2B5EF4-FFF2-40B4-BE49-F238E27FC236}">
                <a16:creationId xmlns:a16="http://schemas.microsoft.com/office/drawing/2014/main" id="{DDFC0D59-DB61-42E4-8F18-341B1875AB3F}"/>
              </a:ext>
            </a:extLst>
          </p:cNvPr>
          <p:cNvGrpSpPr/>
          <p:nvPr/>
        </p:nvGrpSpPr>
        <p:grpSpPr>
          <a:xfrm>
            <a:off x="5489403" y="3110151"/>
            <a:ext cx="1562819" cy="1781116"/>
            <a:chOff x="4287722" y="2315765"/>
            <a:chExt cx="610495" cy="695770"/>
          </a:xfrm>
          <a:solidFill>
            <a:schemeClr val="bg2">
              <a:lumMod val="50000"/>
            </a:schemeClr>
          </a:solidFill>
        </p:grpSpPr>
        <p:sp>
          <p:nvSpPr>
            <p:cNvPr id="13" name="Freeform 51">
              <a:extLst>
                <a:ext uri="{FF2B5EF4-FFF2-40B4-BE49-F238E27FC236}">
                  <a16:creationId xmlns:a16="http://schemas.microsoft.com/office/drawing/2014/main" id="{53BC5709-7FAE-40EC-84FA-EF003CB8058E}"/>
                </a:ext>
              </a:extLst>
            </p:cNvPr>
            <p:cNvSpPr>
              <a:spLocks/>
            </p:cNvSpPr>
            <p:nvPr/>
          </p:nvSpPr>
          <p:spPr bwMode="auto">
            <a:xfrm>
              <a:off x="4400131" y="2315765"/>
              <a:ext cx="73647" cy="63957"/>
            </a:xfrm>
            <a:custGeom>
              <a:avLst/>
              <a:gdLst>
                <a:gd name="T0" fmla="*/ 0 w 25"/>
                <a:gd name="T1" fmla="*/ 17 h 22"/>
                <a:gd name="T2" fmla="*/ 14 w 25"/>
                <a:gd name="T3" fmla="*/ 22 h 22"/>
                <a:gd name="T4" fmla="*/ 25 w 25"/>
                <a:gd name="T5" fmla="*/ 11 h 22"/>
                <a:gd name="T6" fmla="*/ 14 w 25"/>
                <a:gd name="T7" fmla="*/ 0 h 22"/>
                <a:gd name="T8" fmla="*/ 0 w 25"/>
                <a:gd name="T9" fmla="*/ 5 h 22"/>
                <a:gd name="T10" fmla="*/ 0 w 25"/>
                <a:gd name="T11" fmla="*/ 17 h 22"/>
              </a:gdLst>
              <a:ahLst/>
              <a:cxnLst>
                <a:cxn ang="0">
                  <a:pos x="T0" y="T1"/>
                </a:cxn>
                <a:cxn ang="0">
                  <a:pos x="T2" y="T3"/>
                </a:cxn>
                <a:cxn ang="0">
                  <a:pos x="T4" y="T5"/>
                </a:cxn>
                <a:cxn ang="0">
                  <a:pos x="T6" y="T7"/>
                </a:cxn>
                <a:cxn ang="0">
                  <a:pos x="T8" y="T9"/>
                </a:cxn>
                <a:cxn ang="0">
                  <a:pos x="T10" y="T11"/>
                </a:cxn>
              </a:cxnLst>
              <a:rect l="0" t="0" r="r" b="b"/>
              <a:pathLst>
                <a:path w="25" h="22">
                  <a:moveTo>
                    <a:pt x="0" y="17"/>
                  </a:moveTo>
                  <a:cubicBezTo>
                    <a:pt x="6" y="19"/>
                    <a:pt x="12" y="22"/>
                    <a:pt x="14" y="22"/>
                  </a:cubicBezTo>
                  <a:cubicBezTo>
                    <a:pt x="20" y="22"/>
                    <a:pt x="25" y="17"/>
                    <a:pt x="25" y="11"/>
                  </a:cubicBezTo>
                  <a:cubicBezTo>
                    <a:pt x="25" y="5"/>
                    <a:pt x="20" y="0"/>
                    <a:pt x="14" y="0"/>
                  </a:cubicBezTo>
                  <a:cubicBezTo>
                    <a:pt x="12" y="0"/>
                    <a:pt x="6" y="2"/>
                    <a:pt x="0" y="5"/>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4" name="Freeform 52">
              <a:extLst>
                <a:ext uri="{FF2B5EF4-FFF2-40B4-BE49-F238E27FC236}">
                  <a16:creationId xmlns:a16="http://schemas.microsoft.com/office/drawing/2014/main" id="{D2867E65-9230-4C2E-BE87-CBF806E439D9}"/>
                </a:ext>
              </a:extLst>
            </p:cNvPr>
            <p:cNvSpPr>
              <a:spLocks/>
            </p:cNvSpPr>
            <p:nvPr/>
          </p:nvSpPr>
          <p:spPr bwMode="auto">
            <a:xfrm>
              <a:off x="4541611" y="2315765"/>
              <a:ext cx="71709" cy="63957"/>
            </a:xfrm>
            <a:custGeom>
              <a:avLst/>
              <a:gdLst>
                <a:gd name="T0" fmla="*/ 25 w 25"/>
                <a:gd name="T1" fmla="*/ 5 h 22"/>
                <a:gd name="T2" fmla="*/ 11 w 25"/>
                <a:gd name="T3" fmla="*/ 0 h 22"/>
                <a:gd name="T4" fmla="*/ 0 w 25"/>
                <a:gd name="T5" fmla="*/ 11 h 22"/>
                <a:gd name="T6" fmla="*/ 11 w 25"/>
                <a:gd name="T7" fmla="*/ 22 h 22"/>
                <a:gd name="T8" fmla="*/ 25 w 25"/>
                <a:gd name="T9" fmla="*/ 17 h 22"/>
                <a:gd name="T10" fmla="*/ 25 w 25"/>
                <a:gd name="T11" fmla="*/ 5 h 22"/>
              </a:gdLst>
              <a:ahLst/>
              <a:cxnLst>
                <a:cxn ang="0">
                  <a:pos x="T0" y="T1"/>
                </a:cxn>
                <a:cxn ang="0">
                  <a:pos x="T2" y="T3"/>
                </a:cxn>
                <a:cxn ang="0">
                  <a:pos x="T4" y="T5"/>
                </a:cxn>
                <a:cxn ang="0">
                  <a:pos x="T6" y="T7"/>
                </a:cxn>
                <a:cxn ang="0">
                  <a:pos x="T8" y="T9"/>
                </a:cxn>
                <a:cxn ang="0">
                  <a:pos x="T10" y="T11"/>
                </a:cxn>
              </a:cxnLst>
              <a:rect l="0" t="0" r="r" b="b"/>
              <a:pathLst>
                <a:path w="25" h="22">
                  <a:moveTo>
                    <a:pt x="25" y="5"/>
                  </a:moveTo>
                  <a:cubicBezTo>
                    <a:pt x="19" y="2"/>
                    <a:pt x="14" y="0"/>
                    <a:pt x="11" y="0"/>
                  </a:cubicBezTo>
                  <a:cubicBezTo>
                    <a:pt x="5" y="0"/>
                    <a:pt x="0" y="5"/>
                    <a:pt x="0" y="11"/>
                  </a:cubicBezTo>
                  <a:cubicBezTo>
                    <a:pt x="0" y="17"/>
                    <a:pt x="5" y="22"/>
                    <a:pt x="11" y="22"/>
                  </a:cubicBezTo>
                  <a:cubicBezTo>
                    <a:pt x="14" y="22"/>
                    <a:pt x="19" y="19"/>
                    <a:pt x="25" y="17"/>
                  </a:cubicBez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 name="Freeform 53">
              <a:extLst>
                <a:ext uri="{FF2B5EF4-FFF2-40B4-BE49-F238E27FC236}">
                  <a16:creationId xmlns:a16="http://schemas.microsoft.com/office/drawing/2014/main" id="{5F64EB4C-2594-4969-AD9D-27FA6A27039A}"/>
                </a:ext>
              </a:extLst>
            </p:cNvPr>
            <p:cNvSpPr>
              <a:spLocks/>
            </p:cNvSpPr>
            <p:nvPr/>
          </p:nvSpPr>
          <p:spPr bwMode="auto">
            <a:xfrm>
              <a:off x="4287722" y="2585158"/>
              <a:ext cx="544600" cy="426377"/>
            </a:xfrm>
            <a:custGeom>
              <a:avLst/>
              <a:gdLst>
                <a:gd name="T0" fmla="*/ 181 w 187"/>
                <a:gd name="T1" fmla="*/ 101 h 146"/>
                <a:gd name="T2" fmla="*/ 171 w 187"/>
                <a:gd name="T3" fmla="*/ 100 h 146"/>
                <a:gd name="T4" fmla="*/ 130 w 187"/>
                <a:gd name="T5" fmla="*/ 130 h 146"/>
                <a:gd name="T6" fmla="*/ 126 w 187"/>
                <a:gd name="T7" fmla="*/ 130 h 146"/>
                <a:gd name="T8" fmla="*/ 84 w 187"/>
                <a:gd name="T9" fmla="*/ 89 h 146"/>
                <a:gd name="T10" fmla="*/ 151 w 187"/>
                <a:gd name="T11" fmla="*/ 0 h 146"/>
                <a:gd name="T12" fmla="*/ 136 w 187"/>
                <a:gd name="T13" fmla="*/ 0 h 146"/>
                <a:gd name="T14" fmla="*/ 76 w 187"/>
                <a:gd name="T15" fmla="*/ 74 h 146"/>
                <a:gd name="T16" fmla="*/ 16 w 187"/>
                <a:gd name="T17" fmla="*/ 0 h 146"/>
                <a:gd name="T18" fmla="*/ 0 w 187"/>
                <a:gd name="T19" fmla="*/ 0 h 146"/>
                <a:gd name="T20" fmla="*/ 68 w 187"/>
                <a:gd name="T21" fmla="*/ 89 h 146"/>
                <a:gd name="T22" fmla="*/ 126 w 187"/>
                <a:gd name="T23" fmla="*/ 146 h 146"/>
                <a:gd name="T24" fmla="*/ 130 w 187"/>
                <a:gd name="T25" fmla="*/ 146 h 146"/>
                <a:gd name="T26" fmla="*/ 187 w 187"/>
                <a:gd name="T27" fmla="*/ 101 h 146"/>
                <a:gd name="T28" fmla="*/ 181 w 187"/>
                <a:gd name="T29" fmla="*/ 10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46">
                  <a:moveTo>
                    <a:pt x="181" y="101"/>
                  </a:moveTo>
                  <a:cubicBezTo>
                    <a:pt x="178" y="101"/>
                    <a:pt x="174" y="101"/>
                    <a:pt x="171" y="100"/>
                  </a:cubicBezTo>
                  <a:cubicBezTo>
                    <a:pt x="166" y="117"/>
                    <a:pt x="149" y="130"/>
                    <a:pt x="130" y="130"/>
                  </a:cubicBezTo>
                  <a:cubicBezTo>
                    <a:pt x="126" y="130"/>
                    <a:pt x="126" y="130"/>
                    <a:pt x="126" y="130"/>
                  </a:cubicBezTo>
                  <a:cubicBezTo>
                    <a:pt x="103" y="130"/>
                    <a:pt x="84" y="112"/>
                    <a:pt x="84" y="89"/>
                  </a:cubicBezTo>
                  <a:cubicBezTo>
                    <a:pt x="122" y="84"/>
                    <a:pt x="151" y="46"/>
                    <a:pt x="151" y="0"/>
                  </a:cubicBezTo>
                  <a:cubicBezTo>
                    <a:pt x="136" y="0"/>
                    <a:pt x="136" y="0"/>
                    <a:pt x="136" y="0"/>
                  </a:cubicBezTo>
                  <a:cubicBezTo>
                    <a:pt x="136" y="41"/>
                    <a:pt x="109" y="74"/>
                    <a:pt x="76" y="74"/>
                  </a:cubicBezTo>
                  <a:cubicBezTo>
                    <a:pt x="43" y="74"/>
                    <a:pt x="16" y="41"/>
                    <a:pt x="16" y="0"/>
                  </a:cubicBezTo>
                  <a:cubicBezTo>
                    <a:pt x="0" y="0"/>
                    <a:pt x="0" y="0"/>
                    <a:pt x="0" y="0"/>
                  </a:cubicBezTo>
                  <a:cubicBezTo>
                    <a:pt x="0" y="46"/>
                    <a:pt x="30" y="84"/>
                    <a:pt x="68" y="89"/>
                  </a:cubicBezTo>
                  <a:cubicBezTo>
                    <a:pt x="69" y="120"/>
                    <a:pt x="95" y="146"/>
                    <a:pt x="126" y="146"/>
                  </a:cubicBezTo>
                  <a:cubicBezTo>
                    <a:pt x="130" y="146"/>
                    <a:pt x="130" y="146"/>
                    <a:pt x="130" y="146"/>
                  </a:cubicBezTo>
                  <a:cubicBezTo>
                    <a:pt x="158" y="146"/>
                    <a:pt x="181" y="127"/>
                    <a:pt x="187" y="101"/>
                  </a:cubicBezTo>
                  <a:cubicBezTo>
                    <a:pt x="185" y="101"/>
                    <a:pt x="183" y="101"/>
                    <a:pt x="18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 name="Oval 54">
              <a:extLst>
                <a:ext uri="{FF2B5EF4-FFF2-40B4-BE49-F238E27FC236}">
                  <a16:creationId xmlns:a16="http://schemas.microsoft.com/office/drawing/2014/main" id="{8286A136-0EA7-47CC-B146-2D47C16DA53D}"/>
                </a:ext>
              </a:extLst>
            </p:cNvPr>
            <p:cNvSpPr>
              <a:spLocks noChangeArrowheads="1"/>
            </p:cNvSpPr>
            <p:nvPr/>
          </p:nvSpPr>
          <p:spPr bwMode="auto">
            <a:xfrm>
              <a:off x="4774180" y="2740204"/>
              <a:ext cx="81399" cy="813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 name="Freeform 55">
              <a:extLst>
                <a:ext uri="{FF2B5EF4-FFF2-40B4-BE49-F238E27FC236}">
                  <a16:creationId xmlns:a16="http://schemas.microsoft.com/office/drawing/2014/main" id="{AACBD078-D780-44D7-ADFC-8B0F48A70B40}"/>
                </a:ext>
              </a:extLst>
            </p:cNvPr>
            <p:cNvSpPr>
              <a:spLocks noEditPoints="1"/>
            </p:cNvSpPr>
            <p:nvPr/>
          </p:nvSpPr>
          <p:spPr bwMode="auto">
            <a:xfrm>
              <a:off x="4733480" y="2699504"/>
              <a:ext cx="164737" cy="162799"/>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47 h 56"/>
                <a:gd name="T12" fmla="*/ 9 w 56"/>
                <a:gd name="T13" fmla="*/ 28 h 56"/>
                <a:gd name="T14" fmla="*/ 28 w 56"/>
                <a:gd name="T15" fmla="*/ 9 h 56"/>
                <a:gd name="T16" fmla="*/ 47 w 56"/>
                <a:gd name="T17" fmla="*/ 28 h 56"/>
                <a:gd name="T18" fmla="*/ 28 w 56"/>
                <a:gd name="T19"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4"/>
                    <a:pt x="12" y="56"/>
                    <a:pt x="28" y="56"/>
                  </a:cubicBezTo>
                  <a:cubicBezTo>
                    <a:pt x="44" y="56"/>
                    <a:pt x="56" y="44"/>
                    <a:pt x="56" y="28"/>
                  </a:cubicBezTo>
                  <a:cubicBezTo>
                    <a:pt x="56" y="13"/>
                    <a:pt x="44" y="0"/>
                    <a:pt x="28" y="0"/>
                  </a:cubicBezTo>
                  <a:close/>
                  <a:moveTo>
                    <a:pt x="28" y="47"/>
                  </a:moveTo>
                  <a:cubicBezTo>
                    <a:pt x="17" y="47"/>
                    <a:pt x="9" y="39"/>
                    <a:pt x="9" y="28"/>
                  </a:cubicBezTo>
                  <a:cubicBezTo>
                    <a:pt x="9" y="18"/>
                    <a:pt x="17" y="9"/>
                    <a:pt x="28" y="9"/>
                  </a:cubicBezTo>
                  <a:cubicBezTo>
                    <a:pt x="39" y="9"/>
                    <a:pt x="47" y="18"/>
                    <a:pt x="47" y="28"/>
                  </a:cubicBezTo>
                  <a:cubicBezTo>
                    <a:pt x="47" y="39"/>
                    <a:pt x="39" y="47"/>
                    <a:pt x="2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8" name="Freeform 56">
              <a:extLst>
                <a:ext uri="{FF2B5EF4-FFF2-40B4-BE49-F238E27FC236}">
                  <a16:creationId xmlns:a16="http://schemas.microsoft.com/office/drawing/2014/main" id="{BBB207DC-5B87-41FB-AADA-524CDD64A951}"/>
                </a:ext>
              </a:extLst>
            </p:cNvPr>
            <p:cNvSpPr>
              <a:spLocks/>
            </p:cNvSpPr>
            <p:nvPr/>
          </p:nvSpPr>
          <p:spPr bwMode="auto">
            <a:xfrm>
              <a:off x="4293537" y="2333207"/>
              <a:ext cx="89152" cy="234507"/>
            </a:xfrm>
            <a:custGeom>
              <a:avLst/>
              <a:gdLst>
                <a:gd name="T0" fmla="*/ 31 w 31"/>
                <a:gd name="T1" fmla="*/ 0 h 80"/>
                <a:gd name="T2" fmla="*/ 0 w 31"/>
                <a:gd name="T3" fmla="*/ 36 h 80"/>
                <a:gd name="T4" fmla="*/ 0 w 31"/>
                <a:gd name="T5" fmla="*/ 80 h 80"/>
                <a:gd name="T6" fmla="*/ 11 w 31"/>
                <a:gd name="T7" fmla="*/ 80 h 80"/>
                <a:gd name="T8" fmla="*/ 11 w 31"/>
                <a:gd name="T9" fmla="*/ 36 h 80"/>
                <a:gd name="T10" fmla="*/ 31 w 31"/>
                <a:gd name="T11" fmla="*/ 11 h 80"/>
                <a:gd name="T12" fmla="*/ 31 w 3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31" h="80">
                  <a:moveTo>
                    <a:pt x="31" y="0"/>
                  </a:moveTo>
                  <a:cubicBezTo>
                    <a:pt x="14" y="3"/>
                    <a:pt x="0" y="18"/>
                    <a:pt x="0" y="36"/>
                  </a:cubicBezTo>
                  <a:cubicBezTo>
                    <a:pt x="0" y="80"/>
                    <a:pt x="0" y="80"/>
                    <a:pt x="0" y="80"/>
                  </a:cubicBezTo>
                  <a:cubicBezTo>
                    <a:pt x="11" y="80"/>
                    <a:pt x="11" y="80"/>
                    <a:pt x="11" y="80"/>
                  </a:cubicBezTo>
                  <a:cubicBezTo>
                    <a:pt x="11" y="36"/>
                    <a:pt x="11" y="36"/>
                    <a:pt x="11" y="36"/>
                  </a:cubicBezTo>
                  <a:cubicBezTo>
                    <a:pt x="11" y="23"/>
                    <a:pt x="20" y="13"/>
                    <a:pt x="31" y="11"/>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9" name="Freeform 57">
              <a:extLst>
                <a:ext uri="{FF2B5EF4-FFF2-40B4-BE49-F238E27FC236}">
                  <a16:creationId xmlns:a16="http://schemas.microsoft.com/office/drawing/2014/main" id="{9FC493D0-623A-4133-B9AB-990A87CF2F40}"/>
                </a:ext>
              </a:extLst>
            </p:cNvPr>
            <p:cNvSpPr>
              <a:spLocks/>
            </p:cNvSpPr>
            <p:nvPr/>
          </p:nvSpPr>
          <p:spPr bwMode="auto">
            <a:xfrm>
              <a:off x="4630762" y="2333207"/>
              <a:ext cx="91090" cy="234507"/>
            </a:xfrm>
            <a:custGeom>
              <a:avLst/>
              <a:gdLst>
                <a:gd name="T0" fmla="*/ 0 w 31"/>
                <a:gd name="T1" fmla="*/ 0 h 80"/>
                <a:gd name="T2" fmla="*/ 0 w 31"/>
                <a:gd name="T3" fmla="*/ 11 h 80"/>
                <a:gd name="T4" fmla="*/ 21 w 31"/>
                <a:gd name="T5" fmla="*/ 36 h 80"/>
                <a:gd name="T6" fmla="*/ 21 w 31"/>
                <a:gd name="T7" fmla="*/ 80 h 80"/>
                <a:gd name="T8" fmla="*/ 31 w 31"/>
                <a:gd name="T9" fmla="*/ 80 h 80"/>
                <a:gd name="T10" fmla="*/ 31 w 31"/>
                <a:gd name="T11" fmla="*/ 36 h 80"/>
                <a:gd name="T12" fmla="*/ 0 w 3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31" h="80">
                  <a:moveTo>
                    <a:pt x="0" y="0"/>
                  </a:moveTo>
                  <a:cubicBezTo>
                    <a:pt x="0" y="11"/>
                    <a:pt x="0" y="11"/>
                    <a:pt x="0" y="11"/>
                  </a:cubicBezTo>
                  <a:cubicBezTo>
                    <a:pt x="12" y="13"/>
                    <a:pt x="21" y="23"/>
                    <a:pt x="21" y="36"/>
                  </a:cubicBezTo>
                  <a:cubicBezTo>
                    <a:pt x="21" y="80"/>
                    <a:pt x="21" y="80"/>
                    <a:pt x="21" y="80"/>
                  </a:cubicBezTo>
                  <a:cubicBezTo>
                    <a:pt x="31" y="80"/>
                    <a:pt x="31" y="80"/>
                    <a:pt x="31" y="80"/>
                  </a:cubicBezTo>
                  <a:cubicBezTo>
                    <a:pt x="31" y="36"/>
                    <a:pt x="31" y="36"/>
                    <a:pt x="31" y="36"/>
                  </a:cubicBezTo>
                  <a:cubicBezTo>
                    <a:pt x="31" y="18"/>
                    <a:pt x="18"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grpSp>
        <p:nvGrpSpPr>
          <p:cNvPr id="20" name="Group 19">
            <a:extLst>
              <a:ext uri="{FF2B5EF4-FFF2-40B4-BE49-F238E27FC236}">
                <a16:creationId xmlns:a16="http://schemas.microsoft.com/office/drawing/2014/main" id="{4C6E3C5B-CC98-44AA-8E23-8098D2E841D9}"/>
              </a:ext>
            </a:extLst>
          </p:cNvPr>
          <p:cNvGrpSpPr/>
          <p:nvPr/>
        </p:nvGrpSpPr>
        <p:grpSpPr>
          <a:xfrm>
            <a:off x="-23177" y="1607825"/>
            <a:ext cx="2992613" cy="1976848"/>
            <a:chOff x="4204532" y="2099589"/>
            <a:chExt cx="3367853" cy="2224723"/>
          </a:xfrm>
        </p:grpSpPr>
        <p:sp>
          <p:nvSpPr>
            <p:cNvPr id="21" name="Oval 20">
              <a:extLst>
                <a:ext uri="{FF2B5EF4-FFF2-40B4-BE49-F238E27FC236}">
                  <a16:creationId xmlns:a16="http://schemas.microsoft.com/office/drawing/2014/main" id="{F9818582-10A5-4090-8795-F2E42C813457}"/>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22" name="Group 21">
              <a:extLst>
                <a:ext uri="{FF2B5EF4-FFF2-40B4-BE49-F238E27FC236}">
                  <a16:creationId xmlns:a16="http://schemas.microsoft.com/office/drawing/2014/main" id="{94C5775B-C570-4796-88EE-C7423C16311E}"/>
                </a:ext>
              </a:extLst>
            </p:cNvPr>
            <p:cNvGrpSpPr/>
            <p:nvPr/>
          </p:nvGrpSpPr>
          <p:grpSpPr>
            <a:xfrm>
              <a:off x="4204532" y="2099589"/>
              <a:ext cx="3367853" cy="2224723"/>
              <a:chOff x="-16613" y="1139125"/>
              <a:chExt cx="3814834" cy="2519988"/>
            </a:xfrm>
          </p:grpSpPr>
          <p:graphicFrame>
            <p:nvGraphicFramePr>
              <p:cNvPr id="23" name="Chart 22">
                <a:extLst>
                  <a:ext uri="{FF2B5EF4-FFF2-40B4-BE49-F238E27FC236}">
                    <a16:creationId xmlns:a16="http://schemas.microsoft.com/office/drawing/2014/main" id="{DD5C5A44-9368-41AD-9540-0CF6383B0AAC}"/>
                  </a:ext>
                </a:extLst>
              </p:cNvPr>
              <p:cNvGraphicFramePr/>
              <p:nvPr>
                <p:extLst>
                  <p:ext uri="{D42A27DB-BD31-4B8C-83A1-F6EECF244321}">
                    <p14:modId xmlns:p14="http://schemas.microsoft.com/office/powerpoint/2010/main" val="2480841957"/>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170F4BD8-B3AB-4E21-9DF4-EEC5208E4E43}"/>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ea typeface="+mn-ea"/>
                    <a:cs typeface="+mn-cs"/>
                  </a:rPr>
                  <a:t>68%</a:t>
                </a:r>
                <a:endParaRPr kumimoji="0" lang="en-GB" sz="2800" b="1" i="0" u="none" strike="noStrike" kern="1200" cap="none" spc="0" normalizeH="0" baseline="30000" noProof="0" dirty="0">
                  <a:ln>
                    <a:noFill/>
                  </a:ln>
                  <a:effectLst/>
                  <a:uLnTx/>
                  <a:uFillTx/>
                  <a:ea typeface="+mn-ea"/>
                  <a:cs typeface="+mn-cs"/>
                </a:endParaRPr>
              </a:p>
            </p:txBody>
          </p:sp>
        </p:grpSp>
      </p:grpSp>
      <p:grpSp>
        <p:nvGrpSpPr>
          <p:cNvPr id="25" name="Group 24">
            <a:extLst>
              <a:ext uri="{FF2B5EF4-FFF2-40B4-BE49-F238E27FC236}">
                <a16:creationId xmlns:a16="http://schemas.microsoft.com/office/drawing/2014/main" id="{06CFF97F-6469-423C-8D47-F66341326626}"/>
              </a:ext>
            </a:extLst>
          </p:cNvPr>
          <p:cNvGrpSpPr/>
          <p:nvPr/>
        </p:nvGrpSpPr>
        <p:grpSpPr>
          <a:xfrm>
            <a:off x="-23177" y="3625582"/>
            <a:ext cx="2992613" cy="1976848"/>
            <a:chOff x="4204532" y="2099589"/>
            <a:chExt cx="3367853" cy="2224723"/>
          </a:xfrm>
        </p:grpSpPr>
        <p:sp>
          <p:nvSpPr>
            <p:cNvPr id="26" name="Oval 25">
              <a:extLst>
                <a:ext uri="{FF2B5EF4-FFF2-40B4-BE49-F238E27FC236}">
                  <a16:creationId xmlns:a16="http://schemas.microsoft.com/office/drawing/2014/main" id="{836B3F5C-8D50-4B11-950F-FEF991740F84}"/>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27" name="Group 26">
              <a:extLst>
                <a:ext uri="{FF2B5EF4-FFF2-40B4-BE49-F238E27FC236}">
                  <a16:creationId xmlns:a16="http://schemas.microsoft.com/office/drawing/2014/main" id="{7906D5EA-17A9-4C6B-85CD-BEB7C12F92E1}"/>
                </a:ext>
              </a:extLst>
            </p:cNvPr>
            <p:cNvGrpSpPr/>
            <p:nvPr/>
          </p:nvGrpSpPr>
          <p:grpSpPr>
            <a:xfrm>
              <a:off x="4204532" y="2099589"/>
              <a:ext cx="3367853" cy="2224723"/>
              <a:chOff x="-16613" y="1139125"/>
              <a:chExt cx="3814834" cy="2519988"/>
            </a:xfrm>
          </p:grpSpPr>
          <p:graphicFrame>
            <p:nvGraphicFramePr>
              <p:cNvPr id="28" name="Chart 27">
                <a:extLst>
                  <a:ext uri="{FF2B5EF4-FFF2-40B4-BE49-F238E27FC236}">
                    <a16:creationId xmlns:a16="http://schemas.microsoft.com/office/drawing/2014/main" id="{91F58F76-7F11-4662-A10D-95DCCC5BAA48}"/>
                  </a:ext>
                </a:extLst>
              </p:cNvPr>
              <p:cNvGraphicFramePr/>
              <p:nvPr>
                <p:extLst>
                  <p:ext uri="{D42A27DB-BD31-4B8C-83A1-F6EECF244321}">
                    <p14:modId xmlns:p14="http://schemas.microsoft.com/office/powerpoint/2010/main" val="3236260470"/>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a:extLst>
                  <a:ext uri="{FF2B5EF4-FFF2-40B4-BE49-F238E27FC236}">
                    <a16:creationId xmlns:a16="http://schemas.microsoft.com/office/drawing/2014/main" id="{487B40AC-33B8-41E7-84EC-418BF27AB56F}"/>
                  </a:ext>
                </a:extLst>
              </p:cNvPr>
              <p:cNvSpPr/>
              <p:nvPr/>
            </p:nvSpPr>
            <p:spPr>
              <a:xfrm>
                <a:off x="1129405" y="2112745"/>
                <a:ext cx="1479054" cy="103315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ea typeface="+mn-ea"/>
                    <a:cs typeface="+mn-cs"/>
                  </a:rPr>
                  <a:t>~60%</a:t>
                </a:r>
                <a:br>
                  <a:rPr kumimoji="0" lang="en-GB" sz="2800" b="1" i="0" u="none" strike="noStrike" kern="1200" cap="none" spc="0" normalizeH="0" baseline="0" noProof="0" dirty="0">
                    <a:ln>
                      <a:noFill/>
                    </a:ln>
                    <a:effectLst/>
                    <a:uLnTx/>
                    <a:uFillTx/>
                    <a:ea typeface="+mn-ea"/>
                    <a:cs typeface="+mn-cs"/>
                  </a:rPr>
                </a:br>
                <a:endParaRPr kumimoji="0" lang="en-GB" sz="2800" b="1" i="0" u="none" strike="noStrike" kern="1200" cap="none" spc="0" normalizeH="0" baseline="30000" noProof="0" dirty="0">
                  <a:ln>
                    <a:noFill/>
                  </a:ln>
                  <a:effectLst/>
                  <a:uLnTx/>
                  <a:uFillTx/>
                  <a:ea typeface="+mn-ea"/>
                  <a:cs typeface="+mn-cs"/>
                </a:endParaRPr>
              </a:p>
            </p:txBody>
          </p:sp>
        </p:grpSp>
      </p:grpSp>
      <p:sp>
        <p:nvSpPr>
          <p:cNvPr id="30" name="TextBox 29">
            <a:extLst>
              <a:ext uri="{FF2B5EF4-FFF2-40B4-BE49-F238E27FC236}">
                <a16:creationId xmlns:a16="http://schemas.microsoft.com/office/drawing/2014/main" id="{82597A6A-07A3-4C62-BFCF-68B821AA1C10}"/>
              </a:ext>
            </a:extLst>
          </p:cNvPr>
          <p:cNvSpPr txBox="1"/>
          <p:nvPr/>
        </p:nvSpPr>
        <p:spPr>
          <a:xfrm>
            <a:off x="2321853" y="2124809"/>
            <a:ext cx="2372910"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1600" dirty="0"/>
              <a:t>o</a:t>
            </a:r>
            <a:r>
              <a:rPr kumimoji="0" lang="en-CA" sz="1600" b="0" i="0" u="none" strike="noStrike" kern="1200" cap="none" spc="0" normalizeH="0" baseline="0" noProof="0" dirty="0">
                <a:ln>
                  <a:noFill/>
                </a:ln>
                <a:effectLst/>
                <a:uLnTx/>
                <a:uFillTx/>
                <a:ea typeface="+mn-ea"/>
                <a:cs typeface="+mn-cs"/>
              </a:rPr>
              <a:t>f women with BMI </a:t>
            </a:r>
            <a:br>
              <a:rPr kumimoji="0" lang="en-CA" sz="1600" b="0" i="0" u="none" strike="noStrike" kern="1200" cap="none" spc="0" normalizeH="0" baseline="0" noProof="0" dirty="0">
                <a:ln>
                  <a:noFill/>
                </a:ln>
                <a:effectLst/>
                <a:uLnTx/>
                <a:uFillTx/>
                <a:ea typeface="+mn-ea"/>
                <a:cs typeface="+mn-cs"/>
              </a:rPr>
            </a:br>
            <a:r>
              <a:rPr kumimoji="0" lang="en-CA" sz="1600" b="0" i="0" u="none" strike="noStrike" kern="1200" cap="none" spc="0" normalizeH="0" baseline="0" noProof="0" dirty="0">
                <a:ln>
                  <a:noFill/>
                </a:ln>
                <a:effectLst/>
                <a:uLnTx/>
                <a:uFillTx/>
                <a:ea typeface="+mn-ea"/>
                <a:cs typeface="+mn-cs"/>
              </a:rPr>
              <a:t>&gt;55 kg/m</a:t>
            </a:r>
            <a:r>
              <a:rPr kumimoji="0" lang="en-CA" sz="1600" b="0" i="0" u="none" strike="noStrike" kern="1200" cap="none" spc="0" normalizeH="0" baseline="30000" noProof="0" dirty="0">
                <a:ln>
                  <a:noFill/>
                </a:ln>
                <a:effectLst/>
                <a:uLnTx/>
                <a:uFillTx/>
                <a:ea typeface="+mn-ea"/>
                <a:cs typeface="+mn-cs"/>
              </a:rPr>
              <a:t>2</a:t>
            </a:r>
            <a:r>
              <a:rPr kumimoji="0" lang="en-CA" sz="1600" b="0" i="0" u="none" strike="noStrike" kern="1200" cap="none" spc="0" normalizeH="0" baseline="0" noProof="0" dirty="0">
                <a:ln>
                  <a:noFill/>
                </a:ln>
                <a:effectLst/>
                <a:uLnTx/>
                <a:uFillTx/>
                <a:ea typeface="+mn-ea"/>
                <a:cs typeface="+mn-cs"/>
              </a:rPr>
              <a:t> delayed care due to bias even with insurance coverage</a:t>
            </a:r>
            <a:r>
              <a:rPr kumimoji="0" lang="en-CA" sz="1600" b="0" i="0" u="none" strike="noStrike" kern="1200" cap="none" spc="0" normalizeH="0" baseline="30000" noProof="0" dirty="0">
                <a:ln>
                  <a:noFill/>
                </a:ln>
                <a:effectLst/>
                <a:uLnTx/>
                <a:uFillTx/>
                <a:ea typeface="+mn-ea"/>
                <a:cs typeface="+mn-cs"/>
              </a:rPr>
              <a:t>1</a:t>
            </a:r>
            <a:endParaRPr kumimoji="0" lang="en-CA" sz="2000" b="0" i="0" u="none" strike="noStrike" kern="1200" cap="none" spc="0" normalizeH="0" baseline="0" noProof="0" dirty="0">
              <a:ln>
                <a:noFill/>
              </a:ln>
              <a:effectLst/>
              <a:uLnTx/>
              <a:uFillTx/>
              <a:ea typeface="+mn-ea"/>
              <a:cs typeface="+mn-cs"/>
            </a:endParaRPr>
          </a:p>
        </p:txBody>
      </p:sp>
      <p:sp>
        <p:nvSpPr>
          <p:cNvPr id="31" name="TextBox 30">
            <a:extLst>
              <a:ext uri="{FF2B5EF4-FFF2-40B4-BE49-F238E27FC236}">
                <a16:creationId xmlns:a16="http://schemas.microsoft.com/office/drawing/2014/main" id="{2FEFDA4F-9E69-4FFD-9F7D-FBD8A32844D5}"/>
              </a:ext>
            </a:extLst>
          </p:cNvPr>
          <p:cNvSpPr txBox="1"/>
          <p:nvPr/>
        </p:nvSpPr>
        <p:spPr>
          <a:xfrm>
            <a:off x="2379147" y="4092140"/>
            <a:ext cx="2372910" cy="1077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effectLst/>
                <a:uLnTx/>
                <a:uFillTx/>
                <a:ea typeface="+mn-ea"/>
                <a:cs typeface="+mn-cs"/>
              </a:rPr>
              <a:t>increased risk of mortality associated with weight-based discrimination</a:t>
            </a:r>
            <a:r>
              <a:rPr kumimoji="0" lang="en-CA" sz="1600" b="0" i="0" u="none" strike="noStrike" kern="1200" cap="none" spc="0" normalizeH="0" baseline="30000" noProof="0" dirty="0">
                <a:ln>
                  <a:noFill/>
                </a:ln>
                <a:effectLst/>
                <a:uLnTx/>
                <a:uFillTx/>
                <a:ea typeface="+mn-ea"/>
                <a:cs typeface="+mn-cs"/>
              </a:rPr>
              <a:t>2</a:t>
            </a:r>
            <a:endParaRPr kumimoji="0" lang="en-CA" sz="20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44512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C616-700E-47E2-9C10-6AC116DC6BB3}"/>
              </a:ext>
            </a:extLst>
          </p:cNvPr>
          <p:cNvSpPr>
            <a:spLocks noGrp="1"/>
          </p:cNvSpPr>
          <p:nvPr>
            <p:ph type="title"/>
          </p:nvPr>
        </p:nvSpPr>
        <p:spPr/>
        <p:txBody>
          <a:bodyPr/>
          <a:lstStyle/>
          <a:p>
            <a:r>
              <a:rPr lang="en-CA" dirty="0"/>
              <a:t>Weight stigma</a:t>
            </a:r>
          </a:p>
        </p:txBody>
      </p:sp>
      <p:sp>
        <p:nvSpPr>
          <p:cNvPr id="32" name="Text Placeholder 31">
            <a:extLst>
              <a:ext uri="{FF2B5EF4-FFF2-40B4-BE49-F238E27FC236}">
                <a16:creationId xmlns:a16="http://schemas.microsoft.com/office/drawing/2014/main" id="{B4BDAECE-35FB-465F-8780-1894DF853296}"/>
              </a:ext>
            </a:extLst>
          </p:cNvPr>
          <p:cNvSpPr>
            <a:spLocks noGrp="1"/>
          </p:cNvSpPr>
          <p:nvPr>
            <p:ph type="body" sz="quarter" idx="13"/>
          </p:nvPr>
        </p:nvSpPr>
        <p:spPr>
          <a:xfrm>
            <a:off x="647998" y="6210000"/>
            <a:ext cx="10614513" cy="324000"/>
          </a:xfrm>
        </p:spPr>
        <p:txBody>
          <a:bodyPr/>
          <a:lstStyle/>
          <a:p>
            <a:r>
              <a:rPr lang="en-US" sz="1000" i="0" dirty="0"/>
              <a:t>1. Still C. Bariatric Times 2018;15:3; </a:t>
            </a:r>
            <a:r>
              <a:rPr lang="en-CA" sz="1000" i="0" dirty="0"/>
              <a:t>2. Pearl L et al. Obesity 2017;25:317–22; 3. Phelan SM et al. Obesity Reviews 2015;16:319–26; </a:t>
            </a:r>
            <a:br>
              <a:rPr lang="en-CA" sz="1000" i="0" dirty="0"/>
            </a:br>
            <a:r>
              <a:rPr lang="en-CA" sz="1000" i="0" dirty="0"/>
              <a:t>4. People-First Language for Obesity. Obesity Action Coalition. 2020. Available at</a:t>
            </a:r>
            <a:r>
              <a:rPr lang="en-CA" sz="1000" i="0" dirty="0">
                <a:hlinkClick r:id="rId2">
                  <a:extLst>
                    <a:ext uri="{A12FA001-AC4F-418D-AE19-62706E023703}">
                      <ahyp:hlinkClr xmlns:ahyp="http://schemas.microsoft.com/office/drawing/2018/hyperlinkcolor" val="tx"/>
                    </a:ext>
                  </a:extLst>
                </a:hlinkClick>
              </a:rPr>
              <a:t>: https://4617c1smqldcqsat27z78x17-wpengine.netdna-ssl.com/wp-content/uploads/People-First.pdf</a:t>
            </a:r>
            <a:r>
              <a:rPr lang="en-CA" sz="1000" i="0" dirty="0"/>
              <a:t>. Accessed August 2022.</a:t>
            </a:r>
          </a:p>
        </p:txBody>
      </p:sp>
      <p:sp>
        <p:nvSpPr>
          <p:cNvPr id="34" name="Rectangle 33">
            <a:extLst>
              <a:ext uri="{FF2B5EF4-FFF2-40B4-BE49-F238E27FC236}">
                <a16:creationId xmlns:a16="http://schemas.microsoft.com/office/drawing/2014/main" id="{2E641371-8AC8-4ECA-981E-5966C8F5EF03}"/>
              </a:ext>
            </a:extLst>
          </p:cNvPr>
          <p:cNvSpPr/>
          <p:nvPr/>
        </p:nvSpPr>
        <p:spPr>
          <a:xfrm>
            <a:off x="647700" y="1565500"/>
            <a:ext cx="10833100" cy="2726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dirty="0">
              <a:ln>
                <a:noFill/>
              </a:ln>
              <a:solidFill>
                <a:srgbClr val="FFFFFF"/>
              </a:solidFill>
              <a:effectLst/>
              <a:uLnTx/>
              <a:uFillTx/>
              <a:ea typeface="+mn-ea"/>
              <a:cs typeface="+mn-cs"/>
            </a:endParaRPr>
          </a:p>
        </p:txBody>
      </p:sp>
      <p:sp>
        <p:nvSpPr>
          <p:cNvPr id="35" name="Rectangle 34">
            <a:extLst>
              <a:ext uri="{FF2B5EF4-FFF2-40B4-BE49-F238E27FC236}">
                <a16:creationId xmlns:a16="http://schemas.microsoft.com/office/drawing/2014/main" id="{2A3970D9-1D94-4E7B-83E1-599062D491BE}"/>
              </a:ext>
            </a:extLst>
          </p:cNvPr>
          <p:cNvSpPr/>
          <p:nvPr/>
        </p:nvSpPr>
        <p:spPr>
          <a:xfrm>
            <a:off x="647700" y="4292398"/>
            <a:ext cx="10833100" cy="1747158"/>
          </a:xfrm>
          <a:prstGeom prst="rect">
            <a:avLst/>
          </a:prstGeom>
          <a:solidFill>
            <a:schemeClr val="bg2">
              <a:lumMod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“Describing individuals as </a:t>
            </a:r>
            <a:r>
              <a:rPr kumimoji="0" lang="en-US" sz="1600" b="1" i="0" u="none" strike="noStrike" kern="1200" cap="none" spc="0" normalizeH="0" baseline="0" noProof="0" dirty="0">
                <a:ln>
                  <a:noFill/>
                </a:ln>
                <a:solidFill>
                  <a:srgbClr val="FFFFFF"/>
                </a:solidFill>
                <a:effectLst/>
                <a:uLnTx/>
                <a:uFillTx/>
                <a:ea typeface="+mn-ea"/>
                <a:cs typeface="+mn-cs"/>
              </a:rPr>
              <a:t>obese</a:t>
            </a:r>
            <a:r>
              <a:rPr kumimoji="0" lang="en-US" sz="1600" b="0" i="0" u="none" strike="noStrike" kern="1200" cap="none" spc="0" normalizeH="0" baseline="0" noProof="0" dirty="0">
                <a:ln>
                  <a:noFill/>
                </a:ln>
                <a:solidFill>
                  <a:srgbClr val="FFFFFF"/>
                </a:solidFill>
                <a:effectLst/>
                <a:uLnTx/>
                <a:uFillTx/>
                <a:ea typeface="+mn-ea"/>
                <a:cs typeface="+mn-cs"/>
              </a:rPr>
              <a:t> as opposed to </a:t>
            </a:r>
            <a:r>
              <a:rPr kumimoji="0" lang="en-US" sz="1600" b="1" i="0" u="none" strike="noStrike" kern="1200" cap="none" spc="0" normalizeH="0" baseline="0" noProof="0" dirty="0">
                <a:ln>
                  <a:noFill/>
                </a:ln>
                <a:solidFill>
                  <a:srgbClr val="FFFFFF"/>
                </a:solidFill>
                <a:effectLst/>
                <a:uLnTx/>
                <a:uFillTx/>
                <a:ea typeface="+mn-ea"/>
                <a:cs typeface="+mn-cs"/>
              </a:rPr>
              <a:t>having obesity</a:t>
            </a:r>
            <a:r>
              <a:rPr kumimoji="0" lang="en-US" sz="1600" b="0" i="0" u="none" strike="noStrike" kern="1200" cap="none" spc="0" normalizeH="0" baseline="0" noProof="0" dirty="0">
                <a:ln>
                  <a:noFill/>
                </a:ln>
                <a:solidFill>
                  <a:srgbClr val="FFFFFF"/>
                </a:solidFill>
                <a:effectLst/>
                <a:uLnTx/>
                <a:uFillTx/>
                <a:ea typeface="+mn-ea"/>
                <a:cs typeface="+mn-cs"/>
              </a:rPr>
              <a:t> could have negative impact on how people view them. People-first language has been widely adopted for most chronic diseases and disabilities, </a:t>
            </a:r>
            <a:br>
              <a:rPr kumimoji="0" lang="en-US" sz="1600" b="0" i="0" u="none" strike="noStrike" kern="1200" cap="none" spc="0" normalizeH="0" baseline="0" noProof="0" dirty="0">
                <a:ln>
                  <a:noFill/>
                </a:ln>
                <a:solidFill>
                  <a:srgbClr val="FFFFFF"/>
                </a:solidFill>
                <a:effectLst/>
                <a:uLnTx/>
                <a:uFillTx/>
                <a:ea typeface="+mn-ea"/>
                <a:cs typeface="+mn-cs"/>
              </a:rPr>
            </a:br>
            <a:r>
              <a:rPr kumimoji="0" lang="en-US" sz="1600" b="1" i="0" u="none" strike="noStrike" kern="1200" cap="none" spc="0" normalizeH="0" baseline="0" noProof="0" dirty="0">
                <a:ln>
                  <a:noFill/>
                </a:ln>
                <a:solidFill>
                  <a:srgbClr val="FFFFFF"/>
                </a:solidFill>
                <a:effectLst/>
                <a:uLnTx/>
                <a:uFillTx/>
                <a:ea typeface="+mn-ea"/>
                <a:cs typeface="+mn-cs"/>
              </a:rPr>
              <a:t>but not obesity</a:t>
            </a:r>
            <a:r>
              <a:rPr kumimoji="0" lang="en-US" sz="1600" b="1" i="0" u="none" strike="noStrike" kern="1200" cap="none" spc="0" normalizeH="0" baseline="30000" noProof="0" dirty="0">
                <a:ln>
                  <a:noFill/>
                </a:ln>
                <a:solidFill>
                  <a:srgbClr val="FFFFFF"/>
                </a:solidFill>
                <a:effectLst/>
                <a:uLnTx/>
                <a:uFillTx/>
                <a:ea typeface="+mn-ea"/>
                <a:cs typeface="+mn-cs"/>
              </a:rPr>
              <a:t>3</a:t>
            </a:r>
            <a:r>
              <a:rPr kumimoji="0" lang="en-US" sz="1600" b="1" i="0" u="none" strike="noStrike" kern="1200" cap="none" spc="0" normalizeH="0" baseline="0" noProof="0" dirty="0">
                <a:ln>
                  <a:noFill/>
                </a:ln>
                <a:solidFill>
                  <a:srgbClr val="FFFFFF"/>
                </a:solidFill>
                <a:effectLst/>
                <a:uLnTx/>
                <a:uFillTx/>
                <a:ea typeface="+mn-ea"/>
                <a:cs typeface="+mn-cs"/>
              </a:rPr>
              <a:t>”</a:t>
            </a:r>
            <a:br>
              <a:rPr kumimoji="0" lang="en-US" sz="1600" b="1" i="0" u="none" strike="noStrike" kern="1200" cap="none" spc="0" normalizeH="0" baseline="0" noProof="0" dirty="0">
                <a:ln>
                  <a:noFill/>
                </a:ln>
                <a:solidFill>
                  <a:srgbClr val="FFFFFF"/>
                </a:solidFill>
                <a:effectLst/>
                <a:uLnTx/>
                <a:uFillTx/>
                <a:ea typeface="+mn-ea"/>
                <a:cs typeface="+mn-cs"/>
              </a:rPr>
            </a:br>
            <a:endParaRPr kumimoji="0" lang="en-US" sz="1600" b="1" i="0" u="none" strike="noStrike" kern="1200" cap="none" spc="0" normalizeH="0" baseline="0" noProof="0" dirty="0">
              <a:ln>
                <a:noFill/>
              </a:ln>
              <a:solidFill>
                <a:srgbClr val="FFFFFF"/>
              </a:solidFill>
              <a:effectLst/>
              <a:uLnTx/>
              <a:uFillTx/>
              <a:ea typeface="+mn-ea"/>
              <a:cs typeface="+mn-cs"/>
            </a:endParaRPr>
          </a:p>
          <a:p>
            <a:pPr algn="ctr"/>
            <a:r>
              <a:rPr lang="en-CA" sz="1600" dirty="0">
                <a:ea typeface="Times New Roman" panose="02020603050405020304" pitchFamily="18" charset="0"/>
              </a:rPr>
              <a:t>W</a:t>
            </a:r>
            <a:r>
              <a:rPr lang="en-CA" sz="1600" dirty="0">
                <a:effectLst/>
                <a:ea typeface="Times New Roman" panose="02020603050405020304" pitchFamily="18" charset="0"/>
              </a:rPr>
              <a:t>hen publishing manuscripts, use people-first language in all written communication </a:t>
            </a:r>
            <a:br>
              <a:rPr lang="en-CA" sz="1600" dirty="0">
                <a:effectLst/>
                <a:ea typeface="Times New Roman" panose="02020603050405020304" pitchFamily="18" charset="0"/>
              </a:rPr>
            </a:br>
            <a:r>
              <a:rPr lang="en-CA" sz="1600" dirty="0">
                <a:effectLst/>
                <a:ea typeface="Times New Roman" panose="02020603050405020304" pitchFamily="18" charset="0"/>
              </a:rPr>
              <a:t>(i.e., patients with obesity vs obese patients) </a:t>
            </a:r>
            <a:endParaRPr lang="en-CA" sz="1600" dirty="0">
              <a:effectLst/>
              <a:ea typeface="Calibri" panose="020F0502020204030204" pitchFamily="34" charset="0"/>
            </a:endParaRPr>
          </a:p>
        </p:txBody>
      </p:sp>
      <p:sp>
        <p:nvSpPr>
          <p:cNvPr id="36" name="TextBox 35">
            <a:extLst>
              <a:ext uri="{FF2B5EF4-FFF2-40B4-BE49-F238E27FC236}">
                <a16:creationId xmlns:a16="http://schemas.microsoft.com/office/drawing/2014/main" id="{47A263F9-1B60-45ED-B1A1-3A513728C4F3}"/>
              </a:ext>
            </a:extLst>
          </p:cNvPr>
          <p:cNvSpPr txBox="1"/>
          <p:nvPr/>
        </p:nvSpPr>
        <p:spPr>
          <a:xfrm>
            <a:off x="4008164" y="2357283"/>
            <a:ext cx="398488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effectLst/>
                <a:uLnTx/>
                <a:uFillTx/>
                <a:ea typeface="+mn-ea"/>
                <a:cs typeface="+mn-cs"/>
              </a:rPr>
              <a:t>DEVALUATION</a:t>
            </a:r>
            <a:endParaRPr kumimoji="0" lang="en-US" sz="3200" b="1" i="0" u="none" strike="noStrike" kern="1200" cap="none" spc="0" normalizeH="0" baseline="0" noProof="0" dirty="0">
              <a:ln>
                <a:noFill/>
              </a:ln>
              <a:effectLst/>
              <a:uLnTx/>
              <a:uFillTx/>
              <a:ea typeface="+mn-ea"/>
              <a:cs typeface="+mn-cs"/>
            </a:endParaRPr>
          </a:p>
        </p:txBody>
      </p:sp>
      <p:grpSp>
        <p:nvGrpSpPr>
          <p:cNvPr id="37" name="Group 36">
            <a:extLst>
              <a:ext uri="{FF2B5EF4-FFF2-40B4-BE49-F238E27FC236}">
                <a16:creationId xmlns:a16="http://schemas.microsoft.com/office/drawing/2014/main" id="{98AA2CC3-4176-4EE6-A2B1-AA883C1840ED}"/>
              </a:ext>
            </a:extLst>
          </p:cNvPr>
          <p:cNvGrpSpPr>
            <a:grpSpLocks noChangeAspect="1"/>
          </p:cNvGrpSpPr>
          <p:nvPr/>
        </p:nvGrpSpPr>
        <p:grpSpPr>
          <a:xfrm>
            <a:off x="1536947" y="2353596"/>
            <a:ext cx="1620000" cy="1580025"/>
            <a:chOff x="8584496" y="2619437"/>
            <a:chExt cx="1436226" cy="1400787"/>
          </a:xfrm>
          <a:solidFill>
            <a:schemeClr val="accent1"/>
          </a:solidFill>
        </p:grpSpPr>
        <p:sp>
          <p:nvSpPr>
            <p:cNvPr id="43" name="Freeform 10">
              <a:extLst>
                <a:ext uri="{FF2B5EF4-FFF2-40B4-BE49-F238E27FC236}">
                  <a16:creationId xmlns:a16="http://schemas.microsoft.com/office/drawing/2014/main" id="{E422B52D-BCE6-4E10-AD3D-1F488F1C241E}"/>
                </a:ext>
              </a:extLst>
            </p:cNvPr>
            <p:cNvSpPr>
              <a:spLocks noEditPoints="1"/>
            </p:cNvSpPr>
            <p:nvPr/>
          </p:nvSpPr>
          <p:spPr bwMode="auto">
            <a:xfrm rot="19800000">
              <a:off x="8802580" y="3329194"/>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4" name="Freeform 10">
              <a:extLst>
                <a:ext uri="{FF2B5EF4-FFF2-40B4-BE49-F238E27FC236}">
                  <a16:creationId xmlns:a16="http://schemas.microsoft.com/office/drawing/2014/main" id="{FEA56CC5-AEBE-4504-BADD-1FC6824F56F6}"/>
                </a:ext>
              </a:extLst>
            </p:cNvPr>
            <p:cNvSpPr>
              <a:spLocks noEditPoints="1"/>
            </p:cNvSpPr>
            <p:nvPr/>
          </p:nvSpPr>
          <p:spPr bwMode="auto">
            <a:xfrm>
              <a:off x="8584496" y="2619437"/>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38" name="Group 37">
            <a:extLst>
              <a:ext uri="{FF2B5EF4-FFF2-40B4-BE49-F238E27FC236}">
                <a16:creationId xmlns:a16="http://schemas.microsoft.com/office/drawing/2014/main" id="{D61553C1-4DCB-4CF2-B569-EC72716C99D8}"/>
              </a:ext>
            </a:extLst>
          </p:cNvPr>
          <p:cNvGrpSpPr>
            <a:grpSpLocks noChangeAspect="1"/>
          </p:cNvGrpSpPr>
          <p:nvPr/>
        </p:nvGrpSpPr>
        <p:grpSpPr>
          <a:xfrm flipH="1">
            <a:off x="8576289" y="2353596"/>
            <a:ext cx="1620000" cy="1580025"/>
            <a:chOff x="8584496" y="2619437"/>
            <a:chExt cx="1436226" cy="1400787"/>
          </a:xfrm>
          <a:solidFill>
            <a:schemeClr val="accent1"/>
          </a:solidFill>
        </p:grpSpPr>
        <p:sp>
          <p:nvSpPr>
            <p:cNvPr id="41" name="Freeform 10">
              <a:extLst>
                <a:ext uri="{FF2B5EF4-FFF2-40B4-BE49-F238E27FC236}">
                  <a16:creationId xmlns:a16="http://schemas.microsoft.com/office/drawing/2014/main" id="{CBEFDECE-DABF-4090-BD3E-86242387D0FC}"/>
                </a:ext>
              </a:extLst>
            </p:cNvPr>
            <p:cNvSpPr>
              <a:spLocks noEditPoints="1"/>
            </p:cNvSpPr>
            <p:nvPr/>
          </p:nvSpPr>
          <p:spPr bwMode="auto">
            <a:xfrm rot="19800000">
              <a:off x="8802580" y="3329194"/>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2" name="Freeform 10">
              <a:extLst>
                <a:ext uri="{FF2B5EF4-FFF2-40B4-BE49-F238E27FC236}">
                  <a16:creationId xmlns:a16="http://schemas.microsoft.com/office/drawing/2014/main" id="{0CA4B56B-B831-49B2-8F2F-5043C61BFD92}"/>
                </a:ext>
              </a:extLst>
            </p:cNvPr>
            <p:cNvSpPr>
              <a:spLocks noEditPoints="1"/>
            </p:cNvSpPr>
            <p:nvPr/>
          </p:nvSpPr>
          <p:spPr bwMode="auto">
            <a:xfrm>
              <a:off x="8584496" y="2619437"/>
              <a:ext cx="1218142" cy="691030"/>
            </a:xfrm>
            <a:custGeom>
              <a:avLst/>
              <a:gdLst>
                <a:gd name="T0" fmla="*/ 1 w 1552"/>
                <a:gd name="T1" fmla="*/ 691 h 879"/>
                <a:gd name="T2" fmla="*/ 18 w 1552"/>
                <a:gd name="T3" fmla="*/ 234 h 879"/>
                <a:gd name="T4" fmla="*/ 190 w 1552"/>
                <a:gd name="T5" fmla="*/ 223 h 879"/>
                <a:gd name="T6" fmla="*/ 570 w 1552"/>
                <a:gd name="T7" fmla="*/ 7 h 879"/>
                <a:gd name="T8" fmla="*/ 906 w 1552"/>
                <a:gd name="T9" fmla="*/ 139 h 879"/>
                <a:gd name="T10" fmla="*/ 1432 w 1552"/>
                <a:gd name="T11" fmla="*/ 152 h 879"/>
                <a:gd name="T12" fmla="*/ 1537 w 1552"/>
                <a:gd name="T13" fmla="*/ 295 h 879"/>
                <a:gd name="T14" fmla="*/ 1097 w 1552"/>
                <a:gd name="T15" fmla="*/ 363 h 879"/>
                <a:gd name="T16" fmla="*/ 1096 w 1552"/>
                <a:gd name="T17" fmla="*/ 471 h 879"/>
                <a:gd name="T18" fmla="*/ 1031 w 1552"/>
                <a:gd name="T19" fmla="*/ 659 h 879"/>
                <a:gd name="T20" fmla="*/ 945 w 1552"/>
                <a:gd name="T21" fmla="*/ 789 h 879"/>
                <a:gd name="T22" fmla="*/ 787 w 1552"/>
                <a:gd name="T23" fmla="*/ 875 h 879"/>
                <a:gd name="T24" fmla="*/ 368 w 1552"/>
                <a:gd name="T25" fmla="*/ 852 h 879"/>
                <a:gd name="T26" fmla="*/ 213 w 1552"/>
                <a:gd name="T27" fmla="*/ 745 h 879"/>
                <a:gd name="T28" fmla="*/ 43 w 1552"/>
                <a:gd name="T29" fmla="*/ 734 h 879"/>
                <a:gd name="T30" fmla="*/ 5 w 1552"/>
                <a:gd name="T31" fmla="*/ 709 h 879"/>
                <a:gd name="T32" fmla="*/ 845 w 1552"/>
                <a:gd name="T33" fmla="*/ 329 h 879"/>
                <a:gd name="T34" fmla="*/ 1437 w 1552"/>
                <a:gd name="T35" fmla="*/ 329 h 879"/>
                <a:gd name="T36" fmla="*/ 1504 w 1552"/>
                <a:gd name="T37" fmla="*/ 229 h 879"/>
                <a:gd name="T38" fmla="*/ 1019 w 1552"/>
                <a:gd name="T39" fmla="*/ 185 h 879"/>
                <a:gd name="T40" fmla="*/ 617 w 1552"/>
                <a:gd name="T41" fmla="*/ 169 h 879"/>
                <a:gd name="T42" fmla="*/ 857 w 1552"/>
                <a:gd name="T43" fmla="*/ 152 h 879"/>
                <a:gd name="T44" fmla="*/ 797 w 1552"/>
                <a:gd name="T45" fmla="*/ 80 h 879"/>
                <a:gd name="T46" fmla="*/ 321 w 1552"/>
                <a:gd name="T47" fmla="*/ 128 h 879"/>
                <a:gd name="T48" fmla="*/ 196 w 1552"/>
                <a:gd name="T49" fmla="*/ 268 h 879"/>
                <a:gd name="T50" fmla="*/ 33 w 1552"/>
                <a:gd name="T51" fmla="*/ 284 h 879"/>
                <a:gd name="T52" fmla="*/ 52 w 1552"/>
                <a:gd name="T53" fmla="*/ 701 h 879"/>
                <a:gd name="T54" fmla="*/ 238 w 1552"/>
                <a:gd name="T55" fmla="*/ 702 h 879"/>
                <a:gd name="T56" fmla="*/ 344 w 1552"/>
                <a:gd name="T57" fmla="*/ 809 h 879"/>
                <a:gd name="T58" fmla="*/ 851 w 1552"/>
                <a:gd name="T59" fmla="*/ 842 h 879"/>
                <a:gd name="T60" fmla="*/ 911 w 1552"/>
                <a:gd name="T61" fmla="*/ 770 h 879"/>
                <a:gd name="T62" fmla="*/ 781 w 1552"/>
                <a:gd name="T63" fmla="*/ 718 h 879"/>
                <a:gd name="T64" fmla="*/ 766 w 1552"/>
                <a:gd name="T65" fmla="*/ 683 h 879"/>
                <a:gd name="T66" fmla="*/ 939 w 1552"/>
                <a:gd name="T67" fmla="*/ 683 h 879"/>
                <a:gd name="T68" fmla="*/ 1000 w 1552"/>
                <a:gd name="T69" fmla="*/ 578 h 879"/>
                <a:gd name="T70" fmla="*/ 828 w 1552"/>
                <a:gd name="T71" fmla="*/ 540 h 879"/>
                <a:gd name="T72" fmla="*/ 812 w 1552"/>
                <a:gd name="T73" fmla="*/ 507 h 879"/>
                <a:gd name="T74" fmla="*/ 998 w 1552"/>
                <a:gd name="T75" fmla="*/ 507 h 879"/>
                <a:gd name="T76" fmla="*/ 997 w 1552"/>
                <a:gd name="T77" fmla="*/ 363 h 879"/>
                <a:gd name="T78" fmla="*/ 834 w 1552"/>
                <a:gd name="T79" fmla="*/ 363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2" h="879">
                  <a:moveTo>
                    <a:pt x="5" y="709"/>
                  </a:moveTo>
                  <a:cubicBezTo>
                    <a:pt x="3" y="703"/>
                    <a:pt x="1" y="697"/>
                    <a:pt x="1" y="691"/>
                  </a:cubicBezTo>
                  <a:cubicBezTo>
                    <a:pt x="0" y="545"/>
                    <a:pt x="1" y="398"/>
                    <a:pt x="0" y="252"/>
                  </a:cubicBezTo>
                  <a:cubicBezTo>
                    <a:pt x="0" y="237"/>
                    <a:pt x="5" y="234"/>
                    <a:pt x="18" y="234"/>
                  </a:cubicBezTo>
                  <a:cubicBezTo>
                    <a:pt x="70" y="235"/>
                    <a:pt x="121" y="234"/>
                    <a:pt x="172" y="235"/>
                  </a:cubicBezTo>
                  <a:cubicBezTo>
                    <a:pt x="182" y="235"/>
                    <a:pt x="186" y="232"/>
                    <a:pt x="190" y="223"/>
                  </a:cubicBezTo>
                  <a:cubicBezTo>
                    <a:pt x="211" y="172"/>
                    <a:pt x="248" y="137"/>
                    <a:pt x="292" y="107"/>
                  </a:cubicBezTo>
                  <a:cubicBezTo>
                    <a:pt x="376" y="49"/>
                    <a:pt x="469" y="17"/>
                    <a:pt x="570" y="7"/>
                  </a:cubicBezTo>
                  <a:cubicBezTo>
                    <a:pt x="643" y="0"/>
                    <a:pt x="713" y="4"/>
                    <a:pt x="781" y="34"/>
                  </a:cubicBezTo>
                  <a:cubicBezTo>
                    <a:pt x="834" y="56"/>
                    <a:pt x="876" y="91"/>
                    <a:pt x="906" y="139"/>
                  </a:cubicBezTo>
                  <a:cubicBezTo>
                    <a:pt x="913" y="150"/>
                    <a:pt x="920" y="152"/>
                    <a:pt x="932" y="152"/>
                  </a:cubicBezTo>
                  <a:cubicBezTo>
                    <a:pt x="1099" y="152"/>
                    <a:pt x="1265" y="152"/>
                    <a:pt x="1432" y="152"/>
                  </a:cubicBezTo>
                  <a:cubicBezTo>
                    <a:pt x="1458" y="152"/>
                    <a:pt x="1482" y="157"/>
                    <a:pt x="1504" y="173"/>
                  </a:cubicBezTo>
                  <a:cubicBezTo>
                    <a:pt x="1537" y="198"/>
                    <a:pt x="1552" y="250"/>
                    <a:pt x="1537" y="295"/>
                  </a:cubicBezTo>
                  <a:cubicBezTo>
                    <a:pt x="1523" y="336"/>
                    <a:pt x="1485" y="363"/>
                    <a:pt x="1439" y="363"/>
                  </a:cubicBezTo>
                  <a:cubicBezTo>
                    <a:pt x="1325" y="363"/>
                    <a:pt x="1211" y="363"/>
                    <a:pt x="1097" y="363"/>
                  </a:cubicBezTo>
                  <a:cubicBezTo>
                    <a:pt x="1092" y="363"/>
                    <a:pt x="1086" y="363"/>
                    <a:pt x="1077" y="363"/>
                  </a:cubicBezTo>
                  <a:cubicBezTo>
                    <a:pt x="1102" y="398"/>
                    <a:pt x="1108" y="433"/>
                    <a:pt x="1096" y="471"/>
                  </a:cubicBezTo>
                  <a:cubicBezTo>
                    <a:pt x="1084" y="508"/>
                    <a:pt x="1056" y="531"/>
                    <a:pt x="1016" y="539"/>
                  </a:cubicBezTo>
                  <a:cubicBezTo>
                    <a:pt x="1044" y="578"/>
                    <a:pt x="1050" y="618"/>
                    <a:pt x="1031" y="659"/>
                  </a:cubicBezTo>
                  <a:cubicBezTo>
                    <a:pt x="1011" y="703"/>
                    <a:pt x="974" y="718"/>
                    <a:pt x="926" y="718"/>
                  </a:cubicBezTo>
                  <a:cubicBezTo>
                    <a:pt x="941" y="741"/>
                    <a:pt x="947" y="764"/>
                    <a:pt x="945" y="789"/>
                  </a:cubicBezTo>
                  <a:cubicBezTo>
                    <a:pt x="942" y="834"/>
                    <a:pt x="904" y="873"/>
                    <a:pt x="859" y="874"/>
                  </a:cubicBezTo>
                  <a:cubicBezTo>
                    <a:pt x="835" y="875"/>
                    <a:pt x="811" y="874"/>
                    <a:pt x="787" y="875"/>
                  </a:cubicBezTo>
                  <a:cubicBezTo>
                    <a:pt x="727" y="876"/>
                    <a:pt x="667" y="879"/>
                    <a:pt x="607" y="879"/>
                  </a:cubicBezTo>
                  <a:cubicBezTo>
                    <a:pt x="526" y="879"/>
                    <a:pt x="446" y="875"/>
                    <a:pt x="368" y="852"/>
                  </a:cubicBezTo>
                  <a:cubicBezTo>
                    <a:pt x="326" y="840"/>
                    <a:pt x="284" y="826"/>
                    <a:pt x="251" y="795"/>
                  </a:cubicBezTo>
                  <a:cubicBezTo>
                    <a:pt x="236" y="780"/>
                    <a:pt x="224" y="762"/>
                    <a:pt x="213" y="745"/>
                  </a:cubicBezTo>
                  <a:cubicBezTo>
                    <a:pt x="208" y="737"/>
                    <a:pt x="204" y="734"/>
                    <a:pt x="195" y="734"/>
                  </a:cubicBezTo>
                  <a:cubicBezTo>
                    <a:pt x="145" y="735"/>
                    <a:pt x="94" y="735"/>
                    <a:pt x="43" y="734"/>
                  </a:cubicBezTo>
                  <a:cubicBezTo>
                    <a:pt x="37" y="734"/>
                    <a:pt x="31" y="730"/>
                    <a:pt x="24" y="728"/>
                  </a:cubicBezTo>
                  <a:cubicBezTo>
                    <a:pt x="18" y="722"/>
                    <a:pt x="11" y="716"/>
                    <a:pt x="5" y="709"/>
                  </a:cubicBezTo>
                  <a:close/>
                  <a:moveTo>
                    <a:pt x="834" y="329"/>
                  </a:moveTo>
                  <a:cubicBezTo>
                    <a:pt x="839" y="329"/>
                    <a:pt x="842" y="329"/>
                    <a:pt x="845" y="329"/>
                  </a:cubicBezTo>
                  <a:cubicBezTo>
                    <a:pt x="948" y="329"/>
                    <a:pt x="1050" y="329"/>
                    <a:pt x="1152" y="329"/>
                  </a:cubicBezTo>
                  <a:cubicBezTo>
                    <a:pt x="1247" y="329"/>
                    <a:pt x="1342" y="329"/>
                    <a:pt x="1437" y="329"/>
                  </a:cubicBezTo>
                  <a:cubicBezTo>
                    <a:pt x="1454" y="329"/>
                    <a:pt x="1469" y="326"/>
                    <a:pt x="1482" y="315"/>
                  </a:cubicBezTo>
                  <a:cubicBezTo>
                    <a:pt x="1507" y="296"/>
                    <a:pt x="1515" y="263"/>
                    <a:pt x="1504" y="229"/>
                  </a:cubicBezTo>
                  <a:cubicBezTo>
                    <a:pt x="1495" y="202"/>
                    <a:pt x="1470" y="185"/>
                    <a:pt x="1435" y="185"/>
                  </a:cubicBezTo>
                  <a:cubicBezTo>
                    <a:pt x="1297" y="185"/>
                    <a:pt x="1158" y="185"/>
                    <a:pt x="1019" y="185"/>
                  </a:cubicBezTo>
                  <a:cubicBezTo>
                    <a:pt x="890" y="185"/>
                    <a:pt x="761" y="185"/>
                    <a:pt x="632" y="186"/>
                  </a:cubicBezTo>
                  <a:cubicBezTo>
                    <a:pt x="618" y="186"/>
                    <a:pt x="617" y="180"/>
                    <a:pt x="617" y="169"/>
                  </a:cubicBezTo>
                  <a:cubicBezTo>
                    <a:pt x="617" y="157"/>
                    <a:pt x="618" y="152"/>
                    <a:pt x="632" y="152"/>
                  </a:cubicBezTo>
                  <a:cubicBezTo>
                    <a:pt x="707" y="152"/>
                    <a:pt x="782" y="152"/>
                    <a:pt x="857" y="152"/>
                  </a:cubicBezTo>
                  <a:cubicBezTo>
                    <a:pt x="862" y="152"/>
                    <a:pt x="866" y="151"/>
                    <a:pt x="873" y="151"/>
                  </a:cubicBezTo>
                  <a:cubicBezTo>
                    <a:pt x="852" y="119"/>
                    <a:pt x="827" y="97"/>
                    <a:pt x="797" y="80"/>
                  </a:cubicBezTo>
                  <a:cubicBezTo>
                    <a:pt x="726" y="39"/>
                    <a:pt x="650" y="32"/>
                    <a:pt x="571" y="40"/>
                  </a:cubicBezTo>
                  <a:cubicBezTo>
                    <a:pt x="481" y="50"/>
                    <a:pt x="397" y="78"/>
                    <a:pt x="321" y="128"/>
                  </a:cubicBezTo>
                  <a:cubicBezTo>
                    <a:pt x="270" y="162"/>
                    <a:pt x="225" y="201"/>
                    <a:pt x="212" y="268"/>
                  </a:cubicBezTo>
                  <a:cubicBezTo>
                    <a:pt x="207" y="268"/>
                    <a:pt x="201" y="268"/>
                    <a:pt x="196" y="268"/>
                  </a:cubicBezTo>
                  <a:cubicBezTo>
                    <a:pt x="147" y="268"/>
                    <a:pt x="98" y="268"/>
                    <a:pt x="49" y="267"/>
                  </a:cubicBezTo>
                  <a:cubicBezTo>
                    <a:pt x="36" y="267"/>
                    <a:pt x="33" y="271"/>
                    <a:pt x="33" y="284"/>
                  </a:cubicBezTo>
                  <a:cubicBezTo>
                    <a:pt x="33" y="417"/>
                    <a:pt x="33" y="550"/>
                    <a:pt x="33" y="683"/>
                  </a:cubicBezTo>
                  <a:cubicBezTo>
                    <a:pt x="33" y="701"/>
                    <a:pt x="33" y="701"/>
                    <a:pt x="52" y="701"/>
                  </a:cubicBezTo>
                  <a:cubicBezTo>
                    <a:pt x="108" y="701"/>
                    <a:pt x="165" y="701"/>
                    <a:pt x="222" y="701"/>
                  </a:cubicBezTo>
                  <a:cubicBezTo>
                    <a:pt x="227" y="701"/>
                    <a:pt x="233" y="702"/>
                    <a:pt x="238" y="702"/>
                  </a:cubicBezTo>
                  <a:cubicBezTo>
                    <a:pt x="243" y="739"/>
                    <a:pt x="253" y="757"/>
                    <a:pt x="285" y="778"/>
                  </a:cubicBezTo>
                  <a:cubicBezTo>
                    <a:pt x="303" y="790"/>
                    <a:pt x="323" y="801"/>
                    <a:pt x="344" y="809"/>
                  </a:cubicBezTo>
                  <a:cubicBezTo>
                    <a:pt x="414" y="836"/>
                    <a:pt x="488" y="844"/>
                    <a:pt x="562" y="844"/>
                  </a:cubicBezTo>
                  <a:cubicBezTo>
                    <a:pt x="658" y="845"/>
                    <a:pt x="754" y="843"/>
                    <a:pt x="851" y="842"/>
                  </a:cubicBezTo>
                  <a:cubicBezTo>
                    <a:pt x="855" y="842"/>
                    <a:pt x="860" y="841"/>
                    <a:pt x="864" y="840"/>
                  </a:cubicBezTo>
                  <a:cubicBezTo>
                    <a:pt x="896" y="834"/>
                    <a:pt x="914" y="807"/>
                    <a:pt x="911" y="770"/>
                  </a:cubicBezTo>
                  <a:cubicBezTo>
                    <a:pt x="908" y="740"/>
                    <a:pt x="885" y="718"/>
                    <a:pt x="855" y="718"/>
                  </a:cubicBezTo>
                  <a:cubicBezTo>
                    <a:pt x="830" y="717"/>
                    <a:pt x="806" y="718"/>
                    <a:pt x="781" y="718"/>
                  </a:cubicBezTo>
                  <a:cubicBezTo>
                    <a:pt x="776" y="718"/>
                    <a:pt x="771" y="718"/>
                    <a:pt x="766" y="718"/>
                  </a:cubicBezTo>
                  <a:cubicBezTo>
                    <a:pt x="766" y="705"/>
                    <a:pt x="766" y="694"/>
                    <a:pt x="766" y="683"/>
                  </a:cubicBezTo>
                  <a:cubicBezTo>
                    <a:pt x="771" y="683"/>
                    <a:pt x="775" y="683"/>
                    <a:pt x="779" y="683"/>
                  </a:cubicBezTo>
                  <a:cubicBezTo>
                    <a:pt x="832" y="683"/>
                    <a:pt x="886" y="683"/>
                    <a:pt x="939" y="683"/>
                  </a:cubicBezTo>
                  <a:cubicBezTo>
                    <a:pt x="959" y="683"/>
                    <a:pt x="978" y="677"/>
                    <a:pt x="990" y="661"/>
                  </a:cubicBezTo>
                  <a:cubicBezTo>
                    <a:pt x="1010" y="636"/>
                    <a:pt x="1013" y="607"/>
                    <a:pt x="1000" y="578"/>
                  </a:cubicBezTo>
                  <a:cubicBezTo>
                    <a:pt x="988" y="550"/>
                    <a:pt x="963" y="540"/>
                    <a:pt x="933" y="540"/>
                  </a:cubicBezTo>
                  <a:cubicBezTo>
                    <a:pt x="898" y="540"/>
                    <a:pt x="863" y="540"/>
                    <a:pt x="828" y="540"/>
                  </a:cubicBezTo>
                  <a:cubicBezTo>
                    <a:pt x="822" y="540"/>
                    <a:pt x="817" y="539"/>
                    <a:pt x="812" y="539"/>
                  </a:cubicBezTo>
                  <a:cubicBezTo>
                    <a:pt x="812" y="527"/>
                    <a:pt x="812" y="517"/>
                    <a:pt x="812" y="507"/>
                  </a:cubicBezTo>
                  <a:cubicBezTo>
                    <a:pt x="817" y="507"/>
                    <a:pt x="820" y="507"/>
                    <a:pt x="823" y="507"/>
                  </a:cubicBezTo>
                  <a:cubicBezTo>
                    <a:pt x="881" y="507"/>
                    <a:pt x="939" y="507"/>
                    <a:pt x="998" y="507"/>
                  </a:cubicBezTo>
                  <a:cubicBezTo>
                    <a:pt x="1040" y="506"/>
                    <a:pt x="1068" y="477"/>
                    <a:pt x="1068" y="434"/>
                  </a:cubicBezTo>
                  <a:cubicBezTo>
                    <a:pt x="1067" y="391"/>
                    <a:pt x="1040" y="363"/>
                    <a:pt x="997" y="363"/>
                  </a:cubicBezTo>
                  <a:cubicBezTo>
                    <a:pt x="955" y="363"/>
                    <a:pt x="913" y="363"/>
                    <a:pt x="871" y="363"/>
                  </a:cubicBezTo>
                  <a:cubicBezTo>
                    <a:pt x="858" y="363"/>
                    <a:pt x="846" y="363"/>
                    <a:pt x="834" y="363"/>
                  </a:cubicBezTo>
                  <a:cubicBezTo>
                    <a:pt x="834" y="351"/>
                    <a:pt x="834" y="341"/>
                    <a:pt x="834" y="3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sp>
        <p:nvSpPr>
          <p:cNvPr id="39" name="TextBox 38">
            <a:extLst>
              <a:ext uri="{FF2B5EF4-FFF2-40B4-BE49-F238E27FC236}">
                <a16:creationId xmlns:a16="http://schemas.microsoft.com/office/drawing/2014/main" id="{651D1FDA-7920-4AE9-B703-EA557585081F}"/>
              </a:ext>
            </a:extLst>
          </p:cNvPr>
          <p:cNvSpPr txBox="1"/>
          <p:nvPr/>
        </p:nvSpPr>
        <p:spPr>
          <a:xfrm>
            <a:off x="4008164" y="3017682"/>
            <a:ext cx="398488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effectLst/>
                <a:uLnTx/>
                <a:uFillTx/>
                <a:ea typeface="+mn-ea"/>
                <a:cs typeface="+mn-cs"/>
              </a:rPr>
              <a:t>MOCKERY</a:t>
            </a:r>
          </a:p>
        </p:txBody>
      </p:sp>
      <p:sp>
        <p:nvSpPr>
          <p:cNvPr id="40" name="TextBox 39">
            <a:extLst>
              <a:ext uri="{FF2B5EF4-FFF2-40B4-BE49-F238E27FC236}">
                <a16:creationId xmlns:a16="http://schemas.microsoft.com/office/drawing/2014/main" id="{95AFEC46-B809-42E9-A68F-E8105BCE30A7}"/>
              </a:ext>
            </a:extLst>
          </p:cNvPr>
          <p:cNvSpPr txBox="1"/>
          <p:nvPr/>
        </p:nvSpPr>
        <p:spPr>
          <a:xfrm>
            <a:off x="3453301" y="3678080"/>
            <a:ext cx="5094611"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effectLst/>
                <a:uLnTx/>
                <a:uFillTx/>
                <a:ea typeface="+mn-ea"/>
                <a:cs typeface="+mn-cs"/>
              </a:rPr>
              <a:t>DISCRIMINATION</a:t>
            </a:r>
            <a:r>
              <a:rPr lang="en-CA" sz="3200" b="1" baseline="30000" dirty="0"/>
              <a:t>2</a:t>
            </a:r>
            <a:r>
              <a:rPr lang="en-CA" sz="3200" b="1" baseline="30000" dirty="0">
                <a:latin typeface="Calibri" panose="020F0502020204030204" pitchFamily="34" charset="0"/>
                <a:cs typeface="Calibri" panose="020F0502020204030204" pitchFamily="34" charset="0"/>
              </a:rPr>
              <a:t>–</a:t>
            </a:r>
            <a:r>
              <a:rPr lang="en-CA" sz="3200" b="1" baseline="30000" dirty="0"/>
              <a:t>4</a:t>
            </a:r>
            <a:endParaRPr kumimoji="0" lang="en-CA" sz="3200" b="1" i="0" u="none" strike="noStrike" kern="1200" cap="none" spc="0" normalizeH="0" baseline="30000" noProof="0" dirty="0">
              <a:ln>
                <a:noFill/>
              </a:ln>
              <a:effectLst/>
              <a:uLnTx/>
              <a:uFillTx/>
              <a:ea typeface="+mn-ea"/>
              <a:cs typeface="+mn-cs"/>
            </a:endParaRPr>
          </a:p>
        </p:txBody>
      </p:sp>
      <p:sp>
        <p:nvSpPr>
          <p:cNvPr id="17" name="TextBox 16">
            <a:extLst>
              <a:ext uri="{FF2B5EF4-FFF2-40B4-BE49-F238E27FC236}">
                <a16:creationId xmlns:a16="http://schemas.microsoft.com/office/drawing/2014/main" id="{785E9DAC-CD48-4851-A6B1-59E888049B0E}"/>
              </a:ext>
            </a:extLst>
          </p:cNvPr>
          <p:cNvSpPr txBox="1"/>
          <p:nvPr/>
        </p:nvSpPr>
        <p:spPr>
          <a:xfrm>
            <a:off x="647700" y="1480561"/>
            <a:ext cx="10833100" cy="707886"/>
          </a:xfrm>
          <a:prstGeom prst="rect">
            <a:avLst/>
          </a:prstGeom>
          <a:solidFill>
            <a:schemeClr val="bg2">
              <a:lumMod val="25000"/>
            </a:schemeClr>
          </a:solidFill>
        </p:spPr>
        <p:txBody>
          <a:bodyPr wrap="square">
            <a:spAutoFit/>
          </a:bodyPr>
          <a:lstStyle/>
          <a:p>
            <a:pPr algn="ctr"/>
            <a:r>
              <a:rPr lang="en-US" sz="2000" b="1" i="0" dirty="0">
                <a:solidFill>
                  <a:schemeClr val="bg1"/>
                </a:solidFill>
                <a:effectLst/>
                <a:latin typeface="arial" panose="020B0604020202020204" pitchFamily="34" charset="0"/>
              </a:rPr>
              <a:t>Weight stigma</a:t>
            </a:r>
            <a:r>
              <a:rPr lang="en-US" sz="2000" b="0" i="0" dirty="0">
                <a:solidFill>
                  <a:schemeClr val="bg1"/>
                </a:solidFill>
                <a:effectLst/>
                <a:latin typeface="arial" panose="020B0604020202020204" pitchFamily="34" charset="0"/>
              </a:rPr>
              <a:t> refers to social labels and ideologies affixed to an individual</a:t>
            </a:r>
            <a:br>
              <a:rPr lang="en-US" sz="2000" b="0" i="0" dirty="0">
                <a:solidFill>
                  <a:schemeClr val="bg1"/>
                </a:solidFill>
                <a:effectLst/>
                <a:latin typeface="arial" panose="020B0604020202020204" pitchFamily="34" charset="0"/>
              </a:rPr>
            </a:br>
            <a:r>
              <a:rPr lang="en-US" sz="2000" b="0" i="0" dirty="0">
                <a:solidFill>
                  <a:schemeClr val="bg1"/>
                </a:solidFill>
                <a:effectLst/>
                <a:latin typeface="arial" panose="020B0604020202020204" pitchFamily="34" charset="0"/>
              </a:rPr>
              <a:t>because of their weight and size</a:t>
            </a:r>
            <a:r>
              <a:rPr lang="en-US" sz="2000" b="0" i="0" baseline="30000" dirty="0">
                <a:solidFill>
                  <a:schemeClr val="bg1"/>
                </a:solidFill>
                <a:effectLst/>
                <a:latin typeface="arial" panose="020B0604020202020204" pitchFamily="34" charset="0"/>
              </a:rPr>
              <a:t>1</a:t>
            </a:r>
            <a:endParaRPr lang="en-CA" sz="2000" baseline="30000" dirty="0">
              <a:solidFill>
                <a:schemeClr val="bg1"/>
              </a:solidFill>
            </a:endParaRPr>
          </a:p>
        </p:txBody>
      </p:sp>
    </p:spTree>
    <p:extLst>
      <p:ext uri="{BB962C8B-B14F-4D97-AF65-F5344CB8AC3E}">
        <p14:creationId xmlns:p14="http://schemas.microsoft.com/office/powerpoint/2010/main" val="309818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F131-6F57-4D3A-88E3-1B0DE849A7ED}"/>
              </a:ext>
            </a:extLst>
          </p:cNvPr>
          <p:cNvSpPr>
            <a:spLocks noGrp="1"/>
          </p:cNvSpPr>
          <p:nvPr>
            <p:ph type="title"/>
          </p:nvPr>
        </p:nvSpPr>
        <p:spPr/>
        <p:txBody>
          <a:bodyPr>
            <a:noAutofit/>
          </a:bodyPr>
          <a:lstStyle/>
          <a:p>
            <a:r>
              <a:rPr lang="en-CA" sz="4200" dirty="0"/>
              <a:t>Patients who experience weight stigma have both behavioral and physiological changes</a:t>
            </a:r>
          </a:p>
        </p:txBody>
      </p:sp>
      <p:sp>
        <p:nvSpPr>
          <p:cNvPr id="3" name="Text Placeholder 2">
            <a:extLst>
              <a:ext uri="{FF2B5EF4-FFF2-40B4-BE49-F238E27FC236}">
                <a16:creationId xmlns:a16="http://schemas.microsoft.com/office/drawing/2014/main" id="{31E55E44-556B-4720-A3B3-E7B6535DF859}"/>
              </a:ext>
            </a:extLst>
          </p:cNvPr>
          <p:cNvSpPr>
            <a:spLocks noGrp="1"/>
          </p:cNvSpPr>
          <p:nvPr>
            <p:ph type="body" sz="quarter" idx="13"/>
          </p:nvPr>
        </p:nvSpPr>
        <p:spPr>
          <a:xfrm>
            <a:off x="647998" y="6210000"/>
            <a:ext cx="10941747" cy="324000"/>
          </a:xfrm>
        </p:spPr>
        <p:txBody>
          <a:bodyPr/>
          <a:lstStyle/>
          <a:p>
            <a:r>
              <a:rPr lang="en-CA" sz="1000" i="0" dirty="0"/>
              <a:t>*Self-efficacy scale assessed confidence on the following questions: Could you control what you eat; avoid eating unhealthy food that you like; avoid unhealthy foods every day; stick to your diet even when you are hungry; and avoid giving in to temptation to break a diet if offered tempting foods. BP, blood pressure. </a:t>
            </a:r>
            <a:br>
              <a:rPr lang="en-CA" sz="1000" i="0" dirty="0"/>
            </a:br>
            <a:r>
              <a:rPr lang="en-CA" sz="1000" i="0" dirty="0"/>
              <a:t>1. </a:t>
            </a:r>
            <a:r>
              <a:rPr lang="en-CA" sz="1000" i="0" dirty="0" err="1"/>
              <a:t>Puhl</a:t>
            </a:r>
            <a:r>
              <a:rPr lang="en-CA" sz="1000" i="0" dirty="0"/>
              <a:t> M et al. Clin Diabetes 2016;34:44–50; 2. Phelan SM et al. Obesity Reviews 2015;16:319–26; 3. </a:t>
            </a:r>
            <a:r>
              <a:rPr lang="en-CA" sz="1000" i="0" dirty="0" err="1"/>
              <a:t>Hatzenbuehler</a:t>
            </a:r>
            <a:r>
              <a:rPr lang="en-CA" sz="1000" i="0" dirty="0"/>
              <a:t> ML et al. Obesity (Silver Spring) 2009;17:2033–9; </a:t>
            </a:r>
            <a:r>
              <a:rPr lang="en-US" sz="1000" i="0" dirty="0"/>
              <a:t>4.</a:t>
            </a:r>
            <a:r>
              <a:rPr lang="en-CA" sz="1000" i="0" dirty="0"/>
              <a:t> </a:t>
            </a:r>
            <a:r>
              <a:rPr lang="en-US" sz="1000" i="0" dirty="0" err="1"/>
              <a:t>Schvey</a:t>
            </a:r>
            <a:r>
              <a:rPr lang="en-US" sz="1000" i="0" dirty="0"/>
              <a:t> NA et al. Obesity 2011;19:1957–62; 5. Major B et al. J Exp Soc Psychol 2014;51:74–80; </a:t>
            </a:r>
            <a:r>
              <a:rPr lang="en-CA" sz="1000" i="0" dirty="0"/>
              <a:t>6. </a:t>
            </a:r>
            <a:r>
              <a:rPr lang="en-US" sz="1000" i="0" dirty="0"/>
              <a:t>Major B et al. Soc Psychol Personal Sci 2012;3:651–8; 7. </a:t>
            </a:r>
            <a:r>
              <a:rPr lang="en-US" sz="1000" i="0" dirty="0" err="1"/>
              <a:t>Vartanian</a:t>
            </a:r>
            <a:r>
              <a:rPr lang="en-US" sz="1000" i="0" dirty="0"/>
              <a:t> LR and Novak SA. Obesity 2011;19:757–62. </a:t>
            </a:r>
            <a:endParaRPr lang="en-CA" sz="1000" i="0" dirty="0"/>
          </a:p>
        </p:txBody>
      </p:sp>
      <p:sp>
        <p:nvSpPr>
          <p:cNvPr id="4" name="Rectangle 3">
            <a:extLst>
              <a:ext uri="{FF2B5EF4-FFF2-40B4-BE49-F238E27FC236}">
                <a16:creationId xmlns:a16="http://schemas.microsoft.com/office/drawing/2014/main" id="{2DA825BE-AE87-4C9C-A03C-BE7063DCFCF0}"/>
              </a:ext>
            </a:extLst>
          </p:cNvPr>
          <p:cNvSpPr/>
          <p:nvPr/>
        </p:nvSpPr>
        <p:spPr>
          <a:xfrm>
            <a:off x="647700" y="1944690"/>
            <a:ext cx="3534335"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7EEB26E7-549C-4A7B-BA08-7B068F3EB609}"/>
              </a:ext>
            </a:extLst>
          </p:cNvPr>
          <p:cNvSpPr/>
          <p:nvPr/>
        </p:nvSpPr>
        <p:spPr>
          <a:xfrm>
            <a:off x="4403840" y="1944689"/>
            <a:ext cx="3446930"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dirty="0">
              <a:ln>
                <a:noFill/>
              </a:ln>
              <a:solidFill>
                <a:srgbClr val="FFFFFF"/>
              </a:solidFill>
              <a:effectLst/>
              <a:uLnTx/>
              <a:uFillTx/>
              <a:ea typeface="+mn-ea"/>
              <a:cs typeface="+mn-cs"/>
            </a:endParaRPr>
          </a:p>
        </p:txBody>
      </p:sp>
      <p:sp>
        <p:nvSpPr>
          <p:cNvPr id="6" name="Rectangle 5">
            <a:extLst>
              <a:ext uri="{FF2B5EF4-FFF2-40B4-BE49-F238E27FC236}">
                <a16:creationId xmlns:a16="http://schemas.microsoft.com/office/drawing/2014/main" id="{D5B0C55B-7FD9-48F0-8F75-F3A389B73EDA}"/>
              </a:ext>
            </a:extLst>
          </p:cNvPr>
          <p:cNvSpPr/>
          <p:nvPr/>
        </p:nvSpPr>
        <p:spPr>
          <a:xfrm>
            <a:off x="8010783" y="1944689"/>
            <a:ext cx="3446930" cy="34782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7" name="TextBox 6">
            <a:extLst>
              <a:ext uri="{FF2B5EF4-FFF2-40B4-BE49-F238E27FC236}">
                <a16:creationId xmlns:a16="http://schemas.microsoft.com/office/drawing/2014/main" id="{C713C7A5-84B4-4CB5-87A5-182C74C68213}"/>
              </a:ext>
            </a:extLst>
          </p:cNvPr>
          <p:cNvSpPr txBox="1"/>
          <p:nvPr/>
        </p:nvSpPr>
        <p:spPr>
          <a:xfrm>
            <a:off x="724650" y="4763383"/>
            <a:ext cx="3380435"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chemeClr val="bg1"/>
                </a:solidFill>
                <a:effectLst/>
                <a:uLnTx/>
                <a:uFillTx/>
                <a:ea typeface="+mn-ea"/>
                <a:cs typeface="+mn-cs"/>
              </a:rPr>
              <a:t>2.4X more likely </a:t>
            </a:r>
            <a:r>
              <a:rPr kumimoji="0" lang="en-CA" sz="1700" b="0" i="0" u="none" strike="noStrike" kern="1200" cap="none" spc="0" normalizeH="0" baseline="0" noProof="0" dirty="0">
                <a:ln>
                  <a:noFill/>
                </a:ln>
                <a:solidFill>
                  <a:schemeClr val="bg1"/>
                </a:solidFill>
                <a:effectLst/>
                <a:uLnTx/>
                <a:uFillTx/>
                <a:ea typeface="+mn-ea"/>
                <a:cs typeface="+mn-cs"/>
              </a:rPr>
              <a:t>to have a major depressive episode</a:t>
            </a:r>
            <a:r>
              <a:rPr kumimoji="0" lang="en-CA" sz="1700" b="0" i="0" u="none" strike="noStrike" kern="1200" cap="none" spc="0" normalizeH="0" baseline="30000" noProof="0" dirty="0">
                <a:ln>
                  <a:noFill/>
                </a:ln>
                <a:solidFill>
                  <a:schemeClr val="bg1"/>
                </a:solidFill>
                <a:effectLst/>
                <a:uLnTx/>
                <a:uFillTx/>
                <a:ea typeface="+mn-ea"/>
                <a:cs typeface="+mn-cs"/>
              </a:rPr>
              <a:t>3</a:t>
            </a:r>
            <a:endParaRPr kumimoji="0" lang="en-US" sz="1700" b="0" i="0" u="none" strike="noStrike" kern="1200" cap="none" spc="0" normalizeH="0" baseline="30000" noProof="0" dirty="0">
              <a:ln>
                <a:noFill/>
              </a:ln>
              <a:solidFill>
                <a:schemeClr val="bg1"/>
              </a:solidFill>
              <a:effectLst/>
              <a:uLnTx/>
              <a:uFillTx/>
              <a:ea typeface="+mn-ea"/>
              <a:cs typeface="+mn-cs"/>
            </a:endParaRPr>
          </a:p>
        </p:txBody>
      </p:sp>
      <p:sp>
        <p:nvSpPr>
          <p:cNvPr id="8" name="TextBox 7">
            <a:extLst>
              <a:ext uri="{FF2B5EF4-FFF2-40B4-BE49-F238E27FC236}">
                <a16:creationId xmlns:a16="http://schemas.microsoft.com/office/drawing/2014/main" id="{E5C48AC3-AF1F-4CDF-BE3B-7187DA886703}"/>
              </a:ext>
            </a:extLst>
          </p:cNvPr>
          <p:cNvSpPr txBox="1"/>
          <p:nvPr/>
        </p:nvSpPr>
        <p:spPr>
          <a:xfrm>
            <a:off x="847213" y="3995950"/>
            <a:ext cx="3135309"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chemeClr val="bg1"/>
                </a:solidFill>
                <a:effectLst/>
                <a:uLnTx/>
                <a:uFillTx/>
                <a:ea typeface="+mn-ea"/>
                <a:cs typeface="+mn-cs"/>
              </a:rPr>
              <a:t>1.5X higher distress</a:t>
            </a:r>
            <a:r>
              <a:rPr kumimoji="0" lang="en-CA" sz="1700" b="0" i="0" u="none" strike="noStrike" kern="1200" cap="none" spc="0" normalizeH="0" baseline="0" noProof="0" dirty="0">
                <a:ln>
                  <a:noFill/>
                </a:ln>
                <a:solidFill>
                  <a:schemeClr val="bg1"/>
                </a:solidFill>
                <a:effectLst/>
                <a:uLnTx/>
                <a:uFillTx/>
                <a:ea typeface="+mn-ea"/>
                <a:cs typeface="+mn-cs"/>
              </a:rPr>
              <a:t> over body image</a:t>
            </a:r>
            <a:r>
              <a:rPr kumimoji="0" lang="en-CA" sz="1700" b="0" i="0" u="none" strike="noStrike" kern="1200" cap="none" spc="0" normalizeH="0" baseline="30000" noProof="0" dirty="0">
                <a:ln>
                  <a:noFill/>
                </a:ln>
                <a:solidFill>
                  <a:schemeClr val="bg1"/>
                </a:solidFill>
                <a:effectLst/>
                <a:uLnTx/>
                <a:uFillTx/>
                <a:ea typeface="+mn-ea"/>
                <a:cs typeface="+mn-cs"/>
              </a:rPr>
              <a:t>1,2</a:t>
            </a:r>
            <a:endParaRPr kumimoji="0" lang="en-US" sz="1700" b="0" i="0" u="none" strike="noStrike" kern="1200" cap="none" spc="0" normalizeH="0" baseline="30000" noProof="0" dirty="0">
              <a:ln>
                <a:noFill/>
              </a:ln>
              <a:solidFill>
                <a:schemeClr val="bg1"/>
              </a:solidFill>
              <a:effectLst/>
              <a:uLnTx/>
              <a:uFillTx/>
              <a:ea typeface="+mn-ea"/>
              <a:cs typeface="+mn-cs"/>
            </a:endParaRPr>
          </a:p>
        </p:txBody>
      </p:sp>
      <p:sp>
        <p:nvSpPr>
          <p:cNvPr id="9" name="TextBox 8">
            <a:extLst>
              <a:ext uri="{FF2B5EF4-FFF2-40B4-BE49-F238E27FC236}">
                <a16:creationId xmlns:a16="http://schemas.microsoft.com/office/drawing/2014/main" id="{D7BF70BB-6967-471C-BDFA-C19EDF3D63A6}"/>
              </a:ext>
            </a:extLst>
          </p:cNvPr>
          <p:cNvSpPr txBox="1"/>
          <p:nvPr/>
        </p:nvSpPr>
        <p:spPr>
          <a:xfrm>
            <a:off x="4498045" y="3995950"/>
            <a:ext cx="3258521"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chemeClr val="bg1"/>
                </a:solidFill>
                <a:effectLst/>
                <a:uLnTx/>
                <a:uFillTx/>
                <a:ea typeface="+mn-ea"/>
                <a:cs typeface="+mn-cs"/>
              </a:rPr>
              <a:t>3.4X more calories consumed</a:t>
            </a:r>
            <a:r>
              <a:rPr lang="en-CA" sz="1700" b="1" baseline="30000" dirty="0">
                <a:solidFill>
                  <a:schemeClr val="bg1"/>
                </a:solidFill>
              </a:rPr>
              <a:t>4</a:t>
            </a:r>
            <a:endParaRPr kumimoji="0" lang="en-US" sz="1700" b="0" i="0" u="none" strike="noStrike" kern="1200" cap="none" spc="0" normalizeH="0" baseline="30000" noProof="0" dirty="0">
              <a:ln>
                <a:noFill/>
              </a:ln>
              <a:solidFill>
                <a:schemeClr val="bg1"/>
              </a:solidFill>
              <a:effectLst/>
              <a:uLnTx/>
              <a:uFillTx/>
              <a:ea typeface="+mn-ea"/>
              <a:cs typeface="+mn-cs"/>
            </a:endParaRPr>
          </a:p>
        </p:txBody>
      </p:sp>
      <p:sp>
        <p:nvSpPr>
          <p:cNvPr id="10" name="TextBox 9">
            <a:extLst>
              <a:ext uri="{FF2B5EF4-FFF2-40B4-BE49-F238E27FC236}">
                <a16:creationId xmlns:a16="http://schemas.microsoft.com/office/drawing/2014/main" id="{34DEA5B4-99C2-4851-A99F-B10DDF684581}"/>
              </a:ext>
            </a:extLst>
          </p:cNvPr>
          <p:cNvSpPr txBox="1"/>
          <p:nvPr/>
        </p:nvSpPr>
        <p:spPr>
          <a:xfrm>
            <a:off x="4208604" y="4763383"/>
            <a:ext cx="3837403"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chemeClr val="bg1"/>
                </a:solidFill>
                <a:effectLst/>
                <a:uLnTx/>
                <a:uFillTx/>
                <a:ea typeface="+mn-ea"/>
                <a:cs typeface="+mn-cs"/>
              </a:rPr>
              <a:t>1.4X lower </a:t>
            </a:r>
            <a:r>
              <a:rPr kumimoji="0" lang="en-CA" sz="1700" b="0" i="0" u="none" strike="noStrike" kern="1200" cap="none" spc="0" normalizeH="0" baseline="0" noProof="0" dirty="0">
                <a:ln>
                  <a:noFill/>
                </a:ln>
                <a:solidFill>
                  <a:schemeClr val="bg1"/>
                </a:solidFill>
                <a:effectLst/>
                <a:uLnTx/>
                <a:uFillTx/>
                <a:ea typeface="+mn-ea"/>
                <a:cs typeface="+mn-cs"/>
              </a:rPr>
              <a:t>score on self-efficacy scale* for dietary control</a:t>
            </a:r>
            <a:r>
              <a:rPr lang="en-CA" sz="1700" baseline="30000" dirty="0">
                <a:solidFill>
                  <a:schemeClr val="bg1"/>
                </a:solidFill>
              </a:rPr>
              <a:t>5</a:t>
            </a:r>
            <a:endParaRPr kumimoji="0" lang="en-US" sz="1700" b="0" i="0" u="none" strike="noStrike" kern="1200" cap="none" spc="0" normalizeH="0" baseline="30000" noProof="0" dirty="0">
              <a:ln>
                <a:noFill/>
              </a:ln>
              <a:solidFill>
                <a:schemeClr val="bg1"/>
              </a:solidFill>
              <a:effectLst/>
              <a:uLnTx/>
              <a:uFillTx/>
              <a:ea typeface="+mn-ea"/>
              <a:cs typeface="+mn-cs"/>
            </a:endParaRPr>
          </a:p>
        </p:txBody>
      </p:sp>
      <p:sp>
        <p:nvSpPr>
          <p:cNvPr id="11" name="TextBox 10">
            <a:extLst>
              <a:ext uri="{FF2B5EF4-FFF2-40B4-BE49-F238E27FC236}">
                <a16:creationId xmlns:a16="http://schemas.microsoft.com/office/drawing/2014/main" id="{D18F919A-34B7-4041-A1C9-7A795A34D386}"/>
              </a:ext>
            </a:extLst>
          </p:cNvPr>
          <p:cNvSpPr txBox="1"/>
          <p:nvPr/>
        </p:nvSpPr>
        <p:spPr>
          <a:xfrm>
            <a:off x="7945451" y="4763383"/>
            <a:ext cx="3499259" cy="61555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chemeClr val="bg1"/>
                </a:solidFill>
                <a:effectLst/>
                <a:uLnTx/>
                <a:uFillTx/>
                <a:ea typeface="+mn-ea"/>
                <a:cs typeface="+mn-cs"/>
              </a:rPr>
              <a:t>2.3X more likely</a:t>
            </a:r>
            <a:r>
              <a:rPr kumimoji="0" lang="en-CA" sz="1700" b="0" i="0" u="none" strike="noStrike" kern="1200" cap="none" spc="0" normalizeH="0" baseline="0" noProof="0" dirty="0">
                <a:ln>
                  <a:noFill/>
                </a:ln>
                <a:solidFill>
                  <a:schemeClr val="bg1"/>
                </a:solidFill>
                <a:effectLst/>
                <a:uLnTx/>
                <a:uFillTx/>
                <a:ea typeface="+mn-ea"/>
                <a:cs typeface="+mn-cs"/>
              </a:rPr>
              <a:t> to </a:t>
            </a:r>
            <a:br>
              <a:rPr kumimoji="0" lang="en-CA" sz="1700" b="0" i="0" u="none" strike="noStrike" kern="1200" cap="none" spc="0" normalizeH="0" baseline="0" noProof="0" dirty="0">
                <a:ln>
                  <a:noFill/>
                </a:ln>
                <a:solidFill>
                  <a:schemeClr val="bg1"/>
                </a:solidFill>
                <a:effectLst/>
                <a:uLnTx/>
                <a:uFillTx/>
                <a:ea typeface="+mn-ea"/>
                <a:cs typeface="+mn-cs"/>
              </a:rPr>
            </a:br>
            <a:r>
              <a:rPr kumimoji="0" lang="en-CA" sz="1700" b="0" i="0" u="none" strike="noStrike" kern="1200" cap="none" spc="0" normalizeH="0" baseline="0" noProof="0" dirty="0">
                <a:ln>
                  <a:noFill/>
                </a:ln>
                <a:solidFill>
                  <a:schemeClr val="bg1"/>
                </a:solidFill>
                <a:effectLst/>
                <a:uLnTx/>
                <a:uFillTx/>
                <a:ea typeface="+mn-ea"/>
                <a:cs typeface="+mn-cs"/>
              </a:rPr>
              <a:t>avoid exercise</a:t>
            </a:r>
            <a:r>
              <a:rPr lang="en-CA" sz="1700" b="1" baseline="30000" dirty="0">
                <a:solidFill>
                  <a:schemeClr val="bg1"/>
                </a:solidFill>
              </a:rPr>
              <a:t>7</a:t>
            </a:r>
            <a:r>
              <a:rPr kumimoji="0" lang="en-CA" sz="1700" b="0" i="0" u="none" strike="noStrike" kern="1200" cap="none" spc="0" normalizeH="0" baseline="0" noProof="0" dirty="0">
                <a:ln>
                  <a:noFill/>
                </a:ln>
                <a:solidFill>
                  <a:schemeClr val="bg1"/>
                </a:solidFill>
                <a:effectLst/>
                <a:uLnTx/>
                <a:uFillTx/>
                <a:ea typeface="+mn-ea"/>
                <a:cs typeface="+mn-cs"/>
              </a:rPr>
              <a:t> </a:t>
            </a:r>
            <a:endParaRPr kumimoji="0" lang="en-US" sz="1700" b="0" i="0" u="none" strike="noStrike" kern="1200" cap="none" spc="0" normalizeH="0" baseline="30000" noProof="0" dirty="0">
              <a:ln>
                <a:noFill/>
              </a:ln>
              <a:solidFill>
                <a:schemeClr val="bg1"/>
              </a:solidFill>
              <a:effectLst/>
              <a:uLnTx/>
              <a:uFillTx/>
              <a:ea typeface="+mn-ea"/>
              <a:cs typeface="+mn-cs"/>
            </a:endParaRPr>
          </a:p>
        </p:txBody>
      </p:sp>
      <p:sp>
        <p:nvSpPr>
          <p:cNvPr id="12" name="TextBox 11">
            <a:extLst>
              <a:ext uri="{FF2B5EF4-FFF2-40B4-BE49-F238E27FC236}">
                <a16:creationId xmlns:a16="http://schemas.microsoft.com/office/drawing/2014/main" id="{979B77D0-C2B4-41D2-AE71-6F5BC695532B}"/>
              </a:ext>
            </a:extLst>
          </p:cNvPr>
          <p:cNvSpPr txBox="1"/>
          <p:nvPr/>
        </p:nvSpPr>
        <p:spPr>
          <a:xfrm>
            <a:off x="7756566" y="4126755"/>
            <a:ext cx="3679701" cy="35394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700" b="1" i="0" u="none" strike="noStrike" kern="1200" cap="none" spc="0" normalizeH="0" baseline="0" noProof="0" dirty="0">
                <a:ln>
                  <a:noFill/>
                </a:ln>
                <a:solidFill>
                  <a:schemeClr val="bg1"/>
                </a:solidFill>
                <a:effectLst/>
                <a:uLnTx/>
                <a:uFillTx/>
                <a:ea typeface="+mn-ea"/>
                <a:cs typeface="+mn-cs"/>
              </a:rPr>
              <a:t>1.4X increased BP</a:t>
            </a:r>
            <a:r>
              <a:rPr lang="en-CA" sz="1700" b="1" baseline="30000" dirty="0">
                <a:solidFill>
                  <a:schemeClr val="bg1"/>
                </a:solidFill>
              </a:rPr>
              <a:t>6</a:t>
            </a:r>
            <a:r>
              <a:rPr kumimoji="0" lang="en-CA" sz="1700" b="1" i="0" u="none" strike="noStrike" kern="1200" cap="none" spc="0" normalizeH="0" baseline="0" noProof="0" dirty="0">
                <a:ln>
                  <a:noFill/>
                </a:ln>
                <a:solidFill>
                  <a:schemeClr val="bg1"/>
                </a:solidFill>
                <a:effectLst/>
                <a:uLnTx/>
                <a:uFillTx/>
                <a:ea typeface="+mn-ea"/>
                <a:cs typeface="+mn-cs"/>
              </a:rPr>
              <a:t> </a:t>
            </a:r>
            <a:endParaRPr kumimoji="0" lang="en-US" sz="1700" b="0" i="0" u="none" strike="noStrike" kern="1200" cap="none" spc="0" normalizeH="0" baseline="30000" noProof="0" dirty="0">
              <a:ln>
                <a:noFill/>
              </a:ln>
              <a:solidFill>
                <a:schemeClr val="bg1"/>
              </a:solidFill>
              <a:effectLst/>
              <a:uLnTx/>
              <a:uFillTx/>
              <a:ea typeface="+mn-ea"/>
              <a:cs typeface="+mn-cs"/>
            </a:endParaRPr>
          </a:p>
        </p:txBody>
      </p:sp>
      <p:sp>
        <p:nvSpPr>
          <p:cNvPr id="13" name="Oval 12">
            <a:extLst>
              <a:ext uri="{FF2B5EF4-FFF2-40B4-BE49-F238E27FC236}">
                <a16:creationId xmlns:a16="http://schemas.microsoft.com/office/drawing/2014/main" id="{CCF5907B-AF5E-4296-A46F-56288BDE49BE}"/>
              </a:ext>
            </a:extLst>
          </p:cNvPr>
          <p:cNvSpPr/>
          <p:nvPr/>
        </p:nvSpPr>
        <p:spPr>
          <a:xfrm>
            <a:off x="1538045"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4" name="Oval 13">
            <a:extLst>
              <a:ext uri="{FF2B5EF4-FFF2-40B4-BE49-F238E27FC236}">
                <a16:creationId xmlns:a16="http://schemas.microsoft.com/office/drawing/2014/main" id="{7487AF1E-AD0C-4357-8137-0357D8FEA2FA}"/>
              </a:ext>
            </a:extLst>
          </p:cNvPr>
          <p:cNvSpPr/>
          <p:nvPr/>
        </p:nvSpPr>
        <p:spPr>
          <a:xfrm>
            <a:off x="5250483"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5" name="Oval 14">
            <a:extLst>
              <a:ext uri="{FF2B5EF4-FFF2-40B4-BE49-F238E27FC236}">
                <a16:creationId xmlns:a16="http://schemas.microsoft.com/office/drawing/2014/main" id="{6A65461B-5FE9-47FE-80B4-3F0010370D2F}"/>
              </a:ext>
            </a:extLst>
          </p:cNvPr>
          <p:cNvSpPr/>
          <p:nvPr/>
        </p:nvSpPr>
        <p:spPr>
          <a:xfrm>
            <a:off x="8857426" y="2172655"/>
            <a:ext cx="1753644" cy="1753644"/>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dirty="0">
              <a:ln>
                <a:noFill/>
              </a:ln>
              <a:solidFill>
                <a:srgbClr val="FFFFFF"/>
              </a:solidFill>
              <a:effectLst/>
              <a:uLnTx/>
              <a:uFillTx/>
              <a:ea typeface="+mn-ea"/>
              <a:cs typeface="+mn-cs"/>
            </a:endParaRPr>
          </a:p>
        </p:txBody>
      </p:sp>
      <p:grpSp>
        <p:nvGrpSpPr>
          <p:cNvPr id="16" name="Group 4">
            <a:extLst>
              <a:ext uri="{FF2B5EF4-FFF2-40B4-BE49-F238E27FC236}">
                <a16:creationId xmlns:a16="http://schemas.microsoft.com/office/drawing/2014/main" id="{E74A2C71-56AF-4096-9334-FEC9DEB94A3D}"/>
              </a:ext>
            </a:extLst>
          </p:cNvPr>
          <p:cNvGrpSpPr>
            <a:grpSpLocks noChangeAspect="1"/>
          </p:cNvGrpSpPr>
          <p:nvPr/>
        </p:nvGrpSpPr>
        <p:grpSpPr bwMode="auto">
          <a:xfrm>
            <a:off x="9177165" y="2460181"/>
            <a:ext cx="1114166" cy="1108532"/>
            <a:chOff x="1754" y="99"/>
            <a:chExt cx="4153" cy="4132"/>
          </a:xfrm>
          <a:solidFill>
            <a:schemeClr val="tx1"/>
          </a:solidFill>
        </p:grpSpPr>
        <p:sp>
          <p:nvSpPr>
            <p:cNvPr id="17" name="Freeform 5">
              <a:extLst>
                <a:ext uri="{FF2B5EF4-FFF2-40B4-BE49-F238E27FC236}">
                  <a16:creationId xmlns:a16="http://schemas.microsoft.com/office/drawing/2014/main" id="{0E250653-F68E-4538-883F-955FD87777BA}"/>
                </a:ext>
              </a:extLst>
            </p:cNvPr>
            <p:cNvSpPr>
              <a:spLocks noEditPoints="1"/>
            </p:cNvSpPr>
            <p:nvPr/>
          </p:nvSpPr>
          <p:spPr bwMode="auto">
            <a:xfrm>
              <a:off x="1754" y="99"/>
              <a:ext cx="4153" cy="4132"/>
            </a:xfrm>
            <a:custGeom>
              <a:avLst/>
              <a:gdLst>
                <a:gd name="T0" fmla="*/ 618 w 1749"/>
                <a:gd name="T1" fmla="*/ 2 h 1740"/>
                <a:gd name="T2" fmla="*/ 1418 w 1749"/>
                <a:gd name="T3" fmla="*/ 224 h 1740"/>
                <a:gd name="T4" fmla="*/ 1635 w 1749"/>
                <a:gd name="T5" fmla="*/ 239 h 1740"/>
                <a:gd name="T6" fmla="*/ 1746 w 1749"/>
                <a:gd name="T7" fmla="*/ 925 h 1740"/>
                <a:gd name="T8" fmla="*/ 1419 w 1749"/>
                <a:gd name="T9" fmla="*/ 1290 h 1740"/>
                <a:gd name="T10" fmla="*/ 736 w 1749"/>
                <a:gd name="T11" fmla="*/ 1584 h 1740"/>
                <a:gd name="T12" fmla="*/ 688 w 1749"/>
                <a:gd name="T13" fmla="*/ 1655 h 1740"/>
                <a:gd name="T14" fmla="*/ 373 w 1749"/>
                <a:gd name="T15" fmla="*/ 1730 h 1740"/>
                <a:gd name="T16" fmla="*/ 49 w 1749"/>
                <a:gd name="T17" fmla="*/ 1487 h 1740"/>
                <a:gd name="T18" fmla="*/ 542 w 1749"/>
                <a:gd name="T19" fmla="*/ 1465 h 1740"/>
                <a:gd name="T20" fmla="*/ 712 w 1749"/>
                <a:gd name="T21" fmla="*/ 1505 h 1740"/>
                <a:gd name="T22" fmla="*/ 1117 w 1749"/>
                <a:gd name="T23" fmla="*/ 1551 h 1740"/>
                <a:gd name="T24" fmla="*/ 1313 w 1749"/>
                <a:gd name="T25" fmla="*/ 1192 h 1740"/>
                <a:gd name="T26" fmla="*/ 1061 w 1749"/>
                <a:gd name="T27" fmla="*/ 341 h 1740"/>
                <a:gd name="T28" fmla="*/ 1390 w 1749"/>
                <a:gd name="T29" fmla="*/ 239 h 1740"/>
                <a:gd name="T30" fmla="*/ 616 w 1749"/>
                <a:gd name="T31" fmla="*/ 34 h 1740"/>
                <a:gd name="T32" fmla="*/ 742 w 1749"/>
                <a:gd name="T33" fmla="*/ 320 h 1740"/>
                <a:gd name="T34" fmla="*/ 818 w 1749"/>
                <a:gd name="T35" fmla="*/ 436 h 1740"/>
                <a:gd name="T36" fmla="*/ 645 w 1749"/>
                <a:gd name="T37" fmla="*/ 1189 h 1740"/>
                <a:gd name="T38" fmla="*/ 10 w 1749"/>
                <a:gd name="T39" fmla="*/ 1089 h 1740"/>
                <a:gd name="T40" fmla="*/ 45 w 1749"/>
                <a:gd name="T41" fmla="*/ 370 h 1740"/>
                <a:gd name="T42" fmla="*/ 282 w 1749"/>
                <a:gd name="T43" fmla="*/ 314 h 1740"/>
                <a:gd name="T44" fmla="*/ 785 w 1749"/>
                <a:gd name="T45" fmla="*/ 947 h 1740"/>
                <a:gd name="T46" fmla="*/ 773 w 1749"/>
                <a:gd name="T47" fmla="*/ 420 h 1740"/>
                <a:gd name="T48" fmla="*/ 360 w 1749"/>
                <a:gd name="T49" fmla="*/ 420 h 1740"/>
                <a:gd name="T50" fmla="*/ 785 w 1749"/>
                <a:gd name="T51" fmla="*/ 947 h 1740"/>
                <a:gd name="T52" fmla="*/ 1093 w 1749"/>
                <a:gd name="T53" fmla="*/ 349 h 1740"/>
                <a:gd name="T54" fmla="*/ 1556 w 1749"/>
                <a:gd name="T55" fmla="*/ 1143 h 1740"/>
                <a:gd name="T56" fmla="*/ 1713 w 1749"/>
                <a:gd name="T57" fmla="*/ 350 h 1740"/>
                <a:gd name="T58" fmla="*/ 312 w 1749"/>
                <a:gd name="T59" fmla="*/ 1702 h 1740"/>
                <a:gd name="T60" fmla="*/ 549 w 1749"/>
                <a:gd name="T61" fmla="*/ 1602 h 1740"/>
                <a:gd name="T62" fmla="*/ 474 w 1749"/>
                <a:gd name="T63" fmla="*/ 1463 h 1740"/>
                <a:gd name="T64" fmla="*/ 104 w 1749"/>
                <a:gd name="T65" fmla="*/ 1651 h 1740"/>
                <a:gd name="T66" fmla="*/ 217 w 1749"/>
                <a:gd name="T67" fmla="*/ 455 h 1740"/>
                <a:gd name="T68" fmla="*/ 42 w 1749"/>
                <a:gd name="T69" fmla="*/ 536 h 1740"/>
                <a:gd name="T70" fmla="*/ 243 w 1749"/>
                <a:gd name="T71" fmla="*/ 914 h 1740"/>
                <a:gd name="T72" fmla="*/ 638 w 1749"/>
                <a:gd name="T73" fmla="*/ 965 h 1740"/>
                <a:gd name="T74" fmla="*/ 331 w 1749"/>
                <a:gd name="T75" fmla="*/ 405 h 1740"/>
                <a:gd name="T76" fmla="*/ 785 w 1749"/>
                <a:gd name="T77" fmla="*/ 387 h 1740"/>
                <a:gd name="T78" fmla="*/ 300 w 1749"/>
                <a:gd name="T79" fmla="*/ 348 h 1740"/>
                <a:gd name="T80" fmla="*/ 631 w 1749"/>
                <a:gd name="T81" fmla="*/ 1026 h 1740"/>
                <a:gd name="T82" fmla="*/ 786 w 1749"/>
                <a:gd name="T83" fmla="*/ 977 h 1740"/>
                <a:gd name="T84" fmla="*/ 745 w 1749"/>
                <a:gd name="T85" fmla="*/ 1080 h 1740"/>
                <a:gd name="T86" fmla="*/ 340 w 1749"/>
                <a:gd name="T87" fmla="*/ 1053 h 1740"/>
                <a:gd name="T88" fmla="*/ 80 w 1749"/>
                <a:gd name="T89" fmla="*/ 1081 h 1740"/>
                <a:gd name="T90" fmla="*/ 350 w 1749"/>
                <a:gd name="T91" fmla="*/ 1173 h 1740"/>
                <a:gd name="T92" fmla="*/ 290 w 1749"/>
                <a:gd name="T93" fmla="*/ 1008 h 1740"/>
                <a:gd name="T94" fmla="*/ 55 w 1749"/>
                <a:gd name="T95" fmla="*/ 985 h 1740"/>
                <a:gd name="T96" fmla="*/ 290 w 1749"/>
                <a:gd name="T97" fmla="*/ 1008 h 1740"/>
                <a:gd name="T98" fmla="*/ 47 w 1749"/>
                <a:gd name="T99" fmla="*/ 464 h 1740"/>
                <a:gd name="T100" fmla="*/ 582 w 1749"/>
                <a:gd name="T101" fmla="*/ 1513 h 1740"/>
                <a:gd name="T102" fmla="*/ 679 w 1749"/>
                <a:gd name="T103" fmla="*/ 1513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9" h="1740">
                  <a:moveTo>
                    <a:pt x="376" y="279"/>
                  </a:moveTo>
                  <a:cubicBezTo>
                    <a:pt x="377" y="254"/>
                    <a:pt x="376" y="230"/>
                    <a:pt x="380" y="206"/>
                  </a:cubicBezTo>
                  <a:cubicBezTo>
                    <a:pt x="401" y="86"/>
                    <a:pt x="496" y="3"/>
                    <a:pt x="618" y="2"/>
                  </a:cubicBezTo>
                  <a:cubicBezTo>
                    <a:pt x="759" y="1"/>
                    <a:pt x="901" y="3"/>
                    <a:pt x="1042" y="3"/>
                  </a:cubicBezTo>
                  <a:cubicBezTo>
                    <a:pt x="1092" y="3"/>
                    <a:pt x="1143" y="0"/>
                    <a:pt x="1194" y="3"/>
                  </a:cubicBezTo>
                  <a:cubicBezTo>
                    <a:pt x="1314" y="10"/>
                    <a:pt x="1408" y="104"/>
                    <a:pt x="1418" y="224"/>
                  </a:cubicBezTo>
                  <a:cubicBezTo>
                    <a:pt x="1418" y="228"/>
                    <a:pt x="1419" y="232"/>
                    <a:pt x="1420" y="239"/>
                  </a:cubicBezTo>
                  <a:cubicBezTo>
                    <a:pt x="1427" y="239"/>
                    <a:pt x="1434" y="239"/>
                    <a:pt x="1441" y="239"/>
                  </a:cubicBezTo>
                  <a:cubicBezTo>
                    <a:pt x="1506" y="239"/>
                    <a:pt x="1571" y="239"/>
                    <a:pt x="1635" y="239"/>
                  </a:cubicBezTo>
                  <a:cubicBezTo>
                    <a:pt x="1701" y="239"/>
                    <a:pt x="1745" y="283"/>
                    <a:pt x="1745" y="350"/>
                  </a:cubicBezTo>
                  <a:cubicBezTo>
                    <a:pt x="1745" y="465"/>
                    <a:pt x="1745" y="581"/>
                    <a:pt x="1745" y="697"/>
                  </a:cubicBezTo>
                  <a:cubicBezTo>
                    <a:pt x="1745" y="773"/>
                    <a:pt x="1744" y="849"/>
                    <a:pt x="1746" y="925"/>
                  </a:cubicBezTo>
                  <a:cubicBezTo>
                    <a:pt x="1749" y="1042"/>
                    <a:pt x="1692" y="1127"/>
                    <a:pt x="1574" y="1171"/>
                  </a:cubicBezTo>
                  <a:cubicBezTo>
                    <a:pt x="1525" y="1190"/>
                    <a:pt x="1474" y="1197"/>
                    <a:pt x="1419" y="1196"/>
                  </a:cubicBezTo>
                  <a:cubicBezTo>
                    <a:pt x="1419" y="1228"/>
                    <a:pt x="1419" y="1259"/>
                    <a:pt x="1419" y="1290"/>
                  </a:cubicBezTo>
                  <a:cubicBezTo>
                    <a:pt x="1418" y="1351"/>
                    <a:pt x="1401" y="1406"/>
                    <a:pt x="1367" y="1455"/>
                  </a:cubicBezTo>
                  <a:cubicBezTo>
                    <a:pt x="1307" y="1539"/>
                    <a:pt x="1226" y="1582"/>
                    <a:pt x="1124" y="1583"/>
                  </a:cubicBezTo>
                  <a:cubicBezTo>
                    <a:pt x="994" y="1584"/>
                    <a:pt x="865" y="1584"/>
                    <a:pt x="736" y="1584"/>
                  </a:cubicBezTo>
                  <a:cubicBezTo>
                    <a:pt x="729" y="1584"/>
                    <a:pt x="721" y="1584"/>
                    <a:pt x="712" y="1584"/>
                  </a:cubicBezTo>
                  <a:cubicBezTo>
                    <a:pt x="712" y="1601"/>
                    <a:pt x="712" y="1616"/>
                    <a:pt x="712" y="1631"/>
                  </a:cubicBezTo>
                  <a:cubicBezTo>
                    <a:pt x="713" y="1648"/>
                    <a:pt x="705" y="1655"/>
                    <a:pt x="688" y="1655"/>
                  </a:cubicBezTo>
                  <a:cubicBezTo>
                    <a:pt x="651" y="1655"/>
                    <a:pt x="615" y="1655"/>
                    <a:pt x="578" y="1655"/>
                  </a:cubicBezTo>
                  <a:cubicBezTo>
                    <a:pt x="571" y="1655"/>
                    <a:pt x="563" y="1656"/>
                    <a:pt x="558" y="1660"/>
                  </a:cubicBezTo>
                  <a:cubicBezTo>
                    <a:pt x="503" y="1703"/>
                    <a:pt x="440" y="1722"/>
                    <a:pt x="373" y="1730"/>
                  </a:cubicBezTo>
                  <a:cubicBezTo>
                    <a:pt x="286" y="1740"/>
                    <a:pt x="201" y="1733"/>
                    <a:pt x="121" y="1695"/>
                  </a:cubicBezTo>
                  <a:cubicBezTo>
                    <a:pt x="95" y="1683"/>
                    <a:pt x="70" y="1667"/>
                    <a:pt x="49" y="1647"/>
                  </a:cubicBezTo>
                  <a:cubicBezTo>
                    <a:pt x="0" y="1599"/>
                    <a:pt x="1" y="1536"/>
                    <a:pt x="49" y="1487"/>
                  </a:cubicBezTo>
                  <a:cubicBezTo>
                    <a:pt x="85" y="1451"/>
                    <a:pt x="130" y="1431"/>
                    <a:pt x="178" y="1419"/>
                  </a:cubicBezTo>
                  <a:cubicBezTo>
                    <a:pt x="287" y="1391"/>
                    <a:pt x="395" y="1394"/>
                    <a:pt x="499" y="1440"/>
                  </a:cubicBezTo>
                  <a:cubicBezTo>
                    <a:pt x="514" y="1446"/>
                    <a:pt x="530" y="1454"/>
                    <a:pt x="542" y="1465"/>
                  </a:cubicBezTo>
                  <a:cubicBezTo>
                    <a:pt x="558" y="1478"/>
                    <a:pt x="574" y="1481"/>
                    <a:pt x="593" y="1480"/>
                  </a:cubicBezTo>
                  <a:cubicBezTo>
                    <a:pt x="625" y="1479"/>
                    <a:pt x="656" y="1481"/>
                    <a:pt x="687" y="1480"/>
                  </a:cubicBezTo>
                  <a:cubicBezTo>
                    <a:pt x="706" y="1479"/>
                    <a:pt x="713" y="1487"/>
                    <a:pt x="712" y="1505"/>
                  </a:cubicBezTo>
                  <a:cubicBezTo>
                    <a:pt x="712" y="1520"/>
                    <a:pt x="712" y="1534"/>
                    <a:pt x="712" y="1552"/>
                  </a:cubicBezTo>
                  <a:cubicBezTo>
                    <a:pt x="721" y="1552"/>
                    <a:pt x="728" y="1552"/>
                    <a:pt x="735" y="1552"/>
                  </a:cubicBezTo>
                  <a:cubicBezTo>
                    <a:pt x="862" y="1552"/>
                    <a:pt x="990" y="1552"/>
                    <a:pt x="1117" y="1551"/>
                  </a:cubicBezTo>
                  <a:cubicBezTo>
                    <a:pt x="1272" y="1551"/>
                    <a:pt x="1386" y="1437"/>
                    <a:pt x="1387" y="1283"/>
                  </a:cubicBezTo>
                  <a:cubicBezTo>
                    <a:pt x="1387" y="1255"/>
                    <a:pt x="1387" y="1227"/>
                    <a:pt x="1387" y="1198"/>
                  </a:cubicBezTo>
                  <a:cubicBezTo>
                    <a:pt x="1361" y="1196"/>
                    <a:pt x="1337" y="1195"/>
                    <a:pt x="1313" y="1192"/>
                  </a:cubicBezTo>
                  <a:cubicBezTo>
                    <a:pt x="1253" y="1184"/>
                    <a:pt x="1198" y="1163"/>
                    <a:pt x="1149" y="1127"/>
                  </a:cubicBezTo>
                  <a:cubicBezTo>
                    <a:pt x="1094" y="1085"/>
                    <a:pt x="1062" y="1027"/>
                    <a:pt x="1062" y="957"/>
                  </a:cubicBezTo>
                  <a:cubicBezTo>
                    <a:pt x="1060" y="752"/>
                    <a:pt x="1061" y="547"/>
                    <a:pt x="1061" y="341"/>
                  </a:cubicBezTo>
                  <a:cubicBezTo>
                    <a:pt x="1062" y="283"/>
                    <a:pt x="1106" y="240"/>
                    <a:pt x="1165" y="239"/>
                  </a:cubicBezTo>
                  <a:cubicBezTo>
                    <a:pt x="1231" y="238"/>
                    <a:pt x="1297" y="239"/>
                    <a:pt x="1363" y="239"/>
                  </a:cubicBezTo>
                  <a:cubicBezTo>
                    <a:pt x="1370" y="239"/>
                    <a:pt x="1377" y="239"/>
                    <a:pt x="1390" y="239"/>
                  </a:cubicBezTo>
                  <a:cubicBezTo>
                    <a:pt x="1383" y="213"/>
                    <a:pt x="1381" y="189"/>
                    <a:pt x="1372" y="167"/>
                  </a:cubicBezTo>
                  <a:cubicBezTo>
                    <a:pt x="1336" y="83"/>
                    <a:pt x="1271" y="35"/>
                    <a:pt x="1178" y="34"/>
                  </a:cubicBezTo>
                  <a:cubicBezTo>
                    <a:pt x="991" y="32"/>
                    <a:pt x="804" y="32"/>
                    <a:pt x="616" y="34"/>
                  </a:cubicBezTo>
                  <a:cubicBezTo>
                    <a:pt x="486" y="36"/>
                    <a:pt x="392" y="149"/>
                    <a:pt x="412" y="283"/>
                  </a:cubicBezTo>
                  <a:cubicBezTo>
                    <a:pt x="447" y="283"/>
                    <a:pt x="484" y="282"/>
                    <a:pt x="520" y="283"/>
                  </a:cubicBezTo>
                  <a:cubicBezTo>
                    <a:pt x="596" y="286"/>
                    <a:pt x="671" y="292"/>
                    <a:pt x="742" y="320"/>
                  </a:cubicBezTo>
                  <a:cubicBezTo>
                    <a:pt x="761" y="327"/>
                    <a:pt x="779" y="338"/>
                    <a:pt x="795" y="351"/>
                  </a:cubicBezTo>
                  <a:cubicBezTo>
                    <a:pt x="815" y="366"/>
                    <a:pt x="825" y="388"/>
                    <a:pt x="819" y="414"/>
                  </a:cubicBezTo>
                  <a:cubicBezTo>
                    <a:pt x="818" y="421"/>
                    <a:pt x="818" y="429"/>
                    <a:pt x="818" y="436"/>
                  </a:cubicBezTo>
                  <a:cubicBezTo>
                    <a:pt x="818" y="655"/>
                    <a:pt x="818" y="873"/>
                    <a:pt x="819" y="1092"/>
                  </a:cubicBezTo>
                  <a:cubicBezTo>
                    <a:pt x="819" y="1121"/>
                    <a:pt x="808" y="1141"/>
                    <a:pt x="783" y="1150"/>
                  </a:cubicBezTo>
                  <a:cubicBezTo>
                    <a:pt x="738" y="1166"/>
                    <a:pt x="692" y="1182"/>
                    <a:pt x="645" y="1189"/>
                  </a:cubicBezTo>
                  <a:cubicBezTo>
                    <a:pt x="479" y="1215"/>
                    <a:pt x="313" y="1215"/>
                    <a:pt x="148" y="1183"/>
                  </a:cubicBezTo>
                  <a:cubicBezTo>
                    <a:pt x="114" y="1177"/>
                    <a:pt x="82" y="1164"/>
                    <a:pt x="49" y="1152"/>
                  </a:cubicBezTo>
                  <a:cubicBezTo>
                    <a:pt x="22" y="1141"/>
                    <a:pt x="10" y="1120"/>
                    <a:pt x="10" y="1089"/>
                  </a:cubicBezTo>
                  <a:cubicBezTo>
                    <a:pt x="11" y="886"/>
                    <a:pt x="11" y="683"/>
                    <a:pt x="11" y="479"/>
                  </a:cubicBezTo>
                  <a:cubicBezTo>
                    <a:pt x="11" y="461"/>
                    <a:pt x="10" y="442"/>
                    <a:pt x="11" y="423"/>
                  </a:cubicBezTo>
                  <a:cubicBezTo>
                    <a:pt x="11" y="398"/>
                    <a:pt x="22" y="378"/>
                    <a:pt x="45" y="370"/>
                  </a:cubicBezTo>
                  <a:cubicBezTo>
                    <a:pt x="84" y="355"/>
                    <a:pt x="124" y="342"/>
                    <a:pt x="165" y="333"/>
                  </a:cubicBezTo>
                  <a:cubicBezTo>
                    <a:pt x="198" y="325"/>
                    <a:pt x="232" y="324"/>
                    <a:pt x="265" y="319"/>
                  </a:cubicBezTo>
                  <a:cubicBezTo>
                    <a:pt x="271" y="318"/>
                    <a:pt x="279" y="318"/>
                    <a:pt x="282" y="314"/>
                  </a:cubicBezTo>
                  <a:cubicBezTo>
                    <a:pt x="305" y="287"/>
                    <a:pt x="335" y="280"/>
                    <a:pt x="368" y="281"/>
                  </a:cubicBezTo>
                  <a:cubicBezTo>
                    <a:pt x="370" y="281"/>
                    <a:pt x="372" y="280"/>
                    <a:pt x="376" y="279"/>
                  </a:cubicBezTo>
                  <a:close/>
                  <a:moveTo>
                    <a:pt x="785" y="947"/>
                  </a:moveTo>
                  <a:cubicBezTo>
                    <a:pt x="786" y="942"/>
                    <a:pt x="786" y="939"/>
                    <a:pt x="786" y="936"/>
                  </a:cubicBezTo>
                  <a:cubicBezTo>
                    <a:pt x="786" y="770"/>
                    <a:pt x="786" y="604"/>
                    <a:pt x="786" y="438"/>
                  </a:cubicBezTo>
                  <a:cubicBezTo>
                    <a:pt x="786" y="428"/>
                    <a:pt x="784" y="422"/>
                    <a:pt x="773" y="420"/>
                  </a:cubicBezTo>
                  <a:cubicBezTo>
                    <a:pt x="765" y="419"/>
                    <a:pt x="758" y="416"/>
                    <a:pt x="750" y="415"/>
                  </a:cubicBezTo>
                  <a:cubicBezTo>
                    <a:pt x="635" y="393"/>
                    <a:pt x="518" y="394"/>
                    <a:pt x="401" y="397"/>
                  </a:cubicBezTo>
                  <a:cubicBezTo>
                    <a:pt x="387" y="397"/>
                    <a:pt x="368" y="408"/>
                    <a:pt x="360" y="420"/>
                  </a:cubicBezTo>
                  <a:cubicBezTo>
                    <a:pt x="268" y="563"/>
                    <a:pt x="257" y="724"/>
                    <a:pt x="350" y="871"/>
                  </a:cubicBezTo>
                  <a:cubicBezTo>
                    <a:pt x="392" y="938"/>
                    <a:pt x="395" y="939"/>
                    <a:pt x="474" y="934"/>
                  </a:cubicBezTo>
                  <a:cubicBezTo>
                    <a:pt x="578" y="929"/>
                    <a:pt x="681" y="928"/>
                    <a:pt x="785" y="947"/>
                  </a:cubicBezTo>
                  <a:close/>
                  <a:moveTo>
                    <a:pt x="1403" y="271"/>
                  </a:moveTo>
                  <a:cubicBezTo>
                    <a:pt x="1326" y="271"/>
                    <a:pt x="1249" y="271"/>
                    <a:pt x="1171" y="271"/>
                  </a:cubicBezTo>
                  <a:cubicBezTo>
                    <a:pt x="1121" y="271"/>
                    <a:pt x="1093" y="299"/>
                    <a:pt x="1093" y="349"/>
                  </a:cubicBezTo>
                  <a:cubicBezTo>
                    <a:pt x="1093" y="548"/>
                    <a:pt x="1093" y="746"/>
                    <a:pt x="1093" y="945"/>
                  </a:cubicBezTo>
                  <a:cubicBezTo>
                    <a:pt x="1093" y="1023"/>
                    <a:pt x="1128" y="1083"/>
                    <a:pt x="1197" y="1119"/>
                  </a:cubicBezTo>
                  <a:cubicBezTo>
                    <a:pt x="1313" y="1181"/>
                    <a:pt x="1435" y="1178"/>
                    <a:pt x="1556" y="1143"/>
                  </a:cubicBezTo>
                  <a:cubicBezTo>
                    <a:pt x="1658" y="1112"/>
                    <a:pt x="1718" y="1041"/>
                    <a:pt x="1714" y="921"/>
                  </a:cubicBezTo>
                  <a:cubicBezTo>
                    <a:pt x="1711" y="833"/>
                    <a:pt x="1713" y="744"/>
                    <a:pt x="1713" y="655"/>
                  </a:cubicBezTo>
                  <a:cubicBezTo>
                    <a:pt x="1713" y="554"/>
                    <a:pt x="1713" y="452"/>
                    <a:pt x="1713" y="350"/>
                  </a:cubicBezTo>
                  <a:cubicBezTo>
                    <a:pt x="1713" y="300"/>
                    <a:pt x="1684" y="271"/>
                    <a:pt x="1633" y="271"/>
                  </a:cubicBezTo>
                  <a:cubicBezTo>
                    <a:pt x="1556" y="271"/>
                    <a:pt x="1480" y="271"/>
                    <a:pt x="1403" y="271"/>
                  </a:cubicBezTo>
                  <a:close/>
                  <a:moveTo>
                    <a:pt x="312" y="1702"/>
                  </a:moveTo>
                  <a:cubicBezTo>
                    <a:pt x="325" y="1701"/>
                    <a:pt x="341" y="1701"/>
                    <a:pt x="356" y="1699"/>
                  </a:cubicBezTo>
                  <a:cubicBezTo>
                    <a:pt x="418" y="1693"/>
                    <a:pt x="477" y="1678"/>
                    <a:pt x="528" y="1642"/>
                  </a:cubicBezTo>
                  <a:cubicBezTo>
                    <a:pt x="543" y="1632"/>
                    <a:pt x="551" y="1621"/>
                    <a:pt x="549" y="1602"/>
                  </a:cubicBezTo>
                  <a:cubicBezTo>
                    <a:pt x="547" y="1585"/>
                    <a:pt x="546" y="1568"/>
                    <a:pt x="549" y="1552"/>
                  </a:cubicBezTo>
                  <a:cubicBezTo>
                    <a:pt x="556" y="1513"/>
                    <a:pt x="535" y="1493"/>
                    <a:pt x="504" y="1478"/>
                  </a:cubicBezTo>
                  <a:cubicBezTo>
                    <a:pt x="494" y="1473"/>
                    <a:pt x="484" y="1468"/>
                    <a:pt x="474" y="1463"/>
                  </a:cubicBezTo>
                  <a:cubicBezTo>
                    <a:pt x="424" y="1443"/>
                    <a:pt x="373" y="1434"/>
                    <a:pt x="320" y="1434"/>
                  </a:cubicBezTo>
                  <a:cubicBezTo>
                    <a:pt x="243" y="1433"/>
                    <a:pt x="169" y="1443"/>
                    <a:pt x="103" y="1485"/>
                  </a:cubicBezTo>
                  <a:cubicBezTo>
                    <a:pt x="25" y="1534"/>
                    <a:pt x="26" y="1602"/>
                    <a:pt x="104" y="1651"/>
                  </a:cubicBezTo>
                  <a:cubicBezTo>
                    <a:pt x="167" y="1690"/>
                    <a:pt x="236" y="1700"/>
                    <a:pt x="312" y="1702"/>
                  </a:cubicBezTo>
                  <a:close/>
                  <a:moveTo>
                    <a:pt x="222" y="458"/>
                  </a:moveTo>
                  <a:cubicBezTo>
                    <a:pt x="219" y="456"/>
                    <a:pt x="218" y="455"/>
                    <a:pt x="217" y="455"/>
                  </a:cubicBezTo>
                  <a:cubicBezTo>
                    <a:pt x="215" y="454"/>
                    <a:pt x="212" y="453"/>
                    <a:pt x="209" y="453"/>
                  </a:cubicBezTo>
                  <a:cubicBezTo>
                    <a:pt x="158" y="451"/>
                    <a:pt x="111" y="463"/>
                    <a:pt x="66" y="489"/>
                  </a:cubicBezTo>
                  <a:cubicBezTo>
                    <a:pt x="47" y="500"/>
                    <a:pt x="42" y="514"/>
                    <a:pt x="42" y="536"/>
                  </a:cubicBezTo>
                  <a:cubicBezTo>
                    <a:pt x="43" y="667"/>
                    <a:pt x="43" y="798"/>
                    <a:pt x="43" y="930"/>
                  </a:cubicBezTo>
                  <a:cubicBezTo>
                    <a:pt x="43" y="937"/>
                    <a:pt x="43" y="944"/>
                    <a:pt x="43" y="954"/>
                  </a:cubicBezTo>
                  <a:cubicBezTo>
                    <a:pt x="108" y="924"/>
                    <a:pt x="173" y="911"/>
                    <a:pt x="243" y="914"/>
                  </a:cubicBezTo>
                  <a:cubicBezTo>
                    <a:pt x="182" y="763"/>
                    <a:pt x="179" y="612"/>
                    <a:pt x="222" y="458"/>
                  </a:cubicBezTo>
                  <a:close/>
                  <a:moveTo>
                    <a:pt x="786" y="977"/>
                  </a:moveTo>
                  <a:cubicBezTo>
                    <a:pt x="736" y="972"/>
                    <a:pt x="687" y="965"/>
                    <a:pt x="638" y="965"/>
                  </a:cubicBezTo>
                  <a:cubicBezTo>
                    <a:pt x="570" y="963"/>
                    <a:pt x="502" y="966"/>
                    <a:pt x="434" y="968"/>
                  </a:cubicBezTo>
                  <a:cubicBezTo>
                    <a:pt x="399" y="969"/>
                    <a:pt x="372" y="956"/>
                    <a:pt x="350" y="928"/>
                  </a:cubicBezTo>
                  <a:cubicBezTo>
                    <a:pt x="229" y="767"/>
                    <a:pt x="222" y="575"/>
                    <a:pt x="331" y="405"/>
                  </a:cubicBezTo>
                  <a:cubicBezTo>
                    <a:pt x="347" y="380"/>
                    <a:pt x="370" y="364"/>
                    <a:pt x="400" y="364"/>
                  </a:cubicBezTo>
                  <a:cubicBezTo>
                    <a:pt x="486" y="365"/>
                    <a:pt x="573" y="367"/>
                    <a:pt x="659" y="371"/>
                  </a:cubicBezTo>
                  <a:cubicBezTo>
                    <a:pt x="701" y="373"/>
                    <a:pt x="742" y="381"/>
                    <a:pt x="785" y="387"/>
                  </a:cubicBezTo>
                  <a:cubicBezTo>
                    <a:pt x="765" y="360"/>
                    <a:pt x="736" y="349"/>
                    <a:pt x="707" y="341"/>
                  </a:cubicBezTo>
                  <a:cubicBezTo>
                    <a:pt x="588" y="310"/>
                    <a:pt x="467" y="311"/>
                    <a:pt x="346" y="314"/>
                  </a:cubicBezTo>
                  <a:cubicBezTo>
                    <a:pt x="323" y="315"/>
                    <a:pt x="309" y="329"/>
                    <a:pt x="300" y="348"/>
                  </a:cubicBezTo>
                  <a:cubicBezTo>
                    <a:pt x="196" y="566"/>
                    <a:pt x="196" y="780"/>
                    <a:pt x="318" y="992"/>
                  </a:cubicBezTo>
                  <a:cubicBezTo>
                    <a:pt x="334" y="1020"/>
                    <a:pt x="356" y="1028"/>
                    <a:pt x="388" y="1027"/>
                  </a:cubicBezTo>
                  <a:cubicBezTo>
                    <a:pt x="469" y="1024"/>
                    <a:pt x="550" y="1022"/>
                    <a:pt x="631" y="1026"/>
                  </a:cubicBezTo>
                  <a:cubicBezTo>
                    <a:pt x="675" y="1028"/>
                    <a:pt x="718" y="1042"/>
                    <a:pt x="762" y="1052"/>
                  </a:cubicBezTo>
                  <a:cubicBezTo>
                    <a:pt x="770" y="1053"/>
                    <a:pt x="777" y="1058"/>
                    <a:pt x="786" y="1062"/>
                  </a:cubicBezTo>
                  <a:cubicBezTo>
                    <a:pt x="786" y="1033"/>
                    <a:pt x="786" y="1008"/>
                    <a:pt x="786" y="977"/>
                  </a:cubicBezTo>
                  <a:close/>
                  <a:moveTo>
                    <a:pt x="787" y="1112"/>
                  </a:moveTo>
                  <a:cubicBezTo>
                    <a:pt x="787" y="1109"/>
                    <a:pt x="787" y="1106"/>
                    <a:pt x="787" y="1102"/>
                  </a:cubicBezTo>
                  <a:cubicBezTo>
                    <a:pt x="773" y="1095"/>
                    <a:pt x="760" y="1084"/>
                    <a:pt x="745" y="1080"/>
                  </a:cubicBezTo>
                  <a:cubicBezTo>
                    <a:pt x="718" y="1071"/>
                    <a:pt x="689" y="1064"/>
                    <a:pt x="660" y="1060"/>
                  </a:cubicBezTo>
                  <a:cubicBezTo>
                    <a:pt x="571" y="1048"/>
                    <a:pt x="482" y="1052"/>
                    <a:pt x="393" y="1058"/>
                  </a:cubicBezTo>
                  <a:cubicBezTo>
                    <a:pt x="375" y="1059"/>
                    <a:pt x="354" y="1061"/>
                    <a:pt x="340" y="1053"/>
                  </a:cubicBezTo>
                  <a:cubicBezTo>
                    <a:pt x="316" y="1039"/>
                    <a:pt x="293" y="1040"/>
                    <a:pt x="267" y="1043"/>
                  </a:cubicBezTo>
                  <a:cubicBezTo>
                    <a:pt x="253" y="1045"/>
                    <a:pt x="238" y="1045"/>
                    <a:pt x="224" y="1048"/>
                  </a:cubicBezTo>
                  <a:cubicBezTo>
                    <a:pt x="176" y="1058"/>
                    <a:pt x="128" y="1068"/>
                    <a:pt x="80" y="1081"/>
                  </a:cubicBezTo>
                  <a:cubicBezTo>
                    <a:pt x="66" y="1084"/>
                    <a:pt x="54" y="1095"/>
                    <a:pt x="40" y="1103"/>
                  </a:cubicBezTo>
                  <a:cubicBezTo>
                    <a:pt x="63" y="1130"/>
                    <a:pt x="90" y="1136"/>
                    <a:pt x="117" y="1143"/>
                  </a:cubicBezTo>
                  <a:cubicBezTo>
                    <a:pt x="193" y="1164"/>
                    <a:pt x="272" y="1171"/>
                    <a:pt x="350" y="1173"/>
                  </a:cubicBezTo>
                  <a:cubicBezTo>
                    <a:pt x="477" y="1178"/>
                    <a:pt x="603" y="1173"/>
                    <a:pt x="727" y="1139"/>
                  </a:cubicBezTo>
                  <a:cubicBezTo>
                    <a:pt x="748" y="1133"/>
                    <a:pt x="767" y="1122"/>
                    <a:pt x="787" y="1112"/>
                  </a:cubicBezTo>
                  <a:close/>
                  <a:moveTo>
                    <a:pt x="290" y="1008"/>
                  </a:moveTo>
                  <a:cubicBezTo>
                    <a:pt x="280" y="989"/>
                    <a:pt x="272" y="972"/>
                    <a:pt x="262" y="956"/>
                  </a:cubicBezTo>
                  <a:cubicBezTo>
                    <a:pt x="260" y="952"/>
                    <a:pt x="253" y="948"/>
                    <a:pt x="248" y="947"/>
                  </a:cubicBezTo>
                  <a:cubicBezTo>
                    <a:pt x="180" y="942"/>
                    <a:pt x="116" y="954"/>
                    <a:pt x="55" y="985"/>
                  </a:cubicBezTo>
                  <a:cubicBezTo>
                    <a:pt x="50" y="987"/>
                    <a:pt x="44" y="992"/>
                    <a:pt x="44" y="997"/>
                  </a:cubicBezTo>
                  <a:cubicBezTo>
                    <a:pt x="42" y="1017"/>
                    <a:pt x="43" y="1038"/>
                    <a:pt x="43" y="1061"/>
                  </a:cubicBezTo>
                  <a:cubicBezTo>
                    <a:pt x="123" y="1024"/>
                    <a:pt x="206" y="1018"/>
                    <a:pt x="290" y="1008"/>
                  </a:cubicBezTo>
                  <a:close/>
                  <a:moveTo>
                    <a:pt x="262" y="352"/>
                  </a:moveTo>
                  <a:cubicBezTo>
                    <a:pt x="198" y="358"/>
                    <a:pt x="137" y="366"/>
                    <a:pt x="79" y="388"/>
                  </a:cubicBezTo>
                  <a:cubicBezTo>
                    <a:pt x="40" y="403"/>
                    <a:pt x="33" y="421"/>
                    <a:pt x="47" y="464"/>
                  </a:cubicBezTo>
                  <a:cubicBezTo>
                    <a:pt x="104" y="429"/>
                    <a:pt x="166" y="413"/>
                    <a:pt x="233" y="423"/>
                  </a:cubicBezTo>
                  <a:cubicBezTo>
                    <a:pt x="243" y="399"/>
                    <a:pt x="252" y="376"/>
                    <a:pt x="262" y="352"/>
                  </a:cubicBezTo>
                  <a:close/>
                  <a:moveTo>
                    <a:pt x="582" y="1513"/>
                  </a:moveTo>
                  <a:cubicBezTo>
                    <a:pt x="582" y="1550"/>
                    <a:pt x="582" y="1586"/>
                    <a:pt x="582" y="1622"/>
                  </a:cubicBezTo>
                  <a:cubicBezTo>
                    <a:pt x="615" y="1622"/>
                    <a:pt x="646" y="1622"/>
                    <a:pt x="679" y="1622"/>
                  </a:cubicBezTo>
                  <a:cubicBezTo>
                    <a:pt x="679" y="1585"/>
                    <a:pt x="679" y="1549"/>
                    <a:pt x="679" y="1513"/>
                  </a:cubicBezTo>
                  <a:cubicBezTo>
                    <a:pt x="646" y="1513"/>
                    <a:pt x="615" y="1513"/>
                    <a:pt x="582" y="1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18" name="Freeform 6">
              <a:extLst>
                <a:ext uri="{FF2B5EF4-FFF2-40B4-BE49-F238E27FC236}">
                  <a16:creationId xmlns:a16="http://schemas.microsoft.com/office/drawing/2014/main" id="{634CB3BB-FF14-4B8A-8A5D-D1FCF33F3606}"/>
                </a:ext>
              </a:extLst>
            </p:cNvPr>
            <p:cNvSpPr>
              <a:spLocks noEditPoints="1"/>
            </p:cNvSpPr>
            <p:nvPr/>
          </p:nvSpPr>
          <p:spPr bwMode="auto">
            <a:xfrm>
              <a:off x="4482" y="925"/>
              <a:ext cx="1206" cy="1347"/>
            </a:xfrm>
            <a:custGeom>
              <a:avLst/>
              <a:gdLst>
                <a:gd name="T0" fmla="*/ 0 w 508"/>
                <a:gd name="T1" fmla="*/ 284 h 567"/>
                <a:gd name="T2" fmla="*/ 0 w 508"/>
                <a:gd name="T3" fmla="*/ 28 h 567"/>
                <a:gd name="T4" fmla="*/ 28 w 508"/>
                <a:gd name="T5" fmla="*/ 0 h 567"/>
                <a:gd name="T6" fmla="*/ 479 w 508"/>
                <a:gd name="T7" fmla="*/ 0 h 567"/>
                <a:gd name="T8" fmla="*/ 508 w 508"/>
                <a:gd name="T9" fmla="*/ 30 h 567"/>
                <a:gd name="T10" fmla="*/ 508 w 508"/>
                <a:gd name="T11" fmla="*/ 539 h 567"/>
                <a:gd name="T12" fmla="*/ 480 w 508"/>
                <a:gd name="T13" fmla="*/ 567 h 567"/>
                <a:gd name="T14" fmla="*/ 28 w 508"/>
                <a:gd name="T15" fmla="*/ 567 h 567"/>
                <a:gd name="T16" fmla="*/ 0 w 508"/>
                <a:gd name="T17" fmla="*/ 538 h 567"/>
                <a:gd name="T18" fmla="*/ 0 w 508"/>
                <a:gd name="T19" fmla="*/ 284 h 567"/>
                <a:gd name="T20" fmla="*/ 33 w 508"/>
                <a:gd name="T21" fmla="*/ 534 h 567"/>
                <a:gd name="T22" fmla="*/ 475 w 508"/>
                <a:gd name="T23" fmla="*/ 534 h 567"/>
                <a:gd name="T24" fmla="*/ 475 w 508"/>
                <a:gd name="T25" fmla="*/ 33 h 567"/>
                <a:gd name="T26" fmla="*/ 33 w 508"/>
                <a:gd name="T27" fmla="*/ 33 h 567"/>
                <a:gd name="T28" fmla="*/ 33 w 508"/>
                <a:gd name="T29" fmla="*/ 53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567">
                  <a:moveTo>
                    <a:pt x="0" y="284"/>
                  </a:moveTo>
                  <a:cubicBezTo>
                    <a:pt x="0" y="199"/>
                    <a:pt x="0" y="113"/>
                    <a:pt x="0" y="28"/>
                  </a:cubicBezTo>
                  <a:cubicBezTo>
                    <a:pt x="0" y="3"/>
                    <a:pt x="3" y="0"/>
                    <a:pt x="28" y="0"/>
                  </a:cubicBezTo>
                  <a:cubicBezTo>
                    <a:pt x="178" y="0"/>
                    <a:pt x="329" y="0"/>
                    <a:pt x="479" y="0"/>
                  </a:cubicBezTo>
                  <a:cubicBezTo>
                    <a:pt x="504" y="0"/>
                    <a:pt x="508" y="4"/>
                    <a:pt x="508" y="30"/>
                  </a:cubicBezTo>
                  <a:cubicBezTo>
                    <a:pt x="508" y="199"/>
                    <a:pt x="508" y="369"/>
                    <a:pt x="508" y="539"/>
                  </a:cubicBezTo>
                  <a:cubicBezTo>
                    <a:pt x="508" y="562"/>
                    <a:pt x="503" y="567"/>
                    <a:pt x="480" y="567"/>
                  </a:cubicBezTo>
                  <a:cubicBezTo>
                    <a:pt x="330" y="567"/>
                    <a:pt x="179" y="567"/>
                    <a:pt x="28" y="567"/>
                  </a:cubicBezTo>
                  <a:cubicBezTo>
                    <a:pt x="3" y="567"/>
                    <a:pt x="0" y="564"/>
                    <a:pt x="0" y="538"/>
                  </a:cubicBezTo>
                  <a:cubicBezTo>
                    <a:pt x="0" y="453"/>
                    <a:pt x="0" y="368"/>
                    <a:pt x="0" y="284"/>
                  </a:cubicBezTo>
                  <a:close/>
                  <a:moveTo>
                    <a:pt x="33" y="534"/>
                  </a:moveTo>
                  <a:cubicBezTo>
                    <a:pt x="182" y="534"/>
                    <a:pt x="328" y="534"/>
                    <a:pt x="475" y="534"/>
                  </a:cubicBezTo>
                  <a:cubicBezTo>
                    <a:pt x="475" y="366"/>
                    <a:pt x="475" y="200"/>
                    <a:pt x="475" y="33"/>
                  </a:cubicBezTo>
                  <a:cubicBezTo>
                    <a:pt x="326" y="33"/>
                    <a:pt x="180" y="33"/>
                    <a:pt x="33" y="33"/>
                  </a:cubicBezTo>
                  <a:cubicBezTo>
                    <a:pt x="33" y="201"/>
                    <a:pt x="33" y="366"/>
                    <a:pt x="33" y="5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19" name="Freeform 7">
              <a:extLst>
                <a:ext uri="{FF2B5EF4-FFF2-40B4-BE49-F238E27FC236}">
                  <a16:creationId xmlns:a16="http://schemas.microsoft.com/office/drawing/2014/main" id="{B50CF702-C575-43E6-A7F1-A37E0FD729A2}"/>
                </a:ext>
              </a:extLst>
            </p:cNvPr>
            <p:cNvSpPr>
              <a:spLocks noEditPoints="1"/>
            </p:cNvSpPr>
            <p:nvPr/>
          </p:nvSpPr>
          <p:spPr bwMode="auto">
            <a:xfrm>
              <a:off x="4891" y="2367"/>
              <a:ext cx="391" cy="389"/>
            </a:xfrm>
            <a:custGeom>
              <a:avLst/>
              <a:gdLst>
                <a:gd name="T0" fmla="*/ 0 w 165"/>
                <a:gd name="T1" fmla="*/ 82 h 164"/>
                <a:gd name="T2" fmla="*/ 83 w 165"/>
                <a:gd name="T3" fmla="*/ 0 h 164"/>
                <a:gd name="T4" fmla="*/ 164 w 165"/>
                <a:gd name="T5" fmla="*/ 82 h 164"/>
                <a:gd name="T6" fmla="*/ 83 w 165"/>
                <a:gd name="T7" fmla="*/ 164 h 164"/>
                <a:gd name="T8" fmla="*/ 0 w 165"/>
                <a:gd name="T9" fmla="*/ 82 h 164"/>
                <a:gd name="T10" fmla="*/ 32 w 165"/>
                <a:gd name="T11" fmla="*/ 83 h 164"/>
                <a:gd name="T12" fmla="*/ 82 w 165"/>
                <a:gd name="T13" fmla="*/ 132 h 164"/>
                <a:gd name="T14" fmla="*/ 132 w 165"/>
                <a:gd name="T15" fmla="*/ 80 h 164"/>
                <a:gd name="T16" fmla="*/ 81 w 165"/>
                <a:gd name="T17" fmla="*/ 32 h 164"/>
                <a:gd name="T18" fmla="*/ 32 w 165"/>
                <a:gd name="T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0" y="82"/>
                  </a:moveTo>
                  <a:cubicBezTo>
                    <a:pt x="0" y="35"/>
                    <a:pt x="37" y="0"/>
                    <a:pt x="83" y="0"/>
                  </a:cubicBezTo>
                  <a:cubicBezTo>
                    <a:pt x="128" y="1"/>
                    <a:pt x="164" y="37"/>
                    <a:pt x="164" y="82"/>
                  </a:cubicBezTo>
                  <a:cubicBezTo>
                    <a:pt x="165" y="125"/>
                    <a:pt x="127" y="164"/>
                    <a:pt x="83" y="164"/>
                  </a:cubicBezTo>
                  <a:cubicBezTo>
                    <a:pt x="37" y="164"/>
                    <a:pt x="0" y="127"/>
                    <a:pt x="0" y="82"/>
                  </a:cubicBezTo>
                  <a:close/>
                  <a:moveTo>
                    <a:pt x="32" y="83"/>
                  </a:moveTo>
                  <a:cubicBezTo>
                    <a:pt x="33" y="110"/>
                    <a:pt x="55" y="132"/>
                    <a:pt x="82" y="132"/>
                  </a:cubicBezTo>
                  <a:cubicBezTo>
                    <a:pt x="110" y="132"/>
                    <a:pt x="133" y="108"/>
                    <a:pt x="132" y="80"/>
                  </a:cubicBezTo>
                  <a:cubicBezTo>
                    <a:pt x="131" y="53"/>
                    <a:pt x="108" y="32"/>
                    <a:pt x="81" y="32"/>
                  </a:cubicBezTo>
                  <a:cubicBezTo>
                    <a:pt x="53" y="33"/>
                    <a:pt x="32" y="55"/>
                    <a:pt x="3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0" name="Freeform 8">
              <a:extLst>
                <a:ext uri="{FF2B5EF4-FFF2-40B4-BE49-F238E27FC236}">
                  <a16:creationId xmlns:a16="http://schemas.microsoft.com/office/drawing/2014/main" id="{20890EE2-8A98-4EDA-8D31-CD9833BDC4BA}"/>
                </a:ext>
              </a:extLst>
            </p:cNvPr>
            <p:cNvSpPr>
              <a:spLocks/>
            </p:cNvSpPr>
            <p:nvPr/>
          </p:nvSpPr>
          <p:spPr bwMode="auto">
            <a:xfrm>
              <a:off x="4850" y="1706"/>
              <a:ext cx="523" cy="181"/>
            </a:xfrm>
            <a:custGeom>
              <a:avLst/>
              <a:gdLst>
                <a:gd name="T0" fmla="*/ 104 w 220"/>
                <a:gd name="T1" fmla="*/ 0 h 76"/>
                <a:gd name="T2" fmla="*/ 207 w 220"/>
                <a:gd name="T3" fmla="*/ 39 h 76"/>
                <a:gd name="T4" fmla="*/ 210 w 220"/>
                <a:gd name="T5" fmla="*/ 67 h 76"/>
                <a:gd name="T6" fmla="*/ 184 w 220"/>
                <a:gd name="T7" fmla="*/ 62 h 76"/>
                <a:gd name="T8" fmla="*/ 38 w 220"/>
                <a:gd name="T9" fmla="*/ 61 h 76"/>
                <a:gd name="T10" fmla="*/ 11 w 220"/>
                <a:gd name="T11" fmla="*/ 66 h 76"/>
                <a:gd name="T12" fmla="*/ 15 w 220"/>
                <a:gd name="T13" fmla="*/ 38 h 76"/>
                <a:gd name="T14" fmla="*/ 104 w 220"/>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6">
                  <a:moveTo>
                    <a:pt x="104" y="0"/>
                  </a:moveTo>
                  <a:cubicBezTo>
                    <a:pt x="149" y="2"/>
                    <a:pt x="181" y="13"/>
                    <a:pt x="207" y="39"/>
                  </a:cubicBezTo>
                  <a:cubicBezTo>
                    <a:pt x="215" y="47"/>
                    <a:pt x="220" y="57"/>
                    <a:pt x="210" y="67"/>
                  </a:cubicBezTo>
                  <a:cubicBezTo>
                    <a:pt x="200" y="76"/>
                    <a:pt x="192" y="69"/>
                    <a:pt x="184" y="62"/>
                  </a:cubicBezTo>
                  <a:cubicBezTo>
                    <a:pt x="142" y="23"/>
                    <a:pt x="80" y="22"/>
                    <a:pt x="38" y="61"/>
                  </a:cubicBezTo>
                  <a:cubicBezTo>
                    <a:pt x="29" y="69"/>
                    <a:pt x="21" y="76"/>
                    <a:pt x="11" y="66"/>
                  </a:cubicBezTo>
                  <a:cubicBezTo>
                    <a:pt x="0" y="55"/>
                    <a:pt x="7" y="46"/>
                    <a:pt x="15" y="38"/>
                  </a:cubicBezTo>
                  <a:cubicBezTo>
                    <a:pt x="38" y="15"/>
                    <a:pt x="76"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1" name="Freeform 9">
              <a:extLst>
                <a:ext uri="{FF2B5EF4-FFF2-40B4-BE49-F238E27FC236}">
                  <a16:creationId xmlns:a16="http://schemas.microsoft.com/office/drawing/2014/main" id="{9CC3E14E-C94B-4E14-B2DC-54653353D8CA}"/>
                </a:ext>
              </a:extLst>
            </p:cNvPr>
            <p:cNvSpPr>
              <a:spLocks/>
            </p:cNvSpPr>
            <p:nvPr/>
          </p:nvSpPr>
          <p:spPr bwMode="auto">
            <a:xfrm>
              <a:off x="4736" y="1236"/>
              <a:ext cx="245" cy="385"/>
            </a:xfrm>
            <a:custGeom>
              <a:avLst/>
              <a:gdLst>
                <a:gd name="T0" fmla="*/ 103 w 103"/>
                <a:gd name="T1" fmla="*/ 155 h 162"/>
                <a:gd name="T2" fmla="*/ 84 w 103"/>
                <a:gd name="T3" fmla="*/ 161 h 162"/>
                <a:gd name="T4" fmla="*/ 65 w 103"/>
                <a:gd name="T5" fmla="*/ 152 h 162"/>
                <a:gd name="T6" fmla="*/ 40 w 103"/>
                <a:gd name="T7" fmla="*/ 100 h 162"/>
                <a:gd name="T8" fmla="*/ 7 w 103"/>
                <a:gd name="T9" fmla="*/ 32 h 162"/>
                <a:gd name="T10" fmla="*/ 12 w 103"/>
                <a:gd name="T11" fmla="*/ 6 h 162"/>
                <a:gd name="T12" fmla="*/ 35 w 103"/>
                <a:gd name="T13" fmla="*/ 17 h 162"/>
                <a:gd name="T14" fmla="*/ 92 w 103"/>
                <a:gd name="T15" fmla="*/ 136 h 162"/>
                <a:gd name="T16" fmla="*/ 96 w 103"/>
                <a:gd name="T17" fmla="*/ 147 h 162"/>
                <a:gd name="T18" fmla="*/ 103 w 103"/>
                <a:gd name="T19"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62">
                  <a:moveTo>
                    <a:pt x="103" y="155"/>
                  </a:moveTo>
                  <a:cubicBezTo>
                    <a:pt x="97" y="158"/>
                    <a:pt x="91" y="162"/>
                    <a:pt x="84" y="161"/>
                  </a:cubicBezTo>
                  <a:cubicBezTo>
                    <a:pt x="78" y="161"/>
                    <a:pt x="68" y="157"/>
                    <a:pt x="65" y="152"/>
                  </a:cubicBezTo>
                  <a:cubicBezTo>
                    <a:pt x="56" y="136"/>
                    <a:pt x="48" y="118"/>
                    <a:pt x="40" y="100"/>
                  </a:cubicBezTo>
                  <a:cubicBezTo>
                    <a:pt x="29" y="78"/>
                    <a:pt x="18" y="55"/>
                    <a:pt x="7" y="32"/>
                  </a:cubicBezTo>
                  <a:cubicBezTo>
                    <a:pt x="2" y="22"/>
                    <a:pt x="0" y="12"/>
                    <a:pt x="12" y="6"/>
                  </a:cubicBezTo>
                  <a:cubicBezTo>
                    <a:pt x="23" y="0"/>
                    <a:pt x="30" y="6"/>
                    <a:pt x="35" y="17"/>
                  </a:cubicBezTo>
                  <a:cubicBezTo>
                    <a:pt x="54" y="57"/>
                    <a:pt x="73" y="96"/>
                    <a:pt x="92" y="136"/>
                  </a:cubicBezTo>
                  <a:cubicBezTo>
                    <a:pt x="94" y="139"/>
                    <a:pt x="94" y="143"/>
                    <a:pt x="96" y="147"/>
                  </a:cubicBezTo>
                  <a:cubicBezTo>
                    <a:pt x="98" y="150"/>
                    <a:pt x="101" y="152"/>
                    <a:pt x="103"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2" name="Freeform 10">
              <a:extLst>
                <a:ext uri="{FF2B5EF4-FFF2-40B4-BE49-F238E27FC236}">
                  <a16:creationId xmlns:a16="http://schemas.microsoft.com/office/drawing/2014/main" id="{13D70CDF-1B04-4B3A-8364-EE8B9E79FC8A}"/>
                </a:ext>
              </a:extLst>
            </p:cNvPr>
            <p:cNvSpPr>
              <a:spLocks/>
            </p:cNvSpPr>
            <p:nvPr/>
          </p:nvSpPr>
          <p:spPr bwMode="auto">
            <a:xfrm>
              <a:off x="5254" y="1248"/>
              <a:ext cx="235" cy="385"/>
            </a:xfrm>
            <a:custGeom>
              <a:avLst/>
              <a:gdLst>
                <a:gd name="T0" fmla="*/ 99 w 99"/>
                <a:gd name="T1" fmla="*/ 13 h 162"/>
                <a:gd name="T2" fmla="*/ 88 w 99"/>
                <a:gd name="T3" fmla="*/ 34 h 162"/>
                <a:gd name="T4" fmla="*/ 37 w 99"/>
                <a:gd name="T5" fmla="*/ 142 h 162"/>
                <a:gd name="T6" fmla="*/ 13 w 99"/>
                <a:gd name="T7" fmla="*/ 156 h 162"/>
                <a:gd name="T8" fmla="*/ 8 w 99"/>
                <a:gd name="T9" fmla="*/ 129 h 162"/>
                <a:gd name="T10" fmla="*/ 64 w 99"/>
                <a:gd name="T11" fmla="*/ 13 h 162"/>
                <a:gd name="T12" fmla="*/ 83 w 99"/>
                <a:gd name="T13" fmla="*/ 0 h 162"/>
                <a:gd name="T14" fmla="*/ 99 w 99"/>
                <a:gd name="T15" fmla="*/ 13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62">
                  <a:moveTo>
                    <a:pt x="99" y="13"/>
                  </a:moveTo>
                  <a:cubicBezTo>
                    <a:pt x="94" y="22"/>
                    <a:pt x="91" y="28"/>
                    <a:pt x="88" y="34"/>
                  </a:cubicBezTo>
                  <a:cubicBezTo>
                    <a:pt x="71" y="70"/>
                    <a:pt x="54" y="106"/>
                    <a:pt x="37" y="142"/>
                  </a:cubicBezTo>
                  <a:cubicBezTo>
                    <a:pt x="32" y="153"/>
                    <a:pt x="26" y="162"/>
                    <a:pt x="13" y="156"/>
                  </a:cubicBezTo>
                  <a:cubicBezTo>
                    <a:pt x="0" y="150"/>
                    <a:pt x="3" y="140"/>
                    <a:pt x="8" y="129"/>
                  </a:cubicBezTo>
                  <a:cubicBezTo>
                    <a:pt x="27" y="90"/>
                    <a:pt x="45" y="51"/>
                    <a:pt x="64" y="13"/>
                  </a:cubicBezTo>
                  <a:cubicBezTo>
                    <a:pt x="67" y="7"/>
                    <a:pt x="76" y="1"/>
                    <a:pt x="83" y="0"/>
                  </a:cubicBezTo>
                  <a:cubicBezTo>
                    <a:pt x="88" y="0"/>
                    <a:pt x="93" y="8"/>
                    <a:pt x="9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3" name="Freeform 11">
              <a:extLst>
                <a:ext uri="{FF2B5EF4-FFF2-40B4-BE49-F238E27FC236}">
                  <a16:creationId xmlns:a16="http://schemas.microsoft.com/office/drawing/2014/main" id="{349F7DF4-49EB-454D-BA48-826DA176A88A}"/>
                </a:ext>
              </a:extLst>
            </p:cNvPr>
            <p:cNvSpPr>
              <a:spLocks/>
            </p:cNvSpPr>
            <p:nvPr/>
          </p:nvSpPr>
          <p:spPr bwMode="auto">
            <a:xfrm>
              <a:off x="5073" y="1170"/>
              <a:ext cx="81" cy="415"/>
            </a:xfrm>
            <a:custGeom>
              <a:avLst/>
              <a:gdLst>
                <a:gd name="T0" fmla="*/ 32 w 34"/>
                <a:gd name="T1" fmla="*/ 87 h 175"/>
                <a:gd name="T2" fmla="*/ 32 w 34"/>
                <a:gd name="T3" fmla="*/ 153 h 175"/>
                <a:gd name="T4" fmla="*/ 16 w 34"/>
                <a:gd name="T5" fmla="*/ 172 h 175"/>
                <a:gd name="T6" fmla="*/ 1 w 34"/>
                <a:gd name="T7" fmla="*/ 153 h 175"/>
                <a:gd name="T8" fmla="*/ 1 w 34"/>
                <a:gd name="T9" fmla="*/ 20 h 175"/>
                <a:gd name="T10" fmla="*/ 17 w 34"/>
                <a:gd name="T11" fmla="*/ 0 h 175"/>
                <a:gd name="T12" fmla="*/ 32 w 34"/>
                <a:gd name="T13" fmla="*/ 19 h 175"/>
                <a:gd name="T14" fmla="*/ 32 w 34"/>
                <a:gd name="T15" fmla="*/ 8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5">
                  <a:moveTo>
                    <a:pt x="32" y="87"/>
                  </a:moveTo>
                  <a:cubicBezTo>
                    <a:pt x="32" y="109"/>
                    <a:pt x="32" y="131"/>
                    <a:pt x="32" y="153"/>
                  </a:cubicBezTo>
                  <a:cubicBezTo>
                    <a:pt x="32" y="164"/>
                    <a:pt x="28" y="175"/>
                    <a:pt x="16" y="172"/>
                  </a:cubicBezTo>
                  <a:cubicBezTo>
                    <a:pt x="10" y="171"/>
                    <a:pt x="1" y="160"/>
                    <a:pt x="1" y="153"/>
                  </a:cubicBezTo>
                  <a:cubicBezTo>
                    <a:pt x="0" y="109"/>
                    <a:pt x="0" y="64"/>
                    <a:pt x="1" y="20"/>
                  </a:cubicBezTo>
                  <a:cubicBezTo>
                    <a:pt x="2" y="13"/>
                    <a:pt x="11" y="7"/>
                    <a:pt x="17" y="0"/>
                  </a:cubicBezTo>
                  <a:cubicBezTo>
                    <a:pt x="22" y="7"/>
                    <a:pt x="31" y="13"/>
                    <a:pt x="32" y="19"/>
                  </a:cubicBezTo>
                  <a:cubicBezTo>
                    <a:pt x="34" y="42"/>
                    <a:pt x="32" y="64"/>
                    <a:pt x="3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4" name="Freeform 12">
              <a:extLst>
                <a:ext uri="{FF2B5EF4-FFF2-40B4-BE49-F238E27FC236}">
                  <a16:creationId xmlns:a16="http://schemas.microsoft.com/office/drawing/2014/main" id="{78F49A45-4CE8-4426-86CF-5E1A5CFAFEAC}"/>
                </a:ext>
              </a:extLst>
            </p:cNvPr>
            <p:cNvSpPr>
              <a:spLocks/>
            </p:cNvSpPr>
            <p:nvPr/>
          </p:nvSpPr>
          <p:spPr bwMode="auto">
            <a:xfrm>
              <a:off x="5069" y="1887"/>
              <a:ext cx="152" cy="218"/>
            </a:xfrm>
            <a:custGeom>
              <a:avLst/>
              <a:gdLst>
                <a:gd name="T0" fmla="*/ 22 w 64"/>
                <a:gd name="T1" fmla="*/ 91 h 92"/>
                <a:gd name="T2" fmla="*/ 5 w 64"/>
                <a:gd name="T3" fmla="*/ 69 h 92"/>
                <a:gd name="T4" fmla="*/ 35 w 64"/>
                <a:gd name="T5" fmla="*/ 8 h 92"/>
                <a:gd name="T6" fmla="*/ 56 w 64"/>
                <a:gd name="T7" fmla="*/ 0 h 92"/>
                <a:gd name="T8" fmla="*/ 62 w 64"/>
                <a:gd name="T9" fmla="*/ 20 h 92"/>
                <a:gd name="T10" fmla="*/ 32 w 64"/>
                <a:gd name="T11" fmla="*/ 83 h 92"/>
                <a:gd name="T12" fmla="*/ 22 w 64"/>
                <a:gd name="T13" fmla="*/ 91 h 92"/>
              </a:gdLst>
              <a:ahLst/>
              <a:cxnLst>
                <a:cxn ang="0">
                  <a:pos x="T0" y="T1"/>
                </a:cxn>
                <a:cxn ang="0">
                  <a:pos x="T2" y="T3"/>
                </a:cxn>
                <a:cxn ang="0">
                  <a:pos x="T4" y="T5"/>
                </a:cxn>
                <a:cxn ang="0">
                  <a:pos x="T6" y="T7"/>
                </a:cxn>
                <a:cxn ang="0">
                  <a:pos x="T8" y="T9"/>
                </a:cxn>
                <a:cxn ang="0">
                  <a:pos x="T10" y="T11"/>
                </a:cxn>
                <a:cxn ang="0">
                  <a:pos x="T12" y="T13"/>
                </a:cxn>
              </a:cxnLst>
              <a:rect l="0" t="0" r="r" b="b"/>
              <a:pathLst>
                <a:path w="64" h="92">
                  <a:moveTo>
                    <a:pt x="22" y="91"/>
                  </a:moveTo>
                  <a:cubicBezTo>
                    <a:pt x="8" y="92"/>
                    <a:pt x="0" y="81"/>
                    <a:pt x="5" y="69"/>
                  </a:cubicBezTo>
                  <a:cubicBezTo>
                    <a:pt x="14" y="48"/>
                    <a:pt x="23" y="28"/>
                    <a:pt x="35" y="8"/>
                  </a:cubicBezTo>
                  <a:cubicBezTo>
                    <a:pt x="38" y="3"/>
                    <a:pt x="48" y="3"/>
                    <a:pt x="56" y="0"/>
                  </a:cubicBezTo>
                  <a:cubicBezTo>
                    <a:pt x="58" y="7"/>
                    <a:pt x="64" y="15"/>
                    <a:pt x="62" y="20"/>
                  </a:cubicBezTo>
                  <a:cubicBezTo>
                    <a:pt x="53" y="42"/>
                    <a:pt x="43" y="63"/>
                    <a:pt x="32" y="83"/>
                  </a:cubicBezTo>
                  <a:cubicBezTo>
                    <a:pt x="30" y="87"/>
                    <a:pt x="24" y="90"/>
                    <a:pt x="2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25" name="Group 15">
            <a:extLst>
              <a:ext uri="{FF2B5EF4-FFF2-40B4-BE49-F238E27FC236}">
                <a16:creationId xmlns:a16="http://schemas.microsoft.com/office/drawing/2014/main" id="{0A1537AC-8E60-468D-8142-71FB853071B4}"/>
              </a:ext>
            </a:extLst>
          </p:cNvPr>
          <p:cNvGrpSpPr>
            <a:grpSpLocks noChangeAspect="1"/>
          </p:cNvGrpSpPr>
          <p:nvPr/>
        </p:nvGrpSpPr>
        <p:grpSpPr bwMode="auto">
          <a:xfrm>
            <a:off x="5593821" y="2621821"/>
            <a:ext cx="1066969" cy="802174"/>
            <a:chOff x="1531" y="402"/>
            <a:chExt cx="4658" cy="3502"/>
          </a:xfrm>
          <a:solidFill>
            <a:schemeClr val="tx1"/>
          </a:solidFill>
        </p:grpSpPr>
        <p:sp>
          <p:nvSpPr>
            <p:cNvPr id="26" name="Freeform 16">
              <a:extLst>
                <a:ext uri="{FF2B5EF4-FFF2-40B4-BE49-F238E27FC236}">
                  <a16:creationId xmlns:a16="http://schemas.microsoft.com/office/drawing/2014/main" id="{3F8E10D1-EB9C-4485-A916-6B5FD22F8458}"/>
                </a:ext>
              </a:extLst>
            </p:cNvPr>
            <p:cNvSpPr>
              <a:spLocks noEditPoints="1"/>
            </p:cNvSpPr>
            <p:nvPr/>
          </p:nvSpPr>
          <p:spPr bwMode="auto">
            <a:xfrm>
              <a:off x="1531" y="402"/>
              <a:ext cx="4658" cy="3502"/>
            </a:xfrm>
            <a:custGeom>
              <a:avLst/>
              <a:gdLst>
                <a:gd name="T0" fmla="*/ 1846 w 1962"/>
                <a:gd name="T1" fmla="*/ 773 h 1474"/>
                <a:gd name="T2" fmla="*/ 1856 w 1962"/>
                <a:gd name="T3" fmla="*/ 932 h 1474"/>
                <a:gd name="T4" fmla="*/ 1907 w 1962"/>
                <a:gd name="T5" fmla="*/ 1189 h 1474"/>
                <a:gd name="T6" fmla="*/ 1939 w 1962"/>
                <a:gd name="T7" fmla="*/ 1238 h 1474"/>
                <a:gd name="T8" fmla="*/ 1826 w 1962"/>
                <a:gd name="T9" fmla="*/ 1474 h 1474"/>
                <a:gd name="T10" fmla="*/ 3 w 1962"/>
                <a:gd name="T11" fmla="*/ 1383 h 1474"/>
                <a:gd name="T12" fmla="*/ 2 w 1962"/>
                <a:gd name="T13" fmla="*/ 1089 h 1474"/>
                <a:gd name="T14" fmla="*/ 97 w 1962"/>
                <a:gd name="T15" fmla="*/ 917 h 1474"/>
                <a:gd name="T16" fmla="*/ 97 w 1962"/>
                <a:gd name="T17" fmla="*/ 717 h 1474"/>
                <a:gd name="T18" fmla="*/ 7 w 1962"/>
                <a:gd name="T19" fmla="*/ 597 h 1474"/>
                <a:gd name="T20" fmla="*/ 831 w 1962"/>
                <a:gd name="T21" fmla="*/ 8 h 1474"/>
                <a:gd name="T22" fmla="*/ 1930 w 1962"/>
                <a:gd name="T23" fmla="*/ 560 h 1474"/>
                <a:gd name="T24" fmla="*/ 1895 w 1962"/>
                <a:gd name="T25" fmla="*/ 593 h 1474"/>
                <a:gd name="T26" fmla="*/ 774 w 1962"/>
                <a:gd name="T27" fmla="*/ 52 h 1474"/>
                <a:gd name="T28" fmla="*/ 41 w 1962"/>
                <a:gd name="T29" fmla="*/ 671 h 1474"/>
                <a:gd name="T30" fmla="*/ 44 w 1962"/>
                <a:gd name="T31" fmla="*/ 1236 h 1474"/>
                <a:gd name="T32" fmla="*/ 112 w 1962"/>
                <a:gd name="T33" fmla="*/ 1434 h 1474"/>
                <a:gd name="T34" fmla="*/ 1899 w 1962"/>
                <a:gd name="T35" fmla="*/ 1389 h 1474"/>
                <a:gd name="T36" fmla="*/ 1141 w 1962"/>
                <a:gd name="T37" fmla="*/ 1101 h 1474"/>
                <a:gd name="T38" fmla="*/ 145 w 1962"/>
                <a:gd name="T39" fmla="*/ 998 h 1474"/>
                <a:gd name="T40" fmla="*/ 143 w 1962"/>
                <a:gd name="T41" fmla="*/ 1195 h 1474"/>
                <a:gd name="T42" fmla="*/ 1899 w 1962"/>
                <a:gd name="T43" fmla="*/ 1079 h 1474"/>
                <a:gd name="T44" fmla="*/ 1422 w 1962"/>
                <a:gd name="T45" fmla="*/ 1018 h 1474"/>
                <a:gd name="T46" fmla="*/ 567 w 1962"/>
                <a:gd name="T47" fmla="*/ 861 h 1474"/>
                <a:gd name="T48" fmla="*/ 1184 w 1962"/>
                <a:gd name="T49" fmla="*/ 861 h 1474"/>
                <a:gd name="T50" fmla="*/ 1649 w 1962"/>
                <a:gd name="T51" fmla="*/ 840 h 1474"/>
                <a:gd name="T52" fmla="*/ 1865 w 1962"/>
                <a:gd name="T53" fmla="*/ 859 h 1474"/>
                <a:gd name="T54" fmla="*/ 1524 w 1962"/>
                <a:gd name="T55" fmla="*/ 793 h 1474"/>
                <a:gd name="T56" fmla="*/ 987 w 1962"/>
                <a:gd name="T57" fmla="*/ 792 h 1474"/>
                <a:gd name="T58" fmla="*/ 386 w 1962"/>
                <a:gd name="T59" fmla="*/ 792 h 1474"/>
                <a:gd name="T60" fmla="*/ 77 w 1962"/>
                <a:gd name="T61" fmla="*/ 797 h 1474"/>
                <a:gd name="T62" fmla="*/ 428 w 1962"/>
                <a:gd name="T63" fmla="*/ 859 h 1474"/>
                <a:gd name="T64" fmla="*/ 1387 w 1962"/>
                <a:gd name="T65" fmla="*/ 991 h 1474"/>
                <a:gd name="T66" fmla="*/ 1806 w 1962"/>
                <a:gd name="T67" fmla="*/ 947 h 1474"/>
                <a:gd name="T68" fmla="*/ 1585 w 1962"/>
                <a:gd name="T69" fmla="*/ 894 h 1474"/>
                <a:gd name="T70" fmla="*/ 925 w 1962"/>
                <a:gd name="T71" fmla="*/ 893 h 1474"/>
                <a:gd name="T72" fmla="*/ 490 w 1962"/>
                <a:gd name="T73" fmla="*/ 880 h 1474"/>
                <a:gd name="T74" fmla="*/ 138 w 1962"/>
                <a:gd name="T75" fmla="*/ 898 h 1474"/>
                <a:gd name="T76" fmla="*/ 858 w 1962"/>
                <a:gd name="T77" fmla="*/ 958 h 1474"/>
                <a:gd name="T78" fmla="*/ 138 w 1962"/>
                <a:gd name="T79" fmla="*/ 713 h 1474"/>
                <a:gd name="T80" fmla="*/ 257 w 1962"/>
                <a:gd name="T81" fmla="*/ 763 h 1474"/>
                <a:gd name="T82" fmla="*/ 737 w 1962"/>
                <a:gd name="T83" fmla="*/ 763 h 1474"/>
                <a:gd name="T84" fmla="*/ 1393 w 1962"/>
                <a:gd name="T85" fmla="*/ 762 h 1474"/>
                <a:gd name="T86" fmla="*/ 1804 w 1962"/>
                <a:gd name="T87" fmla="*/ 769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2" h="1474">
                  <a:moveTo>
                    <a:pt x="1943" y="711"/>
                  </a:moveTo>
                  <a:cubicBezTo>
                    <a:pt x="1908" y="711"/>
                    <a:pt x="1878" y="711"/>
                    <a:pt x="1845" y="711"/>
                  </a:cubicBezTo>
                  <a:cubicBezTo>
                    <a:pt x="1845" y="733"/>
                    <a:pt x="1845" y="753"/>
                    <a:pt x="1846" y="773"/>
                  </a:cubicBezTo>
                  <a:cubicBezTo>
                    <a:pt x="1846" y="777"/>
                    <a:pt x="1852" y="783"/>
                    <a:pt x="1856" y="785"/>
                  </a:cubicBezTo>
                  <a:cubicBezTo>
                    <a:pt x="1887" y="800"/>
                    <a:pt x="1904" y="824"/>
                    <a:pt x="1904" y="858"/>
                  </a:cubicBezTo>
                  <a:cubicBezTo>
                    <a:pt x="1904" y="893"/>
                    <a:pt x="1887" y="916"/>
                    <a:pt x="1856" y="932"/>
                  </a:cubicBezTo>
                  <a:cubicBezTo>
                    <a:pt x="1850" y="935"/>
                    <a:pt x="1846" y="944"/>
                    <a:pt x="1846" y="950"/>
                  </a:cubicBezTo>
                  <a:cubicBezTo>
                    <a:pt x="1846" y="956"/>
                    <a:pt x="1850" y="964"/>
                    <a:pt x="1855" y="966"/>
                  </a:cubicBezTo>
                  <a:cubicBezTo>
                    <a:pt x="1952" y="1006"/>
                    <a:pt x="1962" y="1129"/>
                    <a:pt x="1907" y="1189"/>
                  </a:cubicBezTo>
                  <a:cubicBezTo>
                    <a:pt x="1906" y="1190"/>
                    <a:pt x="1906" y="1192"/>
                    <a:pt x="1906" y="1191"/>
                  </a:cubicBezTo>
                  <a:cubicBezTo>
                    <a:pt x="1915" y="1197"/>
                    <a:pt x="1928" y="1200"/>
                    <a:pt x="1933" y="1207"/>
                  </a:cubicBezTo>
                  <a:cubicBezTo>
                    <a:pt x="1939" y="1215"/>
                    <a:pt x="1939" y="1227"/>
                    <a:pt x="1939" y="1238"/>
                  </a:cubicBezTo>
                  <a:cubicBezTo>
                    <a:pt x="1940" y="1284"/>
                    <a:pt x="1940" y="1330"/>
                    <a:pt x="1940" y="1376"/>
                  </a:cubicBezTo>
                  <a:cubicBezTo>
                    <a:pt x="1939" y="1433"/>
                    <a:pt x="1901" y="1472"/>
                    <a:pt x="1844" y="1474"/>
                  </a:cubicBezTo>
                  <a:cubicBezTo>
                    <a:pt x="1838" y="1474"/>
                    <a:pt x="1832" y="1474"/>
                    <a:pt x="1826" y="1474"/>
                  </a:cubicBezTo>
                  <a:cubicBezTo>
                    <a:pt x="1256" y="1474"/>
                    <a:pt x="686" y="1474"/>
                    <a:pt x="116" y="1474"/>
                  </a:cubicBezTo>
                  <a:cubicBezTo>
                    <a:pt x="101" y="1474"/>
                    <a:pt x="85" y="1473"/>
                    <a:pt x="70" y="1470"/>
                  </a:cubicBezTo>
                  <a:cubicBezTo>
                    <a:pt x="31" y="1460"/>
                    <a:pt x="3" y="1424"/>
                    <a:pt x="3" y="1383"/>
                  </a:cubicBezTo>
                  <a:cubicBezTo>
                    <a:pt x="2" y="1331"/>
                    <a:pt x="2" y="1279"/>
                    <a:pt x="2" y="1227"/>
                  </a:cubicBezTo>
                  <a:cubicBezTo>
                    <a:pt x="3" y="1205"/>
                    <a:pt x="10" y="1199"/>
                    <a:pt x="39" y="1194"/>
                  </a:cubicBezTo>
                  <a:cubicBezTo>
                    <a:pt x="12" y="1163"/>
                    <a:pt x="0" y="1128"/>
                    <a:pt x="2" y="1089"/>
                  </a:cubicBezTo>
                  <a:cubicBezTo>
                    <a:pt x="5" y="1035"/>
                    <a:pt x="31" y="995"/>
                    <a:pt x="79" y="971"/>
                  </a:cubicBezTo>
                  <a:cubicBezTo>
                    <a:pt x="93" y="964"/>
                    <a:pt x="99" y="956"/>
                    <a:pt x="97" y="941"/>
                  </a:cubicBezTo>
                  <a:cubicBezTo>
                    <a:pt x="96" y="933"/>
                    <a:pt x="96" y="925"/>
                    <a:pt x="97" y="917"/>
                  </a:cubicBezTo>
                  <a:cubicBezTo>
                    <a:pt x="99" y="893"/>
                    <a:pt x="96" y="877"/>
                    <a:pt x="71" y="861"/>
                  </a:cubicBezTo>
                  <a:cubicBezTo>
                    <a:pt x="21" y="831"/>
                    <a:pt x="29" y="755"/>
                    <a:pt x="81" y="728"/>
                  </a:cubicBezTo>
                  <a:cubicBezTo>
                    <a:pt x="87" y="725"/>
                    <a:pt x="92" y="721"/>
                    <a:pt x="97" y="717"/>
                  </a:cubicBezTo>
                  <a:cubicBezTo>
                    <a:pt x="97" y="716"/>
                    <a:pt x="96" y="714"/>
                    <a:pt x="96" y="712"/>
                  </a:cubicBezTo>
                  <a:cubicBezTo>
                    <a:pt x="65" y="712"/>
                    <a:pt x="35" y="712"/>
                    <a:pt x="1" y="712"/>
                  </a:cubicBezTo>
                  <a:cubicBezTo>
                    <a:pt x="3" y="672"/>
                    <a:pt x="3" y="634"/>
                    <a:pt x="7" y="597"/>
                  </a:cubicBezTo>
                  <a:cubicBezTo>
                    <a:pt x="22" y="450"/>
                    <a:pt x="75" y="321"/>
                    <a:pt x="186" y="219"/>
                  </a:cubicBezTo>
                  <a:cubicBezTo>
                    <a:pt x="261" y="151"/>
                    <a:pt x="349" y="107"/>
                    <a:pt x="444" y="75"/>
                  </a:cubicBezTo>
                  <a:cubicBezTo>
                    <a:pt x="569" y="33"/>
                    <a:pt x="699" y="15"/>
                    <a:pt x="831" y="8"/>
                  </a:cubicBezTo>
                  <a:cubicBezTo>
                    <a:pt x="994" y="0"/>
                    <a:pt x="1157" y="3"/>
                    <a:pt x="1319" y="31"/>
                  </a:cubicBezTo>
                  <a:cubicBezTo>
                    <a:pt x="1432" y="50"/>
                    <a:pt x="1541" y="81"/>
                    <a:pt x="1642" y="138"/>
                  </a:cubicBezTo>
                  <a:cubicBezTo>
                    <a:pt x="1808" y="231"/>
                    <a:pt x="1903" y="373"/>
                    <a:pt x="1930" y="560"/>
                  </a:cubicBezTo>
                  <a:cubicBezTo>
                    <a:pt x="1937" y="609"/>
                    <a:pt x="1939" y="658"/>
                    <a:pt x="1943" y="711"/>
                  </a:cubicBezTo>
                  <a:close/>
                  <a:moveTo>
                    <a:pt x="1901" y="671"/>
                  </a:moveTo>
                  <a:cubicBezTo>
                    <a:pt x="1899" y="644"/>
                    <a:pt x="1898" y="618"/>
                    <a:pt x="1895" y="593"/>
                  </a:cubicBezTo>
                  <a:cubicBezTo>
                    <a:pt x="1874" y="409"/>
                    <a:pt x="1789" y="266"/>
                    <a:pt x="1625" y="174"/>
                  </a:cubicBezTo>
                  <a:cubicBezTo>
                    <a:pt x="1506" y="106"/>
                    <a:pt x="1376" y="76"/>
                    <a:pt x="1241" y="59"/>
                  </a:cubicBezTo>
                  <a:cubicBezTo>
                    <a:pt x="1086" y="40"/>
                    <a:pt x="930" y="39"/>
                    <a:pt x="774" y="52"/>
                  </a:cubicBezTo>
                  <a:cubicBezTo>
                    <a:pt x="663" y="60"/>
                    <a:pt x="553" y="78"/>
                    <a:pt x="447" y="115"/>
                  </a:cubicBezTo>
                  <a:cubicBezTo>
                    <a:pt x="225" y="192"/>
                    <a:pt x="81" y="337"/>
                    <a:pt x="49" y="578"/>
                  </a:cubicBezTo>
                  <a:cubicBezTo>
                    <a:pt x="45" y="608"/>
                    <a:pt x="44" y="639"/>
                    <a:pt x="41" y="671"/>
                  </a:cubicBezTo>
                  <a:cubicBezTo>
                    <a:pt x="663" y="671"/>
                    <a:pt x="1280" y="671"/>
                    <a:pt x="1901" y="671"/>
                  </a:cubicBezTo>
                  <a:close/>
                  <a:moveTo>
                    <a:pt x="1899" y="1236"/>
                  </a:moveTo>
                  <a:cubicBezTo>
                    <a:pt x="1280" y="1236"/>
                    <a:pt x="662" y="1236"/>
                    <a:pt x="44" y="1236"/>
                  </a:cubicBezTo>
                  <a:cubicBezTo>
                    <a:pt x="43" y="1239"/>
                    <a:pt x="43" y="1240"/>
                    <a:pt x="43" y="1241"/>
                  </a:cubicBezTo>
                  <a:cubicBezTo>
                    <a:pt x="42" y="1282"/>
                    <a:pt x="42" y="1323"/>
                    <a:pt x="42" y="1363"/>
                  </a:cubicBezTo>
                  <a:cubicBezTo>
                    <a:pt x="42" y="1416"/>
                    <a:pt x="60" y="1434"/>
                    <a:pt x="112" y="1434"/>
                  </a:cubicBezTo>
                  <a:cubicBezTo>
                    <a:pt x="685" y="1434"/>
                    <a:pt x="1257" y="1434"/>
                    <a:pt x="1830" y="1434"/>
                  </a:cubicBezTo>
                  <a:cubicBezTo>
                    <a:pt x="1836" y="1434"/>
                    <a:pt x="1843" y="1435"/>
                    <a:pt x="1850" y="1434"/>
                  </a:cubicBezTo>
                  <a:cubicBezTo>
                    <a:pt x="1875" y="1431"/>
                    <a:pt x="1898" y="1413"/>
                    <a:pt x="1899" y="1389"/>
                  </a:cubicBezTo>
                  <a:cubicBezTo>
                    <a:pt x="1900" y="1338"/>
                    <a:pt x="1899" y="1288"/>
                    <a:pt x="1899" y="1236"/>
                  </a:cubicBezTo>
                  <a:close/>
                  <a:moveTo>
                    <a:pt x="1210" y="1144"/>
                  </a:moveTo>
                  <a:cubicBezTo>
                    <a:pt x="1186" y="1129"/>
                    <a:pt x="1164" y="1113"/>
                    <a:pt x="1141" y="1101"/>
                  </a:cubicBezTo>
                  <a:cubicBezTo>
                    <a:pt x="1058" y="1057"/>
                    <a:pt x="970" y="1027"/>
                    <a:pt x="881" y="1000"/>
                  </a:cubicBezTo>
                  <a:cubicBezTo>
                    <a:pt x="873" y="997"/>
                    <a:pt x="865" y="997"/>
                    <a:pt x="857" y="997"/>
                  </a:cubicBezTo>
                  <a:cubicBezTo>
                    <a:pt x="620" y="997"/>
                    <a:pt x="382" y="997"/>
                    <a:pt x="145" y="998"/>
                  </a:cubicBezTo>
                  <a:cubicBezTo>
                    <a:pt x="125" y="998"/>
                    <a:pt x="104" y="1003"/>
                    <a:pt x="86" y="1013"/>
                  </a:cubicBezTo>
                  <a:cubicBezTo>
                    <a:pt x="48" y="1034"/>
                    <a:pt x="32" y="1082"/>
                    <a:pt x="45" y="1126"/>
                  </a:cubicBezTo>
                  <a:cubicBezTo>
                    <a:pt x="58" y="1170"/>
                    <a:pt x="94" y="1195"/>
                    <a:pt x="143" y="1195"/>
                  </a:cubicBezTo>
                  <a:cubicBezTo>
                    <a:pt x="695" y="1196"/>
                    <a:pt x="1247" y="1196"/>
                    <a:pt x="1799" y="1195"/>
                  </a:cubicBezTo>
                  <a:cubicBezTo>
                    <a:pt x="1808" y="1195"/>
                    <a:pt x="1819" y="1195"/>
                    <a:pt x="1828" y="1193"/>
                  </a:cubicBezTo>
                  <a:cubicBezTo>
                    <a:pt x="1878" y="1180"/>
                    <a:pt x="1906" y="1135"/>
                    <a:pt x="1899" y="1079"/>
                  </a:cubicBezTo>
                  <a:cubicBezTo>
                    <a:pt x="1894" y="1031"/>
                    <a:pt x="1853" y="997"/>
                    <a:pt x="1799" y="997"/>
                  </a:cubicBezTo>
                  <a:cubicBezTo>
                    <a:pt x="1712" y="997"/>
                    <a:pt x="1624" y="998"/>
                    <a:pt x="1537" y="997"/>
                  </a:cubicBezTo>
                  <a:cubicBezTo>
                    <a:pt x="1497" y="996"/>
                    <a:pt x="1459" y="1004"/>
                    <a:pt x="1422" y="1018"/>
                  </a:cubicBezTo>
                  <a:cubicBezTo>
                    <a:pt x="1345" y="1048"/>
                    <a:pt x="1275" y="1092"/>
                    <a:pt x="1210" y="1144"/>
                  </a:cubicBezTo>
                  <a:close/>
                  <a:moveTo>
                    <a:pt x="496" y="832"/>
                  </a:moveTo>
                  <a:cubicBezTo>
                    <a:pt x="521" y="842"/>
                    <a:pt x="546" y="848"/>
                    <a:pt x="567" y="861"/>
                  </a:cubicBezTo>
                  <a:cubicBezTo>
                    <a:pt x="647" y="911"/>
                    <a:pt x="725" y="912"/>
                    <a:pt x="805" y="860"/>
                  </a:cubicBezTo>
                  <a:cubicBezTo>
                    <a:pt x="852" y="830"/>
                    <a:pt x="900" y="830"/>
                    <a:pt x="947" y="860"/>
                  </a:cubicBezTo>
                  <a:cubicBezTo>
                    <a:pt x="1026" y="911"/>
                    <a:pt x="1105" y="912"/>
                    <a:pt x="1184" y="861"/>
                  </a:cubicBezTo>
                  <a:cubicBezTo>
                    <a:pt x="1232" y="830"/>
                    <a:pt x="1280" y="830"/>
                    <a:pt x="1328" y="861"/>
                  </a:cubicBezTo>
                  <a:cubicBezTo>
                    <a:pt x="1407" y="912"/>
                    <a:pt x="1486" y="912"/>
                    <a:pt x="1564" y="860"/>
                  </a:cubicBezTo>
                  <a:cubicBezTo>
                    <a:pt x="1590" y="843"/>
                    <a:pt x="1619" y="834"/>
                    <a:pt x="1649" y="840"/>
                  </a:cubicBezTo>
                  <a:cubicBezTo>
                    <a:pt x="1671" y="844"/>
                    <a:pt x="1694" y="854"/>
                    <a:pt x="1713" y="865"/>
                  </a:cubicBezTo>
                  <a:cubicBezTo>
                    <a:pt x="1747" y="885"/>
                    <a:pt x="1783" y="898"/>
                    <a:pt x="1823" y="898"/>
                  </a:cubicBezTo>
                  <a:cubicBezTo>
                    <a:pt x="1847" y="898"/>
                    <a:pt x="1864" y="881"/>
                    <a:pt x="1865" y="859"/>
                  </a:cubicBezTo>
                  <a:cubicBezTo>
                    <a:pt x="1865" y="836"/>
                    <a:pt x="1849" y="819"/>
                    <a:pt x="1824" y="819"/>
                  </a:cubicBezTo>
                  <a:cubicBezTo>
                    <a:pt x="1795" y="818"/>
                    <a:pt x="1771" y="807"/>
                    <a:pt x="1748" y="793"/>
                  </a:cubicBezTo>
                  <a:cubicBezTo>
                    <a:pt x="1673" y="746"/>
                    <a:pt x="1598" y="745"/>
                    <a:pt x="1524" y="793"/>
                  </a:cubicBezTo>
                  <a:cubicBezTo>
                    <a:pt x="1470" y="827"/>
                    <a:pt x="1420" y="826"/>
                    <a:pt x="1367" y="792"/>
                  </a:cubicBezTo>
                  <a:cubicBezTo>
                    <a:pt x="1294" y="746"/>
                    <a:pt x="1218" y="746"/>
                    <a:pt x="1145" y="792"/>
                  </a:cubicBezTo>
                  <a:cubicBezTo>
                    <a:pt x="1091" y="826"/>
                    <a:pt x="1041" y="826"/>
                    <a:pt x="987" y="792"/>
                  </a:cubicBezTo>
                  <a:cubicBezTo>
                    <a:pt x="913" y="745"/>
                    <a:pt x="838" y="746"/>
                    <a:pt x="764" y="792"/>
                  </a:cubicBezTo>
                  <a:cubicBezTo>
                    <a:pt x="711" y="826"/>
                    <a:pt x="661" y="826"/>
                    <a:pt x="608" y="792"/>
                  </a:cubicBezTo>
                  <a:cubicBezTo>
                    <a:pt x="535" y="746"/>
                    <a:pt x="459" y="745"/>
                    <a:pt x="386" y="792"/>
                  </a:cubicBezTo>
                  <a:cubicBezTo>
                    <a:pt x="332" y="826"/>
                    <a:pt x="281" y="828"/>
                    <a:pt x="228" y="792"/>
                  </a:cubicBezTo>
                  <a:cubicBezTo>
                    <a:pt x="197" y="771"/>
                    <a:pt x="162" y="759"/>
                    <a:pt x="124" y="759"/>
                  </a:cubicBezTo>
                  <a:cubicBezTo>
                    <a:pt x="96" y="759"/>
                    <a:pt x="78" y="773"/>
                    <a:pt x="77" y="797"/>
                  </a:cubicBezTo>
                  <a:cubicBezTo>
                    <a:pt x="76" y="821"/>
                    <a:pt x="94" y="835"/>
                    <a:pt x="121" y="839"/>
                  </a:cubicBezTo>
                  <a:cubicBezTo>
                    <a:pt x="143" y="843"/>
                    <a:pt x="166" y="848"/>
                    <a:pt x="184" y="859"/>
                  </a:cubicBezTo>
                  <a:cubicBezTo>
                    <a:pt x="266" y="911"/>
                    <a:pt x="346" y="911"/>
                    <a:pt x="428" y="859"/>
                  </a:cubicBezTo>
                  <a:cubicBezTo>
                    <a:pt x="448" y="847"/>
                    <a:pt x="472" y="842"/>
                    <a:pt x="496" y="832"/>
                  </a:cubicBezTo>
                  <a:close/>
                  <a:moveTo>
                    <a:pt x="1202" y="1091"/>
                  </a:moveTo>
                  <a:cubicBezTo>
                    <a:pt x="1266" y="1056"/>
                    <a:pt x="1325" y="1021"/>
                    <a:pt x="1387" y="991"/>
                  </a:cubicBezTo>
                  <a:cubicBezTo>
                    <a:pt x="1436" y="966"/>
                    <a:pt x="1489" y="955"/>
                    <a:pt x="1545" y="957"/>
                  </a:cubicBezTo>
                  <a:cubicBezTo>
                    <a:pt x="1626" y="959"/>
                    <a:pt x="1708" y="958"/>
                    <a:pt x="1789" y="957"/>
                  </a:cubicBezTo>
                  <a:cubicBezTo>
                    <a:pt x="1795" y="957"/>
                    <a:pt x="1800" y="950"/>
                    <a:pt x="1806" y="947"/>
                  </a:cubicBezTo>
                  <a:cubicBezTo>
                    <a:pt x="1801" y="943"/>
                    <a:pt x="1797" y="936"/>
                    <a:pt x="1791" y="936"/>
                  </a:cubicBezTo>
                  <a:cubicBezTo>
                    <a:pt x="1753" y="931"/>
                    <a:pt x="1718" y="916"/>
                    <a:pt x="1686" y="894"/>
                  </a:cubicBezTo>
                  <a:cubicBezTo>
                    <a:pt x="1653" y="872"/>
                    <a:pt x="1619" y="872"/>
                    <a:pt x="1585" y="894"/>
                  </a:cubicBezTo>
                  <a:cubicBezTo>
                    <a:pt x="1492" y="954"/>
                    <a:pt x="1399" y="953"/>
                    <a:pt x="1306" y="894"/>
                  </a:cubicBezTo>
                  <a:cubicBezTo>
                    <a:pt x="1272" y="873"/>
                    <a:pt x="1240" y="872"/>
                    <a:pt x="1206" y="893"/>
                  </a:cubicBezTo>
                  <a:cubicBezTo>
                    <a:pt x="1113" y="954"/>
                    <a:pt x="1019" y="953"/>
                    <a:pt x="925" y="893"/>
                  </a:cubicBezTo>
                  <a:cubicBezTo>
                    <a:pt x="893" y="873"/>
                    <a:pt x="860" y="872"/>
                    <a:pt x="827" y="893"/>
                  </a:cubicBezTo>
                  <a:cubicBezTo>
                    <a:pt x="733" y="954"/>
                    <a:pt x="639" y="953"/>
                    <a:pt x="544" y="893"/>
                  </a:cubicBezTo>
                  <a:cubicBezTo>
                    <a:pt x="529" y="884"/>
                    <a:pt x="508" y="879"/>
                    <a:pt x="490" y="880"/>
                  </a:cubicBezTo>
                  <a:cubicBezTo>
                    <a:pt x="472" y="881"/>
                    <a:pt x="454" y="890"/>
                    <a:pt x="439" y="899"/>
                  </a:cubicBezTo>
                  <a:cubicBezTo>
                    <a:pt x="361" y="946"/>
                    <a:pt x="281" y="950"/>
                    <a:pt x="198" y="913"/>
                  </a:cubicBezTo>
                  <a:cubicBezTo>
                    <a:pt x="180" y="905"/>
                    <a:pt x="160" y="903"/>
                    <a:pt x="138" y="898"/>
                  </a:cubicBezTo>
                  <a:cubicBezTo>
                    <a:pt x="138" y="921"/>
                    <a:pt x="138" y="939"/>
                    <a:pt x="138" y="958"/>
                  </a:cubicBezTo>
                  <a:cubicBezTo>
                    <a:pt x="148" y="958"/>
                    <a:pt x="156" y="958"/>
                    <a:pt x="164" y="958"/>
                  </a:cubicBezTo>
                  <a:cubicBezTo>
                    <a:pt x="395" y="958"/>
                    <a:pt x="626" y="958"/>
                    <a:pt x="858" y="958"/>
                  </a:cubicBezTo>
                  <a:cubicBezTo>
                    <a:pt x="869" y="958"/>
                    <a:pt x="881" y="958"/>
                    <a:pt x="891" y="961"/>
                  </a:cubicBezTo>
                  <a:cubicBezTo>
                    <a:pt x="1001" y="996"/>
                    <a:pt x="1109" y="1032"/>
                    <a:pt x="1202" y="1091"/>
                  </a:cubicBezTo>
                  <a:close/>
                  <a:moveTo>
                    <a:pt x="138" y="713"/>
                  </a:moveTo>
                  <a:cubicBezTo>
                    <a:pt x="138" y="714"/>
                    <a:pt x="137" y="715"/>
                    <a:pt x="137" y="717"/>
                  </a:cubicBezTo>
                  <a:cubicBezTo>
                    <a:pt x="141" y="718"/>
                    <a:pt x="145" y="721"/>
                    <a:pt x="149" y="721"/>
                  </a:cubicBezTo>
                  <a:cubicBezTo>
                    <a:pt x="189" y="725"/>
                    <a:pt x="224" y="741"/>
                    <a:pt x="257" y="763"/>
                  </a:cubicBezTo>
                  <a:cubicBezTo>
                    <a:pt x="290" y="785"/>
                    <a:pt x="323" y="784"/>
                    <a:pt x="357" y="763"/>
                  </a:cubicBezTo>
                  <a:cubicBezTo>
                    <a:pt x="450" y="703"/>
                    <a:pt x="543" y="703"/>
                    <a:pt x="636" y="763"/>
                  </a:cubicBezTo>
                  <a:cubicBezTo>
                    <a:pt x="670" y="785"/>
                    <a:pt x="703" y="784"/>
                    <a:pt x="737" y="763"/>
                  </a:cubicBezTo>
                  <a:cubicBezTo>
                    <a:pt x="829" y="703"/>
                    <a:pt x="922" y="703"/>
                    <a:pt x="1015" y="762"/>
                  </a:cubicBezTo>
                  <a:cubicBezTo>
                    <a:pt x="1049" y="784"/>
                    <a:pt x="1083" y="784"/>
                    <a:pt x="1117" y="762"/>
                  </a:cubicBezTo>
                  <a:cubicBezTo>
                    <a:pt x="1209" y="704"/>
                    <a:pt x="1302" y="703"/>
                    <a:pt x="1393" y="762"/>
                  </a:cubicBezTo>
                  <a:cubicBezTo>
                    <a:pt x="1429" y="784"/>
                    <a:pt x="1462" y="784"/>
                    <a:pt x="1498" y="762"/>
                  </a:cubicBezTo>
                  <a:cubicBezTo>
                    <a:pt x="1588" y="704"/>
                    <a:pt x="1679" y="704"/>
                    <a:pt x="1771" y="759"/>
                  </a:cubicBezTo>
                  <a:cubicBezTo>
                    <a:pt x="1780" y="765"/>
                    <a:pt x="1792" y="766"/>
                    <a:pt x="1804" y="769"/>
                  </a:cubicBezTo>
                  <a:cubicBezTo>
                    <a:pt x="1804" y="747"/>
                    <a:pt x="1804" y="730"/>
                    <a:pt x="1804" y="713"/>
                  </a:cubicBezTo>
                  <a:cubicBezTo>
                    <a:pt x="1248" y="713"/>
                    <a:pt x="693" y="713"/>
                    <a:pt x="138" y="7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7" name="Freeform 17">
              <a:extLst>
                <a:ext uri="{FF2B5EF4-FFF2-40B4-BE49-F238E27FC236}">
                  <a16:creationId xmlns:a16="http://schemas.microsoft.com/office/drawing/2014/main" id="{97F34A59-0EAA-4D15-AB80-13F7CF6F1E37}"/>
                </a:ext>
              </a:extLst>
            </p:cNvPr>
            <p:cNvSpPr>
              <a:spLocks/>
            </p:cNvSpPr>
            <p:nvPr/>
          </p:nvSpPr>
          <p:spPr bwMode="auto">
            <a:xfrm>
              <a:off x="4485" y="1360"/>
              <a:ext cx="118" cy="168"/>
            </a:xfrm>
            <a:custGeom>
              <a:avLst/>
              <a:gdLst>
                <a:gd name="T0" fmla="*/ 0 w 50"/>
                <a:gd name="T1" fmla="*/ 69 h 71"/>
                <a:gd name="T2" fmla="*/ 5 w 50"/>
                <a:gd name="T3" fmla="*/ 18 h 71"/>
                <a:gd name="T4" fmla="*/ 27 w 50"/>
                <a:gd name="T5" fmla="*/ 2 h 71"/>
                <a:gd name="T6" fmla="*/ 47 w 50"/>
                <a:gd name="T7" fmla="*/ 13 h 71"/>
                <a:gd name="T8" fmla="*/ 45 w 50"/>
                <a:gd name="T9" fmla="*/ 40 h 71"/>
                <a:gd name="T10" fmla="*/ 6 w 50"/>
                <a:gd name="T11" fmla="*/ 71 h 71"/>
                <a:gd name="T12" fmla="*/ 0 w 50"/>
                <a:gd name="T13" fmla="*/ 69 h 71"/>
              </a:gdLst>
              <a:ahLst/>
              <a:cxnLst>
                <a:cxn ang="0">
                  <a:pos x="T0" y="T1"/>
                </a:cxn>
                <a:cxn ang="0">
                  <a:pos x="T2" y="T3"/>
                </a:cxn>
                <a:cxn ang="0">
                  <a:pos x="T4" y="T5"/>
                </a:cxn>
                <a:cxn ang="0">
                  <a:pos x="T6" y="T7"/>
                </a:cxn>
                <a:cxn ang="0">
                  <a:pos x="T8" y="T9"/>
                </a:cxn>
                <a:cxn ang="0">
                  <a:pos x="T10" y="T11"/>
                </a:cxn>
                <a:cxn ang="0">
                  <a:pos x="T12" y="T13"/>
                </a:cxn>
              </a:cxnLst>
              <a:rect l="0" t="0" r="r" b="b"/>
              <a:pathLst>
                <a:path w="50" h="71">
                  <a:moveTo>
                    <a:pt x="0" y="69"/>
                  </a:moveTo>
                  <a:cubicBezTo>
                    <a:pt x="1" y="52"/>
                    <a:pt x="1" y="34"/>
                    <a:pt x="5" y="18"/>
                  </a:cubicBezTo>
                  <a:cubicBezTo>
                    <a:pt x="7" y="11"/>
                    <a:pt x="19" y="3"/>
                    <a:pt x="27" y="2"/>
                  </a:cubicBezTo>
                  <a:cubicBezTo>
                    <a:pt x="33" y="0"/>
                    <a:pt x="45" y="7"/>
                    <a:pt x="47" y="13"/>
                  </a:cubicBezTo>
                  <a:cubicBezTo>
                    <a:pt x="50" y="21"/>
                    <a:pt x="50" y="35"/>
                    <a:pt x="45" y="40"/>
                  </a:cubicBezTo>
                  <a:cubicBezTo>
                    <a:pt x="34" y="52"/>
                    <a:pt x="19" y="61"/>
                    <a:pt x="6" y="71"/>
                  </a:cubicBezTo>
                  <a:cubicBezTo>
                    <a:pt x="4" y="70"/>
                    <a:pt x="2" y="69"/>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8" name="Freeform 18">
              <a:extLst>
                <a:ext uri="{FF2B5EF4-FFF2-40B4-BE49-F238E27FC236}">
                  <a16:creationId xmlns:a16="http://schemas.microsoft.com/office/drawing/2014/main" id="{7E7D4EBA-B568-41B3-9A70-D32ED13D7864}"/>
                </a:ext>
              </a:extLst>
            </p:cNvPr>
            <p:cNvSpPr>
              <a:spLocks/>
            </p:cNvSpPr>
            <p:nvPr/>
          </p:nvSpPr>
          <p:spPr bwMode="auto">
            <a:xfrm>
              <a:off x="4544" y="1730"/>
              <a:ext cx="187" cy="114"/>
            </a:xfrm>
            <a:custGeom>
              <a:avLst/>
              <a:gdLst>
                <a:gd name="T0" fmla="*/ 0 w 79"/>
                <a:gd name="T1" fmla="*/ 43 h 48"/>
                <a:gd name="T2" fmla="*/ 39 w 79"/>
                <a:gd name="T3" fmla="*/ 5 h 48"/>
                <a:gd name="T4" fmla="*/ 68 w 79"/>
                <a:gd name="T5" fmla="*/ 5 h 48"/>
                <a:gd name="T6" fmla="*/ 76 w 79"/>
                <a:gd name="T7" fmla="*/ 28 h 48"/>
                <a:gd name="T8" fmla="*/ 54 w 79"/>
                <a:gd name="T9" fmla="*/ 46 h 48"/>
                <a:gd name="T10" fmla="*/ 0 w 79"/>
                <a:gd name="T11" fmla="*/ 43 h 48"/>
              </a:gdLst>
              <a:ahLst/>
              <a:cxnLst>
                <a:cxn ang="0">
                  <a:pos x="T0" y="T1"/>
                </a:cxn>
                <a:cxn ang="0">
                  <a:pos x="T2" y="T3"/>
                </a:cxn>
                <a:cxn ang="0">
                  <a:pos x="T4" y="T5"/>
                </a:cxn>
                <a:cxn ang="0">
                  <a:pos x="T6" y="T7"/>
                </a:cxn>
                <a:cxn ang="0">
                  <a:pos x="T8" y="T9"/>
                </a:cxn>
                <a:cxn ang="0">
                  <a:pos x="T10" y="T11"/>
                </a:cxn>
              </a:cxnLst>
              <a:rect l="0" t="0" r="r" b="b"/>
              <a:pathLst>
                <a:path w="79" h="48">
                  <a:moveTo>
                    <a:pt x="0" y="43"/>
                  </a:moveTo>
                  <a:cubicBezTo>
                    <a:pt x="16" y="27"/>
                    <a:pt x="26" y="13"/>
                    <a:pt x="39" y="5"/>
                  </a:cubicBezTo>
                  <a:cubicBezTo>
                    <a:pt x="46" y="0"/>
                    <a:pt x="60" y="1"/>
                    <a:pt x="68" y="5"/>
                  </a:cubicBezTo>
                  <a:cubicBezTo>
                    <a:pt x="74" y="8"/>
                    <a:pt x="79" y="22"/>
                    <a:pt x="76" y="28"/>
                  </a:cubicBezTo>
                  <a:cubicBezTo>
                    <a:pt x="73" y="36"/>
                    <a:pt x="62" y="45"/>
                    <a:pt x="54" y="46"/>
                  </a:cubicBezTo>
                  <a:cubicBezTo>
                    <a:pt x="39" y="48"/>
                    <a:pt x="23" y="45"/>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29" name="Freeform 19">
              <a:extLst>
                <a:ext uri="{FF2B5EF4-FFF2-40B4-BE49-F238E27FC236}">
                  <a16:creationId xmlns:a16="http://schemas.microsoft.com/office/drawing/2014/main" id="{C7F156AA-32D5-40DA-87FE-01F489544570}"/>
                </a:ext>
              </a:extLst>
            </p:cNvPr>
            <p:cNvSpPr>
              <a:spLocks/>
            </p:cNvSpPr>
            <p:nvPr/>
          </p:nvSpPr>
          <p:spPr bwMode="auto">
            <a:xfrm>
              <a:off x="2692" y="975"/>
              <a:ext cx="109" cy="190"/>
            </a:xfrm>
            <a:custGeom>
              <a:avLst/>
              <a:gdLst>
                <a:gd name="T0" fmla="*/ 10 w 46"/>
                <a:gd name="T1" fmla="*/ 80 h 80"/>
                <a:gd name="T2" fmla="*/ 0 w 46"/>
                <a:gd name="T3" fmla="*/ 29 h 80"/>
                <a:gd name="T4" fmla="*/ 15 w 46"/>
                <a:gd name="T5" fmla="*/ 4 h 80"/>
                <a:gd name="T6" fmla="*/ 39 w 46"/>
                <a:gd name="T7" fmla="*/ 8 h 80"/>
                <a:gd name="T8" fmla="*/ 42 w 46"/>
                <a:gd name="T9" fmla="*/ 39 h 80"/>
                <a:gd name="T10" fmla="*/ 10 w 46"/>
                <a:gd name="T11" fmla="*/ 80 h 80"/>
              </a:gdLst>
              <a:ahLst/>
              <a:cxnLst>
                <a:cxn ang="0">
                  <a:pos x="T0" y="T1"/>
                </a:cxn>
                <a:cxn ang="0">
                  <a:pos x="T2" y="T3"/>
                </a:cxn>
                <a:cxn ang="0">
                  <a:pos x="T4" y="T5"/>
                </a:cxn>
                <a:cxn ang="0">
                  <a:pos x="T6" y="T7"/>
                </a:cxn>
                <a:cxn ang="0">
                  <a:pos x="T8" y="T9"/>
                </a:cxn>
                <a:cxn ang="0">
                  <a:pos x="T10" y="T11"/>
                </a:cxn>
              </a:cxnLst>
              <a:rect l="0" t="0" r="r" b="b"/>
              <a:pathLst>
                <a:path w="46" h="80">
                  <a:moveTo>
                    <a:pt x="10" y="80"/>
                  </a:moveTo>
                  <a:cubicBezTo>
                    <a:pt x="6" y="59"/>
                    <a:pt x="0" y="44"/>
                    <a:pt x="0" y="29"/>
                  </a:cubicBezTo>
                  <a:cubicBezTo>
                    <a:pt x="0" y="20"/>
                    <a:pt x="7" y="8"/>
                    <a:pt x="15" y="4"/>
                  </a:cubicBezTo>
                  <a:cubicBezTo>
                    <a:pt x="20" y="0"/>
                    <a:pt x="36" y="3"/>
                    <a:pt x="39" y="8"/>
                  </a:cubicBezTo>
                  <a:cubicBezTo>
                    <a:pt x="44" y="16"/>
                    <a:pt x="46" y="30"/>
                    <a:pt x="42" y="39"/>
                  </a:cubicBezTo>
                  <a:cubicBezTo>
                    <a:pt x="36" y="53"/>
                    <a:pt x="24" y="64"/>
                    <a:pt x="1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0" name="Freeform 20">
              <a:extLst>
                <a:ext uri="{FF2B5EF4-FFF2-40B4-BE49-F238E27FC236}">
                  <a16:creationId xmlns:a16="http://schemas.microsoft.com/office/drawing/2014/main" id="{519B0FA6-B15E-4455-994D-2EDC325F9002}"/>
                </a:ext>
              </a:extLst>
            </p:cNvPr>
            <p:cNvSpPr>
              <a:spLocks/>
            </p:cNvSpPr>
            <p:nvPr/>
          </p:nvSpPr>
          <p:spPr bwMode="auto">
            <a:xfrm>
              <a:off x="5603" y="1585"/>
              <a:ext cx="118" cy="167"/>
            </a:xfrm>
            <a:custGeom>
              <a:avLst/>
              <a:gdLst>
                <a:gd name="T0" fmla="*/ 0 w 50"/>
                <a:gd name="T1" fmla="*/ 67 h 70"/>
                <a:gd name="T2" fmla="*/ 4 w 50"/>
                <a:gd name="T3" fmla="*/ 21 h 70"/>
                <a:gd name="T4" fmla="*/ 26 w 50"/>
                <a:gd name="T5" fmla="*/ 1 h 70"/>
                <a:gd name="T6" fmla="*/ 48 w 50"/>
                <a:gd name="T7" fmla="*/ 13 h 70"/>
                <a:gd name="T8" fmla="*/ 43 w 50"/>
                <a:gd name="T9" fmla="*/ 41 h 70"/>
                <a:gd name="T10" fmla="*/ 6 w 50"/>
                <a:gd name="T11" fmla="*/ 70 h 70"/>
                <a:gd name="T12" fmla="*/ 0 w 50"/>
                <a:gd name="T13" fmla="*/ 67 h 70"/>
              </a:gdLst>
              <a:ahLst/>
              <a:cxnLst>
                <a:cxn ang="0">
                  <a:pos x="T0" y="T1"/>
                </a:cxn>
                <a:cxn ang="0">
                  <a:pos x="T2" y="T3"/>
                </a:cxn>
                <a:cxn ang="0">
                  <a:pos x="T4" y="T5"/>
                </a:cxn>
                <a:cxn ang="0">
                  <a:pos x="T6" y="T7"/>
                </a:cxn>
                <a:cxn ang="0">
                  <a:pos x="T8" y="T9"/>
                </a:cxn>
                <a:cxn ang="0">
                  <a:pos x="T10" y="T11"/>
                </a:cxn>
                <a:cxn ang="0">
                  <a:pos x="T12" y="T13"/>
                </a:cxn>
              </a:cxnLst>
              <a:rect l="0" t="0" r="r" b="b"/>
              <a:pathLst>
                <a:path w="50" h="70">
                  <a:moveTo>
                    <a:pt x="0" y="67"/>
                  </a:moveTo>
                  <a:cubicBezTo>
                    <a:pt x="1" y="52"/>
                    <a:pt x="0" y="35"/>
                    <a:pt x="4" y="21"/>
                  </a:cubicBezTo>
                  <a:cubicBezTo>
                    <a:pt x="7" y="12"/>
                    <a:pt x="17" y="4"/>
                    <a:pt x="26" y="1"/>
                  </a:cubicBezTo>
                  <a:cubicBezTo>
                    <a:pt x="32" y="0"/>
                    <a:pt x="46" y="7"/>
                    <a:pt x="48" y="13"/>
                  </a:cubicBezTo>
                  <a:cubicBezTo>
                    <a:pt x="50" y="21"/>
                    <a:pt x="49" y="35"/>
                    <a:pt x="43" y="41"/>
                  </a:cubicBezTo>
                  <a:cubicBezTo>
                    <a:pt x="33" y="53"/>
                    <a:pt x="18" y="61"/>
                    <a:pt x="6" y="70"/>
                  </a:cubicBezTo>
                  <a:cubicBezTo>
                    <a:pt x="4" y="69"/>
                    <a:pt x="2" y="68"/>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1" name="Freeform 21">
              <a:extLst>
                <a:ext uri="{FF2B5EF4-FFF2-40B4-BE49-F238E27FC236}">
                  <a16:creationId xmlns:a16="http://schemas.microsoft.com/office/drawing/2014/main" id="{03AAD41A-411B-4590-BE19-40C7ED22A813}"/>
                </a:ext>
              </a:extLst>
            </p:cNvPr>
            <p:cNvSpPr>
              <a:spLocks/>
            </p:cNvSpPr>
            <p:nvPr/>
          </p:nvSpPr>
          <p:spPr bwMode="auto">
            <a:xfrm>
              <a:off x="3279" y="704"/>
              <a:ext cx="171" cy="123"/>
            </a:xfrm>
            <a:custGeom>
              <a:avLst/>
              <a:gdLst>
                <a:gd name="T0" fmla="*/ 0 w 72"/>
                <a:gd name="T1" fmla="*/ 0 h 52"/>
                <a:gd name="T2" fmla="*/ 51 w 72"/>
                <a:gd name="T3" fmla="*/ 7 h 52"/>
                <a:gd name="T4" fmla="*/ 70 w 72"/>
                <a:gd name="T5" fmla="*/ 30 h 52"/>
                <a:gd name="T6" fmla="*/ 58 w 72"/>
                <a:gd name="T7" fmla="*/ 51 h 52"/>
                <a:gd name="T8" fmla="*/ 27 w 72"/>
                <a:gd name="T9" fmla="*/ 42 h 52"/>
                <a:gd name="T10" fmla="*/ 0 w 72"/>
                <a:gd name="T11" fmla="*/ 0 h 52"/>
              </a:gdLst>
              <a:ahLst/>
              <a:cxnLst>
                <a:cxn ang="0">
                  <a:pos x="T0" y="T1"/>
                </a:cxn>
                <a:cxn ang="0">
                  <a:pos x="T2" y="T3"/>
                </a:cxn>
                <a:cxn ang="0">
                  <a:pos x="T4" y="T5"/>
                </a:cxn>
                <a:cxn ang="0">
                  <a:pos x="T6" y="T7"/>
                </a:cxn>
                <a:cxn ang="0">
                  <a:pos x="T8" y="T9"/>
                </a:cxn>
                <a:cxn ang="0">
                  <a:pos x="T10" y="T11"/>
                </a:cxn>
              </a:cxnLst>
              <a:rect l="0" t="0" r="r" b="b"/>
              <a:pathLst>
                <a:path w="72" h="52">
                  <a:moveTo>
                    <a:pt x="0" y="0"/>
                  </a:moveTo>
                  <a:cubicBezTo>
                    <a:pt x="21" y="2"/>
                    <a:pt x="37" y="2"/>
                    <a:pt x="51" y="7"/>
                  </a:cubicBezTo>
                  <a:cubicBezTo>
                    <a:pt x="59" y="10"/>
                    <a:pt x="68" y="21"/>
                    <a:pt x="70" y="30"/>
                  </a:cubicBezTo>
                  <a:cubicBezTo>
                    <a:pt x="72" y="36"/>
                    <a:pt x="63" y="51"/>
                    <a:pt x="58" y="51"/>
                  </a:cubicBezTo>
                  <a:cubicBezTo>
                    <a:pt x="48" y="52"/>
                    <a:pt x="34" y="49"/>
                    <a:pt x="27" y="42"/>
                  </a:cubicBezTo>
                  <a:cubicBezTo>
                    <a:pt x="17" y="32"/>
                    <a:pt x="11"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2" name="Freeform 22">
              <a:extLst>
                <a:ext uri="{FF2B5EF4-FFF2-40B4-BE49-F238E27FC236}">
                  <a16:creationId xmlns:a16="http://schemas.microsoft.com/office/drawing/2014/main" id="{FA5799DD-ED0A-413C-9E82-EE4A3CF37212}"/>
                </a:ext>
              </a:extLst>
            </p:cNvPr>
            <p:cNvSpPr>
              <a:spLocks/>
            </p:cNvSpPr>
            <p:nvPr/>
          </p:nvSpPr>
          <p:spPr bwMode="auto">
            <a:xfrm>
              <a:off x="4105" y="740"/>
              <a:ext cx="111" cy="182"/>
            </a:xfrm>
            <a:custGeom>
              <a:avLst/>
              <a:gdLst>
                <a:gd name="T0" fmla="*/ 27 w 47"/>
                <a:gd name="T1" fmla="*/ 77 h 77"/>
                <a:gd name="T2" fmla="*/ 3 w 47"/>
                <a:gd name="T3" fmla="*/ 36 h 77"/>
                <a:gd name="T4" fmla="*/ 10 w 47"/>
                <a:gd name="T5" fmla="*/ 6 h 77"/>
                <a:gd name="T6" fmla="*/ 32 w 47"/>
                <a:gd name="T7" fmla="*/ 3 h 77"/>
                <a:gd name="T8" fmla="*/ 46 w 47"/>
                <a:gd name="T9" fmla="*/ 30 h 77"/>
                <a:gd name="T10" fmla="*/ 33 w 47"/>
                <a:gd name="T11" fmla="*/ 75 h 77"/>
                <a:gd name="T12" fmla="*/ 27 w 47"/>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47" h="77">
                  <a:moveTo>
                    <a:pt x="27" y="77"/>
                  </a:moveTo>
                  <a:cubicBezTo>
                    <a:pt x="19" y="63"/>
                    <a:pt x="8" y="50"/>
                    <a:pt x="3" y="36"/>
                  </a:cubicBezTo>
                  <a:cubicBezTo>
                    <a:pt x="0" y="27"/>
                    <a:pt x="4" y="14"/>
                    <a:pt x="10" y="6"/>
                  </a:cubicBezTo>
                  <a:cubicBezTo>
                    <a:pt x="13" y="2"/>
                    <a:pt x="28" y="0"/>
                    <a:pt x="32" y="3"/>
                  </a:cubicBezTo>
                  <a:cubicBezTo>
                    <a:pt x="40" y="10"/>
                    <a:pt x="47" y="21"/>
                    <a:pt x="46" y="30"/>
                  </a:cubicBezTo>
                  <a:cubicBezTo>
                    <a:pt x="45" y="46"/>
                    <a:pt x="37" y="60"/>
                    <a:pt x="33" y="75"/>
                  </a:cubicBezTo>
                  <a:cubicBezTo>
                    <a:pt x="31" y="76"/>
                    <a:pt x="29" y="76"/>
                    <a:pt x="27"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3" name="Freeform 23">
              <a:extLst>
                <a:ext uri="{FF2B5EF4-FFF2-40B4-BE49-F238E27FC236}">
                  <a16:creationId xmlns:a16="http://schemas.microsoft.com/office/drawing/2014/main" id="{F96CB4E2-68E6-4D94-824A-D5E1339BEE98}"/>
                </a:ext>
              </a:extLst>
            </p:cNvPr>
            <p:cNvSpPr>
              <a:spLocks/>
            </p:cNvSpPr>
            <p:nvPr/>
          </p:nvSpPr>
          <p:spPr bwMode="auto">
            <a:xfrm>
              <a:off x="4900" y="789"/>
              <a:ext cx="147" cy="143"/>
            </a:xfrm>
            <a:custGeom>
              <a:avLst/>
              <a:gdLst>
                <a:gd name="T0" fmla="*/ 62 w 62"/>
                <a:gd name="T1" fmla="*/ 4 h 60"/>
                <a:gd name="T2" fmla="*/ 45 w 62"/>
                <a:gd name="T3" fmla="*/ 46 h 60"/>
                <a:gd name="T4" fmla="*/ 17 w 62"/>
                <a:gd name="T5" fmla="*/ 60 h 60"/>
                <a:gd name="T6" fmla="*/ 1 w 62"/>
                <a:gd name="T7" fmla="*/ 42 h 60"/>
                <a:gd name="T8" fmla="*/ 15 w 62"/>
                <a:gd name="T9" fmla="*/ 15 h 60"/>
                <a:gd name="T10" fmla="*/ 58 w 62"/>
                <a:gd name="T11" fmla="*/ 0 h 60"/>
                <a:gd name="T12" fmla="*/ 62 w 62"/>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62" h="60">
                  <a:moveTo>
                    <a:pt x="62" y="4"/>
                  </a:moveTo>
                  <a:cubicBezTo>
                    <a:pt x="56" y="18"/>
                    <a:pt x="53" y="34"/>
                    <a:pt x="45" y="46"/>
                  </a:cubicBezTo>
                  <a:cubicBezTo>
                    <a:pt x="40" y="54"/>
                    <a:pt x="27" y="59"/>
                    <a:pt x="17" y="60"/>
                  </a:cubicBezTo>
                  <a:cubicBezTo>
                    <a:pt x="12" y="60"/>
                    <a:pt x="0" y="48"/>
                    <a:pt x="1" y="42"/>
                  </a:cubicBezTo>
                  <a:cubicBezTo>
                    <a:pt x="2" y="33"/>
                    <a:pt x="8" y="20"/>
                    <a:pt x="15" y="15"/>
                  </a:cubicBezTo>
                  <a:cubicBezTo>
                    <a:pt x="28" y="7"/>
                    <a:pt x="43" y="5"/>
                    <a:pt x="58" y="0"/>
                  </a:cubicBezTo>
                  <a:cubicBezTo>
                    <a:pt x="59" y="1"/>
                    <a:pt x="60" y="3"/>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4" name="Freeform 24">
              <a:extLst>
                <a:ext uri="{FF2B5EF4-FFF2-40B4-BE49-F238E27FC236}">
                  <a16:creationId xmlns:a16="http://schemas.microsoft.com/office/drawing/2014/main" id="{E34EA338-1444-40B1-BBCE-169B3AB0C085}"/>
                </a:ext>
              </a:extLst>
            </p:cNvPr>
            <p:cNvSpPr>
              <a:spLocks/>
            </p:cNvSpPr>
            <p:nvPr/>
          </p:nvSpPr>
          <p:spPr bwMode="auto">
            <a:xfrm>
              <a:off x="4043" y="1697"/>
              <a:ext cx="135" cy="166"/>
            </a:xfrm>
            <a:custGeom>
              <a:avLst/>
              <a:gdLst>
                <a:gd name="T0" fmla="*/ 0 w 57"/>
                <a:gd name="T1" fmla="*/ 0 h 70"/>
                <a:gd name="T2" fmla="*/ 48 w 57"/>
                <a:gd name="T3" fmla="*/ 27 h 70"/>
                <a:gd name="T4" fmla="*/ 56 w 57"/>
                <a:gd name="T5" fmla="*/ 54 h 70"/>
                <a:gd name="T6" fmla="*/ 36 w 57"/>
                <a:gd name="T7" fmla="*/ 69 h 70"/>
                <a:gd name="T8" fmla="*/ 12 w 57"/>
                <a:gd name="T9" fmla="*/ 52 h 70"/>
                <a:gd name="T10" fmla="*/ 0 w 57"/>
                <a:gd name="T11" fmla="*/ 0 h 70"/>
              </a:gdLst>
              <a:ahLst/>
              <a:cxnLst>
                <a:cxn ang="0">
                  <a:pos x="T0" y="T1"/>
                </a:cxn>
                <a:cxn ang="0">
                  <a:pos x="T2" y="T3"/>
                </a:cxn>
                <a:cxn ang="0">
                  <a:pos x="T4" y="T5"/>
                </a:cxn>
                <a:cxn ang="0">
                  <a:pos x="T6" y="T7"/>
                </a:cxn>
                <a:cxn ang="0">
                  <a:pos x="T8" y="T9"/>
                </a:cxn>
                <a:cxn ang="0">
                  <a:pos x="T10" y="T11"/>
                </a:cxn>
              </a:cxnLst>
              <a:rect l="0" t="0" r="r" b="b"/>
              <a:pathLst>
                <a:path w="57" h="70">
                  <a:moveTo>
                    <a:pt x="0" y="0"/>
                  </a:moveTo>
                  <a:cubicBezTo>
                    <a:pt x="20" y="11"/>
                    <a:pt x="36" y="16"/>
                    <a:pt x="48" y="27"/>
                  </a:cubicBezTo>
                  <a:cubicBezTo>
                    <a:pt x="54" y="32"/>
                    <a:pt x="57" y="46"/>
                    <a:pt x="56" y="54"/>
                  </a:cubicBezTo>
                  <a:cubicBezTo>
                    <a:pt x="55" y="61"/>
                    <a:pt x="42" y="70"/>
                    <a:pt x="36" y="69"/>
                  </a:cubicBezTo>
                  <a:cubicBezTo>
                    <a:pt x="27" y="67"/>
                    <a:pt x="16" y="60"/>
                    <a:pt x="12" y="52"/>
                  </a:cubicBezTo>
                  <a:cubicBezTo>
                    <a:pt x="6" y="38"/>
                    <a:pt x="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5" name="Freeform 25">
              <a:extLst>
                <a:ext uri="{FF2B5EF4-FFF2-40B4-BE49-F238E27FC236}">
                  <a16:creationId xmlns:a16="http://schemas.microsoft.com/office/drawing/2014/main" id="{588E06FF-8D75-41D1-AEC6-53FD7A442581}"/>
                </a:ext>
              </a:extLst>
            </p:cNvPr>
            <p:cNvSpPr>
              <a:spLocks/>
            </p:cNvSpPr>
            <p:nvPr/>
          </p:nvSpPr>
          <p:spPr bwMode="auto">
            <a:xfrm>
              <a:off x="2780" y="1721"/>
              <a:ext cx="161" cy="137"/>
            </a:xfrm>
            <a:custGeom>
              <a:avLst/>
              <a:gdLst>
                <a:gd name="T0" fmla="*/ 0 w 68"/>
                <a:gd name="T1" fmla="*/ 0 h 58"/>
                <a:gd name="T2" fmla="*/ 51 w 68"/>
                <a:gd name="T3" fmla="*/ 13 h 58"/>
                <a:gd name="T4" fmla="*/ 67 w 68"/>
                <a:gd name="T5" fmla="*/ 39 h 58"/>
                <a:gd name="T6" fmla="*/ 51 w 68"/>
                <a:gd name="T7" fmla="*/ 57 h 58"/>
                <a:gd name="T8" fmla="*/ 24 w 68"/>
                <a:gd name="T9" fmla="*/ 47 h 58"/>
                <a:gd name="T10" fmla="*/ 0 w 68"/>
                <a:gd name="T11" fmla="*/ 0 h 58"/>
              </a:gdLst>
              <a:ahLst/>
              <a:cxnLst>
                <a:cxn ang="0">
                  <a:pos x="T0" y="T1"/>
                </a:cxn>
                <a:cxn ang="0">
                  <a:pos x="T2" y="T3"/>
                </a:cxn>
                <a:cxn ang="0">
                  <a:pos x="T4" y="T5"/>
                </a:cxn>
                <a:cxn ang="0">
                  <a:pos x="T6" y="T7"/>
                </a:cxn>
                <a:cxn ang="0">
                  <a:pos x="T8" y="T9"/>
                </a:cxn>
                <a:cxn ang="0">
                  <a:pos x="T10" y="T11"/>
                </a:cxn>
              </a:cxnLst>
              <a:rect l="0" t="0" r="r" b="b"/>
              <a:pathLst>
                <a:path w="68" h="58">
                  <a:moveTo>
                    <a:pt x="0" y="0"/>
                  </a:moveTo>
                  <a:cubicBezTo>
                    <a:pt x="21" y="5"/>
                    <a:pt x="37" y="6"/>
                    <a:pt x="51" y="13"/>
                  </a:cubicBezTo>
                  <a:cubicBezTo>
                    <a:pt x="59" y="17"/>
                    <a:pt x="66" y="29"/>
                    <a:pt x="67" y="39"/>
                  </a:cubicBezTo>
                  <a:cubicBezTo>
                    <a:pt x="68" y="45"/>
                    <a:pt x="57" y="57"/>
                    <a:pt x="51" y="57"/>
                  </a:cubicBezTo>
                  <a:cubicBezTo>
                    <a:pt x="42" y="58"/>
                    <a:pt x="29" y="54"/>
                    <a:pt x="24" y="47"/>
                  </a:cubicBezTo>
                  <a:cubicBezTo>
                    <a:pt x="14" y="35"/>
                    <a:pt x="9"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6" name="Freeform 26">
              <a:extLst>
                <a:ext uri="{FF2B5EF4-FFF2-40B4-BE49-F238E27FC236}">
                  <a16:creationId xmlns:a16="http://schemas.microsoft.com/office/drawing/2014/main" id="{D107FA32-EC87-4260-AF86-8E9C272EDD48}"/>
                </a:ext>
              </a:extLst>
            </p:cNvPr>
            <p:cNvSpPr>
              <a:spLocks/>
            </p:cNvSpPr>
            <p:nvPr/>
          </p:nvSpPr>
          <p:spPr bwMode="auto">
            <a:xfrm>
              <a:off x="5175" y="1747"/>
              <a:ext cx="138" cy="164"/>
            </a:xfrm>
            <a:custGeom>
              <a:avLst/>
              <a:gdLst>
                <a:gd name="T0" fmla="*/ 0 w 58"/>
                <a:gd name="T1" fmla="*/ 0 h 69"/>
                <a:gd name="T2" fmla="*/ 47 w 58"/>
                <a:gd name="T3" fmla="*/ 25 h 69"/>
                <a:gd name="T4" fmla="*/ 57 w 58"/>
                <a:gd name="T5" fmla="*/ 53 h 69"/>
                <a:gd name="T6" fmla="*/ 38 w 58"/>
                <a:gd name="T7" fmla="*/ 68 h 69"/>
                <a:gd name="T8" fmla="*/ 13 w 58"/>
                <a:gd name="T9" fmla="*/ 52 h 69"/>
                <a:gd name="T10" fmla="*/ 0 w 58"/>
                <a:gd name="T11" fmla="*/ 0 h 69"/>
              </a:gdLst>
              <a:ahLst/>
              <a:cxnLst>
                <a:cxn ang="0">
                  <a:pos x="T0" y="T1"/>
                </a:cxn>
                <a:cxn ang="0">
                  <a:pos x="T2" y="T3"/>
                </a:cxn>
                <a:cxn ang="0">
                  <a:pos x="T4" y="T5"/>
                </a:cxn>
                <a:cxn ang="0">
                  <a:pos x="T6" y="T7"/>
                </a:cxn>
                <a:cxn ang="0">
                  <a:pos x="T8" y="T9"/>
                </a:cxn>
                <a:cxn ang="0">
                  <a:pos x="T10" y="T11"/>
                </a:cxn>
              </a:cxnLst>
              <a:rect l="0" t="0" r="r" b="b"/>
              <a:pathLst>
                <a:path w="58" h="69">
                  <a:moveTo>
                    <a:pt x="0" y="0"/>
                  </a:moveTo>
                  <a:cubicBezTo>
                    <a:pt x="20" y="11"/>
                    <a:pt x="35" y="16"/>
                    <a:pt x="47" y="25"/>
                  </a:cubicBezTo>
                  <a:cubicBezTo>
                    <a:pt x="54" y="31"/>
                    <a:pt x="58" y="44"/>
                    <a:pt x="57" y="53"/>
                  </a:cubicBezTo>
                  <a:cubicBezTo>
                    <a:pt x="56" y="59"/>
                    <a:pt x="44" y="69"/>
                    <a:pt x="38" y="68"/>
                  </a:cubicBezTo>
                  <a:cubicBezTo>
                    <a:pt x="29" y="67"/>
                    <a:pt x="16" y="60"/>
                    <a:pt x="13" y="52"/>
                  </a:cubicBezTo>
                  <a:cubicBezTo>
                    <a:pt x="6" y="38"/>
                    <a:pt x="5" y="2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7" name="Freeform 27">
              <a:extLst>
                <a:ext uri="{FF2B5EF4-FFF2-40B4-BE49-F238E27FC236}">
                  <a16:creationId xmlns:a16="http://schemas.microsoft.com/office/drawing/2014/main" id="{C8B3DA53-4FC6-4987-8148-3669F6A3A004}"/>
                </a:ext>
              </a:extLst>
            </p:cNvPr>
            <p:cNvSpPr>
              <a:spLocks/>
            </p:cNvSpPr>
            <p:nvPr/>
          </p:nvSpPr>
          <p:spPr bwMode="auto">
            <a:xfrm>
              <a:off x="4428" y="939"/>
              <a:ext cx="111" cy="176"/>
            </a:xfrm>
            <a:custGeom>
              <a:avLst/>
              <a:gdLst>
                <a:gd name="T0" fmla="*/ 40 w 47"/>
                <a:gd name="T1" fmla="*/ 2 h 74"/>
                <a:gd name="T2" fmla="*/ 46 w 47"/>
                <a:gd name="T3" fmla="*/ 48 h 74"/>
                <a:gd name="T4" fmla="*/ 29 w 47"/>
                <a:gd name="T5" fmla="*/ 71 h 74"/>
                <a:gd name="T6" fmla="*/ 6 w 47"/>
                <a:gd name="T7" fmla="*/ 65 h 74"/>
                <a:gd name="T8" fmla="*/ 4 w 47"/>
                <a:gd name="T9" fmla="*/ 36 h 74"/>
                <a:gd name="T10" fmla="*/ 34 w 47"/>
                <a:gd name="T11" fmla="*/ 0 h 74"/>
                <a:gd name="T12" fmla="*/ 40 w 47"/>
                <a:gd name="T13" fmla="*/ 2 h 74"/>
              </a:gdLst>
              <a:ahLst/>
              <a:cxnLst>
                <a:cxn ang="0">
                  <a:pos x="T0" y="T1"/>
                </a:cxn>
                <a:cxn ang="0">
                  <a:pos x="T2" y="T3"/>
                </a:cxn>
                <a:cxn ang="0">
                  <a:pos x="T4" y="T5"/>
                </a:cxn>
                <a:cxn ang="0">
                  <a:pos x="T6" y="T7"/>
                </a:cxn>
                <a:cxn ang="0">
                  <a:pos x="T8" y="T9"/>
                </a:cxn>
                <a:cxn ang="0">
                  <a:pos x="T10" y="T11"/>
                </a:cxn>
                <a:cxn ang="0">
                  <a:pos x="T12" y="T13"/>
                </a:cxn>
              </a:cxnLst>
              <a:rect l="0" t="0" r="r" b="b"/>
              <a:pathLst>
                <a:path w="47" h="74">
                  <a:moveTo>
                    <a:pt x="40" y="2"/>
                  </a:moveTo>
                  <a:cubicBezTo>
                    <a:pt x="42" y="17"/>
                    <a:pt x="47" y="33"/>
                    <a:pt x="46" y="48"/>
                  </a:cubicBezTo>
                  <a:cubicBezTo>
                    <a:pt x="46" y="56"/>
                    <a:pt x="37" y="67"/>
                    <a:pt x="29" y="71"/>
                  </a:cubicBezTo>
                  <a:cubicBezTo>
                    <a:pt x="24" y="74"/>
                    <a:pt x="9" y="70"/>
                    <a:pt x="6" y="65"/>
                  </a:cubicBezTo>
                  <a:cubicBezTo>
                    <a:pt x="1" y="57"/>
                    <a:pt x="0" y="44"/>
                    <a:pt x="4" y="36"/>
                  </a:cubicBezTo>
                  <a:cubicBezTo>
                    <a:pt x="11" y="23"/>
                    <a:pt x="23" y="12"/>
                    <a:pt x="34" y="0"/>
                  </a:cubicBezTo>
                  <a:cubicBezTo>
                    <a:pt x="36" y="1"/>
                    <a:pt x="38" y="1"/>
                    <a:pt x="4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8" name="Freeform 28">
              <a:extLst>
                <a:ext uri="{FF2B5EF4-FFF2-40B4-BE49-F238E27FC236}">
                  <a16:creationId xmlns:a16="http://schemas.microsoft.com/office/drawing/2014/main" id="{BACF3B13-9B27-4353-BEF0-39339FFB9ADD}"/>
                </a:ext>
              </a:extLst>
            </p:cNvPr>
            <p:cNvSpPr>
              <a:spLocks/>
            </p:cNvSpPr>
            <p:nvPr/>
          </p:nvSpPr>
          <p:spPr bwMode="auto">
            <a:xfrm>
              <a:off x="3962" y="1250"/>
              <a:ext cx="181" cy="112"/>
            </a:xfrm>
            <a:custGeom>
              <a:avLst/>
              <a:gdLst>
                <a:gd name="T0" fmla="*/ 4 w 76"/>
                <a:gd name="T1" fmla="*/ 5 h 47"/>
                <a:gd name="T2" fmla="*/ 49 w 76"/>
                <a:gd name="T3" fmla="*/ 2 h 47"/>
                <a:gd name="T4" fmla="*/ 74 w 76"/>
                <a:gd name="T5" fmla="*/ 20 h 47"/>
                <a:gd name="T6" fmla="*/ 66 w 76"/>
                <a:gd name="T7" fmla="*/ 43 h 47"/>
                <a:gd name="T8" fmla="*/ 35 w 76"/>
                <a:gd name="T9" fmla="*/ 42 h 47"/>
                <a:gd name="T10" fmla="*/ 0 w 76"/>
                <a:gd name="T11" fmla="*/ 14 h 47"/>
                <a:gd name="T12" fmla="*/ 4 w 76"/>
                <a:gd name="T13" fmla="*/ 5 h 47"/>
              </a:gdLst>
              <a:ahLst/>
              <a:cxnLst>
                <a:cxn ang="0">
                  <a:pos x="T0" y="T1"/>
                </a:cxn>
                <a:cxn ang="0">
                  <a:pos x="T2" y="T3"/>
                </a:cxn>
                <a:cxn ang="0">
                  <a:pos x="T4" y="T5"/>
                </a:cxn>
                <a:cxn ang="0">
                  <a:pos x="T6" y="T7"/>
                </a:cxn>
                <a:cxn ang="0">
                  <a:pos x="T8" y="T9"/>
                </a:cxn>
                <a:cxn ang="0">
                  <a:pos x="T10" y="T11"/>
                </a:cxn>
                <a:cxn ang="0">
                  <a:pos x="T12" y="T13"/>
                </a:cxn>
              </a:cxnLst>
              <a:rect l="0" t="0" r="r" b="b"/>
              <a:pathLst>
                <a:path w="76" h="47">
                  <a:moveTo>
                    <a:pt x="4" y="5"/>
                  </a:moveTo>
                  <a:cubicBezTo>
                    <a:pt x="19" y="4"/>
                    <a:pt x="35" y="0"/>
                    <a:pt x="49" y="2"/>
                  </a:cubicBezTo>
                  <a:cubicBezTo>
                    <a:pt x="58" y="3"/>
                    <a:pt x="69" y="12"/>
                    <a:pt x="74" y="20"/>
                  </a:cubicBezTo>
                  <a:cubicBezTo>
                    <a:pt x="76" y="25"/>
                    <a:pt x="71" y="41"/>
                    <a:pt x="66" y="43"/>
                  </a:cubicBezTo>
                  <a:cubicBezTo>
                    <a:pt x="57" y="47"/>
                    <a:pt x="43" y="47"/>
                    <a:pt x="35" y="42"/>
                  </a:cubicBezTo>
                  <a:cubicBezTo>
                    <a:pt x="22" y="35"/>
                    <a:pt x="11" y="23"/>
                    <a:pt x="0" y="14"/>
                  </a:cubicBezTo>
                  <a:cubicBezTo>
                    <a:pt x="1" y="11"/>
                    <a:pt x="3" y="8"/>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39" name="Freeform 29">
              <a:extLst>
                <a:ext uri="{FF2B5EF4-FFF2-40B4-BE49-F238E27FC236}">
                  <a16:creationId xmlns:a16="http://schemas.microsoft.com/office/drawing/2014/main" id="{186D8AEC-7CCB-4B76-A3B0-943B39A14C3F}"/>
                </a:ext>
              </a:extLst>
            </p:cNvPr>
            <p:cNvSpPr>
              <a:spLocks/>
            </p:cNvSpPr>
            <p:nvPr/>
          </p:nvSpPr>
          <p:spPr bwMode="auto">
            <a:xfrm>
              <a:off x="3504" y="1051"/>
              <a:ext cx="145" cy="142"/>
            </a:xfrm>
            <a:custGeom>
              <a:avLst/>
              <a:gdLst>
                <a:gd name="T0" fmla="*/ 61 w 61"/>
                <a:gd name="T1" fmla="*/ 4 h 60"/>
                <a:gd name="T2" fmla="*/ 44 w 61"/>
                <a:gd name="T3" fmla="*/ 46 h 60"/>
                <a:gd name="T4" fmla="*/ 17 w 61"/>
                <a:gd name="T5" fmla="*/ 60 h 60"/>
                <a:gd name="T6" fmla="*/ 0 w 61"/>
                <a:gd name="T7" fmla="*/ 42 h 60"/>
                <a:gd name="T8" fmla="*/ 14 w 61"/>
                <a:gd name="T9" fmla="*/ 15 h 60"/>
                <a:gd name="T10" fmla="*/ 57 w 61"/>
                <a:gd name="T11" fmla="*/ 0 h 60"/>
                <a:gd name="T12" fmla="*/ 61 w 61"/>
                <a:gd name="T13" fmla="*/ 4 h 60"/>
              </a:gdLst>
              <a:ahLst/>
              <a:cxnLst>
                <a:cxn ang="0">
                  <a:pos x="T0" y="T1"/>
                </a:cxn>
                <a:cxn ang="0">
                  <a:pos x="T2" y="T3"/>
                </a:cxn>
                <a:cxn ang="0">
                  <a:pos x="T4" y="T5"/>
                </a:cxn>
                <a:cxn ang="0">
                  <a:pos x="T6" y="T7"/>
                </a:cxn>
                <a:cxn ang="0">
                  <a:pos x="T8" y="T9"/>
                </a:cxn>
                <a:cxn ang="0">
                  <a:pos x="T10" y="T11"/>
                </a:cxn>
                <a:cxn ang="0">
                  <a:pos x="T12" y="T13"/>
                </a:cxn>
              </a:cxnLst>
              <a:rect l="0" t="0" r="r" b="b"/>
              <a:pathLst>
                <a:path w="61" h="60">
                  <a:moveTo>
                    <a:pt x="61" y="4"/>
                  </a:moveTo>
                  <a:cubicBezTo>
                    <a:pt x="55" y="18"/>
                    <a:pt x="52" y="34"/>
                    <a:pt x="44" y="46"/>
                  </a:cubicBezTo>
                  <a:cubicBezTo>
                    <a:pt x="39" y="53"/>
                    <a:pt x="26" y="59"/>
                    <a:pt x="17" y="60"/>
                  </a:cubicBezTo>
                  <a:cubicBezTo>
                    <a:pt x="11" y="60"/>
                    <a:pt x="0" y="48"/>
                    <a:pt x="0" y="42"/>
                  </a:cubicBezTo>
                  <a:cubicBezTo>
                    <a:pt x="1" y="32"/>
                    <a:pt x="7" y="20"/>
                    <a:pt x="14" y="15"/>
                  </a:cubicBezTo>
                  <a:cubicBezTo>
                    <a:pt x="27" y="7"/>
                    <a:pt x="42" y="4"/>
                    <a:pt x="57" y="0"/>
                  </a:cubicBezTo>
                  <a:cubicBezTo>
                    <a:pt x="58" y="1"/>
                    <a:pt x="59" y="3"/>
                    <a:pt x="6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0" name="Freeform 30">
              <a:extLst>
                <a:ext uri="{FF2B5EF4-FFF2-40B4-BE49-F238E27FC236}">
                  <a16:creationId xmlns:a16="http://schemas.microsoft.com/office/drawing/2014/main" id="{B20866A8-06AC-452B-A578-C856524165C9}"/>
                </a:ext>
              </a:extLst>
            </p:cNvPr>
            <p:cNvSpPr>
              <a:spLocks/>
            </p:cNvSpPr>
            <p:nvPr/>
          </p:nvSpPr>
          <p:spPr bwMode="auto">
            <a:xfrm>
              <a:off x="5420" y="1253"/>
              <a:ext cx="195" cy="111"/>
            </a:xfrm>
            <a:custGeom>
              <a:avLst/>
              <a:gdLst>
                <a:gd name="T0" fmla="*/ 82 w 82"/>
                <a:gd name="T1" fmla="*/ 21 h 47"/>
                <a:gd name="T2" fmla="*/ 35 w 82"/>
                <a:gd name="T3" fmla="*/ 45 h 47"/>
                <a:gd name="T4" fmla="*/ 6 w 82"/>
                <a:gd name="T5" fmla="*/ 37 h 47"/>
                <a:gd name="T6" fmla="*/ 4 w 82"/>
                <a:gd name="T7" fmla="*/ 13 h 47"/>
                <a:gd name="T8" fmla="*/ 32 w 82"/>
                <a:gd name="T9" fmla="*/ 2 h 47"/>
                <a:gd name="T10" fmla="*/ 82 w 82"/>
                <a:gd name="T11" fmla="*/ 21 h 47"/>
              </a:gdLst>
              <a:ahLst/>
              <a:cxnLst>
                <a:cxn ang="0">
                  <a:pos x="T0" y="T1"/>
                </a:cxn>
                <a:cxn ang="0">
                  <a:pos x="T2" y="T3"/>
                </a:cxn>
                <a:cxn ang="0">
                  <a:pos x="T4" y="T5"/>
                </a:cxn>
                <a:cxn ang="0">
                  <a:pos x="T6" y="T7"/>
                </a:cxn>
                <a:cxn ang="0">
                  <a:pos x="T8" y="T9"/>
                </a:cxn>
                <a:cxn ang="0">
                  <a:pos x="T10" y="T11"/>
                </a:cxn>
              </a:cxnLst>
              <a:rect l="0" t="0" r="r" b="b"/>
              <a:pathLst>
                <a:path w="82" h="47">
                  <a:moveTo>
                    <a:pt x="82" y="21"/>
                  </a:moveTo>
                  <a:cubicBezTo>
                    <a:pt x="62" y="32"/>
                    <a:pt x="50" y="41"/>
                    <a:pt x="35" y="45"/>
                  </a:cubicBezTo>
                  <a:cubicBezTo>
                    <a:pt x="27" y="47"/>
                    <a:pt x="13" y="43"/>
                    <a:pt x="6" y="37"/>
                  </a:cubicBezTo>
                  <a:cubicBezTo>
                    <a:pt x="1" y="34"/>
                    <a:pt x="0" y="17"/>
                    <a:pt x="4" y="13"/>
                  </a:cubicBezTo>
                  <a:cubicBezTo>
                    <a:pt x="11" y="6"/>
                    <a:pt x="23" y="0"/>
                    <a:pt x="32" y="2"/>
                  </a:cubicBezTo>
                  <a:cubicBezTo>
                    <a:pt x="47" y="4"/>
                    <a:pt x="61" y="13"/>
                    <a:pt x="8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1" name="Freeform 31">
              <a:extLst>
                <a:ext uri="{FF2B5EF4-FFF2-40B4-BE49-F238E27FC236}">
                  <a16:creationId xmlns:a16="http://schemas.microsoft.com/office/drawing/2014/main" id="{D753AF5C-89A5-4E05-B8B4-89EE74F4EE45}"/>
                </a:ext>
              </a:extLst>
            </p:cNvPr>
            <p:cNvSpPr>
              <a:spLocks/>
            </p:cNvSpPr>
            <p:nvPr/>
          </p:nvSpPr>
          <p:spPr bwMode="auto">
            <a:xfrm>
              <a:off x="2989" y="1333"/>
              <a:ext cx="192" cy="112"/>
            </a:xfrm>
            <a:custGeom>
              <a:avLst/>
              <a:gdLst>
                <a:gd name="T0" fmla="*/ 81 w 81"/>
                <a:gd name="T1" fmla="*/ 21 h 47"/>
                <a:gd name="T2" fmla="*/ 34 w 81"/>
                <a:gd name="T3" fmla="*/ 45 h 47"/>
                <a:gd name="T4" fmla="*/ 5 w 81"/>
                <a:gd name="T5" fmla="*/ 36 h 47"/>
                <a:gd name="T6" fmla="*/ 4 w 81"/>
                <a:gd name="T7" fmla="*/ 12 h 47"/>
                <a:gd name="T8" fmla="*/ 33 w 81"/>
                <a:gd name="T9" fmla="*/ 2 h 47"/>
                <a:gd name="T10" fmla="*/ 81 w 81"/>
                <a:gd name="T11" fmla="*/ 21 h 47"/>
              </a:gdLst>
              <a:ahLst/>
              <a:cxnLst>
                <a:cxn ang="0">
                  <a:pos x="T0" y="T1"/>
                </a:cxn>
                <a:cxn ang="0">
                  <a:pos x="T2" y="T3"/>
                </a:cxn>
                <a:cxn ang="0">
                  <a:pos x="T4" y="T5"/>
                </a:cxn>
                <a:cxn ang="0">
                  <a:pos x="T6" y="T7"/>
                </a:cxn>
                <a:cxn ang="0">
                  <a:pos x="T8" y="T9"/>
                </a:cxn>
                <a:cxn ang="0">
                  <a:pos x="T10" y="T11"/>
                </a:cxn>
              </a:cxnLst>
              <a:rect l="0" t="0" r="r" b="b"/>
              <a:pathLst>
                <a:path w="81" h="47">
                  <a:moveTo>
                    <a:pt x="81" y="21"/>
                  </a:moveTo>
                  <a:cubicBezTo>
                    <a:pt x="62" y="31"/>
                    <a:pt x="49" y="41"/>
                    <a:pt x="34" y="45"/>
                  </a:cubicBezTo>
                  <a:cubicBezTo>
                    <a:pt x="25" y="47"/>
                    <a:pt x="12" y="43"/>
                    <a:pt x="5" y="36"/>
                  </a:cubicBezTo>
                  <a:cubicBezTo>
                    <a:pt x="0" y="33"/>
                    <a:pt x="0" y="16"/>
                    <a:pt x="4" y="12"/>
                  </a:cubicBezTo>
                  <a:cubicBezTo>
                    <a:pt x="11" y="5"/>
                    <a:pt x="24" y="0"/>
                    <a:pt x="33" y="2"/>
                  </a:cubicBezTo>
                  <a:cubicBezTo>
                    <a:pt x="47" y="4"/>
                    <a:pt x="61" y="13"/>
                    <a:pt x="8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2" name="Freeform 32">
              <a:extLst>
                <a:ext uri="{FF2B5EF4-FFF2-40B4-BE49-F238E27FC236}">
                  <a16:creationId xmlns:a16="http://schemas.microsoft.com/office/drawing/2014/main" id="{12E704F4-D142-43EA-9561-34085F5067B8}"/>
                </a:ext>
              </a:extLst>
            </p:cNvPr>
            <p:cNvSpPr>
              <a:spLocks/>
            </p:cNvSpPr>
            <p:nvPr/>
          </p:nvSpPr>
          <p:spPr bwMode="auto">
            <a:xfrm>
              <a:off x="4978" y="1333"/>
              <a:ext cx="131" cy="160"/>
            </a:xfrm>
            <a:custGeom>
              <a:avLst/>
              <a:gdLst>
                <a:gd name="T0" fmla="*/ 5 w 55"/>
                <a:gd name="T1" fmla="*/ 0 h 67"/>
                <a:gd name="T2" fmla="*/ 44 w 55"/>
                <a:gd name="T3" fmla="*/ 22 h 67"/>
                <a:gd name="T4" fmla="*/ 54 w 55"/>
                <a:gd name="T5" fmla="*/ 51 h 67"/>
                <a:gd name="T6" fmla="*/ 35 w 55"/>
                <a:gd name="T7" fmla="*/ 66 h 67"/>
                <a:gd name="T8" fmla="*/ 10 w 55"/>
                <a:gd name="T9" fmla="*/ 48 h 67"/>
                <a:gd name="T10" fmla="*/ 0 w 55"/>
                <a:gd name="T11" fmla="*/ 4 h 67"/>
                <a:gd name="T12" fmla="*/ 5 w 55"/>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55" h="67">
                  <a:moveTo>
                    <a:pt x="5" y="0"/>
                  </a:moveTo>
                  <a:cubicBezTo>
                    <a:pt x="18" y="7"/>
                    <a:pt x="33" y="12"/>
                    <a:pt x="44" y="22"/>
                  </a:cubicBezTo>
                  <a:cubicBezTo>
                    <a:pt x="51" y="28"/>
                    <a:pt x="55" y="42"/>
                    <a:pt x="54" y="51"/>
                  </a:cubicBezTo>
                  <a:cubicBezTo>
                    <a:pt x="53" y="57"/>
                    <a:pt x="40" y="67"/>
                    <a:pt x="35" y="66"/>
                  </a:cubicBezTo>
                  <a:cubicBezTo>
                    <a:pt x="25" y="64"/>
                    <a:pt x="14" y="56"/>
                    <a:pt x="10" y="48"/>
                  </a:cubicBezTo>
                  <a:cubicBezTo>
                    <a:pt x="4" y="35"/>
                    <a:pt x="3" y="19"/>
                    <a:pt x="0" y="4"/>
                  </a:cubicBezTo>
                  <a:cubicBezTo>
                    <a:pt x="2" y="3"/>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3" name="Freeform 33">
              <a:extLst>
                <a:ext uri="{FF2B5EF4-FFF2-40B4-BE49-F238E27FC236}">
                  <a16:creationId xmlns:a16="http://schemas.microsoft.com/office/drawing/2014/main" id="{53464B62-ED53-4DEE-BAEC-0A0137C214F5}"/>
                </a:ext>
              </a:extLst>
            </p:cNvPr>
            <p:cNvSpPr>
              <a:spLocks/>
            </p:cNvSpPr>
            <p:nvPr/>
          </p:nvSpPr>
          <p:spPr bwMode="auto">
            <a:xfrm>
              <a:off x="2160" y="1165"/>
              <a:ext cx="117" cy="173"/>
            </a:xfrm>
            <a:custGeom>
              <a:avLst/>
              <a:gdLst>
                <a:gd name="T0" fmla="*/ 3 w 49"/>
                <a:gd name="T1" fmla="*/ 0 h 73"/>
                <a:gd name="T2" fmla="*/ 41 w 49"/>
                <a:gd name="T3" fmla="*/ 29 h 73"/>
                <a:gd name="T4" fmla="*/ 47 w 49"/>
                <a:gd name="T5" fmla="*/ 59 h 73"/>
                <a:gd name="T6" fmla="*/ 25 w 49"/>
                <a:gd name="T7" fmla="*/ 71 h 73"/>
                <a:gd name="T8" fmla="*/ 4 w 49"/>
                <a:gd name="T9" fmla="*/ 49 h 73"/>
                <a:gd name="T10" fmla="*/ 3 w 49"/>
                <a:gd name="T11" fmla="*/ 0 h 73"/>
              </a:gdLst>
              <a:ahLst/>
              <a:cxnLst>
                <a:cxn ang="0">
                  <a:pos x="T0" y="T1"/>
                </a:cxn>
                <a:cxn ang="0">
                  <a:pos x="T2" y="T3"/>
                </a:cxn>
                <a:cxn ang="0">
                  <a:pos x="T4" y="T5"/>
                </a:cxn>
                <a:cxn ang="0">
                  <a:pos x="T6" y="T7"/>
                </a:cxn>
                <a:cxn ang="0">
                  <a:pos x="T8" y="T9"/>
                </a:cxn>
                <a:cxn ang="0">
                  <a:pos x="T10" y="T11"/>
                </a:cxn>
              </a:cxnLst>
              <a:rect l="0" t="0" r="r" b="b"/>
              <a:pathLst>
                <a:path w="49" h="73">
                  <a:moveTo>
                    <a:pt x="3" y="0"/>
                  </a:moveTo>
                  <a:cubicBezTo>
                    <a:pt x="18" y="11"/>
                    <a:pt x="32" y="18"/>
                    <a:pt x="41" y="29"/>
                  </a:cubicBezTo>
                  <a:cubicBezTo>
                    <a:pt x="47" y="36"/>
                    <a:pt x="49" y="50"/>
                    <a:pt x="47" y="59"/>
                  </a:cubicBezTo>
                  <a:cubicBezTo>
                    <a:pt x="46" y="65"/>
                    <a:pt x="31" y="73"/>
                    <a:pt x="25" y="71"/>
                  </a:cubicBezTo>
                  <a:cubicBezTo>
                    <a:pt x="16" y="68"/>
                    <a:pt x="6" y="58"/>
                    <a:pt x="4" y="49"/>
                  </a:cubicBezTo>
                  <a:cubicBezTo>
                    <a:pt x="0" y="35"/>
                    <a:pt x="3" y="19"/>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4" name="Freeform 34">
              <a:extLst>
                <a:ext uri="{FF2B5EF4-FFF2-40B4-BE49-F238E27FC236}">
                  <a16:creationId xmlns:a16="http://schemas.microsoft.com/office/drawing/2014/main" id="{207C4438-D68B-4EB2-A2DF-6B692825C142}"/>
                </a:ext>
              </a:extLst>
            </p:cNvPr>
            <p:cNvSpPr>
              <a:spLocks/>
            </p:cNvSpPr>
            <p:nvPr/>
          </p:nvSpPr>
          <p:spPr bwMode="auto">
            <a:xfrm>
              <a:off x="2018" y="1647"/>
              <a:ext cx="133" cy="164"/>
            </a:xfrm>
            <a:custGeom>
              <a:avLst/>
              <a:gdLst>
                <a:gd name="T0" fmla="*/ 56 w 56"/>
                <a:gd name="T1" fmla="*/ 0 h 69"/>
                <a:gd name="T2" fmla="*/ 45 w 56"/>
                <a:gd name="T3" fmla="*/ 50 h 69"/>
                <a:gd name="T4" fmla="*/ 20 w 56"/>
                <a:gd name="T5" fmla="*/ 67 h 69"/>
                <a:gd name="T6" fmla="*/ 1 w 56"/>
                <a:gd name="T7" fmla="*/ 53 h 69"/>
                <a:gd name="T8" fmla="*/ 11 w 56"/>
                <a:gd name="T9" fmla="*/ 24 h 69"/>
                <a:gd name="T10" fmla="*/ 56 w 56"/>
                <a:gd name="T11" fmla="*/ 0 h 69"/>
              </a:gdLst>
              <a:ahLst/>
              <a:cxnLst>
                <a:cxn ang="0">
                  <a:pos x="T0" y="T1"/>
                </a:cxn>
                <a:cxn ang="0">
                  <a:pos x="T2" y="T3"/>
                </a:cxn>
                <a:cxn ang="0">
                  <a:pos x="T4" y="T5"/>
                </a:cxn>
                <a:cxn ang="0">
                  <a:pos x="T6" y="T7"/>
                </a:cxn>
                <a:cxn ang="0">
                  <a:pos x="T8" y="T9"/>
                </a:cxn>
                <a:cxn ang="0">
                  <a:pos x="T10" y="T11"/>
                </a:cxn>
              </a:cxnLst>
              <a:rect l="0" t="0" r="r" b="b"/>
              <a:pathLst>
                <a:path w="56" h="69">
                  <a:moveTo>
                    <a:pt x="56" y="0"/>
                  </a:moveTo>
                  <a:cubicBezTo>
                    <a:pt x="52" y="21"/>
                    <a:pt x="51" y="37"/>
                    <a:pt x="45" y="50"/>
                  </a:cubicBezTo>
                  <a:cubicBezTo>
                    <a:pt x="41" y="58"/>
                    <a:pt x="29" y="66"/>
                    <a:pt x="20" y="67"/>
                  </a:cubicBezTo>
                  <a:cubicBezTo>
                    <a:pt x="14" y="69"/>
                    <a:pt x="1" y="59"/>
                    <a:pt x="1" y="53"/>
                  </a:cubicBezTo>
                  <a:cubicBezTo>
                    <a:pt x="0" y="43"/>
                    <a:pt x="4" y="30"/>
                    <a:pt x="11" y="24"/>
                  </a:cubicBezTo>
                  <a:cubicBezTo>
                    <a:pt x="22" y="15"/>
                    <a:pt x="37" y="1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5" name="Freeform 35">
              <a:extLst>
                <a:ext uri="{FF2B5EF4-FFF2-40B4-BE49-F238E27FC236}">
                  <a16:creationId xmlns:a16="http://schemas.microsoft.com/office/drawing/2014/main" id="{61CFD341-D37A-4FD1-B631-C96A3A9AF2BA}"/>
                </a:ext>
              </a:extLst>
            </p:cNvPr>
            <p:cNvSpPr>
              <a:spLocks/>
            </p:cNvSpPr>
            <p:nvPr/>
          </p:nvSpPr>
          <p:spPr bwMode="auto">
            <a:xfrm>
              <a:off x="3369" y="1654"/>
              <a:ext cx="111" cy="193"/>
            </a:xfrm>
            <a:custGeom>
              <a:avLst/>
              <a:gdLst>
                <a:gd name="T0" fmla="*/ 22 w 47"/>
                <a:gd name="T1" fmla="*/ 0 h 81"/>
                <a:gd name="T2" fmla="*/ 44 w 47"/>
                <a:gd name="T3" fmla="*/ 46 h 81"/>
                <a:gd name="T4" fmla="*/ 36 w 47"/>
                <a:gd name="T5" fmla="*/ 75 h 81"/>
                <a:gd name="T6" fmla="*/ 12 w 47"/>
                <a:gd name="T7" fmla="*/ 76 h 81"/>
                <a:gd name="T8" fmla="*/ 2 w 47"/>
                <a:gd name="T9" fmla="*/ 48 h 81"/>
                <a:gd name="T10" fmla="*/ 22 w 47"/>
                <a:gd name="T11" fmla="*/ 0 h 81"/>
              </a:gdLst>
              <a:ahLst/>
              <a:cxnLst>
                <a:cxn ang="0">
                  <a:pos x="T0" y="T1"/>
                </a:cxn>
                <a:cxn ang="0">
                  <a:pos x="T2" y="T3"/>
                </a:cxn>
                <a:cxn ang="0">
                  <a:pos x="T4" y="T5"/>
                </a:cxn>
                <a:cxn ang="0">
                  <a:pos x="T6" y="T7"/>
                </a:cxn>
                <a:cxn ang="0">
                  <a:pos x="T8" y="T9"/>
                </a:cxn>
                <a:cxn ang="0">
                  <a:pos x="T10" y="T11"/>
                </a:cxn>
              </a:cxnLst>
              <a:rect l="0" t="0" r="r" b="b"/>
              <a:pathLst>
                <a:path w="47" h="81">
                  <a:moveTo>
                    <a:pt x="22" y="0"/>
                  </a:moveTo>
                  <a:cubicBezTo>
                    <a:pt x="31" y="18"/>
                    <a:pt x="41" y="31"/>
                    <a:pt x="44" y="46"/>
                  </a:cubicBezTo>
                  <a:cubicBezTo>
                    <a:pt x="47" y="55"/>
                    <a:pt x="42" y="68"/>
                    <a:pt x="36" y="75"/>
                  </a:cubicBezTo>
                  <a:cubicBezTo>
                    <a:pt x="33" y="80"/>
                    <a:pt x="16" y="81"/>
                    <a:pt x="12" y="76"/>
                  </a:cubicBezTo>
                  <a:cubicBezTo>
                    <a:pt x="6" y="70"/>
                    <a:pt x="0" y="57"/>
                    <a:pt x="2" y="48"/>
                  </a:cubicBezTo>
                  <a:cubicBezTo>
                    <a:pt x="4" y="33"/>
                    <a:pt x="13" y="19"/>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grpSp>
        <p:nvGrpSpPr>
          <p:cNvPr id="46" name="Group 38">
            <a:extLst>
              <a:ext uri="{FF2B5EF4-FFF2-40B4-BE49-F238E27FC236}">
                <a16:creationId xmlns:a16="http://schemas.microsoft.com/office/drawing/2014/main" id="{FAFCA9D1-98B1-4977-848E-D1BA17769EB2}"/>
              </a:ext>
            </a:extLst>
          </p:cNvPr>
          <p:cNvGrpSpPr>
            <a:grpSpLocks noChangeAspect="1"/>
          </p:cNvGrpSpPr>
          <p:nvPr/>
        </p:nvGrpSpPr>
        <p:grpSpPr bwMode="auto">
          <a:xfrm>
            <a:off x="2065185" y="2386822"/>
            <a:ext cx="699365" cy="1223055"/>
            <a:chOff x="2573" y="-67"/>
            <a:chExt cx="2516" cy="4400"/>
          </a:xfrm>
          <a:solidFill>
            <a:schemeClr val="tx1"/>
          </a:solidFill>
        </p:grpSpPr>
        <p:sp>
          <p:nvSpPr>
            <p:cNvPr id="47" name="Freeform 39">
              <a:extLst>
                <a:ext uri="{FF2B5EF4-FFF2-40B4-BE49-F238E27FC236}">
                  <a16:creationId xmlns:a16="http://schemas.microsoft.com/office/drawing/2014/main" id="{FCDAD444-B5B8-454C-9479-5456768119CE}"/>
                </a:ext>
              </a:extLst>
            </p:cNvPr>
            <p:cNvSpPr>
              <a:spLocks noEditPoints="1"/>
            </p:cNvSpPr>
            <p:nvPr/>
          </p:nvSpPr>
          <p:spPr bwMode="auto">
            <a:xfrm>
              <a:off x="2812" y="2012"/>
              <a:ext cx="2071" cy="2321"/>
            </a:xfrm>
            <a:custGeom>
              <a:avLst/>
              <a:gdLst>
                <a:gd name="T0" fmla="*/ 1115 w 1759"/>
                <a:gd name="T1" fmla="*/ 654 h 1973"/>
                <a:gd name="T2" fmla="*/ 1702 w 1759"/>
                <a:gd name="T3" fmla="*/ 1594 h 1973"/>
                <a:gd name="T4" fmla="*/ 1290 w 1759"/>
                <a:gd name="T5" fmla="*/ 1910 h 1973"/>
                <a:gd name="T6" fmla="*/ 701 w 1759"/>
                <a:gd name="T7" fmla="*/ 1477 h 1973"/>
                <a:gd name="T8" fmla="*/ 370 w 1759"/>
                <a:gd name="T9" fmla="*/ 1876 h 1973"/>
                <a:gd name="T10" fmla="*/ 66 w 1759"/>
                <a:gd name="T11" fmla="*/ 1630 h 1973"/>
                <a:gd name="T12" fmla="*/ 472 w 1759"/>
                <a:gd name="T13" fmla="*/ 1115 h 1973"/>
                <a:gd name="T14" fmla="*/ 431 w 1759"/>
                <a:gd name="T15" fmla="*/ 1095 h 1973"/>
                <a:gd name="T16" fmla="*/ 435 w 1759"/>
                <a:gd name="T17" fmla="*/ 811 h 1973"/>
                <a:gd name="T18" fmla="*/ 359 w 1759"/>
                <a:gd name="T19" fmla="*/ 499 h 1973"/>
                <a:gd name="T20" fmla="*/ 966 w 1759"/>
                <a:gd name="T21" fmla="*/ 117 h 1973"/>
                <a:gd name="T22" fmla="*/ 1036 w 1759"/>
                <a:gd name="T23" fmla="*/ 978 h 1973"/>
                <a:gd name="T24" fmla="*/ 1150 w 1759"/>
                <a:gd name="T25" fmla="*/ 1289 h 1973"/>
                <a:gd name="T26" fmla="*/ 1253 w 1759"/>
                <a:gd name="T27" fmla="*/ 1398 h 1973"/>
                <a:gd name="T28" fmla="*/ 1188 w 1759"/>
                <a:gd name="T29" fmla="*/ 1406 h 1973"/>
                <a:gd name="T30" fmla="*/ 557 w 1759"/>
                <a:gd name="T31" fmla="*/ 1131 h 1973"/>
                <a:gd name="T32" fmla="*/ 128 w 1759"/>
                <a:gd name="T33" fmla="*/ 1676 h 1973"/>
                <a:gd name="T34" fmla="*/ 195 w 1759"/>
                <a:gd name="T35" fmla="*/ 1867 h 1973"/>
                <a:gd name="T36" fmla="*/ 655 w 1759"/>
                <a:gd name="T37" fmla="*/ 1411 h 1973"/>
                <a:gd name="T38" fmla="*/ 1087 w 1759"/>
                <a:gd name="T39" fmla="*/ 1665 h 1973"/>
                <a:gd name="T40" fmla="*/ 1566 w 1759"/>
                <a:gd name="T41" fmla="*/ 1846 h 1973"/>
                <a:gd name="T42" fmla="*/ 1543 w 1759"/>
                <a:gd name="T43" fmla="*/ 1376 h 1973"/>
                <a:gd name="T44" fmla="*/ 1080 w 1759"/>
                <a:gd name="T45" fmla="*/ 736 h 1973"/>
                <a:gd name="T46" fmla="*/ 454 w 1759"/>
                <a:gd name="T47" fmla="*/ 886 h 1973"/>
                <a:gd name="T48" fmla="*/ 488 w 1759"/>
                <a:gd name="T49" fmla="*/ 1021 h 1973"/>
                <a:gd name="T50" fmla="*/ 1082 w 1759"/>
                <a:gd name="T51" fmla="*/ 888 h 1973"/>
                <a:gd name="T52" fmla="*/ 1101 w 1759"/>
                <a:gd name="T53" fmla="*/ 963 h 1973"/>
                <a:gd name="T54" fmla="*/ 735 w 1759"/>
                <a:gd name="T55" fmla="*/ 117 h 1973"/>
                <a:gd name="T56" fmla="*/ 734 w 1759"/>
                <a:gd name="T57" fmla="*/ 730 h 1973"/>
                <a:gd name="T58" fmla="*/ 735 w 1759"/>
                <a:gd name="T59" fmla="*/ 117 h 1973"/>
                <a:gd name="T60" fmla="*/ 1026 w 1759"/>
                <a:gd name="T61" fmla="*/ 1209 h 1973"/>
                <a:gd name="T62" fmla="*/ 960 w 1759"/>
                <a:gd name="T63" fmla="*/ 995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9" h="1973">
                  <a:moveTo>
                    <a:pt x="1033" y="665"/>
                  </a:moveTo>
                  <a:cubicBezTo>
                    <a:pt x="1062" y="661"/>
                    <a:pt x="1088" y="656"/>
                    <a:pt x="1115" y="654"/>
                  </a:cubicBezTo>
                  <a:cubicBezTo>
                    <a:pt x="1269" y="642"/>
                    <a:pt x="1391" y="720"/>
                    <a:pt x="1442" y="865"/>
                  </a:cubicBezTo>
                  <a:cubicBezTo>
                    <a:pt x="1529" y="1108"/>
                    <a:pt x="1616" y="1351"/>
                    <a:pt x="1702" y="1594"/>
                  </a:cubicBezTo>
                  <a:cubicBezTo>
                    <a:pt x="1759" y="1755"/>
                    <a:pt x="1670" y="1919"/>
                    <a:pt x="1506" y="1955"/>
                  </a:cubicBezTo>
                  <a:cubicBezTo>
                    <a:pt x="1428" y="1973"/>
                    <a:pt x="1355" y="1957"/>
                    <a:pt x="1290" y="1910"/>
                  </a:cubicBezTo>
                  <a:cubicBezTo>
                    <a:pt x="1099" y="1770"/>
                    <a:pt x="909" y="1629"/>
                    <a:pt x="718" y="1489"/>
                  </a:cubicBezTo>
                  <a:cubicBezTo>
                    <a:pt x="713" y="1485"/>
                    <a:pt x="708" y="1482"/>
                    <a:pt x="701" y="1477"/>
                  </a:cubicBezTo>
                  <a:cubicBezTo>
                    <a:pt x="665" y="1520"/>
                    <a:pt x="630" y="1563"/>
                    <a:pt x="595" y="1605"/>
                  </a:cubicBezTo>
                  <a:cubicBezTo>
                    <a:pt x="520" y="1695"/>
                    <a:pt x="445" y="1786"/>
                    <a:pt x="370" y="1876"/>
                  </a:cubicBezTo>
                  <a:cubicBezTo>
                    <a:pt x="301" y="1959"/>
                    <a:pt x="179" y="1971"/>
                    <a:pt x="96" y="1904"/>
                  </a:cubicBezTo>
                  <a:cubicBezTo>
                    <a:pt x="13" y="1836"/>
                    <a:pt x="0" y="1716"/>
                    <a:pt x="66" y="1630"/>
                  </a:cubicBezTo>
                  <a:cubicBezTo>
                    <a:pt x="134" y="1544"/>
                    <a:pt x="202" y="1457"/>
                    <a:pt x="270" y="1371"/>
                  </a:cubicBezTo>
                  <a:cubicBezTo>
                    <a:pt x="337" y="1285"/>
                    <a:pt x="404" y="1200"/>
                    <a:pt x="472" y="1115"/>
                  </a:cubicBezTo>
                  <a:cubicBezTo>
                    <a:pt x="475" y="1112"/>
                    <a:pt x="477" y="1108"/>
                    <a:pt x="480" y="1104"/>
                  </a:cubicBezTo>
                  <a:cubicBezTo>
                    <a:pt x="462" y="1100"/>
                    <a:pt x="447" y="1099"/>
                    <a:pt x="431" y="1095"/>
                  </a:cubicBezTo>
                  <a:cubicBezTo>
                    <a:pt x="368" y="1077"/>
                    <a:pt x="324" y="1018"/>
                    <a:pt x="325" y="952"/>
                  </a:cubicBezTo>
                  <a:cubicBezTo>
                    <a:pt x="326" y="885"/>
                    <a:pt x="370" y="827"/>
                    <a:pt x="435" y="811"/>
                  </a:cubicBezTo>
                  <a:cubicBezTo>
                    <a:pt x="481" y="799"/>
                    <a:pt x="528" y="788"/>
                    <a:pt x="581" y="776"/>
                  </a:cubicBezTo>
                  <a:cubicBezTo>
                    <a:pt x="461" y="716"/>
                    <a:pt x="384" y="627"/>
                    <a:pt x="359" y="499"/>
                  </a:cubicBezTo>
                  <a:cubicBezTo>
                    <a:pt x="334" y="371"/>
                    <a:pt x="365" y="256"/>
                    <a:pt x="455" y="161"/>
                  </a:cubicBezTo>
                  <a:cubicBezTo>
                    <a:pt x="592" y="17"/>
                    <a:pt x="808" y="0"/>
                    <a:pt x="966" y="117"/>
                  </a:cubicBezTo>
                  <a:cubicBezTo>
                    <a:pt x="1119" y="232"/>
                    <a:pt x="1180" y="476"/>
                    <a:pt x="1033" y="665"/>
                  </a:cubicBezTo>
                  <a:close/>
                  <a:moveTo>
                    <a:pt x="1036" y="978"/>
                  </a:moveTo>
                  <a:cubicBezTo>
                    <a:pt x="1068" y="1074"/>
                    <a:pt x="1098" y="1169"/>
                    <a:pt x="1130" y="1262"/>
                  </a:cubicBezTo>
                  <a:cubicBezTo>
                    <a:pt x="1133" y="1273"/>
                    <a:pt x="1142" y="1283"/>
                    <a:pt x="1150" y="1289"/>
                  </a:cubicBezTo>
                  <a:cubicBezTo>
                    <a:pt x="1180" y="1310"/>
                    <a:pt x="1211" y="1329"/>
                    <a:pt x="1240" y="1349"/>
                  </a:cubicBezTo>
                  <a:cubicBezTo>
                    <a:pt x="1257" y="1361"/>
                    <a:pt x="1262" y="1381"/>
                    <a:pt x="1253" y="1398"/>
                  </a:cubicBezTo>
                  <a:cubicBezTo>
                    <a:pt x="1245" y="1415"/>
                    <a:pt x="1225" y="1423"/>
                    <a:pt x="1207" y="1417"/>
                  </a:cubicBezTo>
                  <a:cubicBezTo>
                    <a:pt x="1200" y="1415"/>
                    <a:pt x="1194" y="1410"/>
                    <a:pt x="1188" y="1406"/>
                  </a:cubicBezTo>
                  <a:cubicBezTo>
                    <a:pt x="1033" y="1306"/>
                    <a:pt x="877" y="1205"/>
                    <a:pt x="722" y="1104"/>
                  </a:cubicBezTo>
                  <a:cubicBezTo>
                    <a:pt x="664" y="1066"/>
                    <a:pt x="600" y="1077"/>
                    <a:pt x="557" y="1131"/>
                  </a:cubicBezTo>
                  <a:cubicBezTo>
                    <a:pt x="519" y="1180"/>
                    <a:pt x="481" y="1229"/>
                    <a:pt x="442" y="1277"/>
                  </a:cubicBezTo>
                  <a:cubicBezTo>
                    <a:pt x="338" y="1410"/>
                    <a:pt x="233" y="1543"/>
                    <a:pt x="128" y="1676"/>
                  </a:cubicBezTo>
                  <a:cubicBezTo>
                    <a:pt x="108" y="1701"/>
                    <a:pt x="98" y="1730"/>
                    <a:pt x="101" y="1762"/>
                  </a:cubicBezTo>
                  <a:cubicBezTo>
                    <a:pt x="108" y="1818"/>
                    <a:pt x="140" y="1854"/>
                    <a:pt x="195" y="1867"/>
                  </a:cubicBezTo>
                  <a:cubicBezTo>
                    <a:pt x="244" y="1879"/>
                    <a:pt x="283" y="1861"/>
                    <a:pt x="314" y="1823"/>
                  </a:cubicBezTo>
                  <a:cubicBezTo>
                    <a:pt x="427" y="1686"/>
                    <a:pt x="541" y="1548"/>
                    <a:pt x="655" y="1411"/>
                  </a:cubicBezTo>
                  <a:cubicBezTo>
                    <a:pt x="680" y="1381"/>
                    <a:pt x="697" y="1378"/>
                    <a:pt x="725" y="1398"/>
                  </a:cubicBezTo>
                  <a:cubicBezTo>
                    <a:pt x="845" y="1487"/>
                    <a:pt x="966" y="1576"/>
                    <a:pt x="1087" y="1665"/>
                  </a:cubicBezTo>
                  <a:cubicBezTo>
                    <a:pt x="1170" y="1726"/>
                    <a:pt x="1253" y="1787"/>
                    <a:pt x="1336" y="1848"/>
                  </a:cubicBezTo>
                  <a:cubicBezTo>
                    <a:pt x="1406" y="1898"/>
                    <a:pt x="1498" y="1897"/>
                    <a:pt x="1566" y="1846"/>
                  </a:cubicBezTo>
                  <a:cubicBezTo>
                    <a:pt x="1633" y="1795"/>
                    <a:pt x="1660" y="1708"/>
                    <a:pt x="1632" y="1628"/>
                  </a:cubicBezTo>
                  <a:cubicBezTo>
                    <a:pt x="1603" y="1544"/>
                    <a:pt x="1573" y="1460"/>
                    <a:pt x="1543" y="1376"/>
                  </a:cubicBezTo>
                  <a:cubicBezTo>
                    <a:pt x="1487" y="1218"/>
                    <a:pt x="1429" y="1061"/>
                    <a:pt x="1374" y="903"/>
                  </a:cubicBezTo>
                  <a:cubicBezTo>
                    <a:pt x="1325" y="762"/>
                    <a:pt x="1218" y="706"/>
                    <a:pt x="1080" y="736"/>
                  </a:cubicBezTo>
                  <a:cubicBezTo>
                    <a:pt x="937" y="766"/>
                    <a:pt x="796" y="803"/>
                    <a:pt x="653" y="838"/>
                  </a:cubicBezTo>
                  <a:cubicBezTo>
                    <a:pt x="587" y="854"/>
                    <a:pt x="520" y="869"/>
                    <a:pt x="454" y="886"/>
                  </a:cubicBezTo>
                  <a:cubicBezTo>
                    <a:pt x="415" y="895"/>
                    <a:pt x="395" y="934"/>
                    <a:pt x="405" y="972"/>
                  </a:cubicBezTo>
                  <a:cubicBezTo>
                    <a:pt x="414" y="1008"/>
                    <a:pt x="450" y="1030"/>
                    <a:pt x="488" y="1021"/>
                  </a:cubicBezTo>
                  <a:cubicBezTo>
                    <a:pt x="544" y="1009"/>
                    <a:pt x="600" y="996"/>
                    <a:pt x="656" y="984"/>
                  </a:cubicBezTo>
                  <a:cubicBezTo>
                    <a:pt x="798" y="952"/>
                    <a:pt x="940" y="920"/>
                    <a:pt x="1082" y="888"/>
                  </a:cubicBezTo>
                  <a:cubicBezTo>
                    <a:pt x="1108" y="883"/>
                    <a:pt x="1128" y="893"/>
                    <a:pt x="1133" y="917"/>
                  </a:cubicBezTo>
                  <a:cubicBezTo>
                    <a:pt x="1139" y="938"/>
                    <a:pt x="1126" y="956"/>
                    <a:pt x="1101" y="963"/>
                  </a:cubicBezTo>
                  <a:cubicBezTo>
                    <a:pt x="1080" y="968"/>
                    <a:pt x="1059" y="973"/>
                    <a:pt x="1036" y="978"/>
                  </a:cubicBezTo>
                  <a:close/>
                  <a:moveTo>
                    <a:pt x="735" y="117"/>
                  </a:moveTo>
                  <a:cubicBezTo>
                    <a:pt x="567" y="116"/>
                    <a:pt x="428" y="254"/>
                    <a:pt x="428" y="422"/>
                  </a:cubicBezTo>
                  <a:cubicBezTo>
                    <a:pt x="427" y="590"/>
                    <a:pt x="565" y="728"/>
                    <a:pt x="734" y="730"/>
                  </a:cubicBezTo>
                  <a:cubicBezTo>
                    <a:pt x="899" y="731"/>
                    <a:pt x="1039" y="592"/>
                    <a:pt x="1040" y="425"/>
                  </a:cubicBezTo>
                  <a:cubicBezTo>
                    <a:pt x="1041" y="256"/>
                    <a:pt x="903" y="117"/>
                    <a:pt x="735" y="117"/>
                  </a:cubicBezTo>
                  <a:close/>
                  <a:moveTo>
                    <a:pt x="764" y="1039"/>
                  </a:moveTo>
                  <a:cubicBezTo>
                    <a:pt x="854" y="1097"/>
                    <a:pt x="940" y="1153"/>
                    <a:pt x="1026" y="1209"/>
                  </a:cubicBezTo>
                  <a:cubicBezTo>
                    <a:pt x="1027" y="1208"/>
                    <a:pt x="1029" y="1207"/>
                    <a:pt x="1030" y="1207"/>
                  </a:cubicBezTo>
                  <a:cubicBezTo>
                    <a:pt x="1007" y="1136"/>
                    <a:pt x="984" y="1066"/>
                    <a:pt x="960" y="995"/>
                  </a:cubicBezTo>
                  <a:cubicBezTo>
                    <a:pt x="895" y="1009"/>
                    <a:pt x="832" y="1023"/>
                    <a:pt x="764" y="10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8" name="Freeform 40">
              <a:extLst>
                <a:ext uri="{FF2B5EF4-FFF2-40B4-BE49-F238E27FC236}">
                  <a16:creationId xmlns:a16="http://schemas.microsoft.com/office/drawing/2014/main" id="{F4B512A3-7921-4D1B-8C23-939359714817}"/>
                </a:ext>
              </a:extLst>
            </p:cNvPr>
            <p:cNvSpPr>
              <a:spLocks noEditPoints="1"/>
            </p:cNvSpPr>
            <p:nvPr/>
          </p:nvSpPr>
          <p:spPr bwMode="auto">
            <a:xfrm>
              <a:off x="2573" y="-67"/>
              <a:ext cx="2516" cy="1518"/>
            </a:xfrm>
            <a:custGeom>
              <a:avLst/>
              <a:gdLst>
                <a:gd name="T0" fmla="*/ 1133 w 2137"/>
                <a:gd name="T1" fmla="*/ 1289 h 1290"/>
                <a:gd name="T2" fmla="*/ 465 w 2137"/>
                <a:gd name="T3" fmla="*/ 1289 h 1290"/>
                <a:gd name="T4" fmla="*/ 27 w 2137"/>
                <a:gd name="T5" fmla="*/ 897 h 1290"/>
                <a:gd name="T6" fmla="*/ 384 w 2137"/>
                <a:gd name="T7" fmla="*/ 404 h 1290"/>
                <a:gd name="T8" fmla="*/ 452 w 2137"/>
                <a:gd name="T9" fmla="*/ 396 h 1290"/>
                <a:gd name="T10" fmla="*/ 480 w 2137"/>
                <a:gd name="T11" fmla="*/ 378 h 1290"/>
                <a:gd name="T12" fmla="*/ 819 w 2137"/>
                <a:gd name="T13" fmla="*/ 81 h 1290"/>
                <a:gd name="T14" fmla="*/ 1474 w 2137"/>
                <a:gd name="T15" fmla="*/ 386 h 1290"/>
                <a:gd name="T16" fmla="*/ 1496 w 2137"/>
                <a:gd name="T17" fmla="*/ 407 h 1290"/>
                <a:gd name="T18" fmla="*/ 1789 w 2137"/>
                <a:gd name="T19" fmla="*/ 630 h 1290"/>
                <a:gd name="T20" fmla="*/ 1812 w 2137"/>
                <a:gd name="T21" fmla="*/ 644 h 1290"/>
                <a:gd name="T22" fmla="*/ 2125 w 2137"/>
                <a:gd name="T23" fmla="*/ 934 h 1290"/>
                <a:gd name="T24" fmla="*/ 1999 w 2137"/>
                <a:gd name="T25" fmla="*/ 1223 h 1290"/>
                <a:gd name="T26" fmla="*/ 1795 w 2137"/>
                <a:gd name="T27" fmla="*/ 1289 h 1290"/>
                <a:gd name="T28" fmla="*/ 1133 w 2137"/>
                <a:gd name="T29" fmla="*/ 1289 h 1290"/>
                <a:gd name="T30" fmla="*/ 556 w 2137"/>
                <a:gd name="T31" fmla="*/ 396 h 1290"/>
                <a:gd name="T32" fmla="*/ 700 w 2137"/>
                <a:gd name="T33" fmla="*/ 459 h 1290"/>
                <a:gd name="T34" fmla="*/ 719 w 2137"/>
                <a:gd name="T35" fmla="*/ 514 h 1290"/>
                <a:gd name="T36" fmla="*/ 661 w 2137"/>
                <a:gd name="T37" fmla="*/ 525 h 1290"/>
                <a:gd name="T38" fmla="*/ 390 w 2137"/>
                <a:gd name="T39" fmla="*/ 481 h 1290"/>
                <a:gd name="T40" fmla="*/ 105 w 2137"/>
                <a:gd name="T41" fmla="*/ 904 h 1290"/>
                <a:gd name="T42" fmla="*/ 478 w 2137"/>
                <a:gd name="T43" fmla="*/ 1213 h 1290"/>
                <a:gd name="T44" fmla="*/ 865 w 2137"/>
                <a:gd name="T45" fmla="*/ 1213 h 1290"/>
                <a:gd name="T46" fmla="*/ 1803 w 2137"/>
                <a:gd name="T47" fmla="*/ 1213 h 1290"/>
                <a:gd name="T48" fmla="*/ 2039 w 2137"/>
                <a:gd name="T49" fmla="*/ 1042 h 1290"/>
                <a:gd name="T50" fmla="*/ 1947 w 2137"/>
                <a:gd name="T51" fmla="*/ 767 h 1290"/>
                <a:gd name="T52" fmla="*/ 1827 w 2137"/>
                <a:gd name="T53" fmla="*/ 722 h 1290"/>
                <a:gd name="T54" fmla="*/ 1829 w 2137"/>
                <a:gd name="T55" fmla="*/ 734 h 1290"/>
                <a:gd name="T56" fmla="*/ 1842 w 2137"/>
                <a:gd name="T57" fmla="*/ 841 h 1290"/>
                <a:gd name="T58" fmla="*/ 1804 w 2137"/>
                <a:gd name="T59" fmla="*/ 881 h 1290"/>
                <a:gd name="T60" fmla="*/ 1766 w 2137"/>
                <a:gd name="T61" fmla="*/ 843 h 1290"/>
                <a:gd name="T62" fmla="*/ 1764 w 2137"/>
                <a:gd name="T63" fmla="*/ 813 h 1290"/>
                <a:gd name="T64" fmla="*/ 1523 w 2137"/>
                <a:gd name="T65" fmla="*/ 495 h 1290"/>
                <a:gd name="T66" fmla="*/ 1509 w 2137"/>
                <a:gd name="T67" fmla="*/ 492 h 1290"/>
                <a:gd name="T68" fmla="*/ 1517 w 2137"/>
                <a:gd name="T69" fmla="*/ 591 h 1290"/>
                <a:gd name="T70" fmla="*/ 1481 w 2137"/>
                <a:gd name="T71" fmla="*/ 638 h 1290"/>
                <a:gd name="T72" fmla="*/ 1440 w 2137"/>
                <a:gd name="T73" fmla="*/ 592 h 1290"/>
                <a:gd name="T74" fmla="*/ 1434 w 2137"/>
                <a:gd name="T75" fmla="*/ 521 h 1290"/>
                <a:gd name="T76" fmla="*/ 755 w 2137"/>
                <a:gd name="T77" fmla="*/ 190 h 1290"/>
                <a:gd name="T78" fmla="*/ 556 w 2137"/>
                <a:gd name="T79" fmla="*/ 396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37" h="1290">
                  <a:moveTo>
                    <a:pt x="1133" y="1289"/>
                  </a:moveTo>
                  <a:cubicBezTo>
                    <a:pt x="910" y="1289"/>
                    <a:pt x="688" y="1289"/>
                    <a:pt x="465" y="1289"/>
                  </a:cubicBezTo>
                  <a:cubicBezTo>
                    <a:pt x="243" y="1289"/>
                    <a:pt x="52" y="1118"/>
                    <a:pt x="27" y="897"/>
                  </a:cubicBezTo>
                  <a:cubicBezTo>
                    <a:pt x="0" y="660"/>
                    <a:pt x="152" y="450"/>
                    <a:pt x="384" y="404"/>
                  </a:cubicBezTo>
                  <a:cubicBezTo>
                    <a:pt x="406" y="399"/>
                    <a:pt x="429" y="397"/>
                    <a:pt x="452" y="396"/>
                  </a:cubicBezTo>
                  <a:cubicBezTo>
                    <a:pt x="466" y="396"/>
                    <a:pt x="473" y="391"/>
                    <a:pt x="480" y="378"/>
                  </a:cubicBezTo>
                  <a:cubicBezTo>
                    <a:pt x="549" y="229"/>
                    <a:pt x="662" y="129"/>
                    <a:pt x="819" y="81"/>
                  </a:cubicBezTo>
                  <a:cubicBezTo>
                    <a:pt x="1083" y="0"/>
                    <a:pt x="1365" y="132"/>
                    <a:pt x="1474" y="386"/>
                  </a:cubicBezTo>
                  <a:cubicBezTo>
                    <a:pt x="1478" y="397"/>
                    <a:pt x="1483" y="404"/>
                    <a:pt x="1496" y="407"/>
                  </a:cubicBezTo>
                  <a:cubicBezTo>
                    <a:pt x="1626" y="439"/>
                    <a:pt x="1724" y="513"/>
                    <a:pt x="1789" y="630"/>
                  </a:cubicBezTo>
                  <a:cubicBezTo>
                    <a:pt x="1794" y="641"/>
                    <a:pt x="1801" y="644"/>
                    <a:pt x="1812" y="644"/>
                  </a:cubicBezTo>
                  <a:cubicBezTo>
                    <a:pt x="1980" y="651"/>
                    <a:pt x="2107" y="767"/>
                    <a:pt x="2125" y="934"/>
                  </a:cubicBezTo>
                  <a:cubicBezTo>
                    <a:pt x="2137" y="1052"/>
                    <a:pt x="2094" y="1150"/>
                    <a:pt x="1999" y="1223"/>
                  </a:cubicBezTo>
                  <a:cubicBezTo>
                    <a:pt x="1939" y="1270"/>
                    <a:pt x="1871" y="1290"/>
                    <a:pt x="1795" y="1289"/>
                  </a:cubicBezTo>
                  <a:cubicBezTo>
                    <a:pt x="1574" y="1289"/>
                    <a:pt x="1354" y="1289"/>
                    <a:pt x="1133" y="1289"/>
                  </a:cubicBezTo>
                  <a:close/>
                  <a:moveTo>
                    <a:pt x="556" y="396"/>
                  </a:moveTo>
                  <a:cubicBezTo>
                    <a:pt x="605" y="418"/>
                    <a:pt x="653" y="437"/>
                    <a:pt x="700" y="459"/>
                  </a:cubicBezTo>
                  <a:cubicBezTo>
                    <a:pt x="724" y="470"/>
                    <a:pt x="730" y="494"/>
                    <a:pt x="719" y="514"/>
                  </a:cubicBezTo>
                  <a:cubicBezTo>
                    <a:pt x="707" y="534"/>
                    <a:pt x="685" y="539"/>
                    <a:pt x="661" y="525"/>
                  </a:cubicBezTo>
                  <a:cubicBezTo>
                    <a:pt x="576" y="475"/>
                    <a:pt x="486" y="461"/>
                    <a:pt x="390" y="481"/>
                  </a:cubicBezTo>
                  <a:cubicBezTo>
                    <a:pt x="202" y="519"/>
                    <a:pt x="69" y="715"/>
                    <a:pt x="105" y="904"/>
                  </a:cubicBezTo>
                  <a:cubicBezTo>
                    <a:pt x="140" y="1089"/>
                    <a:pt x="290" y="1213"/>
                    <a:pt x="478" y="1213"/>
                  </a:cubicBezTo>
                  <a:cubicBezTo>
                    <a:pt x="607" y="1213"/>
                    <a:pt x="736" y="1213"/>
                    <a:pt x="865" y="1213"/>
                  </a:cubicBezTo>
                  <a:cubicBezTo>
                    <a:pt x="1178" y="1213"/>
                    <a:pt x="1490" y="1213"/>
                    <a:pt x="1803" y="1213"/>
                  </a:cubicBezTo>
                  <a:cubicBezTo>
                    <a:pt x="1910" y="1213"/>
                    <a:pt x="2006" y="1144"/>
                    <a:pt x="2039" y="1042"/>
                  </a:cubicBezTo>
                  <a:cubicBezTo>
                    <a:pt x="2071" y="941"/>
                    <a:pt x="2034" y="829"/>
                    <a:pt x="1947" y="767"/>
                  </a:cubicBezTo>
                  <a:cubicBezTo>
                    <a:pt x="1912" y="741"/>
                    <a:pt x="1872" y="725"/>
                    <a:pt x="1827" y="722"/>
                  </a:cubicBezTo>
                  <a:cubicBezTo>
                    <a:pt x="1828" y="728"/>
                    <a:pt x="1829" y="731"/>
                    <a:pt x="1829" y="734"/>
                  </a:cubicBezTo>
                  <a:cubicBezTo>
                    <a:pt x="1834" y="770"/>
                    <a:pt x="1840" y="805"/>
                    <a:pt x="1842" y="841"/>
                  </a:cubicBezTo>
                  <a:cubicBezTo>
                    <a:pt x="1844" y="864"/>
                    <a:pt x="1826" y="880"/>
                    <a:pt x="1804" y="881"/>
                  </a:cubicBezTo>
                  <a:cubicBezTo>
                    <a:pt x="1783" y="881"/>
                    <a:pt x="1767" y="865"/>
                    <a:pt x="1766" y="843"/>
                  </a:cubicBezTo>
                  <a:cubicBezTo>
                    <a:pt x="1765" y="833"/>
                    <a:pt x="1765" y="823"/>
                    <a:pt x="1764" y="813"/>
                  </a:cubicBezTo>
                  <a:cubicBezTo>
                    <a:pt x="1746" y="659"/>
                    <a:pt x="1665" y="554"/>
                    <a:pt x="1523" y="495"/>
                  </a:cubicBezTo>
                  <a:cubicBezTo>
                    <a:pt x="1518" y="493"/>
                    <a:pt x="1513" y="493"/>
                    <a:pt x="1509" y="492"/>
                  </a:cubicBezTo>
                  <a:cubicBezTo>
                    <a:pt x="1512" y="526"/>
                    <a:pt x="1516" y="558"/>
                    <a:pt x="1517" y="591"/>
                  </a:cubicBezTo>
                  <a:cubicBezTo>
                    <a:pt x="1519" y="621"/>
                    <a:pt x="1505" y="637"/>
                    <a:pt x="1481" y="638"/>
                  </a:cubicBezTo>
                  <a:cubicBezTo>
                    <a:pt x="1456" y="639"/>
                    <a:pt x="1442" y="623"/>
                    <a:pt x="1440" y="592"/>
                  </a:cubicBezTo>
                  <a:cubicBezTo>
                    <a:pt x="1439" y="568"/>
                    <a:pt x="1438" y="544"/>
                    <a:pt x="1434" y="521"/>
                  </a:cubicBezTo>
                  <a:cubicBezTo>
                    <a:pt x="1378" y="207"/>
                    <a:pt x="1037" y="41"/>
                    <a:pt x="755" y="190"/>
                  </a:cubicBezTo>
                  <a:cubicBezTo>
                    <a:pt x="666" y="237"/>
                    <a:pt x="598" y="307"/>
                    <a:pt x="556"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49" name="Freeform 41">
              <a:extLst>
                <a:ext uri="{FF2B5EF4-FFF2-40B4-BE49-F238E27FC236}">
                  <a16:creationId xmlns:a16="http://schemas.microsoft.com/office/drawing/2014/main" id="{DC858505-9098-4923-83BA-137004EAB816}"/>
                </a:ext>
              </a:extLst>
            </p:cNvPr>
            <p:cNvSpPr>
              <a:spLocks/>
            </p:cNvSpPr>
            <p:nvPr/>
          </p:nvSpPr>
          <p:spPr bwMode="auto">
            <a:xfrm>
              <a:off x="4116" y="1792"/>
              <a:ext cx="93" cy="195"/>
            </a:xfrm>
            <a:custGeom>
              <a:avLst/>
              <a:gdLst>
                <a:gd name="T0" fmla="*/ 79 w 79"/>
                <a:gd name="T1" fmla="*/ 82 h 166"/>
                <a:gd name="T2" fmla="*/ 79 w 79"/>
                <a:gd name="T3" fmla="*/ 122 h 166"/>
                <a:gd name="T4" fmla="*/ 42 w 79"/>
                <a:gd name="T5" fmla="*/ 165 h 166"/>
                <a:gd name="T6" fmla="*/ 1 w 79"/>
                <a:gd name="T7" fmla="*/ 125 h 166"/>
                <a:gd name="T8" fmla="*/ 2 w 79"/>
                <a:gd name="T9" fmla="*/ 42 h 166"/>
                <a:gd name="T10" fmla="*/ 42 w 79"/>
                <a:gd name="T11" fmla="*/ 1 h 166"/>
                <a:gd name="T12" fmla="*/ 78 w 79"/>
                <a:gd name="T13" fmla="*/ 42 h 166"/>
                <a:gd name="T14" fmla="*/ 78 w 79"/>
                <a:gd name="T15" fmla="*/ 82 h 166"/>
                <a:gd name="T16" fmla="*/ 79 w 79"/>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66">
                  <a:moveTo>
                    <a:pt x="79" y="82"/>
                  </a:moveTo>
                  <a:cubicBezTo>
                    <a:pt x="79" y="96"/>
                    <a:pt x="79" y="109"/>
                    <a:pt x="79" y="122"/>
                  </a:cubicBezTo>
                  <a:cubicBezTo>
                    <a:pt x="79" y="148"/>
                    <a:pt x="64" y="164"/>
                    <a:pt x="42" y="165"/>
                  </a:cubicBezTo>
                  <a:cubicBezTo>
                    <a:pt x="18" y="166"/>
                    <a:pt x="2" y="151"/>
                    <a:pt x="1" y="125"/>
                  </a:cubicBezTo>
                  <a:cubicBezTo>
                    <a:pt x="0" y="97"/>
                    <a:pt x="1" y="69"/>
                    <a:pt x="2" y="42"/>
                  </a:cubicBezTo>
                  <a:cubicBezTo>
                    <a:pt x="2" y="16"/>
                    <a:pt x="19" y="0"/>
                    <a:pt x="42" y="1"/>
                  </a:cubicBezTo>
                  <a:cubicBezTo>
                    <a:pt x="64" y="2"/>
                    <a:pt x="78" y="17"/>
                    <a:pt x="78" y="42"/>
                  </a:cubicBezTo>
                  <a:cubicBezTo>
                    <a:pt x="79" y="56"/>
                    <a:pt x="78" y="69"/>
                    <a:pt x="78" y="82"/>
                  </a:cubicBezTo>
                  <a:cubicBezTo>
                    <a:pt x="79" y="82"/>
                    <a:pt x="79" y="82"/>
                    <a:pt x="7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0" name="Freeform 42">
              <a:extLst>
                <a:ext uri="{FF2B5EF4-FFF2-40B4-BE49-F238E27FC236}">
                  <a16:creationId xmlns:a16="http://schemas.microsoft.com/office/drawing/2014/main" id="{ABD5F3A8-DBF8-4555-8F97-B204A9A17352}"/>
                </a:ext>
              </a:extLst>
            </p:cNvPr>
            <p:cNvSpPr>
              <a:spLocks/>
            </p:cNvSpPr>
            <p:nvPr/>
          </p:nvSpPr>
          <p:spPr bwMode="auto">
            <a:xfrm>
              <a:off x="4267" y="2059"/>
              <a:ext cx="93" cy="185"/>
            </a:xfrm>
            <a:custGeom>
              <a:avLst/>
              <a:gdLst>
                <a:gd name="T0" fmla="*/ 79 w 79"/>
                <a:gd name="T1" fmla="*/ 79 h 157"/>
                <a:gd name="T2" fmla="*/ 78 w 79"/>
                <a:gd name="T3" fmla="*/ 119 h 157"/>
                <a:gd name="T4" fmla="*/ 42 w 79"/>
                <a:gd name="T5" fmla="*/ 156 h 157"/>
                <a:gd name="T6" fmla="*/ 2 w 79"/>
                <a:gd name="T7" fmla="*/ 122 h 157"/>
                <a:gd name="T8" fmla="*/ 2 w 79"/>
                <a:gd name="T9" fmla="*/ 36 h 157"/>
                <a:gd name="T10" fmla="*/ 43 w 79"/>
                <a:gd name="T11" fmla="*/ 1 h 157"/>
                <a:gd name="T12" fmla="*/ 79 w 79"/>
                <a:gd name="T13" fmla="*/ 39 h 157"/>
                <a:gd name="T14" fmla="*/ 79 w 79"/>
                <a:gd name="T15" fmla="*/ 79 h 157"/>
                <a:gd name="T16" fmla="*/ 79 w 79"/>
                <a:gd name="T17"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57">
                  <a:moveTo>
                    <a:pt x="79" y="79"/>
                  </a:moveTo>
                  <a:cubicBezTo>
                    <a:pt x="79" y="92"/>
                    <a:pt x="79" y="106"/>
                    <a:pt x="78" y="119"/>
                  </a:cubicBezTo>
                  <a:cubicBezTo>
                    <a:pt x="77" y="141"/>
                    <a:pt x="62" y="155"/>
                    <a:pt x="42" y="156"/>
                  </a:cubicBezTo>
                  <a:cubicBezTo>
                    <a:pt x="22" y="157"/>
                    <a:pt x="4" y="143"/>
                    <a:pt x="2" y="122"/>
                  </a:cubicBezTo>
                  <a:cubicBezTo>
                    <a:pt x="0" y="93"/>
                    <a:pt x="0" y="64"/>
                    <a:pt x="2" y="36"/>
                  </a:cubicBezTo>
                  <a:cubicBezTo>
                    <a:pt x="4" y="13"/>
                    <a:pt x="21" y="0"/>
                    <a:pt x="43" y="1"/>
                  </a:cubicBezTo>
                  <a:cubicBezTo>
                    <a:pt x="64" y="2"/>
                    <a:pt x="77" y="16"/>
                    <a:pt x="79" y="39"/>
                  </a:cubicBezTo>
                  <a:cubicBezTo>
                    <a:pt x="79" y="52"/>
                    <a:pt x="79" y="66"/>
                    <a:pt x="79" y="79"/>
                  </a:cubicBezTo>
                  <a:cubicBezTo>
                    <a:pt x="79" y="79"/>
                    <a:pt x="79" y="79"/>
                    <a:pt x="7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1" name="Freeform 43">
              <a:extLst>
                <a:ext uri="{FF2B5EF4-FFF2-40B4-BE49-F238E27FC236}">
                  <a16:creationId xmlns:a16="http://schemas.microsoft.com/office/drawing/2014/main" id="{E16FAA58-E75F-4A50-A713-DDBF7E666A3C}"/>
                </a:ext>
              </a:extLst>
            </p:cNvPr>
            <p:cNvSpPr>
              <a:spLocks/>
            </p:cNvSpPr>
            <p:nvPr/>
          </p:nvSpPr>
          <p:spPr bwMode="auto">
            <a:xfrm>
              <a:off x="4680" y="1591"/>
              <a:ext cx="92" cy="183"/>
            </a:xfrm>
            <a:custGeom>
              <a:avLst/>
              <a:gdLst>
                <a:gd name="T0" fmla="*/ 77 w 78"/>
                <a:gd name="T1" fmla="*/ 79 h 156"/>
                <a:gd name="T2" fmla="*/ 77 w 78"/>
                <a:gd name="T3" fmla="*/ 119 h 156"/>
                <a:gd name="T4" fmla="*/ 40 w 78"/>
                <a:gd name="T5" fmla="*/ 156 h 156"/>
                <a:gd name="T6" fmla="*/ 1 w 78"/>
                <a:gd name="T7" fmla="*/ 120 h 156"/>
                <a:gd name="T8" fmla="*/ 1 w 78"/>
                <a:gd name="T9" fmla="*/ 34 h 156"/>
                <a:gd name="T10" fmla="*/ 38 w 78"/>
                <a:gd name="T11" fmla="*/ 0 h 156"/>
                <a:gd name="T12" fmla="*/ 77 w 78"/>
                <a:gd name="T13" fmla="*/ 35 h 156"/>
                <a:gd name="T14" fmla="*/ 77 w 78"/>
                <a:gd name="T15" fmla="*/ 39 h 156"/>
                <a:gd name="T16" fmla="*/ 77 w 78"/>
                <a:gd name="T17"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6">
                  <a:moveTo>
                    <a:pt x="77" y="79"/>
                  </a:moveTo>
                  <a:cubicBezTo>
                    <a:pt x="77" y="92"/>
                    <a:pt x="78" y="106"/>
                    <a:pt x="77" y="119"/>
                  </a:cubicBezTo>
                  <a:cubicBezTo>
                    <a:pt x="76" y="141"/>
                    <a:pt x="61" y="155"/>
                    <a:pt x="40" y="156"/>
                  </a:cubicBezTo>
                  <a:cubicBezTo>
                    <a:pt x="19" y="156"/>
                    <a:pt x="2" y="142"/>
                    <a:pt x="1" y="120"/>
                  </a:cubicBezTo>
                  <a:cubicBezTo>
                    <a:pt x="0" y="92"/>
                    <a:pt x="0" y="63"/>
                    <a:pt x="1" y="34"/>
                  </a:cubicBezTo>
                  <a:cubicBezTo>
                    <a:pt x="2" y="14"/>
                    <a:pt x="18" y="0"/>
                    <a:pt x="38" y="0"/>
                  </a:cubicBezTo>
                  <a:cubicBezTo>
                    <a:pt x="59" y="0"/>
                    <a:pt x="75" y="14"/>
                    <a:pt x="77" y="35"/>
                  </a:cubicBezTo>
                  <a:cubicBezTo>
                    <a:pt x="77" y="36"/>
                    <a:pt x="77" y="38"/>
                    <a:pt x="77" y="39"/>
                  </a:cubicBezTo>
                  <a:cubicBezTo>
                    <a:pt x="77" y="52"/>
                    <a:pt x="77" y="66"/>
                    <a:pt x="7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2" name="Freeform 44">
              <a:extLst>
                <a:ext uri="{FF2B5EF4-FFF2-40B4-BE49-F238E27FC236}">
                  <a16:creationId xmlns:a16="http://schemas.microsoft.com/office/drawing/2014/main" id="{894D518B-3BAC-46B5-97F5-A14A2F1DBEE5}"/>
                </a:ext>
              </a:extLst>
            </p:cNvPr>
            <p:cNvSpPr>
              <a:spLocks/>
            </p:cNvSpPr>
            <p:nvPr/>
          </p:nvSpPr>
          <p:spPr bwMode="auto">
            <a:xfrm>
              <a:off x="2856" y="1699"/>
              <a:ext cx="92" cy="183"/>
            </a:xfrm>
            <a:custGeom>
              <a:avLst/>
              <a:gdLst>
                <a:gd name="T0" fmla="*/ 1 w 78"/>
                <a:gd name="T1" fmla="*/ 80 h 156"/>
                <a:gd name="T2" fmla="*/ 1 w 78"/>
                <a:gd name="T3" fmla="*/ 42 h 156"/>
                <a:gd name="T4" fmla="*/ 38 w 78"/>
                <a:gd name="T5" fmla="*/ 1 h 156"/>
                <a:gd name="T6" fmla="*/ 77 w 78"/>
                <a:gd name="T7" fmla="*/ 40 h 156"/>
                <a:gd name="T8" fmla="*/ 77 w 78"/>
                <a:gd name="T9" fmla="*/ 117 h 156"/>
                <a:gd name="T10" fmla="*/ 38 w 78"/>
                <a:gd name="T11" fmla="*/ 156 h 156"/>
                <a:gd name="T12" fmla="*/ 1 w 78"/>
                <a:gd name="T13" fmla="*/ 118 h 156"/>
                <a:gd name="T14" fmla="*/ 1 w 78"/>
                <a:gd name="T15" fmla="*/ 80 h 156"/>
                <a:gd name="T16" fmla="*/ 1 w 78"/>
                <a:gd name="T17"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6">
                  <a:moveTo>
                    <a:pt x="1" y="80"/>
                  </a:moveTo>
                  <a:cubicBezTo>
                    <a:pt x="1" y="67"/>
                    <a:pt x="0" y="54"/>
                    <a:pt x="1" y="42"/>
                  </a:cubicBezTo>
                  <a:cubicBezTo>
                    <a:pt x="1" y="18"/>
                    <a:pt x="16" y="1"/>
                    <a:pt x="38" y="1"/>
                  </a:cubicBezTo>
                  <a:cubicBezTo>
                    <a:pt x="60" y="0"/>
                    <a:pt x="77" y="15"/>
                    <a:pt x="77" y="40"/>
                  </a:cubicBezTo>
                  <a:cubicBezTo>
                    <a:pt x="78" y="65"/>
                    <a:pt x="78" y="92"/>
                    <a:pt x="77" y="117"/>
                  </a:cubicBezTo>
                  <a:cubicBezTo>
                    <a:pt x="77" y="142"/>
                    <a:pt x="61" y="156"/>
                    <a:pt x="38" y="156"/>
                  </a:cubicBezTo>
                  <a:cubicBezTo>
                    <a:pt x="16" y="156"/>
                    <a:pt x="2" y="142"/>
                    <a:pt x="1" y="118"/>
                  </a:cubicBezTo>
                  <a:cubicBezTo>
                    <a:pt x="1" y="105"/>
                    <a:pt x="1" y="92"/>
                    <a:pt x="1" y="80"/>
                  </a:cubicBezTo>
                  <a:cubicBezTo>
                    <a:pt x="1" y="80"/>
                    <a:pt x="1" y="80"/>
                    <a:pt x="1"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3" name="Freeform 45">
              <a:extLst>
                <a:ext uri="{FF2B5EF4-FFF2-40B4-BE49-F238E27FC236}">
                  <a16:creationId xmlns:a16="http://schemas.microsoft.com/office/drawing/2014/main" id="{C711650E-E8A5-48FC-89ED-7C9141DEF4F4}"/>
                </a:ext>
              </a:extLst>
            </p:cNvPr>
            <p:cNvSpPr>
              <a:spLocks/>
            </p:cNvSpPr>
            <p:nvPr/>
          </p:nvSpPr>
          <p:spPr bwMode="auto">
            <a:xfrm>
              <a:off x="3148" y="1966"/>
              <a:ext cx="92" cy="183"/>
            </a:xfrm>
            <a:custGeom>
              <a:avLst/>
              <a:gdLst>
                <a:gd name="T0" fmla="*/ 78 w 78"/>
                <a:gd name="T1" fmla="*/ 78 h 156"/>
                <a:gd name="T2" fmla="*/ 77 w 78"/>
                <a:gd name="T3" fmla="*/ 118 h 156"/>
                <a:gd name="T4" fmla="*/ 39 w 78"/>
                <a:gd name="T5" fmla="*/ 156 h 156"/>
                <a:gd name="T6" fmla="*/ 1 w 78"/>
                <a:gd name="T7" fmla="*/ 118 h 156"/>
                <a:gd name="T8" fmla="*/ 1 w 78"/>
                <a:gd name="T9" fmla="*/ 38 h 156"/>
                <a:gd name="T10" fmla="*/ 39 w 78"/>
                <a:gd name="T11" fmla="*/ 0 h 156"/>
                <a:gd name="T12" fmla="*/ 77 w 78"/>
                <a:gd name="T13" fmla="*/ 38 h 156"/>
                <a:gd name="T14" fmla="*/ 78 w 78"/>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6">
                  <a:moveTo>
                    <a:pt x="78" y="78"/>
                  </a:moveTo>
                  <a:cubicBezTo>
                    <a:pt x="78" y="91"/>
                    <a:pt x="78" y="105"/>
                    <a:pt x="77" y="118"/>
                  </a:cubicBezTo>
                  <a:cubicBezTo>
                    <a:pt x="76" y="140"/>
                    <a:pt x="60" y="156"/>
                    <a:pt x="39" y="156"/>
                  </a:cubicBezTo>
                  <a:cubicBezTo>
                    <a:pt x="18" y="156"/>
                    <a:pt x="2" y="140"/>
                    <a:pt x="1" y="118"/>
                  </a:cubicBezTo>
                  <a:cubicBezTo>
                    <a:pt x="0" y="91"/>
                    <a:pt x="0" y="64"/>
                    <a:pt x="1" y="38"/>
                  </a:cubicBezTo>
                  <a:cubicBezTo>
                    <a:pt x="2" y="14"/>
                    <a:pt x="17" y="0"/>
                    <a:pt x="39" y="0"/>
                  </a:cubicBezTo>
                  <a:cubicBezTo>
                    <a:pt x="61" y="0"/>
                    <a:pt x="76" y="15"/>
                    <a:pt x="77" y="38"/>
                  </a:cubicBezTo>
                  <a:cubicBezTo>
                    <a:pt x="78" y="51"/>
                    <a:pt x="77" y="65"/>
                    <a:pt x="78"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4" name="Freeform 46">
              <a:extLst>
                <a:ext uri="{FF2B5EF4-FFF2-40B4-BE49-F238E27FC236}">
                  <a16:creationId xmlns:a16="http://schemas.microsoft.com/office/drawing/2014/main" id="{C90EE86E-2A34-4800-A0CE-8366FEE4C69A}"/>
                </a:ext>
              </a:extLst>
            </p:cNvPr>
            <p:cNvSpPr>
              <a:spLocks/>
            </p:cNvSpPr>
            <p:nvPr/>
          </p:nvSpPr>
          <p:spPr bwMode="auto">
            <a:xfrm>
              <a:off x="2669" y="2422"/>
              <a:ext cx="92" cy="185"/>
            </a:xfrm>
            <a:custGeom>
              <a:avLst/>
              <a:gdLst>
                <a:gd name="T0" fmla="*/ 1 w 78"/>
                <a:gd name="T1" fmla="*/ 77 h 157"/>
                <a:gd name="T2" fmla="*/ 1 w 78"/>
                <a:gd name="T3" fmla="*/ 37 h 157"/>
                <a:gd name="T4" fmla="*/ 37 w 78"/>
                <a:gd name="T5" fmla="*/ 2 h 157"/>
                <a:gd name="T6" fmla="*/ 76 w 78"/>
                <a:gd name="T7" fmla="*/ 35 h 157"/>
                <a:gd name="T8" fmla="*/ 77 w 78"/>
                <a:gd name="T9" fmla="*/ 123 h 157"/>
                <a:gd name="T10" fmla="*/ 38 w 78"/>
                <a:gd name="T11" fmla="*/ 157 h 157"/>
                <a:gd name="T12" fmla="*/ 1 w 78"/>
                <a:gd name="T13" fmla="*/ 121 h 157"/>
                <a:gd name="T14" fmla="*/ 1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1" y="77"/>
                  </a:moveTo>
                  <a:cubicBezTo>
                    <a:pt x="1" y="64"/>
                    <a:pt x="0" y="51"/>
                    <a:pt x="1" y="37"/>
                  </a:cubicBezTo>
                  <a:cubicBezTo>
                    <a:pt x="2" y="17"/>
                    <a:pt x="17" y="3"/>
                    <a:pt x="37" y="2"/>
                  </a:cubicBezTo>
                  <a:cubicBezTo>
                    <a:pt x="57" y="0"/>
                    <a:pt x="75" y="15"/>
                    <a:pt x="76" y="35"/>
                  </a:cubicBezTo>
                  <a:cubicBezTo>
                    <a:pt x="78" y="64"/>
                    <a:pt x="78" y="93"/>
                    <a:pt x="77" y="123"/>
                  </a:cubicBezTo>
                  <a:cubicBezTo>
                    <a:pt x="76" y="144"/>
                    <a:pt x="59" y="157"/>
                    <a:pt x="38" y="157"/>
                  </a:cubicBezTo>
                  <a:cubicBezTo>
                    <a:pt x="17" y="157"/>
                    <a:pt x="2" y="142"/>
                    <a:pt x="1" y="121"/>
                  </a:cubicBezTo>
                  <a:cubicBezTo>
                    <a:pt x="0" y="106"/>
                    <a:pt x="1" y="92"/>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5" name="Freeform 47">
              <a:extLst>
                <a:ext uri="{FF2B5EF4-FFF2-40B4-BE49-F238E27FC236}">
                  <a16:creationId xmlns:a16="http://schemas.microsoft.com/office/drawing/2014/main" id="{567E7E34-3DA4-4DAB-A0C3-39766508C87F}"/>
                </a:ext>
              </a:extLst>
            </p:cNvPr>
            <p:cNvSpPr>
              <a:spLocks/>
            </p:cNvSpPr>
            <p:nvPr/>
          </p:nvSpPr>
          <p:spPr bwMode="auto">
            <a:xfrm>
              <a:off x="4851" y="2424"/>
              <a:ext cx="92" cy="184"/>
            </a:xfrm>
            <a:custGeom>
              <a:avLst/>
              <a:gdLst>
                <a:gd name="T0" fmla="*/ 0 w 78"/>
                <a:gd name="T1" fmla="*/ 77 h 157"/>
                <a:gd name="T2" fmla="*/ 1 w 78"/>
                <a:gd name="T3" fmla="*/ 38 h 157"/>
                <a:gd name="T4" fmla="*/ 37 w 78"/>
                <a:gd name="T5" fmla="*/ 1 h 157"/>
                <a:gd name="T6" fmla="*/ 76 w 78"/>
                <a:gd name="T7" fmla="*/ 35 h 157"/>
                <a:gd name="T8" fmla="*/ 76 w 78"/>
                <a:gd name="T9" fmla="*/ 122 h 157"/>
                <a:gd name="T10" fmla="*/ 37 w 78"/>
                <a:gd name="T11" fmla="*/ 156 h 157"/>
                <a:gd name="T12" fmla="*/ 1 w 78"/>
                <a:gd name="T13" fmla="*/ 119 h 157"/>
                <a:gd name="T14" fmla="*/ 0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0" y="77"/>
                  </a:moveTo>
                  <a:cubicBezTo>
                    <a:pt x="0" y="64"/>
                    <a:pt x="0" y="51"/>
                    <a:pt x="1" y="38"/>
                  </a:cubicBezTo>
                  <a:cubicBezTo>
                    <a:pt x="2" y="17"/>
                    <a:pt x="17" y="1"/>
                    <a:pt x="37" y="1"/>
                  </a:cubicBezTo>
                  <a:cubicBezTo>
                    <a:pt x="58" y="0"/>
                    <a:pt x="75" y="13"/>
                    <a:pt x="76" y="35"/>
                  </a:cubicBezTo>
                  <a:cubicBezTo>
                    <a:pt x="78" y="64"/>
                    <a:pt x="77" y="93"/>
                    <a:pt x="76" y="122"/>
                  </a:cubicBezTo>
                  <a:cubicBezTo>
                    <a:pt x="75" y="144"/>
                    <a:pt x="58" y="157"/>
                    <a:pt x="37" y="156"/>
                  </a:cubicBezTo>
                  <a:cubicBezTo>
                    <a:pt x="17" y="156"/>
                    <a:pt x="1" y="141"/>
                    <a:pt x="1" y="119"/>
                  </a:cubicBezTo>
                  <a:cubicBezTo>
                    <a:pt x="0" y="105"/>
                    <a:pt x="0" y="91"/>
                    <a:pt x="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6" name="Freeform 48">
              <a:extLst>
                <a:ext uri="{FF2B5EF4-FFF2-40B4-BE49-F238E27FC236}">
                  <a16:creationId xmlns:a16="http://schemas.microsoft.com/office/drawing/2014/main" id="{D399B6E0-CE52-42DB-A0B0-75B1515CE188}"/>
                </a:ext>
              </a:extLst>
            </p:cNvPr>
            <p:cNvSpPr>
              <a:spLocks/>
            </p:cNvSpPr>
            <p:nvPr/>
          </p:nvSpPr>
          <p:spPr bwMode="auto">
            <a:xfrm>
              <a:off x="3469" y="1591"/>
              <a:ext cx="91" cy="184"/>
            </a:xfrm>
            <a:custGeom>
              <a:avLst/>
              <a:gdLst>
                <a:gd name="T0" fmla="*/ 1 w 78"/>
                <a:gd name="T1" fmla="*/ 77 h 157"/>
                <a:gd name="T2" fmla="*/ 1 w 78"/>
                <a:gd name="T3" fmla="*/ 35 h 157"/>
                <a:gd name="T4" fmla="*/ 38 w 78"/>
                <a:gd name="T5" fmla="*/ 0 h 157"/>
                <a:gd name="T6" fmla="*/ 76 w 78"/>
                <a:gd name="T7" fmla="*/ 33 h 157"/>
                <a:gd name="T8" fmla="*/ 76 w 78"/>
                <a:gd name="T9" fmla="*/ 123 h 157"/>
                <a:gd name="T10" fmla="*/ 36 w 78"/>
                <a:gd name="T11" fmla="*/ 156 h 157"/>
                <a:gd name="T12" fmla="*/ 1 w 78"/>
                <a:gd name="T13" fmla="*/ 119 h 157"/>
                <a:gd name="T14" fmla="*/ 1 w 7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57">
                  <a:moveTo>
                    <a:pt x="1" y="77"/>
                  </a:moveTo>
                  <a:cubicBezTo>
                    <a:pt x="1" y="63"/>
                    <a:pt x="0" y="49"/>
                    <a:pt x="1" y="35"/>
                  </a:cubicBezTo>
                  <a:cubicBezTo>
                    <a:pt x="2" y="14"/>
                    <a:pt x="17" y="0"/>
                    <a:pt x="38" y="0"/>
                  </a:cubicBezTo>
                  <a:cubicBezTo>
                    <a:pt x="57" y="0"/>
                    <a:pt x="75" y="13"/>
                    <a:pt x="76" y="33"/>
                  </a:cubicBezTo>
                  <a:cubicBezTo>
                    <a:pt x="78" y="63"/>
                    <a:pt x="78" y="93"/>
                    <a:pt x="76" y="123"/>
                  </a:cubicBezTo>
                  <a:cubicBezTo>
                    <a:pt x="75" y="144"/>
                    <a:pt x="57" y="157"/>
                    <a:pt x="36" y="156"/>
                  </a:cubicBezTo>
                  <a:cubicBezTo>
                    <a:pt x="16" y="154"/>
                    <a:pt x="2" y="140"/>
                    <a:pt x="1" y="119"/>
                  </a:cubicBezTo>
                  <a:cubicBezTo>
                    <a:pt x="0" y="105"/>
                    <a:pt x="1" y="91"/>
                    <a:pt x="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7" name="Freeform 49">
              <a:extLst>
                <a:ext uri="{FF2B5EF4-FFF2-40B4-BE49-F238E27FC236}">
                  <a16:creationId xmlns:a16="http://schemas.microsoft.com/office/drawing/2014/main" id="{5C7155B8-EA82-4BAC-8909-1C9FD90EB14B}"/>
                </a:ext>
              </a:extLst>
            </p:cNvPr>
            <p:cNvSpPr>
              <a:spLocks/>
            </p:cNvSpPr>
            <p:nvPr/>
          </p:nvSpPr>
          <p:spPr bwMode="auto">
            <a:xfrm>
              <a:off x="4746" y="2867"/>
              <a:ext cx="92" cy="185"/>
            </a:xfrm>
            <a:custGeom>
              <a:avLst/>
              <a:gdLst>
                <a:gd name="T0" fmla="*/ 77 w 78"/>
                <a:gd name="T1" fmla="*/ 78 h 157"/>
                <a:gd name="T2" fmla="*/ 77 w 78"/>
                <a:gd name="T3" fmla="*/ 120 h 157"/>
                <a:gd name="T4" fmla="*/ 37 w 78"/>
                <a:gd name="T5" fmla="*/ 156 h 157"/>
                <a:gd name="T6" fmla="*/ 1 w 78"/>
                <a:gd name="T7" fmla="*/ 119 h 157"/>
                <a:gd name="T8" fmla="*/ 1 w 78"/>
                <a:gd name="T9" fmla="*/ 37 h 157"/>
                <a:gd name="T10" fmla="*/ 38 w 78"/>
                <a:gd name="T11" fmla="*/ 0 h 157"/>
                <a:gd name="T12" fmla="*/ 76 w 78"/>
                <a:gd name="T13" fmla="*/ 34 h 157"/>
                <a:gd name="T14" fmla="*/ 77 w 78"/>
                <a:gd name="T15" fmla="*/ 78 h 157"/>
                <a:gd name="T16" fmla="*/ 77 w 78"/>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7">
                  <a:moveTo>
                    <a:pt x="77" y="78"/>
                  </a:moveTo>
                  <a:cubicBezTo>
                    <a:pt x="77" y="92"/>
                    <a:pt x="77" y="106"/>
                    <a:pt x="77" y="120"/>
                  </a:cubicBezTo>
                  <a:cubicBezTo>
                    <a:pt x="75" y="143"/>
                    <a:pt x="59" y="157"/>
                    <a:pt x="37" y="156"/>
                  </a:cubicBezTo>
                  <a:cubicBezTo>
                    <a:pt x="16" y="155"/>
                    <a:pt x="1" y="141"/>
                    <a:pt x="1" y="119"/>
                  </a:cubicBezTo>
                  <a:cubicBezTo>
                    <a:pt x="1" y="92"/>
                    <a:pt x="0" y="65"/>
                    <a:pt x="1" y="37"/>
                  </a:cubicBezTo>
                  <a:cubicBezTo>
                    <a:pt x="2" y="17"/>
                    <a:pt x="18" y="1"/>
                    <a:pt x="38" y="0"/>
                  </a:cubicBezTo>
                  <a:cubicBezTo>
                    <a:pt x="57" y="0"/>
                    <a:pt x="74" y="15"/>
                    <a:pt x="76" y="34"/>
                  </a:cubicBezTo>
                  <a:cubicBezTo>
                    <a:pt x="78" y="49"/>
                    <a:pt x="77" y="64"/>
                    <a:pt x="77" y="78"/>
                  </a:cubicBezTo>
                  <a:cubicBezTo>
                    <a:pt x="77" y="78"/>
                    <a:pt x="77" y="78"/>
                    <a:pt x="7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sp>
          <p:nvSpPr>
            <p:cNvPr id="58" name="Freeform 50">
              <a:extLst>
                <a:ext uri="{FF2B5EF4-FFF2-40B4-BE49-F238E27FC236}">
                  <a16:creationId xmlns:a16="http://schemas.microsoft.com/office/drawing/2014/main" id="{9F257DF7-9271-418C-BB43-DEF3EF8AE285}"/>
                </a:ext>
              </a:extLst>
            </p:cNvPr>
            <p:cNvSpPr>
              <a:spLocks/>
            </p:cNvSpPr>
            <p:nvPr/>
          </p:nvSpPr>
          <p:spPr bwMode="auto">
            <a:xfrm>
              <a:off x="2856" y="3109"/>
              <a:ext cx="92" cy="185"/>
            </a:xfrm>
            <a:custGeom>
              <a:avLst/>
              <a:gdLst>
                <a:gd name="T0" fmla="*/ 1 w 78"/>
                <a:gd name="T1" fmla="*/ 78 h 157"/>
                <a:gd name="T2" fmla="*/ 1 w 78"/>
                <a:gd name="T3" fmla="*/ 36 h 157"/>
                <a:gd name="T4" fmla="*/ 36 w 78"/>
                <a:gd name="T5" fmla="*/ 1 h 157"/>
                <a:gd name="T6" fmla="*/ 77 w 78"/>
                <a:gd name="T7" fmla="*/ 33 h 157"/>
                <a:gd name="T8" fmla="*/ 77 w 78"/>
                <a:gd name="T9" fmla="*/ 123 h 157"/>
                <a:gd name="T10" fmla="*/ 38 w 78"/>
                <a:gd name="T11" fmla="*/ 156 h 157"/>
                <a:gd name="T12" fmla="*/ 1 w 78"/>
                <a:gd name="T13" fmla="*/ 120 h 157"/>
                <a:gd name="T14" fmla="*/ 1 w 78"/>
                <a:gd name="T15" fmla="*/ 78 h 157"/>
                <a:gd name="T16" fmla="*/ 1 w 78"/>
                <a:gd name="T1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57">
                  <a:moveTo>
                    <a:pt x="1" y="78"/>
                  </a:moveTo>
                  <a:cubicBezTo>
                    <a:pt x="1" y="64"/>
                    <a:pt x="1" y="50"/>
                    <a:pt x="1" y="36"/>
                  </a:cubicBezTo>
                  <a:cubicBezTo>
                    <a:pt x="3" y="16"/>
                    <a:pt x="17" y="2"/>
                    <a:pt x="36" y="1"/>
                  </a:cubicBezTo>
                  <a:cubicBezTo>
                    <a:pt x="57" y="0"/>
                    <a:pt x="75" y="12"/>
                    <a:pt x="77" y="33"/>
                  </a:cubicBezTo>
                  <a:cubicBezTo>
                    <a:pt x="78" y="63"/>
                    <a:pt x="78" y="93"/>
                    <a:pt x="77" y="123"/>
                  </a:cubicBezTo>
                  <a:cubicBezTo>
                    <a:pt x="76" y="142"/>
                    <a:pt x="57" y="157"/>
                    <a:pt x="38" y="156"/>
                  </a:cubicBezTo>
                  <a:cubicBezTo>
                    <a:pt x="18" y="156"/>
                    <a:pt x="2" y="141"/>
                    <a:pt x="1" y="120"/>
                  </a:cubicBezTo>
                  <a:cubicBezTo>
                    <a:pt x="0" y="106"/>
                    <a:pt x="1" y="92"/>
                    <a:pt x="1" y="78"/>
                  </a:cubicBezTo>
                  <a:cubicBezTo>
                    <a:pt x="1" y="78"/>
                    <a:pt x="1" y="78"/>
                    <a:pt x="1"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ea typeface="+mn-ea"/>
                <a:cs typeface="+mn-cs"/>
              </a:endParaRPr>
            </a:p>
          </p:txBody>
        </p:sp>
      </p:grpSp>
    </p:spTree>
    <p:extLst>
      <p:ext uri="{BB962C8B-B14F-4D97-AF65-F5344CB8AC3E}">
        <p14:creationId xmlns:p14="http://schemas.microsoft.com/office/powerpoint/2010/main" val="165871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p:txBody>
          <a:bodyPr/>
          <a:lstStyle/>
          <a:p>
            <a:r>
              <a:rPr lang="en-CA" dirty="0"/>
              <a:t>Weight stigma impacts quality of care</a:t>
            </a:r>
          </a:p>
        </p:txBody>
      </p:sp>
      <p:sp>
        <p:nvSpPr>
          <p:cNvPr id="4" name="Rectangle 3">
            <a:extLst>
              <a:ext uri="{FF2B5EF4-FFF2-40B4-BE49-F238E27FC236}">
                <a16:creationId xmlns:a16="http://schemas.microsoft.com/office/drawing/2014/main" id="{1CFAF105-CC31-4E2E-9580-448D64068112}"/>
              </a:ext>
            </a:extLst>
          </p:cNvPr>
          <p:cNvSpPr/>
          <p:nvPr/>
        </p:nvSpPr>
        <p:spPr>
          <a:xfrm>
            <a:off x="2181911" y="2674569"/>
            <a:ext cx="10010089" cy="249425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is For Office"/>
              <a:ea typeface="+mn-ea"/>
              <a:cs typeface="+mn-cs"/>
            </a:endParaRPr>
          </a:p>
        </p:txBody>
      </p:sp>
      <p:grpSp>
        <p:nvGrpSpPr>
          <p:cNvPr id="5" name="Group 68">
            <a:extLst>
              <a:ext uri="{FF2B5EF4-FFF2-40B4-BE49-F238E27FC236}">
                <a16:creationId xmlns:a16="http://schemas.microsoft.com/office/drawing/2014/main" id="{62DA850A-BD91-48DE-9770-B8F165E97669}"/>
              </a:ext>
            </a:extLst>
          </p:cNvPr>
          <p:cNvGrpSpPr>
            <a:grpSpLocks noChangeAspect="1"/>
          </p:cNvGrpSpPr>
          <p:nvPr/>
        </p:nvGrpSpPr>
        <p:grpSpPr bwMode="auto">
          <a:xfrm>
            <a:off x="257376" y="1497804"/>
            <a:ext cx="3849070" cy="5207796"/>
            <a:chOff x="1814" y="-12"/>
            <a:chExt cx="3949" cy="5343"/>
          </a:xfrm>
        </p:grpSpPr>
        <p:sp>
          <p:nvSpPr>
            <p:cNvPr id="6" name="Freeform 69">
              <a:extLst>
                <a:ext uri="{FF2B5EF4-FFF2-40B4-BE49-F238E27FC236}">
                  <a16:creationId xmlns:a16="http://schemas.microsoft.com/office/drawing/2014/main" id="{32EC3D50-8803-4DC9-BEA5-A8856CA0FFAA}"/>
                </a:ext>
              </a:extLst>
            </p:cNvPr>
            <p:cNvSpPr>
              <a:spLocks/>
            </p:cNvSpPr>
            <p:nvPr/>
          </p:nvSpPr>
          <p:spPr bwMode="auto">
            <a:xfrm>
              <a:off x="2304" y="19"/>
              <a:ext cx="1575" cy="2821"/>
            </a:xfrm>
            <a:custGeom>
              <a:avLst/>
              <a:gdLst>
                <a:gd name="T0" fmla="*/ 1333 w 1333"/>
                <a:gd name="T1" fmla="*/ 80 h 2388"/>
                <a:gd name="T2" fmla="*/ 880 w 1333"/>
                <a:gd name="T3" fmla="*/ 160 h 2388"/>
                <a:gd name="T4" fmla="*/ 694 w 1333"/>
                <a:gd name="T5" fmla="*/ 365 h 2388"/>
                <a:gd name="T6" fmla="*/ 277 w 1333"/>
                <a:gd name="T7" fmla="*/ 830 h 2388"/>
                <a:gd name="T8" fmla="*/ 332 w 1333"/>
                <a:gd name="T9" fmla="*/ 1407 h 2388"/>
                <a:gd name="T10" fmla="*/ 23 w 1333"/>
                <a:gd name="T11" fmla="*/ 2090 h 2388"/>
                <a:gd name="T12" fmla="*/ 244 w 1333"/>
                <a:gd name="T13" fmla="*/ 2378 h 2388"/>
                <a:gd name="T14" fmla="*/ 1099 w 1333"/>
                <a:gd name="T15" fmla="*/ 2388 h 2388"/>
                <a:gd name="T16" fmla="*/ 1333 w 1333"/>
                <a:gd name="T17" fmla="*/ 80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3" h="2388">
                  <a:moveTo>
                    <a:pt x="1333" y="80"/>
                  </a:moveTo>
                  <a:cubicBezTo>
                    <a:pt x="1333" y="80"/>
                    <a:pt x="1057" y="0"/>
                    <a:pt x="880" y="160"/>
                  </a:cubicBezTo>
                  <a:cubicBezTo>
                    <a:pt x="703" y="319"/>
                    <a:pt x="800" y="292"/>
                    <a:pt x="694" y="365"/>
                  </a:cubicBezTo>
                  <a:cubicBezTo>
                    <a:pt x="587" y="438"/>
                    <a:pt x="299" y="584"/>
                    <a:pt x="277" y="830"/>
                  </a:cubicBezTo>
                  <a:cubicBezTo>
                    <a:pt x="255" y="1075"/>
                    <a:pt x="349" y="1221"/>
                    <a:pt x="332" y="1407"/>
                  </a:cubicBezTo>
                  <a:cubicBezTo>
                    <a:pt x="316" y="1593"/>
                    <a:pt x="0" y="1710"/>
                    <a:pt x="23" y="2090"/>
                  </a:cubicBezTo>
                  <a:cubicBezTo>
                    <a:pt x="37" y="2333"/>
                    <a:pt x="244" y="2378"/>
                    <a:pt x="244" y="2378"/>
                  </a:cubicBezTo>
                  <a:cubicBezTo>
                    <a:pt x="1099" y="2388"/>
                    <a:pt x="1099" y="2388"/>
                    <a:pt x="1099" y="2388"/>
                  </a:cubicBezTo>
                  <a:lnTo>
                    <a:pt x="1333" y="8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7" name="Freeform 70">
              <a:extLst>
                <a:ext uri="{FF2B5EF4-FFF2-40B4-BE49-F238E27FC236}">
                  <a16:creationId xmlns:a16="http://schemas.microsoft.com/office/drawing/2014/main" id="{CA47CB5E-D9F7-4367-BD93-C602746CB7FD}"/>
                </a:ext>
              </a:extLst>
            </p:cNvPr>
            <p:cNvSpPr>
              <a:spLocks/>
            </p:cNvSpPr>
            <p:nvPr/>
          </p:nvSpPr>
          <p:spPr bwMode="auto">
            <a:xfrm>
              <a:off x="3515" y="-12"/>
              <a:ext cx="2042" cy="2737"/>
            </a:xfrm>
            <a:custGeom>
              <a:avLst/>
              <a:gdLst>
                <a:gd name="T0" fmla="*/ 256 w 1729"/>
                <a:gd name="T1" fmla="*/ 645 h 2317"/>
                <a:gd name="T2" fmla="*/ 546 w 1729"/>
                <a:gd name="T3" fmla="*/ 9 h 2317"/>
                <a:gd name="T4" fmla="*/ 1003 w 1729"/>
                <a:gd name="T5" fmla="*/ 962 h 2317"/>
                <a:gd name="T6" fmla="*/ 1328 w 1729"/>
                <a:gd name="T7" fmla="*/ 2221 h 2317"/>
                <a:gd name="T8" fmla="*/ 1210 w 1729"/>
                <a:gd name="T9" fmla="*/ 2317 h 2317"/>
                <a:gd name="T10" fmla="*/ 471 w 1729"/>
                <a:gd name="T11" fmla="*/ 2317 h 2317"/>
                <a:gd name="T12" fmla="*/ 256 w 1729"/>
                <a:gd name="T13" fmla="*/ 645 h 2317"/>
              </a:gdLst>
              <a:ahLst/>
              <a:cxnLst>
                <a:cxn ang="0">
                  <a:pos x="T0" y="T1"/>
                </a:cxn>
                <a:cxn ang="0">
                  <a:pos x="T2" y="T3"/>
                </a:cxn>
                <a:cxn ang="0">
                  <a:pos x="T4" y="T5"/>
                </a:cxn>
                <a:cxn ang="0">
                  <a:pos x="T6" y="T7"/>
                </a:cxn>
                <a:cxn ang="0">
                  <a:pos x="T8" y="T9"/>
                </a:cxn>
                <a:cxn ang="0">
                  <a:pos x="T10" y="T11"/>
                </a:cxn>
                <a:cxn ang="0">
                  <a:pos x="T12" y="T13"/>
                </a:cxn>
              </a:cxnLst>
              <a:rect l="0" t="0" r="r" b="b"/>
              <a:pathLst>
                <a:path w="1729" h="2317">
                  <a:moveTo>
                    <a:pt x="256" y="645"/>
                  </a:moveTo>
                  <a:cubicBezTo>
                    <a:pt x="256" y="645"/>
                    <a:pt x="0" y="0"/>
                    <a:pt x="546" y="9"/>
                  </a:cubicBezTo>
                  <a:cubicBezTo>
                    <a:pt x="1091" y="17"/>
                    <a:pt x="988" y="777"/>
                    <a:pt x="1003" y="962"/>
                  </a:cubicBezTo>
                  <a:cubicBezTo>
                    <a:pt x="1018" y="1148"/>
                    <a:pt x="1729" y="1698"/>
                    <a:pt x="1328" y="2221"/>
                  </a:cubicBezTo>
                  <a:cubicBezTo>
                    <a:pt x="1293" y="2267"/>
                    <a:pt x="1264" y="2317"/>
                    <a:pt x="1210" y="2317"/>
                  </a:cubicBezTo>
                  <a:cubicBezTo>
                    <a:pt x="471" y="2317"/>
                    <a:pt x="471" y="2317"/>
                    <a:pt x="471" y="2317"/>
                  </a:cubicBezTo>
                  <a:lnTo>
                    <a:pt x="256" y="64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8" name="Freeform 71">
              <a:extLst>
                <a:ext uri="{FF2B5EF4-FFF2-40B4-BE49-F238E27FC236}">
                  <a16:creationId xmlns:a16="http://schemas.microsoft.com/office/drawing/2014/main" id="{ACAE08AE-5C58-4B7D-97A8-776D81EECFE3}"/>
                </a:ext>
              </a:extLst>
            </p:cNvPr>
            <p:cNvSpPr>
              <a:spLocks/>
            </p:cNvSpPr>
            <p:nvPr/>
          </p:nvSpPr>
          <p:spPr bwMode="auto">
            <a:xfrm>
              <a:off x="3852" y="2474"/>
              <a:ext cx="1911" cy="2857"/>
            </a:xfrm>
            <a:custGeom>
              <a:avLst/>
              <a:gdLst>
                <a:gd name="T0" fmla="*/ 992 w 1618"/>
                <a:gd name="T1" fmla="*/ 275 h 2419"/>
                <a:gd name="T2" fmla="*/ 294 w 1618"/>
                <a:gd name="T3" fmla="*/ 0 h 2419"/>
                <a:gd name="T4" fmla="*/ 348 w 1618"/>
                <a:gd name="T5" fmla="*/ 365 h 2419"/>
                <a:gd name="T6" fmla="*/ 296 w 1618"/>
                <a:gd name="T7" fmla="*/ 446 h 2419"/>
                <a:gd name="T8" fmla="*/ 303 w 1618"/>
                <a:gd name="T9" fmla="*/ 568 h 2419"/>
                <a:gd name="T10" fmla="*/ 0 w 1618"/>
                <a:gd name="T11" fmla="*/ 1288 h 2419"/>
                <a:gd name="T12" fmla="*/ 56 w 1618"/>
                <a:gd name="T13" fmla="*/ 2419 h 2419"/>
                <a:gd name="T14" fmla="*/ 731 w 1618"/>
                <a:gd name="T15" fmla="*/ 2419 h 2419"/>
                <a:gd name="T16" fmla="*/ 760 w 1618"/>
                <a:gd name="T17" fmla="*/ 1239 h 2419"/>
                <a:gd name="T18" fmla="*/ 863 w 1618"/>
                <a:gd name="T19" fmla="*/ 1512 h 2419"/>
                <a:gd name="T20" fmla="*/ 1101 w 1618"/>
                <a:gd name="T21" fmla="*/ 2053 h 2419"/>
                <a:gd name="T22" fmla="*/ 1618 w 1618"/>
                <a:gd name="T23" fmla="*/ 1667 h 2419"/>
                <a:gd name="T24" fmla="*/ 992 w 1618"/>
                <a:gd name="T25" fmla="*/ 275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2419">
                  <a:moveTo>
                    <a:pt x="992" y="275"/>
                  </a:moveTo>
                  <a:cubicBezTo>
                    <a:pt x="761" y="28"/>
                    <a:pt x="294" y="0"/>
                    <a:pt x="294" y="0"/>
                  </a:cubicBezTo>
                  <a:cubicBezTo>
                    <a:pt x="348" y="365"/>
                    <a:pt x="348" y="365"/>
                    <a:pt x="348" y="365"/>
                  </a:cubicBezTo>
                  <a:cubicBezTo>
                    <a:pt x="296" y="446"/>
                    <a:pt x="296" y="446"/>
                    <a:pt x="296" y="446"/>
                  </a:cubicBezTo>
                  <a:cubicBezTo>
                    <a:pt x="303" y="568"/>
                    <a:pt x="303" y="568"/>
                    <a:pt x="303" y="568"/>
                  </a:cubicBezTo>
                  <a:cubicBezTo>
                    <a:pt x="0" y="1288"/>
                    <a:pt x="0" y="1288"/>
                    <a:pt x="0" y="1288"/>
                  </a:cubicBezTo>
                  <a:cubicBezTo>
                    <a:pt x="56" y="2419"/>
                    <a:pt x="56" y="2419"/>
                    <a:pt x="56" y="2419"/>
                  </a:cubicBezTo>
                  <a:cubicBezTo>
                    <a:pt x="731" y="2419"/>
                    <a:pt x="731" y="2419"/>
                    <a:pt x="731" y="2419"/>
                  </a:cubicBezTo>
                  <a:cubicBezTo>
                    <a:pt x="731" y="2419"/>
                    <a:pt x="722" y="1738"/>
                    <a:pt x="760" y="1239"/>
                  </a:cubicBezTo>
                  <a:cubicBezTo>
                    <a:pt x="863" y="1512"/>
                    <a:pt x="863" y="1512"/>
                    <a:pt x="863" y="1512"/>
                  </a:cubicBezTo>
                  <a:cubicBezTo>
                    <a:pt x="1101" y="2053"/>
                    <a:pt x="1101" y="2053"/>
                    <a:pt x="1101" y="2053"/>
                  </a:cubicBezTo>
                  <a:cubicBezTo>
                    <a:pt x="1618" y="1667"/>
                    <a:pt x="1618" y="1667"/>
                    <a:pt x="1618" y="1667"/>
                  </a:cubicBezTo>
                  <a:cubicBezTo>
                    <a:pt x="1618" y="1667"/>
                    <a:pt x="1224" y="522"/>
                    <a:pt x="992" y="275"/>
                  </a:cubicBezTo>
                  <a:close/>
                </a:path>
              </a:pathLst>
            </a:custGeom>
            <a:solidFill>
              <a:srgbClr val="EC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9" name="Freeform 72">
              <a:extLst>
                <a:ext uri="{FF2B5EF4-FFF2-40B4-BE49-F238E27FC236}">
                  <a16:creationId xmlns:a16="http://schemas.microsoft.com/office/drawing/2014/main" id="{7B295848-E06D-4028-8007-EDC90370A0E9}"/>
                </a:ext>
              </a:extLst>
            </p:cNvPr>
            <p:cNvSpPr>
              <a:spLocks/>
            </p:cNvSpPr>
            <p:nvPr/>
          </p:nvSpPr>
          <p:spPr bwMode="auto">
            <a:xfrm>
              <a:off x="2854" y="2462"/>
              <a:ext cx="1527" cy="2869"/>
            </a:xfrm>
            <a:custGeom>
              <a:avLst/>
              <a:gdLst>
                <a:gd name="T0" fmla="*/ 1245 w 1293"/>
                <a:gd name="T1" fmla="*/ 370 h 2429"/>
                <a:gd name="T2" fmla="*/ 1117 w 1293"/>
                <a:gd name="T3" fmla="*/ 450 h 2429"/>
                <a:gd name="T4" fmla="*/ 1205 w 1293"/>
                <a:gd name="T5" fmla="*/ 582 h 2429"/>
                <a:gd name="T6" fmla="*/ 845 w 1293"/>
                <a:gd name="T7" fmla="*/ 1298 h 2429"/>
                <a:gd name="T8" fmla="*/ 901 w 1293"/>
                <a:gd name="T9" fmla="*/ 2429 h 2429"/>
                <a:gd name="T10" fmla="*/ 779 w 1293"/>
                <a:gd name="T11" fmla="*/ 2429 h 2429"/>
                <a:gd name="T12" fmla="*/ 95 w 1293"/>
                <a:gd name="T13" fmla="*/ 2296 h 2429"/>
                <a:gd name="T14" fmla="*/ 59 w 1293"/>
                <a:gd name="T15" fmla="*/ 1080 h 2429"/>
                <a:gd name="T16" fmla="*/ 430 w 1293"/>
                <a:gd name="T17" fmla="*/ 10 h 2429"/>
                <a:gd name="T18" fmla="*/ 779 w 1293"/>
                <a:gd name="T19" fmla="*/ 0 h 2429"/>
                <a:gd name="T20" fmla="*/ 779 w 1293"/>
                <a:gd name="T21" fmla="*/ 0 h 2429"/>
                <a:gd name="T22" fmla="*/ 781 w 1293"/>
                <a:gd name="T23" fmla="*/ 0 h 2429"/>
                <a:gd name="T24" fmla="*/ 783 w 1293"/>
                <a:gd name="T25" fmla="*/ 0 h 2429"/>
                <a:gd name="T26" fmla="*/ 783 w 1293"/>
                <a:gd name="T27" fmla="*/ 0 h 2429"/>
                <a:gd name="T28" fmla="*/ 1131 w 1293"/>
                <a:gd name="T29" fmla="*/ 10 h 2429"/>
                <a:gd name="T30" fmla="*/ 1144 w 1293"/>
                <a:gd name="T31" fmla="*/ 10 h 2429"/>
                <a:gd name="T32" fmla="*/ 1293 w 1293"/>
                <a:gd name="T33" fmla="*/ 122 h 2429"/>
                <a:gd name="T34" fmla="*/ 1245 w 1293"/>
                <a:gd name="T35" fmla="*/ 370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3" h="2429">
                  <a:moveTo>
                    <a:pt x="1245" y="370"/>
                  </a:moveTo>
                  <a:cubicBezTo>
                    <a:pt x="1117" y="450"/>
                    <a:pt x="1117" y="450"/>
                    <a:pt x="1117" y="450"/>
                  </a:cubicBezTo>
                  <a:cubicBezTo>
                    <a:pt x="1205" y="582"/>
                    <a:pt x="1205" y="582"/>
                    <a:pt x="1205" y="582"/>
                  </a:cubicBezTo>
                  <a:cubicBezTo>
                    <a:pt x="845" y="1298"/>
                    <a:pt x="845" y="1298"/>
                    <a:pt x="845" y="1298"/>
                  </a:cubicBezTo>
                  <a:cubicBezTo>
                    <a:pt x="901" y="2429"/>
                    <a:pt x="901" y="2429"/>
                    <a:pt x="901" y="2429"/>
                  </a:cubicBezTo>
                  <a:cubicBezTo>
                    <a:pt x="779" y="2429"/>
                    <a:pt x="779" y="2429"/>
                    <a:pt x="779" y="2429"/>
                  </a:cubicBezTo>
                  <a:cubicBezTo>
                    <a:pt x="95" y="2296"/>
                    <a:pt x="95" y="2296"/>
                    <a:pt x="95" y="2296"/>
                  </a:cubicBezTo>
                  <a:cubicBezTo>
                    <a:pt x="95" y="2296"/>
                    <a:pt x="117" y="1574"/>
                    <a:pt x="59" y="1080"/>
                  </a:cubicBezTo>
                  <a:cubicBezTo>
                    <a:pt x="0" y="587"/>
                    <a:pt x="231" y="10"/>
                    <a:pt x="430" y="10"/>
                  </a:cubicBezTo>
                  <a:cubicBezTo>
                    <a:pt x="779" y="0"/>
                    <a:pt x="779" y="0"/>
                    <a:pt x="779" y="0"/>
                  </a:cubicBezTo>
                  <a:cubicBezTo>
                    <a:pt x="779" y="0"/>
                    <a:pt x="779" y="0"/>
                    <a:pt x="779" y="0"/>
                  </a:cubicBezTo>
                  <a:cubicBezTo>
                    <a:pt x="781" y="0"/>
                    <a:pt x="781" y="0"/>
                    <a:pt x="781" y="0"/>
                  </a:cubicBezTo>
                  <a:cubicBezTo>
                    <a:pt x="783" y="0"/>
                    <a:pt x="783" y="0"/>
                    <a:pt x="783" y="0"/>
                  </a:cubicBezTo>
                  <a:cubicBezTo>
                    <a:pt x="783" y="0"/>
                    <a:pt x="783" y="0"/>
                    <a:pt x="783" y="0"/>
                  </a:cubicBezTo>
                  <a:cubicBezTo>
                    <a:pt x="1131" y="10"/>
                    <a:pt x="1131" y="10"/>
                    <a:pt x="1131" y="10"/>
                  </a:cubicBezTo>
                  <a:cubicBezTo>
                    <a:pt x="1136" y="10"/>
                    <a:pt x="1140" y="10"/>
                    <a:pt x="1144" y="10"/>
                  </a:cubicBezTo>
                  <a:cubicBezTo>
                    <a:pt x="1200" y="17"/>
                    <a:pt x="1228" y="48"/>
                    <a:pt x="1293" y="122"/>
                  </a:cubicBezTo>
                  <a:lnTo>
                    <a:pt x="1245" y="3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0" name="Freeform 73">
              <a:extLst>
                <a:ext uri="{FF2B5EF4-FFF2-40B4-BE49-F238E27FC236}">
                  <a16:creationId xmlns:a16="http://schemas.microsoft.com/office/drawing/2014/main" id="{36CD56FB-73AC-490B-8A04-1B7E272F20B9}"/>
                </a:ext>
              </a:extLst>
            </p:cNvPr>
            <p:cNvSpPr>
              <a:spLocks/>
            </p:cNvSpPr>
            <p:nvPr/>
          </p:nvSpPr>
          <p:spPr bwMode="auto">
            <a:xfrm>
              <a:off x="1814" y="2474"/>
              <a:ext cx="1868" cy="2857"/>
            </a:xfrm>
            <a:custGeom>
              <a:avLst/>
              <a:gdLst>
                <a:gd name="T0" fmla="*/ 1256 w 1581"/>
                <a:gd name="T1" fmla="*/ 576 h 2419"/>
                <a:gd name="T2" fmla="*/ 1312 w 1581"/>
                <a:gd name="T3" fmla="*/ 439 h 2419"/>
                <a:gd name="T4" fmla="*/ 1168 w 1581"/>
                <a:gd name="T5" fmla="*/ 387 h 2419"/>
                <a:gd name="T6" fmla="*/ 1167 w 1581"/>
                <a:gd name="T7" fmla="*/ 385 h 2419"/>
                <a:gd name="T8" fmla="*/ 1310 w 1581"/>
                <a:gd name="T9" fmla="*/ 0 h 2419"/>
                <a:gd name="T10" fmla="*/ 620 w 1581"/>
                <a:gd name="T11" fmla="*/ 275 h 2419"/>
                <a:gd name="T12" fmla="*/ 0 w 1581"/>
                <a:gd name="T13" fmla="*/ 1667 h 2419"/>
                <a:gd name="T14" fmla="*/ 512 w 1581"/>
                <a:gd name="T15" fmla="*/ 2053 h 2419"/>
                <a:gd name="T16" fmla="*/ 748 w 1581"/>
                <a:gd name="T17" fmla="*/ 1512 h 2419"/>
                <a:gd name="T18" fmla="*/ 839 w 1581"/>
                <a:gd name="T19" fmla="*/ 1269 h 2419"/>
                <a:gd name="T20" fmla="*/ 866 w 1581"/>
                <a:gd name="T21" fmla="*/ 2419 h 2419"/>
                <a:gd name="T22" fmla="*/ 1568 w 1581"/>
                <a:gd name="T23" fmla="*/ 2419 h 2419"/>
                <a:gd name="T24" fmla="*/ 1581 w 1581"/>
                <a:gd name="T25" fmla="*/ 1263 h 2419"/>
                <a:gd name="T26" fmla="*/ 1256 w 1581"/>
                <a:gd name="T27" fmla="*/ 576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419">
                  <a:moveTo>
                    <a:pt x="1256" y="576"/>
                  </a:moveTo>
                  <a:cubicBezTo>
                    <a:pt x="1312" y="439"/>
                    <a:pt x="1312" y="439"/>
                    <a:pt x="1312" y="439"/>
                  </a:cubicBezTo>
                  <a:cubicBezTo>
                    <a:pt x="1168" y="387"/>
                    <a:pt x="1168" y="387"/>
                    <a:pt x="1168" y="387"/>
                  </a:cubicBezTo>
                  <a:cubicBezTo>
                    <a:pt x="1167" y="385"/>
                    <a:pt x="1167" y="385"/>
                    <a:pt x="1167" y="385"/>
                  </a:cubicBezTo>
                  <a:cubicBezTo>
                    <a:pt x="1310" y="0"/>
                    <a:pt x="1310" y="0"/>
                    <a:pt x="1310" y="0"/>
                  </a:cubicBezTo>
                  <a:cubicBezTo>
                    <a:pt x="1310" y="0"/>
                    <a:pt x="849" y="28"/>
                    <a:pt x="620" y="275"/>
                  </a:cubicBezTo>
                  <a:cubicBezTo>
                    <a:pt x="391" y="522"/>
                    <a:pt x="0" y="1667"/>
                    <a:pt x="0" y="1667"/>
                  </a:cubicBezTo>
                  <a:cubicBezTo>
                    <a:pt x="512" y="2053"/>
                    <a:pt x="512" y="2053"/>
                    <a:pt x="512" y="2053"/>
                  </a:cubicBezTo>
                  <a:cubicBezTo>
                    <a:pt x="748" y="1512"/>
                    <a:pt x="748" y="1512"/>
                    <a:pt x="748" y="1512"/>
                  </a:cubicBezTo>
                  <a:cubicBezTo>
                    <a:pt x="839" y="1269"/>
                    <a:pt x="839" y="1269"/>
                    <a:pt x="839" y="1269"/>
                  </a:cubicBezTo>
                  <a:cubicBezTo>
                    <a:pt x="874" y="1765"/>
                    <a:pt x="866" y="2419"/>
                    <a:pt x="866" y="2419"/>
                  </a:cubicBezTo>
                  <a:cubicBezTo>
                    <a:pt x="1568" y="2419"/>
                    <a:pt x="1568" y="2419"/>
                    <a:pt x="1568" y="2419"/>
                  </a:cubicBezTo>
                  <a:cubicBezTo>
                    <a:pt x="1581" y="1263"/>
                    <a:pt x="1581" y="1263"/>
                    <a:pt x="1581" y="1263"/>
                  </a:cubicBezTo>
                  <a:lnTo>
                    <a:pt x="1256" y="576"/>
                  </a:lnTo>
                  <a:close/>
                </a:path>
              </a:pathLst>
            </a:custGeom>
            <a:solidFill>
              <a:srgbClr val="EC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1" name="Freeform 74">
              <a:extLst>
                <a:ext uri="{FF2B5EF4-FFF2-40B4-BE49-F238E27FC236}">
                  <a16:creationId xmlns:a16="http://schemas.microsoft.com/office/drawing/2014/main" id="{F9B5BD1B-D140-4BF6-9AAE-F161096C69B0}"/>
                </a:ext>
              </a:extLst>
            </p:cNvPr>
            <p:cNvSpPr>
              <a:spLocks/>
            </p:cNvSpPr>
            <p:nvPr/>
          </p:nvSpPr>
          <p:spPr bwMode="auto">
            <a:xfrm>
              <a:off x="3362" y="2037"/>
              <a:ext cx="844" cy="764"/>
            </a:xfrm>
            <a:custGeom>
              <a:avLst/>
              <a:gdLst>
                <a:gd name="T0" fmla="*/ 128 w 715"/>
                <a:gd name="T1" fmla="*/ 44 h 647"/>
                <a:gd name="T2" fmla="*/ 0 w 715"/>
                <a:gd name="T3" fmla="*/ 370 h 647"/>
                <a:gd name="T4" fmla="*/ 332 w 715"/>
                <a:gd name="T5" fmla="*/ 630 h 647"/>
                <a:gd name="T6" fmla="*/ 715 w 715"/>
                <a:gd name="T7" fmla="*/ 369 h 647"/>
                <a:gd name="T8" fmla="*/ 548 w 715"/>
                <a:gd name="T9" fmla="*/ 0 h 647"/>
                <a:gd name="T10" fmla="*/ 128 w 715"/>
                <a:gd name="T11" fmla="*/ 44 h 647"/>
              </a:gdLst>
              <a:ahLst/>
              <a:cxnLst>
                <a:cxn ang="0">
                  <a:pos x="T0" y="T1"/>
                </a:cxn>
                <a:cxn ang="0">
                  <a:pos x="T2" y="T3"/>
                </a:cxn>
                <a:cxn ang="0">
                  <a:pos x="T4" y="T5"/>
                </a:cxn>
                <a:cxn ang="0">
                  <a:pos x="T6" y="T7"/>
                </a:cxn>
                <a:cxn ang="0">
                  <a:pos x="T8" y="T9"/>
                </a:cxn>
                <a:cxn ang="0">
                  <a:pos x="T10" y="T11"/>
                </a:cxn>
              </a:cxnLst>
              <a:rect l="0" t="0" r="r" b="b"/>
              <a:pathLst>
                <a:path w="715" h="647">
                  <a:moveTo>
                    <a:pt x="128" y="44"/>
                  </a:moveTo>
                  <a:cubicBezTo>
                    <a:pt x="128" y="44"/>
                    <a:pt x="122" y="370"/>
                    <a:pt x="0" y="370"/>
                  </a:cubicBezTo>
                  <a:cubicBezTo>
                    <a:pt x="0" y="370"/>
                    <a:pt x="94" y="647"/>
                    <a:pt x="332" y="630"/>
                  </a:cubicBezTo>
                  <a:cubicBezTo>
                    <a:pt x="570" y="613"/>
                    <a:pt x="715" y="369"/>
                    <a:pt x="715" y="369"/>
                  </a:cubicBezTo>
                  <a:cubicBezTo>
                    <a:pt x="715" y="369"/>
                    <a:pt x="592" y="304"/>
                    <a:pt x="548" y="0"/>
                  </a:cubicBezTo>
                  <a:lnTo>
                    <a:pt x="128" y="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2" name="Freeform 75">
              <a:extLst>
                <a:ext uri="{FF2B5EF4-FFF2-40B4-BE49-F238E27FC236}">
                  <a16:creationId xmlns:a16="http://schemas.microsoft.com/office/drawing/2014/main" id="{AD70B0D7-3C57-4F67-957A-37BB70D1D9C6}"/>
                </a:ext>
              </a:extLst>
            </p:cNvPr>
            <p:cNvSpPr>
              <a:spLocks/>
            </p:cNvSpPr>
            <p:nvPr/>
          </p:nvSpPr>
          <p:spPr bwMode="auto">
            <a:xfrm>
              <a:off x="3173" y="466"/>
              <a:ext cx="1160" cy="1796"/>
            </a:xfrm>
            <a:custGeom>
              <a:avLst/>
              <a:gdLst>
                <a:gd name="T0" fmla="*/ 0 w 982"/>
                <a:gd name="T1" fmla="*/ 686 h 1521"/>
                <a:gd name="T2" fmla="*/ 497 w 982"/>
                <a:gd name="T3" fmla="*/ 1521 h 1521"/>
                <a:gd name="T4" fmla="*/ 913 w 982"/>
                <a:gd name="T5" fmla="*/ 583 h 1521"/>
                <a:gd name="T6" fmla="*/ 499 w 982"/>
                <a:gd name="T7" fmla="*/ 0 h 1521"/>
                <a:gd name="T8" fmla="*/ 0 w 982"/>
                <a:gd name="T9" fmla="*/ 686 h 1521"/>
              </a:gdLst>
              <a:ahLst/>
              <a:cxnLst>
                <a:cxn ang="0">
                  <a:pos x="T0" y="T1"/>
                </a:cxn>
                <a:cxn ang="0">
                  <a:pos x="T2" y="T3"/>
                </a:cxn>
                <a:cxn ang="0">
                  <a:pos x="T4" y="T5"/>
                </a:cxn>
                <a:cxn ang="0">
                  <a:pos x="T6" y="T7"/>
                </a:cxn>
                <a:cxn ang="0">
                  <a:pos x="T8" y="T9"/>
                </a:cxn>
              </a:cxnLst>
              <a:rect l="0" t="0" r="r" b="b"/>
              <a:pathLst>
                <a:path w="982" h="1521">
                  <a:moveTo>
                    <a:pt x="0" y="686"/>
                  </a:moveTo>
                  <a:cubicBezTo>
                    <a:pt x="0" y="686"/>
                    <a:pt x="113" y="1521"/>
                    <a:pt x="497" y="1521"/>
                  </a:cubicBezTo>
                  <a:cubicBezTo>
                    <a:pt x="880" y="1521"/>
                    <a:pt x="982" y="853"/>
                    <a:pt x="913" y="583"/>
                  </a:cubicBezTo>
                  <a:cubicBezTo>
                    <a:pt x="855" y="357"/>
                    <a:pt x="499" y="0"/>
                    <a:pt x="499" y="0"/>
                  </a:cubicBezTo>
                  <a:cubicBezTo>
                    <a:pt x="499" y="0"/>
                    <a:pt x="203" y="572"/>
                    <a:pt x="0" y="68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3" name="Freeform 76">
              <a:extLst>
                <a:ext uri="{FF2B5EF4-FFF2-40B4-BE49-F238E27FC236}">
                  <a16:creationId xmlns:a16="http://schemas.microsoft.com/office/drawing/2014/main" id="{079372BE-8AC7-4912-9139-16A306A4A5E8}"/>
                </a:ext>
              </a:extLst>
            </p:cNvPr>
            <p:cNvSpPr>
              <a:spLocks/>
            </p:cNvSpPr>
            <p:nvPr/>
          </p:nvSpPr>
          <p:spPr bwMode="auto">
            <a:xfrm>
              <a:off x="2994" y="1249"/>
              <a:ext cx="309" cy="351"/>
            </a:xfrm>
            <a:custGeom>
              <a:avLst/>
              <a:gdLst>
                <a:gd name="T0" fmla="*/ 215 w 261"/>
                <a:gd name="T1" fmla="*/ 62 h 297"/>
                <a:gd name="T2" fmla="*/ 191 w 261"/>
                <a:gd name="T3" fmla="*/ 35 h 297"/>
                <a:gd name="T4" fmla="*/ 26 w 261"/>
                <a:gd name="T5" fmla="*/ 101 h 297"/>
                <a:gd name="T6" fmla="*/ 220 w 261"/>
                <a:gd name="T7" fmla="*/ 297 h 297"/>
                <a:gd name="T8" fmla="*/ 256 w 261"/>
                <a:gd name="T9" fmla="*/ 253 h 297"/>
                <a:gd name="T10" fmla="*/ 215 w 261"/>
                <a:gd name="T11" fmla="*/ 62 h 297"/>
              </a:gdLst>
              <a:ahLst/>
              <a:cxnLst>
                <a:cxn ang="0">
                  <a:pos x="T0" y="T1"/>
                </a:cxn>
                <a:cxn ang="0">
                  <a:pos x="T2" y="T3"/>
                </a:cxn>
                <a:cxn ang="0">
                  <a:pos x="T4" y="T5"/>
                </a:cxn>
                <a:cxn ang="0">
                  <a:pos x="T6" y="T7"/>
                </a:cxn>
                <a:cxn ang="0">
                  <a:pos x="T8" y="T9"/>
                </a:cxn>
                <a:cxn ang="0">
                  <a:pos x="T10" y="T11"/>
                </a:cxn>
              </a:cxnLst>
              <a:rect l="0" t="0" r="r" b="b"/>
              <a:pathLst>
                <a:path w="261" h="297">
                  <a:moveTo>
                    <a:pt x="215" y="62"/>
                  </a:moveTo>
                  <a:cubicBezTo>
                    <a:pt x="212" y="49"/>
                    <a:pt x="203" y="39"/>
                    <a:pt x="191" y="35"/>
                  </a:cubicBezTo>
                  <a:cubicBezTo>
                    <a:pt x="148" y="21"/>
                    <a:pt x="51" y="0"/>
                    <a:pt x="26" y="101"/>
                  </a:cubicBezTo>
                  <a:cubicBezTo>
                    <a:pt x="0" y="212"/>
                    <a:pt x="127" y="295"/>
                    <a:pt x="220" y="297"/>
                  </a:cubicBezTo>
                  <a:cubicBezTo>
                    <a:pt x="243" y="297"/>
                    <a:pt x="261" y="275"/>
                    <a:pt x="256" y="253"/>
                  </a:cubicBezTo>
                  <a:lnTo>
                    <a:pt x="215" y="62"/>
                  </a:lnTo>
                  <a:close/>
                </a:path>
              </a:pathLst>
            </a:custGeom>
            <a:solidFill>
              <a:srgbClr val="FAB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4" name="Freeform 77">
              <a:extLst>
                <a:ext uri="{FF2B5EF4-FFF2-40B4-BE49-F238E27FC236}">
                  <a16:creationId xmlns:a16="http://schemas.microsoft.com/office/drawing/2014/main" id="{75EFFB3B-845C-4870-951F-0D9F2977DFCE}"/>
                </a:ext>
              </a:extLst>
            </p:cNvPr>
            <p:cNvSpPr>
              <a:spLocks/>
            </p:cNvSpPr>
            <p:nvPr/>
          </p:nvSpPr>
          <p:spPr bwMode="auto">
            <a:xfrm>
              <a:off x="3852" y="2410"/>
              <a:ext cx="592" cy="1585"/>
            </a:xfrm>
            <a:custGeom>
              <a:avLst/>
              <a:gdLst>
                <a:gd name="T0" fmla="*/ 300 w 501"/>
                <a:gd name="T1" fmla="*/ 53 h 1342"/>
                <a:gd name="T2" fmla="*/ 501 w 501"/>
                <a:gd name="T3" fmla="*/ 86 h 1342"/>
                <a:gd name="T4" fmla="*/ 444 w 501"/>
                <a:gd name="T5" fmla="*/ 437 h 1342"/>
                <a:gd name="T6" fmla="*/ 296 w 501"/>
                <a:gd name="T7" fmla="*/ 500 h 1342"/>
                <a:gd name="T8" fmla="*/ 410 w 501"/>
                <a:gd name="T9" fmla="*/ 622 h 1342"/>
                <a:gd name="T10" fmla="*/ 0 w 501"/>
                <a:gd name="T11" fmla="*/ 1342 h 1342"/>
                <a:gd name="T12" fmla="*/ 300 w 501"/>
                <a:gd name="T13" fmla="*/ 53 h 1342"/>
              </a:gdLst>
              <a:ahLst/>
              <a:cxnLst>
                <a:cxn ang="0">
                  <a:pos x="T0" y="T1"/>
                </a:cxn>
                <a:cxn ang="0">
                  <a:pos x="T2" y="T3"/>
                </a:cxn>
                <a:cxn ang="0">
                  <a:pos x="T4" y="T5"/>
                </a:cxn>
                <a:cxn ang="0">
                  <a:pos x="T6" y="T7"/>
                </a:cxn>
                <a:cxn ang="0">
                  <a:pos x="T8" y="T9"/>
                </a:cxn>
                <a:cxn ang="0">
                  <a:pos x="T10" y="T11"/>
                </a:cxn>
                <a:cxn ang="0">
                  <a:pos x="T12" y="T13"/>
                </a:cxn>
              </a:cxnLst>
              <a:rect l="0" t="0" r="r" b="b"/>
              <a:pathLst>
                <a:path w="501" h="1342">
                  <a:moveTo>
                    <a:pt x="300" y="53"/>
                  </a:moveTo>
                  <a:cubicBezTo>
                    <a:pt x="300" y="53"/>
                    <a:pt x="396" y="0"/>
                    <a:pt x="501" y="86"/>
                  </a:cubicBezTo>
                  <a:cubicBezTo>
                    <a:pt x="444" y="437"/>
                    <a:pt x="444" y="437"/>
                    <a:pt x="444" y="437"/>
                  </a:cubicBezTo>
                  <a:cubicBezTo>
                    <a:pt x="296" y="500"/>
                    <a:pt x="296" y="500"/>
                    <a:pt x="296" y="500"/>
                  </a:cubicBezTo>
                  <a:cubicBezTo>
                    <a:pt x="410" y="622"/>
                    <a:pt x="410" y="622"/>
                    <a:pt x="410" y="622"/>
                  </a:cubicBezTo>
                  <a:cubicBezTo>
                    <a:pt x="0" y="1342"/>
                    <a:pt x="0" y="1342"/>
                    <a:pt x="0" y="1342"/>
                  </a:cubicBezTo>
                  <a:lnTo>
                    <a:pt x="30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5" name="Freeform 78">
              <a:extLst>
                <a:ext uri="{FF2B5EF4-FFF2-40B4-BE49-F238E27FC236}">
                  <a16:creationId xmlns:a16="http://schemas.microsoft.com/office/drawing/2014/main" id="{0147C105-D89F-448F-9827-C5FD08143297}"/>
                </a:ext>
              </a:extLst>
            </p:cNvPr>
            <p:cNvSpPr>
              <a:spLocks/>
            </p:cNvSpPr>
            <p:nvPr/>
          </p:nvSpPr>
          <p:spPr bwMode="auto">
            <a:xfrm>
              <a:off x="3150" y="2410"/>
              <a:ext cx="532" cy="1603"/>
            </a:xfrm>
            <a:custGeom>
              <a:avLst/>
              <a:gdLst>
                <a:gd name="T0" fmla="*/ 450 w 450"/>
                <a:gd name="T1" fmla="*/ 1357 h 1357"/>
                <a:gd name="T2" fmla="*/ 125 w 450"/>
                <a:gd name="T3" fmla="*/ 630 h 1357"/>
                <a:gd name="T4" fmla="*/ 181 w 450"/>
                <a:gd name="T5" fmla="*/ 493 h 1357"/>
                <a:gd name="T6" fmla="*/ 37 w 450"/>
                <a:gd name="T7" fmla="*/ 441 h 1357"/>
                <a:gd name="T8" fmla="*/ 7 w 450"/>
                <a:gd name="T9" fmla="*/ 152 h 1357"/>
                <a:gd name="T10" fmla="*/ 0 w 450"/>
                <a:gd name="T11" fmla="*/ 86 h 1357"/>
                <a:gd name="T12" fmla="*/ 201 w 450"/>
                <a:gd name="T13" fmla="*/ 53 h 1357"/>
                <a:gd name="T14" fmla="*/ 237 w 450"/>
                <a:gd name="T15" fmla="*/ 199 h 1357"/>
                <a:gd name="T16" fmla="*/ 450 w 450"/>
                <a:gd name="T17" fmla="*/ 1320 h 1357"/>
                <a:gd name="T18" fmla="*/ 450 w 450"/>
                <a:gd name="T19" fmla="*/ 135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1357">
                  <a:moveTo>
                    <a:pt x="450" y="1357"/>
                  </a:moveTo>
                  <a:cubicBezTo>
                    <a:pt x="125" y="630"/>
                    <a:pt x="125" y="630"/>
                    <a:pt x="125" y="630"/>
                  </a:cubicBezTo>
                  <a:cubicBezTo>
                    <a:pt x="181" y="493"/>
                    <a:pt x="181" y="493"/>
                    <a:pt x="181" y="493"/>
                  </a:cubicBezTo>
                  <a:cubicBezTo>
                    <a:pt x="37" y="441"/>
                    <a:pt x="37" y="441"/>
                    <a:pt x="37" y="441"/>
                  </a:cubicBezTo>
                  <a:cubicBezTo>
                    <a:pt x="7" y="152"/>
                    <a:pt x="7" y="152"/>
                    <a:pt x="7" y="152"/>
                  </a:cubicBezTo>
                  <a:cubicBezTo>
                    <a:pt x="0" y="86"/>
                    <a:pt x="0" y="86"/>
                    <a:pt x="0" y="86"/>
                  </a:cubicBezTo>
                  <a:cubicBezTo>
                    <a:pt x="104" y="0"/>
                    <a:pt x="201" y="53"/>
                    <a:pt x="201" y="53"/>
                  </a:cubicBezTo>
                  <a:cubicBezTo>
                    <a:pt x="237" y="199"/>
                    <a:pt x="237" y="199"/>
                    <a:pt x="237" y="199"/>
                  </a:cubicBezTo>
                  <a:cubicBezTo>
                    <a:pt x="450" y="1320"/>
                    <a:pt x="450" y="1320"/>
                    <a:pt x="450" y="1320"/>
                  </a:cubicBezTo>
                  <a:lnTo>
                    <a:pt x="450" y="1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6" name="Freeform 79">
              <a:extLst>
                <a:ext uri="{FF2B5EF4-FFF2-40B4-BE49-F238E27FC236}">
                  <a16:creationId xmlns:a16="http://schemas.microsoft.com/office/drawing/2014/main" id="{6F45FD97-F958-4BBD-98DF-CA2C367CE281}"/>
                </a:ext>
              </a:extLst>
            </p:cNvPr>
            <p:cNvSpPr>
              <a:spLocks/>
            </p:cNvSpPr>
            <p:nvPr/>
          </p:nvSpPr>
          <p:spPr bwMode="auto">
            <a:xfrm>
              <a:off x="2621" y="21"/>
              <a:ext cx="1258" cy="1269"/>
            </a:xfrm>
            <a:custGeom>
              <a:avLst/>
              <a:gdLst>
                <a:gd name="T0" fmla="*/ 1065 w 1065"/>
                <a:gd name="T1" fmla="*/ 78 h 1074"/>
                <a:gd name="T2" fmla="*/ 962 w 1065"/>
                <a:gd name="T3" fmla="*/ 1074 h 1074"/>
                <a:gd name="T4" fmla="*/ 19 w 1065"/>
                <a:gd name="T5" fmla="*/ 1052 h 1074"/>
                <a:gd name="T6" fmla="*/ 9 w 1065"/>
                <a:gd name="T7" fmla="*/ 814 h 1074"/>
                <a:gd name="T8" fmla="*/ 426 w 1065"/>
                <a:gd name="T9" fmla="*/ 358 h 1074"/>
                <a:gd name="T10" fmla="*/ 612 w 1065"/>
                <a:gd name="T11" fmla="*/ 156 h 1074"/>
                <a:gd name="T12" fmla="*/ 1065 w 1065"/>
                <a:gd name="T13" fmla="*/ 78 h 1074"/>
              </a:gdLst>
              <a:ahLst/>
              <a:cxnLst>
                <a:cxn ang="0">
                  <a:pos x="T0" y="T1"/>
                </a:cxn>
                <a:cxn ang="0">
                  <a:pos x="T2" y="T3"/>
                </a:cxn>
                <a:cxn ang="0">
                  <a:pos x="T4" y="T5"/>
                </a:cxn>
                <a:cxn ang="0">
                  <a:pos x="T6" y="T7"/>
                </a:cxn>
                <a:cxn ang="0">
                  <a:pos x="T8" y="T9"/>
                </a:cxn>
                <a:cxn ang="0">
                  <a:pos x="T10" y="T11"/>
                </a:cxn>
                <a:cxn ang="0">
                  <a:pos x="T12" y="T13"/>
                </a:cxn>
              </a:cxnLst>
              <a:rect l="0" t="0" r="r" b="b"/>
              <a:pathLst>
                <a:path w="1065" h="1074">
                  <a:moveTo>
                    <a:pt x="1065" y="78"/>
                  </a:moveTo>
                  <a:cubicBezTo>
                    <a:pt x="962" y="1074"/>
                    <a:pt x="962" y="1074"/>
                    <a:pt x="962" y="1074"/>
                  </a:cubicBezTo>
                  <a:cubicBezTo>
                    <a:pt x="19" y="1052"/>
                    <a:pt x="19" y="1052"/>
                    <a:pt x="19" y="1052"/>
                  </a:cubicBezTo>
                  <a:cubicBezTo>
                    <a:pt x="4" y="976"/>
                    <a:pt x="0" y="914"/>
                    <a:pt x="9" y="814"/>
                  </a:cubicBezTo>
                  <a:cubicBezTo>
                    <a:pt x="31" y="573"/>
                    <a:pt x="319" y="430"/>
                    <a:pt x="426" y="358"/>
                  </a:cubicBezTo>
                  <a:cubicBezTo>
                    <a:pt x="532" y="286"/>
                    <a:pt x="435" y="312"/>
                    <a:pt x="612" y="156"/>
                  </a:cubicBezTo>
                  <a:cubicBezTo>
                    <a:pt x="789" y="0"/>
                    <a:pt x="1065" y="78"/>
                    <a:pt x="1065" y="7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7" name="Freeform 80">
              <a:extLst>
                <a:ext uri="{FF2B5EF4-FFF2-40B4-BE49-F238E27FC236}">
                  <a16:creationId xmlns:a16="http://schemas.microsoft.com/office/drawing/2014/main" id="{E534EA1F-1F6B-4B3F-8311-F074502B7074}"/>
                </a:ext>
              </a:extLst>
            </p:cNvPr>
            <p:cNvSpPr>
              <a:spLocks/>
            </p:cNvSpPr>
            <p:nvPr/>
          </p:nvSpPr>
          <p:spPr bwMode="auto">
            <a:xfrm>
              <a:off x="3515" y="-11"/>
              <a:ext cx="1289" cy="1324"/>
            </a:xfrm>
            <a:custGeom>
              <a:avLst/>
              <a:gdLst>
                <a:gd name="T0" fmla="*/ 1087 w 1091"/>
                <a:gd name="T1" fmla="*/ 1120 h 1120"/>
                <a:gd name="T2" fmla="*/ 317 w 1091"/>
                <a:gd name="T3" fmla="*/ 1101 h 1120"/>
                <a:gd name="T4" fmla="*/ 255 w 1091"/>
                <a:gd name="T5" fmla="*/ 633 h 1120"/>
                <a:gd name="T6" fmla="*/ 546 w 1091"/>
                <a:gd name="T7" fmla="*/ 8 h 1120"/>
                <a:gd name="T8" fmla="*/ 1003 w 1091"/>
                <a:gd name="T9" fmla="*/ 945 h 1120"/>
                <a:gd name="T10" fmla="*/ 1087 w 1091"/>
                <a:gd name="T11" fmla="*/ 1120 h 1120"/>
              </a:gdLst>
              <a:ahLst/>
              <a:cxnLst>
                <a:cxn ang="0">
                  <a:pos x="T0" y="T1"/>
                </a:cxn>
                <a:cxn ang="0">
                  <a:pos x="T2" y="T3"/>
                </a:cxn>
                <a:cxn ang="0">
                  <a:pos x="T4" y="T5"/>
                </a:cxn>
                <a:cxn ang="0">
                  <a:pos x="T6" y="T7"/>
                </a:cxn>
                <a:cxn ang="0">
                  <a:pos x="T8" y="T9"/>
                </a:cxn>
                <a:cxn ang="0">
                  <a:pos x="T10" y="T11"/>
                </a:cxn>
              </a:cxnLst>
              <a:rect l="0" t="0" r="r" b="b"/>
              <a:pathLst>
                <a:path w="1091" h="1120">
                  <a:moveTo>
                    <a:pt x="1087" y="1120"/>
                  </a:moveTo>
                  <a:cubicBezTo>
                    <a:pt x="317" y="1101"/>
                    <a:pt x="317" y="1101"/>
                    <a:pt x="317" y="1101"/>
                  </a:cubicBezTo>
                  <a:cubicBezTo>
                    <a:pt x="255" y="633"/>
                    <a:pt x="255" y="633"/>
                    <a:pt x="255" y="633"/>
                  </a:cubicBezTo>
                  <a:cubicBezTo>
                    <a:pt x="255" y="633"/>
                    <a:pt x="0" y="0"/>
                    <a:pt x="546" y="8"/>
                  </a:cubicBezTo>
                  <a:cubicBezTo>
                    <a:pt x="1091" y="16"/>
                    <a:pt x="988" y="763"/>
                    <a:pt x="1003" y="945"/>
                  </a:cubicBezTo>
                  <a:cubicBezTo>
                    <a:pt x="1006" y="983"/>
                    <a:pt x="1040" y="1055"/>
                    <a:pt x="1087" y="112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8" name="Freeform 81">
              <a:extLst>
                <a:ext uri="{FF2B5EF4-FFF2-40B4-BE49-F238E27FC236}">
                  <a16:creationId xmlns:a16="http://schemas.microsoft.com/office/drawing/2014/main" id="{36936468-E6A4-418A-A5FC-2B28FC6DA4DA}"/>
                </a:ext>
              </a:extLst>
            </p:cNvPr>
            <p:cNvSpPr>
              <a:spLocks/>
            </p:cNvSpPr>
            <p:nvPr/>
          </p:nvSpPr>
          <p:spPr bwMode="auto">
            <a:xfrm>
              <a:off x="3173" y="546"/>
              <a:ext cx="1101" cy="767"/>
            </a:xfrm>
            <a:custGeom>
              <a:avLst/>
              <a:gdLst>
                <a:gd name="T0" fmla="*/ 932 w 932"/>
                <a:gd name="T1" fmla="*/ 649 h 649"/>
                <a:gd name="T2" fmla="*/ 4 w 932"/>
                <a:gd name="T3" fmla="*/ 649 h 649"/>
                <a:gd name="T4" fmla="*/ 0 w 932"/>
                <a:gd name="T5" fmla="*/ 618 h 649"/>
                <a:gd name="T6" fmla="*/ 499 w 932"/>
                <a:gd name="T7" fmla="*/ 0 h 649"/>
                <a:gd name="T8" fmla="*/ 913 w 932"/>
                <a:gd name="T9" fmla="*/ 515 h 649"/>
                <a:gd name="T10" fmla="*/ 932 w 932"/>
                <a:gd name="T11" fmla="*/ 649 h 649"/>
              </a:gdLst>
              <a:ahLst/>
              <a:cxnLst>
                <a:cxn ang="0">
                  <a:pos x="T0" y="T1"/>
                </a:cxn>
                <a:cxn ang="0">
                  <a:pos x="T2" y="T3"/>
                </a:cxn>
                <a:cxn ang="0">
                  <a:pos x="T4" y="T5"/>
                </a:cxn>
                <a:cxn ang="0">
                  <a:pos x="T6" y="T7"/>
                </a:cxn>
                <a:cxn ang="0">
                  <a:pos x="T8" y="T9"/>
                </a:cxn>
                <a:cxn ang="0">
                  <a:pos x="T10" y="T11"/>
                </a:cxn>
              </a:cxnLst>
              <a:rect l="0" t="0" r="r" b="b"/>
              <a:pathLst>
                <a:path w="932" h="649">
                  <a:moveTo>
                    <a:pt x="932" y="649"/>
                  </a:moveTo>
                  <a:cubicBezTo>
                    <a:pt x="4" y="649"/>
                    <a:pt x="4" y="649"/>
                    <a:pt x="4" y="649"/>
                  </a:cubicBezTo>
                  <a:cubicBezTo>
                    <a:pt x="1" y="629"/>
                    <a:pt x="0" y="618"/>
                    <a:pt x="0" y="618"/>
                  </a:cubicBezTo>
                  <a:cubicBezTo>
                    <a:pt x="203" y="504"/>
                    <a:pt x="499" y="0"/>
                    <a:pt x="499" y="0"/>
                  </a:cubicBezTo>
                  <a:cubicBezTo>
                    <a:pt x="499" y="0"/>
                    <a:pt x="855" y="289"/>
                    <a:pt x="913" y="515"/>
                  </a:cubicBezTo>
                  <a:cubicBezTo>
                    <a:pt x="923" y="553"/>
                    <a:pt x="929" y="598"/>
                    <a:pt x="932" y="64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sp>
          <p:nvSpPr>
            <p:cNvPr id="19" name="Freeform 82">
              <a:extLst>
                <a:ext uri="{FF2B5EF4-FFF2-40B4-BE49-F238E27FC236}">
                  <a16:creationId xmlns:a16="http://schemas.microsoft.com/office/drawing/2014/main" id="{2898E71B-4611-4094-A4C3-FE2523077E36}"/>
                </a:ext>
              </a:extLst>
            </p:cNvPr>
            <p:cNvSpPr>
              <a:spLocks/>
            </p:cNvSpPr>
            <p:nvPr/>
          </p:nvSpPr>
          <p:spPr bwMode="auto">
            <a:xfrm>
              <a:off x="2994" y="1249"/>
              <a:ext cx="309" cy="351"/>
            </a:xfrm>
            <a:custGeom>
              <a:avLst/>
              <a:gdLst>
                <a:gd name="T0" fmla="*/ 215 w 261"/>
                <a:gd name="T1" fmla="*/ 62 h 297"/>
                <a:gd name="T2" fmla="*/ 191 w 261"/>
                <a:gd name="T3" fmla="*/ 35 h 297"/>
                <a:gd name="T4" fmla="*/ 26 w 261"/>
                <a:gd name="T5" fmla="*/ 101 h 297"/>
                <a:gd name="T6" fmla="*/ 220 w 261"/>
                <a:gd name="T7" fmla="*/ 297 h 297"/>
                <a:gd name="T8" fmla="*/ 256 w 261"/>
                <a:gd name="T9" fmla="*/ 253 h 297"/>
                <a:gd name="T10" fmla="*/ 215 w 261"/>
                <a:gd name="T11" fmla="*/ 62 h 297"/>
              </a:gdLst>
              <a:ahLst/>
              <a:cxnLst>
                <a:cxn ang="0">
                  <a:pos x="T0" y="T1"/>
                </a:cxn>
                <a:cxn ang="0">
                  <a:pos x="T2" y="T3"/>
                </a:cxn>
                <a:cxn ang="0">
                  <a:pos x="T4" y="T5"/>
                </a:cxn>
                <a:cxn ang="0">
                  <a:pos x="T6" y="T7"/>
                </a:cxn>
                <a:cxn ang="0">
                  <a:pos x="T8" y="T9"/>
                </a:cxn>
                <a:cxn ang="0">
                  <a:pos x="T10" y="T11"/>
                </a:cxn>
              </a:cxnLst>
              <a:rect l="0" t="0" r="r" b="b"/>
              <a:pathLst>
                <a:path w="261" h="297">
                  <a:moveTo>
                    <a:pt x="215" y="62"/>
                  </a:moveTo>
                  <a:cubicBezTo>
                    <a:pt x="212" y="49"/>
                    <a:pt x="203" y="39"/>
                    <a:pt x="191" y="35"/>
                  </a:cubicBezTo>
                  <a:cubicBezTo>
                    <a:pt x="148" y="21"/>
                    <a:pt x="51" y="0"/>
                    <a:pt x="26" y="101"/>
                  </a:cubicBezTo>
                  <a:cubicBezTo>
                    <a:pt x="0" y="212"/>
                    <a:pt x="127" y="295"/>
                    <a:pt x="220" y="297"/>
                  </a:cubicBezTo>
                  <a:cubicBezTo>
                    <a:pt x="243" y="297"/>
                    <a:pt x="261" y="275"/>
                    <a:pt x="256" y="253"/>
                  </a:cubicBezTo>
                  <a:lnTo>
                    <a:pt x="215" y="6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Verdana" pitchFamily="34" charset="0"/>
                <a:ea typeface="+mn-ea"/>
                <a:cs typeface="+mn-cs"/>
              </a:endParaRPr>
            </a:p>
          </p:txBody>
        </p:sp>
      </p:grpSp>
      <p:sp>
        <p:nvSpPr>
          <p:cNvPr id="20" name="TextBox 19">
            <a:extLst>
              <a:ext uri="{FF2B5EF4-FFF2-40B4-BE49-F238E27FC236}">
                <a16:creationId xmlns:a16="http://schemas.microsoft.com/office/drawing/2014/main" id="{CC74979A-D65C-47F7-8D1C-D4ECA3BFDBD3}"/>
              </a:ext>
            </a:extLst>
          </p:cNvPr>
          <p:cNvSpPr txBox="1"/>
          <p:nvPr/>
        </p:nvSpPr>
        <p:spPr>
          <a:xfrm>
            <a:off x="4149787" y="2955755"/>
            <a:ext cx="7408204" cy="201593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600"/>
              </a:spcAft>
              <a:buClrTx/>
              <a:buSzTx/>
              <a:buFontTx/>
              <a:buNone/>
              <a:tabLst/>
              <a:defRPr/>
            </a:pPr>
            <a:r>
              <a:rPr kumimoji="0" lang="en-CA" sz="2400" b="1" i="0" u="none" strike="noStrike" kern="1200" cap="none" spc="0" normalizeH="0" baseline="0" noProof="0" dirty="0">
                <a:ln>
                  <a:noFill/>
                </a:ln>
                <a:effectLst/>
                <a:uLnTx/>
                <a:uFillTx/>
                <a:ea typeface="+mn-ea"/>
                <a:cs typeface="+mn-cs"/>
              </a:rPr>
              <a:t>Worse patient outcomes when HCPs provide less patient-centered care</a:t>
            </a:r>
            <a:r>
              <a:rPr kumimoji="0" lang="en-CA" sz="2400" b="1" i="0" u="none" strike="noStrike" kern="1200" cap="none" spc="0" normalizeH="0" baseline="30000" noProof="0" dirty="0">
                <a:ln>
                  <a:noFill/>
                </a:ln>
                <a:effectLst/>
                <a:uLnTx/>
                <a:uFillTx/>
                <a:ea typeface="+mn-ea"/>
                <a:cs typeface="+mn-cs"/>
              </a:rPr>
              <a:t>1</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ea typeface="+mn-ea"/>
                <a:cs typeface="+mn-cs"/>
              </a:rPr>
              <a:t>20.1% </a:t>
            </a:r>
            <a:r>
              <a:rPr kumimoji="0" lang="en-US" sz="2400" b="0" i="0" u="none" strike="noStrike" kern="1200" cap="none" spc="0" normalizeH="0" baseline="0" noProof="0" dirty="0">
                <a:ln>
                  <a:noFill/>
                </a:ln>
                <a:effectLst/>
                <a:uLnTx/>
                <a:uFillTx/>
                <a:ea typeface="+mn-ea"/>
                <a:cs typeface="+mn-cs"/>
              </a:rPr>
              <a:t>of patients achieved </a:t>
            </a:r>
            <a:r>
              <a:rPr kumimoji="0" lang="en-US" sz="2400" b="1" i="0" u="none" strike="noStrike" kern="1200" cap="none" spc="0" normalizeH="0" baseline="0" noProof="0" dirty="0">
                <a:ln>
                  <a:noFill/>
                </a:ln>
                <a:effectLst/>
                <a:uLnTx/>
                <a:uFillTx/>
                <a:ea typeface="+mn-ea"/>
                <a:cs typeface="+mn-cs"/>
              </a:rPr>
              <a:t>≥10% </a:t>
            </a:r>
            <a:r>
              <a:rPr kumimoji="0" lang="en-US" sz="2400" b="0" i="0" u="none" strike="noStrike" kern="1200" cap="none" spc="0" normalizeH="0" baseline="0" noProof="0" dirty="0">
                <a:ln>
                  <a:noFill/>
                </a:ln>
                <a:effectLst/>
                <a:uLnTx/>
                <a:uFillTx/>
                <a:ea typeface="+mn-ea"/>
                <a:cs typeface="+mn-cs"/>
              </a:rPr>
              <a:t>weight loss if they </a:t>
            </a:r>
            <a:r>
              <a:rPr kumimoji="0" lang="en-US" sz="2400" b="1" i="0" u="none" strike="noStrike" kern="1200" cap="none" spc="0" normalizeH="0" baseline="0" noProof="0" dirty="0">
                <a:ln>
                  <a:noFill/>
                </a:ln>
                <a:effectLst/>
                <a:uLnTx/>
                <a:uFillTx/>
                <a:ea typeface="+mn-ea"/>
                <a:cs typeface="+mn-cs"/>
              </a:rPr>
              <a:t>did not perceive judgment </a:t>
            </a:r>
            <a:r>
              <a:rPr kumimoji="0" lang="en-US" sz="2400" b="0" i="0" u="none" strike="noStrike" kern="1200" cap="none" spc="0" normalizeH="0" baseline="0" noProof="0" dirty="0">
                <a:ln>
                  <a:noFill/>
                </a:ln>
                <a:effectLst/>
                <a:uLnTx/>
                <a:uFillTx/>
                <a:ea typeface="+mn-ea"/>
                <a:cs typeface="+mn-cs"/>
              </a:rPr>
              <a:t>by their HCP, compared to </a:t>
            </a:r>
            <a:r>
              <a:rPr kumimoji="0" lang="en-US" sz="2400" b="1" i="0" u="none" strike="noStrike" kern="1200" cap="none" spc="0" normalizeH="0" baseline="0" noProof="0" dirty="0">
                <a:ln>
                  <a:noFill/>
                </a:ln>
                <a:effectLst/>
                <a:uLnTx/>
                <a:uFillTx/>
                <a:ea typeface="+mn-ea"/>
                <a:cs typeface="+mn-cs"/>
              </a:rPr>
              <a:t>13.5% </a:t>
            </a:r>
            <a:r>
              <a:rPr kumimoji="0" lang="en-US" sz="2400" b="0" i="0" u="none" strike="noStrike" kern="1200" cap="none" spc="0" normalizeH="0" baseline="0" noProof="0" dirty="0">
                <a:ln>
                  <a:noFill/>
                </a:ln>
                <a:effectLst/>
                <a:uLnTx/>
                <a:uFillTx/>
                <a:ea typeface="+mn-ea"/>
                <a:cs typeface="+mn-cs"/>
              </a:rPr>
              <a:t>who perceived judgment</a:t>
            </a:r>
            <a:r>
              <a:rPr kumimoji="0" lang="en-US" sz="2400" b="0" i="0" u="none" strike="noStrike" kern="1200" cap="none" spc="0" normalizeH="0" baseline="30000" noProof="0" dirty="0">
                <a:ln>
                  <a:noFill/>
                </a:ln>
                <a:effectLst/>
                <a:uLnTx/>
                <a:uFillTx/>
                <a:ea typeface="+mn-ea"/>
                <a:cs typeface="+mn-cs"/>
              </a:rPr>
              <a:t>2</a:t>
            </a:r>
            <a:r>
              <a:rPr kumimoji="0" lang="en-US" sz="2400" b="0" i="0" u="none" strike="noStrike" kern="1200" cap="none" spc="0" normalizeH="0" baseline="0" noProof="0" dirty="0">
                <a:ln>
                  <a:noFill/>
                </a:ln>
                <a:effectLst/>
                <a:uLnTx/>
                <a:uFillTx/>
                <a:ea typeface="+mn-ea"/>
                <a:cs typeface="+mn-cs"/>
              </a:rPr>
              <a:t> </a:t>
            </a:r>
          </a:p>
        </p:txBody>
      </p:sp>
      <p:sp>
        <p:nvSpPr>
          <p:cNvPr id="21" name="Rectangle 20">
            <a:extLst>
              <a:ext uri="{FF2B5EF4-FFF2-40B4-BE49-F238E27FC236}">
                <a16:creationId xmlns:a16="http://schemas.microsoft.com/office/drawing/2014/main" id="{36C64E1C-AF26-4D0E-BB8C-863296FCE9C2}"/>
              </a:ext>
            </a:extLst>
          </p:cNvPr>
          <p:cNvSpPr/>
          <p:nvPr/>
        </p:nvSpPr>
        <p:spPr>
          <a:xfrm>
            <a:off x="179882" y="5179196"/>
            <a:ext cx="4506418" cy="167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pis For Office"/>
              <a:ea typeface="+mn-ea"/>
              <a:cs typeface="+mn-cs"/>
            </a:endParaRP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p:txBody>
          <a:bodyPr/>
          <a:lstStyle/>
          <a:p>
            <a:r>
              <a:rPr lang="da-DK" sz="1000" i="0" dirty="0"/>
              <a:t>HCP, healthcare professional.</a:t>
            </a:r>
            <a:br>
              <a:rPr lang="da-DK" sz="1000" i="0" dirty="0"/>
            </a:br>
            <a:r>
              <a:rPr lang="da-DK" sz="1000" i="0" dirty="0"/>
              <a:t>1. Puhl M et al. Clin Diabetes 2016;34:44–50; 2. Gudzune KA et al. Prev Med 2014;62:103–7. </a:t>
            </a:r>
          </a:p>
        </p:txBody>
      </p:sp>
    </p:spTree>
    <p:extLst>
      <p:ext uri="{BB962C8B-B14F-4D97-AF65-F5344CB8AC3E}">
        <p14:creationId xmlns:p14="http://schemas.microsoft.com/office/powerpoint/2010/main" val="226948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3191E1A-0B43-4F08-BD0F-09123D3D1A17}"/>
              </a:ext>
            </a:extLst>
          </p:cNvPr>
          <p:cNvSpPr/>
          <p:nvPr/>
        </p:nvSpPr>
        <p:spPr>
          <a:xfrm>
            <a:off x="1264939" y="2103022"/>
            <a:ext cx="9662122" cy="3420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A765A9F-0D5D-49F1-A4AC-24EF9B23C2FA}"/>
              </a:ext>
            </a:extLst>
          </p:cNvPr>
          <p:cNvSpPr>
            <a:spLocks noGrp="1"/>
          </p:cNvSpPr>
          <p:nvPr>
            <p:ph type="title"/>
          </p:nvPr>
        </p:nvSpPr>
        <p:spPr/>
        <p:txBody>
          <a:bodyPr>
            <a:normAutofit fontScale="90000"/>
          </a:bodyPr>
          <a:lstStyle/>
          <a:p>
            <a:r>
              <a:rPr lang="en-CA" dirty="0"/>
              <a:t>Non-whites </a:t>
            </a:r>
            <a:r>
              <a:rPr lang="en-US" sz="4400" b="0" i="0" dirty="0">
                <a:effectLst/>
              </a:rPr>
              <a:t>have systematically experienced greater socioeconomic obstacles to health </a:t>
            </a:r>
            <a:br>
              <a:rPr lang="en-US" sz="4400" dirty="0"/>
            </a:br>
            <a:r>
              <a:rPr lang="en-US" sz="4400" b="0" i="0" dirty="0">
                <a:effectLst/>
              </a:rPr>
              <a:t>based on their racial or ethnic group</a:t>
            </a:r>
            <a:endParaRPr lang="en-CA" dirty="0"/>
          </a:p>
        </p:txBody>
      </p:sp>
      <p:sp>
        <p:nvSpPr>
          <p:cNvPr id="3" name="Text Placeholder 2">
            <a:extLst>
              <a:ext uri="{FF2B5EF4-FFF2-40B4-BE49-F238E27FC236}">
                <a16:creationId xmlns:a16="http://schemas.microsoft.com/office/drawing/2014/main" id="{372B4AAA-EA07-4ED9-81BA-61223805108D}"/>
              </a:ext>
            </a:extLst>
          </p:cNvPr>
          <p:cNvSpPr>
            <a:spLocks noGrp="1"/>
          </p:cNvSpPr>
          <p:nvPr>
            <p:ph type="body" sz="quarter" idx="13"/>
          </p:nvPr>
        </p:nvSpPr>
        <p:spPr>
          <a:xfrm>
            <a:off x="647998" y="6217003"/>
            <a:ext cx="10591705" cy="324000"/>
          </a:xfrm>
        </p:spPr>
        <p:txBody>
          <a:bodyPr/>
          <a:lstStyle/>
          <a:p>
            <a:r>
              <a:rPr lang="en-CA" sz="1000" i="0" dirty="0"/>
              <a:t>*Patient experiences, i.e., psychological, stress, due to weight stigma and bias.</a:t>
            </a:r>
            <a:br>
              <a:rPr lang="en-CA" sz="1000" i="0" dirty="0"/>
            </a:br>
            <a:r>
              <a:rPr lang="en-CA" sz="1000" i="0" dirty="0"/>
              <a:t>CDC, Centers for Disease Control and Prevention.</a:t>
            </a:r>
            <a:br>
              <a:rPr lang="en-CA" sz="1000" i="0" dirty="0"/>
            </a:br>
            <a:r>
              <a:rPr lang="en-CA" sz="1000" i="0" dirty="0"/>
              <a:t>1. CDC, </a:t>
            </a:r>
            <a:r>
              <a:rPr lang="en-US" sz="1000" dirty="0"/>
              <a:t>Racial and Ethnic Disparities in Adult Obesity in the United States: CDC’s Tracking to Inform State and Local Action 2019 </a:t>
            </a:r>
            <a:r>
              <a:rPr lang="en-CA" sz="1000" i="0" dirty="0"/>
              <a:t>Available at: </a:t>
            </a:r>
            <a:r>
              <a:rPr lang="en-CA" sz="1000" i="0" dirty="0">
                <a:hlinkClick r:id="rId2">
                  <a:extLst>
                    <a:ext uri="{A12FA001-AC4F-418D-AE19-62706E023703}">
                      <ahyp:hlinkClr xmlns:ahyp="http://schemas.microsoft.com/office/drawing/2018/hyperlinkcolor" val="tx"/>
                    </a:ext>
                  </a:extLst>
                </a:hlinkClick>
              </a:rPr>
              <a:t>https://</a:t>
            </a:r>
            <a:r>
              <a:rPr lang="fr-FR" sz="1000" i="0" dirty="0">
                <a:hlinkClick r:id="rId2">
                  <a:extLst>
                    <a:ext uri="{A12FA001-AC4F-418D-AE19-62706E023703}">
                      <ahyp:hlinkClr xmlns:ahyp="http://schemas.microsoft.com/office/drawing/2018/hyperlinkcolor" val="tx"/>
                    </a:ext>
                  </a:extLst>
                </a:hlinkClick>
              </a:rPr>
              <a:t>www.cdc.gov/pcd/issues/2019/18_0579.htm</a:t>
            </a:r>
            <a:r>
              <a:rPr lang="fr-FR" sz="1000" i="0" dirty="0"/>
              <a:t>. </a:t>
            </a:r>
            <a:r>
              <a:rPr lang="fr-FR" sz="1000" i="0" dirty="0" err="1"/>
              <a:t>Accessed</a:t>
            </a:r>
            <a:r>
              <a:rPr lang="fr-FR" sz="1000" i="0" dirty="0"/>
              <a:t> August 2022.</a:t>
            </a:r>
            <a:endParaRPr lang="en-CA" sz="1000" i="0" dirty="0"/>
          </a:p>
        </p:txBody>
      </p:sp>
      <p:sp>
        <p:nvSpPr>
          <p:cNvPr id="8" name="TextBox 7">
            <a:extLst>
              <a:ext uri="{FF2B5EF4-FFF2-40B4-BE49-F238E27FC236}">
                <a16:creationId xmlns:a16="http://schemas.microsoft.com/office/drawing/2014/main" id="{D81E45F8-7FE7-489E-8189-1677C1BCC6A8}"/>
              </a:ext>
            </a:extLst>
          </p:cNvPr>
          <p:cNvSpPr txBox="1"/>
          <p:nvPr/>
        </p:nvSpPr>
        <p:spPr>
          <a:xfrm>
            <a:off x="1264939" y="2103022"/>
            <a:ext cx="9662122" cy="338554"/>
          </a:xfrm>
          <a:prstGeom prst="rect">
            <a:avLst/>
          </a:prstGeom>
          <a:solidFill>
            <a:schemeClr val="tx1">
              <a:lumMod val="75000"/>
              <a:lumOff val="25000"/>
            </a:schemeClr>
          </a:solidFill>
        </p:spPr>
        <p:txBody>
          <a:bodyPr wrap="square" rtlCol="0">
            <a:spAutoFit/>
          </a:bodyPr>
          <a:lstStyle/>
          <a:p>
            <a:pPr algn="ctr"/>
            <a:r>
              <a:rPr lang="en-CA" sz="1600" dirty="0">
                <a:solidFill>
                  <a:schemeClr val="bg1"/>
                </a:solidFill>
              </a:rPr>
              <a:t>Underlying risks for disparities in obesity prevalence in non-Hispanic Black and Hispanics</a:t>
            </a:r>
          </a:p>
        </p:txBody>
      </p:sp>
      <p:sp>
        <p:nvSpPr>
          <p:cNvPr id="9" name="TextBox 8">
            <a:extLst>
              <a:ext uri="{FF2B5EF4-FFF2-40B4-BE49-F238E27FC236}">
                <a16:creationId xmlns:a16="http://schemas.microsoft.com/office/drawing/2014/main" id="{2D52EB67-25DE-48A3-9100-6328769F1880}"/>
              </a:ext>
            </a:extLst>
          </p:cNvPr>
          <p:cNvSpPr txBox="1"/>
          <p:nvPr/>
        </p:nvSpPr>
        <p:spPr>
          <a:xfrm rot="16200000">
            <a:off x="-52349" y="3867916"/>
            <a:ext cx="2973131" cy="338554"/>
          </a:xfrm>
          <a:prstGeom prst="rect">
            <a:avLst/>
          </a:prstGeom>
          <a:solidFill>
            <a:schemeClr val="tx1">
              <a:lumMod val="75000"/>
              <a:lumOff val="25000"/>
            </a:schemeClr>
          </a:solidFill>
        </p:spPr>
        <p:txBody>
          <a:bodyPr wrap="square" rtlCol="0">
            <a:spAutoFit/>
          </a:bodyPr>
          <a:lstStyle/>
          <a:p>
            <a:pPr algn="ctr"/>
            <a:r>
              <a:rPr lang="en-CA" sz="1600" dirty="0">
                <a:solidFill>
                  <a:schemeClr val="bg1"/>
                </a:solidFill>
              </a:rPr>
              <a:t>Social determinants of health</a:t>
            </a:r>
          </a:p>
        </p:txBody>
      </p:sp>
      <p:sp>
        <p:nvSpPr>
          <p:cNvPr id="11" name="TextBox 10">
            <a:extLst>
              <a:ext uri="{FF2B5EF4-FFF2-40B4-BE49-F238E27FC236}">
                <a16:creationId xmlns:a16="http://schemas.microsoft.com/office/drawing/2014/main" id="{8F34EC61-B593-404B-A2DF-6D612E2E2957}"/>
              </a:ext>
            </a:extLst>
          </p:cNvPr>
          <p:cNvSpPr txBox="1"/>
          <p:nvPr/>
        </p:nvSpPr>
        <p:spPr>
          <a:xfrm>
            <a:off x="1705284" y="2610834"/>
            <a:ext cx="3113264" cy="307777"/>
          </a:xfrm>
          <a:prstGeom prst="rect">
            <a:avLst/>
          </a:prstGeom>
          <a:noFill/>
        </p:spPr>
        <p:txBody>
          <a:bodyPr wrap="square">
            <a:spAutoFit/>
          </a:bodyPr>
          <a:lstStyle/>
          <a:p>
            <a:r>
              <a:rPr lang="en-US" sz="1400" dirty="0">
                <a:solidFill>
                  <a:srgbClr val="000000"/>
                </a:solidFill>
              </a:rPr>
              <a:t>L</a:t>
            </a:r>
            <a:r>
              <a:rPr lang="en-US" sz="1400" b="0" i="0" dirty="0">
                <a:solidFill>
                  <a:srgbClr val="000000"/>
                </a:solidFill>
                <a:effectLst/>
              </a:rPr>
              <a:t>ower high school graduation rates</a:t>
            </a:r>
            <a:endParaRPr lang="en-CA" sz="1400" dirty="0"/>
          </a:p>
        </p:txBody>
      </p:sp>
      <p:sp>
        <p:nvSpPr>
          <p:cNvPr id="13" name="TextBox 12">
            <a:extLst>
              <a:ext uri="{FF2B5EF4-FFF2-40B4-BE49-F238E27FC236}">
                <a16:creationId xmlns:a16="http://schemas.microsoft.com/office/drawing/2014/main" id="{B226F18D-EC28-4E7A-818E-D19626E43973}"/>
              </a:ext>
            </a:extLst>
          </p:cNvPr>
          <p:cNvSpPr txBox="1"/>
          <p:nvPr/>
        </p:nvSpPr>
        <p:spPr>
          <a:xfrm>
            <a:off x="1705284" y="3038951"/>
            <a:ext cx="2619850" cy="307777"/>
          </a:xfrm>
          <a:prstGeom prst="rect">
            <a:avLst/>
          </a:prstGeom>
          <a:noFill/>
        </p:spPr>
        <p:txBody>
          <a:bodyPr wrap="square">
            <a:spAutoFit/>
          </a:bodyPr>
          <a:lstStyle/>
          <a:p>
            <a:r>
              <a:rPr lang="en-US" sz="1400" dirty="0">
                <a:solidFill>
                  <a:srgbClr val="000000"/>
                </a:solidFill>
              </a:rPr>
              <a:t>H</a:t>
            </a:r>
            <a:r>
              <a:rPr lang="en-US" sz="1400" b="0" i="0" dirty="0">
                <a:solidFill>
                  <a:srgbClr val="000000"/>
                </a:solidFill>
                <a:effectLst/>
              </a:rPr>
              <a:t>igher rates of unemployment</a:t>
            </a:r>
            <a:endParaRPr lang="en-CA" sz="1400" dirty="0"/>
          </a:p>
        </p:txBody>
      </p:sp>
      <p:sp>
        <p:nvSpPr>
          <p:cNvPr id="15" name="TextBox 14">
            <a:extLst>
              <a:ext uri="{FF2B5EF4-FFF2-40B4-BE49-F238E27FC236}">
                <a16:creationId xmlns:a16="http://schemas.microsoft.com/office/drawing/2014/main" id="{8F76A8B0-4C13-434F-94CB-7C11ACA4F2D9}"/>
              </a:ext>
            </a:extLst>
          </p:cNvPr>
          <p:cNvSpPr txBox="1"/>
          <p:nvPr/>
        </p:nvSpPr>
        <p:spPr>
          <a:xfrm>
            <a:off x="1705284" y="3467068"/>
            <a:ext cx="2723596" cy="307777"/>
          </a:xfrm>
          <a:prstGeom prst="rect">
            <a:avLst/>
          </a:prstGeom>
          <a:noFill/>
        </p:spPr>
        <p:txBody>
          <a:bodyPr wrap="square">
            <a:spAutoFit/>
          </a:bodyPr>
          <a:lstStyle/>
          <a:p>
            <a:r>
              <a:rPr lang="en-US" sz="1400" dirty="0">
                <a:solidFill>
                  <a:srgbClr val="000000"/>
                </a:solidFill>
              </a:rPr>
              <a:t>H</a:t>
            </a:r>
            <a:r>
              <a:rPr lang="en-US" sz="1400" b="0" i="0" dirty="0">
                <a:solidFill>
                  <a:srgbClr val="000000"/>
                </a:solidFill>
                <a:effectLst/>
              </a:rPr>
              <a:t>igher levels of food insecurity</a:t>
            </a:r>
            <a:endParaRPr lang="en-CA" sz="1400" dirty="0"/>
          </a:p>
        </p:txBody>
      </p:sp>
      <p:sp>
        <p:nvSpPr>
          <p:cNvPr id="17" name="TextBox 16">
            <a:extLst>
              <a:ext uri="{FF2B5EF4-FFF2-40B4-BE49-F238E27FC236}">
                <a16:creationId xmlns:a16="http://schemas.microsoft.com/office/drawing/2014/main" id="{DB387570-D5A5-44FD-85FE-62928F6E5FEB}"/>
              </a:ext>
            </a:extLst>
          </p:cNvPr>
          <p:cNvSpPr txBox="1"/>
          <p:nvPr/>
        </p:nvSpPr>
        <p:spPr>
          <a:xfrm>
            <a:off x="1705284" y="3895185"/>
            <a:ext cx="2619850" cy="307777"/>
          </a:xfrm>
          <a:prstGeom prst="rect">
            <a:avLst/>
          </a:prstGeom>
          <a:noFill/>
        </p:spPr>
        <p:txBody>
          <a:bodyPr wrap="square">
            <a:spAutoFit/>
          </a:bodyPr>
          <a:lstStyle/>
          <a:p>
            <a:r>
              <a:rPr lang="en-US" sz="1400" dirty="0">
                <a:solidFill>
                  <a:srgbClr val="000000"/>
                </a:solidFill>
              </a:rPr>
              <a:t>Poor access to healthy food</a:t>
            </a:r>
            <a:endParaRPr lang="en-CA" sz="1400" dirty="0"/>
          </a:p>
        </p:txBody>
      </p:sp>
      <p:sp>
        <p:nvSpPr>
          <p:cNvPr id="19" name="TextBox 18">
            <a:extLst>
              <a:ext uri="{FF2B5EF4-FFF2-40B4-BE49-F238E27FC236}">
                <a16:creationId xmlns:a16="http://schemas.microsoft.com/office/drawing/2014/main" id="{2AF3F59A-2399-43C7-8370-8389CF1DEF77}"/>
              </a:ext>
            </a:extLst>
          </p:cNvPr>
          <p:cNvSpPr txBox="1"/>
          <p:nvPr/>
        </p:nvSpPr>
        <p:spPr>
          <a:xfrm>
            <a:off x="1705284" y="4323302"/>
            <a:ext cx="4436206" cy="307777"/>
          </a:xfrm>
          <a:prstGeom prst="rect">
            <a:avLst/>
          </a:prstGeom>
          <a:noFill/>
        </p:spPr>
        <p:txBody>
          <a:bodyPr wrap="square">
            <a:spAutoFit/>
          </a:bodyPr>
          <a:lstStyle/>
          <a:p>
            <a:r>
              <a:rPr lang="en-US" sz="1400" dirty="0">
                <a:solidFill>
                  <a:srgbClr val="000000"/>
                </a:solidFill>
              </a:rPr>
              <a:t>L</a:t>
            </a:r>
            <a:r>
              <a:rPr lang="en-US" sz="1400" b="0" i="0" dirty="0">
                <a:solidFill>
                  <a:srgbClr val="000000"/>
                </a:solidFill>
                <a:effectLst/>
              </a:rPr>
              <a:t>ess access to convenient places for physical activity</a:t>
            </a:r>
            <a:endParaRPr lang="en-CA" sz="1400" dirty="0"/>
          </a:p>
        </p:txBody>
      </p:sp>
      <p:sp>
        <p:nvSpPr>
          <p:cNvPr id="21" name="TextBox 20">
            <a:extLst>
              <a:ext uri="{FF2B5EF4-FFF2-40B4-BE49-F238E27FC236}">
                <a16:creationId xmlns:a16="http://schemas.microsoft.com/office/drawing/2014/main" id="{0D9C8946-430C-4853-9EC6-A487CBAF204A}"/>
              </a:ext>
            </a:extLst>
          </p:cNvPr>
          <p:cNvSpPr txBox="1"/>
          <p:nvPr/>
        </p:nvSpPr>
        <p:spPr>
          <a:xfrm>
            <a:off x="1705284" y="4751419"/>
            <a:ext cx="3380340" cy="307777"/>
          </a:xfrm>
          <a:prstGeom prst="rect">
            <a:avLst/>
          </a:prstGeom>
          <a:noFill/>
        </p:spPr>
        <p:txBody>
          <a:bodyPr wrap="square">
            <a:spAutoFit/>
          </a:bodyPr>
          <a:lstStyle/>
          <a:p>
            <a:r>
              <a:rPr lang="en-US" sz="1400" dirty="0">
                <a:solidFill>
                  <a:srgbClr val="000000"/>
                </a:solidFill>
              </a:rPr>
              <a:t>T</a:t>
            </a:r>
            <a:r>
              <a:rPr lang="en-US" sz="1400" b="0" i="0" dirty="0">
                <a:solidFill>
                  <a:srgbClr val="000000"/>
                </a:solidFill>
                <a:effectLst/>
              </a:rPr>
              <a:t>argeted marketing of unhealthy foods</a:t>
            </a:r>
            <a:endParaRPr lang="en-CA" sz="1400" dirty="0"/>
          </a:p>
        </p:txBody>
      </p:sp>
      <p:sp>
        <p:nvSpPr>
          <p:cNvPr id="23" name="TextBox 22">
            <a:extLst>
              <a:ext uri="{FF2B5EF4-FFF2-40B4-BE49-F238E27FC236}">
                <a16:creationId xmlns:a16="http://schemas.microsoft.com/office/drawing/2014/main" id="{E788A0AF-B990-44B1-B2AC-1EF52A20C35F}"/>
              </a:ext>
            </a:extLst>
          </p:cNvPr>
          <p:cNvSpPr txBox="1"/>
          <p:nvPr/>
        </p:nvSpPr>
        <p:spPr>
          <a:xfrm>
            <a:off x="1705284" y="5179535"/>
            <a:ext cx="3235484" cy="307777"/>
          </a:xfrm>
          <a:prstGeom prst="rect">
            <a:avLst/>
          </a:prstGeom>
          <a:noFill/>
        </p:spPr>
        <p:txBody>
          <a:bodyPr wrap="square">
            <a:spAutoFit/>
          </a:bodyPr>
          <a:lstStyle/>
          <a:p>
            <a:r>
              <a:rPr lang="en-US" sz="1400" dirty="0">
                <a:solidFill>
                  <a:srgbClr val="000000"/>
                </a:solidFill>
              </a:rPr>
              <a:t>P</a:t>
            </a:r>
            <a:r>
              <a:rPr lang="en-US" sz="1400" b="0" i="0" dirty="0">
                <a:solidFill>
                  <a:srgbClr val="000000"/>
                </a:solidFill>
                <a:effectLst/>
              </a:rPr>
              <a:t>oor access to healthcare or referrals </a:t>
            </a:r>
            <a:endParaRPr lang="en-CA" sz="1400" dirty="0"/>
          </a:p>
        </p:txBody>
      </p:sp>
      <p:grpSp>
        <p:nvGrpSpPr>
          <p:cNvPr id="29" name="Group 28">
            <a:extLst>
              <a:ext uri="{FF2B5EF4-FFF2-40B4-BE49-F238E27FC236}">
                <a16:creationId xmlns:a16="http://schemas.microsoft.com/office/drawing/2014/main" id="{E91C60E4-E807-4B19-853D-259D9C967192}"/>
              </a:ext>
            </a:extLst>
          </p:cNvPr>
          <p:cNvGrpSpPr/>
          <p:nvPr/>
        </p:nvGrpSpPr>
        <p:grpSpPr>
          <a:xfrm>
            <a:off x="7161954" y="3413733"/>
            <a:ext cx="1484768" cy="1781004"/>
            <a:chOff x="6578847" y="2792033"/>
            <a:chExt cx="1484768" cy="1781004"/>
          </a:xfrm>
        </p:grpSpPr>
        <p:sp>
          <p:nvSpPr>
            <p:cNvPr id="24" name="Oval 23">
              <a:extLst>
                <a:ext uri="{FF2B5EF4-FFF2-40B4-BE49-F238E27FC236}">
                  <a16:creationId xmlns:a16="http://schemas.microsoft.com/office/drawing/2014/main" id="{F28AF094-064C-4A32-B33E-1E4641F801EA}"/>
                </a:ext>
              </a:extLst>
            </p:cNvPr>
            <p:cNvSpPr/>
            <p:nvPr/>
          </p:nvSpPr>
          <p:spPr>
            <a:xfrm>
              <a:off x="6578847" y="2792033"/>
              <a:ext cx="1484768" cy="770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Obesity</a:t>
              </a:r>
            </a:p>
          </p:txBody>
        </p:sp>
        <p:sp>
          <p:nvSpPr>
            <p:cNvPr id="25" name="Oval 24">
              <a:extLst>
                <a:ext uri="{FF2B5EF4-FFF2-40B4-BE49-F238E27FC236}">
                  <a16:creationId xmlns:a16="http://schemas.microsoft.com/office/drawing/2014/main" id="{0EF2F2F2-05AA-4D18-9E8F-2984A09D8914}"/>
                </a:ext>
              </a:extLst>
            </p:cNvPr>
            <p:cNvSpPr/>
            <p:nvPr/>
          </p:nvSpPr>
          <p:spPr>
            <a:xfrm>
              <a:off x="6578847" y="3802969"/>
              <a:ext cx="1484768" cy="7700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Chronic diseases</a:t>
              </a:r>
            </a:p>
          </p:txBody>
        </p:sp>
      </p:grpSp>
      <p:sp>
        <p:nvSpPr>
          <p:cNvPr id="26" name="Rectangle 25">
            <a:extLst>
              <a:ext uri="{FF2B5EF4-FFF2-40B4-BE49-F238E27FC236}">
                <a16:creationId xmlns:a16="http://schemas.microsoft.com/office/drawing/2014/main" id="{14081D11-63A7-4160-B652-D8E1D8F071A7}"/>
              </a:ext>
            </a:extLst>
          </p:cNvPr>
          <p:cNvSpPr/>
          <p:nvPr/>
        </p:nvSpPr>
        <p:spPr>
          <a:xfrm>
            <a:off x="9328087" y="3820972"/>
            <a:ext cx="1267485" cy="96652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t>Poor health outcomes</a:t>
            </a:r>
          </a:p>
        </p:txBody>
      </p:sp>
      <p:cxnSp>
        <p:nvCxnSpPr>
          <p:cNvPr id="33" name="Straight Connector 32">
            <a:extLst>
              <a:ext uri="{FF2B5EF4-FFF2-40B4-BE49-F238E27FC236}">
                <a16:creationId xmlns:a16="http://schemas.microsoft.com/office/drawing/2014/main" id="{E5F73666-8E34-48FB-A42B-C070A6AB5980}"/>
              </a:ext>
            </a:extLst>
          </p:cNvPr>
          <p:cNvCxnSpPr>
            <a:cxnSpLocks/>
          </p:cNvCxnSpPr>
          <p:nvPr/>
        </p:nvCxnSpPr>
        <p:spPr>
          <a:xfrm>
            <a:off x="1598539" y="2765514"/>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ABB005-DC17-4E29-A93C-6A87AB64BA0B}"/>
              </a:ext>
            </a:extLst>
          </p:cNvPr>
          <p:cNvCxnSpPr>
            <a:cxnSpLocks/>
          </p:cNvCxnSpPr>
          <p:nvPr/>
        </p:nvCxnSpPr>
        <p:spPr>
          <a:xfrm>
            <a:off x="1598539" y="3192536"/>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36EE6B-3A0C-4A2F-8E79-BB65EB984424}"/>
              </a:ext>
            </a:extLst>
          </p:cNvPr>
          <p:cNvCxnSpPr>
            <a:cxnSpLocks/>
          </p:cNvCxnSpPr>
          <p:nvPr/>
        </p:nvCxnSpPr>
        <p:spPr>
          <a:xfrm>
            <a:off x="1598539" y="3619558"/>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819B2D-1DDD-4037-8E0E-C5D90D940A4B}"/>
              </a:ext>
            </a:extLst>
          </p:cNvPr>
          <p:cNvCxnSpPr>
            <a:cxnSpLocks/>
          </p:cNvCxnSpPr>
          <p:nvPr/>
        </p:nvCxnSpPr>
        <p:spPr>
          <a:xfrm>
            <a:off x="1598539" y="4046580"/>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5B27D1-8E76-4CBE-9C7B-E092B1B78FEB}"/>
              </a:ext>
            </a:extLst>
          </p:cNvPr>
          <p:cNvCxnSpPr>
            <a:cxnSpLocks/>
          </p:cNvCxnSpPr>
          <p:nvPr/>
        </p:nvCxnSpPr>
        <p:spPr>
          <a:xfrm>
            <a:off x="1598539" y="4473602"/>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568CCE-3A2A-4205-9A4C-3A552F3D7469}"/>
              </a:ext>
            </a:extLst>
          </p:cNvPr>
          <p:cNvCxnSpPr>
            <a:cxnSpLocks/>
          </p:cNvCxnSpPr>
          <p:nvPr/>
        </p:nvCxnSpPr>
        <p:spPr>
          <a:xfrm>
            <a:off x="1598539" y="4900624"/>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834626C-386B-41ED-B09E-F3C9AFAEA886}"/>
              </a:ext>
            </a:extLst>
          </p:cNvPr>
          <p:cNvCxnSpPr>
            <a:cxnSpLocks/>
          </p:cNvCxnSpPr>
          <p:nvPr/>
        </p:nvCxnSpPr>
        <p:spPr>
          <a:xfrm>
            <a:off x="1598539" y="5327646"/>
            <a:ext cx="159111"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207A70EF-9463-4C72-812A-0D2AC14CB62D}"/>
              </a:ext>
            </a:extLst>
          </p:cNvPr>
          <p:cNvGrpSpPr/>
          <p:nvPr/>
        </p:nvGrpSpPr>
        <p:grpSpPr>
          <a:xfrm>
            <a:off x="8776753" y="3820972"/>
            <a:ext cx="476713" cy="966526"/>
            <a:chOff x="8776753" y="3272883"/>
            <a:chExt cx="476713" cy="966526"/>
          </a:xfrm>
        </p:grpSpPr>
        <p:sp>
          <p:nvSpPr>
            <p:cNvPr id="28" name="Right Brace 27">
              <a:extLst>
                <a:ext uri="{FF2B5EF4-FFF2-40B4-BE49-F238E27FC236}">
                  <a16:creationId xmlns:a16="http://schemas.microsoft.com/office/drawing/2014/main" id="{2B3B1B21-22DA-4266-8AE4-7005CCBEB5B3}"/>
                </a:ext>
              </a:extLst>
            </p:cNvPr>
            <p:cNvSpPr/>
            <p:nvPr/>
          </p:nvSpPr>
          <p:spPr>
            <a:xfrm>
              <a:off x="8776753" y="3272883"/>
              <a:ext cx="437208" cy="966526"/>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3" name="Straight Arrow Connector 42">
              <a:extLst>
                <a:ext uri="{FF2B5EF4-FFF2-40B4-BE49-F238E27FC236}">
                  <a16:creationId xmlns:a16="http://schemas.microsoft.com/office/drawing/2014/main" id="{05FB5D78-946B-4C8C-BD19-3A5D3A5E3D48}"/>
                </a:ext>
              </a:extLst>
            </p:cNvPr>
            <p:cNvCxnSpPr>
              <a:cxnSpLocks/>
            </p:cNvCxnSpPr>
            <p:nvPr/>
          </p:nvCxnSpPr>
          <p:spPr>
            <a:xfrm>
              <a:off x="9051669" y="3756146"/>
              <a:ext cx="2017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a:extLst>
              <a:ext uri="{FF2B5EF4-FFF2-40B4-BE49-F238E27FC236}">
                <a16:creationId xmlns:a16="http://schemas.microsoft.com/office/drawing/2014/main" id="{0202DEF8-1E84-4402-BF58-D7F2A4294C8F}"/>
              </a:ext>
            </a:extLst>
          </p:cNvPr>
          <p:cNvCxnSpPr>
            <a:cxnSpLocks/>
          </p:cNvCxnSpPr>
          <p:nvPr/>
        </p:nvCxnSpPr>
        <p:spPr>
          <a:xfrm rot="5400000">
            <a:off x="7803440" y="4304236"/>
            <a:ext cx="2017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385DD7E1-4AAF-45B7-A6BA-92EED5FB47D5}"/>
              </a:ext>
            </a:extLst>
          </p:cNvPr>
          <p:cNvGrpSpPr/>
          <p:nvPr/>
        </p:nvGrpSpPr>
        <p:grpSpPr>
          <a:xfrm>
            <a:off x="6026872" y="2610835"/>
            <a:ext cx="688840" cy="2876477"/>
            <a:chOff x="8776753" y="3272883"/>
            <a:chExt cx="688840" cy="966526"/>
          </a:xfrm>
        </p:grpSpPr>
        <p:sp>
          <p:nvSpPr>
            <p:cNvPr id="47" name="Right Brace 46">
              <a:extLst>
                <a:ext uri="{FF2B5EF4-FFF2-40B4-BE49-F238E27FC236}">
                  <a16:creationId xmlns:a16="http://schemas.microsoft.com/office/drawing/2014/main" id="{89D1FCF0-40A5-4BE0-AF1C-E61EDA4A76D5}"/>
                </a:ext>
              </a:extLst>
            </p:cNvPr>
            <p:cNvSpPr/>
            <p:nvPr/>
          </p:nvSpPr>
          <p:spPr>
            <a:xfrm>
              <a:off x="8776753" y="3272883"/>
              <a:ext cx="437208" cy="966526"/>
            </a:xfrm>
            <a:prstGeom prst="rightBrace">
              <a:avLst>
                <a:gd name="adj1" fmla="val 0"/>
                <a:gd name="adj2" fmla="val 3278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48" name="Straight Arrow Connector 47">
              <a:extLst>
                <a:ext uri="{FF2B5EF4-FFF2-40B4-BE49-F238E27FC236}">
                  <a16:creationId xmlns:a16="http://schemas.microsoft.com/office/drawing/2014/main" id="{EE20415C-115C-41B1-93DD-A2C8359B2959}"/>
                </a:ext>
              </a:extLst>
            </p:cNvPr>
            <p:cNvCxnSpPr>
              <a:cxnSpLocks/>
            </p:cNvCxnSpPr>
            <p:nvPr/>
          </p:nvCxnSpPr>
          <p:spPr>
            <a:xfrm>
              <a:off x="9213593" y="3589721"/>
              <a:ext cx="25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ACC9F98B-7AD1-4F8A-B0E3-1978D9FA5488}"/>
              </a:ext>
            </a:extLst>
          </p:cNvPr>
          <p:cNvGrpSpPr/>
          <p:nvPr/>
        </p:nvGrpSpPr>
        <p:grpSpPr>
          <a:xfrm>
            <a:off x="6670283" y="2840995"/>
            <a:ext cx="2469853" cy="413487"/>
            <a:chOff x="6670283" y="2292907"/>
            <a:chExt cx="2469853" cy="413487"/>
          </a:xfrm>
        </p:grpSpPr>
        <p:sp>
          <p:nvSpPr>
            <p:cNvPr id="50" name="Rectangle 49">
              <a:extLst>
                <a:ext uri="{FF2B5EF4-FFF2-40B4-BE49-F238E27FC236}">
                  <a16:creationId xmlns:a16="http://schemas.microsoft.com/office/drawing/2014/main" id="{23F8BE07-0E4C-46C2-8C28-ADAC7348ED64}"/>
                </a:ext>
              </a:extLst>
            </p:cNvPr>
            <p:cNvSpPr/>
            <p:nvPr/>
          </p:nvSpPr>
          <p:spPr>
            <a:xfrm>
              <a:off x="6670283" y="2292907"/>
              <a:ext cx="950133" cy="4134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Provider </a:t>
              </a:r>
              <a:br>
                <a:rPr lang="en-CA" sz="1200" b="1" dirty="0"/>
              </a:br>
              <a:r>
                <a:rPr lang="en-CA" sz="1200" b="1" dirty="0"/>
                <a:t>attitudes</a:t>
              </a:r>
            </a:p>
          </p:txBody>
        </p:sp>
        <p:sp>
          <p:nvSpPr>
            <p:cNvPr id="51" name="Rectangle 50">
              <a:extLst>
                <a:ext uri="{FF2B5EF4-FFF2-40B4-BE49-F238E27FC236}">
                  <a16:creationId xmlns:a16="http://schemas.microsoft.com/office/drawing/2014/main" id="{7C3BE69C-AD72-48C8-8BD8-94487FA9C3BD}"/>
                </a:ext>
              </a:extLst>
            </p:cNvPr>
            <p:cNvSpPr/>
            <p:nvPr/>
          </p:nvSpPr>
          <p:spPr>
            <a:xfrm>
              <a:off x="8190003" y="2292907"/>
              <a:ext cx="950133" cy="41348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Patient </a:t>
              </a:r>
              <a:br>
                <a:rPr lang="en-CA" sz="1200" b="1" dirty="0"/>
              </a:br>
              <a:r>
                <a:rPr lang="en-CA" sz="1200" b="1" dirty="0"/>
                <a:t>factors*</a:t>
              </a:r>
            </a:p>
          </p:txBody>
        </p:sp>
      </p:grpSp>
      <p:cxnSp>
        <p:nvCxnSpPr>
          <p:cNvPr id="54" name="Straight Arrow Connector 53">
            <a:extLst>
              <a:ext uri="{FF2B5EF4-FFF2-40B4-BE49-F238E27FC236}">
                <a16:creationId xmlns:a16="http://schemas.microsoft.com/office/drawing/2014/main" id="{DBE41D92-D91F-4488-B217-26E72316B4ED}"/>
              </a:ext>
            </a:extLst>
          </p:cNvPr>
          <p:cNvCxnSpPr>
            <a:stCxn id="51" idx="2"/>
            <a:endCxn id="24" idx="7"/>
          </p:cNvCxnSpPr>
          <p:nvPr/>
        </p:nvCxnSpPr>
        <p:spPr>
          <a:xfrm flipH="1">
            <a:off x="8429283" y="3254482"/>
            <a:ext cx="235787" cy="272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9513CD8-8D1D-43B4-8EB5-6408CB0DDEB2}"/>
              </a:ext>
            </a:extLst>
          </p:cNvPr>
          <p:cNvCxnSpPr>
            <a:stCxn id="50" idx="2"/>
            <a:endCxn id="24" idx="1"/>
          </p:cNvCxnSpPr>
          <p:nvPr/>
        </p:nvCxnSpPr>
        <p:spPr>
          <a:xfrm>
            <a:off x="7145350" y="3254482"/>
            <a:ext cx="234043" cy="272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0B127C7-A91F-4A29-B517-CD2E5B2D4264}"/>
              </a:ext>
            </a:extLst>
          </p:cNvPr>
          <p:cNvSpPr txBox="1"/>
          <p:nvPr/>
        </p:nvSpPr>
        <p:spPr>
          <a:xfrm>
            <a:off x="7201454" y="2521836"/>
            <a:ext cx="1396489" cy="276999"/>
          </a:xfrm>
          <a:prstGeom prst="rect">
            <a:avLst/>
          </a:prstGeom>
          <a:solidFill>
            <a:schemeClr val="bg2">
              <a:lumMod val="50000"/>
            </a:schemeClr>
          </a:solidFill>
        </p:spPr>
        <p:txBody>
          <a:bodyPr wrap="square" rtlCol="0">
            <a:spAutoFit/>
          </a:bodyPr>
          <a:lstStyle/>
          <a:p>
            <a:pPr algn="ctr"/>
            <a:r>
              <a:rPr lang="en-CA" sz="1200" b="1" dirty="0">
                <a:solidFill>
                  <a:schemeClr val="bg1"/>
                </a:solidFill>
              </a:rPr>
              <a:t>Bias and stigma</a:t>
            </a:r>
          </a:p>
        </p:txBody>
      </p:sp>
    </p:spTree>
    <p:extLst>
      <p:ext uri="{BB962C8B-B14F-4D97-AF65-F5344CB8AC3E}">
        <p14:creationId xmlns:p14="http://schemas.microsoft.com/office/powerpoint/2010/main" val="149737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6E81-9C0D-4FB1-8422-3FF1AA026F5F}"/>
              </a:ext>
            </a:extLst>
          </p:cNvPr>
          <p:cNvSpPr>
            <a:spLocks noGrp="1"/>
          </p:cNvSpPr>
          <p:nvPr>
            <p:ph type="title"/>
          </p:nvPr>
        </p:nvSpPr>
        <p:spPr/>
        <p:txBody>
          <a:bodyPr/>
          <a:lstStyle/>
          <a:p>
            <a:r>
              <a:rPr lang="en-CA" dirty="0"/>
              <a:t>Strategies to mitigate weight stigma and bias</a:t>
            </a:r>
          </a:p>
        </p:txBody>
      </p:sp>
      <p:sp>
        <p:nvSpPr>
          <p:cNvPr id="3" name="Text Placeholder 2">
            <a:extLst>
              <a:ext uri="{FF2B5EF4-FFF2-40B4-BE49-F238E27FC236}">
                <a16:creationId xmlns:a16="http://schemas.microsoft.com/office/drawing/2014/main" id="{61D24D44-367A-4CB0-87FC-3C195B291F90}"/>
              </a:ext>
            </a:extLst>
          </p:cNvPr>
          <p:cNvSpPr>
            <a:spLocks noGrp="1"/>
          </p:cNvSpPr>
          <p:nvPr>
            <p:ph type="body" sz="quarter" idx="13"/>
          </p:nvPr>
        </p:nvSpPr>
        <p:spPr/>
        <p:txBody>
          <a:bodyPr/>
          <a:lstStyle/>
          <a:p>
            <a:r>
              <a:rPr lang="en-US" sz="1000" i="0" dirty="0"/>
              <a:t>Still C. Bariatric Times 2018;15:3.</a:t>
            </a:r>
            <a:endParaRPr lang="en-CA" sz="1000" i="0" dirty="0"/>
          </a:p>
        </p:txBody>
      </p:sp>
      <p:grpSp>
        <p:nvGrpSpPr>
          <p:cNvPr id="13" name="Group 12">
            <a:extLst>
              <a:ext uri="{FF2B5EF4-FFF2-40B4-BE49-F238E27FC236}">
                <a16:creationId xmlns:a16="http://schemas.microsoft.com/office/drawing/2014/main" id="{F4B9BF8D-1D9A-D101-4236-ACEC7C9760D3}"/>
              </a:ext>
            </a:extLst>
          </p:cNvPr>
          <p:cNvGrpSpPr/>
          <p:nvPr/>
        </p:nvGrpSpPr>
        <p:grpSpPr>
          <a:xfrm>
            <a:off x="735880" y="1690689"/>
            <a:ext cx="10833820" cy="2196000"/>
            <a:chOff x="735880" y="1690689"/>
            <a:chExt cx="10833820" cy="2196000"/>
          </a:xfrm>
        </p:grpSpPr>
        <p:sp>
          <p:nvSpPr>
            <p:cNvPr id="143" name="Rectangle 142">
              <a:extLst>
                <a:ext uri="{FF2B5EF4-FFF2-40B4-BE49-F238E27FC236}">
                  <a16:creationId xmlns:a16="http://schemas.microsoft.com/office/drawing/2014/main" id="{4C139F03-A6F7-416B-832E-609140983F45}"/>
                </a:ext>
              </a:extLst>
            </p:cNvPr>
            <p:cNvSpPr/>
            <p:nvPr/>
          </p:nvSpPr>
          <p:spPr>
            <a:xfrm>
              <a:off x="735880" y="1690689"/>
              <a:ext cx="10833820" cy="21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46" name="Speech Bubble: Rectangle 145">
              <a:extLst>
                <a:ext uri="{FF2B5EF4-FFF2-40B4-BE49-F238E27FC236}">
                  <a16:creationId xmlns:a16="http://schemas.microsoft.com/office/drawing/2014/main" id="{FAC2B03F-38C0-4D0C-95C4-79A79B800D22}"/>
                </a:ext>
              </a:extLst>
            </p:cNvPr>
            <p:cNvSpPr/>
            <p:nvPr/>
          </p:nvSpPr>
          <p:spPr>
            <a:xfrm>
              <a:off x="1201589" y="2357794"/>
              <a:ext cx="2537123"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ea typeface="+mn-ea"/>
                  <a:cs typeface="+mn-cs"/>
                </a:rPr>
                <a:t>Avoid stigmatizing or blaming words</a:t>
              </a:r>
            </a:p>
          </p:txBody>
        </p:sp>
        <p:grpSp>
          <p:nvGrpSpPr>
            <p:cNvPr id="153" name="Group 4">
              <a:extLst>
                <a:ext uri="{FF2B5EF4-FFF2-40B4-BE49-F238E27FC236}">
                  <a16:creationId xmlns:a16="http://schemas.microsoft.com/office/drawing/2014/main" id="{1E2E37BE-DFC7-4DC2-B3D9-26A7FF2445D8}"/>
                </a:ext>
              </a:extLst>
            </p:cNvPr>
            <p:cNvGrpSpPr>
              <a:grpSpLocks noChangeAspect="1"/>
            </p:cNvGrpSpPr>
            <p:nvPr/>
          </p:nvGrpSpPr>
          <p:grpSpPr bwMode="auto">
            <a:xfrm>
              <a:off x="6214560" y="2127494"/>
              <a:ext cx="592348" cy="1322391"/>
              <a:chOff x="2428" y="831"/>
              <a:chExt cx="901" cy="1578"/>
            </a:xfrm>
          </p:grpSpPr>
          <p:sp>
            <p:nvSpPr>
              <p:cNvPr id="154" name="Freeform 5">
                <a:extLst>
                  <a:ext uri="{FF2B5EF4-FFF2-40B4-BE49-F238E27FC236}">
                    <a16:creationId xmlns:a16="http://schemas.microsoft.com/office/drawing/2014/main" id="{CA8ADED4-A37A-4278-9516-A93AAB9F2E7B}"/>
                  </a:ext>
                </a:extLst>
              </p:cNvPr>
              <p:cNvSpPr>
                <a:spLocks/>
              </p:cNvSpPr>
              <p:nvPr/>
            </p:nvSpPr>
            <p:spPr bwMode="auto">
              <a:xfrm>
                <a:off x="2430" y="1541"/>
                <a:ext cx="377" cy="836"/>
              </a:xfrm>
              <a:custGeom>
                <a:avLst/>
                <a:gdLst>
                  <a:gd name="T0" fmla="*/ 117 w 250"/>
                  <a:gd name="T1" fmla="*/ 88 h 550"/>
                  <a:gd name="T2" fmla="*/ 129 w 250"/>
                  <a:gd name="T3" fmla="*/ 75 h 550"/>
                  <a:gd name="T4" fmla="*/ 142 w 250"/>
                  <a:gd name="T5" fmla="*/ 88 h 550"/>
                  <a:gd name="T6" fmla="*/ 174 w 250"/>
                  <a:gd name="T7" fmla="*/ 550 h 550"/>
                  <a:gd name="T8" fmla="*/ 226 w 250"/>
                  <a:gd name="T9" fmla="*/ 550 h 550"/>
                  <a:gd name="T10" fmla="*/ 250 w 250"/>
                  <a:gd name="T11" fmla="*/ 100 h 550"/>
                  <a:gd name="T12" fmla="*/ 250 w 250"/>
                  <a:gd name="T13" fmla="*/ 50 h 550"/>
                  <a:gd name="T14" fmla="*/ 250 w 250"/>
                  <a:gd name="T15" fmla="*/ 0 h 550"/>
                  <a:gd name="T16" fmla="*/ 0 w 250"/>
                  <a:gd name="T17" fmla="*/ 0 h 550"/>
                  <a:gd name="T18" fmla="*/ 48 w 250"/>
                  <a:gd name="T19" fmla="*/ 550 h 550"/>
                  <a:gd name="T20" fmla="*/ 100 w 250"/>
                  <a:gd name="T21" fmla="*/ 550 h 550"/>
                  <a:gd name="T22" fmla="*/ 117 w 250"/>
                  <a:gd name="T23" fmla="*/ 88 h 550"/>
                  <a:gd name="connsiteX0" fmla="*/ 5078 w 10000"/>
                  <a:gd name="connsiteY0" fmla="*/ 3443 h 10000"/>
                  <a:gd name="connsiteX1" fmla="*/ 5160 w 10000"/>
                  <a:gd name="connsiteY1" fmla="*/ 1364 h 10000"/>
                  <a:gd name="connsiteX2" fmla="*/ 5680 w 10000"/>
                  <a:gd name="connsiteY2" fmla="*/ 1600 h 10000"/>
                  <a:gd name="connsiteX3" fmla="*/ 6960 w 10000"/>
                  <a:gd name="connsiteY3" fmla="*/ 10000 h 10000"/>
                  <a:gd name="connsiteX4" fmla="*/ 9040 w 10000"/>
                  <a:gd name="connsiteY4" fmla="*/ 10000 h 10000"/>
                  <a:gd name="connsiteX5" fmla="*/ 10000 w 10000"/>
                  <a:gd name="connsiteY5" fmla="*/ 1818 h 10000"/>
                  <a:gd name="connsiteX6" fmla="*/ 10000 w 10000"/>
                  <a:gd name="connsiteY6" fmla="*/ 909 h 10000"/>
                  <a:gd name="connsiteX7" fmla="*/ 10000 w 10000"/>
                  <a:gd name="connsiteY7" fmla="*/ 0 h 10000"/>
                  <a:gd name="connsiteX8" fmla="*/ 0 w 10000"/>
                  <a:gd name="connsiteY8" fmla="*/ 0 h 10000"/>
                  <a:gd name="connsiteX9" fmla="*/ 1920 w 10000"/>
                  <a:gd name="connsiteY9" fmla="*/ 10000 h 10000"/>
                  <a:gd name="connsiteX10" fmla="*/ 4000 w 10000"/>
                  <a:gd name="connsiteY10" fmla="*/ 10000 h 10000"/>
                  <a:gd name="connsiteX11" fmla="*/ 5078 w 10000"/>
                  <a:gd name="connsiteY11" fmla="*/ 3443 h 10000"/>
                  <a:gd name="connsiteX0" fmla="*/ 5078 w 10000"/>
                  <a:gd name="connsiteY0" fmla="*/ 3443 h 10523"/>
                  <a:gd name="connsiteX1" fmla="*/ 5160 w 10000"/>
                  <a:gd name="connsiteY1" fmla="*/ 1364 h 10523"/>
                  <a:gd name="connsiteX2" fmla="*/ 5441 w 10000"/>
                  <a:gd name="connsiteY2" fmla="*/ 2937 h 10523"/>
                  <a:gd name="connsiteX3" fmla="*/ 6960 w 10000"/>
                  <a:gd name="connsiteY3" fmla="*/ 10000 h 10523"/>
                  <a:gd name="connsiteX4" fmla="*/ 9040 w 10000"/>
                  <a:gd name="connsiteY4" fmla="*/ 10000 h 10523"/>
                  <a:gd name="connsiteX5" fmla="*/ 10000 w 10000"/>
                  <a:gd name="connsiteY5" fmla="*/ 1818 h 10523"/>
                  <a:gd name="connsiteX6" fmla="*/ 10000 w 10000"/>
                  <a:gd name="connsiteY6" fmla="*/ 909 h 10523"/>
                  <a:gd name="connsiteX7" fmla="*/ 10000 w 10000"/>
                  <a:gd name="connsiteY7" fmla="*/ 0 h 10523"/>
                  <a:gd name="connsiteX8" fmla="*/ 0 w 10000"/>
                  <a:gd name="connsiteY8" fmla="*/ 0 h 10523"/>
                  <a:gd name="connsiteX9" fmla="*/ 1920 w 10000"/>
                  <a:gd name="connsiteY9" fmla="*/ 10000 h 10523"/>
                  <a:gd name="connsiteX10" fmla="*/ 4000 w 10000"/>
                  <a:gd name="connsiteY10" fmla="*/ 10000 h 10523"/>
                  <a:gd name="connsiteX11" fmla="*/ 5078 w 10000"/>
                  <a:gd name="connsiteY11" fmla="*/ 3443 h 10523"/>
                  <a:gd name="connsiteX0" fmla="*/ 5078 w 10000"/>
                  <a:gd name="connsiteY0" fmla="*/ 3443 h 10523"/>
                  <a:gd name="connsiteX1" fmla="*/ 5160 w 10000"/>
                  <a:gd name="connsiteY1" fmla="*/ 1364 h 10523"/>
                  <a:gd name="connsiteX2" fmla="*/ 5441 w 10000"/>
                  <a:gd name="connsiteY2" fmla="*/ 2937 h 10523"/>
                  <a:gd name="connsiteX3" fmla="*/ 6960 w 10000"/>
                  <a:gd name="connsiteY3" fmla="*/ 10000 h 10523"/>
                  <a:gd name="connsiteX4" fmla="*/ 9040 w 10000"/>
                  <a:gd name="connsiteY4" fmla="*/ 10000 h 10523"/>
                  <a:gd name="connsiteX5" fmla="*/ 10000 w 10000"/>
                  <a:gd name="connsiteY5" fmla="*/ 1818 h 10523"/>
                  <a:gd name="connsiteX6" fmla="*/ 10000 w 10000"/>
                  <a:gd name="connsiteY6" fmla="*/ 909 h 10523"/>
                  <a:gd name="connsiteX7" fmla="*/ 10000 w 10000"/>
                  <a:gd name="connsiteY7" fmla="*/ 0 h 10523"/>
                  <a:gd name="connsiteX8" fmla="*/ 0 w 10000"/>
                  <a:gd name="connsiteY8" fmla="*/ 0 h 10523"/>
                  <a:gd name="connsiteX9" fmla="*/ 1920 w 10000"/>
                  <a:gd name="connsiteY9" fmla="*/ 10000 h 10523"/>
                  <a:gd name="connsiteX10" fmla="*/ 4000 w 10000"/>
                  <a:gd name="connsiteY10" fmla="*/ 10000 h 10523"/>
                  <a:gd name="connsiteX11" fmla="*/ 5078 w 10000"/>
                  <a:gd name="connsiteY11" fmla="*/ 3443 h 10523"/>
                  <a:gd name="connsiteX0" fmla="*/ 5078 w 10000"/>
                  <a:gd name="connsiteY0" fmla="*/ 3443 h 10072"/>
                  <a:gd name="connsiteX1" fmla="*/ 5160 w 10000"/>
                  <a:gd name="connsiteY1" fmla="*/ 1364 h 10072"/>
                  <a:gd name="connsiteX2" fmla="*/ 5441 w 10000"/>
                  <a:gd name="connsiteY2" fmla="*/ 2937 h 10072"/>
                  <a:gd name="connsiteX3" fmla="*/ 6960 w 10000"/>
                  <a:gd name="connsiteY3" fmla="*/ 10000 h 10072"/>
                  <a:gd name="connsiteX4" fmla="*/ 9040 w 10000"/>
                  <a:gd name="connsiteY4" fmla="*/ 10000 h 10072"/>
                  <a:gd name="connsiteX5" fmla="*/ 10000 w 10000"/>
                  <a:gd name="connsiteY5" fmla="*/ 1818 h 10072"/>
                  <a:gd name="connsiteX6" fmla="*/ 10000 w 10000"/>
                  <a:gd name="connsiteY6" fmla="*/ 909 h 10072"/>
                  <a:gd name="connsiteX7" fmla="*/ 10000 w 10000"/>
                  <a:gd name="connsiteY7" fmla="*/ 0 h 10072"/>
                  <a:gd name="connsiteX8" fmla="*/ 0 w 10000"/>
                  <a:gd name="connsiteY8" fmla="*/ 0 h 10072"/>
                  <a:gd name="connsiteX9" fmla="*/ 1920 w 10000"/>
                  <a:gd name="connsiteY9" fmla="*/ 10000 h 10072"/>
                  <a:gd name="connsiteX10" fmla="*/ 4000 w 10000"/>
                  <a:gd name="connsiteY10" fmla="*/ 10000 h 10072"/>
                  <a:gd name="connsiteX11" fmla="*/ 5078 w 10000"/>
                  <a:gd name="connsiteY11" fmla="*/ 3443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72">
                    <a:moveTo>
                      <a:pt x="5078" y="3443"/>
                    </a:moveTo>
                    <a:cubicBezTo>
                      <a:pt x="5078" y="3316"/>
                      <a:pt x="5100" y="1448"/>
                      <a:pt x="5160" y="1364"/>
                    </a:cubicBezTo>
                    <a:cubicBezTo>
                      <a:pt x="5220" y="1280"/>
                      <a:pt x="5441" y="2810"/>
                      <a:pt x="5441" y="2937"/>
                    </a:cubicBezTo>
                    <a:cubicBezTo>
                      <a:pt x="5947" y="5291"/>
                      <a:pt x="6360" y="8823"/>
                      <a:pt x="6960" y="10000"/>
                    </a:cubicBezTo>
                    <a:cubicBezTo>
                      <a:pt x="7719" y="10164"/>
                      <a:pt x="8347" y="10000"/>
                      <a:pt x="9040" y="10000"/>
                    </a:cubicBezTo>
                    <a:lnTo>
                      <a:pt x="10000" y="1818"/>
                    </a:lnTo>
                    <a:lnTo>
                      <a:pt x="10000" y="909"/>
                    </a:lnTo>
                    <a:lnTo>
                      <a:pt x="10000" y="0"/>
                    </a:lnTo>
                    <a:lnTo>
                      <a:pt x="0" y="0"/>
                    </a:lnTo>
                    <a:lnTo>
                      <a:pt x="1920" y="10000"/>
                    </a:lnTo>
                    <a:lnTo>
                      <a:pt x="4000" y="10000"/>
                    </a:lnTo>
                    <a:cubicBezTo>
                      <a:pt x="4227" y="7200"/>
                      <a:pt x="4851" y="6243"/>
                      <a:pt x="5078" y="344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5" name="Freeform 6">
                <a:extLst>
                  <a:ext uri="{FF2B5EF4-FFF2-40B4-BE49-F238E27FC236}">
                    <a16:creationId xmlns:a16="http://schemas.microsoft.com/office/drawing/2014/main" id="{44C8CDB2-98D9-423C-B884-007E3A591726}"/>
                  </a:ext>
                </a:extLst>
              </p:cNvPr>
              <p:cNvSpPr>
                <a:spLocks/>
              </p:cNvSpPr>
              <p:nvPr/>
            </p:nvSpPr>
            <p:spPr bwMode="auto">
              <a:xfrm>
                <a:off x="2502" y="2371"/>
                <a:ext cx="154" cy="38"/>
              </a:xfrm>
              <a:custGeom>
                <a:avLst/>
                <a:gdLst>
                  <a:gd name="T0" fmla="*/ 52 w 102"/>
                  <a:gd name="T1" fmla="*/ 0 h 25"/>
                  <a:gd name="T2" fmla="*/ 0 w 102"/>
                  <a:gd name="T3" fmla="*/ 0 h 25"/>
                  <a:gd name="T4" fmla="*/ 0 w 102"/>
                  <a:gd name="T5" fmla="*/ 25 h 25"/>
                  <a:gd name="T6" fmla="*/ 102 w 102"/>
                  <a:gd name="T7" fmla="*/ 25 h 25"/>
                  <a:gd name="T8" fmla="*/ 52 w 102"/>
                  <a:gd name="T9" fmla="*/ 0 h 25"/>
                </a:gdLst>
                <a:ahLst/>
                <a:cxnLst>
                  <a:cxn ang="0">
                    <a:pos x="T0" y="T1"/>
                  </a:cxn>
                  <a:cxn ang="0">
                    <a:pos x="T2" y="T3"/>
                  </a:cxn>
                  <a:cxn ang="0">
                    <a:pos x="T4" y="T5"/>
                  </a:cxn>
                  <a:cxn ang="0">
                    <a:pos x="T6" y="T7"/>
                  </a:cxn>
                  <a:cxn ang="0">
                    <a:pos x="T8" y="T9"/>
                  </a:cxn>
                </a:cxnLst>
                <a:rect l="0" t="0" r="r" b="b"/>
                <a:pathLst>
                  <a:path w="102" h="25">
                    <a:moveTo>
                      <a:pt x="52" y="0"/>
                    </a:moveTo>
                    <a:cubicBezTo>
                      <a:pt x="0" y="0"/>
                      <a:pt x="0" y="0"/>
                      <a:pt x="0" y="0"/>
                    </a:cubicBezTo>
                    <a:cubicBezTo>
                      <a:pt x="0" y="25"/>
                      <a:pt x="0" y="25"/>
                      <a:pt x="0" y="25"/>
                    </a:cubicBezTo>
                    <a:cubicBezTo>
                      <a:pt x="102" y="25"/>
                      <a:pt x="102" y="25"/>
                      <a:pt x="102" y="25"/>
                    </a:cubicBezTo>
                    <a:cubicBezTo>
                      <a:pt x="102" y="25"/>
                      <a:pt x="102" y="0"/>
                      <a:pt x="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6" name="Freeform 7">
                <a:extLst>
                  <a:ext uri="{FF2B5EF4-FFF2-40B4-BE49-F238E27FC236}">
                    <a16:creationId xmlns:a16="http://schemas.microsoft.com/office/drawing/2014/main" id="{CFCD4D2D-AFA6-4354-9877-0EB42322E491}"/>
                  </a:ext>
                </a:extLst>
              </p:cNvPr>
              <p:cNvSpPr>
                <a:spLocks/>
              </p:cNvSpPr>
              <p:nvPr/>
            </p:nvSpPr>
            <p:spPr bwMode="auto">
              <a:xfrm>
                <a:off x="2693" y="2371"/>
                <a:ext cx="154" cy="38"/>
              </a:xfrm>
              <a:custGeom>
                <a:avLst/>
                <a:gdLst>
                  <a:gd name="T0" fmla="*/ 52 w 102"/>
                  <a:gd name="T1" fmla="*/ 0 h 25"/>
                  <a:gd name="T2" fmla="*/ 0 w 102"/>
                  <a:gd name="T3" fmla="*/ 0 h 25"/>
                  <a:gd name="T4" fmla="*/ 0 w 102"/>
                  <a:gd name="T5" fmla="*/ 25 h 25"/>
                  <a:gd name="T6" fmla="*/ 102 w 102"/>
                  <a:gd name="T7" fmla="*/ 25 h 25"/>
                  <a:gd name="T8" fmla="*/ 52 w 102"/>
                  <a:gd name="T9" fmla="*/ 0 h 25"/>
                </a:gdLst>
                <a:ahLst/>
                <a:cxnLst>
                  <a:cxn ang="0">
                    <a:pos x="T0" y="T1"/>
                  </a:cxn>
                  <a:cxn ang="0">
                    <a:pos x="T2" y="T3"/>
                  </a:cxn>
                  <a:cxn ang="0">
                    <a:pos x="T4" y="T5"/>
                  </a:cxn>
                  <a:cxn ang="0">
                    <a:pos x="T6" y="T7"/>
                  </a:cxn>
                  <a:cxn ang="0">
                    <a:pos x="T8" y="T9"/>
                  </a:cxn>
                </a:cxnLst>
                <a:rect l="0" t="0" r="r" b="b"/>
                <a:pathLst>
                  <a:path w="102" h="25">
                    <a:moveTo>
                      <a:pt x="52" y="0"/>
                    </a:moveTo>
                    <a:cubicBezTo>
                      <a:pt x="0" y="0"/>
                      <a:pt x="0" y="0"/>
                      <a:pt x="0" y="0"/>
                    </a:cubicBezTo>
                    <a:cubicBezTo>
                      <a:pt x="0" y="25"/>
                      <a:pt x="0" y="25"/>
                      <a:pt x="0" y="25"/>
                    </a:cubicBezTo>
                    <a:cubicBezTo>
                      <a:pt x="102" y="25"/>
                      <a:pt x="102" y="25"/>
                      <a:pt x="102" y="25"/>
                    </a:cubicBezTo>
                    <a:cubicBezTo>
                      <a:pt x="102" y="25"/>
                      <a:pt x="102" y="0"/>
                      <a:pt x="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7" name="Freeform 8">
                <a:extLst>
                  <a:ext uri="{FF2B5EF4-FFF2-40B4-BE49-F238E27FC236}">
                    <a16:creationId xmlns:a16="http://schemas.microsoft.com/office/drawing/2014/main" id="{8FAF82E0-DB9E-4BC0-8E99-09AA6B4F1B18}"/>
                  </a:ext>
                </a:extLst>
              </p:cNvPr>
              <p:cNvSpPr>
                <a:spLocks/>
              </p:cNvSpPr>
              <p:nvPr/>
            </p:nvSpPr>
            <p:spPr bwMode="auto">
              <a:xfrm>
                <a:off x="2963" y="1141"/>
                <a:ext cx="76" cy="679"/>
              </a:xfrm>
              <a:custGeom>
                <a:avLst/>
                <a:gdLst>
                  <a:gd name="T0" fmla="*/ 25 w 50"/>
                  <a:gd name="T1" fmla="*/ 450 h 450"/>
                  <a:gd name="T2" fmla="*/ 0 w 50"/>
                  <a:gd name="T3" fmla="*/ 425 h 450"/>
                  <a:gd name="T4" fmla="*/ 0 w 50"/>
                  <a:gd name="T5" fmla="*/ 25 h 450"/>
                  <a:gd name="T6" fmla="*/ 25 w 50"/>
                  <a:gd name="T7" fmla="*/ 0 h 450"/>
                  <a:gd name="T8" fmla="*/ 50 w 50"/>
                  <a:gd name="T9" fmla="*/ 25 h 450"/>
                  <a:gd name="T10" fmla="*/ 50 w 50"/>
                  <a:gd name="T11" fmla="*/ 425 h 450"/>
                  <a:gd name="T12" fmla="*/ 25 w 50"/>
                  <a:gd name="T13" fmla="*/ 450 h 450"/>
                </a:gdLst>
                <a:ahLst/>
                <a:cxnLst>
                  <a:cxn ang="0">
                    <a:pos x="T0" y="T1"/>
                  </a:cxn>
                  <a:cxn ang="0">
                    <a:pos x="T2" y="T3"/>
                  </a:cxn>
                  <a:cxn ang="0">
                    <a:pos x="T4" y="T5"/>
                  </a:cxn>
                  <a:cxn ang="0">
                    <a:pos x="T6" y="T7"/>
                  </a:cxn>
                  <a:cxn ang="0">
                    <a:pos x="T8" y="T9"/>
                  </a:cxn>
                  <a:cxn ang="0">
                    <a:pos x="T10" y="T11"/>
                  </a:cxn>
                  <a:cxn ang="0">
                    <a:pos x="T12" y="T13"/>
                  </a:cxn>
                </a:cxnLst>
                <a:rect l="0" t="0" r="r" b="b"/>
                <a:pathLst>
                  <a:path w="50" h="450">
                    <a:moveTo>
                      <a:pt x="25" y="450"/>
                    </a:moveTo>
                    <a:cubicBezTo>
                      <a:pt x="11" y="450"/>
                      <a:pt x="0" y="439"/>
                      <a:pt x="0" y="425"/>
                    </a:cubicBezTo>
                    <a:cubicBezTo>
                      <a:pt x="0" y="25"/>
                      <a:pt x="0" y="25"/>
                      <a:pt x="0" y="25"/>
                    </a:cubicBezTo>
                    <a:cubicBezTo>
                      <a:pt x="0" y="12"/>
                      <a:pt x="11" y="0"/>
                      <a:pt x="25" y="0"/>
                    </a:cubicBezTo>
                    <a:cubicBezTo>
                      <a:pt x="39" y="0"/>
                      <a:pt x="50" y="12"/>
                      <a:pt x="50" y="25"/>
                    </a:cubicBezTo>
                    <a:cubicBezTo>
                      <a:pt x="50" y="425"/>
                      <a:pt x="50" y="425"/>
                      <a:pt x="50" y="425"/>
                    </a:cubicBezTo>
                    <a:cubicBezTo>
                      <a:pt x="50" y="439"/>
                      <a:pt x="39" y="450"/>
                      <a:pt x="25" y="4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8" name="Freeform 9">
                <a:extLst>
                  <a:ext uri="{FF2B5EF4-FFF2-40B4-BE49-F238E27FC236}">
                    <a16:creationId xmlns:a16="http://schemas.microsoft.com/office/drawing/2014/main" id="{4DAD17C6-2EA0-44DA-A1B2-7D6670415117}"/>
                  </a:ext>
                </a:extLst>
              </p:cNvPr>
              <p:cNvSpPr>
                <a:spLocks/>
              </p:cNvSpPr>
              <p:nvPr/>
            </p:nvSpPr>
            <p:spPr bwMode="auto">
              <a:xfrm>
                <a:off x="2963" y="1141"/>
                <a:ext cx="76" cy="161"/>
              </a:xfrm>
              <a:custGeom>
                <a:avLst/>
                <a:gdLst>
                  <a:gd name="T0" fmla="*/ 25 w 50"/>
                  <a:gd name="T1" fmla="*/ 0 h 107"/>
                  <a:gd name="T2" fmla="*/ 0 w 50"/>
                  <a:gd name="T3" fmla="*/ 25 h 107"/>
                  <a:gd name="T4" fmla="*/ 0 w 50"/>
                  <a:gd name="T5" fmla="*/ 107 h 107"/>
                  <a:gd name="T6" fmla="*/ 50 w 50"/>
                  <a:gd name="T7" fmla="*/ 68 h 107"/>
                  <a:gd name="T8" fmla="*/ 50 w 50"/>
                  <a:gd name="T9" fmla="*/ 25 h 107"/>
                  <a:gd name="T10" fmla="*/ 25 w 50"/>
                  <a:gd name="T11" fmla="*/ 0 h 107"/>
                </a:gdLst>
                <a:ahLst/>
                <a:cxnLst>
                  <a:cxn ang="0">
                    <a:pos x="T0" y="T1"/>
                  </a:cxn>
                  <a:cxn ang="0">
                    <a:pos x="T2" y="T3"/>
                  </a:cxn>
                  <a:cxn ang="0">
                    <a:pos x="T4" y="T5"/>
                  </a:cxn>
                  <a:cxn ang="0">
                    <a:pos x="T6" y="T7"/>
                  </a:cxn>
                  <a:cxn ang="0">
                    <a:pos x="T8" y="T9"/>
                  </a:cxn>
                  <a:cxn ang="0">
                    <a:pos x="T10" y="T11"/>
                  </a:cxn>
                </a:cxnLst>
                <a:rect l="0" t="0" r="r" b="b"/>
                <a:pathLst>
                  <a:path w="50" h="107">
                    <a:moveTo>
                      <a:pt x="25" y="0"/>
                    </a:moveTo>
                    <a:cubicBezTo>
                      <a:pt x="11" y="0"/>
                      <a:pt x="0" y="12"/>
                      <a:pt x="0" y="25"/>
                    </a:cubicBezTo>
                    <a:cubicBezTo>
                      <a:pt x="0" y="107"/>
                      <a:pt x="0" y="107"/>
                      <a:pt x="0" y="107"/>
                    </a:cubicBezTo>
                    <a:cubicBezTo>
                      <a:pt x="18" y="85"/>
                      <a:pt x="46" y="86"/>
                      <a:pt x="50" y="68"/>
                    </a:cubicBezTo>
                    <a:cubicBezTo>
                      <a:pt x="50" y="25"/>
                      <a:pt x="50" y="25"/>
                      <a:pt x="50" y="25"/>
                    </a:cubicBezTo>
                    <a:cubicBezTo>
                      <a:pt x="50" y="12"/>
                      <a:pt x="39"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9" name="Freeform 10">
                <a:extLst>
                  <a:ext uri="{FF2B5EF4-FFF2-40B4-BE49-F238E27FC236}">
                    <a16:creationId xmlns:a16="http://schemas.microsoft.com/office/drawing/2014/main" id="{AAE779D7-7955-4AB4-9CC3-F602CF5F1814}"/>
                  </a:ext>
                </a:extLst>
              </p:cNvPr>
              <p:cNvSpPr>
                <a:spLocks/>
              </p:cNvSpPr>
              <p:nvPr/>
            </p:nvSpPr>
            <p:spPr bwMode="auto">
              <a:xfrm>
                <a:off x="2963" y="1669"/>
                <a:ext cx="76" cy="151"/>
              </a:xfrm>
              <a:custGeom>
                <a:avLst/>
                <a:gdLst>
                  <a:gd name="T0" fmla="*/ 50 w 50"/>
                  <a:gd name="T1" fmla="*/ 75 h 100"/>
                  <a:gd name="T2" fmla="*/ 50 w 50"/>
                  <a:gd name="T3" fmla="*/ 0 h 100"/>
                  <a:gd name="T4" fmla="*/ 0 w 50"/>
                  <a:gd name="T5" fmla="*/ 0 h 100"/>
                  <a:gd name="T6" fmla="*/ 0 w 50"/>
                  <a:gd name="T7" fmla="*/ 75 h 100"/>
                  <a:gd name="T8" fmla="*/ 25 w 50"/>
                  <a:gd name="T9" fmla="*/ 100 h 100"/>
                  <a:gd name="T10" fmla="*/ 50 w 50"/>
                  <a:gd name="T11" fmla="*/ 75 h 100"/>
                </a:gdLst>
                <a:ahLst/>
                <a:cxnLst>
                  <a:cxn ang="0">
                    <a:pos x="T0" y="T1"/>
                  </a:cxn>
                  <a:cxn ang="0">
                    <a:pos x="T2" y="T3"/>
                  </a:cxn>
                  <a:cxn ang="0">
                    <a:pos x="T4" y="T5"/>
                  </a:cxn>
                  <a:cxn ang="0">
                    <a:pos x="T6" y="T7"/>
                  </a:cxn>
                  <a:cxn ang="0">
                    <a:pos x="T8" y="T9"/>
                  </a:cxn>
                  <a:cxn ang="0">
                    <a:pos x="T10" y="T11"/>
                  </a:cxn>
                </a:cxnLst>
                <a:rect l="0" t="0" r="r" b="b"/>
                <a:pathLst>
                  <a:path w="50" h="100">
                    <a:moveTo>
                      <a:pt x="50" y="75"/>
                    </a:moveTo>
                    <a:cubicBezTo>
                      <a:pt x="50" y="0"/>
                      <a:pt x="50" y="0"/>
                      <a:pt x="50" y="0"/>
                    </a:cubicBezTo>
                    <a:cubicBezTo>
                      <a:pt x="0" y="0"/>
                      <a:pt x="0" y="0"/>
                      <a:pt x="0" y="0"/>
                    </a:cubicBezTo>
                    <a:cubicBezTo>
                      <a:pt x="0" y="75"/>
                      <a:pt x="0" y="75"/>
                      <a:pt x="0" y="75"/>
                    </a:cubicBezTo>
                    <a:cubicBezTo>
                      <a:pt x="0" y="89"/>
                      <a:pt x="11" y="100"/>
                      <a:pt x="25" y="100"/>
                    </a:cubicBezTo>
                    <a:cubicBezTo>
                      <a:pt x="39" y="100"/>
                      <a:pt x="50" y="89"/>
                      <a:pt x="50" y="7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0" name="Freeform 11">
                <a:extLst>
                  <a:ext uri="{FF2B5EF4-FFF2-40B4-BE49-F238E27FC236}">
                    <a16:creationId xmlns:a16="http://schemas.microsoft.com/office/drawing/2014/main" id="{A92994C6-EB73-49D3-AD33-C440BF1D8B17}"/>
                  </a:ext>
                </a:extLst>
              </p:cNvPr>
              <p:cNvSpPr>
                <a:spLocks/>
              </p:cNvSpPr>
              <p:nvPr/>
            </p:nvSpPr>
            <p:spPr bwMode="auto">
              <a:xfrm>
                <a:off x="2773" y="1133"/>
                <a:ext cx="160" cy="242"/>
              </a:xfrm>
              <a:custGeom>
                <a:avLst/>
                <a:gdLst>
                  <a:gd name="T0" fmla="*/ 0 w 106"/>
                  <a:gd name="T1" fmla="*/ 0 h 160"/>
                  <a:gd name="T2" fmla="*/ 0 w 106"/>
                  <a:gd name="T3" fmla="*/ 107 h 160"/>
                  <a:gd name="T4" fmla="*/ 53 w 106"/>
                  <a:gd name="T5" fmla="*/ 160 h 160"/>
                  <a:gd name="T6" fmla="*/ 106 w 106"/>
                  <a:gd name="T7" fmla="*/ 107 h 160"/>
                  <a:gd name="T8" fmla="*/ 106 w 106"/>
                  <a:gd name="T9" fmla="*/ 0 h 160"/>
                  <a:gd name="T10" fmla="*/ 0 w 106"/>
                  <a:gd name="T11" fmla="*/ 0 h 160"/>
                </a:gdLst>
                <a:ahLst/>
                <a:cxnLst>
                  <a:cxn ang="0">
                    <a:pos x="T0" y="T1"/>
                  </a:cxn>
                  <a:cxn ang="0">
                    <a:pos x="T2" y="T3"/>
                  </a:cxn>
                  <a:cxn ang="0">
                    <a:pos x="T4" y="T5"/>
                  </a:cxn>
                  <a:cxn ang="0">
                    <a:pos x="T6" y="T7"/>
                  </a:cxn>
                  <a:cxn ang="0">
                    <a:pos x="T8" y="T9"/>
                  </a:cxn>
                  <a:cxn ang="0">
                    <a:pos x="T10" y="T11"/>
                  </a:cxn>
                </a:cxnLst>
                <a:rect l="0" t="0" r="r" b="b"/>
                <a:pathLst>
                  <a:path w="106" h="160">
                    <a:moveTo>
                      <a:pt x="0" y="0"/>
                    </a:moveTo>
                    <a:cubicBezTo>
                      <a:pt x="0" y="107"/>
                      <a:pt x="0" y="107"/>
                      <a:pt x="0" y="107"/>
                    </a:cubicBezTo>
                    <a:cubicBezTo>
                      <a:pt x="0" y="136"/>
                      <a:pt x="24" y="160"/>
                      <a:pt x="53" y="160"/>
                    </a:cubicBezTo>
                    <a:cubicBezTo>
                      <a:pt x="82" y="160"/>
                      <a:pt x="106" y="136"/>
                      <a:pt x="106" y="107"/>
                    </a:cubicBezTo>
                    <a:cubicBezTo>
                      <a:pt x="106" y="0"/>
                      <a:pt x="106" y="0"/>
                      <a:pt x="10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1" name="Freeform 12">
                <a:extLst>
                  <a:ext uri="{FF2B5EF4-FFF2-40B4-BE49-F238E27FC236}">
                    <a16:creationId xmlns:a16="http://schemas.microsoft.com/office/drawing/2014/main" id="{43E433EF-7547-4AD5-A008-01FE72557E64}"/>
                  </a:ext>
                </a:extLst>
              </p:cNvPr>
              <p:cNvSpPr>
                <a:spLocks/>
              </p:cNvSpPr>
              <p:nvPr/>
            </p:nvSpPr>
            <p:spPr bwMode="auto">
              <a:xfrm>
                <a:off x="2430" y="1541"/>
                <a:ext cx="377" cy="75"/>
              </a:xfrm>
              <a:custGeom>
                <a:avLst/>
                <a:gdLst>
                  <a:gd name="T0" fmla="*/ 377 w 377"/>
                  <a:gd name="T1" fmla="*/ 0 h 75"/>
                  <a:gd name="T2" fmla="*/ 0 w 377"/>
                  <a:gd name="T3" fmla="*/ 0 h 75"/>
                  <a:gd name="T4" fmla="*/ 377 w 377"/>
                  <a:gd name="T5" fmla="*/ 75 h 75"/>
                  <a:gd name="T6" fmla="*/ 377 w 377"/>
                  <a:gd name="T7" fmla="*/ 0 h 75"/>
                </a:gdLst>
                <a:ahLst/>
                <a:cxnLst>
                  <a:cxn ang="0">
                    <a:pos x="T0" y="T1"/>
                  </a:cxn>
                  <a:cxn ang="0">
                    <a:pos x="T2" y="T3"/>
                  </a:cxn>
                  <a:cxn ang="0">
                    <a:pos x="T4" y="T5"/>
                  </a:cxn>
                  <a:cxn ang="0">
                    <a:pos x="T6" y="T7"/>
                  </a:cxn>
                </a:cxnLst>
                <a:rect l="0" t="0" r="r" b="b"/>
                <a:pathLst>
                  <a:path w="377" h="75">
                    <a:moveTo>
                      <a:pt x="377" y="0"/>
                    </a:moveTo>
                    <a:lnTo>
                      <a:pt x="0" y="0"/>
                    </a:lnTo>
                    <a:lnTo>
                      <a:pt x="377" y="75"/>
                    </a:lnTo>
                    <a:lnTo>
                      <a:pt x="3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2" name="Freeform 13">
                <a:extLst>
                  <a:ext uri="{FF2B5EF4-FFF2-40B4-BE49-F238E27FC236}">
                    <a16:creationId xmlns:a16="http://schemas.microsoft.com/office/drawing/2014/main" id="{D7B076FC-3010-41C4-88FF-583018E704CD}"/>
                  </a:ext>
                </a:extLst>
              </p:cNvPr>
              <p:cNvSpPr>
                <a:spLocks/>
              </p:cNvSpPr>
              <p:nvPr/>
            </p:nvSpPr>
            <p:spPr bwMode="auto">
              <a:xfrm>
                <a:off x="2428" y="968"/>
                <a:ext cx="610" cy="630"/>
              </a:xfrm>
              <a:custGeom>
                <a:avLst/>
                <a:gdLst>
                  <a:gd name="T0" fmla="*/ 393 w 411"/>
                  <a:gd name="T1" fmla="*/ 125 h 386"/>
                  <a:gd name="T2" fmla="*/ 350 w 411"/>
                  <a:gd name="T3" fmla="*/ 76 h 386"/>
                  <a:gd name="T4" fmla="*/ 306 w 411"/>
                  <a:gd name="T5" fmla="*/ 27 h 386"/>
                  <a:gd name="T6" fmla="*/ 234 w 411"/>
                  <a:gd name="T7" fmla="*/ 15 h 386"/>
                  <a:gd name="T8" fmla="*/ 119 w 411"/>
                  <a:gd name="T9" fmla="*/ 136 h 386"/>
                  <a:gd name="T10" fmla="*/ 68 w 411"/>
                  <a:gd name="T11" fmla="*/ 240 h 386"/>
                  <a:gd name="T12" fmla="*/ 0 w 411"/>
                  <a:gd name="T13" fmla="*/ 386 h 386"/>
                  <a:gd name="T14" fmla="*/ 250 w 411"/>
                  <a:gd name="T15" fmla="*/ 386 h 386"/>
                  <a:gd name="T16" fmla="*/ 221 w 411"/>
                  <a:gd name="T17" fmla="*/ 287 h 386"/>
                  <a:gd name="T18" fmla="*/ 264 w 411"/>
                  <a:gd name="T19" fmla="*/ 236 h 386"/>
                  <a:gd name="T20" fmla="*/ 378 w 411"/>
                  <a:gd name="T21" fmla="*/ 171 h 386"/>
                  <a:gd name="T22" fmla="*/ 393 w 411"/>
                  <a:gd name="T23" fmla="*/ 125 h 386"/>
                  <a:gd name="connsiteX0" fmla="*/ 9562 w 9805"/>
                  <a:gd name="connsiteY0" fmla="*/ 3059 h 9965"/>
                  <a:gd name="connsiteX1" fmla="*/ 8516 w 9805"/>
                  <a:gd name="connsiteY1" fmla="*/ 1790 h 9965"/>
                  <a:gd name="connsiteX2" fmla="*/ 7445 w 9805"/>
                  <a:gd name="connsiteY2" fmla="*/ 520 h 9965"/>
                  <a:gd name="connsiteX3" fmla="*/ 5693 w 9805"/>
                  <a:gd name="connsiteY3" fmla="*/ 210 h 9965"/>
                  <a:gd name="connsiteX4" fmla="*/ 2895 w 9805"/>
                  <a:gd name="connsiteY4" fmla="*/ 3344 h 9965"/>
                  <a:gd name="connsiteX5" fmla="*/ 1655 w 9805"/>
                  <a:gd name="connsiteY5" fmla="*/ 6039 h 9965"/>
                  <a:gd name="connsiteX6" fmla="*/ 0 w 9805"/>
                  <a:gd name="connsiteY6" fmla="*/ 9821 h 9965"/>
                  <a:gd name="connsiteX7" fmla="*/ 6083 w 9805"/>
                  <a:gd name="connsiteY7" fmla="*/ 9821 h 9965"/>
                  <a:gd name="connsiteX8" fmla="*/ 6681 w 9805"/>
                  <a:gd name="connsiteY8" fmla="*/ 7873 h 9965"/>
                  <a:gd name="connsiteX9" fmla="*/ 6423 w 9805"/>
                  <a:gd name="connsiteY9" fmla="*/ 5935 h 9965"/>
                  <a:gd name="connsiteX10" fmla="*/ 9197 w 9805"/>
                  <a:gd name="connsiteY10" fmla="*/ 4251 h 9965"/>
                  <a:gd name="connsiteX11" fmla="*/ 9562 w 9805"/>
                  <a:gd name="connsiteY11" fmla="*/ 3059 h 9965"/>
                  <a:gd name="connsiteX0" fmla="*/ 9752 w 10000"/>
                  <a:gd name="connsiteY0" fmla="*/ 3070 h 10838"/>
                  <a:gd name="connsiteX1" fmla="*/ 8685 w 10000"/>
                  <a:gd name="connsiteY1" fmla="*/ 1796 h 10838"/>
                  <a:gd name="connsiteX2" fmla="*/ 7593 w 10000"/>
                  <a:gd name="connsiteY2" fmla="*/ 522 h 10838"/>
                  <a:gd name="connsiteX3" fmla="*/ 5806 w 10000"/>
                  <a:gd name="connsiteY3" fmla="*/ 211 h 10838"/>
                  <a:gd name="connsiteX4" fmla="*/ 2953 w 10000"/>
                  <a:gd name="connsiteY4" fmla="*/ 3356 h 10838"/>
                  <a:gd name="connsiteX5" fmla="*/ 1688 w 10000"/>
                  <a:gd name="connsiteY5" fmla="*/ 6060 h 10838"/>
                  <a:gd name="connsiteX6" fmla="*/ 0 w 10000"/>
                  <a:gd name="connsiteY6" fmla="*/ 9855 h 10838"/>
                  <a:gd name="connsiteX7" fmla="*/ 6450 w 10000"/>
                  <a:gd name="connsiteY7" fmla="*/ 10784 h 10838"/>
                  <a:gd name="connsiteX8" fmla="*/ 6814 w 10000"/>
                  <a:gd name="connsiteY8" fmla="*/ 7901 h 10838"/>
                  <a:gd name="connsiteX9" fmla="*/ 6551 w 10000"/>
                  <a:gd name="connsiteY9" fmla="*/ 5956 h 10838"/>
                  <a:gd name="connsiteX10" fmla="*/ 9380 w 10000"/>
                  <a:gd name="connsiteY10" fmla="*/ 4266 h 10838"/>
                  <a:gd name="connsiteX11" fmla="*/ 9752 w 10000"/>
                  <a:gd name="connsiteY11" fmla="*/ 3070 h 10838"/>
                  <a:gd name="connsiteX0" fmla="*/ 9752 w 9985"/>
                  <a:gd name="connsiteY0" fmla="*/ 3070 h 10838"/>
                  <a:gd name="connsiteX1" fmla="*/ 8685 w 9985"/>
                  <a:gd name="connsiteY1" fmla="*/ 1796 h 10838"/>
                  <a:gd name="connsiteX2" fmla="*/ 7593 w 9985"/>
                  <a:gd name="connsiteY2" fmla="*/ 522 h 10838"/>
                  <a:gd name="connsiteX3" fmla="*/ 5806 w 9985"/>
                  <a:gd name="connsiteY3" fmla="*/ 211 h 10838"/>
                  <a:gd name="connsiteX4" fmla="*/ 2953 w 9985"/>
                  <a:gd name="connsiteY4" fmla="*/ 3356 h 10838"/>
                  <a:gd name="connsiteX5" fmla="*/ 1688 w 9985"/>
                  <a:gd name="connsiteY5" fmla="*/ 6060 h 10838"/>
                  <a:gd name="connsiteX6" fmla="*/ 0 w 9985"/>
                  <a:gd name="connsiteY6" fmla="*/ 9855 h 10838"/>
                  <a:gd name="connsiteX7" fmla="*/ 6450 w 9985"/>
                  <a:gd name="connsiteY7" fmla="*/ 10784 h 10838"/>
                  <a:gd name="connsiteX8" fmla="*/ 6814 w 9985"/>
                  <a:gd name="connsiteY8" fmla="*/ 7901 h 10838"/>
                  <a:gd name="connsiteX9" fmla="*/ 6551 w 9985"/>
                  <a:gd name="connsiteY9" fmla="*/ 5956 h 10838"/>
                  <a:gd name="connsiteX10" fmla="*/ 9331 w 9985"/>
                  <a:gd name="connsiteY10" fmla="*/ 4937 h 10838"/>
                  <a:gd name="connsiteX11" fmla="*/ 9752 w 9985"/>
                  <a:gd name="connsiteY11" fmla="*/ 3070 h 10838"/>
                  <a:gd name="connsiteX0" fmla="*/ 9767 w 10000"/>
                  <a:gd name="connsiteY0" fmla="*/ 2833 h 10000"/>
                  <a:gd name="connsiteX1" fmla="*/ 8698 w 10000"/>
                  <a:gd name="connsiteY1" fmla="*/ 1657 h 10000"/>
                  <a:gd name="connsiteX2" fmla="*/ 7604 w 10000"/>
                  <a:gd name="connsiteY2" fmla="*/ 482 h 10000"/>
                  <a:gd name="connsiteX3" fmla="*/ 5815 w 10000"/>
                  <a:gd name="connsiteY3" fmla="*/ 195 h 10000"/>
                  <a:gd name="connsiteX4" fmla="*/ 2957 w 10000"/>
                  <a:gd name="connsiteY4" fmla="*/ 3097 h 10000"/>
                  <a:gd name="connsiteX5" fmla="*/ 1691 w 10000"/>
                  <a:gd name="connsiteY5" fmla="*/ 5591 h 10000"/>
                  <a:gd name="connsiteX6" fmla="*/ 0 w 10000"/>
                  <a:gd name="connsiteY6" fmla="*/ 9093 h 10000"/>
                  <a:gd name="connsiteX7" fmla="*/ 6460 w 10000"/>
                  <a:gd name="connsiteY7" fmla="*/ 9950 h 10000"/>
                  <a:gd name="connsiteX8" fmla="*/ 6824 w 10000"/>
                  <a:gd name="connsiteY8" fmla="*/ 7290 h 10000"/>
                  <a:gd name="connsiteX9" fmla="*/ 7252 w 10000"/>
                  <a:gd name="connsiteY9" fmla="*/ 5638 h 10000"/>
                  <a:gd name="connsiteX10" fmla="*/ 9345 w 10000"/>
                  <a:gd name="connsiteY10" fmla="*/ 4555 h 10000"/>
                  <a:gd name="connsiteX11" fmla="*/ 9767 w 10000"/>
                  <a:gd name="connsiteY11" fmla="*/ 2833 h 10000"/>
                  <a:gd name="connsiteX0" fmla="*/ 9767 w 10000"/>
                  <a:gd name="connsiteY0" fmla="*/ 2833 h 10000"/>
                  <a:gd name="connsiteX1" fmla="*/ 8698 w 10000"/>
                  <a:gd name="connsiteY1" fmla="*/ 1657 h 10000"/>
                  <a:gd name="connsiteX2" fmla="*/ 7604 w 10000"/>
                  <a:gd name="connsiteY2" fmla="*/ 482 h 10000"/>
                  <a:gd name="connsiteX3" fmla="*/ 5815 w 10000"/>
                  <a:gd name="connsiteY3" fmla="*/ 195 h 10000"/>
                  <a:gd name="connsiteX4" fmla="*/ 2612 w 10000"/>
                  <a:gd name="connsiteY4" fmla="*/ 3002 h 10000"/>
                  <a:gd name="connsiteX5" fmla="*/ 1691 w 10000"/>
                  <a:gd name="connsiteY5" fmla="*/ 5591 h 10000"/>
                  <a:gd name="connsiteX6" fmla="*/ 0 w 10000"/>
                  <a:gd name="connsiteY6" fmla="*/ 9093 h 10000"/>
                  <a:gd name="connsiteX7" fmla="*/ 6460 w 10000"/>
                  <a:gd name="connsiteY7" fmla="*/ 9950 h 10000"/>
                  <a:gd name="connsiteX8" fmla="*/ 6824 w 10000"/>
                  <a:gd name="connsiteY8" fmla="*/ 7290 h 10000"/>
                  <a:gd name="connsiteX9" fmla="*/ 7252 w 10000"/>
                  <a:gd name="connsiteY9" fmla="*/ 5638 h 10000"/>
                  <a:gd name="connsiteX10" fmla="*/ 9345 w 10000"/>
                  <a:gd name="connsiteY10" fmla="*/ 4555 h 10000"/>
                  <a:gd name="connsiteX11" fmla="*/ 9767 w 10000"/>
                  <a:gd name="connsiteY11" fmla="*/ 2833 h 10000"/>
                  <a:gd name="connsiteX0" fmla="*/ 9767 w 10000"/>
                  <a:gd name="connsiteY0" fmla="*/ 2833 h 9999"/>
                  <a:gd name="connsiteX1" fmla="*/ 8698 w 10000"/>
                  <a:gd name="connsiteY1" fmla="*/ 1657 h 9999"/>
                  <a:gd name="connsiteX2" fmla="*/ 7604 w 10000"/>
                  <a:gd name="connsiteY2" fmla="*/ 482 h 9999"/>
                  <a:gd name="connsiteX3" fmla="*/ 5815 w 10000"/>
                  <a:gd name="connsiteY3" fmla="*/ 195 h 9999"/>
                  <a:gd name="connsiteX4" fmla="*/ 2612 w 10000"/>
                  <a:gd name="connsiteY4" fmla="*/ 3002 h 9999"/>
                  <a:gd name="connsiteX5" fmla="*/ 1691 w 10000"/>
                  <a:gd name="connsiteY5" fmla="*/ 5591 h 9999"/>
                  <a:gd name="connsiteX6" fmla="*/ 0 w 10000"/>
                  <a:gd name="connsiteY6" fmla="*/ 9093 h 9999"/>
                  <a:gd name="connsiteX7" fmla="*/ 6460 w 10000"/>
                  <a:gd name="connsiteY7" fmla="*/ 9950 h 9999"/>
                  <a:gd name="connsiteX8" fmla="*/ 6824 w 10000"/>
                  <a:gd name="connsiteY8" fmla="*/ 7290 h 9999"/>
                  <a:gd name="connsiteX9" fmla="*/ 7252 w 10000"/>
                  <a:gd name="connsiteY9" fmla="*/ 5638 h 9999"/>
                  <a:gd name="connsiteX10" fmla="*/ 9345 w 10000"/>
                  <a:gd name="connsiteY10" fmla="*/ 4555 h 9999"/>
                  <a:gd name="connsiteX11" fmla="*/ 9767 w 10000"/>
                  <a:gd name="connsiteY11" fmla="*/ 2833 h 9999"/>
                  <a:gd name="connsiteX0" fmla="*/ 9934 w 10167"/>
                  <a:gd name="connsiteY0" fmla="*/ 2833 h 10000"/>
                  <a:gd name="connsiteX1" fmla="*/ 8865 w 10167"/>
                  <a:gd name="connsiteY1" fmla="*/ 1657 h 10000"/>
                  <a:gd name="connsiteX2" fmla="*/ 7771 w 10167"/>
                  <a:gd name="connsiteY2" fmla="*/ 482 h 10000"/>
                  <a:gd name="connsiteX3" fmla="*/ 5982 w 10167"/>
                  <a:gd name="connsiteY3" fmla="*/ 195 h 10000"/>
                  <a:gd name="connsiteX4" fmla="*/ 2779 w 10167"/>
                  <a:gd name="connsiteY4" fmla="*/ 3002 h 10000"/>
                  <a:gd name="connsiteX5" fmla="*/ 1858 w 10167"/>
                  <a:gd name="connsiteY5" fmla="*/ 5592 h 10000"/>
                  <a:gd name="connsiteX6" fmla="*/ 167 w 10167"/>
                  <a:gd name="connsiteY6" fmla="*/ 9094 h 10000"/>
                  <a:gd name="connsiteX7" fmla="*/ 6627 w 10167"/>
                  <a:gd name="connsiteY7" fmla="*/ 9951 h 10000"/>
                  <a:gd name="connsiteX8" fmla="*/ 6991 w 10167"/>
                  <a:gd name="connsiteY8" fmla="*/ 7291 h 10000"/>
                  <a:gd name="connsiteX9" fmla="*/ 7419 w 10167"/>
                  <a:gd name="connsiteY9" fmla="*/ 5639 h 10000"/>
                  <a:gd name="connsiteX10" fmla="*/ 9512 w 10167"/>
                  <a:gd name="connsiteY10" fmla="*/ 4555 h 10000"/>
                  <a:gd name="connsiteX11" fmla="*/ 9934 w 10167"/>
                  <a:gd name="connsiteY11" fmla="*/ 2833 h 10000"/>
                  <a:gd name="connsiteX0" fmla="*/ 9795 w 10028"/>
                  <a:gd name="connsiteY0" fmla="*/ 2833 h 10000"/>
                  <a:gd name="connsiteX1" fmla="*/ 8726 w 10028"/>
                  <a:gd name="connsiteY1" fmla="*/ 1657 h 10000"/>
                  <a:gd name="connsiteX2" fmla="*/ 7632 w 10028"/>
                  <a:gd name="connsiteY2" fmla="*/ 482 h 10000"/>
                  <a:gd name="connsiteX3" fmla="*/ 5843 w 10028"/>
                  <a:gd name="connsiteY3" fmla="*/ 195 h 10000"/>
                  <a:gd name="connsiteX4" fmla="*/ 2640 w 10028"/>
                  <a:gd name="connsiteY4" fmla="*/ 3002 h 10000"/>
                  <a:gd name="connsiteX5" fmla="*/ 1719 w 10028"/>
                  <a:gd name="connsiteY5" fmla="*/ 5592 h 10000"/>
                  <a:gd name="connsiteX6" fmla="*/ 28 w 10028"/>
                  <a:gd name="connsiteY6" fmla="*/ 9094 h 10000"/>
                  <a:gd name="connsiteX7" fmla="*/ 6488 w 10028"/>
                  <a:gd name="connsiteY7" fmla="*/ 9951 h 10000"/>
                  <a:gd name="connsiteX8" fmla="*/ 6852 w 10028"/>
                  <a:gd name="connsiteY8" fmla="*/ 7291 h 10000"/>
                  <a:gd name="connsiteX9" fmla="*/ 7280 w 10028"/>
                  <a:gd name="connsiteY9" fmla="*/ 5639 h 10000"/>
                  <a:gd name="connsiteX10" fmla="*/ 9373 w 10028"/>
                  <a:gd name="connsiteY10" fmla="*/ 4555 h 10000"/>
                  <a:gd name="connsiteX11" fmla="*/ 9795 w 10028"/>
                  <a:gd name="connsiteY11" fmla="*/ 28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8" h="10000">
                    <a:moveTo>
                      <a:pt x="9795" y="2833"/>
                    </a:moveTo>
                    <a:lnTo>
                      <a:pt x="8726" y="1657"/>
                    </a:lnTo>
                    <a:lnTo>
                      <a:pt x="7632" y="482"/>
                    </a:lnTo>
                    <a:cubicBezTo>
                      <a:pt x="7211" y="2"/>
                      <a:pt x="6365" y="-166"/>
                      <a:pt x="5843" y="195"/>
                    </a:cubicBezTo>
                    <a:cubicBezTo>
                      <a:pt x="4973" y="770"/>
                      <a:pt x="3734" y="1442"/>
                      <a:pt x="2640" y="3002"/>
                    </a:cubicBezTo>
                    <a:cubicBezTo>
                      <a:pt x="2094" y="3745"/>
                      <a:pt x="2016" y="4680"/>
                      <a:pt x="1719" y="5592"/>
                    </a:cubicBezTo>
                    <a:cubicBezTo>
                      <a:pt x="724" y="6384"/>
                      <a:pt x="-169" y="6324"/>
                      <a:pt x="28" y="9094"/>
                    </a:cubicBezTo>
                    <a:cubicBezTo>
                      <a:pt x="6241" y="9094"/>
                      <a:pt x="5351" y="10252"/>
                      <a:pt x="6488" y="9951"/>
                    </a:cubicBezTo>
                    <a:cubicBezTo>
                      <a:pt x="7625" y="9651"/>
                      <a:pt x="7300" y="8059"/>
                      <a:pt x="6852" y="7291"/>
                    </a:cubicBezTo>
                    <a:cubicBezTo>
                      <a:pt x="7126" y="6859"/>
                      <a:pt x="6858" y="6046"/>
                      <a:pt x="7280" y="5639"/>
                    </a:cubicBezTo>
                    <a:cubicBezTo>
                      <a:pt x="8174" y="4775"/>
                      <a:pt x="9373" y="4555"/>
                      <a:pt x="9373" y="4555"/>
                    </a:cubicBezTo>
                    <a:cubicBezTo>
                      <a:pt x="10019" y="4435"/>
                      <a:pt x="10242" y="3312"/>
                      <a:pt x="9795" y="28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3" name="Freeform 14">
                <a:extLst>
                  <a:ext uri="{FF2B5EF4-FFF2-40B4-BE49-F238E27FC236}">
                    <a16:creationId xmlns:a16="http://schemas.microsoft.com/office/drawing/2014/main" id="{38B22609-5726-4C90-88F9-2DCD00E15D1A}"/>
                  </a:ext>
                </a:extLst>
              </p:cNvPr>
              <p:cNvSpPr>
                <a:spLocks/>
              </p:cNvSpPr>
              <p:nvPr/>
            </p:nvSpPr>
            <p:spPr bwMode="auto">
              <a:xfrm>
                <a:off x="2752" y="1606"/>
                <a:ext cx="55" cy="10"/>
              </a:xfrm>
              <a:custGeom>
                <a:avLst/>
                <a:gdLst>
                  <a:gd name="T0" fmla="*/ 0 w 55"/>
                  <a:gd name="T1" fmla="*/ 0 h 10"/>
                  <a:gd name="T2" fmla="*/ 55 w 55"/>
                  <a:gd name="T3" fmla="*/ 10 h 10"/>
                  <a:gd name="T4" fmla="*/ 0 w 55"/>
                  <a:gd name="T5" fmla="*/ 0 h 10"/>
                  <a:gd name="T6" fmla="*/ 0 w 55"/>
                  <a:gd name="T7" fmla="*/ 0 h 10"/>
                </a:gdLst>
                <a:ahLst/>
                <a:cxnLst>
                  <a:cxn ang="0">
                    <a:pos x="T0" y="T1"/>
                  </a:cxn>
                  <a:cxn ang="0">
                    <a:pos x="T2" y="T3"/>
                  </a:cxn>
                  <a:cxn ang="0">
                    <a:pos x="T4" y="T5"/>
                  </a:cxn>
                  <a:cxn ang="0">
                    <a:pos x="T6" y="T7"/>
                  </a:cxn>
                </a:cxnLst>
                <a:rect l="0" t="0" r="r" b="b"/>
                <a:pathLst>
                  <a:path w="55" h="10">
                    <a:moveTo>
                      <a:pt x="0" y="0"/>
                    </a:moveTo>
                    <a:lnTo>
                      <a:pt x="55" y="10"/>
                    </a:lnTo>
                    <a:lnTo>
                      <a:pt x="0" y="0"/>
                    </a:lnTo>
                    <a:lnTo>
                      <a:pt x="0" y="0"/>
                    </a:lnTo>
                    <a:close/>
                  </a:path>
                </a:pathLst>
              </a:custGeom>
              <a:solidFill>
                <a:srgbClr val="D7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4" name="Freeform 15">
                <a:extLst>
                  <a:ext uri="{FF2B5EF4-FFF2-40B4-BE49-F238E27FC236}">
                    <a16:creationId xmlns:a16="http://schemas.microsoft.com/office/drawing/2014/main" id="{8E6E8DDA-C2FA-4535-85D8-1736E8FCB5F8}"/>
                  </a:ext>
                </a:extLst>
              </p:cNvPr>
              <p:cNvSpPr>
                <a:spLocks/>
              </p:cNvSpPr>
              <p:nvPr/>
            </p:nvSpPr>
            <p:spPr bwMode="auto">
              <a:xfrm>
                <a:off x="2752" y="1064"/>
                <a:ext cx="55" cy="552"/>
              </a:xfrm>
              <a:custGeom>
                <a:avLst/>
                <a:gdLst>
                  <a:gd name="T0" fmla="*/ 25 w 37"/>
                  <a:gd name="T1" fmla="*/ 221 h 366"/>
                  <a:gd name="T2" fmla="*/ 6 w 37"/>
                  <a:gd name="T3" fmla="*/ 0 h 366"/>
                  <a:gd name="T4" fmla="*/ 0 w 37"/>
                  <a:gd name="T5" fmla="*/ 359 h 366"/>
                  <a:gd name="T6" fmla="*/ 37 w 37"/>
                  <a:gd name="T7" fmla="*/ 366 h 366"/>
                  <a:gd name="T8" fmla="*/ 37 w 37"/>
                  <a:gd name="T9" fmla="*/ 316 h 366"/>
                  <a:gd name="T10" fmla="*/ 17 w 37"/>
                  <a:gd name="T11" fmla="*/ 248 h 366"/>
                  <a:gd name="T12" fmla="*/ 25 w 37"/>
                  <a:gd name="T13" fmla="*/ 221 h 366"/>
                </a:gdLst>
                <a:ahLst/>
                <a:cxnLst>
                  <a:cxn ang="0">
                    <a:pos x="T0" y="T1"/>
                  </a:cxn>
                  <a:cxn ang="0">
                    <a:pos x="T2" y="T3"/>
                  </a:cxn>
                  <a:cxn ang="0">
                    <a:pos x="T4" y="T5"/>
                  </a:cxn>
                  <a:cxn ang="0">
                    <a:pos x="T6" y="T7"/>
                  </a:cxn>
                  <a:cxn ang="0">
                    <a:pos x="T8" y="T9"/>
                  </a:cxn>
                  <a:cxn ang="0">
                    <a:pos x="T10" y="T11"/>
                  </a:cxn>
                  <a:cxn ang="0">
                    <a:pos x="T12" y="T13"/>
                  </a:cxn>
                </a:cxnLst>
                <a:rect l="0" t="0" r="r" b="b"/>
                <a:pathLst>
                  <a:path w="37" h="366">
                    <a:moveTo>
                      <a:pt x="25" y="221"/>
                    </a:moveTo>
                    <a:cubicBezTo>
                      <a:pt x="7" y="168"/>
                      <a:pt x="11" y="0"/>
                      <a:pt x="6" y="0"/>
                    </a:cubicBezTo>
                    <a:cubicBezTo>
                      <a:pt x="2" y="0"/>
                      <a:pt x="0" y="344"/>
                      <a:pt x="0" y="359"/>
                    </a:cubicBezTo>
                    <a:cubicBezTo>
                      <a:pt x="37" y="366"/>
                      <a:pt x="37" y="366"/>
                      <a:pt x="37" y="366"/>
                    </a:cubicBezTo>
                    <a:cubicBezTo>
                      <a:pt x="37" y="316"/>
                      <a:pt x="37" y="316"/>
                      <a:pt x="37" y="316"/>
                    </a:cubicBezTo>
                    <a:cubicBezTo>
                      <a:pt x="37" y="291"/>
                      <a:pt x="30" y="268"/>
                      <a:pt x="17" y="248"/>
                    </a:cubicBezTo>
                    <a:cubicBezTo>
                      <a:pt x="19" y="239"/>
                      <a:pt x="21" y="230"/>
                      <a:pt x="25"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5" name="Freeform 16">
                <a:extLst>
                  <a:ext uri="{FF2B5EF4-FFF2-40B4-BE49-F238E27FC236}">
                    <a16:creationId xmlns:a16="http://schemas.microsoft.com/office/drawing/2014/main" id="{955B0172-9BCC-488D-822B-C8453DF17AFD}"/>
                  </a:ext>
                </a:extLst>
              </p:cNvPr>
              <p:cNvSpPr>
                <a:spLocks/>
              </p:cNvSpPr>
              <p:nvPr/>
            </p:nvSpPr>
            <p:spPr bwMode="auto">
              <a:xfrm>
                <a:off x="2752" y="1606"/>
                <a:ext cx="55" cy="214"/>
              </a:xfrm>
              <a:custGeom>
                <a:avLst/>
                <a:gdLst>
                  <a:gd name="T0" fmla="*/ 0 w 37"/>
                  <a:gd name="T1" fmla="*/ 105 h 142"/>
                  <a:gd name="T2" fmla="*/ 33 w 37"/>
                  <a:gd name="T3" fmla="*/ 142 h 142"/>
                  <a:gd name="T4" fmla="*/ 37 w 37"/>
                  <a:gd name="T5" fmla="*/ 57 h 142"/>
                  <a:gd name="T6" fmla="*/ 37 w 37"/>
                  <a:gd name="T7" fmla="*/ 7 h 142"/>
                  <a:gd name="T8" fmla="*/ 0 w 37"/>
                  <a:gd name="T9" fmla="*/ 0 h 142"/>
                  <a:gd name="T10" fmla="*/ 0 w 37"/>
                  <a:gd name="T11" fmla="*/ 105 h 142"/>
                </a:gdLst>
                <a:ahLst/>
                <a:cxnLst>
                  <a:cxn ang="0">
                    <a:pos x="T0" y="T1"/>
                  </a:cxn>
                  <a:cxn ang="0">
                    <a:pos x="T2" y="T3"/>
                  </a:cxn>
                  <a:cxn ang="0">
                    <a:pos x="T4" y="T5"/>
                  </a:cxn>
                  <a:cxn ang="0">
                    <a:pos x="T6" y="T7"/>
                  </a:cxn>
                  <a:cxn ang="0">
                    <a:pos x="T8" y="T9"/>
                  </a:cxn>
                  <a:cxn ang="0">
                    <a:pos x="T10" y="T11"/>
                  </a:cxn>
                </a:cxnLst>
                <a:rect l="0" t="0" r="r" b="b"/>
                <a:pathLst>
                  <a:path w="37" h="142">
                    <a:moveTo>
                      <a:pt x="0" y="105"/>
                    </a:moveTo>
                    <a:cubicBezTo>
                      <a:pt x="0" y="124"/>
                      <a:pt x="14" y="139"/>
                      <a:pt x="33" y="142"/>
                    </a:cubicBezTo>
                    <a:cubicBezTo>
                      <a:pt x="37" y="57"/>
                      <a:pt x="37" y="57"/>
                      <a:pt x="37" y="57"/>
                    </a:cubicBezTo>
                    <a:cubicBezTo>
                      <a:pt x="37" y="7"/>
                      <a:pt x="37" y="7"/>
                      <a:pt x="37" y="7"/>
                    </a:cubicBezTo>
                    <a:cubicBezTo>
                      <a:pt x="0" y="0"/>
                      <a:pt x="0" y="0"/>
                      <a:pt x="0" y="0"/>
                    </a:cubicBezTo>
                    <a:lnTo>
                      <a:pt x="0" y="105"/>
                    </a:lnTo>
                    <a:close/>
                  </a:path>
                </a:pathLst>
              </a:custGeom>
              <a:solidFill>
                <a:srgbClr val="001423">
                  <a:alpha val="3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6" name="Freeform 17">
                <a:extLst>
                  <a:ext uri="{FF2B5EF4-FFF2-40B4-BE49-F238E27FC236}">
                    <a16:creationId xmlns:a16="http://schemas.microsoft.com/office/drawing/2014/main" id="{B9D31093-F334-4305-B40E-6B5D95E039F0}"/>
                  </a:ext>
                </a:extLst>
              </p:cNvPr>
              <p:cNvSpPr>
                <a:spLocks/>
              </p:cNvSpPr>
              <p:nvPr/>
            </p:nvSpPr>
            <p:spPr bwMode="auto">
              <a:xfrm>
                <a:off x="2838" y="1064"/>
                <a:ext cx="24" cy="314"/>
              </a:xfrm>
              <a:custGeom>
                <a:avLst/>
                <a:gdLst>
                  <a:gd name="T0" fmla="*/ 4 w 16"/>
                  <a:gd name="T1" fmla="*/ 207 h 208"/>
                  <a:gd name="T2" fmla="*/ 16 w 16"/>
                  <a:gd name="T3" fmla="*/ 205 h 208"/>
                  <a:gd name="T4" fmla="*/ 9 w 16"/>
                  <a:gd name="T5" fmla="*/ 0 h 208"/>
                  <a:gd name="T6" fmla="*/ 0 w 16"/>
                  <a:gd name="T7" fmla="*/ 208 h 208"/>
                  <a:gd name="T8" fmla="*/ 4 w 16"/>
                  <a:gd name="T9" fmla="*/ 207 h 208"/>
                </a:gdLst>
                <a:ahLst/>
                <a:cxnLst>
                  <a:cxn ang="0">
                    <a:pos x="T0" y="T1"/>
                  </a:cxn>
                  <a:cxn ang="0">
                    <a:pos x="T2" y="T3"/>
                  </a:cxn>
                  <a:cxn ang="0">
                    <a:pos x="T4" y="T5"/>
                  </a:cxn>
                  <a:cxn ang="0">
                    <a:pos x="T6" y="T7"/>
                  </a:cxn>
                  <a:cxn ang="0">
                    <a:pos x="T8" y="T9"/>
                  </a:cxn>
                </a:cxnLst>
                <a:rect l="0" t="0" r="r" b="b"/>
                <a:pathLst>
                  <a:path w="16" h="208">
                    <a:moveTo>
                      <a:pt x="4" y="207"/>
                    </a:moveTo>
                    <a:cubicBezTo>
                      <a:pt x="8" y="207"/>
                      <a:pt x="12" y="206"/>
                      <a:pt x="16" y="205"/>
                    </a:cubicBezTo>
                    <a:cubicBezTo>
                      <a:pt x="14" y="100"/>
                      <a:pt x="13" y="0"/>
                      <a:pt x="9" y="0"/>
                    </a:cubicBezTo>
                    <a:cubicBezTo>
                      <a:pt x="6" y="0"/>
                      <a:pt x="2" y="129"/>
                      <a:pt x="0" y="208"/>
                    </a:cubicBezTo>
                    <a:cubicBezTo>
                      <a:pt x="1" y="207"/>
                      <a:pt x="2" y="207"/>
                      <a:pt x="4" y="2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7" name="Freeform 18">
                <a:extLst>
                  <a:ext uri="{FF2B5EF4-FFF2-40B4-BE49-F238E27FC236}">
                    <a16:creationId xmlns:a16="http://schemas.microsoft.com/office/drawing/2014/main" id="{95ADE35C-D2BD-4E4E-BAD4-64684B14CEA1}"/>
                  </a:ext>
                </a:extLst>
              </p:cNvPr>
              <p:cNvSpPr>
                <a:spLocks/>
              </p:cNvSpPr>
              <p:nvPr/>
            </p:nvSpPr>
            <p:spPr bwMode="auto">
              <a:xfrm>
                <a:off x="2770" y="973"/>
                <a:ext cx="75" cy="830"/>
              </a:xfrm>
              <a:custGeom>
                <a:avLst/>
                <a:gdLst>
                  <a:gd name="T0" fmla="*/ 25 w 50"/>
                  <a:gd name="T1" fmla="*/ 550 h 550"/>
                  <a:gd name="T2" fmla="*/ 0 w 50"/>
                  <a:gd name="T3" fmla="*/ 525 h 550"/>
                  <a:gd name="T4" fmla="*/ 0 w 50"/>
                  <a:gd name="T5" fmla="*/ 25 h 550"/>
                  <a:gd name="T6" fmla="*/ 25 w 50"/>
                  <a:gd name="T7" fmla="*/ 0 h 550"/>
                  <a:gd name="T8" fmla="*/ 50 w 50"/>
                  <a:gd name="T9" fmla="*/ 25 h 550"/>
                  <a:gd name="T10" fmla="*/ 50 w 50"/>
                  <a:gd name="T11" fmla="*/ 525 h 550"/>
                  <a:gd name="T12" fmla="*/ 25 w 50"/>
                  <a:gd name="T13" fmla="*/ 550 h 550"/>
                </a:gdLst>
                <a:ahLst/>
                <a:cxnLst>
                  <a:cxn ang="0">
                    <a:pos x="T0" y="T1"/>
                  </a:cxn>
                  <a:cxn ang="0">
                    <a:pos x="T2" y="T3"/>
                  </a:cxn>
                  <a:cxn ang="0">
                    <a:pos x="T4" y="T5"/>
                  </a:cxn>
                  <a:cxn ang="0">
                    <a:pos x="T6" y="T7"/>
                  </a:cxn>
                  <a:cxn ang="0">
                    <a:pos x="T8" y="T9"/>
                  </a:cxn>
                  <a:cxn ang="0">
                    <a:pos x="T10" y="T11"/>
                  </a:cxn>
                  <a:cxn ang="0">
                    <a:pos x="T12" y="T13"/>
                  </a:cxn>
                </a:cxnLst>
                <a:rect l="0" t="0" r="r" b="b"/>
                <a:pathLst>
                  <a:path w="50" h="550">
                    <a:moveTo>
                      <a:pt x="25" y="550"/>
                    </a:moveTo>
                    <a:cubicBezTo>
                      <a:pt x="11" y="550"/>
                      <a:pt x="0" y="539"/>
                      <a:pt x="0" y="525"/>
                    </a:cubicBezTo>
                    <a:cubicBezTo>
                      <a:pt x="0" y="25"/>
                      <a:pt x="0" y="25"/>
                      <a:pt x="0" y="25"/>
                    </a:cubicBezTo>
                    <a:cubicBezTo>
                      <a:pt x="0" y="12"/>
                      <a:pt x="11" y="0"/>
                      <a:pt x="25" y="0"/>
                    </a:cubicBezTo>
                    <a:cubicBezTo>
                      <a:pt x="39" y="0"/>
                      <a:pt x="50" y="12"/>
                      <a:pt x="50" y="25"/>
                    </a:cubicBezTo>
                    <a:cubicBezTo>
                      <a:pt x="50" y="525"/>
                      <a:pt x="50" y="525"/>
                      <a:pt x="50" y="525"/>
                    </a:cubicBezTo>
                    <a:cubicBezTo>
                      <a:pt x="50" y="539"/>
                      <a:pt x="39" y="550"/>
                      <a:pt x="25" y="5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8" name="Freeform 19">
                <a:extLst>
                  <a:ext uri="{FF2B5EF4-FFF2-40B4-BE49-F238E27FC236}">
                    <a16:creationId xmlns:a16="http://schemas.microsoft.com/office/drawing/2014/main" id="{4A204333-92E0-40D6-9092-0FEEAF1927D5}"/>
                  </a:ext>
                </a:extLst>
              </p:cNvPr>
              <p:cNvSpPr>
                <a:spLocks/>
              </p:cNvSpPr>
              <p:nvPr/>
            </p:nvSpPr>
            <p:spPr bwMode="auto">
              <a:xfrm>
                <a:off x="2770" y="1653"/>
                <a:ext cx="75" cy="150"/>
              </a:xfrm>
              <a:custGeom>
                <a:avLst/>
                <a:gdLst>
                  <a:gd name="T0" fmla="*/ 50 w 50"/>
                  <a:gd name="T1" fmla="*/ 75 h 100"/>
                  <a:gd name="T2" fmla="*/ 50 w 50"/>
                  <a:gd name="T3" fmla="*/ 0 h 100"/>
                  <a:gd name="T4" fmla="*/ 0 w 50"/>
                  <a:gd name="T5" fmla="*/ 0 h 100"/>
                  <a:gd name="T6" fmla="*/ 0 w 50"/>
                  <a:gd name="T7" fmla="*/ 75 h 100"/>
                  <a:gd name="T8" fmla="*/ 25 w 50"/>
                  <a:gd name="T9" fmla="*/ 100 h 100"/>
                  <a:gd name="T10" fmla="*/ 50 w 50"/>
                  <a:gd name="T11" fmla="*/ 75 h 100"/>
                </a:gdLst>
                <a:ahLst/>
                <a:cxnLst>
                  <a:cxn ang="0">
                    <a:pos x="T0" y="T1"/>
                  </a:cxn>
                  <a:cxn ang="0">
                    <a:pos x="T2" y="T3"/>
                  </a:cxn>
                  <a:cxn ang="0">
                    <a:pos x="T4" y="T5"/>
                  </a:cxn>
                  <a:cxn ang="0">
                    <a:pos x="T6" y="T7"/>
                  </a:cxn>
                  <a:cxn ang="0">
                    <a:pos x="T8" y="T9"/>
                  </a:cxn>
                  <a:cxn ang="0">
                    <a:pos x="T10" y="T11"/>
                  </a:cxn>
                </a:cxnLst>
                <a:rect l="0" t="0" r="r" b="b"/>
                <a:pathLst>
                  <a:path w="50" h="100">
                    <a:moveTo>
                      <a:pt x="50" y="75"/>
                    </a:moveTo>
                    <a:cubicBezTo>
                      <a:pt x="50" y="0"/>
                      <a:pt x="50" y="0"/>
                      <a:pt x="50" y="0"/>
                    </a:cubicBezTo>
                    <a:cubicBezTo>
                      <a:pt x="0" y="0"/>
                      <a:pt x="0" y="0"/>
                      <a:pt x="0" y="0"/>
                    </a:cubicBezTo>
                    <a:cubicBezTo>
                      <a:pt x="0" y="75"/>
                      <a:pt x="0" y="75"/>
                      <a:pt x="0" y="75"/>
                    </a:cubicBezTo>
                    <a:cubicBezTo>
                      <a:pt x="0" y="89"/>
                      <a:pt x="11" y="100"/>
                      <a:pt x="25" y="100"/>
                    </a:cubicBezTo>
                    <a:cubicBezTo>
                      <a:pt x="39" y="100"/>
                      <a:pt x="50" y="89"/>
                      <a:pt x="50" y="75"/>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9" name="Freeform 20">
                <a:extLst>
                  <a:ext uri="{FF2B5EF4-FFF2-40B4-BE49-F238E27FC236}">
                    <a16:creationId xmlns:a16="http://schemas.microsoft.com/office/drawing/2014/main" id="{4AB1094F-ED02-4C8A-AFD8-8CEDB901135A}"/>
                  </a:ext>
                </a:extLst>
              </p:cNvPr>
              <p:cNvSpPr>
                <a:spLocks/>
              </p:cNvSpPr>
              <p:nvPr/>
            </p:nvSpPr>
            <p:spPr bwMode="auto">
              <a:xfrm>
                <a:off x="2913" y="1059"/>
                <a:ext cx="129" cy="133"/>
              </a:xfrm>
              <a:custGeom>
                <a:avLst/>
                <a:gdLst>
                  <a:gd name="T0" fmla="*/ 30 w 85"/>
                  <a:gd name="T1" fmla="*/ 9 h 88"/>
                  <a:gd name="T2" fmla="*/ 22 w 85"/>
                  <a:gd name="T3" fmla="*/ 0 h 88"/>
                  <a:gd name="T4" fmla="*/ 7 w 85"/>
                  <a:gd name="T5" fmla="*/ 25 h 88"/>
                  <a:gd name="T6" fmla="*/ 45 w 85"/>
                  <a:gd name="T7" fmla="*/ 43 h 88"/>
                  <a:gd name="T8" fmla="*/ 48 w 85"/>
                  <a:gd name="T9" fmla="*/ 42 h 88"/>
                  <a:gd name="T10" fmla="*/ 67 w 85"/>
                  <a:gd name="T11" fmla="*/ 76 h 88"/>
                  <a:gd name="T12" fmla="*/ 82 w 85"/>
                  <a:gd name="T13" fmla="*/ 88 h 88"/>
                  <a:gd name="T14" fmla="*/ 73 w 85"/>
                  <a:gd name="T15" fmla="*/ 58 h 88"/>
                  <a:gd name="T16" fmla="*/ 30 w 85"/>
                  <a:gd name="T17"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8">
                    <a:moveTo>
                      <a:pt x="30" y="9"/>
                    </a:moveTo>
                    <a:cubicBezTo>
                      <a:pt x="22" y="0"/>
                      <a:pt x="22" y="0"/>
                      <a:pt x="22" y="0"/>
                    </a:cubicBezTo>
                    <a:cubicBezTo>
                      <a:pt x="13" y="8"/>
                      <a:pt x="0" y="14"/>
                      <a:pt x="7" y="25"/>
                    </a:cubicBezTo>
                    <a:cubicBezTo>
                      <a:pt x="18" y="43"/>
                      <a:pt x="35" y="46"/>
                      <a:pt x="45" y="43"/>
                    </a:cubicBezTo>
                    <a:cubicBezTo>
                      <a:pt x="46" y="43"/>
                      <a:pt x="47" y="42"/>
                      <a:pt x="48" y="42"/>
                    </a:cubicBezTo>
                    <a:cubicBezTo>
                      <a:pt x="51" y="55"/>
                      <a:pt x="57" y="67"/>
                      <a:pt x="67" y="76"/>
                    </a:cubicBezTo>
                    <a:cubicBezTo>
                      <a:pt x="71" y="81"/>
                      <a:pt x="76" y="85"/>
                      <a:pt x="82" y="88"/>
                    </a:cubicBezTo>
                    <a:cubicBezTo>
                      <a:pt x="85" y="79"/>
                      <a:pt x="82" y="69"/>
                      <a:pt x="73" y="58"/>
                    </a:cubicBezTo>
                    <a:lnTo>
                      <a:pt x="3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0" name="Freeform 21">
                <a:extLst>
                  <a:ext uri="{FF2B5EF4-FFF2-40B4-BE49-F238E27FC236}">
                    <a16:creationId xmlns:a16="http://schemas.microsoft.com/office/drawing/2014/main" id="{A7B0443C-25DB-4A1B-BB41-E00E435EC931}"/>
                  </a:ext>
                </a:extLst>
              </p:cNvPr>
              <p:cNvSpPr>
                <a:spLocks/>
              </p:cNvSpPr>
              <p:nvPr/>
            </p:nvSpPr>
            <p:spPr bwMode="auto">
              <a:xfrm>
                <a:off x="2912" y="978"/>
                <a:ext cx="213" cy="139"/>
              </a:xfrm>
              <a:custGeom>
                <a:avLst/>
                <a:gdLst>
                  <a:gd name="T0" fmla="*/ 35 w 141"/>
                  <a:gd name="T1" fmla="*/ 89 h 92"/>
                  <a:gd name="T2" fmla="*/ 8 w 141"/>
                  <a:gd name="T3" fmla="*/ 79 h 92"/>
                  <a:gd name="T4" fmla="*/ 15 w 141"/>
                  <a:gd name="T5" fmla="*/ 44 h 92"/>
                  <a:gd name="T6" fmla="*/ 106 w 141"/>
                  <a:gd name="T7" fmla="*/ 4 h 92"/>
                  <a:gd name="T8" fmla="*/ 137 w 141"/>
                  <a:gd name="T9" fmla="*/ 22 h 92"/>
                  <a:gd name="T10" fmla="*/ 119 w 141"/>
                  <a:gd name="T11" fmla="*/ 52 h 92"/>
                  <a:gd name="T12" fmla="*/ 42 w 141"/>
                  <a:gd name="T13" fmla="*/ 86 h 92"/>
                  <a:gd name="T14" fmla="*/ 35 w 141"/>
                  <a:gd name="T15" fmla="*/ 89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92">
                    <a:moveTo>
                      <a:pt x="35" y="89"/>
                    </a:moveTo>
                    <a:cubicBezTo>
                      <a:pt x="25" y="92"/>
                      <a:pt x="14" y="88"/>
                      <a:pt x="8" y="79"/>
                    </a:cubicBezTo>
                    <a:cubicBezTo>
                      <a:pt x="0" y="67"/>
                      <a:pt x="4" y="51"/>
                      <a:pt x="15" y="44"/>
                    </a:cubicBezTo>
                    <a:cubicBezTo>
                      <a:pt x="43" y="26"/>
                      <a:pt x="74" y="13"/>
                      <a:pt x="106" y="4"/>
                    </a:cubicBezTo>
                    <a:cubicBezTo>
                      <a:pt x="120" y="0"/>
                      <a:pt x="133" y="8"/>
                      <a:pt x="137" y="22"/>
                    </a:cubicBezTo>
                    <a:cubicBezTo>
                      <a:pt x="141" y="35"/>
                      <a:pt x="133" y="49"/>
                      <a:pt x="119" y="52"/>
                    </a:cubicBezTo>
                    <a:cubicBezTo>
                      <a:pt x="92" y="60"/>
                      <a:pt x="66" y="71"/>
                      <a:pt x="42" y="86"/>
                    </a:cubicBezTo>
                    <a:cubicBezTo>
                      <a:pt x="40" y="88"/>
                      <a:pt x="38" y="89"/>
                      <a:pt x="35" y="8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1" name="Oval 22">
                <a:extLst>
                  <a:ext uri="{FF2B5EF4-FFF2-40B4-BE49-F238E27FC236}">
                    <a16:creationId xmlns:a16="http://schemas.microsoft.com/office/drawing/2014/main" id="{05160D79-B419-47C7-9C27-03DF1DD139AE}"/>
                  </a:ext>
                </a:extLst>
              </p:cNvPr>
              <p:cNvSpPr>
                <a:spLocks noChangeArrowheads="1"/>
              </p:cNvSpPr>
              <p:nvPr/>
            </p:nvSpPr>
            <p:spPr bwMode="auto">
              <a:xfrm>
                <a:off x="3027" y="831"/>
                <a:ext cx="302" cy="30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2" name="Freeform 23">
                <a:extLst>
                  <a:ext uri="{FF2B5EF4-FFF2-40B4-BE49-F238E27FC236}">
                    <a16:creationId xmlns:a16="http://schemas.microsoft.com/office/drawing/2014/main" id="{4A23C08D-3CE5-4B20-A482-FBF9850B8FDA}"/>
                  </a:ext>
                </a:extLst>
              </p:cNvPr>
              <p:cNvSpPr>
                <a:spLocks/>
              </p:cNvSpPr>
              <p:nvPr/>
            </p:nvSpPr>
            <p:spPr bwMode="auto">
              <a:xfrm>
                <a:off x="3083" y="948"/>
                <a:ext cx="226" cy="422"/>
              </a:xfrm>
              <a:custGeom>
                <a:avLst/>
                <a:gdLst>
                  <a:gd name="T0" fmla="*/ 0 w 150"/>
                  <a:gd name="T1" fmla="*/ 0 h 280"/>
                  <a:gd name="T2" fmla="*/ 150 w 150"/>
                  <a:gd name="T3" fmla="*/ 0 h 280"/>
                  <a:gd name="T4" fmla="*/ 150 w 150"/>
                  <a:gd name="T5" fmla="*/ 250 h 280"/>
                  <a:gd name="T6" fmla="*/ 73 w 150"/>
                  <a:gd name="T7" fmla="*/ 280 h 280"/>
                  <a:gd name="T8" fmla="*/ 0 w 150"/>
                  <a:gd name="T9" fmla="*/ 250 h 280"/>
                  <a:gd name="T10" fmla="*/ 0 w 150"/>
                  <a:gd name="T11" fmla="*/ 0 h 280"/>
                </a:gdLst>
                <a:ahLst/>
                <a:cxnLst>
                  <a:cxn ang="0">
                    <a:pos x="T0" y="T1"/>
                  </a:cxn>
                  <a:cxn ang="0">
                    <a:pos x="T2" y="T3"/>
                  </a:cxn>
                  <a:cxn ang="0">
                    <a:pos x="T4" y="T5"/>
                  </a:cxn>
                  <a:cxn ang="0">
                    <a:pos x="T6" y="T7"/>
                  </a:cxn>
                  <a:cxn ang="0">
                    <a:pos x="T8" y="T9"/>
                  </a:cxn>
                  <a:cxn ang="0">
                    <a:pos x="T10" y="T11"/>
                  </a:cxn>
                </a:cxnLst>
                <a:rect l="0" t="0" r="r" b="b"/>
                <a:pathLst>
                  <a:path w="150" h="280">
                    <a:moveTo>
                      <a:pt x="0" y="0"/>
                    </a:moveTo>
                    <a:cubicBezTo>
                      <a:pt x="150" y="0"/>
                      <a:pt x="150" y="0"/>
                      <a:pt x="150" y="0"/>
                    </a:cubicBezTo>
                    <a:cubicBezTo>
                      <a:pt x="150" y="250"/>
                      <a:pt x="150" y="250"/>
                      <a:pt x="150" y="250"/>
                    </a:cubicBezTo>
                    <a:cubicBezTo>
                      <a:pt x="150" y="250"/>
                      <a:pt x="119" y="280"/>
                      <a:pt x="73" y="280"/>
                    </a:cubicBezTo>
                    <a:cubicBezTo>
                      <a:pt x="25" y="280"/>
                      <a:pt x="0" y="250"/>
                      <a:pt x="0" y="25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3" name="Freeform 24">
                <a:extLst>
                  <a:ext uri="{FF2B5EF4-FFF2-40B4-BE49-F238E27FC236}">
                    <a16:creationId xmlns:a16="http://schemas.microsoft.com/office/drawing/2014/main" id="{B96BD764-9718-409A-8563-F88FC665BFA5}"/>
                  </a:ext>
                </a:extLst>
              </p:cNvPr>
              <p:cNvSpPr>
                <a:spLocks/>
              </p:cNvSpPr>
              <p:nvPr/>
            </p:nvSpPr>
            <p:spPr bwMode="auto">
              <a:xfrm>
                <a:off x="3083" y="1002"/>
                <a:ext cx="228" cy="252"/>
              </a:xfrm>
              <a:custGeom>
                <a:avLst/>
                <a:gdLst>
                  <a:gd name="T0" fmla="*/ 150 w 151"/>
                  <a:gd name="T1" fmla="*/ 38 h 167"/>
                  <a:gd name="T2" fmla="*/ 149 w 151"/>
                  <a:gd name="T3" fmla="*/ 38 h 167"/>
                  <a:gd name="T4" fmla="*/ 144 w 151"/>
                  <a:gd name="T5" fmla="*/ 0 h 167"/>
                  <a:gd name="T6" fmla="*/ 11 w 151"/>
                  <a:gd name="T7" fmla="*/ 0 h 167"/>
                  <a:gd name="T8" fmla="*/ 0 w 151"/>
                  <a:gd name="T9" fmla="*/ 11 h 167"/>
                  <a:gd name="T10" fmla="*/ 0 w 151"/>
                  <a:gd name="T11" fmla="*/ 163 h 167"/>
                  <a:gd name="T12" fmla="*/ 61 w 151"/>
                  <a:gd name="T13" fmla="*/ 144 h 167"/>
                  <a:gd name="T14" fmla="*/ 79 w 151"/>
                  <a:gd name="T15" fmla="*/ 126 h 167"/>
                  <a:gd name="T16" fmla="*/ 138 w 151"/>
                  <a:gd name="T17" fmla="*/ 141 h 167"/>
                  <a:gd name="T18" fmla="*/ 150 w 151"/>
                  <a:gd name="T19" fmla="*/ 140 h 167"/>
                  <a:gd name="T20" fmla="*/ 150 w 151"/>
                  <a:gd name="T21"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67">
                    <a:moveTo>
                      <a:pt x="150" y="38"/>
                    </a:moveTo>
                    <a:cubicBezTo>
                      <a:pt x="149" y="38"/>
                      <a:pt x="149" y="38"/>
                      <a:pt x="149" y="38"/>
                    </a:cubicBezTo>
                    <a:cubicBezTo>
                      <a:pt x="151" y="25"/>
                      <a:pt x="149" y="12"/>
                      <a:pt x="144" y="0"/>
                    </a:cubicBezTo>
                    <a:cubicBezTo>
                      <a:pt x="11" y="0"/>
                      <a:pt x="11" y="0"/>
                      <a:pt x="11" y="0"/>
                    </a:cubicBezTo>
                    <a:cubicBezTo>
                      <a:pt x="0" y="11"/>
                      <a:pt x="0" y="11"/>
                      <a:pt x="0" y="11"/>
                    </a:cubicBezTo>
                    <a:cubicBezTo>
                      <a:pt x="0" y="163"/>
                      <a:pt x="0" y="163"/>
                      <a:pt x="0" y="163"/>
                    </a:cubicBezTo>
                    <a:cubicBezTo>
                      <a:pt x="21" y="167"/>
                      <a:pt x="44" y="161"/>
                      <a:pt x="61" y="144"/>
                    </a:cubicBezTo>
                    <a:cubicBezTo>
                      <a:pt x="79" y="126"/>
                      <a:pt x="79" y="126"/>
                      <a:pt x="79" y="126"/>
                    </a:cubicBezTo>
                    <a:cubicBezTo>
                      <a:pt x="97" y="135"/>
                      <a:pt x="117" y="141"/>
                      <a:pt x="138" y="141"/>
                    </a:cubicBezTo>
                    <a:cubicBezTo>
                      <a:pt x="142" y="141"/>
                      <a:pt x="146" y="140"/>
                      <a:pt x="150" y="140"/>
                    </a:cubicBezTo>
                    <a:lnTo>
                      <a:pt x="150" y="38"/>
                    </a:lnTo>
                    <a:close/>
                  </a:path>
                </a:pathLst>
              </a:custGeom>
              <a:solidFill>
                <a:srgbClr val="001423">
                  <a:alpha val="3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4" name="Freeform 25">
                <a:extLst>
                  <a:ext uri="{FF2B5EF4-FFF2-40B4-BE49-F238E27FC236}">
                    <a16:creationId xmlns:a16="http://schemas.microsoft.com/office/drawing/2014/main" id="{DA0D0D90-B2A3-4648-91A9-923D370AF45A}"/>
                  </a:ext>
                </a:extLst>
              </p:cNvPr>
              <p:cNvSpPr>
                <a:spLocks/>
              </p:cNvSpPr>
              <p:nvPr/>
            </p:nvSpPr>
            <p:spPr bwMode="auto">
              <a:xfrm>
                <a:off x="2987" y="850"/>
                <a:ext cx="331" cy="332"/>
              </a:xfrm>
              <a:custGeom>
                <a:avLst/>
                <a:gdLst>
                  <a:gd name="T0" fmla="*/ 192 w 219"/>
                  <a:gd name="T1" fmla="*/ 27 h 220"/>
                  <a:gd name="T2" fmla="*/ 95 w 219"/>
                  <a:gd name="T3" fmla="*/ 27 h 220"/>
                  <a:gd name="T4" fmla="*/ 26 w 219"/>
                  <a:gd name="T5" fmla="*/ 96 h 220"/>
                  <a:gd name="T6" fmla="*/ 26 w 219"/>
                  <a:gd name="T7" fmla="*/ 193 h 220"/>
                  <a:gd name="T8" fmla="*/ 124 w 219"/>
                  <a:gd name="T9" fmla="*/ 193 h 220"/>
                  <a:gd name="T10" fmla="*/ 192 w 219"/>
                  <a:gd name="T11" fmla="*/ 125 h 220"/>
                  <a:gd name="T12" fmla="*/ 192 w 219"/>
                  <a:gd name="T13" fmla="*/ 27 h 220"/>
                </a:gdLst>
                <a:ahLst/>
                <a:cxnLst>
                  <a:cxn ang="0">
                    <a:pos x="T0" y="T1"/>
                  </a:cxn>
                  <a:cxn ang="0">
                    <a:pos x="T2" y="T3"/>
                  </a:cxn>
                  <a:cxn ang="0">
                    <a:pos x="T4" y="T5"/>
                  </a:cxn>
                  <a:cxn ang="0">
                    <a:pos x="T6" y="T7"/>
                  </a:cxn>
                  <a:cxn ang="0">
                    <a:pos x="T8" y="T9"/>
                  </a:cxn>
                  <a:cxn ang="0">
                    <a:pos x="T10" y="T11"/>
                  </a:cxn>
                  <a:cxn ang="0">
                    <a:pos x="T12" y="T13"/>
                  </a:cxn>
                </a:cxnLst>
                <a:rect l="0" t="0" r="r" b="b"/>
                <a:pathLst>
                  <a:path w="219" h="220">
                    <a:moveTo>
                      <a:pt x="192" y="27"/>
                    </a:moveTo>
                    <a:cubicBezTo>
                      <a:pt x="166" y="0"/>
                      <a:pt x="122" y="0"/>
                      <a:pt x="95" y="27"/>
                    </a:cubicBezTo>
                    <a:cubicBezTo>
                      <a:pt x="26" y="96"/>
                      <a:pt x="26" y="96"/>
                      <a:pt x="26" y="96"/>
                    </a:cubicBezTo>
                    <a:cubicBezTo>
                      <a:pt x="0" y="123"/>
                      <a:pt x="0" y="166"/>
                      <a:pt x="26" y="193"/>
                    </a:cubicBezTo>
                    <a:cubicBezTo>
                      <a:pt x="53" y="220"/>
                      <a:pt x="97" y="220"/>
                      <a:pt x="124" y="193"/>
                    </a:cubicBezTo>
                    <a:cubicBezTo>
                      <a:pt x="192" y="125"/>
                      <a:pt x="192" y="125"/>
                      <a:pt x="192" y="125"/>
                    </a:cubicBezTo>
                    <a:cubicBezTo>
                      <a:pt x="219" y="98"/>
                      <a:pt x="219" y="54"/>
                      <a:pt x="192" y="2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5" name="Freeform 26">
                <a:extLst>
                  <a:ext uri="{FF2B5EF4-FFF2-40B4-BE49-F238E27FC236}">
                    <a16:creationId xmlns:a16="http://schemas.microsoft.com/office/drawing/2014/main" id="{C85118AF-7F90-4414-B1BC-8378940273D2}"/>
                  </a:ext>
                </a:extLst>
              </p:cNvPr>
              <p:cNvSpPr>
                <a:spLocks/>
              </p:cNvSpPr>
              <p:nvPr/>
            </p:nvSpPr>
            <p:spPr bwMode="auto">
              <a:xfrm>
                <a:off x="3102" y="890"/>
                <a:ext cx="204" cy="248"/>
              </a:xfrm>
              <a:custGeom>
                <a:avLst/>
                <a:gdLst>
                  <a:gd name="T0" fmla="*/ 116 w 135"/>
                  <a:gd name="T1" fmla="*/ 98 h 164"/>
                  <a:gd name="T2" fmla="*/ 135 w 135"/>
                  <a:gd name="T3" fmla="*/ 63 h 164"/>
                  <a:gd name="T4" fmla="*/ 116 w 135"/>
                  <a:gd name="T5" fmla="*/ 27 h 164"/>
                  <a:gd name="T6" fmla="*/ 19 w 135"/>
                  <a:gd name="T7" fmla="*/ 27 h 164"/>
                  <a:gd name="T8" fmla="*/ 1 w 135"/>
                  <a:gd name="T9" fmla="*/ 45 h 164"/>
                  <a:gd name="T10" fmla="*/ 0 w 135"/>
                  <a:gd name="T11" fmla="*/ 64 h 164"/>
                  <a:gd name="T12" fmla="*/ 2 w 135"/>
                  <a:gd name="T13" fmla="*/ 87 h 164"/>
                  <a:gd name="T14" fmla="*/ 2 w 135"/>
                  <a:gd name="T15" fmla="*/ 87 h 164"/>
                  <a:gd name="T16" fmla="*/ 2 w 135"/>
                  <a:gd name="T17" fmla="*/ 88 h 164"/>
                  <a:gd name="T18" fmla="*/ 3 w 135"/>
                  <a:gd name="T19" fmla="*/ 92 h 164"/>
                  <a:gd name="T20" fmla="*/ 4 w 135"/>
                  <a:gd name="T21" fmla="*/ 97 h 164"/>
                  <a:gd name="T22" fmla="*/ 5 w 135"/>
                  <a:gd name="T23" fmla="*/ 101 h 164"/>
                  <a:gd name="T24" fmla="*/ 6 w 135"/>
                  <a:gd name="T25" fmla="*/ 104 h 164"/>
                  <a:gd name="T26" fmla="*/ 8 w 135"/>
                  <a:gd name="T27" fmla="*/ 108 h 164"/>
                  <a:gd name="T28" fmla="*/ 10 w 135"/>
                  <a:gd name="T29" fmla="*/ 113 h 164"/>
                  <a:gd name="T30" fmla="*/ 11 w 135"/>
                  <a:gd name="T31" fmla="*/ 116 h 164"/>
                  <a:gd name="T32" fmla="*/ 13 w 135"/>
                  <a:gd name="T33" fmla="*/ 120 h 164"/>
                  <a:gd name="T34" fmla="*/ 15 w 135"/>
                  <a:gd name="T35" fmla="*/ 124 h 164"/>
                  <a:gd name="T36" fmla="*/ 17 w 135"/>
                  <a:gd name="T37" fmla="*/ 128 h 164"/>
                  <a:gd name="T38" fmla="*/ 19 w 135"/>
                  <a:gd name="T39" fmla="*/ 131 h 164"/>
                  <a:gd name="T40" fmla="*/ 22 w 135"/>
                  <a:gd name="T41" fmla="*/ 136 h 164"/>
                  <a:gd name="T42" fmla="*/ 23 w 135"/>
                  <a:gd name="T43" fmla="*/ 137 h 164"/>
                  <a:gd name="T44" fmla="*/ 27 w 135"/>
                  <a:gd name="T45" fmla="*/ 142 h 164"/>
                  <a:gd name="T46" fmla="*/ 28 w 135"/>
                  <a:gd name="T47" fmla="*/ 144 h 164"/>
                  <a:gd name="T48" fmla="*/ 33 w 135"/>
                  <a:gd name="T49" fmla="*/ 149 h 164"/>
                  <a:gd name="T50" fmla="*/ 34 w 135"/>
                  <a:gd name="T51" fmla="*/ 150 h 164"/>
                  <a:gd name="T52" fmla="*/ 38 w 135"/>
                  <a:gd name="T53" fmla="*/ 155 h 164"/>
                  <a:gd name="T54" fmla="*/ 39 w 135"/>
                  <a:gd name="T55" fmla="*/ 156 h 164"/>
                  <a:gd name="T56" fmla="*/ 45 w 135"/>
                  <a:gd name="T57" fmla="*/ 161 h 164"/>
                  <a:gd name="T58" fmla="*/ 46 w 135"/>
                  <a:gd name="T59" fmla="*/ 161 h 164"/>
                  <a:gd name="T60" fmla="*/ 50 w 135"/>
                  <a:gd name="T61" fmla="*/ 164 h 164"/>
                  <a:gd name="T62" fmla="*/ 116 w 135"/>
                  <a:gd name="T63" fmla="*/ 9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5" h="164">
                    <a:moveTo>
                      <a:pt x="116" y="98"/>
                    </a:moveTo>
                    <a:cubicBezTo>
                      <a:pt x="127" y="88"/>
                      <a:pt x="133" y="75"/>
                      <a:pt x="135" y="63"/>
                    </a:cubicBezTo>
                    <a:cubicBezTo>
                      <a:pt x="133" y="49"/>
                      <a:pt x="127" y="37"/>
                      <a:pt x="116" y="27"/>
                    </a:cubicBezTo>
                    <a:cubicBezTo>
                      <a:pt x="90" y="0"/>
                      <a:pt x="46" y="0"/>
                      <a:pt x="19" y="27"/>
                    </a:cubicBezTo>
                    <a:cubicBezTo>
                      <a:pt x="1" y="45"/>
                      <a:pt x="1" y="45"/>
                      <a:pt x="1" y="45"/>
                    </a:cubicBezTo>
                    <a:cubicBezTo>
                      <a:pt x="0" y="51"/>
                      <a:pt x="0" y="57"/>
                      <a:pt x="0" y="64"/>
                    </a:cubicBezTo>
                    <a:cubicBezTo>
                      <a:pt x="0" y="72"/>
                      <a:pt x="0" y="79"/>
                      <a:pt x="2" y="87"/>
                    </a:cubicBezTo>
                    <a:cubicBezTo>
                      <a:pt x="2" y="87"/>
                      <a:pt x="2" y="87"/>
                      <a:pt x="2" y="87"/>
                    </a:cubicBezTo>
                    <a:cubicBezTo>
                      <a:pt x="2" y="87"/>
                      <a:pt x="2" y="88"/>
                      <a:pt x="2" y="88"/>
                    </a:cubicBezTo>
                    <a:cubicBezTo>
                      <a:pt x="2" y="89"/>
                      <a:pt x="3" y="91"/>
                      <a:pt x="3" y="92"/>
                    </a:cubicBezTo>
                    <a:cubicBezTo>
                      <a:pt x="3" y="94"/>
                      <a:pt x="4" y="95"/>
                      <a:pt x="4" y="97"/>
                    </a:cubicBezTo>
                    <a:cubicBezTo>
                      <a:pt x="4" y="98"/>
                      <a:pt x="5" y="100"/>
                      <a:pt x="5" y="101"/>
                    </a:cubicBezTo>
                    <a:cubicBezTo>
                      <a:pt x="6" y="102"/>
                      <a:pt x="6" y="103"/>
                      <a:pt x="6" y="104"/>
                    </a:cubicBezTo>
                    <a:cubicBezTo>
                      <a:pt x="7" y="106"/>
                      <a:pt x="7" y="107"/>
                      <a:pt x="8" y="108"/>
                    </a:cubicBezTo>
                    <a:cubicBezTo>
                      <a:pt x="8" y="110"/>
                      <a:pt x="9" y="112"/>
                      <a:pt x="10" y="113"/>
                    </a:cubicBezTo>
                    <a:cubicBezTo>
                      <a:pt x="10" y="114"/>
                      <a:pt x="11" y="115"/>
                      <a:pt x="11" y="116"/>
                    </a:cubicBezTo>
                    <a:cubicBezTo>
                      <a:pt x="12" y="118"/>
                      <a:pt x="12" y="119"/>
                      <a:pt x="13" y="120"/>
                    </a:cubicBezTo>
                    <a:cubicBezTo>
                      <a:pt x="14" y="121"/>
                      <a:pt x="14" y="122"/>
                      <a:pt x="15" y="124"/>
                    </a:cubicBezTo>
                    <a:cubicBezTo>
                      <a:pt x="16" y="125"/>
                      <a:pt x="16" y="127"/>
                      <a:pt x="17" y="128"/>
                    </a:cubicBezTo>
                    <a:cubicBezTo>
                      <a:pt x="18" y="129"/>
                      <a:pt x="18" y="130"/>
                      <a:pt x="19" y="131"/>
                    </a:cubicBezTo>
                    <a:cubicBezTo>
                      <a:pt x="20" y="132"/>
                      <a:pt x="21" y="134"/>
                      <a:pt x="22" y="136"/>
                    </a:cubicBezTo>
                    <a:cubicBezTo>
                      <a:pt x="23" y="136"/>
                      <a:pt x="23" y="137"/>
                      <a:pt x="23" y="137"/>
                    </a:cubicBezTo>
                    <a:cubicBezTo>
                      <a:pt x="25" y="139"/>
                      <a:pt x="26" y="141"/>
                      <a:pt x="27" y="142"/>
                    </a:cubicBezTo>
                    <a:cubicBezTo>
                      <a:pt x="27" y="143"/>
                      <a:pt x="28" y="143"/>
                      <a:pt x="28" y="144"/>
                    </a:cubicBezTo>
                    <a:cubicBezTo>
                      <a:pt x="30" y="146"/>
                      <a:pt x="31" y="147"/>
                      <a:pt x="33" y="149"/>
                    </a:cubicBezTo>
                    <a:cubicBezTo>
                      <a:pt x="33" y="149"/>
                      <a:pt x="34" y="150"/>
                      <a:pt x="34" y="150"/>
                    </a:cubicBezTo>
                    <a:cubicBezTo>
                      <a:pt x="35" y="152"/>
                      <a:pt x="37" y="153"/>
                      <a:pt x="38" y="155"/>
                    </a:cubicBezTo>
                    <a:cubicBezTo>
                      <a:pt x="39" y="155"/>
                      <a:pt x="39" y="155"/>
                      <a:pt x="39" y="156"/>
                    </a:cubicBezTo>
                    <a:cubicBezTo>
                      <a:pt x="41" y="157"/>
                      <a:pt x="43" y="159"/>
                      <a:pt x="45" y="161"/>
                    </a:cubicBezTo>
                    <a:cubicBezTo>
                      <a:pt x="45" y="161"/>
                      <a:pt x="46" y="161"/>
                      <a:pt x="46" y="161"/>
                    </a:cubicBezTo>
                    <a:cubicBezTo>
                      <a:pt x="47" y="162"/>
                      <a:pt x="49" y="163"/>
                      <a:pt x="50" y="164"/>
                    </a:cubicBezTo>
                    <a:lnTo>
                      <a:pt x="116"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6" name="Freeform 27">
                <a:extLst>
                  <a:ext uri="{FF2B5EF4-FFF2-40B4-BE49-F238E27FC236}">
                    <a16:creationId xmlns:a16="http://schemas.microsoft.com/office/drawing/2014/main" id="{C5FBDB30-B1F9-47C9-90E8-A0BA0A6FB0B3}"/>
                  </a:ext>
                </a:extLst>
              </p:cNvPr>
              <p:cNvSpPr>
                <a:spLocks/>
              </p:cNvSpPr>
              <p:nvPr/>
            </p:nvSpPr>
            <p:spPr bwMode="auto">
              <a:xfrm>
                <a:off x="3102" y="858"/>
                <a:ext cx="211" cy="254"/>
              </a:xfrm>
              <a:custGeom>
                <a:avLst/>
                <a:gdLst>
                  <a:gd name="T0" fmla="*/ 116 w 143"/>
                  <a:gd name="T1" fmla="*/ 27 h 175"/>
                  <a:gd name="T2" fmla="*/ 19 w 143"/>
                  <a:gd name="T3" fmla="*/ 27 h 175"/>
                  <a:gd name="T4" fmla="*/ 1 w 143"/>
                  <a:gd name="T5" fmla="*/ 45 h 175"/>
                  <a:gd name="T6" fmla="*/ 0 w 143"/>
                  <a:gd name="T7" fmla="*/ 65 h 175"/>
                  <a:gd name="T8" fmla="*/ 66 w 143"/>
                  <a:gd name="T9" fmla="*/ 175 h 175"/>
                  <a:gd name="T10" fmla="*/ 116 w 143"/>
                  <a:gd name="T11" fmla="*/ 125 h 175"/>
                  <a:gd name="T12" fmla="*/ 116 w 143"/>
                  <a:gd name="T13" fmla="*/ 27 h 175"/>
                  <a:gd name="connsiteX0" fmla="*/ 8112 w 9753"/>
                  <a:gd name="connsiteY0" fmla="*/ 1158 h 9615"/>
                  <a:gd name="connsiteX1" fmla="*/ 1329 w 9753"/>
                  <a:gd name="connsiteY1" fmla="*/ 1158 h 9615"/>
                  <a:gd name="connsiteX2" fmla="*/ 70 w 9753"/>
                  <a:gd name="connsiteY2" fmla="*/ 2186 h 9615"/>
                  <a:gd name="connsiteX3" fmla="*/ 0 w 9753"/>
                  <a:gd name="connsiteY3" fmla="*/ 3329 h 9615"/>
                  <a:gd name="connsiteX4" fmla="*/ 4615 w 9753"/>
                  <a:gd name="connsiteY4" fmla="*/ 9615 h 9615"/>
                  <a:gd name="connsiteX5" fmla="*/ 8529 w 9753"/>
                  <a:gd name="connsiteY5" fmla="*/ 6531 h 9615"/>
                  <a:gd name="connsiteX6" fmla="*/ 8112 w 9753"/>
                  <a:gd name="connsiteY6" fmla="*/ 1158 h 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3" h="9615">
                    <a:moveTo>
                      <a:pt x="8112" y="1158"/>
                    </a:moveTo>
                    <a:cubicBezTo>
                      <a:pt x="6294" y="-385"/>
                      <a:pt x="3217" y="-385"/>
                      <a:pt x="1329" y="1158"/>
                    </a:cubicBezTo>
                    <a:lnTo>
                      <a:pt x="70" y="2186"/>
                    </a:lnTo>
                    <a:cubicBezTo>
                      <a:pt x="0" y="2529"/>
                      <a:pt x="0" y="2929"/>
                      <a:pt x="0" y="3329"/>
                    </a:cubicBezTo>
                    <a:cubicBezTo>
                      <a:pt x="0" y="6072"/>
                      <a:pt x="1888" y="8415"/>
                      <a:pt x="4615" y="9615"/>
                    </a:cubicBezTo>
                    <a:cubicBezTo>
                      <a:pt x="8112" y="6758"/>
                      <a:pt x="8529" y="6531"/>
                      <a:pt x="8529" y="6531"/>
                    </a:cubicBezTo>
                    <a:cubicBezTo>
                      <a:pt x="10417" y="4988"/>
                      <a:pt x="10000" y="2701"/>
                      <a:pt x="8112" y="11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7" name="Freeform 28">
                <a:extLst>
                  <a:ext uri="{FF2B5EF4-FFF2-40B4-BE49-F238E27FC236}">
                    <a16:creationId xmlns:a16="http://schemas.microsoft.com/office/drawing/2014/main" id="{E6FA5B7F-0460-434E-AA0B-FDD3F0BB9127}"/>
                  </a:ext>
                </a:extLst>
              </p:cNvPr>
              <p:cNvSpPr>
                <a:spLocks/>
              </p:cNvSpPr>
              <p:nvPr/>
            </p:nvSpPr>
            <p:spPr bwMode="auto">
              <a:xfrm>
                <a:off x="3033" y="861"/>
                <a:ext cx="142" cy="125"/>
              </a:xfrm>
              <a:custGeom>
                <a:avLst/>
                <a:gdLst>
                  <a:gd name="T0" fmla="*/ 0 w 94"/>
                  <a:gd name="T1" fmla="*/ 83 h 83"/>
                  <a:gd name="T2" fmla="*/ 94 w 94"/>
                  <a:gd name="T3" fmla="*/ 0 h 83"/>
                  <a:gd name="T4" fmla="*/ 65 w 94"/>
                  <a:gd name="T5" fmla="*/ 17 h 83"/>
                  <a:gd name="T6" fmla="*/ 0 w 94"/>
                  <a:gd name="T7" fmla="*/ 83 h 83"/>
                </a:gdLst>
                <a:ahLst/>
                <a:cxnLst>
                  <a:cxn ang="0">
                    <a:pos x="T0" y="T1"/>
                  </a:cxn>
                  <a:cxn ang="0">
                    <a:pos x="T2" y="T3"/>
                  </a:cxn>
                  <a:cxn ang="0">
                    <a:pos x="T4" y="T5"/>
                  </a:cxn>
                  <a:cxn ang="0">
                    <a:pos x="T6" y="T7"/>
                  </a:cxn>
                </a:cxnLst>
                <a:rect l="0" t="0" r="r" b="b"/>
                <a:pathLst>
                  <a:path w="94" h="83">
                    <a:moveTo>
                      <a:pt x="0" y="83"/>
                    </a:moveTo>
                    <a:cubicBezTo>
                      <a:pt x="47" y="81"/>
                      <a:pt x="86" y="46"/>
                      <a:pt x="94" y="0"/>
                    </a:cubicBezTo>
                    <a:cubicBezTo>
                      <a:pt x="83" y="3"/>
                      <a:pt x="73" y="9"/>
                      <a:pt x="65" y="17"/>
                    </a:cubicBezTo>
                    <a:lnTo>
                      <a:pt x="0"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8" name="Freeform 29">
                <a:extLst>
                  <a:ext uri="{FF2B5EF4-FFF2-40B4-BE49-F238E27FC236}">
                    <a16:creationId xmlns:a16="http://schemas.microsoft.com/office/drawing/2014/main" id="{95814B29-049F-4B06-9DA6-F6B48471B334}"/>
                  </a:ext>
                </a:extLst>
              </p:cNvPr>
              <p:cNvSpPr>
                <a:spLocks/>
              </p:cNvSpPr>
              <p:nvPr/>
            </p:nvSpPr>
            <p:spPr bwMode="auto">
              <a:xfrm>
                <a:off x="3105" y="981"/>
                <a:ext cx="224" cy="155"/>
              </a:xfrm>
              <a:custGeom>
                <a:avLst/>
                <a:gdLst>
                  <a:gd name="T0" fmla="*/ 123 w 148"/>
                  <a:gd name="T1" fmla="*/ 103 h 103"/>
                  <a:gd name="T2" fmla="*/ 148 w 148"/>
                  <a:gd name="T3" fmla="*/ 100 h 103"/>
                  <a:gd name="T4" fmla="*/ 148 w 148"/>
                  <a:gd name="T5" fmla="*/ 0 h 103"/>
                  <a:gd name="T6" fmla="*/ 0 w 148"/>
                  <a:gd name="T7" fmla="*/ 0 h 103"/>
                  <a:gd name="T8" fmla="*/ 123 w 148"/>
                  <a:gd name="T9" fmla="*/ 103 h 103"/>
                </a:gdLst>
                <a:ahLst/>
                <a:cxnLst>
                  <a:cxn ang="0">
                    <a:pos x="T0" y="T1"/>
                  </a:cxn>
                  <a:cxn ang="0">
                    <a:pos x="T2" y="T3"/>
                  </a:cxn>
                  <a:cxn ang="0">
                    <a:pos x="T4" y="T5"/>
                  </a:cxn>
                  <a:cxn ang="0">
                    <a:pos x="T6" y="T7"/>
                  </a:cxn>
                  <a:cxn ang="0">
                    <a:pos x="T8" y="T9"/>
                  </a:cxn>
                </a:cxnLst>
                <a:rect l="0" t="0" r="r" b="b"/>
                <a:pathLst>
                  <a:path w="148" h="103">
                    <a:moveTo>
                      <a:pt x="123" y="103"/>
                    </a:moveTo>
                    <a:cubicBezTo>
                      <a:pt x="131" y="103"/>
                      <a:pt x="139" y="102"/>
                      <a:pt x="148" y="100"/>
                    </a:cubicBezTo>
                    <a:cubicBezTo>
                      <a:pt x="148" y="0"/>
                      <a:pt x="148" y="0"/>
                      <a:pt x="148" y="0"/>
                    </a:cubicBezTo>
                    <a:cubicBezTo>
                      <a:pt x="0" y="0"/>
                      <a:pt x="0" y="0"/>
                      <a:pt x="0" y="0"/>
                    </a:cubicBezTo>
                    <a:cubicBezTo>
                      <a:pt x="10" y="59"/>
                      <a:pt x="61" y="103"/>
                      <a:pt x="123"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sp>
          <p:nvSpPr>
            <p:cNvPr id="179" name="TextBox 178">
              <a:extLst>
                <a:ext uri="{FF2B5EF4-FFF2-40B4-BE49-F238E27FC236}">
                  <a16:creationId xmlns:a16="http://schemas.microsoft.com/office/drawing/2014/main" id="{4258C766-E5A2-4D8C-9ECF-CEF58ED65242}"/>
                </a:ext>
              </a:extLst>
            </p:cNvPr>
            <p:cNvSpPr txBox="1"/>
            <p:nvPr/>
          </p:nvSpPr>
          <p:spPr>
            <a:xfrm>
              <a:off x="7397083" y="2915402"/>
              <a:ext cx="283878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effectLst/>
                  <a:uLnTx/>
                  <a:uFillTx/>
                  <a:ea typeface="+mn-ea"/>
                  <a:cs typeface="+mn-cs"/>
                </a:rPr>
                <a:t>Use “patient-first” language &amp; be mindful of your approach</a:t>
              </a:r>
              <a:endParaRPr kumimoji="0" lang="en-US" sz="1600" b="0" i="0" u="none" strike="noStrike" kern="1200" cap="none" spc="0" normalizeH="0" baseline="0" noProof="0" dirty="0">
                <a:ln>
                  <a:noFill/>
                </a:ln>
                <a:effectLst/>
                <a:uLnTx/>
                <a:uFillTx/>
                <a:ea typeface="+mn-ea"/>
                <a:cs typeface="+mn-cs"/>
              </a:endParaRPr>
            </a:p>
          </p:txBody>
        </p:sp>
        <p:grpSp>
          <p:nvGrpSpPr>
            <p:cNvPr id="11" name="Group 10">
              <a:extLst>
                <a:ext uri="{FF2B5EF4-FFF2-40B4-BE49-F238E27FC236}">
                  <a16:creationId xmlns:a16="http://schemas.microsoft.com/office/drawing/2014/main" id="{E85AD0FA-EF16-4107-BEB0-9D0291742373}"/>
                </a:ext>
              </a:extLst>
            </p:cNvPr>
            <p:cNvGrpSpPr/>
            <p:nvPr/>
          </p:nvGrpSpPr>
          <p:grpSpPr>
            <a:xfrm>
              <a:off x="7853967" y="1792568"/>
              <a:ext cx="1925017" cy="1023776"/>
              <a:chOff x="-1039220" y="4670800"/>
              <a:chExt cx="1925017" cy="849243"/>
            </a:xfrm>
          </p:grpSpPr>
          <p:sp>
            <p:nvSpPr>
              <p:cNvPr id="8" name="Speech Bubble: Oval 7">
                <a:extLst>
                  <a:ext uri="{FF2B5EF4-FFF2-40B4-BE49-F238E27FC236}">
                    <a16:creationId xmlns:a16="http://schemas.microsoft.com/office/drawing/2014/main" id="{65BD5475-7238-4FC2-951E-90901F5E5F42}"/>
                  </a:ext>
                </a:extLst>
              </p:cNvPr>
              <p:cNvSpPr/>
              <p:nvPr/>
            </p:nvSpPr>
            <p:spPr>
              <a:xfrm>
                <a:off x="-990479" y="4670800"/>
                <a:ext cx="1827535" cy="849243"/>
              </a:xfrm>
              <a:prstGeom prst="wedgeEllipseCallout">
                <a:avLst>
                  <a:gd name="adj1" fmla="val 49017"/>
                  <a:gd name="adj2" fmla="val 57710"/>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TextBox 128">
                <a:extLst>
                  <a:ext uri="{FF2B5EF4-FFF2-40B4-BE49-F238E27FC236}">
                    <a16:creationId xmlns:a16="http://schemas.microsoft.com/office/drawing/2014/main" id="{3CD67AC8-51DC-4430-A3A6-B9D5BCABD102}"/>
                  </a:ext>
                </a:extLst>
              </p:cNvPr>
              <p:cNvSpPr txBox="1"/>
              <p:nvPr/>
            </p:nvSpPr>
            <p:spPr>
              <a:xfrm>
                <a:off x="-1039220" y="4802081"/>
                <a:ext cx="1925017" cy="584775"/>
              </a:xfrm>
              <a:prstGeom prst="rect">
                <a:avLst/>
              </a:prstGeom>
              <a:noFill/>
            </p:spPr>
            <p:txBody>
              <a:bodyPr wrap="square" rtlCol="0">
                <a:spAutoFit/>
              </a:bodyPr>
              <a:lstStyle/>
              <a:p>
                <a:pPr algn="ctr"/>
                <a:r>
                  <a:rPr lang="en-CA" sz="1600" b="1" dirty="0">
                    <a:solidFill>
                      <a:schemeClr val="bg1"/>
                    </a:solidFill>
                  </a:rPr>
                  <a:t>High BMI</a:t>
                </a:r>
              </a:p>
              <a:p>
                <a:pPr algn="ctr"/>
                <a:r>
                  <a:rPr lang="en-CA" sz="1600" b="1" dirty="0">
                    <a:solidFill>
                      <a:schemeClr val="bg1"/>
                    </a:solidFill>
                  </a:rPr>
                  <a:t>Unhealthy weight</a:t>
                </a:r>
              </a:p>
            </p:txBody>
          </p:sp>
        </p:grpSp>
        <p:grpSp>
          <p:nvGrpSpPr>
            <p:cNvPr id="10" name="Group 9">
              <a:extLst>
                <a:ext uri="{FF2B5EF4-FFF2-40B4-BE49-F238E27FC236}">
                  <a16:creationId xmlns:a16="http://schemas.microsoft.com/office/drawing/2014/main" id="{13467947-C824-49C4-B26E-4EEEA1517343}"/>
                </a:ext>
              </a:extLst>
            </p:cNvPr>
            <p:cNvGrpSpPr/>
            <p:nvPr/>
          </p:nvGrpSpPr>
          <p:grpSpPr>
            <a:xfrm>
              <a:off x="4236566" y="1929253"/>
              <a:ext cx="1730056" cy="1718872"/>
              <a:chOff x="-982753" y="1357861"/>
              <a:chExt cx="1739243" cy="1728000"/>
            </a:xfrm>
          </p:grpSpPr>
          <p:sp>
            <p:nvSpPr>
              <p:cNvPr id="131" name="Oval 130">
                <a:extLst>
                  <a:ext uri="{FF2B5EF4-FFF2-40B4-BE49-F238E27FC236}">
                    <a16:creationId xmlns:a16="http://schemas.microsoft.com/office/drawing/2014/main" id="{AF8AF186-0335-4D60-9553-002C781A1ACE}"/>
                  </a:ext>
                </a:extLst>
              </p:cNvPr>
              <p:cNvSpPr/>
              <p:nvPr/>
            </p:nvSpPr>
            <p:spPr>
              <a:xfrm>
                <a:off x="-977132" y="1357861"/>
                <a:ext cx="1728000" cy="1728000"/>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84E2D618-79C3-4626-8C51-1890DD777A0C}"/>
                  </a:ext>
                </a:extLst>
              </p:cNvPr>
              <p:cNvSpPr/>
              <p:nvPr/>
            </p:nvSpPr>
            <p:spPr>
              <a:xfrm>
                <a:off x="-923132" y="1411861"/>
                <a:ext cx="1620000" cy="162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C2FBE59B-BEE9-4456-A61E-EFF6EF63ED77}"/>
                  </a:ext>
                </a:extLst>
              </p:cNvPr>
              <p:cNvCxnSpPr>
                <a:cxnSpLocks/>
              </p:cNvCxnSpPr>
              <p:nvPr/>
            </p:nvCxnSpPr>
            <p:spPr>
              <a:xfrm>
                <a:off x="-630182" y="1594787"/>
                <a:ext cx="1145512" cy="11455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508D0FC-69AF-462D-B0EF-978108DC4F65}"/>
                  </a:ext>
                </a:extLst>
              </p:cNvPr>
              <p:cNvSpPr txBox="1"/>
              <p:nvPr/>
            </p:nvSpPr>
            <p:spPr>
              <a:xfrm>
                <a:off x="-982753" y="1822453"/>
                <a:ext cx="1739243" cy="830997"/>
              </a:xfrm>
              <a:prstGeom prst="rect">
                <a:avLst/>
              </a:prstGeom>
              <a:noFill/>
            </p:spPr>
            <p:txBody>
              <a:bodyPr wrap="square" rtlCol="0">
                <a:spAutoFit/>
              </a:bodyPr>
              <a:lstStyle/>
              <a:p>
                <a:pPr algn="ctr"/>
                <a:r>
                  <a:rPr lang="en-CA" sz="1600" b="1" dirty="0">
                    <a:solidFill>
                      <a:schemeClr val="bg1"/>
                    </a:solidFill>
                  </a:rPr>
                  <a:t>Obese</a:t>
                </a:r>
              </a:p>
              <a:p>
                <a:pPr algn="ctr"/>
                <a:r>
                  <a:rPr lang="en-CA" sz="1600" b="1" dirty="0">
                    <a:solidFill>
                      <a:schemeClr val="bg1"/>
                    </a:solidFill>
                  </a:rPr>
                  <a:t>Morbidly obese</a:t>
                </a:r>
              </a:p>
              <a:p>
                <a:pPr algn="ctr"/>
                <a:r>
                  <a:rPr lang="en-CA" sz="1600" b="1" dirty="0">
                    <a:solidFill>
                      <a:schemeClr val="bg1"/>
                    </a:solidFill>
                  </a:rPr>
                  <a:t>Fat</a:t>
                </a:r>
              </a:p>
            </p:txBody>
          </p:sp>
        </p:grpSp>
      </p:grpSp>
      <p:grpSp>
        <p:nvGrpSpPr>
          <p:cNvPr id="12" name="Group 11">
            <a:extLst>
              <a:ext uri="{FF2B5EF4-FFF2-40B4-BE49-F238E27FC236}">
                <a16:creationId xmlns:a16="http://schemas.microsoft.com/office/drawing/2014/main" id="{B39E10CF-EE8D-175A-4989-364B7A143893}"/>
              </a:ext>
            </a:extLst>
          </p:cNvPr>
          <p:cNvGrpSpPr/>
          <p:nvPr/>
        </p:nvGrpSpPr>
        <p:grpSpPr>
          <a:xfrm>
            <a:off x="735880" y="4054799"/>
            <a:ext cx="10833820" cy="2195638"/>
            <a:chOff x="735880" y="4054799"/>
            <a:chExt cx="10833820" cy="2195638"/>
          </a:xfrm>
        </p:grpSpPr>
        <p:sp>
          <p:nvSpPr>
            <p:cNvPr id="144" name="Rectangle 143">
              <a:extLst>
                <a:ext uri="{FF2B5EF4-FFF2-40B4-BE49-F238E27FC236}">
                  <a16:creationId xmlns:a16="http://schemas.microsoft.com/office/drawing/2014/main" id="{D61F5379-2A6E-4411-98FF-8BCC39A4647C}"/>
                </a:ext>
              </a:extLst>
            </p:cNvPr>
            <p:cNvSpPr/>
            <p:nvPr/>
          </p:nvSpPr>
          <p:spPr>
            <a:xfrm>
              <a:off x="735880" y="4054799"/>
              <a:ext cx="10833820" cy="2195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180" name="Speech Bubble: Rectangle 179">
              <a:extLst>
                <a:ext uri="{FF2B5EF4-FFF2-40B4-BE49-F238E27FC236}">
                  <a16:creationId xmlns:a16="http://schemas.microsoft.com/office/drawing/2014/main" id="{9312E671-E829-443F-914A-7F22C691D20B}"/>
                </a:ext>
              </a:extLst>
            </p:cNvPr>
            <p:cNvSpPr/>
            <p:nvPr/>
          </p:nvSpPr>
          <p:spPr>
            <a:xfrm>
              <a:off x="863600" y="4709808"/>
              <a:ext cx="3213100" cy="861790"/>
            </a:xfrm>
            <a:prstGeom prst="wedgeRectCallout">
              <a:avLst>
                <a:gd name="adj1" fmla="val -4058"/>
                <a:gd name="adj2" fmla="val 86533"/>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ea typeface="+mn-ea"/>
                  <a:cs typeface="+mn-cs"/>
                </a:rPr>
                <a:t>Implement sensitivity training &amp; check materials for language &amp; imagery</a:t>
              </a:r>
            </a:p>
          </p:txBody>
        </p:sp>
        <p:sp>
          <p:nvSpPr>
            <p:cNvPr id="181" name="Speech Bubble: Rectangle 180">
              <a:extLst>
                <a:ext uri="{FF2B5EF4-FFF2-40B4-BE49-F238E27FC236}">
                  <a16:creationId xmlns:a16="http://schemas.microsoft.com/office/drawing/2014/main" id="{F27C23FF-E24E-4E30-BA6E-A516B4BDEBDD}"/>
                </a:ext>
              </a:extLst>
            </p:cNvPr>
            <p:cNvSpPr/>
            <p:nvPr/>
          </p:nvSpPr>
          <p:spPr>
            <a:xfrm>
              <a:off x="4933971" y="5279604"/>
              <a:ext cx="2453120" cy="749051"/>
            </a:xfrm>
            <a:prstGeom prst="wedgeRectCallout">
              <a:avLst>
                <a:gd name="adj1" fmla="val 69363"/>
                <a:gd name="adj2" fmla="val -38999"/>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Patients with obesity, patients affected by obesity…</a:t>
              </a:r>
            </a:p>
          </p:txBody>
        </p:sp>
        <p:sp>
          <p:nvSpPr>
            <p:cNvPr id="182" name="Speech Bubble: Rectangle 181">
              <a:extLst>
                <a:ext uri="{FF2B5EF4-FFF2-40B4-BE49-F238E27FC236}">
                  <a16:creationId xmlns:a16="http://schemas.microsoft.com/office/drawing/2014/main" id="{D1A6E786-C5F4-49C3-91C5-2F8C9CDC7792}"/>
                </a:ext>
              </a:extLst>
            </p:cNvPr>
            <p:cNvSpPr/>
            <p:nvPr/>
          </p:nvSpPr>
          <p:spPr>
            <a:xfrm flipH="1">
              <a:off x="5586520" y="4272727"/>
              <a:ext cx="1800571" cy="752905"/>
            </a:xfrm>
            <a:prstGeom prst="wedgeRectCallout">
              <a:avLst>
                <a:gd name="adj1" fmla="val -77334"/>
                <a:gd name="adj2" fmla="val 32826"/>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Could we talk about </a:t>
              </a:r>
              <a:br>
                <a:rPr kumimoji="0" lang="en-US" sz="1400" b="0" i="0" u="none" strike="noStrike" kern="1200" cap="none" spc="0" normalizeH="0" baseline="0" noProof="0" dirty="0">
                  <a:ln>
                    <a:noFill/>
                  </a:ln>
                  <a:solidFill>
                    <a:srgbClr val="FFFFFF"/>
                  </a:solidFill>
                  <a:effectLst/>
                  <a:uLnTx/>
                  <a:uFillTx/>
                  <a:ea typeface="+mn-ea"/>
                  <a:cs typeface="+mn-cs"/>
                </a:rPr>
              </a:br>
              <a:r>
                <a:rPr kumimoji="0" lang="en-US" sz="1400" b="0" i="0" u="none" strike="noStrike" kern="1200" cap="none" spc="0" normalizeH="0" baseline="0" noProof="0" dirty="0">
                  <a:ln>
                    <a:noFill/>
                  </a:ln>
                  <a:solidFill>
                    <a:srgbClr val="FFFFFF"/>
                  </a:solidFill>
                  <a:effectLst/>
                  <a:uLnTx/>
                  <a:uFillTx/>
                  <a:ea typeface="+mn-ea"/>
                  <a:cs typeface="+mn-cs"/>
                </a:rPr>
                <a:t>your weight today?</a:t>
              </a:r>
            </a:p>
          </p:txBody>
        </p:sp>
        <p:grpSp>
          <p:nvGrpSpPr>
            <p:cNvPr id="9" name="Group 8">
              <a:extLst>
                <a:ext uri="{FF2B5EF4-FFF2-40B4-BE49-F238E27FC236}">
                  <a16:creationId xmlns:a16="http://schemas.microsoft.com/office/drawing/2014/main" id="{37F1C43E-5D90-1BF0-EF0E-20B9E188536B}"/>
                </a:ext>
              </a:extLst>
            </p:cNvPr>
            <p:cNvGrpSpPr/>
            <p:nvPr/>
          </p:nvGrpSpPr>
          <p:grpSpPr>
            <a:xfrm flipH="1">
              <a:off x="7974266" y="4168703"/>
              <a:ext cx="1944000" cy="1944000"/>
              <a:chOff x="-1399334" y="3385746"/>
              <a:chExt cx="1944000" cy="1944000"/>
            </a:xfrm>
          </p:grpSpPr>
          <p:sp>
            <p:nvSpPr>
              <p:cNvPr id="61" name="Oval 60">
                <a:extLst>
                  <a:ext uri="{FF2B5EF4-FFF2-40B4-BE49-F238E27FC236}">
                    <a16:creationId xmlns:a16="http://schemas.microsoft.com/office/drawing/2014/main" id="{AFBFD6CA-C8AD-CB0A-1772-55C52D0E3493}"/>
                  </a:ext>
                </a:extLst>
              </p:cNvPr>
              <p:cNvSpPr/>
              <p:nvPr/>
            </p:nvSpPr>
            <p:spPr>
              <a:xfrm>
                <a:off x="-1353709" y="3421746"/>
                <a:ext cx="1872000" cy="1872000"/>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grpSp>
            <p:nvGrpSpPr>
              <p:cNvPr id="62" name="Group 61">
                <a:extLst>
                  <a:ext uri="{FF2B5EF4-FFF2-40B4-BE49-F238E27FC236}">
                    <a16:creationId xmlns:a16="http://schemas.microsoft.com/office/drawing/2014/main" id="{4564C5E6-6220-3054-6FC9-41C5BA4F5A24}"/>
                  </a:ext>
                </a:extLst>
              </p:cNvPr>
              <p:cNvGrpSpPr/>
              <p:nvPr/>
            </p:nvGrpSpPr>
            <p:grpSpPr>
              <a:xfrm>
                <a:off x="-705709" y="3489771"/>
                <a:ext cx="576000" cy="612000"/>
                <a:chOff x="3608644" y="2572862"/>
                <a:chExt cx="661700" cy="660550"/>
              </a:xfrm>
            </p:grpSpPr>
            <p:sp>
              <p:nvSpPr>
                <p:cNvPr id="63" name="Freeform: Shape 62">
                  <a:extLst>
                    <a:ext uri="{FF2B5EF4-FFF2-40B4-BE49-F238E27FC236}">
                      <a16:creationId xmlns:a16="http://schemas.microsoft.com/office/drawing/2014/main" id="{8EA4D071-D34A-CD68-70C7-AFD84E151A04}"/>
                    </a:ext>
                  </a:extLst>
                </p:cNvPr>
                <p:cNvSpPr/>
                <p:nvPr/>
              </p:nvSpPr>
              <p:spPr>
                <a:xfrm>
                  <a:off x="3608644" y="2572862"/>
                  <a:ext cx="661700" cy="660550"/>
                </a:xfrm>
                <a:custGeom>
                  <a:avLst/>
                  <a:gdLst>
                    <a:gd name="connsiteX0" fmla="*/ 92503 w 655696"/>
                    <a:gd name="connsiteY0" fmla="*/ 0 h 661462"/>
                    <a:gd name="connsiteX1" fmla="*/ 563193 w 655696"/>
                    <a:gd name="connsiteY1" fmla="*/ 0 h 661462"/>
                    <a:gd name="connsiteX2" fmla="*/ 644554 w 655696"/>
                    <a:gd name="connsiteY2" fmla="*/ 81361 h 661462"/>
                    <a:gd name="connsiteX3" fmla="*/ 644554 w 655696"/>
                    <a:gd name="connsiteY3" fmla="*/ 406795 h 661462"/>
                    <a:gd name="connsiteX4" fmla="*/ 563193 w 655696"/>
                    <a:gd name="connsiteY4" fmla="*/ 488156 h 661462"/>
                    <a:gd name="connsiteX5" fmla="*/ 497522 w 655696"/>
                    <a:gd name="connsiteY5" fmla="*/ 488156 h 661462"/>
                    <a:gd name="connsiteX6" fmla="*/ 655696 w 655696"/>
                    <a:gd name="connsiteY6" fmla="*/ 661461 h 661462"/>
                    <a:gd name="connsiteX7" fmla="*/ 429633 w 655696"/>
                    <a:gd name="connsiteY7" fmla="*/ 488156 h 661462"/>
                    <a:gd name="connsiteX8" fmla="*/ 226064 w 655696"/>
                    <a:gd name="connsiteY8" fmla="*/ 488156 h 661462"/>
                    <a:gd name="connsiteX9" fmla="*/ 0 w 655696"/>
                    <a:gd name="connsiteY9" fmla="*/ 661462 h 661462"/>
                    <a:gd name="connsiteX10" fmla="*/ 158175 w 655696"/>
                    <a:gd name="connsiteY10" fmla="*/ 488156 h 661462"/>
                    <a:gd name="connsiteX11" fmla="*/ 92503 w 655696"/>
                    <a:gd name="connsiteY11" fmla="*/ 488156 h 661462"/>
                    <a:gd name="connsiteX12" fmla="*/ 11142 w 655696"/>
                    <a:gd name="connsiteY12" fmla="*/ 406795 h 661462"/>
                    <a:gd name="connsiteX13" fmla="*/ 11142 w 655696"/>
                    <a:gd name="connsiteY13" fmla="*/ 81361 h 661462"/>
                    <a:gd name="connsiteX14" fmla="*/ 92503 w 655696"/>
                    <a:gd name="connsiteY14" fmla="*/ 0 h 6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696" h="661462">
                      <a:moveTo>
                        <a:pt x="92503" y="0"/>
                      </a:moveTo>
                      <a:lnTo>
                        <a:pt x="563193" y="0"/>
                      </a:lnTo>
                      <a:cubicBezTo>
                        <a:pt x="608127" y="0"/>
                        <a:pt x="644554" y="36427"/>
                        <a:pt x="644554" y="81361"/>
                      </a:cubicBezTo>
                      <a:lnTo>
                        <a:pt x="644554" y="406795"/>
                      </a:lnTo>
                      <a:cubicBezTo>
                        <a:pt x="644554" y="451729"/>
                        <a:pt x="608127" y="488156"/>
                        <a:pt x="563193" y="488156"/>
                      </a:cubicBezTo>
                      <a:lnTo>
                        <a:pt x="497522" y="488156"/>
                      </a:lnTo>
                      <a:lnTo>
                        <a:pt x="655696" y="661461"/>
                      </a:lnTo>
                      <a:lnTo>
                        <a:pt x="429633" y="488156"/>
                      </a:lnTo>
                      <a:lnTo>
                        <a:pt x="226064" y="488156"/>
                      </a:lnTo>
                      <a:lnTo>
                        <a:pt x="0" y="661462"/>
                      </a:lnTo>
                      <a:lnTo>
                        <a:pt x="158175" y="488156"/>
                      </a:lnTo>
                      <a:lnTo>
                        <a:pt x="92503" y="488156"/>
                      </a:lnTo>
                      <a:cubicBezTo>
                        <a:pt x="47569" y="488156"/>
                        <a:pt x="11142" y="451729"/>
                        <a:pt x="11142" y="406795"/>
                      </a:cubicBezTo>
                      <a:lnTo>
                        <a:pt x="11142" y="81361"/>
                      </a:lnTo>
                      <a:cubicBezTo>
                        <a:pt x="11142" y="36427"/>
                        <a:pt x="47569" y="0"/>
                        <a:pt x="92503" y="0"/>
                      </a:cubicBezTo>
                      <a:close/>
                    </a:path>
                  </a:pathLst>
                </a:custGeom>
                <a:solidFill>
                  <a:srgbClr val="F5F3F2"/>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sp>
              <p:nvSpPr>
                <p:cNvPr id="65" name="Cross 64">
                  <a:extLst>
                    <a:ext uri="{FF2B5EF4-FFF2-40B4-BE49-F238E27FC236}">
                      <a16:creationId xmlns:a16="http://schemas.microsoft.com/office/drawing/2014/main" id="{78B24632-5CCE-6C6B-2444-67D30AD4888F}"/>
                    </a:ext>
                  </a:extLst>
                </p:cNvPr>
                <p:cNvSpPr/>
                <p:nvPr/>
              </p:nvSpPr>
              <p:spPr>
                <a:xfrm>
                  <a:off x="3795494" y="2670237"/>
                  <a:ext cx="288000" cy="288000"/>
                </a:xfrm>
                <a:prstGeom prst="plus">
                  <a:avLst>
                    <a:gd name="adj" fmla="val 3653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grpSp>
          <p:grpSp>
            <p:nvGrpSpPr>
              <p:cNvPr id="66" name="Group 65">
                <a:extLst>
                  <a:ext uri="{FF2B5EF4-FFF2-40B4-BE49-F238E27FC236}">
                    <a16:creationId xmlns:a16="http://schemas.microsoft.com/office/drawing/2014/main" id="{228CF458-2BBE-0A8A-0864-97E8E3A6289D}"/>
                  </a:ext>
                </a:extLst>
              </p:cNvPr>
              <p:cNvGrpSpPr/>
              <p:nvPr/>
            </p:nvGrpSpPr>
            <p:grpSpPr>
              <a:xfrm>
                <a:off x="-198298" y="3972932"/>
                <a:ext cx="521220" cy="978648"/>
                <a:chOff x="4776679" y="2990145"/>
                <a:chExt cx="691200" cy="1123550"/>
              </a:xfrm>
            </p:grpSpPr>
            <p:sp>
              <p:nvSpPr>
                <p:cNvPr id="67" name="Rectangle: Rounded Corners 66">
                  <a:extLst>
                    <a:ext uri="{FF2B5EF4-FFF2-40B4-BE49-F238E27FC236}">
                      <a16:creationId xmlns:a16="http://schemas.microsoft.com/office/drawing/2014/main" id="{62280B7C-6799-D50B-254B-10E7C5918BF1}"/>
                    </a:ext>
                  </a:extLst>
                </p:cNvPr>
                <p:cNvSpPr/>
                <p:nvPr/>
              </p:nvSpPr>
              <p:spPr>
                <a:xfrm>
                  <a:off x="4776679" y="3366019"/>
                  <a:ext cx="691200" cy="747676"/>
                </a:xfrm>
                <a:prstGeom prst="roundRect">
                  <a:avLst>
                    <a:gd name="adj" fmla="val 3333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sp>
              <p:nvSpPr>
                <p:cNvPr id="68" name="Oval 67">
                  <a:extLst>
                    <a:ext uri="{FF2B5EF4-FFF2-40B4-BE49-F238E27FC236}">
                      <a16:creationId xmlns:a16="http://schemas.microsoft.com/office/drawing/2014/main" id="{7C948F63-4F7F-71AD-E66B-BAF380FA2542}"/>
                    </a:ext>
                  </a:extLst>
                </p:cNvPr>
                <p:cNvSpPr/>
                <p:nvPr/>
              </p:nvSpPr>
              <p:spPr>
                <a:xfrm flipH="1">
                  <a:off x="4888279" y="2990145"/>
                  <a:ext cx="468000" cy="468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sp>
              <p:nvSpPr>
                <p:cNvPr id="69" name="Isosceles Triangle 68">
                  <a:extLst>
                    <a:ext uri="{FF2B5EF4-FFF2-40B4-BE49-F238E27FC236}">
                      <a16:creationId xmlns:a16="http://schemas.microsoft.com/office/drawing/2014/main" id="{ECC9CDEF-91BF-3993-2856-F508C36199EE}"/>
                    </a:ext>
                  </a:extLst>
                </p:cNvPr>
                <p:cNvSpPr/>
                <p:nvPr/>
              </p:nvSpPr>
              <p:spPr>
                <a:xfrm rot="5551646" flipH="1">
                  <a:off x="4890713" y="3137533"/>
                  <a:ext cx="132850" cy="21391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sp>
              <p:nvSpPr>
                <p:cNvPr id="70" name="Arc 69">
                  <a:extLst>
                    <a:ext uri="{FF2B5EF4-FFF2-40B4-BE49-F238E27FC236}">
                      <a16:creationId xmlns:a16="http://schemas.microsoft.com/office/drawing/2014/main" id="{A33F9C38-F60E-FA58-987A-AF5B73CDE979}"/>
                    </a:ext>
                  </a:extLst>
                </p:cNvPr>
                <p:cNvSpPr/>
                <p:nvPr/>
              </p:nvSpPr>
              <p:spPr>
                <a:xfrm flipV="1">
                  <a:off x="4985119" y="3213409"/>
                  <a:ext cx="274321" cy="416568"/>
                </a:xfrm>
                <a:prstGeom prst="arc">
                  <a:avLst>
                    <a:gd name="adj1" fmla="val 10819134"/>
                    <a:gd name="adj2" fmla="val 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1" name="Arc 70">
                  <a:extLst>
                    <a:ext uri="{FF2B5EF4-FFF2-40B4-BE49-F238E27FC236}">
                      <a16:creationId xmlns:a16="http://schemas.microsoft.com/office/drawing/2014/main" id="{AA7F3342-19A0-FAF2-3399-D7A798C245A4}"/>
                    </a:ext>
                  </a:extLst>
                </p:cNvPr>
                <p:cNvSpPr/>
                <p:nvPr/>
              </p:nvSpPr>
              <p:spPr>
                <a:xfrm flipH="1" flipV="1">
                  <a:off x="5107196" y="3378878"/>
                  <a:ext cx="195549" cy="468000"/>
                </a:xfrm>
                <a:prstGeom prst="arc">
                  <a:avLst>
                    <a:gd name="adj1" fmla="val 14579138"/>
                    <a:gd name="adj2" fmla="val 21183402"/>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2" name="Oval 71">
                  <a:extLst>
                    <a:ext uri="{FF2B5EF4-FFF2-40B4-BE49-F238E27FC236}">
                      <a16:creationId xmlns:a16="http://schemas.microsoft.com/office/drawing/2014/main" id="{D51188B1-C183-D4C3-BDC7-628A034E787D}"/>
                    </a:ext>
                  </a:extLst>
                </p:cNvPr>
                <p:cNvSpPr/>
                <p:nvPr/>
              </p:nvSpPr>
              <p:spPr>
                <a:xfrm>
                  <a:off x="5259602" y="3728576"/>
                  <a:ext cx="50400" cy="50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grpSp>
          <p:sp>
            <p:nvSpPr>
              <p:cNvPr id="73" name="Oval 72">
                <a:extLst>
                  <a:ext uri="{FF2B5EF4-FFF2-40B4-BE49-F238E27FC236}">
                    <a16:creationId xmlns:a16="http://schemas.microsoft.com/office/drawing/2014/main" id="{2F64F4DD-32F8-E8FA-705D-EF36DB86005A}"/>
                  </a:ext>
                </a:extLst>
              </p:cNvPr>
              <p:cNvSpPr/>
              <p:nvPr/>
            </p:nvSpPr>
            <p:spPr>
              <a:xfrm>
                <a:off x="-1399334" y="3385746"/>
                <a:ext cx="1944000" cy="1944000"/>
              </a:xfrm>
              <a:prstGeom prst="ellipse">
                <a:avLst/>
              </a:prstGeom>
              <a:noFill/>
              <a:ln w="2857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grpSp>
            <p:nvGrpSpPr>
              <p:cNvPr id="74" name="Group 73">
                <a:extLst>
                  <a:ext uri="{FF2B5EF4-FFF2-40B4-BE49-F238E27FC236}">
                    <a16:creationId xmlns:a16="http://schemas.microsoft.com/office/drawing/2014/main" id="{98114045-CCF7-9F2D-4025-36A69E24B0BE}"/>
                  </a:ext>
                </a:extLst>
              </p:cNvPr>
              <p:cNvGrpSpPr/>
              <p:nvPr/>
            </p:nvGrpSpPr>
            <p:grpSpPr>
              <a:xfrm>
                <a:off x="-1180801" y="3972932"/>
                <a:ext cx="521220" cy="978648"/>
                <a:chOff x="2455688" y="2907988"/>
                <a:chExt cx="691200" cy="1123550"/>
              </a:xfrm>
            </p:grpSpPr>
            <p:sp>
              <p:nvSpPr>
                <p:cNvPr id="75" name="Rectangle: Rounded Corners 74">
                  <a:extLst>
                    <a:ext uri="{FF2B5EF4-FFF2-40B4-BE49-F238E27FC236}">
                      <a16:creationId xmlns:a16="http://schemas.microsoft.com/office/drawing/2014/main" id="{65FC8D8C-A414-A1FC-532E-D2331E719724}"/>
                    </a:ext>
                  </a:extLst>
                </p:cNvPr>
                <p:cNvSpPr/>
                <p:nvPr/>
              </p:nvSpPr>
              <p:spPr>
                <a:xfrm>
                  <a:off x="2455688" y="3283862"/>
                  <a:ext cx="691200" cy="747676"/>
                </a:xfrm>
                <a:prstGeom prst="roundRect">
                  <a:avLst>
                    <a:gd name="adj" fmla="val 33334"/>
                  </a:avLst>
                </a:prstGeom>
                <a:solidFill>
                  <a:srgbClr val="3B97DE"/>
                </a:solidFill>
                <a:ln>
                  <a:solidFill>
                    <a:srgbClr val="3B97D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grpSp>
              <p:nvGrpSpPr>
                <p:cNvPr id="76" name="Group 75">
                  <a:extLst>
                    <a:ext uri="{FF2B5EF4-FFF2-40B4-BE49-F238E27FC236}">
                      <a16:creationId xmlns:a16="http://schemas.microsoft.com/office/drawing/2014/main" id="{B2F0AA83-3331-1C61-694C-C586751A1BD0}"/>
                    </a:ext>
                  </a:extLst>
                </p:cNvPr>
                <p:cNvGrpSpPr/>
                <p:nvPr/>
              </p:nvGrpSpPr>
              <p:grpSpPr>
                <a:xfrm>
                  <a:off x="2567288" y="2907988"/>
                  <a:ext cx="520975" cy="468000"/>
                  <a:chOff x="2567288" y="2907988"/>
                  <a:chExt cx="520975" cy="468000"/>
                </a:xfrm>
              </p:grpSpPr>
              <p:sp>
                <p:nvSpPr>
                  <p:cNvPr id="77" name="Oval 76">
                    <a:extLst>
                      <a:ext uri="{FF2B5EF4-FFF2-40B4-BE49-F238E27FC236}">
                        <a16:creationId xmlns:a16="http://schemas.microsoft.com/office/drawing/2014/main" id="{495A9D07-3390-DC8A-01FD-715EF479CCE8}"/>
                      </a:ext>
                    </a:extLst>
                  </p:cNvPr>
                  <p:cNvSpPr/>
                  <p:nvPr/>
                </p:nvSpPr>
                <p:spPr>
                  <a:xfrm>
                    <a:off x="2567288" y="2907988"/>
                    <a:ext cx="468000" cy="468000"/>
                  </a:xfrm>
                  <a:prstGeom prst="ellipse">
                    <a:avLst/>
                  </a:prstGeom>
                  <a:solidFill>
                    <a:srgbClr val="3B97D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sp>
                <p:nvSpPr>
                  <p:cNvPr id="78" name="Isosceles Triangle 77">
                    <a:extLst>
                      <a:ext uri="{FF2B5EF4-FFF2-40B4-BE49-F238E27FC236}">
                        <a16:creationId xmlns:a16="http://schemas.microsoft.com/office/drawing/2014/main" id="{D896EEA9-BC3C-BAAD-3A6E-15180155CCAB}"/>
                      </a:ext>
                    </a:extLst>
                  </p:cNvPr>
                  <p:cNvSpPr/>
                  <p:nvPr/>
                </p:nvSpPr>
                <p:spPr>
                  <a:xfrm rot="16048354">
                    <a:off x="2914879" y="3055376"/>
                    <a:ext cx="132850" cy="21391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CA" sz="2000" noProof="0" dirty="0" err="1"/>
                  </a:p>
                </p:txBody>
              </p:sp>
            </p:grpSp>
          </p:grpSp>
        </p:grpSp>
      </p:grpSp>
    </p:spTree>
    <p:extLst>
      <p:ext uri="{BB962C8B-B14F-4D97-AF65-F5344CB8AC3E}">
        <p14:creationId xmlns:p14="http://schemas.microsoft.com/office/powerpoint/2010/main" val="337448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a:extLst>
              <a:ext uri="{FF2B5EF4-FFF2-40B4-BE49-F238E27FC236}">
                <a16:creationId xmlns:a16="http://schemas.microsoft.com/office/drawing/2014/main" id="{4ECCB78F-B544-79EA-A2C3-1918158AF36B}"/>
              </a:ext>
            </a:extLst>
          </p:cNvPr>
          <p:cNvSpPr txBox="1"/>
          <p:nvPr/>
        </p:nvSpPr>
        <p:spPr>
          <a:xfrm>
            <a:off x="838200" y="3903728"/>
            <a:ext cx="2587017" cy="276999"/>
          </a:xfrm>
          <a:prstGeom prst="rect">
            <a:avLst/>
          </a:prstGeom>
          <a:solidFill>
            <a:schemeClr val="accent3"/>
          </a:solidFill>
        </p:spPr>
        <p:txBody>
          <a:bodyPr wrap="square" rtlCol="0">
            <a:spAutoFit/>
          </a:bodyPr>
          <a:lstStyle/>
          <a:p>
            <a:r>
              <a:rPr lang="en-CA" sz="1200" b="1" dirty="0">
                <a:solidFill>
                  <a:schemeClr val="bg1"/>
                </a:solidFill>
              </a:rPr>
              <a:t>Sturdy stools/steps with handles</a:t>
            </a:r>
          </a:p>
        </p:txBody>
      </p:sp>
      <p:sp>
        <p:nvSpPr>
          <p:cNvPr id="2" name="Title 1">
            <a:extLst>
              <a:ext uri="{FF2B5EF4-FFF2-40B4-BE49-F238E27FC236}">
                <a16:creationId xmlns:a16="http://schemas.microsoft.com/office/drawing/2014/main" id="{B59AC577-86B3-4FD6-BD0C-71C6C6D7FD6B}"/>
              </a:ext>
            </a:extLst>
          </p:cNvPr>
          <p:cNvSpPr>
            <a:spLocks noGrp="1"/>
          </p:cNvSpPr>
          <p:nvPr>
            <p:ph type="title"/>
          </p:nvPr>
        </p:nvSpPr>
        <p:spPr/>
        <p:txBody>
          <a:bodyPr/>
          <a:lstStyle/>
          <a:p>
            <a:r>
              <a:rPr lang="en-CA" dirty="0"/>
              <a:t>Strategies to mitigate weight stigma and bias in the healthcare environment</a:t>
            </a:r>
          </a:p>
        </p:txBody>
      </p:sp>
      <p:sp>
        <p:nvSpPr>
          <p:cNvPr id="3" name="Text Placeholder 2">
            <a:extLst>
              <a:ext uri="{FF2B5EF4-FFF2-40B4-BE49-F238E27FC236}">
                <a16:creationId xmlns:a16="http://schemas.microsoft.com/office/drawing/2014/main" id="{7641C942-CA84-4219-9DDE-5B56AFAD7917}"/>
              </a:ext>
            </a:extLst>
          </p:cNvPr>
          <p:cNvSpPr>
            <a:spLocks noGrp="1"/>
          </p:cNvSpPr>
          <p:nvPr>
            <p:ph type="body" sz="quarter" idx="13"/>
          </p:nvPr>
        </p:nvSpPr>
        <p:spPr>
          <a:xfrm>
            <a:off x="647999" y="6210000"/>
            <a:ext cx="9804159" cy="324000"/>
          </a:xfrm>
        </p:spPr>
        <p:txBody>
          <a:bodyPr/>
          <a:lstStyle/>
          <a:p>
            <a:r>
              <a:rPr lang="en-US" sz="1000" i="0" dirty="0"/>
              <a:t>*If weight is related to patient’s medical condition, ask if patient would like to discuss weight; weight need not be measured if unrelated to presenting complaint.</a:t>
            </a:r>
            <a:br>
              <a:rPr lang="en-US" sz="1000" i="0" dirty="0"/>
            </a:br>
            <a:r>
              <a:rPr lang="en-US" sz="1000" i="0" dirty="0"/>
              <a:t>NIH, National Institutes of Health.</a:t>
            </a:r>
            <a:br>
              <a:rPr lang="en-US" sz="1000" i="0" dirty="0"/>
            </a:br>
            <a:r>
              <a:rPr lang="en-US" sz="1000" i="0" dirty="0"/>
              <a:t>1. </a:t>
            </a:r>
            <a:r>
              <a:rPr lang="en-US" sz="1000" i="0" dirty="0" err="1"/>
              <a:t>Yanovski</a:t>
            </a:r>
            <a:r>
              <a:rPr lang="en-US" sz="1000" i="0" dirty="0"/>
              <a:t> S. Am Fam Physician 2002;65:81</a:t>
            </a:r>
            <a:r>
              <a:rPr lang="en-US" sz="1000" i="0" dirty="0">
                <a:latin typeface="Calibri" panose="020F0502020204030204" pitchFamily="34" charset="0"/>
                <a:cs typeface="Calibri" panose="020F0502020204030204" pitchFamily="34" charset="0"/>
              </a:rPr>
              <a:t>–</a:t>
            </a:r>
            <a:r>
              <a:rPr lang="en-US" sz="1000" i="0" dirty="0"/>
              <a:t>8; 2. Kahan SI. Mayo Clin Proc 2018;93:351</a:t>
            </a:r>
            <a:r>
              <a:rPr lang="en-US" sz="1000" i="0" dirty="0">
                <a:latin typeface="Calibri" panose="020F0502020204030204" pitchFamily="34" charset="0"/>
                <a:cs typeface="Calibri" panose="020F0502020204030204" pitchFamily="34" charset="0"/>
              </a:rPr>
              <a:t>–</a:t>
            </a:r>
            <a:r>
              <a:rPr lang="en-US" sz="1000" i="0" dirty="0"/>
              <a:t>9; </a:t>
            </a:r>
            <a:br>
              <a:rPr lang="en-US" sz="1000" i="0" dirty="0"/>
            </a:br>
            <a:r>
              <a:rPr lang="en-US" sz="1000" i="0" dirty="0"/>
              <a:t>3. NIH. 3 steps to initiate discussion about weight management with your patients. 2002. NIH publication No. 02-5211.</a:t>
            </a:r>
            <a:endParaRPr lang="en-CA" sz="1000" i="0" dirty="0"/>
          </a:p>
        </p:txBody>
      </p:sp>
      <p:sp>
        <p:nvSpPr>
          <p:cNvPr id="5" name="TextBox 4">
            <a:extLst>
              <a:ext uri="{FF2B5EF4-FFF2-40B4-BE49-F238E27FC236}">
                <a16:creationId xmlns:a16="http://schemas.microsoft.com/office/drawing/2014/main" id="{FA607F24-6B4E-4C92-8D67-A46A6E49F8F6}"/>
              </a:ext>
            </a:extLst>
          </p:cNvPr>
          <p:cNvSpPr txBox="1"/>
          <p:nvPr/>
        </p:nvSpPr>
        <p:spPr>
          <a:xfrm>
            <a:off x="838200" y="3182728"/>
            <a:ext cx="2587017" cy="646331"/>
          </a:xfrm>
          <a:prstGeom prst="rect">
            <a:avLst/>
          </a:prstGeom>
          <a:solidFill>
            <a:schemeClr val="accent3"/>
          </a:solidFill>
        </p:spPr>
        <p:txBody>
          <a:bodyPr wrap="square" rtlCol="0">
            <a:spAutoFit/>
          </a:bodyPr>
          <a:lstStyle/>
          <a:p>
            <a:r>
              <a:rPr lang="en-CA" sz="1200" b="1" dirty="0">
                <a:solidFill>
                  <a:schemeClr val="bg1"/>
                </a:solidFill>
              </a:rPr>
              <a:t>Sturdy, armless chairs in waiting/treatment rooms with ample space between each chair</a:t>
            </a:r>
          </a:p>
        </p:txBody>
      </p:sp>
      <p:sp>
        <p:nvSpPr>
          <p:cNvPr id="95" name="TextBox 94">
            <a:extLst>
              <a:ext uri="{FF2B5EF4-FFF2-40B4-BE49-F238E27FC236}">
                <a16:creationId xmlns:a16="http://schemas.microsoft.com/office/drawing/2014/main" id="{0C6FA1D0-CAE0-4D2E-935C-23F500C302F9}"/>
              </a:ext>
            </a:extLst>
          </p:cNvPr>
          <p:cNvSpPr txBox="1"/>
          <p:nvPr/>
        </p:nvSpPr>
        <p:spPr>
          <a:xfrm>
            <a:off x="838200" y="2294726"/>
            <a:ext cx="2587017" cy="276999"/>
          </a:xfrm>
          <a:prstGeom prst="rect">
            <a:avLst/>
          </a:prstGeom>
          <a:solidFill>
            <a:schemeClr val="accent3"/>
          </a:solidFill>
        </p:spPr>
        <p:txBody>
          <a:bodyPr wrap="square" rtlCol="0">
            <a:spAutoFit/>
          </a:bodyPr>
          <a:lstStyle/>
          <a:p>
            <a:r>
              <a:rPr lang="en-CA" sz="1200" b="1" dirty="0">
                <a:solidFill>
                  <a:schemeClr val="bg1"/>
                </a:solidFill>
              </a:rPr>
              <a:t>High, firm sofas in waiting area</a:t>
            </a:r>
          </a:p>
        </p:txBody>
      </p:sp>
      <p:sp>
        <p:nvSpPr>
          <p:cNvPr id="96" name="TextBox 95">
            <a:extLst>
              <a:ext uri="{FF2B5EF4-FFF2-40B4-BE49-F238E27FC236}">
                <a16:creationId xmlns:a16="http://schemas.microsoft.com/office/drawing/2014/main" id="{067E6D07-1C43-40C2-AA49-7ECFCF0E10F4}"/>
              </a:ext>
            </a:extLst>
          </p:cNvPr>
          <p:cNvSpPr txBox="1"/>
          <p:nvPr/>
        </p:nvSpPr>
        <p:spPr>
          <a:xfrm>
            <a:off x="838200" y="4791730"/>
            <a:ext cx="2587017" cy="461665"/>
          </a:xfrm>
          <a:prstGeom prst="rect">
            <a:avLst/>
          </a:prstGeom>
          <a:solidFill>
            <a:schemeClr val="accent3"/>
          </a:solidFill>
        </p:spPr>
        <p:txBody>
          <a:bodyPr wrap="square" rtlCol="0">
            <a:spAutoFit/>
          </a:bodyPr>
          <a:lstStyle/>
          <a:p>
            <a:r>
              <a:rPr lang="en-CA" sz="1200" b="1" dirty="0">
                <a:solidFill>
                  <a:schemeClr val="bg1"/>
                </a:solidFill>
              </a:rPr>
              <a:t>Extra-large examination gowns and sturdy, wide tables</a:t>
            </a:r>
          </a:p>
        </p:txBody>
      </p:sp>
      <p:sp>
        <p:nvSpPr>
          <p:cNvPr id="97" name="TextBox 96">
            <a:extLst>
              <a:ext uri="{FF2B5EF4-FFF2-40B4-BE49-F238E27FC236}">
                <a16:creationId xmlns:a16="http://schemas.microsoft.com/office/drawing/2014/main" id="{353BF93C-9108-497E-B4B3-A26DB9E726B1}"/>
              </a:ext>
            </a:extLst>
          </p:cNvPr>
          <p:cNvSpPr txBox="1"/>
          <p:nvPr/>
        </p:nvSpPr>
        <p:spPr>
          <a:xfrm>
            <a:off x="838200" y="4255396"/>
            <a:ext cx="2587017" cy="461665"/>
          </a:xfrm>
          <a:prstGeom prst="rect">
            <a:avLst/>
          </a:prstGeom>
          <a:solidFill>
            <a:schemeClr val="accent3"/>
          </a:solidFill>
        </p:spPr>
        <p:txBody>
          <a:bodyPr wrap="square" rtlCol="0">
            <a:spAutoFit/>
          </a:bodyPr>
          <a:lstStyle/>
          <a:p>
            <a:r>
              <a:rPr lang="en-CA" sz="1200" b="1" dirty="0">
                <a:solidFill>
                  <a:schemeClr val="bg1"/>
                </a:solidFill>
              </a:rPr>
              <a:t>Large adult blood pressure </a:t>
            </a:r>
            <a:br>
              <a:rPr lang="en-CA" sz="1200" b="1" dirty="0">
                <a:solidFill>
                  <a:schemeClr val="bg1"/>
                </a:solidFill>
              </a:rPr>
            </a:br>
            <a:r>
              <a:rPr lang="en-CA" sz="1200" b="1" dirty="0">
                <a:solidFill>
                  <a:schemeClr val="bg1"/>
                </a:solidFill>
              </a:rPr>
              <a:t>cuffs and thigh cuffs</a:t>
            </a:r>
          </a:p>
        </p:txBody>
      </p:sp>
      <p:sp>
        <p:nvSpPr>
          <p:cNvPr id="98" name="TextBox 97">
            <a:extLst>
              <a:ext uri="{FF2B5EF4-FFF2-40B4-BE49-F238E27FC236}">
                <a16:creationId xmlns:a16="http://schemas.microsoft.com/office/drawing/2014/main" id="{8D48AE1F-35F4-41FE-BC83-C918FE48DCC4}"/>
              </a:ext>
            </a:extLst>
          </p:cNvPr>
          <p:cNvSpPr txBox="1"/>
          <p:nvPr/>
        </p:nvSpPr>
        <p:spPr>
          <a:xfrm>
            <a:off x="838200" y="5328066"/>
            <a:ext cx="2587017" cy="461665"/>
          </a:xfrm>
          <a:prstGeom prst="rect">
            <a:avLst/>
          </a:prstGeom>
          <a:solidFill>
            <a:schemeClr val="accent3"/>
          </a:solidFill>
        </p:spPr>
        <p:txBody>
          <a:bodyPr wrap="square" rtlCol="0">
            <a:spAutoFit/>
          </a:bodyPr>
          <a:lstStyle/>
          <a:p>
            <a:r>
              <a:rPr lang="en-CA" sz="1200" b="1" dirty="0">
                <a:solidFill>
                  <a:schemeClr val="bg1"/>
                </a:solidFill>
              </a:rPr>
              <a:t>Extra long phlebotomy needles and tourniquets</a:t>
            </a:r>
          </a:p>
        </p:txBody>
      </p:sp>
      <p:sp>
        <p:nvSpPr>
          <p:cNvPr id="99" name="TextBox 98">
            <a:extLst>
              <a:ext uri="{FF2B5EF4-FFF2-40B4-BE49-F238E27FC236}">
                <a16:creationId xmlns:a16="http://schemas.microsoft.com/office/drawing/2014/main" id="{E13F488F-5E77-4BBD-81B8-1698CD2B7CBF}"/>
              </a:ext>
            </a:extLst>
          </p:cNvPr>
          <p:cNvSpPr txBox="1"/>
          <p:nvPr/>
        </p:nvSpPr>
        <p:spPr>
          <a:xfrm>
            <a:off x="3986833" y="2294726"/>
            <a:ext cx="2587017" cy="276999"/>
          </a:xfrm>
          <a:prstGeom prst="rect">
            <a:avLst/>
          </a:prstGeom>
          <a:solidFill>
            <a:schemeClr val="accent3"/>
          </a:solidFill>
        </p:spPr>
        <p:txBody>
          <a:bodyPr wrap="square" rtlCol="0">
            <a:spAutoFit/>
          </a:bodyPr>
          <a:lstStyle/>
          <a:p>
            <a:r>
              <a:rPr lang="en-CA" sz="1200" b="1" dirty="0">
                <a:solidFill>
                  <a:schemeClr val="bg1"/>
                </a:solidFill>
              </a:rPr>
              <a:t>Large vaginal </a:t>
            </a:r>
            <a:r>
              <a:rPr lang="en-CA" sz="1200" b="1" dirty="0" err="1">
                <a:solidFill>
                  <a:schemeClr val="bg1"/>
                </a:solidFill>
              </a:rPr>
              <a:t>speculae</a:t>
            </a:r>
            <a:endParaRPr lang="en-CA" sz="1200" b="1" dirty="0">
              <a:solidFill>
                <a:schemeClr val="bg1"/>
              </a:solidFill>
            </a:endParaRPr>
          </a:p>
        </p:txBody>
      </p:sp>
      <p:sp>
        <p:nvSpPr>
          <p:cNvPr id="100" name="TextBox 99">
            <a:extLst>
              <a:ext uri="{FF2B5EF4-FFF2-40B4-BE49-F238E27FC236}">
                <a16:creationId xmlns:a16="http://schemas.microsoft.com/office/drawing/2014/main" id="{674E1BB7-817F-45CA-8350-73B9F85FBCE0}"/>
              </a:ext>
            </a:extLst>
          </p:cNvPr>
          <p:cNvSpPr txBox="1"/>
          <p:nvPr/>
        </p:nvSpPr>
        <p:spPr>
          <a:xfrm>
            <a:off x="3986833" y="2685898"/>
            <a:ext cx="2587017" cy="461665"/>
          </a:xfrm>
          <a:prstGeom prst="rect">
            <a:avLst/>
          </a:prstGeom>
          <a:solidFill>
            <a:schemeClr val="accent3"/>
          </a:solidFill>
        </p:spPr>
        <p:txBody>
          <a:bodyPr wrap="square" rtlCol="0">
            <a:spAutoFit/>
          </a:bodyPr>
          <a:lstStyle/>
          <a:p>
            <a:r>
              <a:rPr lang="en-CA" sz="1200" b="1" dirty="0">
                <a:solidFill>
                  <a:schemeClr val="bg1"/>
                </a:solidFill>
              </a:rPr>
              <a:t>Split lavatory seat and specimen collector with handle</a:t>
            </a:r>
          </a:p>
        </p:txBody>
      </p:sp>
      <p:sp>
        <p:nvSpPr>
          <p:cNvPr id="101" name="TextBox 100">
            <a:extLst>
              <a:ext uri="{FF2B5EF4-FFF2-40B4-BE49-F238E27FC236}">
                <a16:creationId xmlns:a16="http://schemas.microsoft.com/office/drawing/2014/main" id="{F52E5102-4121-4872-B1A1-1E3E0DBEA480}"/>
              </a:ext>
            </a:extLst>
          </p:cNvPr>
          <p:cNvSpPr txBox="1"/>
          <p:nvPr/>
        </p:nvSpPr>
        <p:spPr>
          <a:xfrm>
            <a:off x="3986833" y="3261736"/>
            <a:ext cx="2587017" cy="646331"/>
          </a:xfrm>
          <a:prstGeom prst="rect">
            <a:avLst/>
          </a:prstGeom>
          <a:solidFill>
            <a:schemeClr val="accent3"/>
          </a:solidFill>
        </p:spPr>
        <p:txBody>
          <a:bodyPr wrap="square" rtlCol="0">
            <a:spAutoFit/>
          </a:bodyPr>
          <a:lstStyle/>
          <a:p>
            <a:r>
              <a:rPr lang="en-CA" sz="1200" b="1" dirty="0">
                <a:solidFill>
                  <a:schemeClr val="bg1"/>
                </a:solidFill>
              </a:rPr>
              <a:t>Scales with adequate capacity for people with obesity </a:t>
            </a:r>
            <a:br>
              <a:rPr lang="en-CA" sz="1200" b="1" dirty="0">
                <a:solidFill>
                  <a:schemeClr val="bg1"/>
                </a:solidFill>
              </a:rPr>
            </a:br>
            <a:r>
              <a:rPr lang="en-CA" sz="1200" b="1" dirty="0">
                <a:solidFill>
                  <a:schemeClr val="bg1"/>
                </a:solidFill>
              </a:rPr>
              <a:t>(i.e., &gt;350 lb)</a:t>
            </a:r>
          </a:p>
        </p:txBody>
      </p:sp>
      <p:sp>
        <p:nvSpPr>
          <p:cNvPr id="102" name="TextBox 101">
            <a:extLst>
              <a:ext uri="{FF2B5EF4-FFF2-40B4-BE49-F238E27FC236}">
                <a16:creationId xmlns:a16="http://schemas.microsoft.com/office/drawing/2014/main" id="{89A6E88D-B2B8-4ED2-BB5A-013582B30A41}"/>
              </a:ext>
            </a:extLst>
          </p:cNvPr>
          <p:cNvSpPr txBox="1"/>
          <p:nvPr/>
        </p:nvSpPr>
        <p:spPr>
          <a:xfrm>
            <a:off x="3986833" y="4022240"/>
            <a:ext cx="2587017" cy="276999"/>
          </a:xfrm>
          <a:prstGeom prst="rect">
            <a:avLst/>
          </a:prstGeom>
          <a:solidFill>
            <a:schemeClr val="accent3"/>
          </a:solidFill>
        </p:spPr>
        <p:txBody>
          <a:bodyPr wrap="square" rtlCol="0">
            <a:spAutoFit/>
          </a:bodyPr>
          <a:lstStyle/>
          <a:p>
            <a:r>
              <a:rPr lang="en-CA" sz="1200" b="1" dirty="0">
                <a:solidFill>
                  <a:schemeClr val="bg1"/>
                </a:solidFill>
              </a:rPr>
              <a:t>Weigh patients in discrete area</a:t>
            </a:r>
          </a:p>
        </p:txBody>
      </p:sp>
      <p:sp>
        <p:nvSpPr>
          <p:cNvPr id="103" name="TextBox 102">
            <a:extLst>
              <a:ext uri="{FF2B5EF4-FFF2-40B4-BE49-F238E27FC236}">
                <a16:creationId xmlns:a16="http://schemas.microsoft.com/office/drawing/2014/main" id="{37F414FE-A648-4073-B881-69C6A22F31EE}"/>
              </a:ext>
            </a:extLst>
          </p:cNvPr>
          <p:cNvSpPr txBox="1"/>
          <p:nvPr/>
        </p:nvSpPr>
        <p:spPr>
          <a:xfrm>
            <a:off x="7135467" y="2299154"/>
            <a:ext cx="2587017" cy="646331"/>
          </a:xfrm>
          <a:prstGeom prst="rect">
            <a:avLst/>
          </a:prstGeom>
          <a:solidFill>
            <a:schemeClr val="accent3"/>
          </a:solidFill>
        </p:spPr>
        <p:txBody>
          <a:bodyPr wrap="square" rtlCol="0">
            <a:spAutoFit/>
          </a:bodyPr>
          <a:lstStyle/>
          <a:p>
            <a:r>
              <a:rPr lang="en-CA" sz="1200" b="1" dirty="0">
                <a:solidFill>
                  <a:schemeClr val="bg1"/>
                </a:solidFill>
              </a:rPr>
              <a:t>Educate staff on the use of respectful language surrounding weight-related health</a:t>
            </a:r>
          </a:p>
        </p:txBody>
      </p:sp>
      <p:sp>
        <p:nvSpPr>
          <p:cNvPr id="104" name="TextBox 103">
            <a:extLst>
              <a:ext uri="{FF2B5EF4-FFF2-40B4-BE49-F238E27FC236}">
                <a16:creationId xmlns:a16="http://schemas.microsoft.com/office/drawing/2014/main" id="{A7D6251B-B155-409A-9F30-52417159BDE7}"/>
              </a:ext>
            </a:extLst>
          </p:cNvPr>
          <p:cNvSpPr txBox="1"/>
          <p:nvPr/>
        </p:nvSpPr>
        <p:spPr>
          <a:xfrm>
            <a:off x="3986833" y="4413413"/>
            <a:ext cx="2587017" cy="461665"/>
          </a:xfrm>
          <a:prstGeom prst="rect">
            <a:avLst/>
          </a:prstGeom>
          <a:solidFill>
            <a:schemeClr val="accent3"/>
          </a:solidFill>
        </p:spPr>
        <p:txBody>
          <a:bodyPr wrap="square" rtlCol="0">
            <a:spAutoFit/>
          </a:bodyPr>
          <a:lstStyle/>
          <a:p>
            <a:r>
              <a:rPr lang="en-CA" sz="1200" b="1" dirty="0">
                <a:solidFill>
                  <a:schemeClr val="bg1"/>
                </a:solidFill>
              </a:rPr>
              <a:t>Record weight without comment or facial gestures*</a:t>
            </a:r>
          </a:p>
        </p:txBody>
      </p:sp>
      <p:sp>
        <p:nvSpPr>
          <p:cNvPr id="105" name="TextBox 104">
            <a:extLst>
              <a:ext uri="{FF2B5EF4-FFF2-40B4-BE49-F238E27FC236}">
                <a16:creationId xmlns:a16="http://schemas.microsoft.com/office/drawing/2014/main" id="{3A9CF71B-9CFB-432B-AF4A-25C2B541401F}"/>
              </a:ext>
            </a:extLst>
          </p:cNvPr>
          <p:cNvSpPr txBox="1"/>
          <p:nvPr/>
        </p:nvSpPr>
        <p:spPr>
          <a:xfrm>
            <a:off x="838200" y="2646394"/>
            <a:ext cx="2587017" cy="461665"/>
          </a:xfrm>
          <a:prstGeom prst="rect">
            <a:avLst/>
          </a:prstGeom>
          <a:solidFill>
            <a:schemeClr val="accent3"/>
          </a:solidFill>
        </p:spPr>
        <p:txBody>
          <a:bodyPr wrap="square" rtlCol="0">
            <a:spAutoFit/>
          </a:bodyPr>
          <a:lstStyle/>
          <a:p>
            <a:r>
              <a:rPr lang="en-CA" sz="1200" b="1" dirty="0">
                <a:solidFill>
                  <a:schemeClr val="bg1"/>
                </a:solidFill>
              </a:rPr>
              <a:t>Remove reading materials that stigmatize weight</a:t>
            </a:r>
          </a:p>
        </p:txBody>
      </p:sp>
      <p:sp>
        <p:nvSpPr>
          <p:cNvPr id="106" name="TextBox 105">
            <a:extLst>
              <a:ext uri="{FF2B5EF4-FFF2-40B4-BE49-F238E27FC236}">
                <a16:creationId xmlns:a16="http://schemas.microsoft.com/office/drawing/2014/main" id="{8CA4285B-16A0-49A3-A099-10F9D72EC3D6}"/>
              </a:ext>
            </a:extLst>
          </p:cNvPr>
          <p:cNvSpPr txBox="1"/>
          <p:nvPr/>
        </p:nvSpPr>
        <p:spPr>
          <a:xfrm>
            <a:off x="647998" y="1900222"/>
            <a:ext cx="9088337" cy="307777"/>
          </a:xfrm>
          <a:prstGeom prst="rect">
            <a:avLst/>
          </a:prstGeom>
          <a:solidFill>
            <a:schemeClr val="tx1">
              <a:lumMod val="85000"/>
              <a:lumOff val="15000"/>
            </a:schemeClr>
          </a:solidFill>
        </p:spPr>
        <p:txBody>
          <a:bodyPr wrap="square">
            <a:spAutoFit/>
          </a:bodyPr>
          <a:lstStyle/>
          <a:p>
            <a:pPr algn="ctr"/>
            <a:r>
              <a:rPr lang="en-US" sz="1400" b="1" i="0" u="none" strike="noStrike" baseline="0" dirty="0">
                <a:solidFill>
                  <a:schemeClr val="bg1"/>
                </a:solidFill>
              </a:rPr>
              <a:t>Strategies to improve clinic accessibility and comfort for patients with obesity</a:t>
            </a:r>
            <a:r>
              <a:rPr lang="en-US" sz="1400" b="1" i="0" u="none" strike="noStrike" baseline="30000" dirty="0">
                <a:solidFill>
                  <a:schemeClr val="bg1"/>
                </a:solidFill>
              </a:rPr>
              <a:t>1</a:t>
            </a:r>
            <a:r>
              <a:rPr lang="en-US" sz="1400" b="1" i="0" u="none" strike="noStrike" baseline="30000" dirty="0">
                <a:solidFill>
                  <a:schemeClr val="bg1"/>
                </a:solidFill>
                <a:latin typeface="Calibri" panose="020F0502020204030204" pitchFamily="34" charset="0"/>
                <a:cs typeface="Calibri" panose="020F0502020204030204" pitchFamily="34" charset="0"/>
              </a:rPr>
              <a:t>–</a:t>
            </a:r>
            <a:r>
              <a:rPr lang="en-US" sz="1400" b="1" i="0" u="none" strike="noStrike" baseline="30000" dirty="0">
                <a:solidFill>
                  <a:schemeClr val="bg1"/>
                </a:solidFill>
              </a:rPr>
              <a:t>3</a:t>
            </a:r>
            <a:r>
              <a:rPr lang="en-US" sz="1400" b="1" i="0" u="none" strike="noStrike" baseline="0" dirty="0">
                <a:solidFill>
                  <a:schemeClr val="bg1"/>
                </a:solidFill>
              </a:rPr>
              <a:t> </a:t>
            </a:r>
            <a:endParaRPr lang="en-US" sz="1400" b="0" i="0" u="none" strike="noStrike" baseline="0" dirty="0">
              <a:solidFill>
                <a:schemeClr val="bg1"/>
              </a:solidFill>
            </a:endParaRPr>
          </a:p>
        </p:txBody>
      </p:sp>
      <p:grpSp>
        <p:nvGrpSpPr>
          <p:cNvPr id="116" name="Group 115">
            <a:extLst>
              <a:ext uri="{FF2B5EF4-FFF2-40B4-BE49-F238E27FC236}">
                <a16:creationId xmlns:a16="http://schemas.microsoft.com/office/drawing/2014/main" id="{35741626-4277-455E-B039-59E14D328C1F}"/>
              </a:ext>
            </a:extLst>
          </p:cNvPr>
          <p:cNvGrpSpPr/>
          <p:nvPr/>
        </p:nvGrpSpPr>
        <p:grpSpPr>
          <a:xfrm>
            <a:off x="3010467" y="4196709"/>
            <a:ext cx="540000" cy="540000"/>
            <a:chOff x="8481446" y="4407543"/>
            <a:chExt cx="540000" cy="540000"/>
          </a:xfrm>
        </p:grpSpPr>
        <p:sp>
          <p:nvSpPr>
            <p:cNvPr id="113" name="Oval 112">
              <a:extLst>
                <a:ext uri="{FF2B5EF4-FFF2-40B4-BE49-F238E27FC236}">
                  <a16:creationId xmlns:a16="http://schemas.microsoft.com/office/drawing/2014/main" id="{8DF8F93D-26B0-468D-AE88-06F3BD0BA528}"/>
                </a:ext>
              </a:extLst>
            </p:cNvPr>
            <p:cNvSpPr/>
            <p:nvPr/>
          </p:nvSpPr>
          <p:spPr>
            <a:xfrm>
              <a:off x="8481446" y="4407543"/>
              <a:ext cx="540000" cy="54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5" name="Group 44">
              <a:extLst>
                <a:ext uri="{FF2B5EF4-FFF2-40B4-BE49-F238E27FC236}">
                  <a16:creationId xmlns:a16="http://schemas.microsoft.com/office/drawing/2014/main" id="{DAD45B26-CF7D-4B8C-88FF-5BF637803A06}"/>
                </a:ext>
              </a:extLst>
            </p:cNvPr>
            <p:cNvGrpSpPr>
              <a:grpSpLocks noChangeAspect="1"/>
            </p:cNvGrpSpPr>
            <p:nvPr/>
          </p:nvGrpSpPr>
          <p:grpSpPr bwMode="auto">
            <a:xfrm>
              <a:off x="8547743" y="4475771"/>
              <a:ext cx="407406" cy="403545"/>
              <a:chOff x="1245" y="-1"/>
              <a:chExt cx="3271" cy="3240"/>
            </a:xfrm>
            <a:solidFill>
              <a:schemeClr val="accent1"/>
            </a:solidFill>
          </p:grpSpPr>
          <p:sp>
            <p:nvSpPr>
              <p:cNvPr id="46" name="Freeform 32">
                <a:extLst>
                  <a:ext uri="{FF2B5EF4-FFF2-40B4-BE49-F238E27FC236}">
                    <a16:creationId xmlns:a16="http://schemas.microsoft.com/office/drawing/2014/main" id="{7B76BCF7-F090-4DFD-8E4A-18C5D640EBCD}"/>
                  </a:ext>
                </a:extLst>
              </p:cNvPr>
              <p:cNvSpPr>
                <a:spLocks noEditPoints="1"/>
              </p:cNvSpPr>
              <p:nvPr/>
            </p:nvSpPr>
            <p:spPr bwMode="auto">
              <a:xfrm>
                <a:off x="1245" y="-1"/>
                <a:ext cx="3271" cy="3240"/>
              </a:xfrm>
              <a:custGeom>
                <a:avLst/>
                <a:gdLst>
                  <a:gd name="T0" fmla="*/ 1099 w 3920"/>
                  <a:gd name="T1" fmla="*/ 483 h 3888"/>
                  <a:gd name="T2" fmla="*/ 735 w 3920"/>
                  <a:gd name="T3" fmla="*/ 1115 h 3888"/>
                  <a:gd name="T4" fmla="*/ 658 w 3920"/>
                  <a:gd name="T5" fmla="*/ 1299 h 3888"/>
                  <a:gd name="T6" fmla="*/ 736 w 3920"/>
                  <a:gd name="T7" fmla="*/ 2167 h 3888"/>
                  <a:gd name="T8" fmla="*/ 1447 w 3920"/>
                  <a:gd name="T9" fmla="*/ 1799 h 3888"/>
                  <a:gd name="T10" fmla="*/ 1353 w 3920"/>
                  <a:gd name="T11" fmla="*/ 2090 h 3888"/>
                  <a:gd name="T12" fmla="*/ 772 w 3920"/>
                  <a:gd name="T13" fmla="*/ 2411 h 3888"/>
                  <a:gd name="T14" fmla="*/ 1825 w 3920"/>
                  <a:gd name="T15" fmla="*/ 3275 h 3888"/>
                  <a:gd name="T16" fmla="*/ 2947 w 3920"/>
                  <a:gd name="T17" fmla="*/ 2531 h 3888"/>
                  <a:gd name="T18" fmla="*/ 2784 w 3920"/>
                  <a:gd name="T19" fmla="*/ 2296 h 3888"/>
                  <a:gd name="T20" fmla="*/ 2378 w 3920"/>
                  <a:gd name="T21" fmla="*/ 2263 h 3888"/>
                  <a:gd name="T22" fmla="*/ 2168 w 3920"/>
                  <a:gd name="T23" fmla="*/ 1657 h 3888"/>
                  <a:gd name="T24" fmla="*/ 3172 w 3920"/>
                  <a:gd name="T25" fmla="*/ 1164 h 3888"/>
                  <a:gd name="T26" fmla="*/ 3370 w 3920"/>
                  <a:gd name="T27" fmla="*/ 1407 h 3888"/>
                  <a:gd name="T28" fmla="*/ 3612 w 3920"/>
                  <a:gd name="T29" fmla="*/ 1022 h 3888"/>
                  <a:gd name="T30" fmla="*/ 2582 w 3920"/>
                  <a:gd name="T31" fmla="*/ 1012 h 3888"/>
                  <a:gd name="T32" fmla="*/ 2562 w 3920"/>
                  <a:gd name="T33" fmla="*/ 827 h 3888"/>
                  <a:gd name="T34" fmla="*/ 3920 w 3920"/>
                  <a:gd name="T35" fmla="*/ 1164 h 3888"/>
                  <a:gd name="T36" fmla="*/ 3594 w 3920"/>
                  <a:gd name="T37" fmla="*/ 2492 h 3888"/>
                  <a:gd name="T38" fmla="*/ 3356 w 3920"/>
                  <a:gd name="T39" fmla="*/ 2673 h 3888"/>
                  <a:gd name="T40" fmla="*/ 1971 w 3920"/>
                  <a:gd name="T41" fmla="*/ 3876 h 3888"/>
                  <a:gd name="T42" fmla="*/ 1667 w 3920"/>
                  <a:gd name="T43" fmla="*/ 3884 h 3888"/>
                  <a:gd name="T44" fmla="*/ 338 w 3920"/>
                  <a:gd name="T45" fmla="*/ 2938 h 3888"/>
                  <a:gd name="T46" fmla="*/ 545 w 3920"/>
                  <a:gd name="T47" fmla="*/ 2249 h 3888"/>
                  <a:gd name="T48" fmla="*/ 476 w 3920"/>
                  <a:gd name="T49" fmla="*/ 1294 h 3888"/>
                  <a:gd name="T50" fmla="*/ 368 w 3920"/>
                  <a:gd name="T51" fmla="*/ 1209 h 3888"/>
                  <a:gd name="T52" fmla="*/ 272 w 3920"/>
                  <a:gd name="T53" fmla="*/ 1023 h 3888"/>
                  <a:gd name="T54" fmla="*/ 0 w 3920"/>
                  <a:gd name="T55" fmla="*/ 508 h 3888"/>
                  <a:gd name="T56" fmla="*/ 508 w 3920"/>
                  <a:gd name="T57" fmla="*/ 0 h 3888"/>
                  <a:gd name="T58" fmla="*/ 600 w 3920"/>
                  <a:gd name="T59" fmla="*/ 2520 h 3888"/>
                  <a:gd name="T60" fmla="*/ 1077 w 3920"/>
                  <a:gd name="T61" fmla="*/ 3534 h 3888"/>
                  <a:gd name="T62" fmla="*/ 2822 w 3920"/>
                  <a:gd name="T63" fmla="*/ 3298 h 3888"/>
                  <a:gd name="T64" fmla="*/ 3182 w 3920"/>
                  <a:gd name="T65" fmla="*/ 2500 h 3888"/>
                  <a:gd name="T66" fmla="*/ 3122 w 3920"/>
                  <a:gd name="T67" fmla="*/ 2606 h 3888"/>
                  <a:gd name="T68" fmla="*/ 1668 w 3920"/>
                  <a:gd name="T69" fmla="*/ 3456 h 3888"/>
                  <a:gd name="T70" fmla="*/ 608 w 3920"/>
                  <a:gd name="T71" fmla="*/ 2510 h 3888"/>
                  <a:gd name="T72" fmla="*/ 920 w 3920"/>
                  <a:gd name="T73" fmla="*/ 553 h 3888"/>
                  <a:gd name="T74" fmla="*/ 3731 w 3920"/>
                  <a:gd name="T75" fmla="*/ 1546 h 3888"/>
                  <a:gd name="T76" fmla="*/ 3156 w 3920"/>
                  <a:gd name="T77" fmla="*/ 1592 h 3888"/>
                  <a:gd name="T78" fmla="*/ 2970 w 3920"/>
                  <a:gd name="T79" fmla="*/ 2279 h 3888"/>
                  <a:gd name="T80" fmla="*/ 3108 w 3920"/>
                  <a:gd name="T81" fmla="*/ 1811 h 3888"/>
                  <a:gd name="T82" fmla="*/ 3208 w 3920"/>
                  <a:gd name="T83" fmla="*/ 1713 h 3888"/>
                  <a:gd name="T84" fmla="*/ 3731 w 3920"/>
                  <a:gd name="T85" fmla="*/ 1546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0" h="3888">
                    <a:moveTo>
                      <a:pt x="592" y="0"/>
                    </a:moveTo>
                    <a:cubicBezTo>
                      <a:pt x="625" y="6"/>
                      <a:pt x="659" y="11"/>
                      <a:pt x="692" y="19"/>
                    </a:cubicBezTo>
                    <a:cubicBezTo>
                      <a:pt x="911" y="78"/>
                      <a:pt x="1069" y="259"/>
                      <a:pt x="1099" y="483"/>
                    </a:cubicBezTo>
                    <a:cubicBezTo>
                      <a:pt x="1130" y="716"/>
                      <a:pt x="1004" y="946"/>
                      <a:pt x="791" y="1048"/>
                    </a:cubicBezTo>
                    <a:cubicBezTo>
                      <a:pt x="783" y="1051"/>
                      <a:pt x="776" y="1055"/>
                      <a:pt x="769" y="1058"/>
                    </a:cubicBezTo>
                    <a:cubicBezTo>
                      <a:pt x="744" y="1069"/>
                      <a:pt x="733" y="1087"/>
                      <a:pt x="735" y="1115"/>
                    </a:cubicBezTo>
                    <a:cubicBezTo>
                      <a:pt x="737" y="1145"/>
                      <a:pt x="736" y="1175"/>
                      <a:pt x="735" y="1205"/>
                    </a:cubicBezTo>
                    <a:cubicBezTo>
                      <a:pt x="734" y="1243"/>
                      <a:pt x="719" y="1261"/>
                      <a:pt x="682" y="1269"/>
                    </a:cubicBezTo>
                    <a:cubicBezTo>
                      <a:pt x="665" y="1273"/>
                      <a:pt x="658" y="1281"/>
                      <a:pt x="658" y="1299"/>
                    </a:cubicBezTo>
                    <a:cubicBezTo>
                      <a:pt x="657" y="1545"/>
                      <a:pt x="659" y="1791"/>
                      <a:pt x="693" y="2035"/>
                    </a:cubicBezTo>
                    <a:cubicBezTo>
                      <a:pt x="699" y="2075"/>
                      <a:pt x="706" y="2115"/>
                      <a:pt x="712" y="2155"/>
                    </a:cubicBezTo>
                    <a:cubicBezTo>
                      <a:pt x="715" y="2171"/>
                      <a:pt x="722" y="2174"/>
                      <a:pt x="736" y="2167"/>
                    </a:cubicBezTo>
                    <a:cubicBezTo>
                      <a:pt x="887" y="2081"/>
                      <a:pt x="1050" y="2023"/>
                      <a:pt x="1210" y="1956"/>
                    </a:cubicBezTo>
                    <a:cubicBezTo>
                      <a:pt x="1292" y="1922"/>
                      <a:pt x="1367" y="1878"/>
                      <a:pt x="1421" y="1804"/>
                    </a:cubicBezTo>
                    <a:cubicBezTo>
                      <a:pt x="1428" y="1794"/>
                      <a:pt x="1436" y="1793"/>
                      <a:pt x="1447" y="1799"/>
                    </a:cubicBezTo>
                    <a:cubicBezTo>
                      <a:pt x="1488" y="1823"/>
                      <a:pt x="1529" y="1846"/>
                      <a:pt x="1570" y="1870"/>
                    </a:cubicBezTo>
                    <a:cubicBezTo>
                      <a:pt x="1587" y="1880"/>
                      <a:pt x="1588" y="1886"/>
                      <a:pt x="1574" y="1905"/>
                    </a:cubicBezTo>
                    <a:cubicBezTo>
                      <a:pt x="1517" y="1987"/>
                      <a:pt x="1442" y="2049"/>
                      <a:pt x="1353" y="2090"/>
                    </a:cubicBezTo>
                    <a:cubicBezTo>
                      <a:pt x="1262" y="2133"/>
                      <a:pt x="1167" y="2167"/>
                      <a:pt x="1075" y="2209"/>
                    </a:cubicBezTo>
                    <a:cubicBezTo>
                      <a:pt x="982" y="2252"/>
                      <a:pt x="890" y="2299"/>
                      <a:pt x="798" y="2345"/>
                    </a:cubicBezTo>
                    <a:cubicBezTo>
                      <a:pt x="760" y="2365"/>
                      <a:pt x="760" y="2371"/>
                      <a:pt x="772" y="2411"/>
                    </a:cubicBezTo>
                    <a:cubicBezTo>
                      <a:pt x="823" y="2573"/>
                      <a:pt x="888" y="2730"/>
                      <a:pt x="988" y="2870"/>
                    </a:cubicBezTo>
                    <a:cubicBezTo>
                      <a:pt x="1099" y="3026"/>
                      <a:pt x="1238" y="3148"/>
                      <a:pt x="1420" y="3218"/>
                    </a:cubicBezTo>
                    <a:cubicBezTo>
                      <a:pt x="1550" y="3268"/>
                      <a:pt x="1686" y="3282"/>
                      <a:pt x="1825" y="3275"/>
                    </a:cubicBezTo>
                    <a:cubicBezTo>
                      <a:pt x="1980" y="3268"/>
                      <a:pt x="2133" y="3245"/>
                      <a:pt x="2282" y="3196"/>
                    </a:cubicBezTo>
                    <a:cubicBezTo>
                      <a:pt x="2461" y="3136"/>
                      <a:pt x="2626" y="3052"/>
                      <a:pt x="2757" y="2913"/>
                    </a:cubicBezTo>
                    <a:cubicBezTo>
                      <a:pt x="2859" y="2805"/>
                      <a:pt x="2925" y="2679"/>
                      <a:pt x="2947" y="2531"/>
                    </a:cubicBezTo>
                    <a:cubicBezTo>
                      <a:pt x="2951" y="2503"/>
                      <a:pt x="2949" y="2499"/>
                      <a:pt x="2920" y="2494"/>
                    </a:cubicBezTo>
                    <a:cubicBezTo>
                      <a:pt x="2837" y="2478"/>
                      <a:pt x="2794" y="2431"/>
                      <a:pt x="2787" y="2346"/>
                    </a:cubicBezTo>
                    <a:cubicBezTo>
                      <a:pt x="2785" y="2329"/>
                      <a:pt x="2785" y="2313"/>
                      <a:pt x="2784" y="2296"/>
                    </a:cubicBezTo>
                    <a:cubicBezTo>
                      <a:pt x="2784" y="2277"/>
                      <a:pt x="2775" y="2268"/>
                      <a:pt x="2756" y="2267"/>
                    </a:cubicBezTo>
                    <a:cubicBezTo>
                      <a:pt x="2721" y="2267"/>
                      <a:pt x="2685" y="2267"/>
                      <a:pt x="2650" y="2267"/>
                    </a:cubicBezTo>
                    <a:cubicBezTo>
                      <a:pt x="2559" y="2266"/>
                      <a:pt x="2469" y="2269"/>
                      <a:pt x="2378" y="2263"/>
                    </a:cubicBezTo>
                    <a:cubicBezTo>
                      <a:pt x="2252" y="2256"/>
                      <a:pt x="2149" y="2150"/>
                      <a:pt x="2145" y="2024"/>
                    </a:cubicBezTo>
                    <a:cubicBezTo>
                      <a:pt x="2141" y="1918"/>
                      <a:pt x="2143" y="1812"/>
                      <a:pt x="2142" y="1706"/>
                    </a:cubicBezTo>
                    <a:cubicBezTo>
                      <a:pt x="2142" y="1685"/>
                      <a:pt x="2151" y="1670"/>
                      <a:pt x="2168" y="1657"/>
                    </a:cubicBezTo>
                    <a:cubicBezTo>
                      <a:pt x="2326" y="1541"/>
                      <a:pt x="2434" y="1389"/>
                      <a:pt x="2495" y="1202"/>
                    </a:cubicBezTo>
                    <a:cubicBezTo>
                      <a:pt x="2506" y="1168"/>
                      <a:pt x="2513" y="1163"/>
                      <a:pt x="2550" y="1163"/>
                    </a:cubicBezTo>
                    <a:cubicBezTo>
                      <a:pt x="2757" y="1164"/>
                      <a:pt x="2965" y="1164"/>
                      <a:pt x="3172" y="1164"/>
                    </a:cubicBezTo>
                    <a:cubicBezTo>
                      <a:pt x="3274" y="1164"/>
                      <a:pt x="3334" y="1225"/>
                      <a:pt x="3337" y="1327"/>
                    </a:cubicBezTo>
                    <a:cubicBezTo>
                      <a:pt x="3337" y="1343"/>
                      <a:pt x="3338" y="1359"/>
                      <a:pt x="3339" y="1375"/>
                    </a:cubicBezTo>
                    <a:cubicBezTo>
                      <a:pt x="3340" y="1394"/>
                      <a:pt x="3351" y="1407"/>
                      <a:pt x="3370" y="1407"/>
                    </a:cubicBezTo>
                    <a:cubicBezTo>
                      <a:pt x="3439" y="1407"/>
                      <a:pt x="3508" y="1413"/>
                      <a:pt x="3576" y="1405"/>
                    </a:cubicBezTo>
                    <a:cubicBezTo>
                      <a:pt x="3678" y="1393"/>
                      <a:pt x="3741" y="1306"/>
                      <a:pt x="3735" y="1199"/>
                    </a:cubicBezTo>
                    <a:cubicBezTo>
                      <a:pt x="3729" y="1110"/>
                      <a:pt x="3686" y="1045"/>
                      <a:pt x="3612" y="1022"/>
                    </a:cubicBezTo>
                    <a:cubicBezTo>
                      <a:pt x="3587" y="1015"/>
                      <a:pt x="3560" y="1012"/>
                      <a:pt x="3534" y="1012"/>
                    </a:cubicBezTo>
                    <a:cubicBezTo>
                      <a:pt x="3222" y="1011"/>
                      <a:pt x="2911" y="1012"/>
                      <a:pt x="2600" y="1012"/>
                    </a:cubicBezTo>
                    <a:cubicBezTo>
                      <a:pt x="2594" y="1012"/>
                      <a:pt x="2588" y="1012"/>
                      <a:pt x="2582" y="1012"/>
                    </a:cubicBezTo>
                    <a:cubicBezTo>
                      <a:pt x="2540" y="1012"/>
                      <a:pt x="2538" y="1007"/>
                      <a:pt x="2539" y="965"/>
                    </a:cubicBezTo>
                    <a:cubicBezTo>
                      <a:pt x="2540" y="932"/>
                      <a:pt x="2537" y="898"/>
                      <a:pt x="2533" y="864"/>
                    </a:cubicBezTo>
                    <a:cubicBezTo>
                      <a:pt x="2529" y="831"/>
                      <a:pt x="2530" y="827"/>
                      <a:pt x="2562" y="827"/>
                    </a:cubicBezTo>
                    <a:cubicBezTo>
                      <a:pt x="2888" y="827"/>
                      <a:pt x="3214" y="827"/>
                      <a:pt x="3540" y="827"/>
                    </a:cubicBezTo>
                    <a:cubicBezTo>
                      <a:pt x="3727" y="827"/>
                      <a:pt x="3870" y="939"/>
                      <a:pt x="3910" y="1113"/>
                    </a:cubicBezTo>
                    <a:cubicBezTo>
                      <a:pt x="3914" y="1130"/>
                      <a:pt x="3917" y="1147"/>
                      <a:pt x="3920" y="1164"/>
                    </a:cubicBezTo>
                    <a:cubicBezTo>
                      <a:pt x="3920" y="1496"/>
                      <a:pt x="3920" y="1828"/>
                      <a:pt x="3920" y="2160"/>
                    </a:cubicBezTo>
                    <a:cubicBezTo>
                      <a:pt x="3919" y="2165"/>
                      <a:pt x="3917" y="2170"/>
                      <a:pt x="3916" y="2175"/>
                    </a:cubicBezTo>
                    <a:cubicBezTo>
                      <a:pt x="3896" y="2341"/>
                      <a:pt x="3760" y="2476"/>
                      <a:pt x="3594" y="2492"/>
                    </a:cubicBezTo>
                    <a:cubicBezTo>
                      <a:pt x="3530" y="2498"/>
                      <a:pt x="3466" y="2495"/>
                      <a:pt x="3402" y="2496"/>
                    </a:cubicBezTo>
                    <a:cubicBezTo>
                      <a:pt x="3374" y="2496"/>
                      <a:pt x="3371" y="2499"/>
                      <a:pt x="3369" y="2528"/>
                    </a:cubicBezTo>
                    <a:cubicBezTo>
                      <a:pt x="3365" y="2576"/>
                      <a:pt x="3363" y="2625"/>
                      <a:pt x="3356" y="2673"/>
                    </a:cubicBezTo>
                    <a:cubicBezTo>
                      <a:pt x="3321" y="2938"/>
                      <a:pt x="3210" y="3166"/>
                      <a:pt x="3025" y="3359"/>
                    </a:cubicBezTo>
                    <a:cubicBezTo>
                      <a:pt x="2884" y="3506"/>
                      <a:pt x="2718" y="3619"/>
                      <a:pt x="2537" y="3709"/>
                    </a:cubicBezTo>
                    <a:cubicBezTo>
                      <a:pt x="2358" y="3798"/>
                      <a:pt x="2170" y="3855"/>
                      <a:pt x="1971" y="3876"/>
                    </a:cubicBezTo>
                    <a:cubicBezTo>
                      <a:pt x="1933" y="3881"/>
                      <a:pt x="1894" y="3884"/>
                      <a:pt x="1856" y="3888"/>
                    </a:cubicBezTo>
                    <a:cubicBezTo>
                      <a:pt x="1801" y="3888"/>
                      <a:pt x="1747" y="3888"/>
                      <a:pt x="1692" y="3888"/>
                    </a:cubicBezTo>
                    <a:cubicBezTo>
                      <a:pt x="1684" y="3887"/>
                      <a:pt x="1675" y="3885"/>
                      <a:pt x="1667" y="3884"/>
                    </a:cubicBezTo>
                    <a:cubicBezTo>
                      <a:pt x="1506" y="3875"/>
                      <a:pt x="1348" y="3845"/>
                      <a:pt x="1196" y="3791"/>
                    </a:cubicBezTo>
                    <a:cubicBezTo>
                      <a:pt x="947" y="3703"/>
                      <a:pt x="737" y="3557"/>
                      <a:pt x="560" y="3362"/>
                    </a:cubicBezTo>
                    <a:cubicBezTo>
                      <a:pt x="449" y="3240"/>
                      <a:pt x="368" y="3102"/>
                      <a:pt x="338" y="2938"/>
                    </a:cubicBezTo>
                    <a:cubicBezTo>
                      <a:pt x="314" y="2806"/>
                      <a:pt x="318" y="2676"/>
                      <a:pt x="367" y="2550"/>
                    </a:cubicBezTo>
                    <a:cubicBezTo>
                      <a:pt x="401" y="2463"/>
                      <a:pt x="454" y="2389"/>
                      <a:pt x="521" y="2324"/>
                    </a:cubicBezTo>
                    <a:cubicBezTo>
                      <a:pt x="543" y="2303"/>
                      <a:pt x="552" y="2280"/>
                      <a:pt x="545" y="2249"/>
                    </a:cubicBezTo>
                    <a:cubicBezTo>
                      <a:pt x="514" y="2101"/>
                      <a:pt x="492" y="1951"/>
                      <a:pt x="485" y="1800"/>
                    </a:cubicBezTo>
                    <a:cubicBezTo>
                      <a:pt x="478" y="1649"/>
                      <a:pt x="478" y="1497"/>
                      <a:pt x="475" y="1346"/>
                    </a:cubicBezTo>
                    <a:cubicBezTo>
                      <a:pt x="475" y="1329"/>
                      <a:pt x="475" y="1311"/>
                      <a:pt x="476" y="1294"/>
                    </a:cubicBezTo>
                    <a:cubicBezTo>
                      <a:pt x="476" y="1280"/>
                      <a:pt x="470" y="1271"/>
                      <a:pt x="454" y="1271"/>
                    </a:cubicBezTo>
                    <a:cubicBezTo>
                      <a:pt x="442" y="1270"/>
                      <a:pt x="430" y="1269"/>
                      <a:pt x="419" y="1267"/>
                    </a:cubicBezTo>
                    <a:cubicBezTo>
                      <a:pt x="384" y="1262"/>
                      <a:pt x="369" y="1245"/>
                      <a:pt x="368" y="1209"/>
                    </a:cubicBezTo>
                    <a:cubicBezTo>
                      <a:pt x="368" y="1197"/>
                      <a:pt x="369" y="1184"/>
                      <a:pt x="370" y="1171"/>
                    </a:cubicBezTo>
                    <a:cubicBezTo>
                      <a:pt x="375" y="1119"/>
                      <a:pt x="357" y="1077"/>
                      <a:pt x="313" y="1048"/>
                    </a:cubicBezTo>
                    <a:cubicBezTo>
                      <a:pt x="299" y="1039"/>
                      <a:pt x="285" y="1031"/>
                      <a:pt x="272" y="1023"/>
                    </a:cubicBezTo>
                    <a:cubicBezTo>
                      <a:pt x="152" y="956"/>
                      <a:pt x="70" y="857"/>
                      <a:pt x="28" y="726"/>
                    </a:cubicBezTo>
                    <a:cubicBezTo>
                      <a:pt x="15" y="685"/>
                      <a:pt x="9" y="642"/>
                      <a:pt x="0" y="600"/>
                    </a:cubicBezTo>
                    <a:cubicBezTo>
                      <a:pt x="0" y="569"/>
                      <a:pt x="0" y="539"/>
                      <a:pt x="0" y="508"/>
                    </a:cubicBezTo>
                    <a:cubicBezTo>
                      <a:pt x="1" y="502"/>
                      <a:pt x="3" y="497"/>
                      <a:pt x="4" y="491"/>
                    </a:cubicBezTo>
                    <a:cubicBezTo>
                      <a:pt x="27" y="267"/>
                      <a:pt x="193" y="75"/>
                      <a:pt x="411" y="19"/>
                    </a:cubicBezTo>
                    <a:cubicBezTo>
                      <a:pt x="443" y="11"/>
                      <a:pt x="476" y="6"/>
                      <a:pt x="508" y="0"/>
                    </a:cubicBezTo>
                    <a:cubicBezTo>
                      <a:pt x="536" y="0"/>
                      <a:pt x="564" y="0"/>
                      <a:pt x="592" y="0"/>
                    </a:cubicBezTo>
                    <a:close/>
                    <a:moveTo>
                      <a:pt x="608" y="2510"/>
                    </a:moveTo>
                    <a:cubicBezTo>
                      <a:pt x="605" y="2514"/>
                      <a:pt x="602" y="2517"/>
                      <a:pt x="600" y="2520"/>
                    </a:cubicBezTo>
                    <a:cubicBezTo>
                      <a:pt x="520" y="2628"/>
                      <a:pt x="492" y="2749"/>
                      <a:pt x="514" y="2881"/>
                    </a:cubicBezTo>
                    <a:cubicBezTo>
                      <a:pt x="539" y="3028"/>
                      <a:pt x="609" y="3152"/>
                      <a:pt x="711" y="3260"/>
                    </a:cubicBezTo>
                    <a:cubicBezTo>
                      <a:pt x="817" y="3372"/>
                      <a:pt x="942" y="3460"/>
                      <a:pt x="1077" y="3534"/>
                    </a:cubicBezTo>
                    <a:cubicBezTo>
                      <a:pt x="1247" y="3627"/>
                      <a:pt x="1429" y="3682"/>
                      <a:pt x="1622" y="3699"/>
                    </a:cubicBezTo>
                    <a:cubicBezTo>
                      <a:pt x="1763" y="3712"/>
                      <a:pt x="1903" y="3702"/>
                      <a:pt x="2042" y="3676"/>
                    </a:cubicBezTo>
                    <a:cubicBezTo>
                      <a:pt x="2337" y="3622"/>
                      <a:pt x="2600" y="3502"/>
                      <a:pt x="2822" y="3298"/>
                    </a:cubicBezTo>
                    <a:cubicBezTo>
                      <a:pt x="2967" y="3166"/>
                      <a:pt x="3077" y="3010"/>
                      <a:pt x="3138" y="2821"/>
                    </a:cubicBezTo>
                    <a:cubicBezTo>
                      <a:pt x="3169" y="2724"/>
                      <a:pt x="3183" y="2625"/>
                      <a:pt x="3187" y="2524"/>
                    </a:cubicBezTo>
                    <a:cubicBezTo>
                      <a:pt x="3188" y="2516"/>
                      <a:pt x="3186" y="2501"/>
                      <a:pt x="3182" y="2500"/>
                    </a:cubicBezTo>
                    <a:cubicBezTo>
                      <a:pt x="3171" y="2496"/>
                      <a:pt x="3156" y="2494"/>
                      <a:pt x="3148" y="2499"/>
                    </a:cubicBezTo>
                    <a:cubicBezTo>
                      <a:pt x="3140" y="2504"/>
                      <a:pt x="3135" y="2519"/>
                      <a:pt x="3133" y="2530"/>
                    </a:cubicBezTo>
                    <a:cubicBezTo>
                      <a:pt x="3128" y="2555"/>
                      <a:pt x="3127" y="2581"/>
                      <a:pt x="3122" y="2606"/>
                    </a:cubicBezTo>
                    <a:cubicBezTo>
                      <a:pt x="3076" y="2821"/>
                      <a:pt x="2963" y="2994"/>
                      <a:pt x="2793" y="3131"/>
                    </a:cubicBezTo>
                    <a:cubicBezTo>
                      <a:pt x="2656" y="3241"/>
                      <a:pt x="2500" y="3317"/>
                      <a:pt x="2334" y="3372"/>
                    </a:cubicBezTo>
                    <a:cubicBezTo>
                      <a:pt x="2118" y="3444"/>
                      <a:pt x="1895" y="3468"/>
                      <a:pt x="1668" y="3456"/>
                    </a:cubicBezTo>
                    <a:cubicBezTo>
                      <a:pt x="1469" y="3446"/>
                      <a:pt x="1288" y="3383"/>
                      <a:pt x="1127" y="3267"/>
                    </a:cubicBezTo>
                    <a:cubicBezTo>
                      <a:pt x="945" y="3137"/>
                      <a:pt x="812" y="2966"/>
                      <a:pt x="717" y="2765"/>
                    </a:cubicBezTo>
                    <a:cubicBezTo>
                      <a:pt x="677" y="2682"/>
                      <a:pt x="644" y="2596"/>
                      <a:pt x="608" y="2510"/>
                    </a:cubicBezTo>
                    <a:close/>
                    <a:moveTo>
                      <a:pt x="184" y="550"/>
                    </a:moveTo>
                    <a:cubicBezTo>
                      <a:pt x="185" y="754"/>
                      <a:pt x="348" y="919"/>
                      <a:pt x="550" y="919"/>
                    </a:cubicBezTo>
                    <a:cubicBezTo>
                      <a:pt x="754" y="918"/>
                      <a:pt x="920" y="754"/>
                      <a:pt x="920" y="553"/>
                    </a:cubicBezTo>
                    <a:cubicBezTo>
                      <a:pt x="919" y="349"/>
                      <a:pt x="754" y="184"/>
                      <a:pt x="550" y="184"/>
                    </a:cubicBezTo>
                    <a:cubicBezTo>
                      <a:pt x="351" y="185"/>
                      <a:pt x="184" y="351"/>
                      <a:pt x="184" y="550"/>
                    </a:cubicBezTo>
                    <a:close/>
                    <a:moveTo>
                      <a:pt x="3731" y="1546"/>
                    </a:moveTo>
                    <a:cubicBezTo>
                      <a:pt x="3710" y="1555"/>
                      <a:pt x="3690" y="1565"/>
                      <a:pt x="3669" y="1572"/>
                    </a:cubicBezTo>
                    <a:cubicBezTo>
                      <a:pt x="3611" y="1592"/>
                      <a:pt x="3551" y="1593"/>
                      <a:pt x="3490" y="1592"/>
                    </a:cubicBezTo>
                    <a:cubicBezTo>
                      <a:pt x="3378" y="1592"/>
                      <a:pt x="3267" y="1591"/>
                      <a:pt x="3156" y="1592"/>
                    </a:cubicBezTo>
                    <a:cubicBezTo>
                      <a:pt x="3049" y="1593"/>
                      <a:pt x="2973" y="1669"/>
                      <a:pt x="2972" y="1775"/>
                    </a:cubicBezTo>
                    <a:cubicBezTo>
                      <a:pt x="2971" y="1812"/>
                      <a:pt x="2971" y="1850"/>
                      <a:pt x="2971" y="1887"/>
                    </a:cubicBezTo>
                    <a:cubicBezTo>
                      <a:pt x="2971" y="2017"/>
                      <a:pt x="2970" y="2148"/>
                      <a:pt x="2970" y="2279"/>
                    </a:cubicBezTo>
                    <a:cubicBezTo>
                      <a:pt x="2970" y="2310"/>
                      <a:pt x="2977" y="2315"/>
                      <a:pt x="3008" y="2309"/>
                    </a:cubicBezTo>
                    <a:cubicBezTo>
                      <a:pt x="3068" y="2297"/>
                      <a:pt x="3108" y="2248"/>
                      <a:pt x="3108" y="2185"/>
                    </a:cubicBezTo>
                    <a:cubicBezTo>
                      <a:pt x="3109" y="2060"/>
                      <a:pt x="3108" y="1936"/>
                      <a:pt x="3108" y="1811"/>
                    </a:cubicBezTo>
                    <a:cubicBezTo>
                      <a:pt x="3108" y="1799"/>
                      <a:pt x="3108" y="1787"/>
                      <a:pt x="3110" y="1775"/>
                    </a:cubicBezTo>
                    <a:cubicBezTo>
                      <a:pt x="3114" y="1733"/>
                      <a:pt x="3130" y="1718"/>
                      <a:pt x="3172" y="1715"/>
                    </a:cubicBezTo>
                    <a:cubicBezTo>
                      <a:pt x="3184" y="1714"/>
                      <a:pt x="3196" y="1713"/>
                      <a:pt x="3208" y="1713"/>
                    </a:cubicBezTo>
                    <a:cubicBezTo>
                      <a:pt x="3306" y="1713"/>
                      <a:pt x="3404" y="1714"/>
                      <a:pt x="3502" y="1713"/>
                    </a:cubicBezTo>
                    <a:cubicBezTo>
                      <a:pt x="3536" y="1712"/>
                      <a:pt x="3571" y="1710"/>
                      <a:pt x="3605" y="1703"/>
                    </a:cubicBezTo>
                    <a:cubicBezTo>
                      <a:pt x="3682" y="1687"/>
                      <a:pt x="3734" y="1621"/>
                      <a:pt x="3731" y="154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47" name="Freeform 33">
                <a:extLst>
                  <a:ext uri="{FF2B5EF4-FFF2-40B4-BE49-F238E27FC236}">
                    <a16:creationId xmlns:a16="http://schemas.microsoft.com/office/drawing/2014/main" id="{CCFA8532-39ED-41E4-99FE-A31B89545E64}"/>
                  </a:ext>
                </a:extLst>
              </p:cNvPr>
              <p:cNvSpPr>
                <a:spLocks/>
              </p:cNvSpPr>
              <p:nvPr/>
            </p:nvSpPr>
            <p:spPr bwMode="auto">
              <a:xfrm>
                <a:off x="2450" y="367"/>
                <a:ext cx="813" cy="1128"/>
              </a:xfrm>
              <a:custGeom>
                <a:avLst/>
                <a:gdLst>
                  <a:gd name="T0" fmla="*/ 257 w 974"/>
                  <a:gd name="T1" fmla="*/ 1354 h 1354"/>
                  <a:gd name="T2" fmla="*/ 220 w 974"/>
                  <a:gd name="T3" fmla="*/ 1340 h 1354"/>
                  <a:gd name="T4" fmla="*/ 52 w 974"/>
                  <a:gd name="T5" fmla="*/ 1244 h 1354"/>
                  <a:gd name="T6" fmla="*/ 25 w 974"/>
                  <a:gd name="T7" fmla="*/ 1144 h 1354"/>
                  <a:gd name="T8" fmla="*/ 43 w 974"/>
                  <a:gd name="T9" fmla="*/ 1115 h 1354"/>
                  <a:gd name="T10" fmla="*/ 77 w 974"/>
                  <a:gd name="T11" fmla="*/ 945 h 1354"/>
                  <a:gd name="T12" fmla="*/ 92 w 974"/>
                  <a:gd name="T13" fmla="*/ 643 h 1354"/>
                  <a:gd name="T14" fmla="*/ 298 w 974"/>
                  <a:gd name="T15" fmla="*/ 298 h 1354"/>
                  <a:gd name="T16" fmla="*/ 525 w 974"/>
                  <a:gd name="T17" fmla="*/ 155 h 1354"/>
                  <a:gd name="T18" fmla="*/ 554 w 974"/>
                  <a:gd name="T19" fmla="*/ 148 h 1354"/>
                  <a:gd name="T20" fmla="*/ 632 w 974"/>
                  <a:gd name="T21" fmla="*/ 95 h 1354"/>
                  <a:gd name="T22" fmla="*/ 661 w 974"/>
                  <a:gd name="T23" fmla="*/ 42 h 1354"/>
                  <a:gd name="T24" fmla="*/ 748 w 974"/>
                  <a:gd name="T25" fmla="*/ 21 h 1354"/>
                  <a:gd name="T26" fmla="*/ 925 w 974"/>
                  <a:gd name="T27" fmla="*/ 123 h 1354"/>
                  <a:gd name="T28" fmla="*/ 946 w 974"/>
                  <a:gd name="T29" fmla="*/ 216 h 1354"/>
                  <a:gd name="T30" fmla="*/ 918 w 974"/>
                  <a:gd name="T31" fmla="*/ 363 h 1354"/>
                  <a:gd name="T32" fmla="*/ 932 w 974"/>
                  <a:gd name="T33" fmla="*/ 514 h 1354"/>
                  <a:gd name="T34" fmla="*/ 872 w 974"/>
                  <a:gd name="T35" fmla="*/ 771 h 1354"/>
                  <a:gd name="T36" fmla="*/ 652 w 974"/>
                  <a:gd name="T37" fmla="*/ 1069 h 1354"/>
                  <a:gd name="T38" fmla="*/ 479 w 974"/>
                  <a:gd name="T39" fmla="*/ 1162 h 1354"/>
                  <a:gd name="T40" fmla="*/ 329 w 974"/>
                  <a:gd name="T41" fmla="*/ 1291 h 1354"/>
                  <a:gd name="T42" fmla="*/ 308 w 974"/>
                  <a:gd name="T43" fmla="*/ 1327 h 1354"/>
                  <a:gd name="T44" fmla="*/ 257 w 974"/>
                  <a:gd name="T45" fmla="*/ 13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4" h="1354">
                    <a:moveTo>
                      <a:pt x="257" y="1354"/>
                    </a:moveTo>
                    <a:cubicBezTo>
                      <a:pt x="244" y="1350"/>
                      <a:pt x="231" y="1347"/>
                      <a:pt x="220" y="1340"/>
                    </a:cubicBezTo>
                    <a:cubicBezTo>
                      <a:pt x="164" y="1309"/>
                      <a:pt x="108" y="1276"/>
                      <a:pt x="52" y="1244"/>
                    </a:cubicBezTo>
                    <a:cubicBezTo>
                      <a:pt x="7" y="1217"/>
                      <a:pt x="0" y="1190"/>
                      <a:pt x="25" y="1144"/>
                    </a:cubicBezTo>
                    <a:cubicBezTo>
                      <a:pt x="30" y="1134"/>
                      <a:pt x="37" y="1125"/>
                      <a:pt x="43" y="1115"/>
                    </a:cubicBezTo>
                    <a:cubicBezTo>
                      <a:pt x="79" y="1063"/>
                      <a:pt x="95" y="1006"/>
                      <a:pt x="77" y="945"/>
                    </a:cubicBezTo>
                    <a:cubicBezTo>
                      <a:pt x="47" y="842"/>
                      <a:pt x="58" y="742"/>
                      <a:pt x="92" y="643"/>
                    </a:cubicBezTo>
                    <a:cubicBezTo>
                      <a:pt x="136" y="513"/>
                      <a:pt x="199" y="395"/>
                      <a:pt x="298" y="298"/>
                    </a:cubicBezTo>
                    <a:cubicBezTo>
                      <a:pt x="364" y="235"/>
                      <a:pt x="440" y="188"/>
                      <a:pt x="525" y="155"/>
                    </a:cubicBezTo>
                    <a:cubicBezTo>
                      <a:pt x="534" y="151"/>
                      <a:pt x="544" y="148"/>
                      <a:pt x="554" y="148"/>
                    </a:cubicBezTo>
                    <a:cubicBezTo>
                      <a:pt x="591" y="147"/>
                      <a:pt x="615" y="126"/>
                      <a:pt x="632" y="95"/>
                    </a:cubicBezTo>
                    <a:cubicBezTo>
                      <a:pt x="642" y="77"/>
                      <a:pt x="650" y="59"/>
                      <a:pt x="661" y="42"/>
                    </a:cubicBezTo>
                    <a:cubicBezTo>
                      <a:pt x="684" y="7"/>
                      <a:pt x="712" y="0"/>
                      <a:pt x="748" y="21"/>
                    </a:cubicBezTo>
                    <a:cubicBezTo>
                      <a:pt x="808" y="54"/>
                      <a:pt x="866" y="88"/>
                      <a:pt x="925" y="123"/>
                    </a:cubicBezTo>
                    <a:cubicBezTo>
                      <a:pt x="968" y="148"/>
                      <a:pt x="974" y="175"/>
                      <a:pt x="946" y="216"/>
                    </a:cubicBezTo>
                    <a:cubicBezTo>
                      <a:pt x="914" y="261"/>
                      <a:pt x="912" y="311"/>
                      <a:pt x="918" y="363"/>
                    </a:cubicBezTo>
                    <a:cubicBezTo>
                      <a:pt x="924" y="414"/>
                      <a:pt x="931" y="464"/>
                      <a:pt x="932" y="514"/>
                    </a:cubicBezTo>
                    <a:cubicBezTo>
                      <a:pt x="934" y="604"/>
                      <a:pt x="910" y="690"/>
                      <a:pt x="872" y="771"/>
                    </a:cubicBezTo>
                    <a:cubicBezTo>
                      <a:pt x="818" y="884"/>
                      <a:pt x="749" y="987"/>
                      <a:pt x="652" y="1069"/>
                    </a:cubicBezTo>
                    <a:cubicBezTo>
                      <a:pt x="601" y="1112"/>
                      <a:pt x="544" y="1145"/>
                      <a:pt x="479" y="1162"/>
                    </a:cubicBezTo>
                    <a:cubicBezTo>
                      <a:pt x="408" y="1181"/>
                      <a:pt x="359" y="1225"/>
                      <a:pt x="329" y="1291"/>
                    </a:cubicBezTo>
                    <a:cubicBezTo>
                      <a:pt x="323" y="1304"/>
                      <a:pt x="316" y="1316"/>
                      <a:pt x="308" y="1327"/>
                    </a:cubicBezTo>
                    <a:cubicBezTo>
                      <a:pt x="296" y="1344"/>
                      <a:pt x="279" y="1353"/>
                      <a:pt x="257" y="13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a:ea typeface="+mn-ea"/>
                  <a:cs typeface="+mn-cs"/>
                </a:endParaRPr>
              </a:p>
            </p:txBody>
          </p:sp>
          <p:sp>
            <p:nvSpPr>
              <p:cNvPr id="48" name="Freeform 36">
                <a:extLst>
                  <a:ext uri="{FF2B5EF4-FFF2-40B4-BE49-F238E27FC236}">
                    <a16:creationId xmlns:a16="http://schemas.microsoft.com/office/drawing/2014/main" id="{533B7692-1E46-4BC7-A392-9CF74A1949ED}"/>
                  </a:ext>
                </a:extLst>
              </p:cNvPr>
              <p:cNvSpPr>
                <a:spLocks/>
              </p:cNvSpPr>
              <p:nvPr/>
            </p:nvSpPr>
            <p:spPr bwMode="auto">
              <a:xfrm>
                <a:off x="1513" y="263"/>
                <a:ext cx="318" cy="298"/>
              </a:xfrm>
              <a:custGeom>
                <a:avLst/>
                <a:gdLst>
                  <a:gd name="T0" fmla="*/ 228 w 381"/>
                  <a:gd name="T1" fmla="*/ 356 h 357"/>
                  <a:gd name="T2" fmla="*/ 110 w 381"/>
                  <a:gd name="T3" fmla="*/ 239 h 357"/>
                  <a:gd name="T4" fmla="*/ 57 w 381"/>
                  <a:gd name="T5" fmla="*/ 107 h 357"/>
                  <a:gd name="T6" fmla="*/ 13 w 381"/>
                  <a:gd name="T7" fmla="*/ 64 h 357"/>
                  <a:gd name="T8" fmla="*/ 15 w 381"/>
                  <a:gd name="T9" fmla="*/ 18 h 357"/>
                  <a:gd name="T10" fmla="*/ 62 w 381"/>
                  <a:gd name="T11" fmla="*/ 14 h 357"/>
                  <a:gd name="T12" fmla="*/ 99 w 381"/>
                  <a:gd name="T13" fmla="*/ 51 h 357"/>
                  <a:gd name="T14" fmla="*/ 233 w 381"/>
                  <a:gd name="T15" fmla="*/ 112 h 357"/>
                  <a:gd name="T16" fmla="*/ 339 w 381"/>
                  <a:gd name="T17" fmla="*/ 290 h 357"/>
                  <a:gd name="T18" fmla="*/ 228 w 381"/>
                  <a:gd name="T19" fmla="*/ 35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357">
                    <a:moveTo>
                      <a:pt x="228" y="356"/>
                    </a:moveTo>
                    <a:cubicBezTo>
                      <a:pt x="174" y="357"/>
                      <a:pt x="106" y="312"/>
                      <a:pt x="110" y="239"/>
                    </a:cubicBezTo>
                    <a:cubicBezTo>
                      <a:pt x="113" y="188"/>
                      <a:pt x="91" y="144"/>
                      <a:pt x="57" y="107"/>
                    </a:cubicBezTo>
                    <a:cubicBezTo>
                      <a:pt x="43" y="92"/>
                      <a:pt x="27" y="79"/>
                      <a:pt x="13" y="64"/>
                    </a:cubicBezTo>
                    <a:cubicBezTo>
                      <a:pt x="0" y="49"/>
                      <a:pt x="0" y="33"/>
                      <a:pt x="15" y="18"/>
                    </a:cubicBezTo>
                    <a:cubicBezTo>
                      <a:pt x="30" y="2"/>
                      <a:pt x="47" y="0"/>
                      <a:pt x="62" y="14"/>
                    </a:cubicBezTo>
                    <a:cubicBezTo>
                      <a:pt x="75" y="26"/>
                      <a:pt x="87" y="38"/>
                      <a:pt x="99" y="51"/>
                    </a:cubicBezTo>
                    <a:cubicBezTo>
                      <a:pt x="135" y="89"/>
                      <a:pt x="179" y="111"/>
                      <a:pt x="233" y="112"/>
                    </a:cubicBezTo>
                    <a:cubicBezTo>
                      <a:pt x="329" y="113"/>
                      <a:pt x="381" y="213"/>
                      <a:pt x="339" y="290"/>
                    </a:cubicBezTo>
                    <a:cubicBezTo>
                      <a:pt x="315" y="334"/>
                      <a:pt x="278" y="355"/>
                      <a:pt x="228" y="35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965"/>
                  </a:solidFill>
                  <a:effectLst/>
                  <a:uLnTx/>
                  <a:uFillTx/>
                  <a:latin typeface="Apis For Office"/>
                  <a:ea typeface="+mn-ea"/>
                  <a:cs typeface="+mn-cs"/>
                </a:endParaRPr>
              </a:p>
            </p:txBody>
          </p:sp>
        </p:grpSp>
      </p:grpSp>
      <p:grpSp>
        <p:nvGrpSpPr>
          <p:cNvPr id="118" name="Group 117">
            <a:extLst>
              <a:ext uri="{FF2B5EF4-FFF2-40B4-BE49-F238E27FC236}">
                <a16:creationId xmlns:a16="http://schemas.microsoft.com/office/drawing/2014/main" id="{FC7B4A58-4C03-41C8-81F6-872A10DB1488}"/>
              </a:ext>
            </a:extLst>
          </p:cNvPr>
          <p:cNvGrpSpPr/>
          <p:nvPr/>
        </p:nvGrpSpPr>
        <p:grpSpPr>
          <a:xfrm>
            <a:off x="8988651" y="2705583"/>
            <a:ext cx="540000" cy="540000"/>
            <a:chOff x="8853752" y="4286240"/>
            <a:chExt cx="540000" cy="540000"/>
          </a:xfrm>
        </p:grpSpPr>
        <p:sp>
          <p:nvSpPr>
            <p:cNvPr id="115" name="Oval 114">
              <a:extLst>
                <a:ext uri="{FF2B5EF4-FFF2-40B4-BE49-F238E27FC236}">
                  <a16:creationId xmlns:a16="http://schemas.microsoft.com/office/drawing/2014/main" id="{FE053D80-3248-42BE-8703-67F8696BE8D6}"/>
                </a:ext>
              </a:extLst>
            </p:cNvPr>
            <p:cNvSpPr/>
            <p:nvPr/>
          </p:nvSpPr>
          <p:spPr>
            <a:xfrm>
              <a:off x="8853752" y="4286240"/>
              <a:ext cx="540000" cy="54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0" name="Group 109">
              <a:extLst>
                <a:ext uri="{FF2B5EF4-FFF2-40B4-BE49-F238E27FC236}">
                  <a16:creationId xmlns:a16="http://schemas.microsoft.com/office/drawing/2014/main" id="{1E399C71-5968-4FB8-9AA9-2C119DC8250A}"/>
                </a:ext>
              </a:extLst>
            </p:cNvPr>
            <p:cNvGrpSpPr/>
            <p:nvPr/>
          </p:nvGrpSpPr>
          <p:grpSpPr>
            <a:xfrm>
              <a:off x="8906428" y="4366622"/>
              <a:ext cx="403697" cy="317305"/>
              <a:chOff x="7710095" y="3277218"/>
              <a:chExt cx="576815" cy="453377"/>
            </a:xfrm>
          </p:grpSpPr>
          <p:sp>
            <p:nvSpPr>
              <p:cNvPr id="108" name="Speech Bubble: Oval 107">
                <a:extLst>
                  <a:ext uri="{FF2B5EF4-FFF2-40B4-BE49-F238E27FC236}">
                    <a16:creationId xmlns:a16="http://schemas.microsoft.com/office/drawing/2014/main" id="{62AB4280-C4F1-44B6-916C-A48088B3F02D}"/>
                  </a:ext>
                </a:extLst>
              </p:cNvPr>
              <p:cNvSpPr/>
              <p:nvPr/>
            </p:nvSpPr>
            <p:spPr>
              <a:xfrm>
                <a:off x="7710095" y="3277218"/>
                <a:ext cx="407406" cy="287360"/>
              </a:xfrm>
              <a:prstGeom prst="wedgeEllipseCallout">
                <a:avLst>
                  <a:gd name="adj1" fmla="val -54166"/>
                  <a:gd name="adj2" fmla="val 5935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Speech Bubble: Oval 108">
                <a:extLst>
                  <a:ext uri="{FF2B5EF4-FFF2-40B4-BE49-F238E27FC236}">
                    <a16:creationId xmlns:a16="http://schemas.microsoft.com/office/drawing/2014/main" id="{1DF75DC0-1AFE-4119-9F3F-23083905FE1F}"/>
                  </a:ext>
                </a:extLst>
              </p:cNvPr>
              <p:cNvSpPr/>
              <p:nvPr/>
            </p:nvSpPr>
            <p:spPr>
              <a:xfrm flipH="1">
                <a:off x="7879506" y="3443234"/>
                <a:ext cx="407404" cy="287361"/>
              </a:xfrm>
              <a:prstGeom prst="wedgeEllipseCallout">
                <a:avLst>
                  <a:gd name="adj1" fmla="val -54166"/>
                  <a:gd name="adj2" fmla="val 5935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19" name="Rectangle 118">
            <a:extLst>
              <a:ext uri="{FF2B5EF4-FFF2-40B4-BE49-F238E27FC236}">
                <a16:creationId xmlns:a16="http://schemas.microsoft.com/office/drawing/2014/main" id="{799904C2-4E62-489D-A68A-70D0AFE1E490}"/>
              </a:ext>
            </a:extLst>
          </p:cNvPr>
          <p:cNvSpPr/>
          <p:nvPr/>
        </p:nvSpPr>
        <p:spPr>
          <a:xfrm>
            <a:off x="7500661" y="3568259"/>
            <a:ext cx="3845675" cy="20729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3" name="Group 72">
            <a:extLst>
              <a:ext uri="{FF2B5EF4-FFF2-40B4-BE49-F238E27FC236}">
                <a16:creationId xmlns:a16="http://schemas.microsoft.com/office/drawing/2014/main" id="{CB2EC31F-F2F2-4A7A-A60F-A364BDD1FDC7}"/>
              </a:ext>
            </a:extLst>
          </p:cNvPr>
          <p:cNvGrpSpPr/>
          <p:nvPr/>
        </p:nvGrpSpPr>
        <p:grpSpPr>
          <a:xfrm flipH="1">
            <a:off x="10452158" y="4815330"/>
            <a:ext cx="912735" cy="878132"/>
            <a:chOff x="7772400" y="3742389"/>
            <a:chExt cx="684551" cy="658599"/>
          </a:xfrm>
        </p:grpSpPr>
        <p:grpSp>
          <p:nvGrpSpPr>
            <p:cNvPr id="74" name="Group 4">
              <a:extLst>
                <a:ext uri="{FF2B5EF4-FFF2-40B4-BE49-F238E27FC236}">
                  <a16:creationId xmlns:a16="http://schemas.microsoft.com/office/drawing/2014/main" id="{E0096B9D-6CB4-412F-BC0D-B8DF8C11EFF2}"/>
                </a:ext>
              </a:extLst>
            </p:cNvPr>
            <p:cNvGrpSpPr>
              <a:grpSpLocks noChangeAspect="1"/>
            </p:cNvGrpSpPr>
            <p:nvPr/>
          </p:nvGrpSpPr>
          <p:grpSpPr bwMode="auto">
            <a:xfrm>
              <a:off x="7772400" y="3742389"/>
              <a:ext cx="684551" cy="658599"/>
              <a:chOff x="2287" y="1051"/>
              <a:chExt cx="1187" cy="1142"/>
            </a:xfrm>
          </p:grpSpPr>
          <p:sp>
            <p:nvSpPr>
              <p:cNvPr id="81" name="Freeform 5">
                <a:extLst>
                  <a:ext uri="{FF2B5EF4-FFF2-40B4-BE49-F238E27FC236}">
                    <a16:creationId xmlns:a16="http://schemas.microsoft.com/office/drawing/2014/main" id="{035E18CA-0D9E-444F-954B-9FBBE1EBF8D8}"/>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rgbClr val="0019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2" name="Freeform 6">
                <a:extLst>
                  <a:ext uri="{FF2B5EF4-FFF2-40B4-BE49-F238E27FC236}">
                    <a16:creationId xmlns:a16="http://schemas.microsoft.com/office/drawing/2014/main" id="{698E42B5-005C-4758-ADF6-780D146A0CDD}"/>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3" name="Freeform 8">
                <a:extLst>
                  <a:ext uri="{FF2B5EF4-FFF2-40B4-BE49-F238E27FC236}">
                    <a16:creationId xmlns:a16="http://schemas.microsoft.com/office/drawing/2014/main" id="{280127DA-7638-4166-BCA4-2DE4972D046E}"/>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rgbClr val="D8E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4" name="Freeform 9">
                <a:extLst>
                  <a:ext uri="{FF2B5EF4-FFF2-40B4-BE49-F238E27FC236}">
                    <a16:creationId xmlns:a16="http://schemas.microsoft.com/office/drawing/2014/main" id="{55F04276-748B-4EFE-82E9-5631F514ADF7}"/>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rgbClr val="D8E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5" name="Freeform 10">
                <a:extLst>
                  <a:ext uri="{FF2B5EF4-FFF2-40B4-BE49-F238E27FC236}">
                    <a16:creationId xmlns:a16="http://schemas.microsoft.com/office/drawing/2014/main" id="{66A88D0B-5D5B-4A2D-A2FF-1E636F8CE169}"/>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rgbClr val="D8E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6" name="Freeform 11">
                <a:extLst>
                  <a:ext uri="{FF2B5EF4-FFF2-40B4-BE49-F238E27FC236}">
                    <a16:creationId xmlns:a16="http://schemas.microsoft.com/office/drawing/2014/main" id="{E4CF1F23-133E-46F4-B71D-90CD4AD7A646}"/>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rgbClr val="D8E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7" name="Freeform 13">
                <a:extLst>
                  <a:ext uri="{FF2B5EF4-FFF2-40B4-BE49-F238E27FC236}">
                    <a16:creationId xmlns:a16="http://schemas.microsoft.com/office/drawing/2014/main" id="{C793B573-666C-4C12-960A-BBCFBCBAF165}"/>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8" name="Freeform 14">
                <a:extLst>
                  <a:ext uri="{FF2B5EF4-FFF2-40B4-BE49-F238E27FC236}">
                    <a16:creationId xmlns:a16="http://schemas.microsoft.com/office/drawing/2014/main" id="{F46B3061-5D62-4237-BA08-BDB259E5FFC8}"/>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9" name="Freeform 15">
                <a:extLst>
                  <a:ext uri="{FF2B5EF4-FFF2-40B4-BE49-F238E27FC236}">
                    <a16:creationId xmlns:a16="http://schemas.microsoft.com/office/drawing/2014/main" id="{1E51D741-9208-43E7-866A-B478963BF9CC}"/>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0" name="Freeform 16">
                <a:extLst>
                  <a:ext uri="{FF2B5EF4-FFF2-40B4-BE49-F238E27FC236}">
                    <a16:creationId xmlns:a16="http://schemas.microsoft.com/office/drawing/2014/main" id="{9317DBFF-5C13-40AB-A6FA-9ECBE4E69BFB}"/>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1" name="Freeform 17">
                <a:extLst>
                  <a:ext uri="{FF2B5EF4-FFF2-40B4-BE49-F238E27FC236}">
                    <a16:creationId xmlns:a16="http://schemas.microsoft.com/office/drawing/2014/main" id="{CD6FF223-DFA8-44D0-A191-33F43B0006D1}"/>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2" name="Freeform 18">
                <a:extLst>
                  <a:ext uri="{FF2B5EF4-FFF2-40B4-BE49-F238E27FC236}">
                    <a16:creationId xmlns:a16="http://schemas.microsoft.com/office/drawing/2014/main" id="{97CD03D9-B090-4AF7-8607-A5BB8C971087}"/>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93" name="Freeform 19">
                <a:extLst>
                  <a:ext uri="{FF2B5EF4-FFF2-40B4-BE49-F238E27FC236}">
                    <a16:creationId xmlns:a16="http://schemas.microsoft.com/office/drawing/2014/main" id="{CC0CE2CA-84AD-4AB4-8F46-5455946B4D63}"/>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sp>
          <p:nvSpPr>
            <p:cNvPr id="75" name="Rectangle 74">
              <a:extLst>
                <a:ext uri="{FF2B5EF4-FFF2-40B4-BE49-F238E27FC236}">
                  <a16:creationId xmlns:a16="http://schemas.microsoft.com/office/drawing/2014/main" id="{6B5A12CC-9E72-4644-AF33-2B1D6601F67A}"/>
                </a:ext>
              </a:extLst>
            </p:cNvPr>
            <p:cNvSpPr/>
            <p:nvPr/>
          </p:nvSpPr>
          <p:spPr>
            <a:xfrm rot="1909800">
              <a:off x="8222679" y="4168982"/>
              <a:ext cx="16609" cy="91165"/>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6" name="Freeform: Shape 75">
              <a:extLst>
                <a:ext uri="{FF2B5EF4-FFF2-40B4-BE49-F238E27FC236}">
                  <a16:creationId xmlns:a16="http://schemas.microsoft.com/office/drawing/2014/main" id="{03C54F4D-E1F9-4611-83C2-2A6E7573E144}"/>
                </a:ext>
              </a:extLst>
            </p:cNvPr>
            <p:cNvSpPr/>
            <p:nvPr/>
          </p:nvSpPr>
          <p:spPr>
            <a:xfrm>
              <a:off x="8076106" y="4060414"/>
              <a:ext cx="313876" cy="155507"/>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7" name="Rectangle 76">
              <a:extLst>
                <a:ext uri="{FF2B5EF4-FFF2-40B4-BE49-F238E27FC236}">
                  <a16:creationId xmlns:a16="http://schemas.microsoft.com/office/drawing/2014/main" id="{E28905A5-0F89-4474-9086-2462CB841F2B}"/>
                </a:ext>
              </a:extLst>
            </p:cNvPr>
            <p:cNvSpPr/>
            <p:nvPr/>
          </p:nvSpPr>
          <p:spPr>
            <a:xfrm rot="1909800">
              <a:off x="8417004" y="4265940"/>
              <a:ext cx="16609" cy="91165"/>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8" name="Freeform: Shape 77">
              <a:extLst>
                <a:ext uri="{FF2B5EF4-FFF2-40B4-BE49-F238E27FC236}">
                  <a16:creationId xmlns:a16="http://schemas.microsoft.com/office/drawing/2014/main" id="{9FD08964-4EA0-4E4A-BD40-79BDB60CFE3D}"/>
                </a:ext>
              </a:extLst>
            </p:cNvPr>
            <p:cNvSpPr/>
            <p:nvPr/>
          </p:nvSpPr>
          <p:spPr>
            <a:xfrm>
              <a:off x="7840499" y="3814391"/>
              <a:ext cx="25317" cy="58861"/>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9" name="Freeform: Shape 78">
              <a:extLst>
                <a:ext uri="{FF2B5EF4-FFF2-40B4-BE49-F238E27FC236}">
                  <a16:creationId xmlns:a16="http://schemas.microsoft.com/office/drawing/2014/main" id="{4A65EE97-A5D4-48C6-B3C9-9A6DF3BE53E7}"/>
                </a:ext>
              </a:extLst>
            </p:cNvPr>
            <p:cNvSpPr/>
            <p:nvPr/>
          </p:nvSpPr>
          <p:spPr>
            <a:xfrm>
              <a:off x="7843215" y="4053179"/>
              <a:ext cx="62615" cy="54546"/>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0" name="Freeform: Shape 79">
              <a:extLst>
                <a:ext uri="{FF2B5EF4-FFF2-40B4-BE49-F238E27FC236}">
                  <a16:creationId xmlns:a16="http://schemas.microsoft.com/office/drawing/2014/main" id="{B7241114-1E11-4F6D-B296-1ED4AAF27900}"/>
                </a:ext>
              </a:extLst>
            </p:cNvPr>
            <p:cNvSpPr/>
            <p:nvPr/>
          </p:nvSpPr>
          <p:spPr>
            <a:xfrm>
              <a:off x="7888868" y="3743859"/>
              <a:ext cx="268777" cy="15096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p:txBody>
        </p:sp>
      </p:grpSp>
      <p:cxnSp>
        <p:nvCxnSpPr>
          <p:cNvPr id="107" name="Straight Connector 106">
            <a:extLst>
              <a:ext uri="{FF2B5EF4-FFF2-40B4-BE49-F238E27FC236}">
                <a16:creationId xmlns:a16="http://schemas.microsoft.com/office/drawing/2014/main" id="{697A0985-7EC0-4DC3-AC0E-24C0C2FE1EE3}"/>
              </a:ext>
            </a:extLst>
          </p:cNvPr>
          <p:cNvCxnSpPr>
            <a:cxnSpLocks/>
          </p:cNvCxnSpPr>
          <p:nvPr/>
        </p:nvCxnSpPr>
        <p:spPr>
          <a:xfrm>
            <a:off x="838200" y="2125640"/>
            <a:ext cx="0" cy="37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891B423-0B20-4E46-BC5F-671B9CC04ECD}"/>
              </a:ext>
            </a:extLst>
          </p:cNvPr>
          <p:cNvCxnSpPr>
            <a:cxnSpLocks/>
          </p:cNvCxnSpPr>
          <p:nvPr/>
        </p:nvCxnSpPr>
        <p:spPr>
          <a:xfrm>
            <a:off x="3986833" y="2125640"/>
            <a:ext cx="0" cy="37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6E7173D-6331-4BA9-96D8-E6054CE5B314}"/>
              </a:ext>
            </a:extLst>
          </p:cNvPr>
          <p:cNvCxnSpPr>
            <a:cxnSpLocks/>
          </p:cNvCxnSpPr>
          <p:nvPr/>
        </p:nvCxnSpPr>
        <p:spPr>
          <a:xfrm>
            <a:off x="7135467" y="2125640"/>
            <a:ext cx="0" cy="37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678835B0-9EDE-4354-98E5-F38BA5173D26}"/>
              </a:ext>
            </a:extLst>
          </p:cNvPr>
          <p:cNvSpPr txBox="1"/>
          <p:nvPr/>
        </p:nvSpPr>
        <p:spPr>
          <a:xfrm>
            <a:off x="7500661" y="3642113"/>
            <a:ext cx="3844800" cy="276999"/>
          </a:xfrm>
          <a:prstGeom prst="rect">
            <a:avLst/>
          </a:prstGeom>
          <a:solidFill>
            <a:srgbClr val="0070C0"/>
          </a:solidFill>
        </p:spPr>
        <p:txBody>
          <a:bodyPr wrap="square" rtlCol="0">
            <a:spAutoFit/>
          </a:bodyPr>
          <a:lstStyle/>
          <a:p>
            <a:pPr algn="ctr"/>
            <a:r>
              <a:rPr lang="en-CA" sz="1200" b="1" dirty="0">
                <a:solidFill>
                  <a:schemeClr val="bg1"/>
                </a:solidFill>
              </a:rPr>
              <a:t>Initiating conversations with people with obesity</a:t>
            </a:r>
            <a:r>
              <a:rPr lang="en-CA" sz="1200" b="1" baseline="30000" dirty="0">
                <a:solidFill>
                  <a:schemeClr val="bg1"/>
                </a:solidFill>
              </a:rPr>
              <a:t>4</a:t>
            </a:r>
          </a:p>
        </p:txBody>
      </p:sp>
      <p:sp>
        <p:nvSpPr>
          <p:cNvPr id="122" name="TextBox 121">
            <a:extLst>
              <a:ext uri="{FF2B5EF4-FFF2-40B4-BE49-F238E27FC236}">
                <a16:creationId xmlns:a16="http://schemas.microsoft.com/office/drawing/2014/main" id="{BF5AE535-B2DB-45AE-97D7-F749C9BDFF28}"/>
              </a:ext>
            </a:extLst>
          </p:cNvPr>
          <p:cNvSpPr txBox="1"/>
          <p:nvPr/>
        </p:nvSpPr>
        <p:spPr>
          <a:xfrm>
            <a:off x="7652046" y="3972472"/>
            <a:ext cx="3542031" cy="1569660"/>
          </a:xfrm>
          <a:prstGeom prst="rect">
            <a:avLst/>
          </a:prstGeom>
          <a:noFill/>
        </p:spPr>
        <p:txBody>
          <a:bodyPr wrap="square" rtlCol="0">
            <a:spAutoFit/>
          </a:bodyPr>
          <a:lstStyle/>
          <a:p>
            <a:pPr marL="171450" indent="-171450">
              <a:buFont typeface="Arial" panose="020B0604020202020204" pitchFamily="34" charset="0"/>
              <a:buChar char="•"/>
            </a:pPr>
            <a:r>
              <a:rPr lang="en-CA" sz="1200" dirty="0"/>
              <a:t>Ask the patient if they are comfortable discussing general health including weight</a:t>
            </a:r>
          </a:p>
          <a:p>
            <a:pPr marL="171450" indent="-171450">
              <a:buFont typeface="Arial" panose="020B0604020202020204" pitchFamily="34" charset="0"/>
              <a:buChar char="•"/>
            </a:pPr>
            <a:r>
              <a:rPr lang="en-CA" sz="1200" dirty="0">
                <a:ea typeface="Times New Roman" panose="02020603050405020304" pitchFamily="18" charset="0"/>
              </a:rPr>
              <a:t>U</a:t>
            </a:r>
            <a:r>
              <a:rPr lang="en-CA" sz="1200" dirty="0">
                <a:effectLst/>
                <a:ea typeface="Times New Roman" panose="02020603050405020304" pitchFamily="18" charset="0"/>
              </a:rPr>
              <a:t>nderstand the patient's point of view in a respectful and compassionate manner</a:t>
            </a:r>
            <a:endParaRPr lang="en-CA" sz="1200" dirty="0"/>
          </a:p>
          <a:p>
            <a:pPr marL="171450" indent="-171450">
              <a:buFont typeface="Arial" panose="020B0604020202020204" pitchFamily="34" charset="0"/>
              <a:buChar char="•"/>
            </a:pPr>
            <a:r>
              <a:rPr lang="en-CA" sz="1200" dirty="0"/>
              <a:t>Assess patient’s motivation/readiness to </a:t>
            </a:r>
            <a:br>
              <a:rPr lang="en-CA" sz="1200" dirty="0"/>
            </a:br>
            <a:r>
              <a:rPr lang="en-CA" sz="1200" dirty="0"/>
              <a:t>lose weight</a:t>
            </a:r>
          </a:p>
          <a:p>
            <a:pPr marL="171450" indent="-171450">
              <a:buFont typeface="Arial" panose="020B0604020202020204" pitchFamily="34" charset="0"/>
              <a:buChar char="•"/>
            </a:pPr>
            <a:r>
              <a:rPr lang="en-CA" sz="1200" dirty="0"/>
              <a:t>Discuss a collaborative effort </a:t>
            </a:r>
            <a:r>
              <a:rPr lang="en-CA" sz="1200"/>
              <a:t>needed </a:t>
            </a:r>
            <a:br>
              <a:rPr lang="en-CA" sz="1200"/>
            </a:br>
            <a:r>
              <a:rPr lang="en-CA" sz="1200"/>
              <a:t>for </a:t>
            </a:r>
            <a:r>
              <a:rPr lang="en-CA" sz="1200" dirty="0"/>
              <a:t>setting goals</a:t>
            </a:r>
          </a:p>
        </p:txBody>
      </p:sp>
      <p:grpSp>
        <p:nvGrpSpPr>
          <p:cNvPr id="166" name="Group 165">
            <a:extLst>
              <a:ext uri="{FF2B5EF4-FFF2-40B4-BE49-F238E27FC236}">
                <a16:creationId xmlns:a16="http://schemas.microsoft.com/office/drawing/2014/main" id="{DFB3750E-AE29-40CF-9E16-9581228DE10B}"/>
              </a:ext>
            </a:extLst>
          </p:cNvPr>
          <p:cNvGrpSpPr/>
          <p:nvPr/>
        </p:nvGrpSpPr>
        <p:grpSpPr>
          <a:xfrm rot="697317">
            <a:off x="5779654" y="4719814"/>
            <a:ext cx="540000" cy="540000"/>
            <a:chOff x="5057079" y="5296240"/>
            <a:chExt cx="540000" cy="540000"/>
          </a:xfrm>
        </p:grpSpPr>
        <p:sp>
          <p:nvSpPr>
            <p:cNvPr id="165" name="Oval 164">
              <a:extLst>
                <a:ext uri="{FF2B5EF4-FFF2-40B4-BE49-F238E27FC236}">
                  <a16:creationId xmlns:a16="http://schemas.microsoft.com/office/drawing/2014/main" id="{D4BF183C-9BE0-4A4C-9C83-E3D19DA97250}"/>
                </a:ext>
              </a:extLst>
            </p:cNvPr>
            <p:cNvSpPr/>
            <p:nvPr/>
          </p:nvSpPr>
          <p:spPr>
            <a:xfrm>
              <a:off x="5057079" y="5296240"/>
              <a:ext cx="540000" cy="54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4" name="Group 143">
              <a:extLst>
                <a:ext uri="{FF2B5EF4-FFF2-40B4-BE49-F238E27FC236}">
                  <a16:creationId xmlns:a16="http://schemas.microsoft.com/office/drawing/2014/main" id="{E8137E45-C312-46B9-A30D-AD1F71205E87}"/>
                </a:ext>
              </a:extLst>
            </p:cNvPr>
            <p:cNvGrpSpPr/>
            <p:nvPr/>
          </p:nvGrpSpPr>
          <p:grpSpPr>
            <a:xfrm>
              <a:off x="5151463" y="5373573"/>
              <a:ext cx="351233" cy="385334"/>
              <a:chOff x="469900" y="1378161"/>
              <a:chExt cx="1816091" cy="1992419"/>
            </a:xfrm>
          </p:grpSpPr>
          <p:sp>
            <p:nvSpPr>
              <p:cNvPr id="145" name="Rectangle: Rounded Corners 144">
                <a:extLst>
                  <a:ext uri="{FF2B5EF4-FFF2-40B4-BE49-F238E27FC236}">
                    <a16:creationId xmlns:a16="http://schemas.microsoft.com/office/drawing/2014/main" id="{98F9A10D-A3AA-4299-9C70-A2B7FF15A59A}"/>
                  </a:ext>
                </a:extLst>
              </p:cNvPr>
              <p:cNvSpPr/>
              <p:nvPr/>
            </p:nvSpPr>
            <p:spPr>
              <a:xfrm>
                <a:off x="469900" y="1520619"/>
                <a:ext cx="1816091" cy="1849960"/>
              </a:xfrm>
              <a:prstGeom prst="roundRect">
                <a:avLst/>
              </a:prstGeom>
              <a:solidFill>
                <a:srgbClr val="323232"/>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46" name="Oval 145">
                <a:extLst>
                  <a:ext uri="{FF2B5EF4-FFF2-40B4-BE49-F238E27FC236}">
                    <a16:creationId xmlns:a16="http://schemas.microsoft.com/office/drawing/2014/main" id="{3F292F7A-2918-42C8-976E-0A7AD492BFD7}"/>
                  </a:ext>
                </a:extLst>
              </p:cNvPr>
              <p:cNvSpPr/>
              <p:nvPr/>
            </p:nvSpPr>
            <p:spPr>
              <a:xfrm>
                <a:off x="786810" y="1378161"/>
                <a:ext cx="1177206" cy="1129881"/>
              </a:xfrm>
              <a:prstGeom prst="ellipse">
                <a:avLst/>
              </a:prstGeom>
              <a:solidFill>
                <a:srgbClr val="FFFFFF"/>
              </a:solidFill>
              <a:ln w="19050" cap="flat" cmpd="sng" algn="ctr">
                <a:solidFill>
                  <a:srgbClr val="80808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grpSp>
            <p:nvGrpSpPr>
              <p:cNvPr id="147" name="Group 146">
                <a:extLst>
                  <a:ext uri="{FF2B5EF4-FFF2-40B4-BE49-F238E27FC236}">
                    <a16:creationId xmlns:a16="http://schemas.microsoft.com/office/drawing/2014/main" id="{8C085294-65B4-4911-A787-47960F6A8C33}"/>
                  </a:ext>
                </a:extLst>
              </p:cNvPr>
              <p:cNvGrpSpPr/>
              <p:nvPr/>
            </p:nvGrpSpPr>
            <p:grpSpPr>
              <a:xfrm>
                <a:off x="930477" y="1468415"/>
                <a:ext cx="864931" cy="338276"/>
                <a:chOff x="930477" y="1468415"/>
                <a:chExt cx="864931" cy="338276"/>
              </a:xfrm>
            </p:grpSpPr>
            <p:sp>
              <p:nvSpPr>
                <p:cNvPr id="160" name="Oval 159">
                  <a:extLst>
                    <a:ext uri="{FF2B5EF4-FFF2-40B4-BE49-F238E27FC236}">
                      <a16:creationId xmlns:a16="http://schemas.microsoft.com/office/drawing/2014/main" id="{BE129CF0-5F2A-42FF-9C43-91F36B284B0B}"/>
                    </a:ext>
                  </a:extLst>
                </p:cNvPr>
                <p:cNvSpPr/>
                <p:nvPr/>
              </p:nvSpPr>
              <p:spPr>
                <a:xfrm>
                  <a:off x="1358196" y="1468415"/>
                  <a:ext cx="42591" cy="47346"/>
                </a:xfrm>
                <a:prstGeom prst="ellipse">
                  <a:avLst/>
                </a:prstGeom>
                <a:solidFill>
                  <a:srgbClr val="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61" name="Oval 160">
                  <a:extLst>
                    <a:ext uri="{FF2B5EF4-FFF2-40B4-BE49-F238E27FC236}">
                      <a16:creationId xmlns:a16="http://schemas.microsoft.com/office/drawing/2014/main" id="{8E2CCEEE-A679-4AC6-B927-84D9BD0BF8D2}"/>
                    </a:ext>
                  </a:extLst>
                </p:cNvPr>
                <p:cNvSpPr/>
                <p:nvPr/>
              </p:nvSpPr>
              <p:spPr>
                <a:xfrm>
                  <a:off x="1135460" y="1517044"/>
                  <a:ext cx="42591" cy="47346"/>
                </a:xfrm>
                <a:prstGeom prst="ellipse">
                  <a:avLst/>
                </a:prstGeom>
                <a:solidFill>
                  <a:srgbClr val="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62" name="Oval 161">
                  <a:extLst>
                    <a:ext uri="{FF2B5EF4-FFF2-40B4-BE49-F238E27FC236}">
                      <a16:creationId xmlns:a16="http://schemas.microsoft.com/office/drawing/2014/main" id="{7F16D307-FA6F-4C7D-941C-B149F810DA88}"/>
                    </a:ext>
                  </a:extLst>
                </p:cNvPr>
                <p:cNvSpPr/>
                <p:nvPr/>
              </p:nvSpPr>
              <p:spPr>
                <a:xfrm rot="1453173">
                  <a:off x="930477" y="1665524"/>
                  <a:ext cx="59301" cy="141167"/>
                </a:xfrm>
                <a:prstGeom prst="ellipse">
                  <a:avLst/>
                </a:prstGeom>
                <a:solidFill>
                  <a:srgbClr val="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63" name="Oval 162">
                  <a:extLst>
                    <a:ext uri="{FF2B5EF4-FFF2-40B4-BE49-F238E27FC236}">
                      <a16:creationId xmlns:a16="http://schemas.microsoft.com/office/drawing/2014/main" id="{04CC2D2C-DECD-4152-ABCE-610AE5C81EA4}"/>
                    </a:ext>
                  </a:extLst>
                </p:cNvPr>
                <p:cNvSpPr/>
                <p:nvPr/>
              </p:nvSpPr>
              <p:spPr>
                <a:xfrm>
                  <a:off x="1574743" y="1533473"/>
                  <a:ext cx="42591" cy="47346"/>
                </a:xfrm>
                <a:prstGeom prst="ellipse">
                  <a:avLst/>
                </a:prstGeom>
                <a:solidFill>
                  <a:srgbClr val="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64" name="Oval 163">
                  <a:extLst>
                    <a:ext uri="{FF2B5EF4-FFF2-40B4-BE49-F238E27FC236}">
                      <a16:creationId xmlns:a16="http://schemas.microsoft.com/office/drawing/2014/main" id="{ADE9D4E5-4CDF-4B01-AC19-8721393077D6}"/>
                    </a:ext>
                  </a:extLst>
                </p:cNvPr>
                <p:cNvSpPr/>
                <p:nvPr/>
              </p:nvSpPr>
              <p:spPr>
                <a:xfrm rot="19683051">
                  <a:off x="1721239" y="1631724"/>
                  <a:ext cx="74169" cy="151333"/>
                </a:xfrm>
                <a:prstGeom prst="ellipse">
                  <a:avLst/>
                </a:prstGeom>
                <a:solidFill>
                  <a:srgbClr val="FFFFFF"/>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grpSp>
          <p:sp>
            <p:nvSpPr>
              <p:cNvPr id="148" name="Freeform: Shape 147">
                <a:extLst>
                  <a:ext uri="{FF2B5EF4-FFF2-40B4-BE49-F238E27FC236}">
                    <a16:creationId xmlns:a16="http://schemas.microsoft.com/office/drawing/2014/main" id="{03F6EBEA-CB3E-4CE4-A42D-C76FD815AE46}"/>
                  </a:ext>
                </a:extLst>
              </p:cNvPr>
              <p:cNvSpPr/>
              <p:nvPr/>
            </p:nvSpPr>
            <p:spPr>
              <a:xfrm>
                <a:off x="603637" y="1826442"/>
                <a:ext cx="1682354" cy="1544138"/>
              </a:xfrm>
              <a:custGeom>
                <a:avLst/>
                <a:gdLst>
                  <a:gd name="connsiteX0" fmla="*/ 1620456 w 1805892"/>
                  <a:gd name="connsiteY0" fmla="*/ 0 h 1657527"/>
                  <a:gd name="connsiteX1" fmla="*/ 1805892 w 1805892"/>
                  <a:gd name="connsiteY1" fmla="*/ 189799 h 1657527"/>
                  <a:gd name="connsiteX2" fmla="*/ 1805892 w 1805892"/>
                  <a:gd name="connsiteY2" fmla="*/ 1332612 h 1657527"/>
                  <a:gd name="connsiteX3" fmla="*/ 1480977 w 1805892"/>
                  <a:gd name="connsiteY3" fmla="*/ 1657527 h 1657527"/>
                  <a:gd name="connsiteX4" fmla="*/ 335960 w 1805892"/>
                  <a:gd name="connsiteY4" fmla="*/ 1657527 h 1657527"/>
                  <a:gd name="connsiteX5" fmla="*/ 92598 w 1805892"/>
                  <a:gd name="connsiteY5" fmla="*/ 1522071 h 1657527"/>
                  <a:gd name="connsiteX6" fmla="*/ 46299 w 1805892"/>
                  <a:gd name="connsiteY6" fmla="*/ 1423686 h 1657527"/>
                  <a:gd name="connsiteX7" fmla="*/ 0 w 1805892"/>
                  <a:gd name="connsiteY7" fmla="*/ 1365813 h 1657527"/>
                  <a:gd name="connsiteX8" fmla="*/ 520861 w 1805892"/>
                  <a:gd name="connsiteY8" fmla="*/ 445625 h 16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892" h="1657527">
                    <a:moveTo>
                      <a:pt x="1620456" y="0"/>
                    </a:moveTo>
                    <a:lnTo>
                      <a:pt x="1805892" y="189799"/>
                    </a:lnTo>
                    <a:lnTo>
                      <a:pt x="1805892" y="1332612"/>
                    </a:lnTo>
                    <a:cubicBezTo>
                      <a:pt x="1805892" y="1512058"/>
                      <a:pt x="1660423" y="1657527"/>
                      <a:pt x="1480977" y="1657527"/>
                    </a:cubicBezTo>
                    <a:lnTo>
                      <a:pt x="335960" y="1657527"/>
                    </a:lnTo>
                    <a:lnTo>
                      <a:pt x="92598" y="1522071"/>
                    </a:lnTo>
                    <a:lnTo>
                      <a:pt x="46299" y="1423686"/>
                    </a:lnTo>
                    <a:lnTo>
                      <a:pt x="0" y="1365813"/>
                    </a:lnTo>
                    <a:lnTo>
                      <a:pt x="520861" y="445625"/>
                    </a:lnTo>
                    <a:close/>
                  </a:path>
                </a:pathLst>
              </a:custGeom>
              <a:solidFill>
                <a:srgbClr val="001423">
                  <a:alpha val="24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grpSp>
            <p:nvGrpSpPr>
              <p:cNvPr id="149" name="Group 148">
                <a:extLst>
                  <a:ext uri="{FF2B5EF4-FFF2-40B4-BE49-F238E27FC236}">
                    <a16:creationId xmlns:a16="http://schemas.microsoft.com/office/drawing/2014/main" id="{F2AFDBCD-6417-4455-82C2-F3117F8A751B}"/>
                  </a:ext>
                </a:extLst>
              </p:cNvPr>
              <p:cNvGrpSpPr/>
              <p:nvPr/>
            </p:nvGrpSpPr>
            <p:grpSpPr>
              <a:xfrm>
                <a:off x="942618" y="1425502"/>
                <a:ext cx="855613" cy="258537"/>
                <a:chOff x="977330" y="1282677"/>
                <a:chExt cx="918443" cy="277523"/>
              </a:xfrm>
            </p:grpSpPr>
            <p:cxnSp>
              <p:nvCxnSpPr>
                <p:cNvPr id="153" name="Straight Connector 152">
                  <a:extLst>
                    <a:ext uri="{FF2B5EF4-FFF2-40B4-BE49-F238E27FC236}">
                      <a16:creationId xmlns:a16="http://schemas.microsoft.com/office/drawing/2014/main" id="{21A87E28-EB6E-4B08-9EDA-C6316E1B01EE}"/>
                    </a:ext>
                  </a:extLst>
                </p:cNvPr>
                <p:cNvCxnSpPr/>
                <p:nvPr/>
              </p:nvCxnSpPr>
              <p:spPr>
                <a:xfrm>
                  <a:off x="1439525" y="1282677"/>
                  <a:ext cx="0" cy="101645"/>
                </a:xfrm>
                <a:prstGeom prst="line">
                  <a:avLst/>
                </a:prstGeom>
                <a:noFill/>
                <a:ln w="12700" cap="rnd" cmpd="sng" algn="ctr">
                  <a:solidFill>
                    <a:srgbClr val="001423"/>
                  </a:solidFill>
                  <a:prstDash val="solid"/>
                  <a:miter lim="800000"/>
                </a:ln>
                <a:effectLst/>
              </p:spPr>
            </p:cxnSp>
            <p:grpSp>
              <p:nvGrpSpPr>
                <p:cNvPr id="154" name="Group 153">
                  <a:extLst>
                    <a:ext uri="{FF2B5EF4-FFF2-40B4-BE49-F238E27FC236}">
                      <a16:creationId xmlns:a16="http://schemas.microsoft.com/office/drawing/2014/main" id="{14B4667E-7EAD-489B-AED8-F57AD83985B5}"/>
                    </a:ext>
                  </a:extLst>
                </p:cNvPr>
                <p:cNvGrpSpPr/>
                <p:nvPr/>
              </p:nvGrpSpPr>
              <p:grpSpPr>
                <a:xfrm>
                  <a:off x="977330" y="1363194"/>
                  <a:ext cx="228122" cy="197006"/>
                  <a:chOff x="977330" y="1363194"/>
                  <a:chExt cx="228122" cy="197006"/>
                </a:xfrm>
              </p:grpSpPr>
              <p:cxnSp>
                <p:nvCxnSpPr>
                  <p:cNvPr id="158" name="Straight Connector 157">
                    <a:extLst>
                      <a:ext uri="{FF2B5EF4-FFF2-40B4-BE49-F238E27FC236}">
                        <a16:creationId xmlns:a16="http://schemas.microsoft.com/office/drawing/2014/main" id="{FDC02D98-AC35-419E-BF2B-6AE1510A72EF}"/>
                      </a:ext>
                    </a:extLst>
                  </p:cNvPr>
                  <p:cNvCxnSpPr/>
                  <p:nvPr/>
                </p:nvCxnSpPr>
                <p:spPr>
                  <a:xfrm rot="19588122">
                    <a:off x="1205452" y="1363194"/>
                    <a:ext cx="0" cy="101645"/>
                  </a:xfrm>
                  <a:prstGeom prst="line">
                    <a:avLst/>
                  </a:prstGeom>
                  <a:noFill/>
                  <a:ln w="12700" cap="rnd" cmpd="sng" algn="ctr">
                    <a:solidFill>
                      <a:srgbClr val="001423"/>
                    </a:solidFill>
                    <a:prstDash val="solid"/>
                    <a:miter lim="800000"/>
                  </a:ln>
                  <a:effectLst/>
                </p:spPr>
              </p:cxnSp>
              <p:cxnSp>
                <p:nvCxnSpPr>
                  <p:cNvPr id="159" name="Straight Connector 158">
                    <a:extLst>
                      <a:ext uri="{FF2B5EF4-FFF2-40B4-BE49-F238E27FC236}">
                        <a16:creationId xmlns:a16="http://schemas.microsoft.com/office/drawing/2014/main" id="{2594C48C-E455-41EA-999B-038B826FF813}"/>
                      </a:ext>
                    </a:extLst>
                  </p:cNvPr>
                  <p:cNvCxnSpPr/>
                  <p:nvPr/>
                </p:nvCxnSpPr>
                <p:spPr>
                  <a:xfrm rot="18838178">
                    <a:off x="1028152" y="1509378"/>
                    <a:ext cx="0" cy="101644"/>
                  </a:xfrm>
                  <a:prstGeom prst="line">
                    <a:avLst/>
                  </a:prstGeom>
                  <a:noFill/>
                  <a:ln w="12700" cap="rnd" cmpd="sng" algn="ctr">
                    <a:solidFill>
                      <a:srgbClr val="001423"/>
                    </a:solidFill>
                    <a:prstDash val="solid"/>
                    <a:miter lim="800000"/>
                  </a:ln>
                  <a:effectLst/>
                </p:spPr>
              </p:cxnSp>
            </p:grpSp>
            <p:grpSp>
              <p:nvGrpSpPr>
                <p:cNvPr id="155" name="Group 154">
                  <a:extLst>
                    <a:ext uri="{FF2B5EF4-FFF2-40B4-BE49-F238E27FC236}">
                      <a16:creationId xmlns:a16="http://schemas.microsoft.com/office/drawing/2014/main" id="{2B72DECC-6C72-4385-87D8-87B78ABA933A}"/>
                    </a:ext>
                  </a:extLst>
                </p:cNvPr>
                <p:cNvGrpSpPr/>
                <p:nvPr/>
              </p:nvGrpSpPr>
              <p:grpSpPr>
                <a:xfrm flipH="1">
                  <a:off x="1677874" y="1363194"/>
                  <a:ext cx="217899" cy="186783"/>
                  <a:chOff x="992665" y="1363194"/>
                  <a:chExt cx="217899" cy="186783"/>
                </a:xfrm>
              </p:grpSpPr>
              <p:cxnSp>
                <p:nvCxnSpPr>
                  <p:cNvPr id="156" name="Straight Connector 155">
                    <a:extLst>
                      <a:ext uri="{FF2B5EF4-FFF2-40B4-BE49-F238E27FC236}">
                        <a16:creationId xmlns:a16="http://schemas.microsoft.com/office/drawing/2014/main" id="{B066CC2A-AD74-421C-95E9-B7EF5F1D158B}"/>
                      </a:ext>
                    </a:extLst>
                  </p:cNvPr>
                  <p:cNvCxnSpPr/>
                  <p:nvPr/>
                </p:nvCxnSpPr>
                <p:spPr>
                  <a:xfrm rot="19588122">
                    <a:off x="1210564" y="1363194"/>
                    <a:ext cx="0" cy="101645"/>
                  </a:xfrm>
                  <a:prstGeom prst="line">
                    <a:avLst/>
                  </a:prstGeom>
                  <a:noFill/>
                  <a:ln w="12700" cap="rnd" cmpd="sng" algn="ctr">
                    <a:solidFill>
                      <a:srgbClr val="001423"/>
                    </a:solidFill>
                    <a:prstDash val="solid"/>
                    <a:miter lim="800000"/>
                  </a:ln>
                  <a:effectLst/>
                </p:spPr>
              </p:cxnSp>
              <p:cxnSp>
                <p:nvCxnSpPr>
                  <p:cNvPr id="157" name="Straight Connector 156">
                    <a:extLst>
                      <a:ext uri="{FF2B5EF4-FFF2-40B4-BE49-F238E27FC236}">
                        <a16:creationId xmlns:a16="http://schemas.microsoft.com/office/drawing/2014/main" id="{67BEEE2C-DB32-452D-9D64-C57CDCD741AD}"/>
                      </a:ext>
                    </a:extLst>
                  </p:cNvPr>
                  <p:cNvCxnSpPr/>
                  <p:nvPr/>
                </p:nvCxnSpPr>
                <p:spPr>
                  <a:xfrm rot="18838178">
                    <a:off x="1043488" y="1499154"/>
                    <a:ext cx="0" cy="101645"/>
                  </a:xfrm>
                  <a:prstGeom prst="line">
                    <a:avLst/>
                  </a:prstGeom>
                  <a:noFill/>
                  <a:ln w="12700" cap="rnd" cmpd="sng" algn="ctr">
                    <a:solidFill>
                      <a:srgbClr val="001423"/>
                    </a:solidFill>
                    <a:prstDash val="solid"/>
                    <a:miter lim="800000"/>
                  </a:ln>
                  <a:effectLst/>
                </p:spPr>
              </p:cxnSp>
            </p:grpSp>
          </p:grpSp>
          <p:sp>
            <p:nvSpPr>
              <p:cNvPr id="150" name="Freeform: Shape 149">
                <a:extLst>
                  <a:ext uri="{FF2B5EF4-FFF2-40B4-BE49-F238E27FC236}">
                    <a16:creationId xmlns:a16="http://schemas.microsoft.com/office/drawing/2014/main" id="{A5816ED3-5F76-4380-8489-B4E1E0FC6D31}"/>
                  </a:ext>
                </a:extLst>
              </p:cNvPr>
              <p:cNvSpPr/>
              <p:nvPr/>
            </p:nvSpPr>
            <p:spPr>
              <a:xfrm>
                <a:off x="1357241" y="1558628"/>
                <a:ext cx="343105" cy="428881"/>
              </a:xfrm>
              <a:custGeom>
                <a:avLst/>
                <a:gdLst>
                  <a:gd name="connsiteX0" fmla="*/ 0 w 368300"/>
                  <a:gd name="connsiteY0" fmla="*/ 368300 h 431800"/>
                  <a:gd name="connsiteX1" fmla="*/ 19050 w 368300"/>
                  <a:gd name="connsiteY1" fmla="*/ 0 h 431800"/>
                  <a:gd name="connsiteX2" fmla="*/ 368300 w 368300"/>
                  <a:gd name="connsiteY2" fmla="*/ 254000 h 431800"/>
                  <a:gd name="connsiteX3" fmla="*/ 38100 w 368300"/>
                  <a:gd name="connsiteY3" fmla="*/ 431800 h 431800"/>
                  <a:gd name="connsiteX4" fmla="*/ 0 w 368300"/>
                  <a:gd name="connsiteY4" fmla="*/ 368300 h 431800"/>
                  <a:gd name="connsiteX0" fmla="*/ 0 w 368300"/>
                  <a:gd name="connsiteY0" fmla="*/ 396875 h 460375"/>
                  <a:gd name="connsiteX1" fmla="*/ 21431 w 368300"/>
                  <a:gd name="connsiteY1" fmla="*/ 0 h 460375"/>
                  <a:gd name="connsiteX2" fmla="*/ 368300 w 368300"/>
                  <a:gd name="connsiteY2" fmla="*/ 282575 h 460375"/>
                  <a:gd name="connsiteX3" fmla="*/ 38100 w 368300"/>
                  <a:gd name="connsiteY3" fmla="*/ 460375 h 460375"/>
                  <a:gd name="connsiteX4" fmla="*/ 0 w 368300"/>
                  <a:gd name="connsiteY4" fmla="*/ 396875 h 46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460375">
                    <a:moveTo>
                      <a:pt x="0" y="396875"/>
                    </a:moveTo>
                    <a:lnTo>
                      <a:pt x="21431" y="0"/>
                    </a:lnTo>
                    <a:lnTo>
                      <a:pt x="368300" y="282575"/>
                    </a:lnTo>
                    <a:lnTo>
                      <a:pt x="38100" y="460375"/>
                    </a:lnTo>
                    <a:lnTo>
                      <a:pt x="0" y="396875"/>
                    </a:lnTo>
                    <a:close/>
                  </a:path>
                </a:pathLst>
              </a:custGeom>
              <a:solidFill>
                <a:srgbClr val="001423">
                  <a:alpha val="24000"/>
                </a:srgbClr>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51" name="Isosceles Triangle 150">
                <a:extLst>
                  <a:ext uri="{FF2B5EF4-FFF2-40B4-BE49-F238E27FC236}">
                    <a16:creationId xmlns:a16="http://schemas.microsoft.com/office/drawing/2014/main" id="{D5E578DB-F558-43C3-8885-42C609C4B0E6}"/>
                  </a:ext>
                </a:extLst>
              </p:cNvPr>
              <p:cNvSpPr/>
              <p:nvPr/>
            </p:nvSpPr>
            <p:spPr>
              <a:xfrm>
                <a:off x="1328300" y="1544823"/>
                <a:ext cx="94225" cy="364636"/>
              </a:xfrm>
              <a:prstGeom prst="triangle">
                <a:avLst/>
              </a:prstGeom>
              <a:solidFill>
                <a:srgbClr val="EE3A37"/>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e Regular"/>
                  <a:ea typeface="+mn-ea"/>
                  <a:cs typeface="+mn-cs"/>
                </a:endParaRPr>
              </a:p>
            </p:txBody>
          </p:sp>
          <p:sp>
            <p:nvSpPr>
              <p:cNvPr id="152" name="Freeform: Shape 151">
                <a:extLst>
                  <a:ext uri="{FF2B5EF4-FFF2-40B4-BE49-F238E27FC236}">
                    <a16:creationId xmlns:a16="http://schemas.microsoft.com/office/drawing/2014/main" id="{02151481-0B70-4ABC-BECD-4D9C1AAA98A7}"/>
                  </a:ext>
                </a:extLst>
              </p:cNvPr>
              <p:cNvSpPr/>
              <p:nvPr/>
            </p:nvSpPr>
            <p:spPr>
              <a:xfrm>
                <a:off x="558634" y="1727141"/>
                <a:ext cx="1633557" cy="1561803"/>
              </a:xfrm>
              <a:custGeom>
                <a:avLst/>
                <a:gdLst>
                  <a:gd name="connsiteX0" fmla="*/ 279420 w 1753512"/>
                  <a:gd name="connsiteY0" fmla="*/ 0 h 1676489"/>
                  <a:gd name="connsiteX1" fmla="*/ 489552 w 1753512"/>
                  <a:gd name="connsiteY1" fmla="*/ 0 h 1676489"/>
                  <a:gd name="connsiteX2" fmla="*/ 876748 w 1753512"/>
                  <a:gd name="connsiteY2" fmla="*/ 171539 h 1676489"/>
                  <a:gd name="connsiteX3" fmla="*/ 1263959 w 1753512"/>
                  <a:gd name="connsiteY3" fmla="*/ 0 h 1676489"/>
                  <a:gd name="connsiteX4" fmla="*/ 1474092 w 1753512"/>
                  <a:gd name="connsiteY4" fmla="*/ 0 h 1676489"/>
                  <a:gd name="connsiteX5" fmla="*/ 1753512 w 1753512"/>
                  <a:gd name="connsiteY5" fmla="*/ 279420 h 1676489"/>
                  <a:gd name="connsiteX6" fmla="*/ 1753512 w 1753512"/>
                  <a:gd name="connsiteY6" fmla="*/ 1397069 h 1676489"/>
                  <a:gd name="connsiteX7" fmla="*/ 1474092 w 1753512"/>
                  <a:gd name="connsiteY7" fmla="*/ 1676489 h 1676489"/>
                  <a:gd name="connsiteX8" fmla="*/ 279420 w 1753512"/>
                  <a:gd name="connsiteY8" fmla="*/ 1676489 h 1676489"/>
                  <a:gd name="connsiteX9" fmla="*/ 0 w 1753512"/>
                  <a:gd name="connsiteY9" fmla="*/ 1397069 h 1676489"/>
                  <a:gd name="connsiteX10" fmla="*/ 0 w 1753512"/>
                  <a:gd name="connsiteY10" fmla="*/ 279420 h 1676489"/>
                  <a:gd name="connsiteX11" fmla="*/ 279420 w 1753512"/>
                  <a:gd name="connsiteY11" fmla="*/ 0 h 16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512" h="1676489">
                    <a:moveTo>
                      <a:pt x="279420" y="0"/>
                    </a:moveTo>
                    <a:lnTo>
                      <a:pt x="489552" y="0"/>
                    </a:lnTo>
                    <a:lnTo>
                      <a:pt x="876748" y="171539"/>
                    </a:lnTo>
                    <a:lnTo>
                      <a:pt x="1263959" y="0"/>
                    </a:lnTo>
                    <a:lnTo>
                      <a:pt x="1474092" y="0"/>
                    </a:lnTo>
                    <a:cubicBezTo>
                      <a:pt x="1628411" y="0"/>
                      <a:pt x="1753512" y="125101"/>
                      <a:pt x="1753512" y="279420"/>
                    </a:cubicBezTo>
                    <a:lnTo>
                      <a:pt x="1753512" y="1397069"/>
                    </a:lnTo>
                    <a:cubicBezTo>
                      <a:pt x="1753512" y="1551388"/>
                      <a:pt x="1628411" y="1676489"/>
                      <a:pt x="1474092" y="1676489"/>
                    </a:cubicBezTo>
                    <a:lnTo>
                      <a:pt x="279420" y="1676489"/>
                    </a:lnTo>
                    <a:cubicBezTo>
                      <a:pt x="125101" y="1676489"/>
                      <a:pt x="0" y="1551388"/>
                      <a:pt x="0" y="1397069"/>
                    </a:cubicBezTo>
                    <a:lnTo>
                      <a:pt x="0" y="279420"/>
                    </a:lnTo>
                    <a:cubicBezTo>
                      <a:pt x="0" y="125101"/>
                      <a:pt x="125101" y="0"/>
                      <a:pt x="279420" y="0"/>
                    </a:cubicBezTo>
                    <a:close/>
                  </a:path>
                </a:pathLst>
              </a:custGeom>
              <a:solidFill>
                <a:srgbClr val="808080"/>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e Regular"/>
                  <a:ea typeface="+mn-ea"/>
                  <a:cs typeface="+mn-cs"/>
                </a:endParaRPr>
              </a:p>
            </p:txBody>
          </p:sp>
        </p:grpSp>
      </p:grpSp>
    </p:spTree>
    <p:extLst>
      <p:ext uri="{BB962C8B-B14F-4D97-AF65-F5344CB8AC3E}">
        <p14:creationId xmlns:p14="http://schemas.microsoft.com/office/powerpoint/2010/main" val="910358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2F2-BE07-46E8-8FF8-373BD9C8DF43}"/>
              </a:ext>
            </a:extLst>
          </p:cNvPr>
          <p:cNvSpPr>
            <a:spLocks noGrp="1"/>
          </p:cNvSpPr>
          <p:nvPr>
            <p:ph type="title"/>
          </p:nvPr>
        </p:nvSpPr>
        <p:spPr/>
        <p:txBody>
          <a:bodyPr/>
          <a:lstStyle/>
          <a:p>
            <a:r>
              <a:rPr lang="en-CA" dirty="0"/>
              <a:t>Key takeaways</a:t>
            </a:r>
          </a:p>
        </p:txBody>
      </p:sp>
      <p:sp>
        <p:nvSpPr>
          <p:cNvPr id="3" name="Content Placeholder 2">
            <a:extLst>
              <a:ext uri="{FF2B5EF4-FFF2-40B4-BE49-F238E27FC236}">
                <a16:creationId xmlns:a16="http://schemas.microsoft.com/office/drawing/2014/main" id="{222948D6-E5B9-42B7-9073-9484FC05A0A7}"/>
              </a:ext>
            </a:extLst>
          </p:cNvPr>
          <p:cNvSpPr>
            <a:spLocks noGrp="1"/>
          </p:cNvSpPr>
          <p:nvPr>
            <p:ph idx="1"/>
          </p:nvPr>
        </p:nvSpPr>
        <p:spPr/>
        <p:txBody>
          <a:bodyPr>
            <a:normAutofit/>
          </a:bodyPr>
          <a:lstStyle/>
          <a:p>
            <a:r>
              <a:rPr lang="en-CA" sz="2400" dirty="0"/>
              <a:t>Weight stigma and bias are inherently harmful and negatively impacts treatment of obesity</a:t>
            </a:r>
            <a:br>
              <a:rPr lang="en-CA" sz="2400" dirty="0"/>
            </a:br>
            <a:endParaRPr lang="en-CA" sz="2400" dirty="0"/>
          </a:p>
          <a:p>
            <a:r>
              <a:rPr lang="en-CA" sz="2400" dirty="0"/>
              <a:t>HCPs who are self-aware and engage in empathetic conversations can create environments and interactions that are conducive to improvements in the care of their patients with obesity</a:t>
            </a:r>
          </a:p>
          <a:p>
            <a:endParaRPr lang="en-CA" sz="2400" dirty="0"/>
          </a:p>
        </p:txBody>
      </p:sp>
      <p:sp>
        <p:nvSpPr>
          <p:cNvPr id="8" name="Text Placeholder 2">
            <a:extLst>
              <a:ext uri="{FF2B5EF4-FFF2-40B4-BE49-F238E27FC236}">
                <a16:creationId xmlns:a16="http://schemas.microsoft.com/office/drawing/2014/main" id="{E2E5C16C-A1B1-509E-9504-14B79D8D967D}"/>
              </a:ext>
            </a:extLst>
          </p:cNvPr>
          <p:cNvSpPr txBox="1">
            <a:spLocks/>
          </p:cNvSpPr>
          <p:nvPr/>
        </p:nvSpPr>
        <p:spPr>
          <a:xfrm>
            <a:off x="563775" y="6354384"/>
            <a:ext cx="8652000" cy="324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000" dirty="0"/>
              <a:t>HCP, healthcare professional. </a:t>
            </a:r>
          </a:p>
        </p:txBody>
      </p:sp>
    </p:spTree>
    <p:extLst>
      <p:ext uri="{BB962C8B-B14F-4D97-AF65-F5344CB8AC3E}">
        <p14:creationId xmlns:p14="http://schemas.microsoft.com/office/powerpoint/2010/main" val="243473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dirty="0"/>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100" dirty="0">
                <a:latin typeface="Arial" panose="020B0604020202020204" pitchFamily="34" charset="0"/>
                <a:cs typeface="Times New Roman" panose="02020603050405020304" pitchFamily="18" charset="0"/>
              </a:rPr>
              <a:t>Robert is a 43-year-old man who has recently undergone laparoscopic Roux-en-Y gastric bypass surgery. He has attended his 3 scheduled postoperative visits at one, 6, and 12 weeks post-surgery. After his last visit, he expressed that he will not be returning for a further follow up due to feeling uncomfortable with the HCPs. What is a form of HCP weight bias that Robert could have experienced that led him to decline an additional follow up?</a:t>
            </a:r>
          </a:p>
          <a:p>
            <a:pPr lvl="1">
              <a:lnSpc>
                <a:spcPct val="107000"/>
              </a:lnSpc>
              <a:spcBef>
                <a:spcPts val="0"/>
              </a:spcBef>
              <a:buFont typeface="+mj-lt"/>
              <a:buAutoNum type="alphaLcPeriod"/>
            </a:pPr>
            <a:r>
              <a:rPr lang="en-US" sz="1100" dirty="0">
                <a:latin typeface="Arial" panose="020B0604020202020204" pitchFamily="34" charset="0"/>
                <a:ea typeface="Calibri" panose="020F0502020204030204" pitchFamily="34" charset="0"/>
                <a:cs typeface="Times New Roman" panose="02020603050405020304" pitchFamily="18" charset="0"/>
              </a:rPr>
              <a:t>Surgeon seemed rushed during appointments and with brief replies to Robert’s questions</a:t>
            </a:r>
          </a:p>
          <a:p>
            <a:pPr lvl="1">
              <a:lnSpc>
                <a:spcPct val="107000"/>
              </a:lnSpc>
              <a:spcBef>
                <a:spcPts val="0"/>
              </a:spcBef>
              <a:buFont typeface="+mj-lt"/>
              <a:buAutoNum type="alphaLcPeriod"/>
            </a:pPr>
            <a:r>
              <a:rPr lang="en-US" sz="1100" dirty="0">
                <a:latin typeface="Arial" panose="020B0604020202020204" pitchFamily="34" charset="0"/>
                <a:ea typeface="Calibri" panose="020F0502020204030204" pitchFamily="34" charset="0"/>
                <a:cs typeface="Times New Roman" panose="02020603050405020304" pitchFamily="18" charset="0"/>
              </a:rPr>
              <a:t>Dietician referred to Robert as having obesity not as an obese patient</a:t>
            </a:r>
          </a:p>
          <a:p>
            <a:pPr lvl="1">
              <a:lnSpc>
                <a:spcPct val="107000"/>
              </a:lnSpc>
              <a:spcBef>
                <a:spcPts val="0"/>
              </a:spcBef>
              <a:buFont typeface="+mj-lt"/>
              <a:buAutoNum type="alphaLcPeriod"/>
            </a:pPr>
            <a:r>
              <a:rPr lang="en-US" sz="1100" dirty="0">
                <a:latin typeface="Arial" panose="020B0604020202020204" pitchFamily="34" charset="0"/>
                <a:ea typeface="Calibri" panose="020F0502020204030204" pitchFamily="34" charset="0"/>
                <a:cs typeface="Times New Roman" panose="02020603050405020304" pitchFamily="18" charset="0"/>
              </a:rPr>
              <a:t>Surgeon expressed disbelief that Robert was following the dietician’s plan given Robert’s less than optimal weight loss</a:t>
            </a:r>
          </a:p>
          <a:p>
            <a:pPr lvl="1">
              <a:lnSpc>
                <a:spcPct val="107000"/>
              </a:lnSpc>
              <a:spcBef>
                <a:spcPts val="0"/>
              </a:spcBef>
              <a:buFont typeface="+mj-lt"/>
              <a:buAutoNum type="alphaLcPeriod"/>
            </a:pPr>
            <a:r>
              <a:rPr lang="en-US" sz="1100" dirty="0">
                <a:latin typeface="Arial" panose="020B0604020202020204" pitchFamily="34" charset="0"/>
                <a:ea typeface="Calibri" panose="020F0502020204030204" pitchFamily="34" charset="0"/>
                <a:cs typeface="Times New Roman" panose="02020603050405020304" pitchFamily="18" charset="0"/>
              </a:rPr>
              <a:t>Both a. and c.</a:t>
            </a:r>
          </a:p>
          <a:p>
            <a:pPr>
              <a:lnSpc>
                <a:spcPct val="107000"/>
              </a:lnSpc>
              <a:spcAft>
                <a:spcPts val="800"/>
              </a:spcAft>
              <a:buFont typeface="+mj-lt"/>
              <a:buAutoNum type="arabicPeriod"/>
            </a:pPr>
            <a:r>
              <a:rPr lang="en-US" sz="1100" dirty="0">
                <a:latin typeface="Arial" panose="020B0604020202020204" pitchFamily="34" charset="0"/>
                <a:cs typeface="Times New Roman" panose="02020603050405020304" pitchFamily="18" charset="0"/>
              </a:rPr>
              <a:t>Susan is a 37-year-old woman with a BMI of 36 kg/m</a:t>
            </a:r>
            <a:r>
              <a:rPr lang="en-US" sz="1100" baseline="30000" dirty="0">
                <a:latin typeface="Arial" panose="020B0604020202020204" pitchFamily="34" charset="0"/>
                <a:cs typeface="Times New Roman" panose="02020603050405020304" pitchFamily="18" charset="0"/>
              </a:rPr>
              <a:t>2</a:t>
            </a:r>
            <a:r>
              <a:rPr lang="en-US" sz="1100" dirty="0">
                <a:latin typeface="Arial" panose="020B0604020202020204" pitchFamily="34" charset="0"/>
                <a:cs typeface="Times New Roman" panose="02020603050405020304" pitchFamily="18" charset="0"/>
              </a:rPr>
              <a:t> and comorbidities, including hypertension and type 2 diabetes. After attending an information seminar she decided she needed formal treatment for her obesity though gastrectomy surgery. Throughout her hospital stay, the staff constantly questioned if she met the criteria for surgery and perceived her as taking the easy way out. What negative effect could this weight stigma have on Susan’s weight loss journey?</a:t>
            </a:r>
          </a:p>
          <a:p>
            <a:pPr lvl="1">
              <a:lnSpc>
                <a:spcPct val="107000"/>
              </a:lnSpc>
              <a:spcBef>
                <a:spcPts val="0"/>
              </a:spcBef>
              <a:buFont typeface="+mj-lt"/>
              <a:buAutoNum type="alphaLcPeriod"/>
            </a:pPr>
            <a:r>
              <a:rPr lang="en-US" sz="1100" dirty="0">
                <a:latin typeface="Arial" panose="020B0604020202020204" pitchFamily="34" charset="0"/>
                <a:cs typeface="Times New Roman" panose="02020603050405020304" pitchFamily="18" charset="0"/>
              </a:rPr>
              <a:t>Susan loses more weight due to this judgement</a:t>
            </a:r>
          </a:p>
          <a:p>
            <a:pPr lvl="1">
              <a:lnSpc>
                <a:spcPct val="107000"/>
              </a:lnSpc>
              <a:spcBef>
                <a:spcPts val="0"/>
              </a:spcBef>
              <a:buFont typeface="+mj-lt"/>
              <a:buAutoNum type="alphaLcPeriod"/>
            </a:pPr>
            <a:r>
              <a:rPr lang="en-CA" sz="1100" dirty="0">
                <a:latin typeface="Arial" panose="020B0604020202020204" pitchFamily="34" charset="0"/>
                <a:cs typeface="Times New Roman" panose="02020603050405020304" pitchFamily="18" charset="0"/>
              </a:rPr>
              <a:t>Susan is more likely to avoid exercise</a:t>
            </a:r>
          </a:p>
          <a:p>
            <a:pPr lvl="1">
              <a:lnSpc>
                <a:spcPct val="107000"/>
              </a:lnSpc>
              <a:spcBef>
                <a:spcPts val="0"/>
              </a:spcBef>
              <a:buFont typeface="+mj-lt"/>
              <a:buAutoNum type="alphaLcPeriod"/>
            </a:pPr>
            <a:r>
              <a:rPr lang="en-CA" sz="1100" dirty="0">
                <a:latin typeface="Arial" panose="020B0604020202020204" pitchFamily="34" charset="0"/>
                <a:cs typeface="Times New Roman" panose="02020603050405020304" pitchFamily="18" charset="0"/>
              </a:rPr>
              <a:t>Susan experiences less distress over her body image</a:t>
            </a:r>
          </a:p>
          <a:p>
            <a:pPr lvl="1">
              <a:lnSpc>
                <a:spcPct val="107000"/>
              </a:lnSpc>
              <a:spcBef>
                <a:spcPts val="0"/>
              </a:spcBef>
              <a:buFont typeface="+mj-lt"/>
              <a:buAutoNum type="alphaLcPeriod"/>
            </a:pPr>
            <a:r>
              <a:rPr lang="en-CA" sz="1100" dirty="0">
                <a:latin typeface="Arial" panose="020B0604020202020204" pitchFamily="34" charset="0"/>
                <a:cs typeface="Times New Roman" panose="02020603050405020304" pitchFamily="18" charset="0"/>
              </a:rPr>
              <a:t>Susan exercises greater control over her diet</a:t>
            </a:r>
          </a:p>
          <a:p>
            <a:pPr>
              <a:lnSpc>
                <a:spcPct val="107000"/>
              </a:lnSpc>
              <a:spcAft>
                <a:spcPts val="800"/>
              </a:spcAft>
              <a:buFont typeface="+mj-lt"/>
              <a:buAutoNum type="arabicPeriod"/>
            </a:pPr>
            <a:r>
              <a:rPr lang="en-CA" sz="1100" dirty="0">
                <a:latin typeface="Arial" panose="020B0604020202020204" pitchFamily="34" charset="0"/>
                <a:cs typeface="Times New Roman" panose="02020603050405020304" pitchFamily="18" charset="0"/>
              </a:rPr>
              <a:t>Lisa is a 52-year-old woman who started her weight loss journey at 564 pounds (256 kilograms). During her preoperative weight loss program, she was treated respectfully by the staff, but often felt ashamed and dehumanized due to the lack of accessibility in the hospital. What are some strategies to improve accessibility and comfort in healthcare environments for patients with obesity?</a:t>
            </a:r>
          </a:p>
          <a:p>
            <a:pPr lvl="1">
              <a:lnSpc>
                <a:spcPct val="107000"/>
              </a:lnSpc>
              <a:spcBef>
                <a:spcPts val="0"/>
              </a:spcBef>
              <a:buFont typeface="+mj-lt"/>
              <a:buAutoNum type="alphaLcPeriod"/>
            </a:pPr>
            <a:r>
              <a:rPr lang="en-US" sz="1100" dirty="0">
                <a:latin typeface="Arial" panose="020B0604020202020204" pitchFamily="34" charset="0"/>
                <a:cs typeface="Times New Roman" panose="02020603050405020304" pitchFamily="18" charset="0"/>
              </a:rPr>
              <a:t>Scales with adequate capacity for people with obesity</a:t>
            </a:r>
          </a:p>
          <a:p>
            <a:pPr lvl="1">
              <a:lnSpc>
                <a:spcPct val="107000"/>
              </a:lnSpc>
              <a:spcBef>
                <a:spcPts val="0"/>
              </a:spcBef>
              <a:buFont typeface="+mj-lt"/>
              <a:buAutoNum type="alphaLcPeriod"/>
            </a:pPr>
            <a:r>
              <a:rPr lang="en-US" sz="1100" dirty="0">
                <a:latin typeface="Arial" panose="020B0604020202020204" pitchFamily="34" charset="0"/>
                <a:cs typeface="Times New Roman" panose="02020603050405020304" pitchFamily="18" charset="0"/>
              </a:rPr>
              <a:t>Removal of reading materials that stigmatize weight</a:t>
            </a:r>
          </a:p>
          <a:p>
            <a:pPr lvl="1">
              <a:lnSpc>
                <a:spcPct val="107000"/>
              </a:lnSpc>
              <a:spcBef>
                <a:spcPts val="0"/>
              </a:spcBef>
              <a:buFont typeface="+mj-lt"/>
              <a:buAutoNum type="alphaLcPeriod"/>
            </a:pPr>
            <a:r>
              <a:rPr lang="en-US" sz="1100" dirty="0">
                <a:latin typeface="Arial" panose="020B0604020202020204" pitchFamily="34" charset="0"/>
                <a:cs typeface="Times New Roman" panose="02020603050405020304" pitchFamily="18" charset="0"/>
              </a:rPr>
              <a:t>Weighing patients in discrete areas</a:t>
            </a:r>
          </a:p>
          <a:p>
            <a:pPr lvl="1">
              <a:lnSpc>
                <a:spcPct val="107000"/>
              </a:lnSpc>
              <a:spcBef>
                <a:spcPts val="0"/>
              </a:spcBef>
              <a:buFont typeface="+mj-lt"/>
              <a:buAutoNum type="alphaLcPeriod"/>
            </a:pPr>
            <a:r>
              <a:rPr lang="en-US" sz="1100" dirty="0">
                <a:latin typeface="Arial" panose="020B0604020202020204" pitchFamily="34" charset="0"/>
                <a:cs typeface="Times New Roman" panose="02020603050405020304" pitchFamily="18" charset="0"/>
              </a:rPr>
              <a:t>All of the above</a:t>
            </a:r>
          </a:p>
          <a:p>
            <a:pPr lvl="1">
              <a:lnSpc>
                <a:spcPct val="107000"/>
              </a:lnSpc>
              <a:spcBef>
                <a:spcPts val="0"/>
              </a:spcBef>
              <a:buFont typeface="+mj-lt"/>
              <a:buAutoNum type="alphaLcPeriod"/>
            </a:pPr>
            <a:endParaRPr lang="en-US" sz="110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endParaRPr lang="en-CA" sz="1100" dirty="0">
              <a:latin typeface="Arial" panose="020B0604020202020204" pitchFamily="34" charset="0"/>
              <a:cs typeface="Times New Roman" panose="02020603050405020304" pitchFamily="18" charset="0"/>
            </a:endParaRPr>
          </a:p>
          <a:p>
            <a:pPr>
              <a:lnSpc>
                <a:spcPct val="107000"/>
              </a:lnSpc>
              <a:spcAft>
                <a:spcPts val="800"/>
              </a:spcAft>
              <a:buFont typeface="+mj-lt"/>
              <a:buAutoNum type="arabicPeriod"/>
            </a:pPr>
            <a:endParaRPr lang="en-CA" sz="11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F844-2501-4AD9-93BF-0D4E95859A19}"/>
              </a:ext>
            </a:extLst>
          </p:cNvPr>
          <p:cNvSpPr>
            <a:spLocks noGrp="1"/>
          </p:cNvSpPr>
          <p:nvPr>
            <p:ph type="ctrTitle"/>
          </p:nvPr>
        </p:nvSpPr>
        <p:spPr/>
        <p:txBody>
          <a:bodyPr>
            <a:normAutofit fontScale="90000"/>
          </a:bodyPr>
          <a:lstStyle/>
          <a:p>
            <a:r>
              <a:rPr lang="en-CA" dirty="0"/>
              <a:t>Addressing Stigma and Bias </a:t>
            </a:r>
            <a:r>
              <a:rPr lang="en-CA" sz="6000" dirty="0"/>
              <a:t>in </a:t>
            </a:r>
            <a:r>
              <a:rPr lang="en-CA" dirty="0"/>
              <a:t>C</a:t>
            </a:r>
            <a:r>
              <a:rPr lang="en-CA" sz="6000" dirty="0"/>
              <a:t>aring for Patients with Obesity</a:t>
            </a:r>
            <a:endParaRPr lang="en-CA" dirty="0"/>
          </a:p>
        </p:txBody>
      </p:sp>
      <p:sp>
        <p:nvSpPr>
          <p:cNvPr id="3" name="Subtitle 2">
            <a:extLst>
              <a:ext uri="{FF2B5EF4-FFF2-40B4-BE49-F238E27FC236}">
                <a16:creationId xmlns:a16="http://schemas.microsoft.com/office/drawing/2014/main" id="{7ECE0452-8D5F-4836-A3F0-56AD22B3EBB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01497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dirty="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dirty="0">
                <a:latin typeface="Arial" panose="020B0604020202020204" pitchFamily="34" charset="0"/>
                <a:cs typeface="Arial" panose="020B0604020202020204" pitchFamily="34" charset="0"/>
              </a:rPr>
            </a:b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dirty="0">
                <a:hlinkClick r:id="rId2"/>
              </a:rPr>
              <a:t>FORWARD: Focus on Obesity Education survey</a:t>
            </a:r>
            <a:r>
              <a:rPr lang="en-CA" sz="2000" dirty="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841062"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2F2-BE07-46E8-8FF8-373BD9C8DF43}"/>
              </a:ext>
            </a:extLst>
          </p:cNvPr>
          <p:cNvSpPr>
            <a:spLocks noGrp="1"/>
          </p:cNvSpPr>
          <p:nvPr>
            <p:ph type="title"/>
          </p:nvPr>
        </p:nvSpPr>
        <p:spPr/>
        <p:txBody>
          <a:bodyPr/>
          <a:lstStyle/>
          <a:p>
            <a:r>
              <a:rPr lang="en-CA" dirty="0"/>
              <a:t>Learning outcomes</a:t>
            </a:r>
          </a:p>
        </p:txBody>
      </p:sp>
      <p:sp>
        <p:nvSpPr>
          <p:cNvPr id="3" name="Content Placeholder 2">
            <a:extLst>
              <a:ext uri="{FF2B5EF4-FFF2-40B4-BE49-F238E27FC236}">
                <a16:creationId xmlns:a16="http://schemas.microsoft.com/office/drawing/2014/main" id="{222948D6-E5B9-42B7-9073-9484FC05A0A7}"/>
              </a:ext>
            </a:extLst>
          </p:cNvPr>
          <p:cNvSpPr>
            <a:spLocks noGrp="1"/>
          </p:cNvSpPr>
          <p:nvPr>
            <p:ph idx="1"/>
          </p:nvPr>
        </p:nvSpPr>
        <p:spPr/>
        <p:txBody>
          <a:bodyPr>
            <a:normAutofit/>
          </a:bodyPr>
          <a:lstStyle/>
          <a:p>
            <a:pPr marL="0" indent="0">
              <a:buNone/>
            </a:pPr>
            <a:r>
              <a:rPr lang="en-US" dirty="0"/>
              <a:t>After completing this module, the learner will be able to:</a:t>
            </a:r>
          </a:p>
          <a:p>
            <a:pPr marL="914400" lvl="1" indent="-457200">
              <a:buFont typeface="+mj-lt"/>
              <a:buAutoNum type="arabicPeriod"/>
            </a:pPr>
            <a:r>
              <a:rPr lang="en-US" dirty="0"/>
              <a:t>Recognize weight stigma and bias as a barrier to providing appropriate care to patients with obesity</a:t>
            </a:r>
          </a:p>
          <a:p>
            <a:pPr marL="914400" lvl="1" indent="-457200">
              <a:buFont typeface="+mj-lt"/>
              <a:buAutoNum type="arabicPeriod"/>
            </a:pPr>
            <a:r>
              <a:rPr lang="en-US" dirty="0"/>
              <a:t>Understand the impact of implicit and explicit bias against obesity </a:t>
            </a:r>
            <a:br>
              <a:rPr lang="en-US" dirty="0"/>
            </a:br>
            <a:r>
              <a:rPr lang="en-US" dirty="0"/>
              <a:t>in the healthcare setting</a:t>
            </a:r>
          </a:p>
          <a:p>
            <a:pPr marL="914400" lvl="1" indent="-457200">
              <a:buFont typeface="+mj-lt"/>
              <a:buAutoNum type="arabicPeriod"/>
            </a:pPr>
            <a:r>
              <a:rPr lang="en-US" dirty="0"/>
              <a:t>Advocate for accommodations that are respectful and free of </a:t>
            </a:r>
            <a:br>
              <a:rPr lang="en-US" dirty="0"/>
            </a:br>
            <a:r>
              <a:rPr lang="en-US" dirty="0"/>
              <a:t>weight bias</a:t>
            </a:r>
          </a:p>
          <a:p>
            <a:pPr marL="914400" lvl="1" indent="-457200">
              <a:buFont typeface="+mj-lt"/>
              <a:buAutoNum type="arabicPeriod"/>
            </a:pPr>
            <a:r>
              <a:rPr lang="en-US" dirty="0"/>
              <a:t>Use non-biased, non-judgmental, empathetic, and respectful verbal and non-verbal language when communicating with patients with obesity and their family members</a:t>
            </a:r>
            <a:endParaRPr lang="en-CA" dirty="0"/>
          </a:p>
        </p:txBody>
      </p:sp>
    </p:spTree>
    <p:extLst>
      <p:ext uri="{BB962C8B-B14F-4D97-AF65-F5344CB8AC3E}">
        <p14:creationId xmlns:p14="http://schemas.microsoft.com/office/powerpoint/2010/main" val="326164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p:txBody>
          <a:bodyPr/>
          <a:lstStyle/>
          <a:p>
            <a:r>
              <a:rPr lang="en-CA" dirty="0"/>
              <a:t>Perception of obesity</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p:txBody>
          <a:bodyPr/>
          <a:lstStyle/>
          <a:p>
            <a:r>
              <a:rPr lang="en-CA" sz="1000" i="0" dirty="0"/>
              <a:t>HCP, healthcare professional. </a:t>
            </a:r>
            <a:br>
              <a:rPr lang="en-CA" sz="1000" i="0" dirty="0"/>
            </a:br>
            <a:r>
              <a:rPr lang="en-CA" sz="1000" i="0" dirty="0"/>
              <a:t>Kaplan LM et al. Obesity (Silver Spring) 2018;26:61–9.</a:t>
            </a:r>
          </a:p>
        </p:txBody>
      </p:sp>
      <p:grpSp>
        <p:nvGrpSpPr>
          <p:cNvPr id="11" name="Group 10">
            <a:extLst>
              <a:ext uri="{FF2B5EF4-FFF2-40B4-BE49-F238E27FC236}">
                <a16:creationId xmlns:a16="http://schemas.microsoft.com/office/drawing/2014/main" id="{7561D8DA-54F5-4427-B477-70A0B000E392}"/>
              </a:ext>
            </a:extLst>
          </p:cNvPr>
          <p:cNvGrpSpPr/>
          <p:nvPr/>
        </p:nvGrpSpPr>
        <p:grpSpPr>
          <a:xfrm>
            <a:off x="6267355" y="2081646"/>
            <a:ext cx="5086445" cy="3359984"/>
            <a:chOff x="-16613" y="1139125"/>
            <a:chExt cx="3814834" cy="2519988"/>
          </a:xfrm>
        </p:grpSpPr>
        <p:graphicFrame>
          <p:nvGraphicFramePr>
            <p:cNvPr id="12" name="Chart 11">
              <a:extLst>
                <a:ext uri="{FF2B5EF4-FFF2-40B4-BE49-F238E27FC236}">
                  <a16:creationId xmlns:a16="http://schemas.microsoft.com/office/drawing/2014/main" id="{8C9E8382-BB4C-4164-B8B1-0B91951D9C4A}"/>
                </a:ext>
              </a:extLst>
            </p:cNvPr>
            <p:cNvGraphicFramePr/>
            <p:nvPr>
              <p:extLst>
                <p:ext uri="{D42A27DB-BD31-4B8C-83A1-F6EECF244321}">
                  <p14:modId xmlns:p14="http://schemas.microsoft.com/office/powerpoint/2010/main" val="3035754886"/>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DCFE24FB-1EB5-4F69-BD02-F68514847F34}"/>
                </a:ext>
              </a:extLst>
            </p:cNvPr>
            <p:cNvSpPr/>
            <p:nvPr/>
          </p:nvSpPr>
          <p:spPr>
            <a:xfrm>
              <a:off x="1277349" y="2214452"/>
              <a:ext cx="1209956" cy="438581"/>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ea typeface="+mn-ea"/>
                  <a:cs typeface="+mn-cs"/>
                </a:rPr>
                <a:t>65%</a:t>
              </a:r>
              <a:endParaRPr kumimoji="0" lang="en-GB" sz="3200" b="1" i="0" u="none" strike="noStrike" kern="1200" cap="none" spc="0" normalizeH="0" baseline="30000" noProof="0" dirty="0">
                <a:ln>
                  <a:noFill/>
                </a:ln>
                <a:effectLst/>
                <a:uLnTx/>
                <a:uFillTx/>
                <a:ea typeface="+mn-ea"/>
                <a:cs typeface="+mn-cs"/>
              </a:endParaRPr>
            </a:p>
          </p:txBody>
        </p:sp>
      </p:grpSp>
      <p:grpSp>
        <p:nvGrpSpPr>
          <p:cNvPr id="14" name="Group 13">
            <a:extLst>
              <a:ext uri="{FF2B5EF4-FFF2-40B4-BE49-F238E27FC236}">
                <a16:creationId xmlns:a16="http://schemas.microsoft.com/office/drawing/2014/main" id="{BC415B51-1C96-4C72-8228-B0B2F2D266D3}"/>
              </a:ext>
            </a:extLst>
          </p:cNvPr>
          <p:cNvGrpSpPr/>
          <p:nvPr/>
        </p:nvGrpSpPr>
        <p:grpSpPr>
          <a:xfrm>
            <a:off x="1312092" y="2019007"/>
            <a:ext cx="5086445" cy="3359984"/>
            <a:chOff x="-16613" y="1139125"/>
            <a:chExt cx="3814834" cy="2519988"/>
          </a:xfrm>
        </p:grpSpPr>
        <p:graphicFrame>
          <p:nvGraphicFramePr>
            <p:cNvPr id="15" name="Chart 14">
              <a:extLst>
                <a:ext uri="{FF2B5EF4-FFF2-40B4-BE49-F238E27FC236}">
                  <a16:creationId xmlns:a16="http://schemas.microsoft.com/office/drawing/2014/main" id="{448B30D9-90D2-445C-B8A7-92BD27AC92F0}"/>
                </a:ext>
              </a:extLst>
            </p:cNvPr>
            <p:cNvGraphicFramePr/>
            <p:nvPr>
              <p:extLst>
                <p:ext uri="{D42A27DB-BD31-4B8C-83A1-F6EECF244321}">
                  <p14:modId xmlns:p14="http://schemas.microsoft.com/office/powerpoint/2010/main" val="1598273541"/>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65FAA3D-29CA-4209-BB39-C190B76F9630}"/>
                </a:ext>
              </a:extLst>
            </p:cNvPr>
            <p:cNvSpPr/>
            <p:nvPr/>
          </p:nvSpPr>
          <p:spPr>
            <a:xfrm>
              <a:off x="1300469" y="2214453"/>
              <a:ext cx="1186836" cy="438581"/>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effectLst/>
                  <a:uLnTx/>
                  <a:uFillTx/>
                  <a:ea typeface="+mn-ea"/>
                  <a:cs typeface="+mn-cs"/>
                </a:rPr>
                <a:t>80%</a:t>
              </a:r>
              <a:endParaRPr kumimoji="0" lang="en-GB" sz="3200" b="1" i="0" u="none" strike="noStrike" kern="1200" cap="none" spc="0" normalizeH="0" baseline="30000" noProof="0" dirty="0">
                <a:ln>
                  <a:noFill/>
                </a:ln>
                <a:effectLst/>
                <a:uLnTx/>
                <a:uFillTx/>
                <a:ea typeface="+mn-ea"/>
                <a:cs typeface="+mn-cs"/>
              </a:endParaRPr>
            </a:p>
          </p:txBody>
        </p:sp>
      </p:grpSp>
      <p:sp>
        <p:nvSpPr>
          <p:cNvPr id="20" name="TextBox 19">
            <a:extLst>
              <a:ext uri="{FF2B5EF4-FFF2-40B4-BE49-F238E27FC236}">
                <a16:creationId xmlns:a16="http://schemas.microsoft.com/office/drawing/2014/main" id="{2FD64164-8A22-4DC2-BDE9-DF60EF3562F1}"/>
              </a:ext>
            </a:extLst>
          </p:cNvPr>
          <p:cNvSpPr txBox="1"/>
          <p:nvPr/>
        </p:nvSpPr>
        <p:spPr>
          <a:xfrm>
            <a:off x="3286130" y="5420015"/>
            <a:ext cx="1138368"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effectLst/>
                <a:uLnTx/>
                <a:uFillTx/>
                <a:ea typeface="+mn-ea"/>
                <a:cs typeface="+mn-cs"/>
              </a:rPr>
              <a:t>HCPs</a:t>
            </a:r>
          </a:p>
        </p:txBody>
      </p:sp>
      <p:sp>
        <p:nvSpPr>
          <p:cNvPr id="21" name="TextBox 20">
            <a:extLst>
              <a:ext uri="{FF2B5EF4-FFF2-40B4-BE49-F238E27FC236}">
                <a16:creationId xmlns:a16="http://schemas.microsoft.com/office/drawing/2014/main" id="{156FE8CF-C82C-4BC0-800D-2D63ADC885DA}"/>
              </a:ext>
            </a:extLst>
          </p:cNvPr>
          <p:cNvSpPr txBox="1"/>
          <p:nvPr/>
        </p:nvSpPr>
        <p:spPr>
          <a:xfrm>
            <a:off x="7135834" y="5482654"/>
            <a:ext cx="3349486"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effectLst/>
                <a:uLnTx/>
                <a:uFillTx/>
                <a:ea typeface="+mn-ea"/>
                <a:cs typeface="+mn-cs"/>
              </a:rPr>
              <a:t>People with obesity</a:t>
            </a:r>
          </a:p>
        </p:txBody>
      </p:sp>
      <p:sp>
        <p:nvSpPr>
          <p:cNvPr id="23" name="TextBox 22">
            <a:extLst>
              <a:ext uri="{FF2B5EF4-FFF2-40B4-BE49-F238E27FC236}">
                <a16:creationId xmlns:a16="http://schemas.microsoft.com/office/drawing/2014/main" id="{E9E972FA-874F-43DD-8089-FC2640F27504}"/>
              </a:ext>
            </a:extLst>
          </p:cNvPr>
          <p:cNvSpPr txBox="1"/>
          <p:nvPr/>
        </p:nvSpPr>
        <p:spPr>
          <a:xfrm>
            <a:off x="1969008" y="1492414"/>
            <a:ext cx="8253984"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effectLst/>
                <a:uLnTx/>
                <a:uFillTx/>
                <a:ea typeface="+mn-ea"/>
                <a:cs typeface="+mn-cs"/>
              </a:rPr>
              <a:t>Obesity is a chronic disease (% agreement)</a:t>
            </a:r>
            <a:endParaRPr kumimoji="0" lang="en-US" sz="2400"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86362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2307-35D7-44A6-BC1D-4863DA92566C}"/>
              </a:ext>
            </a:extLst>
          </p:cNvPr>
          <p:cNvSpPr>
            <a:spLocks noGrp="1"/>
          </p:cNvSpPr>
          <p:nvPr>
            <p:ph type="title"/>
          </p:nvPr>
        </p:nvSpPr>
        <p:spPr/>
        <p:txBody>
          <a:bodyPr/>
          <a:lstStyle/>
          <a:p>
            <a:r>
              <a:rPr lang="en-CA" dirty="0"/>
              <a:t>Perception of obesity</a:t>
            </a:r>
          </a:p>
        </p:txBody>
      </p:sp>
      <p:sp>
        <p:nvSpPr>
          <p:cNvPr id="3" name="Text Placeholder 2">
            <a:extLst>
              <a:ext uri="{FF2B5EF4-FFF2-40B4-BE49-F238E27FC236}">
                <a16:creationId xmlns:a16="http://schemas.microsoft.com/office/drawing/2014/main" id="{8D2D9404-CB93-4264-A5F9-ACF04A312FA2}"/>
              </a:ext>
            </a:extLst>
          </p:cNvPr>
          <p:cNvSpPr>
            <a:spLocks noGrp="1"/>
          </p:cNvSpPr>
          <p:nvPr>
            <p:ph type="body" sz="quarter" idx="13"/>
          </p:nvPr>
        </p:nvSpPr>
        <p:spPr/>
        <p:txBody>
          <a:bodyPr/>
          <a:lstStyle/>
          <a:p>
            <a:r>
              <a:rPr lang="en-CA" sz="1000" i="0" dirty="0"/>
              <a:t>HCP, healthcare professional.</a:t>
            </a:r>
            <a:br>
              <a:rPr lang="en-CA" sz="1000" i="0" dirty="0"/>
            </a:br>
            <a:r>
              <a:rPr lang="en-CA" sz="1000" i="0" dirty="0"/>
              <a:t>Kaplan LM et al. Obesity (Silver Spring) 2018;26:61–9.</a:t>
            </a:r>
          </a:p>
        </p:txBody>
      </p:sp>
      <p:sp>
        <p:nvSpPr>
          <p:cNvPr id="4" name="Rectangle 3">
            <a:extLst>
              <a:ext uri="{FF2B5EF4-FFF2-40B4-BE49-F238E27FC236}">
                <a16:creationId xmlns:a16="http://schemas.microsoft.com/office/drawing/2014/main" id="{CC2BB5A9-3A55-48DF-B744-CC076839C4AC}"/>
              </a:ext>
            </a:extLst>
          </p:cNvPr>
          <p:cNvSpPr/>
          <p:nvPr/>
        </p:nvSpPr>
        <p:spPr>
          <a:xfrm>
            <a:off x="647700" y="1373125"/>
            <a:ext cx="10833100" cy="4303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732B0BF1-61B9-4D5C-877E-341F126D2216}"/>
              </a:ext>
            </a:extLst>
          </p:cNvPr>
          <p:cNvSpPr txBox="1"/>
          <p:nvPr/>
        </p:nvSpPr>
        <p:spPr>
          <a:xfrm>
            <a:off x="1323137" y="2700868"/>
            <a:ext cx="4098976" cy="73866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4800" b="1" i="0" u="none" strike="noStrike" kern="1200" cap="none" spc="0" normalizeH="0" baseline="0" noProof="0" dirty="0">
                <a:ln>
                  <a:noFill/>
                </a:ln>
                <a:effectLst/>
                <a:uLnTx/>
                <a:uFillTx/>
                <a:ea typeface="+mn-ea"/>
                <a:cs typeface="+mn-cs"/>
              </a:rPr>
              <a:t>However</a:t>
            </a:r>
          </a:p>
        </p:txBody>
      </p:sp>
      <p:grpSp>
        <p:nvGrpSpPr>
          <p:cNvPr id="6" name="Group 5">
            <a:extLst>
              <a:ext uri="{FF2B5EF4-FFF2-40B4-BE49-F238E27FC236}">
                <a16:creationId xmlns:a16="http://schemas.microsoft.com/office/drawing/2014/main" id="{80DF7CB1-5305-45B6-87F1-E8EBEA647E78}"/>
              </a:ext>
            </a:extLst>
          </p:cNvPr>
          <p:cNvGrpSpPr/>
          <p:nvPr/>
        </p:nvGrpSpPr>
        <p:grpSpPr>
          <a:xfrm>
            <a:off x="3881803" y="1668190"/>
            <a:ext cx="3957832" cy="2614449"/>
            <a:chOff x="4204532" y="2099589"/>
            <a:chExt cx="3367853" cy="2224723"/>
          </a:xfrm>
        </p:grpSpPr>
        <p:sp>
          <p:nvSpPr>
            <p:cNvPr id="7" name="Oval 6">
              <a:extLst>
                <a:ext uri="{FF2B5EF4-FFF2-40B4-BE49-F238E27FC236}">
                  <a16:creationId xmlns:a16="http://schemas.microsoft.com/office/drawing/2014/main" id="{C233AA7A-DB60-4BA4-AC46-1E7E2791D9EE}"/>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8" name="Group 7">
              <a:extLst>
                <a:ext uri="{FF2B5EF4-FFF2-40B4-BE49-F238E27FC236}">
                  <a16:creationId xmlns:a16="http://schemas.microsoft.com/office/drawing/2014/main" id="{8A013747-A701-4918-AF35-1E2965CB4FC2}"/>
                </a:ext>
              </a:extLst>
            </p:cNvPr>
            <p:cNvGrpSpPr/>
            <p:nvPr/>
          </p:nvGrpSpPr>
          <p:grpSpPr>
            <a:xfrm>
              <a:off x="4204532" y="2099589"/>
              <a:ext cx="3367853" cy="2224723"/>
              <a:chOff x="-16613" y="1139125"/>
              <a:chExt cx="3814834" cy="2519988"/>
            </a:xfrm>
          </p:grpSpPr>
          <p:graphicFrame>
            <p:nvGraphicFramePr>
              <p:cNvPr id="9" name="Chart 8">
                <a:extLst>
                  <a:ext uri="{FF2B5EF4-FFF2-40B4-BE49-F238E27FC236}">
                    <a16:creationId xmlns:a16="http://schemas.microsoft.com/office/drawing/2014/main" id="{75579D7C-9D98-4229-A7D5-2C5E22F6E8DE}"/>
                  </a:ext>
                </a:extLst>
              </p:cNvPr>
              <p:cNvGraphicFramePr/>
              <p:nvPr>
                <p:extLst>
                  <p:ext uri="{D42A27DB-BD31-4B8C-83A1-F6EECF244321}">
                    <p14:modId xmlns:p14="http://schemas.microsoft.com/office/powerpoint/2010/main" val="309783723"/>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15D8C7E2-6C43-4C77-8C58-A16EA4EEF7F0}"/>
                  </a:ext>
                </a:extLst>
              </p:cNvPr>
              <p:cNvSpPr/>
              <p:nvPr/>
            </p:nvSpPr>
            <p:spPr>
              <a:xfrm>
                <a:off x="1300821" y="2112745"/>
                <a:ext cx="1186836" cy="682310"/>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ea typeface="+mn-ea"/>
                    <a:cs typeface="+mn-cs"/>
                  </a:rPr>
                  <a:t>71%</a:t>
                </a:r>
                <a:endParaRPr kumimoji="0" lang="en-GB" sz="4000" b="1" i="0" u="none" strike="noStrike" kern="1200" cap="none" spc="0" normalizeH="0" baseline="30000" noProof="0" dirty="0">
                  <a:ln>
                    <a:noFill/>
                  </a:ln>
                  <a:effectLst/>
                  <a:uLnTx/>
                  <a:uFillTx/>
                  <a:ea typeface="+mn-ea"/>
                  <a:cs typeface="+mn-cs"/>
                </a:endParaRPr>
              </a:p>
            </p:txBody>
          </p:sp>
        </p:grpSp>
      </p:grpSp>
      <p:sp>
        <p:nvSpPr>
          <p:cNvPr id="11" name="TextBox 10">
            <a:extLst>
              <a:ext uri="{FF2B5EF4-FFF2-40B4-BE49-F238E27FC236}">
                <a16:creationId xmlns:a16="http://schemas.microsoft.com/office/drawing/2014/main" id="{0A030D14-7FF6-4C4F-82F2-B70CF4D2344B}"/>
              </a:ext>
            </a:extLst>
          </p:cNvPr>
          <p:cNvSpPr txBox="1"/>
          <p:nvPr/>
        </p:nvSpPr>
        <p:spPr>
          <a:xfrm>
            <a:off x="7219327" y="2440829"/>
            <a:ext cx="4078098" cy="181588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effectLst/>
                <a:uLnTx/>
                <a:uFillTx/>
                <a:ea typeface="+mn-ea"/>
                <a:cs typeface="+mn-cs"/>
              </a:rPr>
              <a:t>of people with obesity discussed weight with an HCP within the past </a:t>
            </a:r>
            <a:r>
              <a:rPr kumimoji="0" lang="en-CA" sz="2800" b="1" i="0" u="none" strike="noStrike" kern="1200" cap="none" spc="0" normalizeH="0" baseline="0" noProof="0" dirty="0">
                <a:ln>
                  <a:noFill/>
                </a:ln>
                <a:effectLst/>
                <a:uLnTx/>
                <a:uFillTx/>
                <a:ea typeface="+mn-ea"/>
                <a:cs typeface="+mn-cs"/>
              </a:rPr>
              <a:t>5 years</a:t>
            </a:r>
          </a:p>
        </p:txBody>
      </p:sp>
      <p:sp>
        <p:nvSpPr>
          <p:cNvPr id="12" name="Rectangle 11">
            <a:extLst>
              <a:ext uri="{FF2B5EF4-FFF2-40B4-BE49-F238E27FC236}">
                <a16:creationId xmlns:a16="http://schemas.microsoft.com/office/drawing/2014/main" id="{F6D4544D-FF9D-408D-9D7C-206B8291C883}"/>
              </a:ext>
            </a:extLst>
          </p:cNvPr>
          <p:cNvSpPr/>
          <p:nvPr/>
        </p:nvSpPr>
        <p:spPr>
          <a:xfrm>
            <a:off x="647700" y="4465623"/>
            <a:ext cx="10833100" cy="126207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624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ea typeface="+mn-ea"/>
                <a:cs typeface="+mn-cs"/>
              </a:rPr>
              <a:t>Mean of 7 serious </a:t>
            </a:r>
            <a:r>
              <a:rPr lang="en-GB" sz="2800" b="1" dirty="0">
                <a:solidFill>
                  <a:srgbClr val="FFFFFF"/>
                </a:solidFill>
              </a:rPr>
              <a:t>weight loss</a:t>
            </a:r>
            <a:r>
              <a:rPr kumimoji="0" lang="en-GB" sz="2800" b="1" i="0" u="none" strike="noStrike" kern="1200" cap="none" spc="0" normalizeH="0" baseline="0" noProof="0" dirty="0">
                <a:ln>
                  <a:noFill/>
                </a:ln>
                <a:solidFill>
                  <a:srgbClr val="FFFFFF"/>
                </a:solidFill>
                <a:effectLst/>
                <a:uLnTx/>
                <a:uFillTx/>
                <a:ea typeface="+mn-ea"/>
                <a:cs typeface="+mn-cs"/>
              </a:rPr>
              <a:t> attempts</a:t>
            </a:r>
            <a:br>
              <a:rPr kumimoji="0" lang="en-GB" sz="2800" b="1" i="0" u="none" strike="noStrike" kern="1200" cap="none" spc="0" normalizeH="0" baseline="0" noProof="0" dirty="0">
                <a:ln>
                  <a:noFill/>
                </a:ln>
                <a:solidFill>
                  <a:srgbClr val="FFFFFF"/>
                </a:solidFill>
                <a:effectLst/>
                <a:uLnTx/>
                <a:uFillTx/>
                <a:ea typeface="+mn-ea"/>
                <a:cs typeface="+mn-cs"/>
              </a:rPr>
            </a:br>
            <a:r>
              <a:rPr kumimoji="0" lang="en-GB" sz="2800" b="0" i="0" u="none" strike="noStrike" kern="1200" cap="none" spc="0" normalizeH="0" baseline="0" noProof="0" dirty="0">
                <a:ln>
                  <a:noFill/>
                </a:ln>
                <a:solidFill>
                  <a:srgbClr val="FFFFFF"/>
                </a:solidFill>
                <a:effectLst/>
                <a:uLnTx/>
                <a:uFillTx/>
                <a:ea typeface="+mn-ea"/>
                <a:cs typeface="+mn-cs"/>
              </a:rPr>
              <a:t>before discussing a </a:t>
            </a:r>
            <a:r>
              <a:rPr lang="en-GB" sz="2800" dirty="0">
                <a:solidFill>
                  <a:srgbClr val="FFFFFF"/>
                </a:solidFill>
              </a:rPr>
              <a:t>weight loss</a:t>
            </a:r>
            <a:r>
              <a:rPr kumimoji="0" lang="en-GB" sz="2800" b="0" i="0" u="none" strike="noStrike" kern="1200" cap="none" spc="0" normalizeH="0" baseline="0" noProof="0" dirty="0">
                <a:ln>
                  <a:noFill/>
                </a:ln>
                <a:solidFill>
                  <a:srgbClr val="FFFFFF"/>
                </a:solidFill>
                <a:effectLst/>
                <a:uLnTx/>
                <a:uFillTx/>
                <a:ea typeface="+mn-ea"/>
                <a:cs typeface="+mn-cs"/>
              </a:rPr>
              <a:t> plan with an HCP</a:t>
            </a:r>
          </a:p>
        </p:txBody>
      </p:sp>
    </p:spTree>
    <p:extLst>
      <p:ext uri="{BB962C8B-B14F-4D97-AF65-F5344CB8AC3E}">
        <p14:creationId xmlns:p14="http://schemas.microsoft.com/office/powerpoint/2010/main" val="124970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A856-E79D-4319-B854-F5D080ADA0F4}"/>
              </a:ext>
            </a:extLst>
          </p:cNvPr>
          <p:cNvSpPr>
            <a:spLocks noGrp="1"/>
          </p:cNvSpPr>
          <p:nvPr>
            <p:ph type="title"/>
          </p:nvPr>
        </p:nvSpPr>
        <p:spPr/>
        <p:txBody>
          <a:bodyPr/>
          <a:lstStyle/>
          <a:p>
            <a:r>
              <a:rPr lang="en-CA" dirty="0"/>
              <a:t>Weight bias</a:t>
            </a:r>
          </a:p>
        </p:txBody>
      </p:sp>
      <p:sp>
        <p:nvSpPr>
          <p:cNvPr id="3" name="Text Placeholder 2">
            <a:extLst>
              <a:ext uri="{FF2B5EF4-FFF2-40B4-BE49-F238E27FC236}">
                <a16:creationId xmlns:a16="http://schemas.microsoft.com/office/drawing/2014/main" id="{F74871D5-1C40-45CE-9432-A12641C0CD52}"/>
              </a:ext>
            </a:extLst>
          </p:cNvPr>
          <p:cNvSpPr>
            <a:spLocks noGrp="1"/>
          </p:cNvSpPr>
          <p:nvPr>
            <p:ph type="body" sz="quarter" idx="13"/>
          </p:nvPr>
        </p:nvSpPr>
        <p:spPr/>
        <p:txBody>
          <a:bodyPr/>
          <a:lstStyle/>
          <a:p>
            <a:br>
              <a:rPr lang="en-US" sz="1000" i="0" dirty="0"/>
            </a:br>
            <a:r>
              <a:rPr lang="en-US" sz="1000" i="0" dirty="0"/>
              <a:t>1. Still C. Bariatric Times 2018;15:3; 2. </a:t>
            </a:r>
            <a:r>
              <a:rPr lang="en-US" sz="1000" i="0" dirty="0" err="1"/>
              <a:t>Puhl</a:t>
            </a:r>
            <a:r>
              <a:rPr lang="en-US" sz="1000" i="0" dirty="0"/>
              <a:t> R et al. Int J </a:t>
            </a:r>
            <a:r>
              <a:rPr lang="en-US" sz="1000" i="0" dirty="0" err="1"/>
              <a:t>Obes</a:t>
            </a:r>
            <a:r>
              <a:rPr lang="en-US" sz="1000" i="0" dirty="0"/>
              <a:t> 2008;32:992–1000. </a:t>
            </a:r>
            <a:endParaRPr lang="en-CA" sz="1000" i="0" dirty="0"/>
          </a:p>
        </p:txBody>
      </p:sp>
      <p:sp>
        <p:nvSpPr>
          <p:cNvPr id="25" name="Rectangle 24">
            <a:extLst>
              <a:ext uri="{FF2B5EF4-FFF2-40B4-BE49-F238E27FC236}">
                <a16:creationId xmlns:a16="http://schemas.microsoft.com/office/drawing/2014/main" id="{1067CDA5-4F3E-4187-8FED-B6EC79F3F118}"/>
              </a:ext>
            </a:extLst>
          </p:cNvPr>
          <p:cNvSpPr/>
          <p:nvPr/>
        </p:nvSpPr>
        <p:spPr>
          <a:xfrm>
            <a:off x="647700" y="1411225"/>
            <a:ext cx="10833100" cy="44898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ea typeface="+mn-ea"/>
                <a:cs typeface="+mn-cs"/>
              </a:rPr>
              <a:t>			</a:t>
            </a:r>
          </a:p>
        </p:txBody>
      </p:sp>
      <p:sp>
        <p:nvSpPr>
          <p:cNvPr id="26" name="Rectangle 25">
            <a:extLst>
              <a:ext uri="{FF2B5EF4-FFF2-40B4-BE49-F238E27FC236}">
                <a16:creationId xmlns:a16="http://schemas.microsoft.com/office/drawing/2014/main" id="{8DA479CC-AB99-4A22-B2DA-1F1D28812451}"/>
              </a:ext>
            </a:extLst>
          </p:cNvPr>
          <p:cNvSpPr/>
          <p:nvPr/>
        </p:nvSpPr>
        <p:spPr>
          <a:xfrm rot="5400000">
            <a:off x="3308392" y="1454580"/>
            <a:ext cx="1325565" cy="565760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182880" rIns="0" bIns="18288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ea typeface="+mn-ea"/>
                <a:cs typeface="+mn-cs"/>
              </a:rPr>
              <a:t>Weight bias </a:t>
            </a:r>
            <a:r>
              <a:rPr kumimoji="0" lang="en-US" sz="2000" b="0" i="0" u="none" strike="noStrike" kern="1200" cap="none" spc="0" normalizeH="0" baseline="0" noProof="0" dirty="0">
                <a:ln>
                  <a:noFill/>
                </a:ln>
                <a:solidFill>
                  <a:srgbClr val="FFFFFF"/>
                </a:solidFill>
                <a:effectLst/>
                <a:uLnTx/>
                <a:uFillTx/>
                <a:ea typeface="+mn-ea"/>
                <a:cs typeface="+mn-cs"/>
              </a:rPr>
              <a:t>ranks just below race, gender, and age as the </a:t>
            </a:r>
            <a:r>
              <a:rPr kumimoji="0" lang="en-US" sz="2000" b="1" i="0" u="none" strike="noStrike" kern="1200" cap="none" spc="0" normalizeH="0" baseline="0" noProof="0" dirty="0">
                <a:ln>
                  <a:noFill/>
                </a:ln>
                <a:solidFill>
                  <a:srgbClr val="FFFFFF"/>
                </a:solidFill>
                <a:effectLst/>
                <a:uLnTx/>
                <a:uFillTx/>
                <a:ea typeface="+mn-ea"/>
                <a:cs typeface="+mn-cs"/>
              </a:rPr>
              <a:t>fourth most common form </a:t>
            </a:r>
            <a:br>
              <a:rPr kumimoji="0" lang="en-US" sz="2000" b="1" i="0" u="none" strike="noStrike" kern="1200" cap="none" spc="0" normalizeH="0" baseline="0" noProof="0" dirty="0">
                <a:ln>
                  <a:noFill/>
                </a:ln>
                <a:solidFill>
                  <a:srgbClr val="FFFFFF"/>
                </a:solidFill>
                <a:effectLst/>
                <a:uLnTx/>
                <a:uFillTx/>
                <a:ea typeface="+mn-ea"/>
                <a:cs typeface="+mn-cs"/>
              </a:rPr>
            </a:br>
            <a:r>
              <a:rPr kumimoji="0" lang="en-US" sz="2000" b="1" i="0" u="none" strike="noStrike" kern="1200" cap="none" spc="0" normalizeH="0" baseline="0" noProof="0" dirty="0">
                <a:ln>
                  <a:noFill/>
                </a:ln>
                <a:solidFill>
                  <a:srgbClr val="FFFFFF"/>
                </a:solidFill>
                <a:effectLst/>
                <a:uLnTx/>
                <a:uFillTx/>
                <a:ea typeface="+mn-ea"/>
                <a:cs typeface="+mn-cs"/>
              </a:rPr>
              <a:t>of discrimination</a:t>
            </a:r>
            <a:r>
              <a:rPr kumimoji="0" lang="en-US" sz="2000" b="0" i="0" u="none" strike="noStrike" kern="1200" cap="none" spc="0" normalizeH="0" baseline="0" noProof="0" dirty="0">
                <a:ln>
                  <a:noFill/>
                </a:ln>
                <a:solidFill>
                  <a:srgbClr val="FFFFFF"/>
                </a:solidFill>
                <a:effectLst/>
                <a:uLnTx/>
                <a:uFillTx/>
                <a:ea typeface="+mn-ea"/>
                <a:cs typeface="+mn-cs"/>
              </a:rPr>
              <a:t> in the U.S.</a:t>
            </a:r>
            <a:r>
              <a:rPr kumimoji="0" lang="en-US" sz="2000" b="0" i="0" u="none" strike="noStrike" kern="1200" cap="none" spc="0" normalizeH="0" baseline="30000" noProof="0" dirty="0">
                <a:ln>
                  <a:noFill/>
                </a:ln>
                <a:solidFill>
                  <a:srgbClr val="FFFFFF"/>
                </a:solidFill>
                <a:effectLst/>
                <a:uLnTx/>
                <a:uFillTx/>
                <a:ea typeface="+mn-ea"/>
                <a:cs typeface="+mn-cs"/>
              </a:rPr>
              <a:t>2</a:t>
            </a:r>
          </a:p>
        </p:txBody>
      </p:sp>
      <p:sp>
        <p:nvSpPr>
          <p:cNvPr id="29" name="TextBox 28">
            <a:extLst>
              <a:ext uri="{FF2B5EF4-FFF2-40B4-BE49-F238E27FC236}">
                <a16:creationId xmlns:a16="http://schemas.microsoft.com/office/drawing/2014/main" id="{91D77FAC-F1DC-402A-B150-126A13C6055C}"/>
              </a:ext>
            </a:extLst>
          </p:cNvPr>
          <p:cNvSpPr txBox="1"/>
          <p:nvPr/>
        </p:nvSpPr>
        <p:spPr>
          <a:xfrm>
            <a:off x="6568061" y="4899471"/>
            <a:ext cx="5119706"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effectLst/>
                <a:uLnTx/>
                <a:uFillTx/>
                <a:ea typeface="+mn-ea"/>
                <a:cs typeface="+mn-cs"/>
              </a:rPr>
              <a:t>Reported </a:t>
            </a:r>
            <a:r>
              <a:rPr kumimoji="0" lang="en-CA" sz="2400" b="1" i="0" u="none" strike="noStrike" kern="1200" cap="none" spc="0" normalizeH="0" baseline="0" noProof="0" dirty="0">
                <a:ln>
                  <a:noFill/>
                </a:ln>
                <a:effectLst/>
                <a:uLnTx/>
                <a:uFillTx/>
                <a:ea typeface="+mn-ea"/>
                <a:cs typeface="+mn-cs"/>
              </a:rPr>
              <a:t>daily or lifetime </a:t>
            </a:r>
            <a:r>
              <a:rPr kumimoji="0" lang="en-CA" sz="2400" b="0" i="0" u="none" strike="noStrike" kern="1200" cap="none" spc="0" normalizeH="0" baseline="0" noProof="0" dirty="0">
                <a:ln>
                  <a:noFill/>
                </a:ln>
                <a:effectLst/>
                <a:uLnTx/>
                <a:uFillTx/>
                <a:ea typeface="+mn-ea"/>
                <a:cs typeface="+mn-cs"/>
              </a:rPr>
              <a:t>discrimination due to weight</a:t>
            </a:r>
            <a:r>
              <a:rPr kumimoji="0" lang="en-CA" sz="2400" b="0" i="0" u="none" strike="noStrike" kern="1200" cap="none" spc="0" normalizeH="0" baseline="30000" noProof="0" dirty="0">
                <a:ln>
                  <a:noFill/>
                </a:ln>
                <a:effectLst/>
                <a:uLnTx/>
                <a:uFillTx/>
                <a:ea typeface="+mn-ea"/>
                <a:cs typeface="+mn-cs"/>
              </a:rPr>
              <a:t>2</a:t>
            </a:r>
          </a:p>
        </p:txBody>
      </p:sp>
      <p:grpSp>
        <p:nvGrpSpPr>
          <p:cNvPr id="32" name="Group 31">
            <a:extLst>
              <a:ext uri="{FF2B5EF4-FFF2-40B4-BE49-F238E27FC236}">
                <a16:creationId xmlns:a16="http://schemas.microsoft.com/office/drawing/2014/main" id="{A0B859B0-2887-414C-AEE8-E34CDEE6D66C}"/>
              </a:ext>
            </a:extLst>
          </p:cNvPr>
          <p:cNvGrpSpPr>
            <a:grpSpLocks noChangeAspect="1"/>
          </p:cNvGrpSpPr>
          <p:nvPr/>
        </p:nvGrpSpPr>
        <p:grpSpPr>
          <a:xfrm>
            <a:off x="6515982" y="1342626"/>
            <a:ext cx="2628000" cy="1735991"/>
            <a:chOff x="4204532" y="2099589"/>
            <a:chExt cx="3367853" cy="2224723"/>
          </a:xfrm>
        </p:grpSpPr>
        <p:sp>
          <p:nvSpPr>
            <p:cNvPr id="39" name="Oval 38">
              <a:extLst>
                <a:ext uri="{FF2B5EF4-FFF2-40B4-BE49-F238E27FC236}">
                  <a16:creationId xmlns:a16="http://schemas.microsoft.com/office/drawing/2014/main" id="{F3E43EF7-2344-409A-918B-59354552A839}"/>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40" name="Group 39">
              <a:extLst>
                <a:ext uri="{FF2B5EF4-FFF2-40B4-BE49-F238E27FC236}">
                  <a16:creationId xmlns:a16="http://schemas.microsoft.com/office/drawing/2014/main" id="{491EA63F-B97B-47D0-A74A-D7876F1DC04E}"/>
                </a:ext>
              </a:extLst>
            </p:cNvPr>
            <p:cNvGrpSpPr/>
            <p:nvPr/>
          </p:nvGrpSpPr>
          <p:grpSpPr>
            <a:xfrm>
              <a:off x="4204532" y="2099589"/>
              <a:ext cx="3367853" cy="2224723"/>
              <a:chOff x="-16613" y="1139125"/>
              <a:chExt cx="3814834" cy="2519988"/>
            </a:xfrm>
          </p:grpSpPr>
          <p:graphicFrame>
            <p:nvGraphicFramePr>
              <p:cNvPr id="41" name="Chart 40">
                <a:extLst>
                  <a:ext uri="{FF2B5EF4-FFF2-40B4-BE49-F238E27FC236}">
                    <a16:creationId xmlns:a16="http://schemas.microsoft.com/office/drawing/2014/main" id="{E1F5051A-88D3-42D7-A269-5AB9CBD0413C}"/>
                  </a:ext>
                </a:extLst>
              </p:cNvPr>
              <p:cNvGraphicFramePr/>
              <p:nvPr>
                <p:extLst>
                  <p:ext uri="{D42A27DB-BD31-4B8C-83A1-F6EECF244321}">
                    <p14:modId xmlns:p14="http://schemas.microsoft.com/office/powerpoint/2010/main" val="2699979534"/>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6CD4DF6A-1077-48C7-8BE1-12CC74230904}"/>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ea typeface="+mn-ea"/>
                    <a:cs typeface="+mn-cs"/>
                  </a:rPr>
                  <a:t>5%</a:t>
                </a:r>
                <a:endParaRPr kumimoji="0" lang="en-GB" sz="2400" b="1" i="0" u="none" strike="noStrike" kern="1200" cap="none" spc="0" normalizeH="0" baseline="30000" noProof="0" dirty="0">
                  <a:ln>
                    <a:noFill/>
                  </a:ln>
                  <a:effectLst/>
                  <a:uLnTx/>
                  <a:uFillTx/>
                  <a:ea typeface="+mn-ea"/>
                  <a:cs typeface="+mn-cs"/>
                </a:endParaRPr>
              </a:p>
            </p:txBody>
          </p:sp>
        </p:grpSp>
      </p:grpSp>
      <p:grpSp>
        <p:nvGrpSpPr>
          <p:cNvPr id="33" name="Group 32">
            <a:extLst>
              <a:ext uri="{FF2B5EF4-FFF2-40B4-BE49-F238E27FC236}">
                <a16:creationId xmlns:a16="http://schemas.microsoft.com/office/drawing/2014/main" id="{6B83D40D-CA7E-41DC-BA0A-80AD9F2E9B33}"/>
              </a:ext>
            </a:extLst>
          </p:cNvPr>
          <p:cNvGrpSpPr>
            <a:grpSpLocks noChangeAspect="1"/>
          </p:cNvGrpSpPr>
          <p:nvPr/>
        </p:nvGrpSpPr>
        <p:grpSpPr>
          <a:xfrm>
            <a:off x="9056697" y="1342626"/>
            <a:ext cx="2628000" cy="1735991"/>
            <a:chOff x="4204532" y="2099589"/>
            <a:chExt cx="3367853" cy="2224723"/>
          </a:xfrm>
        </p:grpSpPr>
        <p:sp>
          <p:nvSpPr>
            <p:cNvPr id="35" name="Oval 34">
              <a:extLst>
                <a:ext uri="{FF2B5EF4-FFF2-40B4-BE49-F238E27FC236}">
                  <a16:creationId xmlns:a16="http://schemas.microsoft.com/office/drawing/2014/main" id="{45690207-96B7-49F7-849E-6E8F3A435F5E}"/>
                </a:ext>
              </a:extLst>
            </p:cNvPr>
            <p:cNvSpPr/>
            <p:nvPr/>
          </p:nvSpPr>
          <p:spPr>
            <a:xfrm>
              <a:off x="5233516" y="2506361"/>
              <a:ext cx="1305755" cy="13057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grpSp>
          <p:nvGrpSpPr>
            <p:cNvPr id="36" name="Group 35">
              <a:extLst>
                <a:ext uri="{FF2B5EF4-FFF2-40B4-BE49-F238E27FC236}">
                  <a16:creationId xmlns:a16="http://schemas.microsoft.com/office/drawing/2014/main" id="{84AA15C5-1BE1-4DAD-9DD0-E453F597706E}"/>
                </a:ext>
              </a:extLst>
            </p:cNvPr>
            <p:cNvGrpSpPr/>
            <p:nvPr/>
          </p:nvGrpSpPr>
          <p:grpSpPr>
            <a:xfrm>
              <a:off x="4204532" y="2099589"/>
              <a:ext cx="3367853" cy="2224723"/>
              <a:chOff x="-16613" y="1139125"/>
              <a:chExt cx="3814834" cy="2519988"/>
            </a:xfrm>
          </p:grpSpPr>
          <p:graphicFrame>
            <p:nvGraphicFramePr>
              <p:cNvPr id="37" name="Chart 36">
                <a:extLst>
                  <a:ext uri="{FF2B5EF4-FFF2-40B4-BE49-F238E27FC236}">
                    <a16:creationId xmlns:a16="http://schemas.microsoft.com/office/drawing/2014/main" id="{C5365398-C2CF-448E-9228-8CF488D74FDB}"/>
                  </a:ext>
                </a:extLst>
              </p:cNvPr>
              <p:cNvGraphicFramePr/>
              <p:nvPr>
                <p:extLst>
                  <p:ext uri="{D42A27DB-BD31-4B8C-83A1-F6EECF244321}">
                    <p14:modId xmlns:p14="http://schemas.microsoft.com/office/powerpoint/2010/main" val="1454443104"/>
                  </p:ext>
                </p:extLst>
              </p:nvPr>
            </p:nvGraphicFramePr>
            <p:xfrm>
              <a:off x="-16613" y="1139125"/>
              <a:ext cx="3814834" cy="2519988"/>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a:extLst>
                  <a:ext uri="{FF2B5EF4-FFF2-40B4-BE49-F238E27FC236}">
                    <a16:creationId xmlns:a16="http://schemas.microsoft.com/office/drawing/2014/main" id="{2D538973-A62E-453B-8971-03276C8AEBF8}"/>
                  </a:ext>
                </a:extLst>
              </p:cNvPr>
              <p:cNvSpPr/>
              <p:nvPr/>
            </p:nvSpPr>
            <p:spPr>
              <a:xfrm>
                <a:off x="1300821" y="2112745"/>
                <a:ext cx="1186836" cy="666975"/>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effectLst/>
                    <a:uLnTx/>
                    <a:uFillTx/>
                    <a:ea typeface="+mn-ea"/>
                    <a:cs typeface="+mn-cs"/>
                  </a:rPr>
                  <a:t>10%</a:t>
                </a:r>
                <a:endParaRPr kumimoji="0" lang="en-GB" sz="2400" b="1" i="0" u="none" strike="noStrike" kern="1200" cap="none" spc="0" normalizeH="0" baseline="30000" noProof="0" dirty="0">
                  <a:ln>
                    <a:noFill/>
                  </a:ln>
                  <a:effectLst/>
                  <a:uLnTx/>
                  <a:uFillTx/>
                  <a:ea typeface="+mn-ea"/>
                  <a:cs typeface="+mn-cs"/>
                </a:endParaRPr>
              </a:p>
            </p:txBody>
          </p:sp>
        </p:grpSp>
      </p:grpSp>
      <p:sp>
        <p:nvSpPr>
          <p:cNvPr id="34" name="TextBox 33">
            <a:extLst>
              <a:ext uri="{FF2B5EF4-FFF2-40B4-BE49-F238E27FC236}">
                <a16:creationId xmlns:a16="http://schemas.microsoft.com/office/drawing/2014/main" id="{92F2FD53-6E84-4438-A05B-37883040B00C}"/>
              </a:ext>
            </a:extLst>
          </p:cNvPr>
          <p:cNvSpPr txBox="1"/>
          <p:nvPr/>
        </p:nvSpPr>
        <p:spPr>
          <a:xfrm>
            <a:off x="8622861" y="1979789"/>
            <a:ext cx="954956"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effectLst/>
                <a:uLnTx/>
                <a:uFillTx/>
                <a:ea typeface="+mn-ea"/>
                <a:cs typeface="+mn-cs"/>
              </a:rPr>
              <a:t>and</a:t>
            </a:r>
          </a:p>
        </p:txBody>
      </p:sp>
      <p:sp>
        <p:nvSpPr>
          <p:cNvPr id="53" name="TextBox 52">
            <a:extLst>
              <a:ext uri="{FF2B5EF4-FFF2-40B4-BE49-F238E27FC236}">
                <a16:creationId xmlns:a16="http://schemas.microsoft.com/office/drawing/2014/main" id="{DE4A86D5-410D-4405-97CA-C0FCD4B336E1}"/>
              </a:ext>
            </a:extLst>
          </p:cNvPr>
          <p:cNvSpPr txBox="1"/>
          <p:nvPr/>
        </p:nvSpPr>
        <p:spPr>
          <a:xfrm>
            <a:off x="1142372" y="2545784"/>
            <a:ext cx="5664931" cy="1015663"/>
          </a:xfrm>
          <a:prstGeom prst="rect">
            <a:avLst/>
          </a:prstGeom>
          <a:solidFill>
            <a:schemeClr val="bg1"/>
          </a:solidFill>
          <a:ln>
            <a:noFill/>
          </a:ln>
        </p:spPr>
        <p:txBody>
          <a:bodyPr wrap="square">
            <a:spAutoFit/>
          </a:bodyPr>
          <a:lstStyle/>
          <a:p>
            <a:r>
              <a:rPr lang="en-US" sz="2000" b="1" i="0" dirty="0">
                <a:effectLst/>
                <a:latin typeface="arial" panose="020B0604020202020204" pitchFamily="34" charset="0"/>
              </a:rPr>
              <a:t>Weight bias</a:t>
            </a:r>
            <a:r>
              <a:rPr lang="en-US" sz="2000" b="0" i="0" dirty="0">
                <a:effectLst/>
                <a:latin typeface="arial" panose="020B0604020202020204" pitchFamily="34" charset="0"/>
              </a:rPr>
              <a:t> is </a:t>
            </a:r>
            <a:r>
              <a:rPr lang="en-US" sz="2000" i="0" dirty="0">
                <a:effectLst/>
                <a:latin typeface="arial" panose="020B0604020202020204" pitchFamily="34" charset="0"/>
              </a:rPr>
              <a:t>defined</a:t>
            </a:r>
            <a:r>
              <a:rPr lang="en-US" sz="2000" b="0" i="0" dirty="0">
                <a:effectLst/>
                <a:latin typeface="arial" panose="020B0604020202020204" pitchFamily="34" charset="0"/>
              </a:rPr>
              <a:t> as </a:t>
            </a:r>
            <a:br>
              <a:rPr lang="en-US" sz="2000" b="0" i="0" dirty="0">
                <a:effectLst/>
                <a:latin typeface="arial" panose="020B0604020202020204" pitchFamily="34" charset="0"/>
              </a:rPr>
            </a:br>
            <a:r>
              <a:rPr lang="en-US" sz="2000" b="0" i="0" dirty="0">
                <a:effectLst/>
                <a:latin typeface="arial" panose="020B0604020202020204" pitchFamily="34" charset="0"/>
              </a:rPr>
              <a:t>negative attitudes towards, and beliefs about, others because of their weight</a:t>
            </a:r>
            <a:r>
              <a:rPr lang="en-US" sz="2000" b="0" i="0" baseline="30000" dirty="0">
                <a:effectLst/>
                <a:latin typeface="arial" panose="020B0604020202020204" pitchFamily="34" charset="0"/>
              </a:rPr>
              <a:t>1</a:t>
            </a:r>
            <a:endParaRPr lang="en-CA" sz="2000" baseline="30000" dirty="0"/>
          </a:p>
        </p:txBody>
      </p:sp>
      <p:grpSp>
        <p:nvGrpSpPr>
          <p:cNvPr id="54" name="Group 53">
            <a:extLst>
              <a:ext uri="{FF2B5EF4-FFF2-40B4-BE49-F238E27FC236}">
                <a16:creationId xmlns:a16="http://schemas.microsoft.com/office/drawing/2014/main" id="{F88749CE-883A-4057-A696-DB5ED44478F0}"/>
              </a:ext>
            </a:extLst>
          </p:cNvPr>
          <p:cNvGrpSpPr/>
          <p:nvPr/>
        </p:nvGrpSpPr>
        <p:grpSpPr>
          <a:xfrm>
            <a:off x="7390537" y="3367729"/>
            <a:ext cx="869107" cy="1504169"/>
            <a:chOff x="5234578" y="2207150"/>
            <a:chExt cx="426108" cy="737468"/>
          </a:xfrm>
          <a:solidFill>
            <a:schemeClr val="tx2"/>
          </a:solidFill>
        </p:grpSpPr>
        <p:sp>
          <p:nvSpPr>
            <p:cNvPr id="55" name="Freeform 26">
              <a:extLst>
                <a:ext uri="{FF2B5EF4-FFF2-40B4-BE49-F238E27FC236}">
                  <a16:creationId xmlns:a16="http://schemas.microsoft.com/office/drawing/2014/main" id="{58EF18CB-EA13-4C2A-9207-2E745888AAF6}"/>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a:extLst>
                <a:ext uri="{FF2B5EF4-FFF2-40B4-BE49-F238E27FC236}">
                  <a16:creationId xmlns:a16="http://schemas.microsoft.com/office/drawing/2014/main" id="{4EDE96CE-C2CA-486D-8FA5-4E83AAF916ED}"/>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a:extLst>
                <a:ext uri="{FF2B5EF4-FFF2-40B4-BE49-F238E27FC236}">
                  <a16:creationId xmlns:a16="http://schemas.microsoft.com/office/drawing/2014/main" id="{5157C4BD-DF91-42C0-9A8C-1E1079B9013D}"/>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9">
              <a:extLst>
                <a:ext uri="{FF2B5EF4-FFF2-40B4-BE49-F238E27FC236}">
                  <a16:creationId xmlns:a16="http://schemas.microsoft.com/office/drawing/2014/main" id="{C6C87A28-C51D-497B-ADD6-ED08F2D85EBE}"/>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A28F468D-B652-4F06-A9A7-3849EEBBCC7C}"/>
              </a:ext>
            </a:extLst>
          </p:cNvPr>
          <p:cNvGrpSpPr/>
          <p:nvPr/>
        </p:nvGrpSpPr>
        <p:grpSpPr>
          <a:xfrm>
            <a:off x="10018599" y="3361706"/>
            <a:ext cx="763264" cy="1516214"/>
            <a:chOff x="4850450" y="2327496"/>
            <a:chExt cx="310660" cy="617122"/>
          </a:xfrm>
          <a:solidFill>
            <a:schemeClr val="tx2"/>
          </a:solidFill>
        </p:grpSpPr>
        <p:sp>
          <p:nvSpPr>
            <p:cNvPr id="60" name="Freeform 32">
              <a:extLst>
                <a:ext uri="{FF2B5EF4-FFF2-40B4-BE49-F238E27FC236}">
                  <a16:creationId xmlns:a16="http://schemas.microsoft.com/office/drawing/2014/main" id="{9EB5BD63-C440-4EE0-B79F-B8F08DB825B2}"/>
                </a:ext>
              </a:extLst>
            </p:cNvPr>
            <p:cNvSpPr>
              <a:spLocks/>
            </p:cNvSpPr>
            <p:nvPr/>
          </p:nvSpPr>
          <p:spPr bwMode="auto">
            <a:xfrm>
              <a:off x="4850450" y="2449941"/>
              <a:ext cx="310660" cy="439402"/>
            </a:xfrm>
            <a:custGeom>
              <a:avLst/>
              <a:gdLst>
                <a:gd name="T0" fmla="*/ 229 w 458"/>
                <a:gd name="T1" fmla="*/ 22 h 646"/>
                <a:gd name="T2" fmla="*/ 165 w 458"/>
                <a:gd name="T3" fmla="*/ 0 h 646"/>
                <a:gd name="T4" fmla="*/ 160 w 458"/>
                <a:gd name="T5" fmla="*/ 0 h 646"/>
                <a:gd name="T6" fmla="*/ 159 w 458"/>
                <a:gd name="T7" fmla="*/ 0 h 646"/>
                <a:gd name="T8" fmla="*/ 157 w 458"/>
                <a:gd name="T9" fmla="*/ 0 h 646"/>
                <a:gd name="T10" fmla="*/ 89 w 458"/>
                <a:gd name="T11" fmla="*/ 29 h 646"/>
                <a:gd name="T12" fmla="*/ 0 w 458"/>
                <a:gd name="T13" fmla="*/ 342 h 646"/>
                <a:gd name="T14" fmla="*/ 35 w 458"/>
                <a:gd name="T15" fmla="*/ 379 h 646"/>
                <a:gd name="T16" fmla="*/ 36 w 458"/>
                <a:gd name="T17" fmla="*/ 379 h 646"/>
                <a:gd name="T18" fmla="*/ 39 w 458"/>
                <a:gd name="T19" fmla="*/ 379 h 646"/>
                <a:gd name="T20" fmla="*/ 69 w 458"/>
                <a:gd name="T21" fmla="*/ 209 h 646"/>
                <a:gd name="T22" fmla="*/ 75 w 458"/>
                <a:gd name="T23" fmla="*/ 153 h 646"/>
                <a:gd name="T24" fmla="*/ 90 w 458"/>
                <a:gd name="T25" fmla="*/ 133 h 646"/>
                <a:gd name="T26" fmla="*/ 86 w 458"/>
                <a:gd name="T27" fmla="*/ 140 h 646"/>
                <a:gd name="T28" fmla="*/ 120 w 458"/>
                <a:gd name="T29" fmla="*/ 250 h 646"/>
                <a:gd name="T30" fmla="*/ 191 w 458"/>
                <a:gd name="T31" fmla="*/ 252 h 646"/>
                <a:gd name="T32" fmla="*/ 108 w 458"/>
                <a:gd name="T33" fmla="*/ 259 h 646"/>
                <a:gd name="T34" fmla="*/ 77 w 458"/>
                <a:gd name="T35" fmla="*/ 230 h 646"/>
                <a:gd name="T36" fmla="*/ 13 w 458"/>
                <a:gd name="T37" fmla="*/ 596 h 646"/>
                <a:gd name="T38" fmla="*/ 229 w 458"/>
                <a:gd name="T39" fmla="*/ 646 h 646"/>
                <a:gd name="T40" fmla="*/ 445 w 458"/>
                <a:gd name="T41" fmla="*/ 596 h 646"/>
                <a:gd name="T42" fmla="*/ 381 w 458"/>
                <a:gd name="T43" fmla="*/ 230 h 646"/>
                <a:gd name="T44" fmla="*/ 350 w 458"/>
                <a:gd name="T45" fmla="*/ 259 h 646"/>
                <a:gd name="T46" fmla="*/ 267 w 458"/>
                <a:gd name="T47" fmla="*/ 252 h 646"/>
                <a:gd name="T48" fmla="*/ 338 w 458"/>
                <a:gd name="T49" fmla="*/ 250 h 646"/>
                <a:gd name="T50" fmla="*/ 372 w 458"/>
                <a:gd name="T51" fmla="*/ 140 h 646"/>
                <a:gd name="T52" fmla="*/ 368 w 458"/>
                <a:gd name="T53" fmla="*/ 133 h 646"/>
                <a:gd name="T54" fmla="*/ 383 w 458"/>
                <a:gd name="T55" fmla="*/ 153 h 646"/>
                <a:gd name="T56" fmla="*/ 389 w 458"/>
                <a:gd name="T57" fmla="*/ 209 h 646"/>
                <a:gd name="T58" fmla="*/ 419 w 458"/>
                <a:gd name="T59" fmla="*/ 379 h 646"/>
                <a:gd name="T60" fmla="*/ 422 w 458"/>
                <a:gd name="T61" fmla="*/ 379 h 646"/>
                <a:gd name="T62" fmla="*/ 423 w 458"/>
                <a:gd name="T63" fmla="*/ 379 h 646"/>
                <a:gd name="T64" fmla="*/ 458 w 458"/>
                <a:gd name="T65" fmla="*/ 342 h 646"/>
                <a:gd name="T66" fmla="*/ 369 w 458"/>
                <a:gd name="T67" fmla="*/ 29 h 646"/>
                <a:gd name="T68" fmla="*/ 301 w 458"/>
                <a:gd name="T69" fmla="*/ 0 h 646"/>
                <a:gd name="T70" fmla="*/ 298 w 458"/>
                <a:gd name="T71" fmla="*/ 0 h 646"/>
                <a:gd name="T72" fmla="*/ 298 w 458"/>
                <a:gd name="T73" fmla="*/ 0 h 646"/>
                <a:gd name="T74" fmla="*/ 293 w 458"/>
                <a:gd name="T75" fmla="*/ 0 h 646"/>
                <a:gd name="T76" fmla="*/ 229 w 458"/>
                <a:gd name="T77" fmla="*/ 2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646">
                  <a:moveTo>
                    <a:pt x="229" y="22"/>
                  </a:moveTo>
                  <a:cubicBezTo>
                    <a:pt x="205" y="22"/>
                    <a:pt x="183" y="14"/>
                    <a:pt x="165" y="0"/>
                  </a:cubicBezTo>
                  <a:cubicBezTo>
                    <a:pt x="160" y="0"/>
                    <a:pt x="160" y="0"/>
                    <a:pt x="160" y="0"/>
                  </a:cubicBezTo>
                  <a:cubicBezTo>
                    <a:pt x="160" y="0"/>
                    <a:pt x="160" y="0"/>
                    <a:pt x="159" y="0"/>
                  </a:cubicBezTo>
                  <a:cubicBezTo>
                    <a:pt x="159" y="0"/>
                    <a:pt x="158" y="0"/>
                    <a:pt x="157" y="0"/>
                  </a:cubicBezTo>
                  <a:cubicBezTo>
                    <a:pt x="151" y="0"/>
                    <a:pt x="121" y="0"/>
                    <a:pt x="89" y="29"/>
                  </a:cubicBezTo>
                  <a:cubicBezTo>
                    <a:pt x="35" y="80"/>
                    <a:pt x="5" y="185"/>
                    <a:pt x="0" y="342"/>
                  </a:cubicBezTo>
                  <a:cubicBezTo>
                    <a:pt x="0" y="362"/>
                    <a:pt x="15" y="378"/>
                    <a:pt x="35" y="379"/>
                  </a:cubicBezTo>
                  <a:cubicBezTo>
                    <a:pt x="35" y="379"/>
                    <a:pt x="36" y="379"/>
                    <a:pt x="36" y="379"/>
                  </a:cubicBezTo>
                  <a:cubicBezTo>
                    <a:pt x="37" y="379"/>
                    <a:pt x="38" y="379"/>
                    <a:pt x="39" y="379"/>
                  </a:cubicBezTo>
                  <a:cubicBezTo>
                    <a:pt x="69" y="209"/>
                    <a:pt x="69" y="209"/>
                    <a:pt x="69" y="209"/>
                  </a:cubicBezTo>
                  <a:cubicBezTo>
                    <a:pt x="64" y="191"/>
                    <a:pt x="66" y="171"/>
                    <a:pt x="75" y="153"/>
                  </a:cubicBezTo>
                  <a:cubicBezTo>
                    <a:pt x="79" y="146"/>
                    <a:pt x="84" y="139"/>
                    <a:pt x="90" y="133"/>
                  </a:cubicBezTo>
                  <a:cubicBezTo>
                    <a:pt x="89" y="135"/>
                    <a:pt x="87" y="138"/>
                    <a:pt x="86" y="140"/>
                  </a:cubicBezTo>
                  <a:cubicBezTo>
                    <a:pt x="65" y="180"/>
                    <a:pt x="80" y="229"/>
                    <a:pt x="120" y="250"/>
                  </a:cubicBezTo>
                  <a:cubicBezTo>
                    <a:pt x="143" y="262"/>
                    <a:pt x="169" y="262"/>
                    <a:pt x="191" y="252"/>
                  </a:cubicBezTo>
                  <a:cubicBezTo>
                    <a:pt x="167" y="269"/>
                    <a:pt x="135" y="273"/>
                    <a:pt x="108" y="259"/>
                  </a:cubicBezTo>
                  <a:cubicBezTo>
                    <a:pt x="94" y="252"/>
                    <a:pt x="84" y="241"/>
                    <a:pt x="77" y="230"/>
                  </a:cubicBezTo>
                  <a:cubicBezTo>
                    <a:pt x="13" y="596"/>
                    <a:pt x="13" y="596"/>
                    <a:pt x="13" y="596"/>
                  </a:cubicBezTo>
                  <a:cubicBezTo>
                    <a:pt x="13" y="596"/>
                    <a:pt x="91" y="646"/>
                    <a:pt x="229" y="646"/>
                  </a:cubicBezTo>
                  <a:cubicBezTo>
                    <a:pt x="367" y="646"/>
                    <a:pt x="445" y="596"/>
                    <a:pt x="445" y="596"/>
                  </a:cubicBezTo>
                  <a:cubicBezTo>
                    <a:pt x="381" y="230"/>
                    <a:pt x="381" y="230"/>
                    <a:pt x="381" y="230"/>
                  </a:cubicBezTo>
                  <a:cubicBezTo>
                    <a:pt x="374" y="241"/>
                    <a:pt x="363" y="252"/>
                    <a:pt x="350" y="259"/>
                  </a:cubicBezTo>
                  <a:cubicBezTo>
                    <a:pt x="323" y="273"/>
                    <a:pt x="290" y="269"/>
                    <a:pt x="267" y="252"/>
                  </a:cubicBezTo>
                  <a:cubicBezTo>
                    <a:pt x="289" y="262"/>
                    <a:pt x="315" y="262"/>
                    <a:pt x="338" y="250"/>
                  </a:cubicBezTo>
                  <a:cubicBezTo>
                    <a:pt x="377" y="229"/>
                    <a:pt x="393" y="180"/>
                    <a:pt x="372" y="140"/>
                  </a:cubicBezTo>
                  <a:cubicBezTo>
                    <a:pt x="370" y="138"/>
                    <a:pt x="369" y="135"/>
                    <a:pt x="368" y="133"/>
                  </a:cubicBezTo>
                  <a:cubicBezTo>
                    <a:pt x="374" y="139"/>
                    <a:pt x="379" y="146"/>
                    <a:pt x="383" y="153"/>
                  </a:cubicBezTo>
                  <a:cubicBezTo>
                    <a:pt x="392" y="171"/>
                    <a:pt x="394" y="191"/>
                    <a:pt x="389" y="209"/>
                  </a:cubicBezTo>
                  <a:cubicBezTo>
                    <a:pt x="419" y="379"/>
                    <a:pt x="419" y="379"/>
                    <a:pt x="419" y="379"/>
                  </a:cubicBezTo>
                  <a:cubicBezTo>
                    <a:pt x="420" y="379"/>
                    <a:pt x="421" y="379"/>
                    <a:pt x="422" y="379"/>
                  </a:cubicBezTo>
                  <a:cubicBezTo>
                    <a:pt x="422" y="379"/>
                    <a:pt x="422" y="379"/>
                    <a:pt x="423" y="379"/>
                  </a:cubicBezTo>
                  <a:cubicBezTo>
                    <a:pt x="443" y="378"/>
                    <a:pt x="458" y="362"/>
                    <a:pt x="458" y="342"/>
                  </a:cubicBezTo>
                  <a:cubicBezTo>
                    <a:pt x="453" y="185"/>
                    <a:pt x="423" y="80"/>
                    <a:pt x="369" y="29"/>
                  </a:cubicBezTo>
                  <a:cubicBezTo>
                    <a:pt x="336" y="0"/>
                    <a:pt x="306" y="0"/>
                    <a:pt x="301" y="0"/>
                  </a:cubicBezTo>
                  <a:cubicBezTo>
                    <a:pt x="300" y="0"/>
                    <a:pt x="299" y="0"/>
                    <a:pt x="298" y="0"/>
                  </a:cubicBezTo>
                  <a:cubicBezTo>
                    <a:pt x="298" y="0"/>
                    <a:pt x="298" y="0"/>
                    <a:pt x="298" y="0"/>
                  </a:cubicBezTo>
                  <a:cubicBezTo>
                    <a:pt x="293" y="0"/>
                    <a:pt x="293" y="0"/>
                    <a:pt x="293" y="0"/>
                  </a:cubicBezTo>
                  <a:cubicBezTo>
                    <a:pt x="275" y="14"/>
                    <a:pt x="253" y="22"/>
                    <a:pt x="22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3">
              <a:extLst>
                <a:ext uri="{FF2B5EF4-FFF2-40B4-BE49-F238E27FC236}">
                  <a16:creationId xmlns:a16="http://schemas.microsoft.com/office/drawing/2014/main" id="{6FF5BB6D-DF50-47EF-8C97-424844CC8304}"/>
                </a:ext>
              </a:extLst>
            </p:cNvPr>
            <p:cNvSpPr>
              <a:spLocks/>
            </p:cNvSpPr>
            <p:nvPr/>
          </p:nvSpPr>
          <p:spPr bwMode="auto">
            <a:xfrm>
              <a:off x="4933713" y="2890742"/>
              <a:ext cx="65770" cy="53876"/>
            </a:xfrm>
            <a:custGeom>
              <a:avLst/>
              <a:gdLst>
                <a:gd name="T0" fmla="*/ 6 w 97"/>
                <a:gd name="T1" fmla="*/ 43 h 80"/>
                <a:gd name="T2" fmla="*/ 52 w 97"/>
                <a:gd name="T3" fmla="*/ 80 h 80"/>
                <a:gd name="T4" fmla="*/ 97 w 97"/>
                <a:gd name="T5" fmla="*/ 43 h 80"/>
                <a:gd name="T6" fmla="*/ 97 w 97"/>
                <a:gd name="T7" fmla="*/ 9 h 80"/>
                <a:gd name="T8" fmla="*/ 0 w 97"/>
                <a:gd name="T9" fmla="*/ 0 h 80"/>
                <a:gd name="T10" fmla="*/ 6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6" y="43"/>
                  </a:moveTo>
                  <a:cubicBezTo>
                    <a:pt x="6" y="63"/>
                    <a:pt x="26" y="80"/>
                    <a:pt x="52" y="80"/>
                  </a:cubicBezTo>
                  <a:cubicBezTo>
                    <a:pt x="77" y="80"/>
                    <a:pt x="97" y="63"/>
                    <a:pt x="97" y="43"/>
                  </a:cubicBezTo>
                  <a:cubicBezTo>
                    <a:pt x="97" y="9"/>
                    <a:pt x="97" y="9"/>
                    <a:pt x="97" y="9"/>
                  </a:cubicBezTo>
                  <a:cubicBezTo>
                    <a:pt x="61" y="9"/>
                    <a:pt x="28" y="5"/>
                    <a:pt x="0" y="0"/>
                  </a:cubicBezTo>
                  <a:lnTo>
                    <a:pt x="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63701FC7-2855-4B1F-A7E1-C60092C1C238}"/>
                </a:ext>
              </a:extLst>
            </p:cNvPr>
            <p:cNvSpPr>
              <a:spLocks/>
            </p:cNvSpPr>
            <p:nvPr/>
          </p:nvSpPr>
          <p:spPr bwMode="auto">
            <a:xfrm>
              <a:off x="5011378" y="2890742"/>
              <a:ext cx="65770" cy="53876"/>
            </a:xfrm>
            <a:custGeom>
              <a:avLst/>
              <a:gdLst>
                <a:gd name="T0" fmla="*/ 0 w 97"/>
                <a:gd name="T1" fmla="*/ 43 h 80"/>
                <a:gd name="T2" fmla="*/ 46 w 97"/>
                <a:gd name="T3" fmla="*/ 80 h 80"/>
                <a:gd name="T4" fmla="*/ 92 w 97"/>
                <a:gd name="T5" fmla="*/ 43 h 80"/>
                <a:gd name="T6" fmla="*/ 97 w 97"/>
                <a:gd name="T7" fmla="*/ 0 h 80"/>
                <a:gd name="T8" fmla="*/ 0 w 97"/>
                <a:gd name="T9" fmla="*/ 9 h 80"/>
                <a:gd name="T10" fmla="*/ 0 w 97"/>
                <a:gd name="T11" fmla="*/ 43 h 80"/>
              </a:gdLst>
              <a:ahLst/>
              <a:cxnLst>
                <a:cxn ang="0">
                  <a:pos x="T0" y="T1"/>
                </a:cxn>
                <a:cxn ang="0">
                  <a:pos x="T2" y="T3"/>
                </a:cxn>
                <a:cxn ang="0">
                  <a:pos x="T4" y="T5"/>
                </a:cxn>
                <a:cxn ang="0">
                  <a:pos x="T6" y="T7"/>
                </a:cxn>
                <a:cxn ang="0">
                  <a:pos x="T8" y="T9"/>
                </a:cxn>
                <a:cxn ang="0">
                  <a:pos x="T10" y="T11"/>
                </a:cxn>
              </a:cxnLst>
              <a:rect l="0" t="0" r="r" b="b"/>
              <a:pathLst>
                <a:path w="97" h="80">
                  <a:moveTo>
                    <a:pt x="0" y="43"/>
                  </a:moveTo>
                  <a:cubicBezTo>
                    <a:pt x="0" y="63"/>
                    <a:pt x="21" y="80"/>
                    <a:pt x="46" y="80"/>
                  </a:cubicBezTo>
                  <a:cubicBezTo>
                    <a:pt x="71" y="80"/>
                    <a:pt x="92" y="63"/>
                    <a:pt x="92" y="43"/>
                  </a:cubicBezTo>
                  <a:cubicBezTo>
                    <a:pt x="97" y="0"/>
                    <a:pt x="97" y="0"/>
                    <a:pt x="97" y="0"/>
                  </a:cubicBezTo>
                  <a:cubicBezTo>
                    <a:pt x="70" y="5"/>
                    <a:pt x="37" y="9"/>
                    <a:pt x="0" y="9"/>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35">
              <a:extLst>
                <a:ext uri="{FF2B5EF4-FFF2-40B4-BE49-F238E27FC236}">
                  <a16:creationId xmlns:a16="http://schemas.microsoft.com/office/drawing/2014/main" id="{2F0CDFCD-F8A4-4A6F-94D3-4B0FF0A033CE}"/>
                </a:ext>
              </a:extLst>
            </p:cNvPr>
            <p:cNvSpPr>
              <a:spLocks noChangeArrowheads="1"/>
            </p:cNvSpPr>
            <p:nvPr/>
          </p:nvSpPr>
          <p:spPr bwMode="auto">
            <a:xfrm>
              <a:off x="4940710" y="2327496"/>
              <a:ext cx="130141" cy="1308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27F8BFCB-EEE1-455B-8C46-50A39100919C}"/>
              </a:ext>
            </a:extLst>
          </p:cNvPr>
          <p:cNvSpPr txBox="1"/>
          <p:nvPr/>
        </p:nvSpPr>
        <p:spPr>
          <a:xfrm>
            <a:off x="7946563" y="2964624"/>
            <a:ext cx="2394838" cy="923330"/>
          </a:xfrm>
          <a:prstGeom prst="rect">
            <a:avLst/>
          </a:prstGeom>
          <a:noFill/>
        </p:spPr>
        <p:txBody>
          <a:bodyPr wrap="square" rtlCol="0">
            <a:spAutoFit/>
          </a:bodyPr>
          <a:lstStyle/>
          <a:p>
            <a:pPr algn="ctr"/>
            <a:r>
              <a:rPr lang="en-CA" dirty="0"/>
              <a:t>Of men and women with obesity, respectively</a:t>
            </a:r>
          </a:p>
        </p:txBody>
      </p:sp>
    </p:spTree>
    <p:extLst>
      <p:ext uri="{BB962C8B-B14F-4D97-AF65-F5344CB8AC3E}">
        <p14:creationId xmlns:p14="http://schemas.microsoft.com/office/powerpoint/2010/main" val="14608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F4AC-0AD5-44CB-ABEE-9BA8BED739CA}"/>
              </a:ext>
            </a:extLst>
          </p:cNvPr>
          <p:cNvSpPr>
            <a:spLocks noGrp="1"/>
          </p:cNvSpPr>
          <p:nvPr>
            <p:ph type="title"/>
          </p:nvPr>
        </p:nvSpPr>
        <p:spPr/>
        <p:txBody>
          <a:bodyPr/>
          <a:lstStyle/>
          <a:p>
            <a:r>
              <a:rPr lang="en-CA" dirty="0"/>
              <a:t>Implicit vs explicit bias</a:t>
            </a:r>
          </a:p>
        </p:txBody>
      </p:sp>
      <p:sp>
        <p:nvSpPr>
          <p:cNvPr id="3" name="Text Placeholder 2">
            <a:extLst>
              <a:ext uri="{FF2B5EF4-FFF2-40B4-BE49-F238E27FC236}">
                <a16:creationId xmlns:a16="http://schemas.microsoft.com/office/drawing/2014/main" id="{F4B705E8-69CB-4DFE-BCCB-7EDA4C8CF07B}"/>
              </a:ext>
            </a:extLst>
          </p:cNvPr>
          <p:cNvSpPr>
            <a:spLocks noGrp="1"/>
          </p:cNvSpPr>
          <p:nvPr>
            <p:ph type="body" sz="quarter" idx="13"/>
          </p:nvPr>
        </p:nvSpPr>
        <p:spPr/>
        <p:txBody>
          <a:bodyPr/>
          <a:lstStyle/>
          <a:p>
            <a:r>
              <a:rPr lang="en-US" sz="1000" i="0" dirty="0"/>
              <a:t>Still C. Bariatric Times 2018;15:3; </a:t>
            </a:r>
            <a:r>
              <a:rPr lang="en-CA" sz="1000" i="0" dirty="0"/>
              <a:t>2. </a:t>
            </a:r>
            <a:r>
              <a:rPr lang="en-US" sz="1000" i="0" dirty="0"/>
              <a:t>Understanding Implicit Bias. Kirwan Institute for the Study of Race and Ethnicity. 2015. </a:t>
            </a:r>
            <a:br>
              <a:rPr lang="en-US" sz="1000" i="0" dirty="0"/>
            </a:br>
            <a:r>
              <a:rPr lang="en-US" sz="1000" i="0" dirty="0"/>
              <a:t>Available at: </a:t>
            </a:r>
            <a:r>
              <a:rPr lang="en-US" sz="1000" i="0" dirty="0">
                <a:hlinkClick r:id="rId3">
                  <a:extLst>
                    <a:ext uri="{A12FA001-AC4F-418D-AE19-62706E023703}">
                      <ahyp:hlinkClr xmlns:ahyp="http://schemas.microsoft.com/office/drawing/2018/hyperlinkcolor" val="tx"/>
                    </a:ext>
                  </a:extLst>
                </a:hlinkClick>
              </a:rPr>
              <a:t>http://kirwaninstitute.osu.edu</a:t>
            </a:r>
            <a:r>
              <a:rPr lang="en-US" sz="1000" i="0" dirty="0"/>
              <a:t> Accessed August 2022.</a:t>
            </a:r>
            <a:endParaRPr lang="en-CA" sz="1000" i="0" dirty="0"/>
          </a:p>
        </p:txBody>
      </p:sp>
      <p:sp>
        <p:nvSpPr>
          <p:cNvPr id="4" name="Freeform: Shape 3">
            <a:extLst>
              <a:ext uri="{FF2B5EF4-FFF2-40B4-BE49-F238E27FC236}">
                <a16:creationId xmlns:a16="http://schemas.microsoft.com/office/drawing/2014/main" id="{552E15AE-C08F-4559-91CA-ABBA88788639}"/>
              </a:ext>
            </a:extLst>
          </p:cNvPr>
          <p:cNvSpPr/>
          <p:nvPr/>
        </p:nvSpPr>
        <p:spPr>
          <a:xfrm>
            <a:off x="1879172" y="1409001"/>
            <a:ext cx="3388245" cy="1542515"/>
          </a:xfrm>
          <a:custGeom>
            <a:avLst/>
            <a:gdLst>
              <a:gd name="connsiteX0" fmla="*/ 1271909 w 2541184"/>
              <a:gd name="connsiteY0" fmla="*/ 0 h 1156886"/>
              <a:gd name="connsiteX1" fmla="*/ 2472531 w 2541184"/>
              <a:gd name="connsiteY1" fmla="*/ 798960 h 1156886"/>
              <a:gd name="connsiteX2" fmla="*/ 2541184 w 2541184"/>
              <a:gd name="connsiteY2" fmla="*/ 1020994 h 1156886"/>
              <a:gd name="connsiteX3" fmla="*/ 2522267 w 2541184"/>
              <a:gd name="connsiteY3" fmla="*/ 1018808 h 1156886"/>
              <a:gd name="connsiteX4" fmla="*/ 2282403 w 2541184"/>
              <a:gd name="connsiteY4" fmla="*/ 1008165 h 1156886"/>
              <a:gd name="connsiteX5" fmla="*/ 1633694 w 2541184"/>
              <a:gd name="connsiteY5" fmla="*/ 1137498 h 1156886"/>
              <a:gd name="connsiteX6" fmla="*/ 1118376 w 2541184"/>
              <a:gd name="connsiteY6" fmla="*/ 1134926 h 1156886"/>
              <a:gd name="connsiteX7" fmla="*/ 188620 w 2541184"/>
              <a:gd name="connsiteY7" fmla="*/ 1054865 h 1156886"/>
              <a:gd name="connsiteX8" fmla="*/ 0 w 2541184"/>
              <a:gd name="connsiteY8" fmla="*/ 1029513 h 1156886"/>
              <a:gd name="connsiteX9" fmla="*/ 71287 w 2541184"/>
              <a:gd name="connsiteY9" fmla="*/ 798960 h 1156886"/>
              <a:gd name="connsiteX10" fmla="*/ 1271909 w 2541184"/>
              <a:gd name="connsiteY10" fmla="*/ 0 h 115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1184" h="1156886">
                <a:moveTo>
                  <a:pt x="1271909" y="0"/>
                </a:moveTo>
                <a:cubicBezTo>
                  <a:pt x="1811638" y="0"/>
                  <a:pt x="2274722" y="329445"/>
                  <a:pt x="2472531" y="798960"/>
                </a:cubicBezTo>
                <a:lnTo>
                  <a:pt x="2541184" y="1020994"/>
                </a:lnTo>
                <a:lnTo>
                  <a:pt x="2522267" y="1018808"/>
                </a:lnTo>
                <a:cubicBezTo>
                  <a:pt x="2461190" y="1013066"/>
                  <a:pt x="2384567" y="1008744"/>
                  <a:pt x="2282403" y="1008165"/>
                </a:cubicBezTo>
                <a:cubicBezTo>
                  <a:pt x="1873747" y="1005851"/>
                  <a:pt x="1891481" y="1081445"/>
                  <a:pt x="1633694" y="1137498"/>
                </a:cubicBezTo>
                <a:cubicBezTo>
                  <a:pt x="1375906" y="1193293"/>
                  <a:pt x="1304970" y="1108186"/>
                  <a:pt x="1118376" y="1134926"/>
                </a:cubicBezTo>
                <a:cubicBezTo>
                  <a:pt x="1025079" y="1148297"/>
                  <a:pt x="609612" y="1108250"/>
                  <a:pt x="188620" y="1054865"/>
                </a:cubicBezTo>
                <a:lnTo>
                  <a:pt x="0" y="1029513"/>
                </a:lnTo>
                <a:lnTo>
                  <a:pt x="71287" y="798960"/>
                </a:lnTo>
                <a:cubicBezTo>
                  <a:pt x="269096" y="329445"/>
                  <a:pt x="732181" y="0"/>
                  <a:pt x="1271909" y="0"/>
                </a:cubicBez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sp>
        <p:nvSpPr>
          <p:cNvPr id="5" name="Rectangle 4">
            <a:extLst>
              <a:ext uri="{FF2B5EF4-FFF2-40B4-BE49-F238E27FC236}">
                <a16:creationId xmlns:a16="http://schemas.microsoft.com/office/drawing/2014/main" id="{F675A575-9E1D-4714-99B7-AE7E107593F2}"/>
              </a:ext>
            </a:extLst>
          </p:cNvPr>
          <p:cNvSpPr/>
          <p:nvPr/>
        </p:nvSpPr>
        <p:spPr>
          <a:xfrm>
            <a:off x="647700" y="1562095"/>
            <a:ext cx="2415117" cy="448188"/>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rgbClr val="FFFFFF"/>
                </a:solidFill>
                <a:effectLst/>
                <a:uLnTx/>
                <a:uFillTx/>
                <a:ea typeface="+mn-ea"/>
                <a:cs typeface="+mn-cs"/>
              </a:rPr>
              <a:t>Explicit bias</a:t>
            </a:r>
          </a:p>
        </p:txBody>
      </p:sp>
      <p:sp>
        <p:nvSpPr>
          <p:cNvPr id="6" name="Freeform: Shape 5">
            <a:extLst>
              <a:ext uri="{FF2B5EF4-FFF2-40B4-BE49-F238E27FC236}">
                <a16:creationId xmlns:a16="http://schemas.microsoft.com/office/drawing/2014/main" id="{C06213E8-AE0A-4839-8368-263612FF724B}"/>
              </a:ext>
            </a:extLst>
          </p:cNvPr>
          <p:cNvSpPr>
            <a:spLocks/>
          </p:cNvSpPr>
          <p:nvPr/>
        </p:nvSpPr>
        <p:spPr bwMode="auto">
          <a:xfrm>
            <a:off x="104503" y="2554646"/>
            <a:ext cx="12096387" cy="3577211"/>
          </a:xfrm>
          <a:custGeom>
            <a:avLst/>
            <a:gdLst>
              <a:gd name="connsiteX0" fmla="*/ 332603 w 9150667"/>
              <a:gd name="connsiteY0" fmla="*/ 399 h 2682908"/>
              <a:gd name="connsiteX1" fmla="*/ 635087 w 9150667"/>
              <a:gd name="connsiteY1" fmla="*/ 35540 h 2682908"/>
              <a:gd name="connsiteX2" fmla="*/ 2527755 w 9150667"/>
              <a:gd name="connsiteY2" fmla="*/ 275692 h 2682908"/>
              <a:gd name="connsiteX3" fmla="*/ 3043073 w 9150667"/>
              <a:gd name="connsiteY3" fmla="*/ 278264 h 2682908"/>
              <a:gd name="connsiteX4" fmla="*/ 3691782 w 9150667"/>
              <a:gd name="connsiteY4" fmla="*/ 148931 h 2682908"/>
              <a:gd name="connsiteX5" fmla="*/ 4331495 w 9150667"/>
              <a:gd name="connsiteY5" fmla="*/ 186728 h 2682908"/>
              <a:gd name="connsiteX6" fmla="*/ 5140325 w 9150667"/>
              <a:gd name="connsiteY6" fmla="*/ 44540 h 2682908"/>
              <a:gd name="connsiteX7" fmla="*/ 5140325 w 9150667"/>
              <a:gd name="connsiteY7" fmla="*/ 35540 h 2682908"/>
              <a:gd name="connsiteX8" fmla="*/ 5472928 w 9150667"/>
              <a:gd name="connsiteY8" fmla="*/ 399 h 2682908"/>
              <a:gd name="connsiteX9" fmla="*/ 5775412 w 9150667"/>
              <a:gd name="connsiteY9" fmla="*/ 35540 h 2682908"/>
              <a:gd name="connsiteX10" fmla="*/ 7668080 w 9150667"/>
              <a:gd name="connsiteY10" fmla="*/ 275692 h 2682908"/>
              <a:gd name="connsiteX11" fmla="*/ 8183398 w 9150667"/>
              <a:gd name="connsiteY11" fmla="*/ 278264 h 2682908"/>
              <a:gd name="connsiteX12" fmla="*/ 8832107 w 9150667"/>
              <a:gd name="connsiteY12" fmla="*/ 148931 h 2682908"/>
              <a:gd name="connsiteX13" fmla="*/ 9071971 w 9150667"/>
              <a:gd name="connsiteY13" fmla="*/ 159574 h 2682908"/>
              <a:gd name="connsiteX14" fmla="*/ 9150667 w 9150667"/>
              <a:gd name="connsiteY14" fmla="*/ 168668 h 2682908"/>
              <a:gd name="connsiteX15" fmla="*/ 9150667 w 9150667"/>
              <a:gd name="connsiteY15" fmla="*/ 2682908 h 2682908"/>
              <a:gd name="connsiteX16" fmla="*/ 5140325 w 9150667"/>
              <a:gd name="connsiteY16" fmla="*/ 2682908 h 2682908"/>
              <a:gd name="connsiteX17" fmla="*/ 0 w 9150667"/>
              <a:gd name="connsiteY17" fmla="*/ 2682908 h 2682908"/>
              <a:gd name="connsiteX18" fmla="*/ 0 w 9150667"/>
              <a:gd name="connsiteY18" fmla="*/ 35540 h 2682908"/>
              <a:gd name="connsiteX19" fmla="*/ 332603 w 9150667"/>
              <a:gd name="connsiteY19" fmla="*/ 399 h 268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50667" h="2682908">
                <a:moveTo>
                  <a:pt x="332603" y="399"/>
                </a:moveTo>
                <a:cubicBezTo>
                  <a:pt x="437470" y="-1943"/>
                  <a:pt x="548441" y="5553"/>
                  <a:pt x="635087" y="35540"/>
                </a:cubicBezTo>
                <a:cubicBezTo>
                  <a:pt x="865888" y="115505"/>
                  <a:pt x="2341161" y="302433"/>
                  <a:pt x="2527755" y="275692"/>
                </a:cubicBezTo>
                <a:cubicBezTo>
                  <a:pt x="2714349" y="248952"/>
                  <a:pt x="2785285" y="334059"/>
                  <a:pt x="3043073" y="278264"/>
                </a:cubicBezTo>
                <a:cubicBezTo>
                  <a:pt x="3300860" y="222211"/>
                  <a:pt x="3283126" y="146617"/>
                  <a:pt x="3691782" y="148931"/>
                </a:cubicBezTo>
                <a:cubicBezTo>
                  <a:pt x="4100437" y="151245"/>
                  <a:pt x="4100437" y="213469"/>
                  <a:pt x="4331495" y="186728"/>
                </a:cubicBezTo>
                <a:cubicBezTo>
                  <a:pt x="4331495" y="186728"/>
                  <a:pt x="5051655" y="142246"/>
                  <a:pt x="5140325" y="44540"/>
                </a:cubicBezTo>
                <a:lnTo>
                  <a:pt x="5140325" y="35540"/>
                </a:lnTo>
                <a:cubicBezTo>
                  <a:pt x="5140325" y="35540"/>
                  <a:pt x="5298149" y="4304"/>
                  <a:pt x="5472928" y="399"/>
                </a:cubicBezTo>
                <a:cubicBezTo>
                  <a:pt x="5577795" y="-1943"/>
                  <a:pt x="5688766" y="5553"/>
                  <a:pt x="5775412" y="35540"/>
                </a:cubicBezTo>
                <a:cubicBezTo>
                  <a:pt x="6006213" y="115505"/>
                  <a:pt x="7481486" y="302433"/>
                  <a:pt x="7668080" y="275692"/>
                </a:cubicBezTo>
                <a:cubicBezTo>
                  <a:pt x="7854674" y="248952"/>
                  <a:pt x="7925610" y="334059"/>
                  <a:pt x="8183398" y="278264"/>
                </a:cubicBezTo>
                <a:cubicBezTo>
                  <a:pt x="8441185" y="222211"/>
                  <a:pt x="8423451" y="146617"/>
                  <a:pt x="8832107" y="148931"/>
                </a:cubicBezTo>
                <a:cubicBezTo>
                  <a:pt x="8934271" y="149510"/>
                  <a:pt x="9010894" y="153832"/>
                  <a:pt x="9071971" y="159574"/>
                </a:cubicBezTo>
                <a:lnTo>
                  <a:pt x="9150667" y="168668"/>
                </a:lnTo>
                <a:lnTo>
                  <a:pt x="9150667" y="2682908"/>
                </a:lnTo>
                <a:lnTo>
                  <a:pt x="5140325" y="2682908"/>
                </a:lnTo>
                <a:lnTo>
                  <a:pt x="0" y="2682908"/>
                </a:lnTo>
                <a:lnTo>
                  <a:pt x="0" y="35540"/>
                </a:lnTo>
                <a:cubicBezTo>
                  <a:pt x="0" y="35540"/>
                  <a:pt x="157824" y="4304"/>
                  <a:pt x="332603" y="399"/>
                </a:cubicBezTo>
                <a:close/>
              </a:path>
            </a:pathLst>
          </a:custGeom>
          <a:solidFill>
            <a:schemeClr val="accent5">
              <a:lumMod val="20000"/>
              <a:lumOff val="80000"/>
            </a:schemeClr>
          </a:solidFill>
          <a:ln>
            <a:noFill/>
          </a:ln>
        </p:spPr>
        <p:txBody>
          <a:bodyPr vert="horz" wrap="square" lIns="121920" tIns="60960" rIns="121920" bIns="60960" numCol="1" anchor="t"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20" name="Rectangle 19">
            <a:extLst>
              <a:ext uri="{FF2B5EF4-FFF2-40B4-BE49-F238E27FC236}">
                <a16:creationId xmlns:a16="http://schemas.microsoft.com/office/drawing/2014/main" id="{944DC269-8179-4F6B-99F3-8B4716BDF0B1}"/>
              </a:ext>
            </a:extLst>
          </p:cNvPr>
          <p:cNvSpPr/>
          <p:nvPr/>
        </p:nvSpPr>
        <p:spPr>
          <a:xfrm>
            <a:off x="647700" y="3882044"/>
            <a:ext cx="1809751" cy="448188"/>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dirty="0">
                <a:ln>
                  <a:noFill/>
                </a:ln>
                <a:solidFill>
                  <a:schemeClr val="tx1"/>
                </a:solidFill>
                <a:effectLst/>
                <a:uLnTx/>
                <a:uFillTx/>
                <a:ea typeface="+mn-ea"/>
                <a:cs typeface="+mn-cs"/>
              </a:rPr>
              <a:t>Implicit bias</a:t>
            </a:r>
          </a:p>
        </p:txBody>
      </p:sp>
      <p:sp>
        <p:nvSpPr>
          <p:cNvPr id="21" name="Rectangle 20">
            <a:extLst>
              <a:ext uri="{FF2B5EF4-FFF2-40B4-BE49-F238E27FC236}">
                <a16:creationId xmlns:a16="http://schemas.microsoft.com/office/drawing/2014/main" id="{23F1C30F-BFDB-4312-AE4A-7676DB81B67C}"/>
              </a:ext>
            </a:extLst>
          </p:cNvPr>
          <p:cNvSpPr/>
          <p:nvPr/>
        </p:nvSpPr>
        <p:spPr>
          <a:xfrm>
            <a:off x="5722931" y="1368136"/>
            <a:ext cx="6240470"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chemeClr val="tx1"/>
                </a:solidFill>
                <a:effectLst/>
                <a:uLnTx/>
                <a:uFillTx/>
                <a:ea typeface="+mn-ea"/>
                <a:cs typeface="+mn-cs"/>
              </a:rPr>
              <a:t>Bias within </a:t>
            </a:r>
            <a:r>
              <a:rPr kumimoji="0" lang="en-US" sz="2133" b="1" i="0" u="none" strike="noStrike" kern="1200" cap="none" spc="0" normalizeH="0" baseline="0" noProof="0" dirty="0">
                <a:ln>
                  <a:noFill/>
                </a:ln>
                <a:solidFill>
                  <a:schemeClr val="tx1"/>
                </a:solidFill>
                <a:effectLst/>
                <a:uLnTx/>
                <a:uFillTx/>
                <a:ea typeface="+mn-ea"/>
                <a:cs typeface="+mn-cs"/>
              </a:rPr>
              <a:t>conscious awareness intentionally influences </a:t>
            </a:r>
            <a:r>
              <a:rPr kumimoji="0" lang="en-US" sz="2133" b="0" i="0" u="none" strike="noStrike" kern="1200" cap="none" spc="0" normalizeH="0" baseline="0" noProof="0" dirty="0">
                <a:ln>
                  <a:noFill/>
                </a:ln>
                <a:solidFill>
                  <a:schemeClr val="tx1"/>
                </a:solidFill>
                <a:effectLst/>
                <a:uLnTx/>
                <a:uFillTx/>
                <a:ea typeface="+mn-ea"/>
                <a:cs typeface="+mn-cs"/>
              </a:rPr>
              <a:t>outward behavior</a:t>
            </a:r>
          </a:p>
        </p:txBody>
      </p:sp>
      <p:sp>
        <p:nvSpPr>
          <p:cNvPr id="23" name="Rectangle 22">
            <a:extLst>
              <a:ext uri="{FF2B5EF4-FFF2-40B4-BE49-F238E27FC236}">
                <a16:creationId xmlns:a16="http://schemas.microsoft.com/office/drawing/2014/main" id="{9EC9BCD8-CA81-4CE5-B855-0A94879499D8}"/>
              </a:ext>
            </a:extLst>
          </p:cNvPr>
          <p:cNvSpPr/>
          <p:nvPr/>
        </p:nvSpPr>
        <p:spPr>
          <a:xfrm>
            <a:off x="5722930" y="3073594"/>
            <a:ext cx="6110483"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chemeClr val="tx1"/>
                </a:solidFill>
                <a:effectLst/>
                <a:uLnTx/>
                <a:uFillTx/>
                <a:ea typeface="+mn-ea"/>
                <a:cs typeface="+mn-cs"/>
              </a:rPr>
              <a:t>Unconscious attitudes &amp; stereotypes </a:t>
            </a:r>
            <a:r>
              <a:rPr kumimoji="0" lang="en-US" sz="2133" b="0" i="0" u="none" strike="noStrike" kern="1200" cap="none" spc="0" normalizeH="0" baseline="0" noProof="0" dirty="0">
                <a:ln>
                  <a:noFill/>
                </a:ln>
                <a:solidFill>
                  <a:schemeClr val="tx1"/>
                </a:solidFill>
                <a:effectLst/>
                <a:uLnTx/>
                <a:uFillTx/>
                <a:ea typeface="+mn-ea"/>
                <a:cs typeface="+mn-cs"/>
              </a:rPr>
              <a:t>affecting actions &amp; decisions</a:t>
            </a:r>
          </a:p>
        </p:txBody>
      </p:sp>
      <p:sp>
        <p:nvSpPr>
          <p:cNvPr id="24" name="Rectangle 23">
            <a:extLst>
              <a:ext uri="{FF2B5EF4-FFF2-40B4-BE49-F238E27FC236}">
                <a16:creationId xmlns:a16="http://schemas.microsoft.com/office/drawing/2014/main" id="{37C965B1-6854-4356-8EDE-E45355092BB8}"/>
              </a:ext>
            </a:extLst>
          </p:cNvPr>
          <p:cNvSpPr/>
          <p:nvPr/>
        </p:nvSpPr>
        <p:spPr>
          <a:xfrm>
            <a:off x="5722930" y="3968402"/>
            <a:ext cx="6469071"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chemeClr val="tx1"/>
                </a:solidFill>
                <a:effectLst/>
                <a:uLnTx/>
                <a:uFillTx/>
                <a:ea typeface="+mn-ea"/>
                <a:cs typeface="+mn-cs"/>
              </a:rPr>
              <a:t>Activated </a:t>
            </a:r>
            <a:r>
              <a:rPr kumimoji="0" lang="en-US" sz="2133" b="1" i="0" u="none" strike="noStrike" kern="1200" cap="none" spc="0" normalizeH="0" baseline="0" noProof="0" dirty="0">
                <a:ln>
                  <a:noFill/>
                </a:ln>
                <a:solidFill>
                  <a:schemeClr val="tx1"/>
                </a:solidFill>
                <a:effectLst/>
                <a:uLnTx/>
                <a:uFillTx/>
                <a:ea typeface="+mn-ea"/>
                <a:cs typeface="+mn-cs"/>
              </a:rPr>
              <a:t>without awareness or control</a:t>
            </a:r>
            <a:endParaRPr kumimoji="0" lang="en-US" sz="2133" b="0" i="0" u="none" strike="noStrike" kern="1200" cap="none" spc="0" normalizeH="0" baseline="0" noProof="0" dirty="0">
              <a:ln>
                <a:noFill/>
              </a:ln>
              <a:solidFill>
                <a:schemeClr val="tx1"/>
              </a:solidFill>
              <a:effectLst/>
              <a:uLnTx/>
              <a:uFillTx/>
              <a:ea typeface="+mn-ea"/>
              <a:cs typeface="+mn-cs"/>
            </a:endParaRPr>
          </a:p>
        </p:txBody>
      </p:sp>
      <p:sp>
        <p:nvSpPr>
          <p:cNvPr id="25" name="Rectangle 24">
            <a:extLst>
              <a:ext uri="{FF2B5EF4-FFF2-40B4-BE49-F238E27FC236}">
                <a16:creationId xmlns:a16="http://schemas.microsoft.com/office/drawing/2014/main" id="{0B4D129F-6C39-4168-A94C-DBCC5FD84A80}"/>
              </a:ext>
            </a:extLst>
          </p:cNvPr>
          <p:cNvSpPr/>
          <p:nvPr/>
        </p:nvSpPr>
        <p:spPr>
          <a:xfrm>
            <a:off x="5722931" y="4837810"/>
            <a:ext cx="6110482" cy="87868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chemeClr val="tx1"/>
                </a:solidFill>
                <a:effectLst/>
                <a:uLnTx/>
                <a:uFillTx/>
                <a:ea typeface="+mn-ea"/>
                <a:cs typeface="+mn-cs"/>
              </a:rPr>
              <a:t>Different from </a:t>
            </a:r>
            <a:r>
              <a:rPr kumimoji="0" lang="en-US" sz="2133" b="0" i="0" u="none" strike="noStrike" kern="1200" cap="none" spc="0" normalizeH="0" baseline="0" noProof="0" dirty="0">
                <a:ln>
                  <a:noFill/>
                </a:ln>
                <a:solidFill>
                  <a:schemeClr val="tx1"/>
                </a:solidFill>
                <a:effectLst/>
                <a:uLnTx/>
                <a:uFillTx/>
                <a:ea typeface="+mn-ea"/>
                <a:cs typeface="+mn-cs"/>
              </a:rPr>
              <a:t>known </a:t>
            </a:r>
            <a:r>
              <a:rPr kumimoji="0" lang="en-US" sz="2133" b="1" i="0" u="none" strike="noStrike" kern="1200" cap="none" spc="0" normalizeH="0" baseline="0" noProof="0" dirty="0">
                <a:ln>
                  <a:noFill/>
                </a:ln>
                <a:solidFill>
                  <a:schemeClr val="tx1"/>
                </a:solidFill>
                <a:effectLst/>
                <a:uLnTx/>
                <a:uFillTx/>
                <a:ea typeface="+mn-ea"/>
                <a:cs typeface="+mn-cs"/>
              </a:rPr>
              <a:t>biases</a:t>
            </a:r>
            <a:r>
              <a:rPr kumimoji="0" lang="en-US" sz="2133" b="0" i="0" u="none" strike="noStrike" kern="1200" cap="none" spc="0" normalizeH="0" baseline="0" noProof="0" dirty="0">
                <a:ln>
                  <a:noFill/>
                </a:ln>
                <a:solidFill>
                  <a:schemeClr val="tx1"/>
                </a:solidFill>
                <a:effectLst/>
                <a:uLnTx/>
                <a:uFillTx/>
                <a:ea typeface="+mn-ea"/>
                <a:cs typeface="+mn-cs"/>
              </a:rPr>
              <a:t> a person </a:t>
            </a:r>
            <a:r>
              <a:rPr kumimoji="0" lang="en-US" sz="2133" b="1" i="0" u="none" strike="noStrike" kern="1200" cap="none" spc="0" normalizeH="0" baseline="0" noProof="0" dirty="0">
                <a:ln>
                  <a:noFill/>
                </a:ln>
                <a:solidFill>
                  <a:schemeClr val="tx1"/>
                </a:solidFill>
                <a:effectLst/>
                <a:uLnTx/>
                <a:uFillTx/>
                <a:ea typeface="+mn-ea"/>
                <a:cs typeface="+mn-cs"/>
              </a:rPr>
              <a:t>chooses to conceal</a:t>
            </a:r>
          </a:p>
        </p:txBody>
      </p:sp>
      <p:sp>
        <p:nvSpPr>
          <p:cNvPr id="7" name="Freeform: Shape 6">
            <a:extLst>
              <a:ext uri="{FF2B5EF4-FFF2-40B4-BE49-F238E27FC236}">
                <a16:creationId xmlns:a16="http://schemas.microsoft.com/office/drawing/2014/main" id="{2D15ED24-7184-4015-AEB7-A1A27A57625F}"/>
              </a:ext>
            </a:extLst>
          </p:cNvPr>
          <p:cNvSpPr/>
          <p:nvPr/>
        </p:nvSpPr>
        <p:spPr>
          <a:xfrm>
            <a:off x="1837691" y="2735901"/>
            <a:ext cx="3474720" cy="2144255"/>
          </a:xfrm>
          <a:custGeom>
            <a:avLst/>
            <a:gdLst>
              <a:gd name="connsiteX0" fmla="*/ 2313514 w 2606040"/>
              <a:gd name="connsiteY0" fmla="*/ 52 h 1608191"/>
              <a:gd name="connsiteX1" fmla="*/ 2553378 w 2606040"/>
              <a:gd name="connsiteY1" fmla="*/ 10695 h 1608191"/>
              <a:gd name="connsiteX2" fmla="*/ 2572295 w 2606040"/>
              <a:gd name="connsiteY2" fmla="*/ 12881 h 1608191"/>
              <a:gd name="connsiteX3" fmla="*/ 2579567 w 2606040"/>
              <a:gd name="connsiteY3" fmla="*/ 36401 h 1608191"/>
              <a:gd name="connsiteX4" fmla="*/ 2606040 w 2606040"/>
              <a:gd name="connsiteY4" fmla="*/ 300039 h 1608191"/>
              <a:gd name="connsiteX5" fmla="*/ 1303020 w 2606040"/>
              <a:gd name="connsiteY5" fmla="*/ 1608191 h 1608191"/>
              <a:gd name="connsiteX6" fmla="*/ 0 w 2606040"/>
              <a:gd name="connsiteY6" fmla="*/ 300039 h 1608191"/>
              <a:gd name="connsiteX7" fmla="*/ 26473 w 2606040"/>
              <a:gd name="connsiteY7" fmla="*/ 36401 h 1608191"/>
              <a:gd name="connsiteX8" fmla="*/ 31111 w 2606040"/>
              <a:gd name="connsiteY8" fmla="*/ 21400 h 1608191"/>
              <a:gd name="connsiteX9" fmla="*/ 219731 w 2606040"/>
              <a:gd name="connsiteY9" fmla="*/ 46752 h 1608191"/>
              <a:gd name="connsiteX10" fmla="*/ 1149487 w 2606040"/>
              <a:gd name="connsiteY10" fmla="*/ 126813 h 1608191"/>
              <a:gd name="connsiteX11" fmla="*/ 1664805 w 2606040"/>
              <a:gd name="connsiteY11" fmla="*/ 129385 h 1608191"/>
              <a:gd name="connsiteX12" fmla="*/ 2313514 w 2606040"/>
              <a:gd name="connsiteY12" fmla="*/ 52 h 160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6040" h="1608191">
                <a:moveTo>
                  <a:pt x="2313514" y="52"/>
                </a:moveTo>
                <a:cubicBezTo>
                  <a:pt x="2415678" y="631"/>
                  <a:pt x="2492301" y="4953"/>
                  <a:pt x="2553378" y="10695"/>
                </a:cubicBezTo>
                <a:lnTo>
                  <a:pt x="2572295" y="12881"/>
                </a:lnTo>
                <a:lnTo>
                  <a:pt x="2579567" y="36401"/>
                </a:lnTo>
                <a:cubicBezTo>
                  <a:pt x="2596925" y="121558"/>
                  <a:pt x="2606040" y="209730"/>
                  <a:pt x="2606040" y="300039"/>
                </a:cubicBezTo>
                <a:cubicBezTo>
                  <a:pt x="2606040" y="1022511"/>
                  <a:pt x="2022658" y="1608191"/>
                  <a:pt x="1303020" y="1608191"/>
                </a:cubicBezTo>
                <a:cubicBezTo>
                  <a:pt x="583382" y="1608191"/>
                  <a:pt x="0" y="1022511"/>
                  <a:pt x="0" y="300039"/>
                </a:cubicBezTo>
                <a:cubicBezTo>
                  <a:pt x="0" y="209730"/>
                  <a:pt x="9116" y="121558"/>
                  <a:pt x="26473" y="36401"/>
                </a:cubicBezTo>
                <a:lnTo>
                  <a:pt x="31111" y="21400"/>
                </a:lnTo>
                <a:lnTo>
                  <a:pt x="219731" y="46752"/>
                </a:lnTo>
                <a:cubicBezTo>
                  <a:pt x="640723" y="100137"/>
                  <a:pt x="1056190" y="140184"/>
                  <a:pt x="1149487" y="126813"/>
                </a:cubicBezTo>
                <a:cubicBezTo>
                  <a:pt x="1336081" y="100073"/>
                  <a:pt x="1407017" y="185180"/>
                  <a:pt x="1664805" y="129385"/>
                </a:cubicBezTo>
                <a:cubicBezTo>
                  <a:pt x="1922592" y="73332"/>
                  <a:pt x="1904858" y="-2262"/>
                  <a:pt x="2313514" y="52"/>
                </a:cubicBezTo>
                <a:close/>
              </a:path>
            </a:pathLst>
          </a:cu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ea typeface="+mn-ea"/>
              <a:cs typeface="+mn-cs"/>
            </a:endParaRPr>
          </a:p>
        </p:txBody>
      </p:sp>
      <p:grpSp>
        <p:nvGrpSpPr>
          <p:cNvPr id="8" name="Group 7">
            <a:extLst>
              <a:ext uri="{FF2B5EF4-FFF2-40B4-BE49-F238E27FC236}">
                <a16:creationId xmlns:a16="http://schemas.microsoft.com/office/drawing/2014/main" id="{6EE03999-06C5-4340-A4A0-B748A9E03C6F}"/>
              </a:ext>
            </a:extLst>
          </p:cNvPr>
          <p:cNvGrpSpPr/>
          <p:nvPr/>
        </p:nvGrpSpPr>
        <p:grpSpPr>
          <a:xfrm>
            <a:off x="2330451" y="1581653"/>
            <a:ext cx="2525183" cy="4195235"/>
            <a:chOff x="1747838" y="865977"/>
            <a:chExt cx="1893887" cy="3146426"/>
          </a:xfrm>
        </p:grpSpPr>
        <p:sp>
          <p:nvSpPr>
            <p:cNvPr id="9" name="Freeform 6">
              <a:extLst>
                <a:ext uri="{FF2B5EF4-FFF2-40B4-BE49-F238E27FC236}">
                  <a16:creationId xmlns:a16="http://schemas.microsoft.com/office/drawing/2014/main" id="{3C805824-1D7D-465B-A71D-7489ED8E1351}"/>
                </a:ext>
              </a:extLst>
            </p:cNvPr>
            <p:cNvSpPr>
              <a:spLocks/>
            </p:cNvSpPr>
            <p:nvPr/>
          </p:nvSpPr>
          <p:spPr bwMode="auto">
            <a:xfrm>
              <a:off x="1751013" y="865977"/>
              <a:ext cx="1866900" cy="3138488"/>
            </a:xfrm>
            <a:custGeom>
              <a:avLst/>
              <a:gdLst>
                <a:gd name="T0" fmla="*/ 3754 w 7265"/>
                <a:gd name="T1" fmla="*/ 0 h 12205"/>
                <a:gd name="T2" fmla="*/ 2816 w 7265"/>
                <a:gd name="T3" fmla="*/ 657 h 12205"/>
                <a:gd name="T4" fmla="*/ 2056 w 7265"/>
                <a:gd name="T5" fmla="*/ 1417 h 12205"/>
                <a:gd name="T6" fmla="*/ 1226 w 7265"/>
                <a:gd name="T7" fmla="*/ 2005 h 12205"/>
                <a:gd name="T8" fmla="*/ 569 w 7265"/>
                <a:gd name="T9" fmla="*/ 2628 h 12205"/>
                <a:gd name="T10" fmla="*/ 0 w 7265"/>
                <a:gd name="T11" fmla="*/ 3669 h 12205"/>
                <a:gd name="T12" fmla="*/ 362 w 7265"/>
                <a:gd name="T13" fmla="*/ 5082 h 12205"/>
                <a:gd name="T14" fmla="*/ 707 w 7265"/>
                <a:gd name="T15" fmla="*/ 5411 h 12205"/>
                <a:gd name="T16" fmla="*/ 915 w 7265"/>
                <a:gd name="T17" fmla="*/ 7122 h 12205"/>
                <a:gd name="T18" fmla="*/ 1433 w 7265"/>
                <a:gd name="T19" fmla="*/ 7779 h 12205"/>
                <a:gd name="T20" fmla="*/ 1867 w 7265"/>
                <a:gd name="T21" fmla="*/ 9162 h 12205"/>
                <a:gd name="T22" fmla="*/ 2125 w 7265"/>
                <a:gd name="T23" fmla="*/ 8678 h 12205"/>
                <a:gd name="T24" fmla="*/ 2229 w 7265"/>
                <a:gd name="T25" fmla="*/ 9335 h 12205"/>
                <a:gd name="T26" fmla="*/ 2332 w 7265"/>
                <a:gd name="T27" fmla="*/ 9784 h 12205"/>
                <a:gd name="T28" fmla="*/ 2816 w 7265"/>
                <a:gd name="T29" fmla="*/ 10268 h 12205"/>
                <a:gd name="T30" fmla="*/ 3189 w 7265"/>
                <a:gd name="T31" fmla="*/ 10994 h 12205"/>
                <a:gd name="T32" fmla="*/ 3957 w 7265"/>
                <a:gd name="T33" fmla="*/ 12205 h 12205"/>
                <a:gd name="T34" fmla="*/ 4822 w 7265"/>
                <a:gd name="T35" fmla="*/ 10407 h 12205"/>
                <a:gd name="T36" fmla="*/ 5548 w 7265"/>
                <a:gd name="T37" fmla="*/ 9715 h 12205"/>
                <a:gd name="T38" fmla="*/ 5548 w 7265"/>
                <a:gd name="T39" fmla="*/ 8643 h 12205"/>
                <a:gd name="T40" fmla="*/ 5686 w 7265"/>
                <a:gd name="T41" fmla="*/ 8332 h 12205"/>
                <a:gd name="T42" fmla="*/ 5963 w 7265"/>
                <a:gd name="T43" fmla="*/ 7987 h 12205"/>
                <a:gd name="T44" fmla="*/ 5963 w 7265"/>
                <a:gd name="T45" fmla="*/ 7502 h 12205"/>
                <a:gd name="T46" fmla="*/ 6550 w 7265"/>
                <a:gd name="T47" fmla="*/ 6984 h 12205"/>
                <a:gd name="T48" fmla="*/ 6550 w 7265"/>
                <a:gd name="T49" fmla="*/ 4979 h 12205"/>
                <a:gd name="T50" fmla="*/ 7207 w 7265"/>
                <a:gd name="T51" fmla="*/ 4633 h 12205"/>
                <a:gd name="T52" fmla="*/ 7265 w 7265"/>
                <a:gd name="T53" fmla="*/ 3416 h 12205"/>
                <a:gd name="T54" fmla="*/ 6377 w 7265"/>
                <a:gd name="T55" fmla="*/ 2662 h 12205"/>
                <a:gd name="T56" fmla="*/ 5409 w 7265"/>
                <a:gd name="T57" fmla="*/ 1590 h 12205"/>
                <a:gd name="T58" fmla="*/ 4441 w 7265"/>
                <a:gd name="T59" fmla="*/ 1141 h 12205"/>
                <a:gd name="T60" fmla="*/ 4407 w 7265"/>
                <a:gd name="T61" fmla="*/ 761 h 12205"/>
                <a:gd name="T62" fmla="*/ 3754 w 7265"/>
                <a:gd name="T63" fmla="*/ 0 h 1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5" h="12205">
                  <a:moveTo>
                    <a:pt x="3754" y="0"/>
                  </a:moveTo>
                  <a:cubicBezTo>
                    <a:pt x="2816" y="657"/>
                    <a:pt x="2816" y="657"/>
                    <a:pt x="2816" y="657"/>
                  </a:cubicBezTo>
                  <a:cubicBezTo>
                    <a:pt x="2056" y="1417"/>
                    <a:pt x="2056" y="1417"/>
                    <a:pt x="2056" y="1417"/>
                  </a:cubicBezTo>
                  <a:cubicBezTo>
                    <a:pt x="2056" y="1417"/>
                    <a:pt x="1330" y="2005"/>
                    <a:pt x="1226" y="2005"/>
                  </a:cubicBezTo>
                  <a:cubicBezTo>
                    <a:pt x="1122" y="2005"/>
                    <a:pt x="569" y="2628"/>
                    <a:pt x="569" y="2628"/>
                  </a:cubicBezTo>
                  <a:cubicBezTo>
                    <a:pt x="379" y="2975"/>
                    <a:pt x="190" y="3322"/>
                    <a:pt x="0" y="3669"/>
                  </a:cubicBezTo>
                  <a:cubicBezTo>
                    <a:pt x="120" y="4140"/>
                    <a:pt x="241" y="4611"/>
                    <a:pt x="362" y="5082"/>
                  </a:cubicBezTo>
                  <a:cubicBezTo>
                    <a:pt x="362" y="5082"/>
                    <a:pt x="707" y="5186"/>
                    <a:pt x="707" y="5411"/>
                  </a:cubicBezTo>
                  <a:cubicBezTo>
                    <a:pt x="707" y="5635"/>
                    <a:pt x="915" y="7122"/>
                    <a:pt x="915" y="7122"/>
                  </a:cubicBezTo>
                  <a:cubicBezTo>
                    <a:pt x="915" y="7122"/>
                    <a:pt x="1399" y="7675"/>
                    <a:pt x="1433" y="7779"/>
                  </a:cubicBezTo>
                  <a:cubicBezTo>
                    <a:pt x="1468" y="7883"/>
                    <a:pt x="1867" y="9162"/>
                    <a:pt x="1867" y="9162"/>
                  </a:cubicBezTo>
                  <a:cubicBezTo>
                    <a:pt x="2125" y="8678"/>
                    <a:pt x="2125" y="8678"/>
                    <a:pt x="2125" y="8678"/>
                  </a:cubicBezTo>
                  <a:cubicBezTo>
                    <a:pt x="2229" y="9335"/>
                    <a:pt x="2229" y="9335"/>
                    <a:pt x="2229" y="9335"/>
                  </a:cubicBezTo>
                  <a:cubicBezTo>
                    <a:pt x="2332" y="9784"/>
                    <a:pt x="2332" y="9784"/>
                    <a:pt x="2332" y="9784"/>
                  </a:cubicBezTo>
                  <a:cubicBezTo>
                    <a:pt x="2816" y="10268"/>
                    <a:pt x="2816" y="10268"/>
                    <a:pt x="2816" y="10268"/>
                  </a:cubicBezTo>
                  <a:cubicBezTo>
                    <a:pt x="3189" y="10994"/>
                    <a:pt x="3189" y="10994"/>
                    <a:pt x="3189" y="10994"/>
                  </a:cubicBezTo>
                  <a:cubicBezTo>
                    <a:pt x="3957" y="12205"/>
                    <a:pt x="3957" y="12205"/>
                    <a:pt x="3957" y="12205"/>
                  </a:cubicBezTo>
                  <a:cubicBezTo>
                    <a:pt x="4822" y="10407"/>
                    <a:pt x="4822" y="10407"/>
                    <a:pt x="4822" y="10407"/>
                  </a:cubicBezTo>
                  <a:cubicBezTo>
                    <a:pt x="5548" y="9715"/>
                    <a:pt x="5548" y="9715"/>
                    <a:pt x="5548" y="9715"/>
                  </a:cubicBezTo>
                  <a:cubicBezTo>
                    <a:pt x="5548" y="8643"/>
                    <a:pt x="5548" y="8643"/>
                    <a:pt x="5548" y="8643"/>
                  </a:cubicBezTo>
                  <a:cubicBezTo>
                    <a:pt x="5686" y="8332"/>
                    <a:pt x="5686" y="8332"/>
                    <a:pt x="5686" y="8332"/>
                  </a:cubicBezTo>
                  <a:cubicBezTo>
                    <a:pt x="5963" y="7987"/>
                    <a:pt x="5963" y="7987"/>
                    <a:pt x="5963" y="7987"/>
                  </a:cubicBezTo>
                  <a:cubicBezTo>
                    <a:pt x="5963" y="7502"/>
                    <a:pt x="5963" y="7502"/>
                    <a:pt x="5963" y="7502"/>
                  </a:cubicBezTo>
                  <a:cubicBezTo>
                    <a:pt x="6550" y="6984"/>
                    <a:pt x="6550" y="6984"/>
                    <a:pt x="6550" y="6984"/>
                  </a:cubicBezTo>
                  <a:cubicBezTo>
                    <a:pt x="6550" y="4979"/>
                    <a:pt x="6550" y="4979"/>
                    <a:pt x="6550" y="4979"/>
                  </a:cubicBezTo>
                  <a:cubicBezTo>
                    <a:pt x="7207" y="4633"/>
                    <a:pt x="7207" y="4633"/>
                    <a:pt x="7207" y="4633"/>
                  </a:cubicBezTo>
                  <a:cubicBezTo>
                    <a:pt x="7227" y="4227"/>
                    <a:pt x="7246" y="3821"/>
                    <a:pt x="7265" y="3416"/>
                  </a:cubicBezTo>
                  <a:cubicBezTo>
                    <a:pt x="6969" y="3165"/>
                    <a:pt x="6673" y="2913"/>
                    <a:pt x="6377" y="2662"/>
                  </a:cubicBezTo>
                  <a:cubicBezTo>
                    <a:pt x="5409" y="1590"/>
                    <a:pt x="5409" y="1590"/>
                    <a:pt x="5409" y="1590"/>
                  </a:cubicBezTo>
                  <a:cubicBezTo>
                    <a:pt x="4441" y="1141"/>
                    <a:pt x="4441" y="1141"/>
                    <a:pt x="4441" y="1141"/>
                  </a:cubicBezTo>
                  <a:cubicBezTo>
                    <a:pt x="4407" y="761"/>
                    <a:pt x="4407" y="761"/>
                    <a:pt x="4407" y="761"/>
                  </a:cubicBezTo>
                  <a:lnTo>
                    <a:pt x="37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0" name="Freeform 7">
              <a:extLst>
                <a:ext uri="{FF2B5EF4-FFF2-40B4-BE49-F238E27FC236}">
                  <a16:creationId xmlns:a16="http://schemas.microsoft.com/office/drawing/2014/main" id="{BED95E88-3B15-4404-B9DA-F2C4865BFFE8}"/>
                </a:ext>
              </a:extLst>
            </p:cNvPr>
            <p:cNvSpPr>
              <a:spLocks/>
            </p:cNvSpPr>
            <p:nvPr/>
          </p:nvSpPr>
          <p:spPr bwMode="auto">
            <a:xfrm>
              <a:off x="1747838" y="1740690"/>
              <a:ext cx="1870075" cy="2271713"/>
            </a:xfrm>
            <a:custGeom>
              <a:avLst/>
              <a:gdLst>
                <a:gd name="T0" fmla="*/ 0 w 7274"/>
                <a:gd name="T1" fmla="*/ 263 h 8834"/>
                <a:gd name="T2" fmla="*/ 371 w 7274"/>
                <a:gd name="T3" fmla="*/ 1712 h 8834"/>
                <a:gd name="T4" fmla="*/ 716 w 7274"/>
                <a:gd name="T5" fmla="*/ 2040 h 8834"/>
                <a:gd name="T6" fmla="*/ 924 w 7274"/>
                <a:gd name="T7" fmla="*/ 3752 h 8834"/>
                <a:gd name="T8" fmla="*/ 1442 w 7274"/>
                <a:gd name="T9" fmla="*/ 4409 h 8834"/>
                <a:gd name="T10" fmla="*/ 1876 w 7274"/>
                <a:gd name="T11" fmla="*/ 5792 h 8834"/>
                <a:gd name="T12" fmla="*/ 2134 w 7274"/>
                <a:gd name="T13" fmla="*/ 5308 h 8834"/>
                <a:gd name="T14" fmla="*/ 2238 w 7274"/>
                <a:gd name="T15" fmla="*/ 5964 h 8834"/>
                <a:gd name="T16" fmla="*/ 2341 w 7274"/>
                <a:gd name="T17" fmla="*/ 6414 h 8834"/>
                <a:gd name="T18" fmla="*/ 2825 w 7274"/>
                <a:gd name="T19" fmla="*/ 6898 h 8834"/>
                <a:gd name="T20" fmla="*/ 3198 w 7274"/>
                <a:gd name="T21" fmla="*/ 7624 h 8834"/>
                <a:gd name="T22" fmla="*/ 3966 w 7274"/>
                <a:gd name="T23" fmla="*/ 8834 h 8834"/>
                <a:gd name="T24" fmla="*/ 4831 w 7274"/>
                <a:gd name="T25" fmla="*/ 7036 h 8834"/>
                <a:gd name="T26" fmla="*/ 5557 w 7274"/>
                <a:gd name="T27" fmla="*/ 6345 h 8834"/>
                <a:gd name="T28" fmla="*/ 5557 w 7274"/>
                <a:gd name="T29" fmla="*/ 5273 h 8834"/>
                <a:gd name="T30" fmla="*/ 5695 w 7274"/>
                <a:gd name="T31" fmla="*/ 4962 h 8834"/>
                <a:gd name="T32" fmla="*/ 5972 w 7274"/>
                <a:gd name="T33" fmla="*/ 4616 h 8834"/>
                <a:gd name="T34" fmla="*/ 5972 w 7274"/>
                <a:gd name="T35" fmla="*/ 4132 h 8834"/>
                <a:gd name="T36" fmla="*/ 6559 w 7274"/>
                <a:gd name="T37" fmla="*/ 3613 h 8834"/>
                <a:gd name="T38" fmla="*/ 6559 w 7274"/>
                <a:gd name="T39" fmla="*/ 1608 h 8834"/>
                <a:gd name="T40" fmla="*/ 7216 w 7274"/>
                <a:gd name="T41" fmla="*/ 1262 h 8834"/>
                <a:gd name="T42" fmla="*/ 7274 w 7274"/>
                <a:gd name="T43" fmla="*/ 11 h 8834"/>
                <a:gd name="T44" fmla="*/ 6235 w 7274"/>
                <a:gd name="T45" fmla="*/ 130 h 8834"/>
                <a:gd name="T46" fmla="*/ 5038 w 7274"/>
                <a:gd name="T47" fmla="*/ 512 h 8834"/>
                <a:gd name="T48" fmla="*/ 4358 w 7274"/>
                <a:gd name="T49" fmla="*/ 587 h 8834"/>
                <a:gd name="T50" fmla="*/ 3033 w 7274"/>
                <a:gd name="T51" fmla="*/ 502 h 8834"/>
                <a:gd name="T52" fmla="*/ 0 w 7274"/>
                <a:gd name="T53" fmla="*/ 263 h 8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74" h="8834">
                  <a:moveTo>
                    <a:pt x="0" y="263"/>
                  </a:moveTo>
                  <a:cubicBezTo>
                    <a:pt x="123" y="746"/>
                    <a:pt x="247" y="1229"/>
                    <a:pt x="371" y="1712"/>
                  </a:cubicBezTo>
                  <a:cubicBezTo>
                    <a:pt x="371" y="1712"/>
                    <a:pt x="716" y="1816"/>
                    <a:pt x="716" y="2040"/>
                  </a:cubicBezTo>
                  <a:cubicBezTo>
                    <a:pt x="716" y="2265"/>
                    <a:pt x="924" y="3752"/>
                    <a:pt x="924" y="3752"/>
                  </a:cubicBezTo>
                  <a:cubicBezTo>
                    <a:pt x="924" y="3752"/>
                    <a:pt x="1408" y="4305"/>
                    <a:pt x="1442" y="4409"/>
                  </a:cubicBezTo>
                  <a:cubicBezTo>
                    <a:pt x="1477" y="4512"/>
                    <a:pt x="1876" y="5792"/>
                    <a:pt x="1876" y="5792"/>
                  </a:cubicBezTo>
                  <a:cubicBezTo>
                    <a:pt x="2134" y="5308"/>
                    <a:pt x="2134" y="5308"/>
                    <a:pt x="2134" y="5308"/>
                  </a:cubicBezTo>
                  <a:cubicBezTo>
                    <a:pt x="2238" y="5964"/>
                    <a:pt x="2238" y="5964"/>
                    <a:pt x="2238" y="5964"/>
                  </a:cubicBezTo>
                  <a:cubicBezTo>
                    <a:pt x="2341" y="6414"/>
                    <a:pt x="2341" y="6414"/>
                    <a:pt x="2341" y="6414"/>
                  </a:cubicBezTo>
                  <a:cubicBezTo>
                    <a:pt x="2825" y="6898"/>
                    <a:pt x="2825" y="6898"/>
                    <a:pt x="2825" y="6898"/>
                  </a:cubicBezTo>
                  <a:cubicBezTo>
                    <a:pt x="3198" y="7624"/>
                    <a:pt x="3198" y="7624"/>
                    <a:pt x="3198" y="7624"/>
                  </a:cubicBezTo>
                  <a:cubicBezTo>
                    <a:pt x="3966" y="8834"/>
                    <a:pt x="3966" y="8834"/>
                    <a:pt x="3966" y="8834"/>
                  </a:cubicBezTo>
                  <a:cubicBezTo>
                    <a:pt x="4831" y="7036"/>
                    <a:pt x="4831" y="7036"/>
                    <a:pt x="4831" y="7036"/>
                  </a:cubicBezTo>
                  <a:cubicBezTo>
                    <a:pt x="5557" y="6345"/>
                    <a:pt x="5557" y="6345"/>
                    <a:pt x="5557" y="6345"/>
                  </a:cubicBezTo>
                  <a:cubicBezTo>
                    <a:pt x="5557" y="5273"/>
                    <a:pt x="5557" y="5273"/>
                    <a:pt x="5557" y="5273"/>
                  </a:cubicBezTo>
                  <a:cubicBezTo>
                    <a:pt x="5695" y="4962"/>
                    <a:pt x="5695" y="4962"/>
                    <a:pt x="5695" y="4962"/>
                  </a:cubicBezTo>
                  <a:cubicBezTo>
                    <a:pt x="5972" y="4616"/>
                    <a:pt x="5972" y="4616"/>
                    <a:pt x="5972" y="4616"/>
                  </a:cubicBezTo>
                  <a:cubicBezTo>
                    <a:pt x="5972" y="4132"/>
                    <a:pt x="5972" y="4132"/>
                    <a:pt x="5972" y="4132"/>
                  </a:cubicBezTo>
                  <a:cubicBezTo>
                    <a:pt x="6559" y="3613"/>
                    <a:pt x="6559" y="3613"/>
                    <a:pt x="6559" y="3613"/>
                  </a:cubicBezTo>
                  <a:cubicBezTo>
                    <a:pt x="6559" y="1608"/>
                    <a:pt x="6559" y="1608"/>
                    <a:pt x="6559" y="1608"/>
                  </a:cubicBezTo>
                  <a:cubicBezTo>
                    <a:pt x="6778" y="1493"/>
                    <a:pt x="6997" y="1378"/>
                    <a:pt x="7216" y="1262"/>
                  </a:cubicBezTo>
                  <a:cubicBezTo>
                    <a:pt x="7236" y="845"/>
                    <a:pt x="7255" y="428"/>
                    <a:pt x="7274" y="11"/>
                  </a:cubicBezTo>
                  <a:cubicBezTo>
                    <a:pt x="6821" y="0"/>
                    <a:pt x="6471" y="67"/>
                    <a:pt x="6235" y="130"/>
                  </a:cubicBezTo>
                  <a:cubicBezTo>
                    <a:pt x="5768" y="254"/>
                    <a:pt x="5591" y="392"/>
                    <a:pt x="5038" y="512"/>
                  </a:cubicBezTo>
                  <a:cubicBezTo>
                    <a:pt x="4766" y="571"/>
                    <a:pt x="4547" y="590"/>
                    <a:pt x="4358" y="587"/>
                  </a:cubicBezTo>
                  <a:cubicBezTo>
                    <a:pt x="3688" y="580"/>
                    <a:pt x="3174" y="526"/>
                    <a:pt x="3033" y="502"/>
                  </a:cubicBezTo>
                  <a:cubicBezTo>
                    <a:pt x="2525" y="414"/>
                    <a:pt x="1643" y="315"/>
                    <a:pt x="0" y="263"/>
                  </a:cubicBezTo>
                </a:path>
              </a:pathLst>
            </a:custGeom>
            <a:solidFill>
              <a:srgbClr val="248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1" name="Freeform 8">
              <a:extLst>
                <a:ext uri="{FF2B5EF4-FFF2-40B4-BE49-F238E27FC236}">
                  <a16:creationId xmlns:a16="http://schemas.microsoft.com/office/drawing/2014/main" id="{8AB9116A-236D-4B67-8E62-A15F8E50FAE3}"/>
                </a:ext>
              </a:extLst>
            </p:cNvPr>
            <p:cNvSpPr>
              <a:spLocks/>
            </p:cNvSpPr>
            <p:nvPr/>
          </p:nvSpPr>
          <p:spPr bwMode="auto">
            <a:xfrm>
              <a:off x="2681288" y="865977"/>
              <a:ext cx="568325" cy="796925"/>
            </a:xfrm>
            <a:custGeom>
              <a:avLst/>
              <a:gdLst>
                <a:gd name="T0" fmla="*/ 132 w 2211"/>
                <a:gd name="T1" fmla="*/ 0 h 3103"/>
                <a:gd name="T2" fmla="*/ 6 w 2211"/>
                <a:gd name="T3" fmla="*/ 868 h 3103"/>
                <a:gd name="T4" fmla="*/ 345 w 2211"/>
                <a:gd name="T5" fmla="*/ 1490 h 3103"/>
                <a:gd name="T6" fmla="*/ 760 w 2211"/>
                <a:gd name="T7" fmla="*/ 2274 h 3103"/>
                <a:gd name="T8" fmla="*/ 1013 w 2211"/>
                <a:gd name="T9" fmla="*/ 2481 h 3103"/>
                <a:gd name="T10" fmla="*/ 1106 w 2211"/>
                <a:gd name="T11" fmla="*/ 1905 h 3103"/>
                <a:gd name="T12" fmla="*/ 1589 w 2211"/>
                <a:gd name="T13" fmla="*/ 2481 h 3103"/>
                <a:gd name="T14" fmla="*/ 2211 w 2211"/>
                <a:gd name="T15" fmla="*/ 3103 h 3103"/>
                <a:gd name="T16" fmla="*/ 1958 w 2211"/>
                <a:gd name="T17" fmla="*/ 2573 h 3103"/>
                <a:gd name="T18" fmla="*/ 2096 w 2211"/>
                <a:gd name="T19" fmla="*/ 2228 h 3103"/>
                <a:gd name="T20" fmla="*/ 1787 w 2211"/>
                <a:gd name="T21" fmla="*/ 1590 h 3103"/>
                <a:gd name="T22" fmla="*/ 819 w 2211"/>
                <a:gd name="T23" fmla="*/ 1141 h 3103"/>
                <a:gd name="T24" fmla="*/ 785 w 2211"/>
                <a:gd name="T25" fmla="*/ 761 h 3103"/>
                <a:gd name="T26" fmla="*/ 132 w 2211"/>
                <a:gd name="T27" fmla="*/ 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1" h="3103">
                  <a:moveTo>
                    <a:pt x="132" y="0"/>
                  </a:moveTo>
                  <a:cubicBezTo>
                    <a:pt x="132" y="0"/>
                    <a:pt x="12" y="684"/>
                    <a:pt x="6" y="868"/>
                  </a:cubicBezTo>
                  <a:cubicBezTo>
                    <a:pt x="0" y="1053"/>
                    <a:pt x="345" y="1490"/>
                    <a:pt x="345" y="1490"/>
                  </a:cubicBezTo>
                  <a:cubicBezTo>
                    <a:pt x="760" y="2274"/>
                    <a:pt x="760" y="2274"/>
                    <a:pt x="760" y="2274"/>
                  </a:cubicBezTo>
                  <a:cubicBezTo>
                    <a:pt x="1013" y="2481"/>
                    <a:pt x="1013" y="2481"/>
                    <a:pt x="1013" y="2481"/>
                  </a:cubicBezTo>
                  <a:cubicBezTo>
                    <a:pt x="1106" y="1905"/>
                    <a:pt x="1106" y="1905"/>
                    <a:pt x="1106" y="1905"/>
                  </a:cubicBezTo>
                  <a:cubicBezTo>
                    <a:pt x="1106" y="1905"/>
                    <a:pt x="1267" y="2182"/>
                    <a:pt x="1589" y="2481"/>
                  </a:cubicBezTo>
                  <a:cubicBezTo>
                    <a:pt x="1912" y="2781"/>
                    <a:pt x="2211" y="3103"/>
                    <a:pt x="2211" y="3103"/>
                  </a:cubicBezTo>
                  <a:cubicBezTo>
                    <a:pt x="1958" y="2573"/>
                    <a:pt x="1958" y="2573"/>
                    <a:pt x="1958" y="2573"/>
                  </a:cubicBezTo>
                  <a:cubicBezTo>
                    <a:pt x="2096" y="2228"/>
                    <a:pt x="2096" y="2228"/>
                    <a:pt x="2096" y="2228"/>
                  </a:cubicBezTo>
                  <a:cubicBezTo>
                    <a:pt x="1787" y="1590"/>
                    <a:pt x="1787" y="1590"/>
                    <a:pt x="1787" y="1590"/>
                  </a:cubicBezTo>
                  <a:cubicBezTo>
                    <a:pt x="819" y="1141"/>
                    <a:pt x="819" y="1141"/>
                    <a:pt x="819" y="1141"/>
                  </a:cubicBezTo>
                  <a:cubicBezTo>
                    <a:pt x="785" y="761"/>
                    <a:pt x="785" y="761"/>
                    <a:pt x="785" y="761"/>
                  </a:cubicBezTo>
                  <a:lnTo>
                    <a:pt x="132" y="0"/>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2" name="Freeform 9">
              <a:extLst>
                <a:ext uri="{FF2B5EF4-FFF2-40B4-BE49-F238E27FC236}">
                  <a16:creationId xmlns:a16="http://schemas.microsoft.com/office/drawing/2014/main" id="{5F084FD4-55FE-4161-92FA-A59406C96077}"/>
                </a:ext>
              </a:extLst>
            </p:cNvPr>
            <p:cNvSpPr>
              <a:spLocks/>
            </p:cNvSpPr>
            <p:nvPr/>
          </p:nvSpPr>
          <p:spPr bwMode="auto">
            <a:xfrm>
              <a:off x="2065338" y="1310477"/>
              <a:ext cx="876300" cy="352425"/>
            </a:xfrm>
            <a:custGeom>
              <a:avLst/>
              <a:gdLst>
                <a:gd name="T0" fmla="*/ 0 w 3409"/>
                <a:gd name="T1" fmla="*/ 271 h 1369"/>
                <a:gd name="T2" fmla="*/ 552 w 3409"/>
                <a:gd name="T3" fmla="*/ 586 h 1369"/>
                <a:gd name="T4" fmla="*/ 1013 w 3409"/>
                <a:gd name="T5" fmla="*/ 1101 h 1369"/>
                <a:gd name="T6" fmla="*/ 1612 w 3409"/>
                <a:gd name="T7" fmla="*/ 1369 h 1369"/>
                <a:gd name="T8" fmla="*/ 1313 w 3409"/>
                <a:gd name="T9" fmla="*/ 954 h 1369"/>
                <a:gd name="T10" fmla="*/ 1963 w 3409"/>
                <a:gd name="T11" fmla="*/ 954 h 1369"/>
                <a:gd name="T12" fmla="*/ 3409 w 3409"/>
                <a:gd name="T13" fmla="*/ 1369 h 1369"/>
                <a:gd name="T14" fmla="*/ 2407 w 3409"/>
                <a:gd name="T15" fmla="*/ 820 h 1369"/>
                <a:gd name="T16" fmla="*/ 1820 w 3409"/>
                <a:gd name="T17" fmla="*/ 401 h 1369"/>
                <a:gd name="T18" fmla="*/ 852 w 3409"/>
                <a:gd name="T19" fmla="*/ 448 h 1369"/>
                <a:gd name="T20" fmla="*/ 424 w 3409"/>
                <a:gd name="T21" fmla="*/ 0 h 1369"/>
                <a:gd name="T22" fmla="*/ 0 w 3409"/>
                <a:gd name="T23" fmla="*/ 271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9" h="1369">
                  <a:moveTo>
                    <a:pt x="0" y="271"/>
                  </a:moveTo>
                  <a:cubicBezTo>
                    <a:pt x="0" y="271"/>
                    <a:pt x="414" y="425"/>
                    <a:pt x="552" y="586"/>
                  </a:cubicBezTo>
                  <a:cubicBezTo>
                    <a:pt x="691" y="747"/>
                    <a:pt x="1013" y="1101"/>
                    <a:pt x="1013" y="1101"/>
                  </a:cubicBezTo>
                  <a:cubicBezTo>
                    <a:pt x="1612" y="1369"/>
                    <a:pt x="1612" y="1369"/>
                    <a:pt x="1612" y="1369"/>
                  </a:cubicBezTo>
                  <a:cubicBezTo>
                    <a:pt x="1313" y="954"/>
                    <a:pt x="1313" y="954"/>
                    <a:pt x="1313" y="954"/>
                  </a:cubicBezTo>
                  <a:cubicBezTo>
                    <a:pt x="1313" y="954"/>
                    <a:pt x="1646" y="816"/>
                    <a:pt x="1963" y="954"/>
                  </a:cubicBezTo>
                  <a:cubicBezTo>
                    <a:pt x="2280" y="1093"/>
                    <a:pt x="3409" y="1369"/>
                    <a:pt x="3409" y="1369"/>
                  </a:cubicBezTo>
                  <a:cubicBezTo>
                    <a:pt x="2407" y="820"/>
                    <a:pt x="2407" y="820"/>
                    <a:pt x="2407" y="820"/>
                  </a:cubicBezTo>
                  <a:cubicBezTo>
                    <a:pt x="2407" y="820"/>
                    <a:pt x="2188" y="355"/>
                    <a:pt x="1820" y="401"/>
                  </a:cubicBezTo>
                  <a:cubicBezTo>
                    <a:pt x="1451" y="448"/>
                    <a:pt x="852" y="448"/>
                    <a:pt x="852" y="448"/>
                  </a:cubicBezTo>
                  <a:cubicBezTo>
                    <a:pt x="424" y="0"/>
                    <a:pt x="424" y="0"/>
                    <a:pt x="424" y="0"/>
                  </a:cubicBezTo>
                  <a:lnTo>
                    <a:pt x="0" y="271"/>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3" name="Freeform 10">
              <a:extLst>
                <a:ext uri="{FF2B5EF4-FFF2-40B4-BE49-F238E27FC236}">
                  <a16:creationId xmlns:a16="http://schemas.microsoft.com/office/drawing/2014/main" id="{CB57FE5A-DFCF-48C4-8F97-CEF9CB310938}"/>
                </a:ext>
              </a:extLst>
            </p:cNvPr>
            <p:cNvSpPr>
              <a:spLocks/>
            </p:cNvSpPr>
            <p:nvPr/>
          </p:nvSpPr>
          <p:spPr bwMode="auto">
            <a:xfrm>
              <a:off x="3284538" y="1556540"/>
              <a:ext cx="252413" cy="123825"/>
            </a:xfrm>
            <a:custGeom>
              <a:avLst/>
              <a:gdLst>
                <a:gd name="T0" fmla="*/ 299 w 979"/>
                <a:gd name="T1" fmla="*/ 323 h 484"/>
                <a:gd name="T2" fmla="*/ 138 w 979"/>
                <a:gd name="T3" fmla="*/ 0 h 484"/>
                <a:gd name="T4" fmla="*/ 783 w 979"/>
                <a:gd name="T5" fmla="*/ 323 h 484"/>
                <a:gd name="T6" fmla="*/ 979 w 979"/>
                <a:gd name="T7" fmla="*/ 461 h 484"/>
                <a:gd name="T8" fmla="*/ 559 w 979"/>
                <a:gd name="T9" fmla="*/ 461 h 484"/>
                <a:gd name="T10" fmla="*/ 0 w 979"/>
                <a:gd name="T11" fmla="*/ 461 h 484"/>
                <a:gd name="T12" fmla="*/ 299 w 979"/>
                <a:gd name="T13" fmla="*/ 323 h 484"/>
              </a:gdLst>
              <a:ahLst/>
              <a:cxnLst>
                <a:cxn ang="0">
                  <a:pos x="T0" y="T1"/>
                </a:cxn>
                <a:cxn ang="0">
                  <a:pos x="T2" y="T3"/>
                </a:cxn>
                <a:cxn ang="0">
                  <a:pos x="T4" y="T5"/>
                </a:cxn>
                <a:cxn ang="0">
                  <a:pos x="T6" y="T7"/>
                </a:cxn>
                <a:cxn ang="0">
                  <a:pos x="T8" y="T9"/>
                </a:cxn>
                <a:cxn ang="0">
                  <a:pos x="T10" y="T11"/>
                </a:cxn>
                <a:cxn ang="0">
                  <a:pos x="T12" y="T13"/>
                </a:cxn>
              </a:cxnLst>
              <a:rect l="0" t="0" r="r" b="b"/>
              <a:pathLst>
                <a:path w="979" h="484">
                  <a:moveTo>
                    <a:pt x="299" y="323"/>
                  </a:moveTo>
                  <a:cubicBezTo>
                    <a:pt x="138" y="0"/>
                    <a:pt x="138" y="0"/>
                    <a:pt x="138" y="0"/>
                  </a:cubicBezTo>
                  <a:cubicBezTo>
                    <a:pt x="783" y="323"/>
                    <a:pt x="783" y="323"/>
                    <a:pt x="783" y="323"/>
                  </a:cubicBezTo>
                  <a:cubicBezTo>
                    <a:pt x="979" y="461"/>
                    <a:pt x="979" y="461"/>
                    <a:pt x="979" y="461"/>
                  </a:cubicBezTo>
                  <a:cubicBezTo>
                    <a:pt x="979" y="461"/>
                    <a:pt x="795" y="438"/>
                    <a:pt x="559" y="461"/>
                  </a:cubicBezTo>
                  <a:cubicBezTo>
                    <a:pt x="322" y="484"/>
                    <a:pt x="0" y="461"/>
                    <a:pt x="0" y="461"/>
                  </a:cubicBezTo>
                  <a:lnTo>
                    <a:pt x="299" y="323"/>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4" name="Freeform 11">
              <a:extLst>
                <a:ext uri="{FF2B5EF4-FFF2-40B4-BE49-F238E27FC236}">
                  <a16:creationId xmlns:a16="http://schemas.microsoft.com/office/drawing/2014/main" id="{B4D1F3D1-9810-4C38-990D-E4E11B352FF7}"/>
                </a:ext>
              </a:extLst>
            </p:cNvPr>
            <p:cNvSpPr>
              <a:spLocks/>
            </p:cNvSpPr>
            <p:nvPr/>
          </p:nvSpPr>
          <p:spPr bwMode="auto">
            <a:xfrm>
              <a:off x="1958975" y="1486690"/>
              <a:ext cx="273050" cy="176213"/>
            </a:xfrm>
            <a:custGeom>
              <a:avLst/>
              <a:gdLst>
                <a:gd name="T0" fmla="*/ 67 w 172"/>
                <a:gd name="T1" fmla="*/ 22 h 111"/>
                <a:gd name="T2" fmla="*/ 37 w 172"/>
                <a:gd name="T3" fmla="*/ 44 h 111"/>
                <a:gd name="T4" fmla="*/ 0 w 172"/>
                <a:gd name="T5" fmla="*/ 111 h 111"/>
                <a:gd name="T6" fmla="*/ 101 w 172"/>
                <a:gd name="T7" fmla="*/ 82 h 111"/>
                <a:gd name="T8" fmla="*/ 172 w 172"/>
                <a:gd name="T9" fmla="*/ 111 h 111"/>
                <a:gd name="T10" fmla="*/ 119 w 172"/>
                <a:gd name="T11" fmla="*/ 44 h 111"/>
                <a:gd name="T12" fmla="*/ 108 w 172"/>
                <a:gd name="T13" fmla="*/ 0 h 111"/>
                <a:gd name="T14" fmla="*/ 67 w 172"/>
                <a:gd name="T15" fmla="*/ 22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11">
                  <a:moveTo>
                    <a:pt x="67" y="22"/>
                  </a:moveTo>
                  <a:lnTo>
                    <a:pt x="37" y="44"/>
                  </a:lnTo>
                  <a:lnTo>
                    <a:pt x="0" y="111"/>
                  </a:lnTo>
                  <a:lnTo>
                    <a:pt x="101" y="82"/>
                  </a:lnTo>
                  <a:lnTo>
                    <a:pt x="172" y="111"/>
                  </a:lnTo>
                  <a:lnTo>
                    <a:pt x="119" y="44"/>
                  </a:lnTo>
                  <a:lnTo>
                    <a:pt x="108" y="0"/>
                  </a:lnTo>
                  <a:lnTo>
                    <a:pt x="67" y="22"/>
                  </a:lnTo>
                  <a:close/>
                </a:path>
              </a:pathLst>
            </a:custGeom>
            <a:solidFill>
              <a:srgbClr val="DF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5" name="Freeform 12">
              <a:extLst>
                <a:ext uri="{FF2B5EF4-FFF2-40B4-BE49-F238E27FC236}">
                  <a16:creationId xmlns:a16="http://schemas.microsoft.com/office/drawing/2014/main" id="{3F42D022-98B7-4162-BA99-EAD0D4790866}"/>
                </a:ext>
              </a:extLst>
            </p:cNvPr>
            <p:cNvSpPr>
              <a:spLocks/>
            </p:cNvSpPr>
            <p:nvPr/>
          </p:nvSpPr>
          <p:spPr bwMode="auto">
            <a:xfrm>
              <a:off x="1843088" y="1983577"/>
              <a:ext cx="454025" cy="1246188"/>
            </a:xfrm>
            <a:custGeom>
              <a:avLst/>
              <a:gdLst>
                <a:gd name="T0" fmla="*/ 0 w 1763"/>
                <a:gd name="T1" fmla="*/ 770 h 4850"/>
                <a:gd name="T2" fmla="*/ 633 w 1763"/>
                <a:gd name="T3" fmla="*/ 346 h 4850"/>
                <a:gd name="T4" fmla="*/ 979 w 1763"/>
                <a:gd name="T5" fmla="*/ 0 h 4850"/>
                <a:gd name="T6" fmla="*/ 979 w 1763"/>
                <a:gd name="T7" fmla="*/ 770 h 4850"/>
                <a:gd name="T8" fmla="*/ 1209 w 1763"/>
                <a:gd name="T9" fmla="*/ 1268 h 4850"/>
                <a:gd name="T10" fmla="*/ 1624 w 1763"/>
                <a:gd name="T11" fmla="*/ 1590 h 4850"/>
                <a:gd name="T12" fmla="*/ 1370 w 1763"/>
                <a:gd name="T13" fmla="*/ 2373 h 4850"/>
                <a:gd name="T14" fmla="*/ 1370 w 1763"/>
                <a:gd name="T15" fmla="*/ 3733 h 4850"/>
                <a:gd name="T16" fmla="*/ 1763 w 1763"/>
                <a:gd name="T17" fmla="*/ 4366 h 4850"/>
                <a:gd name="T18" fmla="*/ 1505 w 1763"/>
                <a:gd name="T19" fmla="*/ 4850 h 4850"/>
                <a:gd name="T20" fmla="*/ 979 w 1763"/>
                <a:gd name="T21" fmla="*/ 3290 h 4850"/>
                <a:gd name="T22" fmla="*/ 553 w 1763"/>
                <a:gd name="T23" fmla="*/ 2810 h 4850"/>
                <a:gd name="T24" fmla="*/ 280 w 1763"/>
                <a:gd name="T25" fmla="*/ 904 h 4850"/>
                <a:gd name="T26" fmla="*/ 0 w 1763"/>
                <a:gd name="T27" fmla="*/ 770 h 4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3" h="4850">
                  <a:moveTo>
                    <a:pt x="0" y="770"/>
                  </a:moveTo>
                  <a:cubicBezTo>
                    <a:pt x="633" y="346"/>
                    <a:pt x="633" y="346"/>
                    <a:pt x="633" y="346"/>
                  </a:cubicBezTo>
                  <a:cubicBezTo>
                    <a:pt x="979" y="0"/>
                    <a:pt x="979" y="0"/>
                    <a:pt x="979" y="0"/>
                  </a:cubicBezTo>
                  <a:cubicBezTo>
                    <a:pt x="979" y="770"/>
                    <a:pt x="979" y="770"/>
                    <a:pt x="979" y="770"/>
                  </a:cubicBezTo>
                  <a:cubicBezTo>
                    <a:pt x="979" y="770"/>
                    <a:pt x="1209" y="1198"/>
                    <a:pt x="1209" y="1268"/>
                  </a:cubicBezTo>
                  <a:cubicBezTo>
                    <a:pt x="1209" y="1337"/>
                    <a:pt x="1624" y="1590"/>
                    <a:pt x="1624" y="1590"/>
                  </a:cubicBezTo>
                  <a:cubicBezTo>
                    <a:pt x="1370" y="2373"/>
                    <a:pt x="1370" y="2373"/>
                    <a:pt x="1370" y="2373"/>
                  </a:cubicBezTo>
                  <a:cubicBezTo>
                    <a:pt x="1370" y="3733"/>
                    <a:pt x="1370" y="3733"/>
                    <a:pt x="1370" y="3733"/>
                  </a:cubicBezTo>
                  <a:cubicBezTo>
                    <a:pt x="1763" y="4366"/>
                    <a:pt x="1763" y="4366"/>
                    <a:pt x="1763" y="4366"/>
                  </a:cubicBezTo>
                  <a:cubicBezTo>
                    <a:pt x="1505" y="4850"/>
                    <a:pt x="1505" y="4850"/>
                    <a:pt x="1505" y="4850"/>
                  </a:cubicBezTo>
                  <a:cubicBezTo>
                    <a:pt x="979" y="3290"/>
                    <a:pt x="979" y="3290"/>
                    <a:pt x="979" y="3290"/>
                  </a:cubicBezTo>
                  <a:cubicBezTo>
                    <a:pt x="553" y="2810"/>
                    <a:pt x="553" y="2810"/>
                    <a:pt x="553" y="2810"/>
                  </a:cubicBezTo>
                  <a:cubicBezTo>
                    <a:pt x="280" y="904"/>
                    <a:pt x="280" y="904"/>
                    <a:pt x="280" y="904"/>
                  </a:cubicBezTo>
                  <a:lnTo>
                    <a:pt x="0" y="77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6" name="Freeform 13">
              <a:extLst>
                <a:ext uri="{FF2B5EF4-FFF2-40B4-BE49-F238E27FC236}">
                  <a16:creationId xmlns:a16="http://schemas.microsoft.com/office/drawing/2014/main" id="{894CAD60-0DD9-41FE-8626-26E99F0F435F}"/>
                </a:ext>
              </a:extLst>
            </p:cNvPr>
            <p:cNvSpPr>
              <a:spLocks/>
            </p:cNvSpPr>
            <p:nvPr/>
          </p:nvSpPr>
          <p:spPr bwMode="auto">
            <a:xfrm>
              <a:off x="2349500" y="1743865"/>
              <a:ext cx="1292225" cy="2268538"/>
            </a:xfrm>
            <a:custGeom>
              <a:avLst/>
              <a:gdLst>
                <a:gd name="T0" fmla="*/ 1625 w 5029"/>
                <a:gd name="T1" fmla="*/ 8824 h 8824"/>
                <a:gd name="T2" fmla="*/ 2490 w 5029"/>
                <a:gd name="T3" fmla="*/ 7026 h 8824"/>
                <a:gd name="T4" fmla="*/ 3216 w 5029"/>
                <a:gd name="T5" fmla="*/ 6335 h 8824"/>
                <a:gd name="T6" fmla="*/ 3216 w 5029"/>
                <a:gd name="T7" fmla="*/ 5263 h 8824"/>
                <a:gd name="T8" fmla="*/ 3631 w 5029"/>
                <a:gd name="T9" fmla="*/ 4606 h 8824"/>
                <a:gd name="T10" fmla="*/ 3631 w 5029"/>
                <a:gd name="T11" fmla="*/ 4122 h 8824"/>
                <a:gd name="T12" fmla="*/ 4218 w 5029"/>
                <a:gd name="T13" fmla="*/ 3603 h 8824"/>
                <a:gd name="T14" fmla="*/ 4331 w 5029"/>
                <a:gd name="T15" fmla="*/ 1693 h 8824"/>
                <a:gd name="T16" fmla="*/ 4875 w 5029"/>
                <a:gd name="T17" fmla="*/ 1252 h 8824"/>
                <a:gd name="T18" fmla="*/ 4933 w 5029"/>
                <a:gd name="T19" fmla="*/ 1 h 8824"/>
                <a:gd name="T20" fmla="*/ 4446 w 5029"/>
                <a:gd name="T21" fmla="*/ 633 h 8824"/>
                <a:gd name="T22" fmla="*/ 3501 w 5029"/>
                <a:gd name="T23" fmla="*/ 1600 h 8824"/>
                <a:gd name="T24" fmla="*/ 3501 w 5029"/>
                <a:gd name="T25" fmla="*/ 2687 h 8824"/>
                <a:gd name="T26" fmla="*/ 2925 w 5029"/>
                <a:gd name="T27" fmla="*/ 2378 h 8824"/>
                <a:gd name="T28" fmla="*/ 3018 w 5029"/>
                <a:gd name="T29" fmla="*/ 3858 h 8824"/>
                <a:gd name="T30" fmla="*/ 1958 w 5029"/>
                <a:gd name="T31" fmla="*/ 5782 h 8824"/>
                <a:gd name="T32" fmla="*/ 857 w 5029"/>
                <a:gd name="T33" fmla="*/ 6324 h 8824"/>
                <a:gd name="T34" fmla="*/ 0 w 5029"/>
                <a:gd name="T35" fmla="*/ 6404 h 8824"/>
                <a:gd name="T36" fmla="*/ 484 w 5029"/>
                <a:gd name="T37" fmla="*/ 6888 h 8824"/>
                <a:gd name="T38" fmla="*/ 898 w 5029"/>
                <a:gd name="T39" fmla="*/ 7821 h 8824"/>
                <a:gd name="T40" fmla="*/ 1625 w 5029"/>
                <a:gd name="T41" fmla="*/ 8824 h 8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29" h="8824">
                  <a:moveTo>
                    <a:pt x="1625" y="8824"/>
                  </a:moveTo>
                  <a:cubicBezTo>
                    <a:pt x="2490" y="7026"/>
                    <a:pt x="2490" y="7026"/>
                    <a:pt x="2490" y="7026"/>
                  </a:cubicBezTo>
                  <a:cubicBezTo>
                    <a:pt x="3216" y="6335"/>
                    <a:pt x="3216" y="6335"/>
                    <a:pt x="3216" y="6335"/>
                  </a:cubicBezTo>
                  <a:cubicBezTo>
                    <a:pt x="3216" y="5263"/>
                    <a:pt x="3216" y="5263"/>
                    <a:pt x="3216" y="5263"/>
                  </a:cubicBezTo>
                  <a:cubicBezTo>
                    <a:pt x="3216" y="5263"/>
                    <a:pt x="3506" y="4778"/>
                    <a:pt x="3631" y="4606"/>
                  </a:cubicBezTo>
                  <a:cubicBezTo>
                    <a:pt x="3755" y="4434"/>
                    <a:pt x="3631" y="4122"/>
                    <a:pt x="3631" y="4122"/>
                  </a:cubicBezTo>
                  <a:cubicBezTo>
                    <a:pt x="4218" y="3603"/>
                    <a:pt x="4218" y="3603"/>
                    <a:pt x="4218" y="3603"/>
                  </a:cubicBezTo>
                  <a:cubicBezTo>
                    <a:pt x="4256" y="2967"/>
                    <a:pt x="4293" y="2330"/>
                    <a:pt x="4331" y="1693"/>
                  </a:cubicBezTo>
                  <a:cubicBezTo>
                    <a:pt x="4512" y="1546"/>
                    <a:pt x="4694" y="1399"/>
                    <a:pt x="4875" y="1252"/>
                  </a:cubicBezTo>
                  <a:cubicBezTo>
                    <a:pt x="4875" y="1252"/>
                    <a:pt x="5029" y="2"/>
                    <a:pt x="4933" y="1"/>
                  </a:cubicBezTo>
                  <a:cubicBezTo>
                    <a:pt x="4838" y="0"/>
                    <a:pt x="4446" y="633"/>
                    <a:pt x="4446" y="633"/>
                  </a:cubicBezTo>
                  <a:cubicBezTo>
                    <a:pt x="3501" y="1600"/>
                    <a:pt x="3501" y="1600"/>
                    <a:pt x="3501" y="1600"/>
                  </a:cubicBezTo>
                  <a:cubicBezTo>
                    <a:pt x="3501" y="2687"/>
                    <a:pt x="3501" y="2687"/>
                    <a:pt x="3501" y="2687"/>
                  </a:cubicBezTo>
                  <a:cubicBezTo>
                    <a:pt x="2925" y="2378"/>
                    <a:pt x="2925" y="2378"/>
                    <a:pt x="2925" y="2378"/>
                  </a:cubicBezTo>
                  <a:cubicBezTo>
                    <a:pt x="3018" y="3858"/>
                    <a:pt x="3018" y="3858"/>
                    <a:pt x="3018" y="3858"/>
                  </a:cubicBezTo>
                  <a:cubicBezTo>
                    <a:pt x="1958" y="5782"/>
                    <a:pt x="1958" y="5782"/>
                    <a:pt x="1958" y="5782"/>
                  </a:cubicBezTo>
                  <a:cubicBezTo>
                    <a:pt x="857" y="6324"/>
                    <a:pt x="857" y="6324"/>
                    <a:pt x="857" y="6324"/>
                  </a:cubicBezTo>
                  <a:cubicBezTo>
                    <a:pt x="0" y="6404"/>
                    <a:pt x="0" y="6404"/>
                    <a:pt x="0" y="6404"/>
                  </a:cubicBezTo>
                  <a:cubicBezTo>
                    <a:pt x="162" y="6565"/>
                    <a:pt x="323" y="6727"/>
                    <a:pt x="484" y="6888"/>
                  </a:cubicBezTo>
                  <a:cubicBezTo>
                    <a:pt x="575" y="7160"/>
                    <a:pt x="706" y="7480"/>
                    <a:pt x="898" y="7821"/>
                  </a:cubicBezTo>
                  <a:cubicBezTo>
                    <a:pt x="1137" y="8247"/>
                    <a:pt x="1400" y="8579"/>
                    <a:pt x="1625" y="8824"/>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7" name="Freeform 14">
              <a:extLst>
                <a:ext uri="{FF2B5EF4-FFF2-40B4-BE49-F238E27FC236}">
                  <a16:creationId xmlns:a16="http://schemas.microsoft.com/office/drawing/2014/main" id="{CDBB7A88-D0E7-4D0A-A3F1-D5E88CE26FF2}"/>
                </a:ext>
              </a:extLst>
            </p:cNvPr>
            <p:cNvSpPr>
              <a:spLocks/>
            </p:cNvSpPr>
            <p:nvPr/>
          </p:nvSpPr>
          <p:spPr bwMode="auto">
            <a:xfrm>
              <a:off x="2297113" y="2545552"/>
              <a:ext cx="455613" cy="776288"/>
            </a:xfrm>
            <a:custGeom>
              <a:avLst/>
              <a:gdLst>
                <a:gd name="T0" fmla="*/ 207 w 1773"/>
                <a:gd name="T1" fmla="*/ 0 h 3018"/>
                <a:gd name="T2" fmla="*/ 806 w 1773"/>
                <a:gd name="T3" fmla="*/ 138 h 3018"/>
                <a:gd name="T4" fmla="*/ 1243 w 1773"/>
                <a:gd name="T5" fmla="*/ 369 h 3018"/>
                <a:gd name="T6" fmla="*/ 1220 w 1773"/>
                <a:gd name="T7" fmla="*/ 783 h 3018"/>
                <a:gd name="T8" fmla="*/ 1773 w 1773"/>
                <a:gd name="T9" fmla="*/ 1935 h 3018"/>
                <a:gd name="T10" fmla="*/ 1503 w 1773"/>
                <a:gd name="T11" fmla="*/ 2661 h 3018"/>
                <a:gd name="T12" fmla="*/ 460 w 1773"/>
                <a:gd name="T13" fmla="*/ 3018 h 3018"/>
                <a:gd name="T14" fmla="*/ 1064 w 1773"/>
                <a:gd name="T15" fmla="*/ 2507 h 3018"/>
                <a:gd name="T16" fmla="*/ 667 w 1773"/>
                <a:gd name="T17" fmla="*/ 2028 h 3018"/>
                <a:gd name="T18" fmla="*/ 0 w 1773"/>
                <a:gd name="T19" fmla="*/ 1452 h 3018"/>
                <a:gd name="T20" fmla="*/ 207 w 1773"/>
                <a:gd name="T21" fmla="*/ 0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3" h="3018">
                  <a:moveTo>
                    <a:pt x="207" y="0"/>
                  </a:moveTo>
                  <a:cubicBezTo>
                    <a:pt x="806" y="138"/>
                    <a:pt x="806" y="138"/>
                    <a:pt x="806" y="138"/>
                  </a:cubicBezTo>
                  <a:cubicBezTo>
                    <a:pt x="1243" y="369"/>
                    <a:pt x="1243" y="369"/>
                    <a:pt x="1243" y="369"/>
                  </a:cubicBezTo>
                  <a:cubicBezTo>
                    <a:pt x="1223" y="467"/>
                    <a:pt x="1203" y="612"/>
                    <a:pt x="1220" y="783"/>
                  </a:cubicBezTo>
                  <a:cubicBezTo>
                    <a:pt x="1281" y="1398"/>
                    <a:pt x="1773" y="1935"/>
                    <a:pt x="1773" y="1935"/>
                  </a:cubicBezTo>
                  <a:cubicBezTo>
                    <a:pt x="1503" y="2661"/>
                    <a:pt x="1503" y="2661"/>
                    <a:pt x="1503" y="2661"/>
                  </a:cubicBezTo>
                  <a:cubicBezTo>
                    <a:pt x="460" y="3018"/>
                    <a:pt x="460" y="3018"/>
                    <a:pt x="460" y="3018"/>
                  </a:cubicBezTo>
                  <a:cubicBezTo>
                    <a:pt x="1064" y="2507"/>
                    <a:pt x="1064" y="2507"/>
                    <a:pt x="1064" y="2507"/>
                  </a:cubicBezTo>
                  <a:cubicBezTo>
                    <a:pt x="667" y="2028"/>
                    <a:pt x="667" y="2028"/>
                    <a:pt x="667" y="2028"/>
                  </a:cubicBezTo>
                  <a:cubicBezTo>
                    <a:pt x="0" y="1452"/>
                    <a:pt x="0" y="1452"/>
                    <a:pt x="0" y="1452"/>
                  </a:cubicBezTo>
                  <a:cubicBezTo>
                    <a:pt x="0" y="1452"/>
                    <a:pt x="577" y="1359"/>
                    <a:pt x="207"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8" name="Freeform 15">
              <a:extLst>
                <a:ext uri="{FF2B5EF4-FFF2-40B4-BE49-F238E27FC236}">
                  <a16:creationId xmlns:a16="http://schemas.microsoft.com/office/drawing/2014/main" id="{D50850C6-0B38-4109-810C-02911E7E5659}"/>
                </a:ext>
              </a:extLst>
            </p:cNvPr>
            <p:cNvSpPr>
              <a:spLocks/>
            </p:cNvSpPr>
            <p:nvPr/>
          </p:nvSpPr>
          <p:spPr bwMode="auto">
            <a:xfrm>
              <a:off x="2870200" y="1864515"/>
              <a:ext cx="379413" cy="390525"/>
            </a:xfrm>
            <a:custGeom>
              <a:avLst/>
              <a:gdLst>
                <a:gd name="T0" fmla="*/ 92 w 1474"/>
                <a:gd name="T1" fmla="*/ 944 h 1520"/>
                <a:gd name="T2" fmla="*/ 760 w 1474"/>
                <a:gd name="T3" fmla="*/ 668 h 1520"/>
                <a:gd name="T4" fmla="*/ 1474 w 1474"/>
                <a:gd name="T5" fmla="*/ 0 h 1520"/>
                <a:gd name="T6" fmla="*/ 1244 w 1474"/>
                <a:gd name="T7" fmla="*/ 944 h 1520"/>
                <a:gd name="T8" fmla="*/ 372 w 1474"/>
                <a:gd name="T9" fmla="*/ 1082 h 1520"/>
                <a:gd name="T10" fmla="*/ 0 w 1474"/>
                <a:gd name="T11" fmla="*/ 1520 h 1520"/>
                <a:gd name="T12" fmla="*/ 92 w 1474"/>
                <a:gd name="T13" fmla="*/ 944 h 1520"/>
              </a:gdLst>
              <a:ahLst/>
              <a:cxnLst>
                <a:cxn ang="0">
                  <a:pos x="T0" y="T1"/>
                </a:cxn>
                <a:cxn ang="0">
                  <a:pos x="T2" y="T3"/>
                </a:cxn>
                <a:cxn ang="0">
                  <a:pos x="T4" y="T5"/>
                </a:cxn>
                <a:cxn ang="0">
                  <a:pos x="T6" y="T7"/>
                </a:cxn>
                <a:cxn ang="0">
                  <a:pos x="T8" y="T9"/>
                </a:cxn>
                <a:cxn ang="0">
                  <a:pos x="T10" y="T11"/>
                </a:cxn>
                <a:cxn ang="0">
                  <a:pos x="T12" y="T13"/>
                </a:cxn>
              </a:cxnLst>
              <a:rect l="0" t="0" r="r" b="b"/>
              <a:pathLst>
                <a:path w="1474" h="1520">
                  <a:moveTo>
                    <a:pt x="92" y="944"/>
                  </a:moveTo>
                  <a:cubicBezTo>
                    <a:pt x="92" y="944"/>
                    <a:pt x="230" y="783"/>
                    <a:pt x="760" y="668"/>
                  </a:cubicBezTo>
                  <a:cubicBezTo>
                    <a:pt x="1290" y="552"/>
                    <a:pt x="1474" y="0"/>
                    <a:pt x="1474" y="0"/>
                  </a:cubicBezTo>
                  <a:cubicBezTo>
                    <a:pt x="1244" y="944"/>
                    <a:pt x="1244" y="944"/>
                    <a:pt x="1244" y="944"/>
                  </a:cubicBezTo>
                  <a:cubicBezTo>
                    <a:pt x="1244" y="944"/>
                    <a:pt x="582" y="898"/>
                    <a:pt x="372" y="1082"/>
                  </a:cubicBezTo>
                  <a:cubicBezTo>
                    <a:pt x="161" y="1267"/>
                    <a:pt x="0" y="1520"/>
                    <a:pt x="0" y="1520"/>
                  </a:cubicBezTo>
                  <a:lnTo>
                    <a:pt x="92" y="94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sp>
          <p:nvSpPr>
            <p:cNvPr id="19" name="Freeform 16">
              <a:extLst>
                <a:ext uri="{FF2B5EF4-FFF2-40B4-BE49-F238E27FC236}">
                  <a16:creationId xmlns:a16="http://schemas.microsoft.com/office/drawing/2014/main" id="{2DC1D288-C991-4674-9450-FCFCD2C3CF35}"/>
                </a:ext>
              </a:extLst>
            </p:cNvPr>
            <p:cNvSpPr>
              <a:spLocks/>
            </p:cNvSpPr>
            <p:nvPr/>
          </p:nvSpPr>
          <p:spPr bwMode="auto">
            <a:xfrm>
              <a:off x="2297113" y="1983577"/>
              <a:ext cx="496888" cy="585788"/>
            </a:xfrm>
            <a:custGeom>
              <a:avLst/>
              <a:gdLst>
                <a:gd name="T0" fmla="*/ 0 w 1934"/>
                <a:gd name="T1" fmla="*/ 0 h 2281"/>
                <a:gd name="T2" fmla="*/ 437 w 1934"/>
                <a:gd name="T3" fmla="*/ 300 h 2281"/>
                <a:gd name="T4" fmla="*/ 1381 w 1934"/>
                <a:gd name="T5" fmla="*/ 461 h 2281"/>
                <a:gd name="T6" fmla="*/ 1934 w 1934"/>
                <a:gd name="T7" fmla="*/ 1936 h 2281"/>
                <a:gd name="T8" fmla="*/ 1773 w 1934"/>
                <a:gd name="T9" fmla="*/ 2281 h 2281"/>
                <a:gd name="T10" fmla="*/ 1064 w 1934"/>
                <a:gd name="T11" fmla="*/ 1337 h 2281"/>
                <a:gd name="T12" fmla="*/ 460 w 1934"/>
                <a:gd name="T13" fmla="*/ 692 h 2281"/>
                <a:gd name="T14" fmla="*/ 0 w 1934"/>
                <a:gd name="T15" fmla="*/ 0 h 2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4" h="2281">
                  <a:moveTo>
                    <a:pt x="0" y="0"/>
                  </a:moveTo>
                  <a:cubicBezTo>
                    <a:pt x="0" y="0"/>
                    <a:pt x="91" y="116"/>
                    <a:pt x="437" y="300"/>
                  </a:cubicBezTo>
                  <a:cubicBezTo>
                    <a:pt x="782" y="484"/>
                    <a:pt x="1381" y="461"/>
                    <a:pt x="1381" y="461"/>
                  </a:cubicBezTo>
                  <a:cubicBezTo>
                    <a:pt x="1934" y="1936"/>
                    <a:pt x="1934" y="1936"/>
                    <a:pt x="1934" y="1936"/>
                  </a:cubicBezTo>
                  <a:cubicBezTo>
                    <a:pt x="1773" y="2281"/>
                    <a:pt x="1773" y="2281"/>
                    <a:pt x="1773" y="2281"/>
                  </a:cubicBezTo>
                  <a:cubicBezTo>
                    <a:pt x="1773" y="2281"/>
                    <a:pt x="1092" y="1521"/>
                    <a:pt x="1064" y="1337"/>
                  </a:cubicBezTo>
                  <a:cubicBezTo>
                    <a:pt x="1036" y="1152"/>
                    <a:pt x="828" y="1129"/>
                    <a:pt x="460" y="692"/>
                  </a:cubicBezTo>
                  <a:cubicBezTo>
                    <a:pt x="91" y="254"/>
                    <a:pt x="0" y="0"/>
                    <a:pt x="0"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ea typeface="+mn-ea"/>
                <a:cs typeface="+mn-cs"/>
              </a:endParaRPr>
            </a:p>
          </p:txBody>
        </p:sp>
      </p:grpSp>
      <p:sp>
        <p:nvSpPr>
          <p:cNvPr id="29" name="Oval 28">
            <a:extLst>
              <a:ext uri="{FF2B5EF4-FFF2-40B4-BE49-F238E27FC236}">
                <a16:creationId xmlns:a16="http://schemas.microsoft.com/office/drawing/2014/main" id="{5B792CF3-36AF-4A29-A943-A49315624AC1}"/>
              </a:ext>
            </a:extLst>
          </p:cNvPr>
          <p:cNvSpPr/>
          <p:nvPr/>
        </p:nvSpPr>
        <p:spPr>
          <a:xfrm>
            <a:off x="3481552" y="2080848"/>
            <a:ext cx="297548" cy="297548"/>
          </a:xfrm>
          <a:prstGeom prst="ellipse">
            <a:avLst/>
          </a:prstGeom>
          <a:solidFill>
            <a:schemeClr val="tx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0" name="Oval 29">
            <a:extLst>
              <a:ext uri="{FF2B5EF4-FFF2-40B4-BE49-F238E27FC236}">
                <a16:creationId xmlns:a16="http://schemas.microsoft.com/office/drawing/2014/main" id="{B2140647-71B3-41CA-861A-A2F96A7D7CEA}"/>
              </a:ext>
            </a:extLst>
          </p:cNvPr>
          <p:cNvSpPr/>
          <p:nvPr/>
        </p:nvSpPr>
        <p:spPr>
          <a:xfrm>
            <a:off x="3481552" y="3155618"/>
            <a:ext cx="297548" cy="29754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1" name="Oval 30">
            <a:extLst>
              <a:ext uri="{FF2B5EF4-FFF2-40B4-BE49-F238E27FC236}">
                <a16:creationId xmlns:a16="http://schemas.microsoft.com/office/drawing/2014/main" id="{F192901C-7255-49BC-B939-CA68C5D2DA5B}"/>
              </a:ext>
            </a:extLst>
          </p:cNvPr>
          <p:cNvSpPr/>
          <p:nvPr/>
        </p:nvSpPr>
        <p:spPr>
          <a:xfrm>
            <a:off x="3481552" y="4053693"/>
            <a:ext cx="297548" cy="29754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sp>
        <p:nvSpPr>
          <p:cNvPr id="32" name="Oval 31">
            <a:extLst>
              <a:ext uri="{FF2B5EF4-FFF2-40B4-BE49-F238E27FC236}">
                <a16:creationId xmlns:a16="http://schemas.microsoft.com/office/drawing/2014/main" id="{8FC28309-702D-438E-950A-0A4E338C8080}"/>
              </a:ext>
            </a:extLst>
          </p:cNvPr>
          <p:cNvSpPr/>
          <p:nvPr/>
        </p:nvSpPr>
        <p:spPr>
          <a:xfrm>
            <a:off x="3481552" y="4958599"/>
            <a:ext cx="297548" cy="29754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ea typeface="+mn-ea"/>
              <a:cs typeface="+mn-cs"/>
            </a:endParaRPr>
          </a:p>
        </p:txBody>
      </p:sp>
      <p:cxnSp>
        <p:nvCxnSpPr>
          <p:cNvPr id="28" name="Connector: Elbow 27">
            <a:extLst>
              <a:ext uri="{FF2B5EF4-FFF2-40B4-BE49-F238E27FC236}">
                <a16:creationId xmlns:a16="http://schemas.microsoft.com/office/drawing/2014/main" id="{A0783454-D094-4F3F-ACB9-79D843493AE6}"/>
              </a:ext>
            </a:extLst>
          </p:cNvPr>
          <p:cNvCxnSpPr>
            <a:cxnSpLocks/>
          </p:cNvCxnSpPr>
          <p:nvPr/>
        </p:nvCxnSpPr>
        <p:spPr>
          <a:xfrm>
            <a:off x="3808414" y="5106130"/>
            <a:ext cx="1914516" cy="192580"/>
          </a:xfrm>
          <a:prstGeom prst="bentConnector3">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BCF1950A-F8D3-4EBD-8061-1507D032A3D4}"/>
              </a:ext>
            </a:extLst>
          </p:cNvPr>
          <p:cNvCxnSpPr>
            <a:cxnSpLocks/>
            <a:endCxn id="24" idx="1"/>
          </p:cNvCxnSpPr>
          <p:nvPr/>
        </p:nvCxnSpPr>
        <p:spPr>
          <a:xfrm>
            <a:off x="3808414" y="4210062"/>
            <a:ext cx="1914516" cy="197684"/>
          </a:xfrm>
          <a:prstGeom prst="bentConnector3">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1849B0A-8D72-41C1-A92A-213301CB79FD}"/>
              </a:ext>
            </a:extLst>
          </p:cNvPr>
          <p:cNvCxnSpPr>
            <a:cxnSpLocks/>
            <a:endCxn id="23" idx="1"/>
          </p:cNvCxnSpPr>
          <p:nvPr/>
        </p:nvCxnSpPr>
        <p:spPr>
          <a:xfrm>
            <a:off x="3808414" y="3313992"/>
            <a:ext cx="1914516" cy="198946"/>
          </a:xfrm>
          <a:prstGeom prst="bentConnector3">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5A1FE4B-12C7-4554-BE92-CB3996D19E7D}"/>
              </a:ext>
            </a:extLst>
          </p:cNvPr>
          <p:cNvCxnSpPr>
            <a:cxnSpLocks/>
            <a:stCxn id="29" idx="6"/>
            <a:endCxn id="21" idx="1"/>
          </p:cNvCxnSpPr>
          <p:nvPr/>
        </p:nvCxnSpPr>
        <p:spPr>
          <a:xfrm flipV="1">
            <a:off x="3779100" y="1807480"/>
            <a:ext cx="1943831" cy="422142"/>
          </a:xfrm>
          <a:prstGeom prst="bentConnector3">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39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B79B-5BDF-4A36-A604-C8ABC3ADF4DD}"/>
              </a:ext>
            </a:extLst>
          </p:cNvPr>
          <p:cNvSpPr>
            <a:spLocks noGrp="1"/>
          </p:cNvSpPr>
          <p:nvPr>
            <p:ph type="title"/>
          </p:nvPr>
        </p:nvSpPr>
        <p:spPr/>
        <p:txBody>
          <a:bodyPr/>
          <a:lstStyle/>
          <a:p>
            <a:r>
              <a:rPr lang="en-CA" dirty="0"/>
              <a:t>HCP weight bias impacts care</a:t>
            </a:r>
          </a:p>
        </p:txBody>
      </p:sp>
      <p:sp>
        <p:nvSpPr>
          <p:cNvPr id="3" name="Text Placeholder 2">
            <a:extLst>
              <a:ext uri="{FF2B5EF4-FFF2-40B4-BE49-F238E27FC236}">
                <a16:creationId xmlns:a16="http://schemas.microsoft.com/office/drawing/2014/main" id="{70D90C22-5CB1-4B3D-A878-B705EE3B2022}"/>
              </a:ext>
            </a:extLst>
          </p:cNvPr>
          <p:cNvSpPr>
            <a:spLocks noGrp="1"/>
          </p:cNvSpPr>
          <p:nvPr>
            <p:ph type="body" sz="quarter" idx="13"/>
          </p:nvPr>
        </p:nvSpPr>
        <p:spPr/>
        <p:txBody>
          <a:bodyPr/>
          <a:lstStyle/>
          <a:p>
            <a:r>
              <a:rPr lang="en-CA" sz="1000" i="0" dirty="0"/>
              <a:t>BMI, body mass index; HCP, healthcare professional.</a:t>
            </a:r>
            <a:br>
              <a:rPr lang="en-CA" sz="1000" i="0" dirty="0"/>
            </a:br>
            <a:r>
              <a:rPr lang="en-CA" sz="1000" i="0" dirty="0"/>
              <a:t>Huizinga MM et al. Obesity (Silver Spring) 2010;18:1932–7.</a:t>
            </a:r>
          </a:p>
        </p:txBody>
      </p:sp>
      <p:sp>
        <p:nvSpPr>
          <p:cNvPr id="4" name="Rectangle 3">
            <a:extLst>
              <a:ext uri="{FF2B5EF4-FFF2-40B4-BE49-F238E27FC236}">
                <a16:creationId xmlns:a16="http://schemas.microsoft.com/office/drawing/2014/main" id="{9A183FB8-C0ED-4DF3-8502-0C18540E058D}"/>
              </a:ext>
            </a:extLst>
          </p:cNvPr>
          <p:cNvSpPr/>
          <p:nvPr/>
        </p:nvSpPr>
        <p:spPr>
          <a:xfrm>
            <a:off x="2181911" y="2674569"/>
            <a:ext cx="10010089" cy="326903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pis For Office"/>
              <a:ea typeface="+mn-ea"/>
              <a:cs typeface="+mn-cs"/>
            </a:endParaRPr>
          </a:p>
        </p:txBody>
      </p:sp>
      <p:sp>
        <p:nvSpPr>
          <p:cNvPr id="5" name="TextBox 4">
            <a:extLst>
              <a:ext uri="{FF2B5EF4-FFF2-40B4-BE49-F238E27FC236}">
                <a16:creationId xmlns:a16="http://schemas.microsoft.com/office/drawing/2014/main" id="{60388562-97FF-4FDA-ABC0-F6BB707280E4}"/>
              </a:ext>
            </a:extLst>
          </p:cNvPr>
          <p:cNvSpPr txBox="1"/>
          <p:nvPr/>
        </p:nvSpPr>
        <p:spPr>
          <a:xfrm>
            <a:off x="4149787" y="2718686"/>
            <a:ext cx="7408204" cy="3170099"/>
          </a:xfrm>
          <a:prstGeom prst="rect">
            <a:avLst/>
          </a:prstGeom>
          <a:noFill/>
        </p:spPr>
        <p:txBody>
          <a:bodyPr wrap="square" rtlCol="0">
            <a:spAutoFit/>
          </a:bodyPr>
          <a:lstStyle/>
          <a:p>
            <a:pPr marL="285750" marR="0" lvl="0" indent="-2857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CA" dirty="0">
                <a:ea typeface="Times New Roman" panose="02020603050405020304" pitchFamily="18" charset="0"/>
              </a:rPr>
              <a:t>A</a:t>
            </a:r>
            <a:r>
              <a:rPr lang="en-CA" dirty="0">
                <a:effectLst/>
                <a:ea typeface="Times New Roman" panose="02020603050405020304" pitchFamily="18" charset="0"/>
              </a:rPr>
              <a:t>fter family members, healthcare providers are the top source of obesity bias</a:t>
            </a:r>
            <a:endParaRPr kumimoji="0" lang="en-CA" b="1" i="0" u="none" strike="noStrike" kern="1200" cap="none" spc="0" normalizeH="0" baseline="0" noProof="0" dirty="0">
              <a:ln>
                <a:noFill/>
              </a:ln>
              <a:effectLst/>
              <a:uLnTx/>
              <a:uFillTx/>
              <a:ea typeface="+mn-ea"/>
              <a:cs typeface="+mn-cs"/>
            </a:endParaRPr>
          </a:p>
          <a:p>
            <a:pPr marL="285750" marR="0" lvl="0" indent="-28575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b="1" i="0" u="none" strike="noStrike" kern="1200" cap="none" spc="0" normalizeH="0" baseline="0" noProof="0" dirty="0">
                <a:ln>
                  <a:noFill/>
                </a:ln>
                <a:effectLst/>
                <a:uLnTx/>
                <a:uFillTx/>
                <a:ea typeface="+mn-ea"/>
                <a:cs typeface="+mn-cs"/>
              </a:rPr>
              <a:t>HCPs view people with obesity as less adherent</a:t>
            </a:r>
          </a:p>
          <a:p>
            <a:pPr marL="285750" indent="-285750" defTabSz="1219170">
              <a:buFont typeface="Arial" panose="020B0604020202020204" pitchFamily="34" charset="0"/>
              <a:buChar char="•"/>
              <a:defRPr/>
            </a:pPr>
            <a:r>
              <a:rPr kumimoji="0" lang="en-US" b="0" i="0" u="none" strike="noStrike" kern="1200" cap="none" spc="0" normalizeH="0" baseline="0" noProof="0" dirty="0">
                <a:ln>
                  <a:noFill/>
                </a:ln>
                <a:effectLst/>
                <a:uLnTx/>
                <a:uFillTx/>
                <a:ea typeface="+mn-ea"/>
                <a:cs typeface="+mn-cs"/>
              </a:rPr>
              <a:t>Physicians perceived medication adherence by patients with BMI ≥40 kg/m</a:t>
            </a:r>
            <a:r>
              <a:rPr kumimoji="0" lang="en-US" b="0" i="0" u="none" strike="noStrike" kern="1200" cap="none" spc="0" normalizeH="0" baseline="30000" noProof="0" dirty="0">
                <a:ln>
                  <a:noFill/>
                </a:ln>
                <a:effectLst/>
                <a:uLnTx/>
                <a:uFillTx/>
                <a:ea typeface="+mn-ea"/>
                <a:cs typeface="+mn-cs"/>
              </a:rPr>
              <a:t>2</a:t>
            </a:r>
            <a:r>
              <a:rPr kumimoji="0" lang="en-US" b="0" i="0" u="none" strike="noStrike" kern="1200" cap="none" spc="0" normalizeH="0" baseline="0" noProof="0" dirty="0">
                <a:ln>
                  <a:noFill/>
                </a:ln>
                <a:effectLst/>
                <a:uLnTx/>
                <a:uFillTx/>
                <a:ea typeface="+mn-ea"/>
                <a:cs typeface="+mn-cs"/>
              </a:rPr>
              <a:t> would be </a:t>
            </a:r>
            <a:r>
              <a:rPr kumimoji="0" lang="en-US" b="1" i="0" u="none" strike="noStrike" kern="1200" cap="none" spc="0" normalizeH="0" baseline="0" noProof="0" dirty="0">
                <a:ln>
                  <a:noFill/>
                </a:ln>
                <a:effectLst/>
                <a:uLnTx/>
                <a:uFillTx/>
                <a:ea typeface="+mn-ea"/>
                <a:cs typeface="+mn-cs"/>
              </a:rPr>
              <a:t>0.33-fold</a:t>
            </a:r>
            <a:r>
              <a:rPr kumimoji="0" lang="en-US" b="0" i="0" u="none" strike="noStrike" kern="1200" cap="none" spc="0" normalizeH="0" baseline="0" noProof="0" dirty="0">
                <a:ln>
                  <a:noFill/>
                </a:ln>
                <a:effectLst/>
                <a:uLnTx/>
                <a:uFillTx/>
                <a:ea typeface="+mn-ea"/>
                <a:cs typeface="+mn-cs"/>
              </a:rPr>
              <a:t> lower than with patients with normal weight (BMI </a:t>
            </a:r>
            <a:r>
              <a:rPr kumimoji="0" lang="en-GB" u="none" strike="noStrike" cap="none" normalizeH="0" baseline="0" dirty="0">
                <a:ln>
                  <a:noFill/>
                </a:ln>
                <a:solidFill>
                  <a:schemeClr val="tx1"/>
                </a:solidFill>
                <a:effectLst/>
                <a:ea typeface="Apis For Office" panose="020B0504010101010104" pitchFamily="34" charset="0"/>
                <a:cs typeface="Arial" panose="020B0604020202020204" pitchFamily="34" charset="0"/>
              </a:rPr>
              <a:t>18.5 </a:t>
            </a:r>
            <a:r>
              <a:rPr kumimoji="0" lang="en-US" b="0" i="0" u="none" strike="noStrike" kern="1200" cap="none" spc="0" normalizeH="0" baseline="0" noProof="0" dirty="0">
                <a:ln>
                  <a:noFill/>
                </a:ln>
                <a:effectLst/>
                <a:uLnTx/>
                <a:uFillTx/>
                <a:ea typeface="+mn-ea"/>
                <a:cs typeface="+mn-cs"/>
              </a:rPr>
              <a:t>kg/m</a:t>
            </a:r>
            <a:r>
              <a:rPr kumimoji="0" lang="en-US" b="0" i="0" u="none" strike="noStrike" kern="1200" cap="none" spc="0" normalizeH="0" baseline="30000" noProof="0" dirty="0">
                <a:ln>
                  <a:noFill/>
                </a:ln>
                <a:effectLst/>
                <a:uLnTx/>
                <a:uFillTx/>
                <a:ea typeface="+mn-ea"/>
                <a:cs typeface="+mn-cs"/>
              </a:rPr>
              <a:t>2</a:t>
            </a:r>
            <a:r>
              <a:rPr kumimoji="0" lang="en-US" b="0" i="0" u="none" strike="noStrike" kern="1200" cap="none" spc="0" normalizeH="0" baseline="0" noProof="0" dirty="0">
                <a:ln>
                  <a:noFill/>
                </a:ln>
                <a:effectLst/>
                <a:uLnTx/>
                <a:uFillTx/>
                <a:ea typeface="+mn-ea"/>
                <a:cs typeface="+mn-cs"/>
              </a:rPr>
              <a:t>–</a:t>
            </a:r>
            <a:r>
              <a:rPr kumimoji="0" lang="en-GB" u="none" strike="noStrike" cap="none" normalizeH="0" baseline="0" dirty="0">
                <a:ln>
                  <a:noFill/>
                </a:ln>
                <a:solidFill>
                  <a:schemeClr val="tx1"/>
                </a:solidFill>
                <a:effectLst/>
                <a:ea typeface="Apis For Office" panose="020B0504010101010104" pitchFamily="34" charset="0"/>
                <a:cs typeface="Arial" panose="020B0604020202020204" pitchFamily="34" charset="0"/>
              </a:rPr>
              <a:t>24.9 </a:t>
            </a:r>
            <a:r>
              <a:rPr kumimoji="0" lang="en-US" b="0" i="0" u="none" strike="noStrike" kern="1200" cap="none" spc="0" normalizeH="0" baseline="0" noProof="0" dirty="0">
                <a:ln>
                  <a:noFill/>
                </a:ln>
                <a:effectLst/>
                <a:uLnTx/>
                <a:uFillTx/>
                <a:ea typeface="+mn-ea"/>
                <a:cs typeface="+mn-cs"/>
              </a:rPr>
              <a:t>kg/m</a:t>
            </a:r>
            <a:r>
              <a:rPr kumimoji="0" lang="en-US" b="0" i="0" u="none" strike="noStrike" kern="1200" cap="none" spc="0" normalizeH="0" baseline="30000" noProof="0" dirty="0">
                <a:ln>
                  <a:noFill/>
                </a:ln>
                <a:effectLst/>
                <a:uLnTx/>
                <a:uFillTx/>
                <a:ea typeface="+mn-ea"/>
                <a:cs typeface="+mn-cs"/>
              </a:rPr>
              <a:t>2</a:t>
            </a:r>
            <a:r>
              <a:rPr kumimoji="0" lang="en-US" b="0" i="0" u="none" strike="noStrike" kern="1200" cap="none" spc="0" normalizeH="0" baseline="0" noProof="0" dirty="0">
                <a:ln>
                  <a:noFill/>
                </a:ln>
                <a:effectLst/>
                <a:uLnTx/>
                <a:uFillTx/>
                <a:ea typeface="+mn-ea"/>
                <a:cs typeface="+mn-cs"/>
              </a:rPr>
              <a:t>)</a:t>
            </a:r>
          </a:p>
          <a:p>
            <a:pPr marL="285750" indent="-285750" defTabSz="1219170">
              <a:buFont typeface="Arial" panose="020B0604020202020204" pitchFamily="34" charset="0"/>
              <a:buChar char="•"/>
              <a:defRPr/>
            </a:pPr>
            <a:endParaRPr lang="en-US" dirty="0"/>
          </a:p>
          <a:p>
            <a:pPr marL="285750" indent="-285750" defTabSz="1219170">
              <a:buFont typeface="Arial" panose="020B0604020202020204" pitchFamily="34" charset="0"/>
              <a:buChar char="•"/>
              <a:defRPr/>
            </a:pPr>
            <a:r>
              <a:rPr lang="en-CA" dirty="0">
                <a:ea typeface="Times New Roman" panose="02020603050405020304" pitchFamily="18" charset="0"/>
              </a:rPr>
              <a:t>W</a:t>
            </a:r>
            <a:r>
              <a:rPr lang="en-CA" sz="1800" dirty="0">
                <a:effectLst/>
                <a:ea typeface="Times New Roman" panose="02020603050405020304" pitchFamily="18" charset="0"/>
              </a:rPr>
              <a:t>eight bias is a major barrier to healthcare utilization </a:t>
            </a:r>
          </a:p>
          <a:p>
            <a:pPr marL="742950" lvl="1" indent="-285750" defTabSz="1219170">
              <a:buFont typeface="Arial" panose="020B0604020202020204" pitchFamily="34" charset="0"/>
              <a:buChar char="•"/>
              <a:defRPr/>
            </a:pPr>
            <a:r>
              <a:rPr lang="en-CA" dirty="0">
                <a:ea typeface="Times New Roman" panose="02020603050405020304" pitchFamily="18" charset="0"/>
              </a:rPr>
              <a:t>People are </a:t>
            </a:r>
            <a:r>
              <a:rPr lang="en-CA" dirty="0">
                <a:effectLst/>
                <a:ea typeface="Times New Roman" panose="02020603050405020304" pitchFamily="18" charset="0"/>
              </a:rPr>
              <a:t>less likely to schedule preventive exams and more likely to cancel or not show up for appointments</a:t>
            </a:r>
            <a:endParaRPr kumimoji="0" lang="en-US" b="0" i="0" u="none" strike="noStrike" kern="1200" cap="none" spc="0" normalizeH="0" baseline="0" noProof="0" dirty="0">
              <a:ln>
                <a:noFill/>
              </a:ln>
              <a:effectLst/>
              <a:uLnTx/>
              <a:uFillTx/>
              <a:ea typeface="+mn-ea"/>
              <a:cs typeface="+mn-cs"/>
            </a:endParaRPr>
          </a:p>
        </p:txBody>
      </p:sp>
      <p:grpSp>
        <p:nvGrpSpPr>
          <p:cNvPr id="6" name="Group 5">
            <a:extLst>
              <a:ext uri="{FF2B5EF4-FFF2-40B4-BE49-F238E27FC236}">
                <a16:creationId xmlns:a16="http://schemas.microsoft.com/office/drawing/2014/main" id="{E3550265-A3CC-4471-97C3-80534F67AC22}"/>
              </a:ext>
            </a:extLst>
          </p:cNvPr>
          <p:cNvGrpSpPr/>
          <p:nvPr/>
        </p:nvGrpSpPr>
        <p:grpSpPr>
          <a:xfrm>
            <a:off x="647429" y="1330591"/>
            <a:ext cx="3329797" cy="4613008"/>
            <a:chOff x="2701925" y="0"/>
            <a:chExt cx="3711576" cy="5141913"/>
          </a:xfrm>
        </p:grpSpPr>
        <p:sp>
          <p:nvSpPr>
            <p:cNvPr id="7" name="Freeform: Shape 6">
              <a:extLst>
                <a:ext uri="{FF2B5EF4-FFF2-40B4-BE49-F238E27FC236}">
                  <a16:creationId xmlns:a16="http://schemas.microsoft.com/office/drawing/2014/main" id="{C2118D60-CBE1-46D6-BFC3-72AB744FE55B}"/>
                </a:ext>
              </a:extLst>
            </p:cNvPr>
            <p:cNvSpPr/>
            <p:nvPr/>
          </p:nvSpPr>
          <p:spPr>
            <a:xfrm>
              <a:off x="5499470" y="2020706"/>
              <a:ext cx="823974" cy="1639010"/>
            </a:xfrm>
            <a:custGeom>
              <a:avLst/>
              <a:gdLst>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7388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7388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7388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9785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2732 w 778607"/>
                <a:gd name="connsiteY0" fmla="*/ 1563742 h 1639010"/>
                <a:gd name="connsiteX1" fmla="*/ 106156 w 778607"/>
                <a:gd name="connsiteY1" fmla="*/ 1368670 h 1639010"/>
                <a:gd name="connsiteX2" fmla="*/ 63484 w 778607"/>
                <a:gd name="connsiteY2" fmla="*/ 1155310 h 1639010"/>
                <a:gd name="connsiteX3" fmla="*/ 14716 w 778607"/>
                <a:gd name="connsiteY3" fmla="*/ 752974 h 1639010"/>
                <a:gd name="connsiteX4" fmla="*/ 2524 w 778607"/>
                <a:gd name="connsiteY4" fmla="*/ 649342 h 1639010"/>
                <a:gd name="connsiteX5" fmla="*/ 57388 w 778607"/>
                <a:gd name="connsiteY5" fmla="*/ 332350 h 1639010"/>
                <a:gd name="connsiteX6" fmla="*/ 59785 w 778607"/>
                <a:gd name="connsiteY6" fmla="*/ 253102 h 1639010"/>
                <a:gd name="connsiteX7" fmla="*/ 191500 w 778607"/>
                <a:gd name="connsiteY7" fmla="*/ 33646 h 1639010"/>
                <a:gd name="connsiteX8" fmla="*/ 282940 w 778607"/>
                <a:gd name="connsiteY8" fmla="*/ 3166 h 1639010"/>
                <a:gd name="connsiteX9" fmla="*/ 319516 w 778607"/>
                <a:gd name="connsiteY9" fmla="*/ 58030 h 1639010"/>
                <a:gd name="connsiteX10" fmla="*/ 246364 w 778607"/>
                <a:gd name="connsiteY10" fmla="*/ 192142 h 1639010"/>
                <a:gd name="connsiteX11" fmla="*/ 258556 w 778607"/>
                <a:gd name="connsiteY11" fmla="*/ 234814 h 1639010"/>
                <a:gd name="connsiteX12" fmla="*/ 295132 w 778607"/>
                <a:gd name="connsiteY12" fmla="*/ 289678 h 1639010"/>
                <a:gd name="connsiteX13" fmla="*/ 295132 w 778607"/>
                <a:gd name="connsiteY13" fmla="*/ 247006 h 1639010"/>
                <a:gd name="connsiteX14" fmla="*/ 343900 w 778607"/>
                <a:gd name="connsiteY14" fmla="*/ 173854 h 1639010"/>
                <a:gd name="connsiteX15" fmla="*/ 417052 w 778607"/>
                <a:gd name="connsiteY15" fmla="*/ 161662 h 1639010"/>
                <a:gd name="connsiteX16" fmla="*/ 471916 w 778607"/>
                <a:gd name="connsiteY16" fmla="*/ 204334 h 1639010"/>
                <a:gd name="connsiteX17" fmla="*/ 447532 w 778607"/>
                <a:gd name="connsiteY17" fmla="*/ 295774 h 1639010"/>
                <a:gd name="connsiteX18" fmla="*/ 478012 w 778607"/>
                <a:gd name="connsiteY18" fmla="*/ 247006 h 1639010"/>
                <a:gd name="connsiteX19" fmla="*/ 532876 w 778607"/>
                <a:gd name="connsiteY19" fmla="*/ 240910 h 1639010"/>
                <a:gd name="connsiteX20" fmla="*/ 599932 w 778607"/>
                <a:gd name="connsiteY20" fmla="*/ 301870 h 1639010"/>
                <a:gd name="connsiteX21" fmla="*/ 606028 w 778607"/>
                <a:gd name="connsiteY21" fmla="*/ 350638 h 1639010"/>
                <a:gd name="connsiteX22" fmla="*/ 654796 w 778607"/>
                <a:gd name="connsiteY22" fmla="*/ 301870 h 1639010"/>
                <a:gd name="connsiteX23" fmla="*/ 709660 w 778607"/>
                <a:gd name="connsiteY23" fmla="*/ 326254 h 1639010"/>
                <a:gd name="connsiteX24" fmla="*/ 776716 w 778607"/>
                <a:gd name="connsiteY24" fmla="*/ 429886 h 1639010"/>
                <a:gd name="connsiteX25" fmla="*/ 758428 w 778607"/>
                <a:gd name="connsiteY25" fmla="*/ 496942 h 1639010"/>
                <a:gd name="connsiteX26" fmla="*/ 740140 w 778607"/>
                <a:gd name="connsiteY26" fmla="*/ 832222 h 1639010"/>
                <a:gd name="connsiteX27" fmla="*/ 709660 w 778607"/>
                <a:gd name="connsiteY27" fmla="*/ 1130926 h 1639010"/>
                <a:gd name="connsiteX28" fmla="*/ 654796 w 778607"/>
                <a:gd name="connsiteY28" fmla="*/ 1338190 h 1639010"/>
                <a:gd name="connsiteX29" fmla="*/ 642604 w 778607"/>
                <a:gd name="connsiteY29" fmla="*/ 1557646 h 1639010"/>
                <a:gd name="connsiteX30" fmla="*/ 545068 w 778607"/>
                <a:gd name="connsiteY30" fmla="*/ 1624702 h 1639010"/>
                <a:gd name="connsiteX31" fmla="*/ 215884 w 778607"/>
                <a:gd name="connsiteY31" fmla="*/ 1636894 h 1639010"/>
                <a:gd name="connsiteX32" fmla="*/ 142732 w 778607"/>
                <a:gd name="connsiteY32" fmla="*/ 1563742 h 1639010"/>
                <a:gd name="connsiteX0" fmla="*/ 141904 w 777779"/>
                <a:gd name="connsiteY0" fmla="*/ 1563742 h 1639010"/>
                <a:gd name="connsiteX1" fmla="*/ 105328 w 777779"/>
                <a:gd name="connsiteY1" fmla="*/ 1368670 h 1639010"/>
                <a:gd name="connsiteX2" fmla="*/ 62656 w 777779"/>
                <a:gd name="connsiteY2" fmla="*/ 1155310 h 1639010"/>
                <a:gd name="connsiteX3" fmla="*/ 13888 w 777779"/>
                <a:gd name="connsiteY3" fmla="*/ 752974 h 1639010"/>
                <a:gd name="connsiteX4" fmla="*/ 1696 w 777779"/>
                <a:gd name="connsiteY4" fmla="*/ 649342 h 1639010"/>
                <a:gd name="connsiteX5" fmla="*/ 44572 w 777779"/>
                <a:gd name="connsiteY5" fmla="*/ 334890 h 1639010"/>
                <a:gd name="connsiteX6" fmla="*/ 58957 w 777779"/>
                <a:gd name="connsiteY6" fmla="*/ 253102 h 1639010"/>
                <a:gd name="connsiteX7" fmla="*/ 190672 w 777779"/>
                <a:gd name="connsiteY7" fmla="*/ 33646 h 1639010"/>
                <a:gd name="connsiteX8" fmla="*/ 282112 w 777779"/>
                <a:gd name="connsiteY8" fmla="*/ 3166 h 1639010"/>
                <a:gd name="connsiteX9" fmla="*/ 318688 w 777779"/>
                <a:gd name="connsiteY9" fmla="*/ 58030 h 1639010"/>
                <a:gd name="connsiteX10" fmla="*/ 245536 w 777779"/>
                <a:gd name="connsiteY10" fmla="*/ 192142 h 1639010"/>
                <a:gd name="connsiteX11" fmla="*/ 257728 w 777779"/>
                <a:gd name="connsiteY11" fmla="*/ 234814 h 1639010"/>
                <a:gd name="connsiteX12" fmla="*/ 294304 w 777779"/>
                <a:gd name="connsiteY12" fmla="*/ 289678 h 1639010"/>
                <a:gd name="connsiteX13" fmla="*/ 294304 w 777779"/>
                <a:gd name="connsiteY13" fmla="*/ 247006 h 1639010"/>
                <a:gd name="connsiteX14" fmla="*/ 343072 w 777779"/>
                <a:gd name="connsiteY14" fmla="*/ 173854 h 1639010"/>
                <a:gd name="connsiteX15" fmla="*/ 416224 w 777779"/>
                <a:gd name="connsiteY15" fmla="*/ 161662 h 1639010"/>
                <a:gd name="connsiteX16" fmla="*/ 471088 w 777779"/>
                <a:gd name="connsiteY16" fmla="*/ 204334 h 1639010"/>
                <a:gd name="connsiteX17" fmla="*/ 446704 w 777779"/>
                <a:gd name="connsiteY17" fmla="*/ 295774 h 1639010"/>
                <a:gd name="connsiteX18" fmla="*/ 477184 w 777779"/>
                <a:gd name="connsiteY18" fmla="*/ 247006 h 1639010"/>
                <a:gd name="connsiteX19" fmla="*/ 532048 w 777779"/>
                <a:gd name="connsiteY19" fmla="*/ 240910 h 1639010"/>
                <a:gd name="connsiteX20" fmla="*/ 599104 w 777779"/>
                <a:gd name="connsiteY20" fmla="*/ 301870 h 1639010"/>
                <a:gd name="connsiteX21" fmla="*/ 605200 w 777779"/>
                <a:gd name="connsiteY21" fmla="*/ 350638 h 1639010"/>
                <a:gd name="connsiteX22" fmla="*/ 653968 w 777779"/>
                <a:gd name="connsiteY22" fmla="*/ 301870 h 1639010"/>
                <a:gd name="connsiteX23" fmla="*/ 708832 w 777779"/>
                <a:gd name="connsiteY23" fmla="*/ 326254 h 1639010"/>
                <a:gd name="connsiteX24" fmla="*/ 775888 w 777779"/>
                <a:gd name="connsiteY24" fmla="*/ 429886 h 1639010"/>
                <a:gd name="connsiteX25" fmla="*/ 757600 w 777779"/>
                <a:gd name="connsiteY25" fmla="*/ 496942 h 1639010"/>
                <a:gd name="connsiteX26" fmla="*/ 739312 w 777779"/>
                <a:gd name="connsiteY26" fmla="*/ 832222 h 1639010"/>
                <a:gd name="connsiteX27" fmla="*/ 708832 w 777779"/>
                <a:gd name="connsiteY27" fmla="*/ 1130926 h 1639010"/>
                <a:gd name="connsiteX28" fmla="*/ 653968 w 777779"/>
                <a:gd name="connsiteY28" fmla="*/ 1338190 h 1639010"/>
                <a:gd name="connsiteX29" fmla="*/ 641776 w 777779"/>
                <a:gd name="connsiteY29" fmla="*/ 1557646 h 1639010"/>
                <a:gd name="connsiteX30" fmla="*/ 544240 w 777779"/>
                <a:gd name="connsiteY30" fmla="*/ 1624702 h 1639010"/>
                <a:gd name="connsiteX31" fmla="*/ 215056 w 777779"/>
                <a:gd name="connsiteY31" fmla="*/ 1636894 h 1639010"/>
                <a:gd name="connsiteX32" fmla="*/ 141904 w 777779"/>
                <a:gd name="connsiteY32" fmla="*/ 1563742 h 163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7779" h="1639010">
                  <a:moveTo>
                    <a:pt x="141904" y="1563742"/>
                  </a:moveTo>
                  <a:cubicBezTo>
                    <a:pt x="123616" y="1519038"/>
                    <a:pt x="118536" y="1436742"/>
                    <a:pt x="105328" y="1368670"/>
                  </a:cubicBezTo>
                  <a:cubicBezTo>
                    <a:pt x="92120" y="1300598"/>
                    <a:pt x="77896" y="1257926"/>
                    <a:pt x="62656" y="1155310"/>
                  </a:cubicBezTo>
                  <a:cubicBezTo>
                    <a:pt x="47416" y="1052694"/>
                    <a:pt x="24048" y="837302"/>
                    <a:pt x="13888" y="752974"/>
                  </a:cubicBezTo>
                  <a:cubicBezTo>
                    <a:pt x="3728" y="668646"/>
                    <a:pt x="-3418" y="719023"/>
                    <a:pt x="1696" y="649342"/>
                  </a:cubicBezTo>
                  <a:cubicBezTo>
                    <a:pt x="6810" y="579661"/>
                    <a:pt x="39824" y="400930"/>
                    <a:pt x="44572" y="334890"/>
                  </a:cubicBezTo>
                  <a:cubicBezTo>
                    <a:pt x="49320" y="268850"/>
                    <a:pt x="34607" y="303309"/>
                    <a:pt x="58957" y="253102"/>
                  </a:cubicBezTo>
                  <a:cubicBezTo>
                    <a:pt x="83307" y="202895"/>
                    <a:pt x="153479" y="75302"/>
                    <a:pt x="190672" y="33646"/>
                  </a:cubicBezTo>
                  <a:cubicBezTo>
                    <a:pt x="227865" y="-8010"/>
                    <a:pt x="260776" y="-898"/>
                    <a:pt x="282112" y="3166"/>
                  </a:cubicBezTo>
                  <a:cubicBezTo>
                    <a:pt x="303448" y="7230"/>
                    <a:pt x="324784" y="26534"/>
                    <a:pt x="318688" y="58030"/>
                  </a:cubicBezTo>
                  <a:cubicBezTo>
                    <a:pt x="312592" y="89526"/>
                    <a:pt x="255696" y="162678"/>
                    <a:pt x="245536" y="192142"/>
                  </a:cubicBezTo>
                  <a:cubicBezTo>
                    <a:pt x="235376" y="221606"/>
                    <a:pt x="249600" y="218558"/>
                    <a:pt x="257728" y="234814"/>
                  </a:cubicBezTo>
                  <a:cubicBezTo>
                    <a:pt x="265856" y="251070"/>
                    <a:pt x="288208" y="287646"/>
                    <a:pt x="294304" y="289678"/>
                  </a:cubicBezTo>
                  <a:cubicBezTo>
                    <a:pt x="300400" y="291710"/>
                    <a:pt x="286176" y="266310"/>
                    <a:pt x="294304" y="247006"/>
                  </a:cubicBezTo>
                  <a:cubicBezTo>
                    <a:pt x="302432" y="227702"/>
                    <a:pt x="322752" y="188078"/>
                    <a:pt x="343072" y="173854"/>
                  </a:cubicBezTo>
                  <a:cubicBezTo>
                    <a:pt x="363392" y="159630"/>
                    <a:pt x="394888" y="156582"/>
                    <a:pt x="416224" y="161662"/>
                  </a:cubicBezTo>
                  <a:cubicBezTo>
                    <a:pt x="437560" y="166742"/>
                    <a:pt x="466008" y="181982"/>
                    <a:pt x="471088" y="204334"/>
                  </a:cubicBezTo>
                  <a:cubicBezTo>
                    <a:pt x="476168" y="226686"/>
                    <a:pt x="445688" y="288662"/>
                    <a:pt x="446704" y="295774"/>
                  </a:cubicBezTo>
                  <a:cubicBezTo>
                    <a:pt x="447720" y="302886"/>
                    <a:pt x="462960" y="256150"/>
                    <a:pt x="477184" y="247006"/>
                  </a:cubicBezTo>
                  <a:cubicBezTo>
                    <a:pt x="491408" y="237862"/>
                    <a:pt x="511728" y="231766"/>
                    <a:pt x="532048" y="240910"/>
                  </a:cubicBezTo>
                  <a:cubicBezTo>
                    <a:pt x="552368" y="250054"/>
                    <a:pt x="586912" y="283582"/>
                    <a:pt x="599104" y="301870"/>
                  </a:cubicBezTo>
                  <a:cubicBezTo>
                    <a:pt x="611296" y="320158"/>
                    <a:pt x="596056" y="350638"/>
                    <a:pt x="605200" y="350638"/>
                  </a:cubicBezTo>
                  <a:cubicBezTo>
                    <a:pt x="614344" y="350638"/>
                    <a:pt x="636696" y="305934"/>
                    <a:pt x="653968" y="301870"/>
                  </a:cubicBezTo>
                  <a:cubicBezTo>
                    <a:pt x="671240" y="297806"/>
                    <a:pt x="688512" y="304918"/>
                    <a:pt x="708832" y="326254"/>
                  </a:cubicBezTo>
                  <a:cubicBezTo>
                    <a:pt x="729152" y="347590"/>
                    <a:pt x="767760" y="401438"/>
                    <a:pt x="775888" y="429886"/>
                  </a:cubicBezTo>
                  <a:cubicBezTo>
                    <a:pt x="784016" y="458334"/>
                    <a:pt x="763696" y="429886"/>
                    <a:pt x="757600" y="496942"/>
                  </a:cubicBezTo>
                  <a:cubicBezTo>
                    <a:pt x="751504" y="563998"/>
                    <a:pt x="747440" y="726558"/>
                    <a:pt x="739312" y="832222"/>
                  </a:cubicBezTo>
                  <a:cubicBezTo>
                    <a:pt x="731184" y="937886"/>
                    <a:pt x="723056" y="1046598"/>
                    <a:pt x="708832" y="1130926"/>
                  </a:cubicBezTo>
                  <a:cubicBezTo>
                    <a:pt x="694608" y="1215254"/>
                    <a:pt x="665144" y="1267070"/>
                    <a:pt x="653968" y="1338190"/>
                  </a:cubicBezTo>
                  <a:cubicBezTo>
                    <a:pt x="642792" y="1409310"/>
                    <a:pt x="660064" y="1509894"/>
                    <a:pt x="641776" y="1557646"/>
                  </a:cubicBezTo>
                  <a:cubicBezTo>
                    <a:pt x="623488" y="1605398"/>
                    <a:pt x="615360" y="1611494"/>
                    <a:pt x="544240" y="1624702"/>
                  </a:cubicBezTo>
                  <a:cubicBezTo>
                    <a:pt x="473120" y="1637910"/>
                    <a:pt x="279064" y="1641974"/>
                    <a:pt x="215056" y="1636894"/>
                  </a:cubicBezTo>
                  <a:cubicBezTo>
                    <a:pt x="151048" y="1631814"/>
                    <a:pt x="160192" y="1608446"/>
                    <a:pt x="141904" y="1563742"/>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8" name="Freeform 7">
              <a:extLst>
                <a:ext uri="{FF2B5EF4-FFF2-40B4-BE49-F238E27FC236}">
                  <a16:creationId xmlns:a16="http://schemas.microsoft.com/office/drawing/2014/main" id="{9D0A30EB-CF17-4264-9C20-F9BAD57D6812}"/>
                </a:ext>
              </a:extLst>
            </p:cNvPr>
            <p:cNvSpPr>
              <a:spLocks/>
            </p:cNvSpPr>
            <p:nvPr/>
          </p:nvSpPr>
          <p:spPr bwMode="auto">
            <a:xfrm>
              <a:off x="5176838" y="1531938"/>
              <a:ext cx="920750" cy="1085850"/>
            </a:xfrm>
            <a:custGeom>
              <a:avLst/>
              <a:gdLst>
                <a:gd name="T0" fmla="*/ 447 w 447"/>
                <a:gd name="T1" fmla="*/ 518 h 527"/>
                <a:gd name="T2" fmla="*/ 426 w 447"/>
                <a:gd name="T3" fmla="*/ 527 h 527"/>
                <a:gd name="T4" fmla="*/ 334 w 447"/>
                <a:gd name="T5" fmla="*/ 415 h 527"/>
                <a:gd name="T6" fmla="*/ 318 w 447"/>
                <a:gd name="T7" fmla="*/ 385 h 527"/>
                <a:gd name="T8" fmla="*/ 286 w 447"/>
                <a:gd name="T9" fmla="*/ 360 h 527"/>
                <a:gd name="T10" fmla="*/ 277 w 447"/>
                <a:gd name="T11" fmla="*/ 354 h 527"/>
                <a:gd name="T12" fmla="*/ 165 w 447"/>
                <a:gd name="T13" fmla="*/ 223 h 527"/>
                <a:gd name="T14" fmla="*/ 68 w 447"/>
                <a:gd name="T15" fmla="*/ 108 h 527"/>
                <a:gd name="T16" fmla="*/ 13 w 447"/>
                <a:gd name="T17" fmla="*/ 49 h 527"/>
                <a:gd name="T18" fmla="*/ 10 w 447"/>
                <a:gd name="T19" fmla="*/ 62 h 527"/>
                <a:gd name="T20" fmla="*/ 5 w 447"/>
                <a:gd name="T21" fmla="*/ 51 h 527"/>
                <a:gd name="T22" fmla="*/ 8 w 447"/>
                <a:gd name="T23" fmla="*/ 0 h 527"/>
                <a:gd name="T24" fmla="*/ 248 w 447"/>
                <a:gd name="T25" fmla="*/ 280 h 527"/>
                <a:gd name="T26" fmla="*/ 247 w 447"/>
                <a:gd name="T27" fmla="*/ 282 h 527"/>
                <a:gd name="T28" fmla="*/ 266 w 447"/>
                <a:gd name="T29" fmla="*/ 304 h 527"/>
                <a:gd name="T30" fmla="*/ 438 w 447"/>
                <a:gd name="T31" fmla="*/ 504 h 527"/>
                <a:gd name="T32" fmla="*/ 446 w 447"/>
                <a:gd name="T33" fmla="*/ 518 h 527"/>
                <a:gd name="T34" fmla="*/ 447 w 447"/>
                <a:gd name="T35" fmla="*/ 51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7" h="527">
                  <a:moveTo>
                    <a:pt x="447" y="518"/>
                  </a:moveTo>
                  <a:cubicBezTo>
                    <a:pt x="440" y="521"/>
                    <a:pt x="433" y="524"/>
                    <a:pt x="426" y="527"/>
                  </a:cubicBezTo>
                  <a:cubicBezTo>
                    <a:pt x="395" y="490"/>
                    <a:pt x="364" y="453"/>
                    <a:pt x="334" y="415"/>
                  </a:cubicBezTo>
                  <a:cubicBezTo>
                    <a:pt x="327" y="407"/>
                    <a:pt x="326" y="393"/>
                    <a:pt x="318" y="385"/>
                  </a:cubicBezTo>
                  <a:cubicBezTo>
                    <a:pt x="309" y="375"/>
                    <a:pt x="297" y="368"/>
                    <a:pt x="286" y="360"/>
                  </a:cubicBezTo>
                  <a:cubicBezTo>
                    <a:pt x="283" y="358"/>
                    <a:pt x="279" y="357"/>
                    <a:pt x="277" y="354"/>
                  </a:cubicBezTo>
                  <a:cubicBezTo>
                    <a:pt x="239" y="310"/>
                    <a:pt x="202" y="267"/>
                    <a:pt x="165" y="223"/>
                  </a:cubicBezTo>
                  <a:cubicBezTo>
                    <a:pt x="132" y="185"/>
                    <a:pt x="101" y="146"/>
                    <a:pt x="68" y="108"/>
                  </a:cubicBezTo>
                  <a:cubicBezTo>
                    <a:pt x="51" y="88"/>
                    <a:pt x="32" y="69"/>
                    <a:pt x="13" y="49"/>
                  </a:cubicBezTo>
                  <a:cubicBezTo>
                    <a:pt x="12" y="52"/>
                    <a:pt x="11" y="57"/>
                    <a:pt x="10" y="62"/>
                  </a:cubicBezTo>
                  <a:cubicBezTo>
                    <a:pt x="7" y="58"/>
                    <a:pt x="5" y="55"/>
                    <a:pt x="5" y="51"/>
                  </a:cubicBezTo>
                  <a:cubicBezTo>
                    <a:pt x="0" y="7"/>
                    <a:pt x="0" y="7"/>
                    <a:pt x="8" y="0"/>
                  </a:cubicBezTo>
                  <a:cubicBezTo>
                    <a:pt x="88" y="93"/>
                    <a:pt x="167" y="186"/>
                    <a:pt x="248" y="280"/>
                  </a:cubicBezTo>
                  <a:cubicBezTo>
                    <a:pt x="249" y="279"/>
                    <a:pt x="247" y="282"/>
                    <a:pt x="247" y="282"/>
                  </a:cubicBezTo>
                  <a:cubicBezTo>
                    <a:pt x="254" y="290"/>
                    <a:pt x="260" y="297"/>
                    <a:pt x="266" y="304"/>
                  </a:cubicBezTo>
                  <a:cubicBezTo>
                    <a:pt x="323" y="370"/>
                    <a:pt x="381" y="437"/>
                    <a:pt x="438" y="504"/>
                  </a:cubicBezTo>
                  <a:cubicBezTo>
                    <a:pt x="442" y="508"/>
                    <a:pt x="444" y="514"/>
                    <a:pt x="446" y="518"/>
                  </a:cubicBezTo>
                  <a:lnTo>
                    <a:pt x="447" y="51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9" name="Freeform: Shape 8">
              <a:extLst>
                <a:ext uri="{FF2B5EF4-FFF2-40B4-BE49-F238E27FC236}">
                  <a16:creationId xmlns:a16="http://schemas.microsoft.com/office/drawing/2014/main" id="{4CA058C4-09B9-4771-9E67-D4E786056F2D}"/>
                </a:ext>
              </a:extLst>
            </p:cNvPr>
            <p:cNvSpPr/>
            <p:nvPr/>
          </p:nvSpPr>
          <p:spPr>
            <a:xfrm>
              <a:off x="2997063" y="251604"/>
              <a:ext cx="2352738" cy="2723760"/>
            </a:xfrm>
            <a:custGeom>
              <a:avLst/>
              <a:gdLst>
                <a:gd name="connsiteX0" fmla="*/ 1026297 w 2352738"/>
                <a:gd name="connsiteY0" fmla="*/ 364 h 2723760"/>
                <a:gd name="connsiteX1" fmla="*/ 1385961 w 2352738"/>
                <a:gd name="connsiteY1" fmla="*/ 213724 h 2723760"/>
                <a:gd name="connsiteX2" fmla="*/ 1574937 w 2352738"/>
                <a:gd name="connsiteY2" fmla="*/ 341740 h 2723760"/>
                <a:gd name="connsiteX3" fmla="*/ 1629801 w 2352738"/>
                <a:gd name="connsiteY3" fmla="*/ 524620 h 2723760"/>
                <a:gd name="connsiteX4" fmla="*/ 1672473 w 2352738"/>
                <a:gd name="connsiteY4" fmla="*/ 603868 h 2723760"/>
                <a:gd name="connsiteX5" fmla="*/ 2087001 w 2352738"/>
                <a:gd name="connsiteY5" fmla="*/ 786748 h 2723760"/>
                <a:gd name="connsiteX6" fmla="*/ 2117481 w 2352738"/>
                <a:gd name="connsiteY6" fmla="*/ 872092 h 2723760"/>
                <a:gd name="connsiteX7" fmla="*/ 2019945 w 2352738"/>
                <a:gd name="connsiteY7" fmla="*/ 981820 h 2723760"/>
                <a:gd name="connsiteX8" fmla="*/ 2056521 w 2352738"/>
                <a:gd name="connsiteY8" fmla="*/ 1024492 h 2723760"/>
                <a:gd name="connsiteX9" fmla="*/ 2105289 w 2352738"/>
                <a:gd name="connsiteY9" fmla="*/ 1140316 h 2723760"/>
                <a:gd name="connsiteX10" fmla="*/ 2074809 w 2352738"/>
                <a:gd name="connsiteY10" fmla="*/ 1250044 h 2723760"/>
                <a:gd name="connsiteX11" fmla="*/ 2160153 w 2352738"/>
                <a:gd name="connsiteY11" fmla="*/ 1262236 h 2723760"/>
                <a:gd name="connsiteX12" fmla="*/ 2202825 w 2352738"/>
                <a:gd name="connsiteY12" fmla="*/ 1329292 h 2723760"/>
                <a:gd name="connsiteX13" fmla="*/ 2215017 w 2352738"/>
                <a:gd name="connsiteY13" fmla="*/ 1408540 h 2723760"/>
                <a:gd name="connsiteX14" fmla="*/ 2294265 w 2352738"/>
                <a:gd name="connsiteY14" fmla="*/ 1499980 h 2723760"/>
                <a:gd name="connsiteX15" fmla="*/ 2336937 w 2352738"/>
                <a:gd name="connsiteY15" fmla="*/ 1548748 h 2723760"/>
                <a:gd name="connsiteX16" fmla="*/ 2330841 w 2352738"/>
                <a:gd name="connsiteY16" fmla="*/ 1701148 h 2723760"/>
                <a:gd name="connsiteX17" fmla="*/ 2087001 w 2352738"/>
                <a:gd name="connsiteY17" fmla="*/ 1804780 h 2723760"/>
                <a:gd name="connsiteX18" fmla="*/ 1928505 w 2352738"/>
                <a:gd name="connsiteY18" fmla="*/ 1938892 h 2723760"/>
                <a:gd name="connsiteX19" fmla="*/ 1824873 w 2352738"/>
                <a:gd name="connsiteY19" fmla="*/ 2292460 h 2723760"/>
                <a:gd name="connsiteX20" fmla="*/ 1745625 w 2352738"/>
                <a:gd name="connsiteY20" fmla="*/ 2469244 h 2723760"/>
                <a:gd name="connsiteX21" fmla="*/ 1532265 w 2352738"/>
                <a:gd name="connsiteY21" fmla="*/ 2670412 h 2723760"/>
                <a:gd name="connsiteX22" fmla="*/ 1099449 w 2352738"/>
                <a:gd name="connsiteY22" fmla="*/ 2713084 h 2723760"/>
                <a:gd name="connsiteX23" fmla="*/ 727593 w 2352738"/>
                <a:gd name="connsiteY23" fmla="*/ 2505820 h 2723760"/>
                <a:gd name="connsiteX24" fmla="*/ 611769 w 2352738"/>
                <a:gd name="connsiteY24" fmla="*/ 2213212 h 2723760"/>
                <a:gd name="connsiteX25" fmla="*/ 544713 w 2352738"/>
                <a:gd name="connsiteY25" fmla="*/ 2091292 h 2723760"/>
                <a:gd name="connsiteX26" fmla="*/ 410601 w 2352738"/>
                <a:gd name="connsiteY26" fmla="*/ 1987660 h 2723760"/>
                <a:gd name="connsiteX27" fmla="*/ 14361 w 2352738"/>
                <a:gd name="connsiteY27" fmla="*/ 1463404 h 2723760"/>
                <a:gd name="connsiteX28" fmla="*/ 124089 w 2352738"/>
                <a:gd name="connsiteY28" fmla="*/ 774556 h 2723760"/>
                <a:gd name="connsiteX29" fmla="*/ 477657 w 2352738"/>
                <a:gd name="connsiteY29" fmla="*/ 268588 h 2723760"/>
                <a:gd name="connsiteX30" fmla="*/ 1026297 w 2352738"/>
                <a:gd name="connsiteY30" fmla="*/ 364 h 272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52738" h="2723760">
                  <a:moveTo>
                    <a:pt x="1026297" y="364"/>
                  </a:moveTo>
                  <a:cubicBezTo>
                    <a:pt x="1177681" y="-8780"/>
                    <a:pt x="1294521" y="156828"/>
                    <a:pt x="1385961" y="213724"/>
                  </a:cubicBezTo>
                  <a:cubicBezTo>
                    <a:pt x="1477401" y="270620"/>
                    <a:pt x="1534297" y="289924"/>
                    <a:pt x="1574937" y="341740"/>
                  </a:cubicBezTo>
                  <a:cubicBezTo>
                    <a:pt x="1615577" y="393556"/>
                    <a:pt x="1613545" y="480932"/>
                    <a:pt x="1629801" y="524620"/>
                  </a:cubicBezTo>
                  <a:cubicBezTo>
                    <a:pt x="1646057" y="568308"/>
                    <a:pt x="1596273" y="560180"/>
                    <a:pt x="1672473" y="603868"/>
                  </a:cubicBezTo>
                  <a:cubicBezTo>
                    <a:pt x="1748673" y="647556"/>
                    <a:pt x="2012833" y="742044"/>
                    <a:pt x="2087001" y="786748"/>
                  </a:cubicBezTo>
                  <a:cubicBezTo>
                    <a:pt x="2161169" y="831452"/>
                    <a:pt x="2128657" y="839580"/>
                    <a:pt x="2117481" y="872092"/>
                  </a:cubicBezTo>
                  <a:cubicBezTo>
                    <a:pt x="2106305" y="904604"/>
                    <a:pt x="2030105" y="956420"/>
                    <a:pt x="2019945" y="981820"/>
                  </a:cubicBezTo>
                  <a:cubicBezTo>
                    <a:pt x="2009785" y="1007220"/>
                    <a:pt x="2042297" y="998076"/>
                    <a:pt x="2056521" y="1024492"/>
                  </a:cubicBezTo>
                  <a:cubicBezTo>
                    <a:pt x="2070745" y="1050908"/>
                    <a:pt x="2102241" y="1102724"/>
                    <a:pt x="2105289" y="1140316"/>
                  </a:cubicBezTo>
                  <a:cubicBezTo>
                    <a:pt x="2108337" y="1177908"/>
                    <a:pt x="2065665" y="1229724"/>
                    <a:pt x="2074809" y="1250044"/>
                  </a:cubicBezTo>
                  <a:cubicBezTo>
                    <a:pt x="2083953" y="1270364"/>
                    <a:pt x="2138817" y="1249028"/>
                    <a:pt x="2160153" y="1262236"/>
                  </a:cubicBezTo>
                  <a:cubicBezTo>
                    <a:pt x="2181489" y="1275444"/>
                    <a:pt x="2193681" y="1304908"/>
                    <a:pt x="2202825" y="1329292"/>
                  </a:cubicBezTo>
                  <a:cubicBezTo>
                    <a:pt x="2211969" y="1353676"/>
                    <a:pt x="2199777" y="1380092"/>
                    <a:pt x="2215017" y="1408540"/>
                  </a:cubicBezTo>
                  <a:cubicBezTo>
                    <a:pt x="2230257" y="1436988"/>
                    <a:pt x="2294265" y="1499980"/>
                    <a:pt x="2294265" y="1499980"/>
                  </a:cubicBezTo>
                  <a:cubicBezTo>
                    <a:pt x="2314585" y="1523348"/>
                    <a:pt x="2330841" y="1515220"/>
                    <a:pt x="2336937" y="1548748"/>
                  </a:cubicBezTo>
                  <a:cubicBezTo>
                    <a:pt x="2343033" y="1582276"/>
                    <a:pt x="2372497" y="1658476"/>
                    <a:pt x="2330841" y="1701148"/>
                  </a:cubicBezTo>
                  <a:cubicBezTo>
                    <a:pt x="2289185" y="1743820"/>
                    <a:pt x="2154057" y="1765156"/>
                    <a:pt x="2087001" y="1804780"/>
                  </a:cubicBezTo>
                  <a:cubicBezTo>
                    <a:pt x="2019945" y="1844404"/>
                    <a:pt x="1972193" y="1857612"/>
                    <a:pt x="1928505" y="1938892"/>
                  </a:cubicBezTo>
                  <a:cubicBezTo>
                    <a:pt x="1884817" y="2020172"/>
                    <a:pt x="1855353" y="2204068"/>
                    <a:pt x="1824873" y="2292460"/>
                  </a:cubicBezTo>
                  <a:cubicBezTo>
                    <a:pt x="1794393" y="2380852"/>
                    <a:pt x="1794393" y="2406252"/>
                    <a:pt x="1745625" y="2469244"/>
                  </a:cubicBezTo>
                  <a:cubicBezTo>
                    <a:pt x="1696857" y="2532236"/>
                    <a:pt x="1639961" y="2629772"/>
                    <a:pt x="1532265" y="2670412"/>
                  </a:cubicBezTo>
                  <a:cubicBezTo>
                    <a:pt x="1424569" y="2711052"/>
                    <a:pt x="1233561" y="2740516"/>
                    <a:pt x="1099449" y="2713084"/>
                  </a:cubicBezTo>
                  <a:cubicBezTo>
                    <a:pt x="965337" y="2685652"/>
                    <a:pt x="808873" y="2589132"/>
                    <a:pt x="727593" y="2505820"/>
                  </a:cubicBezTo>
                  <a:cubicBezTo>
                    <a:pt x="646313" y="2422508"/>
                    <a:pt x="642249" y="2282300"/>
                    <a:pt x="611769" y="2213212"/>
                  </a:cubicBezTo>
                  <a:cubicBezTo>
                    <a:pt x="581289" y="2144124"/>
                    <a:pt x="578241" y="2128884"/>
                    <a:pt x="544713" y="2091292"/>
                  </a:cubicBezTo>
                  <a:cubicBezTo>
                    <a:pt x="511185" y="2053700"/>
                    <a:pt x="498993" y="2092308"/>
                    <a:pt x="410601" y="1987660"/>
                  </a:cubicBezTo>
                  <a:cubicBezTo>
                    <a:pt x="322209" y="1883012"/>
                    <a:pt x="62113" y="1665588"/>
                    <a:pt x="14361" y="1463404"/>
                  </a:cubicBezTo>
                  <a:cubicBezTo>
                    <a:pt x="-33391" y="1261220"/>
                    <a:pt x="46873" y="973692"/>
                    <a:pt x="124089" y="774556"/>
                  </a:cubicBezTo>
                  <a:cubicBezTo>
                    <a:pt x="201305" y="575420"/>
                    <a:pt x="332369" y="396604"/>
                    <a:pt x="477657" y="268588"/>
                  </a:cubicBezTo>
                  <a:cubicBezTo>
                    <a:pt x="622945" y="140572"/>
                    <a:pt x="874913" y="9508"/>
                    <a:pt x="1026297" y="364"/>
                  </a:cubicBez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0" name="Freeform 5">
              <a:extLst>
                <a:ext uri="{FF2B5EF4-FFF2-40B4-BE49-F238E27FC236}">
                  <a16:creationId xmlns:a16="http://schemas.microsoft.com/office/drawing/2014/main" id="{A5630E22-C2B6-4855-865D-4CAABDDBB424}"/>
                </a:ext>
              </a:extLst>
            </p:cNvPr>
            <p:cNvSpPr>
              <a:spLocks/>
            </p:cNvSpPr>
            <p:nvPr/>
          </p:nvSpPr>
          <p:spPr bwMode="auto">
            <a:xfrm>
              <a:off x="2738438" y="2384425"/>
              <a:ext cx="3675063" cy="2757488"/>
            </a:xfrm>
            <a:custGeom>
              <a:avLst/>
              <a:gdLst>
                <a:gd name="T0" fmla="*/ 0 w 1784"/>
                <a:gd name="T1" fmla="*/ 1338 h 1338"/>
                <a:gd name="T2" fmla="*/ 40 w 1784"/>
                <a:gd name="T3" fmla="*/ 937 h 1338"/>
                <a:gd name="T4" fmla="*/ 72 w 1784"/>
                <a:gd name="T5" fmla="*/ 670 h 1338"/>
                <a:gd name="T6" fmla="*/ 171 w 1784"/>
                <a:gd name="T7" fmla="*/ 386 h 1338"/>
                <a:gd name="T8" fmla="*/ 328 w 1784"/>
                <a:gd name="T9" fmla="*/ 138 h 1338"/>
                <a:gd name="T10" fmla="*/ 356 w 1784"/>
                <a:gd name="T11" fmla="*/ 48 h 1338"/>
                <a:gd name="T12" fmla="*/ 399 w 1784"/>
                <a:gd name="T13" fmla="*/ 10 h 1338"/>
                <a:gd name="T14" fmla="*/ 537 w 1784"/>
                <a:gd name="T15" fmla="*/ 2 h 1338"/>
                <a:gd name="T16" fmla="*/ 665 w 1784"/>
                <a:gd name="T17" fmla="*/ 25 h 1338"/>
                <a:gd name="T18" fmla="*/ 864 w 1784"/>
                <a:gd name="T19" fmla="*/ 122 h 1338"/>
                <a:gd name="T20" fmla="*/ 1037 w 1784"/>
                <a:gd name="T21" fmla="*/ 249 h 1338"/>
                <a:gd name="T22" fmla="*/ 1067 w 1784"/>
                <a:gd name="T23" fmla="*/ 315 h 1338"/>
                <a:gd name="T24" fmla="*/ 1069 w 1784"/>
                <a:gd name="T25" fmla="*/ 365 h 1338"/>
                <a:gd name="T26" fmla="*/ 1099 w 1784"/>
                <a:gd name="T27" fmla="*/ 456 h 1338"/>
                <a:gd name="T28" fmla="*/ 1201 w 1784"/>
                <a:gd name="T29" fmla="*/ 631 h 1338"/>
                <a:gd name="T30" fmla="*/ 1353 w 1784"/>
                <a:gd name="T31" fmla="*/ 956 h 1338"/>
                <a:gd name="T32" fmla="*/ 1366 w 1784"/>
                <a:gd name="T33" fmla="*/ 970 h 1338"/>
                <a:gd name="T34" fmla="*/ 1369 w 1784"/>
                <a:gd name="T35" fmla="*/ 930 h 1338"/>
                <a:gd name="T36" fmla="*/ 1366 w 1784"/>
                <a:gd name="T37" fmla="*/ 751 h 1338"/>
                <a:gd name="T38" fmla="*/ 1340 w 1784"/>
                <a:gd name="T39" fmla="*/ 515 h 1338"/>
                <a:gd name="T40" fmla="*/ 1374 w 1784"/>
                <a:gd name="T41" fmla="*/ 484 h 1338"/>
                <a:gd name="T42" fmla="*/ 1387 w 1784"/>
                <a:gd name="T43" fmla="*/ 457 h 1338"/>
                <a:gd name="T44" fmla="*/ 1394 w 1784"/>
                <a:gd name="T45" fmla="*/ 459 h 1338"/>
                <a:gd name="T46" fmla="*/ 1396 w 1784"/>
                <a:gd name="T47" fmla="*/ 473 h 1338"/>
                <a:gd name="T48" fmla="*/ 1405 w 1784"/>
                <a:gd name="T49" fmla="*/ 514 h 1338"/>
                <a:gd name="T50" fmla="*/ 1416 w 1784"/>
                <a:gd name="T51" fmla="*/ 522 h 1338"/>
                <a:gd name="T52" fmla="*/ 1577 w 1784"/>
                <a:gd name="T53" fmla="*/ 529 h 1338"/>
                <a:gd name="T54" fmla="*/ 1670 w 1784"/>
                <a:gd name="T55" fmla="*/ 515 h 1338"/>
                <a:gd name="T56" fmla="*/ 1674 w 1784"/>
                <a:gd name="T57" fmla="*/ 494 h 1338"/>
                <a:gd name="T58" fmla="*/ 1679 w 1784"/>
                <a:gd name="T59" fmla="*/ 493 h 1338"/>
                <a:gd name="T60" fmla="*/ 1684 w 1784"/>
                <a:gd name="T61" fmla="*/ 522 h 1338"/>
                <a:gd name="T62" fmla="*/ 1691 w 1784"/>
                <a:gd name="T63" fmla="*/ 807 h 1338"/>
                <a:gd name="T64" fmla="*/ 1730 w 1784"/>
                <a:gd name="T65" fmla="*/ 1018 h 1338"/>
                <a:gd name="T66" fmla="*/ 1767 w 1784"/>
                <a:gd name="T67" fmla="*/ 1216 h 1338"/>
                <a:gd name="T68" fmla="*/ 1784 w 1784"/>
                <a:gd name="T69" fmla="*/ 1338 h 1338"/>
                <a:gd name="T70" fmla="*/ 0 w 1784"/>
                <a:gd name="T71" fmla="*/ 133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4" h="1338">
                  <a:moveTo>
                    <a:pt x="0" y="1338"/>
                  </a:moveTo>
                  <a:cubicBezTo>
                    <a:pt x="13" y="1204"/>
                    <a:pt x="25" y="1070"/>
                    <a:pt x="40" y="937"/>
                  </a:cubicBezTo>
                  <a:cubicBezTo>
                    <a:pt x="49" y="847"/>
                    <a:pt x="61" y="758"/>
                    <a:pt x="72" y="670"/>
                  </a:cubicBezTo>
                  <a:cubicBezTo>
                    <a:pt x="85" y="568"/>
                    <a:pt x="125" y="476"/>
                    <a:pt x="171" y="386"/>
                  </a:cubicBezTo>
                  <a:cubicBezTo>
                    <a:pt x="216" y="299"/>
                    <a:pt x="268" y="215"/>
                    <a:pt x="328" y="138"/>
                  </a:cubicBezTo>
                  <a:cubicBezTo>
                    <a:pt x="351" y="109"/>
                    <a:pt x="351" y="79"/>
                    <a:pt x="356" y="48"/>
                  </a:cubicBezTo>
                  <a:cubicBezTo>
                    <a:pt x="361" y="18"/>
                    <a:pt x="368" y="12"/>
                    <a:pt x="399" y="10"/>
                  </a:cubicBezTo>
                  <a:cubicBezTo>
                    <a:pt x="445" y="7"/>
                    <a:pt x="491" y="5"/>
                    <a:pt x="537" y="2"/>
                  </a:cubicBezTo>
                  <a:cubicBezTo>
                    <a:pt x="581" y="0"/>
                    <a:pt x="623" y="12"/>
                    <a:pt x="665" y="25"/>
                  </a:cubicBezTo>
                  <a:cubicBezTo>
                    <a:pt x="737" y="46"/>
                    <a:pt x="802" y="81"/>
                    <a:pt x="864" y="122"/>
                  </a:cubicBezTo>
                  <a:cubicBezTo>
                    <a:pt x="923" y="163"/>
                    <a:pt x="979" y="207"/>
                    <a:pt x="1037" y="249"/>
                  </a:cubicBezTo>
                  <a:cubicBezTo>
                    <a:pt x="1060" y="266"/>
                    <a:pt x="1065" y="290"/>
                    <a:pt x="1067" y="315"/>
                  </a:cubicBezTo>
                  <a:cubicBezTo>
                    <a:pt x="1069" y="331"/>
                    <a:pt x="1070" y="348"/>
                    <a:pt x="1069" y="365"/>
                  </a:cubicBezTo>
                  <a:cubicBezTo>
                    <a:pt x="1066" y="400"/>
                    <a:pt x="1078" y="429"/>
                    <a:pt x="1099" y="456"/>
                  </a:cubicBezTo>
                  <a:cubicBezTo>
                    <a:pt x="1142" y="509"/>
                    <a:pt x="1173" y="570"/>
                    <a:pt x="1201" y="631"/>
                  </a:cubicBezTo>
                  <a:cubicBezTo>
                    <a:pt x="1252" y="740"/>
                    <a:pt x="1303" y="848"/>
                    <a:pt x="1353" y="956"/>
                  </a:cubicBezTo>
                  <a:cubicBezTo>
                    <a:pt x="1356" y="961"/>
                    <a:pt x="1359" y="966"/>
                    <a:pt x="1366" y="970"/>
                  </a:cubicBezTo>
                  <a:cubicBezTo>
                    <a:pt x="1367" y="957"/>
                    <a:pt x="1366" y="943"/>
                    <a:pt x="1369" y="930"/>
                  </a:cubicBezTo>
                  <a:cubicBezTo>
                    <a:pt x="1383" y="870"/>
                    <a:pt x="1373" y="811"/>
                    <a:pt x="1366" y="751"/>
                  </a:cubicBezTo>
                  <a:cubicBezTo>
                    <a:pt x="1357" y="672"/>
                    <a:pt x="1349" y="594"/>
                    <a:pt x="1340" y="515"/>
                  </a:cubicBezTo>
                  <a:cubicBezTo>
                    <a:pt x="1338" y="490"/>
                    <a:pt x="1360" y="487"/>
                    <a:pt x="1374" y="484"/>
                  </a:cubicBezTo>
                  <a:cubicBezTo>
                    <a:pt x="1390" y="480"/>
                    <a:pt x="1396" y="476"/>
                    <a:pt x="1387" y="457"/>
                  </a:cubicBezTo>
                  <a:cubicBezTo>
                    <a:pt x="1389" y="458"/>
                    <a:pt x="1391" y="458"/>
                    <a:pt x="1394" y="459"/>
                  </a:cubicBezTo>
                  <a:cubicBezTo>
                    <a:pt x="1394" y="464"/>
                    <a:pt x="1395" y="469"/>
                    <a:pt x="1396" y="473"/>
                  </a:cubicBezTo>
                  <a:cubicBezTo>
                    <a:pt x="1398" y="487"/>
                    <a:pt x="1401" y="501"/>
                    <a:pt x="1405" y="514"/>
                  </a:cubicBezTo>
                  <a:cubicBezTo>
                    <a:pt x="1406" y="518"/>
                    <a:pt x="1412" y="522"/>
                    <a:pt x="1416" y="522"/>
                  </a:cubicBezTo>
                  <a:cubicBezTo>
                    <a:pt x="1470" y="525"/>
                    <a:pt x="1524" y="529"/>
                    <a:pt x="1577" y="529"/>
                  </a:cubicBezTo>
                  <a:cubicBezTo>
                    <a:pt x="1608" y="528"/>
                    <a:pt x="1639" y="520"/>
                    <a:pt x="1670" y="515"/>
                  </a:cubicBezTo>
                  <a:cubicBezTo>
                    <a:pt x="1672" y="506"/>
                    <a:pt x="1673" y="500"/>
                    <a:pt x="1674" y="494"/>
                  </a:cubicBezTo>
                  <a:cubicBezTo>
                    <a:pt x="1676" y="493"/>
                    <a:pt x="1678" y="493"/>
                    <a:pt x="1679" y="493"/>
                  </a:cubicBezTo>
                  <a:cubicBezTo>
                    <a:pt x="1681" y="503"/>
                    <a:pt x="1683" y="512"/>
                    <a:pt x="1684" y="522"/>
                  </a:cubicBezTo>
                  <a:cubicBezTo>
                    <a:pt x="1686" y="617"/>
                    <a:pt x="1684" y="712"/>
                    <a:pt x="1691" y="807"/>
                  </a:cubicBezTo>
                  <a:cubicBezTo>
                    <a:pt x="1697" y="878"/>
                    <a:pt x="1711" y="949"/>
                    <a:pt x="1730" y="1018"/>
                  </a:cubicBezTo>
                  <a:cubicBezTo>
                    <a:pt x="1748" y="1084"/>
                    <a:pt x="1757" y="1150"/>
                    <a:pt x="1767" y="1216"/>
                  </a:cubicBezTo>
                  <a:cubicBezTo>
                    <a:pt x="1774" y="1256"/>
                    <a:pt x="1779" y="1297"/>
                    <a:pt x="1784" y="1338"/>
                  </a:cubicBezTo>
                  <a:cubicBezTo>
                    <a:pt x="1189" y="1338"/>
                    <a:pt x="595" y="1338"/>
                    <a:pt x="0" y="133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11" name="Freeform 6">
              <a:extLst>
                <a:ext uri="{FF2B5EF4-FFF2-40B4-BE49-F238E27FC236}">
                  <a16:creationId xmlns:a16="http://schemas.microsoft.com/office/drawing/2014/main" id="{9521963D-F136-4F7C-83FB-F7FABE5D7811}"/>
                </a:ext>
              </a:extLst>
            </p:cNvPr>
            <p:cNvSpPr>
              <a:spLocks/>
            </p:cNvSpPr>
            <p:nvPr/>
          </p:nvSpPr>
          <p:spPr bwMode="auto">
            <a:xfrm>
              <a:off x="2701925" y="0"/>
              <a:ext cx="2155825" cy="2332038"/>
            </a:xfrm>
            <a:custGeom>
              <a:avLst/>
              <a:gdLst>
                <a:gd name="T0" fmla="*/ 1045 w 1047"/>
                <a:gd name="T1" fmla="*/ 454 h 1132"/>
                <a:gd name="T2" fmla="*/ 1035 w 1047"/>
                <a:gd name="T3" fmla="*/ 456 h 1132"/>
                <a:gd name="T4" fmla="*/ 1046 w 1047"/>
                <a:gd name="T5" fmla="*/ 487 h 1132"/>
                <a:gd name="T6" fmla="*/ 1040 w 1047"/>
                <a:gd name="T7" fmla="*/ 503 h 1132"/>
                <a:gd name="T8" fmla="*/ 1026 w 1047"/>
                <a:gd name="T9" fmla="*/ 495 h 1132"/>
                <a:gd name="T10" fmla="*/ 979 w 1047"/>
                <a:gd name="T11" fmla="*/ 429 h 1132"/>
                <a:gd name="T12" fmla="*/ 944 w 1047"/>
                <a:gd name="T13" fmla="*/ 377 h 1132"/>
                <a:gd name="T14" fmla="*/ 940 w 1047"/>
                <a:gd name="T15" fmla="*/ 389 h 1132"/>
                <a:gd name="T16" fmla="*/ 937 w 1047"/>
                <a:gd name="T17" fmla="*/ 389 h 1132"/>
                <a:gd name="T18" fmla="*/ 934 w 1047"/>
                <a:gd name="T19" fmla="*/ 365 h 1132"/>
                <a:gd name="T20" fmla="*/ 911 w 1047"/>
                <a:gd name="T21" fmla="*/ 358 h 1132"/>
                <a:gd name="T22" fmla="*/ 735 w 1047"/>
                <a:gd name="T23" fmla="*/ 490 h 1132"/>
                <a:gd name="T24" fmla="*/ 671 w 1047"/>
                <a:gd name="T25" fmla="*/ 528 h 1132"/>
                <a:gd name="T26" fmla="*/ 664 w 1047"/>
                <a:gd name="T27" fmla="*/ 547 h 1132"/>
                <a:gd name="T28" fmla="*/ 697 w 1047"/>
                <a:gd name="T29" fmla="*/ 636 h 1132"/>
                <a:gd name="T30" fmla="*/ 677 w 1047"/>
                <a:gd name="T31" fmla="*/ 686 h 1132"/>
                <a:gd name="T32" fmla="*/ 641 w 1047"/>
                <a:gd name="T33" fmla="*/ 681 h 1132"/>
                <a:gd name="T34" fmla="*/ 565 w 1047"/>
                <a:gd name="T35" fmla="*/ 635 h 1132"/>
                <a:gd name="T36" fmla="*/ 461 w 1047"/>
                <a:gd name="T37" fmla="*/ 658 h 1132"/>
                <a:gd name="T38" fmla="*/ 435 w 1047"/>
                <a:gd name="T39" fmla="*/ 739 h 1132"/>
                <a:gd name="T40" fmla="*/ 496 w 1047"/>
                <a:gd name="T41" fmla="*/ 861 h 1132"/>
                <a:gd name="T42" fmla="*/ 495 w 1047"/>
                <a:gd name="T43" fmla="*/ 989 h 1132"/>
                <a:gd name="T44" fmla="*/ 402 w 1047"/>
                <a:gd name="T45" fmla="*/ 1094 h 1132"/>
                <a:gd name="T46" fmla="*/ 366 w 1047"/>
                <a:gd name="T47" fmla="*/ 1132 h 1132"/>
                <a:gd name="T48" fmla="*/ 205 w 1047"/>
                <a:gd name="T49" fmla="*/ 1031 h 1132"/>
                <a:gd name="T50" fmla="*/ 138 w 1047"/>
                <a:gd name="T51" fmla="*/ 941 h 1132"/>
                <a:gd name="T52" fmla="*/ 44 w 1047"/>
                <a:gd name="T53" fmla="*/ 757 h 1132"/>
                <a:gd name="T54" fmla="*/ 43 w 1047"/>
                <a:gd name="T55" fmla="*/ 529 h 1132"/>
                <a:gd name="T56" fmla="*/ 58 w 1047"/>
                <a:gd name="T57" fmla="*/ 470 h 1132"/>
                <a:gd name="T58" fmla="*/ 114 w 1047"/>
                <a:gd name="T59" fmla="*/ 367 h 1132"/>
                <a:gd name="T60" fmla="*/ 258 w 1047"/>
                <a:gd name="T61" fmla="*/ 260 h 1132"/>
                <a:gd name="T62" fmla="*/ 440 w 1047"/>
                <a:gd name="T63" fmla="*/ 137 h 1132"/>
                <a:gd name="T64" fmla="*/ 566 w 1047"/>
                <a:gd name="T65" fmla="*/ 47 h 1132"/>
                <a:gd name="T66" fmla="*/ 608 w 1047"/>
                <a:gd name="T67" fmla="*/ 0 h 1132"/>
                <a:gd name="T68" fmla="*/ 732 w 1047"/>
                <a:gd name="T69" fmla="*/ 90 h 1132"/>
                <a:gd name="T70" fmla="*/ 712 w 1047"/>
                <a:gd name="T71" fmla="*/ 182 h 1132"/>
                <a:gd name="T72" fmla="*/ 614 w 1047"/>
                <a:gd name="T73" fmla="*/ 228 h 1132"/>
                <a:gd name="T74" fmla="*/ 622 w 1047"/>
                <a:gd name="T75" fmla="*/ 245 h 1132"/>
                <a:gd name="T76" fmla="*/ 658 w 1047"/>
                <a:gd name="T77" fmla="*/ 430 h 1132"/>
                <a:gd name="T78" fmla="*/ 658 w 1047"/>
                <a:gd name="T79" fmla="*/ 460 h 1132"/>
                <a:gd name="T80" fmla="*/ 660 w 1047"/>
                <a:gd name="T81" fmla="*/ 472 h 1132"/>
                <a:gd name="T82" fmla="*/ 675 w 1047"/>
                <a:gd name="T83" fmla="*/ 469 h 1132"/>
                <a:gd name="T84" fmla="*/ 771 w 1047"/>
                <a:gd name="T85" fmla="*/ 384 h 1132"/>
                <a:gd name="T86" fmla="*/ 902 w 1047"/>
                <a:gd name="T87" fmla="*/ 275 h 1132"/>
                <a:gd name="T88" fmla="*/ 923 w 1047"/>
                <a:gd name="T89" fmla="*/ 279 h 1132"/>
                <a:gd name="T90" fmla="*/ 988 w 1047"/>
                <a:gd name="T91" fmla="*/ 373 h 1132"/>
                <a:gd name="T92" fmla="*/ 1021 w 1047"/>
                <a:gd name="T93" fmla="*/ 430 h 1132"/>
                <a:gd name="T94" fmla="*/ 1045 w 1047"/>
                <a:gd name="T95" fmla="*/ 454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7" h="1132">
                  <a:moveTo>
                    <a:pt x="1045" y="454"/>
                  </a:moveTo>
                  <a:cubicBezTo>
                    <a:pt x="1044" y="454"/>
                    <a:pt x="1039" y="455"/>
                    <a:pt x="1035" y="456"/>
                  </a:cubicBezTo>
                  <a:cubicBezTo>
                    <a:pt x="1039" y="467"/>
                    <a:pt x="1044" y="477"/>
                    <a:pt x="1046" y="487"/>
                  </a:cubicBezTo>
                  <a:cubicBezTo>
                    <a:pt x="1047" y="492"/>
                    <a:pt x="1042" y="498"/>
                    <a:pt x="1040" y="503"/>
                  </a:cubicBezTo>
                  <a:cubicBezTo>
                    <a:pt x="1035" y="500"/>
                    <a:pt x="1028" y="499"/>
                    <a:pt x="1026" y="495"/>
                  </a:cubicBezTo>
                  <a:cubicBezTo>
                    <a:pt x="1009" y="473"/>
                    <a:pt x="994" y="451"/>
                    <a:pt x="979" y="429"/>
                  </a:cubicBezTo>
                  <a:cubicBezTo>
                    <a:pt x="967" y="412"/>
                    <a:pt x="956" y="395"/>
                    <a:pt x="944" y="377"/>
                  </a:cubicBezTo>
                  <a:cubicBezTo>
                    <a:pt x="942" y="381"/>
                    <a:pt x="941" y="385"/>
                    <a:pt x="940" y="389"/>
                  </a:cubicBezTo>
                  <a:cubicBezTo>
                    <a:pt x="939" y="389"/>
                    <a:pt x="938" y="389"/>
                    <a:pt x="937" y="389"/>
                  </a:cubicBezTo>
                  <a:cubicBezTo>
                    <a:pt x="936" y="381"/>
                    <a:pt x="937" y="372"/>
                    <a:pt x="934" y="365"/>
                  </a:cubicBezTo>
                  <a:cubicBezTo>
                    <a:pt x="930" y="352"/>
                    <a:pt x="926" y="346"/>
                    <a:pt x="911" y="358"/>
                  </a:cubicBezTo>
                  <a:cubicBezTo>
                    <a:pt x="853" y="403"/>
                    <a:pt x="794" y="447"/>
                    <a:pt x="735" y="490"/>
                  </a:cubicBezTo>
                  <a:cubicBezTo>
                    <a:pt x="715" y="505"/>
                    <a:pt x="692" y="514"/>
                    <a:pt x="671" y="528"/>
                  </a:cubicBezTo>
                  <a:cubicBezTo>
                    <a:pt x="666" y="531"/>
                    <a:pt x="662" y="542"/>
                    <a:pt x="664" y="547"/>
                  </a:cubicBezTo>
                  <a:cubicBezTo>
                    <a:pt x="674" y="577"/>
                    <a:pt x="685" y="607"/>
                    <a:pt x="697" y="636"/>
                  </a:cubicBezTo>
                  <a:cubicBezTo>
                    <a:pt x="709" y="665"/>
                    <a:pt x="705" y="676"/>
                    <a:pt x="677" y="686"/>
                  </a:cubicBezTo>
                  <a:cubicBezTo>
                    <a:pt x="665" y="691"/>
                    <a:pt x="654" y="693"/>
                    <a:pt x="641" y="681"/>
                  </a:cubicBezTo>
                  <a:cubicBezTo>
                    <a:pt x="619" y="662"/>
                    <a:pt x="592" y="645"/>
                    <a:pt x="565" y="635"/>
                  </a:cubicBezTo>
                  <a:cubicBezTo>
                    <a:pt x="528" y="621"/>
                    <a:pt x="491" y="632"/>
                    <a:pt x="461" y="658"/>
                  </a:cubicBezTo>
                  <a:cubicBezTo>
                    <a:pt x="438" y="679"/>
                    <a:pt x="425" y="704"/>
                    <a:pt x="435" y="739"/>
                  </a:cubicBezTo>
                  <a:cubicBezTo>
                    <a:pt x="448" y="784"/>
                    <a:pt x="472" y="822"/>
                    <a:pt x="496" y="861"/>
                  </a:cubicBezTo>
                  <a:cubicBezTo>
                    <a:pt x="523" y="905"/>
                    <a:pt x="523" y="949"/>
                    <a:pt x="495" y="989"/>
                  </a:cubicBezTo>
                  <a:cubicBezTo>
                    <a:pt x="468" y="1027"/>
                    <a:pt x="434" y="1059"/>
                    <a:pt x="402" y="1094"/>
                  </a:cubicBezTo>
                  <a:cubicBezTo>
                    <a:pt x="391" y="1107"/>
                    <a:pt x="379" y="1119"/>
                    <a:pt x="366" y="1132"/>
                  </a:cubicBezTo>
                  <a:cubicBezTo>
                    <a:pt x="304" y="1116"/>
                    <a:pt x="252" y="1075"/>
                    <a:pt x="205" y="1031"/>
                  </a:cubicBezTo>
                  <a:cubicBezTo>
                    <a:pt x="179" y="1005"/>
                    <a:pt x="156" y="973"/>
                    <a:pt x="138" y="941"/>
                  </a:cubicBezTo>
                  <a:cubicBezTo>
                    <a:pt x="104" y="881"/>
                    <a:pt x="73" y="819"/>
                    <a:pt x="44" y="757"/>
                  </a:cubicBezTo>
                  <a:cubicBezTo>
                    <a:pt x="10" y="682"/>
                    <a:pt x="0" y="605"/>
                    <a:pt x="43" y="529"/>
                  </a:cubicBezTo>
                  <a:cubicBezTo>
                    <a:pt x="53" y="510"/>
                    <a:pt x="56" y="491"/>
                    <a:pt x="58" y="470"/>
                  </a:cubicBezTo>
                  <a:cubicBezTo>
                    <a:pt x="63" y="429"/>
                    <a:pt x="79" y="393"/>
                    <a:pt x="114" y="367"/>
                  </a:cubicBezTo>
                  <a:cubicBezTo>
                    <a:pt x="162" y="331"/>
                    <a:pt x="209" y="295"/>
                    <a:pt x="258" y="260"/>
                  </a:cubicBezTo>
                  <a:cubicBezTo>
                    <a:pt x="318" y="218"/>
                    <a:pt x="380" y="179"/>
                    <a:pt x="440" y="137"/>
                  </a:cubicBezTo>
                  <a:cubicBezTo>
                    <a:pt x="483" y="108"/>
                    <a:pt x="525" y="78"/>
                    <a:pt x="566" y="47"/>
                  </a:cubicBezTo>
                  <a:cubicBezTo>
                    <a:pt x="582" y="34"/>
                    <a:pt x="593" y="17"/>
                    <a:pt x="608" y="0"/>
                  </a:cubicBezTo>
                  <a:cubicBezTo>
                    <a:pt x="656" y="20"/>
                    <a:pt x="700" y="48"/>
                    <a:pt x="732" y="90"/>
                  </a:cubicBezTo>
                  <a:cubicBezTo>
                    <a:pt x="757" y="122"/>
                    <a:pt x="749" y="160"/>
                    <a:pt x="712" y="182"/>
                  </a:cubicBezTo>
                  <a:cubicBezTo>
                    <a:pt x="682" y="200"/>
                    <a:pt x="648" y="213"/>
                    <a:pt x="614" y="228"/>
                  </a:cubicBezTo>
                  <a:cubicBezTo>
                    <a:pt x="616" y="233"/>
                    <a:pt x="619" y="239"/>
                    <a:pt x="622" y="245"/>
                  </a:cubicBezTo>
                  <a:cubicBezTo>
                    <a:pt x="652" y="304"/>
                    <a:pt x="655" y="367"/>
                    <a:pt x="658" y="430"/>
                  </a:cubicBezTo>
                  <a:cubicBezTo>
                    <a:pt x="658" y="440"/>
                    <a:pt x="658" y="450"/>
                    <a:pt x="658" y="460"/>
                  </a:cubicBezTo>
                  <a:cubicBezTo>
                    <a:pt x="658" y="464"/>
                    <a:pt x="660" y="468"/>
                    <a:pt x="660" y="472"/>
                  </a:cubicBezTo>
                  <a:cubicBezTo>
                    <a:pt x="665" y="471"/>
                    <a:pt x="671" y="471"/>
                    <a:pt x="675" y="469"/>
                  </a:cubicBezTo>
                  <a:cubicBezTo>
                    <a:pt x="707" y="441"/>
                    <a:pt x="738" y="412"/>
                    <a:pt x="771" y="384"/>
                  </a:cubicBezTo>
                  <a:cubicBezTo>
                    <a:pt x="814" y="347"/>
                    <a:pt x="858" y="311"/>
                    <a:pt x="902" y="275"/>
                  </a:cubicBezTo>
                  <a:cubicBezTo>
                    <a:pt x="906" y="272"/>
                    <a:pt x="920" y="275"/>
                    <a:pt x="923" y="279"/>
                  </a:cubicBezTo>
                  <a:cubicBezTo>
                    <a:pt x="945" y="310"/>
                    <a:pt x="967" y="341"/>
                    <a:pt x="988" y="373"/>
                  </a:cubicBezTo>
                  <a:cubicBezTo>
                    <a:pt x="1000" y="392"/>
                    <a:pt x="1009" y="412"/>
                    <a:pt x="1021" y="430"/>
                  </a:cubicBezTo>
                  <a:cubicBezTo>
                    <a:pt x="1027" y="439"/>
                    <a:pt x="1037" y="446"/>
                    <a:pt x="1045" y="45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2" name="Freeform 8">
              <a:extLst>
                <a:ext uri="{FF2B5EF4-FFF2-40B4-BE49-F238E27FC236}">
                  <a16:creationId xmlns:a16="http://schemas.microsoft.com/office/drawing/2014/main" id="{0690D014-0EC8-4B4F-A154-022BBE4DBC34}"/>
                </a:ext>
              </a:extLst>
            </p:cNvPr>
            <p:cNvSpPr>
              <a:spLocks/>
            </p:cNvSpPr>
            <p:nvPr/>
          </p:nvSpPr>
          <p:spPr bwMode="auto">
            <a:xfrm>
              <a:off x="6065838" y="2598738"/>
              <a:ext cx="92075" cy="98425"/>
            </a:xfrm>
            <a:custGeom>
              <a:avLst/>
              <a:gdLst>
                <a:gd name="T0" fmla="*/ 15 w 45"/>
                <a:gd name="T1" fmla="*/ 0 h 48"/>
                <a:gd name="T2" fmla="*/ 45 w 45"/>
                <a:gd name="T3" fmla="*/ 46 h 48"/>
                <a:gd name="T4" fmla="*/ 42 w 45"/>
                <a:gd name="T5" fmla="*/ 48 h 48"/>
                <a:gd name="T6" fmla="*/ 11 w 45"/>
                <a:gd name="T7" fmla="*/ 21 h 48"/>
                <a:gd name="T8" fmla="*/ 16 w 45"/>
                <a:gd name="T9" fmla="*/ 0 h 48"/>
                <a:gd name="T10" fmla="*/ 15 w 45"/>
                <a:gd name="T11" fmla="*/ 0 h 48"/>
              </a:gdLst>
              <a:ahLst/>
              <a:cxnLst>
                <a:cxn ang="0">
                  <a:pos x="T0" y="T1"/>
                </a:cxn>
                <a:cxn ang="0">
                  <a:pos x="T2" y="T3"/>
                </a:cxn>
                <a:cxn ang="0">
                  <a:pos x="T4" y="T5"/>
                </a:cxn>
                <a:cxn ang="0">
                  <a:pos x="T6" y="T7"/>
                </a:cxn>
                <a:cxn ang="0">
                  <a:pos x="T8" y="T9"/>
                </a:cxn>
                <a:cxn ang="0">
                  <a:pos x="T10" y="T11"/>
                </a:cxn>
              </a:cxnLst>
              <a:rect l="0" t="0" r="r" b="b"/>
              <a:pathLst>
                <a:path w="45" h="48">
                  <a:moveTo>
                    <a:pt x="15" y="0"/>
                  </a:moveTo>
                  <a:cubicBezTo>
                    <a:pt x="25" y="16"/>
                    <a:pt x="35" y="31"/>
                    <a:pt x="45" y="46"/>
                  </a:cubicBezTo>
                  <a:cubicBezTo>
                    <a:pt x="44" y="47"/>
                    <a:pt x="43" y="47"/>
                    <a:pt x="42" y="48"/>
                  </a:cubicBezTo>
                  <a:cubicBezTo>
                    <a:pt x="32" y="39"/>
                    <a:pt x="21" y="30"/>
                    <a:pt x="11" y="21"/>
                  </a:cubicBezTo>
                  <a:cubicBezTo>
                    <a:pt x="0" y="12"/>
                    <a:pt x="12" y="7"/>
                    <a:pt x="16" y="0"/>
                  </a:cubicBezTo>
                  <a:cubicBezTo>
                    <a:pt x="16" y="0"/>
                    <a:pt x="15" y="0"/>
                    <a:pt x="15"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Verdana"/>
                <a:ea typeface="+mn-ea"/>
                <a:cs typeface="+mn-cs"/>
              </a:endParaRPr>
            </a:p>
          </p:txBody>
        </p:sp>
        <p:sp>
          <p:nvSpPr>
            <p:cNvPr id="13" name="Freeform: Shape 12">
              <a:extLst>
                <a:ext uri="{FF2B5EF4-FFF2-40B4-BE49-F238E27FC236}">
                  <a16:creationId xmlns:a16="http://schemas.microsoft.com/office/drawing/2014/main" id="{CB37F2A0-C15A-4FE7-BCFB-3BFF08A84178}"/>
                </a:ext>
              </a:extLst>
            </p:cNvPr>
            <p:cNvSpPr/>
            <p:nvPr/>
          </p:nvSpPr>
          <p:spPr>
            <a:xfrm>
              <a:off x="3342640" y="975360"/>
              <a:ext cx="701040" cy="568960"/>
            </a:xfrm>
            <a:custGeom>
              <a:avLst/>
              <a:gdLst>
                <a:gd name="connsiteX0" fmla="*/ 701040 w 701040"/>
                <a:gd name="connsiteY0" fmla="*/ 0 h 568960"/>
                <a:gd name="connsiteX1" fmla="*/ 81280 w 701040"/>
                <a:gd name="connsiteY1" fmla="*/ 396240 h 568960"/>
                <a:gd name="connsiteX2" fmla="*/ 0 w 701040"/>
                <a:gd name="connsiteY2" fmla="*/ 568960 h 568960"/>
                <a:gd name="connsiteX3" fmla="*/ 0 w 701040"/>
                <a:gd name="connsiteY3" fmla="*/ 436880 h 568960"/>
                <a:gd name="connsiteX4" fmla="*/ 81280 w 701040"/>
                <a:gd name="connsiteY4" fmla="*/ 325120 h 568960"/>
                <a:gd name="connsiteX5" fmla="*/ 701040 w 701040"/>
                <a:gd name="connsiteY5" fmla="*/ 0 h 568960"/>
                <a:gd name="connsiteX0" fmla="*/ 701040 w 701040"/>
                <a:gd name="connsiteY0" fmla="*/ 0 h 568960"/>
                <a:gd name="connsiteX1" fmla="*/ 81280 w 701040"/>
                <a:gd name="connsiteY1" fmla="*/ 396240 h 568960"/>
                <a:gd name="connsiteX2" fmla="*/ 0 w 701040"/>
                <a:gd name="connsiteY2" fmla="*/ 568960 h 568960"/>
                <a:gd name="connsiteX3" fmla="*/ 0 w 701040"/>
                <a:gd name="connsiteY3" fmla="*/ 436880 h 568960"/>
                <a:gd name="connsiteX4" fmla="*/ 81280 w 701040"/>
                <a:gd name="connsiteY4" fmla="*/ 335280 h 568960"/>
                <a:gd name="connsiteX5" fmla="*/ 701040 w 701040"/>
                <a:gd name="connsiteY5" fmla="*/ 0 h 568960"/>
                <a:gd name="connsiteX0" fmla="*/ 701040 w 701040"/>
                <a:gd name="connsiteY0" fmla="*/ 0 h 568960"/>
                <a:gd name="connsiteX1" fmla="*/ 81280 w 701040"/>
                <a:gd name="connsiteY1" fmla="*/ 396240 h 568960"/>
                <a:gd name="connsiteX2" fmla="*/ 0 w 701040"/>
                <a:gd name="connsiteY2" fmla="*/ 568960 h 568960"/>
                <a:gd name="connsiteX3" fmla="*/ 30480 w 701040"/>
                <a:gd name="connsiteY3" fmla="*/ 441960 h 568960"/>
                <a:gd name="connsiteX4" fmla="*/ 81280 w 701040"/>
                <a:gd name="connsiteY4" fmla="*/ 335280 h 568960"/>
                <a:gd name="connsiteX5" fmla="*/ 701040 w 701040"/>
                <a:gd name="connsiteY5" fmla="*/ 0 h 568960"/>
                <a:gd name="connsiteX0" fmla="*/ 701040 w 701040"/>
                <a:gd name="connsiteY0" fmla="*/ 0 h 568960"/>
                <a:gd name="connsiteX1" fmla="*/ 81280 w 701040"/>
                <a:gd name="connsiteY1" fmla="*/ 396240 h 568960"/>
                <a:gd name="connsiteX2" fmla="*/ 0 w 701040"/>
                <a:gd name="connsiteY2" fmla="*/ 568960 h 568960"/>
                <a:gd name="connsiteX3" fmla="*/ 30480 w 701040"/>
                <a:gd name="connsiteY3" fmla="*/ 441960 h 568960"/>
                <a:gd name="connsiteX4" fmla="*/ 76200 w 701040"/>
                <a:gd name="connsiteY4" fmla="*/ 360680 h 568960"/>
                <a:gd name="connsiteX5" fmla="*/ 701040 w 701040"/>
                <a:gd name="connsiteY5" fmla="*/ 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040" h="568960">
                  <a:moveTo>
                    <a:pt x="701040" y="0"/>
                  </a:moveTo>
                  <a:lnTo>
                    <a:pt x="81280" y="396240"/>
                  </a:lnTo>
                  <a:lnTo>
                    <a:pt x="0" y="568960"/>
                  </a:lnTo>
                  <a:lnTo>
                    <a:pt x="30480" y="441960"/>
                  </a:lnTo>
                  <a:lnTo>
                    <a:pt x="76200" y="360680"/>
                  </a:lnTo>
                  <a:lnTo>
                    <a:pt x="701040"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4" name="Freeform: Shape 13">
              <a:extLst>
                <a:ext uri="{FF2B5EF4-FFF2-40B4-BE49-F238E27FC236}">
                  <a16:creationId xmlns:a16="http://schemas.microsoft.com/office/drawing/2014/main" id="{90602C9B-A51D-41AC-9CBD-820BFAB4BBAD}"/>
                </a:ext>
              </a:extLst>
            </p:cNvPr>
            <p:cNvSpPr/>
            <p:nvPr/>
          </p:nvSpPr>
          <p:spPr>
            <a:xfrm rot="20951694">
              <a:off x="5771766" y="2427135"/>
              <a:ext cx="164330" cy="710801"/>
            </a:xfrm>
            <a:custGeom>
              <a:avLst/>
              <a:gdLst>
                <a:gd name="connsiteX0" fmla="*/ 152529 w 236099"/>
                <a:gd name="connsiteY0" fmla="*/ 4982 h 716196"/>
                <a:gd name="connsiteX1" fmla="*/ 71249 w 236099"/>
                <a:gd name="connsiteY1" fmla="*/ 126902 h 716196"/>
                <a:gd name="connsiteX2" fmla="*/ 40769 w 236099"/>
                <a:gd name="connsiteY2" fmla="*/ 289462 h 716196"/>
                <a:gd name="connsiteX3" fmla="*/ 91569 w 236099"/>
                <a:gd name="connsiteY3" fmla="*/ 380902 h 716196"/>
                <a:gd name="connsiteX4" fmla="*/ 223649 w 236099"/>
                <a:gd name="connsiteY4" fmla="*/ 512982 h 716196"/>
                <a:gd name="connsiteX5" fmla="*/ 223649 w 236099"/>
                <a:gd name="connsiteY5" fmla="*/ 716182 h 716196"/>
                <a:gd name="connsiteX6" fmla="*/ 162689 w 236099"/>
                <a:gd name="connsiteY6" fmla="*/ 502822 h 716196"/>
                <a:gd name="connsiteX7" fmla="*/ 129 w 236099"/>
                <a:gd name="connsiteY7" fmla="*/ 299622 h 716196"/>
                <a:gd name="connsiteX8" fmla="*/ 152529 w 236099"/>
                <a:gd name="connsiteY8" fmla="*/ 4982 h 716196"/>
                <a:gd name="connsiteX0" fmla="*/ 152529 w 224004"/>
                <a:gd name="connsiteY0" fmla="*/ 4982 h 711529"/>
                <a:gd name="connsiteX1" fmla="*/ 71249 w 224004"/>
                <a:gd name="connsiteY1" fmla="*/ 126902 h 711529"/>
                <a:gd name="connsiteX2" fmla="*/ 40769 w 224004"/>
                <a:gd name="connsiteY2" fmla="*/ 289462 h 711529"/>
                <a:gd name="connsiteX3" fmla="*/ 91569 w 224004"/>
                <a:gd name="connsiteY3" fmla="*/ 380902 h 711529"/>
                <a:gd name="connsiteX4" fmla="*/ 223649 w 224004"/>
                <a:gd name="connsiteY4" fmla="*/ 512982 h 711529"/>
                <a:gd name="connsiteX5" fmla="*/ 131449 w 224004"/>
                <a:gd name="connsiteY5" fmla="*/ 711515 h 711529"/>
                <a:gd name="connsiteX6" fmla="*/ 162689 w 224004"/>
                <a:gd name="connsiteY6" fmla="*/ 502822 h 711529"/>
                <a:gd name="connsiteX7" fmla="*/ 129 w 224004"/>
                <a:gd name="connsiteY7" fmla="*/ 299622 h 711529"/>
                <a:gd name="connsiteX8" fmla="*/ 152529 w 224004"/>
                <a:gd name="connsiteY8" fmla="*/ 4982 h 711529"/>
                <a:gd name="connsiteX0" fmla="*/ 152529 w 196088"/>
                <a:gd name="connsiteY0" fmla="*/ 4982 h 711519"/>
                <a:gd name="connsiteX1" fmla="*/ 71249 w 196088"/>
                <a:gd name="connsiteY1" fmla="*/ 126902 h 711519"/>
                <a:gd name="connsiteX2" fmla="*/ 40769 w 196088"/>
                <a:gd name="connsiteY2" fmla="*/ 289462 h 711519"/>
                <a:gd name="connsiteX3" fmla="*/ 91569 w 196088"/>
                <a:gd name="connsiteY3" fmla="*/ 380902 h 711519"/>
                <a:gd name="connsiteX4" fmla="*/ 195614 w 196088"/>
                <a:gd name="connsiteY4" fmla="*/ 497288 h 711519"/>
                <a:gd name="connsiteX5" fmla="*/ 131449 w 196088"/>
                <a:gd name="connsiteY5" fmla="*/ 711515 h 711519"/>
                <a:gd name="connsiteX6" fmla="*/ 162689 w 196088"/>
                <a:gd name="connsiteY6" fmla="*/ 502822 h 711519"/>
                <a:gd name="connsiteX7" fmla="*/ 129 w 196088"/>
                <a:gd name="connsiteY7" fmla="*/ 299622 h 711519"/>
                <a:gd name="connsiteX8" fmla="*/ 152529 w 196088"/>
                <a:gd name="connsiteY8" fmla="*/ 4982 h 711519"/>
                <a:gd name="connsiteX0" fmla="*/ 152529 w 196405"/>
                <a:gd name="connsiteY0" fmla="*/ 4982 h 711519"/>
                <a:gd name="connsiteX1" fmla="*/ 71249 w 196405"/>
                <a:gd name="connsiteY1" fmla="*/ 126902 h 711519"/>
                <a:gd name="connsiteX2" fmla="*/ 40769 w 196405"/>
                <a:gd name="connsiteY2" fmla="*/ 289462 h 711519"/>
                <a:gd name="connsiteX3" fmla="*/ 78618 w 196405"/>
                <a:gd name="connsiteY3" fmla="*/ 381016 h 711519"/>
                <a:gd name="connsiteX4" fmla="*/ 195614 w 196405"/>
                <a:gd name="connsiteY4" fmla="*/ 497288 h 711519"/>
                <a:gd name="connsiteX5" fmla="*/ 131449 w 196405"/>
                <a:gd name="connsiteY5" fmla="*/ 711515 h 711519"/>
                <a:gd name="connsiteX6" fmla="*/ 162689 w 196405"/>
                <a:gd name="connsiteY6" fmla="*/ 502822 h 711519"/>
                <a:gd name="connsiteX7" fmla="*/ 129 w 196405"/>
                <a:gd name="connsiteY7" fmla="*/ 299622 h 711519"/>
                <a:gd name="connsiteX8" fmla="*/ 152529 w 196405"/>
                <a:gd name="connsiteY8" fmla="*/ 4982 h 711519"/>
                <a:gd name="connsiteX0" fmla="*/ 135079 w 178955"/>
                <a:gd name="connsiteY0" fmla="*/ 5137 h 711674"/>
                <a:gd name="connsiteX1" fmla="*/ 53799 w 178955"/>
                <a:gd name="connsiteY1" fmla="*/ 127057 h 711674"/>
                <a:gd name="connsiteX2" fmla="*/ 23319 w 178955"/>
                <a:gd name="connsiteY2" fmla="*/ 289617 h 711674"/>
                <a:gd name="connsiteX3" fmla="*/ 61168 w 178955"/>
                <a:gd name="connsiteY3" fmla="*/ 381171 h 711674"/>
                <a:gd name="connsiteX4" fmla="*/ 178164 w 178955"/>
                <a:gd name="connsiteY4" fmla="*/ 497443 h 711674"/>
                <a:gd name="connsiteX5" fmla="*/ 113999 w 178955"/>
                <a:gd name="connsiteY5" fmla="*/ 711670 h 711674"/>
                <a:gd name="connsiteX6" fmla="*/ 145239 w 178955"/>
                <a:gd name="connsiteY6" fmla="*/ 502977 h 711674"/>
                <a:gd name="connsiteX7" fmla="*/ 144 w 178955"/>
                <a:gd name="connsiteY7" fmla="*/ 303110 h 711674"/>
                <a:gd name="connsiteX8" fmla="*/ 135079 w 178955"/>
                <a:gd name="connsiteY8" fmla="*/ 5137 h 711674"/>
                <a:gd name="connsiteX0" fmla="*/ 135079 w 178955"/>
                <a:gd name="connsiteY0" fmla="*/ 5131 h 711668"/>
                <a:gd name="connsiteX1" fmla="*/ 53799 w 178955"/>
                <a:gd name="connsiteY1" fmla="*/ 127051 h 711668"/>
                <a:gd name="connsiteX2" fmla="*/ 31280 w 178955"/>
                <a:gd name="connsiteY2" fmla="*/ 288545 h 711668"/>
                <a:gd name="connsiteX3" fmla="*/ 61168 w 178955"/>
                <a:gd name="connsiteY3" fmla="*/ 381165 h 711668"/>
                <a:gd name="connsiteX4" fmla="*/ 178164 w 178955"/>
                <a:gd name="connsiteY4" fmla="*/ 497437 h 711668"/>
                <a:gd name="connsiteX5" fmla="*/ 113999 w 178955"/>
                <a:gd name="connsiteY5" fmla="*/ 711664 h 711668"/>
                <a:gd name="connsiteX6" fmla="*/ 145239 w 178955"/>
                <a:gd name="connsiteY6" fmla="*/ 502971 h 711668"/>
                <a:gd name="connsiteX7" fmla="*/ 144 w 178955"/>
                <a:gd name="connsiteY7" fmla="*/ 303104 h 711668"/>
                <a:gd name="connsiteX8" fmla="*/ 135079 w 178955"/>
                <a:gd name="connsiteY8" fmla="*/ 5131 h 711668"/>
                <a:gd name="connsiteX0" fmla="*/ 135081 w 178957"/>
                <a:gd name="connsiteY0" fmla="*/ 4685 h 711222"/>
                <a:gd name="connsiteX1" fmla="*/ 68294 w 178957"/>
                <a:gd name="connsiteY1" fmla="*/ 131957 h 711222"/>
                <a:gd name="connsiteX2" fmla="*/ 31282 w 178957"/>
                <a:gd name="connsiteY2" fmla="*/ 288099 h 711222"/>
                <a:gd name="connsiteX3" fmla="*/ 61170 w 178957"/>
                <a:gd name="connsiteY3" fmla="*/ 380719 h 711222"/>
                <a:gd name="connsiteX4" fmla="*/ 178166 w 178957"/>
                <a:gd name="connsiteY4" fmla="*/ 496991 h 711222"/>
                <a:gd name="connsiteX5" fmla="*/ 114001 w 178957"/>
                <a:gd name="connsiteY5" fmla="*/ 711218 h 711222"/>
                <a:gd name="connsiteX6" fmla="*/ 145241 w 178957"/>
                <a:gd name="connsiteY6" fmla="*/ 502525 h 711222"/>
                <a:gd name="connsiteX7" fmla="*/ 146 w 178957"/>
                <a:gd name="connsiteY7" fmla="*/ 302658 h 711222"/>
                <a:gd name="connsiteX8" fmla="*/ 135081 w 178957"/>
                <a:gd name="connsiteY8" fmla="*/ 4685 h 711222"/>
                <a:gd name="connsiteX0" fmla="*/ 135081 w 178957"/>
                <a:gd name="connsiteY0" fmla="*/ 4675 h 711212"/>
                <a:gd name="connsiteX1" fmla="*/ 68294 w 178957"/>
                <a:gd name="connsiteY1" fmla="*/ 131947 h 711212"/>
                <a:gd name="connsiteX2" fmla="*/ 21302 w 178957"/>
                <a:gd name="connsiteY2" fmla="*/ 286184 h 711212"/>
                <a:gd name="connsiteX3" fmla="*/ 61170 w 178957"/>
                <a:gd name="connsiteY3" fmla="*/ 380709 h 711212"/>
                <a:gd name="connsiteX4" fmla="*/ 178166 w 178957"/>
                <a:gd name="connsiteY4" fmla="*/ 496981 h 711212"/>
                <a:gd name="connsiteX5" fmla="*/ 114001 w 178957"/>
                <a:gd name="connsiteY5" fmla="*/ 711208 h 711212"/>
                <a:gd name="connsiteX6" fmla="*/ 145241 w 178957"/>
                <a:gd name="connsiteY6" fmla="*/ 502515 h 711212"/>
                <a:gd name="connsiteX7" fmla="*/ 146 w 178957"/>
                <a:gd name="connsiteY7" fmla="*/ 302648 h 711212"/>
                <a:gd name="connsiteX8" fmla="*/ 135081 w 178957"/>
                <a:gd name="connsiteY8" fmla="*/ 4675 h 711212"/>
                <a:gd name="connsiteX0" fmla="*/ 135084 w 178960"/>
                <a:gd name="connsiteY0" fmla="*/ 4083 h 710620"/>
                <a:gd name="connsiteX1" fmla="*/ 82314 w 178960"/>
                <a:gd name="connsiteY1" fmla="*/ 139202 h 710620"/>
                <a:gd name="connsiteX2" fmla="*/ 21305 w 178960"/>
                <a:gd name="connsiteY2" fmla="*/ 285592 h 710620"/>
                <a:gd name="connsiteX3" fmla="*/ 61173 w 178960"/>
                <a:gd name="connsiteY3" fmla="*/ 380117 h 710620"/>
                <a:gd name="connsiteX4" fmla="*/ 178169 w 178960"/>
                <a:gd name="connsiteY4" fmla="*/ 496389 h 710620"/>
                <a:gd name="connsiteX5" fmla="*/ 114004 w 178960"/>
                <a:gd name="connsiteY5" fmla="*/ 710616 h 710620"/>
                <a:gd name="connsiteX6" fmla="*/ 145244 w 178960"/>
                <a:gd name="connsiteY6" fmla="*/ 501923 h 710620"/>
                <a:gd name="connsiteX7" fmla="*/ 149 w 178960"/>
                <a:gd name="connsiteY7" fmla="*/ 302056 h 710620"/>
                <a:gd name="connsiteX8" fmla="*/ 135084 w 178960"/>
                <a:gd name="connsiteY8" fmla="*/ 4083 h 710620"/>
                <a:gd name="connsiteX0" fmla="*/ 135083 w 178959"/>
                <a:gd name="connsiteY0" fmla="*/ 4220 h 710757"/>
                <a:gd name="connsiteX1" fmla="*/ 72334 w 178959"/>
                <a:gd name="connsiteY1" fmla="*/ 137434 h 710757"/>
                <a:gd name="connsiteX2" fmla="*/ 21304 w 178959"/>
                <a:gd name="connsiteY2" fmla="*/ 285729 h 710757"/>
                <a:gd name="connsiteX3" fmla="*/ 61172 w 178959"/>
                <a:gd name="connsiteY3" fmla="*/ 380254 h 710757"/>
                <a:gd name="connsiteX4" fmla="*/ 178168 w 178959"/>
                <a:gd name="connsiteY4" fmla="*/ 496526 h 710757"/>
                <a:gd name="connsiteX5" fmla="*/ 114003 w 178959"/>
                <a:gd name="connsiteY5" fmla="*/ 710753 h 710757"/>
                <a:gd name="connsiteX6" fmla="*/ 145243 w 178959"/>
                <a:gd name="connsiteY6" fmla="*/ 502060 h 710757"/>
                <a:gd name="connsiteX7" fmla="*/ 148 w 178959"/>
                <a:gd name="connsiteY7" fmla="*/ 302193 h 710757"/>
                <a:gd name="connsiteX8" fmla="*/ 135083 w 178959"/>
                <a:gd name="connsiteY8" fmla="*/ 4220 h 710757"/>
                <a:gd name="connsiteX0" fmla="*/ 135083 w 179111"/>
                <a:gd name="connsiteY0" fmla="*/ 4220 h 710757"/>
                <a:gd name="connsiteX1" fmla="*/ 72334 w 179111"/>
                <a:gd name="connsiteY1" fmla="*/ 137434 h 710757"/>
                <a:gd name="connsiteX2" fmla="*/ 21304 w 179111"/>
                <a:gd name="connsiteY2" fmla="*/ 285729 h 710757"/>
                <a:gd name="connsiteX3" fmla="*/ 55706 w 179111"/>
                <a:gd name="connsiteY3" fmla="*/ 381797 h 710757"/>
                <a:gd name="connsiteX4" fmla="*/ 178168 w 179111"/>
                <a:gd name="connsiteY4" fmla="*/ 496526 h 710757"/>
                <a:gd name="connsiteX5" fmla="*/ 114003 w 179111"/>
                <a:gd name="connsiteY5" fmla="*/ 710753 h 710757"/>
                <a:gd name="connsiteX6" fmla="*/ 145243 w 179111"/>
                <a:gd name="connsiteY6" fmla="*/ 502060 h 710757"/>
                <a:gd name="connsiteX7" fmla="*/ 148 w 179111"/>
                <a:gd name="connsiteY7" fmla="*/ 302193 h 710757"/>
                <a:gd name="connsiteX8" fmla="*/ 135083 w 179111"/>
                <a:gd name="connsiteY8" fmla="*/ 4220 h 710757"/>
                <a:gd name="connsiteX0" fmla="*/ 135083 w 179111"/>
                <a:gd name="connsiteY0" fmla="*/ 4258 h 710795"/>
                <a:gd name="connsiteX1" fmla="*/ 72334 w 179111"/>
                <a:gd name="connsiteY1" fmla="*/ 137472 h 710795"/>
                <a:gd name="connsiteX2" fmla="*/ 6925 w 179111"/>
                <a:gd name="connsiteY2" fmla="*/ 293366 h 710795"/>
                <a:gd name="connsiteX3" fmla="*/ 55706 w 179111"/>
                <a:gd name="connsiteY3" fmla="*/ 381835 h 710795"/>
                <a:gd name="connsiteX4" fmla="*/ 178168 w 179111"/>
                <a:gd name="connsiteY4" fmla="*/ 496564 h 710795"/>
                <a:gd name="connsiteX5" fmla="*/ 114003 w 179111"/>
                <a:gd name="connsiteY5" fmla="*/ 710791 h 710795"/>
                <a:gd name="connsiteX6" fmla="*/ 145243 w 179111"/>
                <a:gd name="connsiteY6" fmla="*/ 502098 h 710795"/>
                <a:gd name="connsiteX7" fmla="*/ 148 w 179111"/>
                <a:gd name="connsiteY7" fmla="*/ 302231 h 710795"/>
                <a:gd name="connsiteX8" fmla="*/ 135083 w 179111"/>
                <a:gd name="connsiteY8" fmla="*/ 4258 h 710795"/>
                <a:gd name="connsiteX0" fmla="*/ 135083 w 164330"/>
                <a:gd name="connsiteY0" fmla="*/ 4258 h 710801"/>
                <a:gd name="connsiteX1" fmla="*/ 72334 w 164330"/>
                <a:gd name="connsiteY1" fmla="*/ 137472 h 710801"/>
                <a:gd name="connsiteX2" fmla="*/ 6925 w 164330"/>
                <a:gd name="connsiteY2" fmla="*/ 293366 h 710801"/>
                <a:gd name="connsiteX3" fmla="*/ 55706 w 164330"/>
                <a:gd name="connsiteY3" fmla="*/ 381835 h 710801"/>
                <a:gd name="connsiteX4" fmla="*/ 163198 w 164330"/>
                <a:gd name="connsiteY4" fmla="*/ 493707 h 710801"/>
                <a:gd name="connsiteX5" fmla="*/ 114003 w 164330"/>
                <a:gd name="connsiteY5" fmla="*/ 710791 h 710801"/>
                <a:gd name="connsiteX6" fmla="*/ 145243 w 164330"/>
                <a:gd name="connsiteY6" fmla="*/ 502098 h 710801"/>
                <a:gd name="connsiteX7" fmla="*/ 148 w 164330"/>
                <a:gd name="connsiteY7" fmla="*/ 302231 h 710801"/>
                <a:gd name="connsiteX8" fmla="*/ 135083 w 164330"/>
                <a:gd name="connsiteY8" fmla="*/ 4258 h 71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30" h="710801">
                  <a:moveTo>
                    <a:pt x="135083" y="4258"/>
                  </a:moveTo>
                  <a:cubicBezTo>
                    <a:pt x="147114" y="-23202"/>
                    <a:pt x="93694" y="89287"/>
                    <a:pt x="72334" y="137472"/>
                  </a:cubicBezTo>
                  <a:cubicBezTo>
                    <a:pt x="50974" y="185657"/>
                    <a:pt x="9696" y="252639"/>
                    <a:pt x="6925" y="293366"/>
                  </a:cubicBezTo>
                  <a:cubicBezTo>
                    <a:pt x="4154" y="334093"/>
                    <a:pt x="29661" y="348445"/>
                    <a:pt x="55706" y="381835"/>
                  </a:cubicBezTo>
                  <a:cubicBezTo>
                    <a:pt x="81751" y="415225"/>
                    <a:pt x="153482" y="438881"/>
                    <a:pt x="163198" y="493707"/>
                  </a:cubicBezTo>
                  <a:cubicBezTo>
                    <a:pt x="172914" y="548533"/>
                    <a:pt x="116996" y="709392"/>
                    <a:pt x="114003" y="710791"/>
                  </a:cubicBezTo>
                  <a:cubicBezTo>
                    <a:pt x="111010" y="712190"/>
                    <a:pt x="182496" y="571525"/>
                    <a:pt x="145243" y="502098"/>
                  </a:cubicBezTo>
                  <a:cubicBezTo>
                    <a:pt x="107990" y="432671"/>
                    <a:pt x="5228" y="390284"/>
                    <a:pt x="148" y="302231"/>
                  </a:cubicBezTo>
                  <a:cubicBezTo>
                    <a:pt x="-4932" y="214178"/>
                    <a:pt x="123052" y="31718"/>
                    <a:pt x="135083" y="4258"/>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5" name="Freeform: Shape 14">
              <a:extLst>
                <a:ext uri="{FF2B5EF4-FFF2-40B4-BE49-F238E27FC236}">
                  <a16:creationId xmlns:a16="http://schemas.microsoft.com/office/drawing/2014/main" id="{BB69704A-9F64-40E2-8238-E86892E9CAE8}"/>
                </a:ext>
              </a:extLst>
            </p:cNvPr>
            <p:cNvSpPr/>
            <p:nvPr/>
          </p:nvSpPr>
          <p:spPr>
            <a:xfrm>
              <a:off x="5577195" y="2269680"/>
              <a:ext cx="172240" cy="275545"/>
            </a:xfrm>
            <a:custGeom>
              <a:avLst/>
              <a:gdLst>
                <a:gd name="connsiteX0" fmla="*/ 645 w 172651"/>
                <a:gd name="connsiteY0" fmla="*/ 287964 h 288109"/>
                <a:gd name="connsiteX1" fmla="*/ 38745 w 172651"/>
                <a:gd name="connsiteY1" fmla="*/ 188904 h 288109"/>
                <a:gd name="connsiteX2" fmla="*/ 130185 w 172651"/>
                <a:gd name="connsiteY2" fmla="*/ 93654 h 288109"/>
                <a:gd name="connsiteX3" fmla="*/ 172095 w 172651"/>
                <a:gd name="connsiteY3" fmla="*/ 13644 h 288109"/>
                <a:gd name="connsiteX4" fmla="*/ 149235 w 172651"/>
                <a:gd name="connsiteY4" fmla="*/ 9834 h 288109"/>
                <a:gd name="connsiteX5" fmla="*/ 80655 w 172651"/>
                <a:gd name="connsiteY5" fmla="*/ 112704 h 288109"/>
                <a:gd name="connsiteX6" fmla="*/ 19695 w 172651"/>
                <a:gd name="connsiteY6" fmla="*/ 207954 h 288109"/>
                <a:gd name="connsiteX7" fmla="*/ 645 w 172651"/>
                <a:gd name="connsiteY7" fmla="*/ 287964 h 288109"/>
                <a:gd name="connsiteX0" fmla="*/ 645 w 172240"/>
                <a:gd name="connsiteY0" fmla="*/ 275400 h 275545"/>
                <a:gd name="connsiteX1" fmla="*/ 38745 w 172240"/>
                <a:gd name="connsiteY1" fmla="*/ 176340 h 275545"/>
                <a:gd name="connsiteX2" fmla="*/ 130185 w 172240"/>
                <a:gd name="connsiteY2" fmla="*/ 81090 h 275545"/>
                <a:gd name="connsiteX3" fmla="*/ 172095 w 172240"/>
                <a:gd name="connsiteY3" fmla="*/ 1080 h 275545"/>
                <a:gd name="connsiteX4" fmla="*/ 141615 w 172240"/>
                <a:gd name="connsiteY4" fmla="*/ 39180 h 275545"/>
                <a:gd name="connsiteX5" fmla="*/ 80655 w 172240"/>
                <a:gd name="connsiteY5" fmla="*/ 100140 h 275545"/>
                <a:gd name="connsiteX6" fmla="*/ 19695 w 172240"/>
                <a:gd name="connsiteY6" fmla="*/ 195390 h 275545"/>
                <a:gd name="connsiteX7" fmla="*/ 645 w 172240"/>
                <a:gd name="connsiteY7" fmla="*/ 275400 h 27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40" h="275545">
                  <a:moveTo>
                    <a:pt x="645" y="275400"/>
                  </a:moveTo>
                  <a:cubicBezTo>
                    <a:pt x="3820" y="272225"/>
                    <a:pt x="17155" y="208725"/>
                    <a:pt x="38745" y="176340"/>
                  </a:cubicBezTo>
                  <a:cubicBezTo>
                    <a:pt x="60335" y="143955"/>
                    <a:pt x="107960" y="110300"/>
                    <a:pt x="130185" y="81090"/>
                  </a:cubicBezTo>
                  <a:cubicBezTo>
                    <a:pt x="152410" y="51880"/>
                    <a:pt x="170190" y="8065"/>
                    <a:pt x="172095" y="1080"/>
                  </a:cubicBezTo>
                  <a:cubicBezTo>
                    <a:pt x="174000" y="-5905"/>
                    <a:pt x="156855" y="22670"/>
                    <a:pt x="141615" y="39180"/>
                  </a:cubicBezTo>
                  <a:cubicBezTo>
                    <a:pt x="126375" y="55690"/>
                    <a:pt x="102245" y="67120"/>
                    <a:pt x="80655" y="100140"/>
                  </a:cubicBezTo>
                  <a:cubicBezTo>
                    <a:pt x="59065" y="133160"/>
                    <a:pt x="33030" y="161735"/>
                    <a:pt x="19695" y="195390"/>
                  </a:cubicBezTo>
                  <a:cubicBezTo>
                    <a:pt x="6360" y="229045"/>
                    <a:pt x="-2530" y="278575"/>
                    <a:pt x="645" y="27540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6" name="Freeform: Shape 15">
              <a:extLst>
                <a:ext uri="{FF2B5EF4-FFF2-40B4-BE49-F238E27FC236}">
                  <a16:creationId xmlns:a16="http://schemas.microsoft.com/office/drawing/2014/main" id="{6F0A310F-D4AB-48AF-A006-72883DB23803}"/>
                </a:ext>
              </a:extLst>
            </p:cNvPr>
            <p:cNvSpPr/>
            <p:nvPr/>
          </p:nvSpPr>
          <p:spPr>
            <a:xfrm>
              <a:off x="5943600" y="2278380"/>
              <a:ext cx="38100" cy="179070"/>
            </a:xfrm>
            <a:custGeom>
              <a:avLst/>
              <a:gdLst>
                <a:gd name="connsiteX0" fmla="*/ 38100 w 38100"/>
                <a:gd name="connsiteY0" fmla="*/ 0 h 179070"/>
                <a:gd name="connsiteX1" fmla="*/ 0 w 38100"/>
                <a:gd name="connsiteY1" fmla="*/ 106680 h 179070"/>
                <a:gd name="connsiteX2" fmla="*/ 0 w 38100"/>
                <a:gd name="connsiteY2" fmla="*/ 179070 h 179070"/>
                <a:gd name="connsiteX3" fmla="*/ 38100 w 38100"/>
                <a:gd name="connsiteY3" fmla="*/ 0 h 179070"/>
              </a:gdLst>
              <a:ahLst/>
              <a:cxnLst>
                <a:cxn ang="0">
                  <a:pos x="connsiteX0" y="connsiteY0"/>
                </a:cxn>
                <a:cxn ang="0">
                  <a:pos x="connsiteX1" y="connsiteY1"/>
                </a:cxn>
                <a:cxn ang="0">
                  <a:pos x="connsiteX2" y="connsiteY2"/>
                </a:cxn>
                <a:cxn ang="0">
                  <a:pos x="connsiteX3" y="connsiteY3"/>
                </a:cxn>
              </a:cxnLst>
              <a:rect l="l" t="t" r="r" b="b"/>
              <a:pathLst>
                <a:path w="38100" h="179070">
                  <a:moveTo>
                    <a:pt x="38100" y="0"/>
                  </a:moveTo>
                  <a:lnTo>
                    <a:pt x="0" y="106680"/>
                  </a:lnTo>
                  <a:lnTo>
                    <a:pt x="0" y="179070"/>
                  </a:lnTo>
                  <a:lnTo>
                    <a:pt x="3810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sp>
          <p:nvSpPr>
            <p:cNvPr id="17" name="Freeform: Shape 16">
              <a:extLst>
                <a:ext uri="{FF2B5EF4-FFF2-40B4-BE49-F238E27FC236}">
                  <a16:creationId xmlns:a16="http://schemas.microsoft.com/office/drawing/2014/main" id="{6CD31F44-E350-41D0-8E31-788D8F040FC3}"/>
                </a:ext>
              </a:extLst>
            </p:cNvPr>
            <p:cNvSpPr/>
            <p:nvPr/>
          </p:nvSpPr>
          <p:spPr>
            <a:xfrm>
              <a:off x="6100720" y="2291312"/>
              <a:ext cx="89344" cy="316230"/>
            </a:xfrm>
            <a:custGeom>
              <a:avLst/>
              <a:gdLst>
                <a:gd name="connsiteX0" fmla="*/ 83820 w 91440"/>
                <a:gd name="connsiteY0" fmla="*/ 0 h 316230"/>
                <a:gd name="connsiteX1" fmla="*/ 53340 w 91440"/>
                <a:gd name="connsiteY1" fmla="*/ 57150 h 316230"/>
                <a:gd name="connsiteX2" fmla="*/ 30480 w 91440"/>
                <a:gd name="connsiteY2" fmla="*/ 163830 h 316230"/>
                <a:gd name="connsiteX3" fmla="*/ 26670 w 91440"/>
                <a:gd name="connsiteY3" fmla="*/ 262890 h 316230"/>
                <a:gd name="connsiteX4" fmla="*/ 64770 w 91440"/>
                <a:gd name="connsiteY4" fmla="*/ 297180 h 316230"/>
                <a:gd name="connsiteX5" fmla="*/ 91440 w 91440"/>
                <a:gd name="connsiteY5" fmla="*/ 316230 h 316230"/>
                <a:gd name="connsiteX6" fmla="*/ 11430 w 91440"/>
                <a:gd name="connsiteY6" fmla="*/ 274320 h 316230"/>
                <a:gd name="connsiteX7" fmla="*/ 0 w 91440"/>
                <a:gd name="connsiteY7" fmla="*/ 163830 h 316230"/>
                <a:gd name="connsiteX8" fmla="*/ 83820 w 91440"/>
                <a:gd name="connsiteY8" fmla="*/ 0 h 316230"/>
                <a:gd name="connsiteX0" fmla="*/ 83820 w 91440"/>
                <a:gd name="connsiteY0" fmla="*/ 0 h 316230"/>
                <a:gd name="connsiteX1" fmla="*/ 53340 w 91440"/>
                <a:gd name="connsiteY1" fmla="*/ 57150 h 316230"/>
                <a:gd name="connsiteX2" fmla="*/ 26670 w 91440"/>
                <a:gd name="connsiteY2" fmla="*/ 163830 h 316230"/>
                <a:gd name="connsiteX3" fmla="*/ 26670 w 91440"/>
                <a:gd name="connsiteY3" fmla="*/ 262890 h 316230"/>
                <a:gd name="connsiteX4" fmla="*/ 64770 w 91440"/>
                <a:gd name="connsiteY4" fmla="*/ 297180 h 316230"/>
                <a:gd name="connsiteX5" fmla="*/ 91440 w 91440"/>
                <a:gd name="connsiteY5" fmla="*/ 316230 h 316230"/>
                <a:gd name="connsiteX6" fmla="*/ 11430 w 91440"/>
                <a:gd name="connsiteY6" fmla="*/ 274320 h 316230"/>
                <a:gd name="connsiteX7" fmla="*/ 0 w 91440"/>
                <a:gd name="connsiteY7" fmla="*/ 163830 h 316230"/>
                <a:gd name="connsiteX8" fmla="*/ 83820 w 91440"/>
                <a:gd name="connsiteY8" fmla="*/ 0 h 316230"/>
                <a:gd name="connsiteX0" fmla="*/ 83820 w 91440"/>
                <a:gd name="connsiteY0" fmla="*/ 0 h 316230"/>
                <a:gd name="connsiteX1" fmla="*/ 53340 w 91440"/>
                <a:gd name="connsiteY1" fmla="*/ 57150 h 316230"/>
                <a:gd name="connsiteX2" fmla="*/ 26670 w 91440"/>
                <a:gd name="connsiteY2" fmla="*/ 163830 h 316230"/>
                <a:gd name="connsiteX3" fmla="*/ 26670 w 91440"/>
                <a:gd name="connsiteY3" fmla="*/ 262890 h 316230"/>
                <a:gd name="connsiteX4" fmla="*/ 64770 w 91440"/>
                <a:gd name="connsiteY4" fmla="*/ 297180 h 316230"/>
                <a:gd name="connsiteX5" fmla="*/ 91440 w 91440"/>
                <a:gd name="connsiteY5" fmla="*/ 316230 h 316230"/>
                <a:gd name="connsiteX6" fmla="*/ 11430 w 91440"/>
                <a:gd name="connsiteY6" fmla="*/ 274320 h 316230"/>
                <a:gd name="connsiteX7" fmla="*/ 0 w 91440"/>
                <a:gd name="connsiteY7" fmla="*/ 163830 h 316230"/>
                <a:gd name="connsiteX8" fmla="*/ 83820 w 91440"/>
                <a:gd name="connsiteY8" fmla="*/ 0 h 316230"/>
                <a:gd name="connsiteX0" fmla="*/ 89605 w 97225"/>
                <a:gd name="connsiteY0" fmla="*/ 0 h 316230"/>
                <a:gd name="connsiteX1" fmla="*/ 59125 w 97225"/>
                <a:gd name="connsiteY1" fmla="*/ 57150 h 316230"/>
                <a:gd name="connsiteX2" fmla="*/ 32455 w 97225"/>
                <a:gd name="connsiteY2" fmla="*/ 163830 h 316230"/>
                <a:gd name="connsiteX3" fmla="*/ 32455 w 97225"/>
                <a:gd name="connsiteY3" fmla="*/ 262890 h 316230"/>
                <a:gd name="connsiteX4" fmla="*/ 70555 w 97225"/>
                <a:gd name="connsiteY4" fmla="*/ 297180 h 316230"/>
                <a:gd name="connsiteX5" fmla="*/ 97225 w 97225"/>
                <a:gd name="connsiteY5" fmla="*/ 316230 h 316230"/>
                <a:gd name="connsiteX6" fmla="*/ 17215 w 97225"/>
                <a:gd name="connsiteY6" fmla="*/ 274320 h 316230"/>
                <a:gd name="connsiteX7" fmla="*/ 5785 w 97225"/>
                <a:gd name="connsiteY7" fmla="*/ 163830 h 316230"/>
                <a:gd name="connsiteX8" fmla="*/ 89605 w 97225"/>
                <a:gd name="connsiteY8" fmla="*/ 0 h 316230"/>
                <a:gd name="connsiteX0" fmla="*/ 86219 w 93839"/>
                <a:gd name="connsiteY0" fmla="*/ 0 h 316230"/>
                <a:gd name="connsiteX1" fmla="*/ 55739 w 93839"/>
                <a:gd name="connsiteY1" fmla="*/ 57150 h 316230"/>
                <a:gd name="connsiteX2" fmla="*/ 29069 w 93839"/>
                <a:gd name="connsiteY2" fmla="*/ 163830 h 316230"/>
                <a:gd name="connsiteX3" fmla="*/ 29069 w 93839"/>
                <a:gd name="connsiteY3" fmla="*/ 262890 h 316230"/>
                <a:gd name="connsiteX4" fmla="*/ 67169 w 93839"/>
                <a:gd name="connsiteY4" fmla="*/ 297180 h 316230"/>
                <a:gd name="connsiteX5" fmla="*/ 93839 w 93839"/>
                <a:gd name="connsiteY5" fmla="*/ 316230 h 316230"/>
                <a:gd name="connsiteX6" fmla="*/ 13829 w 93839"/>
                <a:gd name="connsiteY6" fmla="*/ 274320 h 316230"/>
                <a:gd name="connsiteX7" fmla="*/ 2399 w 93839"/>
                <a:gd name="connsiteY7" fmla="*/ 163830 h 316230"/>
                <a:gd name="connsiteX8" fmla="*/ 86219 w 93839"/>
                <a:gd name="connsiteY8" fmla="*/ 0 h 316230"/>
                <a:gd name="connsiteX0" fmla="*/ 81724 w 89344"/>
                <a:gd name="connsiteY0" fmla="*/ 0 h 316230"/>
                <a:gd name="connsiteX1" fmla="*/ 51244 w 89344"/>
                <a:gd name="connsiteY1" fmla="*/ 57150 h 316230"/>
                <a:gd name="connsiteX2" fmla="*/ 24574 w 89344"/>
                <a:gd name="connsiteY2" fmla="*/ 163830 h 316230"/>
                <a:gd name="connsiteX3" fmla="*/ 24574 w 89344"/>
                <a:gd name="connsiteY3" fmla="*/ 262890 h 316230"/>
                <a:gd name="connsiteX4" fmla="*/ 62674 w 89344"/>
                <a:gd name="connsiteY4" fmla="*/ 297180 h 316230"/>
                <a:gd name="connsiteX5" fmla="*/ 89344 w 89344"/>
                <a:gd name="connsiteY5" fmla="*/ 316230 h 316230"/>
                <a:gd name="connsiteX6" fmla="*/ 9334 w 89344"/>
                <a:gd name="connsiteY6" fmla="*/ 274320 h 316230"/>
                <a:gd name="connsiteX7" fmla="*/ 5524 w 89344"/>
                <a:gd name="connsiteY7" fmla="*/ 167640 h 316230"/>
                <a:gd name="connsiteX8" fmla="*/ 81724 w 89344"/>
                <a:gd name="connsiteY8" fmla="*/ 0 h 31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44" h="316230">
                  <a:moveTo>
                    <a:pt x="81724" y="0"/>
                  </a:moveTo>
                  <a:lnTo>
                    <a:pt x="51244" y="57150"/>
                  </a:lnTo>
                  <a:lnTo>
                    <a:pt x="24574" y="163830"/>
                  </a:lnTo>
                  <a:lnTo>
                    <a:pt x="24574" y="262890"/>
                  </a:lnTo>
                  <a:lnTo>
                    <a:pt x="62674" y="297180"/>
                  </a:lnTo>
                  <a:lnTo>
                    <a:pt x="89344" y="316230"/>
                  </a:lnTo>
                  <a:lnTo>
                    <a:pt x="9334" y="274320"/>
                  </a:lnTo>
                  <a:cubicBezTo>
                    <a:pt x="-5906" y="248920"/>
                    <a:pt x="1079" y="213360"/>
                    <a:pt x="5524" y="167640"/>
                  </a:cubicBezTo>
                  <a:cubicBezTo>
                    <a:pt x="9969" y="121920"/>
                    <a:pt x="72834" y="17780"/>
                    <a:pt x="81724"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Verdana"/>
                <a:ea typeface="+mn-ea"/>
                <a:cs typeface="+mn-cs"/>
              </a:endParaRPr>
            </a:p>
          </p:txBody>
        </p:sp>
      </p:grpSp>
    </p:spTree>
    <p:extLst>
      <p:ext uri="{BB962C8B-B14F-4D97-AF65-F5344CB8AC3E}">
        <p14:creationId xmlns:p14="http://schemas.microsoft.com/office/powerpoint/2010/main" val="3959210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Stephanie Bedasse</DisplayName>
        <AccountId>639</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Props1.xml><?xml version="1.0" encoding="utf-8"?>
<ds:datastoreItem xmlns:ds="http://schemas.openxmlformats.org/officeDocument/2006/customXml" ds:itemID="{4B593684-693C-4F5E-9071-2642DD82E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435534-3003-42A1-B7C6-F2EE80579BA7}">
  <ds:schemaRefs>
    <ds:schemaRef ds:uri="http://schemas.microsoft.com/sharepoint/v3/contenttype/forms"/>
  </ds:schemaRefs>
</ds:datastoreItem>
</file>

<file path=customXml/itemProps3.xml><?xml version="1.0" encoding="utf-8"?>
<ds:datastoreItem xmlns:ds="http://schemas.openxmlformats.org/officeDocument/2006/customXml" ds:itemID="{FBD71C28-CD86-47D6-89A9-6EC5EE445C3E}">
  <ds:schemaRefs>
    <ds:schemaRef ds:uri="http://purl.org/dc/terms/"/>
    <ds:schemaRef ds:uri="http://schemas.microsoft.com/office/2006/metadata/properties"/>
    <ds:schemaRef ds:uri="http://schemas.microsoft.com/office/2006/documentManagement/types"/>
    <ds:schemaRef ds:uri="40bcddbf-5152-4ba4-91ea-bc5d864a028e"/>
    <ds:schemaRef ds:uri="http://purl.org/dc/elements/1.1/"/>
    <ds:schemaRef ds:uri="1ff868c5-2c61-4494-a6ef-a5fad2181b1a"/>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3446</TotalTime>
  <Words>2262</Words>
  <Application>Microsoft Office PowerPoint</Application>
  <PresentationFormat>Widescreen</PresentationFormat>
  <Paragraphs>173</Paragraphs>
  <Slides>20</Slides>
  <Notes>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FORWARD Master Template</vt:lpstr>
      <vt:lpstr>PowerPoint Presentation</vt:lpstr>
      <vt:lpstr>Addressing Stigma and Bias in Caring for Patients with Obesity</vt:lpstr>
      <vt:lpstr>PowerPoint Presentation</vt:lpstr>
      <vt:lpstr>Learning outcomes</vt:lpstr>
      <vt:lpstr>Perception of obesity</vt:lpstr>
      <vt:lpstr>Perception of obesity</vt:lpstr>
      <vt:lpstr>Weight bias</vt:lpstr>
      <vt:lpstr>Implicit vs explicit bias</vt:lpstr>
      <vt:lpstr>HCP weight bias impacts care</vt:lpstr>
      <vt:lpstr>HCP weight bias impacts care</vt:lpstr>
      <vt:lpstr>HCP weight bias impacts care</vt:lpstr>
      <vt:lpstr>Weight stigma</vt:lpstr>
      <vt:lpstr>Patients who experience weight stigma have both behavioral and physiological changes</vt:lpstr>
      <vt:lpstr>Weight stigma impacts quality of care</vt:lpstr>
      <vt:lpstr>Non-whites have systematically experienced greater socioeconomic obstacles to health  based on their racial or ethnic group</vt:lpstr>
      <vt:lpstr>Strategies to mitigate weight stigma and bias</vt:lpstr>
      <vt:lpstr>Strategies to mitigate weight stigma and bias in the healthcare environment</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stigma and bias in caring for patients with obesity</dc:title>
  <dc:creator>O'Llenecia Walker</dc:creator>
  <cp:lastModifiedBy>Elisha Shin</cp:lastModifiedBy>
  <cp:revision>31</cp:revision>
  <dcterms:created xsi:type="dcterms:W3CDTF">2022-04-11T13:48:51Z</dcterms:created>
  <dcterms:modified xsi:type="dcterms:W3CDTF">2023-04-18T20:38:59Z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