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9.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notesSlides/notesSlide10.xml" ContentType="application/vnd.openxmlformats-officedocument.presentationml.notesSlide+xml"/>
  <Override PartName="/ppt/tags/tag9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2.xml" ContentType="application/vnd.openxmlformats-officedocument.presentationml.tags+xml"/>
  <Override PartName="/ppt/notesSlides/notesSlide13.xml" ContentType="application/vnd.openxmlformats-officedocument.presentationml.notesSlide+xml"/>
  <Override PartName="/ppt/tags/tag9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1" r:id="rId5"/>
    <p:sldMasterId id="2147483717" r:id="rId6"/>
  </p:sldMasterIdLst>
  <p:notesMasterIdLst>
    <p:notesMasterId r:id="rId30"/>
  </p:notesMasterIdLst>
  <p:sldIdLst>
    <p:sldId id="260" r:id="rId7"/>
    <p:sldId id="256" r:id="rId8"/>
    <p:sldId id="2134804953" r:id="rId9"/>
    <p:sldId id="258" r:id="rId10"/>
    <p:sldId id="5808" r:id="rId11"/>
    <p:sldId id="5809" r:id="rId12"/>
    <p:sldId id="5824" r:id="rId13"/>
    <p:sldId id="5825" r:id="rId14"/>
    <p:sldId id="5826" r:id="rId15"/>
    <p:sldId id="300" r:id="rId16"/>
    <p:sldId id="2147374493" r:id="rId17"/>
    <p:sldId id="2147374497" r:id="rId18"/>
    <p:sldId id="5811" r:id="rId19"/>
    <p:sldId id="281" r:id="rId20"/>
    <p:sldId id="2147374481" r:id="rId21"/>
    <p:sldId id="2147374485" r:id="rId22"/>
    <p:sldId id="2147374499" r:id="rId23"/>
    <p:sldId id="2147374488" r:id="rId24"/>
    <p:sldId id="2147374498" r:id="rId25"/>
    <p:sldId id="2147374491" r:id="rId26"/>
    <p:sldId id="2147374447" r:id="rId27"/>
    <p:sldId id="2147374494" r:id="rId28"/>
    <p:sldId id="21348049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BA317DBE-5BC2-4282-ADD7-2AA24B62E923}">
          <p14:sldIdLst>
            <p14:sldId id="260"/>
            <p14:sldId id="256"/>
            <p14:sldId id="2134804953"/>
            <p14:sldId id="258"/>
          </p14:sldIdLst>
        </p14:section>
        <p14:section name="Biology of Obesity" id="{688AEDBE-92D0-4225-A7E8-8AB7FD30D9B7}">
          <p14:sldIdLst>
            <p14:sldId id="5808"/>
            <p14:sldId id="5809"/>
            <p14:sldId id="5824"/>
            <p14:sldId id="5825"/>
            <p14:sldId id="5826"/>
            <p14:sldId id="300"/>
            <p14:sldId id="2147374493"/>
            <p14:sldId id="2147374497"/>
            <p14:sldId id="5811"/>
            <p14:sldId id="281"/>
          </p14:sldIdLst>
        </p14:section>
        <p14:section name="Metabolic Adaptation" id="{819F4722-DD23-44BD-8565-9359800A868C}">
          <p14:sldIdLst>
            <p14:sldId id="2147374481"/>
            <p14:sldId id="2147374485"/>
            <p14:sldId id="2147374499"/>
            <p14:sldId id="2147374488"/>
            <p14:sldId id="2147374498"/>
            <p14:sldId id="2147374491"/>
            <p14:sldId id="2147374447"/>
          </p14:sldIdLst>
        </p14:section>
        <p14:section name="Assessments" id="{E55B9743-A04E-427D-BE22-D4D5C3D8B906}">
          <p14:sldIdLst>
            <p14:sldId id="2147374494"/>
          </p14:sldIdLst>
        </p14:section>
        <p14:section name="Survey" id="{CFD5A58E-34A0-4B05-ACDF-1BAA774F0A4D}">
          <p14:sldIdLst>
            <p14:sldId id="213480495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9098C14-2960-03CF-B0AC-7C14D55318BF}" name="stacy.chronister@okstate.edu" initials="st" userId="S::urn:spo:guest#stacy.chronister@okstate.edu::" providerId="AD"/>
  <p188:author id="{D5EE6331-BE21-B068-44D4-092F2C099496}" name="Robert F Kushner" initials="RFK" userId="S::rku694@ads.northwestern.edu::79a8d92c-de9e-41e9-b453-d6ec75d6e686" providerId="AD"/>
  <p188:author id="{5681AC69-2D96-BD7A-58A4-AF57D8298DE7}" name="BRSZ (Gabriel Smolarz)" initials="BS" userId="S::brsz_novonordisk.com#ext#@sixdegreesmed.com::fe3a2788-a25e-430b-ab55-086b4040e359" providerId="AD"/>
  <p188:author id="{DBC5319F-8119-722E-99E2-C96E7E0C77CE}" name="Nikta Tamashekan" initials="NT" userId="Nikta Tamashekan" providerId="None"/>
  <p188:author id="{660B61A7-3A8D-B6B9-3D5E-57B26B7F5813}" name="Six Degrees Medical " initials="SDM" userId="Six Degrees Medical " providerId="None"/>
  <p188:author id="{C38856D3-27A9-77F2-4676-840C3EB4FE90}" name="jtir@novonordisk.com" initials="jt" userId="S::urn:spo:guest#jtir@novonordisk.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225E0-5DDC-44F6-8350-F950DC8C02F2}" v="1" dt="2023-04-13T20:14:00.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65" autoAdjust="0"/>
  </p:normalViewPr>
  <p:slideViewPr>
    <p:cSldViewPr snapToGrid="0">
      <p:cViewPr varScale="1">
        <p:scale>
          <a:sx n="77" d="100"/>
          <a:sy n="77" d="100"/>
        </p:scale>
        <p:origin x="18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90866615533679E-2"/>
          <c:y val="9.4854910053536537E-2"/>
          <c:w val="0.88745983680985641"/>
          <c:h val="0.81767636188333603"/>
        </c:manualLayout>
      </c:layout>
      <c:barChart>
        <c:barDir val="col"/>
        <c:grouping val="clustered"/>
        <c:varyColors val="0"/>
        <c:ser>
          <c:idx val="0"/>
          <c:order val="0"/>
          <c:tx>
            <c:strRef>
              <c:f>Sheet1!$B$1</c:f>
              <c:strCache>
                <c:ptCount val="1"/>
                <c:pt idx="0">
                  <c:v>Week 0</c:v>
                </c:pt>
              </c:strCache>
            </c:strRef>
          </c:tx>
          <c:spPr>
            <a:solidFill>
              <a:schemeClr val="accent1"/>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Ghrelin</c:v>
                </c:pt>
                <c:pt idx="1">
                  <c:v>GLP-1</c:v>
                </c:pt>
                <c:pt idx="2">
                  <c:v>PYY</c:v>
                </c:pt>
              </c:strCache>
            </c:strRef>
          </c:cat>
          <c:val>
            <c:numRef>
              <c:f>Sheet1!$B$2:$B$4</c:f>
              <c:numCache>
                <c:formatCode>General</c:formatCode>
                <c:ptCount val="3"/>
                <c:pt idx="0">
                  <c:v>101.3</c:v>
                </c:pt>
                <c:pt idx="1">
                  <c:v>48.2</c:v>
                </c:pt>
                <c:pt idx="2">
                  <c:v>75.7</c:v>
                </c:pt>
              </c:numCache>
            </c:numRef>
          </c:val>
          <c:extLst>
            <c:ext xmlns:c16="http://schemas.microsoft.com/office/drawing/2014/chart" uri="{C3380CC4-5D6E-409C-BE32-E72D297353CC}">
              <c16:uniqueId val="{00000000-55EF-40CC-88F1-FDE02BDF8FF8}"/>
            </c:ext>
          </c:extLst>
        </c:ser>
        <c:ser>
          <c:idx val="1"/>
          <c:order val="1"/>
          <c:tx>
            <c:strRef>
              <c:f>Sheet1!$C$1</c:f>
              <c:strCache>
                <c:ptCount val="1"/>
                <c:pt idx="0">
                  <c:v>Week 10</c:v>
                </c:pt>
              </c:strCache>
            </c:strRef>
          </c:tx>
          <c:spPr>
            <a:solidFill>
              <a:schemeClr val="bg1">
                <a:lumMod val="50000"/>
              </a:schemeClr>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Ghrelin</c:v>
                </c:pt>
                <c:pt idx="1">
                  <c:v>GLP-1</c:v>
                </c:pt>
                <c:pt idx="2">
                  <c:v>PYY</c:v>
                </c:pt>
              </c:strCache>
            </c:strRef>
          </c:cat>
          <c:val>
            <c:numRef>
              <c:f>Sheet1!$C$2:$C$4</c:f>
              <c:numCache>
                <c:formatCode>General</c:formatCode>
                <c:ptCount val="3"/>
                <c:pt idx="0">
                  <c:v>148.4</c:v>
                </c:pt>
                <c:pt idx="1">
                  <c:v>47.8</c:v>
                </c:pt>
                <c:pt idx="2">
                  <c:v>66.5</c:v>
                </c:pt>
              </c:numCache>
            </c:numRef>
          </c:val>
          <c:extLst>
            <c:ext xmlns:c16="http://schemas.microsoft.com/office/drawing/2014/chart" uri="{C3380CC4-5D6E-409C-BE32-E72D297353CC}">
              <c16:uniqueId val="{00000001-55EF-40CC-88F1-FDE02BDF8FF8}"/>
            </c:ext>
          </c:extLst>
        </c:ser>
        <c:ser>
          <c:idx val="2"/>
          <c:order val="2"/>
          <c:tx>
            <c:strRef>
              <c:f>Sheet1!$D$1</c:f>
              <c:strCache>
                <c:ptCount val="1"/>
                <c:pt idx="0">
                  <c:v>Week 62</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Ghrelin</c:v>
                </c:pt>
                <c:pt idx="1">
                  <c:v>GLP-1</c:v>
                </c:pt>
                <c:pt idx="2">
                  <c:v>PYY</c:v>
                </c:pt>
              </c:strCache>
            </c:strRef>
          </c:cat>
          <c:val>
            <c:numRef>
              <c:f>Sheet1!$D$2:$D$4</c:f>
              <c:numCache>
                <c:formatCode>General</c:formatCode>
                <c:ptCount val="3"/>
                <c:pt idx="0">
                  <c:v>120</c:v>
                </c:pt>
                <c:pt idx="1">
                  <c:v>44.4</c:v>
                </c:pt>
                <c:pt idx="2">
                  <c:v>60.7</c:v>
                </c:pt>
              </c:numCache>
            </c:numRef>
          </c:val>
          <c:extLst>
            <c:ext xmlns:c16="http://schemas.microsoft.com/office/drawing/2014/chart" uri="{C3380CC4-5D6E-409C-BE32-E72D297353CC}">
              <c16:uniqueId val="{00000002-55EF-40CC-88F1-FDE02BDF8FF8}"/>
            </c:ext>
          </c:extLst>
        </c:ser>
        <c:dLbls>
          <c:dLblPos val="outEnd"/>
          <c:showLegendKey val="0"/>
          <c:showVal val="1"/>
          <c:showCatName val="0"/>
          <c:showSerName val="0"/>
          <c:showPercent val="0"/>
          <c:showBubbleSize val="0"/>
        </c:dLbls>
        <c:gapWidth val="219"/>
        <c:overlap val="-27"/>
        <c:axId val="373315456"/>
        <c:axId val="373316992"/>
      </c:barChart>
      <c:catAx>
        <c:axId val="373315456"/>
        <c:scaling>
          <c:orientation val="minMax"/>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vert="horz"/>
          <a:lstStyle/>
          <a:p>
            <a:pPr>
              <a:defRPr sz="1200"/>
            </a:pPr>
            <a:endParaRPr lang="en-US"/>
          </a:p>
        </c:txPr>
        <c:crossAx val="373316992"/>
        <c:crosses val="autoZero"/>
        <c:auto val="1"/>
        <c:lblAlgn val="ctr"/>
        <c:lblOffset val="100"/>
        <c:noMultiLvlLbl val="0"/>
      </c:catAx>
      <c:valAx>
        <c:axId val="373316992"/>
        <c:scaling>
          <c:orientation val="minMax"/>
        </c:scaling>
        <c:delete val="0"/>
        <c:axPos val="l"/>
        <c:numFmt formatCode="General" sourceLinked="1"/>
        <c:majorTickMark val="out"/>
        <c:minorTickMark val="none"/>
        <c:tickLblPos val="nextTo"/>
        <c:spPr>
          <a:noFill/>
          <a:ln w="28575">
            <a:solidFill>
              <a:schemeClr val="tx1"/>
            </a:solidFill>
          </a:ln>
          <a:effectLst/>
        </c:spPr>
        <c:txPr>
          <a:bodyPr rot="-60000000" vert="horz"/>
          <a:lstStyle/>
          <a:p>
            <a:pPr>
              <a:defRPr/>
            </a:pPr>
            <a:endParaRPr lang="en-US"/>
          </a:p>
        </c:txPr>
        <c:crossAx val="373315456"/>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54070881226055"/>
          <c:y val="7.3514716908479813E-2"/>
          <c:w val="0.7975531609195402"/>
          <c:h val="0.81732329744438703"/>
        </c:manualLayout>
      </c:layout>
      <c:barChart>
        <c:barDir val="col"/>
        <c:grouping val="clustered"/>
        <c:varyColors val="0"/>
        <c:ser>
          <c:idx val="0"/>
          <c:order val="0"/>
          <c:tx>
            <c:strRef>
              <c:f>Sheet1!$B$1</c:f>
              <c:strCache>
                <c:ptCount val="1"/>
                <c:pt idx="0">
                  <c:v>Week 0</c:v>
                </c:pt>
              </c:strCache>
            </c:strRef>
          </c:tx>
          <c:spPr>
            <a:solidFill>
              <a:schemeClr val="accent1"/>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CCK</c:v>
                </c:pt>
              </c:strCache>
            </c:strRef>
          </c:cat>
          <c:val>
            <c:numRef>
              <c:f>Sheet1!$B$2</c:f>
              <c:numCache>
                <c:formatCode>General</c:formatCode>
                <c:ptCount val="1"/>
                <c:pt idx="0">
                  <c:v>2.9</c:v>
                </c:pt>
              </c:numCache>
            </c:numRef>
          </c:val>
          <c:extLst>
            <c:ext xmlns:c16="http://schemas.microsoft.com/office/drawing/2014/chart" uri="{C3380CC4-5D6E-409C-BE32-E72D297353CC}">
              <c16:uniqueId val="{00000000-AE7E-4E63-9E89-005FB18241E6}"/>
            </c:ext>
          </c:extLst>
        </c:ser>
        <c:ser>
          <c:idx val="1"/>
          <c:order val="1"/>
          <c:tx>
            <c:strRef>
              <c:f>Sheet1!$C$1</c:f>
              <c:strCache>
                <c:ptCount val="1"/>
                <c:pt idx="0">
                  <c:v>Week 10</c:v>
                </c:pt>
              </c:strCache>
            </c:strRef>
          </c:tx>
          <c:spPr>
            <a:solidFill>
              <a:schemeClr val="accent3"/>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CCK</c:v>
                </c:pt>
              </c:strCache>
            </c:strRef>
          </c:cat>
          <c:val>
            <c:numRef>
              <c:f>Sheet1!$C$2</c:f>
              <c:numCache>
                <c:formatCode>General</c:formatCode>
                <c:ptCount val="1"/>
                <c:pt idx="0">
                  <c:v>2.4</c:v>
                </c:pt>
              </c:numCache>
            </c:numRef>
          </c:val>
          <c:extLst>
            <c:ext xmlns:c16="http://schemas.microsoft.com/office/drawing/2014/chart" uri="{C3380CC4-5D6E-409C-BE32-E72D297353CC}">
              <c16:uniqueId val="{00000001-AE7E-4E63-9E89-005FB18241E6}"/>
            </c:ext>
          </c:extLst>
        </c:ser>
        <c:ser>
          <c:idx val="2"/>
          <c:order val="2"/>
          <c:tx>
            <c:strRef>
              <c:f>Sheet1!$D$1</c:f>
              <c:strCache>
                <c:ptCount val="1"/>
                <c:pt idx="0">
                  <c:v>Week 62</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vert="horz"/>
              <a:lstStyle/>
              <a:p>
                <a:pP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CCK</c:v>
                </c:pt>
              </c:strCache>
            </c:strRef>
          </c:cat>
          <c:val>
            <c:numRef>
              <c:f>Sheet1!$D$2</c:f>
              <c:numCache>
                <c:formatCode>General</c:formatCode>
                <c:ptCount val="1"/>
                <c:pt idx="0">
                  <c:v>2.6</c:v>
                </c:pt>
              </c:numCache>
            </c:numRef>
          </c:val>
          <c:extLst>
            <c:ext xmlns:c16="http://schemas.microsoft.com/office/drawing/2014/chart" uri="{C3380CC4-5D6E-409C-BE32-E72D297353CC}">
              <c16:uniqueId val="{00000002-AE7E-4E63-9E89-005FB18241E6}"/>
            </c:ext>
          </c:extLst>
        </c:ser>
        <c:dLbls>
          <c:dLblPos val="outEnd"/>
          <c:showLegendKey val="0"/>
          <c:showVal val="1"/>
          <c:showCatName val="0"/>
          <c:showSerName val="0"/>
          <c:showPercent val="0"/>
          <c:showBubbleSize val="0"/>
        </c:dLbls>
        <c:gapWidth val="219"/>
        <c:overlap val="-27"/>
        <c:axId val="373036544"/>
        <c:axId val="373038080"/>
      </c:barChart>
      <c:catAx>
        <c:axId val="373036544"/>
        <c:scaling>
          <c:orientation val="minMax"/>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vert="horz"/>
          <a:lstStyle/>
          <a:p>
            <a:pPr>
              <a:defRPr sz="1200">
                <a:solidFill>
                  <a:schemeClr val="tx1"/>
                </a:solidFill>
              </a:defRPr>
            </a:pPr>
            <a:endParaRPr lang="en-US"/>
          </a:p>
        </c:txPr>
        <c:crossAx val="373038080"/>
        <c:crosses val="autoZero"/>
        <c:auto val="1"/>
        <c:lblAlgn val="ctr"/>
        <c:lblOffset val="100"/>
        <c:noMultiLvlLbl val="0"/>
      </c:catAx>
      <c:valAx>
        <c:axId val="373038080"/>
        <c:scaling>
          <c:orientation val="minMax"/>
          <c:max val="5"/>
          <c:min val="0"/>
        </c:scaling>
        <c:delete val="0"/>
        <c:axPos val="l"/>
        <c:numFmt formatCode="General" sourceLinked="1"/>
        <c:majorTickMark val="out"/>
        <c:minorTickMark val="none"/>
        <c:tickLblPos val="nextTo"/>
        <c:spPr>
          <a:noFill/>
          <a:ln w="28575">
            <a:solidFill>
              <a:schemeClr val="tx1"/>
            </a:solidFill>
          </a:ln>
          <a:effectLst/>
        </c:spPr>
        <c:txPr>
          <a:bodyPr rot="-60000000" vert="horz"/>
          <a:lstStyle/>
          <a:p>
            <a:pPr>
              <a:defRPr/>
            </a:pPr>
            <a:endParaRPr lang="en-US"/>
          </a:p>
        </c:txPr>
        <c:crossAx val="3730365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bg2">
                <a:lumMod val="25000"/>
              </a:schemeClr>
            </a:solidFill>
            <a:ln>
              <a:noFill/>
            </a:ln>
            <a:effectLst/>
          </c:spPr>
          <c:invertIfNegative val="0"/>
          <c:errBars>
            <c:errBarType val="both"/>
            <c:errValType val="cust"/>
            <c:noEndCap val="0"/>
            <c:plus>
              <c:numRef>
                <c:f>Sheet1!$B$3</c:f>
                <c:numCache>
                  <c:formatCode>General</c:formatCode>
                  <c:ptCount val="1"/>
                  <c:pt idx="0">
                    <c:v>207</c:v>
                  </c:pt>
                </c:numCache>
              </c:numRef>
            </c:plus>
            <c:minus>
              <c:numRef>
                <c:f>Sheet1!$B$3</c:f>
                <c:numCache>
                  <c:formatCode>General</c:formatCode>
                  <c:ptCount val="1"/>
                  <c:pt idx="0">
                    <c:v>207</c:v>
                  </c:pt>
                </c:numCache>
              </c:numRef>
            </c:minus>
            <c:spPr>
              <a:noFill/>
              <a:ln w="19050" cap="flat" cmpd="sng" algn="ctr">
                <a:solidFill>
                  <a:schemeClr val="tx1"/>
                </a:solidFill>
                <a:round/>
              </a:ln>
              <a:effectLst/>
            </c:spPr>
          </c:errBars>
          <c:cat>
            <c:numRef>
              <c:f>Sheet1!$A$4</c:f>
              <c:numCache>
                <c:formatCode>General</c:formatCode>
                <c:ptCount val="1"/>
              </c:numCache>
            </c:numRef>
          </c:cat>
          <c:val>
            <c:numRef>
              <c:f>Sheet1!$B$2</c:f>
              <c:numCache>
                <c:formatCode>General</c:formatCode>
                <c:ptCount val="1"/>
                <c:pt idx="0">
                  <c:v>29</c:v>
                </c:pt>
              </c:numCache>
            </c:numRef>
          </c:val>
          <c:extLst>
            <c:ext xmlns:c16="http://schemas.microsoft.com/office/drawing/2014/chart" uri="{C3380CC4-5D6E-409C-BE32-E72D297353CC}">
              <c16:uniqueId val="{00000000-ABB7-48AA-B524-3A0546ABA487}"/>
            </c:ext>
          </c:extLst>
        </c:ser>
        <c:ser>
          <c:idx val="1"/>
          <c:order val="1"/>
          <c:tx>
            <c:strRef>
              <c:f>Sheet1!$C$1</c:f>
              <c:strCache>
                <c:ptCount val="1"/>
                <c:pt idx="0">
                  <c:v>Week 30</c:v>
                </c:pt>
              </c:strCache>
            </c:strRef>
          </c:tx>
          <c:spPr>
            <a:solidFill>
              <a:schemeClr val="accent1"/>
            </a:solidFill>
            <a:ln>
              <a:noFill/>
            </a:ln>
            <a:effectLst/>
          </c:spPr>
          <c:invertIfNegative val="0"/>
          <c:errBars>
            <c:errBarType val="both"/>
            <c:errValType val="cust"/>
            <c:noEndCap val="0"/>
            <c:plus>
              <c:numRef>
                <c:f>Sheet1!$C$3</c:f>
                <c:numCache>
                  <c:formatCode>General</c:formatCode>
                  <c:ptCount val="1"/>
                  <c:pt idx="0">
                    <c:v>207</c:v>
                  </c:pt>
                </c:numCache>
              </c:numRef>
            </c:plus>
            <c:minus>
              <c:numRef>
                <c:f>Sheet1!$C$3</c:f>
                <c:numCache>
                  <c:formatCode>General</c:formatCode>
                  <c:ptCount val="1"/>
                  <c:pt idx="0">
                    <c:v>207</c:v>
                  </c:pt>
                </c:numCache>
              </c:numRef>
            </c:minus>
            <c:spPr>
              <a:noFill/>
              <a:ln w="19050" cap="flat" cmpd="sng" algn="ctr">
                <a:solidFill>
                  <a:schemeClr val="tx1"/>
                </a:solidFill>
                <a:round/>
              </a:ln>
              <a:effectLst/>
            </c:spPr>
          </c:errBars>
          <c:cat>
            <c:numRef>
              <c:f>Sheet1!$A$4</c:f>
              <c:numCache>
                <c:formatCode>General</c:formatCode>
                <c:ptCount val="1"/>
              </c:numCache>
            </c:numRef>
          </c:cat>
          <c:val>
            <c:numRef>
              <c:f>Sheet1!$C$2</c:f>
              <c:numCache>
                <c:formatCode>General</c:formatCode>
                <c:ptCount val="1"/>
                <c:pt idx="0">
                  <c:v>-275</c:v>
                </c:pt>
              </c:numCache>
            </c:numRef>
          </c:val>
          <c:extLst>
            <c:ext xmlns:c16="http://schemas.microsoft.com/office/drawing/2014/chart" uri="{C3380CC4-5D6E-409C-BE32-E72D297353CC}">
              <c16:uniqueId val="{00000001-ABB7-48AA-B524-3A0546ABA487}"/>
            </c:ext>
          </c:extLst>
        </c:ser>
        <c:ser>
          <c:idx val="2"/>
          <c:order val="2"/>
          <c:tx>
            <c:strRef>
              <c:f>Sheet1!$D$1</c:f>
              <c:strCache>
                <c:ptCount val="1"/>
                <c:pt idx="0">
                  <c:v>Year 6</c:v>
                </c:pt>
              </c:strCache>
            </c:strRef>
          </c:tx>
          <c:spPr>
            <a:solidFill>
              <a:schemeClr val="accent1">
                <a:lumMod val="40000"/>
                <a:lumOff val="60000"/>
              </a:schemeClr>
            </a:solidFill>
            <a:ln>
              <a:noFill/>
            </a:ln>
            <a:effectLst/>
          </c:spPr>
          <c:invertIfNegative val="0"/>
          <c:errBars>
            <c:errBarType val="both"/>
            <c:errValType val="cust"/>
            <c:noEndCap val="0"/>
            <c:plus>
              <c:numRef>
                <c:f>Sheet1!$D$3</c:f>
                <c:numCache>
                  <c:formatCode>General</c:formatCode>
                  <c:ptCount val="1"/>
                  <c:pt idx="0">
                    <c:v>207</c:v>
                  </c:pt>
                </c:numCache>
              </c:numRef>
            </c:plus>
            <c:minus>
              <c:numRef>
                <c:f>Sheet1!$D$3</c:f>
                <c:numCache>
                  <c:formatCode>General</c:formatCode>
                  <c:ptCount val="1"/>
                  <c:pt idx="0">
                    <c:v>207</c:v>
                  </c:pt>
                </c:numCache>
              </c:numRef>
            </c:minus>
            <c:spPr>
              <a:noFill/>
              <a:ln w="19050" cap="flat" cmpd="sng" algn="ctr">
                <a:solidFill>
                  <a:schemeClr val="tx1"/>
                </a:solidFill>
                <a:round/>
              </a:ln>
              <a:effectLst/>
            </c:spPr>
          </c:errBars>
          <c:cat>
            <c:numRef>
              <c:f>Sheet1!$A$4</c:f>
              <c:numCache>
                <c:formatCode>General</c:formatCode>
                <c:ptCount val="1"/>
              </c:numCache>
            </c:numRef>
          </c:cat>
          <c:val>
            <c:numRef>
              <c:f>Sheet1!$D$2</c:f>
              <c:numCache>
                <c:formatCode>General</c:formatCode>
                <c:ptCount val="1"/>
                <c:pt idx="0">
                  <c:v>-499</c:v>
                </c:pt>
              </c:numCache>
            </c:numRef>
          </c:val>
          <c:extLst>
            <c:ext xmlns:c16="http://schemas.microsoft.com/office/drawing/2014/chart" uri="{C3380CC4-5D6E-409C-BE32-E72D297353CC}">
              <c16:uniqueId val="{00000002-ABB7-48AA-B524-3A0546ABA487}"/>
            </c:ext>
          </c:extLst>
        </c:ser>
        <c:dLbls>
          <c:showLegendKey val="0"/>
          <c:showVal val="0"/>
          <c:showCatName val="0"/>
          <c:showSerName val="0"/>
          <c:showPercent val="0"/>
          <c:showBubbleSize val="0"/>
        </c:dLbls>
        <c:gapWidth val="145"/>
        <c:overlap val="-71"/>
        <c:axId val="550003184"/>
        <c:axId val="550003512"/>
      </c:barChart>
      <c:catAx>
        <c:axId val="5500031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en-US"/>
          </a:p>
        </c:txPr>
        <c:crossAx val="550003512"/>
        <c:crosses val="autoZero"/>
        <c:auto val="1"/>
        <c:lblAlgn val="ctr"/>
        <c:lblOffset val="100"/>
        <c:noMultiLvlLbl val="0"/>
      </c:catAx>
      <c:valAx>
        <c:axId val="55000351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Apis For Office" panose="020B0504010101010104" pitchFamily="34" charset="0"/>
                    <a:cs typeface="Apis For Office" panose="020B0504010101010104" pitchFamily="34" charset="0"/>
                  </a:defRPr>
                </a:pPr>
                <a:r>
                  <a:rPr lang="en-GB" sz="1200">
                    <a:solidFill>
                      <a:schemeClr val="tx1"/>
                    </a:solidFill>
                    <a:latin typeface="+mn-lt"/>
                    <a:ea typeface="Apis For Office" panose="020B0504010101010104" pitchFamily="34" charset="0"/>
                    <a:cs typeface="Arial" panose="020B0604020202020204" pitchFamily="34" charset="0"/>
                  </a:rPr>
                  <a:t>Metabolic adaptation (kcal/day)</a:t>
                </a:r>
              </a:p>
            </c:rich>
          </c:tx>
          <c:layout>
            <c:manualLayout>
              <c:xMode val="edge"/>
              <c:yMode val="edge"/>
              <c:x val="4.409722222222222E-3"/>
              <c:y val="0.1406814715774959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Apis For Office" panose="020B0504010101010104" pitchFamily="34" charset="0"/>
                  <a:cs typeface="Apis For Office" panose="020B05040101010101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Apis For Office" panose="020B0504010101010104" pitchFamily="34" charset="0"/>
                <a:cs typeface="Apis For Office" panose="020B0504010101010104" pitchFamily="34" charset="0"/>
              </a:defRPr>
            </a:pPr>
            <a:endParaRPr lang="en-US"/>
          </a:p>
        </c:txPr>
        <c:crossAx val="550003184"/>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accent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bg2">
                <a:lumMod val="25000"/>
              </a:schemeClr>
            </a:solidFill>
            <a:ln>
              <a:noFill/>
            </a:ln>
            <a:effectLst/>
          </c:spPr>
          <c:invertIfNegative val="0"/>
          <c:errBars>
            <c:errBarType val="both"/>
            <c:errValType val="cust"/>
            <c:noEndCap val="0"/>
            <c:plus>
              <c:numRef>
                <c:f>Sheet1!$B$3</c:f>
                <c:numCache>
                  <c:formatCode>General</c:formatCode>
                  <c:ptCount val="1"/>
                  <c:pt idx="0">
                    <c:v>40.5</c:v>
                  </c:pt>
                </c:numCache>
              </c:numRef>
            </c:plus>
            <c:minus>
              <c:numRef>
                <c:f>Sheet1!$B$3</c:f>
                <c:numCache>
                  <c:formatCode>General</c:formatCode>
                  <c:ptCount val="1"/>
                  <c:pt idx="0">
                    <c:v>40.5</c:v>
                  </c:pt>
                </c:numCache>
              </c:numRef>
            </c:minus>
            <c:spPr>
              <a:noFill/>
              <a:ln w="19050" cap="flat" cmpd="sng" algn="ctr">
                <a:solidFill>
                  <a:schemeClr val="tx1"/>
                </a:solidFill>
                <a:round/>
              </a:ln>
              <a:effectLst/>
            </c:spPr>
          </c:errBars>
          <c:cat>
            <c:numRef>
              <c:f>Sheet1!$A$2</c:f>
              <c:numCache>
                <c:formatCode>General</c:formatCode>
                <c:ptCount val="1"/>
              </c:numCache>
            </c:numRef>
          </c:cat>
          <c:val>
            <c:numRef>
              <c:f>Sheet1!$B$2</c:f>
              <c:numCache>
                <c:formatCode>General</c:formatCode>
                <c:ptCount val="1"/>
                <c:pt idx="0">
                  <c:v>148.9</c:v>
                </c:pt>
              </c:numCache>
            </c:numRef>
          </c:val>
          <c:extLst>
            <c:ext xmlns:c16="http://schemas.microsoft.com/office/drawing/2014/chart" uri="{C3380CC4-5D6E-409C-BE32-E72D297353CC}">
              <c16:uniqueId val="{00000000-AF86-40D6-9676-178FB2C8403D}"/>
            </c:ext>
          </c:extLst>
        </c:ser>
        <c:ser>
          <c:idx val="1"/>
          <c:order val="1"/>
          <c:tx>
            <c:strRef>
              <c:f>Sheet1!$C$1</c:f>
              <c:strCache>
                <c:ptCount val="1"/>
                <c:pt idx="0">
                  <c:v>Week 30</c:v>
                </c:pt>
              </c:strCache>
            </c:strRef>
          </c:tx>
          <c:spPr>
            <a:solidFill>
              <a:schemeClr val="accent1"/>
            </a:solidFill>
            <a:ln>
              <a:noFill/>
            </a:ln>
            <a:effectLst/>
          </c:spPr>
          <c:invertIfNegative val="0"/>
          <c:errBars>
            <c:errBarType val="both"/>
            <c:errValType val="cust"/>
            <c:noEndCap val="0"/>
            <c:plus>
              <c:numRef>
                <c:f>Sheet1!$C$3</c:f>
                <c:numCache>
                  <c:formatCode>General</c:formatCode>
                  <c:ptCount val="1"/>
                  <c:pt idx="0">
                    <c:v>24.5</c:v>
                  </c:pt>
                </c:numCache>
              </c:numRef>
            </c:plus>
            <c:minus>
              <c:numRef>
                <c:f>Sheet1!$C$3</c:f>
                <c:numCache>
                  <c:formatCode>General</c:formatCode>
                  <c:ptCount val="1"/>
                  <c:pt idx="0">
                    <c:v>24.5</c:v>
                  </c:pt>
                </c:numCache>
              </c:numRef>
            </c:minus>
            <c:spPr>
              <a:noFill/>
              <a:ln w="19050" cap="flat" cmpd="sng" algn="ctr">
                <a:solidFill>
                  <a:schemeClr val="tx1"/>
                </a:solidFill>
                <a:round/>
              </a:ln>
              <a:effectLst/>
            </c:spPr>
          </c:errBars>
          <c:cat>
            <c:numRef>
              <c:f>Sheet1!$A$2</c:f>
              <c:numCache>
                <c:formatCode>General</c:formatCode>
                <c:ptCount val="1"/>
              </c:numCache>
            </c:numRef>
          </c:cat>
          <c:val>
            <c:numRef>
              <c:f>Sheet1!$C$2</c:f>
              <c:numCache>
                <c:formatCode>General</c:formatCode>
                <c:ptCount val="1"/>
                <c:pt idx="0">
                  <c:v>90.6</c:v>
                </c:pt>
              </c:numCache>
            </c:numRef>
          </c:val>
          <c:extLst>
            <c:ext xmlns:c16="http://schemas.microsoft.com/office/drawing/2014/chart" uri="{C3380CC4-5D6E-409C-BE32-E72D297353CC}">
              <c16:uniqueId val="{00000001-AF86-40D6-9676-178FB2C8403D}"/>
            </c:ext>
          </c:extLst>
        </c:ser>
        <c:ser>
          <c:idx val="2"/>
          <c:order val="2"/>
          <c:tx>
            <c:strRef>
              <c:f>Sheet1!$D$1</c:f>
              <c:strCache>
                <c:ptCount val="1"/>
                <c:pt idx="0">
                  <c:v>Year 6</c:v>
                </c:pt>
              </c:strCache>
            </c:strRef>
          </c:tx>
          <c:spPr>
            <a:solidFill>
              <a:schemeClr val="accent1">
                <a:lumMod val="40000"/>
                <a:lumOff val="60000"/>
              </a:schemeClr>
            </a:solidFill>
            <a:ln>
              <a:noFill/>
            </a:ln>
            <a:effectLst/>
          </c:spPr>
          <c:invertIfNegative val="0"/>
          <c:errBars>
            <c:errBarType val="both"/>
            <c:errValType val="cust"/>
            <c:noEndCap val="0"/>
            <c:plus>
              <c:numRef>
                <c:f>Sheet1!$D$3</c:f>
                <c:numCache>
                  <c:formatCode>General</c:formatCode>
                  <c:ptCount val="1"/>
                  <c:pt idx="0">
                    <c:v>45.3</c:v>
                  </c:pt>
                </c:numCache>
              </c:numRef>
            </c:plus>
            <c:minus>
              <c:numRef>
                <c:f>Sheet1!$D$3</c:f>
                <c:numCache>
                  <c:formatCode>General</c:formatCode>
                  <c:ptCount val="1"/>
                  <c:pt idx="0">
                    <c:v>45.3</c:v>
                  </c:pt>
                </c:numCache>
              </c:numRef>
            </c:minus>
            <c:spPr>
              <a:noFill/>
              <a:ln w="19050" cap="flat" cmpd="sng" algn="ctr">
                <a:solidFill>
                  <a:schemeClr val="tx1"/>
                </a:solidFill>
                <a:round/>
              </a:ln>
              <a:effectLst/>
            </c:spPr>
          </c:errBars>
          <c:cat>
            <c:numRef>
              <c:f>Sheet1!$A$2</c:f>
              <c:numCache>
                <c:formatCode>General</c:formatCode>
                <c:ptCount val="1"/>
              </c:numCache>
            </c:numRef>
          </c:cat>
          <c:val>
            <c:numRef>
              <c:f>Sheet1!$D$2</c:f>
              <c:numCache>
                <c:formatCode>General</c:formatCode>
                <c:ptCount val="1"/>
                <c:pt idx="0">
                  <c:v>131.6</c:v>
                </c:pt>
              </c:numCache>
            </c:numRef>
          </c:val>
          <c:extLst>
            <c:ext xmlns:c16="http://schemas.microsoft.com/office/drawing/2014/chart" uri="{C3380CC4-5D6E-409C-BE32-E72D297353CC}">
              <c16:uniqueId val="{00000002-AF86-40D6-9676-178FB2C8403D}"/>
            </c:ext>
          </c:extLst>
        </c:ser>
        <c:dLbls>
          <c:showLegendKey val="0"/>
          <c:showVal val="0"/>
          <c:showCatName val="0"/>
          <c:showSerName val="0"/>
          <c:showPercent val="0"/>
          <c:showBubbleSize val="0"/>
        </c:dLbls>
        <c:gapWidth val="145"/>
        <c:overlap val="-71"/>
        <c:axId val="550003184"/>
        <c:axId val="550003512"/>
      </c:barChart>
      <c:catAx>
        <c:axId val="550003184"/>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050" b="0" i="0" u="none" strike="noStrike" kern="1200" baseline="0">
                <a:solidFill>
                  <a:schemeClr val="accent2"/>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550003512"/>
        <c:crosses val="autoZero"/>
        <c:auto val="1"/>
        <c:lblAlgn val="ctr"/>
        <c:lblOffset val="100"/>
        <c:noMultiLvlLbl val="0"/>
      </c:catAx>
      <c:valAx>
        <c:axId val="55000351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Apis For Office" panose="020B0504010101010104" pitchFamily="34" charset="0"/>
                    <a:cs typeface="Apis For Office" panose="020B0504010101010104" pitchFamily="34" charset="0"/>
                  </a:defRPr>
                </a:pPr>
                <a:r>
                  <a:rPr lang="en-GB" sz="1200">
                    <a:solidFill>
                      <a:schemeClr val="tx1"/>
                    </a:solidFill>
                    <a:latin typeface="+mn-lt"/>
                    <a:cs typeface="Arial" panose="020B0604020202020204" pitchFamily="34" charset="0"/>
                  </a:rPr>
                  <a:t>Weight (kg)</a:t>
                </a:r>
              </a:p>
            </c:rich>
          </c:tx>
          <c:layout>
            <c:manualLayout>
              <c:xMode val="edge"/>
              <c:yMode val="edge"/>
              <c:x val="7.889546351084813E-3"/>
              <c:y val="0.3215479832333932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Apis For Office" panose="020B0504010101010104" pitchFamily="34" charset="0"/>
                  <a:cs typeface="Apis For Office" panose="020B05040101010101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Apis For Office" panose="020B0504010101010104" pitchFamily="34" charset="0"/>
                <a:cs typeface="Apis For Office" panose="020B0504010101010104" pitchFamily="34" charset="0"/>
              </a:defRPr>
            </a:pPr>
            <a:endParaRPr lang="en-US"/>
          </a:p>
        </c:txPr>
        <c:crossAx val="550003184"/>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accent2"/>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bg2">
                <a:lumMod val="25000"/>
              </a:schemeClr>
            </a:solidFill>
            <a:ln>
              <a:noFill/>
            </a:ln>
            <a:effectLst/>
          </c:spPr>
          <c:invertIfNegative val="0"/>
          <c:errBars>
            <c:errBarType val="both"/>
            <c:errValType val="cust"/>
            <c:noEndCap val="0"/>
            <c:plus>
              <c:numRef>
                <c:f>Sheet1!$B$3</c:f>
                <c:numCache>
                  <c:formatCode>General</c:formatCode>
                  <c:ptCount val="1"/>
                  <c:pt idx="0">
                    <c:v>649</c:v>
                  </c:pt>
                </c:numCache>
              </c:numRef>
            </c:plus>
            <c:minus>
              <c:numRef>
                <c:f>Sheet1!$B$3</c:f>
                <c:numCache>
                  <c:formatCode>General</c:formatCode>
                  <c:ptCount val="1"/>
                  <c:pt idx="0">
                    <c:v>649</c:v>
                  </c:pt>
                </c:numCache>
              </c:numRef>
            </c:minus>
            <c:spPr>
              <a:noFill/>
              <a:ln w="19050" cap="flat" cmpd="sng" algn="ctr">
                <a:solidFill>
                  <a:schemeClr val="tx1"/>
                </a:solidFill>
                <a:round/>
              </a:ln>
              <a:effectLst/>
            </c:spPr>
          </c:errBars>
          <c:cat>
            <c:numRef>
              <c:f>Sheet1!$A$2</c:f>
              <c:numCache>
                <c:formatCode>General</c:formatCode>
                <c:ptCount val="1"/>
              </c:numCache>
            </c:numRef>
          </c:cat>
          <c:val>
            <c:numRef>
              <c:f>Sheet1!$B$2</c:f>
              <c:numCache>
                <c:formatCode>General</c:formatCode>
                <c:ptCount val="1"/>
                <c:pt idx="0">
                  <c:v>2607</c:v>
                </c:pt>
              </c:numCache>
            </c:numRef>
          </c:val>
          <c:extLst>
            <c:ext xmlns:c16="http://schemas.microsoft.com/office/drawing/2014/chart" uri="{C3380CC4-5D6E-409C-BE32-E72D297353CC}">
              <c16:uniqueId val="{00000000-DCF5-43F6-8CD9-CAFABDCB0691}"/>
            </c:ext>
          </c:extLst>
        </c:ser>
        <c:ser>
          <c:idx val="1"/>
          <c:order val="1"/>
          <c:tx>
            <c:strRef>
              <c:f>Sheet1!$C$1</c:f>
              <c:strCache>
                <c:ptCount val="1"/>
                <c:pt idx="0">
                  <c:v>Week 30</c:v>
                </c:pt>
              </c:strCache>
            </c:strRef>
          </c:tx>
          <c:spPr>
            <a:solidFill>
              <a:schemeClr val="accent1"/>
            </a:solidFill>
            <a:ln>
              <a:noFill/>
            </a:ln>
            <a:effectLst/>
          </c:spPr>
          <c:invertIfNegative val="0"/>
          <c:errBars>
            <c:errBarType val="both"/>
            <c:errValType val="cust"/>
            <c:noEndCap val="0"/>
            <c:plus>
              <c:numRef>
                <c:f>Sheet1!$C$3</c:f>
                <c:numCache>
                  <c:formatCode>General</c:formatCode>
                  <c:ptCount val="1"/>
                  <c:pt idx="0">
                    <c:v>358</c:v>
                  </c:pt>
                </c:numCache>
              </c:numRef>
            </c:plus>
            <c:minus>
              <c:numRef>
                <c:f>Sheet1!$C$3</c:f>
                <c:numCache>
                  <c:formatCode>General</c:formatCode>
                  <c:ptCount val="1"/>
                  <c:pt idx="0">
                    <c:v>358</c:v>
                  </c:pt>
                </c:numCache>
              </c:numRef>
            </c:minus>
            <c:spPr>
              <a:noFill/>
              <a:ln w="19050" cap="flat" cmpd="sng" algn="ctr">
                <a:solidFill>
                  <a:schemeClr val="tx1"/>
                </a:solidFill>
                <a:round/>
              </a:ln>
              <a:effectLst/>
            </c:spPr>
          </c:errBars>
          <c:cat>
            <c:numRef>
              <c:f>Sheet1!$A$2</c:f>
              <c:numCache>
                <c:formatCode>General</c:formatCode>
                <c:ptCount val="1"/>
              </c:numCache>
            </c:numRef>
          </c:cat>
          <c:val>
            <c:numRef>
              <c:f>Sheet1!$C$2</c:f>
              <c:numCache>
                <c:formatCode>General</c:formatCode>
                <c:ptCount val="1"/>
                <c:pt idx="0">
                  <c:v>1996</c:v>
                </c:pt>
              </c:numCache>
            </c:numRef>
          </c:val>
          <c:extLst>
            <c:ext xmlns:c16="http://schemas.microsoft.com/office/drawing/2014/chart" uri="{C3380CC4-5D6E-409C-BE32-E72D297353CC}">
              <c16:uniqueId val="{00000001-DCF5-43F6-8CD9-CAFABDCB0691}"/>
            </c:ext>
          </c:extLst>
        </c:ser>
        <c:ser>
          <c:idx val="2"/>
          <c:order val="2"/>
          <c:tx>
            <c:strRef>
              <c:f>Sheet1!$D$1</c:f>
              <c:strCache>
                <c:ptCount val="1"/>
                <c:pt idx="0">
                  <c:v>Year 6</c:v>
                </c:pt>
              </c:strCache>
            </c:strRef>
          </c:tx>
          <c:spPr>
            <a:solidFill>
              <a:schemeClr val="accent1">
                <a:lumMod val="40000"/>
                <a:lumOff val="60000"/>
              </a:schemeClr>
            </a:solidFill>
            <a:ln>
              <a:noFill/>
            </a:ln>
            <a:effectLst/>
          </c:spPr>
          <c:invertIfNegative val="0"/>
          <c:errBars>
            <c:errBarType val="both"/>
            <c:errValType val="cust"/>
            <c:noEndCap val="0"/>
            <c:plus>
              <c:numRef>
                <c:f>Sheet1!$D$3</c:f>
                <c:numCache>
                  <c:formatCode>General</c:formatCode>
                  <c:ptCount val="1"/>
                  <c:pt idx="0">
                    <c:v>466</c:v>
                  </c:pt>
                </c:numCache>
              </c:numRef>
            </c:plus>
            <c:minus>
              <c:numRef>
                <c:f>Sheet1!$D$3</c:f>
                <c:numCache>
                  <c:formatCode>General</c:formatCode>
                  <c:ptCount val="1"/>
                  <c:pt idx="0">
                    <c:v>466</c:v>
                  </c:pt>
                </c:numCache>
              </c:numRef>
            </c:minus>
            <c:spPr>
              <a:noFill/>
              <a:ln w="19050" cap="flat" cmpd="sng" algn="ctr">
                <a:solidFill>
                  <a:schemeClr val="tx1"/>
                </a:solidFill>
                <a:round/>
              </a:ln>
              <a:effectLst/>
            </c:spPr>
          </c:errBars>
          <c:cat>
            <c:numRef>
              <c:f>Sheet1!$A$2</c:f>
              <c:numCache>
                <c:formatCode>General</c:formatCode>
                <c:ptCount val="1"/>
              </c:numCache>
            </c:numRef>
          </c:cat>
          <c:val>
            <c:numRef>
              <c:f>Sheet1!$D$2</c:f>
              <c:numCache>
                <c:formatCode>General</c:formatCode>
                <c:ptCount val="1"/>
                <c:pt idx="0">
                  <c:v>1903</c:v>
                </c:pt>
              </c:numCache>
            </c:numRef>
          </c:val>
          <c:extLst>
            <c:ext xmlns:c16="http://schemas.microsoft.com/office/drawing/2014/chart" uri="{C3380CC4-5D6E-409C-BE32-E72D297353CC}">
              <c16:uniqueId val="{00000002-DCF5-43F6-8CD9-CAFABDCB0691}"/>
            </c:ext>
          </c:extLst>
        </c:ser>
        <c:dLbls>
          <c:showLegendKey val="0"/>
          <c:showVal val="0"/>
          <c:showCatName val="0"/>
          <c:showSerName val="0"/>
          <c:showPercent val="0"/>
          <c:showBubbleSize val="0"/>
        </c:dLbls>
        <c:gapWidth val="145"/>
        <c:overlap val="-71"/>
        <c:axId val="550003184"/>
        <c:axId val="550003512"/>
      </c:barChart>
      <c:catAx>
        <c:axId val="5500031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accent2"/>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550003512"/>
        <c:crosses val="autoZero"/>
        <c:auto val="1"/>
        <c:lblAlgn val="ctr"/>
        <c:lblOffset val="100"/>
        <c:noMultiLvlLbl val="0"/>
      </c:catAx>
      <c:valAx>
        <c:axId val="55000351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Apis For Office" panose="020B0504010101010104" pitchFamily="34" charset="0"/>
                    <a:cs typeface="Apis For Office" panose="020B0504010101010104" pitchFamily="34" charset="0"/>
                  </a:defRPr>
                </a:pPr>
                <a:r>
                  <a:rPr lang="en-GB" sz="1200">
                    <a:solidFill>
                      <a:schemeClr val="tx1"/>
                    </a:solidFill>
                    <a:latin typeface="+mn-lt"/>
                    <a:cs typeface="Arial" panose="020B0604020202020204" pitchFamily="34" charset="0"/>
                  </a:rPr>
                  <a:t>RMR measured (kcal/day)</a:t>
                </a:r>
              </a:p>
            </c:rich>
          </c:tx>
          <c:layout>
            <c:manualLayout>
              <c:xMode val="edge"/>
              <c:yMode val="edge"/>
              <c:x val="6.9597222222222222E-3"/>
              <c:y val="0.2067086382697829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Apis For Office" panose="020B0504010101010104" pitchFamily="34" charset="0"/>
                  <a:cs typeface="Apis For Office" panose="020B05040101010101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Apis For Office" panose="020B0504010101010104" pitchFamily="34" charset="0"/>
                <a:cs typeface="Apis For Office" panose="020B0504010101010104" pitchFamily="34" charset="0"/>
              </a:defRPr>
            </a:pPr>
            <a:endParaRPr lang="en-US"/>
          </a:p>
        </c:txPr>
        <c:crossAx val="550003184"/>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accent2"/>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82031464142782E-2"/>
          <c:y val="4.9914908836510986E-2"/>
          <c:w val="0.78526759210791242"/>
          <c:h val="0.80045632168796432"/>
        </c:manualLayout>
      </c:layout>
      <c:barChart>
        <c:barDir val="col"/>
        <c:grouping val="clustered"/>
        <c:varyColors val="0"/>
        <c:ser>
          <c:idx val="0"/>
          <c:order val="0"/>
          <c:tx>
            <c:strRef>
              <c:f>Sheet1!$B$1</c:f>
              <c:strCache>
                <c:ptCount val="1"/>
                <c:pt idx="0">
                  <c:v>Diabetes</c:v>
                </c:pt>
              </c:strCache>
            </c:strRef>
          </c:tx>
          <c:spPr>
            <a:solidFill>
              <a:schemeClr val="bg2">
                <a:lumMod val="25000"/>
              </a:schemeClr>
            </a:solidFill>
            <a:effectLst/>
          </c:spPr>
          <c:invertIfNegative val="0"/>
          <c:dLbls>
            <c:dLbl>
              <c:idx val="0"/>
              <c:layout>
                <c:manualLayout>
                  <c:x val="-4.5623551811470554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D3-4CAB-A082-6CF61623D5DC}"/>
                </c:ext>
              </c:extLst>
            </c:dLbl>
            <c:dLbl>
              <c:idx val="1"/>
              <c:layout>
                <c:manualLayout>
                  <c:x val="-4.5623551811470832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D3-4CAB-A082-6CF61623D5DC}"/>
                </c:ext>
              </c:extLst>
            </c:dLbl>
            <c:dLbl>
              <c:idx val="2"/>
              <c:layout>
                <c:manualLayout>
                  <c:x val="-3.0415701207647033E-3"/>
                  <c:y val="-3.573007074911309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D3-4CAB-A082-6CF61623D5DC}"/>
                </c:ext>
              </c:extLst>
            </c:dLbl>
            <c:dLbl>
              <c:idx val="3"/>
              <c:layout>
                <c:manualLayout>
                  <c:x val="-4.5623551811470554E-3"/>
                  <c:y val="1.3613156955412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D3-4CAB-A082-6CF61623D5DC}"/>
                </c:ext>
              </c:extLst>
            </c:dLbl>
            <c:dLbl>
              <c:idx val="4"/>
              <c:layout>
                <c:manualLayout>
                  <c:x val="-3.0415701207647033E-3"/>
                  <c:y val="1.3613156955412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D3-4CAB-A082-6CF61623D5DC}"/>
                </c:ext>
              </c:extLst>
            </c:dLbl>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9.9</c:v>
                </c:pt>
                <c:pt idx="1">
                  <c:v>13.5</c:v>
                </c:pt>
                <c:pt idx="2">
                  <c:v>19.2</c:v>
                </c:pt>
                <c:pt idx="3">
                  <c:v>25.7</c:v>
                </c:pt>
                <c:pt idx="4">
                  <c:v>35.299999999999997</c:v>
                </c:pt>
              </c:numCache>
            </c:numRef>
          </c:val>
          <c:extLst>
            <c:ext xmlns:c16="http://schemas.microsoft.com/office/drawing/2014/chart" uri="{C3380CC4-5D6E-409C-BE32-E72D297353CC}">
              <c16:uniqueId val="{00000005-4CD3-4CAB-A082-6CF61623D5DC}"/>
            </c:ext>
          </c:extLst>
        </c:ser>
        <c:ser>
          <c:idx val="1"/>
          <c:order val="1"/>
          <c:tx>
            <c:strRef>
              <c:f>Sheet1!$C$1</c:f>
              <c:strCache>
                <c:ptCount val="1"/>
                <c:pt idx="0">
                  <c:v>Hyperlipidemia</c:v>
                </c:pt>
              </c:strCache>
            </c:strRef>
          </c:tx>
          <c:spPr>
            <a:solidFill>
              <a:schemeClr val="accent5"/>
            </a:solidFill>
            <a:effectLst/>
          </c:spPr>
          <c:invertIfNegative val="0"/>
          <c:dLbls>
            <c:dLbl>
              <c:idx val="0"/>
              <c:layout>
                <c:manualLayout>
                  <c:x val="-4.5623551811470554E-3"/>
                  <c:y val="1.3613156955412088E-2"/>
                </c:manualLayout>
              </c:layout>
              <c:tx>
                <c:rich>
                  <a:bodyPr/>
                  <a:lstStyle/>
                  <a:p>
                    <a:r>
                      <a:rPr lang="en-US" dirty="0"/>
                      <a:t>25.8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D3-4CAB-A082-6CF61623D5DC}"/>
                </c:ext>
              </c:extLst>
            </c:dLbl>
            <c:dLbl>
              <c:idx val="1"/>
              <c:layout>
                <c:manualLayout>
                  <c:x val="-7.6040450487669066E-3"/>
                  <c:y val="4.5377189851373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D3-4CAB-A082-6CF61623D5DC}"/>
                </c:ext>
              </c:extLst>
            </c:dLbl>
            <c:dLbl>
              <c:idx val="2"/>
              <c:layout>
                <c:manualLayout>
                  <c:x val="-4.5623551811470554E-3"/>
                  <c:y val="4.5377189851373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D3-4CAB-A082-6CF61623D5DC}"/>
                </c:ext>
              </c:extLst>
            </c:dLbl>
            <c:dLbl>
              <c:idx val="3"/>
              <c:layout>
                <c:manualLayout>
                  <c:x val="-4.5623551811470554E-3"/>
                  <c:y val="1.3613156955412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D3-4CAB-A082-6CF61623D5DC}"/>
                </c:ext>
              </c:extLst>
            </c:dLbl>
            <c:dLbl>
              <c:idx val="4"/>
              <c:layout>
                <c:manualLayout>
                  <c:x val="-4.562355181147055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D3-4CAB-A082-6CF61623D5DC}"/>
                </c:ext>
              </c:extLst>
            </c:dLbl>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Sheet1!$C$2:$C$6</c:f>
              <c:numCache>
                <c:formatCode>General</c:formatCode>
                <c:ptCount val="5"/>
                <c:pt idx="0">
                  <c:v>25.9</c:v>
                </c:pt>
                <c:pt idx="1">
                  <c:v>29.9</c:v>
                </c:pt>
                <c:pt idx="2">
                  <c:v>33.700000000000003</c:v>
                </c:pt>
                <c:pt idx="3">
                  <c:v>42.9</c:v>
                </c:pt>
                <c:pt idx="4">
                  <c:v>68.400000000000006</c:v>
                </c:pt>
              </c:numCache>
            </c:numRef>
          </c:val>
          <c:extLst>
            <c:ext xmlns:c16="http://schemas.microsoft.com/office/drawing/2014/chart" uri="{C3380CC4-5D6E-409C-BE32-E72D297353CC}">
              <c16:uniqueId val="{0000000B-4CD3-4CAB-A082-6CF61623D5DC}"/>
            </c:ext>
          </c:extLst>
        </c:ser>
        <c:ser>
          <c:idx val="2"/>
          <c:order val="2"/>
          <c:tx>
            <c:strRef>
              <c:f>Sheet1!$D$1</c:f>
              <c:strCache>
                <c:ptCount val="1"/>
                <c:pt idx="0">
                  <c:v>Hypertension</c:v>
                </c:pt>
              </c:strCache>
            </c:strRef>
          </c:tx>
          <c:spPr>
            <a:solidFill>
              <a:schemeClr val="accent1">
                <a:lumMod val="20000"/>
                <a:lumOff val="80000"/>
              </a:schemeClr>
            </a:solidFill>
            <a:effectLst/>
          </c:spPr>
          <c:invertIfNegative val="0"/>
          <c:dLbls>
            <c:dLbl>
              <c:idx val="0"/>
              <c:layout>
                <c:manualLayout>
                  <c:x val="0"/>
                  <c:y val="1.3613156955412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CD3-4CAB-A082-6CF61623D5DC}"/>
                </c:ext>
              </c:extLst>
            </c:dLbl>
            <c:dLbl>
              <c:idx val="1"/>
              <c:layout>
                <c:manualLayout>
                  <c:x val="-1.5207850603823517E-3"/>
                  <c:y val="9.07543797027472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D3-4CAB-A082-6CF61623D5DC}"/>
                </c:ext>
              </c:extLst>
            </c:dLbl>
            <c:dLbl>
              <c:idx val="4"/>
              <c:layout>
                <c:manualLayout>
                  <c:x val="3.04157012076470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CD3-4CAB-A082-6CF61623D5DC}"/>
                </c:ext>
              </c:extLst>
            </c:dLbl>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Sheet1!$D$2:$D$6</c:f>
              <c:numCache>
                <c:formatCode>General</c:formatCode>
                <c:ptCount val="5"/>
                <c:pt idx="0">
                  <c:v>46.2</c:v>
                </c:pt>
                <c:pt idx="1">
                  <c:v>53.8</c:v>
                </c:pt>
                <c:pt idx="2">
                  <c:v>58.8</c:v>
                </c:pt>
                <c:pt idx="3">
                  <c:v>61.4</c:v>
                </c:pt>
                <c:pt idx="4">
                  <c:v>71.5</c:v>
                </c:pt>
              </c:numCache>
            </c:numRef>
          </c:val>
          <c:extLst>
            <c:ext xmlns:c16="http://schemas.microsoft.com/office/drawing/2014/chart" uri="{C3380CC4-5D6E-409C-BE32-E72D297353CC}">
              <c16:uniqueId val="{0000000F-4CD3-4CAB-A082-6CF61623D5DC}"/>
            </c:ext>
          </c:extLst>
        </c:ser>
        <c:ser>
          <c:idx val="3"/>
          <c:order val="3"/>
          <c:tx>
            <c:strRef>
              <c:f>Sheet1!$E$1</c:f>
              <c:strCache>
                <c:ptCount val="1"/>
                <c:pt idx="0">
                  <c:v>Physical HRQL</c:v>
                </c:pt>
              </c:strCache>
            </c:strRef>
          </c:tx>
          <c:spPr>
            <a:solidFill>
              <a:schemeClr val="bg1">
                <a:lumMod val="65000"/>
              </a:schemeClr>
            </a:solidFill>
            <a:effectLst/>
          </c:spPr>
          <c:invertIfNegative val="0"/>
          <c:dLbls>
            <c:dLbl>
              <c:idx val="0"/>
              <c:layout>
                <c:manualLayout>
                  <c:x val="2.7936351706036745E-3"/>
                  <c:y val="-9.21039869985002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CD3-4CAB-A082-6CF61623D5DC}"/>
                </c:ext>
              </c:extLst>
            </c:dLbl>
            <c:dLbl>
              <c:idx val="1"/>
              <c:layout>
                <c:manualLayout>
                  <c:x val="3.0415701207647033E-3"/>
                  <c:y val="-2.7226313910824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CD3-4CAB-A082-6CF61623D5DC}"/>
                </c:ext>
              </c:extLst>
            </c:dLbl>
            <c:dLbl>
              <c:idx val="3"/>
              <c:layout>
                <c:manualLayout>
                  <c:x val="4.5623551811470554E-3"/>
                  <c:y val="-4.5377189851373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CD3-4CAB-A082-6CF61623D5DC}"/>
                </c:ext>
              </c:extLst>
            </c:dLbl>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Sheet1!$E$2:$E$6</c:f>
              <c:numCache>
                <c:formatCode>General</c:formatCode>
                <c:ptCount val="5"/>
                <c:pt idx="0">
                  <c:v>20.2</c:v>
                </c:pt>
                <c:pt idx="1">
                  <c:v>27.8</c:v>
                </c:pt>
                <c:pt idx="2">
                  <c:v>32</c:v>
                </c:pt>
                <c:pt idx="3">
                  <c:v>37.4</c:v>
                </c:pt>
                <c:pt idx="4">
                  <c:v>42</c:v>
                </c:pt>
              </c:numCache>
            </c:numRef>
          </c:val>
          <c:extLst>
            <c:ext xmlns:c16="http://schemas.microsoft.com/office/drawing/2014/chart" uri="{C3380CC4-5D6E-409C-BE32-E72D297353CC}">
              <c16:uniqueId val="{00000013-4CD3-4CAB-A082-6CF61623D5DC}"/>
            </c:ext>
          </c:extLst>
        </c:ser>
        <c:ser>
          <c:idx val="4"/>
          <c:order val="4"/>
          <c:tx>
            <c:strRef>
              <c:f>Sheet1!$F$1</c:f>
              <c:strCache>
                <c:ptCount val="1"/>
                <c:pt idx="0">
                  <c:v>Mental HRQL</c:v>
                </c:pt>
              </c:strCache>
            </c:strRef>
          </c:tx>
          <c:spPr>
            <a:solidFill>
              <a:schemeClr val="accent2">
                <a:lumMod val="40000"/>
                <a:lumOff val="60000"/>
              </a:schemeClr>
            </a:solidFill>
            <a:effectLst/>
          </c:spPr>
          <c:invertIfNegative val="0"/>
          <c:dLbls>
            <c:dLbl>
              <c:idx val="0"/>
              <c:layout>
                <c:manualLayout>
                  <c:x val="0"/>
                  <c:y val="-7.83888196557187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CD3-4CAB-A082-6CF61623D5DC}"/>
                </c:ext>
              </c:extLst>
            </c:dLbl>
            <c:dLbl>
              <c:idx val="1"/>
              <c:layout>
                <c:manualLayout>
                  <c:x val="1.0645495422676461E-2"/>
                  <c:y val="-4.5377189851373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CD3-4CAB-A082-6CF61623D5DC}"/>
                </c:ext>
              </c:extLst>
            </c:dLbl>
            <c:dLbl>
              <c:idx val="2"/>
              <c:layout>
                <c:manualLayout>
                  <c:x val="0"/>
                  <c:y val="9.07543797027472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CD3-4CAB-A082-6CF61623D5DC}"/>
                </c:ext>
              </c:extLst>
            </c:dLbl>
            <c:dLbl>
              <c:idx val="3"/>
              <c:layout>
                <c:manualLayout>
                  <c:x val="1.21662804830588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CD3-4CAB-A082-6CF61623D5DC}"/>
                </c:ext>
              </c:extLst>
            </c:dLbl>
            <c:dLbl>
              <c:idx val="4"/>
              <c:layout>
                <c:manualLayout>
                  <c:x val="4.562355181147055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CD3-4CAB-A082-6CF61623D5DC}"/>
                </c:ext>
              </c:extLst>
            </c:dLbl>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Sheet1!$F$2:$F$6</c:f>
              <c:numCache>
                <c:formatCode>General</c:formatCode>
                <c:ptCount val="5"/>
                <c:pt idx="0">
                  <c:v>27.7</c:v>
                </c:pt>
                <c:pt idx="1">
                  <c:v>29.9</c:v>
                </c:pt>
                <c:pt idx="2">
                  <c:v>35.6</c:v>
                </c:pt>
                <c:pt idx="3">
                  <c:v>37.9</c:v>
                </c:pt>
                <c:pt idx="4">
                  <c:v>32.799999999999997</c:v>
                </c:pt>
              </c:numCache>
            </c:numRef>
          </c:val>
          <c:extLst>
            <c:ext xmlns:c16="http://schemas.microsoft.com/office/drawing/2014/chart" uri="{C3380CC4-5D6E-409C-BE32-E72D297353CC}">
              <c16:uniqueId val="{00000019-4CD3-4CAB-A082-6CF61623D5DC}"/>
            </c:ext>
          </c:extLst>
        </c:ser>
        <c:ser>
          <c:idx val="5"/>
          <c:order val="5"/>
          <c:tx>
            <c:strRef>
              <c:f>Sheet1!$G$1</c:f>
              <c:strCache>
                <c:ptCount val="1"/>
                <c:pt idx="0">
                  <c:v>Satisfaction with Surgery</c:v>
                </c:pt>
              </c:strCache>
            </c:strRef>
          </c:tx>
          <c:spPr>
            <a:solidFill>
              <a:schemeClr val="accent2"/>
            </a:solidFill>
            <a:effectLst/>
          </c:spPr>
          <c:invertIfNegative val="0"/>
          <c:dLbls>
            <c:dLbl>
              <c:idx val="0"/>
              <c:layout>
                <c:manualLayout>
                  <c:x val="6.0831402415294066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CD3-4CAB-A082-6CF61623D5DC}"/>
                </c:ext>
              </c:extLst>
            </c:dLbl>
            <c:dLbl>
              <c:idx val="1"/>
              <c:layout>
                <c:manualLayout>
                  <c:x val="4.5623551811470554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CD3-4CAB-A082-6CF61623D5DC}"/>
                </c:ext>
              </c:extLst>
            </c:dLbl>
            <c:dLbl>
              <c:idx val="2"/>
              <c:layout>
                <c:manualLayout>
                  <c:x val="9.1247103622941108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CD3-4CAB-A082-6CF61623D5DC}"/>
                </c:ext>
              </c:extLst>
            </c:dLbl>
            <c:dLbl>
              <c:idx val="3"/>
              <c:layout>
                <c:manualLayout>
                  <c:x val="7.6039253019117587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CD3-4CAB-A082-6CF61623D5DC}"/>
                </c:ext>
              </c:extLst>
            </c:dLbl>
            <c:dLbl>
              <c:idx val="4"/>
              <c:layout>
                <c:manualLayout>
                  <c:x val="5.9655629761182927E-3"/>
                  <c:y val="-3.91974960018615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CD3-4CAB-A082-6CF61623D5DC}"/>
                </c:ext>
              </c:extLst>
            </c:dLbl>
            <c:spPr>
              <a:ln>
                <a:noFill/>
              </a:ln>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Sheet1!$G$2:$G$6</c:f>
              <c:numCache>
                <c:formatCode>General</c:formatCode>
                <c:ptCount val="5"/>
                <c:pt idx="0">
                  <c:v>12.4</c:v>
                </c:pt>
                <c:pt idx="1">
                  <c:v>13.5</c:v>
                </c:pt>
                <c:pt idx="2">
                  <c:v>21.6</c:v>
                </c:pt>
                <c:pt idx="3">
                  <c:v>22.2</c:v>
                </c:pt>
                <c:pt idx="4">
                  <c:v>27.6</c:v>
                </c:pt>
              </c:numCache>
            </c:numRef>
          </c:val>
          <c:extLst>
            <c:ext xmlns:c16="http://schemas.microsoft.com/office/drawing/2014/chart" uri="{C3380CC4-5D6E-409C-BE32-E72D297353CC}">
              <c16:uniqueId val="{0000001F-4CD3-4CAB-A082-6CF61623D5DC}"/>
            </c:ext>
          </c:extLst>
        </c:ser>
        <c:dLbls>
          <c:showLegendKey val="0"/>
          <c:showVal val="0"/>
          <c:showCatName val="0"/>
          <c:showSerName val="0"/>
          <c:showPercent val="0"/>
          <c:showBubbleSize val="0"/>
        </c:dLbls>
        <c:gapWidth val="150"/>
        <c:axId val="169790464"/>
        <c:axId val="169890944"/>
      </c:barChart>
      <c:catAx>
        <c:axId val="169790464"/>
        <c:scaling>
          <c:orientation val="minMax"/>
        </c:scaling>
        <c:delete val="0"/>
        <c:axPos val="b"/>
        <c:title>
          <c:tx>
            <c:rich>
              <a:bodyPr/>
              <a:lstStyle/>
              <a:p>
                <a:pPr>
                  <a:defRPr sz="1400" b="0">
                    <a:solidFill>
                      <a:schemeClr val="tx1"/>
                    </a:solidFill>
                  </a:defRPr>
                </a:pPr>
                <a:r>
                  <a:rPr lang="en-US" sz="1400" b="0">
                    <a:solidFill>
                      <a:schemeClr val="tx1"/>
                    </a:solidFill>
                  </a:rPr>
                  <a:t>Years</a:t>
                </a:r>
                <a:r>
                  <a:rPr lang="en-US" sz="1400" b="0" baseline="0">
                    <a:solidFill>
                      <a:schemeClr val="tx1"/>
                    </a:solidFill>
                  </a:rPr>
                  <a:t> Since Nadir</a:t>
                </a:r>
                <a:endParaRPr lang="en-US" sz="1400" b="0">
                  <a:solidFill>
                    <a:schemeClr val="tx1"/>
                  </a:solidFill>
                </a:endParaRPr>
              </a:p>
            </c:rich>
          </c:tx>
          <c:layout>
            <c:manualLayout>
              <c:xMode val="edge"/>
              <c:yMode val="edge"/>
              <c:x val="0.40256138624119353"/>
              <c:y val="0.91847975413628857"/>
            </c:manualLayout>
          </c:layout>
          <c:overlay val="0"/>
        </c:title>
        <c:numFmt formatCode="General" sourceLinked="1"/>
        <c:majorTickMark val="out"/>
        <c:minorTickMark val="none"/>
        <c:tickLblPos val="nextTo"/>
        <c:spPr>
          <a:ln>
            <a:solidFill>
              <a:schemeClr val="tx1"/>
            </a:solidFill>
          </a:ln>
        </c:spPr>
        <c:txPr>
          <a:bodyPr/>
          <a:lstStyle/>
          <a:p>
            <a:pPr>
              <a:defRPr sz="1100">
                <a:solidFill>
                  <a:schemeClr val="tx1"/>
                </a:solidFill>
              </a:defRPr>
            </a:pPr>
            <a:endParaRPr lang="en-US"/>
          </a:p>
        </c:txPr>
        <c:crossAx val="169890944"/>
        <c:crosses val="autoZero"/>
        <c:auto val="1"/>
        <c:lblAlgn val="ctr"/>
        <c:lblOffset val="100"/>
        <c:noMultiLvlLbl val="0"/>
      </c:catAx>
      <c:valAx>
        <c:axId val="169890944"/>
        <c:scaling>
          <c:orientation val="minMax"/>
        </c:scaling>
        <c:delete val="0"/>
        <c:axPos val="l"/>
        <c:title>
          <c:tx>
            <c:rich>
              <a:bodyPr rot="-5400000" vert="horz"/>
              <a:lstStyle/>
              <a:p>
                <a:pPr>
                  <a:defRPr sz="1400" b="0">
                    <a:solidFill>
                      <a:schemeClr val="tx1"/>
                    </a:solidFill>
                  </a:defRPr>
                </a:pPr>
                <a:r>
                  <a:rPr lang="en-US" sz="1400" b="0">
                    <a:solidFill>
                      <a:schemeClr val="tx1"/>
                    </a:solidFill>
                  </a:rPr>
                  <a:t>% patients with declines in health</a:t>
                </a:r>
              </a:p>
            </c:rich>
          </c:tx>
          <c:layout>
            <c:manualLayout>
              <c:xMode val="edge"/>
              <c:yMode val="edge"/>
              <c:x val="9.8957038264953744E-3"/>
              <c:y val="0.13447413576993397"/>
            </c:manualLayout>
          </c:layout>
          <c:overlay val="0"/>
        </c:title>
        <c:numFmt formatCode="General" sourceLinked="1"/>
        <c:majorTickMark val="out"/>
        <c:minorTickMark val="none"/>
        <c:tickLblPos val="nextTo"/>
        <c:spPr>
          <a:ln>
            <a:solidFill>
              <a:schemeClr val="tx1"/>
            </a:solidFill>
          </a:ln>
        </c:spPr>
        <c:txPr>
          <a:bodyPr/>
          <a:lstStyle/>
          <a:p>
            <a:pPr>
              <a:defRPr sz="1100">
                <a:solidFill>
                  <a:schemeClr val="tx1"/>
                </a:solidFill>
              </a:defRPr>
            </a:pPr>
            <a:endParaRPr lang="en-US"/>
          </a:p>
        </c:txPr>
        <c:crossAx val="169790464"/>
        <c:crosses val="autoZero"/>
        <c:crossBetween val="between"/>
      </c:valAx>
      <c:spPr>
        <a:noFill/>
        <a:ln w="25400">
          <a:noFill/>
        </a:ln>
      </c:spPr>
    </c:plotArea>
    <c:legend>
      <c:legendPos val="r"/>
      <c:layout>
        <c:manualLayout>
          <c:xMode val="edge"/>
          <c:yMode val="edge"/>
          <c:x val="0.86958274208323594"/>
          <c:y val="5.1256720915433297E-2"/>
          <c:w val="0.12129254755446985"/>
          <c:h val="0.70250227019314526"/>
        </c:manualLayout>
      </c:layout>
      <c:overlay val="0"/>
      <c:txPr>
        <a:bodyPr/>
        <a:lstStyle/>
        <a:p>
          <a:pPr>
            <a:defRPr sz="1200">
              <a:solidFill>
                <a:schemeClr val="tx1"/>
              </a:solidFill>
              <a:latin typeface="+mn-lt"/>
            </a:defRPr>
          </a:pPr>
          <a:endParaRPr lang="en-US"/>
        </a:p>
      </c:txPr>
    </c:legend>
    <c:plotVisOnly val="1"/>
    <c:dispBlanksAs val="gap"/>
    <c:showDLblsOverMax val="0"/>
  </c:chart>
  <c:txPr>
    <a:bodyPr/>
    <a:lstStyle/>
    <a:p>
      <a:pPr>
        <a:defRPr sz="9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60CC4F4-FA47-4240-8BF4-8DE0E166B706}" type="datetimeFigureOut">
              <a:rPr lang="en-CA" smtClean="0"/>
              <a:pPr/>
              <a:t>2023-04-18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5832E42-BD01-4652-99BC-29345047F757}" type="slidenum">
              <a:rPr lang="en-CA" smtClean="0"/>
              <a:pPr/>
              <a:t>‹#›</a:t>
            </a:fld>
            <a:endParaRPr lang="en-CA"/>
          </a:p>
        </p:txBody>
      </p:sp>
    </p:spTree>
    <p:extLst>
      <p:ext uri="{BB962C8B-B14F-4D97-AF65-F5344CB8AC3E}">
        <p14:creationId xmlns:p14="http://schemas.microsoft.com/office/powerpoint/2010/main" val="161218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2</a:t>
            </a:fld>
            <a:endParaRPr lang="en-CA"/>
          </a:p>
        </p:txBody>
      </p:sp>
    </p:spTree>
    <p:extLst>
      <p:ext uri="{BB962C8B-B14F-4D97-AF65-F5344CB8AC3E}">
        <p14:creationId xmlns:p14="http://schemas.microsoft.com/office/powerpoint/2010/main" val="204289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a:ln>
                <a:noFill/>
              </a:ln>
              <a:solidFill>
                <a:srgbClr val="E64A0E"/>
              </a:solidFill>
              <a:effectLst/>
              <a:uLnTx/>
              <a:uFillTx/>
              <a:ea typeface="+mn-ea"/>
              <a:cs typeface="+mn-cs"/>
            </a:endParaRPr>
          </a:p>
        </p:txBody>
      </p:sp>
      <p:sp>
        <p:nvSpPr>
          <p:cNvPr id="6" name="Slide Image Placeholder 5">
            <a:extLst>
              <a:ext uri="{FF2B5EF4-FFF2-40B4-BE49-F238E27FC236}">
                <a16:creationId xmlns:a16="http://schemas.microsoft.com/office/drawing/2014/main" id="{283F25D2-E87F-42F9-AF8B-CD13BAD84DE8}"/>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412598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16C76744-35B0-4ACB-B441-A1EA187029FA}"/>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a:ln>
                <a:noFill/>
              </a:ln>
              <a:solidFill>
                <a:srgbClr val="E64A0E"/>
              </a:solidFill>
              <a:effectLst/>
              <a:uLnTx/>
              <a:uFillTx/>
              <a:ea typeface="+mn-ea"/>
              <a:cs typeface="+mn-cs"/>
            </a:endParaRPr>
          </a:p>
        </p:txBody>
      </p:sp>
    </p:spTree>
    <p:extLst>
      <p:ext uri="{BB962C8B-B14F-4D97-AF65-F5344CB8AC3E}">
        <p14:creationId xmlns:p14="http://schemas.microsoft.com/office/powerpoint/2010/main" val="177000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13</a:t>
            </a:fld>
            <a:endParaRPr lang="en-CA"/>
          </a:p>
        </p:txBody>
      </p:sp>
    </p:spTree>
    <p:extLst>
      <p:ext uri="{BB962C8B-B14F-4D97-AF65-F5344CB8AC3E}">
        <p14:creationId xmlns:p14="http://schemas.microsoft.com/office/powerpoint/2010/main" val="100218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4FBA28AD-6A07-490A-8D3A-F43D572E6621}"/>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900" b="0" i="0" u="none" strike="noStrike" kern="1200" cap="none" spc="0" normalizeH="0" baseline="0" noProof="0">
              <a:ln>
                <a:noFill/>
              </a:ln>
              <a:solidFill>
                <a:srgbClr val="E64A0E"/>
              </a:solidFill>
              <a:effectLst/>
              <a:uLnTx/>
              <a:uFillTx/>
              <a:ea typeface="+mn-ea"/>
              <a:cs typeface="+mn-cs"/>
            </a:endParaRPr>
          </a:p>
        </p:txBody>
      </p:sp>
    </p:spTree>
    <p:extLst>
      <p:ext uri="{BB962C8B-B14F-4D97-AF65-F5344CB8AC3E}">
        <p14:creationId xmlns:p14="http://schemas.microsoft.com/office/powerpoint/2010/main" val="408087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
        <p:nvSpPr>
          <p:cNvPr id="10" name="Slide Image Placeholder 9">
            <a:extLst>
              <a:ext uri="{FF2B5EF4-FFF2-40B4-BE49-F238E27FC236}">
                <a16:creationId xmlns:a16="http://schemas.microsoft.com/office/drawing/2014/main" id="{25D34F4D-EC0D-4FD4-BD84-F8F0ED27CA3A}"/>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3675979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16</a:t>
            </a:fld>
            <a:endParaRPr lang="en-CA"/>
          </a:p>
        </p:txBody>
      </p:sp>
    </p:spTree>
    <p:extLst>
      <p:ext uri="{BB962C8B-B14F-4D97-AF65-F5344CB8AC3E}">
        <p14:creationId xmlns:p14="http://schemas.microsoft.com/office/powerpoint/2010/main" val="4003620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17</a:t>
            </a:fld>
            <a:endParaRPr lang="en-CA"/>
          </a:p>
        </p:txBody>
      </p:sp>
    </p:spTree>
    <p:extLst>
      <p:ext uri="{BB962C8B-B14F-4D97-AF65-F5344CB8AC3E}">
        <p14:creationId xmlns:p14="http://schemas.microsoft.com/office/powerpoint/2010/main" val="230896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18</a:t>
            </a:fld>
            <a:endParaRPr lang="en-CA"/>
          </a:p>
        </p:txBody>
      </p:sp>
    </p:spTree>
    <p:extLst>
      <p:ext uri="{BB962C8B-B14F-4D97-AF65-F5344CB8AC3E}">
        <p14:creationId xmlns:p14="http://schemas.microsoft.com/office/powerpoint/2010/main" val="3636455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19</a:t>
            </a:fld>
            <a:endParaRPr lang="en-CA"/>
          </a:p>
        </p:txBody>
      </p:sp>
    </p:spTree>
    <p:extLst>
      <p:ext uri="{BB962C8B-B14F-4D97-AF65-F5344CB8AC3E}">
        <p14:creationId xmlns:p14="http://schemas.microsoft.com/office/powerpoint/2010/main" val="2165696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20</a:t>
            </a:fld>
            <a:endParaRPr lang="en-CA"/>
          </a:p>
        </p:txBody>
      </p:sp>
    </p:spTree>
    <p:extLst>
      <p:ext uri="{BB962C8B-B14F-4D97-AF65-F5344CB8AC3E}">
        <p14:creationId xmlns:p14="http://schemas.microsoft.com/office/powerpoint/2010/main" val="232674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0618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32E42-BD01-4652-99BC-29345047F757}" type="slidenum">
              <a:rPr lang="en-CA" smtClean="0"/>
              <a:pPr/>
              <a:t>21</a:t>
            </a:fld>
            <a:endParaRPr lang="en-CA"/>
          </a:p>
        </p:txBody>
      </p:sp>
    </p:spTree>
    <p:extLst>
      <p:ext uri="{BB962C8B-B14F-4D97-AF65-F5344CB8AC3E}">
        <p14:creationId xmlns:p14="http://schemas.microsoft.com/office/powerpoint/2010/main" val="265409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c (Slide 8; </a:t>
            </a:r>
            <a:r>
              <a:rPr lang="en-US" sz="1200">
                <a:latin typeface="Arial" panose="020B0604020202020204" pitchFamily="34" charset="0"/>
                <a:ea typeface="Calibri" panose="020F0502020204030204" pitchFamily="34" charset="0"/>
                <a:cs typeface="Times New Roman" panose="02020603050405020304" pitchFamily="18" charset="0"/>
              </a:rPr>
              <a:t>glucagon-like peptide-1 (GLP-1) is anorexigenic or appetite-reducing hormone secreted by the intestines</a:t>
            </a:r>
            <a:r>
              <a:rPr lang="en-US"/>
              <a:t>) </a:t>
            </a:r>
          </a:p>
          <a:p>
            <a:pPr marL="228600" indent="-228600">
              <a:buAutoNum type="arabicPeriod"/>
            </a:pPr>
            <a:r>
              <a:rPr lang="en-US"/>
              <a:t>b (Slide 11; For both T2D and CVD, systemic inflammation leads to increased glucose production in the liver)</a:t>
            </a:r>
          </a:p>
          <a:p>
            <a:pPr marL="228600" indent="-228600">
              <a:buAutoNum type="arabicPeriod"/>
            </a:pPr>
            <a:r>
              <a:rPr lang="en-US"/>
              <a:t>a (Slides 14, 15; decreased resting metabolic rate makes it difficult to maintain weight loss)</a:t>
            </a:r>
          </a:p>
          <a:p>
            <a:pPr marL="0" indent="0">
              <a:buNone/>
            </a:pPr>
            <a:endParaRPr lang="en-CA"/>
          </a:p>
        </p:txBody>
      </p:sp>
      <p:sp>
        <p:nvSpPr>
          <p:cNvPr id="4" name="Slide Number Placeholder 3"/>
          <p:cNvSpPr>
            <a:spLocks noGrp="1"/>
          </p:cNvSpPr>
          <p:nvPr>
            <p:ph type="sldNum" sz="quarter" idx="5"/>
          </p:nvPr>
        </p:nvSpPr>
        <p:spPr/>
        <p:txBody>
          <a:bodyPr/>
          <a:lstStyle/>
          <a:p>
            <a:fld id="{F55C3A4A-438B-4C02-AD11-AE32F1D429DA}" type="slidenum">
              <a:rPr lang="en-CA" smtClean="0"/>
              <a:pPr/>
              <a:t>22</a:t>
            </a:fld>
            <a:endParaRPr lang="en-CA"/>
          </a:p>
        </p:txBody>
      </p:sp>
    </p:spTree>
    <p:extLst>
      <p:ext uri="{BB962C8B-B14F-4D97-AF65-F5344CB8AC3E}">
        <p14:creationId xmlns:p14="http://schemas.microsoft.com/office/powerpoint/2010/main" val="235863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4</a:t>
            </a:fld>
            <a:endParaRPr lang="en-CA"/>
          </a:p>
        </p:txBody>
      </p:sp>
    </p:spTree>
    <p:extLst>
      <p:ext uri="{BB962C8B-B14F-4D97-AF65-F5344CB8AC3E}">
        <p14:creationId xmlns:p14="http://schemas.microsoft.com/office/powerpoint/2010/main" val="10763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5</a:t>
            </a:fld>
            <a:endParaRPr lang="en-CA"/>
          </a:p>
        </p:txBody>
      </p:sp>
    </p:spTree>
    <p:extLst>
      <p:ext uri="{BB962C8B-B14F-4D97-AF65-F5344CB8AC3E}">
        <p14:creationId xmlns:p14="http://schemas.microsoft.com/office/powerpoint/2010/main" val="244789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6</a:t>
            </a:fld>
            <a:endParaRPr lang="en-CA"/>
          </a:p>
        </p:txBody>
      </p:sp>
    </p:spTree>
    <p:extLst>
      <p:ext uri="{BB962C8B-B14F-4D97-AF65-F5344CB8AC3E}">
        <p14:creationId xmlns:p14="http://schemas.microsoft.com/office/powerpoint/2010/main" val="100450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t>7</a:t>
            </a:fld>
            <a:endParaRPr lang="en-CA"/>
          </a:p>
        </p:txBody>
      </p:sp>
    </p:spTree>
    <p:extLst>
      <p:ext uri="{BB962C8B-B14F-4D97-AF65-F5344CB8AC3E}">
        <p14:creationId xmlns:p14="http://schemas.microsoft.com/office/powerpoint/2010/main" val="147304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p:txBody>
      </p:sp>
      <p:sp>
        <p:nvSpPr>
          <p:cNvPr id="4" name="Slide Number Placeholder 3"/>
          <p:cNvSpPr>
            <a:spLocks noGrp="1"/>
          </p:cNvSpPr>
          <p:nvPr>
            <p:ph type="sldNum" sz="quarter" idx="5"/>
          </p:nvPr>
        </p:nvSpPr>
        <p:spPr/>
        <p:txBody>
          <a:bodyPr/>
          <a:lstStyle/>
          <a:p>
            <a:fld id="{55832E42-BD01-4652-99BC-29345047F757}" type="slidenum">
              <a:rPr lang="en-CA" smtClean="0"/>
              <a:t>8</a:t>
            </a:fld>
            <a:endParaRPr lang="en-CA"/>
          </a:p>
        </p:txBody>
      </p:sp>
    </p:spTree>
    <p:extLst>
      <p:ext uri="{BB962C8B-B14F-4D97-AF65-F5344CB8AC3E}">
        <p14:creationId xmlns:p14="http://schemas.microsoft.com/office/powerpoint/2010/main" val="177190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t>9</a:t>
            </a:fld>
            <a:endParaRPr lang="en-CA"/>
          </a:p>
        </p:txBody>
      </p:sp>
    </p:spTree>
    <p:extLst>
      <p:ext uri="{BB962C8B-B14F-4D97-AF65-F5344CB8AC3E}">
        <p14:creationId xmlns:p14="http://schemas.microsoft.com/office/powerpoint/2010/main" val="156524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5452C770-F4EC-43FE-9532-3E26593E0DF8}"/>
              </a:ext>
            </a:extLst>
          </p:cNvPr>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a:ln>
                <a:noFill/>
              </a:ln>
              <a:solidFill>
                <a:srgbClr val="E64A0E"/>
              </a:solidFill>
              <a:effectLst/>
              <a:uLnTx/>
              <a:uFillTx/>
              <a:ea typeface="+mn-ea"/>
              <a:cs typeface="+mn-cs"/>
            </a:endParaRPr>
          </a:p>
        </p:txBody>
      </p:sp>
    </p:spTree>
    <p:extLst>
      <p:ext uri="{BB962C8B-B14F-4D97-AF65-F5344CB8AC3E}">
        <p14:creationId xmlns:p14="http://schemas.microsoft.com/office/powerpoint/2010/main" val="398442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C1F3-5876-45E5-9F8C-97D60A935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12B5E3-59F7-4160-BA90-89EFEB26B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EF1E0D9-E841-4F42-9BB1-EAB944F3FEBB}"/>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14A8A18C-6E08-4A96-AE93-8FFED93933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35962F-B4BC-40B9-AAF0-B43ADA0D5E69}"/>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8698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4574-01B5-46D8-BEFF-85CFA178B1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420A42-7DE9-4F7A-B69B-1303B3F22A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DEEDE9-0564-4AE0-A96D-48148A59A9F0}"/>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A40CEAAD-A433-47F1-855F-9C8AAE8831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8E6E53-34BE-4326-8E2E-602E3D2C1BDA}"/>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6108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1D454-0967-4CE1-A5FB-2721D92831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8327861-DF27-499D-8A43-AC71A67A8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67ABAB-2705-45C3-9FDF-A09D47CF0D75}"/>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FA81FEB2-FA05-4105-AAC5-DAA17A4A42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F02604-851E-4CA8-B6FC-CE0C936F85A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427716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204103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1218805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normAutofit/>
          </a:bodyPr>
          <a:lstStyle>
            <a:lvl1pPr marL="0" indent="0">
              <a:buNone/>
              <a:defRPr sz="800" i="0">
                <a:solidFill>
                  <a:schemeClr val="tx1"/>
                </a:solidFill>
              </a:defRPr>
            </a:lvl1pPr>
          </a:lstStyle>
          <a:p>
            <a:pPr lvl="0"/>
            <a:r>
              <a:rPr lang="en-GB"/>
              <a:t>Insert notes</a:t>
            </a:r>
          </a:p>
        </p:txBody>
      </p:sp>
    </p:spTree>
    <p:extLst>
      <p:ext uri="{BB962C8B-B14F-4D97-AF65-F5344CB8AC3E}">
        <p14:creationId xmlns:p14="http://schemas.microsoft.com/office/powerpoint/2010/main" val="785238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18 April 2023</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normAutofit/>
          </a:bodyPr>
          <a:lstStyle>
            <a:lvl1pPr marL="0" indent="0">
              <a:buNone/>
              <a:defRPr sz="800" i="0">
                <a:solidFill>
                  <a:schemeClr val="tx1"/>
                </a:solidFill>
              </a:defRPr>
            </a:lvl1pPr>
          </a:lstStyle>
          <a:p>
            <a:pPr lvl="0"/>
            <a:r>
              <a:rPr lang="en-GB"/>
              <a:t>Insert notes</a:t>
            </a:r>
          </a:p>
        </p:txBody>
      </p:sp>
    </p:spTree>
    <p:extLst>
      <p:ext uri="{BB962C8B-B14F-4D97-AF65-F5344CB8AC3E}">
        <p14:creationId xmlns:p14="http://schemas.microsoft.com/office/powerpoint/2010/main" val="1879223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122296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a:t>Insert notes</a:t>
            </a:r>
          </a:p>
        </p:txBody>
      </p:sp>
    </p:spTree>
    <p:extLst>
      <p:ext uri="{BB962C8B-B14F-4D97-AF65-F5344CB8AC3E}">
        <p14:creationId xmlns:p14="http://schemas.microsoft.com/office/powerpoint/2010/main" val="465059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3598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46791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A9D7-3827-45E3-AA73-375F03D26D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DE4ECCC-78E9-4A44-885E-6620116FE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746B08-1CB0-4348-8E8C-0E41223C717C}"/>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5FE2F466-A763-452D-926E-8CCF11510C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C3C203-DC07-4B2F-8CAF-308186B2DF7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18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dirty="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537026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4048720746"/>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905072708"/>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744340052"/>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632075553"/>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334671692"/>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500064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1145288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95630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1233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D1C-794F-452D-B96A-9EA929DCA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DD40C5C-6396-4471-93D7-BF1C0F8A3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F9CFF-B064-412F-A5B0-B98460305A9A}"/>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767548C2-B942-4676-BD62-38F5E7D5BB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B95693-7A2F-4F85-84D5-0B2474475975}"/>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986559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01580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6665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dirty="0"/>
              <a:t>Click to edit Master title style</a:t>
            </a:r>
            <a:endParaRPr lang="en-CA" dirty="0"/>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dirty="0"/>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436168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2626436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18 April 2023</a:t>
            </a:fld>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805007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BB4-3F7E-4B66-89B9-1CF689668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9E9832B-5056-4F9F-8F34-E32BC51830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7D4FB4F-CB3D-4087-8321-55D393E02F8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C616B59C-6116-4B24-A833-A6B9035436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BFB06A-3D5B-4AB3-B559-9E68AF984A79}"/>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301772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DF13AD-ED6C-4CD2-BCA8-FB9503A9D494}"/>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90718DA0-D181-4173-B1A2-7550CB21ED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1EC630-F25B-441D-A01C-BB291F9404CF}"/>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4060819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658C-CEBB-4B1E-A42D-649E2E0A26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FCA3700-29D3-4FE4-92DB-A9F6BC8CD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AA3A0-FA81-4AE3-89BE-7842FFA65239}"/>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F3DBE842-919A-4598-A067-E97D08DD63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04FD7E-B81E-4E5D-9A44-08FEA879FE01}"/>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8160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9134-8CDC-41A3-89AD-463C72B831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E7623D-DA22-4C55-BFA1-75A43FFF52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526E353-7CE8-4399-B546-F57823FCB2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2124892-08AA-46E2-96E2-37417A128716}"/>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6" name="Footer Placeholder 5">
            <a:extLst>
              <a:ext uri="{FF2B5EF4-FFF2-40B4-BE49-F238E27FC236}">
                <a16:creationId xmlns:a16="http://schemas.microsoft.com/office/drawing/2014/main" id="{5E036B94-C5B3-4636-AE25-AB1A72E6FD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7DF2F0-4111-4AF5-9183-965FDD5A478C}"/>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776387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2B0C-D7AE-4923-8C71-502A426503E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8836057-04CB-492A-A2BB-36C67C37D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DB20B6-3418-436E-A2FE-AFB3A99B3A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D347784-C243-4E26-810B-96EA6EC20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3DB01-7E59-4C55-BD88-2275673FA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F103DCB-75F5-4CDE-95FB-CAFB58ECE76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8" name="Footer Placeholder 7">
            <a:extLst>
              <a:ext uri="{FF2B5EF4-FFF2-40B4-BE49-F238E27FC236}">
                <a16:creationId xmlns:a16="http://schemas.microsoft.com/office/drawing/2014/main" id="{0E37B085-9356-4B85-B87B-F04E1F44417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C0E9EB0-33F3-4FA8-B35F-F61262900B19}"/>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34732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71C8-F413-4A21-8A2B-367E44303B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0D4D65F-8DB2-480D-83D9-9DB52CA0A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918EDC7-FFD3-4885-BF43-4A5DDB688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39ACBDE-6EBB-4E56-A56E-21B60943B565}"/>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6" name="Footer Placeholder 5">
            <a:extLst>
              <a:ext uri="{FF2B5EF4-FFF2-40B4-BE49-F238E27FC236}">
                <a16:creationId xmlns:a16="http://schemas.microsoft.com/office/drawing/2014/main" id="{FC879051-6EE2-4333-9E1B-170C7B4BF2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15D19E-13CF-4FFB-85D6-9205FDD685F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873407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4B5A-F647-4F9B-B5DC-22F46EF8961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CD54A3E-E7F2-4EE5-ABE9-23922F33A5DD}"/>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4" name="Footer Placeholder 3">
            <a:extLst>
              <a:ext uri="{FF2B5EF4-FFF2-40B4-BE49-F238E27FC236}">
                <a16:creationId xmlns:a16="http://schemas.microsoft.com/office/drawing/2014/main" id="{E464F086-3252-4C2B-8309-836442ACC05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5B6F9AD-45BC-474A-8CCC-5668B2F9D728}"/>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2716305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3D563-3617-4DCE-8B8B-70A63BF887B5}"/>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3" name="Footer Placeholder 2">
            <a:extLst>
              <a:ext uri="{FF2B5EF4-FFF2-40B4-BE49-F238E27FC236}">
                <a16:creationId xmlns:a16="http://schemas.microsoft.com/office/drawing/2014/main" id="{0A0CE0AC-CD41-47CF-8438-FDB1254D8D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AEFEC28-2D82-430E-B61E-695E897DE57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11903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E4F5-0C11-4B9D-AEF1-41FE5A47B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D059AE3-1C69-4EDA-9853-A3C0084D6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04B708A-388D-4A9C-B00F-6949BF542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09FC3-D6E9-409C-A85F-70C8AB0FFC98}"/>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6" name="Footer Placeholder 5">
            <a:extLst>
              <a:ext uri="{FF2B5EF4-FFF2-40B4-BE49-F238E27FC236}">
                <a16:creationId xmlns:a16="http://schemas.microsoft.com/office/drawing/2014/main" id="{7EAFCDB9-6020-4A46-A657-98F5F08048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5502C95-C6DF-48F6-BC3D-2E4C12EDCCBC}"/>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468683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A271-BD37-4213-ACFC-3DE97061F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00D5B31-1727-4AB4-97BC-03C7C0B9F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AA5B070-FABA-4444-9C82-0159FB6D8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83FC-5EFF-4F10-9650-F8D9CF8A2B6D}"/>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6" name="Footer Placeholder 5">
            <a:extLst>
              <a:ext uri="{FF2B5EF4-FFF2-40B4-BE49-F238E27FC236}">
                <a16:creationId xmlns:a16="http://schemas.microsoft.com/office/drawing/2014/main" id="{0317D296-0F54-4B54-8EBA-9E6A96F06F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8338D61-CCAC-43B8-88A7-02AE0F9E6F7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930238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BE0D-975A-4D01-8409-311973A3D23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6441026-7952-4900-8389-20678804F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CF22AA3-2AA4-43C7-B833-A61C111F262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F7AAACE7-8B96-4D51-A6A0-F0EEB56C8B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48A526-0DF8-41C1-91F6-8DF975047D1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4280566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00BB1-EAA4-4A6F-9F37-7E824F773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BFAB47A-1B23-425E-A02A-AD732EB254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0BF2E1-9DF6-47E1-B6F2-63501A3EC520}"/>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6D9C6DE1-B824-4DA2-BD70-6992547366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D7BEFC-4790-4458-BB38-927D9273B6BF}"/>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301409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5952-566F-4ED6-AB77-98DD2D6BD45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EC0B80-0006-4E97-8CBD-AED1349B8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76869-B652-4101-AEBA-01736A155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8542BF-4F22-4111-80C1-C2A6FDA80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F30FC-4C75-4DF8-9D4B-FE62C9E22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CD83855-5AC7-4DFA-8550-71FE66D8426E}"/>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8" name="Footer Placeholder 7">
            <a:extLst>
              <a:ext uri="{FF2B5EF4-FFF2-40B4-BE49-F238E27FC236}">
                <a16:creationId xmlns:a16="http://schemas.microsoft.com/office/drawing/2014/main" id="{1C4B35F5-D5F1-40BC-B8A0-2E3AB776A51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1B2BF0A-54C4-4F9B-80B7-3276BA1C60AF}"/>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05796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BE9-32F6-429E-AA3F-8AE393147B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420392C-93C1-462A-A7B2-C42DF6B4EF58}"/>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4" name="Footer Placeholder 3">
            <a:extLst>
              <a:ext uri="{FF2B5EF4-FFF2-40B4-BE49-F238E27FC236}">
                <a16:creationId xmlns:a16="http://schemas.microsoft.com/office/drawing/2014/main" id="{54FDFE3A-EC38-45BD-8D8E-6E8E84F7822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31D4BC8-99EE-46E2-BC20-4FD9B0E7BD11}"/>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04441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AC94F-9598-4F18-95A0-8978F398067F}"/>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3" name="Footer Placeholder 2">
            <a:extLst>
              <a:ext uri="{FF2B5EF4-FFF2-40B4-BE49-F238E27FC236}">
                <a16:creationId xmlns:a16="http://schemas.microsoft.com/office/drawing/2014/main" id="{8D1F2AE4-A120-48FA-B70F-DBE667A7069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03712B0-CCF3-4DE8-8D78-BAB5EC77F814}"/>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17798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16BA-95D8-4665-AC9E-CE6ED709A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1ECB092-DB54-4B77-A88F-68D888FC0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521501-46CB-4E9B-9DC0-2994D1454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33961-9AF9-4D41-814D-58212E0B4976}"/>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6" name="Footer Placeholder 5">
            <a:extLst>
              <a:ext uri="{FF2B5EF4-FFF2-40B4-BE49-F238E27FC236}">
                <a16:creationId xmlns:a16="http://schemas.microsoft.com/office/drawing/2014/main" id="{F2EFC834-6223-40D5-847D-A8839B8B1E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5D2321-ACC4-4672-90E5-1563392C5E03}"/>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422418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98D3-E877-4514-9FD7-703F39B8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4492B7B-24BC-4167-B5CA-232FAAC8C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90D9713-CEF5-4851-B03A-B53FA5CC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1F1A0-0BF0-41F8-9FD1-8435F9BCE0DA}"/>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6" name="Footer Placeholder 5">
            <a:extLst>
              <a:ext uri="{FF2B5EF4-FFF2-40B4-BE49-F238E27FC236}">
                <a16:creationId xmlns:a16="http://schemas.microsoft.com/office/drawing/2014/main" id="{FFECEFBC-860F-4777-92E2-EC3D09279C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DD45B1-F103-4022-A683-B5869E4346D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88964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30.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24.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31.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9.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3" Type="http://schemas.openxmlformats.org/officeDocument/2006/relationships/slideLayout" Target="../slideLayouts/slideLayout32.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6.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21.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33.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7.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22.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D5A5B-1B87-4C14-B046-4B7C9E4D0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7B3F86-063F-4C74-86AF-86B2A2D01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3339C0-D331-42D6-9E15-A3E8878C0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A34926F0-4C0E-41CD-94A2-702A743F3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72050C0-8BAE-44AB-AA30-A51379531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1BE32-8F01-4D48-86DB-39EEA512FF2F}" type="slidenum">
              <a:rPr lang="en-CA" smtClean="0"/>
              <a:t>‹#›</a:t>
            </a:fld>
            <a:endParaRPr lang="en-CA"/>
          </a:p>
        </p:txBody>
      </p:sp>
    </p:spTree>
    <p:extLst>
      <p:ext uri="{BB962C8B-B14F-4D97-AF65-F5344CB8AC3E}">
        <p14:creationId xmlns:p14="http://schemas.microsoft.com/office/powerpoint/2010/main" val="279834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0" r:id="rId13"/>
    <p:sldLayoutId id="2147483692" r:id="rId14"/>
    <p:sldLayoutId id="2147483695" r:id="rId15"/>
    <p:sldLayoutId id="2147483697" r:id="rId16"/>
    <p:sldLayoutId id="2147483698" r:id="rId17"/>
    <p:sldLayoutId id="2147483699" r:id="rId18"/>
    <p:sldLayoutId id="214748370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28763634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533B8-E3C5-4753-85EC-58B5A06E6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F5A0029-2692-4807-A2F4-EA52DBD4C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B1ADC077-4637-4AE6-9231-3A321828CD49}"/>
              </a:ext>
            </a:extLst>
          </p:cNvPr>
          <p:cNvSpPr>
            <a:spLocks noGrp="1"/>
          </p:cNvSpPr>
          <p:nvPr>
            <p:ph type="ftr" sz="quarter" idx="3"/>
          </p:nvPr>
        </p:nvSpPr>
        <p:spPr>
          <a:xfrm>
            <a:off x="838199" y="6356350"/>
            <a:ext cx="10515599"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n-CA"/>
          </a:p>
        </p:txBody>
      </p:sp>
    </p:spTree>
    <p:extLst>
      <p:ext uri="{BB962C8B-B14F-4D97-AF65-F5344CB8AC3E}">
        <p14:creationId xmlns:p14="http://schemas.microsoft.com/office/powerpoint/2010/main" val="210389565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90.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9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92.xml"/></Relationships>
</file>

<file path=ppt/slides/_rels/slide1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notesSlide" Target="../notesSlides/notesSlide14.xml"/><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tags" Target="../tags/tag93.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forms.office.com/pages/responsepage.aspx?id=vdf-_WqfoUS2lG45xGjBUGxvkTR8vrpGrGtnRbFxnRdUMjJXSUFTSDYxQlhFQlhGNjRTU0pSMVlJMy4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hlbi.nih.gov/health-topics/overweight-and-obesity"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0.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5F9EAF69-30F5-43DC-B423-AE2FE537290E}"/>
              </a:ext>
            </a:extLst>
          </p:cNvPr>
          <p:cNvSpPr txBox="1">
            <a:spLocks/>
          </p:cNvSpPr>
          <p:nvPr/>
        </p:nvSpPr>
        <p:spPr>
          <a:xfrm>
            <a:off x="1084874" y="1790726"/>
            <a:ext cx="7156223" cy="3249714"/>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Pathophysiology of Obesity: Appetite Regulation and Metabolic </a:t>
            </a:r>
            <a:r>
              <a:rPr lang="en-US" sz="6200" b="1" dirty="0">
                <a:solidFill>
                  <a:srgbClr val="263C50"/>
                </a:solidFill>
                <a:latin typeface="Arial Nova Light"/>
              </a:rPr>
              <a:t>A</a:t>
            </a:r>
            <a:r>
              <a:rPr kumimoji="0" lang="en-US" sz="6200" b="1" i="0" u="none" strike="noStrike" kern="1200" cap="none" spc="0" normalizeH="0" baseline="0" noProof="0" dirty="0" err="1">
                <a:ln>
                  <a:noFill/>
                </a:ln>
                <a:solidFill>
                  <a:srgbClr val="263C50"/>
                </a:solidFill>
                <a:effectLst/>
                <a:uLnTx/>
                <a:uFillTx/>
                <a:latin typeface="Arial Nova Light"/>
                <a:ea typeface="+mn-ea"/>
                <a:cs typeface="+mn-cs"/>
              </a:rPr>
              <a:t>daptation</a:t>
            </a:r>
            <a:endParaRPr kumimoji="0" lang="en-US" sz="6200" b="1"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3" name="Text Placeholder 13">
            <a:extLst>
              <a:ext uri="{FF2B5EF4-FFF2-40B4-BE49-F238E27FC236}">
                <a16:creationId xmlns:a16="http://schemas.microsoft.com/office/drawing/2014/main" id="{1CC3BF94-DB6C-4B15-B0A1-624A0B00B81B}"/>
              </a:ext>
            </a:extLst>
          </p:cNvPr>
          <p:cNvSpPr txBox="1">
            <a:spLocks/>
          </p:cNvSpPr>
          <p:nvPr/>
        </p:nvSpPr>
        <p:spPr>
          <a:xfrm>
            <a:off x="1146420" y="5112096"/>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latin typeface="Arial Nova Light"/>
                <a:ea typeface="+mn-ea"/>
                <a:cs typeface="+mn-cs"/>
              </a:rPr>
              <a:t>Module 2</a:t>
            </a:r>
          </a:p>
        </p:txBody>
      </p:sp>
    </p:spTree>
    <p:extLst>
      <p:ext uri="{BB962C8B-B14F-4D97-AF65-F5344CB8AC3E}">
        <p14:creationId xmlns:p14="http://schemas.microsoft.com/office/powerpoint/2010/main" val="419031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EE480CA-CCD5-4225-AFED-758E020479BC}"/>
              </a:ext>
            </a:extLst>
          </p:cNvPr>
          <p:cNvGrpSpPr/>
          <p:nvPr/>
        </p:nvGrpSpPr>
        <p:grpSpPr>
          <a:xfrm>
            <a:off x="3968912" y="2165546"/>
            <a:ext cx="8001693" cy="3237081"/>
            <a:chOff x="3968912" y="2165546"/>
            <a:chExt cx="8001693" cy="3237081"/>
          </a:xfrm>
        </p:grpSpPr>
        <p:sp>
          <p:nvSpPr>
            <p:cNvPr id="6" name="Rectangle 5">
              <a:extLst>
                <a:ext uri="{FF2B5EF4-FFF2-40B4-BE49-F238E27FC236}">
                  <a16:creationId xmlns:a16="http://schemas.microsoft.com/office/drawing/2014/main" id="{EB04E466-85DD-463A-97DE-28D01958EF96}"/>
                </a:ext>
              </a:extLst>
            </p:cNvPr>
            <p:cNvSpPr/>
            <p:nvPr/>
          </p:nvSpPr>
          <p:spPr>
            <a:xfrm>
              <a:off x="3968912" y="2165546"/>
              <a:ext cx="8001693" cy="3237081"/>
            </a:xfrm>
            <a:prstGeom prst="rect">
              <a:avLst/>
            </a:prstGeom>
            <a:solidFill>
              <a:schemeClr val="accent3">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61" name="Rectangle 60">
              <a:extLst>
                <a:ext uri="{FF2B5EF4-FFF2-40B4-BE49-F238E27FC236}">
                  <a16:creationId xmlns:a16="http://schemas.microsoft.com/office/drawing/2014/main" id="{791D5903-8B0E-46F1-B4BB-5CEEAAE9EB6B}"/>
                </a:ext>
              </a:extLst>
            </p:cNvPr>
            <p:cNvSpPr>
              <a:spLocks/>
            </p:cNvSpPr>
            <p:nvPr/>
          </p:nvSpPr>
          <p:spPr>
            <a:xfrm>
              <a:off x="9900717" y="3941109"/>
              <a:ext cx="2069888" cy="738664"/>
            </a:xfrm>
            <a:prstGeom prst="rect">
              <a:avLst/>
            </a:prstGeom>
          </p:spPr>
          <p:txBody>
            <a:bodyPr wrap="square" tIns="121920" bIns="12192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j-lt"/>
                  <a:ea typeface="+mn-ea"/>
                  <a:cs typeface="Arial" charset="0"/>
                </a:rPr>
                <a:t>Leptin</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j-lt"/>
                  <a:ea typeface="+mn-ea"/>
                  <a:cs typeface="Arial" charset="0"/>
                </a:rPr>
                <a:t>Adiponectin</a:t>
              </a:r>
            </a:p>
          </p:txBody>
        </p:sp>
        <p:sp>
          <p:nvSpPr>
            <p:cNvPr id="98" name="TextBox 97">
              <a:extLst>
                <a:ext uri="{FF2B5EF4-FFF2-40B4-BE49-F238E27FC236}">
                  <a16:creationId xmlns:a16="http://schemas.microsoft.com/office/drawing/2014/main" id="{950BE916-4752-4E6A-9B60-FCFBFCDD0A88}"/>
                </a:ext>
              </a:extLst>
            </p:cNvPr>
            <p:cNvSpPr txBox="1"/>
            <p:nvPr/>
          </p:nvSpPr>
          <p:spPr>
            <a:xfrm>
              <a:off x="10059390" y="2407099"/>
              <a:ext cx="1727396" cy="492443"/>
            </a:xfrm>
            <a:prstGeom prst="rect">
              <a:avLst/>
            </a:prstGeom>
            <a:noFill/>
          </p:spPr>
          <p:txBody>
            <a:bodyPr wrap="none" lIns="121920" tIns="121920" rIns="121920" bIns="121920" rtlCol="0" anchor="ctr" anchorCtr="0">
              <a:sp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1600" b="1" i="0" u="none" strike="noStrike" kern="1200" cap="none" spc="0" normalizeH="0" baseline="0" noProof="0">
                  <a:ln>
                    <a:noFill/>
                  </a:ln>
                  <a:effectLst/>
                  <a:uLnTx/>
                  <a:uFillTx/>
                  <a:latin typeface="+mj-lt"/>
                  <a:ea typeface="+mn-ea"/>
                  <a:cs typeface="Arial" charset="0"/>
                </a:rPr>
                <a:t>Adipose tissue</a:t>
              </a:r>
            </a:p>
          </p:txBody>
        </p:sp>
        <p:grpSp>
          <p:nvGrpSpPr>
            <p:cNvPr id="26" name="Group 25">
              <a:extLst>
                <a:ext uri="{FF2B5EF4-FFF2-40B4-BE49-F238E27FC236}">
                  <a16:creationId xmlns:a16="http://schemas.microsoft.com/office/drawing/2014/main" id="{2E4C3ECD-7DF4-44E5-98D5-02CE025A7D69}"/>
                </a:ext>
              </a:extLst>
            </p:cNvPr>
            <p:cNvGrpSpPr/>
            <p:nvPr/>
          </p:nvGrpSpPr>
          <p:grpSpPr>
            <a:xfrm>
              <a:off x="10519763" y="3034841"/>
              <a:ext cx="857848" cy="805388"/>
              <a:chOff x="10519763" y="3034841"/>
              <a:chExt cx="857848" cy="805388"/>
            </a:xfrm>
          </p:grpSpPr>
          <p:sp>
            <p:nvSpPr>
              <p:cNvPr id="73" name="Freeform 30">
                <a:extLst>
                  <a:ext uri="{FF2B5EF4-FFF2-40B4-BE49-F238E27FC236}">
                    <a16:creationId xmlns:a16="http://schemas.microsoft.com/office/drawing/2014/main" id="{8299D473-BA5A-4DDE-88D8-A1A05A7DC985}"/>
                  </a:ext>
                </a:extLst>
              </p:cNvPr>
              <p:cNvSpPr>
                <a:spLocks/>
              </p:cNvSpPr>
              <p:nvPr/>
            </p:nvSpPr>
            <p:spPr bwMode="auto">
              <a:xfrm>
                <a:off x="10992183" y="3240546"/>
                <a:ext cx="385428" cy="371896"/>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sp>
            <p:nvSpPr>
              <p:cNvPr id="74" name="Freeform 31">
                <a:extLst>
                  <a:ext uri="{FF2B5EF4-FFF2-40B4-BE49-F238E27FC236}">
                    <a16:creationId xmlns:a16="http://schemas.microsoft.com/office/drawing/2014/main" id="{CA034D5A-7E64-4585-8716-227C59442F91}"/>
                  </a:ext>
                </a:extLst>
              </p:cNvPr>
              <p:cNvSpPr>
                <a:spLocks/>
              </p:cNvSpPr>
              <p:nvPr/>
            </p:nvSpPr>
            <p:spPr bwMode="auto">
              <a:xfrm>
                <a:off x="11300284" y="3406737"/>
                <a:ext cx="28996" cy="69731"/>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sp>
            <p:nvSpPr>
              <p:cNvPr id="75" name="Freeform 32">
                <a:extLst>
                  <a:ext uri="{FF2B5EF4-FFF2-40B4-BE49-F238E27FC236}">
                    <a16:creationId xmlns:a16="http://schemas.microsoft.com/office/drawing/2014/main" id="{B39B3D36-1133-41C1-84D8-D17768BBD8DF}"/>
                  </a:ext>
                </a:extLst>
              </p:cNvPr>
              <p:cNvSpPr>
                <a:spLocks/>
              </p:cNvSpPr>
              <p:nvPr/>
            </p:nvSpPr>
            <p:spPr bwMode="auto">
              <a:xfrm>
                <a:off x="10813366" y="3454384"/>
                <a:ext cx="403552" cy="385845"/>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sp>
            <p:nvSpPr>
              <p:cNvPr id="76" name="Freeform 33">
                <a:extLst>
                  <a:ext uri="{FF2B5EF4-FFF2-40B4-BE49-F238E27FC236}">
                    <a16:creationId xmlns:a16="http://schemas.microsoft.com/office/drawing/2014/main" id="{E299090C-DC79-476E-AC00-3D7AA889D9AF}"/>
                  </a:ext>
                </a:extLst>
              </p:cNvPr>
              <p:cNvSpPr>
                <a:spLocks/>
              </p:cNvSpPr>
              <p:nvPr/>
            </p:nvSpPr>
            <p:spPr bwMode="auto">
              <a:xfrm>
                <a:off x="11075551" y="3714713"/>
                <a:ext cx="60411" cy="53461"/>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sp>
            <p:nvSpPr>
              <p:cNvPr id="77" name="Freeform 34">
                <a:extLst>
                  <a:ext uri="{FF2B5EF4-FFF2-40B4-BE49-F238E27FC236}">
                    <a16:creationId xmlns:a16="http://schemas.microsoft.com/office/drawing/2014/main" id="{35A52724-E004-4B64-98E1-8587912EC7FD}"/>
                  </a:ext>
                </a:extLst>
              </p:cNvPr>
              <p:cNvSpPr>
                <a:spLocks/>
              </p:cNvSpPr>
              <p:nvPr/>
            </p:nvSpPr>
            <p:spPr bwMode="auto">
              <a:xfrm>
                <a:off x="10781950" y="3034841"/>
                <a:ext cx="408384" cy="397464"/>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sp>
            <p:nvSpPr>
              <p:cNvPr id="78" name="Freeform 35">
                <a:extLst>
                  <a:ext uri="{FF2B5EF4-FFF2-40B4-BE49-F238E27FC236}">
                    <a16:creationId xmlns:a16="http://schemas.microsoft.com/office/drawing/2014/main" id="{95138564-15BD-4A94-9DF4-80D0FF870602}"/>
                  </a:ext>
                </a:extLst>
              </p:cNvPr>
              <p:cNvSpPr>
                <a:spLocks/>
              </p:cNvSpPr>
              <p:nvPr/>
            </p:nvSpPr>
            <p:spPr bwMode="auto">
              <a:xfrm>
                <a:off x="11087636" y="3146411"/>
                <a:ext cx="39872" cy="66243"/>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sp>
            <p:nvSpPr>
              <p:cNvPr id="79" name="Freeform 36">
                <a:extLst>
                  <a:ext uri="{FF2B5EF4-FFF2-40B4-BE49-F238E27FC236}">
                    <a16:creationId xmlns:a16="http://schemas.microsoft.com/office/drawing/2014/main" id="{A774DBB4-14FE-4A95-8CAC-EC8281A8E994}"/>
                  </a:ext>
                </a:extLst>
              </p:cNvPr>
              <p:cNvSpPr>
                <a:spLocks/>
              </p:cNvSpPr>
              <p:nvPr/>
            </p:nvSpPr>
            <p:spPr bwMode="auto">
              <a:xfrm>
                <a:off x="10519763" y="3124330"/>
                <a:ext cx="408384" cy="393978"/>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sp>
            <p:nvSpPr>
              <p:cNvPr id="80" name="Freeform 37">
                <a:extLst>
                  <a:ext uri="{FF2B5EF4-FFF2-40B4-BE49-F238E27FC236}">
                    <a16:creationId xmlns:a16="http://schemas.microsoft.com/office/drawing/2014/main" id="{2D95ECE1-223B-4A41-868B-3B4644B13483}"/>
                  </a:ext>
                </a:extLst>
              </p:cNvPr>
              <p:cNvSpPr>
                <a:spLocks/>
              </p:cNvSpPr>
              <p:nvPr/>
            </p:nvSpPr>
            <p:spPr bwMode="auto">
              <a:xfrm>
                <a:off x="10617630" y="3400927"/>
                <a:ext cx="62827" cy="49974"/>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sp>
            <p:nvSpPr>
              <p:cNvPr id="81" name="Freeform 38">
                <a:extLst>
                  <a:ext uri="{FF2B5EF4-FFF2-40B4-BE49-F238E27FC236}">
                    <a16:creationId xmlns:a16="http://schemas.microsoft.com/office/drawing/2014/main" id="{8F606ADD-BEEC-4820-8744-847423A42756}"/>
                  </a:ext>
                </a:extLst>
              </p:cNvPr>
              <p:cNvSpPr>
                <a:spLocks/>
              </p:cNvSpPr>
              <p:nvPr/>
            </p:nvSpPr>
            <p:spPr bwMode="auto">
              <a:xfrm>
                <a:off x="10813366" y="3212654"/>
                <a:ext cx="403552" cy="388166"/>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sp>
            <p:nvSpPr>
              <p:cNvPr id="82" name="Freeform 39">
                <a:extLst>
                  <a:ext uri="{FF2B5EF4-FFF2-40B4-BE49-F238E27FC236}">
                    <a16:creationId xmlns:a16="http://schemas.microsoft.com/office/drawing/2014/main" id="{B19C3381-2EB2-4F42-AC2D-D79D382BFCFA}"/>
                  </a:ext>
                </a:extLst>
              </p:cNvPr>
              <p:cNvSpPr>
                <a:spLocks/>
              </p:cNvSpPr>
              <p:nvPr/>
            </p:nvSpPr>
            <p:spPr bwMode="auto">
              <a:xfrm>
                <a:off x="11075551" y="3472981"/>
                <a:ext cx="60411" cy="53461"/>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sp>
            <p:nvSpPr>
              <p:cNvPr id="83" name="Freeform 40">
                <a:extLst>
                  <a:ext uri="{FF2B5EF4-FFF2-40B4-BE49-F238E27FC236}">
                    <a16:creationId xmlns:a16="http://schemas.microsoft.com/office/drawing/2014/main" id="{2F4EF403-4D1E-40E7-AE26-EAF973F1EF62}"/>
                  </a:ext>
                </a:extLst>
              </p:cNvPr>
              <p:cNvSpPr>
                <a:spLocks/>
              </p:cNvSpPr>
              <p:nvPr/>
            </p:nvSpPr>
            <p:spPr bwMode="auto">
              <a:xfrm>
                <a:off x="10594671" y="3434631"/>
                <a:ext cx="391468" cy="377706"/>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sp>
            <p:nvSpPr>
              <p:cNvPr id="84" name="Freeform 41">
                <a:extLst>
                  <a:ext uri="{FF2B5EF4-FFF2-40B4-BE49-F238E27FC236}">
                    <a16:creationId xmlns:a16="http://schemas.microsoft.com/office/drawing/2014/main" id="{FCF9C8A3-E179-4A43-B52F-1BAB2E826C71}"/>
                  </a:ext>
                </a:extLst>
              </p:cNvPr>
              <p:cNvSpPr>
                <a:spLocks/>
              </p:cNvSpPr>
              <p:nvPr/>
            </p:nvSpPr>
            <p:spPr bwMode="auto">
              <a:xfrm>
                <a:off x="10646627" y="3614766"/>
                <a:ext cx="31414" cy="69731"/>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mj-lt"/>
                  <a:ea typeface="+mn-ea"/>
                  <a:cs typeface="Arial" charset="0"/>
                </a:endParaRPr>
              </a:p>
            </p:txBody>
          </p:sp>
        </p:grpSp>
        <p:sp>
          <p:nvSpPr>
            <p:cNvPr id="38" name="TextBox 37">
              <a:extLst>
                <a:ext uri="{FF2B5EF4-FFF2-40B4-BE49-F238E27FC236}">
                  <a16:creationId xmlns:a16="http://schemas.microsoft.com/office/drawing/2014/main" id="{DC1B308E-CF2D-403C-99C0-0E5B550F0756}"/>
                </a:ext>
              </a:extLst>
            </p:cNvPr>
            <p:cNvSpPr txBox="1"/>
            <p:nvPr/>
          </p:nvSpPr>
          <p:spPr>
            <a:xfrm>
              <a:off x="6500877" y="2407099"/>
              <a:ext cx="1204817" cy="492443"/>
            </a:xfrm>
            <a:prstGeom prst="rect">
              <a:avLst/>
            </a:prstGeom>
            <a:noFill/>
          </p:spPr>
          <p:txBody>
            <a:bodyPr wrap="none" lIns="121920" tIns="121920" rIns="121920" bIns="121920" rtlCol="0" anchor="ctr" anchorCtr="0">
              <a:sp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1600" b="1" i="0" u="none" strike="noStrike" kern="1200" cap="none" spc="0" normalizeH="0" baseline="0" noProof="0">
                  <a:ln>
                    <a:noFill/>
                  </a:ln>
                  <a:effectLst/>
                  <a:uLnTx/>
                  <a:uFillTx/>
                  <a:latin typeface="+mj-lt"/>
                  <a:ea typeface="+mn-ea"/>
                  <a:cs typeface="Arial" charset="0"/>
                </a:rPr>
                <a:t>Intestines</a:t>
              </a:r>
            </a:p>
          </p:txBody>
        </p:sp>
        <p:sp>
          <p:nvSpPr>
            <p:cNvPr id="60" name="Rectangle 59">
              <a:extLst>
                <a:ext uri="{FF2B5EF4-FFF2-40B4-BE49-F238E27FC236}">
                  <a16:creationId xmlns:a16="http://schemas.microsoft.com/office/drawing/2014/main" id="{8C202604-C218-444C-AEBF-098B39265695}"/>
                </a:ext>
              </a:extLst>
            </p:cNvPr>
            <p:cNvSpPr/>
            <p:nvPr/>
          </p:nvSpPr>
          <p:spPr>
            <a:xfrm>
              <a:off x="6639931" y="3941109"/>
              <a:ext cx="1018455" cy="1231106"/>
            </a:xfrm>
            <a:prstGeom prst="rect">
              <a:avLst/>
            </a:prstGeom>
          </p:spPr>
          <p:txBody>
            <a:bodyPr wrap="square" tIns="121920" bIns="12192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j-lt"/>
                  <a:ea typeface="+mn-ea"/>
                  <a:cs typeface="Arial" charset="0"/>
                </a:rPr>
                <a:t>CCK</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j-lt"/>
                  <a:ea typeface="+mn-ea"/>
                  <a:cs typeface="Arial" charset="0"/>
                </a:rPr>
                <a:t>GLP-1</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j-lt"/>
                  <a:ea typeface="+mn-ea"/>
                  <a:cs typeface="Arial" charset="0"/>
                </a:rPr>
                <a:t>PYY</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j-lt"/>
                  <a:ea typeface="+mn-ea"/>
                  <a:cs typeface="Arial" charset="0"/>
                </a:rPr>
                <a:t>OXM</a:t>
              </a:r>
            </a:p>
          </p:txBody>
        </p:sp>
        <p:sp>
          <p:nvSpPr>
            <p:cNvPr id="58" name="TextBox 57">
              <a:extLst>
                <a:ext uri="{FF2B5EF4-FFF2-40B4-BE49-F238E27FC236}">
                  <a16:creationId xmlns:a16="http://schemas.microsoft.com/office/drawing/2014/main" id="{6E4249A6-59FF-43F7-B413-966AC19306CA}"/>
                </a:ext>
              </a:extLst>
            </p:cNvPr>
            <p:cNvSpPr txBox="1"/>
            <p:nvPr/>
          </p:nvSpPr>
          <p:spPr>
            <a:xfrm>
              <a:off x="4731278" y="2407099"/>
              <a:ext cx="1142300" cy="492443"/>
            </a:xfrm>
            <a:prstGeom prst="rect">
              <a:avLst/>
            </a:prstGeom>
            <a:noFill/>
          </p:spPr>
          <p:txBody>
            <a:bodyPr wrap="none" lIns="121920" tIns="121920" rIns="121920" bIns="121920" rtlCol="0" anchor="ctr" anchorCtr="0">
              <a:sp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1600" b="1" i="0" u="none" strike="noStrike" kern="1200" cap="none" spc="0" normalizeH="0" baseline="0" noProof="0">
                  <a:ln>
                    <a:noFill/>
                  </a:ln>
                  <a:effectLst/>
                  <a:uLnTx/>
                  <a:uFillTx/>
                  <a:latin typeface="+mj-lt"/>
                  <a:ea typeface="+mn-ea"/>
                  <a:cs typeface="Arial" charset="0"/>
                </a:rPr>
                <a:t>Stomach</a:t>
              </a:r>
            </a:p>
          </p:txBody>
        </p:sp>
        <p:sp>
          <p:nvSpPr>
            <p:cNvPr id="59" name="Rectangle 58">
              <a:extLst>
                <a:ext uri="{FF2B5EF4-FFF2-40B4-BE49-F238E27FC236}">
                  <a16:creationId xmlns:a16="http://schemas.microsoft.com/office/drawing/2014/main" id="{F4219ED1-2210-46DE-A28B-4772A997DD2A}"/>
                </a:ext>
              </a:extLst>
            </p:cNvPr>
            <p:cNvSpPr>
              <a:spLocks/>
            </p:cNvSpPr>
            <p:nvPr/>
          </p:nvSpPr>
          <p:spPr>
            <a:xfrm>
              <a:off x="4607935" y="3941110"/>
              <a:ext cx="1384799" cy="492443"/>
            </a:xfrm>
            <a:prstGeom prst="rect">
              <a:avLst/>
            </a:prstGeom>
          </p:spPr>
          <p:txBody>
            <a:bodyPr wrap="square" tIns="121920" bIns="12192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accent2"/>
                  </a:solidFill>
                  <a:effectLst/>
                  <a:uLnTx/>
                  <a:uFillTx/>
                  <a:latin typeface="+mj-lt"/>
                  <a:ea typeface="+mn-ea"/>
                  <a:cs typeface="Arial" charset="0"/>
                </a:rPr>
                <a:t>Ghrelin</a:t>
              </a:r>
            </a:p>
          </p:txBody>
        </p:sp>
        <p:sp>
          <p:nvSpPr>
            <p:cNvPr id="70" name="Freeform 5">
              <a:extLst>
                <a:ext uri="{FF2B5EF4-FFF2-40B4-BE49-F238E27FC236}">
                  <a16:creationId xmlns:a16="http://schemas.microsoft.com/office/drawing/2014/main" id="{773D8932-F789-4C4C-8043-DEAABD81389E}"/>
                </a:ext>
              </a:extLst>
            </p:cNvPr>
            <p:cNvSpPr>
              <a:spLocks noEditPoints="1"/>
            </p:cNvSpPr>
            <p:nvPr/>
          </p:nvSpPr>
          <p:spPr bwMode="auto">
            <a:xfrm>
              <a:off x="4886989" y="2945501"/>
              <a:ext cx="785824" cy="984067"/>
            </a:xfrm>
            <a:custGeom>
              <a:avLst/>
              <a:gdLst>
                <a:gd name="T0" fmla="*/ 307 w 1233"/>
                <a:gd name="T1" fmla="*/ 1164 h 1504"/>
                <a:gd name="T2" fmla="*/ 264 w 1233"/>
                <a:gd name="T3" fmla="*/ 1206 h 1504"/>
                <a:gd name="T4" fmla="*/ 226 w 1233"/>
                <a:gd name="T5" fmla="*/ 1439 h 1504"/>
                <a:gd name="T6" fmla="*/ 6 w 1233"/>
                <a:gd name="T7" fmla="*/ 1435 h 1504"/>
                <a:gd name="T8" fmla="*/ 77 w 1233"/>
                <a:gd name="T9" fmla="*/ 1058 h 1504"/>
                <a:gd name="T10" fmla="*/ 276 w 1233"/>
                <a:gd name="T11" fmla="*/ 927 h 1504"/>
                <a:gd name="T12" fmla="*/ 459 w 1233"/>
                <a:gd name="T13" fmla="*/ 759 h 1504"/>
                <a:gd name="T14" fmla="*/ 458 w 1233"/>
                <a:gd name="T15" fmla="*/ 585 h 1504"/>
                <a:gd name="T16" fmla="*/ 284 w 1233"/>
                <a:gd name="T17" fmla="*/ 463 h 1504"/>
                <a:gd name="T18" fmla="*/ 164 w 1233"/>
                <a:gd name="T19" fmla="*/ 128 h 1504"/>
                <a:gd name="T20" fmla="*/ 372 w 1233"/>
                <a:gd name="T21" fmla="*/ 51 h 1504"/>
                <a:gd name="T22" fmla="*/ 414 w 1233"/>
                <a:gd name="T23" fmla="*/ 225 h 1504"/>
                <a:gd name="T24" fmla="*/ 638 w 1233"/>
                <a:gd name="T25" fmla="*/ 325 h 1504"/>
                <a:gd name="T26" fmla="*/ 1213 w 1233"/>
                <a:gd name="T27" fmla="*/ 545 h 1504"/>
                <a:gd name="T28" fmla="*/ 1018 w 1233"/>
                <a:gd name="T29" fmla="*/ 1110 h 1504"/>
                <a:gd name="T30" fmla="*/ 619 w 1233"/>
                <a:gd name="T31" fmla="*/ 1249 h 1504"/>
                <a:gd name="T32" fmla="*/ 171 w 1233"/>
                <a:gd name="T33" fmla="*/ 1402 h 1504"/>
                <a:gd name="T34" fmla="*/ 279 w 1233"/>
                <a:gd name="T35" fmla="*/ 1095 h 1504"/>
                <a:gd name="T36" fmla="*/ 521 w 1233"/>
                <a:gd name="T37" fmla="*/ 1183 h 1504"/>
                <a:gd name="T38" fmla="*/ 1096 w 1233"/>
                <a:gd name="T39" fmla="*/ 916 h 1504"/>
                <a:gd name="T40" fmla="*/ 912 w 1233"/>
                <a:gd name="T41" fmla="*/ 337 h 1504"/>
                <a:gd name="T42" fmla="*/ 558 w 1233"/>
                <a:gd name="T43" fmla="*/ 399 h 1504"/>
                <a:gd name="T44" fmla="*/ 325 w 1233"/>
                <a:gd name="T45" fmla="*/ 101 h 1504"/>
                <a:gd name="T46" fmla="*/ 230 w 1233"/>
                <a:gd name="T47" fmla="*/ 133 h 1504"/>
                <a:gd name="T48" fmla="*/ 272 w 1233"/>
                <a:gd name="T49" fmla="*/ 342 h 1504"/>
                <a:gd name="T50" fmla="*/ 562 w 1233"/>
                <a:gd name="T51" fmla="*/ 514 h 1504"/>
                <a:gd name="T52" fmla="*/ 518 w 1233"/>
                <a:gd name="T53" fmla="*/ 657 h 1504"/>
                <a:gd name="T54" fmla="*/ 401 w 1233"/>
                <a:gd name="T55" fmla="*/ 926 h 1504"/>
                <a:gd name="T56" fmla="*/ 276 w 1233"/>
                <a:gd name="T57" fmla="*/ 1000 h 1504"/>
                <a:gd name="T58" fmla="*/ 63 w 1233"/>
                <a:gd name="T59" fmla="*/ 1399 h 1504"/>
                <a:gd name="T60" fmla="*/ 87 w 1233"/>
                <a:gd name="T61" fmla="*/ 1424 h 1504"/>
                <a:gd name="T62" fmla="*/ 141 w 1233"/>
                <a:gd name="T63" fmla="*/ 1137 h 1504"/>
                <a:gd name="T64" fmla="*/ 310 w 1233"/>
                <a:gd name="T65" fmla="*/ 1020 h 1504"/>
                <a:gd name="T66" fmla="*/ 492 w 1233"/>
                <a:gd name="T67" fmla="*/ 903 h 1504"/>
                <a:gd name="T68" fmla="*/ 642 w 1233"/>
                <a:gd name="T69" fmla="*/ 917 h 1504"/>
                <a:gd name="T70" fmla="*/ 1068 w 1233"/>
                <a:gd name="T71" fmla="*/ 912 h 1504"/>
                <a:gd name="T72" fmla="*/ 905 w 1233"/>
                <a:gd name="T73" fmla="*/ 1078 h 1504"/>
                <a:gd name="T74" fmla="*/ 329 w 1233"/>
                <a:gd name="T75" fmla="*/ 1064 h 1504"/>
                <a:gd name="T76" fmla="*/ 185 w 1233"/>
                <a:gd name="T77" fmla="*/ 1157 h 1504"/>
                <a:gd name="T78" fmla="*/ 140 w 1233"/>
                <a:gd name="T79" fmla="*/ 1437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3" h="1504">
                  <a:moveTo>
                    <a:pt x="619" y="1249"/>
                  </a:moveTo>
                  <a:cubicBezTo>
                    <a:pt x="496" y="1250"/>
                    <a:pt x="394" y="1231"/>
                    <a:pt x="307" y="1164"/>
                  </a:cubicBezTo>
                  <a:cubicBezTo>
                    <a:pt x="297" y="1157"/>
                    <a:pt x="289" y="1158"/>
                    <a:pt x="283" y="1167"/>
                  </a:cubicBezTo>
                  <a:cubicBezTo>
                    <a:pt x="275" y="1179"/>
                    <a:pt x="268" y="1192"/>
                    <a:pt x="264" y="1206"/>
                  </a:cubicBezTo>
                  <a:cubicBezTo>
                    <a:pt x="244" y="1275"/>
                    <a:pt x="230" y="1345"/>
                    <a:pt x="232" y="1417"/>
                  </a:cubicBezTo>
                  <a:cubicBezTo>
                    <a:pt x="232" y="1424"/>
                    <a:pt x="230" y="1433"/>
                    <a:pt x="226" y="1439"/>
                  </a:cubicBezTo>
                  <a:cubicBezTo>
                    <a:pt x="202" y="1482"/>
                    <a:pt x="166" y="1504"/>
                    <a:pt x="117" y="1503"/>
                  </a:cubicBezTo>
                  <a:cubicBezTo>
                    <a:pt x="67" y="1501"/>
                    <a:pt x="31" y="1476"/>
                    <a:pt x="6" y="1435"/>
                  </a:cubicBezTo>
                  <a:cubicBezTo>
                    <a:pt x="4" y="1431"/>
                    <a:pt x="2" y="1425"/>
                    <a:pt x="2" y="1420"/>
                  </a:cubicBezTo>
                  <a:cubicBezTo>
                    <a:pt x="0" y="1294"/>
                    <a:pt x="17" y="1171"/>
                    <a:pt x="77" y="1058"/>
                  </a:cubicBezTo>
                  <a:cubicBezTo>
                    <a:pt x="114" y="988"/>
                    <a:pt x="173" y="947"/>
                    <a:pt x="253" y="938"/>
                  </a:cubicBezTo>
                  <a:cubicBezTo>
                    <a:pt x="261" y="938"/>
                    <a:pt x="268" y="932"/>
                    <a:pt x="276" y="927"/>
                  </a:cubicBezTo>
                  <a:cubicBezTo>
                    <a:pt x="310" y="908"/>
                    <a:pt x="342" y="886"/>
                    <a:pt x="378" y="870"/>
                  </a:cubicBezTo>
                  <a:cubicBezTo>
                    <a:pt x="428" y="849"/>
                    <a:pt x="455" y="812"/>
                    <a:pt x="459" y="759"/>
                  </a:cubicBezTo>
                  <a:cubicBezTo>
                    <a:pt x="462" y="726"/>
                    <a:pt x="457" y="692"/>
                    <a:pt x="457" y="658"/>
                  </a:cubicBezTo>
                  <a:cubicBezTo>
                    <a:pt x="456" y="633"/>
                    <a:pt x="453" y="608"/>
                    <a:pt x="458" y="585"/>
                  </a:cubicBezTo>
                  <a:cubicBezTo>
                    <a:pt x="463" y="563"/>
                    <a:pt x="456" y="557"/>
                    <a:pt x="438" y="552"/>
                  </a:cubicBezTo>
                  <a:cubicBezTo>
                    <a:pt x="379" y="535"/>
                    <a:pt x="328" y="506"/>
                    <a:pt x="284" y="463"/>
                  </a:cubicBezTo>
                  <a:cubicBezTo>
                    <a:pt x="222" y="403"/>
                    <a:pt x="193" y="328"/>
                    <a:pt x="179" y="245"/>
                  </a:cubicBezTo>
                  <a:cubicBezTo>
                    <a:pt x="173" y="206"/>
                    <a:pt x="168" y="167"/>
                    <a:pt x="164" y="128"/>
                  </a:cubicBezTo>
                  <a:cubicBezTo>
                    <a:pt x="159" y="94"/>
                    <a:pt x="187" y="48"/>
                    <a:pt x="225" y="28"/>
                  </a:cubicBezTo>
                  <a:cubicBezTo>
                    <a:pt x="278" y="0"/>
                    <a:pt x="339" y="8"/>
                    <a:pt x="372" y="51"/>
                  </a:cubicBezTo>
                  <a:cubicBezTo>
                    <a:pt x="379" y="59"/>
                    <a:pt x="382" y="70"/>
                    <a:pt x="385" y="81"/>
                  </a:cubicBezTo>
                  <a:cubicBezTo>
                    <a:pt x="395" y="129"/>
                    <a:pt x="402" y="178"/>
                    <a:pt x="414" y="225"/>
                  </a:cubicBezTo>
                  <a:cubicBezTo>
                    <a:pt x="432" y="294"/>
                    <a:pt x="482" y="328"/>
                    <a:pt x="550" y="336"/>
                  </a:cubicBezTo>
                  <a:cubicBezTo>
                    <a:pt x="580" y="340"/>
                    <a:pt x="609" y="339"/>
                    <a:pt x="638" y="325"/>
                  </a:cubicBezTo>
                  <a:cubicBezTo>
                    <a:pt x="694" y="299"/>
                    <a:pt x="754" y="283"/>
                    <a:pt x="816" y="274"/>
                  </a:cubicBezTo>
                  <a:cubicBezTo>
                    <a:pt x="1023" y="246"/>
                    <a:pt x="1177" y="396"/>
                    <a:pt x="1213" y="545"/>
                  </a:cubicBezTo>
                  <a:cubicBezTo>
                    <a:pt x="1233" y="629"/>
                    <a:pt x="1229" y="713"/>
                    <a:pt x="1207" y="796"/>
                  </a:cubicBezTo>
                  <a:cubicBezTo>
                    <a:pt x="1176" y="920"/>
                    <a:pt x="1118" y="1028"/>
                    <a:pt x="1018" y="1110"/>
                  </a:cubicBezTo>
                  <a:cubicBezTo>
                    <a:pt x="932" y="1180"/>
                    <a:pt x="834" y="1220"/>
                    <a:pt x="726" y="1237"/>
                  </a:cubicBezTo>
                  <a:cubicBezTo>
                    <a:pt x="685" y="1243"/>
                    <a:pt x="644" y="1246"/>
                    <a:pt x="619" y="1249"/>
                  </a:cubicBezTo>
                  <a:close/>
                  <a:moveTo>
                    <a:pt x="140" y="1437"/>
                  </a:moveTo>
                  <a:cubicBezTo>
                    <a:pt x="160" y="1429"/>
                    <a:pt x="171" y="1420"/>
                    <a:pt x="171" y="1402"/>
                  </a:cubicBezTo>
                  <a:cubicBezTo>
                    <a:pt x="170" y="1332"/>
                    <a:pt x="185" y="1264"/>
                    <a:pt x="202" y="1197"/>
                  </a:cubicBezTo>
                  <a:cubicBezTo>
                    <a:pt x="214" y="1153"/>
                    <a:pt x="235" y="1116"/>
                    <a:pt x="279" y="1095"/>
                  </a:cubicBezTo>
                  <a:cubicBezTo>
                    <a:pt x="296" y="1087"/>
                    <a:pt x="311" y="1086"/>
                    <a:pt x="327" y="1101"/>
                  </a:cubicBezTo>
                  <a:cubicBezTo>
                    <a:pt x="382" y="1151"/>
                    <a:pt x="449" y="1174"/>
                    <a:pt x="521" y="1183"/>
                  </a:cubicBezTo>
                  <a:cubicBezTo>
                    <a:pt x="598" y="1193"/>
                    <a:pt x="675" y="1185"/>
                    <a:pt x="751" y="1169"/>
                  </a:cubicBezTo>
                  <a:cubicBezTo>
                    <a:pt x="904" y="1136"/>
                    <a:pt x="1024" y="1057"/>
                    <a:pt x="1096" y="916"/>
                  </a:cubicBezTo>
                  <a:cubicBezTo>
                    <a:pt x="1154" y="805"/>
                    <a:pt x="1180" y="689"/>
                    <a:pt x="1154" y="564"/>
                  </a:cubicBezTo>
                  <a:cubicBezTo>
                    <a:pt x="1131" y="452"/>
                    <a:pt x="1025" y="353"/>
                    <a:pt x="912" y="337"/>
                  </a:cubicBezTo>
                  <a:cubicBezTo>
                    <a:pt x="840" y="326"/>
                    <a:pt x="771" y="341"/>
                    <a:pt x="703" y="365"/>
                  </a:cubicBezTo>
                  <a:cubicBezTo>
                    <a:pt x="656" y="382"/>
                    <a:pt x="612" y="406"/>
                    <a:pt x="558" y="399"/>
                  </a:cubicBezTo>
                  <a:cubicBezTo>
                    <a:pt x="463" y="388"/>
                    <a:pt x="390" y="349"/>
                    <a:pt x="360" y="254"/>
                  </a:cubicBezTo>
                  <a:cubicBezTo>
                    <a:pt x="344" y="204"/>
                    <a:pt x="335" y="152"/>
                    <a:pt x="325" y="101"/>
                  </a:cubicBezTo>
                  <a:cubicBezTo>
                    <a:pt x="323" y="87"/>
                    <a:pt x="317" y="80"/>
                    <a:pt x="304" y="76"/>
                  </a:cubicBezTo>
                  <a:cubicBezTo>
                    <a:pt x="266" y="64"/>
                    <a:pt x="228" y="94"/>
                    <a:pt x="230" y="133"/>
                  </a:cubicBezTo>
                  <a:cubicBezTo>
                    <a:pt x="231" y="145"/>
                    <a:pt x="232" y="157"/>
                    <a:pt x="233" y="169"/>
                  </a:cubicBezTo>
                  <a:cubicBezTo>
                    <a:pt x="239" y="228"/>
                    <a:pt x="246" y="287"/>
                    <a:pt x="272" y="342"/>
                  </a:cubicBezTo>
                  <a:cubicBezTo>
                    <a:pt x="320" y="440"/>
                    <a:pt x="405" y="487"/>
                    <a:pt x="509" y="506"/>
                  </a:cubicBezTo>
                  <a:cubicBezTo>
                    <a:pt x="525" y="509"/>
                    <a:pt x="542" y="511"/>
                    <a:pt x="562" y="514"/>
                  </a:cubicBezTo>
                  <a:cubicBezTo>
                    <a:pt x="555" y="525"/>
                    <a:pt x="550" y="533"/>
                    <a:pt x="545" y="540"/>
                  </a:cubicBezTo>
                  <a:cubicBezTo>
                    <a:pt x="518" y="576"/>
                    <a:pt x="511" y="614"/>
                    <a:pt x="518" y="657"/>
                  </a:cubicBezTo>
                  <a:cubicBezTo>
                    <a:pt x="524" y="695"/>
                    <a:pt x="524" y="734"/>
                    <a:pt x="520" y="771"/>
                  </a:cubicBezTo>
                  <a:cubicBezTo>
                    <a:pt x="511" y="844"/>
                    <a:pt x="473" y="899"/>
                    <a:pt x="401" y="926"/>
                  </a:cubicBezTo>
                  <a:cubicBezTo>
                    <a:pt x="362" y="940"/>
                    <a:pt x="327" y="961"/>
                    <a:pt x="297" y="991"/>
                  </a:cubicBezTo>
                  <a:cubicBezTo>
                    <a:pt x="292" y="996"/>
                    <a:pt x="283" y="1000"/>
                    <a:pt x="276" y="1000"/>
                  </a:cubicBezTo>
                  <a:cubicBezTo>
                    <a:pt x="203" y="999"/>
                    <a:pt x="155" y="1036"/>
                    <a:pt x="125" y="1098"/>
                  </a:cubicBezTo>
                  <a:cubicBezTo>
                    <a:pt x="79" y="1193"/>
                    <a:pt x="64" y="1295"/>
                    <a:pt x="63" y="1399"/>
                  </a:cubicBezTo>
                  <a:cubicBezTo>
                    <a:pt x="63" y="1414"/>
                    <a:pt x="70" y="1424"/>
                    <a:pt x="84" y="1428"/>
                  </a:cubicBezTo>
                  <a:cubicBezTo>
                    <a:pt x="86" y="1426"/>
                    <a:pt x="87" y="1425"/>
                    <a:pt x="87" y="1424"/>
                  </a:cubicBezTo>
                  <a:cubicBezTo>
                    <a:pt x="88" y="1420"/>
                    <a:pt x="88" y="1415"/>
                    <a:pt x="88" y="1410"/>
                  </a:cubicBezTo>
                  <a:cubicBezTo>
                    <a:pt x="92" y="1316"/>
                    <a:pt x="107" y="1225"/>
                    <a:pt x="141" y="1137"/>
                  </a:cubicBezTo>
                  <a:cubicBezTo>
                    <a:pt x="165" y="1073"/>
                    <a:pt x="213" y="1019"/>
                    <a:pt x="290" y="1030"/>
                  </a:cubicBezTo>
                  <a:cubicBezTo>
                    <a:pt x="296" y="1031"/>
                    <a:pt x="305" y="1025"/>
                    <a:pt x="310" y="1020"/>
                  </a:cubicBezTo>
                  <a:cubicBezTo>
                    <a:pt x="337" y="992"/>
                    <a:pt x="369" y="970"/>
                    <a:pt x="405" y="956"/>
                  </a:cubicBezTo>
                  <a:cubicBezTo>
                    <a:pt x="438" y="944"/>
                    <a:pt x="466" y="927"/>
                    <a:pt x="492" y="903"/>
                  </a:cubicBezTo>
                  <a:cubicBezTo>
                    <a:pt x="497" y="898"/>
                    <a:pt x="508" y="895"/>
                    <a:pt x="516" y="897"/>
                  </a:cubicBezTo>
                  <a:cubicBezTo>
                    <a:pt x="558" y="903"/>
                    <a:pt x="599" y="913"/>
                    <a:pt x="642" y="917"/>
                  </a:cubicBezTo>
                  <a:cubicBezTo>
                    <a:pt x="778" y="930"/>
                    <a:pt x="913" y="922"/>
                    <a:pt x="1049" y="912"/>
                  </a:cubicBezTo>
                  <a:cubicBezTo>
                    <a:pt x="1055" y="912"/>
                    <a:pt x="1060" y="912"/>
                    <a:pt x="1068" y="912"/>
                  </a:cubicBezTo>
                  <a:cubicBezTo>
                    <a:pt x="1064" y="920"/>
                    <a:pt x="1062" y="925"/>
                    <a:pt x="1060" y="929"/>
                  </a:cubicBezTo>
                  <a:cubicBezTo>
                    <a:pt x="1018" y="989"/>
                    <a:pt x="968" y="1040"/>
                    <a:pt x="905" y="1078"/>
                  </a:cubicBezTo>
                  <a:cubicBezTo>
                    <a:pt x="796" y="1142"/>
                    <a:pt x="677" y="1162"/>
                    <a:pt x="553" y="1156"/>
                  </a:cubicBezTo>
                  <a:cubicBezTo>
                    <a:pt x="468" y="1152"/>
                    <a:pt x="392" y="1125"/>
                    <a:pt x="329" y="1064"/>
                  </a:cubicBezTo>
                  <a:cubicBezTo>
                    <a:pt x="324" y="1059"/>
                    <a:pt x="314" y="1056"/>
                    <a:pt x="306" y="1058"/>
                  </a:cubicBezTo>
                  <a:cubicBezTo>
                    <a:pt x="247" y="1067"/>
                    <a:pt x="205" y="1099"/>
                    <a:pt x="185" y="1157"/>
                  </a:cubicBezTo>
                  <a:cubicBezTo>
                    <a:pt x="157" y="1238"/>
                    <a:pt x="145" y="1321"/>
                    <a:pt x="140" y="1406"/>
                  </a:cubicBezTo>
                  <a:cubicBezTo>
                    <a:pt x="140" y="1415"/>
                    <a:pt x="140" y="1424"/>
                    <a:pt x="140" y="1437"/>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mj-lt"/>
                <a:ea typeface="+mn-ea"/>
                <a:cs typeface="Arial" charset="0"/>
              </a:endParaRPr>
            </a:p>
          </p:txBody>
        </p:sp>
        <p:cxnSp>
          <p:nvCxnSpPr>
            <p:cNvPr id="11" name="Straight Connector 10">
              <a:extLst>
                <a:ext uri="{FF2B5EF4-FFF2-40B4-BE49-F238E27FC236}">
                  <a16:creationId xmlns:a16="http://schemas.microsoft.com/office/drawing/2014/main" id="{F2CF2D4B-5B98-4EDC-98FE-13DF7FC3E12D}"/>
                </a:ext>
              </a:extLst>
            </p:cNvPr>
            <p:cNvCxnSpPr/>
            <p:nvPr/>
          </p:nvCxnSpPr>
          <p:spPr>
            <a:xfrm>
              <a:off x="6164904" y="2469535"/>
              <a:ext cx="0" cy="2669933"/>
            </a:xfrm>
            <a:prstGeom prst="line">
              <a:avLst/>
            </a:prstGeom>
            <a:ln w="25400" cap="rnd" cmpd="sng" algn="ctr">
              <a:solidFill>
                <a:schemeClr val="bg2">
                  <a:lumMod val="10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71FFA8-6CEC-4FAA-9F83-3FACC580DA82}"/>
                </a:ext>
              </a:extLst>
            </p:cNvPr>
            <p:cNvCxnSpPr/>
            <p:nvPr/>
          </p:nvCxnSpPr>
          <p:spPr>
            <a:xfrm>
              <a:off x="8055537" y="2469535"/>
              <a:ext cx="0" cy="2669933"/>
            </a:xfrm>
            <a:prstGeom prst="line">
              <a:avLst/>
            </a:prstGeom>
            <a:ln w="25400" cap="rnd" cmpd="sng" algn="ctr">
              <a:solidFill>
                <a:schemeClr val="bg2">
                  <a:lumMod val="10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8B47956-01E4-4E6D-8463-00468952A72A}"/>
                </a:ext>
              </a:extLst>
            </p:cNvPr>
            <p:cNvCxnSpPr/>
            <p:nvPr/>
          </p:nvCxnSpPr>
          <p:spPr>
            <a:xfrm>
              <a:off x="9946172" y="2469535"/>
              <a:ext cx="0" cy="2669933"/>
            </a:xfrm>
            <a:prstGeom prst="line">
              <a:avLst/>
            </a:prstGeom>
            <a:ln w="25400" cap="rnd" cmpd="sng" algn="ctr">
              <a:solidFill>
                <a:schemeClr val="bg2">
                  <a:lumMod val="10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395833D-01FB-4420-9A2A-DB018E8DA7A2}"/>
                </a:ext>
              </a:extLst>
            </p:cNvPr>
            <p:cNvSpPr txBox="1"/>
            <p:nvPr/>
          </p:nvSpPr>
          <p:spPr>
            <a:xfrm>
              <a:off x="8430278" y="2407099"/>
              <a:ext cx="1179169" cy="492443"/>
            </a:xfrm>
            <a:prstGeom prst="rect">
              <a:avLst/>
            </a:prstGeom>
            <a:noFill/>
          </p:spPr>
          <p:txBody>
            <a:bodyPr wrap="none" lIns="121920" tIns="121920" rIns="121920" bIns="121920" rtlCol="0" anchor="ctr" anchorCtr="0">
              <a:sp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1600" b="1" i="0" u="none" strike="noStrike" kern="1200" cap="none" spc="0" normalizeH="0" baseline="0" noProof="0">
                  <a:ln>
                    <a:noFill/>
                  </a:ln>
                  <a:effectLst/>
                  <a:uLnTx/>
                  <a:uFillTx/>
                  <a:latin typeface="+mj-lt"/>
                  <a:ea typeface="+mn-ea"/>
                  <a:cs typeface="Arial" charset="0"/>
                </a:rPr>
                <a:t>Pancreas</a:t>
              </a:r>
            </a:p>
          </p:txBody>
        </p:sp>
        <p:sp>
          <p:nvSpPr>
            <p:cNvPr id="90" name="Rectangle 89">
              <a:extLst>
                <a:ext uri="{FF2B5EF4-FFF2-40B4-BE49-F238E27FC236}">
                  <a16:creationId xmlns:a16="http://schemas.microsoft.com/office/drawing/2014/main" id="{65262C8F-AA18-4029-84F5-BCDF20A7C238}"/>
                </a:ext>
              </a:extLst>
            </p:cNvPr>
            <p:cNvSpPr/>
            <p:nvPr/>
          </p:nvSpPr>
          <p:spPr>
            <a:xfrm>
              <a:off x="8109964" y="3941110"/>
              <a:ext cx="1836208" cy="1231106"/>
            </a:xfrm>
            <a:prstGeom prst="rect">
              <a:avLst/>
            </a:prstGeom>
          </p:spPr>
          <p:txBody>
            <a:bodyPr wrap="square" tIns="121920" bIns="12192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j-lt"/>
                  <a:ea typeface="+mn-ea"/>
                  <a:cs typeface="Arial" charset="0"/>
                </a:rPr>
                <a:t>Amylin</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j-lt"/>
                  <a:ea typeface="+mn-ea"/>
                  <a:cs typeface="Arial" charset="0"/>
                </a:rPr>
                <a:t>Insulin</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j-lt"/>
                  <a:ea typeface="+mn-ea"/>
                  <a:cs typeface="Arial" charset="0"/>
                </a:rPr>
                <a:t>PP</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j-lt"/>
                  <a:ea typeface="+mn-ea"/>
                  <a:cs typeface="Arial" charset="0"/>
                </a:rPr>
                <a:t>Glucagon</a:t>
              </a:r>
            </a:p>
          </p:txBody>
        </p:sp>
        <p:grpSp>
          <p:nvGrpSpPr>
            <p:cNvPr id="105" name="Group 154">
              <a:extLst>
                <a:ext uri="{FF2B5EF4-FFF2-40B4-BE49-F238E27FC236}">
                  <a16:creationId xmlns:a16="http://schemas.microsoft.com/office/drawing/2014/main" id="{8E9A1F99-D618-413C-8009-74A263660123}"/>
                </a:ext>
              </a:extLst>
            </p:cNvPr>
            <p:cNvGrpSpPr>
              <a:grpSpLocks noChangeAspect="1"/>
            </p:cNvGrpSpPr>
            <p:nvPr/>
          </p:nvGrpSpPr>
          <p:grpSpPr bwMode="auto">
            <a:xfrm>
              <a:off x="8575121" y="3034841"/>
              <a:ext cx="1053951" cy="870720"/>
              <a:chOff x="1466" y="450"/>
              <a:chExt cx="2830" cy="2338"/>
            </a:xfrm>
            <a:solidFill>
              <a:schemeClr val="accent5"/>
            </a:solidFill>
          </p:grpSpPr>
          <p:sp>
            <p:nvSpPr>
              <p:cNvPr id="106" name="Freeform 155">
                <a:extLst>
                  <a:ext uri="{FF2B5EF4-FFF2-40B4-BE49-F238E27FC236}">
                    <a16:creationId xmlns:a16="http://schemas.microsoft.com/office/drawing/2014/main" id="{130FD061-9E6D-4350-BEB3-974AB18728CA}"/>
                  </a:ext>
                </a:extLst>
              </p:cNvPr>
              <p:cNvSpPr>
                <a:spLocks noEditPoints="1"/>
              </p:cNvSpPr>
              <p:nvPr/>
            </p:nvSpPr>
            <p:spPr bwMode="auto">
              <a:xfrm>
                <a:off x="1772" y="456"/>
                <a:ext cx="2524" cy="1508"/>
              </a:xfrm>
              <a:custGeom>
                <a:avLst/>
                <a:gdLst>
                  <a:gd name="T0" fmla="*/ 1676 w 1676"/>
                  <a:gd name="T1" fmla="*/ 106 h 1001"/>
                  <a:gd name="T2" fmla="*/ 1645 w 1676"/>
                  <a:gd name="T3" fmla="*/ 170 h 1001"/>
                  <a:gd name="T4" fmla="*/ 1418 w 1676"/>
                  <a:gd name="T5" fmla="*/ 359 h 1001"/>
                  <a:gd name="T6" fmla="*/ 1262 w 1676"/>
                  <a:gd name="T7" fmla="*/ 400 h 1001"/>
                  <a:gd name="T8" fmla="*/ 1227 w 1676"/>
                  <a:gd name="T9" fmla="*/ 424 h 1001"/>
                  <a:gd name="T10" fmla="*/ 1047 w 1676"/>
                  <a:gd name="T11" fmla="*/ 548 h 1001"/>
                  <a:gd name="T12" fmla="*/ 932 w 1676"/>
                  <a:gd name="T13" fmla="*/ 598 h 1001"/>
                  <a:gd name="T14" fmla="*/ 843 w 1676"/>
                  <a:gd name="T15" fmla="*/ 645 h 1001"/>
                  <a:gd name="T16" fmla="*/ 822 w 1676"/>
                  <a:gd name="T17" fmla="*/ 668 h 1001"/>
                  <a:gd name="T18" fmla="*/ 395 w 1676"/>
                  <a:gd name="T19" fmla="*/ 991 h 1001"/>
                  <a:gd name="T20" fmla="*/ 18 w 1676"/>
                  <a:gd name="T21" fmla="*/ 631 h 1001"/>
                  <a:gd name="T22" fmla="*/ 236 w 1676"/>
                  <a:gd name="T23" fmla="*/ 200 h 1001"/>
                  <a:gd name="T24" fmla="*/ 653 w 1676"/>
                  <a:gd name="T25" fmla="*/ 55 h 1001"/>
                  <a:gd name="T26" fmla="*/ 1163 w 1676"/>
                  <a:gd name="T27" fmla="*/ 22 h 1001"/>
                  <a:gd name="T28" fmla="*/ 1523 w 1676"/>
                  <a:gd name="T29" fmla="*/ 5 h 1001"/>
                  <a:gd name="T30" fmla="*/ 1565 w 1676"/>
                  <a:gd name="T31" fmla="*/ 2 h 1001"/>
                  <a:gd name="T32" fmla="*/ 1676 w 1676"/>
                  <a:gd name="T33" fmla="*/ 59 h 1001"/>
                  <a:gd name="T34" fmla="*/ 1676 w 1676"/>
                  <a:gd name="T35" fmla="*/ 106 h 1001"/>
                  <a:gd name="T36" fmla="*/ 1585 w 1676"/>
                  <a:gd name="T37" fmla="*/ 88 h 1001"/>
                  <a:gd name="T38" fmla="*/ 1463 w 1676"/>
                  <a:gd name="T39" fmla="*/ 97 h 1001"/>
                  <a:gd name="T40" fmla="*/ 1185 w 1676"/>
                  <a:gd name="T41" fmla="*/ 110 h 1001"/>
                  <a:gd name="T42" fmla="*/ 634 w 1676"/>
                  <a:gd name="T43" fmla="*/ 146 h 1001"/>
                  <a:gd name="T44" fmla="*/ 287 w 1676"/>
                  <a:gd name="T45" fmla="*/ 273 h 1001"/>
                  <a:gd name="T46" fmla="*/ 110 w 1676"/>
                  <a:gd name="T47" fmla="*/ 511 h 1001"/>
                  <a:gd name="T48" fmla="*/ 494 w 1676"/>
                  <a:gd name="T49" fmla="*/ 897 h 1001"/>
                  <a:gd name="T50" fmla="*/ 733 w 1676"/>
                  <a:gd name="T51" fmla="*/ 657 h 1001"/>
                  <a:gd name="T52" fmla="*/ 629 w 1676"/>
                  <a:gd name="T53" fmla="*/ 616 h 1001"/>
                  <a:gd name="T54" fmla="*/ 603 w 1676"/>
                  <a:gd name="T55" fmla="*/ 565 h 1001"/>
                  <a:gd name="T56" fmla="*/ 669 w 1676"/>
                  <a:gd name="T57" fmla="*/ 538 h 1001"/>
                  <a:gd name="T58" fmla="*/ 781 w 1676"/>
                  <a:gd name="T59" fmla="*/ 567 h 1001"/>
                  <a:gd name="T60" fmla="*/ 933 w 1676"/>
                  <a:gd name="T61" fmla="*/ 471 h 1001"/>
                  <a:gd name="T62" fmla="*/ 969 w 1676"/>
                  <a:gd name="T63" fmla="*/ 456 h 1001"/>
                  <a:gd name="T64" fmla="*/ 1038 w 1676"/>
                  <a:gd name="T65" fmla="*/ 461 h 1001"/>
                  <a:gd name="T66" fmla="*/ 1154 w 1676"/>
                  <a:gd name="T67" fmla="*/ 371 h 1001"/>
                  <a:gd name="T68" fmla="*/ 1245 w 1676"/>
                  <a:gd name="T69" fmla="*/ 314 h 1001"/>
                  <a:gd name="T70" fmla="*/ 1497 w 1676"/>
                  <a:gd name="T71" fmla="*/ 213 h 1001"/>
                  <a:gd name="T72" fmla="*/ 1585 w 1676"/>
                  <a:gd name="T73" fmla="*/ 8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6" h="1001">
                    <a:moveTo>
                      <a:pt x="1676" y="106"/>
                    </a:moveTo>
                    <a:cubicBezTo>
                      <a:pt x="1666" y="127"/>
                      <a:pt x="1657" y="150"/>
                      <a:pt x="1645" y="170"/>
                    </a:cubicBezTo>
                    <a:cubicBezTo>
                      <a:pt x="1594" y="262"/>
                      <a:pt x="1514" y="322"/>
                      <a:pt x="1418" y="359"/>
                    </a:cubicBezTo>
                    <a:cubicBezTo>
                      <a:pt x="1368" y="377"/>
                      <a:pt x="1315" y="388"/>
                      <a:pt x="1262" y="400"/>
                    </a:cubicBezTo>
                    <a:cubicBezTo>
                      <a:pt x="1245" y="403"/>
                      <a:pt x="1236" y="410"/>
                      <a:pt x="1227" y="424"/>
                    </a:cubicBezTo>
                    <a:cubicBezTo>
                      <a:pt x="1184" y="490"/>
                      <a:pt x="1127" y="542"/>
                      <a:pt x="1047" y="548"/>
                    </a:cubicBezTo>
                    <a:cubicBezTo>
                      <a:pt x="999" y="551"/>
                      <a:pt x="966" y="569"/>
                      <a:pt x="932" y="598"/>
                    </a:cubicBezTo>
                    <a:cubicBezTo>
                      <a:pt x="907" y="619"/>
                      <a:pt x="873" y="629"/>
                      <a:pt x="843" y="645"/>
                    </a:cubicBezTo>
                    <a:cubicBezTo>
                      <a:pt x="834" y="650"/>
                      <a:pt x="824" y="659"/>
                      <a:pt x="822" y="668"/>
                    </a:cubicBezTo>
                    <a:cubicBezTo>
                      <a:pt x="779" y="870"/>
                      <a:pt x="607" y="1001"/>
                      <a:pt x="395" y="991"/>
                    </a:cubicBezTo>
                    <a:cubicBezTo>
                      <a:pt x="202" y="981"/>
                      <a:pt x="37" y="826"/>
                      <a:pt x="18" y="631"/>
                    </a:cubicBezTo>
                    <a:cubicBezTo>
                      <a:pt x="0" y="443"/>
                      <a:pt x="77" y="300"/>
                      <a:pt x="236" y="200"/>
                    </a:cubicBezTo>
                    <a:cubicBezTo>
                      <a:pt x="364" y="120"/>
                      <a:pt x="506" y="80"/>
                      <a:pt x="653" y="55"/>
                    </a:cubicBezTo>
                    <a:cubicBezTo>
                      <a:pt x="822" y="25"/>
                      <a:pt x="992" y="23"/>
                      <a:pt x="1163" y="22"/>
                    </a:cubicBezTo>
                    <a:cubicBezTo>
                      <a:pt x="1283" y="22"/>
                      <a:pt x="1403" y="11"/>
                      <a:pt x="1523" y="5"/>
                    </a:cubicBezTo>
                    <a:cubicBezTo>
                      <a:pt x="1537" y="4"/>
                      <a:pt x="1551" y="3"/>
                      <a:pt x="1565" y="2"/>
                    </a:cubicBezTo>
                    <a:cubicBezTo>
                      <a:pt x="1613" y="0"/>
                      <a:pt x="1652" y="14"/>
                      <a:pt x="1676" y="59"/>
                    </a:cubicBezTo>
                    <a:cubicBezTo>
                      <a:pt x="1676" y="74"/>
                      <a:pt x="1676" y="90"/>
                      <a:pt x="1676" y="106"/>
                    </a:cubicBezTo>
                    <a:close/>
                    <a:moveTo>
                      <a:pt x="1585" y="88"/>
                    </a:moveTo>
                    <a:cubicBezTo>
                      <a:pt x="1542" y="91"/>
                      <a:pt x="1502" y="95"/>
                      <a:pt x="1463" y="97"/>
                    </a:cubicBezTo>
                    <a:cubicBezTo>
                      <a:pt x="1370" y="102"/>
                      <a:pt x="1278" y="110"/>
                      <a:pt x="1185" y="110"/>
                    </a:cubicBezTo>
                    <a:cubicBezTo>
                      <a:pt x="1000" y="109"/>
                      <a:pt x="816" y="111"/>
                      <a:pt x="634" y="146"/>
                    </a:cubicBezTo>
                    <a:cubicBezTo>
                      <a:pt x="512" y="170"/>
                      <a:pt x="393" y="205"/>
                      <a:pt x="287" y="273"/>
                    </a:cubicBezTo>
                    <a:cubicBezTo>
                      <a:pt x="199" y="330"/>
                      <a:pt x="132" y="401"/>
                      <a:pt x="110" y="511"/>
                    </a:cubicBezTo>
                    <a:cubicBezTo>
                      <a:pt x="62" y="747"/>
                      <a:pt x="259" y="946"/>
                      <a:pt x="494" y="897"/>
                    </a:cubicBezTo>
                    <a:cubicBezTo>
                      <a:pt x="614" y="872"/>
                      <a:pt x="719" y="766"/>
                      <a:pt x="733" y="657"/>
                    </a:cubicBezTo>
                    <a:cubicBezTo>
                      <a:pt x="698" y="643"/>
                      <a:pt x="663" y="630"/>
                      <a:pt x="629" y="616"/>
                    </a:cubicBezTo>
                    <a:cubicBezTo>
                      <a:pt x="608" y="606"/>
                      <a:pt x="598" y="589"/>
                      <a:pt x="603" y="565"/>
                    </a:cubicBezTo>
                    <a:cubicBezTo>
                      <a:pt x="610" y="535"/>
                      <a:pt x="639" y="523"/>
                      <a:pt x="669" y="538"/>
                    </a:cubicBezTo>
                    <a:cubicBezTo>
                      <a:pt x="704" y="556"/>
                      <a:pt x="740" y="570"/>
                      <a:pt x="781" y="567"/>
                    </a:cubicBezTo>
                    <a:cubicBezTo>
                      <a:pt x="848" y="562"/>
                      <a:pt x="897" y="526"/>
                      <a:pt x="933" y="471"/>
                    </a:cubicBezTo>
                    <a:cubicBezTo>
                      <a:pt x="943" y="456"/>
                      <a:pt x="952" y="453"/>
                      <a:pt x="969" y="456"/>
                    </a:cubicBezTo>
                    <a:cubicBezTo>
                      <a:pt x="992" y="461"/>
                      <a:pt x="1016" y="465"/>
                      <a:pt x="1038" y="461"/>
                    </a:cubicBezTo>
                    <a:cubicBezTo>
                      <a:pt x="1093" y="454"/>
                      <a:pt x="1133" y="419"/>
                      <a:pt x="1154" y="371"/>
                    </a:cubicBezTo>
                    <a:cubicBezTo>
                      <a:pt x="1174" y="328"/>
                      <a:pt x="1203" y="318"/>
                      <a:pt x="1245" y="314"/>
                    </a:cubicBezTo>
                    <a:cubicBezTo>
                      <a:pt x="1338" y="304"/>
                      <a:pt x="1424" y="274"/>
                      <a:pt x="1497" y="213"/>
                    </a:cubicBezTo>
                    <a:cubicBezTo>
                      <a:pt x="1536" y="181"/>
                      <a:pt x="1567" y="142"/>
                      <a:pt x="1585" y="8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mj-lt"/>
                  <a:ea typeface="+mn-ea"/>
                  <a:cs typeface="+mn-cs"/>
                </a:endParaRPr>
              </a:p>
            </p:txBody>
          </p:sp>
          <p:sp>
            <p:nvSpPr>
              <p:cNvPr id="107" name="Freeform 156">
                <a:extLst>
                  <a:ext uri="{FF2B5EF4-FFF2-40B4-BE49-F238E27FC236}">
                    <a16:creationId xmlns:a16="http://schemas.microsoft.com/office/drawing/2014/main" id="{6CEB2587-D56A-4EA6-98AD-B3195886DDB5}"/>
                  </a:ext>
                </a:extLst>
              </p:cNvPr>
              <p:cNvSpPr>
                <a:spLocks/>
              </p:cNvSpPr>
              <p:nvPr/>
            </p:nvSpPr>
            <p:spPr bwMode="auto">
              <a:xfrm>
                <a:off x="1466" y="450"/>
                <a:ext cx="1777" cy="2338"/>
              </a:xfrm>
              <a:custGeom>
                <a:avLst/>
                <a:gdLst>
                  <a:gd name="T0" fmla="*/ 1119 w 1180"/>
                  <a:gd name="T1" fmla="*/ 1551 h 1551"/>
                  <a:gd name="T2" fmla="*/ 1093 w 1180"/>
                  <a:gd name="T3" fmla="*/ 1493 h 1551"/>
                  <a:gd name="T4" fmla="*/ 1093 w 1180"/>
                  <a:gd name="T5" fmla="*/ 1056 h 1551"/>
                  <a:gd name="T6" fmla="*/ 1093 w 1180"/>
                  <a:gd name="T7" fmla="*/ 1038 h 1551"/>
                  <a:gd name="T8" fmla="*/ 1083 w 1180"/>
                  <a:gd name="T9" fmla="*/ 1020 h 1551"/>
                  <a:gd name="T10" fmla="*/ 1066 w 1180"/>
                  <a:gd name="T11" fmla="*/ 1028 h 1551"/>
                  <a:gd name="T12" fmla="*/ 972 w 1180"/>
                  <a:gd name="T13" fmla="*/ 1106 h 1551"/>
                  <a:gd name="T14" fmla="*/ 202 w 1180"/>
                  <a:gd name="T15" fmla="*/ 1063 h 1551"/>
                  <a:gd name="T16" fmla="*/ 6 w 1180"/>
                  <a:gd name="T17" fmla="*/ 680 h 1551"/>
                  <a:gd name="T18" fmla="*/ 0 w 1180"/>
                  <a:gd name="T19" fmla="*/ 656 h 1551"/>
                  <a:gd name="T20" fmla="*/ 0 w 1180"/>
                  <a:gd name="T21" fmla="*/ 510 h 1551"/>
                  <a:gd name="T22" fmla="*/ 6 w 1180"/>
                  <a:gd name="T23" fmla="*/ 478 h 1551"/>
                  <a:gd name="T24" fmla="*/ 155 w 1180"/>
                  <a:gd name="T25" fmla="*/ 130 h 1551"/>
                  <a:gd name="T26" fmla="*/ 302 w 1180"/>
                  <a:gd name="T27" fmla="*/ 0 h 1551"/>
                  <a:gd name="T28" fmla="*/ 338 w 1180"/>
                  <a:gd name="T29" fmla="*/ 0 h 1551"/>
                  <a:gd name="T30" fmla="*/ 327 w 1180"/>
                  <a:gd name="T31" fmla="*/ 90 h 1551"/>
                  <a:gd name="T32" fmla="*/ 93 w 1180"/>
                  <a:gd name="T33" fmla="*/ 485 h 1551"/>
                  <a:gd name="T34" fmla="*/ 154 w 1180"/>
                  <a:gd name="T35" fmla="*/ 863 h 1551"/>
                  <a:gd name="T36" fmla="*/ 655 w 1180"/>
                  <a:gd name="T37" fmla="*/ 1128 h 1551"/>
                  <a:gd name="T38" fmla="*/ 1011 w 1180"/>
                  <a:gd name="T39" fmla="*/ 959 h 1551"/>
                  <a:gd name="T40" fmla="*/ 1116 w 1180"/>
                  <a:gd name="T41" fmla="*/ 937 h 1551"/>
                  <a:gd name="T42" fmla="*/ 1179 w 1180"/>
                  <a:gd name="T43" fmla="*/ 1027 h 1551"/>
                  <a:gd name="T44" fmla="*/ 1179 w 1180"/>
                  <a:gd name="T45" fmla="*/ 1505 h 1551"/>
                  <a:gd name="T46" fmla="*/ 1155 w 1180"/>
                  <a:gd name="T47" fmla="*/ 1551 h 1551"/>
                  <a:gd name="T48" fmla="*/ 1119 w 1180"/>
                  <a:gd name="T49" fmla="*/ 1551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1551">
                    <a:moveTo>
                      <a:pt x="1119" y="1551"/>
                    </a:moveTo>
                    <a:cubicBezTo>
                      <a:pt x="1099" y="1537"/>
                      <a:pt x="1093" y="1518"/>
                      <a:pt x="1093" y="1493"/>
                    </a:cubicBezTo>
                    <a:cubicBezTo>
                      <a:pt x="1094" y="1348"/>
                      <a:pt x="1093" y="1202"/>
                      <a:pt x="1093" y="1056"/>
                    </a:cubicBezTo>
                    <a:cubicBezTo>
                      <a:pt x="1093" y="1050"/>
                      <a:pt x="1095" y="1044"/>
                      <a:pt x="1093" y="1038"/>
                    </a:cubicBezTo>
                    <a:cubicBezTo>
                      <a:pt x="1091" y="1032"/>
                      <a:pt x="1088" y="1024"/>
                      <a:pt x="1083" y="1020"/>
                    </a:cubicBezTo>
                    <a:cubicBezTo>
                      <a:pt x="1080" y="1018"/>
                      <a:pt x="1071" y="1024"/>
                      <a:pt x="1066" y="1028"/>
                    </a:cubicBezTo>
                    <a:cubicBezTo>
                      <a:pt x="1035" y="1054"/>
                      <a:pt x="1006" y="1083"/>
                      <a:pt x="972" y="1106"/>
                    </a:cubicBezTo>
                    <a:cubicBezTo>
                      <a:pt x="739" y="1269"/>
                      <a:pt x="408" y="1251"/>
                      <a:pt x="202" y="1063"/>
                    </a:cubicBezTo>
                    <a:cubicBezTo>
                      <a:pt x="90" y="960"/>
                      <a:pt x="28" y="830"/>
                      <a:pt x="6" y="680"/>
                    </a:cubicBezTo>
                    <a:cubicBezTo>
                      <a:pt x="5" y="672"/>
                      <a:pt x="2" y="664"/>
                      <a:pt x="0" y="656"/>
                    </a:cubicBezTo>
                    <a:cubicBezTo>
                      <a:pt x="0" y="607"/>
                      <a:pt x="0" y="559"/>
                      <a:pt x="0" y="510"/>
                    </a:cubicBezTo>
                    <a:cubicBezTo>
                      <a:pt x="2" y="499"/>
                      <a:pt x="5" y="489"/>
                      <a:pt x="6" y="478"/>
                    </a:cubicBezTo>
                    <a:cubicBezTo>
                      <a:pt x="24" y="348"/>
                      <a:pt x="68" y="228"/>
                      <a:pt x="155" y="130"/>
                    </a:cubicBezTo>
                    <a:cubicBezTo>
                      <a:pt x="198" y="82"/>
                      <a:pt x="253" y="43"/>
                      <a:pt x="302" y="0"/>
                    </a:cubicBezTo>
                    <a:cubicBezTo>
                      <a:pt x="314" y="0"/>
                      <a:pt x="326" y="0"/>
                      <a:pt x="338" y="0"/>
                    </a:cubicBezTo>
                    <a:cubicBezTo>
                      <a:pt x="375" y="38"/>
                      <a:pt x="372" y="60"/>
                      <a:pt x="327" y="90"/>
                    </a:cubicBezTo>
                    <a:cubicBezTo>
                      <a:pt x="188" y="185"/>
                      <a:pt x="116" y="321"/>
                      <a:pt x="93" y="485"/>
                    </a:cubicBezTo>
                    <a:cubicBezTo>
                      <a:pt x="75" y="616"/>
                      <a:pt x="91" y="744"/>
                      <a:pt x="154" y="863"/>
                    </a:cubicBezTo>
                    <a:cubicBezTo>
                      <a:pt x="257" y="1058"/>
                      <a:pt x="458" y="1144"/>
                      <a:pt x="655" y="1128"/>
                    </a:cubicBezTo>
                    <a:cubicBezTo>
                      <a:pt x="794" y="1116"/>
                      <a:pt x="913" y="1061"/>
                      <a:pt x="1011" y="959"/>
                    </a:cubicBezTo>
                    <a:cubicBezTo>
                      <a:pt x="1040" y="929"/>
                      <a:pt x="1077" y="922"/>
                      <a:pt x="1116" y="937"/>
                    </a:cubicBezTo>
                    <a:cubicBezTo>
                      <a:pt x="1156" y="953"/>
                      <a:pt x="1179" y="984"/>
                      <a:pt x="1179" y="1027"/>
                    </a:cubicBezTo>
                    <a:cubicBezTo>
                      <a:pt x="1180" y="1186"/>
                      <a:pt x="1180" y="1346"/>
                      <a:pt x="1179" y="1505"/>
                    </a:cubicBezTo>
                    <a:cubicBezTo>
                      <a:pt x="1179" y="1521"/>
                      <a:pt x="1163" y="1536"/>
                      <a:pt x="1155" y="1551"/>
                    </a:cubicBezTo>
                    <a:cubicBezTo>
                      <a:pt x="1143" y="1551"/>
                      <a:pt x="1131" y="1551"/>
                      <a:pt x="1119" y="1551"/>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mj-lt"/>
                  <a:ea typeface="+mn-ea"/>
                  <a:cs typeface="+mn-cs"/>
                </a:endParaRPr>
              </a:p>
            </p:txBody>
          </p:sp>
        </p:grpSp>
        <p:grpSp>
          <p:nvGrpSpPr>
            <p:cNvPr id="108" name="Group 107">
              <a:extLst>
                <a:ext uri="{FF2B5EF4-FFF2-40B4-BE49-F238E27FC236}">
                  <a16:creationId xmlns:a16="http://schemas.microsoft.com/office/drawing/2014/main" id="{AE683006-FEF9-46C4-864A-77FB8C1BD36B}"/>
                </a:ext>
              </a:extLst>
            </p:cNvPr>
            <p:cNvGrpSpPr>
              <a:grpSpLocks noChangeAspect="1"/>
            </p:cNvGrpSpPr>
            <p:nvPr/>
          </p:nvGrpSpPr>
          <p:grpSpPr bwMode="auto">
            <a:xfrm>
              <a:off x="6639931" y="2886388"/>
              <a:ext cx="992649" cy="1018731"/>
              <a:chOff x="-3490" y="-142"/>
              <a:chExt cx="3235" cy="3320"/>
            </a:xfrm>
            <a:solidFill>
              <a:schemeClr val="accent5"/>
            </a:solidFill>
          </p:grpSpPr>
          <p:sp>
            <p:nvSpPr>
              <p:cNvPr id="109" name="Freeform 5">
                <a:extLst>
                  <a:ext uri="{FF2B5EF4-FFF2-40B4-BE49-F238E27FC236}">
                    <a16:creationId xmlns:a16="http://schemas.microsoft.com/office/drawing/2014/main" id="{536475AF-A60B-4D56-8013-D34ADFEA068C}"/>
                  </a:ext>
                </a:extLst>
              </p:cNvPr>
              <p:cNvSpPr>
                <a:spLocks/>
              </p:cNvSpPr>
              <p:nvPr/>
            </p:nvSpPr>
            <p:spPr bwMode="auto">
              <a:xfrm>
                <a:off x="-3490" y="-142"/>
                <a:ext cx="3235" cy="3320"/>
              </a:xfrm>
              <a:custGeom>
                <a:avLst/>
                <a:gdLst>
                  <a:gd name="T0" fmla="*/ 3639 w 3776"/>
                  <a:gd name="T1" fmla="*/ 891 h 3874"/>
                  <a:gd name="T2" fmla="*/ 2442 w 3776"/>
                  <a:gd name="T3" fmla="*/ 567 h 3874"/>
                  <a:gd name="T4" fmla="*/ 1317 w 3776"/>
                  <a:gd name="T5" fmla="*/ 718 h 3874"/>
                  <a:gd name="T6" fmla="*/ 218 w 3776"/>
                  <a:gd name="T7" fmla="*/ 592 h 3874"/>
                  <a:gd name="T8" fmla="*/ 74 w 3776"/>
                  <a:gd name="T9" fmla="*/ 1484 h 3874"/>
                  <a:gd name="T10" fmla="*/ 112 w 3776"/>
                  <a:gd name="T11" fmla="*/ 2585 h 3874"/>
                  <a:gd name="T12" fmla="*/ 1334 w 3776"/>
                  <a:gd name="T13" fmla="*/ 3059 h 3874"/>
                  <a:gd name="T14" fmla="*/ 890 w 3776"/>
                  <a:gd name="T15" fmla="*/ 2721 h 3874"/>
                  <a:gd name="T16" fmla="*/ 819 w 3776"/>
                  <a:gd name="T17" fmla="*/ 1390 h 3874"/>
                  <a:gd name="T18" fmla="*/ 1333 w 3776"/>
                  <a:gd name="T19" fmla="*/ 1376 h 3874"/>
                  <a:gd name="T20" fmla="*/ 1527 w 3776"/>
                  <a:gd name="T21" fmla="*/ 1744 h 3874"/>
                  <a:gd name="T22" fmla="*/ 2472 w 3776"/>
                  <a:gd name="T23" fmla="*/ 1322 h 3874"/>
                  <a:gd name="T24" fmla="*/ 2550 w 3776"/>
                  <a:gd name="T25" fmla="*/ 1891 h 3874"/>
                  <a:gd name="T26" fmla="*/ 2941 w 3776"/>
                  <a:gd name="T27" fmla="*/ 1698 h 3874"/>
                  <a:gd name="T28" fmla="*/ 2643 w 3776"/>
                  <a:gd name="T29" fmla="*/ 1531 h 3874"/>
                  <a:gd name="T30" fmla="*/ 2820 w 3776"/>
                  <a:gd name="T31" fmla="*/ 2571 h 3874"/>
                  <a:gd name="T32" fmla="*/ 2453 w 3776"/>
                  <a:gd name="T33" fmla="*/ 2431 h 3874"/>
                  <a:gd name="T34" fmla="*/ 1738 w 3776"/>
                  <a:gd name="T35" fmla="*/ 2502 h 3874"/>
                  <a:gd name="T36" fmla="*/ 1965 w 3776"/>
                  <a:gd name="T37" fmla="*/ 2381 h 3874"/>
                  <a:gd name="T38" fmla="*/ 2259 w 3776"/>
                  <a:gd name="T39" fmla="*/ 2281 h 3874"/>
                  <a:gd name="T40" fmla="*/ 2612 w 3776"/>
                  <a:gd name="T41" fmla="*/ 2614 h 3874"/>
                  <a:gd name="T42" fmla="*/ 2684 w 3776"/>
                  <a:gd name="T43" fmla="*/ 2036 h 3874"/>
                  <a:gd name="T44" fmla="*/ 2147 w 3776"/>
                  <a:gd name="T45" fmla="*/ 1478 h 3874"/>
                  <a:gd name="T46" fmla="*/ 1816 w 3776"/>
                  <a:gd name="T47" fmla="*/ 1573 h 3874"/>
                  <a:gd name="T48" fmla="*/ 1081 w 3776"/>
                  <a:gd name="T49" fmla="*/ 1633 h 3874"/>
                  <a:gd name="T50" fmla="*/ 998 w 3776"/>
                  <a:gd name="T51" fmla="*/ 1951 h 3874"/>
                  <a:gd name="T52" fmla="*/ 1015 w 3776"/>
                  <a:gd name="T53" fmla="*/ 2183 h 3874"/>
                  <a:gd name="T54" fmla="*/ 1301 w 3776"/>
                  <a:gd name="T55" fmla="*/ 2449 h 3874"/>
                  <a:gd name="T56" fmla="*/ 1528 w 3776"/>
                  <a:gd name="T57" fmla="*/ 2258 h 3874"/>
                  <a:gd name="T58" fmla="*/ 1085 w 3776"/>
                  <a:gd name="T59" fmla="*/ 2653 h 3874"/>
                  <a:gd name="T60" fmla="*/ 1481 w 3776"/>
                  <a:gd name="T61" fmla="*/ 2549 h 3874"/>
                  <a:gd name="T62" fmla="*/ 1488 w 3776"/>
                  <a:gd name="T63" fmla="*/ 3332 h 3874"/>
                  <a:gd name="T64" fmla="*/ 2127 w 3776"/>
                  <a:gd name="T65" fmla="*/ 3608 h 3874"/>
                  <a:gd name="T66" fmla="*/ 1629 w 3776"/>
                  <a:gd name="T67" fmla="*/ 3773 h 3874"/>
                  <a:gd name="T68" fmla="*/ 2383 w 3776"/>
                  <a:gd name="T69" fmla="*/ 2855 h 3874"/>
                  <a:gd name="T70" fmla="*/ 2955 w 3776"/>
                  <a:gd name="T71" fmla="*/ 2955 h 3874"/>
                  <a:gd name="T72" fmla="*/ 2983 w 3776"/>
                  <a:gd name="T73" fmla="*/ 2144 h 3874"/>
                  <a:gd name="T74" fmla="*/ 3344 w 3776"/>
                  <a:gd name="T75" fmla="*/ 714 h 3874"/>
                  <a:gd name="T76" fmla="*/ 2892 w 3776"/>
                  <a:gd name="T77" fmla="*/ 1054 h 3874"/>
                  <a:gd name="T78" fmla="*/ 1816 w 3776"/>
                  <a:gd name="T79" fmla="*/ 1214 h 3874"/>
                  <a:gd name="T80" fmla="*/ 743 w 3776"/>
                  <a:gd name="T81" fmla="*/ 1228 h 3874"/>
                  <a:gd name="T82" fmla="*/ 713 w 3776"/>
                  <a:gd name="T83" fmla="*/ 1364 h 3874"/>
                  <a:gd name="T84" fmla="*/ 678 w 3776"/>
                  <a:gd name="T85" fmla="*/ 2155 h 3874"/>
                  <a:gd name="T86" fmla="*/ 819 w 3776"/>
                  <a:gd name="T87" fmla="*/ 2636 h 3874"/>
                  <a:gd name="T88" fmla="*/ 269 w 3776"/>
                  <a:gd name="T89" fmla="*/ 1782 h 3874"/>
                  <a:gd name="T90" fmla="*/ 231 w 3776"/>
                  <a:gd name="T91" fmla="*/ 1405 h 3874"/>
                  <a:gd name="T92" fmla="*/ 473 w 3776"/>
                  <a:gd name="T93" fmla="*/ 502 h 3874"/>
                  <a:gd name="T94" fmla="*/ 1048 w 3776"/>
                  <a:gd name="T95" fmla="*/ 612 h 3874"/>
                  <a:gd name="T96" fmla="*/ 1848 w 3776"/>
                  <a:gd name="T97" fmla="*/ 837 h 3874"/>
                  <a:gd name="T98" fmla="*/ 2517 w 3776"/>
                  <a:gd name="T99" fmla="*/ 637 h 3874"/>
                  <a:gd name="T100" fmla="*/ 3590 w 3776"/>
                  <a:gd name="T101" fmla="*/ 478 h 3874"/>
                  <a:gd name="T102" fmla="*/ 3429 w 3776"/>
                  <a:gd name="T103" fmla="*/ 2254 h 3874"/>
                  <a:gd name="T104" fmla="*/ 3335 w 3776"/>
                  <a:gd name="T105" fmla="*/ 3048 h 3874"/>
                  <a:gd name="T106" fmla="*/ 2538 w 3776"/>
                  <a:gd name="T107" fmla="*/ 3304 h 3874"/>
                  <a:gd name="T108" fmla="*/ 1809 w 3776"/>
                  <a:gd name="T109" fmla="*/ 3108 h 3874"/>
                  <a:gd name="T110" fmla="*/ 3322 w 3776"/>
                  <a:gd name="T111" fmla="*/ 3221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76" h="3874">
                    <a:moveTo>
                      <a:pt x="3538" y="2269"/>
                    </a:moveTo>
                    <a:cubicBezTo>
                      <a:pt x="3551" y="2236"/>
                      <a:pt x="3567" y="2204"/>
                      <a:pt x="3578" y="2171"/>
                    </a:cubicBezTo>
                    <a:cubicBezTo>
                      <a:pt x="3640" y="1982"/>
                      <a:pt x="3609" y="1804"/>
                      <a:pt x="3517" y="1633"/>
                    </a:cubicBezTo>
                    <a:cubicBezTo>
                      <a:pt x="3507" y="1614"/>
                      <a:pt x="3500" y="1600"/>
                      <a:pt x="3517" y="1578"/>
                    </a:cubicBezTo>
                    <a:cubicBezTo>
                      <a:pt x="3678" y="1371"/>
                      <a:pt x="3708" y="1138"/>
                      <a:pt x="3639" y="891"/>
                    </a:cubicBezTo>
                    <a:cubicBezTo>
                      <a:pt x="3619" y="820"/>
                      <a:pt x="3618" y="763"/>
                      <a:pt x="3649" y="694"/>
                    </a:cubicBezTo>
                    <a:cubicBezTo>
                      <a:pt x="3716" y="540"/>
                      <a:pt x="3710" y="388"/>
                      <a:pt x="3596" y="251"/>
                    </a:cubicBezTo>
                    <a:cubicBezTo>
                      <a:pt x="3431" y="53"/>
                      <a:pt x="2983" y="0"/>
                      <a:pt x="2821" y="348"/>
                    </a:cubicBezTo>
                    <a:cubicBezTo>
                      <a:pt x="2815" y="361"/>
                      <a:pt x="2798" y="377"/>
                      <a:pt x="2785" y="377"/>
                    </a:cubicBezTo>
                    <a:cubicBezTo>
                      <a:pt x="2638" y="382"/>
                      <a:pt x="2528" y="452"/>
                      <a:pt x="2442" y="567"/>
                    </a:cubicBezTo>
                    <a:cubicBezTo>
                      <a:pt x="2429" y="585"/>
                      <a:pt x="2418" y="589"/>
                      <a:pt x="2395" y="581"/>
                    </a:cubicBezTo>
                    <a:cubicBezTo>
                      <a:pt x="2208" y="510"/>
                      <a:pt x="2038" y="545"/>
                      <a:pt x="1882" y="666"/>
                    </a:cubicBezTo>
                    <a:cubicBezTo>
                      <a:pt x="1849" y="692"/>
                      <a:pt x="1819" y="722"/>
                      <a:pt x="1787" y="751"/>
                    </a:cubicBezTo>
                    <a:cubicBezTo>
                      <a:pt x="1721" y="698"/>
                      <a:pt x="1645" y="669"/>
                      <a:pt x="1562" y="677"/>
                    </a:cubicBezTo>
                    <a:cubicBezTo>
                      <a:pt x="1481" y="684"/>
                      <a:pt x="1402" y="703"/>
                      <a:pt x="1317" y="718"/>
                    </a:cubicBezTo>
                    <a:cubicBezTo>
                      <a:pt x="1319" y="721"/>
                      <a:pt x="1316" y="717"/>
                      <a:pt x="1313" y="713"/>
                    </a:cubicBezTo>
                    <a:cubicBezTo>
                      <a:pt x="1202" y="535"/>
                      <a:pt x="1061" y="474"/>
                      <a:pt x="852" y="510"/>
                    </a:cubicBezTo>
                    <a:cubicBezTo>
                      <a:pt x="838" y="512"/>
                      <a:pt x="820" y="503"/>
                      <a:pt x="807" y="494"/>
                    </a:cubicBezTo>
                    <a:cubicBezTo>
                      <a:pt x="774" y="472"/>
                      <a:pt x="747" y="442"/>
                      <a:pt x="712" y="424"/>
                    </a:cubicBezTo>
                    <a:cubicBezTo>
                      <a:pt x="542" y="336"/>
                      <a:pt x="315" y="415"/>
                      <a:pt x="218" y="592"/>
                    </a:cubicBezTo>
                    <a:cubicBezTo>
                      <a:pt x="156" y="707"/>
                      <a:pt x="156" y="828"/>
                      <a:pt x="185" y="951"/>
                    </a:cubicBezTo>
                    <a:cubicBezTo>
                      <a:pt x="188" y="964"/>
                      <a:pt x="190" y="983"/>
                      <a:pt x="183" y="992"/>
                    </a:cubicBezTo>
                    <a:cubicBezTo>
                      <a:pt x="111" y="1088"/>
                      <a:pt x="115" y="1191"/>
                      <a:pt x="152" y="1297"/>
                    </a:cubicBezTo>
                    <a:cubicBezTo>
                      <a:pt x="161" y="1321"/>
                      <a:pt x="157" y="1334"/>
                      <a:pt x="142" y="1355"/>
                    </a:cubicBezTo>
                    <a:cubicBezTo>
                      <a:pt x="115" y="1395"/>
                      <a:pt x="87" y="1438"/>
                      <a:pt x="74" y="1484"/>
                    </a:cubicBezTo>
                    <a:cubicBezTo>
                      <a:pt x="50" y="1573"/>
                      <a:pt x="78" y="1656"/>
                      <a:pt x="120" y="1736"/>
                    </a:cubicBezTo>
                    <a:cubicBezTo>
                      <a:pt x="126" y="1748"/>
                      <a:pt x="130" y="1769"/>
                      <a:pt x="124" y="1778"/>
                    </a:cubicBezTo>
                    <a:cubicBezTo>
                      <a:pt x="0" y="1951"/>
                      <a:pt x="56" y="2142"/>
                      <a:pt x="152" y="2261"/>
                    </a:cubicBezTo>
                    <a:cubicBezTo>
                      <a:pt x="160" y="2271"/>
                      <a:pt x="165" y="2292"/>
                      <a:pt x="160" y="2302"/>
                    </a:cubicBezTo>
                    <a:cubicBezTo>
                      <a:pt x="112" y="2391"/>
                      <a:pt x="104" y="2487"/>
                      <a:pt x="112" y="2585"/>
                    </a:cubicBezTo>
                    <a:cubicBezTo>
                      <a:pt x="127" y="2767"/>
                      <a:pt x="252" y="2904"/>
                      <a:pt x="430" y="2933"/>
                    </a:cubicBezTo>
                    <a:cubicBezTo>
                      <a:pt x="509" y="2946"/>
                      <a:pt x="589" y="2943"/>
                      <a:pt x="665" y="2914"/>
                    </a:cubicBezTo>
                    <a:cubicBezTo>
                      <a:pt x="694" y="2903"/>
                      <a:pt x="711" y="2908"/>
                      <a:pt x="736" y="2929"/>
                    </a:cubicBezTo>
                    <a:cubicBezTo>
                      <a:pt x="789" y="2973"/>
                      <a:pt x="845" y="3017"/>
                      <a:pt x="907" y="3047"/>
                    </a:cubicBezTo>
                    <a:cubicBezTo>
                      <a:pt x="1046" y="3114"/>
                      <a:pt x="1191" y="3090"/>
                      <a:pt x="1334" y="3059"/>
                    </a:cubicBezTo>
                    <a:cubicBezTo>
                      <a:pt x="1361" y="3053"/>
                      <a:pt x="1373" y="3029"/>
                      <a:pt x="1367" y="3001"/>
                    </a:cubicBezTo>
                    <a:cubicBezTo>
                      <a:pt x="1360" y="2973"/>
                      <a:pt x="1339" y="2960"/>
                      <a:pt x="1311" y="2964"/>
                    </a:cubicBezTo>
                    <a:cubicBezTo>
                      <a:pt x="1274" y="2969"/>
                      <a:pt x="1238" y="2977"/>
                      <a:pt x="1202" y="2983"/>
                    </a:cubicBezTo>
                    <a:cubicBezTo>
                      <a:pt x="1044" y="3007"/>
                      <a:pt x="907" y="2969"/>
                      <a:pt x="799" y="2853"/>
                    </a:cubicBezTo>
                    <a:cubicBezTo>
                      <a:pt x="831" y="2808"/>
                      <a:pt x="869" y="2768"/>
                      <a:pt x="890" y="2721"/>
                    </a:cubicBezTo>
                    <a:cubicBezTo>
                      <a:pt x="969" y="2549"/>
                      <a:pt x="935" y="2388"/>
                      <a:pt x="834" y="2235"/>
                    </a:cubicBezTo>
                    <a:cubicBezTo>
                      <a:pt x="826" y="2223"/>
                      <a:pt x="820" y="2202"/>
                      <a:pt x="824" y="2189"/>
                    </a:cubicBezTo>
                    <a:cubicBezTo>
                      <a:pt x="876" y="2046"/>
                      <a:pt x="850" y="1914"/>
                      <a:pt x="768" y="1791"/>
                    </a:cubicBezTo>
                    <a:cubicBezTo>
                      <a:pt x="754" y="1770"/>
                      <a:pt x="752" y="1755"/>
                      <a:pt x="764" y="1733"/>
                    </a:cubicBezTo>
                    <a:cubicBezTo>
                      <a:pt x="820" y="1625"/>
                      <a:pt x="839" y="1510"/>
                      <a:pt x="819" y="1390"/>
                    </a:cubicBezTo>
                    <a:cubicBezTo>
                      <a:pt x="815" y="1370"/>
                      <a:pt x="812" y="1351"/>
                      <a:pt x="811" y="1342"/>
                    </a:cubicBezTo>
                    <a:cubicBezTo>
                      <a:pt x="905" y="1305"/>
                      <a:pt x="994" y="1269"/>
                      <a:pt x="1087" y="1232"/>
                    </a:cubicBezTo>
                    <a:cubicBezTo>
                      <a:pt x="1119" y="1252"/>
                      <a:pt x="1158" y="1281"/>
                      <a:pt x="1200" y="1302"/>
                    </a:cubicBezTo>
                    <a:cubicBezTo>
                      <a:pt x="1243" y="1323"/>
                      <a:pt x="1289" y="1336"/>
                      <a:pt x="1335" y="1353"/>
                    </a:cubicBezTo>
                    <a:cubicBezTo>
                      <a:pt x="1334" y="1360"/>
                      <a:pt x="1335" y="1368"/>
                      <a:pt x="1333" y="1376"/>
                    </a:cubicBezTo>
                    <a:cubicBezTo>
                      <a:pt x="1288" y="1684"/>
                      <a:pt x="1467" y="1888"/>
                      <a:pt x="1715" y="1993"/>
                    </a:cubicBezTo>
                    <a:cubicBezTo>
                      <a:pt x="1744" y="2006"/>
                      <a:pt x="1767" y="1995"/>
                      <a:pt x="1779" y="1968"/>
                    </a:cubicBezTo>
                    <a:cubicBezTo>
                      <a:pt x="1791" y="1941"/>
                      <a:pt x="1781" y="1920"/>
                      <a:pt x="1757" y="1905"/>
                    </a:cubicBezTo>
                    <a:cubicBezTo>
                      <a:pt x="1747" y="1899"/>
                      <a:pt x="1737" y="1896"/>
                      <a:pt x="1727" y="1891"/>
                    </a:cubicBezTo>
                    <a:cubicBezTo>
                      <a:pt x="1651" y="1854"/>
                      <a:pt x="1582" y="1809"/>
                      <a:pt x="1527" y="1744"/>
                    </a:cubicBezTo>
                    <a:cubicBezTo>
                      <a:pt x="1432" y="1631"/>
                      <a:pt x="1406" y="1503"/>
                      <a:pt x="1436" y="1362"/>
                    </a:cubicBezTo>
                    <a:cubicBezTo>
                      <a:pt x="1495" y="1354"/>
                      <a:pt x="1550" y="1344"/>
                      <a:pt x="1606" y="1339"/>
                    </a:cubicBezTo>
                    <a:cubicBezTo>
                      <a:pt x="1631" y="1337"/>
                      <a:pt x="1660" y="1337"/>
                      <a:pt x="1683" y="1347"/>
                    </a:cubicBezTo>
                    <a:cubicBezTo>
                      <a:pt x="1887" y="1437"/>
                      <a:pt x="2093" y="1447"/>
                      <a:pt x="2292" y="1339"/>
                    </a:cubicBezTo>
                    <a:cubicBezTo>
                      <a:pt x="2354" y="1305"/>
                      <a:pt x="2408" y="1321"/>
                      <a:pt x="2472" y="1322"/>
                    </a:cubicBezTo>
                    <a:cubicBezTo>
                      <a:pt x="2460" y="1339"/>
                      <a:pt x="2452" y="1350"/>
                      <a:pt x="2445" y="1361"/>
                    </a:cubicBezTo>
                    <a:cubicBezTo>
                      <a:pt x="2372" y="1464"/>
                      <a:pt x="2340" y="1576"/>
                      <a:pt x="2362" y="1702"/>
                    </a:cubicBezTo>
                    <a:cubicBezTo>
                      <a:pt x="2378" y="1791"/>
                      <a:pt x="2416" y="1871"/>
                      <a:pt x="2468" y="1945"/>
                    </a:cubicBezTo>
                    <a:cubicBezTo>
                      <a:pt x="2485" y="1969"/>
                      <a:pt x="2510" y="1976"/>
                      <a:pt x="2536" y="1959"/>
                    </a:cubicBezTo>
                    <a:cubicBezTo>
                      <a:pt x="2562" y="1942"/>
                      <a:pt x="2565" y="1917"/>
                      <a:pt x="2550" y="1891"/>
                    </a:cubicBezTo>
                    <a:cubicBezTo>
                      <a:pt x="2543" y="1878"/>
                      <a:pt x="2534" y="1865"/>
                      <a:pt x="2526" y="1852"/>
                    </a:cubicBezTo>
                    <a:cubicBezTo>
                      <a:pt x="2402" y="1647"/>
                      <a:pt x="2442" y="1443"/>
                      <a:pt x="2641" y="1308"/>
                    </a:cubicBezTo>
                    <a:cubicBezTo>
                      <a:pt x="2702" y="1267"/>
                      <a:pt x="2776" y="1245"/>
                      <a:pt x="2846" y="1213"/>
                    </a:cubicBezTo>
                    <a:cubicBezTo>
                      <a:pt x="2813" y="1378"/>
                      <a:pt x="2850" y="1527"/>
                      <a:pt x="2937" y="1666"/>
                    </a:cubicBezTo>
                    <a:cubicBezTo>
                      <a:pt x="2942" y="1674"/>
                      <a:pt x="2945" y="1690"/>
                      <a:pt x="2941" y="1698"/>
                    </a:cubicBezTo>
                    <a:cubicBezTo>
                      <a:pt x="2920" y="1741"/>
                      <a:pt x="2897" y="1782"/>
                      <a:pt x="2872" y="1827"/>
                    </a:cubicBezTo>
                    <a:cubicBezTo>
                      <a:pt x="2806" y="1800"/>
                      <a:pt x="2754" y="1756"/>
                      <a:pt x="2741" y="1681"/>
                    </a:cubicBezTo>
                    <a:cubicBezTo>
                      <a:pt x="2734" y="1638"/>
                      <a:pt x="2738" y="1594"/>
                      <a:pt x="2741" y="1551"/>
                    </a:cubicBezTo>
                    <a:cubicBezTo>
                      <a:pt x="2743" y="1510"/>
                      <a:pt x="2732" y="1485"/>
                      <a:pt x="2701" y="1482"/>
                    </a:cubicBezTo>
                    <a:cubicBezTo>
                      <a:pt x="2665" y="1478"/>
                      <a:pt x="2649" y="1499"/>
                      <a:pt x="2643" y="1531"/>
                    </a:cubicBezTo>
                    <a:cubicBezTo>
                      <a:pt x="2609" y="1696"/>
                      <a:pt x="2670" y="1854"/>
                      <a:pt x="2833" y="1919"/>
                    </a:cubicBezTo>
                    <a:cubicBezTo>
                      <a:pt x="2844" y="1923"/>
                      <a:pt x="2856" y="1942"/>
                      <a:pt x="2855" y="1954"/>
                    </a:cubicBezTo>
                    <a:cubicBezTo>
                      <a:pt x="2854" y="2067"/>
                      <a:pt x="2882" y="2174"/>
                      <a:pt x="2931" y="2274"/>
                    </a:cubicBezTo>
                    <a:cubicBezTo>
                      <a:pt x="2942" y="2296"/>
                      <a:pt x="2939" y="2310"/>
                      <a:pt x="2925" y="2329"/>
                    </a:cubicBezTo>
                    <a:cubicBezTo>
                      <a:pt x="2870" y="2400"/>
                      <a:pt x="2834" y="2481"/>
                      <a:pt x="2820" y="2571"/>
                    </a:cubicBezTo>
                    <a:cubicBezTo>
                      <a:pt x="2814" y="2613"/>
                      <a:pt x="2811" y="2657"/>
                      <a:pt x="2807" y="2703"/>
                    </a:cubicBezTo>
                    <a:cubicBezTo>
                      <a:pt x="2677" y="2679"/>
                      <a:pt x="2562" y="2716"/>
                      <a:pt x="2460" y="2781"/>
                    </a:cubicBezTo>
                    <a:cubicBezTo>
                      <a:pt x="2406" y="2736"/>
                      <a:pt x="2354" y="2695"/>
                      <a:pt x="2305" y="2652"/>
                    </a:cubicBezTo>
                    <a:cubicBezTo>
                      <a:pt x="2297" y="2645"/>
                      <a:pt x="2292" y="2626"/>
                      <a:pt x="2294" y="2614"/>
                    </a:cubicBezTo>
                    <a:cubicBezTo>
                      <a:pt x="2309" y="2521"/>
                      <a:pt x="2369" y="2466"/>
                      <a:pt x="2453" y="2431"/>
                    </a:cubicBezTo>
                    <a:cubicBezTo>
                      <a:pt x="2497" y="2413"/>
                      <a:pt x="2512" y="2389"/>
                      <a:pt x="2498" y="2359"/>
                    </a:cubicBezTo>
                    <a:cubicBezTo>
                      <a:pt x="2486" y="2329"/>
                      <a:pt x="2457" y="2323"/>
                      <a:pt x="2414" y="2340"/>
                    </a:cubicBezTo>
                    <a:cubicBezTo>
                      <a:pt x="2299" y="2387"/>
                      <a:pt x="2222" y="2468"/>
                      <a:pt x="2194" y="2595"/>
                    </a:cubicBezTo>
                    <a:cubicBezTo>
                      <a:pt x="2057" y="2548"/>
                      <a:pt x="1921" y="2543"/>
                      <a:pt x="1787" y="2587"/>
                    </a:cubicBezTo>
                    <a:cubicBezTo>
                      <a:pt x="1769" y="2557"/>
                      <a:pt x="1754" y="2530"/>
                      <a:pt x="1738" y="2502"/>
                    </a:cubicBezTo>
                    <a:cubicBezTo>
                      <a:pt x="1786" y="2442"/>
                      <a:pt x="1796" y="2371"/>
                      <a:pt x="1795" y="2297"/>
                    </a:cubicBezTo>
                    <a:cubicBezTo>
                      <a:pt x="1945" y="2270"/>
                      <a:pt x="2053" y="2190"/>
                      <a:pt x="2113" y="2056"/>
                    </a:cubicBezTo>
                    <a:cubicBezTo>
                      <a:pt x="2159" y="2098"/>
                      <a:pt x="2200" y="2136"/>
                      <a:pt x="2244" y="2176"/>
                    </a:cubicBezTo>
                    <a:cubicBezTo>
                      <a:pt x="2173" y="2206"/>
                      <a:pt x="2120" y="2257"/>
                      <a:pt x="2074" y="2316"/>
                    </a:cubicBezTo>
                    <a:cubicBezTo>
                      <a:pt x="2047" y="2351"/>
                      <a:pt x="2014" y="2379"/>
                      <a:pt x="1965" y="2381"/>
                    </a:cubicBezTo>
                    <a:cubicBezTo>
                      <a:pt x="1957" y="2381"/>
                      <a:pt x="1947" y="2388"/>
                      <a:pt x="1943" y="2394"/>
                    </a:cubicBezTo>
                    <a:cubicBezTo>
                      <a:pt x="1931" y="2418"/>
                      <a:pt x="1921" y="2442"/>
                      <a:pt x="1907" y="2473"/>
                    </a:cubicBezTo>
                    <a:cubicBezTo>
                      <a:pt x="1935" y="2475"/>
                      <a:pt x="1957" y="2479"/>
                      <a:pt x="1978" y="2478"/>
                    </a:cubicBezTo>
                    <a:cubicBezTo>
                      <a:pt x="2056" y="2475"/>
                      <a:pt x="2108" y="2428"/>
                      <a:pt x="2157" y="2374"/>
                    </a:cubicBezTo>
                    <a:cubicBezTo>
                      <a:pt x="2187" y="2340"/>
                      <a:pt x="2220" y="2304"/>
                      <a:pt x="2259" y="2281"/>
                    </a:cubicBezTo>
                    <a:cubicBezTo>
                      <a:pt x="2352" y="2225"/>
                      <a:pt x="2456" y="2216"/>
                      <a:pt x="2561" y="2233"/>
                    </a:cubicBezTo>
                    <a:cubicBezTo>
                      <a:pt x="2640" y="2245"/>
                      <a:pt x="2681" y="2290"/>
                      <a:pt x="2686" y="2362"/>
                    </a:cubicBezTo>
                    <a:cubicBezTo>
                      <a:pt x="2692" y="2435"/>
                      <a:pt x="2653" y="2493"/>
                      <a:pt x="2580" y="2519"/>
                    </a:cubicBezTo>
                    <a:cubicBezTo>
                      <a:pt x="2539" y="2534"/>
                      <a:pt x="2523" y="2557"/>
                      <a:pt x="2536" y="2588"/>
                    </a:cubicBezTo>
                    <a:cubicBezTo>
                      <a:pt x="2551" y="2625"/>
                      <a:pt x="2581" y="2623"/>
                      <a:pt x="2612" y="2614"/>
                    </a:cubicBezTo>
                    <a:cubicBezTo>
                      <a:pt x="2719" y="2581"/>
                      <a:pt x="2793" y="2471"/>
                      <a:pt x="2786" y="2359"/>
                    </a:cubicBezTo>
                    <a:cubicBezTo>
                      <a:pt x="2780" y="2280"/>
                      <a:pt x="2747" y="2218"/>
                      <a:pt x="2688" y="2177"/>
                    </a:cubicBezTo>
                    <a:cubicBezTo>
                      <a:pt x="2713" y="2149"/>
                      <a:pt x="2738" y="2125"/>
                      <a:pt x="2758" y="2098"/>
                    </a:cubicBezTo>
                    <a:cubicBezTo>
                      <a:pt x="2775" y="2076"/>
                      <a:pt x="2773" y="2050"/>
                      <a:pt x="2750" y="2032"/>
                    </a:cubicBezTo>
                    <a:cubicBezTo>
                      <a:pt x="2728" y="2014"/>
                      <a:pt x="2702" y="2014"/>
                      <a:pt x="2684" y="2036"/>
                    </a:cubicBezTo>
                    <a:cubicBezTo>
                      <a:pt x="2614" y="2118"/>
                      <a:pt x="2523" y="2133"/>
                      <a:pt x="2424" y="2123"/>
                    </a:cubicBezTo>
                    <a:cubicBezTo>
                      <a:pt x="2262" y="2107"/>
                      <a:pt x="2143" y="1976"/>
                      <a:pt x="2140" y="1814"/>
                    </a:cubicBezTo>
                    <a:cubicBezTo>
                      <a:pt x="2138" y="1712"/>
                      <a:pt x="2163" y="1619"/>
                      <a:pt x="2225" y="1537"/>
                    </a:cubicBezTo>
                    <a:cubicBezTo>
                      <a:pt x="2244" y="1512"/>
                      <a:pt x="2247" y="1487"/>
                      <a:pt x="2224" y="1464"/>
                    </a:cubicBezTo>
                    <a:cubicBezTo>
                      <a:pt x="2201" y="1441"/>
                      <a:pt x="2168" y="1445"/>
                      <a:pt x="2147" y="1478"/>
                    </a:cubicBezTo>
                    <a:cubicBezTo>
                      <a:pt x="2114" y="1530"/>
                      <a:pt x="2085" y="1585"/>
                      <a:pt x="2055" y="1638"/>
                    </a:cubicBezTo>
                    <a:cubicBezTo>
                      <a:pt x="2028" y="1612"/>
                      <a:pt x="2000" y="1582"/>
                      <a:pt x="1968" y="1556"/>
                    </a:cubicBezTo>
                    <a:cubicBezTo>
                      <a:pt x="1935" y="1530"/>
                      <a:pt x="1898" y="1509"/>
                      <a:pt x="1862" y="1486"/>
                    </a:cubicBezTo>
                    <a:cubicBezTo>
                      <a:pt x="1839" y="1471"/>
                      <a:pt x="1815" y="1471"/>
                      <a:pt x="1795" y="1492"/>
                    </a:cubicBezTo>
                    <a:cubicBezTo>
                      <a:pt x="1771" y="1518"/>
                      <a:pt x="1779" y="1552"/>
                      <a:pt x="1816" y="1573"/>
                    </a:cubicBezTo>
                    <a:cubicBezTo>
                      <a:pt x="1882" y="1610"/>
                      <a:pt x="1942" y="1655"/>
                      <a:pt x="1987" y="1717"/>
                    </a:cubicBezTo>
                    <a:cubicBezTo>
                      <a:pt x="2113" y="1893"/>
                      <a:pt x="2027" y="2135"/>
                      <a:pt x="1818" y="2190"/>
                    </a:cubicBezTo>
                    <a:cubicBezTo>
                      <a:pt x="1631" y="2239"/>
                      <a:pt x="1382" y="2111"/>
                      <a:pt x="1293" y="1923"/>
                    </a:cubicBezTo>
                    <a:cubicBezTo>
                      <a:pt x="1252" y="1835"/>
                      <a:pt x="1204" y="1750"/>
                      <a:pt x="1157" y="1665"/>
                    </a:cubicBezTo>
                    <a:cubicBezTo>
                      <a:pt x="1136" y="1627"/>
                      <a:pt x="1107" y="1617"/>
                      <a:pt x="1081" y="1633"/>
                    </a:cubicBezTo>
                    <a:cubicBezTo>
                      <a:pt x="1053" y="1649"/>
                      <a:pt x="1050" y="1677"/>
                      <a:pt x="1072" y="1715"/>
                    </a:cubicBezTo>
                    <a:cubicBezTo>
                      <a:pt x="1097" y="1758"/>
                      <a:pt x="1122" y="1802"/>
                      <a:pt x="1144" y="1841"/>
                    </a:cubicBezTo>
                    <a:cubicBezTo>
                      <a:pt x="1086" y="1845"/>
                      <a:pt x="1031" y="1846"/>
                      <a:pt x="976" y="1855"/>
                    </a:cubicBezTo>
                    <a:cubicBezTo>
                      <a:pt x="933" y="1861"/>
                      <a:pt x="916" y="1886"/>
                      <a:pt x="923" y="1918"/>
                    </a:cubicBezTo>
                    <a:cubicBezTo>
                      <a:pt x="930" y="1950"/>
                      <a:pt x="954" y="1960"/>
                      <a:pt x="998" y="1951"/>
                    </a:cubicBezTo>
                    <a:cubicBezTo>
                      <a:pt x="1113" y="1925"/>
                      <a:pt x="1185" y="1952"/>
                      <a:pt x="1254" y="2048"/>
                    </a:cubicBezTo>
                    <a:cubicBezTo>
                      <a:pt x="1260" y="2057"/>
                      <a:pt x="1267" y="2066"/>
                      <a:pt x="1274" y="2075"/>
                    </a:cubicBezTo>
                    <a:cubicBezTo>
                      <a:pt x="1305" y="2113"/>
                      <a:pt x="1307" y="2129"/>
                      <a:pt x="1271" y="2164"/>
                    </a:cubicBezTo>
                    <a:cubicBezTo>
                      <a:pt x="1252" y="2182"/>
                      <a:pt x="1227" y="2198"/>
                      <a:pt x="1202" y="2204"/>
                    </a:cubicBezTo>
                    <a:cubicBezTo>
                      <a:pt x="1138" y="2221"/>
                      <a:pt x="1074" y="2212"/>
                      <a:pt x="1015" y="2183"/>
                    </a:cubicBezTo>
                    <a:cubicBezTo>
                      <a:pt x="985" y="2169"/>
                      <a:pt x="961" y="2171"/>
                      <a:pt x="944" y="2198"/>
                    </a:cubicBezTo>
                    <a:cubicBezTo>
                      <a:pt x="926" y="2227"/>
                      <a:pt x="936" y="2255"/>
                      <a:pt x="964" y="2268"/>
                    </a:cubicBezTo>
                    <a:cubicBezTo>
                      <a:pt x="998" y="2284"/>
                      <a:pt x="1035" y="2299"/>
                      <a:pt x="1072" y="2302"/>
                    </a:cubicBezTo>
                    <a:cubicBezTo>
                      <a:pt x="1151" y="2310"/>
                      <a:pt x="1211" y="2339"/>
                      <a:pt x="1238" y="2419"/>
                    </a:cubicBezTo>
                    <a:cubicBezTo>
                      <a:pt x="1248" y="2448"/>
                      <a:pt x="1272" y="2460"/>
                      <a:pt x="1301" y="2449"/>
                    </a:cubicBezTo>
                    <a:cubicBezTo>
                      <a:pt x="1331" y="2438"/>
                      <a:pt x="1342" y="2413"/>
                      <a:pt x="1329" y="2382"/>
                    </a:cubicBezTo>
                    <a:cubicBezTo>
                      <a:pt x="1314" y="2349"/>
                      <a:pt x="1296" y="2317"/>
                      <a:pt x="1280" y="2285"/>
                    </a:cubicBezTo>
                    <a:cubicBezTo>
                      <a:pt x="1285" y="2290"/>
                      <a:pt x="1290" y="2296"/>
                      <a:pt x="1295" y="2301"/>
                    </a:cubicBezTo>
                    <a:cubicBezTo>
                      <a:pt x="1329" y="2267"/>
                      <a:pt x="1363" y="2232"/>
                      <a:pt x="1399" y="2195"/>
                    </a:cubicBezTo>
                    <a:cubicBezTo>
                      <a:pt x="1430" y="2210"/>
                      <a:pt x="1478" y="2238"/>
                      <a:pt x="1528" y="2258"/>
                    </a:cubicBezTo>
                    <a:cubicBezTo>
                      <a:pt x="1580" y="2277"/>
                      <a:pt x="1635" y="2288"/>
                      <a:pt x="1692" y="2304"/>
                    </a:cubicBezTo>
                    <a:cubicBezTo>
                      <a:pt x="1700" y="2346"/>
                      <a:pt x="1693" y="2388"/>
                      <a:pt x="1669" y="2426"/>
                    </a:cubicBezTo>
                    <a:cubicBezTo>
                      <a:pt x="1663" y="2436"/>
                      <a:pt x="1643" y="2445"/>
                      <a:pt x="1633" y="2443"/>
                    </a:cubicBezTo>
                    <a:cubicBezTo>
                      <a:pt x="1500" y="2410"/>
                      <a:pt x="1394" y="2460"/>
                      <a:pt x="1304" y="2553"/>
                    </a:cubicBezTo>
                    <a:cubicBezTo>
                      <a:pt x="1243" y="2615"/>
                      <a:pt x="1178" y="2662"/>
                      <a:pt x="1085" y="2653"/>
                    </a:cubicBezTo>
                    <a:cubicBezTo>
                      <a:pt x="1057" y="2650"/>
                      <a:pt x="1034" y="2670"/>
                      <a:pt x="1037" y="2697"/>
                    </a:cubicBezTo>
                    <a:cubicBezTo>
                      <a:pt x="1039" y="2716"/>
                      <a:pt x="1057" y="2738"/>
                      <a:pt x="1074" y="2747"/>
                    </a:cubicBezTo>
                    <a:cubicBezTo>
                      <a:pt x="1090" y="2756"/>
                      <a:pt x="1114" y="2754"/>
                      <a:pt x="1134" y="2752"/>
                    </a:cubicBezTo>
                    <a:cubicBezTo>
                      <a:pt x="1223" y="2744"/>
                      <a:pt x="1294" y="2702"/>
                      <a:pt x="1357" y="2641"/>
                    </a:cubicBezTo>
                    <a:cubicBezTo>
                      <a:pt x="1394" y="2606"/>
                      <a:pt x="1436" y="2573"/>
                      <a:pt x="1481" y="2549"/>
                    </a:cubicBezTo>
                    <a:cubicBezTo>
                      <a:pt x="1528" y="2522"/>
                      <a:pt x="1584" y="2522"/>
                      <a:pt x="1631" y="2550"/>
                    </a:cubicBezTo>
                    <a:cubicBezTo>
                      <a:pt x="1656" y="2564"/>
                      <a:pt x="1673" y="2597"/>
                      <a:pt x="1688" y="2624"/>
                    </a:cubicBezTo>
                    <a:cubicBezTo>
                      <a:pt x="1691" y="2630"/>
                      <a:pt x="1665" y="2653"/>
                      <a:pt x="1650" y="2664"/>
                    </a:cubicBezTo>
                    <a:cubicBezTo>
                      <a:pt x="1473" y="2805"/>
                      <a:pt x="1406" y="3044"/>
                      <a:pt x="1488" y="3251"/>
                    </a:cubicBezTo>
                    <a:cubicBezTo>
                      <a:pt x="1500" y="3280"/>
                      <a:pt x="1501" y="3303"/>
                      <a:pt x="1488" y="3332"/>
                    </a:cubicBezTo>
                    <a:cubicBezTo>
                      <a:pt x="1425" y="3469"/>
                      <a:pt x="1410" y="3610"/>
                      <a:pt x="1459" y="3755"/>
                    </a:cubicBezTo>
                    <a:cubicBezTo>
                      <a:pt x="1482" y="3827"/>
                      <a:pt x="1533" y="3869"/>
                      <a:pt x="1607" y="3871"/>
                    </a:cubicBezTo>
                    <a:cubicBezTo>
                      <a:pt x="1729" y="3874"/>
                      <a:pt x="1851" y="3874"/>
                      <a:pt x="1973" y="3871"/>
                    </a:cubicBezTo>
                    <a:cubicBezTo>
                      <a:pt x="2062" y="3868"/>
                      <a:pt x="2123" y="3803"/>
                      <a:pt x="2127" y="3715"/>
                    </a:cubicBezTo>
                    <a:cubicBezTo>
                      <a:pt x="2128" y="3679"/>
                      <a:pt x="2127" y="3644"/>
                      <a:pt x="2127" y="3608"/>
                    </a:cubicBezTo>
                    <a:cubicBezTo>
                      <a:pt x="2126" y="3576"/>
                      <a:pt x="2112" y="3554"/>
                      <a:pt x="2078" y="3554"/>
                    </a:cubicBezTo>
                    <a:cubicBezTo>
                      <a:pt x="2045" y="3553"/>
                      <a:pt x="2030" y="3576"/>
                      <a:pt x="2029" y="3607"/>
                    </a:cubicBezTo>
                    <a:cubicBezTo>
                      <a:pt x="2027" y="3637"/>
                      <a:pt x="2029" y="3667"/>
                      <a:pt x="2028" y="3697"/>
                    </a:cubicBezTo>
                    <a:cubicBezTo>
                      <a:pt x="2027" y="3751"/>
                      <a:pt x="2007" y="3773"/>
                      <a:pt x="1954" y="3773"/>
                    </a:cubicBezTo>
                    <a:cubicBezTo>
                      <a:pt x="1845" y="3774"/>
                      <a:pt x="1737" y="3772"/>
                      <a:pt x="1629" y="3773"/>
                    </a:cubicBezTo>
                    <a:cubicBezTo>
                      <a:pt x="1585" y="3774"/>
                      <a:pt x="1561" y="3754"/>
                      <a:pt x="1548" y="3713"/>
                    </a:cubicBezTo>
                    <a:cubicBezTo>
                      <a:pt x="1511" y="3588"/>
                      <a:pt x="1528" y="3468"/>
                      <a:pt x="1587" y="3355"/>
                    </a:cubicBezTo>
                    <a:cubicBezTo>
                      <a:pt x="1609" y="3311"/>
                      <a:pt x="1608" y="3277"/>
                      <a:pt x="1589" y="3232"/>
                    </a:cubicBezTo>
                    <a:cubicBezTo>
                      <a:pt x="1488" y="3008"/>
                      <a:pt x="1610" y="2738"/>
                      <a:pt x="1844" y="2675"/>
                    </a:cubicBezTo>
                    <a:cubicBezTo>
                      <a:pt x="2060" y="2618"/>
                      <a:pt x="2240" y="2685"/>
                      <a:pt x="2383" y="2855"/>
                    </a:cubicBezTo>
                    <a:cubicBezTo>
                      <a:pt x="2434" y="2916"/>
                      <a:pt x="2436" y="2916"/>
                      <a:pt x="2502" y="2873"/>
                    </a:cubicBezTo>
                    <a:cubicBezTo>
                      <a:pt x="2591" y="2815"/>
                      <a:pt x="2684" y="2779"/>
                      <a:pt x="2793" y="2803"/>
                    </a:cubicBezTo>
                    <a:cubicBezTo>
                      <a:pt x="2818" y="2809"/>
                      <a:pt x="2832" y="2821"/>
                      <a:pt x="2841" y="2846"/>
                    </a:cubicBezTo>
                    <a:cubicBezTo>
                      <a:pt x="2850" y="2875"/>
                      <a:pt x="2866" y="2901"/>
                      <a:pt x="2881" y="2927"/>
                    </a:cubicBezTo>
                    <a:cubicBezTo>
                      <a:pt x="2898" y="2957"/>
                      <a:pt x="2921" y="2973"/>
                      <a:pt x="2955" y="2955"/>
                    </a:cubicBezTo>
                    <a:cubicBezTo>
                      <a:pt x="2984" y="2939"/>
                      <a:pt x="2982" y="2912"/>
                      <a:pt x="2965" y="2873"/>
                    </a:cubicBezTo>
                    <a:cubicBezTo>
                      <a:pt x="2943" y="2823"/>
                      <a:pt x="2921" y="2772"/>
                      <a:pt x="2914" y="2719"/>
                    </a:cubicBezTo>
                    <a:cubicBezTo>
                      <a:pt x="2896" y="2581"/>
                      <a:pt x="2940" y="2459"/>
                      <a:pt x="3032" y="2355"/>
                    </a:cubicBezTo>
                    <a:cubicBezTo>
                      <a:pt x="3057" y="2326"/>
                      <a:pt x="3059" y="2301"/>
                      <a:pt x="3039" y="2267"/>
                    </a:cubicBezTo>
                    <a:cubicBezTo>
                      <a:pt x="3017" y="2228"/>
                      <a:pt x="2997" y="2186"/>
                      <a:pt x="2983" y="2144"/>
                    </a:cubicBezTo>
                    <a:cubicBezTo>
                      <a:pt x="2935" y="2003"/>
                      <a:pt x="2942" y="1866"/>
                      <a:pt x="3033" y="1742"/>
                    </a:cubicBezTo>
                    <a:cubicBezTo>
                      <a:pt x="3073" y="1686"/>
                      <a:pt x="3073" y="1686"/>
                      <a:pt x="3032" y="1628"/>
                    </a:cubicBezTo>
                    <a:cubicBezTo>
                      <a:pt x="2925" y="1475"/>
                      <a:pt x="2900" y="1313"/>
                      <a:pt x="2975" y="1139"/>
                    </a:cubicBezTo>
                    <a:cubicBezTo>
                      <a:pt x="2987" y="1113"/>
                      <a:pt x="3002" y="1098"/>
                      <a:pt x="3029" y="1088"/>
                    </a:cubicBezTo>
                    <a:cubicBezTo>
                      <a:pt x="3200" y="1020"/>
                      <a:pt x="3297" y="887"/>
                      <a:pt x="3344" y="714"/>
                    </a:cubicBezTo>
                    <a:cubicBezTo>
                      <a:pt x="3353" y="682"/>
                      <a:pt x="3342" y="659"/>
                      <a:pt x="3310" y="650"/>
                    </a:cubicBezTo>
                    <a:cubicBezTo>
                      <a:pt x="3278" y="641"/>
                      <a:pt x="3258" y="658"/>
                      <a:pt x="3249" y="689"/>
                    </a:cubicBezTo>
                    <a:cubicBezTo>
                      <a:pt x="3246" y="698"/>
                      <a:pt x="3244" y="707"/>
                      <a:pt x="3241" y="716"/>
                    </a:cubicBezTo>
                    <a:cubicBezTo>
                      <a:pt x="3197" y="848"/>
                      <a:pt x="3119" y="947"/>
                      <a:pt x="2987" y="1000"/>
                    </a:cubicBezTo>
                    <a:cubicBezTo>
                      <a:pt x="2953" y="1013"/>
                      <a:pt x="2921" y="1032"/>
                      <a:pt x="2892" y="1054"/>
                    </a:cubicBezTo>
                    <a:cubicBezTo>
                      <a:pt x="2732" y="1177"/>
                      <a:pt x="2560" y="1254"/>
                      <a:pt x="2351" y="1208"/>
                    </a:cubicBezTo>
                    <a:cubicBezTo>
                      <a:pt x="2336" y="1205"/>
                      <a:pt x="2316" y="1212"/>
                      <a:pt x="2302" y="1221"/>
                    </a:cubicBezTo>
                    <a:cubicBezTo>
                      <a:pt x="2218" y="1277"/>
                      <a:pt x="2125" y="1307"/>
                      <a:pt x="2025" y="1314"/>
                    </a:cubicBezTo>
                    <a:cubicBezTo>
                      <a:pt x="1934" y="1320"/>
                      <a:pt x="1847" y="1305"/>
                      <a:pt x="1767" y="1272"/>
                    </a:cubicBezTo>
                    <a:cubicBezTo>
                      <a:pt x="1784" y="1252"/>
                      <a:pt x="1800" y="1233"/>
                      <a:pt x="1816" y="1214"/>
                    </a:cubicBezTo>
                    <a:cubicBezTo>
                      <a:pt x="1837" y="1190"/>
                      <a:pt x="1842" y="1164"/>
                      <a:pt x="1818" y="1141"/>
                    </a:cubicBezTo>
                    <a:cubicBezTo>
                      <a:pt x="1795" y="1119"/>
                      <a:pt x="1766" y="1121"/>
                      <a:pt x="1745" y="1146"/>
                    </a:cubicBezTo>
                    <a:cubicBezTo>
                      <a:pt x="1616" y="1303"/>
                      <a:pt x="1278" y="1293"/>
                      <a:pt x="1131" y="1134"/>
                    </a:cubicBezTo>
                    <a:cubicBezTo>
                      <a:pt x="1092" y="1091"/>
                      <a:pt x="1078" y="1093"/>
                      <a:pt x="1031" y="1131"/>
                    </a:cubicBezTo>
                    <a:cubicBezTo>
                      <a:pt x="948" y="1200"/>
                      <a:pt x="852" y="1239"/>
                      <a:pt x="743" y="1228"/>
                    </a:cubicBezTo>
                    <a:cubicBezTo>
                      <a:pt x="641" y="1218"/>
                      <a:pt x="556" y="1175"/>
                      <a:pt x="515" y="1073"/>
                    </a:cubicBezTo>
                    <a:cubicBezTo>
                      <a:pt x="498" y="1030"/>
                      <a:pt x="477" y="1016"/>
                      <a:pt x="447" y="1027"/>
                    </a:cubicBezTo>
                    <a:cubicBezTo>
                      <a:pt x="416" y="1039"/>
                      <a:pt x="408" y="1065"/>
                      <a:pt x="423" y="1106"/>
                    </a:cubicBezTo>
                    <a:cubicBezTo>
                      <a:pt x="464" y="1221"/>
                      <a:pt x="551" y="1284"/>
                      <a:pt x="664" y="1314"/>
                    </a:cubicBezTo>
                    <a:cubicBezTo>
                      <a:pt x="695" y="1322"/>
                      <a:pt x="706" y="1336"/>
                      <a:pt x="713" y="1364"/>
                    </a:cubicBezTo>
                    <a:cubicBezTo>
                      <a:pt x="744" y="1492"/>
                      <a:pt x="725" y="1612"/>
                      <a:pt x="655" y="1723"/>
                    </a:cubicBezTo>
                    <a:cubicBezTo>
                      <a:pt x="634" y="1757"/>
                      <a:pt x="637" y="1782"/>
                      <a:pt x="660" y="1815"/>
                    </a:cubicBezTo>
                    <a:cubicBezTo>
                      <a:pt x="692" y="1859"/>
                      <a:pt x="719" y="1907"/>
                      <a:pt x="738" y="1958"/>
                    </a:cubicBezTo>
                    <a:cubicBezTo>
                      <a:pt x="763" y="2025"/>
                      <a:pt x="758" y="2094"/>
                      <a:pt x="726" y="2160"/>
                    </a:cubicBezTo>
                    <a:cubicBezTo>
                      <a:pt x="708" y="2158"/>
                      <a:pt x="693" y="2156"/>
                      <a:pt x="678" y="2155"/>
                    </a:cubicBezTo>
                    <a:cubicBezTo>
                      <a:pt x="663" y="2154"/>
                      <a:pt x="648" y="2153"/>
                      <a:pt x="633" y="2154"/>
                    </a:cubicBezTo>
                    <a:cubicBezTo>
                      <a:pt x="575" y="2155"/>
                      <a:pt x="551" y="2170"/>
                      <a:pt x="551" y="2206"/>
                    </a:cubicBezTo>
                    <a:cubicBezTo>
                      <a:pt x="552" y="2241"/>
                      <a:pt x="575" y="2253"/>
                      <a:pt x="634" y="2253"/>
                    </a:cubicBezTo>
                    <a:cubicBezTo>
                      <a:pt x="677" y="2253"/>
                      <a:pt x="721" y="2250"/>
                      <a:pt x="750" y="2290"/>
                    </a:cubicBezTo>
                    <a:cubicBezTo>
                      <a:pt x="826" y="2395"/>
                      <a:pt x="855" y="2510"/>
                      <a:pt x="819" y="2636"/>
                    </a:cubicBezTo>
                    <a:cubicBezTo>
                      <a:pt x="775" y="2785"/>
                      <a:pt x="626" y="2867"/>
                      <a:pt x="437" y="2833"/>
                    </a:cubicBezTo>
                    <a:cubicBezTo>
                      <a:pt x="238" y="2798"/>
                      <a:pt x="137" y="2534"/>
                      <a:pt x="247" y="2352"/>
                    </a:cubicBezTo>
                    <a:cubicBezTo>
                      <a:pt x="263" y="2327"/>
                      <a:pt x="290" y="2298"/>
                      <a:pt x="288" y="2273"/>
                    </a:cubicBezTo>
                    <a:cubicBezTo>
                      <a:pt x="285" y="2248"/>
                      <a:pt x="253" y="2225"/>
                      <a:pt x="232" y="2201"/>
                    </a:cubicBezTo>
                    <a:cubicBezTo>
                      <a:pt x="135" y="2090"/>
                      <a:pt x="102" y="1891"/>
                      <a:pt x="269" y="1782"/>
                    </a:cubicBezTo>
                    <a:cubicBezTo>
                      <a:pt x="278" y="1776"/>
                      <a:pt x="290" y="1769"/>
                      <a:pt x="293" y="1760"/>
                    </a:cubicBezTo>
                    <a:cubicBezTo>
                      <a:pt x="298" y="1741"/>
                      <a:pt x="306" y="1715"/>
                      <a:pt x="297" y="1702"/>
                    </a:cubicBezTo>
                    <a:cubicBezTo>
                      <a:pt x="288" y="1688"/>
                      <a:pt x="261" y="1685"/>
                      <a:pt x="241" y="1682"/>
                    </a:cubicBezTo>
                    <a:cubicBezTo>
                      <a:pt x="233" y="1681"/>
                      <a:pt x="223" y="1690"/>
                      <a:pt x="214" y="1695"/>
                    </a:cubicBezTo>
                    <a:cubicBezTo>
                      <a:pt x="144" y="1584"/>
                      <a:pt x="150" y="1479"/>
                      <a:pt x="231" y="1405"/>
                    </a:cubicBezTo>
                    <a:cubicBezTo>
                      <a:pt x="284" y="1356"/>
                      <a:pt x="283" y="1356"/>
                      <a:pt x="255" y="1288"/>
                    </a:cubicBezTo>
                    <a:cubicBezTo>
                      <a:pt x="217" y="1196"/>
                      <a:pt x="203" y="1107"/>
                      <a:pt x="286" y="1027"/>
                    </a:cubicBezTo>
                    <a:cubicBezTo>
                      <a:pt x="297" y="1016"/>
                      <a:pt x="297" y="989"/>
                      <a:pt x="294" y="970"/>
                    </a:cubicBezTo>
                    <a:cubicBezTo>
                      <a:pt x="289" y="937"/>
                      <a:pt x="277" y="904"/>
                      <a:pt x="271" y="871"/>
                    </a:cubicBezTo>
                    <a:cubicBezTo>
                      <a:pt x="241" y="702"/>
                      <a:pt x="320" y="558"/>
                      <a:pt x="473" y="502"/>
                    </a:cubicBezTo>
                    <a:cubicBezTo>
                      <a:pt x="565" y="468"/>
                      <a:pt x="676" y="493"/>
                      <a:pt x="719" y="552"/>
                    </a:cubicBezTo>
                    <a:cubicBezTo>
                      <a:pt x="682" y="589"/>
                      <a:pt x="645" y="623"/>
                      <a:pt x="612" y="660"/>
                    </a:cubicBezTo>
                    <a:cubicBezTo>
                      <a:pt x="589" y="685"/>
                      <a:pt x="589" y="715"/>
                      <a:pt x="619" y="735"/>
                    </a:cubicBezTo>
                    <a:cubicBezTo>
                      <a:pt x="645" y="754"/>
                      <a:pt x="669" y="745"/>
                      <a:pt x="690" y="720"/>
                    </a:cubicBezTo>
                    <a:cubicBezTo>
                      <a:pt x="778" y="613"/>
                      <a:pt x="918" y="571"/>
                      <a:pt x="1048" y="612"/>
                    </a:cubicBezTo>
                    <a:cubicBezTo>
                      <a:pt x="1147" y="643"/>
                      <a:pt x="1206" y="715"/>
                      <a:pt x="1250" y="805"/>
                    </a:cubicBezTo>
                    <a:cubicBezTo>
                      <a:pt x="1272" y="851"/>
                      <a:pt x="1291" y="856"/>
                      <a:pt x="1337" y="835"/>
                    </a:cubicBezTo>
                    <a:cubicBezTo>
                      <a:pt x="1377" y="817"/>
                      <a:pt x="1417" y="798"/>
                      <a:pt x="1459" y="787"/>
                    </a:cubicBezTo>
                    <a:cubicBezTo>
                      <a:pt x="1562" y="761"/>
                      <a:pt x="1661" y="764"/>
                      <a:pt x="1742" y="845"/>
                    </a:cubicBezTo>
                    <a:cubicBezTo>
                      <a:pt x="1788" y="890"/>
                      <a:pt x="1807" y="887"/>
                      <a:pt x="1848" y="837"/>
                    </a:cubicBezTo>
                    <a:cubicBezTo>
                      <a:pt x="1943" y="721"/>
                      <a:pt x="2059" y="641"/>
                      <a:pt x="2216" y="645"/>
                    </a:cubicBezTo>
                    <a:cubicBezTo>
                      <a:pt x="2334" y="647"/>
                      <a:pt x="2437" y="693"/>
                      <a:pt x="2523" y="774"/>
                    </a:cubicBezTo>
                    <a:cubicBezTo>
                      <a:pt x="2547" y="797"/>
                      <a:pt x="2575" y="803"/>
                      <a:pt x="2599" y="778"/>
                    </a:cubicBezTo>
                    <a:cubicBezTo>
                      <a:pt x="2623" y="753"/>
                      <a:pt x="2617" y="725"/>
                      <a:pt x="2592" y="703"/>
                    </a:cubicBezTo>
                    <a:cubicBezTo>
                      <a:pt x="2568" y="681"/>
                      <a:pt x="2543" y="660"/>
                      <a:pt x="2517" y="637"/>
                    </a:cubicBezTo>
                    <a:cubicBezTo>
                      <a:pt x="2521" y="630"/>
                      <a:pt x="2524" y="622"/>
                      <a:pt x="2529" y="616"/>
                    </a:cubicBezTo>
                    <a:cubicBezTo>
                      <a:pt x="2603" y="522"/>
                      <a:pt x="2696" y="467"/>
                      <a:pt x="2819" y="479"/>
                    </a:cubicBezTo>
                    <a:cubicBezTo>
                      <a:pt x="2852" y="482"/>
                      <a:pt x="2877" y="478"/>
                      <a:pt x="2892" y="442"/>
                    </a:cubicBezTo>
                    <a:cubicBezTo>
                      <a:pt x="2969" y="247"/>
                      <a:pt x="3089" y="176"/>
                      <a:pt x="3295" y="200"/>
                    </a:cubicBezTo>
                    <a:cubicBezTo>
                      <a:pt x="3455" y="219"/>
                      <a:pt x="3576" y="332"/>
                      <a:pt x="3590" y="478"/>
                    </a:cubicBezTo>
                    <a:cubicBezTo>
                      <a:pt x="3599" y="570"/>
                      <a:pt x="3568" y="654"/>
                      <a:pt x="3523" y="732"/>
                    </a:cubicBezTo>
                    <a:cubicBezTo>
                      <a:pt x="3503" y="768"/>
                      <a:pt x="3503" y="798"/>
                      <a:pt x="3518" y="836"/>
                    </a:cubicBezTo>
                    <a:cubicBezTo>
                      <a:pt x="3613" y="1095"/>
                      <a:pt x="3599" y="1339"/>
                      <a:pt x="3408" y="1554"/>
                    </a:cubicBezTo>
                    <a:cubicBezTo>
                      <a:pt x="3382" y="1583"/>
                      <a:pt x="3386" y="1608"/>
                      <a:pt x="3406" y="1639"/>
                    </a:cubicBezTo>
                    <a:cubicBezTo>
                      <a:pt x="3529" y="1839"/>
                      <a:pt x="3556" y="2044"/>
                      <a:pt x="3429" y="2254"/>
                    </a:cubicBezTo>
                    <a:cubicBezTo>
                      <a:pt x="3406" y="2291"/>
                      <a:pt x="3413" y="2314"/>
                      <a:pt x="3451" y="2335"/>
                    </a:cubicBezTo>
                    <a:cubicBezTo>
                      <a:pt x="3511" y="2369"/>
                      <a:pt x="3550" y="2420"/>
                      <a:pt x="3575" y="2483"/>
                    </a:cubicBezTo>
                    <a:cubicBezTo>
                      <a:pt x="3652" y="2677"/>
                      <a:pt x="3574" y="2937"/>
                      <a:pt x="3403" y="3056"/>
                    </a:cubicBezTo>
                    <a:cubicBezTo>
                      <a:pt x="3384" y="3070"/>
                      <a:pt x="3363" y="3080"/>
                      <a:pt x="3338" y="3093"/>
                    </a:cubicBezTo>
                    <a:cubicBezTo>
                      <a:pt x="3337" y="3072"/>
                      <a:pt x="3336" y="3060"/>
                      <a:pt x="3335" y="3048"/>
                    </a:cubicBezTo>
                    <a:cubicBezTo>
                      <a:pt x="3333" y="3020"/>
                      <a:pt x="3318" y="3002"/>
                      <a:pt x="3289" y="3001"/>
                    </a:cubicBezTo>
                    <a:cubicBezTo>
                      <a:pt x="3257" y="2999"/>
                      <a:pt x="3241" y="3018"/>
                      <a:pt x="3237" y="3048"/>
                    </a:cubicBezTo>
                    <a:cubicBezTo>
                      <a:pt x="3236" y="3063"/>
                      <a:pt x="3235" y="3078"/>
                      <a:pt x="3237" y="3093"/>
                    </a:cubicBezTo>
                    <a:cubicBezTo>
                      <a:pt x="3251" y="3254"/>
                      <a:pt x="3124" y="3367"/>
                      <a:pt x="3012" y="3399"/>
                    </a:cubicBezTo>
                    <a:cubicBezTo>
                      <a:pt x="2838" y="3449"/>
                      <a:pt x="2679" y="3419"/>
                      <a:pt x="2538" y="3304"/>
                    </a:cubicBezTo>
                    <a:cubicBezTo>
                      <a:pt x="2502" y="3274"/>
                      <a:pt x="2477" y="3270"/>
                      <a:pt x="2454" y="3302"/>
                    </a:cubicBezTo>
                    <a:cubicBezTo>
                      <a:pt x="2357" y="3430"/>
                      <a:pt x="2123" y="3398"/>
                      <a:pt x="2036" y="3305"/>
                    </a:cubicBezTo>
                    <a:cubicBezTo>
                      <a:pt x="1973" y="3239"/>
                      <a:pt x="1930" y="3163"/>
                      <a:pt x="1903" y="3077"/>
                    </a:cubicBezTo>
                    <a:cubicBezTo>
                      <a:pt x="1893" y="3044"/>
                      <a:pt x="1876" y="3022"/>
                      <a:pt x="1839" y="3031"/>
                    </a:cubicBezTo>
                    <a:cubicBezTo>
                      <a:pt x="1808" y="3038"/>
                      <a:pt x="1797" y="3067"/>
                      <a:pt x="1809" y="3108"/>
                    </a:cubicBezTo>
                    <a:cubicBezTo>
                      <a:pt x="1835" y="3193"/>
                      <a:pt x="1874" y="3270"/>
                      <a:pt x="1931" y="3338"/>
                    </a:cubicBezTo>
                    <a:cubicBezTo>
                      <a:pt x="1980" y="3396"/>
                      <a:pt x="2037" y="3441"/>
                      <a:pt x="2111" y="3463"/>
                    </a:cubicBezTo>
                    <a:cubicBezTo>
                      <a:pt x="2250" y="3504"/>
                      <a:pt x="2381" y="3496"/>
                      <a:pt x="2499" y="3401"/>
                    </a:cubicBezTo>
                    <a:cubicBezTo>
                      <a:pt x="2614" y="3486"/>
                      <a:pt x="2743" y="3527"/>
                      <a:pt x="2885" y="3520"/>
                    </a:cubicBezTo>
                    <a:cubicBezTo>
                      <a:pt x="3091" y="3510"/>
                      <a:pt x="3247" y="3424"/>
                      <a:pt x="3322" y="3221"/>
                    </a:cubicBezTo>
                    <a:cubicBezTo>
                      <a:pt x="3327" y="3209"/>
                      <a:pt x="3343" y="3197"/>
                      <a:pt x="3357" y="3192"/>
                    </a:cubicBezTo>
                    <a:cubicBezTo>
                      <a:pt x="3426" y="3166"/>
                      <a:pt x="3484" y="3125"/>
                      <a:pt x="3536" y="3072"/>
                    </a:cubicBezTo>
                    <a:cubicBezTo>
                      <a:pt x="3742" y="2860"/>
                      <a:pt x="3776" y="2458"/>
                      <a:pt x="3538" y="2269"/>
                    </a:cubicBezTo>
                    <a:close/>
                  </a:path>
                </a:pathLst>
              </a:custGeom>
              <a:solidFill>
                <a:schemeClr val="tx1"/>
              </a:solidFill>
              <a:ln w="3175">
                <a:solidFill>
                  <a:schemeClr val="bg2">
                    <a:lumMod val="1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mj-lt"/>
                  <a:ea typeface="+mn-ea"/>
                  <a:cs typeface="+mn-cs"/>
                </a:endParaRPr>
              </a:p>
            </p:txBody>
          </p:sp>
          <p:sp>
            <p:nvSpPr>
              <p:cNvPr id="110" name="Freeform 6">
                <a:extLst>
                  <a:ext uri="{FF2B5EF4-FFF2-40B4-BE49-F238E27FC236}">
                    <a16:creationId xmlns:a16="http://schemas.microsoft.com/office/drawing/2014/main" id="{952E88FB-BB9A-4F9B-9962-2065BEB635FF}"/>
                  </a:ext>
                </a:extLst>
              </p:cNvPr>
              <p:cNvSpPr>
                <a:spLocks noEditPoints="1"/>
              </p:cNvSpPr>
              <p:nvPr/>
            </p:nvSpPr>
            <p:spPr bwMode="auto">
              <a:xfrm>
                <a:off x="-3453" y="-77"/>
                <a:ext cx="3152" cy="3255"/>
              </a:xfrm>
              <a:custGeom>
                <a:avLst/>
                <a:gdLst>
                  <a:gd name="T0" fmla="*/ 993 w 3679"/>
                  <a:gd name="T1" fmla="*/ 2621 h 3798"/>
                  <a:gd name="T2" fmla="*/ 1287 w 3679"/>
                  <a:gd name="T3" fmla="*/ 2306 h 3798"/>
                  <a:gd name="T4" fmla="*/ 1210 w 3679"/>
                  <a:gd name="T5" fmla="*/ 1973 h 3798"/>
                  <a:gd name="T6" fmla="*/ 1251 w 3679"/>
                  <a:gd name="T7" fmla="*/ 1846 h 3798"/>
                  <a:gd name="T8" fmla="*/ 2144 w 3679"/>
                  <a:gd name="T9" fmla="*/ 1373 h 3798"/>
                  <a:gd name="T10" fmla="*/ 2492 w 3679"/>
                  <a:gd name="T11" fmla="*/ 2513 h 3798"/>
                  <a:gd name="T12" fmla="*/ 1922 w 3679"/>
                  <a:gd name="T13" fmla="*/ 2304 h 3798"/>
                  <a:gd name="T14" fmla="*/ 2376 w 3679"/>
                  <a:gd name="T15" fmla="*/ 2670 h 3798"/>
                  <a:gd name="T16" fmla="*/ 2699 w 3679"/>
                  <a:gd name="T17" fmla="*/ 1604 h 3798"/>
                  <a:gd name="T18" fmla="*/ 2401 w 3679"/>
                  <a:gd name="T19" fmla="*/ 1284 h 3798"/>
                  <a:gd name="T20" fmla="*/ 1714 w 3679"/>
                  <a:gd name="T21" fmla="*/ 1828 h 3798"/>
                  <a:gd name="T22" fmla="*/ 722 w 3679"/>
                  <a:gd name="T23" fmla="*/ 1657 h 3798"/>
                  <a:gd name="T24" fmla="*/ 864 w 3679"/>
                  <a:gd name="T25" fmla="*/ 2972 h 3798"/>
                  <a:gd name="T26" fmla="*/ 139 w 3679"/>
                  <a:gd name="T27" fmla="*/ 916 h 3798"/>
                  <a:gd name="T28" fmla="*/ 1774 w 3679"/>
                  <a:gd name="T29" fmla="*/ 646 h 3798"/>
                  <a:gd name="T30" fmla="*/ 3475 w 3679"/>
                  <a:gd name="T31" fmla="*/ 1556 h 3798"/>
                  <a:gd name="T32" fmla="*/ 1767 w 3679"/>
                  <a:gd name="T33" fmla="*/ 2974 h 3798"/>
                  <a:gd name="T34" fmla="*/ 3293 w 3679"/>
                  <a:gd name="T35" fmla="*/ 2972 h 3798"/>
                  <a:gd name="T36" fmla="*/ 3474 w 3679"/>
                  <a:gd name="T37" fmla="*/ 761 h 3798"/>
                  <a:gd name="T38" fmla="*/ 2557 w 3679"/>
                  <a:gd name="T39" fmla="*/ 703 h 3798"/>
                  <a:gd name="T40" fmla="*/ 552 w 3679"/>
                  <a:gd name="T41" fmla="*/ 626 h 3798"/>
                  <a:gd name="T42" fmla="*/ 179 w 3679"/>
                  <a:gd name="T43" fmla="*/ 1613 h 3798"/>
                  <a:gd name="T44" fmla="*/ 191 w 3679"/>
                  <a:gd name="T45" fmla="*/ 2588 h 3798"/>
                  <a:gd name="T46" fmla="*/ 611 w 3679"/>
                  <a:gd name="T47" fmla="*/ 1646 h 3798"/>
                  <a:gd name="T48" fmla="*/ 1774 w 3679"/>
                  <a:gd name="T49" fmla="*/ 1139 h 3798"/>
                  <a:gd name="T50" fmla="*/ 3302 w 3679"/>
                  <a:gd name="T51" fmla="*/ 638 h 3798"/>
                  <a:gd name="T52" fmla="*/ 2923 w 3679"/>
                  <a:gd name="T53" fmla="*/ 2796 h 3798"/>
                  <a:gd name="T54" fmla="*/ 1585 w 3679"/>
                  <a:gd name="T55" fmla="*/ 3696 h 3798"/>
                  <a:gd name="T56" fmla="*/ 1512 w 3679"/>
                  <a:gd name="T57" fmla="*/ 2452 h 3798"/>
                  <a:gd name="T58" fmla="*/ 2035 w 3679"/>
                  <a:gd name="T59" fmla="*/ 3479 h 3798"/>
                  <a:gd name="T60" fmla="*/ 2750 w 3679"/>
                  <a:gd name="T61" fmla="*/ 2726 h 3798"/>
                  <a:gd name="T62" fmla="*/ 2990 w 3679"/>
                  <a:gd name="T63" fmla="*/ 1555 h 3798"/>
                  <a:gd name="T64" fmla="*/ 2308 w 3679"/>
                  <a:gd name="T65" fmla="*/ 1133 h 3798"/>
                  <a:gd name="T66" fmla="*/ 700 w 3679"/>
                  <a:gd name="T67" fmla="*/ 1153 h 3798"/>
                  <a:gd name="T68" fmla="*/ 635 w 3679"/>
                  <a:gd name="T69" fmla="*/ 2080 h 3798"/>
                  <a:gd name="T70" fmla="*/ 189 w 3679"/>
                  <a:gd name="T71" fmla="*/ 2126 h 3798"/>
                  <a:gd name="T72" fmla="*/ 212 w 3679"/>
                  <a:gd name="T73" fmla="*/ 1216 h 3798"/>
                  <a:gd name="T74" fmla="*/ 554 w 3679"/>
                  <a:gd name="T75" fmla="*/ 625 h 3798"/>
                  <a:gd name="T76" fmla="*/ 2555 w 3679"/>
                  <a:gd name="T77" fmla="*/ 702 h 3798"/>
                  <a:gd name="T78" fmla="*/ 3548 w 3679"/>
                  <a:gd name="T79" fmla="*/ 402 h 3798"/>
                  <a:gd name="T80" fmla="*/ 3295 w 3679"/>
                  <a:gd name="T81" fmla="*/ 3018 h 3798"/>
                  <a:gd name="T82" fmla="*/ 2233 w 3679"/>
                  <a:gd name="T83" fmla="*/ 3311 h 3798"/>
                  <a:gd name="T84" fmla="*/ 3313 w 3679"/>
                  <a:gd name="T85" fmla="*/ 3115 h 3798"/>
                  <a:gd name="T86" fmla="*/ 3553 w 3679"/>
                  <a:gd name="T87" fmla="*/ 176 h 3798"/>
                  <a:gd name="T88" fmla="*/ 1276 w 3679"/>
                  <a:gd name="T89" fmla="*/ 643 h 3798"/>
                  <a:gd name="T90" fmla="*/ 176 w 3679"/>
                  <a:gd name="T91" fmla="*/ 517 h 3798"/>
                  <a:gd name="T92" fmla="*/ 694 w 3679"/>
                  <a:gd name="T93" fmla="*/ 2852 h 3798"/>
                  <a:gd name="T94" fmla="*/ 780 w 3679"/>
                  <a:gd name="T95" fmla="*/ 2113 h 3798"/>
                  <a:gd name="T96" fmla="*/ 1293 w 3679"/>
                  <a:gd name="T97" fmla="*/ 1276 h 3798"/>
                  <a:gd name="T98" fmla="*/ 1444 w 3679"/>
                  <a:gd name="T99" fmla="*/ 1278 h 3798"/>
                  <a:gd name="T100" fmla="*/ 2506 w 3679"/>
                  <a:gd name="T101" fmla="*/ 1815 h 3798"/>
                  <a:gd name="T102" fmla="*/ 2697 w 3679"/>
                  <a:gd name="T103" fmla="*/ 1605 h 3798"/>
                  <a:gd name="T104" fmla="*/ 2764 w 3679"/>
                  <a:gd name="T105" fmla="*/ 2628 h 3798"/>
                  <a:gd name="T106" fmla="*/ 1744 w 3679"/>
                  <a:gd name="T107" fmla="*/ 2512 h 3798"/>
                  <a:gd name="T108" fmla="*/ 1876 w 3679"/>
                  <a:gd name="T109" fmla="*/ 2372 h 3798"/>
                  <a:gd name="T110" fmla="*/ 2643 w 3679"/>
                  <a:gd name="T111" fmla="*/ 2101 h 3798"/>
                  <a:gd name="T112" fmla="*/ 2013 w 3679"/>
                  <a:gd name="T113" fmla="*/ 1562 h 3798"/>
                  <a:gd name="T114" fmla="*/ 1249 w 3679"/>
                  <a:gd name="T115" fmla="*/ 1847 h 3798"/>
                  <a:gd name="T116" fmla="*/ 955 w 3679"/>
                  <a:gd name="T117" fmla="*/ 1874 h 3798"/>
                  <a:gd name="T118" fmla="*/ 1287 w 3679"/>
                  <a:gd name="T119" fmla="*/ 2346 h 3798"/>
                  <a:gd name="T120" fmla="*/ 1626 w 3679"/>
                  <a:gd name="T121" fmla="*/ 2351 h 3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79" h="3798">
                    <a:moveTo>
                      <a:pt x="1752" y="3798"/>
                    </a:moveTo>
                    <a:cubicBezTo>
                      <a:pt x="1689" y="3798"/>
                      <a:pt x="1627" y="3797"/>
                      <a:pt x="1564" y="3796"/>
                    </a:cubicBezTo>
                    <a:cubicBezTo>
                      <a:pt x="1491" y="3794"/>
                      <a:pt x="1439" y="3754"/>
                      <a:pt x="1415" y="3680"/>
                    </a:cubicBezTo>
                    <a:cubicBezTo>
                      <a:pt x="1369" y="3542"/>
                      <a:pt x="1378" y="3400"/>
                      <a:pt x="1444" y="3256"/>
                    </a:cubicBezTo>
                    <a:cubicBezTo>
                      <a:pt x="1456" y="3228"/>
                      <a:pt x="1456" y="3206"/>
                      <a:pt x="1445" y="3176"/>
                    </a:cubicBezTo>
                    <a:cubicBezTo>
                      <a:pt x="1404" y="3074"/>
                      <a:pt x="1398" y="2963"/>
                      <a:pt x="1428" y="2856"/>
                    </a:cubicBezTo>
                    <a:cubicBezTo>
                      <a:pt x="1457" y="2750"/>
                      <a:pt x="1519" y="2657"/>
                      <a:pt x="1607" y="2588"/>
                    </a:cubicBezTo>
                    <a:cubicBezTo>
                      <a:pt x="1626" y="2573"/>
                      <a:pt x="1646" y="2553"/>
                      <a:pt x="1644" y="2549"/>
                    </a:cubicBezTo>
                    <a:cubicBezTo>
                      <a:pt x="1631" y="2524"/>
                      <a:pt x="1613" y="2490"/>
                      <a:pt x="1587" y="2474"/>
                    </a:cubicBezTo>
                    <a:cubicBezTo>
                      <a:pt x="1541" y="2448"/>
                      <a:pt x="1485" y="2447"/>
                      <a:pt x="1438" y="2474"/>
                    </a:cubicBezTo>
                    <a:cubicBezTo>
                      <a:pt x="1397" y="2496"/>
                      <a:pt x="1355" y="2528"/>
                      <a:pt x="1315" y="2566"/>
                    </a:cubicBezTo>
                    <a:cubicBezTo>
                      <a:pt x="1243" y="2635"/>
                      <a:pt x="1172" y="2670"/>
                      <a:pt x="1091" y="2677"/>
                    </a:cubicBezTo>
                    <a:cubicBezTo>
                      <a:pt x="1071" y="2679"/>
                      <a:pt x="1047" y="2681"/>
                      <a:pt x="1030" y="2672"/>
                    </a:cubicBezTo>
                    <a:cubicBezTo>
                      <a:pt x="1014" y="2663"/>
                      <a:pt x="996" y="2641"/>
                      <a:pt x="993" y="2621"/>
                    </a:cubicBezTo>
                    <a:cubicBezTo>
                      <a:pt x="992" y="2609"/>
                      <a:pt x="996" y="2597"/>
                      <a:pt x="1004" y="2589"/>
                    </a:cubicBezTo>
                    <a:cubicBezTo>
                      <a:pt x="1013" y="2579"/>
                      <a:pt x="1027" y="2574"/>
                      <a:pt x="1042" y="2576"/>
                    </a:cubicBezTo>
                    <a:cubicBezTo>
                      <a:pt x="1139" y="2585"/>
                      <a:pt x="1204" y="2534"/>
                      <a:pt x="1260" y="2476"/>
                    </a:cubicBezTo>
                    <a:cubicBezTo>
                      <a:pt x="1361" y="2373"/>
                      <a:pt x="1469" y="2336"/>
                      <a:pt x="1590" y="2366"/>
                    </a:cubicBezTo>
                    <a:cubicBezTo>
                      <a:pt x="1600" y="2368"/>
                      <a:pt x="1619" y="2359"/>
                      <a:pt x="1625" y="2350"/>
                    </a:cubicBezTo>
                    <a:cubicBezTo>
                      <a:pt x="1648" y="2313"/>
                      <a:pt x="1656" y="2271"/>
                      <a:pt x="1648" y="2229"/>
                    </a:cubicBezTo>
                    <a:cubicBezTo>
                      <a:pt x="1631" y="2224"/>
                      <a:pt x="1614" y="2220"/>
                      <a:pt x="1597" y="2215"/>
                    </a:cubicBezTo>
                    <a:cubicBezTo>
                      <a:pt x="1558" y="2206"/>
                      <a:pt x="1521" y="2196"/>
                      <a:pt x="1485" y="2183"/>
                    </a:cubicBezTo>
                    <a:cubicBezTo>
                      <a:pt x="1448" y="2168"/>
                      <a:pt x="1413" y="2150"/>
                      <a:pt x="1385" y="2135"/>
                    </a:cubicBezTo>
                    <a:cubicBezTo>
                      <a:pt x="1375" y="2129"/>
                      <a:pt x="1365" y="2124"/>
                      <a:pt x="1357" y="2120"/>
                    </a:cubicBezTo>
                    <a:cubicBezTo>
                      <a:pt x="1252" y="2227"/>
                      <a:pt x="1252" y="2227"/>
                      <a:pt x="1252" y="2227"/>
                    </a:cubicBezTo>
                    <a:cubicBezTo>
                      <a:pt x="1241" y="2215"/>
                      <a:pt x="1241" y="2215"/>
                      <a:pt x="1241" y="2215"/>
                    </a:cubicBezTo>
                    <a:cubicBezTo>
                      <a:pt x="1245" y="2222"/>
                      <a:pt x="1249" y="2230"/>
                      <a:pt x="1253" y="2238"/>
                    </a:cubicBezTo>
                    <a:cubicBezTo>
                      <a:pt x="1265" y="2260"/>
                      <a:pt x="1277" y="2283"/>
                      <a:pt x="1287" y="2306"/>
                    </a:cubicBezTo>
                    <a:cubicBezTo>
                      <a:pt x="1293" y="2321"/>
                      <a:pt x="1294" y="2335"/>
                      <a:pt x="1289" y="2347"/>
                    </a:cubicBezTo>
                    <a:cubicBezTo>
                      <a:pt x="1284" y="2359"/>
                      <a:pt x="1273" y="2368"/>
                      <a:pt x="1258" y="2374"/>
                    </a:cubicBezTo>
                    <a:cubicBezTo>
                      <a:pt x="1244" y="2379"/>
                      <a:pt x="1231" y="2379"/>
                      <a:pt x="1220" y="2374"/>
                    </a:cubicBezTo>
                    <a:cubicBezTo>
                      <a:pt x="1208" y="2369"/>
                      <a:pt x="1199" y="2358"/>
                      <a:pt x="1194" y="2343"/>
                    </a:cubicBezTo>
                    <a:cubicBezTo>
                      <a:pt x="1170" y="2272"/>
                      <a:pt x="1119" y="2236"/>
                      <a:pt x="1029" y="2227"/>
                    </a:cubicBezTo>
                    <a:cubicBezTo>
                      <a:pt x="997" y="2224"/>
                      <a:pt x="963" y="2213"/>
                      <a:pt x="920" y="2193"/>
                    </a:cubicBezTo>
                    <a:cubicBezTo>
                      <a:pt x="906" y="2186"/>
                      <a:pt x="896" y="2176"/>
                      <a:pt x="892" y="2163"/>
                    </a:cubicBezTo>
                    <a:cubicBezTo>
                      <a:pt x="889" y="2150"/>
                      <a:pt x="891" y="2136"/>
                      <a:pt x="900" y="2122"/>
                    </a:cubicBezTo>
                    <a:cubicBezTo>
                      <a:pt x="916" y="2096"/>
                      <a:pt x="940" y="2091"/>
                      <a:pt x="972" y="2106"/>
                    </a:cubicBezTo>
                    <a:cubicBezTo>
                      <a:pt x="1035" y="2137"/>
                      <a:pt x="1097" y="2144"/>
                      <a:pt x="1159" y="2127"/>
                    </a:cubicBezTo>
                    <a:cubicBezTo>
                      <a:pt x="1182" y="2121"/>
                      <a:pt x="1207" y="2106"/>
                      <a:pt x="1227" y="2087"/>
                    </a:cubicBezTo>
                    <a:cubicBezTo>
                      <a:pt x="1263" y="2052"/>
                      <a:pt x="1260" y="2037"/>
                      <a:pt x="1230" y="1999"/>
                    </a:cubicBezTo>
                    <a:cubicBezTo>
                      <a:pt x="1223" y="1991"/>
                      <a:pt x="1217" y="1982"/>
                      <a:pt x="1211" y="1974"/>
                    </a:cubicBezTo>
                    <a:cubicBezTo>
                      <a:pt x="1210" y="1973"/>
                      <a:pt x="1210" y="1973"/>
                      <a:pt x="1210" y="1973"/>
                    </a:cubicBezTo>
                    <a:cubicBezTo>
                      <a:pt x="1142" y="1877"/>
                      <a:pt x="1070" y="1850"/>
                      <a:pt x="955" y="1875"/>
                    </a:cubicBezTo>
                    <a:cubicBezTo>
                      <a:pt x="930" y="1881"/>
                      <a:pt x="911" y="1880"/>
                      <a:pt x="898" y="1872"/>
                    </a:cubicBezTo>
                    <a:cubicBezTo>
                      <a:pt x="888" y="1866"/>
                      <a:pt x="882" y="1856"/>
                      <a:pt x="879" y="1842"/>
                    </a:cubicBezTo>
                    <a:cubicBezTo>
                      <a:pt x="876" y="1827"/>
                      <a:pt x="878" y="1813"/>
                      <a:pt x="885" y="1802"/>
                    </a:cubicBezTo>
                    <a:cubicBezTo>
                      <a:pt x="894" y="1789"/>
                      <a:pt x="910" y="1781"/>
                      <a:pt x="933" y="1778"/>
                    </a:cubicBezTo>
                    <a:cubicBezTo>
                      <a:pt x="971" y="1772"/>
                      <a:pt x="1009" y="1770"/>
                      <a:pt x="1049" y="1767"/>
                    </a:cubicBezTo>
                    <a:cubicBezTo>
                      <a:pt x="1066" y="1766"/>
                      <a:pt x="1083" y="1765"/>
                      <a:pt x="1100" y="1764"/>
                    </a:cubicBezTo>
                    <a:cubicBezTo>
                      <a:pt x="1080" y="1730"/>
                      <a:pt x="1080" y="1730"/>
                      <a:pt x="1080" y="1730"/>
                    </a:cubicBezTo>
                    <a:cubicBezTo>
                      <a:pt x="1064" y="1701"/>
                      <a:pt x="1046" y="1670"/>
                      <a:pt x="1028" y="1640"/>
                    </a:cubicBezTo>
                    <a:cubicBezTo>
                      <a:pt x="1006" y="1601"/>
                      <a:pt x="1009" y="1573"/>
                      <a:pt x="1037" y="1556"/>
                    </a:cubicBezTo>
                    <a:cubicBezTo>
                      <a:pt x="1049" y="1549"/>
                      <a:pt x="1061" y="1547"/>
                      <a:pt x="1073" y="1550"/>
                    </a:cubicBezTo>
                    <a:cubicBezTo>
                      <a:pt x="1089" y="1555"/>
                      <a:pt x="1103" y="1568"/>
                      <a:pt x="1115" y="1589"/>
                    </a:cubicBezTo>
                    <a:cubicBezTo>
                      <a:pt x="1123" y="1604"/>
                      <a:pt x="1131" y="1618"/>
                      <a:pt x="1139" y="1633"/>
                    </a:cubicBezTo>
                    <a:cubicBezTo>
                      <a:pt x="1177" y="1702"/>
                      <a:pt x="1217" y="1774"/>
                      <a:pt x="1251" y="1846"/>
                    </a:cubicBezTo>
                    <a:cubicBezTo>
                      <a:pt x="1340" y="2035"/>
                      <a:pt x="1589" y="2162"/>
                      <a:pt x="1775" y="2113"/>
                    </a:cubicBezTo>
                    <a:cubicBezTo>
                      <a:pt x="1874" y="2087"/>
                      <a:pt x="1950" y="2017"/>
                      <a:pt x="1984" y="1922"/>
                    </a:cubicBezTo>
                    <a:cubicBezTo>
                      <a:pt x="2018" y="1828"/>
                      <a:pt x="2003" y="1725"/>
                      <a:pt x="1943" y="1642"/>
                    </a:cubicBezTo>
                    <a:cubicBezTo>
                      <a:pt x="1904" y="1587"/>
                      <a:pt x="1851" y="1543"/>
                      <a:pt x="1772" y="1498"/>
                    </a:cubicBezTo>
                    <a:cubicBezTo>
                      <a:pt x="1753" y="1486"/>
                      <a:pt x="1740" y="1471"/>
                      <a:pt x="1738" y="1454"/>
                    </a:cubicBezTo>
                    <a:cubicBezTo>
                      <a:pt x="1736" y="1440"/>
                      <a:pt x="1740" y="1427"/>
                      <a:pt x="1752" y="1415"/>
                    </a:cubicBezTo>
                    <a:cubicBezTo>
                      <a:pt x="1771" y="1395"/>
                      <a:pt x="1794" y="1393"/>
                      <a:pt x="1820" y="1409"/>
                    </a:cubicBezTo>
                    <a:cubicBezTo>
                      <a:pt x="1827" y="1414"/>
                      <a:pt x="1834" y="1418"/>
                      <a:pt x="1841" y="1423"/>
                    </a:cubicBezTo>
                    <a:cubicBezTo>
                      <a:pt x="1870" y="1440"/>
                      <a:pt x="1899" y="1459"/>
                      <a:pt x="1925" y="1480"/>
                    </a:cubicBezTo>
                    <a:cubicBezTo>
                      <a:pt x="1948" y="1497"/>
                      <a:pt x="1968" y="1517"/>
                      <a:pt x="1988" y="1537"/>
                    </a:cubicBezTo>
                    <a:cubicBezTo>
                      <a:pt x="1996" y="1545"/>
                      <a:pt x="2004" y="1553"/>
                      <a:pt x="2012" y="1560"/>
                    </a:cubicBezTo>
                    <a:cubicBezTo>
                      <a:pt x="2020" y="1545"/>
                      <a:pt x="2029" y="1529"/>
                      <a:pt x="2038" y="1514"/>
                    </a:cubicBezTo>
                    <a:cubicBezTo>
                      <a:pt x="2058" y="1476"/>
                      <a:pt x="2080" y="1438"/>
                      <a:pt x="2103" y="1401"/>
                    </a:cubicBezTo>
                    <a:cubicBezTo>
                      <a:pt x="2114" y="1384"/>
                      <a:pt x="2129" y="1374"/>
                      <a:pt x="2144" y="1373"/>
                    </a:cubicBezTo>
                    <a:cubicBezTo>
                      <a:pt x="2157" y="1371"/>
                      <a:pt x="2171" y="1376"/>
                      <a:pt x="2181" y="1387"/>
                    </a:cubicBezTo>
                    <a:cubicBezTo>
                      <a:pt x="2204" y="1409"/>
                      <a:pt x="2204" y="1433"/>
                      <a:pt x="2183" y="1462"/>
                    </a:cubicBezTo>
                    <a:cubicBezTo>
                      <a:pt x="2124" y="1540"/>
                      <a:pt x="2096" y="1630"/>
                      <a:pt x="2098" y="1738"/>
                    </a:cubicBezTo>
                    <a:cubicBezTo>
                      <a:pt x="2099" y="1816"/>
                      <a:pt x="2128" y="1890"/>
                      <a:pt x="2180" y="1947"/>
                    </a:cubicBezTo>
                    <a:cubicBezTo>
                      <a:pt x="2232" y="2003"/>
                      <a:pt x="2303" y="2038"/>
                      <a:pt x="2381" y="2046"/>
                    </a:cubicBezTo>
                    <a:cubicBezTo>
                      <a:pt x="2436" y="2052"/>
                      <a:pt x="2482" y="2049"/>
                      <a:pt x="2522" y="2037"/>
                    </a:cubicBezTo>
                    <a:cubicBezTo>
                      <a:pt x="2569" y="2024"/>
                      <a:pt x="2607" y="1998"/>
                      <a:pt x="2640" y="1959"/>
                    </a:cubicBezTo>
                    <a:cubicBezTo>
                      <a:pt x="2659" y="1938"/>
                      <a:pt x="2685" y="1936"/>
                      <a:pt x="2708" y="1955"/>
                    </a:cubicBezTo>
                    <a:cubicBezTo>
                      <a:pt x="2730" y="1973"/>
                      <a:pt x="2733" y="1999"/>
                      <a:pt x="2716" y="2022"/>
                    </a:cubicBezTo>
                    <a:cubicBezTo>
                      <a:pt x="2702" y="2041"/>
                      <a:pt x="2686" y="2059"/>
                      <a:pt x="2669" y="2077"/>
                    </a:cubicBezTo>
                    <a:cubicBezTo>
                      <a:pt x="2661" y="2084"/>
                      <a:pt x="2654" y="2093"/>
                      <a:pt x="2646" y="2101"/>
                    </a:cubicBezTo>
                    <a:cubicBezTo>
                      <a:pt x="2705" y="2142"/>
                      <a:pt x="2738" y="2205"/>
                      <a:pt x="2744" y="2283"/>
                    </a:cubicBezTo>
                    <a:cubicBezTo>
                      <a:pt x="2751" y="2396"/>
                      <a:pt x="2676" y="2506"/>
                      <a:pt x="2569" y="2539"/>
                    </a:cubicBezTo>
                    <a:cubicBezTo>
                      <a:pt x="2540" y="2547"/>
                      <a:pt x="2507" y="2551"/>
                      <a:pt x="2492" y="2513"/>
                    </a:cubicBezTo>
                    <a:cubicBezTo>
                      <a:pt x="2486" y="2499"/>
                      <a:pt x="2486" y="2488"/>
                      <a:pt x="2491" y="2477"/>
                    </a:cubicBezTo>
                    <a:cubicBezTo>
                      <a:pt x="2497" y="2463"/>
                      <a:pt x="2513" y="2451"/>
                      <a:pt x="2537" y="2442"/>
                    </a:cubicBezTo>
                    <a:cubicBezTo>
                      <a:pt x="2609" y="2416"/>
                      <a:pt x="2648" y="2359"/>
                      <a:pt x="2642" y="2286"/>
                    </a:cubicBezTo>
                    <a:cubicBezTo>
                      <a:pt x="2637" y="2213"/>
                      <a:pt x="2595" y="2170"/>
                      <a:pt x="2518" y="2158"/>
                    </a:cubicBezTo>
                    <a:cubicBezTo>
                      <a:pt x="2400" y="2139"/>
                      <a:pt x="2301" y="2155"/>
                      <a:pt x="2216" y="2206"/>
                    </a:cubicBezTo>
                    <a:cubicBezTo>
                      <a:pt x="2177" y="2230"/>
                      <a:pt x="2142" y="2268"/>
                      <a:pt x="2114" y="2299"/>
                    </a:cubicBezTo>
                    <a:cubicBezTo>
                      <a:pt x="2070" y="2348"/>
                      <a:pt x="2016" y="2400"/>
                      <a:pt x="1935" y="2403"/>
                    </a:cubicBezTo>
                    <a:cubicBezTo>
                      <a:pt x="1921" y="2404"/>
                      <a:pt x="1907" y="2403"/>
                      <a:pt x="1890" y="2401"/>
                    </a:cubicBezTo>
                    <a:cubicBezTo>
                      <a:pt x="1882" y="2400"/>
                      <a:pt x="1873" y="2399"/>
                      <a:pt x="1864" y="2398"/>
                    </a:cubicBezTo>
                    <a:cubicBezTo>
                      <a:pt x="1862" y="2398"/>
                      <a:pt x="1862" y="2398"/>
                      <a:pt x="1862" y="2398"/>
                    </a:cubicBezTo>
                    <a:cubicBezTo>
                      <a:pt x="1863" y="2397"/>
                      <a:pt x="1863" y="2397"/>
                      <a:pt x="1863" y="2397"/>
                    </a:cubicBezTo>
                    <a:cubicBezTo>
                      <a:pt x="1867" y="2388"/>
                      <a:pt x="1871" y="2379"/>
                      <a:pt x="1874" y="2371"/>
                    </a:cubicBezTo>
                    <a:cubicBezTo>
                      <a:pt x="1883" y="2352"/>
                      <a:pt x="1891" y="2335"/>
                      <a:pt x="1899" y="2318"/>
                    </a:cubicBezTo>
                    <a:cubicBezTo>
                      <a:pt x="1903" y="2311"/>
                      <a:pt x="1914" y="2304"/>
                      <a:pt x="1922" y="2304"/>
                    </a:cubicBezTo>
                    <a:cubicBezTo>
                      <a:pt x="1963" y="2303"/>
                      <a:pt x="1998" y="2282"/>
                      <a:pt x="2031" y="2240"/>
                    </a:cubicBezTo>
                    <a:cubicBezTo>
                      <a:pt x="2084" y="2171"/>
                      <a:pt x="2137" y="2126"/>
                      <a:pt x="2199" y="2100"/>
                    </a:cubicBezTo>
                    <a:cubicBezTo>
                      <a:pt x="2071" y="1982"/>
                      <a:pt x="2071" y="1982"/>
                      <a:pt x="2071" y="1982"/>
                    </a:cubicBezTo>
                    <a:cubicBezTo>
                      <a:pt x="2011" y="2114"/>
                      <a:pt x="1904" y="2194"/>
                      <a:pt x="1753" y="2221"/>
                    </a:cubicBezTo>
                    <a:cubicBezTo>
                      <a:pt x="1755" y="2337"/>
                      <a:pt x="1724" y="2391"/>
                      <a:pt x="1696" y="2426"/>
                    </a:cubicBezTo>
                    <a:cubicBezTo>
                      <a:pt x="1744" y="2510"/>
                      <a:pt x="1744" y="2510"/>
                      <a:pt x="1744" y="2510"/>
                    </a:cubicBezTo>
                    <a:cubicBezTo>
                      <a:pt x="1875" y="2468"/>
                      <a:pt x="2012" y="2470"/>
                      <a:pt x="2150" y="2518"/>
                    </a:cubicBezTo>
                    <a:cubicBezTo>
                      <a:pt x="2177" y="2396"/>
                      <a:pt x="2249" y="2313"/>
                      <a:pt x="2371" y="2263"/>
                    </a:cubicBezTo>
                    <a:cubicBezTo>
                      <a:pt x="2414" y="2245"/>
                      <a:pt x="2443" y="2252"/>
                      <a:pt x="2456" y="2283"/>
                    </a:cubicBezTo>
                    <a:cubicBezTo>
                      <a:pt x="2462" y="2295"/>
                      <a:pt x="2463" y="2307"/>
                      <a:pt x="2458" y="2318"/>
                    </a:cubicBezTo>
                    <a:cubicBezTo>
                      <a:pt x="2452" y="2333"/>
                      <a:pt x="2436" y="2345"/>
                      <a:pt x="2410" y="2356"/>
                    </a:cubicBezTo>
                    <a:cubicBezTo>
                      <a:pt x="2317" y="2395"/>
                      <a:pt x="2265" y="2454"/>
                      <a:pt x="2252" y="2538"/>
                    </a:cubicBezTo>
                    <a:cubicBezTo>
                      <a:pt x="2250" y="2550"/>
                      <a:pt x="2254" y="2568"/>
                      <a:pt x="2263" y="2575"/>
                    </a:cubicBezTo>
                    <a:cubicBezTo>
                      <a:pt x="2299" y="2607"/>
                      <a:pt x="2337" y="2638"/>
                      <a:pt x="2376" y="2670"/>
                    </a:cubicBezTo>
                    <a:cubicBezTo>
                      <a:pt x="2390" y="2681"/>
                      <a:pt x="2403" y="2692"/>
                      <a:pt x="2417" y="2704"/>
                    </a:cubicBezTo>
                    <a:cubicBezTo>
                      <a:pt x="2533" y="2630"/>
                      <a:pt x="2646" y="2605"/>
                      <a:pt x="2763" y="2626"/>
                    </a:cubicBezTo>
                    <a:cubicBezTo>
                      <a:pt x="2764" y="2612"/>
                      <a:pt x="2765" y="2598"/>
                      <a:pt x="2767" y="2584"/>
                    </a:cubicBezTo>
                    <a:cubicBezTo>
                      <a:pt x="2769" y="2553"/>
                      <a:pt x="2772" y="2524"/>
                      <a:pt x="2776" y="2495"/>
                    </a:cubicBezTo>
                    <a:cubicBezTo>
                      <a:pt x="2790" y="2407"/>
                      <a:pt x="2825" y="2326"/>
                      <a:pt x="2881" y="2252"/>
                    </a:cubicBezTo>
                    <a:cubicBezTo>
                      <a:pt x="2896" y="2233"/>
                      <a:pt x="2897" y="2219"/>
                      <a:pt x="2887" y="2199"/>
                    </a:cubicBezTo>
                    <a:cubicBezTo>
                      <a:pt x="2835" y="2092"/>
                      <a:pt x="2810" y="1987"/>
                      <a:pt x="2811" y="1878"/>
                    </a:cubicBezTo>
                    <a:cubicBezTo>
                      <a:pt x="2812" y="1866"/>
                      <a:pt x="2800" y="1848"/>
                      <a:pt x="2789" y="1844"/>
                    </a:cubicBezTo>
                    <a:cubicBezTo>
                      <a:pt x="2711" y="1813"/>
                      <a:pt x="2653" y="1759"/>
                      <a:pt x="2620" y="1687"/>
                    </a:cubicBezTo>
                    <a:cubicBezTo>
                      <a:pt x="2589" y="1619"/>
                      <a:pt x="2581" y="1539"/>
                      <a:pt x="2599" y="1455"/>
                    </a:cubicBezTo>
                    <a:cubicBezTo>
                      <a:pt x="2606" y="1417"/>
                      <a:pt x="2626" y="1401"/>
                      <a:pt x="2658" y="1405"/>
                    </a:cubicBezTo>
                    <a:cubicBezTo>
                      <a:pt x="2688" y="1408"/>
                      <a:pt x="2701" y="1431"/>
                      <a:pt x="2699" y="1475"/>
                    </a:cubicBezTo>
                    <a:cubicBezTo>
                      <a:pt x="2698" y="1485"/>
                      <a:pt x="2698" y="1485"/>
                      <a:pt x="2698" y="1485"/>
                    </a:cubicBezTo>
                    <a:cubicBezTo>
                      <a:pt x="2695" y="1525"/>
                      <a:pt x="2693" y="1566"/>
                      <a:pt x="2699" y="1604"/>
                    </a:cubicBezTo>
                    <a:cubicBezTo>
                      <a:pt x="2711" y="1671"/>
                      <a:pt x="2753" y="1719"/>
                      <a:pt x="2829" y="1750"/>
                    </a:cubicBezTo>
                    <a:cubicBezTo>
                      <a:pt x="2835" y="1739"/>
                      <a:pt x="2841" y="1727"/>
                      <a:pt x="2847" y="1716"/>
                    </a:cubicBezTo>
                    <a:cubicBezTo>
                      <a:pt x="2865" y="1684"/>
                      <a:pt x="2882" y="1653"/>
                      <a:pt x="2897" y="1622"/>
                    </a:cubicBezTo>
                    <a:cubicBezTo>
                      <a:pt x="2901" y="1613"/>
                      <a:pt x="2898" y="1598"/>
                      <a:pt x="2893" y="1590"/>
                    </a:cubicBezTo>
                    <a:cubicBezTo>
                      <a:pt x="2801" y="1442"/>
                      <a:pt x="2771" y="1294"/>
                      <a:pt x="2802" y="1139"/>
                    </a:cubicBezTo>
                    <a:cubicBezTo>
                      <a:pt x="2780" y="1148"/>
                      <a:pt x="2758" y="1157"/>
                      <a:pt x="2736" y="1166"/>
                    </a:cubicBezTo>
                    <a:cubicBezTo>
                      <a:pt x="2687" y="1186"/>
                      <a:pt x="2640" y="1205"/>
                      <a:pt x="2599" y="1233"/>
                    </a:cubicBezTo>
                    <a:cubicBezTo>
                      <a:pt x="2402" y="1366"/>
                      <a:pt x="2359" y="1569"/>
                      <a:pt x="2484" y="1776"/>
                    </a:cubicBezTo>
                    <a:cubicBezTo>
                      <a:pt x="2487" y="1781"/>
                      <a:pt x="2491" y="1787"/>
                      <a:pt x="2494" y="1792"/>
                    </a:cubicBezTo>
                    <a:cubicBezTo>
                      <a:pt x="2499" y="1799"/>
                      <a:pt x="2504" y="1807"/>
                      <a:pt x="2508" y="1814"/>
                    </a:cubicBezTo>
                    <a:cubicBezTo>
                      <a:pt x="2524" y="1842"/>
                      <a:pt x="2519" y="1867"/>
                      <a:pt x="2494" y="1884"/>
                    </a:cubicBezTo>
                    <a:cubicBezTo>
                      <a:pt x="2468" y="1901"/>
                      <a:pt x="2443" y="1896"/>
                      <a:pt x="2424" y="1869"/>
                    </a:cubicBezTo>
                    <a:cubicBezTo>
                      <a:pt x="2368" y="1789"/>
                      <a:pt x="2333" y="1709"/>
                      <a:pt x="2318" y="1626"/>
                    </a:cubicBezTo>
                    <a:cubicBezTo>
                      <a:pt x="2297" y="1505"/>
                      <a:pt x="2324" y="1394"/>
                      <a:pt x="2401" y="1284"/>
                    </a:cubicBezTo>
                    <a:cubicBezTo>
                      <a:pt x="2406" y="1277"/>
                      <a:pt x="2411" y="1270"/>
                      <a:pt x="2417" y="1261"/>
                    </a:cubicBezTo>
                    <a:cubicBezTo>
                      <a:pt x="2427" y="1247"/>
                      <a:pt x="2427" y="1247"/>
                      <a:pt x="2427" y="1247"/>
                    </a:cubicBezTo>
                    <a:cubicBezTo>
                      <a:pt x="2412" y="1247"/>
                      <a:pt x="2398" y="1246"/>
                      <a:pt x="2384" y="1245"/>
                    </a:cubicBezTo>
                    <a:cubicBezTo>
                      <a:pt x="2339" y="1241"/>
                      <a:pt x="2296" y="1238"/>
                      <a:pt x="2249" y="1264"/>
                    </a:cubicBezTo>
                    <a:cubicBezTo>
                      <a:pt x="2153" y="1316"/>
                      <a:pt x="2052" y="1342"/>
                      <a:pt x="1948" y="1342"/>
                    </a:cubicBezTo>
                    <a:cubicBezTo>
                      <a:pt x="1947" y="1342"/>
                      <a:pt x="1947" y="1342"/>
                      <a:pt x="1946" y="1342"/>
                    </a:cubicBezTo>
                    <a:cubicBezTo>
                      <a:pt x="1848" y="1342"/>
                      <a:pt x="1745" y="1318"/>
                      <a:pt x="1639" y="1272"/>
                    </a:cubicBezTo>
                    <a:cubicBezTo>
                      <a:pt x="1621" y="1264"/>
                      <a:pt x="1596" y="1261"/>
                      <a:pt x="1563" y="1264"/>
                    </a:cubicBezTo>
                    <a:cubicBezTo>
                      <a:pt x="1523" y="1268"/>
                      <a:pt x="1485" y="1274"/>
                      <a:pt x="1444" y="1280"/>
                    </a:cubicBezTo>
                    <a:cubicBezTo>
                      <a:pt x="1428" y="1282"/>
                      <a:pt x="1411" y="1285"/>
                      <a:pt x="1393" y="1287"/>
                    </a:cubicBezTo>
                    <a:cubicBezTo>
                      <a:pt x="1363" y="1432"/>
                      <a:pt x="1393" y="1560"/>
                      <a:pt x="1484" y="1667"/>
                    </a:cubicBezTo>
                    <a:cubicBezTo>
                      <a:pt x="1533" y="1724"/>
                      <a:pt x="1596" y="1771"/>
                      <a:pt x="1685" y="1814"/>
                    </a:cubicBezTo>
                    <a:cubicBezTo>
                      <a:pt x="1688" y="1816"/>
                      <a:pt x="1692" y="1818"/>
                      <a:pt x="1696" y="1819"/>
                    </a:cubicBezTo>
                    <a:cubicBezTo>
                      <a:pt x="1702" y="1822"/>
                      <a:pt x="1708" y="1825"/>
                      <a:pt x="1714" y="1828"/>
                    </a:cubicBezTo>
                    <a:cubicBezTo>
                      <a:pt x="1741" y="1844"/>
                      <a:pt x="1749" y="1867"/>
                      <a:pt x="1737" y="1892"/>
                    </a:cubicBezTo>
                    <a:cubicBezTo>
                      <a:pt x="1724" y="1921"/>
                      <a:pt x="1700" y="1930"/>
                      <a:pt x="1671" y="1918"/>
                    </a:cubicBezTo>
                    <a:cubicBezTo>
                      <a:pt x="1541" y="1863"/>
                      <a:pt x="1436" y="1782"/>
                      <a:pt x="1370" y="1685"/>
                    </a:cubicBezTo>
                    <a:cubicBezTo>
                      <a:pt x="1295" y="1575"/>
                      <a:pt x="1268" y="1445"/>
                      <a:pt x="1290" y="1300"/>
                    </a:cubicBezTo>
                    <a:cubicBezTo>
                      <a:pt x="1290" y="1294"/>
                      <a:pt x="1290" y="1289"/>
                      <a:pt x="1291" y="1283"/>
                    </a:cubicBezTo>
                    <a:cubicBezTo>
                      <a:pt x="1291" y="1281"/>
                      <a:pt x="1291" y="1279"/>
                      <a:pt x="1291" y="1277"/>
                    </a:cubicBezTo>
                    <a:cubicBezTo>
                      <a:pt x="1277" y="1272"/>
                      <a:pt x="1263" y="1267"/>
                      <a:pt x="1249" y="1263"/>
                    </a:cubicBezTo>
                    <a:cubicBezTo>
                      <a:pt x="1217" y="1252"/>
                      <a:pt x="1186" y="1241"/>
                      <a:pt x="1157" y="1227"/>
                    </a:cubicBezTo>
                    <a:cubicBezTo>
                      <a:pt x="1127" y="1212"/>
                      <a:pt x="1098" y="1193"/>
                      <a:pt x="1073" y="1176"/>
                    </a:cubicBezTo>
                    <a:cubicBezTo>
                      <a:pt x="1062" y="1169"/>
                      <a:pt x="1053" y="1163"/>
                      <a:pt x="1043" y="1157"/>
                    </a:cubicBezTo>
                    <a:cubicBezTo>
                      <a:pt x="769" y="1267"/>
                      <a:pt x="769" y="1267"/>
                      <a:pt x="769" y="1267"/>
                    </a:cubicBezTo>
                    <a:cubicBezTo>
                      <a:pt x="770" y="1275"/>
                      <a:pt x="770" y="1275"/>
                      <a:pt x="770" y="1275"/>
                    </a:cubicBezTo>
                    <a:cubicBezTo>
                      <a:pt x="772" y="1285"/>
                      <a:pt x="774" y="1299"/>
                      <a:pt x="776" y="1314"/>
                    </a:cubicBezTo>
                    <a:cubicBezTo>
                      <a:pt x="796" y="1433"/>
                      <a:pt x="778" y="1549"/>
                      <a:pt x="722" y="1657"/>
                    </a:cubicBezTo>
                    <a:cubicBezTo>
                      <a:pt x="710" y="1678"/>
                      <a:pt x="711" y="1693"/>
                      <a:pt x="726" y="1714"/>
                    </a:cubicBezTo>
                    <a:cubicBezTo>
                      <a:pt x="768" y="1778"/>
                      <a:pt x="794" y="1842"/>
                      <a:pt x="804" y="1907"/>
                    </a:cubicBezTo>
                    <a:cubicBezTo>
                      <a:pt x="815" y="1974"/>
                      <a:pt x="807" y="2044"/>
                      <a:pt x="782" y="2114"/>
                    </a:cubicBezTo>
                    <a:cubicBezTo>
                      <a:pt x="778" y="2126"/>
                      <a:pt x="784" y="2146"/>
                      <a:pt x="792" y="2159"/>
                    </a:cubicBezTo>
                    <a:cubicBezTo>
                      <a:pt x="903" y="2326"/>
                      <a:pt x="921" y="2486"/>
                      <a:pt x="848" y="2645"/>
                    </a:cubicBezTo>
                    <a:cubicBezTo>
                      <a:pt x="834" y="2677"/>
                      <a:pt x="812" y="2706"/>
                      <a:pt x="788" y="2736"/>
                    </a:cubicBezTo>
                    <a:cubicBezTo>
                      <a:pt x="778" y="2749"/>
                      <a:pt x="767" y="2763"/>
                      <a:pt x="757" y="2777"/>
                    </a:cubicBezTo>
                    <a:cubicBezTo>
                      <a:pt x="861" y="2888"/>
                      <a:pt x="996" y="2931"/>
                      <a:pt x="1159" y="2906"/>
                    </a:cubicBezTo>
                    <a:cubicBezTo>
                      <a:pt x="1174" y="2903"/>
                      <a:pt x="1190" y="2900"/>
                      <a:pt x="1206" y="2897"/>
                    </a:cubicBezTo>
                    <a:cubicBezTo>
                      <a:pt x="1226" y="2893"/>
                      <a:pt x="1247" y="2890"/>
                      <a:pt x="1268" y="2887"/>
                    </a:cubicBezTo>
                    <a:cubicBezTo>
                      <a:pt x="1297" y="2883"/>
                      <a:pt x="1318" y="2897"/>
                      <a:pt x="1325" y="2925"/>
                    </a:cubicBezTo>
                    <a:cubicBezTo>
                      <a:pt x="1328" y="2939"/>
                      <a:pt x="1327" y="2953"/>
                      <a:pt x="1320" y="2964"/>
                    </a:cubicBezTo>
                    <a:cubicBezTo>
                      <a:pt x="1314" y="2974"/>
                      <a:pt x="1304" y="2981"/>
                      <a:pt x="1291" y="2984"/>
                    </a:cubicBezTo>
                    <a:cubicBezTo>
                      <a:pt x="1145" y="3016"/>
                      <a:pt x="1003" y="3039"/>
                      <a:pt x="864" y="2972"/>
                    </a:cubicBezTo>
                    <a:cubicBezTo>
                      <a:pt x="801" y="2942"/>
                      <a:pt x="745" y="2897"/>
                      <a:pt x="692" y="2854"/>
                    </a:cubicBezTo>
                    <a:cubicBezTo>
                      <a:pt x="666" y="2832"/>
                      <a:pt x="650" y="2829"/>
                      <a:pt x="622" y="2839"/>
                    </a:cubicBezTo>
                    <a:cubicBezTo>
                      <a:pt x="551" y="2866"/>
                      <a:pt x="472" y="2872"/>
                      <a:pt x="387" y="2858"/>
                    </a:cubicBezTo>
                    <a:cubicBezTo>
                      <a:pt x="209" y="2829"/>
                      <a:pt x="83" y="2692"/>
                      <a:pt x="68" y="2509"/>
                    </a:cubicBezTo>
                    <a:cubicBezTo>
                      <a:pt x="58" y="2395"/>
                      <a:pt x="74" y="2304"/>
                      <a:pt x="116" y="2225"/>
                    </a:cubicBezTo>
                    <a:cubicBezTo>
                      <a:pt x="121" y="2216"/>
                      <a:pt x="116" y="2195"/>
                      <a:pt x="108" y="2186"/>
                    </a:cubicBezTo>
                    <a:cubicBezTo>
                      <a:pt x="55" y="2120"/>
                      <a:pt x="21" y="2042"/>
                      <a:pt x="11" y="1964"/>
                    </a:cubicBezTo>
                    <a:cubicBezTo>
                      <a:pt x="0" y="1871"/>
                      <a:pt x="23" y="1780"/>
                      <a:pt x="80" y="1702"/>
                    </a:cubicBezTo>
                    <a:cubicBezTo>
                      <a:pt x="86" y="1693"/>
                      <a:pt x="82" y="1672"/>
                      <a:pt x="76" y="1661"/>
                    </a:cubicBezTo>
                    <a:cubicBezTo>
                      <a:pt x="52" y="1614"/>
                      <a:pt x="37" y="1575"/>
                      <a:pt x="29" y="1538"/>
                    </a:cubicBezTo>
                    <a:cubicBezTo>
                      <a:pt x="18" y="1492"/>
                      <a:pt x="19" y="1449"/>
                      <a:pt x="30" y="1407"/>
                    </a:cubicBezTo>
                    <a:cubicBezTo>
                      <a:pt x="43" y="1361"/>
                      <a:pt x="71" y="1318"/>
                      <a:pt x="98" y="1278"/>
                    </a:cubicBezTo>
                    <a:cubicBezTo>
                      <a:pt x="112" y="1259"/>
                      <a:pt x="117" y="1245"/>
                      <a:pt x="108" y="1221"/>
                    </a:cubicBezTo>
                    <a:cubicBezTo>
                      <a:pt x="65" y="1099"/>
                      <a:pt x="75" y="1001"/>
                      <a:pt x="139" y="916"/>
                    </a:cubicBezTo>
                    <a:cubicBezTo>
                      <a:pt x="147" y="905"/>
                      <a:pt x="142" y="882"/>
                      <a:pt x="141" y="875"/>
                    </a:cubicBezTo>
                    <a:cubicBezTo>
                      <a:pt x="107" y="733"/>
                      <a:pt x="118" y="619"/>
                      <a:pt x="174" y="516"/>
                    </a:cubicBezTo>
                    <a:cubicBezTo>
                      <a:pt x="221" y="431"/>
                      <a:pt x="301" y="364"/>
                      <a:pt x="394" y="332"/>
                    </a:cubicBezTo>
                    <a:cubicBezTo>
                      <a:pt x="489" y="299"/>
                      <a:pt x="587" y="305"/>
                      <a:pt x="669" y="347"/>
                    </a:cubicBezTo>
                    <a:cubicBezTo>
                      <a:pt x="690" y="358"/>
                      <a:pt x="709" y="373"/>
                      <a:pt x="727" y="388"/>
                    </a:cubicBezTo>
                    <a:cubicBezTo>
                      <a:pt x="739" y="398"/>
                      <a:pt x="751" y="409"/>
                      <a:pt x="764" y="418"/>
                    </a:cubicBezTo>
                    <a:cubicBezTo>
                      <a:pt x="771" y="422"/>
                      <a:pt x="792" y="436"/>
                      <a:pt x="809" y="433"/>
                    </a:cubicBezTo>
                    <a:cubicBezTo>
                      <a:pt x="915" y="415"/>
                      <a:pt x="1002" y="422"/>
                      <a:pt x="1077" y="454"/>
                    </a:cubicBezTo>
                    <a:cubicBezTo>
                      <a:pt x="1151" y="487"/>
                      <a:pt x="1215" y="546"/>
                      <a:pt x="1271" y="636"/>
                    </a:cubicBezTo>
                    <a:cubicBezTo>
                      <a:pt x="1272" y="638"/>
                      <a:pt x="1273" y="640"/>
                      <a:pt x="1274" y="641"/>
                    </a:cubicBezTo>
                    <a:cubicBezTo>
                      <a:pt x="1300" y="637"/>
                      <a:pt x="1326" y="631"/>
                      <a:pt x="1351" y="627"/>
                    </a:cubicBezTo>
                    <a:cubicBezTo>
                      <a:pt x="1409" y="615"/>
                      <a:pt x="1463" y="605"/>
                      <a:pt x="1519" y="600"/>
                    </a:cubicBezTo>
                    <a:cubicBezTo>
                      <a:pt x="1598" y="592"/>
                      <a:pt x="1673" y="617"/>
                      <a:pt x="1743" y="674"/>
                    </a:cubicBezTo>
                    <a:cubicBezTo>
                      <a:pt x="1754" y="665"/>
                      <a:pt x="1764" y="655"/>
                      <a:pt x="1774" y="646"/>
                    </a:cubicBezTo>
                    <a:cubicBezTo>
                      <a:pt x="1795" y="626"/>
                      <a:pt x="1816" y="607"/>
                      <a:pt x="1839" y="589"/>
                    </a:cubicBezTo>
                    <a:cubicBezTo>
                      <a:pt x="1918" y="528"/>
                      <a:pt x="2000" y="489"/>
                      <a:pt x="2084" y="475"/>
                    </a:cubicBezTo>
                    <a:cubicBezTo>
                      <a:pt x="2170" y="459"/>
                      <a:pt x="2261" y="469"/>
                      <a:pt x="2352" y="504"/>
                    </a:cubicBezTo>
                    <a:cubicBezTo>
                      <a:pt x="2374" y="512"/>
                      <a:pt x="2385" y="509"/>
                      <a:pt x="2399" y="490"/>
                    </a:cubicBezTo>
                    <a:cubicBezTo>
                      <a:pt x="2491" y="366"/>
                      <a:pt x="2603" y="304"/>
                      <a:pt x="2742" y="300"/>
                    </a:cubicBezTo>
                    <a:cubicBezTo>
                      <a:pt x="2754" y="300"/>
                      <a:pt x="2771" y="284"/>
                      <a:pt x="2777" y="272"/>
                    </a:cubicBezTo>
                    <a:cubicBezTo>
                      <a:pt x="2843" y="131"/>
                      <a:pt x="2964" y="42"/>
                      <a:pt x="3118" y="22"/>
                    </a:cubicBezTo>
                    <a:cubicBezTo>
                      <a:pt x="3282" y="0"/>
                      <a:pt x="3461" y="63"/>
                      <a:pt x="3554" y="175"/>
                    </a:cubicBezTo>
                    <a:cubicBezTo>
                      <a:pt x="3662" y="304"/>
                      <a:pt x="3679" y="453"/>
                      <a:pt x="3606" y="618"/>
                    </a:cubicBezTo>
                    <a:cubicBezTo>
                      <a:pt x="3578" y="683"/>
                      <a:pt x="3575" y="738"/>
                      <a:pt x="3597" y="814"/>
                    </a:cubicBezTo>
                    <a:cubicBezTo>
                      <a:pt x="3632" y="941"/>
                      <a:pt x="3641" y="1062"/>
                      <a:pt x="3622" y="1174"/>
                    </a:cubicBezTo>
                    <a:cubicBezTo>
                      <a:pt x="3603" y="1291"/>
                      <a:pt x="3553" y="1402"/>
                      <a:pt x="3474" y="1503"/>
                    </a:cubicBezTo>
                    <a:cubicBezTo>
                      <a:pt x="3458" y="1524"/>
                      <a:pt x="3465" y="1537"/>
                      <a:pt x="3475" y="1556"/>
                    </a:cubicBezTo>
                    <a:cubicBezTo>
                      <a:pt x="3475" y="1556"/>
                      <a:pt x="3475" y="1556"/>
                      <a:pt x="3475" y="1556"/>
                    </a:cubicBezTo>
                    <a:cubicBezTo>
                      <a:pt x="3575" y="1741"/>
                      <a:pt x="3594" y="1918"/>
                      <a:pt x="3536" y="2095"/>
                    </a:cubicBezTo>
                    <a:cubicBezTo>
                      <a:pt x="3528" y="2118"/>
                      <a:pt x="3518" y="2141"/>
                      <a:pt x="3509" y="2163"/>
                    </a:cubicBezTo>
                    <a:cubicBezTo>
                      <a:pt x="3504" y="2172"/>
                      <a:pt x="3500" y="2182"/>
                      <a:pt x="3496" y="2192"/>
                    </a:cubicBezTo>
                    <a:cubicBezTo>
                      <a:pt x="3593" y="2270"/>
                      <a:pt x="3652" y="2390"/>
                      <a:pt x="3660" y="2531"/>
                    </a:cubicBezTo>
                    <a:cubicBezTo>
                      <a:pt x="3671" y="2701"/>
                      <a:pt x="3607" y="2880"/>
                      <a:pt x="3494" y="2997"/>
                    </a:cubicBezTo>
                    <a:cubicBezTo>
                      <a:pt x="3439" y="3053"/>
                      <a:pt x="3380" y="3092"/>
                      <a:pt x="3314" y="3117"/>
                    </a:cubicBezTo>
                    <a:cubicBezTo>
                      <a:pt x="3301" y="3122"/>
                      <a:pt x="3285" y="3133"/>
                      <a:pt x="3280" y="3145"/>
                    </a:cubicBezTo>
                    <a:cubicBezTo>
                      <a:pt x="3244" y="3243"/>
                      <a:pt x="3187" y="3318"/>
                      <a:pt x="3110" y="3368"/>
                    </a:cubicBezTo>
                    <a:cubicBezTo>
                      <a:pt x="3039" y="3414"/>
                      <a:pt x="2949" y="3440"/>
                      <a:pt x="2842" y="3445"/>
                    </a:cubicBezTo>
                    <a:cubicBezTo>
                      <a:pt x="2702" y="3452"/>
                      <a:pt x="2572" y="3412"/>
                      <a:pt x="2456" y="3326"/>
                    </a:cubicBezTo>
                    <a:cubicBezTo>
                      <a:pt x="2348" y="3413"/>
                      <a:pt x="2221" y="3433"/>
                      <a:pt x="2067" y="3388"/>
                    </a:cubicBezTo>
                    <a:cubicBezTo>
                      <a:pt x="2001" y="3368"/>
                      <a:pt x="1942" y="3327"/>
                      <a:pt x="1888" y="3263"/>
                    </a:cubicBezTo>
                    <a:cubicBezTo>
                      <a:pt x="1833" y="3197"/>
                      <a:pt x="1791" y="3120"/>
                      <a:pt x="1766" y="3032"/>
                    </a:cubicBezTo>
                    <a:cubicBezTo>
                      <a:pt x="1758" y="3008"/>
                      <a:pt x="1759" y="2988"/>
                      <a:pt x="1767" y="2974"/>
                    </a:cubicBezTo>
                    <a:cubicBezTo>
                      <a:pt x="1773" y="2963"/>
                      <a:pt x="1783" y="2957"/>
                      <a:pt x="1795" y="2954"/>
                    </a:cubicBezTo>
                    <a:cubicBezTo>
                      <a:pt x="1838" y="2944"/>
                      <a:pt x="1853" y="2973"/>
                      <a:pt x="1861" y="3000"/>
                    </a:cubicBezTo>
                    <a:cubicBezTo>
                      <a:pt x="1889" y="3090"/>
                      <a:pt x="1932" y="3165"/>
                      <a:pt x="1993" y="3229"/>
                    </a:cubicBezTo>
                    <a:cubicBezTo>
                      <a:pt x="2043" y="3281"/>
                      <a:pt x="2142" y="3314"/>
                      <a:pt x="2233" y="3309"/>
                    </a:cubicBezTo>
                    <a:cubicBezTo>
                      <a:pt x="2309" y="3305"/>
                      <a:pt x="2372" y="3275"/>
                      <a:pt x="2410" y="3225"/>
                    </a:cubicBezTo>
                    <a:cubicBezTo>
                      <a:pt x="2420" y="3212"/>
                      <a:pt x="2430" y="3204"/>
                      <a:pt x="2442" y="3203"/>
                    </a:cubicBezTo>
                    <a:cubicBezTo>
                      <a:pt x="2457" y="3201"/>
                      <a:pt x="2474" y="3209"/>
                      <a:pt x="2496" y="3227"/>
                    </a:cubicBezTo>
                    <a:cubicBezTo>
                      <a:pt x="2566" y="3284"/>
                      <a:pt x="2641" y="3320"/>
                      <a:pt x="2720" y="3336"/>
                    </a:cubicBezTo>
                    <a:cubicBezTo>
                      <a:pt x="2798" y="3352"/>
                      <a:pt x="2882" y="3347"/>
                      <a:pt x="2969" y="3322"/>
                    </a:cubicBezTo>
                    <a:cubicBezTo>
                      <a:pt x="3029" y="3305"/>
                      <a:pt x="3087" y="3267"/>
                      <a:pt x="3128" y="3218"/>
                    </a:cubicBezTo>
                    <a:cubicBezTo>
                      <a:pt x="3162" y="3177"/>
                      <a:pt x="3201" y="3109"/>
                      <a:pt x="3193" y="3017"/>
                    </a:cubicBezTo>
                    <a:cubicBezTo>
                      <a:pt x="3192" y="3002"/>
                      <a:pt x="3192" y="2987"/>
                      <a:pt x="3193" y="2972"/>
                    </a:cubicBezTo>
                    <a:cubicBezTo>
                      <a:pt x="3197" y="2939"/>
                      <a:pt x="3215" y="2923"/>
                      <a:pt x="3246" y="2924"/>
                    </a:cubicBezTo>
                    <a:cubicBezTo>
                      <a:pt x="3274" y="2925"/>
                      <a:pt x="3290" y="2941"/>
                      <a:pt x="3293" y="2972"/>
                    </a:cubicBezTo>
                    <a:cubicBezTo>
                      <a:pt x="3294" y="2980"/>
                      <a:pt x="3294" y="2988"/>
                      <a:pt x="3295" y="2998"/>
                    </a:cubicBezTo>
                    <a:cubicBezTo>
                      <a:pt x="3295" y="3003"/>
                      <a:pt x="3295" y="3009"/>
                      <a:pt x="3296" y="3016"/>
                    </a:cubicBezTo>
                    <a:cubicBezTo>
                      <a:pt x="3303" y="3011"/>
                      <a:pt x="3311" y="3008"/>
                      <a:pt x="3318" y="3004"/>
                    </a:cubicBezTo>
                    <a:cubicBezTo>
                      <a:pt x="3333" y="2996"/>
                      <a:pt x="3347" y="2988"/>
                      <a:pt x="3360" y="2979"/>
                    </a:cubicBezTo>
                    <a:cubicBezTo>
                      <a:pt x="3442" y="2922"/>
                      <a:pt x="3505" y="2830"/>
                      <a:pt x="3538" y="2721"/>
                    </a:cubicBezTo>
                    <a:cubicBezTo>
                      <a:pt x="3571" y="2612"/>
                      <a:pt x="3568" y="2501"/>
                      <a:pt x="3531" y="2407"/>
                    </a:cubicBezTo>
                    <a:cubicBezTo>
                      <a:pt x="3504" y="2340"/>
                      <a:pt x="3464" y="2292"/>
                      <a:pt x="3407" y="2260"/>
                    </a:cubicBezTo>
                    <a:cubicBezTo>
                      <a:pt x="3387" y="2249"/>
                      <a:pt x="3376" y="2238"/>
                      <a:pt x="3373" y="2225"/>
                    </a:cubicBezTo>
                    <a:cubicBezTo>
                      <a:pt x="3369" y="2212"/>
                      <a:pt x="3373" y="2197"/>
                      <a:pt x="3385" y="2178"/>
                    </a:cubicBezTo>
                    <a:cubicBezTo>
                      <a:pt x="3446" y="2077"/>
                      <a:pt x="3474" y="1972"/>
                      <a:pt x="3467" y="1867"/>
                    </a:cubicBezTo>
                    <a:cubicBezTo>
                      <a:pt x="3461" y="1769"/>
                      <a:pt x="3426" y="1667"/>
                      <a:pt x="3362" y="1563"/>
                    </a:cubicBezTo>
                    <a:cubicBezTo>
                      <a:pt x="3344" y="1534"/>
                      <a:pt x="3337" y="1508"/>
                      <a:pt x="3364" y="1477"/>
                    </a:cubicBezTo>
                    <a:cubicBezTo>
                      <a:pt x="3456" y="1374"/>
                      <a:pt x="3510" y="1259"/>
                      <a:pt x="3526" y="1135"/>
                    </a:cubicBezTo>
                    <a:cubicBezTo>
                      <a:pt x="3541" y="1021"/>
                      <a:pt x="3523" y="895"/>
                      <a:pt x="3474" y="761"/>
                    </a:cubicBezTo>
                    <a:cubicBezTo>
                      <a:pt x="3458" y="719"/>
                      <a:pt x="3460" y="690"/>
                      <a:pt x="3479" y="656"/>
                    </a:cubicBezTo>
                    <a:cubicBezTo>
                      <a:pt x="3532" y="562"/>
                      <a:pt x="3553" y="482"/>
                      <a:pt x="3546" y="402"/>
                    </a:cubicBezTo>
                    <a:cubicBezTo>
                      <a:pt x="3539" y="331"/>
                      <a:pt x="3507" y="267"/>
                      <a:pt x="3454" y="216"/>
                    </a:cubicBezTo>
                    <a:cubicBezTo>
                      <a:pt x="3400" y="166"/>
                      <a:pt x="3330" y="135"/>
                      <a:pt x="3252" y="125"/>
                    </a:cubicBezTo>
                    <a:cubicBezTo>
                      <a:pt x="3148" y="113"/>
                      <a:pt x="3067" y="126"/>
                      <a:pt x="3003" y="164"/>
                    </a:cubicBezTo>
                    <a:cubicBezTo>
                      <a:pt x="2939" y="202"/>
                      <a:pt x="2889" y="268"/>
                      <a:pt x="2850" y="366"/>
                    </a:cubicBezTo>
                    <a:cubicBezTo>
                      <a:pt x="2835" y="402"/>
                      <a:pt x="2810" y="407"/>
                      <a:pt x="2776" y="404"/>
                    </a:cubicBezTo>
                    <a:cubicBezTo>
                      <a:pt x="2662" y="393"/>
                      <a:pt x="2567" y="438"/>
                      <a:pt x="2487" y="541"/>
                    </a:cubicBezTo>
                    <a:cubicBezTo>
                      <a:pt x="2483" y="545"/>
                      <a:pt x="2481" y="550"/>
                      <a:pt x="2478" y="554"/>
                    </a:cubicBezTo>
                    <a:cubicBezTo>
                      <a:pt x="2477" y="556"/>
                      <a:pt x="2476" y="559"/>
                      <a:pt x="2475" y="561"/>
                    </a:cubicBezTo>
                    <a:cubicBezTo>
                      <a:pt x="2483" y="567"/>
                      <a:pt x="2490" y="574"/>
                      <a:pt x="2498" y="581"/>
                    </a:cubicBezTo>
                    <a:cubicBezTo>
                      <a:pt x="2516" y="596"/>
                      <a:pt x="2533" y="611"/>
                      <a:pt x="2549" y="626"/>
                    </a:cubicBezTo>
                    <a:cubicBezTo>
                      <a:pt x="2564" y="639"/>
                      <a:pt x="2572" y="654"/>
                      <a:pt x="2572" y="668"/>
                    </a:cubicBezTo>
                    <a:cubicBezTo>
                      <a:pt x="2573" y="680"/>
                      <a:pt x="2567" y="692"/>
                      <a:pt x="2557" y="703"/>
                    </a:cubicBezTo>
                    <a:cubicBezTo>
                      <a:pt x="2534" y="726"/>
                      <a:pt x="2507" y="724"/>
                      <a:pt x="2479" y="698"/>
                    </a:cubicBezTo>
                    <a:cubicBezTo>
                      <a:pt x="2391" y="615"/>
                      <a:pt x="2288" y="572"/>
                      <a:pt x="2173" y="570"/>
                    </a:cubicBezTo>
                    <a:cubicBezTo>
                      <a:pt x="2098" y="568"/>
                      <a:pt x="2031" y="585"/>
                      <a:pt x="1966" y="621"/>
                    </a:cubicBezTo>
                    <a:cubicBezTo>
                      <a:pt x="1910" y="653"/>
                      <a:pt x="1857" y="699"/>
                      <a:pt x="1805" y="762"/>
                    </a:cubicBezTo>
                    <a:cubicBezTo>
                      <a:pt x="1786" y="785"/>
                      <a:pt x="1770" y="801"/>
                      <a:pt x="1753" y="802"/>
                    </a:cubicBezTo>
                    <a:cubicBezTo>
                      <a:pt x="1738" y="802"/>
                      <a:pt x="1723" y="793"/>
                      <a:pt x="1699" y="770"/>
                    </a:cubicBezTo>
                    <a:cubicBezTo>
                      <a:pt x="1628" y="700"/>
                      <a:pt x="1538" y="681"/>
                      <a:pt x="1416" y="712"/>
                    </a:cubicBezTo>
                    <a:cubicBezTo>
                      <a:pt x="1379" y="722"/>
                      <a:pt x="1343" y="738"/>
                      <a:pt x="1309" y="754"/>
                    </a:cubicBezTo>
                    <a:cubicBezTo>
                      <a:pt x="1304" y="756"/>
                      <a:pt x="1299" y="758"/>
                      <a:pt x="1295" y="760"/>
                    </a:cubicBezTo>
                    <a:cubicBezTo>
                      <a:pt x="1247" y="782"/>
                      <a:pt x="1228" y="775"/>
                      <a:pt x="1206" y="729"/>
                    </a:cubicBezTo>
                    <a:cubicBezTo>
                      <a:pt x="1155" y="625"/>
                      <a:pt x="1091" y="564"/>
                      <a:pt x="1005" y="537"/>
                    </a:cubicBezTo>
                    <a:cubicBezTo>
                      <a:pt x="875" y="496"/>
                      <a:pt x="735" y="539"/>
                      <a:pt x="648" y="645"/>
                    </a:cubicBezTo>
                    <a:cubicBezTo>
                      <a:pt x="625" y="673"/>
                      <a:pt x="600" y="678"/>
                      <a:pt x="575" y="660"/>
                    </a:cubicBezTo>
                    <a:cubicBezTo>
                      <a:pt x="561" y="651"/>
                      <a:pt x="553" y="639"/>
                      <a:pt x="552" y="626"/>
                    </a:cubicBezTo>
                    <a:cubicBezTo>
                      <a:pt x="550" y="612"/>
                      <a:pt x="556" y="597"/>
                      <a:pt x="568" y="584"/>
                    </a:cubicBezTo>
                    <a:cubicBezTo>
                      <a:pt x="592" y="558"/>
                      <a:pt x="617" y="532"/>
                      <a:pt x="642" y="508"/>
                    </a:cubicBezTo>
                    <a:cubicBezTo>
                      <a:pt x="653" y="498"/>
                      <a:pt x="664" y="487"/>
                      <a:pt x="674" y="476"/>
                    </a:cubicBezTo>
                    <a:cubicBezTo>
                      <a:pt x="631" y="417"/>
                      <a:pt x="519" y="394"/>
                      <a:pt x="430" y="427"/>
                    </a:cubicBezTo>
                    <a:cubicBezTo>
                      <a:pt x="355" y="454"/>
                      <a:pt x="297" y="503"/>
                      <a:pt x="261" y="568"/>
                    </a:cubicBezTo>
                    <a:cubicBezTo>
                      <a:pt x="225" y="634"/>
                      <a:pt x="214" y="712"/>
                      <a:pt x="229" y="795"/>
                    </a:cubicBezTo>
                    <a:cubicBezTo>
                      <a:pt x="231" y="810"/>
                      <a:pt x="236" y="826"/>
                      <a:pt x="240" y="841"/>
                    </a:cubicBezTo>
                    <a:cubicBezTo>
                      <a:pt x="245" y="858"/>
                      <a:pt x="250" y="876"/>
                      <a:pt x="252" y="894"/>
                    </a:cubicBezTo>
                    <a:cubicBezTo>
                      <a:pt x="255" y="914"/>
                      <a:pt x="255" y="941"/>
                      <a:pt x="244" y="952"/>
                    </a:cubicBezTo>
                    <a:cubicBezTo>
                      <a:pt x="156" y="1036"/>
                      <a:pt x="179" y="1130"/>
                      <a:pt x="213" y="1212"/>
                    </a:cubicBezTo>
                    <a:cubicBezTo>
                      <a:pt x="214" y="1215"/>
                      <a:pt x="214" y="1215"/>
                      <a:pt x="214" y="1215"/>
                    </a:cubicBezTo>
                    <a:cubicBezTo>
                      <a:pt x="241" y="1280"/>
                      <a:pt x="241" y="1281"/>
                      <a:pt x="188" y="1330"/>
                    </a:cubicBezTo>
                    <a:cubicBezTo>
                      <a:pt x="109" y="1404"/>
                      <a:pt x="102" y="1508"/>
                      <a:pt x="171" y="1617"/>
                    </a:cubicBezTo>
                    <a:cubicBezTo>
                      <a:pt x="174" y="1616"/>
                      <a:pt x="176" y="1614"/>
                      <a:pt x="179" y="1613"/>
                    </a:cubicBezTo>
                    <a:cubicBezTo>
                      <a:pt x="185" y="1608"/>
                      <a:pt x="192" y="1604"/>
                      <a:pt x="198" y="1605"/>
                    </a:cubicBezTo>
                    <a:cubicBezTo>
                      <a:pt x="200" y="1605"/>
                      <a:pt x="202" y="1606"/>
                      <a:pt x="204" y="1606"/>
                    </a:cubicBezTo>
                    <a:cubicBezTo>
                      <a:pt x="223" y="1609"/>
                      <a:pt x="246" y="1613"/>
                      <a:pt x="255" y="1625"/>
                    </a:cubicBezTo>
                    <a:cubicBezTo>
                      <a:pt x="263" y="1638"/>
                      <a:pt x="257" y="1662"/>
                      <a:pt x="252" y="1681"/>
                    </a:cubicBezTo>
                    <a:cubicBezTo>
                      <a:pt x="251" y="1685"/>
                      <a:pt x="251" y="1685"/>
                      <a:pt x="251" y="1685"/>
                    </a:cubicBezTo>
                    <a:cubicBezTo>
                      <a:pt x="249" y="1692"/>
                      <a:pt x="239" y="1698"/>
                      <a:pt x="231" y="1704"/>
                    </a:cubicBezTo>
                    <a:cubicBezTo>
                      <a:pt x="229" y="1705"/>
                      <a:pt x="228" y="1706"/>
                      <a:pt x="226" y="1707"/>
                    </a:cubicBezTo>
                    <a:cubicBezTo>
                      <a:pt x="161" y="1749"/>
                      <a:pt x="122" y="1809"/>
                      <a:pt x="112" y="1881"/>
                    </a:cubicBezTo>
                    <a:cubicBezTo>
                      <a:pt x="101" y="1963"/>
                      <a:pt x="131" y="2057"/>
                      <a:pt x="190" y="2125"/>
                    </a:cubicBezTo>
                    <a:cubicBezTo>
                      <a:pt x="196" y="2131"/>
                      <a:pt x="202" y="2138"/>
                      <a:pt x="209" y="2144"/>
                    </a:cubicBezTo>
                    <a:cubicBezTo>
                      <a:pt x="226" y="2161"/>
                      <a:pt x="244" y="2178"/>
                      <a:pt x="246" y="2197"/>
                    </a:cubicBezTo>
                    <a:cubicBezTo>
                      <a:pt x="248" y="2216"/>
                      <a:pt x="233" y="2236"/>
                      <a:pt x="219" y="2256"/>
                    </a:cubicBezTo>
                    <a:cubicBezTo>
                      <a:pt x="214" y="2263"/>
                      <a:pt x="209" y="2270"/>
                      <a:pt x="205" y="2277"/>
                    </a:cubicBezTo>
                    <a:cubicBezTo>
                      <a:pt x="150" y="2367"/>
                      <a:pt x="145" y="2486"/>
                      <a:pt x="191" y="2588"/>
                    </a:cubicBezTo>
                    <a:cubicBezTo>
                      <a:pt x="232" y="2679"/>
                      <a:pt x="307" y="2741"/>
                      <a:pt x="395" y="2756"/>
                    </a:cubicBezTo>
                    <a:cubicBezTo>
                      <a:pt x="486" y="2773"/>
                      <a:pt x="571" y="2762"/>
                      <a:pt x="639" y="2726"/>
                    </a:cubicBezTo>
                    <a:cubicBezTo>
                      <a:pt x="707" y="2691"/>
                      <a:pt x="753" y="2633"/>
                      <a:pt x="775" y="2559"/>
                    </a:cubicBezTo>
                    <a:cubicBezTo>
                      <a:pt x="809" y="2440"/>
                      <a:pt x="786" y="2324"/>
                      <a:pt x="706" y="2215"/>
                    </a:cubicBezTo>
                    <a:cubicBezTo>
                      <a:pt x="679" y="2177"/>
                      <a:pt x="638" y="2177"/>
                      <a:pt x="598" y="2178"/>
                    </a:cubicBezTo>
                    <a:cubicBezTo>
                      <a:pt x="591" y="2178"/>
                      <a:pt x="591" y="2178"/>
                      <a:pt x="591" y="2178"/>
                    </a:cubicBezTo>
                    <a:cubicBezTo>
                      <a:pt x="530" y="2178"/>
                      <a:pt x="508" y="2165"/>
                      <a:pt x="507" y="2130"/>
                    </a:cubicBezTo>
                    <a:cubicBezTo>
                      <a:pt x="507" y="2094"/>
                      <a:pt x="532" y="2078"/>
                      <a:pt x="590" y="2077"/>
                    </a:cubicBezTo>
                    <a:cubicBezTo>
                      <a:pt x="606" y="2076"/>
                      <a:pt x="622" y="2077"/>
                      <a:pt x="635" y="2078"/>
                    </a:cubicBezTo>
                    <a:cubicBezTo>
                      <a:pt x="645" y="2079"/>
                      <a:pt x="656" y="2080"/>
                      <a:pt x="667" y="2081"/>
                    </a:cubicBezTo>
                    <a:cubicBezTo>
                      <a:pt x="672" y="2082"/>
                      <a:pt x="677" y="2082"/>
                      <a:pt x="682" y="2083"/>
                    </a:cubicBezTo>
                    <a:cubicBezTo>
                      <a:pt x="714" y="2016"/>
                      <a:pt x="718" y="1947"/>
                      <a:pt x="694" y="1882"/>
                    </a:cubicBezTo>
                    <a:cubicBezTo>
                      <a:pt x="676" y="1835"/>
                      <a:pt x="650" y="1787"/>
                      <a:pt x="616" y="1739"/>
                    </a:cubicBezTo>
                    <a:cubicBezTo>
                      <a:pt x="592" y="1704"/>
                      <a:pt x="590" y="1680"/>
                      <a:pt x="611" y="1646"/>
                    </a:cubicBezTo>
                    <a:cubicBezTo>
                      <a:pt x="680" y="1536"/>
                      <a:pt x="700" y="1415"/>
                      <a:pt x="669" y="1288"/>
                    </a:cubicBezTo>
                    <a:cubicBezTo>
                      <a:pt x="662" y="1262"/>
                      <a:pt x="653" y="1247"/>
                      <a:pt x="621" y="1239"/>
                    </a:cubicBezTo>
                    <a:cubicBezTo>
                      <a:pt x="562" y="1223"/>
                      <a:pt x="512" y="1199"/>
                      <a:pt x="473" y="1167"/>
                    </a:cubicBezTo>
                    <a:cubicBezTo>
                      <a:pt x="430" y="1132"/>
                      <a:pt x="398" y="1086"/>
                      <a:pt x="379" y="1031"/>
                    </a:cubicBezTo>
                    <a:cubicBezTo>
                      <a:pt x="364" y="989"/>
                      <a:pt x="372" y="962"/>
                      <a:pt x="404" y="950"/>
                    </a:cubicBezTo>
                    <a:cubicBezTo>
                      <a:pt x="434" y="939"/>
                      <a:pt x="456" y="953"/>
                      <a:pt x="473" y="996"/>
                    </a:cubicBezTo>
                    <a:cubicBezTo>
                      <a:pt x="510" y="1089"/>
                      <a:pt x="585" y="1139"/>
                      <a:pt x="700" y="1151"/>
                    </a:cubicBezTo>
                    <a:cubicBezTo>
                      <a:pt x="801" y="1161"/>
                      <a:pt x="897" y="1128"/>
                      <a:pt x="988" y="1054"/>
                    </a:cubicBezTo>
                    <a:cubicBezTo>
                      <a:pt x="1033" y="1017"/>
                      <a:pt x="1048" y="1013"/>
                      <a:pt x="1089" y="1057"/>
                    </a:cubicBezTo>
                    <a:cubicBezTo>
                      <a:pt x="1163" y="1137"/>
                      <a:pt x="1293" y="1185"/>
                      <a:pt x="1428" y="1181"/>
                    </a:cubicBezTo>
                    <a:cubicBezTo>
                      <a:pt x="1546" y="1178"/>
                      <a:pt x="1645" y="1137"/>
                      <a:pt x="1702" y="1069"/>
                    </a:cubicBezTo>
                    <a:cubicBezTo>
                      <a:pt x="1712" y="1057"/>
                      <a:pt x="1725" y="1049"/>
                      <a:pt x="1738" y="1049"/>
                    </a:cubicBezTo>
                    <a:cubicBezTo>
                      <a:pt x="1751" y="1048"/>
                      <a:pt x="1764" y="1053"/>
                      <a:pt x="1776" y="1065"/>
                    </a:cubicBezTo>
                    <a:cubicBezTo>
                      <a:pt x="1798" y="1086"/>
                      <a:pt x="1797" y="1112"/>
                      <a:pt x="1774" y="1139"/>
                    </a:cubicBezTo>
                    <a:cubicBezTo>
                      <a:pt x="1763" y="1152"/>
                      <a:pt x="1752" y="1164"/>
                      <a:pt x="1740" y="1178"/>
                    </a:cubicBezTo>
                    <a:cubicBezTo>
                      <a:pt x="1736" y="1184"/>
                      <a:pt x="1731" y="1190"/>
                      <a:pt x="1726" y="1195"/>
                    </a:cubicBezTo>
                    <a:cubicBezTo>
                      <a:pt x="1806" y="1229"/>
                      <a:pt x="1892" y="1243"/>
                      <a:pt x="1982" y="1237"/>
                    </a:cubicBezTo>
                    <a:cubicBezTo>
                      <a:pt x="2083" y="1230"/>
                      <a:pt x="2176" y="1199"/>
                      <a:pt x="2259" y="1144"/>
                    </a:cubicBezTo>
                    <a:cubicBezTo>
                      <a:pt x="2272" y="1135"/>
                      <a:pt x="2293" y="1127"/>
                      <a:pt x="2308" y="1131"/>
                    </a:cubicBezTo>
                    <a:cubicBezTo>
                      <a:pt x="2407" y="1153"/>
                      <a:pt x="2501" y="1148"/>
                      <a:pt x="2596" y="1117"/>
                    </a:cubicBezTo>
                    <a:cubicBezTo>
                      <a:pt x="2677" y="1091"/>
                      <a:pt x="2760" y="1045"/>
                      <a:pt x="2849" y="977"/>
                    </a:cubicBezTo>
                    <a:cubicBezTo>
                      <a:pt x="2879" y="954"/>
                      <a:pt x="2911" y="935"/>
                      <a:pt x="2943" y="923"/>
                    </a:cubicBezTo>
                    <a:cubicBezTo>
                      <a:pt x="3067" y="873"/>
                      <a:pt x="3150" y="781"/>
                      <a:pt x="3197" y="640"/>
                    </a:cubicBezTo>
                    <a:cubicBezTo>
                      <a:pt x="3199" y="633"/>
                      <a:pt x="3201" y="627"/>
                      <a:pt x="3203" y="620"/>
                    </a:cubicBezTo>
                    <a:cubicBezTo>
                      <a:pt x="3204" y="617"/>
                      <a:pt x="3204" y="615"/>
                      <a:pt x="3205" y="613"/>
                    </a:cubicBezTo>
                    <a:cubicBezTo>
                      <a:pt x="3214" y="579"/>
                      <a:pt x="3236" y="565"/>
                      <a:pt x="3267" y="573"/>
                    </a:cubicBezTo>
                    <a:cubicBezTo>
                      <a:pt x="3282" y="577"/>
                      <a:pt x="3293" y="585"/>
                      <a:pt x="3299" y="596"/>
                    </a:cubicBezTo>
                    <a:cubicBezTo>
                      <a:pt x="3306" y="607"/>
                      <a:pt x="3307" y="622"/>
                      <a:pt x="3302" y="638"/>
                    </a:cubicBezTo>
                    <a:cubicBezTo>
                      <a:pt x="3277" y="728"/>
                      <a:pt x="3240" y="804"/>
                      <a:pt x="3191" y="865"/>
                    </a:cubicBezTo>
                    <a:cubicBezTo>
                      <a:pt x="3138" y="930"/>
                      <a:pt x="3069" y="980"/>
                      <a:pt x="2986" y="1013"/>
                    </a:cubicBezTo>
                    <a:cubicBezTo>
                      <a:pt x="2960" y="1023"/>
                      <a:pt x="2944" y="1038"/>
                      <a:pt x="2933" y="1063"/>
                    </a:cubicBezTo>
                    <a:cubicBezTo>
                      <a:pt x="2896" y="1148"/>
                      <a:pt x="2883" y="1233"/>
                      <a:pt x="2893" y="1315"/>
                    </a:cubicBezTo>
                    <a:cubicBezTo>
                      <a:pt x="2903" y="1395"/>
                      <a:pt x="2936" y="1474"/>
                      <a:pt x="2990" y="1551"/>
                    </a:cubicBezTo>
                    <a:cubicBezTo>
                      <a:pt x="2991" y="1553"/>
                      <a:pt x="2991" y="1553"/>
                      <a:pt x="2991" y="1553"/>
                    </a:cubicBezTo>
                    <a:cubicBezTo>
                      <a:pt x="3031" y="1610"/>
                      <a:pt x="3031" y="1610"/>
                      <a:pt x="2991" y="1666"/>
                    </a:cubicBezTo>
                    <a:cubicBezTo>
                      <a:pt x="2990" y="1666"/>
                      <a:pt x="2990" y="1666"/>
                      <a:pt x="2990" y="1666"/>
                    </a:cubicBezTo>
                    <a:cubicBezTo>
                      <a:pt x="2947" y="1726"/>
                      <a:pt x="2921" y="1792"/>
                      <a:pt x="2914" y="1861"/>
                    </a:cubicBezTo>
                    <a:cubicBezTo>
                      <a:pt x="2907" y="1925"/>
                      <a:pt x="2916" y="1995"/>
                      <a:pt x="2941" y="2068"/>
                    </a:cubicBezTo>
                    <a:cubicBezTo>
                      <a:pt x="2955" y="2108"/>
                      <a:pt x="2974" y="2149"/>
                      <a:pt x="2997" y="2190"/>
                    </a:cubicBezTo>
                    <a:cubicBezTo>
                      <a:pt x="3017" y="2225"/>
                      <a:pt x="3015" y="2251"/>
                      <a:pt x="2989" y="2280"/>
                    </a:cubicBezTo>
                    <a:cubicBezTo>
                      <a:pt x="2895" y="2388"/>
                      <a:pt x="2855" y="2510"/>
                      <a:pt x="2872" y="2643"/>
                    </a:cubicBezTo>
                    <a:cubicBezTo>
                      <a:pt x="2878" y="2695"/>
                      <a:pt x="2901" y="2746"/>
                      <a:pt x="2923" y="2796"/>
                    </a:cubicBezTo>
                    <a:cubicBezTo>
                      <a:pt x="2923" y="2796"/>
                      <a:pt x="2923" y="2796"/>
                      <a:pt x="2923" y="2796"/>
                    </a:cubicBezTo>
                    <a:cubicBezTo>
                      <a:pt x="2942" y="2841"/>
                      <a:pt x="2939" y="2865"/>
                      <a:pt x="2913" y="2880"/>
                    </a:cubicBezTo>
                    <a:cubicBezTo>
                      <a:pt x="2882" y="2896"/>
                      <a:pt x="2857" y="2887"/>
                      <a:pt x="2837" y="2851"/>
                    </a:cubicBezTo>
                    <a:cubicBezTo>
                      <a:pt x="2834" y="2846"/>
                      <a:pt x="2832" y="2842"/>
                      <a:pt x="2829" y="2837"/>
                    </a:cubicBezTo>
                    <a:cubicBezTo>
                      <a:pt x="2817" y="2816"/>
                      <a:pt x="2804" y="2794"/>
                      <a:pt x="2797" y="2771"/>
                    </a:cubicBezTo>
                    <a:cubicBezTo>
                      <a:pt x="2789" y="2746"/>
                      <a:pt x="2775" y="2734"/>
                      <a:pt x="2750" y="2728"/>
                    </a:cubicBezTo>
                    <a:cubicBezTo>
                      <a:pt x="2656" y="2707"/>
                      <a:pt x="2564" y="2729"/>
                      <a:pt x="2460" y="2798"/>
                    </a:cubicBezTo>
                    <a:cubicBezTo>
                      <a:pt x="2393" y="2841"/>
                      <a:pt x="2390" y="2841"/>
                      <a:pt x="2339" y="2780"/>
                    </a:cubicBezTo>
                    <a:cubicBezTo>
                      <a:pt x="2192" y="2605"/>
                      <a:pt x="2011" y="2544"/>
                      <a:pt x="1801" y="2600"/>
                    </a:cubicBezTo>
                    <a:cubicBezTo>
                      <a:pt x="1692" y="2629"/>
                      <a:pt x="1601" y="2706"/>
                      <a:pt x="1551" y="2812"/>
                    </a:cubicBezTo>
                    <a:cubicBezTo>
                      <a:pt x="1499" y="2921"/>
                      <a:pt x="1497" y="3047"/>
                      <a:pt x="1546" y="3156"/>
                    </a:cubicBezTo>
                    <a:cubicBezTo>
                      <a:pt x="1567" y="3202"/>
                      <a:pt x="1567" y="3236"/>
                      <a:pt x="1544" y="3279"/>
                    </a:cubicBezTo>
                    <a:cubicBezTo>
                      <a:pt x="1483" y="3398"/>
                      <a:pt x="1471" y="3518"/>
                      <a:pt x="1506" y="3636"/>
                    </a:cubicBezTo>
                    <a:cubicBezTo>
                      <a:pt x="1519" y="3678"/>
                      <a:pt x="1543" y="3696"/>
                      <a:pt x="1585" y="3696"/>
                    </a:cubicBezTo>
                    <a:cubicBezTo>
                      <a:pt x="1585" y="3696"/>
                      <a:pt x="1586" y="3696"/>
                      <a:pt x="1586" y="3696"/>
                    </a:cubicBezTo>
                    <a:cubicBezTo>
                      <a:pt x="1641" y="3696"/>
                      <a:pt x="1696" y="3696"/>
                      <a:pt x="1750" y="3696"/>
                    </a:cubicBezTo>
                    <a:cubicBezTo>
                      <a:pt x="1803" y="3696"/>
                      <a:pt x="1857" y="3696"/>
                      <a:pt x="1910" y="3696"/>
                    </a:cubicBezTo>
                    <a:cubicBezTo>
                      <a:pt x="1963" y="3696"/>
                      <a:pt x="1983" y="3675"/>
                      <a:pt x="1984" y="3621"/>
                    </a:cubicBezTo>
                    <a:cubicBezTo>
                      <a:pt x="1984" y="3609"/>
                      <a:pt x="1984" y="3596"/>
                      <a:pt x="1984" y="3584"/>
                    </a:cubicBezTo>
                    <a:cubicBezTo>
                      <a:pt x="1984" y="3567"/>
                      <a:pt x="1984" y="3549"/>
                      <a:pt x="1985" y="3531"/>
                    </a:cubicBezTo>
                    <a:cubicBezTo>
                      <a:pt x="1986" y="3496"/>
                      <a:pt x="2004" y="3476"/>
                      <a:pt x="2035" y="3477"/>
                    </a:cubicBezTo>
                    <a:cubicBezTo>
                      <a:pt x="2067" y="3477"/>
                      <a:pt x="2084" y="3497"/>
                      <a:pt x="2085" y="3532"/>
                    </a:cubicBezTo>
                    <a:cubicBezTo>
                      <a:pt x="2085" y="3544"/>
                      <a:pt x="2085" y="3544"/>
                      <a:pt x="2085" y="3544"/>
                    </a:cubicBezTo>
                    <a:cubicBezTo>
                      <a:pt x="2086" y="3575"/>
                      <a:pt x="2086" y="3607"/>
                      <a:pt x="2085" y="3639"/>
                    </a:cubicBezTo>
                    <a:cubicBezTo>
                      <a:pt x="2083" y="3682"/>
                      <a:pt x="2067" y="3722"/>
                      <a:pt x="2039" y="3750"/>
                    </a:cubicBezTo>
                    <a:cubicBezTo>
                      <a:pt x="2011" y="3779"/>
                      <a:pt x="1973" y="3795"/>
                      <a:pt x="1930" y="3796"/>
                    </a:cubicBezTo>
                    <a:cubicBezTo>
                      <a:pt x="1871" y="3797"/>
                      <a:pt x="1812" y="3798"/>
                      <a:pt x="1752" y="3798"/>
                    </a:cubicBezTo>
                    <a:close/>
                    <a:moveTo>
                      <a:pt x="1512" y="2452"/>
                    </a:moveTo>
                    <a:cubicBezTo>
                      <a:pt x="1538" y="2452"/>
                      <a:pt x="1564" y="2459"/>
                      <a:pt x="1588" y="2473"/>
                    </a:cubicBezTo>
                    <a:cubicBezTo>
                      <a:pt x="1615" y="2488"/>
                      <a:pt x="1633" y="2523"/>
                      <a:pt x="1646" y="2548"/>
                    </a:cubicBezTo>
                    <a:cubicBezTo>
                      <a:pt x="1650" y="2556"/>
                      <a:pt x="1608" y="2589"/>
                      <a:pt x="1608" y="2589"/>
                    </a:cubicBezTo>
                    <a:cubicBezTo>
                      <a:pt x="1521" y="2658"/>
                      <a:pt x="1459" y="2750"/>
                      <a:pt x="1430" y="2857"/>
                    </a:cubicBezTo>
                    <a:cubicBezTo>
                      <a:pt x="1400" y="2963"/>
                      <a:pt x="1406" y="3074"/>
                      <a:pt x="1446" y="3175"/>
                    </a:cubicBezTo>
                    <a:cubicBezTo>
                      <a:pt x="1459" y="3205"/>
                      <a:pt x="1458" y="3228"/>
                      <a:pt x="1445" y="3256"/>
                    </a:cubicBezTo>
                    <a:cubicBezTo>
                      <a:pt x="1380" y="3400"/>
                      <a:pt x="1371" y="3542"/>
                      <a:pt x="1417" y="3679"/>
                    </a:cubicBezTo>
                    <a:cubicBezTo>
                      <a:pt x="1441" y="3752"/>
                      <a:pt x="1492" y="3792"/>
                      <a:pt x="1564" y="3794"/>
                    </a:cubicBezTo>
                    <a:cubicBezTo>
                      <a:pt x="1687" y="3797"/>
                      <a:pt x="1810" y="3797"/>
                      <a:pt x="1930" y="3794"/>
                    </a:cubicBezTo>
                    <a:cubicBezTo>
                      <a:pt x="1973" y="3793"/>
                      <a:pt x="2010" y="3777"/>
                      <a:pt x="2038" y="3748"/>
                    </a:cubicBezTo>
                    <a:cubicBezTo>
                      <a:pt x="2065" y="3721"/>
                      <a:pt x="2081" y="3682"/>
                      <a:pt x="2083" y="3639"/>
                    </a:cubicBezTo>
                    <a:cubicBezTo>
                      <a:pt x="2084" y="3607"/>
                      <a:pt x="2084" y="3575"/>
                      <a:pt x="2083" y="3544"/>
                    </a:cubicBezTo>
                    <a:cubicBezTo>
                      <a:pt x="2083" y="3532"/>
                      <a:pt x="2083" y="3532"/>
                      <a:pt x="2083" y="3532"/>
                    </a:cubicBezTo>
                    <a:cubicBezTo>
                      <a:pt x="2083" y="3508"/>
                      <a:pt x="2074" y="3479"/>
                      <a:pt x="2035" y="3479"/>
                    </a:cubicBezTo>
                    <a:cubicBezTo>
                      <a:pt x="2005" y="3478"/>
                      <a:pt x="1988" y="3497"/>
                      <a:pt x="1987" y="3531"/>
                    </a:cubicBezTo>
                    <a:cubicBezTo>
                      <a:pt x="1986" y="3549"/>
                      <a:pt x="1986" y="3567"/>
                      <a:pt x="1986" y="3584"/>
                    </a:cubicBezTo>
                    <a:cubicBezTo>
                      <a:pt x="1986" y="3596"/>
                      <a:pt x="1986" y="3609"/>
                      <a:pt x="1986" y="3621"/>
                    </a:cubicBezTo>
                    <a:cubicBezTo>
                      <a:pt x="1985" y="3676"/>
                      <a:pt x="1964" y="3698"/>
                      <a:pt x="1911" y="3698"/>
                    </a:cubicBezTo>
                    <a:cubicBezTo>
                      <a:pt x="1857" y="3698"/>
                      <a:pt x="1803" y="3698"/>
                      <a:pt x="1750" y="3698"/>
                    </a:cubicBezTo>
                    <a:cubicBezTo>
                      <a:pt x="1696" y="3698"/>
                      <a:pt x="1641" y="3698"/>
                      <a:pt x="1586" y="3698"/>
                    </a:cubicBezTo>
                    <a:cubicBezTo>
                      <a:pt x="1542" y="3699"/>
                      <a:pt x="1517" y="3680"/>
                      <a:pt x="1504" y="3637"/>
                    </a:cubicBezTo>
                    <a:cubicBezTo>
                      <a:pt x="1468" y="3518"/>
                      <a:pt x="1481" y="3397"/>
                      <a:pt x="1543" y="3278"/>
                    </a:cubicBezTo>
                    <a:cubicBezTo>
                      <a:pt x="1564" y="3236"/>
                      <a:pt x="1565" y="3202"/>
                      <a:pt x="1545" y="3157"/>
                    </a:cubicBezTo>
                    <a:cubicBezTo>
                      <a:pt x="1495" y="3047"/>
                      <a:pt x="1497" y="2921"/>
                      <a:pt x="1550" y="2811"/>
                    </a:cubicBezTo>
                    <a:cubicBezTo>
                      <a:pt x="1600" y="2705"/>
                      <a:pt x="1691" y="2628"/>
                      <a:pt x="1800" y="2598"/>
                    </a:cubicBezTo>
                    <a:cubicBezTo>
                      <a:pt x="2011" y="2542"/>
                      <a:pt x="2193" y="2603"/>
                      <a:pt x="2340" y="2779"/>
                    </a:cubicBezTo>
                    <a:cubicBezTo>
                      <a:pt x="2391" y="2839"/>
                      <a:pt x="2393" y="2839"/>
                      <a:pt x="2459" y="2796"/>
                    </a:cubicBezTo>
                    <a:cubicBezTo>
                      <a:pt x="2563" y="2727"/>
                      <a:pt x="2656" y="2705"/>
                      <a:pt x="2750" y="2726"/>
                    </a:cubicBezTo>
                    <a:cubicBezTo>
                      <a:pt x="2776" y="2732"/>
                      <a:pt x="2790" y="2745"/>
                      <a:pt x="2799" y="2770"/>
                    </a:cubicBezTo>
                    <a:cubicBezTo>
                      <a:pt x="2806" y="2793"/>
                      <a:pt x="2819" y="2815"/>
                      <a:pt x="2831" y="2836"/>
                    </a:cubicBezTo>
                    <a:cubicBezTo>
                      <a:pt x="2833" y="2841"/>
                      <a:pt x="2836" y="2845"/>
                      <a:pt x="2839" y="2850"/>
                    </a:cubicBezTo>
                    <a:cubicBezTo>
                      <a:pt x="2858" y="2885"/>
                      <a:pt x="2882" y="2894"/>
                      <a:pt x="2912" y="2878"/>
                    </a:cubicBezTo>
                    <a:cubicBezTo>
                      <a:pt x="2937" y="2864"/>
                      <a:pt x="2940" y="2841"/>
                      <a:pt x="2921" y="2797"/>
                    </a:cubicBezTo>
                    <a:cubicBezTo>
                      <a:pt x="2921" y="2797"/>
                      <a:pt x="2921" y="2797"/>
                      <a:pt x="2921" y="2797"/>
                    </a:cubicBezTo>
                    <a:cubicBezTo>
                      <a:pt x="2899" y="2747"/>
                      <a:pt x="2877" y="2696"/>
                      <a:pt x="2870" y="2643"/>
                    </a:cubicBezTo>
                    <a:cubicBezTo>
                      <a:pt x="2853" y="2510"/>
                      <a:pt x="2893" y="2387"/>
                      <a:pt x="2988" y="2279"/>
                    </a:cubicBezTo>
                    <a:cubicBezTo>
                      <a:pt x="3013" y="2250"/>
                      <a:pt x="3015" y="2225"/>
                      <a:pt x="2996" y="2191"/>
                    </a:cubicBezTo>
                    <a:cubicBezTo>
                      <a:pt x="2972" y="2150"/>
                      <a:pt x="2953" y="2109"/>
                      <a:pt x="2939" y="2068"/>
                    </a:cubicBezTo>
                    <a:cubicBezTo>
                      <a:pt x="2914" y="1995"/>
                      <a:pt x="2905" y="1925"/>
                      <a:pt x="2912" y="1860"/>
                    </a:cubicBezTo>
                    <a:cubicBezTo>
                      <a:pt x="2919" y="1791"/>
                      <a:pt x="2945" y="1725"/>
                      <a:pt x="2989" y="1665"/>
                    </a:cubicBezTo>
                    <a:cubicBezTo>
                      <a:pt x="2989" y="1665"/>
                      <a:pt x="2989" y="1665"/>
                      <a:pt x="2989" y="1665"/>
                    </a:cubicBezTo>
                    <a:cubicBezTo>
                      <a:pt x="3029" y="1610"/>
                      <a:pt x="3029" y="1610"/>
                      <a:pt x="2990" y="1555"/>
                    </a:cubicBezTo>
                    <a:cubicBezTo>
                      <a:pt x="2988" y="1553"/>
                      <a:pt x="2988" y="1553"/>
                      <a:pt x="2988" y="1553"/>
                    </a:cubicBezTo>
                    <a:cubicBezTo>
                      <a:pt x="2934" y="1475"/>
                      <a:pt x="2901" y="1395"/>
                      <a:pt x="2891" y="1316"/>
                    </a:cubicBezTo>
                    <a:cubicBezTo>
                      <a:pt x="2881" y="1233"/>
                      <a:pt x="2894" y="1148"/>
                      <a:pt x="2932" y="1063"/>
                    </a:cubicBezTo>
                    <a:cubicBezTo>
                      <a:pt x="2943" y="1037"/>
                      <a:pt x="2958" y="1022"/>
                      <a:pt x="2985" y="1011"/>
                    </a:cubicBezTo>
                    <a:cubicBezTo>
                      <a:pt x="3146" y="947"/>
                      <a:pt x="3249" y="825"/>
                      <a:pt x="3300" y="638"/>
                    </a:cubicBezTo>
                    <a:cubicBezTo>
                      <a:pt x="3305" y="622"/>
                      <a:pt x="3304" y="607"/>
                      <a:pt x="3298" y="597"/>
                    </a:cubicBezTo>
                    <a:cubicBezTo>
                      <a:pt x="3292" y="586"/>
                      <a:pt x="3281" y="579"/>
                      <a:pt x="3267" y="575"/>
                    </a:cubicBezTo>
                    <a:cubicBezTo>
                      <a:pt x="3229" y="565"/>
                      <a:pt x="3213" y="590"/>
                      <a:pt x="3207" y="613"/>
                    </a:cubicBezTo>
                    <a:cubicBezTo>
                      <a:pt x="3206" y="616"/>
                      <a:pt x="3206" y="618"/>
                      <a:pt x="3205" y="620"/>
                    </a:cubicBezTo>
                    <a:cubicBezTo>
                      <a:pt x="3203" y="627"/>
                      <a:pt x="3201" y="634"/>
                      <a:pt x="3199" y="641"/>
                    </a:cubicBezTo>
                    <a:cubicBezTo>
                      <a:pt x="3152" y="782"/>
                      <a:pt x="3069" y="875"/>
                      <a:pt x="2944" y="924"/>
                    </a:cubicBezTo>
                    <a:cubicBezTo>
                      <a:pt x="2912" y="937"/>
                      <a:pt x="2880" y="956"/>
                      <a:pt x="2850" y="979"/>
                    </a:cubicBezTo>
                    <a:cubicBezTo>
                      <a:pt x="2761" y="1047"/>
                      <a:pt x="2678" y="1093"/>
                      <a:pt x="2597" y="1119"/>
                    </a:cubicBezTo>
                    <a:cubicBezTo>
                      <a:pt x="2501" y="1150"/>
                      <a:pt x="2407" y="1155"/>
                      <a:pt x="2308" y="1133"/>
                    </a:cubicBezTo>
                    <a:cubicBezTo>
                      <a:pt x="2293" y="1129"/>
                      <a:pt x="2272" y="1137"/>
                      <a:pt x="2260" y="1145"/>
                    </a:cubicBezTo>
                    <a:cubicBezTo>
                      <a:pt x="2177" y="1201"/>
                      <a:pt x="2084" y="1232"/>
                      <a:pt x="1982" y="1239"/>
                    </a:cubicBezTo>
                    <a:cubicBezTo>
                      <a:pt x="1892" y="1245"/>
                      <a:pt x="1805" y="1231"/>
                      <a:pt x="1724" y="1197"/>
                    </a:cubicBezTo>
                    <a:cubicBezTo>
                      <a:pt x="1722" y="1196"/>
                      <a:pt x="1722" y="1196"/>
                      <a:pt x="1722" y="1196"/>
                    </a:cubicBezTo>
                    <a:cubicBezTo>
                      <a:pt x="1723" y="1195"/>
                      <a:pt x="1723" y="1195"/>
                      <a:pt x="1723" y="1195"/>
                    </a:cubicBezTo>
                    <a:cubicBezTo>
                      <a:pt x="1729" y="1189"/>
                      <a:pt x="1734" y="1183"/>
                      <a:pt x="1739" y="1177"/>
                    </a:cubicBezTo>
                    <a:cubicBezTo>
                      <a:pt x="1750" y="1163"/>
                      <a:pt x="1761" y="1150"/>
                      <a:pt x="1772" y="1138"/>
                    </a:cubicBezTo>
                    <a:cubicBezTo>
                      <a:pt x="1788" y="1119"/>
                      <a:pt x="1802" y="1092"/>
                      <a:pt x="1774" y="1066"/>
                    </a:cubicBezTo>
                    <a:cubicBezTo>
                      <a:pt x="1763" y="1055"/>
                      <a:pt x="1751" y="1050"/>
                      <a:pt x="1738" y="1051"/>
                    </a:cubicBezTo>
                    <a:cubicBezTo>
                      <a:pt x="1725" y="1051"/>
                      <a:pt x="1713" y="1058"/>
                      <a:pt x="1703" y="1070"/>
                    </a:cubicBezTo>
                    <a:cubicBezTo>
                      <a:pt x="1647" y="1139"/>
                      <a:pt x="1547" y="1180"/>
                      <a:pt x="1428" y="1183"/>
                    </a:cubicBezTo>
                    <a:cubicBezTo>
                      <a:pt x="1293" y="1187"/>
                      <a:pt x="1162" y="1139"/>
                      <a:pt x="1088" y="1058"/>
                    </a:cubicBezTo>
                    <a:cubicBezTo>
                      <a:pt x="1050" y="1018"/>
                      <a:pt x="1036" y="1017"/>
                      <a:pt x="989" y="1056"/>
                    </a:cubicBezTo>
                    <a:cubicBezTo>
                      <a:pt x="898" y="1130"/>
                      <a:pt x="801" y="1163"/>
                      <a:pt x="700" y="1153"/>
                    </a:cubicBezTo>
                    <a:cubicBezTo>
                      <a:pt x="584" y="1141"/>
                      <a:pt x="509" y="1090"/>
                      <a:pt x="471" y="997"/>
                    </a:cubicBezTo>
                    <a:cubicBezTo>
                      <a:pt x="454" y="955"/>
                      <a:pt x="434" y="941"/>
                      <a:pt x="404" y="952"/>
                    </a:cubicBezTo>
                    <a:cubicBezTo>
                      <a:pt x="374" y="964"/>
                      <a:pt x="366" y="990"/>
                      <a:pt x="380" y="1030"/>
                    </a:cubicBezTo>
                    <a:cubicBezTo>
                      <a:pt x="400" y="1085"/>
                      <a:pt x="432" y="1130"/>
                      <a:pt x="474" y="1165"/>
                    </a:cubicBezTo>
                    <a:cubicBezTo>
                      <a:pt x="513" y="1197"/>
                      <a:pt x="563" y="1221"/>
                      <a:pt x="622" y="1237"/>
                    </a:cubicBezTo>
                    <a:cubicBezTo>
                      <a:pt x="654" y="1245"/>
                      <a:pt x="664" y="1261"/>
                      <a:pt x="671" y="1288"/>
                    </a:cubicBezTo>
                    <a:cubicBezTo>
                      <a:pt x="702" y="1415"/>
                      <a:pt x="682" y="1536"/>
                      <a:pt x="613" y="1647"/>
                    </a:cubicBezTo>
                    <a:cubicBezTo>
                      <a:pt x="592" y="1680"/>
                      <a:pt x="594" y="1704"/>
                      <a:pt x="618" y="1738"/>
                    </a:cubicBezTo>
                    <a:cubicBezTo>
                      <a:pt x="652" y="1786"/>
                      <a:pt x="678" y="1834"/>
                      <a:pt x="696" y="1881"/>
                    </a:cubicBezTo>
                    <a:cubicBezTo>
                      <a:pt x="720" y="1947"/>
                      <a:pt x="716" y="2017"/>
                      <a:pt x="684" y="2084"/>
                    </a:cubicBezTo>
                    <a:cubicBezTo>
                      <a:pt x="684" y="2085"/>
                      <a:pt x="684" y="2085"/>
                      <a:pt x="684" y="2085"/>
                    </a:cubicBezTo>
                    <a:cubicBezTo>
                      <a:pt x="683" y="2085"/>
                      <a:pt x="683" y="2085"/>
                      <a:pt x="683" y="2085"/>
                    </a:cubicBezTo>
                    <a:cubicBezTo>
                      <a:pt x="677" y="2084"/>
                      <a:pt x="672" y="2084"/>
                      <a:pt x="667" y="2083"/>
                    </a:cubicBezTo>
                    <a:cubicBezTo>
                      <a:pt x="656" y="2082"/>
                      <a:pt x="645" y="2081"/>
                      <a:pt x="635" y="2080"/>
                    </a:cubicBezTo>
                    <a:cubicBezTo>
                      <a:pt x="622" y="2079"/>
                      <a:pt x="606" y="2078"/>
                      <a:pt x="590" y="2079"/>
                    </a:cubicBezTo>
                    <a:cubicBezTo>
                      <a:pt x="533" y="2080"/>
                      <a:pt x="509" y="2095"/>
                      <a:pt x="509" y="2130"/>
                    </a:cubicBezTo>
                    <a:cubicBezTo>
                      <a:pt x="509" y="2164"/>
                      <a:pt x="532" y="2176"/>
                      <a:pt x="591" y="2176"/>
                    </a:cubicBezTo>
                    <a:cubicBezTo>
                      <a:pt x="598" y="2176"/>
                      <a:pt x="598" y="2176"/>
                      <a:pt x="598" y="2176"/>
                    </a:cubicBezTo>
                    <a:cubicBezTo>
                      <a:pt x="638" y="2175"/>
                      <a:pt x="680" y="2175"/>
                      <a:pt x="708" y="2214"/>
                    </a:cubicBezTo>
                    <a:cubicBezTo>
                      <a:pt x="788" y="2324"/>
                      <a:pt x="811" y="2440"/>
                      <a:pt x="777" y="2560"/>
                    </a:cubicBezTo>
                    <a:cubicBezTo>
                      <a:pt x="755" y="2634"/>
                      <a:pt x="708" y="2692"/>
                      <a:pt x="640" y="2728"/>
                    </a:cubicBezTo>
                    <a:cubicBezTo>
                      <a:pt x="571" y="2764"/>
                      <a:pt x="486" y="2775"/>
                      <a:pt x="394" y="2758"/>
                    </a:cubicBezTo>
                    <a:cubicBezTo>
                      <a:pt x="306" y="2742"/>
                      <a:pt x="231" y="2681"/>
                      <a:pt x="189" y="2588"/>
                    </a:cubicBezTo>
                    <a:cubicBezTo>
                      <a:pt x="143" y="2486"/>
                      <a:pt x="148" y="2366"/>
                      <a:pt x="203" y="2276"/>
                    </a:cubicBezTo>
                    <a:cubicBezTo>
                      <a:pt x="207" y="2269"/>
                      <a:pt x="212" y="2262"/>
                      <a:pt x="217" y="2255"/>
                    </a:cubicBezTo>
                    <a:cubicBezTo>
                      <a:pt x="231" y="2235"/>
                      <a:pt x="246" y="2215"/>
                      <a:pt x="244" y="2197"/>
                    </a:cubicBezTo>
                    <a:cubicBezTo>
                      <a:pt x="242" y="2179"/>
                      <a:pt x="224" y="2162"/>
                      <a:pt x="207" y="2145"/>
                    </a:cubicBezTo>
                    <a:cubicBezTo>
                      <a:pt x="201" y="2139"/>
                      <a:pt x="194" y="2133"/>
                      <a:pt x="189" y="2126"/>
                    </a:cubicBezTo>
                    <a:cubicBezTo>
                      <a:pt x="129" y="2057"/>
                      <a:pt x="99" y="1963"/>
                      <a:pt x="110" y="1880"/>
                    </a:cubicBezTo>
                    <a:cubicBezTo>
                      <a:pt x="120" y="1808"/>
                      <a:pt x="160" y="1748"/>
                      <a:pt x="225" y="1705"/>
                    </a:cubicBezTo>
                    <a:cubicBezTo>
                      <a:pt x="226" y="1704"/>
                      <a:pt x="228" y="1703"/>
                      <a:pt x="230" y="1702"/>
                    </a:cubicBezTo>
                    <a:cubicBezTo>
                      <a:pt x="238" y="1697"/>
                      <a:pt x="247" y="1691"/>
                      <a:pt x="249" y="1684"/>
                    </a:cubicBezTo>
                    <a:cubicBezTo>
                      <a:pt x="250" y="1681"/>
                      <a:pt x="250" y="1681"/>
                      <a:pt x="250" y="1681"/>
                    </a:cubicBezTo>
                    <a:cubicBezTo>
                      <a:pt x="255" y="1662"/>
                      <a:pt x="261" y="1638"/>
                      <a:pt x="253" y="1626"/>
                    </a:cubicBezTo>
                    <a:cubicBezTo>
                      <a:pt x="245" y="1615"/>
                      <a:pt x="222" y="1611"/>
                      <a:pt x="204" y="1608"/>
                    </a:cubicBezTo>
                    <a:cubicBezTo>
                      <a:pt x="202" y="1608"/>
                      <a:pt x="200" y="1607"/>
                      <a:pt x="198" y="1607"/>
                    </a:cubicBezTo>
                    <a:cubicBezTo>
                      <a:pt x="193" y="1606"/>
                      <a:pt x="186" y="1610"/>
                      <a:pt x="180" y="1614"/>
                    </a:cubicBezTo>
                    <a:cubicBezTo>
                      <a:pt x="177" y="1616"/>
                      <a:pt x="174" y="1618"/>
                      <a:pt x="171" y="1620"/>
                    </a:cubicBezTo>
                    <a:cubicBezTo>
                      <a:pt x="170" y="1620"/>
                      <a:pt x="170" y="1620"/>
                      <a:pt x="170" y="1620"/>
                    </a:cubicBezTo>
                    <a:cubicBezTo>
                      <a:pt x="170" y="1619"/>
                      <a:pt x="170" y="1619"/>
                      <a:pt x="170" y="1619"/>
                    </a:cubicBezTo>
                    <a:cubicBezTo>
                      <a:pt x="100" y="1509"/>
                      <a:pt x="106" y="1403"/>
                      <a:pt x="187" y="1329"/>
                    </a:cubicBezTo>
                    <a:cubicBezTo>
                      <a:pt x="239" y="1280"/>
                      <a:pt x="239" y="1280"/>
                      <a:pt x="212" y="1216"/>
                    </a:cubicBezTo>
                    <a:cubicBezTo>
                      <a:pt x="211" y="1213"/>
                      <a:pt x="211" y="1213"/>
                      <a:pt x="211" y="1213"/>
                    </a:cubicBezTo>
                    <a:cubicBezTo>
                      <a:pt x="177" y="1130"/>
                      <a:pt x="154" y="1035"/>
                      <a:pt x="242" y="950"/>
                    </a:cubicBezTo>
                    <a:cubicBezTo>
                      <a:pt x="252" y="941"/>
                      <a:pt x="253" y="915"/>
                      <a:pt x="250" y="895"/>
                    </a:cubicBezTo>
                    <a:cubicBezTo>
                      <a:pt x="248" y="877"/>
                      <a:pt x="243" y="859"/>
                      <a:pt x="238" y="842"/>
                    </a:cubicBezTo>
                    <a:cubicBezTo>
                      <a:pt x="234" y="827"/>
                      <a:pt x="229" y="811"/>
                      <a:pt x="227" y="795"/>
                    </a:cubicBezTo>
                    <a:cubicBezTo>
                      <a:pt x="212" y="712"/>
                      <a:pt x="223" y="633"/>
                      <a:pt x="259" y="568"/>
                    </a:cubicBezTo>
                    <a:cubicBezTo>
                      <a:pt x="295" y="502"/>
                      <a:pt x="354" y="453"/>
                      <a:pt x="430" y="425"/>
                    </a:cubicBezTo>
                    <a:cubicBezTo>
                      <a:pt x="474" y="409"/>
                      <a:pt x="524" y="405"/>
                      <a:pt x="572" y="415"/>
                    </a:cubicBezTo>
                    <a:cubicBezTo>
                      <a:pt x="617" y="425"/>
                      <a:pt x="656" y="447"/>
                      <a:pt x="676" y="476"/>
                    </a:cubicBezTo>
                    <a:cubicBezTo>
                      <a:pt x="677" y="477"/>
                      <a:pt x="677" y="477"/>
                      <a:pt x="677" y="477"/>
                    </a:cubicBezTo>
                    <a:cubicBezTo>
                      <a:pt x="676" y="477"/>
                      <a:pt x="676" y="477"/>
                      <a:pt x="676" y="477"/>
                    </a:cubicBezTo>
                    <a:cubicBezTo>
                      <a:pt x="665" y="488"/>
                      <a:pt x="654" y="499"/>
                      <a:pt x="644" y="510"/>
                    </a:cubicBezTo>
                    <a:cubicBezTo>
                      <a:pt x="619" y="534"/>
                      <a:pt x="593" y="559"/>
                      <a:pt x="570" y="585"/>
                    </a:cubicBezTo>
                    <a:cubicBezTo>
                      <a:pt x="558" y="598"/>
                      <a:pt x="552" y="612"/>
                      <a:pt x="554" y="625"/>
                    </a:cubicBezTo>
                    <a:cubicBezTo>
                      <a:pt x="555" y="638"/>
                      <a:pt x="563" y="649"/>
                      <a:pt x="576" y="658"/>
                    </a:cubicBezTo>
                    <a:cubicBezTo>
                      <a:pt x="600" y="675"/>
                      <a:pt x="624" y="670"/>
                      <a:pt x="646" y="643"/>
                    </a:cubicBezTo>
                    <a:cubicBezTo>
                      <a:pt x="734" y="537"/>
                      <a:pt x="875" y="494"/>
                      <a:pt x="1006" y="535"/>
                    </a:cubicBezTo>
                    <a:cubicBezTo>
                      <a:pt x="1093" y="562"/>
                      <a:pt x="1157" y="623"/>
                      <a:pt x="1207" y="728"/>
                    </a:cubicBezTo>
                    <a:cubicBezTo>
                      <a:pt x="1229" y="774"/>
                      <a:pt x="1247" y="780"/>
                      <a:pt x="1294" y="758"/>
                    </a:cubicBezTo>
                    <a:cubicBezTo>
                      <a:pt x="1299" y="756"/>
                      <a:pt x="1303" y="754"/>
                      <a:pt x="1308" y="752"/>
                    </a:cubicBezTo>
                    <a:cubicBezTo>
                      <a:pt x="1343" y="736"/>
                      <a:pt x="1379" y="720"/>
                      <a:pt x="1416" y="710"/>
                    </a:cubicBezTo>
                    <a:cubicBezTo>
                      <a:pt x="1538" y="679"/>
                      <a:pt x="1629" y="698"/>
                      <a:pt x="1700" y="768"/>
                    </a:cubicBezTo>
                    <a:cubicBezTo>
                      <a:pt x="1723" y="791"/>
                      <a:pt x="1739" y="800"/>
                      <a:pt x="1753" y="800"/>
                    </a:cubicBezTo>
                    <a:cubicBezTo>
                      <a:pt x="1767" y="799"/>
                      <a:pt x="1781" y="788"/>
                      <a:pt x="1804" y="761"/>
                    </a:cubicBezTo>
                    <a:cubicBezTo>
                      <a:pt x="1856" y="697"/>
                      <a:pt x="1909" y="651"/>
                      <a:pt x="1965" y="619"/>
                    </a:cubicBezTo>
                    <a:cubicBezTo>
                      <a:pt x="2030" y="583"/>
                      <a:pt x="2098" y="566"/>
                      <a:pt x="2173" y="568"/>
                    </a:cubicBezTo>
                    <a:cubicBezTo>
                      <a:pt x="2288" y="570"/>
                      <a:pt x="2392" y="614"/>
                      <a:pt x="2481" y="697"/>
                    </a:cubicBezTo>
                    <a:cubicBezTo>
                      <a:pt x="2500" y="715"/>
                      <a:pt x="2528" y="730"/>
                      <a:pt x="2555" y="702"/>
                    </a:cubicBezTo>
                    <a:cubicBezTo>
                      <a:pt x="2566" y="691"/>
                      <a:pt x="2571" y="680"/>
                      <a:pt x="2570" y="668"/>
                    </a:cubicBezTo>
                    <a:cubicBezTo>
                      <a:pt x="2570" y="654"/>
                      <a:pt x="2562" y="640"/>
                      <a:pt x="2548" y="627"/>
                    </a:cubicBezTo>
                    <a:cubicBezTo>
                      <a:pt x="2531" y="612"/>
                      <a:pt x="2515" y="598"/>
                      <a:pt x="2497" y="582"/>
                    </a:cubicBezTo>
                    <a:cubicBezTo>
                      <a:pt x="2489" y="575"/>
                      <a:pt x="2481" y="569"/>
                      <a:pt x="2473" y="561"/>
                    </a:cubicBezTo>
                    <a:cubicBezTo>
                      <a:pt x="2472" y="561"/>
                      <a:pt x="2472" y="561"/>
                      <a:pt x="2472" y="561"/>
                    </a:cubicBezTo>
                    <a:cubicBezTo>
                      <a:pt x="2473" y="560"/>
                      <a:pt x="2473" y="560"/>
                      <a:pt x="2473" y="560"/>
                    </a:cubicBezTo>
                    <a:cubicBezTo>
                      <a:pt x="2474" y="558"/>
                      <a:pt x="2475" y="556"/>
                      <a:pt x="2476" y="553"/>
                    </a:cubicBezTo>
                    <a:cubicBezTo>
                      <a:pt x="2479" y="549"/>
                      <a:pt x="2482" y="544"/>
                      <a:pt x="2485" y="539"/>
                    </a:cubicBezTo>
                    <a:cubicBezTo>
                      <a:pt x="2566" y="436"/>
                      <a:pt x="2662" y="391"/>
                      <a:pt x="2777" y="402"/>
                    </a:cubicBezTo>
                    <a:cubicBezTo>
                      <a:pt x="2809" y="405"/>
                      <a:pt x="2834" y="400"/>
                      <a:pt x="2848" y="365"/>
                    </a:cubicBezTo>
                    <a:cubicBezTo>
                      <a:pt x="2887" y="267"/>
                      <a:pt x="2937" y="201"/>
                      <a:pt x="3002" y="162"/>
                    </a:cubicBezTo>
                    <a:cubicBezTo>
                      <a:pt x="3066" y="124"/>
                      <a:pt x="3148" y="111"/>
                      <a:pt x="3252" y="123"/>
                    </a:cubicBezTo>
                    <a:cubicBezTo>
                      <a:pt x="3331" y="133"/>
                      <a:pt x="3401" y="164"/>
                      <a:pt x="3455" y="215"/>
                    </a:cubicBezTo>
                    <a:cubicBezTo>
                      <a:pt x="3509" y="265"/>
                      <a:pt x="3541" y="330"/>
                      <a:pt x="3548" y="402"/>
                    </a:cubicBezTo>
                    <a:cubicBezTo>
                      <a:pt x="3555" y="482"/>
                      <a:pt x="3534" y="563"/>
                      <a:pt x="3481" y="657"/>
                    </a:cubicBezTo>
                    <a:cubicBezTo>
                      <a:pt x="3462" y="690"/>
                      <a:pt x="3460" y="719"/>
                      <a:pt x="3475" y="760"/>
                    </a:cubicBezTo>
                    <a:cubicBezTo>
                      <a:pt x="3525" y="895"/>
                      <a:pt x="3543" y="1021"/>
                      <a:pt x="3528" y="1135"/>
                    </a:cubicBezTo>
                    <a:cubicBezTo>
                      <a:pt x="3512" y="1260"/>
                      <a:pt x="3458" y="1375"/>
                      <a:pt x="3366" y="1479"/>
                    </a:cubicBezTo>
                    <a:cubicBezTo>
                      <a:pt x="3339" y="1508"/>
                      <a:pt x="3346" y="1534"/>
                      <a:pt x="3363" y="1562"/>
                    </a:cubicBezTo>
                    <a:cubicBezTo>
                      <a:pt x="3428" y="1666"/>
                      <a:pt x="3463" y="1769"/>
                      <a:pt x="3469" y="1867"/>
                    </a:cubicBezTo>
                    <a:cubicBezTo>
                      <a:pt x="3476" y="1972"/>
                      <a:pt x="3448" y="2077"/>
                      <a:pt x="3387" y="2179"/>
                    </a:cubicBezTo>
                    <a:cubicBezTo>
                      <a:pt x="3375" y="2197"/>
                      <a:pt x="3372" y="2212"/>
                      <a:pt x="3375" y="2224"/>
                    </a:cubicBezTo>
                    <a:cubicBezTo>
                      <a:pt x="3378" y="2237"/>
                      <a:pt x="3389" y="2248"/>
                      <a:pt x="3408" y="2259"/>
                    </a:cubicBezTo>
                    <a:cubicBezTo>
                      <a:pt x="3465" y="2290"/>
                      <a:pt x="3506" y="2339"/>
                      <a:pt x="3533" y="2407"/>
                    </a:cubicBezTo>
                    <a:cubicBezTo>
                      <a:pt x="3570" y="2501"/>
                      <a:pt x="3573" y="2613"/>
                      <a:pt x="3540" y="2722"/>
                    </a:cubicBezTo>
                    <a:cubicBezTo>
                      <a:pt x="3507" y="2831"/>
                      <a:pt x="3444" y="2923"/>
                      <a:pt x="3361" y="2981"/>
                    </a:cubicBezTo>
                    <a:cubicBezTo>
                      <a:pt x="3348" y="2990"/>
                      <a:pt x="3334" y="2998"/>
                      <a:pt x="3319" y="3006"/>
                    </a:cubicBezTo>
                    <a:cubicBezTo>
                      <a:pt x="3311" y="3010"/>
                      <a:pt x="3303" y="3014"/>
                      <a:pt x="3295" y="3018"/>
                    </a:cubicBezTo>
                    <a:cubicBezTo>
                      <a:pt x="3294" y="3019"/>
                      <a:pt x="3294" y="3019"/>
                      <a:pt x="3294" y="3019"/>
                    </a:cubicBezTo>
                    <a:cubicBezTo>
                      <a:pt x="3294" y="3017"/>
                      <a:pt x="3294" y="3017"/>
                      <a:pt x="3294" y="3017"/>
                    </a:cubicBezTo>
                    <a:cubicBezTo>
                      <a:pt x="3293" y="3010"/>
                      <a:pt x="3293" y="3004"/>
                      <a:pt x="3293" y="2998"/>
                    </a:cubicBezTo>
                    <a:cubicBezTo>
                      <a:pt x="3292" y="2988"/>
                      <a:pt x="3292" y="2980"/>
                      <a:pt x="3291" y="2972"/>
                    </a:cubicBezTo>
                    <a:cubicBezTo>
                      <a:pt x="3288" y="2943"/>
                      <a:pt x="3273" y="2926"/>
                      <a:pt x="3246" y="2926"/>
                    </a:cubicBezTo>
                    <a:cubicBezTo>
                      <a:pt x="3216" y="2924"/>
                      <a:pt x="3199" y="2941"/>
                      <a:pt x="3195" y="2972"/>
                    </a:cubicBezTo>
                    <a:cubicBezTo>
                      <a:pt x="3194" y="2987"/>
                      <a:pt x="3194" y="3002"/>
                      <a:pt x="3195" y="3017"/>
                    </a:cubicBezTo>
                    <a:cubicBezTo>
                      <a:pt x="3203" y="3110"/>
                      <a:pt x="3164" y="3178"/>
                      <a:pt x="3130" y="3219"/>
                    </a:cubicBezTo>
                    <a:cubicBezTo>
                      <a:pt x="3088" y="3268"/>
                      <a:pt x="3030" y="3307"/>
                      <a:pt x="2970" y="3324"/>
                    </a:cubicBezTo>
                    <a:cubicBezTo>
                      <a:pt x="2882" y="3349"/>
                      <a:pt x="2798" y="3354"/>
                      <a:pt x="2720" y="3338"/>
                    </a:cubicBezTo>
                    <a:cubicBezTo>
                      <a:pt x="2640" y="3322"/>
                      <a:pt x="2565" y="3285"/>
                      <a:pt x="2495" y="3228"/>
                    </a:cubicBezTo>
                    <a:cubicBezTo>
                      <a:pt x="2473" y="3211"/>
                      <a:pt x="2457" y="3203"/>
                      <a:pt x="2442" y="3205"/>
                    </a:cubicBezTo>
                    <a:cubicBezTo>
                      <a:pt x="2431" y="3206"/>
                      <a:pt x="2421" y="3213"/>
                      <a:pt x="2411" y="3226"/>
                    </a:cubicBezTo>
                    <a:cubicBezTo>
                      <a:pt x="2373" y="3277"/>
                      <a:pt x="2310" y="3307"/>
                      <a:pt x="2233" y="3311"/>
                    </a:cubicBezTo>
                    <a:cubicBezTo>
                      <a:pt x="2141" y="3316"/>
                      <a:pt x="2042" y="3283"/>
                      <a:pt x="1992" y="3230"/>
                    </a:cubicBezTo>
                    <a:cubicBezTo>
                      <a:pt x="1931" y="3166"/>
                      <a:pt x="1887" y="3091"/>
                      <a:pt x="1859" y="3001"/>
                    </a:cubicBezTo>
                    <a:cubicBezTo>
                      <a:pt x="1847" y="2962"/>
                      <a:pt x="1828" y="2948"/>
                      <a:pt x="1796" y="2956"/>
                    </a:cubicBezTo>
                    <a:cubicBezTo>
                      <a:pt x="1784" y="2959"/>
                      <a:pt x="1774" y="2965"/>
                      <a:pt x="1769" y="2975"/>
                    </a:cubicBezTo>
                    <a:cubicBezTo>
                      <a:pt x="1761" y="2988"/>
                      <a:pt x="1760" y="3008"/>
                      <a:pt x="1767" y="3031"/>
                    </a:cubicBezTo>
                    <a:cubicBezTo>
                      <a:pt x="1793" y="3119"/>
                      <a:pt x="1834" y="3196"/>
                      <a:pt x="1889" y="3262"/>
                    </a:cubicBezTo>
                    <a:cubicBezTo>
                      <a:pt x="1943" y="3326"/>
                      <a:pt x="2002" y="3366"/>
                      <a:pt x="2068" y="3386"/>
                    </a:cubicBezTo>
                    <a:cubicBezTo>
                      <a:pt x="2221" y="3431"/>
                      <a:pt x="2348" y="3411"/>
                      <a:pt x="2455" y="3324"/>
                    </a:cubicBezTo>
                    <a:cubicBezTo>
                      <a:pt x="2456" y="3323"/>
                      <a:pt x="2456" y="3323"/>
                      <a:pt x="2456" y="3323"/>
                    </a:cubicBezTo>
                    <a:cubicBezTo>
                      <a:pt x="2456" y="3324"/>
                      <a:pt x="2456" y="3324"/>
                      <a:pt x="2456" y="3324"/>
                    </a:cubicBezTo>
                    <a:cubicBezTo>
                      <a:pt x="2572" y="3410"/>
                      <a:pt x="2702" y="3450"/>
                      <a:pt x="2841" y="3443"/>
                    </a:cubicBezTo>
                    <a:cubicBezTo>
                      <a:pt x="2948" y="3438"/>
                      <a:pt x="3038" y="3412"/>
                      <a:pt x="3109" y="3366"/>
                    </a:cubicBezTo>
                    <a:cubicBezTo>
                      <a:pt x="3185" y="3317"/>
                      <a:pt x="3242" y="3242"/>
                      <a:pt x="3278" y="3145"/>
                    </a:cubicBezTo>
                    <a:cubicBezTo>
                      <a:pt x="3283" y="3132"/>
                      <a:pt x="3299" y="3120"/>
                      <a:pt x="3313" y="3115"/>
                    </a:cubicBezTo>
                    <a:cubicBezTo>
                      <a:pt x="3379" y="3090"/>
                      <a:pt x="3438" y="3051"/>
                      <a:pt x="3492" y="2995"/>
                    </a:cubicBezTo>
                    <a:cubicBezTo>
                      <a:pt x="3606" y="2879"/>
                      <a:pt x="3669" y="2701"/>
                      <a:pt x="3658" y="2531"/>
                    </a:cubicBezTo>
                    <a:cubicBezTo>
                      <a:pt x="3650" y="2391"/>
                      <a:pt x="3591" y="2271"/>
                      <a:pt x="3494" y="2194"/>
                    </a:cubicBezTo>
                    <a:cubicBezTo>
                      <a:pt x="3493" y="2193"/>
                      <a:pt x="3493" y="2193"/>
                      <a:pt x="3493" y="2193"/>
                    </a:cubicBezTo>
                    <a:cubicBezTo>
                      <a:pt x="3494" y="2192"/>
                      <a:pt x="3494" y="2192"/>
                      <a:pt x="3494" y="2192"/>
                    </a:cubicBezTo>
                    <a:cubicBezTo>
                      <a:pt x="3498" y="2182"/>
                      <a:pt x="3502" y="2172"/>
                      <a:pt x="3507" y="2162"/>
                    </a:cubicBezTo>
                    <a:cubicBezTo>
                      <a:pt x="3516" y="2140"/>
                      <a:pt x="3526" y="2117"/>
                      <a:pt x="3534" y="2095"/>
                    </a:cubicBezTo>
                    <a:cubicBezTo>
                      <a:pt x="3592" y="1918"/>
                      <a:pt x="3573" y="1742"/>
                      <a:pt x="3473" y="1557"/>
                    </a:cubicBezTo>
                    <a:cubicBezTo>
                      <a:pt x="3473" y="1557"/>
                      <a:pt x="3473" y="1557"/>
                      <a:pt x="3473" y="1557"/>
                    </a:cubicBezTo>
                    <a:cubicBezTo>
                      <a:pt x="3463" y="1538"/>
                      <a:pt x="3455" y="1524"/>
                      <a:pt x="3473" y="1502"/>
                    </a:cubicBezTo>
                    <a:cubicBezTo>
                      <a:pt x="3551" y="1401"/>
                      <a:pt x="3601" y="1291"/>
                      <a:pt x="3620" y="1173"/>
                    </a:cubicBezTo>
                    <a:cubicBezTo>
                      <a:pt x="3638" y="1062"/>
                      <a:pt x="3630" y="941"/>
                      <a:pt x="3595" y="815"/>
                    </a:cubicBezTo>
                    <a:cubicBezTo>
                      <a:pt x="3573" y="738"/>
                      <a:pt x="3576" y="682"/>
                      <a:pt x="3605" y="618"/>
                    </a:cubicBezTo>
                    <a:cubicBezTo>
                      <a:pt x="3677" y="453"/>
                      <a:pt x="3660" y="304"/>
                      <a:pt x="3553" y="176"/>
                    </a:cubicBezTo>
                    <a:cubicBezTo>
                      <a:pt x="3460" y="65"/>
                      <a:pt x="3281" y="2"/>
                      <a:pt x="3118" y="24"/>
                    </a:cubicBezTo>
                    <a:cubicBezTo>
                      <a:pt x="2965" y="44"/>
                      <a:pt x="2845" y="132"/>
                      <a:pt x="2779" y="272"/>
                    </a:cubicBezTo>
                    <a:cubicBezTo>
                      <a:pt x="2773" y="286"/>
                      <a:pt x="2755" y="302"/>
                      <a:pt x="2742" y="302"/>
                    </a:cubicBezTo>
                    <a:cubicBezTo>
                      <a:pt x="2604" y="306"/>
                      <a:pt x="2492" y="368"/>
                      <a:pt x="2400" y="491"/>
                    </a:cubicBezTo>
                    <a:cubicBezTo>
                      <a:pt x="2386" y="511"/>
                      <a:pt x="2374" y="514"/>
                      <a:pt x="2352" y="506"/>
                    </a:cubicBezTo>
                    <a:cubicBezTo>
                      <a:pt x="2260" y="471"/>
                      <a:pt x="2170" y="461"/>
                      <a:pt x="2084" y="477"/>
                    </a:cubicBezTo>
                    <a:cubicBezTo>
                      <a:pt x="2001" y="491"/>
                      <a:pt x="1918" y="530"/>
                      <a:pt x="1840" y="591"/>
                    </a:cubicBezTo>
                    <a:cubicBezTo>
                      <a:pt x="1818" y="609"/>
                      <a:pt x="1797" y="628"/>
                      <a:pt x="1775" y="648"/>
                    </a:cubicBezTo>
                    <a:cubicBezTo>
                      <a:pt x="1765" y="657"/>
                      <a:pt x="1755" y="667"/>
                      <a:pt x="1744" y="676"/>
                    </a:cubicBezTo>
                    <a:cubicBezTo>
                      <a:pt x="1744" y="677"/>
                      <a:pt x="1744" y="677"/>
                      <a:pt x="1744" y="677"/>
                    </a:cubicBezTo>
                    <a:cubicBezTo>
                      <a:pt x="1743" y="676"/>
                      <a:pt x="1743" y="676"/>
                      <a:pt x="1743" y="676"/>
                    </a:cubicBezTo>
                    <a:cubicBezTo>
                      <a:pt x="1673" y="619"/>
                      <a:pt x="1598" y="594"/>
                      <a:pt x="1519" y="602"/>
                    </a:cubicBezTo>
                    <a:cubicBezTo>
                      <a:pt x="1463" y="607"/>
                      <a:pt x="1409" y="617"/>
                      <a:pt x="1351" y="629"/>
                    </a:cubicBezTo>
                    <a:cubicBezTo>
                      <a:pt x="1327" y="633"/>
                      <a:pt x="1301" y="638"/>
                      <a:pt x="1276" y="643"/>
                    </a:cubicBezTo>
                    <a:cubicBezTo>
                      <a:pt x="1276" y="643"/>
                      <a:pt x="1276" y="643"/>
                      <a:pt x="1275" y="644"/>
                    </a:cubicBezTo>
                    <a:cubicBezTo>
                      <a:pt x="1275" y="644"/>
                      <a:pt x="1275" y="644"/>
                      <a:pt x="1275" y="644"/>
                    </a:cubicBezTo>
                    <a:cubicBezTo>
                      <a:pt x="1275" y="644"/>
                      <a:pt x="1275" y="644"/>
                      <a:pt x="1275" y="644"/>
                    </a:cubicBezTo>
                    <a:cubicBezTo>
                      <a:pt x="1274" y="644"/>
                      <a:pt x="1274" y="644"/>
                      <a:pt x="1274" y="644"/>
                    </a:cubicBezTo>
                    <a:cubicBezTo>
                      <a:pt x="1274" y="644"/>
                      <a:pt x="1274" y="644"/>
                      <a:pt x="1274" y="644"/>
                    </a:cubicBezTo>
                    <a:cubicBezTo>
                      <a:pt x="1274" y="644"/>
                      <a:pt x="1274" y="644"/>
                      <a:pt x="1274" y="644"/>
                    </a:cubicBezTo>
                    <a:cubicBezTo>
                      <a:pt x="1272" y="642"/>
                      <a:pt x="1270" y="640"/>
                      <a:pt x="1269" y="637"/>
                    </a:cubicBezTo>
                    <a:cubicBezTo>
                      <a:pt x="1213" y="548"/>
                      <a:pt x="1150" y="488"/>
                      <a:pt x="1076" y="456"/>
                    </a:cubicBezTo>
                    <a:cubicBezTo>
                      <a:pt x="1002" y="424"/>
                      <a:pt x="915" y="417"/>
                      <a:pt x="809" y="435"/>
                    </a:cubicBezTo>
                    <a:cubicBezTo>
                      <a:pt x="792" y="438"/>
                      <a:pt x="770" y="424"/>
                      <a:pt x="763" y="419"/>
                    </a:cubicBezTo>
                    <a:cubicBezTo>
                      <a:pt x="750" y="410"/>
                      <a:pt x="738" y="400"/>
                      <a:pt x="726" y="390"/>
                    </a:cubicBezTo>
                    <a:cubicBezTo>
                      <a:pt x="708" y="375"/>
                      <a:pt x="689" y="359"/>
                      <a:pt x="669" y="349"/>
                    </a:cubicBezTo>
                    <a:cubicBezTo>
                      <a:pt x="587" y="307"/>
                      <a:pt x="489" y="301"/>
                      <a:pt x="395" y="334"/>
                    </a:cubicBezTo>
                    <a:cubicBezTo>
                      <a:pt x="302" y="365"/>
                      <a:pt x="222" y="432"/>
                      <a:pt x="176" y="517"/>
                    </a:cubicBezTo>
                    <a:cubicBezTo>
                      <a:pt x="120" y="619"/>
                      <a:pt x="110" y="733"/>
                      <a:pt x="143" y="875"/>
                    </a:cubicBezTo>
                    <a:cubicBezTo>
                      <a:pt x="145" y="884"/>
                      <a:pt x="149" y="906"/>
                      <a:pt x="141" y="917"/>
                    </a:cubicBezTo>
                    <a:cubicBezTo>
                      <a:pt x="77" y="1002"/>
                      <a:pt x="68" y="1099"/>
                      <a:pt x="110" y="1221"/>
                    </a:cubicBezTo>
                    <a:cubicBezTo>
                      <a:pt x="119" y="1246"/>
                      <a:pt x="114" y="1259"/>
                      <a:pt x="100" y="1279"/>
                    </a:cubicBezTo>
                    <a:cubicBezTo>
                      <a:pt x="73" y="1319"/>
                      <a:pt x="45" y="1362"/>
                      <a:pt x="32" y="1408"/>
                    </a:cubicBezTo>
                    <a:cubicBezTo>
                      <a:pt x="19" y="1458"/>
                      <a:pt x="11" y="1532"/>
                      <a:pt x="78" y="1660"/>
                    </a:cubicBezTo>
                    <a:cubicBezTo>
                      <a:pt x="84" y="1671"/>
                      <a:pt x="88" y="1693"/>
                      <a:pt x="82" y="1703"/>
                    </a:cubicBezTo>
                    <a:cubicBezTo>
                      <a:pt x="25" y="1782"/>
                      <a:pt x="2" y="1870"/>
                      <a:pt x="13" y="1964"/>
                    </a:cubicBezTo>
                    <a:cubicBezTo>
                      <a:pt x="23" y="2041"/>
                      <a:pt x="57" y="2120"/>
                      <a:pt x="110" y="2185"/>
                    </a:cubicBezTo>
                    <a:cubicBezTo>
                      <a:pt x="118" y="2195"/>
                      <a:pt x="124" y="2216"/>
                      <a:pt x="118" y="2226"/>
                    </a:cubicBezTo>
                    <a:cubicBezTo>
                      <a:pt x="76" y="2305"/>
                      <a:pt x="61" y="2395"/>
                      <a:pt x="70" y="2509"/>
                    </a:cubicBezTo>
                    <a:cubicBezTo>
                      <a:pt x="85" y="2691"/>
                      <a:pt x="210" y="2827"/>
                      <a:pt x="387" y="2856"/>
                    </a:cubicBezTo>
                    <a:cubicBezTo>
                      <a:pt x="472" y="2870"/>
                      <a:pt x="551" y="2864"/>
                      <a:pt x="622" y="2837"/>
                    </a:cubicBezTo>
                    <a:cubicBezTo>
                      <a:pt x="650" y="2827"/>
                      <a:pt x="667" y="2830"/>
                      <a:pt x="694" y="2852"/>
                    </a:cubicBezTo>
                    <a:cubicBezTo>
                      <a:pt x="746" y="2895"/>
                      <a:pt x="802" y="2940"/>
                      <a:pt x="865" y="2970"/>
                    </a:cubicBezTo>
                    <a:cubicBezTo>
                      <a:pt x="1003" y="3037"/>
                      <a:pt x="1145" y="3014"/>
                      <a:pt x="1290" y="2982"/>
                    </a:cubicBezTo>
                    <a:cubicBezTo>
                      <a:pt x="1303" y="2979"/>
                      <a:pt x="1312" y="2973"/>
                      <a:pt x="1318" y="2963"/>
                    </a:cubicBezTo>
                    <a:cubicBezTo>
                      <a:pt x="1325" y="2953"/>
                      <a:pt x="1326" y="2939"/>
                      <a:pt x="1323" y="2925"/>
                    </a:cubicBezTo>
                    <a:cubicBezTo>
                      <a:pt x="1316" y="2898"/>
                      <a:pt x="1296" y="2885"/>
                      <a:pt x="1268" y="2889"/>
                    </a:cubicBezTo>
                    <a:cubicBezTo>
                      <a:pt x="1247" y="2891"/>
                      <a:pt x="1227" y="2895"/>
                      <a:pt x="1206" y="2899"/>
                    </a:cubicBezTo>
                    <a:cubicBezTo>
                      <a:pt x="1191" y="2902"/>
                      <a:pt x="1175" y="2905"/>
                      <a:pt x="1159" y="2908"/>
                    </a:cubicBezTo>
                    <a:cubicBezTo>
                      <a:pt x="995" y="2933"/>
                      <a:pt x="860" y="2890"/>
                      <a:pt x="755" y="2778"/>
                    </a:cubicBezTo>
                    <a:cubicBezTo>
                      <a:pt x="755" y="2777"/>
                      <a:pt x="755" y="2777"/>
                      <a:pt x="755" y="2777"/>
                    </a:cubicBezTo>
                    <a:cubicBezTo>
                      <a:pt x="755" y="2777"/>
                      <a:pt x="755" y="2777"/>
                      <a:pt x="755" y="2777"/>
                    </a:cubicBezTo>
                    <a:cubicBezTo>
                      <a:pt x="765" y="2762"/>
                      <a:pt x="776" y="2748"/>
                      <a:pt x="787" y="2735"/>
                    </a:cubicBezTo>
                    <a:cubicBezTo>
                      <a:pt x="810" y="2705"/>
                      <a:pt x="832" y="2676"/>
                      <a:pt x="847" y="2644"/>
                    </a:cubicBezTo>
                    <a:cubicBezTo>
                      <a:pt x="919" y="2485"/>
                      <a:pt x="901" y="2327"/>
                      <a:pt x="790" y="2160"/>
                    </a:cubicBezTo>
                    <a:cubicBezTo>
                      <a:pt x="782" y="2147"/>
                      <a:pt x="776" y="2126"/>
                      <a:pt x="780" y="2113"/>
                    </a:cubicBezTo>
                    <a:cubicBezTo>
                      <a:pt x="805" y="2044"/>
                      <a:pt x="813" y="1974"/>
                      <a:pt x="802" y="1907"/>
                    </a:cubicBezTo>
                    <a:cubicBezTo>
                      <a:pt x="792" y="1843"/>
                      <a:pt x="766" y="1779"/>
                      <a:pt x="724" y="1716"/>
                    </a:cubicBezTo>
                    <a:cubicBezTo>
                      <a:pt x="709" y="1693"/>
                      <a:pt x="708" y="1678"/>
                      <a:pt x="720" y="1656"/>
                    </a:cubicBezTo>
                    <a:cubicBezTo>
                      <a:pt x="776" y="1548"/>
                      <a:pt x="794" y="1433"/>
                      <a:pt x="775" y="1314"/>
                    </a:cubicBezTo>
                    <a:cubicBezTo>
                      <a:pt x="772" y="1300"/>
                      <a:pt x="770" y="1285"/>
                      <a:pt x="768" y="1275"/>
                    </a:cubicBezTo>
                    <a:cubicBezTo>
                      <a:pt x="767" y="1266"/>
                      <a:pt x="767" y="1266"/>
                      <a:pt x="767" y="1266"/>
                    </a:cubicBezTo>
                    <a:cubicBezTo>
                      <a:pt x="767" y="1265"/>
                      <a:pt x="767" y="1265"/>
                      <a:pt x="767" y="1265"/>
                    </a:cubicBezTo>
                    <a:cubicBezTo>
                      <a:pt x="1044" y="1155"/>
                      <a:pt x="1044" y="1155"/>
                      <a:pt x="1044" y="1155"/>
                    </a:cubicBezTo>
                    <a:cubicBezTo>
                      <a:pt x="1044" y="1155"/>
                      <a:pt x="1044" y="1155"/>
                      <a:pt x="1044" y="1155"/>
                    </a:cubicBezTo>
                    <a:cubicBezTo>
                      <a:pt x="1053" y="1161"/>
                      <a:pt x="1063" y="1168"/>
                      <a:pt x="1074" y="1175"/>
                    </a:cubicBezTo>
                    <a:cubicBezTo>
                      <a:pt x="1099" y="1191"/>
                      <a:pt x="1128" y="1210"/>
                      <a:pt x="1158" y="1225"/>
                    </a:cubicBezTo>
                    <a:cubicBezTo>
                      <a:pt x="1187" y="1239"/>
                      <a:pt x="1218" y="1250"/>
                      <a:pt x="1250" y="1261"/>
                    </a:cubicBezTo>
                    <a:cubicBezTo>
                      <a:pt x="1264" y="1265"/>
                      <a:pt x="1278" y="1270"/>
                      <a:pt x="1292" y="1276"/>
                    </a:cubicBezTo>
                    <a:cubicBezTo>
                      <a:pt x="1293" y="1276"/>
                      <a:pt x="1293" y="1276"/>
                      <a:pt x="1293" y="1276"/>
                    </a:cubicBezTo>
                    <a:cubicBezTo>
                      <a:pt x="1293" y="1277"/>
                      <a:pt x="1293" y="1277"/>
                      <a:pt x="1293" y="1277"/>
                    </a:cubicBezTo>
                    <a:cubicBezTo>
                      <a:pt x="1293" y="1279"/>
                      <a:pt x="1293" y="1281"/>
                      <a:pt x="1293" y="1283"/>
                    </a:cubicBezTo>
                    <a:cubicBezTo>
                      <a:pt x="1292" y="1289"/>
                      <a:pt x="1292" y="1294"/>
                      <a:pt x="1291" y="1300"/>
                    </a:cubicBezTo>
                    <a:cubicBezTo>
                      <a:pt x="1270" y="1445"/>
                      <a:pt x="1297" y="1574"/>
                      <a:pt x="1372" y="1684"/>
                    </a:cubicBezTo>
                    <a:cubicBezTo>
                      <a:pt x="1438" y="1781"/>
                      <a:pt x="1542" y="1861"/>
                      <a:pt x="1672" y="1916"/>
                    </a:cubicBezTo>
                    <a:cubicBezTo>
                      <a:pt x="1700" y="1928"/>
                      <a:pt x="1722" y="1919"/>
                      <a:pt x="1735" y="1891"/>
                    </a:cubicBezTo>
                    <a:cubicBezTo>
                      <a:pt x="1746" y="1867"/>
                      <a:pt x="1739" y="1845"/>
                      <a:pt x="1713" y="1830"/>
                    </a:cubicBezTo>
                    <a:cubicBezTo>
                      <a:pt x="1707" y="1826"/>
                      <a:pt x="1701" y="1824"/>
                      <a:pt x="1695" y="1821"/>
                    </a:cubicBezTo>
                    <a:cubicBezTo>
                      <a:pt x="1691" y="1819"/>
                      <a:pt x="1687" y="1818"/>
                      <a:pt x="1684" y="1816"/>
                    </a:cubicBezTo>
                    <a:cubicBezTo>
                      <a:pt x="1595" y="1773"/>
                      <a:pt x="1532" y="1726"/>
                      <a:pt x="1483" y="1668"/>
                    </a:cubicBezTo>
                    <a:cubicBezTo>
                      <a:pt x="1391" y="1560"/>
                      <a:pt x="1361" y="1432"/>
                      <a:pt x="1392" y="1286"/>
                    </a:cubicBezTo>
                    <a:cubicBezTo>
                      <a:pt x="1392" y="1285"/>
                      <a:pt x="1392" y="1285"/>
                      <a:pt x="1392" y="1285"/>
                    </a:cubicBezTo>
                    <a:cubicBezTo>
                      <a:pt x="1392" y="1285"/>
                      <a:pt x="1392" y="1285"/>
                      <a:pt x="1392" y="1285"/>
                    </a:cubicBezTo>
                    <a:cubicBezTo>
                      <a:pt x="1410" y="1283"/>
                      <a:pt x="1427" y="1280"/>
                      <a:pt x="1444" y="1278"/>
                    </a:cubicBezTo>
                    <a:cubicBezTo>
                      <a:pt x="1485" y="1272"/>
                      <a:pt x="1523" y="1266"/>
                      <a:pt x="1562" y="1262"/>
                    </a:cubicBezTo>
                    <a:cubicBezTo>
                      <a:pt x="1596" y="1259"/>
                      <a:pt x="1621" y="1262"/>
                      <a:pt x="1640" y="1270"/>
                    </a:cubicBezTo>
                    <a:cubicBezTo>
                      <a:pt x="1745" y="1316"/>
                      <a:pt x="1848" y="1340"/>
                      <a:pt x="1946" y="1340"/>
                    </a:cubicBezTo>
                    <a:cubicBezTo>
                      <a:pt x="1947" y="1340"/>
                      <a:pt x="1947" y="1340"/>
                      <a:pt x="1948" y="1340"/>
                    </a:cubicBezTo>
                    <a:cubicBezTo>
                      <a:pt x="2051" y="1340"/>
                      <a:pt x="2152" y="1314"/>
                      <a:pt x="2248" y="1262"/>
                    </a:cubicBezTo>
                    <a:cubicBezTo>
                      <a:pt x="2296" y="1236"/>
                      <a:pt x="2339" y="1239"/>
                      <a:pt x="2385" y="1243"/>
                    </a:cubicBezTo>
                    <a:cubicBezTo>
                      <a:pt x="2399" y="1244"/>
                      <a:pt x="2414" y="1245"/>
                      <a:pt x="2429" y="1245"/>
                    </a:cubicBezTo>
                    <a:cubicBezTo>
                      <a:pt x="2431" y="1245"/>
                      <a:pt x="2431" y="1245"/>
                      <a:pt x="2431" y="1245"/>
                    </a:cubicBezTo>
                    <a:cubicBezTo>
                      <a:pt x="2419" y="1262"/>
                      <a:pt x="2419" y="1262"/>
                      <a:pt x="2419" y="1262"/>
                    </a:cubicBezTo>
                    <a:cubicBezTo>
                      <a:pt x="2413" y="1271"/>
                      <a:pt x="2408" y="1278"/>
                      <a:pt x="2403" y="1285"/>
                    </a:cubicBezTo>
                    <a:cubicBezTo>
                      <a:pt x="2326" y="1394"/>
                      <a:pt x="2299" y="1506"/>
                      <a:pt x="2320" y="1626"/>
                    </a:cubicBezTo>
                    <a:cubicBezTo>
                      <a:pt x="2335" y="1709"/>
                      <a:pt x="2370" y="1788"/>
                      <a:pt x="2426" y="1868"/>
                    </a:cubicBezTo>
                    <a:cubicBezTo>
                      <a:pt x="2444" y="1893"/>
                      <a:pt x="2468" y="1898"/>
                      <a:pt x="2493" y="1882"/>
                    </a:cubicBezTo>
                    <a:cubicBezTo>
                      <a:pt x="2517" y="1866"/>
                      <a:pt x="2522" y="1842"/>
                      <a:pt x="2506" y="1815"/>
                    </a:cubicBezTo>
                    <a:cubicBezTo>
                      <a:pt x="2502" y="1808"/>
                      <a:pt x="2497" y="1800"/>
                      <a:pt x="2493" y="1793"/>
                    </a:cubicBezTo>
                    <a:cubicBezTo>
                      <a:pt x="2489" y="1788"/>
                      <a:pt x="2486" y="1783"/>
                      <a:pt x="2482" y="1777"/>
                    </a:cubicBezTo>
                    <a:cubicBezTo>
                      <a:pt x="2357" y="1569"/>
                      <a:pt x="2400" y="1365"/>
                      <a:pt x="2598" y="1231"/>
                    </a:cubicBezTo>
                    <a:cubicBezTo>
                      <a:pt x="2639" y="1203"/>
                      <a:pt x="2686" y="1184"/>
                      <a:pt x="2735" y="1164"/>
                    </a:cubicBezTo>
                    <a:cubicBezTo>
                      <a:pt x="2757" y="1155"/>
                      <a:pt x="2780" y="1146"/>
                      <a:pt x="2803" y="1136"/>
                    </a:cubicBezTo>
                    <a:cubicBezTo>
                      <a:pt x="2804" y="1135"/>
                      <a:pt x="2804" y="1135"/>
                      <a:pt x="2804" y="1135"/>
                    </a:cubicBezTo>
                    <a:cubicBezTo>
                      <a:pt x="2804" y="1137"/>
                      <a:pt x="2804" y="1137"/>
                      <a:pt x="2804" y="1137"/>
                    </a:cubicBezTo>
                    <a:cubicBezTo>
                      <a:pt x="2773" y="1293"/>
                      <a:pt x="2802" y="1441"/>
                      <a:pt x="2895" y="1589"/>
                    </a:cubicBezTo>
                    <a:cubicBezTo>
                      <a:pt x="2900" y="1598"/>
                      <a:pt x="2903" y="1614"/>
                      <a:pt x="2899" y="1623"/>
                    </a:cubicBezTo>
                    <a:cubicBezTo>
                      <a:pt x="2883" y="1654"/>
                      <a:pt x="2867" y="1685"/>
                      <a:pt x="2849" y="1717"/>
                    </a:cubicBezTo>
                    <a:cubicBezTo>
                      <a:pt x="2843" y="1728"/>
                      <a:pt x="2837" y="1740"/>
                      <a:pt x="2830" y="1752"/>
                    </a:cubicBezTo>
                    <a:cubicBezTo>
                      <a:pt x="2830" y="1753"/>
                      <a:pt x="2830" y="1753"/>
                      <a:pt x="2830" y="1753"/>
                    </a:cubicBezTo>
                    <a:cubicBezTo>
                      <a:pt x="2829" y="1752"/>
                      <a:pt x="2829" y="1752"/>
                      <a:pt x="2829" y="1752"/>
                    </a:cubicBezTo>
                    <a:cubicBezTo>
                      <a:pt x="2753" y="1721"/>
                      <a:pt x="2709" y="1671"/>
                      <a:pt x="2697" y="1605"/>
                    </a:cubicBezTo>
                    <a:cubicBezTo>
                      <a:pt x="2691" y="1566"/>
                      <a:pt x="2693" y="1525"/>
                      <a:pt x="2696" y="1485"/>
                    </a:cubicBezTo>
                    <a:cubicBezTo>
                      <a:pt x="2697" y="1474"/>
                      <a:pt x="2697" y="1474"/>
                      <a:pt x="2697" y="1474"/>
                    </a:cubicBezTo>
                    <a:cubicBezTo>
                      <a:pt x="2699" y="1432"/>
                      <a:pt x="2687" y="1410"/>
                      <a:pt x="2658" y="1407"/>
                    </a:cubicBezTo>
                    <a:cubicBezTo>
                      <a:pt x="2626" y="1403"/>
                      <a:pt x="2608" y="1419"/>
                      <a:pt x="2600" y="1455"/>
                    </a:cubicBezTo>
                    <a:cubicBezTo>
                      <a:pt x="2583" y="1539"/>
                      <a:pt x="2591" y="1619"/>
                      <a:pt x="2622" y="1686"/>
                    </a:cubicBezTo>
                    <a:cubicBezTo>
                      <a:pt x="2654" y="1757"/>
                      <a:pt x="2713" y="1811"/>
                      <a:pt x="2790" y="1842"/>
                    </a:cubicBezTo>
                    <a:cubicBezTo>
                      <a:pt x="2801" y="1846"/>
                      <a:pt x="2814" y="1866"/>
                      <a:pt x="2813" y="1878"/>
                    </a:cubicBezTo>
                    <a:cubicBezTo>
                      <a:pt x="2812" y="1987"/>
                      <a:pt x="2837" y="2091"/>
                      <a:pt x="2889" y="2198"/>
                    </a:cubicBezTo>
                    <a:cubicBezTo>
                      <a:pt x="2900" y="2219"/>
                      <a:pt x="2898" y="2233"/>
                      <a:pt x="2883" y="2253"/>
                    </a:cubicBezTo>
                    <a:cubicBezTo>
                      <a:pt x="2827" y="2326"/>
                      <a:pt x="2792" y="2408"/>
                      <a:pt x="2778" y="2495"/>
                    </a:cubicBezTo>
                    <a:cubicBezTo>
                      <a:pt x="2774" y="2524"/>
                      <a:pt x="2771" y="2553"/>
                      <a:pt x="2769" y="2584"/>
                    </a:cubicBezTo>
                    <a:cubicBezTo>
                      <a:pt x="2767" y="2598"/>
                      <a:pt x="2766" y="2613"/>
                      <a:pt x="2765" y="2627"/>
                    </a:cubicBezTo>
                    <a:cubicBezTo>
                      <a:pt x="2765" y="2628"/>
                      <a:pt x="2765" y="2628"/>
                      <a:pt x="2765" y="2628"/>
                    </a:cubicBezTo>
                    <a:cubicBezTo>
                      <a:pt x="2764" y="2628"/>
                      <a:pt x="2764" y="2628"/>
                      <a:pt x="2764" y="2628"/>
                    </a:cubicBezTo>
                    <a:cubicBezTo>
                      <a:pt x="2647" y="2606"/>
                      <a:pt x="2534" y="2632"/>
                      <a:pt x="2418" y="2706"/>
                    </a:cubicBezTo>
                    <a:cubicBezTo>
                      <a:pt x="2417" y="2706"/>
                      <a:pt x="2417" y="2706"/>
                      <a:pt x="2417" y="2706"/>
                    </a:cubicBezTo>
                    <a:cubicBezTo>
                      <a:pt x="2416" y="2706"/>
                      <a:pt x="2416" y="2706"/>
                      <a:pt x="2416" y="2706"/>
                    </a:cubicBezTo>
                    <a:cubicBezTo>
                      <a:pt x="2402" y="2694"/>
                      <a:pt x="2389" y="2683"/>
                      <a:pt x="2375" y="2672"/>
                    </a:cubicBezTo>
                    <a:cubicBezTo>
                      <a:pt x="2335" y="2639"/>
                      <a:pt x="2298" y="2609"/>
                      <a:pt x="2262" y="2577"/>
                    </a:cubicBezTo>
                    <a:cubicBezTo>
                      <a:pt x="2252" y="2569"/>
                      <a:pt x="2248" y="2550"/>
                      <a:pt x="2250" y="2538"/>
                    </a:cubicBezTo>
                    <a:cubicBezTo>
                      <a:pt x="2263" y="2453"/>
                      <a:pt x="2315" y="2393"/>
                      <a:pt x="2409" y="2354"/>
                    </a:cubicBezTo>
                    <a:cubicBezTo>
                      <a:pt x="2435" y="2344"/>
                      <a:pt x="2451" y="2331"/>
                      <a:pt x="2456" y="2317"/>
                    </a:cubicBezTo>
                    <a:cubicBezTo>
                      <a:pt x="2461" y="2307"/>
                      <a:pt x="2460" y="2296"/>
                      <a:pt x="2455" y="2283"/>
                    </a:cubicBezTo>
                    <a:cubicBezTo>
                      <a:pt x="2442" y="2254"/>
                      <a:pt x="2414" y="2248"/>
                      <a:pt x="2371" y="2265"/>
                    </a:cubicBezTo>
                    <a:cubicBezTo>
                      <a:pt x="2250" y="2314"/>
                      <a:pt x="2179" y="2398"/>
                      <a:pt x="2152" y="2519"/>
                    </a:cubicBezTo>
                    <a:cubicBezTo>
                      <a:pt x="2151" y="2520"/>
                      <a:pt x="2151" y="2520"/>
                      <a:pt x="2151" y="2520"/>
                    </a:cubicBezTo>
                    <a:cubicBezTo>
                      <a:pt x="2150" y="2520"/>
                      <a:pt x="2150" y="2520"/>
                      <a:pt x="2150" y="2520"/>
                    </a:cubicBezTo>
                    <a:cubicBezTo>
                      <a:pt x="2012" y="2472"/>
                      <a:pt x="1875" y="2469"/>
                      <a:pt x="1744" y="2512"/>
                    </a:cubicBezTo>
                    <a:cubicBezTo>
                      <a:pt x="1743" y="2512"/>
                      <a:pt x="1743" y="2512"/>
                      <a:pt x="1743" y="2512"/>
                    </a:cubicBezTo>
                    <a:cubicBezTo>
                      <a:pt x="1694" y="2426"/>
                      <a:pt x="1694" y="2426"/>
                      <a:pt x="1694" y="2426"/>
                    </a:cubicBezTo>
                    <a:cubicBezTo>
                      <a:pt x="1694" y="2425"/>
                      <a:pt x="1694" y="2425"/>
                      <a:pt x="1694" y="2425"/>
                    </a:cubicBezTo>
                    <a:cubicBezTo>
                      <a:pt x="1747" y="2360"/>
                      <a:pt x="1752" y="2282"/>
                      <a:pt x="1751" y="2221"/>
                    </a:cubicBezTo>
                    <a:cubicBezTo>
                      <a:pt x="1751" y="2220"/>
                      <a:pt x="1751" y="2220"/>
                      <a:pt x="1751" y="2220"/>
                    </a:cubicBezTo>
                    <a:cubicBezTo>
                      <a:pt x="1752" y="2220"/>
                      <a:pt x="1752" y="2220"/>
                      <a:pt x="1752" y="2220"/>
                    </a:cubicBezTo>
                    <a:cubicBezTo>
                      <a:pt x="1903" y="2193"/>
                      <a:pt x="2010" y="2112"/>
                      <a:pt x="2069" y="1980"/>
                    </a:cubicBezTo>
                    <a:cubicBezTo>
                      <a:pt x="2070" y="1979"/>
                      <a:pt x="2070" y="1979"/>
                      <a:pt x="2070" y="1979"/>
                    </a:cubicBezTo>
                    <a:cubicBezTo>
                      <a:pt x="2203" y="2100"/>
                      <a:pt x="2203" y="2100"/>
                      <a:pt x="2203" y="2100"/>
                    </a:cubicBezTo>
                    <a:cubicBezTo>
                      <a:pt x="2201" y="2101"/>
                      <a:pt x="2201" y="2101"/>
                      <a:pt x="2201" y="2101"/>
                    </a:cubicBezTo>
                    <a:cubicBezTo>
                      <a:pt x="2139" y="2127"/>
                      <a:pt x="2085" y="2172"/>
                      <a:pt x="2032" y="2241"/>
                    </a:cubicBezTo>
                    <a:cubicBezTo>
                      <a:pt x="1988" y="2298"/>
                      <a:pt x="1948" y="2305"/>
                      <a:pt x="1922" y="2306"/>
                    </a:cubicBezTo>
                    <a:cubicBezTo>
                      <a:pt x="1915" y="2306"/>
                      <a:pt x="1905" y="2312"/>
                      <a:pt x="1901" y="2319"/>
                    </a:cubicBezTo>
                    <a:cubicBezTo>
                      <a:pt x="1892" y="2335"/>
                      <a:pt x="1885" y="2352"/>
                      <a:pt x="1876" y="2372"/>
                    </a:cubicBezTo>
                    <a:cubicBezTo>
                      <a:pt x="1873" y="2380"/>
                      <a:pt x="1869" y="2388"/>
                      <a:pt x="1865" y="2396"/>
                    </a:cubicBezTo>
                    <a:cubicBezTo>
                      <a:pt x="1874" y="2397"/>
                      <a:pt x="1882" y="2398"/>
                      <a:pt x="1890" y="2399"/>
                    </a:cubicBezTo>
                    <a:cubicBezTo>
                      <a:pt x="1907" y="2401"/>
                      <a:pt x="1921" y="2402"/>
                      <a:pt x="1935" y="2401"/>
                    </a:cubicBezTo>
                    <a:cubicBezTo>
                      <a:pt x="2016" y="2398"/>
                      <a:pt x="2069" y="2346"/>
                      <a:pt x="2113" y="2297"/>
                    </a:cubicBezTo>
                    <a:cubicBezTo>
                      <a:pt x="2141" y="2267"/>
                      <a:pt x="2175" y="2228"/>
                      <a:pt x="2215" y="2204"/>
                    </a:cubicBezTo>
                    <a:cubicBezTo>
                      <a:pt x="2300" y="2153"/>
                      <a:pt x="2399" y="2137"/>
                      <a:pt x="2518" y="2156"/>
                    </a:cubicBezTo>
                    <a:cubicBezTo>
                      <a:pt x="2596" y="2168"/>
                      <a:pt x="2639" y="2212"/>
                      <a:pt x="2644" y="2286"/>
                    </a:cubicBezTo>
                    <a:cubicBezTo>
                      <a:pt x="2650" y="2360"/>
                      <a:pt x="2611" y="2417"/>
                      <a:pt x="2538" y="2444"/>
                    </a:cubicBezTo>
                    <a:cubicBezTo>
                      <a:pt x="2514" y="2453"/>
                      <a:pt x="2499" y="2464"/>
                      <a:pt x="2493" y="2478"/>
                    </a:cubicBezTo>
                    <a:cubicBezTo>
                      <a:pt x="2488" y="2488"/>
                      <a:pt x="2489" y="2499"/>
                      <a:pt x="2494" y="2512"/>
                    </a:cubicBezTo>
                    <a:cubicBezTo>
                      <a:pt x="2509" y="2549"/>
                      <a:pt x="2540" y="2545"/>
                      <a:pt x="2568" y="2537"/>
                    </a:cubicBezTo>
                    <a:cubicBezTo>
                      <a:pt x="2675" y="2505"/>
                      <a:pt x="2749" y="2396"/>
                      <a:pt x="2742" y="2283"/>
                    </a:cubicBezTo>
                    <a:cubicBezTo>
                      <a:pt x="2736" y="2205"/>
                      <a:pt x="2703" y="2143"/>
                      <a:pt x="2644" y="2102"/>
                    </a:cubicBezTo>
                    <a:cubicBezTo>
                      <a:pt x="2643" y="2101"/>
                      <a:pt x="2643" y="2101"/>
                      <a:pt x="2643" y="2101"/>
                    </a:cubicBezTo>
                    <a:cubicBezTo>
                      <a:pt x="2644" y="2100"/>
                      <a:pt x="2644" y="2100"/>
                      <a:pt x="2644" y="2100"/>
                    </a:cubicBezTo>
                    <a:cubicBezTo>
                      <a:pt x="2652" y="2092"/>
                      <a:pt x="2660" y="2083"/>
                      <a:pt x="2667" y="2075"/>
                    </a:cubicBezTo>
                    <a:cubicBezTo>
                      <a:pt x="2684" y="2057"/>
                      <a:pt x="2700" y="2040"/>
                      <a:pt x="2714" y="2021"/>
                    </a:cubicBezTo>
                    <a:cubicBezTo>
                      <a:pt x="2731" y="1999"/>
                      <a:pt x="2728" y="1974"/>
                      <a:pt x="2706" y="1957"/>
                    </a:cubicBezTo>
                    <a:cubicBezTo>
                      <a:pt x="2684" y="1938"/>
                      <a:pt x="2659" y="1940"/>
                      <a:pt x="2642" y="1961"/>
                    </a:cubicBezTo>
                    <a:cubicBezTo>
                      <a:pt x="2581" y="2032"/>
                      <a:pt x="2498" y="2060"/>
                      <a:pt x="2380" y="2048"/>
                    </a:cubicBezTo>
                    <a:cubicBezTo>
                      <a:pt x="2302" y="2040"/>
                      <a:pt x="2231" y="2005"/>
                      <a:pt x="2179" y="1948"/>
                    </a:cubicBezTo>
                    <a:cubicBezTo>
                      <a:pt x="2127" y="1891"/>
                      <a:pt x="2097" y="1817"/>
                      <a:pt x="2096" y="1738"/>
                    </a:cubicBezTo>
                    <a:cubicBezTo>
                      <a:pt x="2094" y="1630"/>
                      <a:pt x="2122" y="1539"/>
                      <a:pt x="2181" y="1460"/>
                    </a:cubicBezTo>
                    <a:cubicBezTo>
                      <a:pt x="2202" y="1433"/>
                      <a:pt x="2201" y="1409"/>
                      <a:pt x="2180" y="1388"/>
                    </a:cubicBezTo>
                    <a:cubicBezTo>
                      <a:pt x="2170" y="1378"/>
                      <a:pt x="2157" y="1373"/>
                      <a:pt x="2144" y="1375"/>
                    </a:cubicBezTo>
                    <a:cubicBezTo>
                      <a:pt x="2129" y="1376"/>
                      <a:pt x="2115" y="1386"/>
                      <a:pt x="2105" y="1402"/>
                    </a:cubicBezTo>
                    <a:cubicBezTo>
                      <a:pt x="2081" y="1439"/>
                      <a:pt x="2060" y="1477"/>
                      <a:pt x="2039" y="1515"/>
                    </a:cubicBezTo>
                    <a:cubicBezTo>
                      <a:pt x="2031" y="1530"/>
                      <a:pt x="2022" y="1546"/>
                      <a:pt x="2013" y="1562"/>
                    </a:cubicBezTo>
                    <a:cubicBezTo>
                      <a:pt x="2012" y="1563"/>
                      <a:pt x="2012" y="1563"/>
                      <a:pt x="2012" y="1563"/>
                    </a:cubicBezTo>
                    <a:cubicBezTo>
                      <a:pt x="2011" y="1562"/>
                      <a:pt x="2011" y="1562"/>
                      <a:pt x="2011" y="1562"/>
                    </a:cubicBezTo>
                    <a:cubicBezTo>
                      <a:pt x="2003" y="1555"/>
                      <a:pt x="1995" y="1547"/>
                      <a:pt x="1986" y="1538"/>
                    </a:cubicBezTo>
                    <a:cubicBezTo>
                      <a:pt x="1967" y="1519"/>
                      <a:pt x="1947" y="1499"/>
                      <a:pt x="1924" y="1481"/>
                    </a:cubicBezTo>
                    <a:cubicBezTo>
                      <a:pt x="1898" y="1460"/>
                      <a:pt x="1869" y="1442"/>
                      <a:pt x="1840" y="1424"/>
                    </a:cubicBezTo>
                    <a:cubicBezTo>
                      <a:pt x="1833" y="1420"/>
                      <a:pt x="1826" y="1415"/>
                      <a:pt x="1819" y="1411"/>
                    </a:cubicBezTo>
                    <a:cubicBezTo>
                      <a:pt x="1794" y="1395"/>
                      <a:pt x="1771" y="1397"/>
                      <a:pt x="1753" y="1417"/>
                    </a:cubicBezTo>
                    <a:cubicBezTo>
                      <a:pt x="1742" y="1428"/>
                      <a:pt x="1738" y="1441"/>
                      <a:pt x="1740" y="1454"/>
                    </a:cubicBezTo>
                    <a:cubicBezTo>
                      <a:pt x="1742" y="1470"/>
                      <a:pt x="1754" y="1485"/>
                      <a:pt x="1773" y="1496"/>
                    </a:cubicBezTo>
                    <a:cubicBezTo>
                      <a:pt x="1853" y="1541"/>
                      <a:pt x="1906" y="1586"/>
                      <a:pt x="1945" y="1641"/>
                    </a:cubicBezTo>
                    <a:cubicBezTo>
                      <a:pt x="2005" y="1725"/>
                      <a:pt x="2020" y="1828"/>
                      <a:pt x="1986" y="1923"/>
                    </a:cubicBezTo>
                    <a:cubicBezTo>
                      <a:pt x="1952" y="2019"/>
                      <a:pt x="1875" y="2088"/>
                      <a:pt x="1775" y="2115"/>
                    </a:cubicBezTo>
                    <a:cubicBezTo>
                      <a:pt x="1686" y="2138"/>
                      <a:pt x="1577" y="2122"/>
                      <a:pt x="1475" y="2070"/>
                    </a:cubicBezTo>
                    <a:cubicBezTo>
                      <a:pt x="1374" y="2018"/>
                      <a:pt x="1292" y="1937"/>
                      <a:pt x="1249" y="1847"/>
                    </a:cubicBezTo>
                    <a:cubicBezTo>
                      <a:pt x="1215" y="1774"/>
                      <a:pt x="1176" y="1703"/>
                      <a:pt x="1137" y="1634"/>
                    </a:cubicBezTo>
                    <a:cubicBezTo>
                      <a:pt x="1129" y="1619"/>
                      <a:pt x="1121" y="1605"/>
                      <a:pt x="1113" y="1590"/>
                    </a:cubicBezTo>
                    <a:cubicBezTo>
                      <a:pt x="1102" y="1569"/>
                      <a:pt x="1088" y="1556"/>
                      <a:pt x="1073" y="1552"/>
                    </a:cubicBezTo>
                    <a:cubicBezTo>
                      <a:pt x="1061" y="1549"/>
                      <a:pt x="1050" y="1551"/>
                      <a:pt x="1038" y="1558"/>
                    </a:cubicBezTo>
                    <a:cubicBezTo>
                      <a:pt x="1011" y="1574"/>
                      <a:pt x="1008" y="1601"/>
                      <a:pt x="1030" y="1639"/>
                    </a:cubicBezTo>
                    <a:cubicBezTo>
                      <a:pt x="1048" y="1669"/>
                      <a:pt x="1065" y="1700"/>
                      <a:pt x="1082" y="1729"/>
                    </a:cubicBezTo>
                    <a:cubicBezTo>
                      <a:pt x="1103" y="1766"/>
                      <a:pt x="1103" y="1766"/>
                      <a:pt x="1103" y="1766"/>
                    </a:cubicBezTo>
                    <a:cubicBezTo>
                      <a:pt x="1102" y="1766"/>
                      <a:pt x="1102" y="1766"/>
                      <a:pt x="1102" y="1766"/>
                    </a:cubicBezTo>
                    <a:cubicBezTo>
                      <a:pt x="1084" y="1767"/>
                      <a:pt x="1066" y="1768"/>
                      <a:pt x="1049" y="1769"/>
                    </a:cubicBezTo>
                    <a:cubicBezTo>
                      <a:pt x="1009" y="1772"/>
                      <a:pt x="971" y="1774"/>
                      <a:pt x="933" y="1780"/>
                    </a:cubicBezTo>
                    <a:cubicBezTo>
                      <a:pt x="911" y="1783"/>
                      <a:pt x="896" y="1791"/>
                      <a:pt x="887" y="1803"/>
                    </a:cubicBezTo>
                    <a:cubicBezTo>
                      <a:pt x="880" y="1814"/>
                      <a:pt x="878" y="1827"/>
                      <a:pt x="881" y="1842"/>
                    </a:cubicBezTo>
                    <a:cubicBezTo>
                      <a:pt x="884" y="1855"/>
                      <a:pt x="890" y="1864"/>
                      <a:pt x="899" y="1870"/>
                    </a:cubicBezTo>
                    <a:cubicBezTo>
                      <a:pt x="911" y="1878"/>
                      <a:pt x="930" y="1879"/>
                      <a:pt x="955" y="1874"/>
                    </a:cubicBezTo>
                    <a:cubicBezTo>
                      <a:pt x="1071" y="1848"/>
                      <a:pt x="1143" y="1875"/>
                      <a:pt x="1212" y="1972"/>
                    </a:cubicBezTo>
                    <a:cubicBezTo>
                      <a:pt x="1212" y="1972"/>
                      <a:pt x="1212" y="1972"/>
                      <a:pt x="1212" y="1972"/>
                    </a:cubicBezTo>
                    <a:cubicBezTo>
                      <a:pt x="1218" y="1981"/>
                      <a:pt x="1225" y="1990"/>
                      <a:pt x="1231" y="1998"/>
                    </a:cubicBezTo>
                    <a:cubicBezTo>
                      <a:pt x="1263" y="2037"/>
                      <a:pt x="1266" y="2052"/>
                      <a:pt x="1229" y="2088"/>
                    </a:cubicBezTo>
                    <a:cubicBezTo>
                      <a:pt x="1208" y="2108"/>
                      <a:pt x="1183" y="2123"/>
                      <a:pt x="1159" y="2129"/>
                    </a:cubicBezTo>
                    <a:cubicBezTo>
                      <a:pt x="1097" y="2146"/>
                      <a:pt x="1034" y="2139"/>
                      <a:pt x="971" y="2108"/>
                    </a:cubicBezTo>
                    <a:cubicBezTo>
                      <a:pt x="939" y="2093"/>
                      <a:pt x="917" y="2097"/>
                      <a:pt x="901" y="2123"/>
                    </a:cubicBezTo>
                    <a:cubicBezTo>
                      <a:pt x="893" y="2136"/>
                      <a:pt x="891" y="2150"/>
                      <a:pt x="894" y="2162"/>
                    </a:cubicBezTo>
                    <a:cubicBezTo>
                      <a:pt x="898" y="2175"/>
                      <a:pt x="907" y="2185"/>
                      <a:pt x="921" y="2191"/>
                    </a:cubicBezTo>
                    <a:cubicBezTo>
                      <a:pt x="963" y="2211"/>
                      <a:pt x="998" y="2222"/>
                      <a:pt x="1029" y="2225"/>
                    </a:cubicBezTo>
                    <a:cubicBezTo>
                      <a:pt x="1120" y="2235"/>
                      <a:pt x="1171" y="2271"/>
                      <a:pt x="1196" y="2343"/>
                    </a:cubicBezTo>
                    <a:cubicBezTo>
                      <a:pt x="1201" y="2357"/>
                      <a:pt x="1210" y="2367"/>
                      <a:pt x="1221" y="2372"/>
                    </a:cubicBezTo>
                    <a:cubicBezTo>
                      <a:pt x="1232" y="2377"/>
                      <a:pt x="1244" y="2377"/>
                      <a:pt x="1258" y="2372"/>
                    </a:cubicBezTo>
                    <a:cubicBezTo>
                      <a:pt x="1272" y="2367"/>
                      <a:pt x="1282" y="2358"/>
                      <a:pt x="1287" y="2346"/>
                    </a:cubicBezTo>
                    <a:cubicBezTo>
                      <a:pt x="1292" y="2335"/>
                      <a:pt x="1291" y="2321"/>
                      <a:pt x="1285" y="2307"/>
                    </a:cubicBezTo>
                    <a:cubicBezTo>
                      <a:pt x="1275" y="2284"/>
                      <a:pt x="1263" y="2261"/>
                      <a:pt x="1251" y="2239"/>
                    </a:cubicBezTo>
                    <a:cubicBezTo>
                      <a:pt x="1246" y="2229"/>
                      <a:pt x="1241" y="2219"/>
                      <a:pt x="1236" y="2209"/>
                    </a:cubicBezTo>
                    <a:cubicBezTo>
                      <a:pt x="1233" y="2203"/>
                      <a:pt x="1233" y="2203"/>
                      <a:pt x="1233" y="2203"/>
                    </a:cubicBezTo>
                    <a:cubicBezTo>
                      <a:pt x="1252" y="2224"/>
                      <a:pt x="1252" y="2224"/>
                      <a:pt x="1252" y="2224"/>
                    </a:cubicBezTo>
                    <a:cubicBezTo>
                      <a:pt x="1356" y="2117"/>
                      <a:pt x="1356" y="2117"/>
                      <a:pt x="1356" y="2117"/>
                    </a:cubicBezTo>
                    <a:cubicBezTo>
                      <a:pt x="1357" y="2118"/>
                      <a:pt x="1357" y="2118"/>
                      <a:pt x="1357" y="2118"/>
                    </a:cubicBezTo>
                    <a:cubicBezTo>
                      <a:pt x="1365" y="2122"/>
                      <a:pt x="1375" y="2127"/>
                      <a:pt x="1386" y="2133"/>
                    </a:cubicBezTo>
                    <a:cubicBezTo>
                      <a:pt x="1414" y="2148"/>
                      <a:pt x="1449" y="2167"/>
                      <a:pt x="1486" y="2181"/>
                    </a:cubicBezTo>
                    <a:cubicBezTo>
                      <a:pt x="1521" y="2194"/>
                      <a:pt x="1558" y="2204"/>
                      <a:pt x="1597" y="2214"/>
                    </a:cubicBezTo>
                    <a:cubicBezTo>
                      <a:pt x="1614" y="2218"/>
                      <a:pt x="1632" y="2222"/>
                      <a:pt x="1649" y="2227"/>
                    </a:cubicBezTo>
                    <a:cubicBezTo>
                      <a:pt x="1650" y="2227"/>
                      <a:pt x="1650" y="2227"/>
                      <a:pt x="1650" y="2227"/>
                    </a:cubicBezTo>
                    <a:cubicBezTo>
                      <a:pt x="1650" y="2228"/>
                      <a:pt x="1650" y="2228"/>
                      <a:pt x="1650" y="2228"/>
                    </a:cubicBezTo>
                    <a:cubicBezTo>
                      <a:pt x="1658" y="2271"/>
                      <a:pt x="1650" y="2314"/>
                      <a:pt x="1626" y="2351"/>
                    </a:cubicBezTo>
                    <a:cubicBezTo>
                      <a:pt x="1620" y="2361"/>
                      <a:pt x="1600" y="2370"/>
                      <a:pt x="1590" y="2368"/>
                    </a:cubicBezTo>
                    <a:cubicBezTo>
                      <a:pt x="1469" y="2338"/>
                      <a:pt x="1362" y="2375"/>
                      <a:pt x="1261" y="2478"/>
                    </a:cubicBezTo>
                    <a:cubicBezTo>
                      <a:pt x="1210" y="2531"/>
                      <a:pt x="1151" y="2579"/>
                      <a:pt x="1065" y="2579"/>
                    </a:cubicBezTo>
                    <a:cubicBezTo>
                      <a:pt x="1058" y="2579"/>
                      <a:pt x="1050" y="2578"/>
                      <a:pt x="1042" y="2578"/>
                    </a:cubicBezTo>
                    <a:cubicBezTo>
                      <a:pt x="1028" y="2576"/>
                      <a:pt x="1014" y="2581"/>
                      <a:pt x="1005" y="2590"/>
                    </a:cubicBezTo>
                    <a:cubicBezTo>
                      <a:pt x="997" y="2598"/>
                      <a:pt x="994" y="2609"/>
                      <a:pt x="995" y="2621"/>
                    </a:cubicBezTo>
                    <a:cubicBezTo>
                      <a:pt x="997" y="2640"/>
                      <a:pt x="1016" y="2661"/>
                      <a:pt x="1031" y="2670"/>
                    </a:cubicBezTo>
                    <a:cubicBezTo>
                      <a:pt x="1047" y="2679"/>
                      <a:pt x="1071" y="2677"/>
                      <a:pt x="1091" y="2675"/>
                    </a:cubicBezTo>
                    <a:cubicBezTo>
                      <a:pt x="1171" y="2668"/>
                      <a:pt x="1242" y="2633"/>
                      <a:pt x="1313" y="2565"/>
                    </a:cubicBezTo>
                    <a:cubicBezTo>
                      <a:pt x="1354" y="2526"/>
                      <a:pt x="1395" y="2495"/>
                      <a:pt x="1437" y="2472"/>
                    </a:cubicBezTo>
                    <a:cubicBezTo>
                      <a:pt x="1461" y="2459"/>
                      <a:pt x="1487" y="2452"/>
                      <a:pt x="1512" y="245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mj-lt"/>
                  <a:ea typeface="+mn-ea"/>
                  <a:cs typeface="+mn-cs"/>
                </a:endParaRPr>
              </a:p>
            </p:txBody>
          </p:sp>
        </p:grpSp>
      </p:grpSp>
      <p:sp>
        <p:nvSpPr>
          <p:cNvPr id="20" name="Title 19">
            <a:extLst>
              <a:ext uri="{FF2B5EF4-FFF2-40B4-BE49-F238E27FC236}">
                <a16:creationId xmlns:a16="http://schemas.microsoft.com/office/drawing/2014/main" id="{1645C843-05FE-4F87-A779-AAAF77DA4E5D}"/>
              </a:ext>
            </a:extLst>
          </p:cNvPr>
          <p:cNvSpPr>
            <a:spLocks noGrp="1"/>
          </p:cNvSpPr>
          <p:nvPr>
            <p:ph type="title"/>
          </p:nvPr>
        </p:nvSpPr>
        <p:spPr/>
        <p:txBody>
          <a:bodyPr/>
          <a:lstStyle/>
          <a:p>
            <a:r>
              <a:rPr lang="en-US"/>
              <a:t>Hormonal appetite signaling</a:t>
            </a:r>
          </a:p>
        </p:txBody>
      </p:sp>
      <p:sp>
        <p:nvSpPr>
          <p:cNvPr id="21" name="Text Placeholder 20">
            <a:extLst>
              <a:ext uri="{FF2B5EF4-FFF2-40B4-BE49-F238E27FC236}">
                <a16:creationId xmlns:a16="http://schemas.microsoft.com/office/drawing/2014/main" id="{B17A5EF9-B809-4312-BB33-164220A310E0}"/>
              </a:ext>
            </a:extLst>
          </p:cNvPr>
          <p:cNvSpPr>
            <a:spLocks noGrp="1"/>
          </p:cNvSpPr>
          <p:nvPr>
            <p:ph type="body" sz="quarter" idx="13"/>
          </p:nvPr>
        </p:nvSpPr>
        <p:spPr>
          <a:xfrm>
            <a:off x="647999" y="6210000"/>
            <a:ext cx="10338140" cy="356420"/>
          </a:xfrm>
        </p:spPr>
        <p:txBody>
          <a:bodyPr/>
          <a:lstStyle/>
          <a:p>
            <a:r>
              <a:rPr lang="en-US" sz="1000" dirty="0"/>
              <a:t>CCK, cholecystokinin; GLP-1, glucagon-like peptide-1; NPY, neuropeptide Y; OXM, oxyntomodulin; PP, pancreatic polypeptide; PYY, peptide YY. </a:t>
            </a:r>
            <a:br>
              <a:rPr lang="en-US" sz="1000" dirty="0"/>
            </a:br>
            <a:r>
              <a:rPr lang="en-US" sz="1000" dirty="0"/>
              <a:t>1. Badman et al. Science 2005;307:1909–14; 2. Rogge, Gautam. J Am Assoc Nurse </a:t>
            </a:r>
            <a:r>
              <a:rPr lang="en-US" sz="1000" dirty="0" err="1"/>
              <a:t>Pract</a:t>
            </a:r>
            <a:r>
              <a:rPr lang="en-US" sz="1000" dirty="0"/>
              <a:t>. 2017;29:S15-S29; 3. </a:t>
            </a:r>
            <a:r>
              <a:rPr lang="en-US" sz="1000" dirty="0" err="1"/>
              <a:t>Secher</a:t>
            </a:r>
            <a:r>
              <a:rPr lang="en-US" sz="1000" dirty="0"/>
              <a:t> et al. J Clin Invest 2014;124:4473–88; 4. </a:t>
            </a:r>
            <a:r>
              <a:rPr lang="en-US" sz="1000" dirty="0" err="1"/>
              <a:t>Seo</a:t>
            </a:r>
            <a:r>
              <a:rPr lang="en-US" sz="1000" dirty="0"/>
              <a:t> et al. </a:t>
            </a:r>
            <a:r>
              <a:rPr lang="en-US" sz="1000" dirty="0" err="1"/>
              <a:t>Endocr</a:t>
            </a:r>
            <a:r>
              <a:rPr lang="en-US" sz="1000" dirty="0"/>
              <a:t> J 2008;55:867–74; 5. Suzuki et al. Exp Diabetes Res. 2012;2012:824305; 6. Woods et al. Int J </a:t>
            </a:r>
            <a:r>
              <a:rPr lang="en-US" sz="1000" dirty="0" err="1"/>
              <a:t>Obes</a:t>
            </a:r>
            <a:r>
              <a:rPr lang="en-US" sz="1000" dirty="0"/>
              <a:t> </a:t>
            </a:r>
            <a:r>
              <a:rPr lang="en-US" sz="1000" dirty="0" err="1"/>
              <a:t>Relat</a:t>
            </a:r>
            <a:r>
              <a:rPr lang="en-US" sz="1000" dirty="0"/>
              <a:t> </a:t>
            </a:r>
            <a:r>
              <a:rPr lang="en-US" sz="1000" dirty="0" err="1"/>
              <a:t>Metab</a:t>
            </a:r>
            <a:r>
              <a:rPr lang="en-US" sz="1000" dirty="0"/>
              <a:t> </a:t>
            </a:r>
            <a:r>
              <a:rPr lang="en-US" sz="1000" dirty="0" err="1"/>
              <a:t>Disord</a:t>
            </a:r>
            <a:r>
              <a:rPr lang="en-US" sz="1000" dirty="0"/>
              <a:t> 2002;26:S8–10. </a:t>
            </a:r>
          </a:p>
        </p:txBody>
      </p:sp>
      <p:sp>
        <p:nvSpPr>
          <p:cNvPr id="7" name="Rectangle 6">
            <a:extLst>
              <a:ext uri="{FF2B5EF4-FFF2-40B4-BE49-F238E27FC236}">
                <a16:creationId xmlns:a16="http://schemas.microsoft.com/office/drawing/2014/main" id="{60944B3C-A901-49CF-9CCC-CE96C6E05F07}"/>
              </a:ext>
            </a:extLst>
          </p:cNvPr>
          <p:cNvSpPr>
            <a:spLocks/>
          </p:cNvSpPr>
          <p:nvPr/>
        </p:nvSpPr>
        <p:spPr>
          <a:xfrm>
            <a:off x="4308741" y="1498601"/>
            <a:ext cx="7661865" cy="646331"/>
          </a:xfrm>
          <a:prstGeom prst="rect">
            <a:avLst/>
          </a:prstGeom>
        </p:spPr>
        <p:txBody>
          <a:bodyPr wrap="square">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effectLst/>
                <a:uLnTx/>
                <a:uFillTx/>
                <a:latin typeface="+mj-lt"/>
                <a:ea typeface="+mn-ea"/>
                <a:cs typeface="Arial" charset="0"/>
              </a:rPr>
              <a:t>Organs and tissue that secrete appetite-regulating hormones </a:t>
            </a:r>
            <a:br>
              <a:rPr kumimoji="0" lang="en-US" sz="1800" b="1" i="0" u="none" strike="noStrike" kern="1200" cap="none" spc="0" normalizeH="0" baseline="0" noProof="0" dirty="0">
                <a:ln>
                  <a:noFill/>
                </a:ln>
                <a:effectLst/>
                <a:uLnTx/>
                <a:uFillTx/>
                <a:latin typeface="+mj-lt"/>
                <a:ea typeface="+mn-ea"/>
                <a:cs typeface="Arial" charset="0"/>
              </a:rPr>
            </a:br>
            <a:r>
              <a:rPr kumimoji="0" lang="en-US" sz="1800" b="1" i="0" u="none" strike="noStrike" kern="1200" cap="none" spc="0" normalizeH="0" baseline="0" noProof="0" dirty="0">
                <a:ln>
                  <a:noFill/>
                </a:ln>
                <a:effectLst/>
                <a:uLnTx/>
                <a:uFillTx/>
                <a:latin typeface="+mj-lt"/>
                <a:ea typeface="+mn-ea"/>
                <a:cs typeface="Arial" charset="0"/>
              </a:rPr>
              <a:t>in the periphery (examples):</a:t>
            </a:r>
            <a:r>
              <a:rPr kumimoji="0" lang="en-US" b="1" i="0" u="none" strike="noStrike" kern="1200" cap="none" spc="0" normalizeH="0" baseline="30000" noProof="0" dirty="0">
                <a:ln>
                  <a:noFill/>
                </a:ln>
                <a:effectLst/>
                <a:uLnTx/>
                <a:uFillTx/>
                <a:latin typeface="+mj-lt"/>
                <a:ea typeface="+mn-ea"/>
                <a:cs typeface="+mn-cs"/>
              </a:rPr>
              <a:t>1–6</a:t>
            </a:r>
            <a:endParaRPr kumimoji="0" lang="en-US" sz="1800" b="1" i="0" u="none" strike="noStrike" kern="1200" cap="none" spc="0" normalizeH="0" baseline="0" noProof="0" dirty="0">
              <a:ln>
                <a:noFill/>
              </a:ln>
              <a:effectLst/>
              <a:uLnTx/>
              <a:uFillTx/>
              <a:latin typeface="+mj-lt"/>
              <a:ea typeface="+mn-ea"/>
              <a:cs typeface="Arial" charset="0"/>
            </a:endParaRPr>
          </a:p>
        </p:txBody>
      </p:sp>
      <p:grpSp>
        <p:nvGrpSpPr>
          <p:cNvPr id="2" name="Group 1">
            <a:extLst>
              <a:ext uri="{FF2B5EF4-FFF2-40B4-BE49-F238E27FC236}">
                <a16:creationId xmlns:a16="http://schemas.microsoft.com/office/drawing/2014/main" id="{D49FE615-924F-4FDB-9133-C306B518A9DC}"/>
              </a:ext>
            </a:extLst>
          </p:cNvPr>
          <p:cNvGrpSpPr/>
          <p:nvPr/>
        </p:nvGrpSpPr>
        <p:grpSpPr>
          <a:xfrm>
            <a:off x="6732434" y="5503513"/>
            <a:ext cx="3478366" cy="666849"/>
            <a:chOff x="5516042" y="4070794"/>
            <a:chExt cx="2199949" cy="456490"/>
          </a:xfrm>
        </p:grpSpPr>
        <p:sp>
          <p:nvSpPr>
            <p:cNvPr id="47" name="TextBox 46">
              <a:extLst>
                <a:ext uri="{FF2B5EF4-FFF2-40B4-BE49-F238E27FC236}">
                  <a16:creationId xmlns:a16="http://schemas.microsoft.com/office/drawing/2014/main" id="{0FB73E16-D366-42AB-A7AF-859C20993AE2}"/>
                </a:ext>
              </a:extLst>
            </p:cNvPr>
            <p:cNvSpPr txBox="1"/>
            <p:nvPr/>
          </p:nvSpPr>
          <p:spPr>
            <a:xfrm>
              <a:off x="5638518" y="4075812"/>
              <a:ext cx="876975" cy="335345"/>
            </a:xfrm>
            <a:prstGeom prst="rect">
              <a:avLst/>
            </a:prstGeom>
            <a:noFill/>
          </p:spPr>
          <p:txBody>
            <a:bodyPr wrap="square" rtlCol="0">
              <a:sp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200" b="0" i="0" u="none" strike="noStrike" kern="1200" cap="none" spc="0" normalizeH="0" baseline="0" noProof="0">
                  <a:ln>
                    <a:noFill/>
                  </a:ln>
                  <a:effectLst/>
                  <a:uLnTx/>
                  <a:uFillTx/>
                  <a:latin typeface="+mj-lt"/>
                  <a:ea typeface="+mn-ea"/>
                  <a:cs typeface="Arial" charset="0"/>
                </a:rPr>
                <a:t>Orexigenic</a:t>
              </a:r>
            </a:p>
            <a:p>
              <a:pPr marL="0" marR="0" lvl="0" indent="0" algn="l" defTabSz="1219080" rtl="0" eaLnBrk="1" fontAlgn="base" latinLnBrk="0" hangingPunct="1">
                <a:lnSpc>
                  <a:spcPct val="100000"/>
                </a:lnSpc>
                <a:spcBef>
                  <a:spcPct val="0"/>
                </a:spcBef>
                <a:spcAft>
                  <a:spcPts val="400"/>
                </a:spcAft>
                <a:buClrTx/>
                <a:buSzTx/>
                <a:buFontTx/>
                <a:buNone/>
                <a:tabLst/>
                <a:defRPr/>
              </a:pPr>
              <a:r>
                <a:rPr lang="en-US" sz="1050">
                  <a:latin typeface="+mj-lt"/>
                  <a:cs typeface="Arial" charset="0"/>
                </a:rPr>
                <a:t>(increase appetite)</a:t>
              </a:r>
              <a:endParaRPr kumimoji="0" lang="en-US" sz="1050" b="0" i="0" u="none" strike="noStrike" kern="1200" cap="none" spc="0" normalizeH="0" baseline="0" noProof="0">
                <a:ln>
                  <a:noFill/>
                </a:ln>
                <a:effectLst/>
                <a:uLnTx/>
                <a:uFillTx/>
                <a:latin typeface="+mj-lt"/>
                <a:ea typeface="+mn-ea"/>
                <a:cs typeface="Arial" charset="0"/>
              </a:endParaRPr>
            </a:p>
          </p:txBody>
        </p:sp>
        <p:sp>
          <p:nvSpPr>
            <p:cNvPr id="48" name="TextBox 47">
              <a:extLst>
                <a:ext uri="{FF2B5EF4-FFF2-40B4-BE49-F238E27FC236}">
                  <a16:creationId xmlns:a16="http://schemas.microsoft.com/office/drawing/2014/main" id="{51396A46-8BBA-451F-BD25-EAFE37588091}"/>
                </a:ext>
              </a:extLst>
            </p:cNvPr>
            <p:cNvSpPr txBox="1"/>
            <p:nvPr/>
          </p:nvSpPr>
          <p:spPr>
            <a:xfrm>
              <a:off x="6839015" y="4070794"/>
              <a:ext cx="876976" cy="456490"/>
            </a:xfrm>
            <a:prstGeom prst="rect">
              <a:avLst/>
            </a:prstGeom>
            <a:noFill/>
          </p:spPr>
          <p:txBody>
            <a:bodyPr wrap="square" rtlCol="0">
              <a:sp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200" b="0" i="0" u="none" strike="noStrike" kern="1200" cap="none" spc="0" normalizeH="0" baseline="0" noProof="0">
                  <a:ln>
                    <a:noFill/>
                  </a:ln>
                  <a:effectLst/>
                  <a:uLnTx/>
                  <a:uFillTx/>
                  <a:latin typeface="+mj-lt"/>
                  <a:ea typeface="+mn-ea"/>
                  <a:cs typeface="Arial" charset="0"/>
                </a:rPr>
                <a:t>Anorexigenic</a:t>
              </a:r>
            </a:p>
            <a:p>
              <a:pPr marL="0" marR="0" lvl="0" indent="0" defTabSz="1219080" rtl="0" eaLnBrk="1" fontAlgn="base" latinLnBrk="0" hangingPunct="1">
                <a:lnSpc>
                  <a:spcPct val="100000"/>
                </a:lnSpc>
                <a:spcBef>
                  <a:spcPct val="0"/>
                </a:spcBef>
                <a:spcAft>
                  <a:spcPts val="400"/>
                </a:spcAft>
                <a:buClrTx/>
                <a:buSzTx/>
                <a:buFontTx/>
                <a:buNone/>
                <a:tabLst/>
                <a:defRPr/>
              </a:pPr>
              <a:r>
                <a:rPr lang="en-US" sz="1050">
                  <a:latin typeface="+mj-lt"/>
                  <a:cs typeface="Arial" charset="0"/>
                </a:rPr>
                <a:t>(decrease appetite)</a:t>
              </a:r>
              <a:endParaRPr kumimoji="0" lang="en-US" sz="1050" b="0" i="0" u="none" strike="noStrike" kern="1200" cap="none" spc="0" normalizeH="0" baseline="0" noProof="0">
                <a:ln>
                  <a:noFill/>
                </a:ln>
                <a:effectLst/>
                <a:uLnTx/>
                <a:uFillTx/>
                <a:latin typeface="+mj-lt"/>
                <a:ea typeface="+mn-ea"/>
                <a:cs typeface="Arial" charset="0"/>
              </a:endParaRPr>
            </a:p>
          </p:txBody>
        </p:sp>
        <p:sp>
          <p:nvSpPr>
            <p:cNvPr id="49" name="Rectangle 48">
              <a:extLst>
                <a:ext uri="{FF2B5EF4-FFF2-40B4-BE49-F238E27FC236}">
                  <a16:creationId xmlns:a16="http://schemas.microsoft.com/office/drawing/2014/main" id="{AB55C583-0E34-46C3-ACC0-D278F16AC1B5}"/>
                </a:ext>
              </a:extLst>
            </p:cNvPr>
            <p:cNvSpPr/>
            <p:nvPr/>
          </p:nvSpPr>
          <p:spPr>
            <a:xfrm>
              <a:off x="5516042" y="4115709"/>
              <a:ext cx="108000" cy="10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mj-lt"/>
                <a:ea typeface="+mn-ea"/>
                <a:cs typeface="+mn-cs"/>
              </a:endParaRPr>
            </a:p>
          </p:txBody>
        </p:sp>
        <p:sp>
          <p:nvSpPr>
            <p:cNvPr id="50" name="Rectangle 49">
              <a:extLst>
                <a:ext uri="{FF2B5EF4-FFF2-40B4-BE49-F238E27FC236}">
                  <a16:creationId xmlns:a16="http://schemas.microsoft.com/office/drawing/2014/main" id="{95DEA1B0-DD21-4978-ACE1-69E476BC2130}"/>
                </a:ext>
              </a:extLst>
            </p:cNvPr>
            <p:cNvSpPr/>
            <p:nvPr/>
          </p:nvSpPr>
          <p:spPr>
            <a:xfrm>
              <a:off x="6719300" y="4115709"/>
              <a:ext cx="108000" cy="10800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mj-lt"/>
                <a:ea typeface="+mn-ea"/>
                <a:cs typeface="+mn-cs"/>
              </a:endParaRPr>
            </a:p>
          </p:txBody>
        </p:sp>
      </p:grpSp>
      <p:sp>
        <p:nvSpPr>
          <p:cNvPr id="8" name="Rectangle 7">
            <a:extLst>
              <a:ext uri="{FF2B5EF4-FFF2-40B4-BE49-F238E27FC236}">
                <a16:creationId xmlns:a16="http://schemas.microsoft.com/office/drawing/2014/main" id="{AD7015EF-5564-4D41-B6D4-1D73E264F9C1}"/>
              </a:ext>
            </a:extLst>
          </p:cNvPr>
          <p:cNvSpPr>
            <a:spLocks/>
          </p:cNvSpPr>
          <p:nvPr/>
        </p:nvSpPr>
        <p:spPr>
          <a:xfrm>
            <a:off x="388204" y="1667701"/>
            <a:ext cx="3875011" cy="2136801"/>
          </a:xfrm>
          <a:prstGeom prst="rect">
            <a:avLst/>
          </a:prstGeom>
          <a:solidFill>
            <a:schemeClr val="accent1">
              <a:lumMod val="100000"/>
            </a:schemeClr>
          </a:solidFill>
          <a:ln w="12700" cap="flat" cmpd="sng" algn="ctr">
            <a:solidFill>
              <a:schemeClr val="accent1">
                <a:lumMod val="100000"/>
              </a:schemeClr>
            </a:solid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lang="en-US" dirty="0">
                <a:solidFill>
                  <a:srgbClr val="FFFFFF">
                    <a:lumMod val="100000"/>
                  </a:srgbClr>
                </a:solidFill>
                <a:latin typeface="+mj-lt"/>
              </a:rPr>
              <a:t>H</a:t>
            </a:r>
            <a:r>
              <a:rPr kumimoji="0" lang="en-US" b="0" i="0" u="none" strike="noStrike" kern="1200" cap="none" spc="0" normalizeH="0" baseline="0" noProof="0" dirty="0" err="1">
                <a:ln>
                  <a:noFill/>
                </a:ln>
                <a:solidFill>
                  <a:srgbClr val="FFFFFF">
                    <a:lumMod val="100000"/>
                  </a:srgbClr>
                </a:solidFill>
                <a:effectLst/>
                <a:uLnTx/>
                <a:uFillTx/>
                <a:latin typeface="+mj-lt"/>
                <a:ea typeface="+mn-ea"/>
                <a:cs typeface="+mn-cs"/>
              </a:rPr>
              <a:t>ormones</a:t>
            </a:r>
            <a:r>
              <a:rPr kumimoji="0" lang="en-US" b="0" i="0" u="none" strike="noStrike" kern="1200" cap="none" spc="0" normalizeH="0" baseline="0" noProof="0" dirty="0">
                <a:ln>
                  <a:noFill/>
                </a:ln>
                <a:solidFill>
                  <a:srgbClr val="FFFFFF">
                    <a:lumMod val="100000"/>
                  </a:srgbClr>
                </a:solidFill>
                <a:effectLst/>
                <a:uLnTx/>
                <a:uFillTx/>
                <a:latin typeface="+mj-lt"/>
                <a:ea typeface="+mn-ea"/>
                <a:cs typeface="+mn-cs"/>
              </a:rPr>
              <a:t> are responsible for initiation and termination of eating</a:t>
            </a:r>
          </a:p>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FFFFFF">
                  <a:lumMod val="100000"/>
                </a:srgbClr>
              </a:solidFill>
              <a:effectLst/>
              <a:uLnTx/>
              <a:uFillTx/>
              <a:latin typeface="+mj-lt"/>
              <a:ea typeface="+mn-ea"/>
              <a:cs typeface="+mn-cs"/>
            </a:endParaRP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FFFFFF">
                    <a:lumMod val="100000"/>
                  </a:srgbClr>
                </a:solidFill>
                <a:effectLst/>
                <a:uLnTx/>
                <a:uFillTx/>
                <a:latin typeface="+mj-lt"/>
                <a:ea typeface="+mn-ea"/>
                <a:cs typeface="+mn-cs"/>
              </a:rPr>
              <a:t>Appetite-regulating hormones are secreted from the periphery to regulate energy balance in response to:</a:t>
            </a:r>
            <a:r>
              <a:rPr kumimoji="0" lang="en-US" b="0" i="0" u="none" strike="noStrike" kern="1200" cap="none" spc="0" normalizeH="0" baseline="30000" noProof="0" dirty="0">
                <a:ln>
                  <a:noFill/>
                </a:ln>
                <a:solidFill>
                  <a:srgbClr val="FFFFFF">
                    <a:lumMod val="100000"/>
                  </a:srgbClr>
                </a:solidFill>
                <a:effectLst/>
                <a:uLnTx/>
                <a:uFillTx/>
                <a:latin typeface="+mj-lt"/>
                <a:ea typeface="+mn-ea"/>
                <a:cs typeface="+mn-cs"/>
              </a:rPr>
              <a:t>1–6</a:t>
            </a:r>
            <a:r>
              <a:rPr kumimoji="0" lang="en-US" b="0" i="0" u="none" strike="noStrike" kern="1200" cap="none" spc="0" normalizeH="0" baseline="0" noProof="0" dirty="0">
                <a:ln>
                  <a:noFill/>
                </a:ln>
                <a:solidFill>
                  <a:srgbClr val="FFFFFF">
                    <a:lumMod val="100000"/>
                  </a:srgbClr>
                </a:solidFill>
                <a:effectLst/>
                <a:uLnTx/>
                <a:uFillTx/>
                <a:latin typeface="+mj-lt"/>
                <a:ea typeface="+mn-ea"/>
                <a:cs typeface="+mn-cs"/>
              </a:rPr>
              <a:t>  </a:t>
            </a:r>
          </a:p>
        </p:txBody>
      </p:sp>
      <p:sp>
        <p:nvSpPr>
          <p:cNvPr id="85" name="Rectangle 84">
            <a:extLst>
              <a:ext uri="{FF2B5EF4-FFF2-40B4-BE49-F238E27FC236}">
                <a16:creationId xmlns:a16="http://schemas.microsoft.com/office/drawing/2014/main" id="{B456C9BB-8E79-43BC-8046-F5CF9F9CB091}"/>
              </a:ext>
            </a:extLst>
          </p:cNvPr>
          <p:cNvSpPr>
            <a:spLocks/>
          </p:cNvSpPr>
          <p:nvPr/>
        </p:nvSpPr>
        <p:spPr>
          <a:xfrm rot="10800000" flipH="1" flipV="1">
            <a:off x="387181" y="3805019"/>
            <a:ext cx="3877056" cy="1877602"/>
          </a:xfrm>
          <a:prstGeom prst="rect">
            <a:avLst/>
          </a:prstGeom>
          <a:solidFill>
            <a:schemeClr val="bg1">
              <a:lumMod val="100000"/>
            </a:schemeClr>
          </a:solidFill>
          <a:ln w="12700" cap="flat" cmpd="sng" algn="ctr">
            <a:solidFill>
              <a:schemeClr val="accent1">
                <a:lumMod val="100000"/>
              </a:schemeClr>
            </a:solid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ctr"/>
          <a:lstStyle/>
          <a:p>
            <a:pPr marL="224349" marR="0" lvl="0" indent="-224349" algn="l" defTabSz="1219139"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mj-lt"/>
                <a:ea typeface="+mn-ea"/>
                <a:cs typeface="Arial" charset="0"/>
              </a:rPr>
              <a:t>Fasting</a:t>
            </a:r>
          </a:p>
          <a:p>
            <a:pPr marL="224349" marR="0" lvl="0" indent="-224349" algn="l" defTabSz="1219139"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mj-lt"/>
                <a:ea typeface="+mn-ea"/>
                <a:cs typeface="Arial" charset="0"/>
              </a:rPr>
              <a:t>Intake of a meal </a:t>
            </a:r>
          </a:p>
          <a:p>
            <a:pPr marL="224349" marR="0" lvl="0" indent="-224349" algn="l" defTabSz="1219139"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mj-lt"/>
                <a:ea typeface="+mn-ea"/>
                <a:cs typeface="Arial" charset="0"/>
              </a:rPr>
              <a:t>A need to regulate energy stores</a:t>
            </a:r>
          </a:p>
        </p:txBody>
      </p:sp>
    </p:spTree>
    <p:custDataLst>
      <p:tags r:id="rId1"/>
    </p:custDataLst>
    <p:extLst>
      <p:ext uri="{BB962C8B-B14F-4D97-AF65-F5344CB8AC3E}">
        <p14:creationId xmlns:p14="http://schemas.microsoft.com/office/powerpoint/2010/main" val="99143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9818984-1E27-466B-9BC8-4C445CB10D97}"/>
              </a:ext>
            </a:extLst>
          </p:cNvPr>
          <p:cNvSpPr>
            <a:spLocks noGrp="1"/>
          </p:cNvSpPr>
          <p:nvPr>
            <p:ph type="title"/>
          </p:nvPr>
        </p:nvSpPr>
        <p:spPr/>
        <p:txBody>
          <a:bodyPr/>
          <a:lstStyle/>
          <a:p>
            <a:r>
              <a:rPr lang="en-US" dirty="0"/>
              <a:t>Hormonal appetite signaling</a:t>
            </a:r>
            <a:r>
              <a:rPr kumimoji="0" lang="en-US" b="0" i="0" u="none" strike="noStrike" kern="1200" cap="none" spc="0" normalizeH="0" baseline="30000" noProof="0" dirty="0">
                <a:ln>
                  <a:noFill/>
                </a:ln>
                <a:effectLst/>
                <a:uLnTx/>
                <a:uFillTx/>
                <a:latin typeface="+mj-lt"/>
                <a:ea typeface="+mn-ea"/>
                <a:cs typeface="+mn-cs"/>
              </a:rPr>
              <a:t>1–6</a:t>
            </a:r>
            <a:endParaRPr lang="en-US" dirty="0"/>
          </a:p>
        </p:txBody>
      </p:sp>
      <p:sp>
        <p:nvSpPr>
          <p:cNvPr id="18" name="Text Placeholder 17">
            <a:extLst>
              <a:ext uri="{FF2B5EF4-FFF2-40B4-BE49-F238E27FC236}">
                <a16:creationId xmlns:a16="http://schemas.microsoft.com/office/drawing/2014/main" id="{4F383FE8-47B2-4563-B43F-15C3BEA07312}"/>
              </a:ext>
            </a:extLst>
          </p:cNvPr>
          <p:cNvSpPr>
            <a:spLocks noGrp="1"/>
          </p:cNvSpPr>
          <p:nvPr>
            <p:ph type="body" sz="quarter" idx="13"/>
          </p:nvPr>
        </p:nvSpPr>
        <p:spPr>
          <a:xfrm>
            <a:off x="647998" y="6209999"/>
            <a:ext cx="10705801" cy="412341"/>
          </a:xfrm>
        </p:spPr>
        <p:txBody>
          <a:bodyPr/>
          <a:lstStyle/>
          <a:p>
            <a:br>
              <a:rPr lang="en-US" sz="1000" dirty="0"/>
            </a:br>
            <a:r>
              <a:rPr lang="en-US" sz="1000" dirty="0" err="1"/>
              <a:t>AgRP</a:t>
            </a:r>
            <a:r>
              <a:rPr lang="en-US" sz="1000" dirty="0"/>
              <a:t>, agouti-related protein; CART, cocaine- and amphetamine-regulated transcript; CCK, cholecystokinin; GLP-1, glucagon-like peptide-1; NPY, neuropeptide Y; OXM, oxyntomodulin; PP, pancreatic polypeptide; POMC, proopiomelanocortin; PYY, peptide YY. </a:t>
            </a:r>
            <a:br>
              <a:rPr lang="en-US" sz="1000" dirty="0"/>
            </a:br>
            <a:r>
              <a:rPr lang="en-US" sz="1000" dirty="0"/>
              <a:t>1. Badman et al. Science 2005;307:1909–14; 2. Rogge, Gautam. J Am Assoc Nurse </a:t>
            </a:r>
            <a:r>
              <a:rPr lang="en-US" sz="1000" dirty="0" err="1"/>
              <a:t>Pract</a:t>
            </a:r>
            <a:r>
              <a:rPr lang="en-US" sz="1000" dirty="0"/>
              <a:t>. 2017;29:S15-S29; 3. </a:t>
            </a:r>
            <a:r>
              <a:rPr lang="en-US" sz="1000" dirty="0" err="1"/>
              <a:t>Secher</a:t>
            </a:r>
            <a:r>
              <a:rPr lang="en-US" sz="1000" dirty="0"/>
              <a:t> et al. J Clin Invest 2014;124:4473–88; 4. </a:t>
            </a:r>
            <a:r>
              <a:rPr lang="en-US" sz="1000" dirty="0" err="1"/>
              <a:t>Seo</a:t>
            </a:r>
            <a:r>
              <a:rPr lang="en-US" sz="1000" dirty="0"/>
              <a:t> et al. </a:t>
            </a:r>
            <a:r>
              <a:rPr lang="en-US" sz="1000" dirty="0" err="1"/>
              <a:t>Endocr</a:t>
            </a:r>
            <a:r>
              <a:rPr lang="en-US" sz="1000" dirty="0"/>
              <a:t> J 2008;55:867–74; 5. Suzuki et al. Exp Diabetes Res. 2012;2012:824305; 6. Woods et al. Int J </a:t>
            </a:r>
            <a:r>
              <a:rPr lang="en-US" sz="1000" dirty="0" err="1"/>
              <a:t>Obes</a:t>
            </a:r>
            <a:r>
              <a:rPr lang="en-US" sz="1000" dirty="0"/>
              <a:t> </a:t>
            </a:r>
            <a:r>
              <a:rPr lang="en-US" sz="1000" dirty="0" err="1"/>
              <a:t>Relat</a:t>
            </a:r>
            <a:r>
              <a:rPr lang="en-US" sz="1000" dirty="0"/>
              <a:t> </a:t>
            </a:r>
            <a:r>
              <a:rPr lang="en-US" sz="1000" dirty="0" err="1"/>
              <a:t>Metab</a:t>
            </a:r>
            <a:r>
              <a:rPr lang="en-US" sz="1000" dirty="0"/>
              <a:t> </a:t>
            </a:r>
            <a:r>
              <a:rPr lang="en-US" sz="1000" dirty="0" err="1"/>
              <a:t>Disord</a:t>
            </a:r>
            <a:r>
              <a:rPr lang="en-US" sz="1000" dirty="0"/>
              <a:t> 2002;26:S8–10.</a:t>
            </a:r>
          </a:p>
        </p:txBody>
      </p:sp>
      <p:pic>
        <p:nvPicPr>
          <p:cNvPr id="47" name="Picture 46">
            <a:extLst>
              <a:ext uri="{FF2B5EF4-FFF2-40B4-BE49-F238E27FC236}">
                <a16:creationId xmlns:a16="http://schemas.microsoft.com/office/drawing/2014/main" id="{CB77A9CB-BAC0-4746-976A-6BB396980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981" y="2053561"/>
            <a:ext cx="2796021" cy="2138811"/>
          </a:xfrm>
          <a:prstGeom prst="rect">
            <a:avLst/>
          </a:prstGeom>
        </p:spPr>
      </p:pic>
      <p:grpSp>
        <p:nvGrpSpPr>
          <p:cNvPr id="6" name="Group 5">
            <a:extLst>
              <a:ext uri="{FF2B5EF4-FFF2-40B4-BE49-F238E27FC236}">
                <a16:creationId xmlns:a16="http://schemas.microsoft.com/office/drawing/2014/main" id="{219D5DC7-CC17-4CFF-874B-4D8D03161EA9}"/>
              </a:ext>
            </a:extLst>
          </p:cNvPr>
          <p:cNvGrpSpPr/>
          <p:nvPr/>
        </p:nvGrpSpPr>
        <p:grpSpPr>
          <a:xfrm>
            <a:off x="1842977" y="1525064"/>
            <a:ext cx="10148550" cy="3560408"/>
            <a:chOff x="1842977" y="1525064"/>
            <a:chExt cx="10148550" cy="3560408"/>
          </a:xfrm>
        </p:grpSpPr>
        <p:sp>
          <p:nvSpPr>
            <p:cNvPr id="70" name="Rectangle 69">
              <a:extLst>
                <a:ext uri="{FF2B5EF4-FFF2-40B4-BE49-F238E27FC236}">
                  <a16:creationId xmlns:a16="http://schemas.microsoft.com/office/drawing/2014/main" id="{92ECCEE2-386E-4AB6-A26D-429D61BF0C3A}"/>
                </a:ext>
              </a:extLst>
            </p:cNvPr>
            <p:cNvSpPr/>
            <p:nvPr/>
          </p:nvSpPr>
          <p:spPr>
            <a:xfrm>
              <a:off x="4231974" y="2870126"/>
              <a:ext cx="2004271" cy="953369"/>
            </a:xfrm>
            <a:prstGeom prst="rect">
              <a:avLst/>
            </a:prstGeom>
            <a:solidFill>
              <a:schemeClr val="accent3">
                <a:lumMod val="20000"/>
                <a:lumOff val="80000"/>
              </a:schemeClr>
            </a:solidFill>
            <a:ln w="19050" cap="flat" cmpd="sng" algn="ctr">
              <a:solidFill>
                <a:schemeClr val="accent3"/>
              </a:solidFill>
              <a:prstDash val="sysDot"/>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Hypothalamic </a:t>
              </a:r>
              <a:br>
                <a:rPr kumimoji="0" lang="en-US" sz="1400" b="0" i="0" u="none" strike="noStrike" kern="1200" cap="none" spc="0" normalizeH="0" baseline="0" noProof="0">
                  <a:ln>
                    <a:noFill/>
                  </a:ln>
                  <a:solidFill>
                    <a:schemeClr val="tx1"/>
                  </a:solidFill>
                  <a:effectLst/>
                  <a:uLnTx/>
                  <a:uFillTx/>
                  <a:latin typeface="+mj-lt"/>
                  <a:ea typeface="+mn-ea"/>
                  <a:cs typeface="+mn-cs"/>
                </a:rPr>
              </a:br>
              <a:r>
                <a:rPr kumimoji="0" lang="en-US" sz="1400" b="0" i="0" u="none" strike="noStrike" kern="1200" cap="none" spc="0" normalizeH="0" baseline="0" noProof="0">
                  <a:ln>
                    <a:noFill/>
                  </a:ln>
                  <a:solidFill>
                    <a:schemeClr val="tx1"/>
                  </a:solidFill>
                  <a:effectLst/>
                  <a:uLnTx/>
                  <a:uFillTx/>
                  <a:latin typeface="+mj-lt"/>
                  <a:ea typeface="+mn-ea"/>
                  <a:cs typeface="+mn-cs"/>
                </a:rPr>
                <a:t>integration</a:t>
              </a:r>
              <a:br>
                <a:rPr kumimoji="0" lang="en-US" sz="1400" b="0" i="0" u="none" strike="noStrike" kern="1200" cap="none" spc="0" normalizeH="0" baseline="0" noProof="0">
                  <a:ln>
                    <a:noFill/>
                  </a:ln>
                  <a:solidFill>
                    <a:schemeClr val="tx1"/>
                  </a:solidFill>
                  <a:effectLst/>
                  <a:uLnTx/>
                  <a:uFillTx/>
                  <a:latin typeface="+mj-lt"/>
                  <a:ea typeface="+mn-ea"/>
                  <a:cs typeface="+mn-cs"/>
                </a:rPr>
              </a:br>
              <a:r>
                <a:rPr kumimoji="0" lang="en-US" sz="1400" b="0" i="0" u="none" strike="noStrike" kern="1200" cap="none" spc="0" normalizeH="0" baseline="0" noProof="0">
                  <a:ln>
                    <a:noFill/>
                  </a:ln>
                  <a:solidFill>
                    <a:schemeClr val="tx1"/>
                  </a:solidFill>
                  <a:effectLst/>
                  <a:uLnTx/>
                  <a:uFillTx/>
                  <a:latin typeface="+mj-lt"/>
                  <a:ea typeface="+mn-ea"/>
                  <a:cs typeface="+mn-cs"/>
                </a:rPr>
                <a:t>(arcuate nucleus)</a:t>
              </a:r>
            </a:p>
          </p:txBody>
        </p:sp>
        <p:cxnSp>
          <p:nvCxnSpPr>
            <p:cNvPr id="8" name="Straight Connector 7">
              <a:extLst>
                <a:ext uri="{FF2B5EF4-FFF2-40B4-BE49-F238E27FC236}">
                  <a16:creationId xmlns:a16="http://schemas.microsoft.com/office/drawing/2014/main" id="{27215AE6-AC45-4639-8022-D33EB1FCFC04}"/>
                </a:ext>
              </a:extLst>
            </p:cNvPr>
            <p:cNvCxnSpPr>
              <a:cxnSpLocks/>
            </p:cNvCxnSpPr>
            <p:nvPr/>
          </p:nvCxnSpPr>
          <p:spPr>
            <a:xfrm flipV="1">
              <a:off x="1842977" y="3069261"/>
              <a:ext cx="2388997" cy="1857"/>
            </a:xfrm>
            <a:prstGeom prst="line">
              <a:avLst/>
            </a:prstGeom>
            <a:ln w="19050" cap="flat" cmpd="sng" algn="ctr">
              <a:solidFill>
                <a:schemeClr val="tx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BA40B8A-EE3D-4CEB-9C06-DD318D315034}"/>
                </a:ext>
              </a:extLst>
            </p:cNvPr>
            <p:cNvSpPr/>
            <p:nvPr/>
          </p:nvSpPr>
          <p:spPr>
            <a:xfrm>
              <a:off x="6476130" y="3063152"/>
              <a:ext cx="939456" cy="56410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48000" tIns="48000" rIns="48000" bIns="48000" rtlCol="0" anchor="ctr"/>
            <a:lstStyle/>
            <a:p>
              <a:pPr marL="0" marR="0" lvl="0" indent="0" algn="ctr" defTabSz="1219139"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a:ln>
                    <a:noFill/>
                  </a:ln>
                  <a:solidFill>
                    <a:srgbClr val="FFFFFF">
                      <a:lumMod val="100000"/>
                    </a:srgbClr>
                  </a:solidFill>
                  <a:effectLst/>
                  <a:uLnTx/>
                  <a:uFillTx/>
                  <a:latin typeface="+mj-lt"/>
                  <a:ea typeface="+mn-ea"/>
                  <a:cs typeface="+mn-cs"/>
                </a:rPr>
                <a:t>NPY</a:t>
              </a:r>
              <a:br>
                <a:rPr kumimoji="0" lang="en-US" sz="1333" b="1" i="0" u="none" strike="noStrike" kern="1200" cap="none" spc="0" normalizeH="0" baseline="0" noProof="0">
                  <a:ln>
                    <a:noFill/>
                  </a:ln>
                  <a:solidFill>
                    <a:srgbClr val="FFFFFF">
                      <a:lumMod val="100000"/>
                    </a:srgbClr>
                  </a:solidFill>
                  <a:effectLst/>
                  <a:uLnTx/>
                  <a:uFillTx/>
                  <a:latin typeface="+mj-lt"/>
                  <a:ea typeface="+mn-ea"/>
                  <a:cs typeface="+mn-cs"/>
                </a:rPr>
              </a:br>
              <a:r>
                <a:rPr kumimoji="0" lang="en-US" sz="1333" b="1" i="0" u="none" strike="noStrike" kern="1200" cap="none" spc="0" normalizeH="0" baseline="0" noProof="0">
                  <a:ln>
                    <a:noFill/>
                  </a:ln>
                  <a:solidFill>
                    <a:srgbClr val="FFFFFF">
                      <a:lumMod val="100000"/>
                    </a:srgbClr>
                  </a:solidFill>
                  <a:effectLst/>
                  <a:uLnTx/>
                  <a:uFillTx/>
                  <a:latin typeface="+mj-lt"/>
                  <a:ea typeface="+mn-ea"/>
                  <a:cs typeface="+mn-cs"/>
                </a:rPr>
                <a:t>AgRP</a:t>
              </a:r>
            </a:p>
          </p:txBody>
        </p:sp>
        <p:sp>
          <p:nvSpPr>
            <p:cNvPr id="24" name="Rectangle 23">
              <a:extLst>
                <a:ext uri="{FF2B5EF4-FFF2-40B4-BE49-F238E27FC236}">
                  <a16:creationId xmlns:a16="http://schemas.microsoft.com/office/drawing/2014/main" id="{D0C1CD55-5E60-4322-88B9-539229A4791B}"/>
                </a:ext>
              </a:extLst>
            </p:cNvPr>
            <p:cNvSpPr/>
            <p:nvPr/>
          </p:nvSpPr>
          <p:spPr>
            <a:xfrm>
              <a:off x="9541016" y="3071118"/>
              <a:ext cx="838404" cy="564105"/>
            </a:xfrm>
            <a:prstGeom prst="rect">
              <a:avLst/>
            </a:prstGeom>
            <a:solidFill>
              <a:schemeClr val="accent5">
                <a:lumMod val="100000"/>
              </a:schemeClr>
            </a:solidFill>
            <a:ln w="19050">
              <a:noFill/>
            </a:ln>
            <a:effectLst/>
            <a:scene3d>
              <a:camera prst="orthographicFront">
                <a:rot lat="0" lon="0" rev="0"/>
              </a:camera>
              <a:lightRig rig="threePt" dir="t">
                <a:rot lat="0" lon="0" rev="0"/>
              </a:lightRig>
            </a:scene3d>
            <a:sp3d prstMaterial="flat">
              <a:contourClr>
                <a:srgbClr val="000000"/>
              </a:contourClr>
            </a:sp3d>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marL="0" marR="0" lvl="0" indent="0" algn="ctr" defTabSz="1219139"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a:ln>
                    <a:noFill/>
                  </a:ln>
                  <a:solidFill>
                    <a:srgbClr val="FFFFFF">
                      <a:lumMod val="100000"/>
                    </a:srgbClr>
                  </a:solidFill>
                  <a:effectLst/>
                  <a:uLnTx/>
                  <a:uFillTx/>
                  <a:latin typeface="+mj-lt"/>
                  <a:ea typeface="+mn-ea"/>
                  <a:cs typeface="+mn-cs"/>
                </a:rPr>
                <a:t>POMC</a:t>
              </a:r>
            </a:p>
            <a:p>
              <a:pPr marL="0" marR="0" lvl="0" indent="0" algn="ctr" defTabSz="1219139"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a:ln>
                    <a:noFill/>
                  </a:ln>
                  <a:solidFill>
                    <a:srgbClr val="FFFFFF">
                      <a:lumMod val="100000"/>
                    </a:srgbClr>
                  </a:solidFill>
                  <a:effectLst/>
                  <a:uLnTx/>
                  <a:uFillTx/>
                  <a:latin typeface="+mj-lt"/>
                  <a:ea typeface="+mn-ea"/>
                  <a:cs typeface="+mn-cs"/>
                </a:rPr>
                <a:t>CART</a:t>
              </a:r>
            </a:p>
          </p:txBody>
        </p:sp>
        <p:grpSp>
          <p:nvGrpSpPr>
            <p:cNvPr id="4" name="Group 3">
              <a:extLst>
                <a:ext uri="{FF2B5EF4-FFF2-40B4-BE49-F238E27FC236}">
                  <a16:creationId xmlns:a16="http://schemas.microsoft.com/office/drawing/2014/main" id="{29EF2A7B-5A1F-4C0F-A9B2-F1B9716905C8}"/>
                </a:ext>
              </a:extLst>
            </p:cNvPr>
            <p:cNvGrpSpPr/>
            <p:nvPr/>
          </p:nvGrpSpPr>
          <p:grpSpPr>
            <a:xfrm>
              <a:off x="4250539" y="2731704"/>
              <a:ext cx="7483951" cy="1234129"/>
              <a:chOff x="4060039" y="2617404"/>
              <a:chExt cx="7680000" cy="1234129"/>
            </a:xfrm>
          </p:grpSpPr>
          <p:cxnSp>
            <p:nvCxnSpPr>
              <p:cNvPr id="19" name="Straight Connector 18">
                <a:extLst>
                  <a:ext uri="{FF2B5EF4-FFF2-40B4-BE49-F238E27FC236}">
                    <a16:creationId xmlns:a16="http://schemas.microsoft.com/office/drawing/2014/main" id="{52A029A1-09F5-489A-8B5B-9072AF204B33}"/>
                  </a:ext>
                </a:extLst>
              </p:cNvPr>
              <p:cNvCxnSpPr>
                <a:cxnSpLocks/>
              </p:cNvCxnSpPr>
              <p:nvPr/>
            </p:nvCxnSpPr>
            <p:spPr>
              <a:xfrm>
                <a:off x="4060039" y="2617404"/>
                <a:ext cx="7680000" cy="0"/>
              </a:xfrm>
              <a:prstGeom prst="line">
                <a:avLst/>
              </a:prstGeom>
              <a:ln w="25400" cap="rnd" cmpd="sng" algn="ctr">
                <a:solidFill>
                  <a:schemeClr val="tx1">
                    <a:lumMod val="95000"/>
                    <a:lumOff val="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54FC14-13DE-4F3F-BD56-F341E6B174EC}"/>
                  </a:ext>
                </a:extLst>
              </p:cNvPr>
              <p:cNvCxnSpPr>
                <a:cxnSpLocks/>
              </p:cNvCxnSpPr>
              <p:nvPr/>
            </p:nvCxnSpPr>
            <p:spPr>
              <a:xfrm>
                <a:off x="4060039" y="3851533"/>
                <a:ext cx="7680000" cy="0"/>
              </a:xfrm>
              <a:prstGeom prst="line">
                <a:avLst/>
              </a:prstGeom>
              <a:ln w="25400" cap="rnd" cmpd="sng" algn="ctr">
                <a:solidFill>
                  <a:schemeClr val="tx1">
                    <a:lumMod val="95000"/>
                    <a:lumOff val="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FFD83968-5985-425F-BD2B-261FC568E731}"/>
                </a:ext>
              </a:extLst>
            </p:cNvPr>
            <p:cNvSpPr txBox="1"/>
            <p:nvPr/>
          </p:nvSpPr>
          <p:spPr>
            <a:xfrm>
              <a:off x="4332825" y="4254500"/>
              <a:ext cx="1688425" cy="523220"/>
            </a:xfrm>
            <a:prstGeom prst="rect">
              <a:avLst/>
            </a:prstGeom>
            <a:noFill/>
          </p:spPr>
          <p:txBody>
            <a:bodyPr wrap="square" rtlCol="0">
              <a:sp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effectLst/>
                  <a:uLnTx/>
                  <a:uFillTx/>
                  <a:latin typeface="+mj-lt"/>
                  <a:ea typeface="+mn-ea"/>
                  <a:cs typeface="Arial" charset="0"/>
                </a:rPr>
                <a:t>Hormonal </a:t>
              </a:r>
              <a:br>
                <a:rPr kumimoji="0" lang="en-US" sz="1400" b="0" i="0" u="none" strike="noStrike" kern="1200" cap="none" spc="0" normalizeH="0" baseline="0" noProof="0">
                  <a:ln>
                    <a:noFill/>
                  </a:ln>
                  <a:effectLst/>
                  <a:uLnTx/>
                  <a:uFillTx/>
                  <a:latin typeface="+mj-lt"/>
                  <a:ea typeface="+mn-ea"/>
                  <a:cs typeface="Arial" charset="0"/>
                </a:rPr>
              </a:br>
              <a:r>
                <a:rPr kumimoji="0" lang="en-US" sz="1400" b="0" i="0" u="none" strike="noStrike" kern="1200" cap="none" spc="0" normalizeH="0" baseline="0" noProof="0">
                  <a:ln>
                    <a:noFill/>
                  </a:ln>
                  <a:effectLst/>
                  <a:uLnTx/>
                  <a:uFillTx/>
                  <a:latin typeface="+mj-lt"/>
                  <a:ea typeface="+mn-ea"/>
                  <a:cs typeface="Arial" charset="0"/>
                </a:rPr>
                <a:t>signals (examples)</a:t>
              </a:r>
            </a:p>
          </p:txBody>
        </p:sp>
        <p:sp>
          <p:nvSpPr>
            <p:cNvPr id="36" name="TextBox 35">
              <a:extLst>
                <a:ext uri="{FF2B5EF4-FFF2-40B4-BE49-F238E27FC236}">
                  <a16:creationId xmlns:a16="http://schemas.microsoft.com/office/drawing/2014/main" id="{99AFCE39-AA06-4497-AF12-8B1CE4EC9D07}"/>
                </a:ext>
              </a:extLst>
            </p:cNvPr>
            <p:cNvSpPr txBox="1"/>
            <p:nvPr/>
          </p:nvSpPr>
          <p:spPr>
            <a:xfrm>
              <a:off x="4250539" y="1896858"/>
              <a:ext cx="2004271" cy="738664"/>
            </a:xfrm>
            <a:prstGeom prst="rect">
              <a:avLst/>
            </a:prstGeom>
            <a:noFill/>
          </p:spPr>
          <p:txBody>
            <a:bodyPr wrap="square" rtlCol="0">
              <a:sp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effectLst/>
                  <a:uLnTx/>
                  <a:uFillTx/>
                  <a:latin typeface="+mj-lt"/>
                  <a:ea typeface="+mn-ea"/>
                  <a:cs typeface="Arial" charset="0"/>
                </a:rPr>
                <a:t>Perception</a:t>
              </a:r>
              <a:br>
                <a:rPr kumimoji="0" lang="en-US" sz="1400" b="0" i="0" u="none" strike="noStrike" kern="1200" cap="none" spc="0" normalizeH="0" baseline="0" noProof="0">
                  <a:ln>
                    <a:noFill/>
                  </a:ln>
                  <a:effectLst/>
                  <a:uLnTx/>
                  <a:uFillTx/>
                  <a:latin typeface="+mj-lt"/>
                  <a:ea typeface="+mn-ea"/>
                  <a:cs typeface="Arial" charset="0"/>
                </a:rPr>
              </a:br>
              <a:r>
                <a:rPr kumimoji="0" lang="en-US" sz="1400" b="0" i="0" u="none" strike="noStrike" kern="1200" cap="none" spc="0" normalizeH="0" baseline="0" noProof="0">
                  <a:ln>
                    <a:noFill/>
                  </a:ln>
                  <a:effectLst/>
                  <a:uLnTx/>
                  <a:uFillTx/>
                  <a:latin typeface="+mj-lt"/>
                  <a:ea typeface="+mn-ea"/>
                  <a:cs typeface="Arial" charset="0"/>
                </a:rPr>
                <a:t>(via other ‘second-order’ neurons)</a:t>
              </a:r>
            </a:p>
          </p:txBody>
        </p:sp>
        <p:cxnSp>
          <p:nvCxnSpPr>
            <p:cNvPr id="41" name="Straight Arrow Connector 40">
              <a:extLst>
                <a:ext uri="{FF2B5EF4-FFF2-40B4-BE49-F238E27FC236}">
                  <a16:creationId xmlns:a16="http://schemas.microsoft.com/office/drawing/2014/main" id="{9CD4369D-73FC-4CC1-A067-FEFEBCB5A579}"/>
                </a:ext>
              </a:extLst>
            </p:cNvPr>
            <p:cNvCxnSpPr>
              <a:cxnSpLocks/>
            </p:cNvCxnSpPr>
            <p:nvPr/>
          </p:nvCxnSpPr>
          <p:spPr>
            <a:xfrm flipV="1">
              <a:off x="6967342" y="2518660"/>
              <a:ext cx="0" cy="491045"/>
            </a:xfrm>
            <a:prstGeom prst="straightConnector1">
              <a:avLst/>
            </a:prstGeom>
            <a:ln w="38100" cap="flat" cmpd="sng" algn="ctr">
              <a:solidFill>
                <a:schemeClr val="accent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DCA99C-5E4F-45C3-A00C-EF7B24F136AD}"/>
                </a:ext>
              </a:extLst>
            </p:cNvPr>
            <p:cNvCxnSpPr>
              <a:cxnSpLocks/>
            </p:cNvCxnSpPr>
            <p:nvPr/>
          </p:nvCxnSpPr>
          <p:spPr>
            <a:xfrm flipV="1">
              <a:off x="6967342" y="3731762"/>
              <a:ext cx="0" cy="491045"/>
            </a:xfrm>
            <a:prstGeom prst="straightConnector1">
              <a:avLst/>
            </a:prstGeom>
            <a:ln w="38100" cap="flat" cmpd="sng" algn="ctr">
              <a:solidFill>
                <a:schemeClr val="accent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29A6742-9F1A-4744-8279-6554D38DF48B}"/>
                </a:ext>
              </a:extLst>
            </p:cNvPr>
            <p:cNvCxnSpPr>
              <a:cxnSpLocks/>
            </p:cNvCxnSpPr>
            <p:nvPr/>
          </p:nvCxnSpPr>
          <p:spPr>
            <a:xfrm flipV="1">
              <a:off x="9960217" y="3731762"/>
              <a:ext cx="0" cy="491045"/>
            </a:xfrm>
            <a:prstGeom prst="straightConnector1">
              <a:avLst/>
            </a:prstGeom>
            <a:ln w="38100" cap="flat" cmpd="sng" algn="ctr">
              <a:solidFill>
                <a:schemeClr val="accent5">
                  <a:lumMod val="100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26451A7-623D-43C9-8F01-091A7A1B78AE}"/>
                </a:ext>
              </a:extLst>
            </p:cNvPr>
            <p:cNvSpPr txBox="1"/>
            <p:nvPr/>
          </p:nvSpPr>
          <p:spPr>
            <a:xfrm>
              <a:off x="6501455" y="4255625"/>
              <a:ext cx="1026375" cy="215444"/>
            </a:xfrm>
            <a:prstGeom prst="rect">
              <a:avLst/>
            </a:prstGeom>
            <a:noFill/>
          </p:spPr>
          <p:txBody>
            <a:bodyPr wrap="square" lIns="0" tIns="0" rIns="0" bIns="0" rtlCol="0" anchor="ctr">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mj-lt"/>
                  <a:ea typeface="+mn-ea"/>
                  <a:cs typeface="Arial" charset="0"/>
                </a:rPr>
                <a:t>Ghrelin</a:t>
              </a:r>
            </a:p>
          </p:txBody>
        </p:sp>
        <p:sp>
          <p:nvSpPr>
            <p:cNvPr id="60" name="TextBox 59">
              <a:extLst>
                <a:ext uri="{FF2B5EF4-FFF2-40B4-BE49-F238E27FC236}">
                  <a16:creationId xmlns:a16="http://schemas.microsoft.com/office/drawing/2014/main" id="{F29D9EC6-7E1C-4750-9D86-715AA66B3738}"/>
                </a:ext>
              </a:extLst>
            </p:cNvPr>
            <p:cNvSpPr txBox="1"/>
            <p:nvPr/>
          </p:nvSpPr>
          <p:spPr>
            <a:xfrm>
              <a:off x="10591008" y="4907872"/>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Glucose</a:t>
              </a:r>
            </a:p>
          </p:txBody>
        </p:sp>
        <p:sp>
          <p:nvSpPr>
            <p:cNvPr id="62" name="TextBox 61">
              <a:extLst>
                <a:ext uri="{FF2B5EF4-FFF2-40B4-BE49-F238E27FC236}">
                  <a16:creationId xmlns:a16="http://schemas.microsoft.com/office/drawing/2014/main" id="{93950181-A47A-49D2-A8BB-9BD8C0A6ABCB}"/>
                </a:ext>
              </a:extLst>
            </p:cNvPr>
            <p:cNvSpPr txBox="1"/>
            <p:nvPr/>
          </p:nvSpPr>
          <p:spPr>
            <a:xfrm>
              <a:off x="10591008" y="4483305"/>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Leptin</a:t>
              </a:r>
              <a:endParaRPr kumimoji="0" lang="en-US" sz="1400" b="0" i="0" u="none" strike="noStrike" kern="1200" cap="none" spc="0" normalizeH="0" baseline="0" noProof="0">
                <a:ln>
                  <a:noFill/>
                </a:ln>
                <a:solidFill>
                  <a:schemeClr val="accent1"/>
                </a:solidFill>
                <a:effectLst/>
                <a:uLnTx/>
                <a:uFillTx/>
                <a:latin typeface="+mj-lt"/>
                <a:ea typeface="+mn-ea"/>
                <a:cs typeface="Arial" charset="0"/>
              </a:endParaRPr>
            </a:p>
          </p:txBody>
        </p:sp>
        <p:sp>
          <p:nvSpPr>
            <p:cNvPr id="65" name="TextBox 64">
              <a:extLst>
                <a:ext uri="{FF2B5EF4-FFF2-40B4-BE49-F238E27FC236}">
                  <a16:creationId xmlns:a16="http://schemas.microsoft.com/office/drawing/2014/main" id="{7F82133D-4F88-48DB-847A-AED59909E5D7}"/>
                </a:ext>
              </a:extLst>
            </p:cNvPr>
            <p:cNvSpPr txBox="1"/>
            <p:nvPr/>
          </p:nvSpPr>
          <p:spPr>
            <a:xfrm>
              <a:off x="6559522" y="2191493"/>
              <a:ext cx="815657" cy="215444"/>
            </a:xfrm>
            <a:prstGeom prst="rect">
              <a:avLst/>
            </a:prstGeom>
            <a:noFill/>
          </p:spPr>
          <p:txBody>
            <a:bodyPr wrap="square" lIns="0" tIns="0" rIns="0" bIns="0" rtlCol="0" anchor="ctr">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mj-lt"/>
                  <a:ea typeface="+mn-ea"/>
                  <a:cs typeface="Arial" charset="0"/>
                </a:rPr>
                <a:t>Hunger</a:t>
              </a:r>
            </a:p>
          </p:txBody>
        </p:sp>
        <p:sp>
          <p:nvSpPr>
            <p:cNvPr id="71" name="TextBox 70">
              <a:extLst>
                <a:ext uri="{FF2B5EF4-FFF2-40B4-BE49-F238E27FC236}">
                  <a16:creationId xmlns:a16="http://schemas.microsoft.com/office/drawing/2014/main" id="{49F65C80-BC89-4DA4-A0B6-35ED1CA8403A}"/>
                </a:ext>
              </a:extLst>
            </p:cNvPr>
            <p:cNvSpPr txBox="1"/>
            <p:nvPr/>
          </p:nvSpPr>
          <p:spPr>
            <a:xfrm>
              <a:off x="9541022" y="2213805"/>
              <a:ext cx="815657" cy="215444"/>
            </a:xfrm>
            <a:prstGeom prst="rect">
              <a:avLst/>
            </a:prstGeom>
            <a:noFill/>
          </p:spPr>
          <p:txBody>
            <a:bodyPr wrap="square" lIns="0" tIns="0" rIns="0" bIns="0" rtlCol="0" anchor="ctr">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Satiety</a:t>
              </a:r>
            </a:p>
          </p:txBody>
        </p:sp>
        <p:cxnSp>
          <p:nvCxnSpPr>
            <p:cNvPr id="75" name="Straight Arrow Connector 74">
              <a:extLst>
                <a:ext uri="{FF2B5EF4-FFF2-40B4-BE49-F238E27FC236}">
                  <a16:creationId xmlns:a16="http://schemas.microsoft.com/office/drawing/2014/main" id="{32E06E43-8C20-4A22-B486-871997F37DDE}"/>
                </a:ext>
              </a:extLst>
            </p:cNvPr>
            <p:cNvCxnSpPr>
              <a:cxnSpLocks/>
            </p:cNvCxnSpPr>
            <p:nvPr/>
          </p:nvCxnSpPr>
          <p:spPr>
            <a:xfrm flipV="1">
              <a:off x="9960217" y="2518660"/>
              <a:ext cx="0" cy="491045"/>
            </a:xfrm>
            <a:prstGeom prst="straightConnector1">
              <a:avLst/>
            </a:prstGeom>
            <a:ln w="38100" cap="flat" cmpd="sng" algn="ctr">
              <a:solidFill>
                <a:schemeClr val="accent5">
                  <a:lumMod val="100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578F070-4F1E-4ADA-A373-6008A267A284}"/>
                </a:ext>
              </a:extLst>
            </p:cNvPr>
            <p:cNvSpPr txBox="1"/>
            <p:nvPr/>
          </p:nvSpPr>
          <p:spPr>
            <a:xfrm>
              <a:off x="8597385" y="4298187"/>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Amylin</a:t>
              </a:r>
            </a:p>
          </p:txBody>
        </p:sp>
        <p:sp>
          <p:nvSpPr>
            <p:cNvPr id="61" name="TextBox 60">
              <a:extLst>
                <a:ext uri="{FF2B5EF4-FFF2-40B4-BE49-F238E27FC236}">
                  <a16:creationId xmlns:a16="http://schemas.microsoft.com/office/drawing/2014/main" id="{FEED06F5-7FE3-4B1C-AC3E-CB9AE749DAB0}"/>
                </a:ext>
              </a:extLst>
            </p:cNvPr>
            <p:cNvSpPr txBox="1"/>
            <p:nvPr/>
          </p:nvSpPr>
          <p:spPr>
            <a:xfrm>
              <a:off x="8597385" y="4695679"/>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Insulin</a:t>
              </a:r>
            </a:p>
          </p:txBody>
        </p:sp>
        <p:sp>
          <p:nvSpPr>
            <p:cNvPr id="78" name="TextBox 77">
              <a:extLst>
                <a:ext uri="{FF2B5EF4-FFF2-40B4-BE49-F238E27FC236}">
                  <a16:creationId xmlns:a16="http://schemas.microsoft.com/office/drawing/2014/main" id="{88E06E43-CEC9-4CF5-AB14-738C7AFA098F}"/>
                </a:ext>
              </a:extLst>
            </p:cNvPr>
            <p:cNvSpPr txBox="1"/>
            <p:nvPr/>
          </p:nvSpPr>
          <p:spPr>
            <a:xfrm>
              <a:off x="8597385" y="4894425"/>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PP</a:t>
              </a:r>
            </a:p>
          </p:txBody>
        </p:sp>
        <p:grpSp>
          <p:nvGrpSpPr>
            <p:cNvPr id="5" name="Group 4">
              <a:extLst>
                <a:ext uri="{FF2B5EF4-FFF2-40B4-BE49-F238E27FC236}">
                  <a16:creationId xmlns:a16="http://schemas.microsoft.com/office/drawing/2014/main" id="{5A39BD81-37DB-47B5-9054-56A821C7B6A8}"/>
                </a:ext>
              </a:extLst>
            </p:cNvPr>
            <p:cNvGrpSpPr/>
            <p:nvPr/>
          </p:nvGrpSpPr>
          <p:grpSpPr>
            <a:xfrm>
              <a:off x="7590172" y="3173748"/>
              <a:ext cx="2358679" cy="1031936"/>
              <a:chOff x="4198584" y="2402603"/>
              <a:chExt cx="1326757" cy="580464"/>
            </a:xfrm>
          </p:grpSpPr>
          <p:cxnSp>
            <p:nvCxnSpPr>
              <p:cNvPr id="81" name="Straight Connector 80">
                <a:extLst>
                  <a:ext uri="{FF2B5EF4-FFF2-40B4-BE49-F238E27FC236}">
                    <a16:creationId xmlns:a16="http://schemas.microsoft.com/office/drawing/2014/main" id="{F8355A10-9A07-409A-99FD-8D349DB2902D}"/>
                  </a:ext>
                </a:extLst>
              </p:cNvPr>
              <p:cNvCxnSpPr>
                <a:cxnSpLocks/>
              </p:cNvCxnSpPr>
              <p:nvPr/>
            </p:nvCxnSpPr>
            <p:spPr>
              <a:xfrm flipH="1" flipV="1">
                <a:off x="4198585" y="2501260"/>
                <a:ext cx="1326756" cy="481807"/>
              </a:xfrm>
              <a:prstGeom prst="line">
                <a:avLst/>
              </a:prstGeom>
              <a:ln w="38100" cap="flat" cmpd="sng" algn="ctr">
                <a:solidFill>
                  <a:schemeClr val="accent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4FB6802-0609-4DF3-BC15-4A84566332F3}"/>
                  </a:ext>
                </a:extLst>
              </p:cNvPr>
              <p:cNvCxnSpPr>
                <a:cxnSpLocks/>
              </p:cNvCxnSpPr>
              <p:nvPr/>
            </p:nvCxnSpPr>
            <p:spPr>
              <a:xfrm flipH="1">
                <a:off x="4198584" y="2402603"/>
                <a:ext cx="1" cy="217170"/>
              </a:xfrm>
              <a:prstGeom prst="line">
                <a:avLst/>
              </a:prstGeom>
              <a:ln w="38100" cap="flat" cmpd="sng" algn="ctr">
                <a:solidFill>
                  <a:schemeClr val="accent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CF2A3BAA-1E52-4BAB-B152-E0F123C7554A}"/>
                </a:ext>
              </a:extLst>
            </p:cNvPr>
            <p:cNvGrpSpPr/>
            <p:nvPr/>
          </p:nvGrpSpPr>
          <p:grpSpPr>
            <a:xfrm>
              <a:off x="6972743" y="3173748"/>
              <a:ext cx="2358679" cy="1031936"/>
              <a:chOff x="3851280" y="2402603"/>
              <a:chExt cx="1326757" cy="580464"/>
            </a:xfrm>
          </p:grpSpPr>
          <p:cxnSp>
            <p:nvCxnSpPr>
              <p:cNvPr id="93" name="Straight Connector 92">
                <a:extLst>
                  <a:ext uri="{FF2B5EF4-FFF2-40B4-BE49-F238E27FC236}">
                    <a16:creationId xmlns:a16="http://schemas.microsoft.com/office/drawing/2014/main" id="{74113144-FD6D-4A90-BEE8-E959A80DE3EF}"/>
                  </a:ext>
                </a:extLst>
              </p:cNvPr>
              <p:cNvCxnSpPr>
                <a:cxnSpLocks/>
              </p:cNvCxnSpPr>
              <p:nvPr/>
            </p:nvCxnSpPr>
            <p:spPr>
              <a:xfrm flipV="1">
                <a:off x="3851280" y="2501260"/>
                <a:ext cx="1326756" cy="481807"/>
              </a:xfrm>
              <a:prstGeom prst="line">
                <a:avLst/>
              </a:prstGeom>
              <a:ln w="3810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643FD52-2B8D-430A-B555-04DD59D534E7}"/>
                  </a:ext>
                </a:extLst>
              </p:cNvPr>
              <p:cNvCxnSpPr>
                <a:cxnSpLocks/>
              </p:cNvCxnSpPr>
              <p:nvPr/>
            </p:nvCxnSpPr>
            <p:spPr>
              <a:xfrm>
                <a:off x="5178036" y="2402603"/>
                <a:ext cx="1" cy="217170"/>
              </a:xfrm>
              <a:prstGeom prst="line">
                <a:avLst/>
              </a:prstGeom>
              <a:ln w="3810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045625F9-7D9D-448D-80D2-DF3B7725E078}"/>
                </a:ext>
              </a:extLst>
            </p:cNvPr>
            <p:cNvSpPr txBox="1"/>
            <p:nvPr/>
          </p:nvSpPr>
          <p:spPr>
            <a:xfrm>
              <a:off x="9728685" y="4282740"/>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CCK</a:t>
              </a:r>
            </a:p>
          </p:txBody>
        </p:sp>
        <p:sp>
          <p:nvSpPr>
            <p:cNvPr id="59" name="TextBox 58">
              <a:extLst>
                <a:ext uri="{FF2B5EF4-FFF2-40B4-BE49-F238E27FC236}">
                  <a16:creationId xmlns:a16="http://schemas.microsoft.com/office/drawing/2014/main" id="{BA5FB71C-B153-4793-8391-FC4B7282BB09}"/>
                </a:ext>
              </a:extLst>
            </p:cNvPr>
            <p:cNvSpPr txBox="1"/>
            <p:nvPr/>
          </p:nvSpPr>
          <p:spPr>
            <a:xfrm>
              <a:off x="9728685" y="4475851"/>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GLP-1</a:t>
              </a:r>
              <a:endParaRPr kumimoji="0" lang="en-US" sz="1400" b="1" i="0" u="none" strike="noStrike" kern="1200" cap="none" spc="0" normalizeH="0" baseline="30000" noProof="0">
                <a:ln>
                  <a:noFill/>
                </a:ln>
                <a:solidFill>
                  <a:schemeClr val="accent1"/>
                </a:solidFill>
                <a:effectLst/>
                <a:uLnTx/>
                <a:uFillTx/>
                <a:latin typeface="+mj-lt"/>
                <a:ea typeface="+mn-ea"/>
                <a:cs typeface="Arial" charset="0"/>
              </a:endParaRPr>
            </a:p>
          </p:txBody>
        </p:sp>
        <p:sp>
          <p:nvSpPr>
            <p:cNvPr id="63" name="TextBox 62">
              <a:extLst>
                <a:ext uri="{FF2B5EF4-FFF2-40B4-BE49-F238E27FC236}">
                  <a16:creationId xmlns:a16="http://schemas.microsoft.com/office/drawing/2014/main" id="{779E3599-B6B3-440C-B2B0-100B7CA87D9A}"/>
                </a:ext>
              </a:extLst>
            </p:cNvPr>
            <p:cNvSpPr txBox="1"/>
            <p:nvPr/>
          </p:nvSpPr>
          <p:spPr>
            <a:xfrm>
              <a:off x="9728685" y="4685140"/>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PYY</a:t>
              </a:r>
            </a:p>
          </p:txBody>
        </p:sp>
        <p:sp>
          <p:nvSpPr>
            <p:cNvPr id="95" name="TextBox 94">
              <a:extLst>
                <a:ext uri="{FF2B5EF4-FFF2-40B4-BE49-F238E27FC236}">
                  <a16:creationId xmlns:a16="http://schemas.microsoft.com/office/drawing/2014/main" id="{D8A54D22-E03F-4ED4-B1A4-009F24614183}"/>
                </a:ext>
              </a:extLst>
            </p:cNvPr>
            <p:cNvSpPr txBox="1"/>
            <p:nvPr/>
          </p:nvSpPr>
          <p:spPr>
            <a:xfrm>
              <a:off x="9728685" y="4894425"/>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OXM</a:t>
              </a:r>
              <a:endParaRPr kumimoji="0" lang="en-US" sz="1400" b="1" i="0" u="none" strike="noStrike" kern="1200" cap="none" spc="0" normalizeH="0" baseline="-25000" noProof="0">
                <a:ln>
                  <a:noFill/>
                </a:ln>
                <a:solidFill>
                  <a:schemeClr val="accent1"/>
                </a:solidFill>
                <a:effectLst/>
                <a:uLnTx/>
                <a:uFillTx/>
                <a:latin typeface="+mj-lt"/>
                <a:ea typeface="+mn-ea"/>
                <a:cs typeface="Arial" charset="0"/>
              </a:endParaRPr>
            </a:p>
          </p:txBody>
        </p:sp>
        <p:sp>
          <p:nvSpPr>
            <p:cNvPr id="50" name="TextBox 49">
              <a:extLst>
                <a:ext uri="{FF2B5EF4-FFF2-40B4-BE49-F238E27FC236}">
                  <a16:creationId xmlns:a16="http://schemas.microsoft.com/office/drawing/2014/main" id="{D798926A-4E1A-45E7-97A6-8BC0A51F75FD}"/>
                </a:ext>
              </a:extLst>
            </p:cNvPr>
            <p:cNvSpPr txBox="1"/>
            <p:nvPr/>
          </p:nvSpPr>
          <p:spPr>
            <a:xfrm>
              <a:off x="8597392" y="4496932"/>
              <a:ext cx="112606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Glucagon</a:t>
              </a:r>
            </a:p>
          </p:txBody>
        </p:sp>
        <p:sp>
          <p:nvSpPr>
            <p:cNvPr id="51" name="TextBox 50">
              <a:extLst>
                <a:ext uri="{FF2B5EF4-FFF2-40B4-BE49-F238E27FC236}">
                  <a16:creationId xmlns:a16="http://schemas.microsoft.com/office/drawing/2014/main" id="{AD3054DF-AF54-4931-9090-F0B8139EB60C}"/>
                </a:ext>
              </a:extLst>
            </p:cNvPr>
            <p:cNvSpPr txBox="1"/>
            <p:nvPr/>
          </p:nvSpPr>
          <p:spPr>
            <a:xfrm>
              <a:off x="10591016" y="4685089"/>
              <a:ext cx="1400511" cy="198607"/>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mj-lt"/>
                  <a:ea typeface="+mn-ea"/>
                  <a:cs typeface="Arial" charset="0"/>
                </a:rPr>
                <a:t>Adiponectin </a:t>
              </a:r>
              <a:endParaRPr kumimoji="0" lang="en-US" sz="1400" b="0" i="0" u="none" strike="noStrike" kern="1200" cap="none" spc="0" normalizeH="0" baseline="0" noProof="0">
                <a:ln>
                  <a:noFill/>
                </a:ln>
                <a:solidFill>
                  <a:schemeClr val="accent1"/>
                </a:solidFill>
                <a:effectLst/>
                <a:uLnTx/>
                <a:uFillTx/>
                <a:latin typeface="+mj-lt"/>
                <a:ea typeface="+mn-ea"/>
                <a:cs typeface="Arial" charset="0"/>
              </a:endParaRPr>
            </a:p>
          </p:txBody>
        </p:sp>
        <p:grpSp>
          <p:nvGrpSpPr>
            <p:cNvPr id="7" name="Group 6">
              <a:extLst>
                <a:ext uri="{FF2B5EF4-FFF2-40B4-BE49-F238E27FC236}">
                  <a16:creationId xmlns:a16="http://schemas.microsoft.com/office/drawing/2014/main" id="{16E32107-49B4-466B-BC92-45A420D80847}"/>
                </a:ext>
              </a:extLst>
            </p:cNvPr>
            <p:cNvGrpSpPr/>
            <p:nvPr/>
          </p:nvGrpSpPr>
          <p:grpSpPr>
            <a:xfrm>
              <a:off x="8659358" y="1525064"/>
              <a:ext cx="3057039" cy="277003"/>
              <a:chOff x="4731204" y="1658142"/>
              <a:chExt cx="1719585" cy="155814"/>
            </a:xfrm>
          </p:grpSpPr>
          <p:sp>
            <p:nvSpPr>
              <p:cNvPr id="53" name="TextBox 52">
                <a:extLst>
                  <a:ext uri="{FF2B5EF4-FFF2-40B4-BE49-F238E27FC236}">
                    <a16:creationId xmlns:a16="http://schemas.microsoft.com/office/drawing/2014/main" id="{D38DEC9F-1E38-4BFF-AF76-7F70AB6EF4C8}"/>
                  </a:ext>
                </a:extLst>
              </p:cNvPr>
              <p:cNvSpPr txBox="1"/>
              <p:nvPr/>
            </p:nvSpPr>
            <p:spPr>
              <a:xfrm>
                <a:off x="4812204" y="1658144"/>
                <a:ext cx="594069" cy="155812"/>
              </a:xfrm>
              <a:prstGeom prst="rect">
                <a:avLst/>
              </a:prstGeom>
              <a:noFill/>
            </p:spPr>
            <p:txBody>
              <a:bodyPr wrap="square" rtlCol="0">
                <a:sp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200" b="0" i="0" u="none" strike="noStrike" kern="1200" cap="none" spc="0" normalizeH="0" baseline="0" noProof="0">
                    <a:ln>
                      <a:noFill/>
                    </a:ln>
                    <a:effectLst/>
                    <a:uLnTx/>
                    <a:uFillTx/>
                    <a:latin typeface="+mj-lt"/>
                    <a:ea typeface="+mn-ea"/>
                    <a:cs typeface="Arial" charset="0"/>
                  </a:rPr>
                  <a:t>Orexigenic</a:t>
                </a:r>
              </a:p>
            </p:txBody>
          </p:sp>
          <p:sp>
            <p:nvSpPr>
              <p:cNvPr id="54" name="TextBox 53">
                <a:extLst>
                  <a:ext uri="{FF2B5EF4-FFF2-40B4-BE49-F238E27FC236}">
                    <a16:creationId xmlns:a16="http://schemas.microsoft.com/office/drawing/2014/main" id="{068A5CB1-2C19-4B56-9027-9045CDB86BD6}"/>
                  </a:ext>
                </a:extLst>
              </p:cNvPr>
              <p:cNvSpPr txBox="1"/>
              <p:nvPr/>
            </p:nvSpPr>
            <p:spPr>
              <a:xfrm>
                <a:off x="5717489" y="1658142"/>
                <a:ext cx="733300" cy="155812"/>
              </a:xfrm>
              <a:prstGeom prst="rect">
                <a:avLst/>
              </a:prstGeom>
              <a:noFill/>
            </p:spPr>
            <p:txBody>
              <a:bodyPr wrap="square" rtlCol="0">
                <a:sp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200" b="0" i="0" u="none" strike="noStrike" kern="1200" cap="none" spc="0" normalizeH="0" baseline="0" noProof="0">
                    <a:ln>
                      <a:noFill/>
                    </a:ln>
                    <a:effectLst/>
                    <a:uLnTx/>
                    <a:uFillTx/>
                    <a:latin typeface="+mj-lt"/>
                    <a:ea typeface="+mn-ea"/>
                    <a:cs typeface="Arial" charset="0"/>
                  </a:rPr>
                  <a:t>Anorexigenic</a:t>
                </a:r>
              </a:p>
            </p:txBody>
          </p:sp>
          <p:sp>
            <p:nvSpPr>
              <p:cNvPr id="55" name="Rectangle 54">
                <a:extLst>
                  <a:ext uri="{FF2B5EF4-FFF2-40B4-BE49-F238E27FC236}">
                    <a16:creationId xmlns:a16="http://schemas.microsoft.com/office/drawing/2014/main" id="{25B5E1E1-5D40-49D8-A057-AD67153318C1}"/>
                  </a:ext>
                </a:extLst>
              </p:cNvPr>
              <p:cNvSpPr/>
              <p:nvPr/>
            </p:nvSpPr>
            <p:spPr>
              <a:xfrm>
                <a:off x="4731204" y="1692521"/>
                <a:ext cx="81000" cy="81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56" name="Rectangle 55">
                <a:extLst>
                  <a:ext uri="{FF2B5EF4-FFF2-40B4-BE49-F238E27FC236}">
                    <a16:creationId xmlns:a16="http://schemas.microsoft.com/office/drawing/2014/main" id="{88110B65-481D-4B10-9D24-8B66D836613B}"/>
                  </a:ext>
                </a:extLst>
              </p:cNvPr>
              <p:cNvSpPr/>
              <p:nvPr/>
            </p:nvSpPr>
            <p:spPr>
              <a:xfrm>
                <a:off x="5633648" y="1692521"/>
                <a:ext cx="81000" cy="81000"/>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sp>
        <p:nvSpPr>
          <p:cNvPr id="12" name="Oval 11">
            <a:extLst>
              <a:ext uri="{FF2B5EF4-FFF2-40B4-BE49-F238E27FC236}">
                <a16:creationId xmlns:a16="http://schemas.microsoft.com/office/drawing/2014/main" id="{B59F7BC3-2A11-4BB5-8176-BF02CE08E7C4}"/>
              </a:ext>
            </a:extLst>
          </p:cNvPr>
          <p:cNvSpPr/>
          <p:nvPr/>
        </p:nvSpPr>
        <p:spPr>
          <a:xfrm>
            <a:off x="1316953" y="2825410"/>
            <a:ext cx="495627" cy="49562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29511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10;&#10;Description automatically generated">
            <a:extLst>
              <a:ext uri="{FF2B5EF4-FFF2-40B4-BE49-F238E27FC236}">
                <a16:creationId xmlns:a16="http://schemas.microsoft.com/office/drawing/2014/main" id="{BA7E133A-B2CB-45F2-B862-836EE5D2738B}"/>
              </a:ext>
            </a:extLst>
          </p:cNvPr>
          <p:cNvPicPr>
            <a:picLocks noChangeAspect="1"/>
          </p:cNvPicPr>
          <p:nvPr/>
        </p:nvPicPr>
        <p:blipFill rotWithShape="1">
          <a:blip r:embed="rId4">
            <a:extLst>
              <a:ext uri="{28A0092B-C50C-407E-A947-70E740481C1C}">
                <a14:useLocalDpi xmlns:a14="http://schemas.microsoft.com/office/drawing/2010/main" val="0"/>
              </a:ext>
            </a:extLst>
          </a:blip>
          <a:srcRect b="15681"/>
          <a:stretch/>
        </p:blipFill>
        <p:spPr>
          <a:xfrm>
            <a:off x="977283" y="1415690"/>
            <a:ext cx="2645215" cy="4654053"/>
          </a:xfrm>
          <a:prstGeom prst="rect">
            <a:avLst/>
          </a:prstGeom>
        </p:spPr>
      </p:pic>
      <p:sp>
        <p:nvSpPr>
          <p:cNvPr id="20" name="Title 19">
            <a:extLst>
              <a:ext uri="{FF2B5EF4-FFF2-40B4-BE49-F238E27FC236}">
                <a16:creationId xmlns:a16="http://schemas.microsoft.com/office/drawing/2014/main" id="{3D44945F-3CF6-4562-88AC-D2C4186D68E0}"/>
              </a:ext>
            </a:extLst>
          </p:cNvPr>
          <p:cNvSpPr>
            <a:spLocks noGrp="1"/>
          </p:cNvSpPr>
          <p:nvPr>
            <p:ph type="title"/>
          </p:nvPr>
        </p:nvSpPr>
        <p:spPr/>
        <p:txBody>
          <a:bodyPr/>
          <a:lstStyle/>
          <a:p>
            <a:r>
              <a:rPr lang="en-US"/>
              <a:t>Neuronal appetite signaling</a:t>
            </a:r>
          </a:p>
        </p:txBody>
      </p:sp>
      <p:sp>
        <p:nvSpPr>
          <p:cNvPr id="21" name="Text Placeholder 20">
            <a:extLst>
              <a:ext uri="{FF2B5EF4-FFF2-40B4-BE49-F238E27FC236}">
                <a16:creationId xmlns:a16="http://schemas.microsoft.com/office/drawing/2014/main" id="{6B7D0733-01C0-44DC-8394-AEDEEFE703B5}"/>
              </a:ext>
            </a:extLst>
          </p:cNvPr>
          <p:cNvSpPr>
            <a:spLocks noGrp="1"/>
          </p:cNvSpPr>
          <p:nvPr>
            <p:ph type="body" sz="quarter" idx="13"/>
          </p:nvPr>
        </p:nvSpPr>
        <p:spPr/>
        <p:txBody>
          <a:bodyPr/>
          <a:lstStyle/>
          <a:p>
            <a:r>
              <a:rPr lang="en-US" sz="1000" dirty="0"/>
              <a:t>CCK, cholecystokinin; GLP-1, glucagon-like peptide-1; peptide YY, peptide tyrosine </a:t>
            </a:r>
            <a:r>
              <a:rPr lang="en-US" sz="1000" dirty="0" err="1"/>
              <a:t>tyrosine</a:t>
            </a:r>
            <a:r>
              <a:rPr lang="en-US" sz="1000" dirty="0"/>
              <a:t>. </a:t>
            </a:r>
            <a:br>
              <a:rPr lang="en-US" sz="1000" dirty="0"/>
            </a:br>
            <a:r>
              <a:rPr lang="en-US" sz="1000" dirty="0"/>
              <a:t>Badman et al. Science 2005;307:1909–14.</a:t>
            </a:r>
          </a:p>
        </p:txBody>
      </p:sp>
      <p:cxnSp>
        <p:nvCxnSpPr>
          <p:cNvPr id="6" name="Straight Connector 5">
            <a:extLst>
              <a:ext uri="{FF2B5EF4-FFF2-40B4-BE49-F238E27FC236}">
                <a16:creationId xmlns:a16="http://schemas.microsoft.com/office/drawing/2014/main" id="{31BE4131-686C-40A2-A3A5-631D66A553D9}"/>
              </a:ext>
            </a:extLst>
          </p:cNvPr>
          <p:cNvCxnSpPr/>
          <p:nvPr/>
        </p:nvCxnSpPr>
        <p:spPr>
          <a:xfrm>
            <a:off x="2456118" y="4869711"/>
            <a:ext cx="2711303"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FF06FCE-5AC0-4E6C-B73D-ED9C438A83AD}"/>
              </a:ext>
            </a:extLst>
          </p:cNvPr>
          <p:cNvSpPr/>
          <p:nvPr/>
        </p:nvSpPr>
        <p:spPr>
          <a:xfrm>
            <a:off x="4788879" y="4710219"/>
            <a:ext cx="5790515" cy="934562"/>
          </a:xfrm>
          <a:prstGeom prst="rect">
            <a:avLst/>
          </a:prstGeom>
          <a:solidFill>
            <a:schemeClr val="accent1">
              <a:lumMod val="20000"/>
              <a:lumOff val="80000"/>
            </a:schemeClr>
          </a:solidFill>
          <a:ln w="25400" cap="flat" cmpd="sng" algn="ctr">
            <a:noFill/>
            <a:prstDash val="solid"/>
            <a:round/>
            <a:headEnd type="none" w="med" len="med"/>
            <a:tailEnd type="none" w="med" len="med"/>
          </a:ln>
          <a:effectLst/>
        </p:spPr>
        <p:txBody>
          <a:bodyPr vert="horz" wrap="square" lIns="121920" tIns="121920" rIns="121920" bIns="121920" anchor="ctr" anchorCtr="0">
            <a:no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effectLst/>
                <a:uLnTx/>
                <a:uFillTx/>
                <a:cs typeface="Arial" panose="020B0604020202020204" pitchFamily="34" charset="0"/>
              </a:rPr>
              <a:t>Vagal afferents originate from the </a:t>
            </a:r>
            <a:r>
              <a:rPr lang="en-US" sz="1400">
                <a:cs typeface="Arial" panose="020B0604020202020204" pitchFamily="34" charset="0"/>
              </a:rPr>
              <a:t>stomach, intestine and pancreas</a:t>
            </a:r>
            <a:r>
              <a:rPr kumimoji="0" lang="en-US" sz="1400" b="0" i="0" u="none" strike="noStrike" kern="1200" cap="none" spc="0" normalizeH="0" baseline="0" noProof="0">
                <a:ln>
                  <a:noFill/>
                </a:ln>
                <a:effectLst/>
                <a:uLnTx/>
                <a:uFillTx/>
                <a:cs typeface="Arial" panose="020B0604020202020204" pitchFamily="34" charset="0"/>
              </a:rPr>
              <a:t>; they can inform about physical (gastric stretch receptors) and chemical (hormonal) stimuli by sending a signal from the periphery to the nucleus of the solitary tract via vagal afferent nerve fibers</a:t>
            </a:r>
          </a:p>
        </p:txBody>
      </p:sp>
      <p:sp>
        <p:nvSpPr>
          <p:cNvPr id="10" name="Rectangle 9">
            <a:extLst>
              <a:ext uri="{FF2B5EF4-FFF2-40B4-BE49-F238E27FC236}">
                <a16:creationId xmlns:a16="http://schemas.microsoft.com/office/drawing/2014/main" id="{8F0AC959-BE4B-4BDA-9531-BF889A717F17}"/>
              </a:ext>
            </a:extLst>
          </p:cNvPr>
          <p:cNvSpPr/>
          <p:nvPr/>
        </p:nvSpPr>
        <p:spPr>
          <a:xfrm>
            <a:off x="4707360" y="4283229"/>
            <a:ext cx="2530313" cy="5232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spAutoFit/>
          </a:bodyPr>
          <a:lstStyle/>
          <a:p>
            <a:pPr marL="0" marR="0" lvl="0" indent="0" defTabSz="1219139"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chemeClr val="tx1"/>
                </a:solidFill>
                <a:effectLst/>
                <a:uLnTx/>
                <a:uFillTx/>
                <a:ea typeface="+mn-ea"/>
                <a:cs typeface="+mn-cs"/>
              </a:rPr>
              <a:t>Abdominal viscera</a:t>
            </a:r>
          </a:p>
        </p:txBody>
      </p:sp>
      <p:cxnSp>
        <p:nvCxnSpPr>
          <p:cNvPr id="11" name="Straight Connector 10">
            <a:extLst>
              <a:ext uri="{FF2B5EF4-FFF2-40B4-BE49-F238E27FC236}">
                <a16:creationId xmlns:a16="http://schemas.microsoft.com/office/drawing/2014/main" id="{04E25B40-D337-41A3-94A0-FBD878FC4CD2}"/>
              </a:ext>
            </a:extLst>
          </p:cNvPr>
          <p:cNvCxnSpPr/>
          <p:nvPr/>
        </p:nvCxnSpPr>
        <p:spPr>
          <a:xfrm>
            <a:off x="2456118" y="3863162"/>
            <a:ext cx="2711303"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5CC7CFF-02F1-4476-A6D2-5688ACE96E48}"/>
              </a:ext>
            </a:extLst>
          </p:cNvPr>
          <p:cNvSpPr/>
          <p:nvPr/>
        </p:nvSpPr>
        <p:spPr>
          <a:xfrm>
            <a:off x="4788879" y="3314247"/>
            <a:ext cx="5790515" cy="934563"/>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txBody>
          <a:bodyPr wrap="square" lIns="121920" tIns="121920" rIns="121920" bIns="121920" anchor="ctr">
            <a:no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effectLst/>
                <a:uLnTx/>
                <a:uFillTx/>
                <a:cs typeface="Arial" panose="020B0604020202020204" pitchFamily="34" charset="0"/>
              </a:rPr>
              <a:t>Signals from the periphery travel along the vagus nerve and are modulated by the presence of appetite-enhancing (ghrelin) or appetite-suppressing hormones (CCK, peptide YY, and GLP-1) </a:t>
            </a:r>
          </a:p>
        </p:txBody>
      </p:sp>
      <p:sp>
        <p:nvSpPr>
          <p:cNvPr id="13" name="Rectangle 12">
            <a:extLst>
              <a:ext uri="{FF2B5EF4-FFF2-40B4-BE49-F238E27FC236}">
                <a16:creationId xmlns:a16="http://schemas.microsoft.com/office/drawing/2014/main" id="{45E0CAC1-7D29-4D1B-991B-B4EF88DE2692}"/>
              </a:ext>
            </a:extLst>
          </p:cNvPr>
          <p:cNvSpPr/>
          <p:nvPr/>
        </p:nvSpPr>
        <p:spPr>
          <a:xfrm>
            <a:off x="4707360" y="2890303"/>
            <a:ext cx="2808027" cy="5232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spAutoFit/>
          </a:bodyPr>
          <a:lstStyle/>
          <a:p>
            <a:pPr marL="0" marR="0" lvl="0" indent="0" defTabSz="1219139"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chemeClr val="tx1"/>
                </a:solidFill>
                <a:effectLst/>
                <a:uLnTx/>
                <a:uFillTx/>
                <a:ea typeface="+mn-ea"/>
                <a:cs typeface="+mn-cs"/>
              </a:rPr>
              <a:t>Vagal afferent nerve</a:t>
            </a:r>
          </a:p>
        </p:txBody>
      </p:sp>
      <p:cxnSp>
        <p:nvCxnSpPr>
          <p:cNvPr id="14" name="Straight Connector 13">
            <a:extLst>
              <a:ext uri="{FF2B5EF4-FFF2-40B4-BE49-F238E27FC236}">
                <a16:creationId xmlns:a16="http://schemas.microsoft.com/office/drawing/2014/main" id="{9B8940E1-3211-464D-B44D-0D384AB44317}"/>
              </a:ext>
            </a:extLst>
          </p:cNvPr>
          <p:cNvCxnSpPr/>
          <p:nvPr/>
        </p:nvCxnSpPr>
        <p:spPr>
          <a:xfrm>
            <a:off x="2456117" y="1912478"/>
            <a:ext cx="2711303"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55E99DD-C552-480A-94DC-D2FC21200DA0}"/>
              </a:ext>
            </a:extLst>
          </p:cNvPr>
          <p:cNvSpPr/>
          <p:nvPr/>
        </p:nvSpPr>
        <p:spPr>
          <a:xfrm>
            <a:off x="4788879" y="1917182"/>
            <a:ext cx="5790515" cy="934564"/>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txBody>
          <a:bodyPr wrap="square" lIns="121920" tIns="121920" rIns="121920" bIns="121920" anchor="ctr">
            <a:no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effectLst/>
                <a:uLnTx/>
                <a:uFillTx/>
                <a:cs typeface="Arial" panose="020B0604020202020204" pitchFamily="34" charset="0"/>
              </a:rPr>
              <a:t>In the brain, communication between the </a:t>
            </a:r>
            <a:r>
              <a:rPr lang="en-US" sz="1400">
                <a:cs typeface="Arial" panose="020B0604020202020204" pitchFamily="34" charset="0"/>
              </a:rPr>
              <a:t>n</a:t>
            </a:r>
            <a:r>
              <a:rPr kumimoji="0" lang="en-US" sz="1400" b="0" i="0" u="none" strike="noStrike" kern="1200" cap="none" spc="0" normalizeH="0" baseline="0" noProof="0" err="1">
                <a:ln>
                  <a:noFill/>
                </a:ln>
                <a:effectLst/>
                <a:uLnTx/>
                <a:uFillTx/>
                <a:cs typeface="Arial" panose="020B0604020202020204" pitchFamily="34" charset="0"/>
              </a:rPr>
              <a:t>ucleus</a:t>
            </a:r>
            <a:r>
              <a:rPr kumimoji="0" lang="en-US" sz="1400" b="0" i="0" u="none" strike="noStrike" kern="1200" cap="none" spc="0" normalizeH="0" baseline="0" noProof="0">
                <a:ln>
                  <a:noFill/>
                </a:ln>
                <a:effectLst/>
                <a:uLnTx/>
                <a:uFillTx/>
                <a:cs typeface="Arial" panose="020B0604020202020204" pitchFamily="34" charset="0"/>
              </a:rPr>
              <a:t> of the solitary tract and the hypothalamus homeostatically regulates energy intake and expenditure, and ultimately body weight</a:t>
            </a:r>
          </a:p>
        </p:txBody>
      </p:sp>
      <p:sp>
        <p:nvSpPr>
          <p:cNvPr id="16" name="Rectangle 15">
            <a:extLst>
              <a:ext uri="{FF2B5EF4-FFF2-40B4-BE49-F238E27FC236}">
                <a16:creationId xmlns:a16="http://schemas.microsoft.com/office/drawing/2014/main" id="{8ECAD4D9-1E19-4843-8F3F-5D54AC5DD496}"/>
              </a:ext>
            </a:extLst>
          </p:cNvPr>
          <p:cNvSpPr/>
          <p:nvPr/>
        </p:nvSpPr>
        <p:spPr>
          <a:xfrm>
            <a:off x="4707359" y="1500556"/>
            <a:ext cx="4799513" cy="5232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121920" rIns="121920" bIns="121920" rtlCol="0" anchor="ctr">
            <a:spAutoFit/>
          </a:bodyPr>
          <a:lstStyle/>
          <a:p>
            <a:pPr marL="0" marR="0" lvl="0" indent="0" defTabSz="1219139"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chemeClr val="tx1"/>
                </a:solidFill>
                <a:effectLst/>
                <a:uLnTx/>
                <a:uFillTx/>
                <a:ea typeface="+mn-ea"/>
                <a:cs typeface="+mn-cs"/>
              </a:rPr>
              <a:t>Hindbrain (Nucleus </a:t>
            </a:r>
            <a:r>
              <a:rPr lang="en-US" b="1">
                <a:solidFill>
                  <a:schemeClr val="tx1"/>
                </a:solidFill>
              </a:rPr>
              <a:t>of the solitary tract</a:t>
            </a:r>
            <a:r>
              <a:rPr kumimoji="0" lang="en-US" sz="1800" b="1" i="0" u="none" strike="noStrike" kern="1200" cap="none" spc="0" normalizeH="0" baseline="0" noProof="0">
                <a:ln>
                  <a:noFill/>
                </a:ln>
                <a:solidFill>
                  <a:schemeClr val="tx1"/>
                </a:solidFill>
                <a:effectLst/>
                <a:uLnTx/>
                <a:uFillTx/>
                <a:ea typeface="+mn-ea"/>
                <a:cs typeface="+mn-cs"/>
              </a:rPr>
              <a:t>)</a:t>
            </a:r>
          </a:p>
        </p:txBody>
      </p:sp>
      <p:sp>
        <p:nvSpPr>
          <p:cNvPr id="7" name="Arrow: Up 6">
            <a:extLst>
              <a:ext uri="{FF2B5EF4-FFF2-40B4-BE49-F238E27FC236}">
                <a16:creationId xmlns:a16="http://schemas.microsoft.com/office/drawing/2014/main" id="{04F7A0F2-7F53-4209-B16E-31BD45EB86FA}"/>
              </a:ext>
            </a:extLst>
          </p:cNvPr>
          <p:cNvSpPr/>
          <p:nvPr/>
        </p:nvSpPr>
        <p:spPr>
          <a:xfrm>
            <a:off x="10749516" y="1690688"/>
            <a:ext cx="635031" cy="410405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a:t>The vagal afferent pathway</a:t>
            </a:r>
          </a:p>
        </p:txBody>
      </p:sp>
    </p:spTree>
    <p:custDataLst>
      <p:tags r:id="rId1"/>
    </p:custDataLst>
    <p:extLst>
      <p:ext uri="{BB962C8B-B14F-4D97-AF65-F5344CB8AC3E}">
        <p14:creationId xmlns:p14="http://schemas.microsoft.com/office/powerpoint/2010/main" val="40958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16B3E-2AEA-4590-A9DD-6AE8AE4E7006}"/>
              </a:ext>
            </a:extLst>
          </p:cNvPr>
          <p:cNvSpPr>
            <a:spLocks noGrp="1"/>
          </p:cNvSpPr>
          <p:nvPr>
            <p:ph type="title"/>
          </p:nvPr>
        </p:nvSpPr>
        <p:spPr/>
        <p:txBody>
          <a:bodyPr/>
          <a:lstStyle/>
          <a:p>
            <a:r>
              <a:rPr lang="en-CA"/>
              <a:t>Dysregulation of appetite and energy homeostasis</a:t>
            </a:r>
          </a:p>
        </p:txBody>
      </p:sp>
      <p:sp>
        <p:nvSpPr>
          <p:cNvPr id="3" name="Text Placeholder 2">
            <a:extLst>
              <a:ext uri="{FF2B5EF4-FFF2-40B4-BE49-F238E27FC236}">
                <a16:creationId xmlns:a16="http://schemas.microsoft.com/office/drawing/2014/main" id="{C9842CB9-5C47-4CB2-813F-E3C81FAB8371}"/>
              </a:ext>
            </a:extLst>
          </p:cNvPr>
          <p:cNvSpPr>
            <a:spLocks noGrp="1"/>
          </p:cNvSpPr>
          <p:nvPr>
            <p:ph type="body" sz="quarter" idx="13"/>
          </p:nvPr>
        </p:nvSpPr>
        <p:spPr>
          <a:xfrm>
            <a:off x="647999" y="6210000"/>
            <a:ext cx="10530074" cy="324000"/>
          </a:xfrm>
        </p:spPr>
        <p:txBody>
          <a:bodyPr>
            <a:noAutofit/>
          </a:bodyPr>
          <a:lstStyle/>
          <a:p>
            <a:r>
              <a:rPr lang="en-GB" sz="1000" dirty="0"/>
              <a:t>CCL, chemokine (C-C motif) ligand; CVD, cardiovascular disease; CXCL5, chemokine (C-X-C motif) ligand 5; HDL, high-density lipoprotein; IL, interleukin; LDL, low-density lipoprotein; T2D, type 2 diabetes; TNF</a:t>
            </a:r>
            <a:r>
              <a:rPr lang="el-GR" sz="1000" dirty="0"/>
              <a:t>α, </a:t>
            </a:r>
            <a:r>
              <a:rPr lang="en-GB" sz="1000" dirty="0"/>
              <a:t>tumour necrosis factor alpha. </a:t>
            </a:r>
            <a:br>
              <a:rPr lang="en-GB" sz="1000" dirty="0"/>
            </a:br>
            <a:r>
              <a:rPr lang="en-GB" sz="1000" dirty="0"/>
              <a:t>Yao L et al. J Immunol Res 2014;2014:181450.</a:t>
            </a:r>
          </a:p>
        </p:txBody>
      </p:sp>
      <p:sp>
        <p:nvSpPr>
          <p:cNvPr id="4" name="Right Arrow 15">
            <a:extLst>
              <a:ext uri="{FF2B5EF4-FFF2-40B4-BE49-F238E27FC236}">
                <a16:creationId xmlns:a16="http://schemas.microsoft.com/office/drawing/2014/main" id="{1766DDDA-BF40-4324-BE43-F46775298A86}"/>
              </a:ext>
            </a:extLst>
          </p:cNvPr>
          <p:cNvSpPr/>
          <p:nvPr/>
        </p:nvSpPr>
        <p:spPr>
          <a:xfrm>
            <a:off x="3635990" y="1710485"/>
            <a:ext cx="4255044" cy="82014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r>
              <a:rPr lang="en-GB" sz="2133" b="1" kern="0">
                <a:solidFill>
                  <a:schemeClr val="bg1"/>
                </a:solidFill>
                <a:ea typeface="Apis For Office" panose="020B0504010101010104" pitchFamily="34" charset="0"/>
                <a:cs typeface="Arial" panose="020B0604020202020204" pitchFamily="34" charset="0"/>
              </a:rPr>
              <a:t>Calorie-dense food</a:t>
            </a:r>
          </a:p>
        </p:txBody>
      </p:sp>
      <p:sp>
        <p:nvSpPr>
          <p:cNvPr id="5" name="TextBox 4">
            <a:extLst>
              <a:ext uri="{FF2B5EF4-FFF2-40B4-BE49-F238E27FC236}">
                <a16:creationId xmlns:a16="http://schemas.microsoft.com/office/drawing/2014/main" id="{A216DAE4-6ED8-4B75-AA23-1631D23CF0D0}"/>
              </a:ext>
            </a:extLst>
          </p:cNvPr>
          <p:cNvSpPr txBox="1"/>
          <p:nvPr/>
        </p:nvSpPr>
        <p:spPr>
          <a:xfrm>
            <a:off x="868822" y="1833300"/>
            <a:ext cx="1684224" cy="646331"/>
          </a:xfrm>
          <a:prstGeom prst="rect">
            <a:avLst/>
          </a:prstGeom>
          <a:noFill/>
        </p:spPr>
        <p:txBody>
          <a:bodyPr wrap="square" rtlCol="0">
            <a:spAutoFit/>
          </a:bodyPr>
          <a:lstStyle/>
          <a:p>
            <a:pPr algn="r" defTabSz="914332">
              <a:defRPr/>
            </a:pPr>
            <a:r>
              <a:rPr lang="en-GB" sz="1800" kern="0">
                <a:ea typeface="Apis For Office" panose="020B0504010101010104" pitchFamily="34" charset="0"/>
                <a:cs typeface="Arial" panose="020B0604020202020204" pitchFamily="34" charset="0"/>
              </a:rPr>
              <a:t>Lean</a:t>
            </a:r>
            <a:br>
              <a:rPr lang="en-GB" sz="1800" kern="0">
                <a:ea typeface="Apis For Office" panose="020B0504010101010104" pitchFamily="34" charset="0"/>
                <a:cs typeface="Arial" panose="020B0604020202020204" pitchFamily="34" charset="0"/>
              </a:rPr>
            </a:br>
            <a:r>
              <a:rPr lang="en-GB" sz="1800" kern="0">
                <a:ea typeface="Apis For Office" panose="020B0504010101010104" pitchFamily="34" charset="0"/>
                <a:cs typeface="Arial" panose="020B0604020202020204" pitchFamily="34" charset="0"/>
              </a:rPr>
              <a:t>adipocytes</a:t>
            </a:r>
          </a:p>
        </p:txBody>
      </p:sp>
      <p:sp>
        <p:nvSpPr>
          <p:cNvPr id="6" name="TextBox 5">
            <a:extLst>
              <a:ext uri="{FF2B5EF4-FFF2-40B4-BE49-F238E27FC236}">
                <a16:creationId xmlns:a16="http://schemas.microsoft.com/office/drawing/2014/main" id="{689276B3-A41D-4F31-B4D0-B0A6583FC1F9}"/>
              </a:ext>
            </a:extLst>
          </p:cNvPr>
          <p:cNvSpPr txBox="1"/>
          <p:nvPr/>
        </p:nvSpPr>
        <p:spPr>
          <a:xfrm>
            <a:off x="1322237" y="2637730"/>
            <a:ext cx="2742175" cy="318100"/>
          </a:xfrm>
          <a:prstGeom prst="rect">
            <a:avLst/>
          </a:prstGeom>
          <a:noFill/>
        </p:spPr>
        <p:txBody>
          <a:bodyPr wrap="square" rtlCol="0">
            <a:spAutoFit/>
          </a:bodyPr>
          <a:lstStyle/>
          <a:p>
            <a:pPr algn="ctr" defTabSz="914332">
              <a:defRPr/>
            </a:pPr>
            <a:r>
              <a:rPr lang="en-GB" sz="1467" b="1" kern="0">
                <a:ea typeface="Apis For Office" panose="020B0504010101010104" pitchFamily="34" charset="0"/>
                <a:cs typeface="Arial" panose="020B0604020202020204" pitchFamily="34" charset="0"/>
              </a:rPr>
              <a:t>Lean adipose tissue</a:t>
            </a:r>
          </a:p>
        </p:txBody>
      </p:sp>
      <p:sp>
        <p:nvSpPr>
          <p:cNvPr id="7" name="TextBox 6">
            <a:extLst>
              <a:ext uri="{FF2B5EF4-FFF2-40B4-BE49-F238E27FC236}">
                <a16:creationId xmlns:a16="http://schemas.microsoft.com/office/drawing/2014/main" id="{7493290A-5F88-4990-B903-06C1A5F284A3}"/>
              </a:ext>
            </a:extLst>
          </p:cNvPr>
          <p:cNvSpPr txBox="1"/>
          <p:nvPr/>
        </p:nvSpPr>
        <p:spPr>
          <a:xfrm>
            <a:off x="8797087" y="2550645"/>
            <a:ext cx="2742175" cy="318100"/>
          </a:xfrm>
          <a:prstGeom prst="rect">
            <a:avLst/>
          </a:prstGeom>
          <a:noFill/>
        </p:spPr>
        <p:txBody>
          <a:bodyPr wrap="square" rtlCol="0">
            <a:spAutoFit/>
          </a:bodyPr>
          <a:lstStyle/>
          <a:p>
            <a:pPr algn="ctr" defTabSz="914332">
              <a:defRPr/>
            </a:pPr>
            <a:r>
              <a:rPr lang="en-GB" sz="1467" b="1" kern="0">
                <a:ea typeface="Apis For Office" panose="020B0504010101010104" pitchFamily="34" charset="0"/>
                <a:cs typeface="Arial" panose="020B0604020202020204" pitchFamily="34" charset="0"/>
              </a:rPr>
              <a:t>Obesity adipose tissue</a:t>
            </a:r>
          </a:p>
        </p:txBody>
      </p:sp>
      <p:sp>
        <p:nvSpPr>
          <p:cNvPr id="8" name="TextBox 7">
            <a:extLst>
              <a:ext uri="{FF2B5EF4-FFF2-40B4-BE49-F238E27FC236}">
                <a16:creationId xmlns:a16="http://schemas.microsoft.com/office/drawing/2014/main" id="{8C30FA35-41DE-42AA-8AE4-4CBE67700E68}"/>
              </a:ext>
            </a:extLst>
          </p:cNvPr>
          <p:cNvSpPr txBox="1"/>
          <p:nvPr/>
        </p:nvSpPr>
        <p:spPr>
          <a:xfrm>
            <a:off x="7808347" y="1833301"/>
            <a:ext cx="1772560" cy="646331"/>
          </a:xfrm>
          <a:prstGeom prst="rect">
            <a:avLst/>
          </a:prstGeom>
          <a:noFill/>
        </p:spPr>
        <p:txBody>
          <a:bodyPr wrap="square" rtlCol="0">
            <a:spAutoFit/>
          </a:bodyPr>
          <a:lstStyle/>
          <a:p>
            <a:pPr algn="r" defTabSz="914332">
              <a:defRPr/>
            </a:pPr>
            <a:r>
              <a:rPr lang="en-GB" sz="1800" kern="0">
                <a:ea typeface="Apis For Office" panose="020B0504010101010104" pitchFamily="34" charset="0"/>
                <a:cs typeface="Arial" panose="020B0604020202020204" pitchFamily="34" charset="0"/>
              </a:rPr>
              <a:t>Hypertrophic</a:t>
            </a:r>
            <a:br>
              <a:rPr lang="en-GB" sz="1800" kern="0">
                <a:ea typeface="Apis For Office" panose="020B0504010101010104" pitchFamily="34" charset="0"/>
                <a:cs typeface="Arial" panose="020B0604020202020204" pitchFamily="34" charset="0"/>
              </a:rPr>
            </a:br>
            <a:r>
              <a:rPr lang="en-GB" sz="1800" kern="0">
                <a:ea typeface="Apis For Office" panose="020B0504010101010104" pitchFamily="34" charset="0"/>
                <a:cs typeface="Arial" panose="020B0604020202020204" pitchFamily="34" charset="0"/>
              </a:rPr>
              <a:t>adipocytes</a:t>
            </a:r>
          </a:p>
        </p:txBody>
      </p:sp>
      <p:sp>
        <p:nvSpPr>
          <p:cNvPr id="9" name="TextBox 8">
            <a:extLst>
              <a:ext uri="{FF2B5EF4-FFF2-40B4-BE49-F238E27FC236}">
                <a16:creationId xmlns:a16="http://schemas.microsoft.com/office/drawing/2014/main" id="{7188684C-EF5F-44C7-AC39-E1BB4BE55402}"/>
              </a:ext>
            </a:extLst>
          </p:cNvPr>
          <p:cNvSpPr txBox="1"/>
          <p:nvPr/>
        </p:nvSpPr>
        <p:spPr>
          <a:xfrm>
            <a:off x="655554" y="4195123"/>
            <a:ext cx="2522063" cy="769634"/>
          </a:xfrm>
          <a:prstGeom prst="rect">
            <a:avLst/>
          </a:prstGeom>
          <a:noFill/>
        </p:spPr>
        <p:txBody>
          <a:bodyPr wrap="square" rtlCol="0">
            <a:spAutoFit/>
          </a:bodyPr>
          <a:lstStyle/>
          <a:p>
            <a:pPr algn="ctr" defTabSz="914332">
              <a:defRPr/>
            </a:pPr>
            <a:r>
              <a:rPr lang="en-GB" sz="1467" kern="0">
                <a:ea typeface="Apis For Office" panose="020B0504010101010104" pitchFamily="34" charset="0"/>
                <a:cs typeface="Arial" panose="020B0604020202020204" pitchFamily="34" charset="0"/>
              </a:rPr>
              <a:t>↑ Endothelial permeability</a:t>
            </a:r>
            <a:br>
              <a:rPr lang="en-GB" sz="1467" kern="0">
                <a:ea typeface="Apis For Office" panose="020B0504010101010104" pitchFamily="34" charset="0"/>
                <a:cs typeface="Arial" panose="020B0604020202020204" pitchFamily="34" charset="0"/>
              </a:rPr>
            </a:br>
            <a:r>
              <a:rPr lang="en-GB" sz="1467" kern="0">
                <a:ea typeface="Apis For Office" panose="020B0504010101010104" pitchFamily="34" charset="0"/>
                <a:cs typeface="Arial" panose="020B0604020202020204" pitchFamily="34" charset="0"/>
              </a:rPr>
              <a:t>↑ Plaque development</a:t>
            </a:r>
            <a:br>
              <a:rPr lang="en-GB" sz="1467" kern="0">
                <a:ea typeface="Apis For Office" panose="020B0504010101010104" pitchFamily="34" charset="0"/>
                <a:cs typeface="Arial" panose="020B0604020202020204" pitchFamily="34" charset="0"/>
              </a:rPr>
            </a:br>
            <a:r>
              <a:rPr lang="en-GB" sz="1467" kern="0">
                <a:ea typeface="Apis For Office" panose="020B0504010101010104" pitchFamily="34" charset="0"/>
                <a:cs typeface="Arial" panose="020B0604020202020204" pitchFamily="34" charset="0"/>
              </a:rPr>
              <a:t>↑ Atherosclerosis</a:t>
            </a:r>
          </a:p>
        </p:txBody>
      </p:sp>
      <p:sp>
        <p:nvSpPr>
          <p:cNvPr id="10" name="TextBox 9">
            <a:extLst>
              <a:ext uri="{FF2B5EF4-FFF2-40B4-BE49-F238E27FC236}">
                <a16:creationId xmlns:a16="http://schemas.microsoft.com/office/drawing/2014/main" id="{F22CAA2B-FA83-4FEF-B7D5-292059540A97}"/>
              </a:ext>
            </a:extLst>
          </p:cNvPr>
          <p:cNvSpPr txBox="1"/>
          <p:nvPr/>
        </p:nvSpPr>
        <p:spPr>
          <a:xfrm>
            <a:off x="2845653" y="4195123"/>
            <a:ext cx="3377915" cy="769634"/>
          </a:xfrm>
          <a:prstGeom prst="rect">
            <a:avLst/>
          </a:prstGeom>
          <a:noFill/>
        </p:spPr>
        <p:txBody>
          <a:bodyPr wrap="square" rtlCol="0">
            <a:spAutoFit/>
          </a:bodyPr>
          <a:lstStyle/>
          <a:p>
            <a:pPr algn="ctr" defTabSz="914332">
              <a:defRPr/>
            </a:pPr>
            <a:r>
              <a:rPr lang="en-GB" sz="1467" kern="0">
                <a:ea typeface="Apis For Office" panose="020B0504010101010104" pitchFamily="34" charset="0"/>
                <a:cs typeface="Arial" panose="020B0604020202020204" pitchFamily="34" charset="0"/>
              </a:rPr>
              <a:t>↓ HDL and ↑ LDL cholesterol</a:t>
            </a:r>
            <a:br>
              <a:rPr lang="en-GB" sz="1467" kern="0">
                <a:highlight>
                  <a:srgbClr val="FFFF00"/>
                </a:highlight>
                <a:ea typeface="Apis For Office" panose="020B0504010101010104" pitchFamily="34" charset="0"/>
                <a:cs typeface="Arial" panose="020B0604020202020204" pitchFamily="34" charset="0"/>
              </a:rPr>
            </a:br>
            <a:r>
              <a:rPr lang="en-GB" sz="1467" kern="0">
                <a:ea typeface="Apis For Office" panose="020B0504010101010104" pitchFamily="34" charset="0"/>
                <a:cs typeface="Arial" panose="020B0604020202020204" pitchFamily="34" charset="0"/>
              </a:rPr>
              <a:t>↑ Glucose production</a:t>
            </a:r>
            <a:br>
              <a:rPr lang="en-GB" sz="1467" kern="0">
                <a:ea typeface="Apis For Office" panose="020B0504010101010104" pitchFamily="34" charset="0"/>
                <a:cs typeface="Arial" panose="020B0604020202020204" pitchFamily="34" charset="0"/>
              </a:rPr>
            </a:br>
            <a:r>
              <a:rPr lang="en-GB" sz="1467" kern="0">
                <a:ea typeface="Apis For Office" panose="020B0504010101010104" pitchFamily="34" charset="0"/>
                <a:cs typeface="Arial" panose="020B0604020202020204" pitchFamily="34" charset="0"/>
              </a:rPr>
              <a:t>↑ Insulin resistance</a:t>
            </a:r>
          </a:p>
        </p:txBody>
      </p:sp>
      <p:sp>
        <p:nvSpPr>
          <p:cNvPr id="11" name="TextBox 10">
            <a:extLst>
              <a:ext uri="{FF2B5EF4-FFF2-40B4-BE49-F238E27FC236}">
                <a16:creationId xmlns:a16="http://schemas.microsoft.com/office/drawing/2014/main" id="{42386DB1-A1F8-4011-9F29-C42EEE8B408E}"/>
              </a:ext>
            </a:extLst>
          </p:cNvPr>
          <p:cNvSpPr txBox="1"/>
          <p:nvPr/>
        </p:nvSpPr>
        <p:spPr>
          <a:xfrm>
            <a:off x="8687600" y="4195123"/>
            <a:ext cx="2195152" cy="318100"/>
          </a:xfrm>
          <a:prstGeom prst="rect">
            <a:avLst/>
          </a:prstGeom>
          <a:noFill/>
        </p:spPr>
        <p:txBody>
          <a:bodyPr wrap="square" rtlCol="0">
            <a:spAutoFit/>
          </a:bodyPr>
          <a:lstStyle/>
          <a:p>
            <a:pPr algn="ctr" defTabSz="914332">
              <a:defRPr/>
            </a:pPr>
            <a:r>
              <a:rPr lang="en-GB" sz="1467" kern="0">
                <a:ea typeface="Apis For Office" panose="020B0504010101010104" pitchFamily="34" charset="0"/>
                <a:cs typeface="Arial" panose="020B0604020202020204" pitchFamily="34" charset="0"/>
              </a:rPr>
              <a:t>↓ Insulin secretion</a:t>
            </a:r>
          </a:p>
        </p:txBody>
      </p:sp>
      <p:cxnSp>
        <p:nvCxnSpPr>
          <p:cNvPr id="13" name="Straight Arrow Connector 12">
            <a:extLst>
              <a:ext uri="{FF2B5EF4-FFF2-40B4-BE49-F238E27FC236}">
                <a16:creationId xmlns:a16="http://schemas.microsoft.com/office/drawing/2014/main" id="{7C8C2B1C-EBA7-488F-8A1F-C47D80CCE4CA}"/>
              </a:ext>
            </a:extLst>
          </p:cNvPr>
          <p:cNvCxnSpPr>
            <a:cxnSpLocks/>
          </p:cNvCxnSpPr>
          <p:nvPr/>
        </p:nvCxnSpPr>
        <p:spPr>
          <a:xfrm>
            <a:off x="6010515" y="3586595"/>
            <a:ext cx="1597518" cy="63004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069F87-7280-43D0-BDE1-6DA138579DED}"/>
              </a:ext>
            </a:extLst>
          </p:cNvPr>
          <p:cNvCxnSpPr>
            <a:cxnSpLocks/>
          </p:cNvCxnSpPr>
          <p:nvPr/>
        </p:nvCxnSpPr>
        <p:spPr>
          <a:xfrm flipH="1">
            <a:off x="1916586" y="3586595"/>
            <a:ext cx="4093931" cy="63004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C6453E-E572-4341-BC21-51F207F041A4}"/>
              </a:ext>
            </a:extLst>
          </p:cNvPr>
          <p:cNvCxnSpPr>
            <a:cxnSpLocks/>
          </p:cNvCxnSpPr>
          <p:nvPr/>
        </p:nvCxnSpPr>
        <p:spPr>
          <a:xfrm>
            <a:off x="6010515" y="3586595"/>
            <a:ext cx="3774661" cy="63004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ket 15">
            <a:extLst>
              <a:ext uri="{FF2B5EF4-FFF2-40B4-BE49-F238E27FC236}">
                <a16:creationId xmlns:a16="http://schemas.microsoft.com/office/drawing/2014/main" id="{172BDC3F-7E4F-49CA-97E9-A737CEF63EA9}"/>
              </a:ext>
            </a:extLst>
          </p:cNvPr>
          <p:cNvSpPr/>
          <p:nvPr/>
        </p:nvSpPr>
        <p:spPr>
          <a:xfrm rot="5400000">
            <a:off x="3011366" y="4550777"/>
            <a:ext cx="123969" cy="2313531"/>
          </a:xfrm>
          <a:prstGeom prst="righ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2">
              <a:defRPr/>
            </a:pPr>
            <a:endParaRPr lang="en-GB" sz="2133" kern="0">
              <a:ea typeface="Apis For Office" panose="020B0504010101010104" pitchFamily="34" charset="0"/>
              <a:cs typeface="Arial" panose="020B0604020202020204" pitchFamily="34" charset="0"/>
            </a:endParaRPr>
          </a:p>
        </p:txBody>
      </p:sp>
      <p:sp>
        <p:nvSpPr>
          <p:cNvPr id="17" name="TextBox 16">
            <a:extLst>
              <a:ext uri="{FF2B5EF4-FFF2-40B4-BE49-F238E27FC236}">
                <a16:creationId xmlns:a16="http://schemas.microsoft.com/office/drawing/2014/main" id="{BEA5342E-AA2E-4E89-908A-43B070BC3D97}"/>
              </a:ext>
            </a:extLst>
          </p:cNvPr>
          <p:cNvSpPr txBox="1"/>
          <p:nvPr/>
        </p:nvSpPr>
        <p:spPr>
          <a:xfrm>
            <a:off x="1389607" y="5753570"/>
            <a:ext cx="3121028" cy="420564"/>
          </a:xfrm>
          <a:prstGeom prst="rect">
            <a:avLst/>
          </a:prstGeom>
          <a:noFill/>
        </p:spPr>
        <p:txBody>
          <a:bodyPr wrap="square" rtlCol="0">
            <a:spAutoFit/>
          </a:bodyPr>
          <a:lstStyle/>
          <a:p>
            <a:pPr algn="ctr" defTabSz="914332">
              <a:defRPr/>
            </a:pPr>
            <a:r>
              <a:rPr lang="en-GB" sz="2133" b="1" kern="0">
                <a:ea typeface="Apis For Office" panose="020B0504010101010104" pitchFamily="34" charset="0"/>
                <a:cs typeface="Arial" panose="020B0604020202020204" pitchFamily="34" charset="0"/>
              </a:rPr>
              <a:t>CVD</a:t>
            </a:r>
          </a:p>
        </p:txBody>
      </p:sp>
      <p:sp>
        <p:nvSpPr>
          <p:cNvPr id="18" name="TextBox 17">
            <a:extLst>
              <a:ext uri="{FF2B5EF4-FFF2-40B4-BE49-F238E27FC236}">
                <a16:creationId xmlns:a16="http://schemas.microsoft.com/office/drawing/2014/main" id="{5AB1258E-63DE-469E-81B7-4B18BBD7DB91}"/>
              </a:ext>
            </a:extLst>
          </p:cNvPr>
          <p:cNvSpPr txBox="1"/>
          <p:nvPr/>
        </p:nvSpPr>
        <p:spPr>
          <a:xfrm>
            <a:off x="6096187" y="5753570"/>
            <a:ext cx="1779644" cy="420564"/>
          </a:xfrm>
          <a:prstGeom prst="rect">
            <a:avLst/>
          </a:prstGeom>
          <a:noFill/>
        </p:spPr>
        <p:txBody>
          <a:bodyPr wrap="square" rtlCol="0">
            <a:spAutoFit/>
          </a:bodyPr>
          <a:lstStyle/>
          <a:p>
            <a:pPr algn="ctr" defTabSz="914332">
              <a:defRPr/>
            </a:pPr>
            <a:r>
              <a:rPr lang="en-GB" sz="2133" b="1" kern="0">
                <a:ea typeface="Apis For Office" panose="020B0504010101010104" pitchFamily="34" charset="0"/>
                <a:cs typeface="Arial" panose="020B0604020202020204" pitchFamily="34" charset="0"/>
              </a:rPr>
              <a:t>T2D</a:t>
            </a:r>
          </a:p>
        </p:txBody>
      </p:sp>
      <p:cxnSp>
        <p:nvCxnSpPr>
          <p:cNvPr id="19" name="Straight Arrow Connector 18">
            <a:extLst>
              <a:ext uri="{FF2B5EF4-FFF2-40B4-BE49-F238E27FC236}">
                <a16:creationId xmlns:a16="http://schemas.microsoft.com/office/drawing/2014/main" id="{77F361F1-40AD-4D5C-A24F-C730A59B1272}"/>
              </a:ext>
            </a:extLst>
          </p:cNvPr>
          <p:cNvCxnSpPr>
            <a:cxnSpLocks/>
          </p:cNvCxnSpPr>
          <p:nvPr/>
        </p:nvCxnSpPr>
        <p:spPr>
          <a:xfrm flipH="1">
            <a:off x="4534611" y="3586595"/>
            <a:ext cx="1475904" cy="63004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CABB5B0-6D6C-4588-92E7-294FBF17B475}"/>
              </a:ext>
            </a:extLst>
          </p:cNvPr>
          <p:cNvSpPr txBox="1"/>
          <p:nvPr/>
        </p:nvSpPr>
        <p:spPr>
          <a:xfrm>
            <a:off x="6594119" y="4195124"/>
            <a:ext cx="2027827" cy="543867"/>
          </a:xfrm>
          <a:prstGeom prst="rect">
            <a:avLst/>
          </a:prstGeom>
          <a:noFill/>
        </p:spPr>
        <p:txBody>
          <a:bodyPr wrap="square" rtlCol="0">
            <a:spAutoFit/>
          </a:bodyPr>
          <a:lstStyle/>
          <a:p>
            <a:pPr algn="ctr" defTabSz="914332">
              <a:defRPr/>
            </a:pPr>
            <a:r>
              <a:rPr lang="en-GB" sz="1467" kern="0">
                <a:ea typeface="Apis For Office" panose="020B0504010101010104" pitchFamily="34" charset="0"/>
                <a:cs typeface="Arial" panose="020B0604020202020204" pitchFamily="34" charset="0"/>
              </a:rPr>
              <a:t>↓ Glucose uptake</a:t>
            </a:r>
            <a:br>
              <a:rPr lang="en-GB" sz="1467" kern="0">
                <a:ea typeface="Apis For Office" panose="020B0504010101010104" pitchFamily="34" charset="0"/>
                <a:cs typeface="Arial" panose="020B0604020202020204" pitchFamily="34" charset="0"/>
              </a:rPr>
            </a:br>
            <a:r>
              <a:rPr lang="en-GB" sz="1467" kern="0">
                <a:ea typeface="Apis For Office" panose="020B0504010101010104" pitchFamily="34" charset="0"/>
                <a:cs typeface="Arial" panose="020B0604020202020204" pitchFamily="34" charset="0"/>
              </a:rPr>
              <a:t>↑ Insulin resistance</a:t>
            </a:r>
          </a:p>
        </p:txBody>
      </p:sp>
      <p:sp>
        <p:nvSpPr>
          <p:cNvPr id="21" name="Right Arrow 15">
            <a:extLst>
              <a:ext uri="{FF2B5EF4-FFF2-40B4-BE49-F238E27FC236}">
                <a16:creationId xmlns:a16="http://schemas.microsoft.com/office/drawing/2014/main" id="{39115059-E9BF-4819-A0D7-F90585C4EB85}"/>
              </a:ext>
            </a:extLst>
          </p:cNvPr>
          <p:cNvSpPr/>
          <p:nvPr/>
        </p:nvSpPr>
        <p:spPr>
          <a:xfrm rot="10800000">
            <a:off x="7741919" y="3031516"/>
            <a:ext cx="1156213" cy="71455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endParaRPr lang="en-GB" sz="2133" b="1" kern="0">
              <a:solidFill>
                <a:schemeClr val="tx1"/>
              </a:solidFill>
              <a:ea typeface="Apis For Office" panose="020B0504010101010104" pitchFamily="34" charset="0"/>
              <a:cs typeface="Arial" panose="020B0604020202020204" pitchFamily="34" charset="0"/>
            </a:endParaRPr>
          </a:p>
        </p:txBody>
      </p:sp>
      <p:sp>
        <p:nvSpPr>
          <p:cNvPr id="22" name="Right Bracket 21">
            <a:extLst>
              <a:ext uri="{FF2B5EF4-FFF2-40B4-BE49-F238E27FC236}">
                <a16:creationId xmlns:a16="http://schemas.microsoft.com/office/drawing/2014/main" id="{C0B0E104-A27A-45B8-AABF-B73FD904E4A0}"/>
              </a:ext>
            </a:extLst>
          </p:cNvPr>
          <p:cNvSpPr/>
          <p:nvPr/>
        </p:nvSpPr>
        <p:spPr>
          <a:xfrm rot="5400000">
            <a:off x="7131037" y="2814105"/>
            <a:ext cx="120403" cy="5790447"/>
          </a:xfrm>
          <a:prstGeom prst="righ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2">
              <a:defRPr/>
            </a:pPr>
            <a:endParaRPr lang="en-GB" sz="2133" kern="0">
              <a:ea typeface="Apis For Office" panose="020B0504010101010104" pitchFamily="34" charset="0"/>
              <a:cs typeface="Arial" panose="020B0604020202020204" pitchFamily="34" charset="0"/>
            </a:endParaRPr>
          </a:p>
        </p:txBody>
      </p:sp>
      <p:sp>
        <p:nvSpPr>
          <p:cNvPr id="23" name="Freeform 49">
            <a:extLst>
              <a:ext uri="{FF2B5EF4-FFF2-40B4-BE49-F238E27FC236}">
                <a16:creationId xmlns:a16="http://schemas.microsoft.com/office/drawing/2014/main" id="{7D54580D-F12B-4950-8F81-8FAD29C979A8}"/>
              </a:ext>
            </a:extLst>
          </p:cNvPr>
          <p:cNvSpPr>
            <a:spLocks/>
          </p:cNvSpPr>
          <p:nvPr/>
        </p:nvSpPr>
        <p:spPr bwMode="auto">
          <a:xfrm>
            <a:off x="4024800" y="5037485"/>
            <a:ext cx="807419" cy="547025"/>
          </a:xfrm>
          <a:custGeom>
            <a:avLst/>
            <a:gdLst>
              <a:gd name="T0" fmla="*/ 2584 w 4353"/>
              <a:gd name="T1" fmla="*/ 201 h 2953"/>
              <a:gd name="T2" fmla="*/ 2512 w 4353"/>
              <a:gd name="T3" fmla="*/ 201 h 2953"/>
              <a:gd name="T4" fmla="*/ 2345 w 4353"/>
              <a:gd name="T5" fmla="*/ 231 h 2953"/>
              <a:gd name="T6" fmla="*/ 2299 w 4353"/>
              <a:gd name="T7" fmla="*/ 372 h 2953"/>
              <a:gd name="T8" fmla="*/ 2325 w 4353"/>
              <a:gd name="T9" fmla="*/ 396 h 2953"/>
              <a:gd name="T10" fmla="*/ 2371 w 4353"/>
              <a:gd name="T11" fmla="*/ 456 h 2953"/>
              <a:gd name="T12" fmla="*/ 2413 w 4353"/>
              <a:gd name="T13" fmla="*/ 641 h 2953"/>
              <a:gd name="T14" fmla="*/ 2467 w 4353"/>
              <a:gd name="T15" fmla="*/ 1436 h 2953"/>
              <a:gd name="T16" fmla="*/ 2401 w 4353"/>
              <a:gd name="T17" fmla="*/ 1582 h 2953"/>
              <a:gd name="T18" fmla="*/ 2196 w 4353"/>
              <a:gd name="T19" fmla="*/ 1709 h 2953"/>
              <a:gd name="T20" fmla="*/ 1887 w 4353"/>
              <a:gd name="T21" fmla="*/ 1855 h 2953"/>
              <a:gd name="T22" fmla="*/ 1642 w 4353"/>
              <a:gd name="T23" fmla="*/ 2035 h 2953"/>
              <a:gd name="T24" fmla="*/ 1142 w 4353"/>
              <a:gd name="T25" fmla="*/ 2551 h 2953"/>
              <a:gd name="T26" fmla="*/ 835 w 4353"/>
              <a:gd name="T27" fmla="*/ 2866 h 2953"/>
              <a:gd name="T28" fmla="*/ 551 w 4353"/>
              <a:gd name="T29" fmla="*/ 2809 h 2953"/>
              <a:gd name="T30" fmla="*/ 262 w 4353"/>
              <a:gd name="T31" fmla="*/ 2058 h 2953"/>
              <a:gd name="T32" fmla="*/ 101 w 4353"/>
              <a:gd name="T33" fmla="*/ 1623 h 2953"/>
              <a:gd name="T34" fmla="*/ 17 w 4353"/>
              <a:gd name="T35" fmla="*/ 1308 h 2953"/>
              <a:gd name="T36" fmla="*/ 138 w 4353"/>
              <a:gd name="T37" fmla="*/ 632 h 2953"/>
              <a:gd name="T38" fmla="*/ 473 w 4353"/>
              <a:gd name="T39" fmla="*/ 285 h 2953"/>
              <a:gd name="T40" fmla="*/ 1194 w 4353"/>
              <a:gd name="T41" fmla="*/ 29 h 2953"/>
              <a:gd name="T42" fmla="*/ 1900 w 4353"/>
              <a:gd name="T43" fmla="*/ 41 h 2953"/>
              <a:gd name="T44" fmla="*/ 2242 w 4353"/>
              <a:gd name="T45" fmla="*/ 64 h 2953"/>
              <a:gd name="T46" fmla="*/ 2690 w 4353"/>
              <a:gd name="T47" fmla="*/ 72 h 2953"/>
              <a:gd name="T48" fmla="*/ 3364 w 4353"/>
              <a:gd name="T49" fmla="*/ 95 h 2953"/>
              <a:gd name="T50" fmla="*/ 3942 w 4353"/>
              <a:gd name="T51" fmla="*/ 134 h 2953"/>
              <a:gd name="T52" fmla="*/ 4211 w 4353"/>
              <a:gd name="T53" fmla="*/ 161 h 2953"/>
              <a:gd name="T54" fmla="*/ 4318 w 4353"/>
              <a:gd name="T55" fmla="*/ 337 h 2953"/>
              <a:gd name="T56" fmla="*/ 4234 w 4353"/>
              <a:gd name="T57" fmla="*/ 476 h 2953"/>
              <a:gd name="T58" fmla="*/ 3491 w 4353"/>
              <a:gd name="T59" fmla="*/ 1137 h 2953"/>
              <a:gd name="T60" fmla="*/ 2926 w 4353"/>
              <a:gd name="T61" fmla="*/ 1432 h 2953"/>
              <a:gd name="T62" fmla="*/ 2706 w 4353"/>
              <a:gd name="T63" fmla="*/ 1442 h 2953"/>
              <a:gd name="T64" fmla="*/ 2594 w 4353"/>
              <a:gd name="T65" fmla="*/ 1354 h 2953"/>
              <a:gd name="T66" fmla="*/ 2548 w 4353"/>
              <a:gd name="T67" fmla="*/ 1204 h 2953"/>
              <a:gd name="T68" fmla="*/ 2494 w 4353"/>
              <a:gd name="T69" fmla="*/ 607 h 2953"/>
              <a:gd name="T70" fmla="*/ 2577 w 4353"/>
              <a:gd name="T71" fmla="*/ 219 h 2953"/>
              <a:gd name="T72" fmla="*/ 2584 w 4353"/>
              <a:gd name="T73" fmla="*/ 201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53" h="2953">
                <a:moveTo>
                  <a:pt x="2584" y="201"/>
                </a:moveTo>
                <a:cubicBezTo>
                  <a:pt x="2558" y="201"/>
                  <a:pt x="2534" y="198"/>
                  <a:pt x="2512" y="201"/>
                </a:cubicBezTo>
                <a:cubicBezTo>
                  <a:pt x="2456" y="209"/>
                  <a:pt x="2400" y="218"/>
                  <a:pt x="2345" y="231"/>
                </a:cubicBezTo>
                <a:cubicBezTo>
                  <a:pt x="2284" y="245"/>
                  <a:pt x="2260" y="322"/>
                  <a:pt x="2299" y="372"/>
                </a:cubicBezTo>
                <a:cubicBezTo>
                  <a:pt x="2306" y="381"/>
                  <a:pt x="2315" y="390"/>
                  <a:pt x="2325" y="396"/>
                </a:cubicBezTo>
                <a:cubicBezTo>
                  <a:pt x="2350" y="409"/>
                  <a:pt x="2365" y="430"/>
                  <a:pt x="2371" y="456"/>
                </a:cubicBezTo>
                <a:cubicBezTo>
                  <a:pt x="2387" y="517"/>
                  <a:pt x="2404" y="578"/>
                  <a:pt x="2413" y="641"/>
                </a:cubicBezTo>
                <a:cubicBezTo>
                  <a:pt x="2451" y="904"/>
                  <a:pt x="2463" y="1170"/>
                  <a:pt x="2467" y="1436"/>
                </a:cubicBezTo>
                <a:cubicBezTo>
                  <a:pt x="2468" y="1497"/>
                  <a:pt x="2445" y="1543"/>
                  <a:pt x="2401" y="1582"/>
                </a:cubicBezTo>
                <a:cubicBezTo>
                  <a:pt x="2341" y="1637"/>
                  <a:pt x="2269" y="1674"/>
                  <a:pt x="2196" y="1709"/>
                </a:cubicBezTo>
                <a:cubicBezTo>
                  <a:pt x="2094" y="1758"/>
                  <a:pt x="1990" y="1806"/>
                  <a:pt x="1887" y="1855"/>
                </a:cubicBezTo>
                <a:cubicBezTo>
                  <a:pt x="1794" y="1900"/>
                  <a:pt x="1714" y="1962"/>
                  <a:pt x="1642" y="2035"/>
                </a:cubicBezTo>
                <a:cubicBezTo>
                  <a:pt x="1474" y="2206"/>
                  <a:pt x="1309" y="2379"/>
                  <a:pt x="1142" y="2551"/>
                </a:cubicBezTo>
                <a:cubicBezTo>
                  <a:pt x="1040" y="2656"/>
                  <a:pt x="940" y="2763"/>
                  <a:pt x="835" y="2866"/>
                </a:cubicBezTo>
                <a:cubicBezTo>
                  <a:pt x="745" y="2953"/>
                  <a:pt x="605" y="2924"/>
                  <a:pt x="551" y="2809"/>
                </a:cubicBezTo>
                <a:cubicBezTo>
                  <a:pt x="435" y="2566"/>
                  <a:pt x="346" y="2313"/>
                  <a:pt x="262" y="2058"/>
                </a:cubicBezTo>
                <a:cubicBezTo>
                  <a:pt x="213" y="1911"/>
                  <a:pt x="155" y="1768"/>
                  <a:pt x="101" y="1623"/>
                </a:cubicBezTo>
                <a:cubicBezTo>
                  <a:pt x="62" y="1521"/>
                  <a:pt x="24" y="1418"/>
                  <a:pt x="17" y="1308"/>
                </a:cubicBezTo>
                <a:cubicBezTo>
                  <a:pt x="0" y="1073"/>
                  <a:pt x="21" y="844"/>
                  <a:pt x="138" y="632"/>
                </a:cubicBezTo>
                <a:cubicBezTo>
                  <a:pt x="218" y="486"/>
                  <a:pt x="335" y="376"/>
                  <a:pt x="473" y="285"/>
                </a:cubicBezTo>
                <a:cubicBezTo>
                  <a:pt x="692" y="141"/>
                  <a:pt x="935" y="61"/>
                  <a:pt x="1194" y="29"/>
                </a:cubicBezTo>
                <a:cubicBezTo>
                  <a:pt x="1430" y="0"/>
                  <a:pt x="1664" y="9"/>
                  <a:pt x="1900" y="41"/>
                </a:cubicBezTo>
                <a:cubicBezTo>
                  <a:pt x="2013" y="57"/>
                  <a:pt x="2128" y="59"/>
                  <a:pt x="2242" y="64"/>
                </a:cubicBezTo>
                <a:cubicBezTo>
                  <a:pt x="2392" y="69"/>
                  <a:pt x="2541" y="74"/>
                  <a:pt x="2690" y="72"/>
                </a:cubicBezTo>
                <a:cubicBezTo>
                  <a:pt x="2915" y="68"/>
                  <a:pt x="3139" y="83"/>
                  <a:pt x="3364" y="95"/>
                </a:cubicBezTo>
                <a:cubicBezTo>
                  <a:pt x="3557" y="106"/>
                  <a:pt x="3749" y="119"/>
                  <a:pt x="3942" y="134"/>
                </a:cubicBezTo>
                <a:cubicBezTo>
                  <a:pt x="4032" y="140"/>
                  <a:pt x="4121" y="150"/>
                  <a:pt x="4211" y="161"/>
                </a:cubicBezTo>
                <a:cubicBezTo>
                  <a:pt x="4315" y="174"/>
                  <a:pt x="4353" y="237"/>
                  <a:pt x="4318" y="337"/>
                </a:cubicBezTo>
                <a:cubicBezTo>
                  <a:pt x="4299" y="389"/>
                  <a:pt x="4272" y="436"/>
                  <a:pt x="4234" y="476"/>
                </a:cubicBezTo>
                <a:cubicBezTo>
                  <a:pt x="4009" y="721"/>
                  <a:pt x="3765" y="946"/>
                  <a:pt x="3491" y="1137"/>
                </a:cubicBezTo>
                <a:cubicBezTo>
                  <a:pt x="3316" y="1259"/>
                  <a:pt x="3127" y="1358"/>
                  <a:pt x="2926" y="1432"/>
                </a:cubicBezTo>
                <a:cubicBezTo>
                  <a:pt x="2854" y="1459"/>
                  <a:pt x="2780" y="1461"/>
                  <a:pt x="2706" y="1442"/>
                </a:cubicBezTo>
                <a:cubicBezTo>
                  <a:pt x="2656" y="1428"/>
                  <a:pt x="2619" y="1399"/>
                  <a:pt x="2594" y="1354"/>
                </a:cubicBezTo>
                <a:cubicBezTo>
                  <a:pt x="2569" y="1307"/>
                  <a:pt x="2557" y="1256"/>
                  <a:pt x="2548" y="1204"/>
                </a:cubicBezTo>
                <a:cubicBezTo>
                  <a:pt x="2516" y="1006"/>
                  <a:pt x="2494" y="808"/>
                  <a:pt x="2494" y="607"/>
                </a:cubicBezTo>
                <a:cubicBezTo>
                  <a:pt x="2494" y="472"/>
                  <a:pt x="2523" y="343"/>
                  <a:pt x="2577" y="219"/>
                </a:cubicBezTo>
                <a:cubicBezTo>
                  <a:pt x="2579" y="214"/>
                  <a:pt x="2581" y="209"/>
                  <a:pt x="2584" y="201"/>
                </a:cubicBezTo>
                <a:close/>
              </a:path>
            </a:pathLst>
          </a:custGeom>
          <a:noFill/>
          <a:ln w="19050">
            <a:solidFill>
              <a:schemeClr val="tx1"/>
            </a:solidFill>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grpSp>
        <p:nvGrpSpPr>
          <p:cNvPr id="24" name="Group 73">
            <a:extLst>
              <a:ext uri="{FF2B5EF4-FFF2-40B4-BE49-F238E27FC236}">
                <a16:creationId xmlns:a16="http://schemas.microsoft.com/office/drawing/2014/main" id="{0CCEDF76-A585-4D0C-A17E-5E13B58988BF}"/>
              </a:ext>
            </a:extLst>
          </p:cNvPr>
          <p:cNvGrpSpPr>
            <a:grpSpLocks noChangeAspect="1"/>
          </p:cNvGrpSpPr>
          <p:nvPr/>
        </p:nvGrpSpPr>
        <p:grpSpPr bwMode="auto">
          <a:xfrm>
            <a:off x="9374548" y="4773026"/>
            <a:ext cx="972721" cy="711748"/>
            <a:chOff x="1759" y="835"/>
            <a:chExt cx="2214" cy="1620"/>
          </a:xfrm>
          <a:noFill/>
        </p:grpSpPr>
        <p:sp>
          <p:nvSpPr>
            <p:cNvPr id="25" name="Freeform 74">
              <a:extLst>
                <a:ext uri="{FF2B5EF4-FFF2-40B4-BE49-F238E27FC236}">
                  <a16:creationId xmlns:a16="http://schemas.microsoft.com/office/drawing/2014/main" id="{AC64DA5A-022A-48B5-A344-8BA8DD710FCF}"/>
                </a:ext>
              </a:extLst>
            </p:cNvPr>
            <p:cNvSpPr>
              <a:spLocks/>
            </p:cNvSpPr>
            <p:nvPr/>
          </p:nvSpPr>
          <p:spPr bwMode="auto">
            <a:xfrm>
              <a:off x="2085" y="835"/>
              <a:ext cx="1888" cy="1382"/>
            </a:xfrm>
            <a:custGeom>
              <a:avLst/>
              <a:gdLst>
                <a:gd name="T0" fmla="*/ 459 w 1256"/>
                <a:gd name="T1" fmla="*/ 281 h 920"/>
                <a:gd name="T2" fmla="*/ 523 w 1256"/>
                <a:gd name="T3" fmla="*/ 262 h 920"/>
                <a:gd name="T4" fmla="*/ 605 w 1256"/>
                <a:gd name="T5" fmla="*/ 260 h 920"/>
                <a:gd name="T6" fmla="*/ 643 w 1256"/>
                <a:gd name="T7" fmla="*/ 262 h 920"/>
                <a:gd name="T8" fmla="*/ 678 w 1256"/>
                <a:gd name="T9" fmla="*/ 261 h 920"/>
                <a:gd name="T10" fmla="*/ 751 w 1256"/>
                <a:gd name="T11" fmla="*/ 246 h 920"/>
                <a:gd name="T12" fmla="*/ 763 w 1256"/>
                <a:gd name="T13" fmla="*/ 241 h 920"/>
                <a:gd name="T14" fmla="*/ 861 w 1256"/>
                <a:gd name="T15" fmla="*/ 205 h 920"/>
                <a:gd name="T16" fmla="*/ 939 w 1256"/>
                <a:gd name="T17" fmla="*/ 151 h 920"/>
                <a:gd name="T18" fmla="*/ 995 w 1256"/>
                <a:gd name="T19" fmla="*/ 98 h 920"/>
                <a:gd name="T20" fmla="*/ 1007 w 1256"/>
                <a:gd name="T21" fmla="*/ 89 h 920"/>
                <a:gd name="T22" fmla="*/ 1071 w 1256"/>
                <a:gd name="T23" fmla="*/ 55 h 920"/>
                <a:gd name="T24" fmla="*/ 1128 w 1256"/>
                <a:gd name="T25" fmla="*/ 31 h 920"/>
                <a:gd name="T26" fmla="*/ 1182 w 1256"/>
                <a:gd name="T27" fmla="*/ 5 h 920"/>
                <a:gd name="T28" fmla="*/ 1233 w 1256"/>
                <a:gd name="T29" fmla="*/ 24 h 920"/>
                <a:gd name="T30" fmla="*/ 1233 w 1256"/>
                <a:gd name="T31" fmla="*/ 78 h 920"/>
                <a:gd name="T32" fmla="*/ 1236 w 1256"/>
                <a:gd name="T33" fmla="*/ 142 h 920"/>
                <a:gd name="T34" fmla="*/ 1218 w 1256"/>
                <a:gd name="T35" fmla="*/ 200 h 920"/>
                <a:gd name="T36" fmla="*/ 1180 w 1256"/>
                <a:gd name="T37" fmla="*/ 261 h 920"/>
                <a:gd name="T38" fmla="*/ 1155 w 1256"/>
                <a:gd name="T39" fmla="*/ 287 h 920"/>
                <a:gd name="T40" fmla="*/ 1108 w 1256"/>
                <a:gd name="T41" fmla="*/ 352 h 920"/>
                <a:gd name="T42" fmla="*/ 1080 w 1256"/>
                <a:gd name="T43" fmla="*/ 389 h 920"/>
                <a:gd name="T44" fmla="*/ 1030 w 1256"/>
                <a:gd name="T45" fmla="*/ 432 h 920"/>
                <a:gd name="T46" fmla="*/ 977 w 1256"/>
                <a:gd name="T47" fmla="*/ 471 h 920"/>
                <a:gd name="T48" fmla="*/ 920 w 1256"/>
                <a:gd name="T49" fmla="*/ 515 h 920"/>
                <a:gd name="T50" fmla="*/ 834 w 1256"/>
                <a:gd name="T51" fmla="*/ 541 h 920"/>
                <a:gd name="T52" fmla="*/ 787 w 1256"/>
                <a:gd name="T53" fmla="*/ 547 h 920"/>
                <a:gd name="T54" fmla="*/ 728 w 1256"/>
                <a:gd name="T55" fmla="*/ 566 h 920"/>
                <a:gd name="T56" fmla="*/ 671 w 1256"/>
                <a:gd name="T57" fmla="*/ 577 h 920"/>
                <a:gd name="T58" fmla="*/ 643 w 1256"/>
                <a:gd name="T59" fmla="*/ 590 h 920"/>
                <a:gd name="T60" fmla="*/ 583 w 1256"/>
                <a:gd name="T61" fmla="*/ 615 h 920"/>
                <a:gd name="T62" fmla="*/ 530 w 1256"/>
                <a:gd name="T63" fmla="*/ 652 h 920"/>
                <a:gd name="T64" fmla="*/ 502 w 1256"/>
                <a:gd name="T65" fmla="*/ 688 h 920"/>
                <a:gd name="T66" fmla="*/ 502 w 1256"/>
                <a:gd name="T67" fmla="*/ 732 h 920"/>
                <a:gd name="T68" fmla="*/ 432 w 1256"/>
                <a:gd name="T69" fmla="*/ 816 h 920"/>
                <a:gd name="T70" fmla="*/ 404 w 1256"/>
                <a:gd name="T71" fmla="*/ 844 h 920"/>
                <a:gd name="T72" fmla="*/ 362 w 1256"/>
                <a:gd name="T73" fmla="*/ 879 h 920"/>
                <a:gd name="T74" fmla="*/ 327 w 1256"/>
                <a:gd name="T75" fmla="*/ 882 h 920"/>
                <a:gd name="T76" fmla="*/ 258 w 1256"/>
                <a:gd name="T77" fmla="*/ 898 h 920"/>
                <a:gd name="T78" fmla="*/ 127 w 1256"/>
                <a:gd name="T79" fmla="*/ 852 h 920"/>
                <a:gd name="T80" fmla="*/ 88 w 1256"/>
                <a:gd name="T81" fmla="*/ 812 h 920"/>
                <a:gd name="T82" fmla="*/ 22 w 1256"/>
                <a:gd name="T83" fmla="*/ 672 h 920"/>
                <a:gd name="T84" fmla="*/ 15 w 1256"/>
                <a:gd name="T85" fmla="*/ 606 h 920"/>
                <a:gd name="T86" fmla="*/ 31 w 1256"/>
                <a:gd name="T87" fmla="*/ 520 h 920"/>
                <a:gd name="T88" fmla="*/ 49 w 1256"/>
                <a:gd name="T89" fmla="*/ 480 h 920"/>
                <a:gd name="T90" fmla="*/ 69 w 1256"/>
                <a:gd name="T91" fmla="*/ 441 h 920"/>
                <a:gd name="T92" fmla="*/ 115 w 1256"/>
                <a:gd name="T93" fmla="*/ 373 h 920"/>
                <a:gd name="T94" fmla="*/ 187 w 1256"/>
                <a:gd name="T95" fmla="*/ 315 h 920"/>
                <a:gd name="T96" fmla="*/ 221 w 1256"/>
                <a:gd name="T97" fmla="*/ 299 h 920"/>
                <a:gd name="T98" fmla="*/ 273 w 1256"/>
                <a:gd name="T99" fmla="*/ 290 h 920"/>
                <a:gd name="T100" fmla="*/ 347 w 1256"/>
                <a:gd name="T101" fmla="*/ 285 h 920"/>
                <a:gd name="T102" fmla="*/ 388 w 1256"/>
                <a:gd name="T103" fmla="*/ 270 h 920"/>
                <a:gd name="T104" fmla="*/ 459 w 1256"/>
                <a:gd name="T105" fmla="*/ 28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920">
                  <a:moveTo>
                    <a:pt x="459" y="281"/>
                  </a:moveTo>
                  <a:cubicBezTo>
                    <a:pt x="476" y="258"/>
                    <a:pt x="499" y="256"/>
                    <a:pt x="523" y="262"/>
                  </a:cubicBezTo>
                  <a:cubicBezTo>
                    <a:pt x="551" y="269"/>
                    <a:pt x="577" y="269"/>
                    <a:pt x="605" y="260"/>
                  </a:cubicBezTo>
                  <a:cubicBezTo>
                    <a:pt x="616" y="257"/>
                    <a:pt x="630" y="262"/>
                    <a:pt x="643" y="262"/>
                  </a:cubicBezTo>
                  <a:cubicBezTo>
                    <a:pt x="655" y="263"/>
                    <a:pt x="669" y="266"/>
                    <a:pt x="678" y="261"/>
                  </a:cubicBezTo>
                  <a:cubicBezTo>
                    <a:pt x="702" y="250"/>
                    <a:pt x="725" y="242"/>
                    <a:pt x="751" y="246"/>
                  </a:cubicBezTo>
                  <a:cubicBezTo>
                    <a:pt x="755" y="246"/>
                    <a:pt x="761" y="244"/>
                    <a:pt x="763" y="241"/>
                  </a:cubicBezTo>
                  <a:cubicBezTo>
                    <a:pt x="789" y="211"/>
                    <a:pt x="821" y="200"/>
                    <a:pt x="861" y="205"/>
                  </a:cubicBezTo>
                  <a:cubicBezTo>
                    <a:pt x="866" y="159"/>
                    <a:pt x="901" y="153"/>
                    <a:pt x="939" y="151"/>
                  </a:cubicBezTo>
                  <a:cubicBezTo>
                    <a:pt x="946" y="120"/>
                    <a:pt x="962" y="100"/>
                    <a:pt x="995" y="98"/>
                  </a:cubicBezTo>
                  <a:cubicBezTo>
                    <a:pt x="999" y="98"/>
                    <a:pt x="1003" y="93"/>
                    <a:pt x="1007" y="89"/>
                  </a:cubicBezTo>
                  <a:cubicBezTo>
                    <a:pt x="1024" y="70"/>
                    <a:pt x="1046" y="61"/>
                    <a:pt x="1071" y="55"/>
                  </a:cubicBezTo>
                  <a:cubicBezTo>
                    <a:pt x="1091" y="50"/>
                    <a:pt x="1110" y="39"/>
                    <a:pt x="1128" y="31"/>
                  </a:cubicBezTo>
                  <a:cubicBezTo>
                    <a:pt x="1146" y="22"/>
                    <a:pt x="1163" y="10"/>
                    <a:pt x="1182" y="5"/>
                  </a:cubicBezTo>
                  <a:cubicBezTo>
                    <a:pt x="1201" y="0"/>
                    <a:pt x="1220" y="6"/>
                    <a:pt x="1233" y="24"/>
                  </a:cubicBezTo>
                  <a:cubicBezTo>
                    <a:pt x="1245" y="41"/>
                    <a:pt x="1246" y="60"/>
                    <a:pt x="1233" y="78"/>
                  </a:cubicBezTo>
                  <a:cubicBezTo>
                    <a:pt x="1255" y="104"/>
                    <a:pt x="1256" y="114"/>
                    <a:pt x="1236" y="142"/>
                  </a:cubicBezTo>
                  <a:cubicBezTo>
                    <a:pt x="1223" y="160"/>
                    <a:pt x="1217" y="178"/>
                    <a:pt x="1218" y="200"/>
                  </a:cubicBezTo>
                  <a:cubicBezTo>
                    <a:pt x="1220" y="231"/>
                    <a:pt x="1207" y="247"/>
                    <a:pt x="1180" y="261"/>
                  </a:cubicBezTo>
                  <a:cubicBezTo>
                    <a:pt x="1170" y="266"/>
                    <a:pt x="1159" y="277"/>
                    <a:pt x="1155" y="287"/>
                  </a:cubicBezTo>
                  <a:cubicBezTo>
                    <a:pt x="1146" y="314"/>
                    <a:pt x="1130" y="334"/>
                    <a:pt x="1108" y="352"/>
                  </a:cubicBezTo>
                  <a:cubicBezTo>
                    <a:pt x="1096" y="361"/>
                    <a:pt x="1086" y="375"/>
                    <a:pt x="1080" y="389"/>
                  </a:cubicBezTo>
                  <a:cubicBezTo>
                    <a:pt x="1069" y="412"/>
                    <a:pt x="1056" y="428"/>
                    <a:pt x="1030" y="432"/>
                  </a:cubicBezTo>
                  <a:cubicBezTo>
                    <a:pt x="1006" y="436"/>
                    <a:pt x="988" y="449"/>
                    <a:pt x="977" y="471"/>
                  </a:cubicBezTo>
                  <a:cubicBezTo>
                    <a:pt x="965" y="494"/>
                    <a:pt x="945" y="508"/>
                    <a:pt x="920" y="515"/>
                  </a:cubicBezTo>
                  <a:cubicBezTo>
                    <a:pt x="892" y="523"/>
                    <a:pt x="863" y="534"/>
                    <a:pt x="834" y="541"/>
                  </a:cubicBezTo>
                  <a:cubicBezTo>
                    <a:pt x="819" y="545"/>
                    <a:pt x="803" y="548"/>
                    <a:pt x="787" y="547"/>
                  </a:cubicBezTo>
                  <a:cubicBezTo>
                    <a:pt x="764" y="545"/>
                    <a:pt x="746" y="551"/>
                    <a:pt x="728" y="566"/>
                  </a:cubicBezTo>
                  <a:cubicBezTo>
                    <a:pt x="711" y="579"/>
                    <a:pt x="693" y="587"/>
                    <a:pt x="671" y="577"/>
                  </a:cubicBezTo>
                  <a:cubicBezTo>
                    <a:pt x="659" y="572"/>
                    <a:pt x="648" y="578"/>
                    <a:pt x="643" y="590"/>
                  </a:cubicBezTo>
                  <a:cubicBezTo>
                    <a:pt x="630" y="616"/>
                    <a:pt x="610" y="620"/>
                    <a:pt x="583" y="615"/>
                  </a:cubicBezTo>
                  <a:cubicBezTo>
                    <a:pt x="547" y="608"/>
                    <a:pt x="537" y="616"/>
                    <a:pt x="530" y="652"/>
                  </a:cubicBezTo>
                  <a:cubicBezTo>
                    <a:pt x="527" y="670"/>
                    <a:pt x="522" y="685"/>
                    <a:pt x="502" y="688"/>
                  </a:cubicBezTo>
                  <a:cubicBezTo>
                    <a:pt x="502" y="703"/>
                    <a:pt x="504" y="718"/>
                    <a:pt x="502" y="732"/>
                  </a:cubicBezTo>
                  <a:cubicBezTo>
                    <a:pt x="496" y="774"/>
                    <a:pt x="473" y="803"/>
                    <a:pt x="432" y="816"/>
                  </a:cubicBezTo>
                  <a:cubicBezTo>
                    <a:pt x="417" y="820"/>
                    <a:pt x="407" y="826"/>
                    <a:pt x="404" y="844"/>
                  </a:cubicBezTo>
                  <a:cubicBezTo>
                    <a:pt x="401" y="866"/>
                    <a:pt x="382" y="875"/>
                    <a:pt x="362" y="879"/>
                  </a:cubicBezTo>
                  <a:cubicBezTo>
                    <a:pt x="351" y="881"/>
                    <a:pt x="338" y="880"/>
                    <a:pt x="327" y="882"/>
                  </a:cubicBezTo>
                  <a:cubicBezTo>
                    <a:pt x="303" y="886"/>
                    <a:pt x="278" y="887"/>
                    <a:pt x="258" y="898"/>
                  </a:cubicBezTo>
                  <a:cubicBezTo>
                    <a:pt x="215" y="920"/>
                    <a:pt x="145" y="911"/>
                    <a:pt x="127" y="852"/>
                  </a:cubicBezTo>
                  <a:cubicBezTo>
                    <a:pt x="121" y="832"/>
                    <a:pt x="106" y="821"/>
                    <a:pt x="88" y="812"/>
                  </a:cubicBezTo>
                  <a:cubicBezTo>
                    <a:pt x="26" y="783"/>
                    <a:pt x="4" y="737"/>
                    <a:pt x="22" y="672"/>
                  </a:cubicBezTo>
                  <a:cubicBezTo>
                    <a:pt x="28" y="649"/>
                    <a:pt x="26" y="627"/>
                    <a:pt x="15" y="606"/>
                  </a:cubicBezTo>
                  <a:cubicBezTo>
                    <a:pt x="0" y="574"/>
                    <a:pt x="2" y="546"/>
                    <a:pt x="31" y="520"/>
                  </a:cubicBezTo>
                  <a:cubicBezTo>
                    <a:pt x="41" y="511"/>
                    <a:pt x="43" y="494"/>
                    <a:pt x="49" y="480"/>
                  </a:cubicBezTo>
                  <a:cubicBezTo>
                    <a:pt x="55" y="467"/>
                    <a:pt x="59" y="450"/>
                    <a:pt x="69" y="441"/>
                  </a:cubicBezTo>
                  <a:cubicBezTo>
                    <a:pt x="91" y="422"/>
                    <a:pt x="106" y="400"/>
                    <a:pt x="115" y="373"/>
                  </a:cubicBezTo>
                  <a:cubicBezTo>
                    <a:pt x="127" y="338"/>
                    <a:pt x="148" y="317"/>
                    <a:pt x="187" y="315"/>
                  </a:cubicBezTo>
                  <a:cubicBezTo>
                    <a:pt x="199" y="315"/>
                    <a:pt x="211" y="306"/>
                    <a:pt x="221" y="299"/>
                  </a:cubicBezTo>
                  <a:cubicBezTo>
                    <a:pt x="237" y="287"/>
                    <a:pt x="254" y="283"/>
                    <a:pt x="273" y="290"/>
                  </a:cubicBezTo>
                  <a:cubicBezTo>
                    <a:pt x="299" y="299"/>
                    <a:pt x="323" y="295"/>
                    <a:pt x="347" y="285"/>
                  </a:cubicBezTo>
                  <a:cubicBezTo>
                    <a:pt x="361" y="280"/>
                    <a:pt x="374" y="274"/>
                    <a:pt x="388" y="270"/>
                  </a:cubicBezTo>
                  <a:cubicBezTo>
                    <a:pt x="412" y="263"/>
                    <a:pt x="436" y="263"/>
                    <a:pt x="459" y="281"/>
                  </a:cubicBezTo>
                  <a:close/>
                </a:path>
              </a:pathLst>
            </a:custGeom>
            <a:grpFill/>
            <a:ln w="19050">
              <a:solidFill>
                <a:schemeClr val="tx1"/>
              </a:solidFill>
              <a:round/>
              <a:headEnd/>
              <a:tailEnd/>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sp>
          <p:nvSpPr>
            <p:cNvPr id="26" name="Freeform 75">
              <a:extLst>
                <a:ext uri="{FF2B5EF4-FFF2-40B4-BE49-F238E27FC236}">
                  <a16:creationId xmlns:a16="http://schemas.microsoft.com/office/drawing/2014/main" id="{FA6BC464-8EB2-4E91-93FF-AEF2EF3AF28D}"/>
                </a:ext>
              </a:extLst>
            </p:cNvPr>
            <p:cNvSpPr>
              <a:spLocks/>
            </p:cNvSpPr>
            <p:nvPr/>
          </p:nvSpPr>
          <p:spPr bwMode="auto">
            <a:xfrm>
              <a:off x="1759" y="1178"/>
              <a:ext cx="1769" cy="1277"/>
            </a:xfrm>
            <a:custGeom>
              <a:avLst/>
              <a:gdLst>
                <a:gd name="T0" fmla="*/ 295 w 1177"/>
                <a:gd name="T1" fmla="*/ 0 h 850"/>
                <a:gd name="T2" fmla="*/ 214 w 1177"/>
                <a:gd name="T3" fmla="*/ 143 h 850"/>
                <a:gd name="T4" fmla="*/ 210 w 1177"/>
                <a:gd name="T5" fmla="*/ 206 h 850"/>
                <a:gd name="T6" fmla="*/ 206 w 1177"/>
                <a:gd name="T7" fmla="*/ 229 h 850"/>
                <a:gd name="T8" fmla="*/ 211 w 1177"/>
                <a:gd name="T9" fmla="*/ 434 h 850"/>
                <a:gd name="T10" fmla="*/ 218 w 1177"/>
                <a:gd name="T11" fmla="*/ 471 h 850"/>
                <a:gd name="T12" fmla="*/ 295 w 1177"/>
                <a:gd name="T13" fmla="*/ 594 h 850"/>
                <a:gd name="T14" fmla="*/ 335 w 1177"/>
                <a:gd name="T15" fmla="*/ 635 h 850"/>
                <a:gd name="T16" fmla="*/ 469 w 1177"/>
                <a:gd name="T17" fmla="*/ 686 h 850"/>
                <a:gd name="T18" fmla="*/ 555 w 1177"/>
                <a:gd name="T19" fmla="*/ 667 h 850"/>
                <a:gd name="T20" fmla="*/ 605 w 1177"/>
                <a:gd name="T21" fmla="*/ 655 h 850"/>
                <a:gd name="T22" fmla="*/ 628 w 1177"/>
                <a:gd name="T23" fmla="*/ 633 h 850"/>
                <a:gd name="T24" fmla="*/ 669 w 1177"/>
                <a:gd name="T25" fmla="*/ 594 h 850"/>
                <a:gd name="T26" fmla="*/ 735 w 1177"/>
                <a:gd name="T27" fmla="*/ 486 h 850"/>
                <a:gd name="T28" fmla="*/ 743 w 1177"/>
                <a:gd name="T29" fmla="*/ 464 h 850"/>
                <a:gd name="T30" fmla="*/ 759 w 1177"/>
                <a:gd name="T31" fmla="*/ 429 h 850"/>
                <a:gd name="T32" fmla="*/ 799 w 1177"/>
                <a:gd name="T33" fmla="*/ 400 h 850"/>
                <a:gd name="T34" fmla="*/ 809 w 1177"/>
                <a:gd name="T35" fmla="*/ 401 h 850"/>
                <a:gd name="T36" fmla="*/ 866 w 1177"/>
                <a:gd name="T37" fmla="*/ 376 h 850"/>
                <a:gd name="T38" fmla="*/ 893 w 1177"/>
                <a:gd name="T39" fmla="*/ 364 h 850"/>
                <a:gd name="T40" fmla="*/ 945 w 1177"/>
                <a:gd name="T41" fmla="*/ 353 h 850"/>
                <a:gd name="T42" fmla="*/ 1013 w 1177"/>
                <a:gd name="T43" fmla="*/ 333 h 850"/>
                <a:gd name="T44" fmla="*/ 1027 w 1177"/>
                <a:gd name="T45" fmla="*/ 332 h 850"/>
                <a:gd name="T46" fmla="*/ 1079 w 1177"/>
                <a:gd name="T47" fmla="*/ 361 h 850"/>
                <a:gd name="T48" fmla="*/ 1163 w 1177"/>
                <a:gd name="T49" fmla="*/ 634 h 850"/>
                <a:gd name="T50" fmla="*/ 1169 w 1177"/>
                <a:gd name="T51" fmla="*/ 682 h 850"/>
                <a:gd name="T52" fmla="*/ 1130 w 1177"/>
                <a:gd name="T53" fmla="*/ 778 h 850"/>
                <a:gd name="T54" fmla="*/ 1060 w 1177"/>
                <a:gd name="T55" fmla="*/ 808 h 850"/>
                <a:gd name="T56" fmla="*/ 1028 w 1177"/>
                <a:gd name="T57" fmla="*/ 783 h 850"/>
                <a:gd name="T58" fmla="*/ 1010 w 1177"/>
                <a:gd name="T59" fmla="*/ 630 h 850"/>
                <a:gd name="T60" fmla="*/ 971 w 1177"/>
                <a:gd name="T61" fmla="*/ 482 h 850"/>
                <a:gd name="T62" fmla="*/ 872 w 1177"/>
                <a:gd name="T63" fmla="*/ 452 h 850"/>
                <a:gd name="T64" fmla="*/ 792 w 1177"/>
                <a:gd name="T65" fmla="*/ 547 h 850"/>
                <a:gd name="T66" fmla="*/ 740 w 1177"/>
                <a:gd name="T67" fmla="*/ 642 h 850"/>
                <a:gd name="T68" fmla="*/ 329 w 1177"/>
                <a:gd name="T69" fmla="*/ 793 h 850"/>
                <a:gd name="T70" fmla="*/ 194 w 1177"/>
                <a:gd name="T71" fmla="*/ 733 h 850"/>
                <a:gd name="T72" fmla="*/ 117 w 1177"/>
                <a:gd name="T73" fmla="*/ 657 h 850"/>
                <a:gd name="T74" fmla="*/ 52 w 1177"/>
                <a:gd name="T75" fmla="*/ 181 h 850"/>
                <a:gd name="T76" fmla="*/ 295 w 1177"/>
                <a:gd name="T77"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7" h="850">
                  <a:moveTo>
                    <a:pt x="295" y="0"/>
                  </a:moveTo>
                  <a:cubicBezTo>
                    <a:pt x="256" y="43"/>
                    <a:pt x="225" y="88"/>
                    <a:pt x="214" y="143"/>
                  </a:cubicBezTo>
                  <a:cubicBezTo>
                    <a:pt x="209" y="164"/>
                    <a:pt x="211" y="185"/>
                    <a:pt x="210" y="206"/>
                  </a:cubicBezTo>
                  <a:cubicBezTo>
                    <a:pt x="209" y="214"/>
                    <a:pt x="209" y="222"/>
                    <a:pt x="206" y="229"/>
                  </a:cubicBezTo>
                  <a:cubicBezTo>
                    <a:pt x="176" y="298"/>
                    <a:pt x="180" y="366"/>
                    <a:pt x="211" y="434"/>
                  </a:cubicBezTo>
                  <a:cubicBezTo>
                    <a:pt x="216" y="445"/>
                    <a:pt x="219" y="459"/>
                    <a:pt x="218" y="471"/>
                  </a:cubicBezTo>
                  <a:cubicBezTo>
                    <a:pt x="215" y="522"/>
                    <a:pt x="245" y="572"/>
                    <a:pt x="295" y="594"/>
                  </a:cubicBezTo>
                  <a:cubicBezTo>
                    <a:pt x="315" y="603"/>
                    <a:pt x="328" y="615"/>
                    <a:pt x="335" y="635"/>
                  </a:cubicBezTo>
                  <a:cubicBezTo>
                    <a:pt x="355" y="691"/>
                    <a:pt x="424" y="708"/>
                    <a:pt x="469" y="686"/>
                  </a:cubicBezTo>
                  <a:cubicBezTo>
                    <a:pt x="496" y="672"/>
                    <a:pt x="524" y="666"/>
                    <a:pt x="555" y="667"/>
                  </a:cubicBezTo>
                  <a:cubicBezTo>
                    <a:pt x="572" y="667"/>
                    <a:pt x="589" y="662"/>
                    <a:pt x="605" y="655"/>
                  </a:cubicBezTo>
                  <a:cubicBezTo>
                    <a:pt x="614" y="651"/>
                    <a:pt x="627" y="642"/>
                    <a:pt x="628" y="633"/>
                  </a:cubicBezTo>
                  <a:cubicBezTo>
                    <a:pt x="633" y="609"/>
                    <a:pt x="650" y="603"/>
                    <a:pt x="669" y="594"/>
                  </a:cubicBezTo>
                  <a:cubicBezTo>
                    <a:pt x="714" y="573"/>
                    <a:pt x="733" y="534"/>
                    <a:pt x="735" y="486"/>
                  </a:cubicBezTo>
                  <a:cubicBezTo>
                    <a:pt x="735" y="478"/>
                    <a:pt x="740" y="471"/>
                    <a:pt x="743" y="464"/>
                  </a:cubicBezTo>
                  <a:cubicBezTo>
                    <a:pt x="748" y="452"/>
                    <a:pt x="756" y="441"/>
                    <a:pt x="759" y="429"/>
                  </a:cubicBezTo>
                  <a:cubicBezTo>
                    <a:pt x="767" y="398"/>
                    <a:pt x="768" y="396"/>
                    <a:pt x="799" y="400"/>
                  </a:cubicBezTo>
                  <a:cubicBezTo>
                    <a:pt x="803" y="400"/>
                    <a:pt x="806" y="401"/>
                    <a:pt x="809" y="401"/>
                  </a:cubicBezTo>
                  <a:cubicBezTo>
                    <a:pt x="835" y="407"/>
                    <a:pt x="854" y="398"/>
                    <a:pt x="866" y="376"/>
                  </a:cubicBezTo>
                  <a:cubicBezTo>
                    <a:pt x="873" y="364"/>
                    <a:pt x="879" y="358"/>
                    <a:pt x="893" y="364"/>
                  </a:cubicBezTo>
                  <a:cubicBezTo>
                    <a:pt x="913" y="373"/>
                    <a:pt x="931" y="365"/>
                    <a:pt x="945" y="353"/>
                  </a:cubicBezTo>
                  <a:cubicBezTo>
                    <a:pt x="966" y="337"/>
                    <a:pt x="987" y="328"/>
                    <a:pt x="1013" y="333"/>
                  </a:cubicBezTo>
                  <a:cubicBezTo>
                    <a:pt x="1018" y="334"/>
                    <a:pt x="1023" y="333"/>
                    <a:pt x="1027" y="332"/>
                  </a:cubicBezTo>
                  <a:cubicBezTo>
                    <a:pt x="1062" y="329"/>
                    <a:pt x="1063" y="328"/>
                    <a:pt x="1079" y="361"/>
                  </a:cubicBezTo>
                  <a:cubicBezTo>
                    <a:pt x="1123" y="447"/>
                    <a:pt x="1147" y="539"/>
                    <a:pt x="1163" y="634"/>
                  </a:cubicBezTo>
                  <a:cubicBezTo>
                    <a:pt x="1165" y="650"/>
                    <a:pt x="1167" y="666"/>
                    <a:pt x="1169" y="682"/>
                  </a:cubicBezTo>
                  <a:cubicBezTo>
                    <a:pt x="1177" y="722"/>
                    <a:pt x="1164" y="756"/>
                    <a:pt x="1130" y="778"/>
                  </a:cubicBezTo>
                  <a:cubicBezTo>
                    <a:pt x="1110" y="792"/>
                    <a:pt x="1085" y="801"/>
                    <a:pt x="1060" y="808"/>
                  </a:cubicBezTo>
                  <a:cubicBezTo>
                    <a:pt x="1034" y="815"/>
                    <a:pt x="1031" y="810"/>
                    <a:pt x="1028" y="783"/>
                  </a:cubicBezTo>
                  <a:cubicBezTo>
                    <a:pt x="1022" y="732"/>
                    <a:pt x="1020" y="680"/>
                    <a:pt x="1010" y="630"/>
                  </a:cubicBezTo>
                  <a:cubicBezTo>
                    <a:pt x="1001" y="580"/>
                    <a:pt x="988" y="530"/>
                    <a:pt x="971" y="482"/>
                  </a:cubicBezTo>
                  <a:cubicBezTo>
                    <a:pt x="954" y="433"/>
                    <a:pt x="916" y="423"/>
                    <a:pt x="872" y="452"/>
                  </a:cubicBezTo>
                  <a:cubicBezTo>
                    <a:pt x="836" y="475"/>
                    <a:pt x="813" y="510"/>
                    <a:pt x="792" y="547"/>
                  </a:cubicBezTo>
                  <a:cubicBezTo>
                    <a:pt x="774" y="578"/>
                    <a:pt x="757" y="610"/>
                    <a:pt x="740" y="642"/>
                  </a:cubicBezTo>
                  <a:cubicBezTo>
                    <a:pt x="658" y="801"/>
                    <a:pt x="473" y="850"/>
                    <a:pt x="329" y="793"/>
                  </a:cubicBezTo>
                  <a:cubicBezTo>
                    <a:pt x="283" y="775"/>
                    <a:pt x="238" y="754"/>
                    <a:pt x="194" y="733"/>
                  </a:cubicBezTo>
                  <a:cubicBezTo>
                    <a:pt x="160" y="717"/>
                    <a:pt x="135" y="689"/>
                    <a:pt x="117" y="657"/>
                  </a:cubicBezTo>
                  <a:cubicBezTo>
                    <a:pt x="31" y="507"/>
                    <a:pt x="0" y="349"/>
                    <a:pt x="52" y="181"/>
                  </a:cubicBezTo>
                  <a:cubicBezTo>
                    <a:pt x="86" y="71"/>
                    <a:pt x="160" y="3"/>
                    <a:pt x="295" y="0"/>
                  </a:cubicBezTo>
                  <a:close/>
                </a:path>
              </a:pathLst>
            </a:custGeom>
            <a:grpFill/>
            <a:ln w="19050">
              <a:solidFill>
                <a:schemeClr val="tx1"/>
              </a:solidFill>
              <a:round/>
              <a:headEnd/>
              <a:tailEnd/>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sp>
          <p:nvSpPr>
            <p:cNvPr id="27" name="Freeform 76">
              <a:extLst>
                <a:ext uri="{FF2B5EF4-FFF2-40B4-BE49-F238E27FC236}">
                  <a16:creationId xmlns:a16="http://schemas.microsoft.com/office/drawing/2014/main" id="{66638AC5-49D6-417F-BD10-D1B78BAF4164}"/>
                </a:ext>
              </a:extLst>
            </p:cNvPr>
            <p:cNvSpPr>
              <a:spLocks/>
            </p:cNvSpPr>
            <p:nvPr/>
          </p:nvSpPr>
          <p:spPr bwMode="auto">
            <a:xfrm>
              <a:off x="2096" y="1166"/>
              <a:ext cx="243" cy="372"/>
            </a:xfrm>
            <a:custGeom>
              <a:avLst/>
              <a:gdLst>
                <a:gd name="T0" fmla="*/ 40 w 162"/>
                <a:gd name="T1" fmla="*/ 223 h 248"/>
                <a:gd name="T2" fmla="*/ 37 w 162"/>
                <a:gd name="T3" fmla="*/ 227 h 248"/>
                <a:gd name="T4" fmla="*/ 18 w 162"/>
                <a:gd name="T5" fmla="*/ 241 h 248"/>
                <a:gd name="T6" fmla="*/ 0 w 162"/>
                <a:gd name="T7" fmla="*/ 218 h 248"/>
                <a:gd name="T8" fmla="*/ 7 w 162"/>
                <a:gd name="T9" fmla="*/ 140 h 248"/>
                <a:gd name="T10" fmla="*/ 84 w 162"/>
                <a:gd name="T11" fmla="*/ 16 h 248"/>
                <a:gd name="T12" fmla="*/ 136 w 162"/>
                <a:gd name="T13" fmla="*/ 7 h 248"/>
                <a:gd name="T14" fmla="*/ 160 w 162"/>
                <a:gd name="T15" fmla="*/ 50 h 248"/>
                <a:gd name="T16" fmla="*/ 160 w 162"/>
                <a:gd name="T17" fmla="*/ 56 h 248"/>
                <a:gd name="T18" fmla="*/ 134 w 162"/>
                <a:gd name="T19" fmla="*/ 92 h 248"/>
                <a:gd name="T20" fmla="*/ 134 w 162"/>
                <a:gd name="T21" fmla="*/ 49 h 248"/>
                <a:gd name="T22" fmla="*/ 104 w 162"/>
                <a:gd name="T23" fmla="*/ 35 h 248"/>
                <a:gd name="T24" fmla="*/ 24 w 162"/>
                <a:gd name="T25" fmla="*/ 202 h 248"/>
                <a:gd name="T26" fmla="*/ 40 w 162"/>
                <a:gd name="T27" fmla="*/ 2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248">
                  <a:moveTo>
                    <a:pt x="40" y="223"/>
                  </a:moveTo>
                  <a:cubicBezTo>
                    <a:pt x="41" y="222"/>
                    <a:pt x="39" y="225"/>
                    <a:pt x="37" y="227"/>
                  </a:cubicBezTo>
                  <a:cubicBezTo>
                    <a:pt x="32" y="234"/>
                    <a:pt x="30" y="248"/>
                    <a:pt x="18" y="241"/>
                  </a:cubicBezTo>
                  <a:cubicBezTo>
                    <a:pt x="10" y="236"/>
                    <a:pt x="0" y="226"/>
                    <a:pt x="0" y="218"/>
                  </a:cubicBezTo>
                  <a:cubicBezTo>
                    <a:pt x="0" y="192"/>
                    <a:pt x="0" y="165"/>
                    <a:pt x="7" y="140"/>
                  </a:cubicBezTo>
                  <a:cubicBezTo>
                    <a:pt x="20" y="91"/>
                    <a:pt x="47" y="50"/>
                    <a:pt x="84" y="16"/>
                  </a:cubicBezTo>
                  <a:cubicBezTo>
                    <a:pt x="100" y="2"/>
                    <a:pt x="118" y="0"/>
                    <a:pt x="136" y="7"/>
                  </a:cubicBezTo>
                  <a:cubicBezTo>
                    <a:pt x="155" y="15"/>
                    <a:pt x="159" y="32"/>
                    <a:pt x="160" y="50"/>
                  </a:cubicBezTo>
                  <a:cubicBezTo>
                    <a:pt x="160" y="52"/>
                    <a:pt x="160" y="54"/>
                    <a:pt x="160" y="56"/>
                  </a:cubicBezTo>
                  <a:cubicBezTo>
                    <a:pt x="162" y="76"/>
                    <a:pt x="158" y="91"/>
                    <a:pt x="134" y="92"/>
                  </a:cubicBezTo>
                  <a:cubicBezTo>
                    <a:pt x="134" y="78"/>
                    <a:pt x="135" y="64"/>
                    <a:pt x="134" y="49"/>
                  </a:cubicBezTo>
                  <a:cubicBezTo>
                    <a:pt x="132" y="30"/>
                    <a:pt x="117" y="22"/>
                    <a:pt x="104" y="35"/>
                  </a:cubicBezTo>
                  <a:cubicBezTo>
                    <a:pt x="55" y="80"/>
                    <a:pt x="23" y="134"/>
                    <a:pt x="24" y="202"/>
                  </a:cubicBezTo>
                  <a:cubicBezTo>
                    <a:pt x="24" y="208"/>
                    <a:pt x="33" y="214"/>
                    <a:pt x="40" y="223"/>
                  </a:cubicBezTo>
                  <a:close/>
                </a:path>
              </a:pathLst>
            </a:custGeom>
            <a:grpFill/>
            <a:ln w="19050">
              <a:solidFill>
                <a:schemeClr val="tx1"/>
              </a:solidFill>
              <a:round/>
              <a:headEnd/>
              <a:tailEnd/>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grpSp>
      <p:grpSp>
        <p:nvGrpSpPr>
          <p:cNvPr id="28" name="Group 4">
            <a:extLst>
              <a:ext uri="{FF2B5EF4-FFF2-40B4-BE49-F238E27FC236}">
                <a16:creationId xmlns:a16="http://schemas.microsoft.com/office/drawing/2014/main" id="{DCFE49DA-59D5-4A09-950E-D5FA04F3518F}"/>
              </a:ext>
            </a:extLst>
          </p:cNvPr>
          <p:cNvGrpSpPr>
            <a:grpSpLocks noChangeAspect="1"/>
          </p:cNvGrpSpPr>
          <p:nvPr/>
        </p:nvGrpSpPr>
        <p:grpSpPr bwMode="auto">
          <a:xfrm>
            <a:off x="7123119" y="4805259"/>
            <a:ext cx="777013" cy="779251"/>
            <a:chOff x="1497" y="232"/>
            <a:chExt cx="2779" cy="2787"/>
          </a:xfrm>
          <a:noFill/>
        </p:grpSpPr>
        <p:sp>
          <p:nvSpPr>
            <p:cNvPr id="29" name="Freeform 5">
              <a:extLst>
                <a:ext uri="{FF2B5EF4-FFF2-40B4-BE49-F238E27FC236}">
                  <a16:creationId xmlns:a16="http://schemas.microsoft.com/office/drawing/2014/main" id="{C0003F3F-F5AD-4764-AFD9-023AAA1388A7}"/>
                </a:ext>
              </a:extLst>
            </p:cNvPr>
            <p:cNvSpPr>
              <a:spLocks noEditPoints="1"/>
            </p:cNvSpPr>
            <p:nvPr/>
          </p:nvSpPr>
          <p:spPr bwMode="auto">
            <a:xfrm>
              <a:off x="1497" y="232"/>
              <a:ext cx="2779" cy="2787"/>
            </a:xfrm>
            <a:custGeom>
              <a:avLst/>
              <a:gdLst>
                <a:gd name="T0" fmla="*/ 0 w 1849"/>
                <a:gd name="T1" fmla="*/ 1782 h 1858"/>
                <a:gd name="T2" fmla="*/ 28 w 1849"/>
                <a:gd name="T3" fmla="*/ 1736 h 1858"/>
                <a:gd name="T4" fmla="*/ 177 w 1849"/>
                <a:gd name="T5" fmla="*/ 1586 h 1858"/>
                <a:gd name="T6" fmla="*/ 197 w 1849"/>
                <a:gd name="T7" fmla="*/ 1556 h 1858"/>
                <a:gd name="T8" fmla="*/ 265 w 1849"/>
                <a:gd name="T9" fmla="*/ 1276 h 1858"/>
                <a:gd name="T10" fmla="*/ 315 w 1849"/>
                <a:gd name="T11" fmla="*/ 890 h 1858"/>
                <a:gd name="T12" fmla="*/ 877 w 1849"/>
                <a:gd name="T13" fmla="*/ 259 h 1858"/>
                <a:gd name="T14" fmla="*/ 1213 w 1849"/>
                <a:gd name="T15" fmla="*/ 195 h 1858"/>
                <a:gd name="T16" fmla="*/ 1631 w 1849"/>
                <a:gd name="T17" fmla="*/ 126 h 1858"/>
                <a:gd name="T18" fmla="*/ 1649 w 1849"/>
                <a:gd name="T19" fmla="*/ 114 h 1858"/>
                <a:gd name="T20" fmla="*/ 1734 w 1849"/>
                <a:gd name="T21" fmla="*/ 29 h 1858"/>
                <a:gd name="T22" fmla="*/ 1825 w 1849"/>
                <a:gd name="T23" fmla="*/ 26 h 1858"/>
                <a:gd name="T24" fmla="*/ 1820 w 1849"/>
                <a:gd name="T25" fmla="*/ 115 h 1858"/>
                <a:gd name="T26" fmla="*/ 1734 w 1849"/>
                <a:gd name="T27" fmla="*/ 201 h 1858"/>
                <a:gd name="T28" fmla="*/ 1721 w 1849"/>
                <a:gd name="T29" fmla="*/ 221 h 1858"/>
                <a:gd name="T30" fmla="*/ 1664 w 1849"/>
                <a:gd name="T31" fmla="*/ 472 h 1858"/>
                <a:gd name="T32" fmla="*/ 1649 w 1849"/>
                <a:gd name="T33" fmla="*/ 667 h 1858"/>
                <a:gd name="T34" fmla="*/ 1296 w 1849"/>
                <a:gd name="T35" fmla="*/ 1377 h 1858"/>
                <a:gd name="T36" fmla="*/ 919 w 1849"/>
                <a:gd name="T37" fmla="*/ 1545 h 1858"/>
                <a:gd name="T38" fmla="*/ 588 w 1849"/>
                <a:gd name="T39" fmla="*/ 1585 h 1858"/>
                <a:gd name="T40" fmla="*/ 293 w 1849"/>
                <a:gd name="T41" fmla="*/ 1653 h 1858"/>
                <a:gd name="T42" fmla="*/ 261 w 1849"/>
                <a:gd name="T43" fmla="*/ 1675 h 1858"/>
                <a:gd name="T44" fmla="*/ 110 w 1849"/>
                <a:gd name="T45" fmla="*/ 1824 h 1858"/>
                <a:gd name="T46" fmla="*/ 9 w 1849"/>
                <a:gd name="T47" fmla="*/ 1806 h 1858"/>
                <a:gd name="T48" fmla="*/ 4 w 1849"/>
                <a:gd name="T49" fmla="*/ 1785 h 1858"/>
                <a:gd name="T50" fmla="*/ 0 w 1849"/>
                <a:gd name="T51" fmla="*/ 1782 h 1858"/>
                <a:gd name="T52" fmla="*/ 261 w 1849"/>
                <a:gd name="T53" fmla="*/ 1607 h 1858"/>
                <a:gd name="T54" fmla="*/ 273 w 1849"/>
                <a:gd name="T55" fmla="*/ 1604 h 1858"/>
                <a:gd name="T56" fmla="*/ 845 w 1849"/>
                <a:gd name="T57" fmla="*/ 1466 h 1858"/>
                <a:gd name="T58" fmla="*/ 1162 w 1849"/>
                <a:gd name="T59" fmla="*/ 1367 h 1858"/>
                <a:gd name="T60" fmla="*/ 1493 w 1849"/>
                <a:gd name="T61" fmla="*/ 997 h 1858"/>
                <a:gd name="T62" fmla="*/ 1552 w 1849"/>
                <a:gd name="T63" fmla="*/ 774 h 1858"/>
                <a:gd name="T64" fmla="*/ 1606 w 1849"/>
                <a:gd name="T65" fmla="*/ 392 h 1858"/>
                <a:gd name="T66" fmla="*/ 1658 w 1849"/>
                <a:gd name="T67" fmla="*/ 222 h 1858"/>
                <a:gd name="T68" fmla="*/ 1656 w 1849"/>
                <a:gd name="T69" fmla="*/ 196 h 1858"/>
                <a:gd name="T70" fmla="*/ 1629 w 1849"/>
                <a:gd name="T71" fmla="*/ 194 h 1858"/>
                <a:gd name="T72" fmla="*/ 1566 w 1849"/>
                <a:gd name="T73" fmla="*/ 218 h 1858"/>
                <a:gd name="T74" fmla="*/ 1203 w 1849"/>
                <a:gd name="T75" fmla="*/ 258 h 1858"/>
                <a:gd name="T76" fmla="*/ 845 w 1849"/>
                <a:gd name="T77" fmla="*/ 346 h 1858"/>
                <a:gd name="T78" fmla="*/ 439 w 1849"/>
                <a:gd name="T79" fmla="*/ 715 h 1858"/>
                <a:gd name="T80" fmla="*/ 332 w 1849"/>
                <a:gd name="T81" fmla="*/ 1129 h 1858"/>
                <a:gd name="T82" fmla="*/ 309 w 1849"/>
                <a:gd name="T83" fmla="*/ 1321 h 1858"/>
                <a:gd name="T84" fmla="*/ 238 w 1849"/>
                <a:gd name="T85" fmla="*/ 1577 h 1858"/>
                <a:gd name="T86" fmla="*/ 261 w 1849"/>
                <a:gd name="T87" fmla="*/ 1607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9" h="1858">
                  <a:moveTo>
                    <a:pt x="0" y="1782"/>
                  </a:moveTo>
                  <a:cubicBezTo>
                    <a:pt x="9" y="1766"/>
                    <a:pt x="16" y="1749"/>
                    <a:pt x="28" y="1736"/>
                  </a:cubicBezTo>
                  <a:cubicBezTo>
                    <a:pt x="77" y="1685"/>
                    <a:pt x="127" y="1636"/>
                    <a:pt x="177" y="1586"/>
                  </a:cubicBezTo>
                  <a:cubicBezTo>
                    <a:pt x="185" y="1577"/>
                    <a:pt x="192" y="1567"/>
                    <a:pt x="197" y="1556"/>
                  </a:cubicBezTo>
                  <a:cubicBezTo>
                    <a:pt x="236" y="1467"/>
                    <a:pt x="255" y="1373"/>
                    <a:pt x="265" y="1276"/>
                  </a:cubicBezTo>
                  <a:cubicBezTo>
                    <a:pt x="279" y="1147"/>
                    <a:pt x="286" y="1017"/>
                    <a:pt x="315" y="890"/>
                  </a:cubicBezTo>
                  <a:cubicBezTo>
                    <a:pt x="388" y="577"/>
                    <a:pt x="588" y="378"/>
                    <a:pt x="877" y="259"/>
                  </a:cubicBezTo>
                  <a:cubicBezTo>
                    <a:pt x="984" y="214"/>
                    <a:pt x="1098" y="199"/>
                    <a:pt x="1213" y="195"/>
                  </a:cubicBezTo>
                  <a:cubicBezTo>
                    <a:pt x="1356" y="190"/>
                    <a:pt x="1495" y="168"/>
                    <a:pt x="1631" y="126"/>
                  </a:cubicBezTo>
                  <a:cubicBezTo>
                    <a:pt x="1638" y="124"/>
                    <a:pt x="1644" y="119"/>
                    <a:pt x="1649" y="114"/>
                  </a:cubicBezTo>
                  <a:cubicBezTo>
                    <a:pt x="1678" y="86"/>
                    <a:pt x="1706" y="57"/>
                    <a:pt x="1734" y="29"/>
                  </a:cubicBezTo>
                  <a:cubicBezTo>
                    <a:pt x="1763" y="1"/>
                    <a:pt x="1799" y="0"/>
                    <a:pt x="1825" y="26"/>
                  </a:cubicBezTo>
                  <a:cubicBezTo>
                    <a:pt x="1849" y="50"/>
                    <a:pt x="1847" y="87"/>
                    <a:pt x="1820" y="115"/>
                  </a:cubicBezTo>
                  <a:cubicBezTo>
                    <a:pt x="1792" y="144"/>
                    <a:pt x="1762" y="172"/>
                    <a:pt x="1734" y="201"/>
                  </a:cubicBezTo>
                  <a:cubicBezTo>
                    <a:pt x="1729" y="207"/>
                    <a:pt x="1723" y="214"/>
                    <a:pt x="1721" y="221"/>
                  </a:cubicBezTo>
                  <a:cubicBezTo>
                    <a:pt x="1701" y="304"/>
                    <a:pt x="1678" y="387"/>
                    <a:pt x="1664" y="472"/>
                  </a:cubicBezTo>
                  <a:cubicBezTo>
                    <a:pt x="1653" y="536"/>
                    <a:pt x="1652" y="602"/>
                    <a:pt x="1649" y="667"/>
                  </a:cubicBezTo>
                  <a:cubicBezTo>
                    <a:pt x="1634" y="954"/>
                    <a:pt x="1517" y="1192"/>
                    <a:pt x="1296" y="1377"/>
                  </a:cubicBezTo>
                  <a:cubicBezTo>
                    <a:pt x="1187" y="1468"/>
                    <a:pt x="1058" y="1521"/>
                    <a:pt x="919" y="1545"/>
                  </a:cubicBezTo>
                  <a:cubicBezTo>
                    <a:pt x="809" y="1563"/>
                    <a:pt x="698" y="1573"/>
                    <a:pt x="588" y="1585"/>
                  </a:cubicBezTo>
                  <a:cubicBezTo>
                    <a:pt x="487" y="1596"/>
                    <a:pt x="388" y="1614"/>
                    <a:pt x="293" y="1653"/>
                  </a:cubicBezTo>
                  <a:cubicBezTo>
                    <a:pt x="281" y="1658"/>
                    <a:pt x="270" y="1666"/>
                    <a:pt x="261" y="1675"/>
                  </a:cubicBezTo>
                  <a:cubicBezTo>
                    <a:pt x="210" y="1724"/>
                    <a:pt x="161" y="1775"/>
                    <a:pt x="110" y="1824"/>
                  </a:cubicBezTo>
                  <a:cubicBezTo>
                    <a:pt x="76" y="1858"/>
                    <a:pt x="25" y="1848"/>
                    <a:pt x="9" y="1806"/>
                  </a:cubicBezTo>
                  <a:cubicBezTo>
                    <a:pt x="6" y="1799"/>
                    <a:pt x="5" y="1792"/>
                    <a:pt x="4" y="1785"/>
                  </a:cubicBezTo>
                  <a:cubicBezTo>
                    <a:pt x="2" y="1784"/>
                    <a:pt x="1" y="1783"/>
                    <a:pt x="0" y="1782"/>
                  </a:cubicBezTo>
                  <a:close/>
                  <a:moveTo>
                    <a:pt x="261" y="1607"/>
                  </a:moveTo>
                  <a:cubicBezTo>
                    <a:pt x="264" y="1606"/>
                    <a:pt x="268" y="1605"/>
                    <a:pt x="273" y="1604"/>
                  </a:cubicBezTo>
                  <a:cubicBezTo>
                    <a:pt x="463" y="1558"/>
                    <a:pt x="654" y="1512"/>
                    <a:pt x="845" y="1466"/>
                  </a:cubicBezTo>
                  <a:cubicBezTo>
                    <a:pt x="953" y="1441"/>
                    <a:pt x="1062" y="1417"/>
                    <a:pt x="1162" y="1367"/>
                  </a:cubicBezTo>
                  <a:cubicBezTo>
                    <a:pt x="1321" y="1287"/>
                    <a:pt x="1442" y="1173"/>
                    <a:pt x="1493" y="997"/>
                  </a:cubicBezTo>
                  <a:cubicBezTo>
                    <a:pt x="1515" y="923"/>
                    <a:pt x="1539" y="849"/>
                    <a:pt x="1552" y="774"/>
                  </a:cubicBezTo>
                  <a:cubicBezTo>
                    <a:pt x="1574" y="647"/>
                    <a:pt x="1588" y="519"/>
                    <a:pt x="1606" y="392"/>
                  </a:cubicBezTo>
                  <a:cubicBezTo>
                    <a:pt x="1614" y="333"/>
                    <a:pt x="1626" y="274"/>
                    <a:pt x="1658" y="222"/>
                  </a:cubicBezTo>
                  <a:cubicBezTo>
                    <a:pt x="1662" y="216"/>
                    <a:pt x="1661" y="201"/>
                    <a:pt x="1656" y="196"/>
                  </a:cubicBezTo>
                  <a:cubicBezTo>
                    <a:pt x="1651" y="191"/>
                    <a:pt x="1638" y="192"/>
                    <a:pt x="1629" y="194"/>
                  </a:cubicBezTo>
                  <a:cubicBezTo>
                    <a:pt x="1608" y="201"/>
                    <a:pt x="1588" y="213"/>
                    <a:pt x="1566" y="218"/>
                  </a:cubicBezTo>
                  <a:cubicBezTo>
                    <a:pt x="1447" y="246"/>
                    <a:pt x="1325" y="250"/>
                    <a:pt x="1203" y="258"/>
                  </a:cubicBezTo>
                  <a:cubicBezTo>
                    <a:pt x="1079" y="266"/>
                    <a:pt x="958" y="290"/>
                    <a:pt x="845" y="346"/>
                  </a:cubicBezTo>
                  <a:cubicBezTo>
                    <a:pt x="675" y="430"/>
                    <a:pt x="532" y="545"/>
                    <a:pt x="439" y="715"/>
                  </a:cubicBezTo>
                  <a:cubicBezTo>
                    <a:pt x="369" y="844"/>
                    <a:pt x="346" y="985"/>
                    <a:pt x="332" y="1129"/>
                  </a:cubicBezTo>
                  <a:cubicBezTo>
                    <a:pt x="326" y="1194"/>
                    <a:pt x="323" y="1259"/>
                    <a:pt x="309" y="1321"/>
                  </a:cubicBezTo>
                  <a:cubicBezTo>
                    <a:pt x="290" y="1408"/>
                    <a:pt x="262" y="1492"/>
                    <a:pt x="238" y="1577"/>
                  </a:cubicBezTo>
                  <a:cubicBezTo>
                    <a:pt x="234" y="1595"/>
                    <a:pt x="242" y="1607"/>
                    <a:pt x="261" y="1607"/>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sp>
          <p:nvSpPr>
            <p:cNvPr id="30" name="Freeform 6">
              <a:extLst>
                <a:ext uri="{FF2B5EF4-FFF2-40B4-BE49-F238E27FC236}">
                  <a16:creationId xmlns:a16="http://schemas.microsoft.com/office/drawing/2014/main" id="{991D1083-360B-4B5A-A26B-833F66AC07E8}"/>
                </a:ext>
              </a:extLst>
            </p:cNvPr>
            <p:cNvSpPr>
              <a:spLocks noEditPoints="1"/>
            </p:cNvSpPr>
            <p:nvPr/>
          </p:nvSpPr>
          <p:spPr bwMode="auto">
            <a:xfrm>
              <a:off x="1849" y="518"/>
              <a:ext cx="2146" cy="2124"/>
            </a:xfrm>
            <a:custGeom>
              <a:avLst/>
              <a:gdLst>
                <a:gd name="T0" fmla="*/ 27 w 1428"/>
                <a:gd name="T1" fmla="*/ 1416 h 1416"/>
                <a:gd name="T2" fmla="*/ 4 w 1428"/>
                <a:gd name="T3" fmla="*/ 1386 h 1416"/>
                <a:gd name="T4" fmla="*/ 75 w 1428"/>
                <a:gd name="T5" fmla="*/ 1130 h 1416"/>
                <a:gd name="T6" fmla="*/ 98 w 1428"/>
                <a:gd name="T7" fmla="*/ 938 h 1416"/>
                <a:gd name="T8" fmla="*/ 205 w 1428"/>
                <a:gd name="T9" fmla="*/ 524 h 1416"/>
                <a:gd name="T10" fmla="*/ 611 w 1428"/>
                <a:gd name="T11" fmla="*/ 155 h 1416"/>
                <a:gd name="T12" fmla="*/ 969 w 1428"/>
                <a:gd name="T13" fmla="*/ 67 h 1416"/>
                <a:gd name="T14" fmla="*/ 1332 w 1428"/>
                <a:gd name="T15" fmla="*/ 27 h 1416"/>
                <a:gd name="T16" fmla="*/ 1395 w 1428"/>
                <a:gd name="T17" fmla="*/ 3 h 1416"/>
                <a:gd name="T18" fmla="*/ 1422 w 1428"/>
                <a:gd name="T19" fmla="*/ 5 h 1416"/>
                <a:gd name="T20" fmla="*/ 1424 w 1428"/>
                <a:gd name="T21" fmla="*/ 31 h 1416"/>
                <a:gd name="T22" fmla="*/ 1372 w 1428"/>
                <a:gd name="T23" fmla="*/ 201 h 1416"/>
                <a:gd name="T24" fmla="*/ 1318 w 1428"/>
                <a:gd name="T25" fmla="*/ 583 h 1416"/>
                <a:gd name="T26" fmla="*/ 1259 w 1428"/>
                <a:gd name="T27" fmla="*/ 806 h 1416"/>
                <a:gd name="T28" fmla="*/ 928 w 1428"/>
                <a:gd name="T29" fmla="*/ 1176 h 1416"/>
                <a:gd name="T30" fmla="*/ 611 w 1428"/>
                <a:gd name="T31" fmla="*/ 1275 h 1416"/>
                <a:gd name="T32" fmla="*/ 39 w 1428"/>
                <a:gd name="T33" fmla="*/ 1413 h 1416"/>
                <a:gd name="T34" fmla="*/ 27 w 1428"/>
                <a:gd name="T35" fmla="*/ 1416 h 1416"/>
                <a:gd name="T36" fmla="*/ 1344 w 1428"/>
                <a:gd name="T37" fmla="*/ 75 h 1416"/>
                <a:gd name="T38" fmla="*/ 1342 w 1428"/>
                <a:gd name="T39" fmla="*/ 70 h 1416"/>
                <a:gd name="T40" fmla="*/ 1182 w 1428"/>
                <a:gd name="T41" fmla="*/ 132 h 1416"/>
                <a:gd name="T42" fmla="*/ 404 w 1428"/>
                <a:gd name="T43" fmla="*/ 748 h 1416"/>
                <a:gd name="T44" fmla="*/ 106 w 1428"/>
                <a:gd name="T45" fmla="*/ 1283 h 1416"/>
                <a:gd name="T46" fmla="*/ 102 w 1428"/>
                <a:gd name="T47" fmla="*/ 1297 h 1416"/>
                <a:gd name="T48" fmla="*/ 1344 w 1428"/>
                <a:gd name="T49" fmla="*/ 75 h 1416"/>
                <a:gd name="T50" fmla="*/ 98 w 1428"/>
                <a:gd name="T51" fmla="*/ 1331 h 1416"/>
                <a:gd name="T52" fmla="*/ 102 w 1428"/>
                <a:gd name="T53" fmla="*/ 1335 h 1416"/>
                <a:gd name="T54" fmla="*/ 1345 w 1428"/>
                <a:gd name="T55" fmla="*/ 113 h 1416"/>
                <a:gd name="T56" fmla="*/ 1340 w 1428"/>
                <a:gd name="T57" fmla="*/ 109 h 1416"/>
                <a:gd name="T58" fmla="*/ 98 w 1428"/>
                <a:gd name="T59" fmla="*/ 1331 h 1416"/>
                <a:gd name="T60" fmla="*/ 1314 w 1428"/>
                <a:gd name="T61" fmla="*/ 275 h 1416"/>
                <a:gd name="T62" fmla="*/ 270 w 1428"/>
                <a:gd name="T63" fmla="*/ 1305 h 1416"/>
                <a:gd name="T64" fmla="*/ 1314 w 1428"/>
                <a:gd name="T65" fmla="*/ 275 h 1416"/>
                <a:gd name="T66" fmla="*/ 1071 w 1428"/>
                <a:gd name="T67" fmla="*/ 102 h 1416"/>
                <a:gd name="T68" fmla="*/ 950 w 1428"/>
                <a:gd name="T69" fmla="*/ 111 h 1416"/>
                <a:gd name="T70" fmla="*/ 475 w 1428"/>
                <a:gd name="T71" fmla="*/ 286 h 1416"/>
                <a:gd name="T72" fmla="*/ 209 w 1428"/>
                <a:gd name="T73" fmla="*/ 615 h 1416"/>
                <a:gd name="T74" fmla="*/ 152 w 1428"/>
                <a:gd name="T75" fmla="*/ 841 h 1416"/>
                <a:gd name="T76" fmla="*/ 131 w 1428"/>
                <a:gd name="T77" fmla="*/ 1049 h 1416"/>
                <a:gd name="T78" fmla="*/ 139 w 1428"/>
                <a:gd name="T79" fmla="*/ 1035 h 1416"/>
                <a:gd name="T80" fmla="*/ 299 w 1428"/>
                <a:gd name="T81" fmla="*/ 640 h 1416"/>
                <a:gd name="T82" fmla="*/ 599 w 1428"/>
                <a:gd name="T83" fmla="*/ 307 h 1416"/>
                <a:gd name="T84" fmla="*/ 835 w 1428"/>
                <a:gd name="T85" fmla="*/ 188 h 1416"/>
                <a:gd name="T86" fmla="*/ 1071 w 1428"/>
                <a:gd name="T87" fmla="*/ 102 h 1416"/>
                <a:gd name="T88" fmla="*/ 1309 w 1428"/>
                <a:gd name="T89" fmla="*/ 392 h 1416"/>
                <a:gd name="T90" fmla="*/ 536 w 1428"/>
                <a:gd name="T91" fmla="*/ 1246 h 1416"/>
                <a:gd name="T92" fmla="*/ 562 w 1428"/>
                <a:gd name="T93" fmla="*/ 1242 h 1416"/>
                <a:gd name="T94" fmla="*/ 884 w 1428"/>
                <a:gd name="T95" fmla="*/ 1150 h 1416"/>
                <a:gd name="T96" fmla="*/ 1222 w 1428"/>
                <a:gd name="T97" fmla="*/ 783 h 1416"/>
                <a:gd name="T98" fmla="*/ 1286 w 1428"/>
                <a:gd name="T99" fmla="*/ 528 h 1416"/>
                <a:gd name="T100" fmla="*/ 1309 w 1428"/>
                <a:gd name="T101" fmla="*/ 392 h 1416"/>
                <a:gd name="T102" fmla="*/ 138 w 1428"/>
                <a:gd name="T103" fmla="*/ 1121 h 1416"/>
                <a:gd name="T104" fmla="*/ 148 w 1428"/>
                <a:gd name="T105" fmla="*/ 1104 h 1416"/>
                <a:gd name="T106" fmla="*/ 308 w 1428"/>
                <a:gd name="T107" fmla="*/ 820 h 1416"/>
                <a:gd name="T108" fmla="*/ 980 w 1428"/>
                <a:gd name="T109" fmla="*/ 181 h 1416"/>
                <a:gd name="T110" fmla="*/ 1086 w 1428"/>
                <a:gd name="T111" fmla="*/ 127 h 1416"/>
                <a:gd name="T112" fmla="*/ 1071 w 1428"/>
                <a:gd name="T113" fmla="*/ 129 h 1416"/>
                <a:gd name="T114" fmla="*/ 698 w 1428"/>
                <a:gd name="T115" fmla="*/ 274 h 1416"/>
                <a:gd name="T116" fmla="*/ 417 w 1428"/>
                <a:gd name="T117" fmla="*/ 494 h 1416"/>
                <a:gd name="T118" fmla="*/ 252 w 1428"/>
                <a:gd name="T119" fmla="*/ 790 h 1416"/>
                <a:gd name="T120" fmla="*/ 138 w 1428"/>
                <a:gd name="T121" fmla="*/ 1121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8" h="1416">
                  <a:moveTo>
                    <a:pt x="27" y="1416"/>
                  </a:moveTo>
                  <a:cubicBezTo>
                    <a:pt x="8" y="1416"/>
                    <a:pt x="0" y="1404"/>
                    <a:pt x="4" y="1386"/>
                  </a:cubicBezTo>
                  <a:cubicBezTo>
                    <a:pt x="28" y="1301"/>
                    <a:pt x="56" y="1217"/>
                    <a:pt x="75" y="1130"/>
                  </a:cubicBezTo>
                  <a:cubicBezTo>
                    <a:pt x="89" y="1068"/>
                    <a:pt x="92" y="1003"/>
                    <a:pt x="98" y="938"/>
                  </a:cubicBezTo>
                  <a:cubicBezTo>
                    <a:pt x="112" y="794"/>
                    <a:pt x="135" y="653"/>
                    <a:pt x="205" y="524"/>
                  </a:cubicBezTo>
                  <a:cubicBezTo>
                    <a:pt x="298" y="354"/>
                    <a:pt x="441" y="239"/>
                    <a:pt x="611" y="155"/>
                  </a:cubicBezTo>
                  <a:cubicBezTo>
                    <a:pt x="724" y="99"/>
                    <a:pt x="845" y="75"/>
                    <a:pt x="969" y="67"/>
                  </a:cubicBezTo>
                  <a:cubicBezTo>
                    <a:pt x="1091" y="59"/>
                    <a:pt x="1213" y="55"/>
                    <a:pt x="1332" y="27"/>
                  </a:cubicBezTo>
                  <a:cubicBezTo>
                    <a:pt x="1354" y="22"/>
                    <a:pt x="1374" y="10"/>
                    <a:pt x="1395" y="3"/>
                  </a:cubicBezTo>
                  <a:cubicBezTo>
                    <a:pt x="1404" y="1"/>
                    <a:pt x="1417" y="0"/>
                    <a:pt x="1422" y="5"/>
                  </a:cubicBezTo>
                  <a:cubicBezTo>
                    <a:pt x="1427" y="10"/>
                    <a:pt x="1428" y="25"/>
                    <a:pt x="1424" y="31"/>
                  </a:cubicBezTo>
                  <a:cubicBezTo>
                    <a:pt x="1392" y="83"/>
                    <a:pt x="1380" y="142"/>
                    <a:pt x="1372" y="201"/>
                  </a:cubicBezTo>
                  <a:cubicBezTo>
                    <a:pt x="1354" y="328"/>
                    <a:pt x="1340" y="456"/>
                    <a:pt x="1318" y="583"/>
                  </a:cubicBezTo>
                  <a:cubicBezTo>
                    <a:pt x="1305" y="658"/>
                    <a:pt x="1281" y="732"/>
                    <a:pt x="1259" y="806"/>
                  </a:cubicBezTo>
                  <a:cubicBezTo>
                    <a:pt x="1208" y="982"/>
                    <a:pt x="1087" y="1096"/>
                    <a:pt x="928" y="1176"/>
                  </a:cubicBezTo>
                  <a:cubicBezTo>
                    <a:pt x="828" y="1226"/>
                    <a:pt x="719" y="1250"/>
                    <a:pt x="611" y="1275"/>
                  </a:cubicBezTo>
                  <a:cubicBezTo>
                    <a:pt x="420" y="1321"/>
                    <a:pt x="229" y="1367"/>
                    <a:pt x="39" y="1413"/>
                  </a:cubicBezTo>
                  <a:cubicBezTo>
                    <a:pt x="34" y="1414"/>
                    <a:pt x="30" y="1415"/>
                    <a:pt x="27" y="1416"/>
                  </a:cubicBezTo>
                  <a:close/>
                  <a:moveTo>
                    <a:pt x="1344" y="75"/>
                  </a:moveTo>
                  <a:cubicBezTo>
                    <a:pt x="1343" y="73"/>
                    <a:pt x="1343" y="72"/>
                    <a:pt x="1342" y="70"/>
                  </a:cubicBezTo>
                  <a:cubicBezTo>
                    <a:pt x="1289" y="91"/>
                    <a:pt x="1235" y="111"/>
                    <a:pt x="1182" y="132"/>
                  </a:cubicBezTo>
                  <a:cubicBezTo>
                    <a:pt x="863" y="261"/>
                    <a:pt x="600" y="461"/>
                    <a:pt x="404" y="748"/>
                  </a:cubicBezTo>
                  <a:cubicBezTo>
                    <a:pt x="289" y="917"/>
                    <a:pt x="195" y="1098"/>
                    <a:pt x="106" y="1283"/>
                  </a:cubicBezTo>
                  <a:cubicBezTo>
                    <a:pt x="105" y="1286"/>
                    <a:pt x="104" y="1289"/>
                    <a:pt x="102" y="1297"/>
                  </a:cubicBezTo>
                  <a:cubicBezTo>
                    <a:pt x="518" y="887"/>
                    <a:pt x="931" y="481"/>
                    <a:pt x="1344" y="75"/>
                  </a:cubicBezTo>
                  <a:close/>
                  <a:moveTo>
                    <a:pt x="98" y="1331"/>
                  </a:moveTo>
                  <a:cubicBezTo>
                    <a:pt x="99" y="1333"/>
                    <a:pt x="100" y="1334"/>
                    <a:pt x="102" y="1335"/>
                  </a:cubicBezTo>
                  <a:cubicBezTo>
                    <a:pt x="672" y="1087"/>
                    <a:pt x="1088" y="681"/>
                    <a:pt x="1345" y="113"/>
                  </a:cubicBezTo>
                  <a:cubicBezTo>
                    <a:pt x="1343" y="112"/>
                    <a:pt x="1342" y="110"/>
                    <a:pt x="1340" y="109"/>
                  </a:cubicBezTo>
                  <a:cubicBezTo>
                    <a:pt x="926" y="516"/>
                    <a:pt x="512" y="924"/>
                    <a:pt x="98" y="1331"/>
                  </a:cubicBezTo>
                  <a:close/>
                  <a:moveTo>
                    <a:pt x="1314" y="275"/>
                  </a:moveTo>
                  <a:cubicBezTo>
                    <a:pt x="1070" y="729"/>
                    <a:pt x="725" y="1072"/>
                    <a:pt x="270" y="1305"/>
                  </a:cubicBezTo>
                  <a:cubicBezTo>
                    <a:pt x="747" y="1227"/>
                    <a:pt x="1209" y="773"/>
                    <a:pt x="1314" y="275"/>
                  </a:cubicBezTo>
                  <a:close/>
                  <a:moveTo>
                    <a:pt x="1071" y="102"/>
                  </a:moveTo>
                  <a:cubicBezTo>
                    <a:pt x="1028" y="105"/>
                    <a:pt x="989" y="108"/>
                    <a:pt x="950" y="111"/>
                  </a:cubicBezTo>
                  <a:cubicBezTo>
                    <a:pt x="775" y="124"/>
                    <a:pt x="617" y="181"/>
                    <a:pt x="475" y="286"/>
                  </a:cubicBezTo>
                  <a:cubicBezTo>
                    <a:pt x="358" y="373"/>
                    <a:pt x="264" y="478"/>
                    <a:pt x="209" y="615"/>
                  </a:cubicBezTo>
                  <a:cubicBezTo>
                    <a:pt x="180" y="688"/>
                    <a:pt x="162" y="763"/>
                    <a:pt x="152" y="841"/>
                  </a:cubicBezTo>
                  <a:cubicBezTo>
                    <a:pt x="144" y="910"/>
                    <a:pt x="138" y="979"/>
                    <a:pt x="131" y="1049"/>
                  </a:cubicBezTo>
                  <a:cubicBezTo>
                    <a:pt x="136" y="1044"/>
                    <a:pt x="137" y="1040"/>
                    <a:pt x="139" y="1035"/>
                  </a:cubicBezTo>
                  <a:cubicBezTo>
                    <a:pt x="183" y="899"/>
                    <a:pt x="234" y="766"/>
                    <a:pt x="299" y="640"/>
                  </a:cubicBezTo>
                  <a:cubicBezTo>
                    <a:pt x="370" y="502"/>
                    <a:pt x="464" y="385"/>
                    <a:pt x="599" y="307"/>
                  </a:cubicBezTo>
                  <a:cubicBezTo>
                    <a:pt x="675" y="263"/>
                    <a:pt x="755" y="223"/>
                    <a:pt x="835" y="188"/>
                  </a:cubicBezTo>
                  <a:cubicBezTo>
                    <a:pt x="911" y="155"/>
                    <a:pt x="990" y="131"/>
                    <a:pt x="1071" y="102"/>
                  </a:cubicBezTo>
                  <a:close/>
                  <a:moveTo>
                    <a:pt x="1309" y="392"/>
                  </a:moveTo>
                  <a:cubicBezTo>
                    <a:pt x="1164" y="781"/>
                    <a:pt x="918" y="1074"/>
                    <a:pt x="536" y="1246"/>
                  </a:cubicBezTo>
                  <a:cubicBezTo>
                    <a:pt x="545" y="1246"/>
                    <a:pt x="554" y="1244"/>
                    <a:pt x="562" y="1242"/>
                  </a:cubicBezTo>
                  <a:cubicBezTo>
                    <a:pt x="671" y="1219"/>
                    <a:pt x="781" y="1196"/>
                    <a:pt x="884" y="1150"/>
                  </a:cubicBezTo>
                  <a:cubicBezTo>
                    <a:pt x="1048" y="1076"/>
                    <a:pt x="1172" y="962"/>
                    <a:pt x="1222" y="783"/>
                  </a:cubicBezTo>
                  <a:cubicBezTo>
                    <a:pt x="1246" y="698"/>
                    <a:pt x="1267" y="613"/>
                    <a:pt x="1286" y="528"/>
                  </a:cubicBezTo>
                  <a:cubicBezTo>
                    <a:pt x="1297" y="483"/>
                    <a:pt x="1302" y="437"/>
                    <a:pt x="1309" y="392"/>
                  </a:cubicBezTo>
                  <a:close/>
                  <a:moveTo>
                    <a:pt x="138" y="1121"/>
                  </a:moveTo>
                  <a:cubicBezTo>
                    <a:pt x="141" y="1115"/>
                    <a:pt x="144" y="1109"/>
                    <a:pt x="148" y="1104"/>
                  </a:cubicBezTo>
                  <a:cubicBezTo>
                    <a:pt x="201" y="1009"/>
                    <a:pt x="251" y="913"/>
                    <a:pt x="308" y="820"/>
                  </a:cubicBezTo>
                  <a:cubicBezTo>
                    <a:pt x="474" y="547"/>
                    <a:pt x="694" y="330"/>
                    <a:pt x="980" y="181"/>
                  </a:cubicBezTo>
                  <a:cubicBezTo>
                    <a:pt x="1013" y="164"/>
                    <a:pt x="1047" y="147"/>
                    <a:pt x="1086" y="127"/>
                  </a:cubicBezTo>
                  <a:cubicBezTo>
                    <a:pt x="1077" y="128"/>
                    <a:pt x="1074" y="128"/>
                    <a:pt x="1071" y="129"/>
                  </a:cubicBezTo>
                  <a:cubicBezTo>
                    <a:pt x="942" y="166"/>
                    <a:pt x="817" y="212"/>
                    <a:pt x="698" y="274"/>
                  </a:cubicBezTo>
                  <a:cubicBezTo>
                    <a:pt x="591" y="331"/>
                    <a:pt x="492" y="397"/>
                    <a:pt x="417" y="494"/>
                  </a:cubicBezTo>
                  <a:cubicBezTo>
                    <a:pt x="347" y="585"/>
                    <a:pt x="297" y="686"/>
                    <a:pt x="252" y="790"/>
                  </a:cubicBezTo>
                  <a:cubicBezTo>
                    <a:pt x="206" y="898"/>
                    <a:pt x="168" y="1008"/>
                    <a:pt x="138" y="1121"/>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sp>
          <p:nvSpPr>
            <p:cNvPr id="31" name="Freeform 7">
              <a:extLst>
                <a:ext uri="{FF2B5EF4-FFF2-40B4-BE49-F238E27FC236}">
                  <a16:creationId xmlns:a16="http://schemas.microsoft.com/office/drawing/2014/main" id="{16F7EAEE-3632-4798-98FF-52B2BFF03047}"/>
                </a:ext>
              </a:extLst>
            </p:cNvPr>
            <p:cNvSpPr>
              <a:spLocks/>
            </p:cNvSpPr>
            <p:nvPr/>
          </p:nvSpPr>
          <p:spPr bwMode="auto">
            <a:xfrm>
              <a:off x="2002" y="623"/>
              <a:ext cx="1867" cy="1841"/>
            </a:xfrm>
            <a:custGeom>
              <a:avLst/>
              <a:gdLst>
                <a:gd name="T0" fmla="*/ 1242 w 1242"/>
                <a:gd name="T1" fmla="*/ 5 h 1227"/>
                <a:gd name="T2" fmla="*/ 0 w 1242"/>
                <a:gd name="T3" fmla="*/ 1227 h 1227"/>
                <a:gd name="T4" fmla="*/ 4 w 1242"/>
                <a:gd name="T5" fmla="*/ 1213 h 1227"/>
                <a:gd name="T6" fmla="*/ 302 w 1242"/>
                <a:gd name="T7" fmla="*/ 678 h 1227"/>
                <a:gd name="T8" fmla="*/ 1080 w 1242"/>
                <a:gd name="T9" fmla="*/ 62 h 1227"/>
                <a:gd name="T10" fmla="*/ 1240 w 1242"/>
                <a:gd name="T11" fmla="*/ 0 h 1227"/>
                <a:gd name="T12" fmla="*/ 1242 w 1242"/>
                <a:gd name="T13" fmla="*/ 5 h 1227"/>
              </a:gdLst>
              <a:ahLst/>
              <a:cxnLst>
                <a:cxn ang="0">
                  <a:pos x="T0" y="T1"/>
                </a:cxn>
                <a:cxn ang="0">
                  <a:pos x="T2" y="T3"/>
                </a:cxn>
                <a:cxn ang="0">
                  <a:pos x="T4" y="T5"/>
                </a:cxn>
                <a:cxn ang="0">
                  <a:pos x="T6" y="T7"/>
                </a:cxn>
                <a:cxn ang="0">
                  <a:pos x="T8" y="T9"/>
                </a:cxn>
                <a:cxn ang="0">
                  <a:pos x="T10" y="T11"/>
                </a:cxn>
                <a:cxn ang="0">
                  <a:pos x="T12" y="T13"/>
                </a:cxn>
              </a:cxnLst>
              <a:rect l="0" t="0" r="r" b="b"/>
              <a:pathLst>
                <a:path w="1242" h="1227">
                  <a:moveTo>
                    <a:pt x="1242" y="5"/>
                  </a:moveTo>
                  <a:cubicBezTo>
                    <a:pt x="829" y="411"/>
                    <a:pt x="416" y="817"/>
                    <a:pt x="0" y="1227"/>
                  </a:cubicBezTo>
                  <a:cubicBezTo>
                    <a:pt x="2" y="1219"/>
                    <a:pt x="3" y="1216"/>
                    <a:pt x="4" y="1213"/>
                  </a:cubicBezTo>
                  <a:cubicBezTo>
                    <a:pt x="93" y="1028"/>
                    <a:pt x="187" y="847"/>
                    <a:pt x="302" y="678"/>
                  </a:cubicBezTo>
                  <a:cubicBezTo>
                    <a:pt x="498" y="391"/>
                    <a:pt x="761" y="191"/>
                    <a:pt x="1080" y="62"/>
                  </a:cubicBezTo>
                  <a:cubicBezTo>
                    <a:pt x="1133" y="41"/>
                    <a:pt x="1187" y="21"/>
                    <a:pt x="1240" y="0"/>
                  </a:cubicBezTo>
                  <a:cubicBezTo>
                    <a:pt x="1241" y="2"/>
                    <a:pt x="1241" y="3"/>
                    <a:pt x="1242" y="5"/>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sp>
          <p:nvSpPr>
            <p:cNvPr id="32" name="Freeform 8">
              <a:extLst>
                <a:ext uri="{FF2B5EF4-FFF2-40B4-BE49-F238E27FC236}">
                  <a16:creationId xmlns:a16="http://schemas.microsoft.com/office/drawing/2014/main" id="{87FD45D0-ACF7-4A70-B87D-E363E69F8AE5}"/>
                </a:ext>
              </a:extLst>
            </p:cNvPr>
            <p:cNvSpPr>
              <a:spLocks/>
            </p:cNvSpPr>
            <p:nvPr/>
          </p:nvSpPr>
          <p:spPr bwMode="auto">
            <a:xfrm>
              <a:off x="1996" y="682"/>
              <a:ext cx="1874" cy="1839"/>
            </a:xfrm>
            <a:custGeom>
              <a:avLst/>
              <a:gdLst>
                <a:gd name="T0" fmla="*/ 0 w 1247"/>
                <a:gd name="T1" fmla="*/ 1222 h 1226"/>
                <a:gd name="T2" fmla="*/ 1242 w 1247"/>
                <a:gd name="T3" fmla="*/ 0 h 1226"/>
                <a:gd name="T4" fmla="*/ 1247 w 1247"/>
                <a:gd name="T5" fmla="*/ 4 h 1226"/>
                <a:gd name="T6" fmla="*/ 4 w 1247"/>
                <a:gd name="T7" fmla="*/ 1226 h 1226"/>
                <a:gd name="T8" fmla="*/ 0 w 1247"/>
                <a:gd name="T9" fmla="*/ 1222 h 1226"/>
              </a:gdLst>
              <a:ahLst/>
              <a:cxnLst>
                <a:cxn ang="0">
                  <a:pos x="T0" y="T1"/>
                </a:cxn>
                <a:cxn ang="0">
                  <a:pos x="T2" y="T3"/>
                </a:cxn>
                <a:cxn ang="0">
                  <a:pos x="T4" y="T5"/>
                </a:cxn>
                <a:cxn ang="0">
                  <a:pos x="T6" y="T7"/>
                </a:cxn>
                <a:cxn ang="0">
                  <a:pos x="T8" y="T9"/>
                </a:cxn>
              </a:cxnLst>
              <a:rect l="0" t="0" r="r" b="b"/>
              <a:pathLst>
                <a:path w="1247" h="1226">
                  <a:moveTo>
                    <a:pt x="0" y="1222"/>
                  </a:moveTo>
                  <a:cubicBezTo>
                    <a:pt x="414" y="815"/>
                    <a:pt x="828" y="407"/>
                    <a:pt x="1242" y="0"/>
                  </a:cubicBezTo>
                  <a:cubicBezTo>
                    <a:pt x="1244" y="1"/>
                    <a:pt x="1245" y="3"/>
                    <a:pt x="1247" y="4"/>
                  </a:cubicBezTo>
                  <a:cubicBezTo>
                    <a:pt x="990" y="572"/>
                    <a:pt x="574" y="978"/>
                    <a:pt x="4" y="1226"/>
                  </a:cubicBezTo>
                  <a:cubicBezTo>
                    <a:pt x="2" y="1225"/>
                    <a:pt x="1" y="1224"/>
                    <a:pt x="0" y="1222"/>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sp>
          <p:nvSpPr>
            <p:cNvPr id="33" name="Freeform 9">
              <a:extLst>
                <a:ext uri="{FF2B5EF4-FFF2-40B4-BE49-F238E27FC236}">
                  <a16:creationId xmlns:a16="http://schemas.microsoft.com/office/drawing/2014/main" id="{AE450773-2B76-46D4-8405-BEBEB03C7FD3}"/>
                </a:ext>
              </a:extLst>
            </p:cNvPr>
            <p:cNvSpPr>
              <a:spLocks/>
            </p:cNvSpPr>
            <p:nvPr/>
          </p:nvSpPr>
          <p:spPr bwMode="auto">
            <a:xfrm>
              <a:off x="2255" y="931"/>
              <a:ext cx="1569" cy="1545"/>
            </a:xfrm>
            <a:custGeom>
              <a:avLst/>
              <a:gdLst>
                <a:gd name="T0" fmla="*/ 1044 w 1044"/>
                <a:gd name="T1" fmla="*/ 0 h 1030"/>
                <a:gd name="T2" fmla="*/ 0 w 1044"/>
                <a:gd name="T3" fmla="*/ 1030 h 1030"/>
                <a:gd name="T4" fmla="*/ 1044 w 1044"/>
                <a:gd name="T5" fmla="*/ 0 h 1030"/>
              </a:gdLst>
              <a:ahLst/>
              <a:cxnLst>
                <a:cxn ang="0">
                  <a:pos x="T0" y="T1"/>
                </a:cxn>
                <a:cxn ang="0">
                  <a:pos x="T2" y="T3"/>
                </a:cxn>
                <a:cxn ang="0">
                  <a:pos x="T4" y="T5"/>
                </a:cxn>
              </a:cxnLst>
              <a:rect l="0" t="0" r="r" b="b"/>
              <a:pathLst>
                <a:path w="1044" h="1030">
                  <a:moveTo>
                    <a:pt x="1044" y="0"/>
                  </a:moveTo>
                  <a:cubicBezTo>
                    <a:pt x="939" y="498"/>
                    <a:pt x="477" y="952"/>
                    <a:pt x="0" y="1030"/>
                  </a:cubicBezTo>
                  <a:cubicBezTo>
                    <a:pt x="455" y="797"/>
                    <a:pt x="800" y="454"/>
                    <a:pt x="1044" y="0"/>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sp>
          <p:nvSpPr>
            <p:cNvPr id="34" name="Freeform 10">
              <a:extLst>
                <a:ext uri="{FF2B5EF4-FFF2-40B4-BE49-F238E27FC236}">
                  <a16:creationId xmlns:a16="http://schemas.microsoft.com/office/drawing/2014/main" id="{F9C8A1D8-B929-432A-B101-A5CD90BD4A27}"/>
                </a:ext>
              </a:extLst>
            </p:cNvPr>
            <p:cNvSpPr>
              <a:spLocks/>
            </p:cNvSpPr>
            <p:nvPr/>
          </p:nvSpPr>
          <p:spPr bwMode="auto">
            <a:xfrm>
              <a:off x="2046" y="671"/>
              <a:ext cx="1412" cy="1421"/>
            </a:xfrm>
            <a:custGeom>
              <a:avLst/>
              <a:gdLst>
                <a:gd name="T0" fmla="*/ 940 w 940"/>
                <a:gd name="T1" fmla="*/ 0 h 947"/>
                <a:gd name="T2" fmla="*/ 704 w 940"/>
                <a:gd name="T3" fmla="*/ 86 h 947"/>
                <a:gd name="T4" fmla="*/ 468 w 940"/>
                <a:gd name="T5" fmla="*/ 205 h 947"/>
                <a:gd name="T6" fmla="*/ 168 w 940"/>
                <a:gd name="T7" fmla="*/ 538 h 947"/>
                <a:gd name="T8" fmla="*/ 8 w 940"/>
                <a:gd name="T9" fmla="*/ 933 h 947"/>
                <a:gd name="T10" fmla="*/ 0 w 940"/>
                <a:gd name="T11" fmla="*/ 947 h 947"/>
                <a:gd name="T12" fmla="*/ 21 w 940"/>
                <a:gd name="T13" fmla="*/ 739 h 947"/>
                <a:gd name="T14" fmla="*/ 78 w 940"/>
                <a:gd name="T15" fmla="*/ 513 h 947"/>
                <a:gd name="T16" fmla="*/ 344 w 940"/>
                <a:gd name="T17" fmla="*/ 184 h 947"/>
                <a:gd name="T18" fmla="*/ 819 w 940"/>
                <a:gd name="T19" fmla="*/ 9 h 947"/>
                <a:gd name="T20" fmla="*/ 940 w 940"/>
                <a:gd name="T21" fmla="*/ 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0" h="947">
                  <a:moveTo>
                    <a:pt x="940" y="0"/>
                  </a:moveTo>
                  <a:cubicBezTo>
                    <a:pt x="859" y="29"/>
                    <a:pt x="780" y="53"/>
                    <a:pt x="704" y="86"/>
                  </a:cubicBezTo>
                  <a:cubicBezTo>
                    <a:pt x="624" y="121"/>
                    <a:pt x="544" y="161"/>
                    <a:pt x="468" y="205"/>
                  </a:cubicBezTo>
                  <a:cubicBezTo>
                    <a:pt x="333" y="283"/>
                    <a:pt x="239" y="400"/>
                    <a:pt x="168" y="538"/>
                  </a:cubicBezTo>
                  <a:cubicBezTo>
                    <a:pt x="103" y="664"/>
                    <a:pt x="52" y="797"/>
                    <a:pt x="8" y="933"/>
                  </a:cubicBezTo>
                  <a:cubicBezTo>
                    <a:pt x="6" y="938"/>
                    <a:pt x="5" y="942"/>
                    <a:pt x="0" y="947"/>
                  </a:cubicBezTo>
                  <a:cubicBezTo>
                    <a:pt x="7" y="877"/>
                    <a:pt x="13" y="808"/>
                    <a:pt x="21" y="739"/>
                  </a:cubicBezTo>
                  <a:cubicBezTo>
                    <a:pt x="31" y="661"/>
                    <a:pt x="49" y="586"/>
                    <a:pt x="78" y="513"/>
                  </a:cubicBezTo>
                  <a:cubicBezTo>
                    <a:pt x="133" y="376"/>
                    <a:pt x="227" y="271"/>
                    <a:pt x="344" y="184"/>
                  </a:cubicBezTo>
                  <a:cubicBezTo>
                    <a:pt x="486" y="79"/>
                    <a:pt x="644" y="22"/>
                    <a:pt x="819" y="9"/>
                  </a:cubicBezTo>
                  <a:cubicBezTo>
                    <a:pt x="858" y="6"/>
                    <a:pt x="897" y="3"/>
                    <a:pt x="940" y="0"/>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sp>
          <p:nvSpPr>
            <p:cNvPr id="35" name="Freeform 11">
              <a:extLst>
                <a:ext uri="{FF2B5EF4-FFF2-40B4-BE49-F238E27FC236}">
                  <a16:creationId xmlns:a16="http://schemas.microsoft.com/office/drawing/2014/main" id="{A29133A4-1D99-4318-A8DB-6B6BD113DAD8}"/>
                </a:ext>
              </a:extLst>
            </p:cNvPr>
            <p:cNvSpPr>
              <a:spLocks/>
            </p:cNvSpPr>
            <p:nvPr/>
          </p:nvSpPr>
          <p:spPr bwMode="auto">
            <a:xfrm>
              <a:off x="2655" y="1106"/>
              <a:ext cx="1161" cy="1281"/>
            </a:xfrm>
            <a:custGeom>
              <a:avLst/>
              <a:gdLst>
                <a:gd name="T0" fmla="*/ 773 w 773"/>
                <a:gd name="T1" fmla="*/ 0 h 854"/>
                <a:gd name="T2" fmla="*/ 750 w 773"/>
                <a:gd name="T3" fmla="*/ 136 h 854"/>
                <a:gd name="T4" fmla="*/ 686 w 773"/>
                <a:gd name="T5" fmla="*/ 391 h 854"/>
                <a:gd name="T6" fmla="*/ 348 w 773"/>
                <a:gd name="T7" fmla="*/ 758 h 854"/>
                <a:gd name="T8" fmla="*/ 26 w 773"/>
                <a:gd name="T9" fmla="*/ 850 h 854"/>
                <a:gd name="T10" fmla="*/ 0 w 773"/>
                <a:gd name="T11" fmla="*/ 854 h 854"/>
                <a:gd name="T12" fmla="*/ 773 w 773"/>
                <a:gd name="T13" fmla="*/ 0 h 854"/>
              </a:gdLst>
              <a:ahLst/>
              <a:cxnLst>
                <a:cxn ang="0">
                  <a:pos x="T0" y="T1"/>
                </a:cxn>
                <a:cxn ang="0">
                  <a:pos x="T2" y="T3"/>
                </a:cxn>
                <a:cxn ang="0">
                  <a:pos x="T4" y="T5"/>
                </a:cxn>
                <a:cxn ang="0">
                  <a:pos x="T6" y="T7"/>
                </a:cxn>
                <a:cxn ang="0">
                  <a:pos x="T8" y="T9"/>
                </a:cxn>
                <a:cxn ang="0">
                  <a:pos x="T10" y="T11"/>
                </a:cxn>
                <a:cxn ang="0">
                  <a:pos x="T12" y="T13"/>
                </a:cxn>
              </a:cxnLst>
              <a:rect l="0" t="0" r="r" b="b"/>
              <a:pathLst>
                <a:path w="773" h="854">
                  <a:moveTo>
                    <a:pt x="773" y="0"/>
                  </a:moveTo>
                  <a:cubicBezTo>
                    <a:pt x="766" y="45"/>
                    <a:pt x="761" y="91"/>
                    <a:pt x="750" y="136"/>
                  </a:cubicBezTo>
                  <a:cubicBezTo>
                    <a:pt x="731" y="221"/>
                    <a:pt x="710" y="306"/>
                    <a:pt x="686" y="391"/>
                  </a:cubicBezTo>
                  <a:cubicBezTo>
                    <a:pt x="636" y="570"/>
                    <a:pt x="512" y="684"/>
                    <a:pt x="348" y="758"/>
                  </a:cubicBezTo>
                  <a:cubicBezTo>
                    <a:pt x="245" y="804"/>
                    <a:pt x="135" y="827"/>
                    <a:pt x="26" y="850"/>
                  </a:cubicBezTo>
                  <a:cubicBezTo>
                    <a:pt x="18" y="852"/>
                    <a:pt x="9" y="854"/>
                    <a:pt x="0" y="854"/>
                  </a:cubicBezTo>
                  <a:cubicBezTo>
                    <a:pt x="382" y="682"/>
                    <a:pt x="628" y="389"/>
                    <a:pt x="773" y="0"/>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sp>
          <p:nvSpPr>
            <p:cNvPr id="36" name="Freeform 12">
              <a:extLst>
                <a:ext uri="{FF2B5EF4-FFF2-40B4-BE49-F238E27FC236}">
                  <a16:creationId xmlns:a16="http://schemas.microsoft.com/office/drawing/2014/main" id="{55E5DCB7-7DE2-4E13-AC63-11AF2A94A3D0}"/>
                </a:ext>
              </a:extLst>
            </p:cNvPr>
            <p:cNvSpPr>
              <a:spLocks/>
            </p:cNvSpPr>
            <p:nvPr/>
          </p:nvSpPr>
          <p:spPr bwMode="auto">
            <a:xfrm>
              <a:off x="2056" y="709"/>
              <a:ext cx="1425" cy="1491"/>
            </a:xfrm>
            <a:custGeom>
              <a:avLst/>
              <a:gdLst>
                <a:gd name="T0" fmla="*/ 0 w 948"/>
                <a:gd name="T1" fmla="*/ 994 h 994"/>
                <a:gd name="T2" fmla="*/ 114 w 948"/>
                <a:gd name="T3" fmla="*/ 663 h 994"/>
                <a:gd name="T4" fmla="*/ 279 w 948"/>
                <a:gd name="T5" fmla="*/ 367 h 994"/>
                <a:gd name="T6" fmla="*/ 560 w 948"/>
                <a:gd name="T7" fmla="*/ 147 h 994"/>
                <a:gd name="T8" fmla="*/ 933 w 948"/>
                <a:gd name="T9" fmla="*/ 2 h 994"/>
                <a:gd name="T10" fmla="*/ 948 w 948"/>
                <a:gd name="T11" fmla="*/ 0 h 994"/>
                <a:gd name="T12" fmla="*/ 842 w 948"/>
                <a:gd name="T13" fmla="*/ 54 h 994"/>
                <a:gd name="T14" fmla="*/ 170 w 948"/>
                <a:gd name="T15" fmla="*/ 693 h 994"/>
                <a:gd name="T16" fmla="*/ 10 w 948"/>
                <a:gd name="T17" fmla="*/ 977 h 994"/>
                <a:gd name="T18" fmla="*/ 0 w 948"/>
                <a:gd name="T19" fmla="*/ 99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8" h="994">
                  <a:moveTo>
                    <a:pt x="0" y="994"/>
                  </a:moveTo>
                  <a:cubicBezTo>
                    <a:pt x="30" y="881"/>
                    <a:pt x="68" y="771"/>
                    <a:pt x="114" y="663"/>
                  </a:cubicBezTo>
                  <a:cubicBezTo>
                    <a:pt x="159" y="559"/>
                    <a:pt x="209" y="458"/>
                    <a:pt x="279" y="367"/>
                  </a:cubicBezTo>
                  <a:cubicBezTo>
                    <a:pt x="354" y="270"/>
                    <a:pt x="453" y="204"/>
                    <a:pt x="560" y="147"/>
                  </a:cubicBezTo>
                  <a:cubicBezTo>
                    <a:pt x="679" y="85"/>
                    <a:pt x="804" y="39"/>
                    <a:pt x="933" y="2"/>
                  </a:cubicBezTo>
                  <a:cubicBezTo>
                    <a:pt x="936" y="1"/>
                    <a:pt x="939" y="1"/>
                    <a:pt x="948" y="0"/>
                  </a:cubicBezTo>
                  <a:cubicBezTo>
                    <a:pt x="909" y="20"/>
                    <a:pt x="875" y="37"/>
                    <a:pt x="842" y="54"/>
                  </a:cubicBezTo>
                  <a:cubicBezTo>
                    <a:pt x="556" y="203"/>
                    <a:pt x="336" y="420"/>
                    <a:pt x="170" y="693"/>
                  </a:cubicBezTo>
                  <a:cubicBezTo>
                    <a:pt x="113" y="786"/>
                    <a:pt x="63" y="882"/>
                    <a:pt x="10" y="977"/>
                  </a:cubicBezTo>
                  <a:cubicBezTo>
                    <a:pt x="6" y="982"/>
                    <a:pt x="3" y="988"/>
                    <a:pt x="0" y="994"/>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endParaRPr lang="en-US" sz="2400">
                <a:ea typeface="Apis For Office" panose="020B05040101010101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62C8843D-D83B-4B3D-8974-434104785166}"/>
              </a:ext>
            </a:extLst>
          </p:cNvPr>
          <p:cNvGrpSpPr>
            <a:grpSpLocks noChangeAspect="1"/>
          </p:cNvGrpSpPr>
          <p:nvPr/>
        </p:nvGrpSpPr>
        <p:grpSpPr>
          <a:xfrm>
            <a:off x="2620611" y="1783550"/>
            <a:ext cx="690552" cy="674017"/>
            <a:chOff x="6653881" y="3494653"/>
            <a:chExt cx="572918" cy="559200"/>
          </a:xfrm>
          <a:solidFill>
            <a:schemeClr val="bg1">
              <a:lumMod val="95000"/>
            </a:schemeClr>
          </a:solidFill>
        </p:grpSpPr>
        <p:sp>
          <p:nvSpPr>
            <p:cNvPr id="38" name="Freeform 30">
              <a:extLst>
                <a:ext uri="{FF2B5EF4-FFF2-40B4-BE49-F238E27FC236}">
                  <a16:creationId xmlns:a16="http://schemas.microsoft.com/office/drawing/2014/main" id="{300432DB-23F2-4416-B4A8-628F94975487}"/>
                </a:ext>
              </a:extLst>
            </p:cNvPr>
            <p:cNvSpPr>
              <a:spLocks/>
            </p:cNvSpPr>
            <p:nvPr/>
          </p:nvSpPr>
          <p:spPr bwMode="auto">
            <a:xfrm>
              <a:off x="6969389" y="3637479"/>
              <a:ext cx="257410" cy="258216"/>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39" name="Freeform 31">
              <a:extLst>
                <a:ext uri="{FF2B5EF4-FFF2-40B4-BE49-F238E27FC236}">
                  <a16:creationId xmlns:a16="http://schemas.microsoft.com/office/drawing/2014/main" id="{D8D13816-3A7D-4679-AE5D-78EE9E2AD0A7}"/>
                </a:ext>
              </a:extLst>
            </p:cNvPr>
            <p:cNvSpPr>
              <a:spLocks/>
            </p:cNvSpPr>
            <p:nvPr/>
          </p:nvSpPr>
          <p:spPr bwMode="auto">
            <a:xfrm>
              <a:off x="7175156" y="3752869"/>
              <a:ext cx="19366" cy="48416"/>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40" name="Freeform 32">
              <a:extLst>
                <a:ext uri="{FF2B5EF4-FFF2-40B4-BE49-F238E27FC236}">
                  <a16:creationId xmlns:a16="http://schemas.microsoft.com/office/drawing/2014/main" id="{36B936E8-0EF4-4CF3-9FB9-2DDFF6C7FB77}"/>
                </a:ext>
              </a:extLst>
            </p:cNvPr>
            <p:cNvSpPr>
              <a:spLocks/>
            </p:cNvSpPr>
            <p:nvPr/>
          </p:nvSpPr>
          <p:spPr bwMode="auto">
            <a:xfrm>
              <a:off x="6849964" y="3785953"/>
              <a:ext cx="269514" cy="267900"/>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41" name="Freeform 33">
              <a:extLst>
                <a:ext uri="{FF2B5EF4-FFF2-40B4-BE49-F238E27FC236}">
                  <a16:creationId xmlns:a16="http://schemas.microsoft.com/office/drawing/2014/main" id="{1F043C05-9D03-4958-9857-82D99CC4431C}"/>
                </a:ext>
              </a:extLst>
            </p:cNvPr>
            <p:cNvSpPr>
              <a:spLocks/>
            </p:cNvSpPr>
            <p:nvPr/>
          </p:nvSpPr>
          <p:spPr bwMode="auto">
            <a:xfrm>
              <a:off x="7025067" y="3966705"/>
              <a:ext cx="40346" cy="37119"/>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42" name="Freeform 34">
              <a:extLst>
                <a:ext uri="{FF2B5EF4-FFF2-40B4-BE49-F238E27FC236}">
                  <a16:creationId xmlns:a16="http://schemas.microsoft.com/office/drawing/2014/main" id="{6B35B45D-1243-44F1-B6C7-0380433D5365}"/>
                </a:ext>
              </a:extLst>
            </p:cNvPr>
            <p:cNvSpPr>
              <a:spLocks/>
            </p:cNvSpPr>
            <p:nvPr/>
          </p:nvSpPr>
          <p:spPr bwMode="auto">
            <a:xfrm>
              <a:off x="6828984" y="3494653"/>
              <a:ext cx="272741" cy="275969"/>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43" name="Freeform 35">
              <a:extLst>
                <a:ext uri="{FF2B5EF4-FFF2-40B4-BE49-F238E27FC236}">
                  <a16:creationId xmlns:a16="http://schemas.microsoft.com/office/drawing/2014/main" id="{201A6EC4-9B44-4A6B-BC3E-BCF93308EB5F}"/>
                </a:ext>
              </a:extLst>
            </p:cNvPr>
            <p:cNvSpPr>
              <a:spLocks/>
            </p:cNvSpPr>
            <p:nvPr/>
          </p:nvSpPr>
          <p:spPr bwMode="auto">
            <a:xfrm>
              <a:off x="7033137" y="3572118"/>
              <a:ext cx="26629" cy="45995"/>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44" name="Freeform 36">
              <a:extLst>
                <a:ext uri="{FF2B5EF4-FFF2-40B4-BE49-F238E27FC236}">
                  <a16:creationId xmlns:a16="http://schemas.microsoft.com/office/drawing/2014/main" id="{94683C3C-95AB-4B83-ABC7-CDDFB50B71A1}"/>
                </a:ext>
              </a:extLst>
            </p:cNvPr>
            <p:cNvSpPr>
              <a:spLocks/>
            </p:cNvSpPr>
            <p:nvPr/>
          </p:nvSpPr>
          <p:spPr bwMode="auto">
            <a:xfrm>
              <a:off x="6653881" y="3556786"/>
              <a:ext cx="272741" cy="273548"/>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45" name="Freeform 37">
              <a:extLst>
                <a:ext uri="{FF2B5EF4-FFF2-40B4-BE49-F238E27FC236}">
                  <a16:creationId xmlns:a16="http://schemas.microsoft.com/office/drawing/2014/main" id="{897B653E-B358-45DA-AB00-EC651E8A5CFA}"/>
                </a:ext>
              </a:extLst>
            </p:cNvPr>
            <p:cNvSpPr>
              <a:spLocks/>
            </p:cNvSpPr>
            <p:nvPr/>
          </p:nvSpPr>
          <p:spPr bwMode="auto">
            <a:xfrm>
              <a:off x="6719242" y="3748835"/>
              <a:ext cx="41960" cy="34698"/>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46" name="Freeform 38">
              <a:extLst>
                <a:ext uri="{FF2B5EF4-FFF2-40B4-BE49-F238E27FC236}">
                  <a16:creationId xmlns:a16="http://schemas.microsoft.com/office/drawing/2014/main" id="{42F536BE-0723-4473-BF47-888658C53566}"/>
                </a:ext>
              </a:extLst>
            </p:cNvPr>
            <p:cNvSpPr>
              <a:spLocks/>
            </p:cNvSpPr>
            <p:nvPr/>
          </p:nvSpPr>
          <p:spPr bwMode="auto">
            <a:xfrm>
              <a:off x="6849964" y="3618113"/>
              <a:ext cx="269514" cy="269513"/>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47" name="Freeform 39">
              <a:extLst>
                <a:ext uri="{FF2B5EF4-FFF2-40B4-BE49-F238E27FC236}">
                  <a16:creationId xmlns:a16="http://schemas.microsoft.com/office/drawing/2014/main" id="{C7171DF5-4AB9-49BF-BC36-8594DEDAE26C}"/>
                </a:ext>
              </a:extLst>
            </p:cNvPr>
            <p:cNvSpPr>
              <a:spLocks/>
            </p:cNvSpPr>
            <p:nvPr/>
          </p:nvSpPr>
          <p:spPr bwMode="auto">
            <a:xfrm>
              <a:off x="7025067" y="3798864"/>
              <a:ext cx="40346" cy="37119"/>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48" name="Freeform 40">
              <a:extLst>
                <a:ext uri="{FF2B5EF4-FFF2-40B4-BE49-F238E27FC236}">
                  <a16:creationId xmlns:a16="http://schemas.microsoft.com/office/drawing/2014/main" id="{76F0FF64-6D39-441F-B4E7-6437965FA5F4}"/>
                </a:ext>
              </a:extLst>
            </p:cNvPr>
            <p:cNvSpPr>
              <a:spLocks/>
            </p:cNvSpPr>
            <p:nvPr/>
          </p:nvSpPr>
          <p:spPr bwMode="auto">
            <a:xfrm>
              <a:off x="6703910" y="3772236"/>
              <a:ext cx="261444" cy="262251"/>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49" name="Freeform 41">
              <a:extLst>
                <a:ext uri="{FF2B5EF4-FFF2-40B4-BE49-F238E27FC236}">
                  <a16:creationId xmlns:a16="http://schemas.microsoft.com/office/drawing/2014/main" id="{321D3BC7-D8B0-4066-BAE5-DDE31483C235}"/>
                </a:ext>
              </a:extLst>
            </p:cNvPr>
            <p:cNvSpPr>
              <a:spLocks/>
            </p:cNvSpPr>
            <p:nvPr/>
          </p:nvSpPr>
          <p:spPr bwMode="auto">
            <a:xfrm>
              <a:off x="6738608" y="3897309"/>
              <a:ext cx="20980" cy="48416"/>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3BEF39D5-89A6-41C9-80CF-7E479A783A4B}"/>
              </a:ext>
            </a:extLst>
          </p:cNvPr>
          <p:cNvGrpSpPr>
            <a:grpSpLocks noChangeAspect="1"/>
          </p:cNvGrpSpPr>
          <p:nvPr/>
        </p:nvGrpSpPr>
        <p:grpSpPr>
          <a:xfrm>
            <a:off x="9628775" y="1554079"/>
            <a:ext cx="1096317" cy="1070067"/>
            <a:chOff x="6653881" y="3494653"/>
            <a:chExt cx="572918" cy="559200"/>
          </a:xfrm>
          <a:solidFill>
            <a:schemeClr val="bg1">
              <a:lumMod val="95000"/>
            </a:schemeClr>
          </a:solidFill>
        </p:grpSpPr>
        <p:sp>
          <p:nvSpPr>
            <p:cNvPr id="51" name="Freeform 30">
              <a:extLst>
                <a:ext uri="{FF2B5EF4-FFF2-40B4-BE49-F238E27FC236}">
                  <a16:creationId xmlns:a16="http://schemas.microsoft.com/office/drawing/2014/main" id="{CE46A03A-401E-4B98-8793-6DA659107F6E}"/>
                </a:ext>
              </a:extLst>
            </p:cNvPr>
            <p:cNvSpPr>
              <a:spLocks/>
            </p:cNvSpPr>
            <p:nvPr/>
          </p:nvSpPr>
          <p:spPr bwMode="auto">
            <a:xfrm>
              <a:off x="6969389" y="3637479"/>
              <a:ext cx="257410" cy="258216"/>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52" name="Freeform 31">
              <a:extLst>
                <a:ext uri="{FF2B5EF4-FFF2-40B4-BE49-F238E27FC236}">
                  <a16:creationId xmlns:a16="http://schemas.microsoft.com/office/drawing/2014/main" id="{7987E222-AFCA-472F-AD59-C91BF472CA69}"/>
                </a:ext>
              </a:extLst>
            </p:cNvPr>
            <p:cNvSpPr>
              <a:spLocks/>
            </p:cNvSpPr>
            <p:nvPr/>
          </p:nvSpPr>
          <p:spPr bwMode="auto">
            <a:xfrm>
              <a:off x="7175156" y="3752869"/>
              <a:ext cx="19366" cy="48416"/>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53" name="Freeform 32">
              <a:extLst>
                <a:ext uri="{FF2B5EF4-FFF2-40B4-BE49-F238E27FC236}">
                  <a16:creationId xmlns:a16="http://schemas.microsoft.com/office/drawing/2014/main" id="{A7451F1D-55FD-4C91-B483-34B15E23C24B}"/>
                </a:ext>
              </a:extLst>
            </p:cNvPr>
            <p:cNvSpPr>
              <a:spLocks/>
            </p:cNvSpPr>
            <p:nvPr/>
          </p:nvSpPr>
          <p:spPr bwMode="auto">
            <a:xfrm>
              <a:off x="6849964" y="3785953"/>
              <a:ext cx="269514" cy="267900"/>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54" name="Freeform 33">
              <a:extLst>
                <a:ext uri="{FF2B5EF4-FFF2-40B4-BE49-F238E27FC236}">
                  <a16:creationId xmlns:a16="http://schemas.microsoft.com/office/drawing/2014/main" id="{8C2DA115-BEE8-42C6-B7A0-1F97819FF65E}"/>
                </a:ext>
              </a:extLst>
            </p:cNvPr>
            <p:cNvSpPr>
              <a:spLocks/>
            </p:cNvSpPr>
            <p:nvPr/>
          </p:nvSpPr>
          <p:spPr bwMode="auto">
            <a:xfrm>
              <a:off x="7025067" y="3966705"/>
              <a:ext cx="40346" cy="37119"/>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55" name="Freeform 34">
              <a:extLst>
                <a:ext uri="{FF2B5EF4-FFF2-40B4-BE49-F238E27FC236}">
                  <a16:creationId xmlns:a16="http://schemas.microsoft.com/office/drawing/2014/main" id="{22ADA9A4-59AB-4D88-A30F-DCCEBA91AADF}"/>
                </a:ext>
              </a:extLst>
            </p:cNvPr>
            <p:cNvSpPr>
              <a:spLocks/>
            </p:cNvSpPr>
            <p:nvPr/>
          </p:nvSpPr>
          <p:spPr bwMode="auto">
            <a:xfrm>
              <a:off x="6828984" y="3494653"/>
              <a:ext cx="272741" cy="275969"/>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56" name="Freeform 35">
              <a:extLst>
                <a:ext uri="{FF2B5EF4-FFF2-40B4-BE49-F238E27FC236}">
                  <a16:creationId xmlns:a16="http://schemas.microsoft.com/office/drawing/2014/main" id="{83225923-E898-48B8-BA9A-6BE978548704}"/>
                </a:ext>
              </a:extLst>
            </p:cNvPr>
            <p:cNvSpPr>
              <a:spLocks/>
            </p:cNvSpPr>
            <p:nvPr/>
          </p:nvSpPr>
          <p:spPr bwMode="auto">
            <a:xfrm>
              <a:off x="7033137" y="3572118"/>
              <a:ext cx="26629" cy="45995"/>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57" name="Freeform 36">
              <a:extLst>
                <a:ext uri="{FF2B5EF4-FFF2-40B4-BE49-F238E27FC236}">
                  <a16:creationId xmlns:a16="http://schemas.microsoft.com/office/drawing/2014/main" id="{5D520684-F8A1-4DCE-B11C-0DB6EBC7290E}"/>
                </a:ext>
              </a:extLst>
            </p:cNvPr>
            <p:cNvSpPr>
              <a:spLocks/>
            </p:cNvSpPr>
            <p:nvPr/>
          </p:nvSpPr>
          <p:spPr bwMode="auto">
            <a:xfrm>
              <a:off x="6653881" y="3556786"/>
              <a:ext cx="272741" cy="273548"/>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58" name="Freeform 37">
              <a:extLst>
                <a:ext uri="{FF2B5EF4-FFF2-40B4-BE49-F238E27FC236}">
                  <a16:creationId xmlns:a16="http://schemas.microsoft.com/office/drawing/2014/main" id="{2075781B-EF09-4F1D-8FF6-C7561E59CE86}"/>
                </a:ext>
              </a:extLst>
            </p:cNvPr>
            <p:cNvSpPr>
              <a:spLocks/>
            </p:cNvSpPr>
            <p:nvPr/>
          </p:nvSpPr>
          <p:spPr bwMode="auto">
            <a:xfrm>
              <a:off x="6719242" y="3748835"/>
              <a:ext cx="41960" cy="34698"/>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59" name="Freeform 38">
              <a:extLst>
                <a:ext uri="{FF2B5EF4-FFF2-40B4-BE49-F238E27FC236}">
                  <a16:creationId xmlns:a16="http://schemas.microsoft.com/office/drawing/2014/main" id="{096AC5D9-0C76-41D3-BA1C-E67D42582ECC}"/>
                </a:ext>
              </a:extLst>
            </p:cNvPr>
            <p:cNvSpPr>
              <a:spLocks/>
            </p:cNvSpPr>
            <p:nvPr/>
          </p:nvSpPr>
          <p:spPr bwMode="auto">
            <a:xfrm>
              <a:off x="6849964" y="3618113"/>
              <a:ext cx="269514" cy="269513"/>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60" name="Freeform 39">
              <a:extLst>
                <a:ext uri="{FF2B5EF4-FFF2-40B4-BE49-F238E27FC236}">
                  <a16:creationId xmlns:a16="http://schemas.microsoft.com/office/drawing/2014/main" id="{8F0116D4-1482-42FB-B6AC-6EE765FBBA05}"/>
                </a:ext>
              </a:extLst>
            </p:cNvPr>
            <p:cNvSpPr>
              <a:spLocks/>
            </p:cNvSpPr>
            <p:nvPr/>
          </p:nvSpPr>
          <p:spPr bwMode="auto">
            <a:xfrm>
              <a:off x="7025067" y="3798864"/>
              <a:ext cx="40346" cy="37119"/>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61" name="Freeform 40">
              <a:extLst>
                <a:ext uri="{FF2B5EF4-FFF2-40B4-BE49-F238E27FC236}">
                  <a16:creationId xmlns:a16="http://schemas.microsoft.com/office/drawing/2014/main" id="{695EB2C3-7A44-446D-B7E3-D0877710D970}"/>
                </a:ext>
              </a:extLst>
            </p:cNvPr>
            <p:cNvSpPr>
              <a:spLocks/>
            </p:cNvSpPr>
            <p:nvPr/>
          </p:nvSpPr>
          <p:spPr bwMode="auto">
            <a:xfrm>
              <a:off x="6703910" y="3772236"/>
              <a:ext cx="261444" cy="262251"/>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sp>
          <p:nvSpPr>
            <p:cNvPr id="62" name="Freeform 41">
              <a:extLst>
                <a:ext uri="{FF2B5EF4-FFF2-40B4-BE49-F238E27FC236}">
                  <a16:creationId xmlns:a16="http://schemas.microsoft.com/office/drawing/2014/main" id="{F197DD16-3157-4122-B260-652A6EBC2E62}"/>
                </a:ext>
              </a:extLst>
            </p:cNvPr>
            <p:cNvSpPr>
              <a:spLocks/>
            </p:cNvSpPr>
            <p:nvPr/>
          </p:nvSpPr>
          <p:spPr bwMode="auto">
            <a:xfrm>
              <a:off x="6738608" y="3897309"/>
              <a:ext cx="20980" cy="48416"/>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3200" kern="0">
                <a:ea typeface="Apis For Office" panose="020B0504010101010104" pitchFamily="34" charset="0"/>
                <a:cs typeface="Arial" panose="020B0604020202020204" pitchFamily="34" charset="0"/>
              </a:endParaRPr>
            </a:p>
          </p:txBody>
        </p:sp>
      </p:grpSp>
      <p:sp>
        <p:nvSpPr>
          <p:cNvPr id="63" name="TextBox 62">
            <a:extLst>
              <a:ext uri="{FF2B5EF4-FFF2-40B4-BE49-F238E27FC236}">
                <a16:creationId xmlns:a16="http://schemas.microsoft.com/office/drawing/2014/main" id="{B633847D-F485-419E-8C0E-5A3888AA5136}"/>
              </a:ext>
            </a:extLst>
          </p:cNvPr>
          <p:cNvSpPr txBox="1"/>
          <p:nvPr/>
        </p:nvSpPr>
        <p:spPr>
          <a:xfrm>
            <a:off x="8885643" y="3101985"/>
            <a:ext cx="2377052" cy="587535"/>
          </a:xfrm>
          <a:prstGeom prst="roundRect">
            <a:avLst/>
          </a:prstGeom>
          <a:solidFill>
            <a:schemeClr val="bg1"/>
          </a:solidFill>
          <a:ln w="19050">
            <a:solidFill>
              <a:schemeClr val="tx1"/>
            </a:solidFill>
          </a:ln>
        </p:spPr>
        <p:txBody>
          <a:bodyPr wrap="square" rtlCol="0">
            <a:noAutofit/>
          </a:bodyPr>
          <a:lstStyle/>
          <a:p>
            <a:pPr algn="ctr" defTabSz="914332">
              <a:defRPr/>
            </a:pPr>
            <a:r>
              <a:rPr lang="en-GB" sz="1467" kern="0">
                <a:ea typeface="Apis For Office" panose="020B0504010101010104" pitchFamily="34" charset="0"/>
                <a:cs typeface="Arial" panose="020B0604020202020204" pitchFamily="34" charset="0"/>
              </a:rPr>
              <a:t>↑IL 6, ↑TNFα, ↑IL-1β</a:t>
            </a:r>
            <a:br>
              <a:rPr lang="en-GB" sz="1467" kern="0">
                <a:ea typeface="Apis For Office" panose="020B0504010101010104" pitchFamily="34" charset="0"/>
                <a:cs typeface="Arial" panose="020B0604020202020204" pitchFamily="34" charset="0"/>
              </a:rPr>
            </a:br>
            <a:r>
              <a:rPr lang="en-GB" sz="1467" kern="0">
                <a:ea typeface="Apis For Office" panose="020B0504010101010104" pitchFamily="34" charset="0"/>
                <a:cs typeface="Arial" panose="020B0604020202020204" pitchFamily="34" charset="0"/>
              </a:rPr>
              <a:t>CCL2, CCL5, CXCL5</a:t>
            </a:r>
          </a:p>
        </p:txBody>
      </p:sp>
      <p:sp>
        <p:nvSpPr>
          <p:cNvPr id="64" name="Right Arrow 15">
            <a:extLst>
              <a:ext uri="{FF2B5EF4-FFF2-40B4-BE49-F238E27FC236}">
                <a16:creationId xmlns:a16="http://schemas.microsoft.com/office/drawing/2014/main" id="{DF056B03-8EA3-44F6-BE4E-537EC686DFA3}"/>
              </a:ext>
            </a:extLst>
          </p:cNvPr>
          <p:cNvSpPr/>
          <p:nvPr/>
        </p:nvSpPr>
        <p:spPr>
          <a:xfrm rot="5400000">
            <a:off x="10063046" y="2819263"/>
            <a:ext cx="231749" cy="279141"/>
          </a:xfrm>
          <a:prstGeom prst="rightArrow">
            <a:avLst/>
          </a:prstGeom>
          <a:solidFill>
            <a:schemeClr val="tx1">
              <a:lumMod val="85000"/>
              <a:lumOff val="15000"/>
            </a:schemeClr>
          </a:solidFill>
          <a:ln>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endParaRPr lang="en-GB" sz="2133" b="1" kern="0">
              <a:solidFill>
                <a:schemeClr val="tx1"/>
              </a:solidFill>
              <a:ea typeface="Apis For Office" panose="020B0504010101010104" pitchFamily="34" charset="0"/>
              <a:cs typeface="Arial" panose="020B0604020202020204" pitchFamily="34" charset="0"/>
            </a:endParaRPr>
          </a:p>
        </p:txBody>
      </p:sp>
      <p:sp>
        <p:nvSpPr>
          <p:cNvPr id="67" name="Oval 66">
            <a:extLst>
              <a:ext uri="{FF2B5EF4-FFF2-40B4-BE49-F238E27FC236}">
                <a16:creationId xmlns:a16="http://schemas.microsoft.com/office/drawing/2014/main" id="{6BD74570-9465-4CA5-B162-13D4E1DC083F}"/>
              </a:ext>
            </a:extLst>
          </p:cNvPr>
          <p:cNvSpPr/>
          <p:nvPr/>
        </p:nvSpPr>
        <p:spPr>
          <a:xfrm>
            <a:off x="1704309" y="5016562"/>
            <a:ext cx="472502" cy="515880"/>
          </a:xfrm>
          <a:prstGeom prst="ellipse">
            <a:avLst/>
          </a:prstGeom>
          <a:solidFill>
            <a:schemeClr val="bg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a typeface="Apis For Office" panose="020B05040101010101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2FF30-F62A-4113-9AB1-3E80DD254202}"/>
              </a:ext>
            </a:extLst>
          </p:cNvPr>
          <p:cNvSpPr txBox="1"/>
          <p:nvPr/>
        </p:nvSpPr>
        <p:spPr>
          <a:xfrm>
            <a:off x="4230117" y="3068807"/>
            <a:ext cx="3458471" cy="549780"/>
          </a:xfrm>
          <a:prstGeom prst="rect">
            <a:avLst/>
          </a:prstGeom>
          <a:solidFill>
            <a:schemeClr val="accent1"/>
          </a:solidFill>
          <a:ln>
            <a:solidFill>
              <a:schemeClr val="accent1"/>
            </a:solidFill>
          </a:ln>
        </p:spPr>
        <p:txBody>
          <a:bodyPr wrap="square" rtlCol="0" anchor="ctr">
            <a:noAutofit/>
          </a:bodyPr>
          <a:lstStyle/>
          <a:p>
            <a:pPr algn="ctr" defTabSz="914332">
              <a:defRPr/>
            </a:pPr>
            <a:r>
              <a:rPr lang="en-GB" sz="2000" b="1" kern="0">
                <a:solidFill>
                  <a:schemeClr val="bg1"/>
                </a:solidFill>
                <a:ea typeface="Apis For Office" panose="020B0504010101010104" pitchFamily="34" charset="0"/>
                <a:cs typeface="Arial" panose="020B0604020202020204" pitchFamily="34" charset="0"/>
              </a:rPr>
              <a:t>Systemic inflammation</a:t>
            </a:r>
          </a:p>
        </p:txBody>
      </p:sp>
      <p:pic>
        <p:nvPicPr>
          <p:cNvPr id="99" name="Graphic 98" descr="Heart organ outline">
            <a:extLst>
              <a:ext uri="{FF2B5EF4-FFF2-40B4-BE49-F238E27FC236}">
                <a16:creationId xmlns:a16="http://schemas.microsoft.com/office/drawing/2014/main" id="{0F6CD022-8EB0-42EC-BCDF-23AA0D4760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0618" y="4901578"/>
            <a:ext cx="702082" cy="702082"/>
          </a:xfrm>
          <a:prstGeom prst="rect">
            <a:avLst/>
          </a:prstGeom>
        </p:spPr>
      </p:pic>
    </p:spTree>
    <p:extLst>
      <p:ext uri="{BB962C8B-B14F-4D97-AF65-F5344CB8AC3E}">
        <p14:creationId xmlns:p14="http://schemas.microsoft.com/office/powerpoint/2010/main" val="2294734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4BB6059-2BC7-43AD-A871-1C7B890FDC23}"/>
              </a:ext>
            </a:extLst>
          </p:cNvPr>
          <p:cNvSpPr>
            <a:spLocks noGrp="1"/>
          </p:cNvSpPr>
          <p:nvPr>
            <p:ph type="title"/>
          </p:nvPr>
        </p:nvSpPr>
        <p:spPr/>
        <p:txBody>
          <a:bodyPr/>
          <a:lstStyle/>
          <a:p>
            <a:r>
              <a:rPr lang="en-US"/>
              <a:t>Summary of appetite signaling</a:t>
            </a:r>
          </a:p>
        </p:txBody>
      </p:sp>
      <p:sp>
        <p:nvSpPr>
          <p:cNvPr id="14" name="Text Placeholder 13">
            <a:extLst>
              <a:ext uri="{FF2B5EF4-FFF2-40B4-BE49-F238E27FC236}">
                <a16:creationId xmlns:a16="http://schemas.microsoft.com/office/drawing/2014/main" id="{AF7EB5F0-5707-4601-959E-AABE4AD11ABA}"/>
              </a:ext>
            </a:extLst>
          </p:cNvPr>
          <p:cNvSpPr>
            <a:spLocks noGrp="1"/>
          </p:cNvSpPr>
          <p:nvPr>
            <p:ph type="body" sz="quarter" idx="13"/>
          </p:nvPr>
        </p:nvSpPr>
        <p:spPr>
          <a:xfrm>
            <a:off x="647998" y="6210000"/>
            <a:ext cx="9867601" cy="324000"/>
          </a:xfrm>
        </p:spPr>
        <p:txBody>
          <a:bodyPr/>
          <a:lstStyle/>
          <a:p>
            <a:r>
              <a:rPr lang="en-US" sz="1000" i="0" dirty="0" err="1">
                <a:latin typeface="Arial" panose="020B0604020202020204" pitchFamily="34" charset="0"/>
                <a:cs typeface="Arial" panose="020B0604020202020204" pitchFamily="34" charset="0"/>
              </a:rPr>
              <a:t>AgRP</a:t>
            </a:r>
            <a:r>
              <a:rPr lang="en-US" sz="1000" i="0" dirty="0">
                <a:latin typeface="Arial" panose="020B0604020202020204" pitchFamily="34" charset="0"/>
                <a:cs typeface="Arial" panose="020B0604020202020204" pitchFamily="34" charset="0"/>
              </a:rPr>
              <a:t>, agouti-related protein; CART, cocaine- and amphetamine-regulated transcript; NPY, neuropeptide Y; NTS, nucleus of the solitary tract; POMC, proopiomelanocortin.</a:t>
            </a:r>
          </a:p>
        </p:txBody>
      </p:sp>
      <p:sp>
        <p:nvSpPr>
          <p:cNvPr id="23" name="Rectangle 22">
            <a:extLst>
              <a:ext uri="{FF2B5EF4-FFF2-40B4-BE49-F238E27FC236}">
                <a16:creationId xmlns:a16="http://schemas.microsoft.com/office/drawing/2014/main" id="{EA14C538-A681-4EAD-928A-C0E239984B36}"/>
              </a:ext>
            </a:extLst>
          </p:cNvPr>
          <p:cNvSpPr/>
          <p:nvPr/>
        </p:nvSpPr>
        <p:spPr>
          <a:xfrm>
            <a:off x="3136966" y="1807484"/>
            <a:ext cx="8600388" cy="981193"/>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121920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Hormonal signaling from the periphery to the brain is integrated in the arcuate nucleus of the hypothalamus</a:t>
            </a:r>
          </a:p>
        </p:txBody>
      </p:sp>
      <p:sp>
        <p:nvSpPr>
          <p:cNvPr id="24" name="Rectangle 23">
            <a:extLst>
              <a:ext uri="{FF2B5EF4-FFF2-40B4-BE49-F238E27FC236}">
                <a16:creationId xmlns:a16="http://schemas.microsoft.com/office/drawing/2014/main" id="{C2939720-F415-4E77-A6B3-C0D6A96C22FD}"/>
              </a:ext>
            </a:extLst>
          </p:cNvPr>
          <p:cNvSpPr/>
          <p:nvPr/>
        </p:nvSpPr>
        <p:spPr>
          <a:xfrm>
            <a:off x="3138321" y="1807484"/>
            <a:ext cx="1083041" cy="981193"/>
          </a:xfrm>
          <a:prstGeom prst="rect">
            <a:avLst/>
          </a:prstGeom>
          <a:solidFill>
            <a:schemeClr val="accent3">
              <a:lumMod val="50000"/>
            </a:schemeClr>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DD87A948-670C-44C1-8354-88EBCECB8F44}"/>
              </a:ext>
            </a:extLst>
          </p:cNvPr>
          <p:cNvSpPr/>
          <p:nvPr/>
        </p:nvSpPr>
        <p:spPr>
          <a:xfrm>
            <a:off x="3136966" y="2875660"/>
            <a:ext cx="8600388" cy="981193"/>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121920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In the hypothalamus, orexigenic signaling is driven by upregulation of NPY and AgRP neurons and anorexigenic signaling is driven by upregulation of POMC and CART neurons </a:t>
            </a:r>
          </a:p>
        </p:txBody>
      </p:sp>
      <p:sp>
        <p:nvSpPr>
          <p:cNvPr id="27" name="Rectangle 26">
            <a:extLst>
              <a:ext uri="{FF2B5EF4-FFF2-40B4-BE49-F238E27FC236}">
                <a16:creationId xmlns:a16="http://schemas.microsoft.com/office/drawing/2014/main" id="{459C085D-EFA0-4B36-A4C4-CD2EAACEC0EA}"/>
              </a:ext>
            </a:extLst>
          </p:cNvPr>
          <p:cNvSpPr/>
          <p:nvPr/>
        </p:nvSpPr>
        <p:spPr>
          <a:xfrm>
            <a:off x="3138321" y="2875660"/>
            <a:ext cx="1083041" cy="981193"/>
          </a:xfrm>
          <a:prstGeom prst="rect">
            <a:avLst/>
          </a:prstGeom>
          <a:solidFill>
            <a:schemeClr val="accent3">
              <a:lumMod val="50000"/>
            </a:schemeClr>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E56FA797-9DE2-448B-9D9F-3E7999BDA6DB}"/>
              </a:ext>
            </a:extLst>
          </p:cNvPr>
          <p:cNvSpPr/>
          <p:nvPr/>
        </p:nvSpPr>
        <p:spPr>
          <a:xfrm>
            <a:off x="3136966" y="3943833"/>
            <a:ext cx="8600388" cy="981193"/>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121920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Neural and hormonal inputs from the periphery bind to receptors along the vagus nerve and terminate in the NTS or the hypothalamus </a:t>
            </a:r>
          </a:p>
        </p:txBody>
      </p:sp>
      <p:sp>
        <p:nvSpPr>
          <p:cNvPr id="30" name="Rectangle 29">
            <a:extLst>
              <a:ext uri="{FF2B5EF4-FFF2-40B4-BE49-F238E27FC236}">
                <a16:creationId xmlns:a16="http://schemas.microsoft.com/office/drawing/2014/main" id="{08A3B6D6-0BBA-4C9B-AB3C-A5792A2339BC}"/>
              </a:ext>
            </a:extLst>
          </p:cNvPr>
          <p:cNvSpPr/>
          <p:nvPr/>
        </p:nvSpPr>
        <p:spPr>
          <a:xfrm>
            <a:off x="3138321" y="3943833"/>
            <a:ext cx="1083041" cy="981193"/>
          </a:xfrm>
          <a:prstGeom prst="rect">
            <a:avLst/>
          </a:prstGeom>
          <a:solidFill>
            <a:schemeClr val="accent3">
              <a:lumMod val="50000"/>
            </a:schemeClr>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non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26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F4A994FD-1416-423C-BF21-9468099A4D61}"/>
              </a:ext>
            </a:extLst>
          </p:cNvPr>
          <p:cNvSpPr/>
          <p:nvPr/>
        </p:nvSpPr>
        <p:spPr>
          <a:xfrm>
            <a:off x="3136966" y="5012012"/>
            <a:ext cx="8600388" cy="981193"/>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121920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Integration of hormonal and neuronal systems regulate appetite, energy expenditure and feeding behaviors</a:t>
            </a:r>
          </a:p>
        </p:txBody>
      </p:sp>
      <p:sp>
        <p:nvSpPr>
          <p:cNvPr id="33" name="Rectangle 32">
            <a:extLst>
              <a:ext uri="{FF2B5EF4-FFF2-40B4-BE49-F238E27FC236}">
                <a16:creationId xmlns:a16="http://schemas.microsoft.com/office/drawing/2014/main" id="{EA69BDDC-5E32-40F3-8C6E-C1DD9159A130}"/>
              </a:ext>
            </a:extLst>
          </p:cNvPr>
          <p:cNvSpPr/>
          <p:nvPr/>
        </p:nvSpPr>
        <p:spPr>
          <a:xfrm>
            <a:off x="3138321" y="5012012"/>
            <a:ext cx="1083041" cy="981193"/>
          </a:xfrm>
          <a:prstGeom prst="rect">
            <a:avLst/>
          </a:prstGeom>
          <a:solidFill>
            <a:schemeClr val="accent3">
              <a:lumMod val="50000"/>
            </a:schemeClr>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D97FA325-2FD1-4D17-82D9-8D393E86AE23}"/>
              </a:ext>
            </a:extLst>
          </p:cNvPr>
          <p:cNvSpPr/>
          <p:nvPr/>
        </p:nvSpPr>
        <p:spPr>
          <a:xfrm>
            <a:off x="425887" y="1803748"/>
            <a:ext cx="2149904" cy="4195776"/>
          </a:xfrm>
          <a:prstGeom prst="rect">
            <a:avLst/>
          </a:prstGeom>
          <a:solidFill>
            <a:schemeClr val="accent3"/>
          </a:solidFill>
          <a:ln>
            <a:noFill/>
          </a:ln>
          <a:effectLst/>
        </p:spPr>
        <p:style>
          <a:lnRef idx="2">
            <a:scrgbClr r="0" g="0" b="0"/>
          </a:lnRef>
          <a:fillRef idx="1">
            <a:scrgbClr r="0" g="0" b="0"/>
          </a:fillRef>
          <a:effectRef idx="0">
            <a:scrgbClr r="0" g="0" b="0"/>
          </a:effectRef>
          <a:fontRef idx="minor">
            <a:schemeClr val="lt1"/>
          </a:fontRef>
        </p:style>
        <p:txBody>
          <a:bodyPr spcFirstLastPara="0" vert="horz" wrap="square" lIns="24384" tIns="121920" rIns="24384" bIns="274320" numCol="1" spcCol="1270" anchor="b"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srgbClr val="FFFFFF">
                    <a:lumMod val="100000"/>
                  </a:srgbClr>
                </a:solidFill>
                <a:effectLst/>
                <a:uLnTx/>
                <a:uFillTx/>
                <a:latin typeface="Arial" panose="020B0604020202020204" pitchFamily="34" charset="0"/>
                <a:cs typeface="Arial" panose="020B0604020202020204" pitchFamily="34" charset="0"/>
              </a:rPr>
              <a:t>Body weight is regulated by hormonal </a:t>
            </a:r>
            <a:br>
              <a:rPr kumimoji="0" lang="en-US" sz="1600" b="1" i="0" u="none" strike="noStrike" kern="1200" cap="none" spc="0" normalizeH="0" baseline="0" noProof="0">
                <a:ln>
                  <a:noFill/>
                </a:ln>
                <a:solidFill>
                  <a:srgbClr val="FFFFFF">
                    <a:lumMod val="100000"/>
                  </a:srgbClr>
                </a:solidFill>
                <a:effectLst/>
                <a:uLnTx/>
                <a:uFillTx/>
                <a:latin typeface="Arial" panose="020B0604020202020204" pitchFamily="34" charset="0"/>
                <a:cs typeface="Arial" panose="020B0604020202020204" pitchFamily="34" charset="0"/>
              </a:rPr>
            </a:br>
            <a:r>
              <a:rPr kumimoji="0" lang="en-US" sz="1600" b="1" i="0" u="none" strike="noStrike" kern="1200" cap="none" spc="0" normalizeH="0" baseline="0" noProof="0">
                <a:ln>
                  <a:noFill/>
                </a:ln>
                <a:solidFill>
                  <a:srgbClr val="FFFFFF">
                    <a:lumMod val="100000"/>
                  </a:srgbClr>
                </a:solidFill>
                <a:effectLst/>
                <a:uLnTx/>
                <a:uFillTx/>
                <a:latin typeface="Arial" panose="020B0604020202020204" pitchFamily="34" charset="0"/>
                <a:cs typeface="Arial" panose="020B0604020202020204" pitchFamily="34" charset="0"/>
              </a:rPr>
              <a:t>and neuronal signals along the gut-brain axis</a:t>
            </a:r>
          </a:p>
        </p:txBody>
      </p:sp>
      <p:sp>
        <p:nvSpPr>
          <p:cNvPr id="66" name="Oval 65">
            <a:extLst>
              <a:ext uri="{FF2B5EF4-FFF2-40B4-BE49-F238E27FC236}">
                <a16:creationId xmlns:a16="http://schemas.microsoft.com/office/drawing/2014/main" id="{0DEA63AE-E580-4BAE-B25B-466B65CA1863}"/>
              </a:ext>
            </a:extLst>
          </p:cNvPr>
          <p:cNvSpPr/>
          <p:nvPr/>
        </p:nvSpPr>
        <p:spPr>
          <a:xfrm>
            <a:off x="2457887" y="2757019"/>
            <a:ext cx="203200" cy="1750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cxnSp>
        <p:nvCxnSpPr>
          <p:cNvPr id="67" name="Connector: Elbow 66">
            <a:extLst>
              <a:ext uri="{FF2B5EF4-FFF2-40B4-BE49-F238E27FC236}">
                <a16:creationId xmlns:a16="http://schemas.microsoft.com/office/drawing/2014/main" id="{D40BE1F2-4456-4E9A-A368-18EB4C8DB55A}"/>
              </a:ext>
            </a:extLst>
          </p:cNvPr>
          <p:cNvCxnSpPr>
            <a:cxnSpLocks/>
            <a:stCxn id="66" idx="6"/>
          </p:cNvCxnSpPr>
          <p:nvPr/>
        </p:nvCxnSpPr>
        <p:spPr>
          <a:xfrm flipV="1">
            <a:off x="2661087" y="2298079"/>
            <a:ext cx="477236" cy="546485"/>
          </a:xfrm>
          <a:prstGeom prst="bentConnector3">
            <a:avLst>
              <a:gd name="adj1" fmla="val 50000"/>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F15F9DA7-0E7F-4CD5-A040-378DD0937480}"/>
              </a:ext>
            </a:extLst>
          </p:cNvPr>
          <p:cNvCxnSpPr>
            <a:cxnSpLocks/>
            <a:stCxn id="66" idx="6"/>
          </p:cNvCxnSpPr>
          <p:nvPr/>
        </p:nvCxnSpPr>
        <p:spPr>
          <a:xfrm>
            <a:off x="2661087" y="2844565"/>
            <a:ext cx="477236" cy="521691"/>
          </a:xfrm>
          <a:prstGeom prst="bentConnector3">
            <a:avLst>
              <a:gd name="adj1" fmla="val 50000"/>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BEB0A384-416F-400D-9998-97C7D1362501}"/>
              </a:ext>
            </a:extLst>
          </p:cNvPr>
          <p:cNvCxnSpPr>
            <a:cxnSpLocks/>
            <a:stCxn id="66" idx="6"/>
          </p:cNvCxnSpPr>
          <p:nvPr/>
        </p:nvCxnSpPr>
        <p:spPr>
          <a:xfrm>
            <a:off x="2661087" y="2844566"/>
            <a:ext cx="477236" cy="1589865"/>
          </a:xfrm>
          <a:prstGeom prst="bentConnector3">
            <a:avLst>
              <a:gd name="adj1" fmla="val 50000"/>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8EA76C4A-FAF6-463A-A6E5-A034C53C890C}"/>
              </a:ext>
            </a:extLst>
          </p:cNvPr>
          <p:cNvCxnSpPr>
            <a:cxnSpLocks/>
            <a:stCxn id="66" idx="6"/>
          </p:cNvCxnSpPr>
          <p:nvPr/>
        </p:nvCxnSpPr>
        <p:spPr>
          <a:xfrm>
            <a:off x="2661087" y="2844566"/>
            <a:ext cx="477236" cy="2658041"/>
          </a:xfrm>
          <a:prstGeom prst="bentConnector3">
            <a:avLst>
              <a:gd name="adj1" fmla="val 50000"/>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Arrow: Left-Right 72">
            <a:extLst>
              <a:ext uri="{FF2B5EF4-FFF2-40B4-BE49-F238E27FC236}">
                <a16:creationId xmlns:a16="http://schemas.microsoft.com/office/drawing/2014/main" id="{E01846F5-0826-4E12-9629-C60655A65E1A}"/>
              </a:ext>
            </a:extLst>
          </p:cNvPr>
          <p:cNvSpPr/>
          <p:nvPr/>
        </p:nvSpPr>
        <p:spPr>
          <a:xfrm rot="18984513" flipV="1">
            <a:off x="1213443" y="2566317"/>
            <a:ext cx="577348" cy="400756"/>
          </a:xfrm>
          <a:prstGeom prst="lef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75" name="Group 74">
            <a:extLst>
              <a:ext uri="{FF2B5EF4-FFF2-40B4-BE49-F238E27FC236}">
                <a16:creationId xmlns:a16="http://schemas.microsoft.com/office/drawing/2014/main" id="{437F66DF-E6BC-4890-82F8-F09055E6D78F}"/>
              </a:ext>
            </a:extLst>
          </p:cNvPr>
          <p:cNvGrpSpPr/>
          <p:nvPr/>
        </p:nvGrpSpPr>
        <p:grpSpPr>
          <a:xfrm>
            <a:off x="3244668" y="4374852"/>
            <a:ext cx="875785" cy="159797"/>
            <a:chOff x="2349500" y="2214081"/>
            <a:chExt cx="2140336" cy="397116"/>
          </a:xfrm>
        </p:grpSpPr>
        <p:cxnSp>
          <p:nvCxnSpPr>
            <p:cNvPr id="76" name="Straight Connector 75">
              <a:extLst>
                <a:ext uri="{FF2B5EF4-FFF2-40B4-BE49-F238E27FC236}">
                  <a16:creationId xmlns:a16="http://schemas.microsoft.com/office/drawing/2014/main" id="{6271B600-5A8B-4ADE-983D-011C89992819}"/>
                </a:ext>
              </a:extLst>
            </p:cNvPr>
            <p:cNvCxnSpPr>
              <a:cxnSpLocks/>
            </p:cNvCxnSpPr>
            <p:nvPr/>
          </p:nvCxnSpPr>
          <p:spPr>
            <a:xfrm>
              <a:off x="2349500" y="2407252"/>
              <a:ext cx="2022992" cy="0"/>
            </a:xfrm>
            <a:prstGeom prst="line">
              <a:avLst/>
            </a:prstGeom>
            <a:ln w="2222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CB2B99-DC4B-4A9F-9A87-6663473D88E9}"/>
                </a:ext>
              </a:extLst>
            </p:cNvPr>
            <p:cNvCxnSpPr>
              <a:cxnSpLocks/>
            </p:cNvCxnSpPr>
            <p:nvPr/>
          </p:nvCxnSpPr>
          <p:spPr>
            <a:xfrm flipV="1">
              <a:off x="2397442" y="2415508"/>
              <a:ext cx="223332" cy="110066"/>
            </a:xfrm>
            <a:prstGeom prst="line">
              <a:avLst/>
            </a:prstGeom>
            <a:ln w="2222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38E93B4-1B41-48A1-A257-38E771DDBE28}"/>
                </a:ext>
              </a:extLst>
            </p:cNvPr>
            <p:cNvCxnSpPr>
              <a:cxnSpLocks/>
            </p:cNvCxnSpPr>
            <p:nvPr/>
          </p:nvCxnSpPr>
          <p:spPr>
            <a:xfrm flipH="1" flipV="1">
              <a:off x="2579085" y="2290420"/>
              <a:ext cx="209377" cy="119372"/>
            </a:xfrm>
            <a:prstGeom prst="line">
              <a:avLst/>
            </a:prstGeom>
            <a:ln w="2222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166104A-2D14-4EB7-8690-022F2DA17365}"/>
                </a:ext>
              </a:extLst>
            </p:cNvPr>
            <p:cNvCxnSpPr>
              <a:cxnSpLocks/>
            </p:cNvCxnSpPr>
            <p:nvPr/>
          </p:nvCxnSpPr>
          <p:spPr>
            <a:xfrm flipV="1">
              <a:off x="2691277" y="2417921"/>
              <a:ext cx="223123" cy="159512"/>
            </a:xfrm>
            <a:prstGeom prst="line">
              <a:avLst/>
            </a:prstGeom>
            <a:ln w="2222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CF5654A-868F-422E-9850-B1481AE5F471}"/>
                </a:ext>
              </a:extLst>
            </p:cNvPr>
            <p:cNvCxnSpPr>
              <a:cxnSpLocks/>
            </p:cNvCxnSpPr>
            <p:nvPr/>
          </p:nvCxnSpPr>
          <p:spPr>
            <a:xfrm>
              <a:off x="2904354" y="2280374"/>
              <a:ext cx="142240" cy="134612"/>
            </a:xfrm>
            <a:prstGeom prst="line">
              <a:avLst/>
            </a:prstGeom>
            <a:ln w="2222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Isosceles Triangle 80">
              <a:extLst>
                <a:ext uri="{FF2B5EF4-FFF2-40B4-BE49-F238E27FC236}">
                  <a16:creationId xmlns:a16="http://schemas.microsoft.com/office/drawing/2014/main" id="{9938AECC-D494-48ED-B339-A0ABF89C1D26}"/>
                </a:ext>
              </a:extLst>
            </p:cNvPr>
            <p:cNvSpPr/>
            <p:nvPr/>
          </p:nvSpPr>
          <p:spPr>
            <a:xfrm rot="5400000" flipV="1">
              <a:off x="4205585" y="2303849"/>
              <a:ext cx="374019" cy="1944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2" name="Oval 81">
              <a:extLst>
                <a:ext uri="{FF2B5EF4-FFF2-40B4-BE49-F238E27FC236}">
                  <a16:creationId xmlns:a16="http://schemas.microsoft.com/office/drawing/2014/main" id="{22C40530-B1CE-4B7F-97B6-97196BB29975}"/>
                </a:ext>
              </a:extLst>
            </p:cNvPr>
            <p:cNvSpPr/>
            <p:nvPr/>
          </p:nvSpPr>
          <p:spPr>
            <a:xfrm rot="5400000">
              <a:off x="3279337" y="2203941"/>
              <a:ext cx="395612" cy="4188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062575DC-4127-4688-92D1-1381A59D9287}"/>
                </a:ext>
              </a:extLst>
            </p:cNvPr>
            <p:cNvSpPr/>
            <p:nvPr/>
          </p:nvSpPr>
          <p:spPr>
            <a:xfrm rot="5400000">
              <a:off x="3368050" y="2253117"/>
              <a:ext cx="148976" cy="223579"/>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85" name="Lightning Bolt 84">
            <a:extLst>
              <a:ext uri="{FF2B5EF4-FFF2-40B4-BE49-F238E27FC236}">
                <a16:creationId xmlns:a16="http://schemas.microsoft.com/office/drawing/2014/main" id="{521FD7EB-209D-4914-9D43-BC5F9BEEC6F3}"/>
              </a:ext>
            </a:extLst>
          </p:cNvPr>
          <p:cNvSpPr/>
          <p:nvPr/>
        </p:nvSpPr>
        <p:spPr>
          <a:xfrm flipH="1">
            <a:off x="3464475" y="3044275"/>
            <a:ext cx="498108" cy="686269"/>
          </a:xfrm>
          <a:prstGeom prst="lightningBol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86" name="Group 85">
            <a:extLst>
              <a:ext uri="{FF2B5EF4-FFF2-40B4-BE49-F238E27FC236}">
                <a16:creationId xmlns:a16="http://schemas.microsoft.com/office/drawing/2014/main" id="{50FE6A47-3E68-42A6-A082-486F912F5556}"/>
              </a:ext>
            </a:extLst>
          </p:cNvPr>
          <p:cNvGrpSpPr/>
          <p:nvPr/>
        </p:nvGrpSpPr>
        <p:grpSpPr>
          <a:xfrm>
            <a:off x="3225471" y="5046235"/>
            <a:ext cx="950763" cy="918392"/>
            <a:chOff x="3617515" y="1669519"/>
            <a:chExt cx="796745" cy="782604"/>
          </a:xfrm>
        </p:grpSpPr>
        <p:sp>
          <p:nvSpPr>
            <p:cNvPr id="87" name="Oval 86">
              <a:extLst>
                <a:ext uri="{FF2B5EF4-FFF2-40B4-BE49-F238E27FC236}">
                  <a16:creationId xmlns:a16="http://schemas.microsoft.com/office/drawing/2014/main" id="{AA141239-AB87-41F7-9C15-7BE338190712}"/>
                </a:ext>
              </a:extLst>
            </p:cNvPr>
            <p:cNvSpPr/>
            <p:nvPr/>
          </p:nvSpPr>
          <p:spPr>
            <a:xfrm>
              <a:off x="3617515" y="1669519"/>
              <a:ext cx="796745" cy="569363"/>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Eat or </a:t>
              </a:r>
              <a:br>
                <a:rPr kumimoji="0" lang="en-US" sz="9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r>
                <a:rPr kumimoji="0" lang="en-US" sz="9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exercise?</a:t>
              </a:r>
            </a:p>
          </p:txBody>
        </p:sp>
        <p:sp>
          <p:nvSpPr>
            <p:cNvPr id="88" name="Oval 87">
              <a:extLst>
                <a:ext uri="{FF2B5EF4-FFF2-40B4-BE49-F238E27FC236}">
                  <a16:creationId xmlns:a16="http://schemas.microsoft.com/office/drawing/2014/main" id="{45FCD7BC-9ED0-4D0C-9D8D-057440C3F7F3}"/>
                </a:ext>
              </a:extLst>
            </p:cNvPr>
            <p:cNvSpPr/>
            <p:nvPr/>
          </p:nvSpPr>
          <p:spPr>
            <a:xfrm>
              <a:off x="4079762" y="2394638"/>
              <a:ext cx="55193" cy="5748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9" name="Oval 88">
              <a:extLst>
                <a:ext uri="{FF2B5EF4-FFF2-40B4-BE49-F238E27FC236}">
                  <a16:creationId xmlns:a16="http://schemas.microsoft.com/office/drawing/2014/main" id="{1D7156B8-2641-42B1-B2FE-388184F0CA2E}"/>
                </a:ext>
              </a:extLst>
            </p:cNvPr>
            <p:cNvSpPr/>
            <p:nvPr/>
          </p:nvSpPr>
          <p:spPr>
            <a:xfrm>
              <a:off x="4001530" y="2311384"/>
              <a:ext cx="75855" cy="7900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90" name="Oval 89">
              <a:extLst>
                <a:ext uri="{FF2B5EF4-FFF2-40B4-BE49-F238E27FC236}">
                  <a16:creationId xmlns:a16="http://schemas.microsoft.com/office/drawing/2014/main" id="{C57DB7D0-D8CC-4EB0-9908-8FAA247D6557}"/>
                </a:ext>
              </a:extLst>
            </p:cNvPr>
            <p:cNvSpPr/>
            <p:nvPr/>
          </p:nvSpPr>
          <p:spPr>
            <a:xfrm>
              <a:off x="3926584" y="2188315"/>
              <a:ext cx="101215" cy="105418"/>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9DE8794C-42F7-4A1B-A6FF-D08FA2EAC554}"/>
              </a:ext>
            </a:extLst>
          </p:cNvPr>
          <p:cNvGrpSpPr>
            <a:grpSpLocks noChangeAspect="1"/>
          </p:cNvGrpSpPr>
          <p:nvPr/>
        </p:nvGrpSpPr>
        <p:grpSpPr bwMode="auto">
          <a:xfrm>
            <a:off x="660694" y="3019137"/>
            <a:ext cx="988359" cy="1014329"/>
            <a:chOff x="-3490" y="-142"/>
            <a:chExt cx="3235" cy="3320"/>
          </a:xfrm>
          <a:solidFill>
            <a:schemeClr val="bg1"/>
          </a:solidFill>
        </p:grpSpPr>
        <p:sp>
          <p:nvSpPr>
            <p:cNvPr id="63" name="Freeform 5">
              <a:extLst>
                <a:ext uri="{FF2B5EF4-FFF2-40B4-BE49-F238E27FC236}">
                  <a16:creationId xmlns:a16="http://schemas.microsoft.com/office/drawing/2014/main" id="{4FDB0B49-0CD9-4226-BE72-438B281DFE23}"/>
                </a:ext>
              </a:extLst>
            </p:cNvPr>
            <p:cNvSpPr>
              <a:spLocks/>
            </p:cNvSpPr>
            <p:nvPr/>
          </p:nvSpPr>
          <p:spPr bwMode="auto">
            <a:xfrm>
              <a:off x="-3490" y="-142"/>
              <a:ext cx="3235" cy="3320"/>
            </a:xfrm>
            <a:custGeom>
              <a:avLst/>
              <a:gdLst>
                <a:gd name="T0" fmla="*/ 3639 w 3776"/>
                <a:gd name="T1" fmla="*/ 891 h 3874"/>
                <a:gd name="T2" fmla="*/ 2442 w 3776"/>
                <a:gd name="T3" fmla="*/ 567 h 3874"/>
                <a:gd name="T4" fmla="*/ 1317 w 3776"/>
                <a:gd name="T5" fmla="*/ 718 h 3874"/>
                <a:gd name="T6" fmla="*/ 218 w 3776"/>
                <a:gd name="T7" fmla="*/ 592 h 3874"/>
                <a:gd name="T8" fmla="*/ 74 w 3776"/>
                <a:gd name="T9" fmla="*/ 1484 h 3874"/>
                <a:gd name="T10" fmla="*/ 112 w 3776"/>
                <a:gd name="T11" fmla="*/ 2585 h 3874"/>
                <a:gd name="T12" fmla="*/ 1334 w 3776"/>
                <a:gd name="T13" fmla="*/ 3059 h 3874"/>
                <a:gd name="T14" fmla="*/ 890 w 3776"/>
                <a:gd name="T15" fmla="*/ 2721 h 3874"/>
                <a:gd name="T16" fmla="*/ 819 w 3776"/>
                <a:gd name="T17" fmla="*/ 1390 h 3874"/>
                <a:gd name="T18" fmla="*/ 1333 w 3776"/>
                <a:gd name="T19" fmla="*/ 1376 h 3874"/>
                <a:gd name="T20" fmla="*/ 1527 w 3776"/>
                <a:gd name="T21" fmla="*/ 1744 h 3874"/>
                <a:gd name="T22" fmla="*/ 2472 w 3776"/>
                <a:gd name="T23" fmla="*/ 1322 h 3874"/>
                <a:gd name="T24" fmla="*/ 2550 w 3776"/>
                <a:gd name="T25" fmla="*/ 1891 h 3874"/>
                <a:gd name="T26" fmla="*/ 2941 w 3776"/>
                <a:gd name="T27" fmla="*/ 1698 h 3874"/>
                <a:gd name="T28" fmla="*/ 2643 w 3776"/>
                <a:gd name="T29" fmla="*/ 1531 h 3874"/>
                <a:gd name="T30" fmla="*/ 2820 w 3776"/>
                <a:gd name="T31" fmla="*/ 2571 h 3874"/>
                <a:gd name="T32" fmla="*/ 2453 w 3776"/>
                <a:gd name="T33" fmla="*/ 2431 h 3874"/>
                <a:gd name="T34" fmla="*/ 1738 w 3776"/>
                <a:gd name="T35" fmla="*/ 2502 h 3874"/>
                <a:gd name="T36" fmla="*/ 1965 w 3776"/>
                <a:gd name="T37" fmla="*/ 2381 h 3874"/>
                <a:gd name="T38" fmla="*/ 2259 w 3776"/>
                <a:gd name="T39" fmla="*/ 2281 h 3874"/>
                <a:gd name="T40" fmla="*/ 2612 w 3776"/>
                <a:gd name="T41" fmla="*/ 2614 h 3874"/>
                <a:gd name="T42" fmla="*/ 2684 w 3776"/>
                <a:gd name="T43" fmla="*/ 2036 h 3874"/>
                <a:gd name="T44" fmla="*/ 2147 w 3776"/>
                <a:gd name="T45" fmla="*/ 1478 h 3874"/>
                <a:gd name="T46" fmla="*/ 1816 w 3776"/>
                <a:gd name="T47" fmla="*/ 1573 h 3874"/>
                <a:gd name="T48" fmla="*/ 1081 w 3776"/>
                <a:gd name="T49" fmla="*/ 1633 h 3874"/>
                <a:gd name="T50" fmla="*/ 998 w 3776"/>
                <a:gd name="T51" fmla="*/ 1951 h 3874"/>
                <a:gd name="T52" fmla="*/ 1015 w 3776"/>
                <a:gd name="T53" fmla="*/ 2183 h 3874"/>
                <a:gd name="T54" fmla="*/ 1301 w 3776"/>
                <a:gd name="T55" fmla="*/ 2449 h 3874"/>
                <a:gd name="T56" fmla="*/ 1528 w 3776"/>
                <a:gd name="T57" fmla="*/ 2258 h 3874"/>
                <a:gd name="T58" fmla="*/ 1085 w 3776"/>
                <a:gd name="T59" fmla="*/ 2653 h 3874"/>
                <a:gd name="T60" fmla="*/ 1481 w 3776"/>
                <a:gd name="T61" fmla="*/ 2549 h 3874"/>
                <a:gd name="T62" fmla="*/ 1488 w 3776"/>
                <a:gd name="T63" fmla="*/ 3332 h 3874"/>
                <a:gd name="T64" fmla="*/ 2127 w 3776"/>
                <a:gd name="T65" fmla="*/ 3608 h 3874"/>
                <a:gd name="T66" fmla="*/ 1629 w 3776"/>
                <a:gd name="T67" fmla="*/ 3773 h 3874"/>
                <a:gd name="T68" fmla="*/ 2383 w 3776"/>
                <a:gd name="T69" fmla="*/ 2855 h 3874"/>
                <a:gd name="T70" fmla="*/ 2955 w 3776"/>
                <a:gd name="T71" fmla="*/ 2955 h 3874"/>
                <a:gd name="T72" fmla="*/ 2983 w 3776"/>
                <a:gd name="T73" fmla="*/ 2144 h 3874"/>
                <a:gd name="T74" fmla="*/ 3344 w 3776"/>
                <a:gd name="T75" fmla="*/ 714 h 3874"/>
                <a:gd name="T76" fmla="*/ 2892 w 3776"/>
                <a:gd name="T77" fmla="*/ 1054 h 3874"/>
                <a:gd name="T78" fmla="*/ 1816 w 3776"/>
                <a:gd name="T79" fmla="*/ 1214 h 3874"/>
                <a:gd name="T80" fmla="*/ 743 w 3776"/>
                <a:gd name="T81" fmla="*/ 1228 h 3874"/>
                <a:gd name="T82" fmla="*/ 713 w 3776"/>
                <a:gd name="T83" fmla="*/ 1364 h 3874"/>
                <a:gd name="T84" fmla="*/ 678 w 3776"/>
                <a:gd name="T85" fmla="*/ 2155 h 3874"/>
                <a:gd name="T86" fmla="*/ 819 w 3776"/>
                <a:gd name="T87" fmla="*/ 2636 h 3874"/>
                <a:gd name="T88" fmla="*/ 269 w 3776"/>
                <a:gd name="T89" fmla="*/ 1782 h 3874"/>
                <a:gd name="T90" fmla="*/ 231 w 3776"/>
                <a:gd name="T91" fmla="*/ 1405 h 3874"/>
                <a:gd name="T92" fmla="*/ 473 w 3776"/>
                <a:gd name="T93" fmla="*/ 502 h 3874"/>
                <a:gd name="T94" fmla="*/ 1048 w 3776"/>
                <a:gd name="T95" fmla="*/ 612 h 3874"/>
                <a:gd name="T96" fmla="*/ 1848 w 3776"/>
                <a:gd name="T97" fmla="*/ 837 h 3874"/>
                <a:gd name="T98" fmla="*/ 2517 w 3776"/>
                <a:gd name="T99" fmla="*/ 637 h 3874"/>
                <a:gd name="T100" fmla="*/ 3590 w 3776"/>
                <a:gd name="T101" fmla="*/ 478 h 3874"/>
                <a:gd name="T102" fmla="*/ 3429 w 3776"/>
                <a:gd name="T103" fmla="*/ 2254 h 3874"/>
                <a:gd name="T104" fmla="*/ 3335 w 3776"/>
                <a:gd name="T105" fmla="*/ 3048 h 3874"/>
                <a:gd name="T106" fmla="*/ 2538 w 3776"/>
                <a:gd name="T107" fmla="*/ 3304 h 3874"/>
                <a:gd name="T108" fmla="*/ 1809 w 3776"/>
                <a:gd name="T109" fmla="*/ 3108 h 3874"/>
                <a:gd name="T110" fmla="*/ 3322 w 3776"/>
                <a:gd name="T111" fmla="*/ 3221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76" h="3874">
                  <a:moveTo>
                    <a:pt x="3538" y="2269"/>
                  </a:moveTo>
                  <a:cubicBezTo>
                    <a:pt x="3551" y="2236"/>
                    <a:pt x="3567" y="2204"/>
                    <a:pt x="3578" y="2171"/>
                  </a:cubicBezTo>
                  <a:cubicBezTo>
                    <a:pt x="3640" y="1982"/>
                    <a:pt x="3609" y="1804"/>
                    <a:pt x="3517" y="1633"/>
                  </a:cubicBezTo>
                  <a:cubicBezTo>
                    <a:pt x="3507" y="1614"/>
                    <a:pt x="3500" y="1600"/>
                    <a:pt x="3517" y="1578"/>
                  </a:cubicBezTo>
                  <a:cubicBezTo>
                    <a:pt x="3678" y="1371"/>
                    <a:pt x="3708" y="1138"/>
                    <a:pt x="3639" y="891"/>
                  </a:cubicBezTo>
                  <a:cubicBezTo>
                    <a:pt x="3619" y="820"/>
                    <a:pt x="3618" y="763"/>
                    <a:pt x="3649" y="694"/>
                  </a:cubicBezTo>
                  <a:cubicBezTo>
                    <a:pt x="3716" y="540"/>
                    <a:pt x="3710" y="388"/>
                    <a:pt x="3596" y="251"/>
                  </a:cubicBezTo>
                  <a:cubicBezTo>
                    <a:pt x="3431" y="53"/>
                    <a:pt x="2983" y="0"/>
                    <a:pt x="2821" y="348"/>
                  </a:cubicBezTo>
                  <a:cubicBezTo>
                    <a:pt x="2815" y="361"/>
                    <a:pt x="2798" y="377"/>
                    <a:pt x="2785" y="377"/>
                  </a:cubicBezTo>
                  <a:cubicBezTo>
                    <a:pt x="2638" y="382"/>
                    <a:pt x="2528" y="452"/>
                    <a:pt x="2442" y="567"/>
                  </a:cubicBezTo>
                  <a:cubicBezTo>
                    <a:pt x="2429" y="585"/>
                    <a:pt x="2418" y="589"/>
                    <a:pt x="2395" y="581"/>
                  </a:cubicBezTo>
                  <a:cubicBezTo>
                    <a:pt x="2208" y="510"/>
                    <a:pt x="2038" y="545"/>
                    <a:pt x="1882" y="666"/>
                  </a:cubicBezTo>
                  <a:cubicBezTo>
                    <a:pt x="1849" y="692"/>
                    <a:pt x="1819" y="722"/>
                    <a:pt x="1787" y="751"/>
                  </a:cubicBezTo>
                  <a:cubicBezTo>
                    <a:pt x="1721" y="698"/>
                    <a:pt x="1645" y="669"/>
                    <a:pt x="1562" y="677"/>
                  </a:cubicBezTo>
                  <a:cubicBezTo>
                    <a:pt x="1481" y="684"/>
                    <a:pt x="1402" y="703"/>
                    <a:pt x="1317" y="718"/>
                  </a:cubicBezTo>
                  <a:cubicBezTo>
                    <a:pt x="1319" y="721"/>
                    <a:pt x="1316" y="717"/>
                    <a:pt x="1313" y="713"/>
                  </a:cubicBezTo>
                  <a:cubicBezTo>
                    <a:pt x="1202" y="535"/>
                    <a:pt x="1061" y="474"/>
                    <a:pt x="852" y="510"/>
                  </a:cubicBezTo>
                  <a:cubicBezTo>
                    <a:pt x="838" y="512"/>
                    <a:pt x="820" y="503"/>
                    <a:pt x="807" y="494"/>
                  </a:cubicBezTo>
                  <a:cubicBezTo>
                    <a:pt x="774" y="472"/>
                    <a:pt x="747" y="442"/>
                    <a:pt x="712" y="424"/>
                  </a:cubicBezTo>
                  <a:cubicBezTo>
                    <a:pt x="542" y="336"/>
                    <a:pt x="315" y="415"/>
                    <a:pt x="218" y="592"/>
                  </a:cubicBezTo>
                  <a:cubicBezTo>
                    <a:pt x="156" y="707"/>
                    <a:pt x="156" y="828"/>
                    <a:pt x="185" y="951"/>
                  </a:cubicBezTo>
                  <a:cubicBezTo>
                    <a:pt x="188" y="964"/>
                    <a:pt x="190" y="983"/>
                    <a:pt x="183" y="992"/>
                  </a:cubicBezTo>
                  <a:cubicBezTo>
                    <a:pt x="111" y="1088"/>
                    <a:pt x="115" y="1191"/>
                    <a:pt x="152" y="1297"/>
                  </a:cubicBezTo>
                  <a:cubicBezTo>
                    <a:pt x="161" y="1321"/>
                    <a:pt x="157" y="1334"/>
                    <a:pt x="142" y="1355"/>
                  </a:cubicBezTo>
                  <a:cubicBezTo>
                    <a:pt x="115" y="1395"/>
                    <a:pt x="87" y="1438"/>
                    <a:pt x="74" y="1484"/>
                  </a:cubicBezTo>
                  <a:cubicBezTo>
                    <a:pt x="50" y="1573"/>
                    <a:pt x="78" y="1656"/>
                    <a:pt x="120" y="1736"/>
                  </a:cubicBezTo>
                  <a:cubicBezTo>
                    <a:pt x="126" y="1748"/>
                    <a:pt x="130" y="1769"/>
                    <a:pt x="124" y="1778"/>
                  </a:cubicBezTo>
                  <a:cubicBezTo>
                    <a:pt x="0" y="1951"/>
                    <a:pt x="56" y="2142"/>
                    <a:pt x="152" y="2261"/>
                  </a:cubicBezTo>
                  <a:cubicBezTo>
                    <a:pt x="160" y="2271"/>
                    <a:pt x="165" y="2292"/>
                    <a:pt x="160" y="2302"/>
                  </a:cubicBezTo>
                  <a:cubicBezTo>
                    <a:pt x="112" y="2391"/>
                    <a:pt x="104" y="2487"/>
                    <a:pt x="112" y="2585"/>
                  </a:cubicBezTo>
                  <a:cubicBezTo>
                    <a:pt x="127" y="2767"/>
                    <a:pt x="252" y="2904"/>
                    <a:pt x="430" y="2933"/>
                  </a:cubicBezTo>
                  <a:cubicBezTo>
                    <a:pt x="509" y="2946"/>
                    <a:pt x="589" y="2943"/>
                    <a:pt x="665" y="2914"/>
                  </a:cubicBezTo>
                  <a:cubicBezTo>
                    <a:pt x="694" y="2903"/>
                    <a:pt x="711" y="2908"/>
                    <a:pt x="736" y="2929"/>
                  </a:cubicBezTo>
                  <a:cubicBezTo>
                    <a:pt x="789" y="2973"/>
                    <a:pt x="845" y="3017"/>
                    <a:pt x="907" y="3047"/>
                  </a:cubicBezTo>
                  <a:cubicBezTo>
                    <a:pt x="1046" y="3114"/>
                    <a:pt x="1191" y="3090"/>
                    <a:pt x="1334" y="3059"/>
                  </a:cubicBezTo>
                  <a:cubicBezTo>
                    <a:pt x="1361" y="3053"/>
                    <a:pt x="1373" y="3029"/>
                    <a:pt x="1367" y="3001"/>
                  </a:cubicBezTo>
                  <a:cubicBezTo>
                    <a:pt x="1360" y="2973"/>
                    <a:pt x="1339" y="2960"/>
                    <a:pt x="1311" y="2964"/>
                  </a:cubicBezTo>
                  <a:cubicBezTo>
                    <a:pt x="1274" y="2969"/>
                    <a:pt x="1238" y="2977"/>
                    <a:pt x="1202" y="2983"/>
                  </a:cubicBezTo>
                  <a:cubicBezTo>
                    <a:pt x="1044" y="3007"/>
                    <a:pt x="907" y="2969"/>
                    <a:pt x="799" y="2853"/>
                  </a:cubicBezTo>
                  <a:cubicBezTo>
                    <a:pt x="831" y="2808"/>
                    <a:pt x="869" y="2768"/>
                    <a:pt x="890" y="2721"/>
                  </a:cubicBezTo>
                  <a:cubicBezTo>
                    <a:pt x="969" y="2549"/>
                    <a:pt x="935" y="2388"/>
                    <a:pt x="834" y="2235"/>
                  </a:cubicBezTo>
                  <a:cubicBezTo>
                    <a:pt x="826" y="2223"/>
                    <a:pt x="820" y="2202"/>
                    <a:pt x="824" y="2189"/>
                  </a:cubicBezTo>
                  <a:cubicBezTo>
                    <a:pt x="876" y="2046"/>
                    <a:pt x="850" y="1914"/>
                    <a:pt x="768" y="1791"/>
                  </a:cubicBezTo>
                  <a:cubicBezTo>
                    <a:pt x="754" y="1770"/>
                    <a:pt x="752" y="1755"/>
                    <a:pt x="764" y="1733"/>
                  </a:cubicBezTo>
                  <a:cubicBezTo>
                    <a:pt x="820" y="1625"/>
                    <a:pt x="839" y="1510"/>
                    <a:pt x="819" y="1390"/>
                  </a:cubicBezTo>
                  <a:cubicBezTo>
                    <a:pt x="815" y="1370"/>
                    <a:pt x="812" y="1351"/>
                    <a:pt x="811" y="1342"/>
                  </a:cubicBezTo>
                  <a:cubicBezTo>
                    <a:pt x="905" y="1305"/>
                    <a:pt x="994" y="1269"/>
                    <a:pt x="1087" y="1232"/>
                  </a:cubicBezTo>
                  <a:cubicBezTo>
                    <a:pt x="1119" y="1252"/>
                    <a:pt x="1158" y="1281"/>
                    <a:pt x="1200" y="1302"/>
                  </a:cubicBezTo>
                  <a:cubicBezTo>
                    <a:pt x="1243" y="1323"/>
                    <a:pt x="1289" y="1336"/>
                    <a:pt x="1335" y="1353"/>
                  </a:cubicBezTo>
                  <a:cubicBezTo>
                    <a:pt x="1334" y="1360"/>
                    <a:pt x="1335" y="1368"/>
                    <a:pt x="1333" y="1376"/>
                  </a:cubicBezTo>
                  <a:cubicBezTo>
                    <a:pt x="1288" y="1684"/>
                    <a:pt x="1467" y="1888"/>
                    <a:pt x="1715" y="1993"/>
                  </a:cubicBezTo>
                  <a:cubicBezTo>
                    <a:pt x="1744" y="2006"/>
                    <a:pt x="1767" y="1995"/>
                    <a:pt x="1779" y="1968"/>
                  </a:cubicBezTo>
                  <a:cubicBezTo>
                    <a:pt x="1791" y="1941"/>
                    <a:pt x="1781" y="1920"/>
                    <a:pt x="1757" y="1905"/>
                  </a:cubicBezTo>
                  <a:cubicBezTo>
                    <a:pt x="1747" y="1899"/>
                    <a:pt x="1737" y="1896"/>
                    <a:pt x="1727" y="1891"/>
                  </a:cubicBezTo>
                  <a:cubicBezTo>
                    <a:pt x="1651" y="1854"/>
                    <a:pt x="1582" y="1809"/>
                    <a:pt x="1527" y="1744"/>
                  </a:cubicBezTo>
                  <a:cubicBezTo>
                    <a:pt x="1432" y="1631"/>
                    <a:pt x="1406" y="1503"/>
                    <a:pt x="1436" y="1362"/>
                  </a:cubicBezTo>
                  <a:cubicBezTo>
                    <a:pt x="1495" y="1354"/>
                    <a:pt x="1550" y="1344"/>
                    <a:pt x="1606" y="1339"/>
                  </a:cubicBezTo>
                  <a:cubicBezTo>
                    <a:pt x="1631" y="1337"/>
                    <a:pt x="1660" y="1337"/>
                    <a:pt x="1683" y="1347"/>
                  </a:cubicBezTo>
                  <a:cubicBezTo>
                    <a:pt x="1887" y="1437"/>
                    <a:pt x="2093" y="1447"/>
                    <a:pt x="2292" y="1339"/>
                  </a:cubicBezTo>
                  <a:cubicBezTo>
                    <a:pt x="2354" y="1305"/>
                    <a:pt x="2408" y="1321"/>
                    <a:pt x="2472" y="1322"/>
                  </a:cubicBezTo>
                  <a:cubicBezTo>
                    <a:pt x="2460" y="1339"/>
                    <a:pt x="2452" y="1350"/>
                    <a:pt x="2445" y="1361"/>
                  </a:cubicBezTo>
                  <a:cubicBezTo>
                    <a:pt x="2372" y="1464"/>
                    <a:pt x="2340" y="1576"/>
                    <a:pt x="2362" y="1702"/>
                  </a:cubicBezTo>
                  <a:cubicBezTo>
                    <a:pt x="2378" y="1791"/>
                    <a:pt x="2416" y="1871"/>
                    <a:pt x="2468" y="1945"/>
                  </a:cubicBezTo>
                  <a:cubicBezTo>
                    <a:pt x="2485" y="1969"/>
                    <a:pt x="2510" y="1976"/>
                    <a:pt x="2536" y="1959"/>
                  </a:cubicBezTo>
                  <a:cubicBezTo>
                    <a:pt x="2562" y="1942"/>
                    <a:pt x="2565" y="1917"/>
                    <a:pt x="2550" y="1891"/>
                  </a:cubicBezTo>
                  <a:cubicBezTo>
                    <a:pt x="2543" y="1878"/>
                    <a:pt x="2534" y="1865"/>
                    <a:pt x="2526" y="1852"/>
                  </a:cubicBezTo>
                  <a:cubicBezTo>
                    <a:pt x="2402" y="1647"/>
                    <a:pt x="2442" y="1443"/>
                    <a:pt x="2641" y="1308"/>
                  </a:cubicBezTo>
                  <a:cubicBezTo>
                    <a:pt x="2702" y="1267"/>
                    <a:pt x="2776" y="1245"/>
                    <a:pt x="2846" y="1213"/>
                  </a:cubicBezTo>
                  <a:cubicBezTo>
                    <a:pt x="2813" y="1378"/>
                    <a:pt x="2850" y="1527"/>
                    <a:pt x="2937" y="1666"/>
                  </a:cubicBezTo>
                  <a:cubicBezTo>
                    <a:pt x="2942" y="1674"/>
                    <a:pt x="2945" y="1690"/>
                    <a:pt x="2941" y="1698"/>
                  </a:cubicBezTo>
                  <a:cubicBezTo>
                    <a:pt x="2920" y="1741"/>
                    <a:pt x="2897" y="1782"/>
                    <a:pt x="2872" y="1827"/>
                  </a:cubicBezTo>
                  <a:cubicBezTo>
                    <a:pt x="2806" y="1800"/>
                    <a:pt x="2754" y="1756"/>
                    <a:pt x="2741" y="1681"/>
                  </a:cubicBezTo>
                  <a:cubicBezTo>
                    <a:pt x="2734" y="1638"/>
                    <a:pt x="2738" y="1594"/>
                    <a:pt x="2741" y="1551"/>
                  </a:cubicBezTo>
                  <a:cubicBezTo>
                    <a:pt x="2743" y="1510"/>
                    <a:pt x="2732" y="1485"/>
                    <a:pt x="2701" y="1482"/>
                  </a:cubicBezTo>
                  <a:cubicBezTo>
                    <a:pt x="2665" y="1478"/>
                    <a:pt x="2649" y="1499"/>
                    <a:pt x="2643" y="1531"/>
                  </a:cubicBezTo>
                  <a:cubicBezTo>
                    <a:pt x="2609" y="1696"/>
                    <a:pt x="2670" y="1854"/>
                    <a:pt x="2833" y="1919"/>
                  </a:cubicBezTo>
                  <a:cubicBezTo>
                    <a:pt x="2844" y="1923"/>
                    <a:pt x="2856" y="1942"/>
                    <a:pt x="2855" y="1954"/>
                  </a:cubicBezTo>
                  <a:cubicBezTo>
                    <a:pt x="2854" y="2067"/>
                    <a:pt x="2882" y="2174"/>
                    <a:pt x="2931" y="2274"/>
                  </a:cubicBezTo>
                  <a:cubicBezTo>
                    <a:pt x="2942" y="2296"/>
                    <a:pt x="2939" y="2310"/>
                    <a:pt x="2925" y="2329"/>
                  </a:cubicBezTo>
                  <a:cubicBezTo>
                    <a:pt x="2870" y="2400"/>
                    <a:pt x="2834" y="2481"/>
                    <a:pt x="2820" y="2571"/>
                  </a:cubicBezTo>
                  <a:cubicBezTo>
                    <a:pt x="2814" y="2613"/>
                    <a:pt x="2811" y="2657"/>
                    <a:pt x="2807" y="2703"/>
                  </a:cubicBezTo>
                  <a:cubicBezTo>
                    <a:pt x="2677" y="2679"/>
                    <a:pt x="2562" y="2716"/>
                    <a:pt x="2460" y="2781"/>
                  </a:cubicBezTo>
                  <a:cubicBezTo>
                    <a:pt x="2406" y="2736"/>
                    <a:pt x="2354" y="2695"/>
                    <a:pt x="2305" y="2652"/>
                  </a:cubicBezTo>
                  <a:cubicBezTo>
                    <a:pt x="2297" y="2645"/>
                    <a:pt x="2292" y="2626"/>
                    <a:pt x="2294" y="2614"/>
                  </a:cubicBezTo>
                  <a:cubicBezTo>
                    <a:pt x="2309" y="2521"/>
                    <a:pt x="2369" y="2466"/>
                    <a:pt x="2453" y="2431"/>
                  </a:cubicBezTo>
                  <a:cubicBezTo>
                    <a:pt x="2497" y="2413"/>
                    <a:pt x="2512" y="2389"/>
                    <a:pt x="2498" y="2359"/>
                  </a:cubicBezTo>
                  <a:cubicBezTo>
                    <a:pt x="2486" y="2329"/>
                    <a:pt x="2457" y="2323"/>
                    <a:pt x="2414" y="2340"/>
                  </a:cubicBezTo>
                  <a:cubicBezTo>
                    <a:pt x="2299" y="2387"/>
                    <a:pt x="2222" y="2468"/>
                    <a:pt x="2194" y="2595"/>
                  </a:cubicBezTo>
                  <a:cubicBezTo>
                    <a:pt x="2057" y="2548"/>
                    <a:pt x="1921" y="2543"/>
                    <a:pt x="1787" y="2587"/>
                  </a:cubicBezTo>
                  <a:cubicBezTo>
                    <a:pt x="1769" y="2557"/>
                    <a:pt x="1754" y="2530"/>
                    <a:pt x="1738" y="2502"/>
                  </a:cubicBezTo>
                  <a:cubicBezTo>
                    <a:pt x="1786" y="2442"/>
                    <a:pt x="1796" y="2371"/>
                    <a:pt x="1795" y="2297"/>
                  </a:cubicBezTo>
                  <a:cubicBezTo>
                    <a:pt x="1945" y="2270"/>
                    <a:pt x="2053" y="2190"/>
                    <a:pt x="2113" y="2056"/>
                  </a:cubicBezTo>
                  <a:cubicBezTo>
                    <a:pt x="2159" y="2098"/>
                    <a:pt x="2200" y="2136"/>
                    <a:pt x="2244" y="2176"/>
                  </a:cubicBezTo>
                  <a:cubicBezTo>
                    <a:pt x="2173" y="2206"/>
                    <a:pt x="2120" y="2257"/>
                    <a:pt x="2074" y="2316"/>
                  </a:cubicBezTo>
                  <a:cubicBezTo>
                    <a:pt x="2047" y="2351"/>
                    <a:pt x="2014" y="2379"/>
                    <a:pt x="1965" y="2381"/>
                  </a:cubicBezTo>
                  <a:cubicBezTo>
                    <a:pt x="1957" y="2381"/>
                    <a:pt x="1947" y="2388"/>
                    <a:pt x="1943" y="2394"/>
                  </a:cubicBezTo>
                  <a:cubicBezTo>
                    <a:pt x="1931" y="2418"/>
                    <a:pt x="1921" y="2442"/>
                    <a:pt x="1907" y="2473"/>
                  </a:cubicBezTo>
                  <a:cubicBezTo>
                    <a:pt x="1935" y="2475"/>
                    <a:pt x="1957" y="2479"/>
                    <a:pt x="1978" y="2478"/>
                  </a:cubicBezTo>
                  <a:cubicBezTo>
                    <a:pt x="2056" y="2475"/>
                    <a:pt x="2108" y="2428"/>
                    <a:pt x="2157" y="2374"/>
                  </a:cubicBezTo>
                  <a:cubicBezTo>
                    <a:pt x="2187" y="2340"/>
                    <a:pt x="2220" y="2304"/>
                    <a:pt x="2259" y="2281"/>
                  </a:cubicBezTo>
                  <a:cubicBezTo>
                    <a:pt x="2352" y="2225"/>
                    <a:pt x="2456" y="2216"/>
                    <a:pt x="2561" y="2233"/>
                  </a:cubicBezTo>
                  <a:cubicBezTo>
                    <a:pt x="2640" y="2245"/>
                    <a:pt x="2681" y="2290"/>
                    <a:pt x="2686" y="2362"/>
                  </a:cubicBezTo>
                  <a:cubicBezTo>
                    <a:pt x="2692" y="2435"/>
                    <a:pt x="2653" y="2493"/>
                    <a:pt x="2580" y="2519"/>
                  </a:cubicBezTo>
                  <a:cubicBezTo>
                    <a:pt x="2539" y="2534"/>
                    <a:pt x="2523" y="2557"/>
                    <a:pt x="2536" y="2588"/>
                  </a:cubicBezTo>
                  <a:cubicBezTo>
                    <a:pt x="2551" y="2625"/>
                    <a:pt x="2581" y="2623"/>
                    <a:pt x="2612" y="2614"/>
                  </a:cubicBezTo>
                  <a:cubicBezTo>
                    <a:pt x="2719" y="2581"/>
                    <a:pt x="2793" y="2471"/>
                    <a:pt x="2786" y="2359"/>
                  </a:cubicBezTo>
                  <a:cubicBezTo>
                    <a:pt x="2780" y="2280"/>
                    <a:pt x="2747" y="2218"/>
                    <a:pt x="2688" y="2177"/>
                  </a:cubicBezTo>
                  <a:cubicBezTo>
                    <a:pt x="2713" y="2149"/>
                    <a:pt x="2738" y="2125"/>
                    <a:pt x="2758" y="2098"/>
                  </a:cubicBezTo>
                  <a:cubicBezTo>
                    <a:pt x="2775" y="2076"/>
                    <a:pt x="2773" y="2050"/>
                    <a:pt x="2750" y="2032"/>
                  </a:cubicBezTo>
                  <a:cubicBezTo>
                    <a:pt x="2728" y="2014"/>
                    <a:pt x="2702" y="2014"/>
                    <a:pt x="2684" y="2036"/>
                  </a:cubicBezTo>
                  <a:cubicBezTo>
                    <a:pt x="2614" y="2118"/>
                    <a:pt x="2523" y="2133"/>
                    <a:pt x="2424" y="2123"/>
                  </a:cubicBezTo>
                  <a:cubicBezTo>
                    <a:pt x="2262" y="2107"/>
                    <a:pt x="2143" y="1976"/>
                    <a:pt x="2140" y="1814"/>
                  </a:cubicBezTo>
                  <a:cubicBezTo>
                    <a:pt x="2138" y="1712"/>
                    <a:pt x="2163" y="1619"/>
                    <a:pt x="2225" y="1537"/>
                  </a:cubicBezTo>
                  <a:cubicBezTo>
                    <a:pt x="2244" y="1512"/>
                    <a:pt x="2247" y="1487"/>
                    <a:pt x="2224" y="1464"/>
                  </a:cubicBezTo>
                  <a:cubicBezTo>
                    <a:pt x="2201" y="1441"/>
                    <a:pt x="2168" y="1445"/>
                    <a:pt x="2147" y="1478"/>
                  </a:cubicBezTo>
                  <a:cubicBezTo>
                    <a:pt x="2114" y="1530"/>
                    <a:pt x="2085" y="1585"/>
                    <a:pt x="2055" y="1638"/>
                  </a:cubicBezTo>
                  <a:cubicBezTo>
                    <a:pt x="2028" y="1612"/>
                    <a:pt x="2000" y="1582"/>
                    <a:pt x="1968" y="1556"/>
                  </a:cubicBezTo>
                  <a:cubicBezTo>
                    <a:pt x="1935" y="1530"/>
                    <a:pt x="1898" y="1509"/>
                    <a:pt x="1862" y="1486"/>
                  </a:cubicBezTo>
                  <a:cubicBezTo>
                    <a:pt x="1839" y="1471"/>
                    <a:pt x="1815" y="1471"/>
                    <a:pt x="1795" y="1492"/>
                  </a:cubicBezTo>
                  <a:cubicBezTo>
                    <a:pt x="1771" y="1518"/>
                    <a:pt x="1779" y="1552"/>
                    <a:pt x="1816" y="1573"/>
                  </a:cubicBezTo>
                  <a:cubicBezTo>
                    <a:pt x="1882" y="1610"/>
                    <a:pt x="1942" y="1655"/>
                    <a:pt x="1987" y="1717"/>
                  </a:cubicBezTo>
                  <a:cubicBezTo>
                    <a:pt x="2113" y="1893"/>
                    <a:pt x="2027" y="2135"/>
                    <a:pt x="1818" y="2190"/>
                  </a:cubicBezTo>
                  <a:cubicBezTo>
                    <a:pt x="1631" y="2239"/>
                    <a:pt x="1382" y="2111"/>
                    <a:pt x="1293" y="1923"/>
                  </a:cubicBezTo>
                  <a:cubicBezTo>
                    <a:pt x="1252" y="1835"/>
                    <a:pt x="1204" y="1750"/>
                    <a:pt x="1157" y="1665"/>
                  </a:cubicBezTo>
                  <a:cubicBezTo>
                    <a:pt x="1136" y="1627"/>
                    <a:pt x="1107" y="1617"/>
                    <a:pt x="1081" y="1633"/>
                  </a:cubicBezTo>
                  <a:cubicBezTo>
                    <a:pt x="1053" y="1649"/>
                    <a:pt x="1050" y="1677"/>
                    <a:pt x="1072" y="1715"/>
                  </a:cubicBezTo>
                  <a:cubicBezTo>
                    <a:pt x="1097" y="1758"/>
                    <a:pt x="1122" y="1802"/>
                    <a:pt x="1144" y="1841"/>
                  </a:cubicBezTo>
                  <a:cubicBezTo>
                    <a:pt x="1086" y="1845"/>
                    <a:pt x="1031" y="1846"/>
                    <a:pt x="976" y="1855"/>
                  </a:cubicBezTo>
                  <a:cubicBezTo>
                    <a:pt x="933" y="1861"/>
                    <a:pt x="916" y="1886"/>
                    <a:pt x="923" y="1918"/>
                  </a:cubicBezTo>
                  <a:cubicBezTo>
                    <a:pt x="930" y="1950"/>
                    <a:pt x="954" y="1960"/>
                    <a:pt x="998" y="1951"/>
                  </a:cubicBezTo>
                  <a:cubicBezTo>
                    <a:pt x="1113" y="1925"/>
                    <a:pt x="1185" y="1952"/>
                    <a:pt x="1254" y="2048"/>
                  </a:cubicBezTo>
                  <a:cubicBezTo>
                    <a:pt x="1260" y="2057"/>
                    <a:pt x="1267" y="2066"/>
                    <a:pt x="1274" y="2075"/>
                  </a:cubicBezTo>
                  <a:cubicBezTo>
                    <a:pt x="1305" y="2113"/>
                    <a:pt x="1307" y="2129"/>
                    <a:pt x="1271" y="2164"/>
                  </a:cubicBezTo>
                  <a:cubicBezTo>
                    <a:pt x="1252" y="2182"/>
                    <a:pt x="1227" y="2198"/>
                    <a:pt x="1202" y="2204"/>
                  </a:cubicBezTo>
                  <a:cubicBezTo>
                    <a:pt x="1138" y="2221"/>
                    <a:pt x="1074" y="2212"/>
                    <a:pt x="1015" y="2183"/>
                  </a:cubicBezTo>
                  <a:cubicBezTo>
                    <a:pt x="985" y="2169"/>
                    <a:pt x="961" y="2171"/>
                    <a:pt x="944" y="2198"/>
                  </a:cubicBezTo>
                  <a:cubicBezTo>
                    <a:pt x="926" y="2227"/>
                    <a:pt x="936" y="2255"/>
                    <a:pt x="964" y="2268"/>
                  </a:cubicBezTo>
                  <a:cubicBezTo>
                    <a:pt x="998" y="2284"/>
                    <a:pt x="1035" y="2299"/>
                    <a:pt x="1072" y="2302"/>
                  </a:cubicBezTo>
                  <a:cubicBezTo>
                    <a:pt x="1151" y="2310"/>
                    <a:pt x="1211" y="2339"/>
                    <a:pt x="1238" y="2419"/>
                  </a:cubicBezTo>
                  <a:cubicBezTo>
                    <a:pt x="1248" y="2448"/>
                    <a:pt x="1272" y="2460"/>
                    <a:pt x="1301" y="2449"/>
                  </a:cubicBezTo>
                  <a:cubicBezTo>
                    <a:pt x="1331" y="2438"/>
                    <a:pt x="1342" y="2413"/>
                    <a:pt x="1329" y="2382"/>
                  </a:cubicBezTo>
                  <a:cubicBezTo>
                    <a:pt x="1314" y="2349"/>
                    <a:pt x="1296" y="2317"/>
                    <a:pt x="1280" y="2285"/>
                  </a:cubicBezTo>
                  <a:cubicBezTo>
                    <a:pt x="1285" y="2290"/>
                    <a:pt x="1290" y="2296"/>
                    <a:pt x="1295" y="2301"/>
                  </a:cubicBezTo>
                  <a:cubicBezTo>
                    <a:pt x="1329" y="2267"/>
                    <a:pt x="1363" y="2232"/>
                    <a:pt x="1399" y="2195"/>
                  </a:cubicBezTo>
                  <a:cubicBezTo>
                    <a:pt x="1430" y="2210"/>
                    <a:pt x="1478" y="2238"/>
                    <a:pt x="1528" y="2258"/>
                  </a:cubicBezTo>
                  <a:cubicBezTo>
                    <a:pt x="1580" y="2277"/>
                    <a:pt x="1635" y="2288"/>
                    <a:pt x="1692" y="2304"/>
                  </a:cubicBezTo>
                  <a:cubicBezTo>
                    <a:pt x="1700" y="2346"/>
                    <a:pt x="1693" y="2388"/>
                    <a:pt x="1669" y="2426"/>
                  </a:cubicBezTo>
                  <a:cubicBezTo>
                    <a:pt x="1663" y="2436"/>
                    <a:pt x="1643" y="2445"/>
                    <a:pt x="1633" y="2443"/>
                  </a:cubicBezTo>
                  <a:cubicBezTo>
                    <a:pt x="1500" y="2410"/>
                    <a:pt x="1394" y="2460"/>
                    <a:pt x="1304" y="2553"/>
                  </a:cubicBezTo>
                  <a:cubicBezTo>
                    <a:pt x="1243" y="2615"/>
                    <a:pt x="1178" y="2662"/>
                    <a:pt x="1085" y="2653"/>
                  </a:cubicBezTo>
                  <a:cubicBezTo>
                    <a:pt x="1057" y="2650"/>
                    <a:pt x="1034" y="2670"/>
                    <a:pt x="1037" y="2697"/>
                  </a:cubicBezTo>
                  <a:cubicBezTo>
                    <a:pt x="1039" y="2716"/>
                    <a:pt x="1057" y="2738"/>
                    <a:pt x="1074" y="2747"/>
                  </a:cubicBezTo>
                  <a:cubicBezTo>
                    <a:pt x="1090" y="2756"/>
                    <a:pt x="1114" y="2754"/>
                    <a:pt x="1134" y="2752"/>
                  </a:cubicBezTo>
                  <a:cubicBezTo>
                    <a:pt x="1223" y="2744"/>
                    <a:pt x="1294" y="2702"/>
                    <a:pt x="1357" y="2641"/>
                  </a:cubicBezTo>
                  <a:cubicBezTo>
                    <a:pt x="1394" y="2606"/>
                    <a:pt x="1436" y="2573"/>
                    <a:pt x="1481" y="2549"/>
                  </a:cubicBezTo>
                  <a:cubicBezTo>
                    <a:pt x="1528" y="2522"/>
                    <a:pt x="1584" y="2522"/>
                    <a:pt x="1631" y="2550"/>
                  </a:cubicBezTo>
                  <a:cubicBezTo>
                    <a:pt x="1656" y="2564"/>
                    <a:pt x="1673" y="2597"/>
                    <a:pt x="1688" y="2624"/>
                  </a:cubicBezTo>
                  <a:cubicBezTo>
                    <a:pt x="1691" y="2630"/>
                    <a:pt x="1665" y="2653"/>
                    <a:pt x="1650" y="2664"/>
                  </a:cubicBezTo>
                  <a:cubicBezTo>
                    <a:pt x="1473" y="2805"/>
                    <a:pt x="1406" y="3044"/>
                    <a:pt x="1488" y="3251"/>
                  </a:cubicBezTo>
                  <a:cubicBezTo>
                    <a:pt x="1500" y="3280"/>
                    <a:pt x="1501" y="3303"/>
                    <a:pt x="1488" y="3332"/>
                  </a:cubicBezTo>
                  <a:cubicBezTo>
                    <a:pt x="1425" y="3469"/>
                    <a:pt x="1410" y="3610"/>
                    <a:pt x="1459" y="3755"/>
                  </a:cubicBezTo>
                  <a:cubicBezTo>
                    <a:pt x="1482" y="3827"/>
                    <a:pt x="1533" y="3869"/>
                    <a:pt x="1607" y="3871"/>
                  </a:cubicBezTo>
                  <a:cubicBezTo>
                    <a:pt x="1729" y="3874"/>
                    <a:pt x="1851" y="3874"/>
                    <a:pt x="1973" y="3871"/>
                  </a:cubicBezTo>
                  <a:cubicBezTo>
                    <a:pt x="2062" y="3868"/>
                    <a:pt x="2123" y="3803"/>
                    <a:pt x="2127" y="3715"/>
                  </a:cubicBezTo>
                  <a:cubicBezTo>
                    <a:pt x="2128" y="3679"/>
                    <a:pt x="2127" y="3644"/>
                    <a:pt x="2127" y="3608"/>
                  </a:cubicBezTo>
                  <a:cubicBezTo>
                    <a:pt x="2126" y="3576"/>
                    <a:pt x="2112" y="3554"/>
                    <a:pt x="2078" y="3554"/>
                  </a:cubicBezTo>
                  <a:cubicBezTo>
                    <a:pt x="2045" y="3553"/>
                    <a:pt x="2030" y="3576"/>
                    <a:pt x="2029" y="3607"/>
                  </a:cubicBezTo>
                  <a:cubicBezTo>
                    <a:pt x="2027" y="3637"/>
                    <a:pt x="2029" y="3667"/>
                    <a:pt x="2028" y="3697"/>
                  </a:cubicBezTo>
                  <a:cubicBezTo>
                    <a:pt x="2027" y="3751"/>
                    <a:pt x="2007" y="3773"/>
                    <a:pt x="1954" y="3773"/>
                  </a:cubicBezTo>
                  <a:cubicBezTo>
                    <a:pt x="1845" y="3774"/>
                    <a:pt x="1737" y="3772"/>
                    <a:pt x="1629" y="3773"/>
                  </a:cubicBezTo>
                  <a:cubicBezTo>
                    <a:pt x="1585" y="3774"/>
                    <a:pt x="1561" y="3754"/>
                    <a:pt x="1548" y="3713"/>
                  </a:cubicBezTo>
                  <a:cubicBezTo>
                    <a:pt x="1511" y="3588"/>
                    <a:pt x="1528" y="3468"/>
                    <a:pt x="1587" y="3355"/>
                  </a:cubicBezTo>
                  <a:cubicBezTo>
                    <a:pt x="1609" y="3311"/>
                    <a:pt x="1608" y="3277"/>
                    <a:pt x="1589" y="3232"/>
                  </a:cubicBezTo>
                  <a:cubicBezTo>
                    <a:pt x="1488" y="3008"/>
                    <a:pt x="1610" y="2738"/>
                    <a:pt x="1844" y="2675"/>
                  </a:cubicBezTo>
                  <a:cubicBezTo>
                    <a:pt x="2060" y="2618"/>
                    <a:pt x="2240" y="2685"/>
                    <a:pt x="2383" y="2855"/>
                  </a:cubicBezTo>
                  <a:cubicBezTo>
                    <a:pt x="2434" y="2916"/>
                    <a:pt x="2436" y="2916"/>
                    <a:pt x="2502" y="2873"/>
                  </a:cubicBezTo>
                  <a:cubicBezTo>
                    <a:pt x="2591" y="2815"/>
                    <a:pt x="2684" y="2779"/>
                    <a:pt x="2793" y="2803"/>
                  </a:cubicBezTo>
                  <a:cubicBezTo>
                    <a:pt x="2818" y="2809"/>
                    <a:pt x="2832" y="2821"/>
                    <a:pt x="2841" y="2846"/>
                  </a:cubicBezTo>
                  <a:cubicBezTo>
                    <a:pt x="2850" y="2875"/>
                    <a:pt x="2866" y="2901"/>
                    <a:pt x="2881" y="2927"/>
                  </a:cubicBezTo>
                  <a:cubicBezTo>
                    <a:pt x="2898" y="2957"/>
                    <a:pt x="2921" y="2973"/>
                    <a:pt x="2955" y="2955"/>
                  </a:cubicBezTo>
                  <a:cubicBezTo>
                    <a:pt x="2984" y="2939"/>
                    <a:pt x="2982" y="2912"/>
                    <a:pt x="2965" y="2873"/>
                  </a:cubicBezTo>
                  <a:cubicBezTo>
                    <a:pt x="2943" y="2823"/>
                    <a:pt x="2921" y="2772"/>
                    <a:pt x="2914" y="2719"/>
                  </a:cubicBezTo>
                  <a:cubicBezTo>
                    <a:pt x="2896" y="2581"/>
                    <a:pt x="2940" y="2459"/>
                    <a:pt x="3032" y="2355"/>
                  </a:cubicBezTo>
                  <a:cubicBezTo>
                    <a:pt x="3057" y="2326"/>
                    <a:pt x="3059" y="2301"/>
                    <a:pt x="3039" y="2267"/>
                  </a:cubicBezTo>
                  <a:cubicBezTo>
                    <a:pt x="3017" y="2228"/>
                    <a:pt x="2997" y="2186"/>
                    <a:pt x="2983" y="2144"/>
                  </a:cubicBezTo>
                  <a:cubicBezTo>
                    <a:pt x="2935" y="2003"/>
                    <a:pt x="2942" y="1866"/>
                    <a:pt x="3033" y="1742"/>
                  </a:cubicBezTo>
                  <a:cubicBezTo>
                    <a:pt x="3073" y="1686"/>
                    <a:pt x="3073" y="1686"/>
                    <a:pt x="3032" y="1628"/>
                  </a:cubicBezTo>
                  <a:cubicBezTo>
                    <a:pt x="2925" y="1475"/>
                    <a:pt x="2900" y="1313"/>
                    <a:pt x="2975" y="1139"/>
                  </a:cubicBezTo>
                  <a:cubicBezTo>
                    <a:pt x="2987" y="1113"/>
                    <a:pt x="3002" y="1098"/>
                    <a:pt x="3029" y="1088"/>
                  </a:cubicBezTo>
                  <a:cubicBezTo>
                    <a:pt x="3200" y="1020"/>
                    <a:pt x="3297" y="887"/>
                    <a:pt x="3344" y="714"/>
                  </a:cubicBezTo>
                  <a:cubicBezTo>
                    <a:pt x="3353" y="682"/>
                    <a:pt x="3342" y="659"/>
                    <a:pt x="3310" y="650"/>
                  </a:cubicBezTo>
                  <a:cubicBezTo>
                    <a:pt x="3278" y="641"/>
                    <a:pt x="3258" y="658"/>
                    <a:pt x="3249" y="689"/>
                  </a:cubicBezTo>
                  <a:cubicBezTo>
                    <a:pt x="3246" y="698"/>
                    <a:pt x="3244" y="707"/>
                    <a:pt x="3241" y="716"/>
                  </a:cubicBezTo>
                  <a:cubicBezTo>
                    <a:pt x="3197" y="848"/>
                    <a:pt x="3119" y="947"/>
                    <a:pt x="2987" y="1000"/>
                  </a:cubicBezTo>
                  <a:cubicBezTo>
                    <a:pt x="2953" y="1013"/>
                    <a:pt x="2921" y="1032"/>
                    <a:pt x="2892" y="1054"/>
                  </a:cubicBezTo>
                  <a:cubicBezTo>
                    <a:pt x="2732" y="1177"/>
                    <a:pt x="2560" y="1254"/>
                    <a:pt x="2351" y="1208"/>
                  </a:cubicBezTo>
                  <a:cubicBezTo>
                    <a:pt x="2336" y="1205"/>
                    <a:pt x="2316" y="1212"/>
                    <a:pt x="2302" y="1221"/>
                  </a:cubicBezTo>
                  <a:cubicBezTo>
                    <a:pt x="2218" y="1277"/>
                    <a:pt x="2125" y="1307"/>
                    <a:pt x="2025" y="1314"/>
                  </a:cubicBezTo>
                  <a:cubicBezTo>
                    <a:pt x="1934" y="1320"/>
                    <a:pt x="1847" y="1305"/>
                    <a:pt x="1767" y="1272"/>
                  </a:cubicBezTo>
                  <a:cubicBezTo>
                    <a:pt x="1784" y="1252"/>
                    <a:pt x="1800" y="1233"/>
                    <a:pt x="1816" y="1214"/>
                  </a:cubicBezTo>
                  <a:cubicBezTo>
                    <a:pt x="1837" y="1190"/>
                    <a:pt x="1842" y="1164"/>
                    <a:pt x="1818" y="1141"/>
                  </a:cubicBezTo>
                  <a:cubicBezTo>
                    <a:pt x="1795" y="1119"/>
                    <a:pt x="1766" y="1121"/>
                    <a:pt x="1745" y="1146"/>
                  </a:cubicBezTo>
                  <a:cubicBezTo>
                    <a:pt x="1616" y="1303"/>
                    <a:pt x="1278" y="1293"/>
                    <a:pt x="1131" y="1134"/>
                  </a:cubicBezTo>
                  <a:cubicBezTo>
                    <a:pt x="1092" y="1091"/>
                    <a:pt x="1078" y="1093"/>
                    <a:pt x="1031" y="1131"/>
                  </a:cubicBezTo>
                  <a:cubicBezTo>
                    <a:pt x="948" y="1200"/>
                    <a:pt x="852" y="1239"/>
                    <a:pt x="743" y="1228"/>
                  </a:cubicBezTo>
                  <a:cubicBezTo>
                    <a:pt x="641" y="1218"/>
                    <a:pt x="556" y="1175"/>
                    <a:pt x="515" y="1073"/>
                  </a:cubicBezTo>
                  <a:cubicBezTo>
                    <a:pt x="498" y="1030"/>
                    <a:pt x="477" y="1016"/>
                    <a:pt x="447" y="1027"/>
                  </a:cubicBezTo>
                  <a:cubicBezTo>
                    <a:pt x="416" y="1039"/>
                    <a:pt x="408" y="1065"/>
                    <a:pt x="423" y="1106"/>
                  </a:cubicBezTo>
                  <a:cubicBezTo>
                    <a:pt x="464" y="1221"/>
                    <a:pt x="551" y="1284"/>
                    <a:pt x="664" y="1314"/>
                  </a:cubicBezTo>
                  <a:cubicBezTo>
                    <a:pt x="695" y="1322"/>
                    <a:pt x="706" y="1336"/>
                    <a:pt x="713" y="1364"/>
                  </a:cubicBezTo>
                  <a:cubicBezTo>
                    <a:pt x="744" y="1492"/>
                    <a:pt x="725" y="1612"/>
                    <a:pt x="655" y="1723"/>
                  </a:cubicBezTo>
                  <a:cubicBezTo>
                    <a:pt x="634" y="1757"/>
                    <a:pt x="637" y="1782"/>
                    <a:pt x="660" y="1815"/>
                  </a:cubicBezTo>
                  <a:cubicBezTo>
                    <a:pt x="692" y="1859"/>
                    <a:pt x="719" y="1907"/>
                    <a:pt x="738" y="1958"/>
                  </a:cubicBezTo>
                  <a:cubicBezTo>
                    <a:pt x="763" y="2025"/>
                    <a:pt x="758" y="2094"/>
                    <a:pt x="726" y="2160"/>
                  </a:cubicBezTo>
                  <a:cubicBezTo>
                    <a:pt x="708" y="2158"/>
                    <a:pt x="693" y="2156"/>
                    <a:pt x="678" y="2155"/>
                  </a:cubicBezTo>
                  <a:cubicBezTo>
                    <a:pt x="663" y="2154"/>
                    <a:pt x="648" y="2153"/>
                    <a:pt x="633" y="2154"/>
                  </a:cubicBezTo>
                  <a:cubicBezTo>
                    <a:pt x="575" y="2155"/>
                    <a:pt x="551" y="2170"/>
                    <a:pt x="551" y="2206"/>
                  </a:cubicBezTo>
                  <a:cubicBezTo>
                    <a:pt x="552" y="2241"/>
                    <a:pt x="575" y="2253"/>
                    <a:pt x="634" y="2253"/>
                  </a:cubicBezTo>
                  <a:cubicBezTo>
                    <a:pt x="677" y="2253"/>
                    <a:pt x="721" y="2250"/>
                    <a:pt x="750" y="2290"/>
                  </a:cubicBezTo>
                  <a:cubicBezTo>
                    <a:pt x="826" y="2395"/>
                    <a:pt x="855" y="2510"/>
                    <a:pt x="819" y="2636"/>
                  </a:cubicBezTo>
                  <a:cubicBezTo>
                    <a:pt x="775" y="2785"/>
                    <a:pt x="626" y="2867"/>
                    <a:pt x="437" y="2833"/>
                  </a:cubicBezTo>
                  <a:cubicBezTo>
                    <a:pt x="238" y="2798"/>
                    <a:pt x="137" y="2534"/>
                    <a:pt x="247" y="2352"/>
                  </a:cubicBezTo>
                  <a:cubicBezTo>
                    <a:pt x="263" y="2327"/>
                    <a:pt x="290" y="2298"/>
                    <a:pt x="288" y="2273"/>
                  </a:cubicBezTo>
                  <a:cubicBezTo>
                    <a:pt x="285" y="2248"/>
                    <a:pt x="253" y="2225"/>
                    <a:pt x="232" y="2201"/>
                  </a:cubicBezTo>
                  <a:cubicBezTo>
                    <a:pt x="135" y="2090"/>
                    <a:pt x="102" y="1891"/>
                    <a:pt x="269" y="1782"/>
                  </a:cubicBezTo>
                  <a:cubicBezTo>
                    <a:pt x="278" y="1776"/>
                    <a:pt x="290" y="1769"/>
                    <a:pt x="293" y="1760"/>
                  </a:cubicBezTo>
                  <a:cubicBezTo>
                    <a:pt x="298" y="1741"/>
                    <a:pt x="306" y="1715"/>
                    <a:pt x="297" y="1702"/>
                  </a:cubicBezTo>
                  <a:cubicBezTo>
                    <a:pt x="288" y="1688"/>
                    <a:pt x="261" y="1685"/>
                    <a:pt x="241" y="1682"/>
                  </a:cubicBezTo>
                  <a:cubicBezTo>
                    <a:pt x="233" y="1681"/>
                    <a:pt x="223" y="1690"/>
                    <a:pt x="214" y="1695"/>
                  </a:cubicBezTo>
                  <a:cubicBezTo>
                    <a:pt x="144" y="1584"/>
                    <a:pt x="150" y="1479"/>
                    <a:pt x="231" y="1405"/>
                  </a:cubicBezTo>
                  <a:cubicBezTo>
                    <a:pt x="284" y="1356"/>
                    <a:pt x="283" y="1356"/>
                    <a:pt x="255" y="1288"/>
                  </a:cubicBezTo>
                  <a:cubicBezTo>
                    <a:pt x="217" y="1196"/>
                    <a:pt x="203" y="1107"/>
                    <a:pt x="286" y="1027"/>
                  </a:cubicBezTo>
                  <a:cubicBezTo>
                    <a:pt x="297" y="1016"/>
                    <a:pt x="297" y="989"/>
                    <a:pt x="294" y="970"/>
                  </a:cubicBezTo>
                  <a:cubicBezTo>
                    <a:pt x="289" y="937"/>
                    <a:pt x="277" y="904"/>
                    <a:pt x="271" y="871"/>
                  </a:cubicBezTo>
                  <a:cubicBezTo>
                    <a:pt x="241" y="702"/>
                    <a:pt x="320" y="558"/>
                    <a:pt x="473" y="502"/>
                  </a:cubicBezTo>
                  <a:cubicBezTo>
                    <a:pt x="565" y="468"/>
                    <a:pt x="676" y="493"/>
                    <a:pt x="719" y="552"/>
                  </a:cubicBezTo>
                  <a:cubicBezTo>
                    <a:pt x="682" y="589"/>
                    <a:pt x="645" y="623"/>
                    <a:pt x="612" y="660"/>
                  </a:cubicBezTo>
                  <a:cubicBezTo>
                    <a:pt x="589" y="685"/>
                    <a:pt x="589" y="715"/>
                    <a:pt x="619" y="735"/>
                  </a:cubicBezTo>
                  <a:cubicBezTo>
                    <a:pt x="645" y="754"/>
                    <a:pt x="669" y="745"/>
                    <a:pt x="690" y="720"/>
                  </a:cubicBezTo>
                  <a:cubicBezTo>
                    <a:pt x="778" y="613"/>
                    <a:pt x="918" y="571"/>
                    <a:pt x="1048" y="612"/>
                  </a:cubicBezTo>
                  <a:cubicBezTo>
                    <a:pt x="1147" y="643"/>
                    <a:pt x="1206" y="715"/>
                    <a:pt x="1250" y="805"/>
                  </a:cubicBezTo>
                  <a:cubicBezTo>
                    <a:pt x="1272" y="851"/>
                    <a:pt x="1291" y="856"/>
                    <a:pt x="1337" y="835"/>
                  </a:cubicBezTo>
                  <a:cubicBezTo>
                    <a:pt x="1377" y="817"/>
                    <a:pt x="1417" y="798"/>
                    <a:pt x="1459" y="787"/>
                  </a:cubicBezTo>
                  <a:cubicBezTo>
                    <a:pt x="1562" y="761"/>
                    <a:pt x="1661" y="764"/>
                    <a:pt x="1742" y="845"/>
                  </a:cubicBezTo>
                  <a:cubicBezTo>
                    <a:pt x="1788" y="890"/>
                    <a:pt x="1807" y="887"/>
                    <a:pt x="1848" y="837"/>
                  </a:cubicBezTo>
                  <a:cubicBezTo>
                    <a:pt x="1943" y="721"/>
                    <a:pt x="2059" y="641"/>
                    <a:pt x="2216" y="645"/>
                  </a:cubicBezTo>
                  <a:cubicBezTo>
                    <a:pt x="2334" y="647"/>
                    <a:pt x="2437" y="693"/>
                    <a:pt x="2523" y="774"/>
                  </a:cubicBezTo>
                  <a:cubicBezTo>
                    <a:pt x="2547" y="797"/>
                    <a:pt x="2575" y="803"/>
                    <a:pt x="2599" y="778"/>
                  </a:cubicBezTo>
                  <a:cubicBezTo>
                    <a:pt x="2623" y="753"/>
                    <a:pt x="2617" y="725"/>
                    <a:pt x="2592" y="703"/>
                  </a:cubicBezTo>
                  <a:cubicBezTo>
                    <a:pt x="2568" y="681"/>
                    <a:pt x="2543" y="660"/>
                    <a:pt x="2517" y="637"/>
                  </a:cubicBezTo>
                  <a:cubicBezTo>
                    <a:pt x="2521" y="630"/>
                    <a:pt x="2524" y="622"/>
                    <a:pt x="2529" y="616"/>
                  </a:cubicBezTo>
                  <a:cubicBezTo>
                    <a:pt x="2603" y="522"/>
                    <a:pt x="2696" y="467"/>
                    <a:pt x="2819" y="479"/>
                  </a:cubicBezTo>
                  <a:cubicBezTo>
                    <a:pt x="2852" y="482"/>
                    <a:pt x="2877" y="478"/>
                    <a:pt x="2892" y="442"/>
                  </a:cubicBezTo>
                  <a:cubicBezTo>
                    <a:pt x="2969" y="247"/>
                    <a:pt x="3089" y="176"/>
                    <a:pt x="3295" y="200"/>
                  </a:cubicBezTo>
                  <a:cubicBezTo>
                    <a:pt x="3455" y="219"/>
                    <a:pt x="3576" y="332"/>
                    <a:pt x="3590" y="478"/>
                  </a:cubicBezTo>
                  <a:cubicBezTo>
                    <a:pt x="3599" y="570"/>
                    <a:pt x="3568" y="654"/>
                    <a:pt x="3523" y="732"/>
                  </a:cubicBezTo>
                  <a:cubicBezTo>
                    <a:pt x="3503" y="768"/>
                    <a:pt x="3503" y="798"/>
                    <a:pt x="3518" y="836"/>
                  </a:cubicBezTo>
                  <a:cubicBezTo>
                    <a:pt x="3613" y="1095"/>
                    <a:pt x="3599" y="1339"/>
                    <a:pt x="3408" y="1554"/>
                  </a:cubicBezTo>
                  <a:cubicBezTo>
                    <a:pt x="3382" y="1583"/>
                    <a:pt x="3386" y="1608"/>
                    <a:pt x="3406" y="1639"/>
                  </a:cubicBezTo>
                  <a:cubicBezTo>
                    <a:pt x="3529" y="1839"/>
                    <a:pt x="3556" y="2044"/>
                    <a:pt x="3429" y="2254"/>
                  </a:cubicBezTo>
                  <a:cubicBezTo>
                    <a:pt x="3406" y="2291"/>
                    <a:pt x="3413" y="2314"/>
                    <a:pt x="3451" y="2335"/>
                  </a:cubicBezTo>
                  <a:cubicBezTo>
                    <a:pt x="3511" y="2369"/>
                    <a:pt x="3550" y="2420"/>
                    <a:pt x="3575" y="2483"/>
                  </a:cubicBezTo>
                  <a:cubicBezTo>
                    <a:pt x="3652" y="2677"/>
                    <a:pt x="3574" y="2937"/>
                    <a:pt x="3403" y="3056"/>
                  </a:cubicBezTo>
                  <a:cubicBezTo>
                    <a:pt x="3384" y="3070"/>
                    <a:pt x="3363" y="3080"/>
                    <a:pt x="3338" y="3093"/>
                  </a:cubicBezTo>
                  <a:cubicBezTo>
                    <a:pt x="3337" y="3072"/>
                    <a:pt x="3336" y="3060"/>
                    <a:pt x="3335" y="3048"/>
                  </a:cubicBezTo>
                  <a:cubicBezTo>
                    <a:pt x="3333" y="3020"/>
                    <a:pt x="3318" y="3002"/>
                    <a:pt x="3289" y="3001"/>
                  </a:cubicBezTo>
                  <a:cubicBezTo>
                    <a:pt x="3257" y="2999"/>
                    <a:pt x="3241" y="3018"/>
                    <a:pt x="3237" y="3048"/>
                  </a:cubicBezTo>
                  <a:cubicBezTo>
                    <a:pt x="3236" y="3063"/>
                    <a:pt x="3235" y="3078"/>
                    <a:pt x="3237" y="3093"/>
                  </a:cubicBezTo>
                  <a:cubicBezTo>
                    <a:pt x="3251" y="3254"/>
                    <a:pt x="3124" y="3367"/>
                    <a:pt x="3012" y="3399"/>
                  </a:cubicBezTo>
                  <a:cubicBezTo>
                    <a:pt x="2838" y="3449"/>
                    <a:pt x="2679" y="3419"/>
                    <a:pt x="2538" y="3304"/>
                  </a:cubicBezTo>
                  <a:cubicBezTo>
                    <a:pt x="2502" y="3274"/>
                    <a:pt x="2477" y="3270"/>
                    <a:pt x="2454" y="3302"/>
                  </a:cubicBezTo>
                  <a:cubicBezTo>
                    <a:pt x="2357" y="3430"/>
                    <a:pt x="2123" y="3398"/>
                    <a:pt x="2036" y="3305"/>
                  </a:cubicBezTo>
                  <a:cubicBezTo>
                    <a:pt x="1973" y="3239"/>
                    <a:pt x="1930" y="3163"/>
                    <a:pt x="1903" y="3077"/>
                  </a:cubicBezTo>
                  <a:cubicBezTo>
                    <a:pt x="1893" y="3044"/>
                    <a:pt x="1876" y="3022"/>
                    <a:pt x="1839" y="3031"/>
                  </a:cubicBezTo>
                  <a:cubicBezTo>
                    <a:pt x="1808" y="3038"/>
                    <a:pt x="1797" y="3067"/>
                    <a:pt x="1809" y="3108"/>
                  </a:cubicBezTo>
                  <a:cubicBezTo>
                    <a:pt x="1835" y="3193"/>
                    <a:pt x="1874" y="3270"/>
                    <a:pt x="1931" y="3338"/>
                  </a:cubicBezTo>
                  <a:cubicBezTo>
                    <a:pt x="1980" y="3396"/>
                    <a:pt x="2037" y="3441"/>
                    <a:pt x="2111" y="3463"/>
                  </a:cubicBezTo>
                  <a:cubicBezTo>
                    <a:pt x="2250" y="3504"/>
                    <a:pt x="2381" y="3496"/>
                    <a:pt x="2499" y="3401"/>
                  </a:cubicBezTo>
                  <a:cubicBezTo>
                    <a:pt x="2614" y="3486"/>
                    <a:pt x="2743" y="3527"/>
                    <a:pt x="2885" y="3520"/>
                  </a:cubicBezTo>
                  <a:cubicBezTo>
                    <a:pt x="3091" y="3510"/>
                    <a:pt x="3247" y="3424"/>
                    <a:pt x="3322" y="3221"/>
                  </a:cubicBezTo>
                  <a:cubicBezTo>
                    <a:pt x="3327" y="3209"/>
                    <a:pt x="3343" y="3197"/>
                    <a:pt x="3357" y="3192"/>
                  </a:cubicBezTo>
                  <a:cubicBezTo>
                    <a:pt x="3426" y="3166"/>
                    <a:pt x="3484" y="3125"/>
                    <a:pt x="3536" y="3072"/>
                  </a:cubicBezTo>
                  <a:cubicBezTo>
                    <a:pt x="3742" y="2860"/>
                    <a:pt x="3776" y="2458"/>
                    <a:pt x="3538" y="2269"/>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cs typeface="Arial" panose="020B0604020202020204" pitchFamily="34" charset="0"/>
              </a:endParaRPr>
            </a:p>
          </p:txBody>
        </p:sp>
        <p:sp>
          <p:nvSpPr>
            <p:cNvPr id="64" name="Freeform 6">
              <a:extLst>
                <a:ext uri="{FF2B5EF4-FFF2-40B4-BE49-F238E27FC236}">
                  <a16:creationId xmlns:a16="http://schemas.microsoft.com/office/drawing/2014/main" id="{62ECD4C8-BD9D-4D40-A58E-E33493B475E4}"/>
                </a:ext>
              </a:extLst>
            </p:cNvPr>
            <p:cNvSpPr>
              <a:spLocks noEditPoints="1"/>
            </p:cNvSpPr>
            <p:nvPr/>
          </p:nvSpPr>
          <p:spPr bwMode="auto">
            <a:xfrm>
              <a:off x="-3453" y="-77"/>
              <a:ext cx="3152" cy="3255"/>
            </a:xfrm>
            <a:custGeom>
              <a:avLst/>
              <a:gdLst>
                <a:gd name="T0" fmla="*/ 993 w 3679"/>
                <a:gd name="T1" fmla="*/ 2621 h 3798"/>
                <a:gd name="T2" fmla="*/ 1287 w 3679"/>
                <a:gd name="T3" fmla="*/ 2306 h 3798"/>
                <a:gd name="T4" fmla="*/ 1210 w 3679"/>
                <a:gd name="T5" fmla="*/ 1973 h 3798"/>
                <a:gd name="T6" fmla="*/ 1251 w 3679"/>
                <a:gd name="T7" fmla="*/ 1846 h 3798"/>
                <a:gd name="T8" fmla="*/ 2144 w 3679"/>
                <a:gd name="T9" fmla="*/ 1373 h 3798"/>
                <a:gd name="T10" fmla="*/ 2492 w 3679"/>
                <a:gd name="T11" fmla="*/ 2513 h 3798"/>
                <a:gd name="T12" fmla="*/ 1922 w 3679"/>
                <a:gd name="T13" fmla="*/ 2304 h 3798"/>
                <a:gd name="T14" fmla="*/ 2376 w 3679"/>
                <a:gd name="T15" fmla="*/ 2670 h 3798"/>
                <a:gd name="T16" fmla="*/ 2699 w 3679"/>
                <a:gd name="T17" fmla="*/ 1604 h 3798"/>
                <a:gd name="T18" fmla="*/ 2401 w 3679"/>
                <a:gd name="T19" fmla="*/ 1284 h 3798"/>
                <a:gd name="T20" fmla="*/ 1714 w 3679"/>
                <a:gd name="T21" fmla="*/ 1828 h 3798"/>
                <a:gd name="T22" fmla="*/ 722 w 3679"/>
                <a:gd name="T23" fmla="*/ 1657 h 3798"/>
                <a:gd name="T24" fmla="*/ 864 w 3679"/>
                <a:gd name="T25" fmla="*/ 2972 h 3798"/>
                <a:gd name="T26" fmla="*/ 139 w 3679"/>
                <a:gd name="T27" fmla="*/ 916 h 3798"/>
                <a:gd name="T28" fmla="*/ 1774 w 3679"/>
                <a:gd name="T29" fmla="*/ 646 h 3798"/>
                <a:gd name="T30" fmla="*/ 3475 w 3679"/>
                <a:gd name="T31" fmla="*/ 1556 h 3798"/>
                <a:gd name="T32" fmla="*/ 1767 w 3679"/>
                <a:gd name="T33" fmla="*/ 2974 h 3798"/>
                <a:gd name="T34" fmla="*/ 3293 w 3679"/>
                <a:gd name="T35" fmla="*/ 2972 h 3798"/>
                <a:gd name="T36" fmla="*/ 3474 w 3679"/>
                <a:gd name="T37" fmla="*/ 761 h 3798"/>
                <a:gd name="T38" fmla="*/ 2557 w 3679"/>
                <a:gd name="T39" fmla="*/ 703 h 3798"/>
                <a:gd name="T40" fmla="*/ 552 w 3679"/>
                <a:gd name="T41" fmla="*/ 626 h 3798"/>
                <a:gd name="T42" fmla="*/ 179 w 3679"/>
                <a:gd name="T43" fmla="*/ 1613 h 3798"/>
                <a:gd name="T44" fmla="*/ 191 w 3679"/>
                <a:gd name="T45" fmla="*/ 2588 h 3798"/>
                <a:gd name="T46" fmla="*/ 611 w 3679"/>
                <a:gd name="T47" fmla="*/ 1646 h 3798"/>
                <a:gd name="T48" fmla="*/ 1774 w 3679"/>
                <a:gd name="T49" fmla="*/ 1139 h 3798"/>
                <a:gd name="T50" fmla="*/ 3302 w 3679"/>
                <a:gd name="T51" fmla="*/ 638 h 3798"/>
                <a:gd name="T52" fmla="*/ 2923 w 3679"/>
                <a:gd name="T53" fmla="*/ 2796 h 3798"/>
                <a:gd name="T54" fmla="*/ 1585 w 3679"/>
                <a:gd name="T55" fmla="*/ 3696 h 3798"/>
                <a:gd name="T56" fmla="*/ 1512 w 3679"/>
                <a:gd name="T57" fmla="*/ 2452 h 3798"/>
                <a:gd name="T58" fmla="*/ 2035 w 3679"/>
                <a:gd name="T59" fmla="*/ 3479 h 3798"/>
                <a:gd name="T60" fmla="*/ 2750 w 3679"/>
                <a:gd name="T61" fmla="*/ 2726 h 3798"/>
                <a:gd name="T62" fmla="*/ 2990 w 3679"/>
                <a:gd name="T63" fmla="*/ 1555 h 3798"/>
                <a:gd name="T64" fmla="*/ 2308 w 3679"/>
                <a:gd name="T65" fmla="*/ 1133 h 3798"/>
                <a:gd name="T66" fmla="*/ 700 w 3679"/>
                <a:gd name="T67" fmla="*/ 1153 h 3798"/>
                <a:gd name="T68" fmla="*/ 635 w 3679"/>
                <a:gd name="T69" fmla="*/ 2080 h 3798"/>
                <a:gd name="T70" fmla="*/ 189 w 3679"/>
                <a:gd name="T71" fmla="*/ 2126 h 3798"/>
                <a:gd name="T72" fmla="*/ 212 w 3679"/>
                <a:gd name="T73" fmla="*/ 1216 h 3798"/>
                <a:gd name="T74" fmla="*/ 554 w 3679"/>
                <a:gd name="T75" fmla="*/ 625 h 3798"/>
                <a:gd name="T76" fmla="*/ 2555 w 3679"/>
                <a:gd name="T77" fmla="*/ 702 h 3798"/>
                <a:gd name="T78" fmla="*/ 3548 w 3679"/>
                <a:gd name="T79" fmla="*/ 402 h 3798"/>
                <a:gd name="T80" fmla="*/ 3295 w 3679"/>
                <a:gd name="T81" fmla="*/ 3018 h 3798"/>
                <a:gd name="T82" fmla="*/ 2233 w 3679"/>
                <a:gd name="T83" fmla="*/ 3311 h 3798"/>
                <a:gd name="T84" fmla="*/ 3313 w 3679"/>
                <a:gd name="T85" fmla="*/ 3115 h 3798"/>
                <a:gd name="T86" fmla="*/ 3553 w 3679"/>
                <a:gd name="T87" fmla="*/ 176 h 3798"/>
                <a:gd name="T88" fmla="*/ 1276 w 3679"/>
                <a:gd name="T89" fmla="*/ 643 h 3798"/>
                <a:gd name="T90" fmla="*/ 176 w 3679"/>
                <a:gd name="T91" fmla="*/ 517 h 3798"/>
                <a:gd name="T92" fmla="*/ 694 w 3679"/>
                <a:gd name="T93" fmla="*/ 2852 h 3798"/>
                <a:gd name="T94" fmla="*/ 780 w 3679"/>
                <a:gd name="T95" fmla="*/ 2113 h 3798"/>
                <a:gd name="T96" fmla="*/ 1293 w 3679"/>
                <a:gd name="T97" fmla="*/ 1276 h 3798"/>
                <a:gd name="T98" fmla="*/ 1444 w 3679"/>
                <a:gd name="T99" fmla="*/ 1278 h 3798"/>
                <a:gd name="T100" fmla="*/ 2506 w 3679"/>
                <a:gd name="T101" fmla="*/ 1815 h 3798"/>
                <a:gd name="T102" fmla="*/ 2697 w 3679"/>
                <a:gd name="T103" fmla="*/ 1605 h 3798"/>
                <a:gd name="T104" fmla="*/ 2764 w 3679"/>
                <a:gd name="T105" fmla="*/ 2628 h 3798"/>
                <a:gd name="T106" fmla="*/ 1744 w 3679"/>
                <a:gd name="T107" fmla="*/ 2512 h 3798"/>
                <a:gd name="T108" fmla="*/ 1876 w 3679"/>
                <a:gd name="T109" fmla="*/ 2372 h 3798"/>
                <a:gd name="T110" fmla="*/ 2643 w 3679"/>
                <a:gd name="T111" fmla="*/ 2101 h 3798"/>
                <a:gd name="T112" fmla="*/ 2013 w 3679"/>
                <a:gd name="T113" fmla="*/ 1562 h 3798"/>
                <a:gd name="T114" fmla="*/ 1249 w 3679"/>
                <a:gd name="T115" fmla="*/ 1847 h 3798"/>
                <a:gd name="T116" fmla="*/ 955 w 3679"/>
                <a:gd name="T117" fmla="*/ 1874 h 3798"/>
                <a:gd name="T118" fmla="*/ 1287 w 3679"/>
                <a:gd name="T119" fmla="*/ 2346 h 3798"/>
                <a:gd name="T120" fmla="*/ 1626 w 3679"/>
                <a:gd name="T121" fmla="*/ 2351 h 3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79" h="3798">
                  <a:moveTo>
                    <a:pt x="1752" y="3798"/>
                  </a:moveTo>
                  <a:cubicBezTo>
                    <a:pt x="1689" y="3798"/>
                    <a:pt x="1627" y="3797"/>
                    <a:pt x="1564" y="3796"/>
                  </a:cubicBezTo>
                  <a:cubicBezTo>
                    <a:pt x="1491" y="3794"/>
                    <a:pt x="1439" y="3754"/>
                    <a:pt x="1415" y="3680"/>
                  </a:cubicBezTo>
                  <a:cubicBezTo>
                    <a:pt x="1369" y="3542"/>
                    <a:pt x="1378" y="3400"/>
                    <a:pt x="1444" y="3256"/>
                  </a:cubicBezTo>
                  <a:cubicBezTo>
                    <a:pt x="1456" y="3228"/>
                    <a:pt x="1456" y="3206"/>
                    <a:pt x="1445" y="3176"/>
                  </a:cubicBezTo>
                  <a:cubicBezTo>
                    <a:pt x="1404" y="3074"/>
                    <a:pt x="1398" y="2963"/>
                    <a:pt x="1428" y="2856"/>
                  </a:cubicBezTo>
                  <a:cubicBezTo>
                    <a:pt x="1457" y="2750"/>
                    <a:pt x="1519" y="2657"/>
                    <a:pt x="1607" y="2588"/>
                  </a:cubicBezTo>
                  <a:cubicBezTo>
                    <a:pt x="1626" y="2573"/>
                    <a:pt x="1646" y="2553"/>
                    <a:pt x="1644" y="2549"/>
                  </a:cubicBezTo>
                  <a:cubicBezTo>
                    <a:pt x="1631" y="2524"/>
                    <a:pt x="1613" y="2490"/>
                    <a:pt x="1587" y="2474"/>
                  </a:cubicBezTo>
                  <a:cubicBezTo>
                    <a:pt x="1541" y="2448"/>
                    <a:pt x="1485" y="2447"/>
                    <a:pt x="1438" y="2474"/>
                  </a:cubicBezTo>
                  <a:cubicBezTo>
                    <a:pt x="1397" y="2496"/>
                    <a:pt x="1355" y="2528"/>
                    <a:pt x="1315" y="2566"/>
                  </a:cubicBezTo>
                  <a:cubicBezTo>
                    <a:pt x="1243" y="2635"/>
                    <a:pt x="1172" y="2670"/>
                    <a:pt x="1091" y="2677"/>
                  </a:cubicBezTo>
                  <a:cubicBezTo>
                    <a:pt x="1071" y="2679"/>
                    <a:pt x="1047" y="2681"/>
                    <a:pt x="1030" y="2672"/>
                  </a:cubicBezTo>
                  <a:cubicBezTo>
                    <a:pt x="1014" y="2663"/>
                    <a:pt x="996" y="2641"/>
                    <a:pt x="993" y="2621"/>
                  </a:cubicBezTo>
                  <a:cubicBezTo>
                    <a:pt x="992" y="2609"/>
                    <a:pt x="996" y="2597"/>
                    <a:pt x="1004" y="2589"/>
                  </a:cubicBezTo>
                  <a:cubicBezTo>
                    <a:pt x="1013" y="2579"/>
                    <a:pt x="1027" y="2574"/>
                    <a:pt x="1042" y="2576"/>
                  </a:cubicBezTo>
                  <a:cubicBezTo>
                    <a:pt x="1139" y="2585"/>
                    <a:pt x="1204" y="2534"/>
                    <a:pt x="1260" y="2476"/>
                  </a:cubicBezTo>
                  <a:cubicBezTo>
                    <a:pt x="1361" y="2373"/>
                    <a:pt x="1469" y="2336"/>
                    <a:pt x="1590" y="2366"/>
                  </a:cubicBezTo>
                  <a:cubicBezTo>
                    <a:pt x="1600" y="2368"/>
                    <a:pt x="1619" y="2359"/>
                    <a:pt x="1625" y="2350"/>
                  </a:cubicBezTo>
                  <a:cubicBezTo>
                    <a:pt x="1648" y="2313"/>
                    <a:pt x="1656" y="2271"/>
                    <a:pt x="1648" y="2229"/>
                  </a:cubicBezTo>
                  <a:cubicBezTo>
                    <a:pt x="1631" y="2224"/>
                    <a:pt x="1614" y="2220"/>
                    <a:pt x="1597" y="2215"/>
                  </a:cubicBezTo>
                  <a:cubicBezTo>
                    <a:pt x="1558" y="2206"/>
                    <a:pt x="1521" y="2196"/>
                    <a:pt x="1485" y="2183"/>
                  </a:cubicBezTo>
                  <a:cubicBezTo>
                    <a:pt x="1448" y="2168"/>
                    <a:pt x="1413" y="2150"/>
                    <a:pt x="1385" y="2135"/>
                  </a:cubicBezTo>
                  <a:cubicBezTo>
                    <a:pt x="1375" y="2129"/>
                    <a:pt x="1365" y="2124"/>
                    <a:pt x="1357" y="2120"/>
                  </a:cubicBezTo>
                  <a:cubicBezTo>
                    <a:pt x="1252" y="2227"/>
                    <a:pt x="1252" y="2227"/>
                    <a:pt x="1252" y="2227"/>
                  </a:cubicBezTo>
                  <a:cubicBezTo>
                    <a:pt x="1241" y="2215"/>
                    <a:pt x="1241" y="2215"/>
                    <a:pt x="1241" y="2215"/>
                  </a:cubicBezTo>
                  <a:cubicBezTo>
                    <a:pt x="1245" y="2222"/>
                    <a:pt x="1249" y="2230"/>
                    <a:pt x="1253" y="2238"/>
                  </a:cubicBezTo>
                  <a:cubicBezTo>
                    <a:pt x="1265" y="2260"/>
                    <a:pt x="1277" y="2283"/>
                    <a:pt x="1287" y="2306"/>
                  </a:cubicBezTo>
                  <a:cubicBezTo>
                    <a:pt x="1293" y="2321"/>
                    <a:pt x="1294" y="2335"/>
                    <a:pt x="1289" y="2347"/>
                  </a:cubicBezTo>
                  <a:cubicBezTo>
                    <a:pt x="1284" y="2359"/>
                    <a:pt x="1273" y="2368"/>
                    <a:pt x="1258" y="2374"/>
                  </a:cubicBezTo>
                  <a:cubicBezTo>
                    <a:pt x="1244" y="2379"/>
                    <a:pt x="1231" y="2379"/>
                    <a:pt x="1220" y="2374"/>
                  </a:cubicBezTo>
                  <a:cubicBezTo>
                    <a:pt x="1208" y="2369"/>
                    <a:pt x="1199" y="2358"/>
                    <a:pt x="1194" y="2343"/>
                  </a:cubicBezTo>
                  <a:cubicBezTo>
                    <a:pt x="1170" y="2272"/>
                    <a:pt x="1119" y="2236"/>
                    <a:pt x="1029" y="2227"/>
                  </a:cubicBezTo>
                  <a:cubicBezTo>
                    <a:pt x="997" y="2224"/>
                    <a:pt x="963" y="2213"/>
                    <a:pt x="920" y="2193"/>
                  </a:cubicBezTo>
                  <a:cubicBezTo>
                    <a:pt x="906" y="2186"/>
                    <a:pt x="896" y="2176"/>
                    <a:pt x="892" y="2163"/>
                  </a:cubicBezTo>
                  <a:cubicBezTo>
                    <a:pt x="889" y="2150"/>
                    <a:pt x="891" y="2136"/>
                    <a:pt x="900" y="2122"/>
                  </a:cubicBezTo>
                  <a:cubicBezTo>
                    <a:pt x="916" y="2096"/>
                    <a:pt x="940" y="2091"/>
                    <a:pt x="972" y="2106"/>
                  </a:cubicBezTo>
                  <a:cubicBezTo>
                    <a:pt x="1035" y="2137"/>
                    <a:pt x="1097" y="2144"/>
                    <a:pt x="1159" y="2127"/>
                  </a:cubicBezTo>
                  <a:cubicBezTo>
                    <a:pt x="1182" y="2121"/>
                    <a:pt x="1207" y="2106"/>
                    <a:pt x="1227" y="2087"/>
                  </a:cubicBezTo>
                  <a:cubicBezTo>
                    <a:pt x="1263" y="2052"/>
                    <a:pt x="1260" y="2037"/>
                    <a:pt x="1230" y="1999"/>
                  </a:cubicBezTo>
                  <a:cubicBezTo>
                    <a:pt x="1223" y="1991"/>
                    <a:pt x="1217" y="1982"/>
                    <a:pt x="1211" y="1974"/>
                  </a:cubicBezTo>
                  <a:cubicBezTo>
                    <a:pt x="1210" y="1973"/>
                    <a:pt x="1210" y="1973"/>
                    <a:pt x="1210" y="1973"/>
                  </a:cubicBezTo>
                  <a:cubicBezTo>
                    <a:pt x="1142" y="1877"/>
                    <a:pt x="1070" y="1850"/>
                    <a:pt x="955" y="1875"/>
                  </a:cubicBezTo>
                  <a:cubicBezTo>
                    <a:pt x="930" y="1881"/>
                    <a:pt x="911" y="1880"/>
                    <a:pt x="898" y="1872"/>
                  </a:cubicBezTo>
                  <a:cubicBezTo>
                    <a:pt x="888" y="1866"/>
                    <a:pt x="882" y="1856"/>
                    <a:pt x="879" y="1842"/>
                  </a:cubicBezTo>
                  <a:cubicBezTo>
                    <a:pt x="876" y="1827"/>
                    <a:pt x="878" y="1813"/>
                    <a:pt x="885" y="1802"/>
                  </a:cubicBezTo>
                  <a:cubicBezTo>
                    <a:pt x="894" y="1789"/>
                    <a:pt x="910" y="1781"/>
                    <a:pt x="933" y="1778"/>
                  </a:cubicBezTo>
                  <a:cubicBezTo>
                    <a:pt x="971" y="1772"/>
                    <a:pt x="1009" y="1770"/>
                    <a:pt x="1049" y="1767"/>
                  </a:cubicBezTo>
                  <a:cubicBezTo>
                    <a:pt x="1066" y="1766"/>
                    <a:pt x="1083" y="1765"/>
                    <a:pt x="1100" y="1764"/>
                  </a:cubicBezTo>
                  <a:cubicBezTo>
                    <a:pt x="1080" y="1730"/>
                    <a:pt x="1080" y="1730"/>
                    <a:pt x="1080" y="1730"/>
                  </a:cubicBezTo>
                  <a:cubicBezTo>
                    <a:pt x="1064" y="1701"/>
                    <a:pt x="1046" y="1670"/>
                    <a:pt x="1028" y="1640"/>
                  </a:cubicBezTo>
                  <a:cubicBezTo>
                    <a:pt x="1006" y="1601"/>
                    <a:pt x="1009" y="1573"/>
                    <a:pt x="1037" y="1556"/>
                  </a:cubicBezTo>
                  <a:cubicBezTo>
                    <a:pt x="1049" y="1549"/>
                    <a:pt x="1061" y="1547"/>
                    <a:pt x="1073" y="1550"/>
                  </a:cubicBezTo>
                  <a:cubicBezTo>
                    <a:pt x="1089" y="1555"/>
                    <a:pt x="1103" y="1568"/>
                    <a:pt x="1115" y="1589"/>
                  </a:cubicBezTo>
                  <a:cubicBezTo>
                    <a:pt x="1123" y="1604"/>
                    <a:pt x="1131" y="1618"/>
                    <a:pt x="1139" y="1633"/>
                  </a:cubicBezTo>
                  <a:cubicBezTo>
                    <a:pt x="1177" y="1702"/>
                    <a:pt x="1217" y="1774"/>
                    <a:pt x="1251" y="1846"/>
                  </a:cubicBezTo>
                  <a:cubicBezTo>
                    <a:pt x="1340" y="2035"/>
                    <a:pt x="1589" y="2162"/>
                    <a:pt x="1775" y="2113"/>
                  </a:cubicBezTo>
                  <a:cubicBezTo>
                    <a:pt x="1874" y="2087"/>
                    <a:pt x="1950" y="2017"/>
                    <a:pt x="1984" y="1922"/>
                  </a:cubicBezTo>
                  <a:cubicBezTo>
                    <a:pt x="2018" y="1828"/>
                    <a:pt x="2003" y="1725"/>
                    <a:pt x="1943" y="1642"/>
                  </a:cubicBezTo>
                  <a:cubicBezTo>
                    <a:pt x="1904" y="1587"/>
                    <a:pt x="1851" y="1543"/>
                    <a:pt x="1772" y="1498"/>
                  </a:cubicBezTo>
                  <a:cubicBezTo>
                    <a:pt x="1753" y="1486"/>
                    <a:pt x="1740" y="1471"/>
                    <a:pt x="1738" y="1454"/>
                  </a:cubicBezTo>
                  <a:cubicBezTo>
                    <a:pt x="1736" y="1440"/>
                    <a:pt x="1740" y="1427"/>
                    <a:pt x="1752" y="1415"/>
                  </a:cubicBezTo>
                  <a:cubicBezTo>
                    <a:pt x="1771" y="1395"/>
                    <a:pt x="1794" y="1393"/>
                    <a:pt x="1820" y="1409"/>
                  </a:cubicBezTo>
                  <a:cubicBezTo>
                    <a:pt x="1827" y="1414"/>
                    <a:pt x="1834" y="1418"/>
                    <a:pt x="1841" y="1423"/>
                  </a:cubicBezTo>
                  <a:cubicBezTo>
                    <a:pt x="1870" y="1440"/>
                    <a:pt x="1899" y="1459"/>
                    <a:pt x="1925" y="1480"/>
                  </a:cubicBezTo>
                  <a:cubicBezTo>
                    <a:pt x="1948" y="1497"/>
                    <a:pt x="1968" y="1517"/>
                    <a:pt x="1988" y="1537"/>
                  </a:cubicBezTo>
                  <a:cubicBezTo>
                    <a:pt x="1996" y="1545"/>
                    <a:pt x="2004" y="1553"/>
                    <a:pt x="2012" y="1560"/>
                  </a:cubicBezTo>
                  <a:cubicBezTo>
                    <a:pt x="2020" y="1545"/>
                    <a:pt x="2029" y="1529"/>
                    <a:pt x="2038" y="1514"/>
                  </a:cubicBezTo>
                  <a:cubicBezTo>
                    <a:pt x="2058" y="1476"/>
                    <a:pt x="2080" y="1438"/>
                    <a:pt x="2103" y="1401"/>
                  </a:cubicBezTo>
                  <a:cubicBezTo>
                    <a:pt x="2114" y="1384"/>
                    <a:pt x="2129" y="1374"/>
                    <a:pt x="2144" y="1373"/>
                  </a:cubicBezTo>
                  <a:cubicBezTo>
                    <a:pt x="2157" y="1371"/>
                    <a:pt x="2171" y="1376"/>
                    <a:pt x="2181" y="1387"/>
                  </a:cubicBezTo>
                  <a:cubicBezTo>
                    <a:pt x="2204" y="1409"/>
                    <a:pt x="2204" y="1433"/>
                    <a:pt x="2183" y="1462"/>
                  </a:cubicBezTo>
                  <a:cubicBezTo>
                    <a:pt x="2124" y="1540"/>
                    <a:pt x="2096" y="1630"/>
                    <a:pt x="2098" y="1738"/>
                  </a:cubicBezTo>
                  <a:cubicBezTo>
                    <a:pt x="2099" y="1816"/>
                    <a:pt x="2128" y="1890"/>
                    <a:pt x="2180" y="1947"/>
                  </a:cubicBezTo>
                  <a:cubicBezTo>
                    <a:pt x="2232" y="2003"/>
                    <a:pt x="2303" y="2038"/>
                    <a:pt x="2381" y="2046"/>
                  </a:cubicBezTo>
                  <a:cubicBezTo>
                    <a:pt x="2436" y="2052"/>
                    <a:pt x="2482" y="2049"/>
                    <a:pt x="2522" y="2037"/>
                  </a:cubicBezTo>
                  <a:cubicBezTo>
                    <a:pt x="2569" y="2024"/>
                    <a:pt x="2607" y="1998"/>
                    <a:pt x="2640" y="1959"/>
                  </a:cubicBezTo>
                  <a:cubicBezTo>
                    <a:pt x="2659" y="1938"/>
                    <a:pt x="2685" y="1936"/>
                    <a:pt x="2708" y="1955"/>
                  </a:cubicBezTo>
                  <a:cubicBezTo>
                    <a:pt x="2730" y="1973"/>
                    <a:pt x="2733" y="1999"/>
                    <a:pt x="2716" y="2022"/>
                  </a:cubicBezTo>
                  <a:cubicBezTo>
                    <a:pt x="2702" y="2041"/>
                    <a:pt x="2686" y="2059"/>
                    <a:pt x="2669" y="2077"/>
                  </a:cubicBezTo>
                  <a:cubicBezTo>
                    <a:pt x="2661" y="2084"/>
                    <a:pt x="2654" y="2093"/>
                    <a:pt x="2646" y="2101"/>
                  </a:cubicBezTo>
                  <a:cubicBezTo>
                    <a:pt x="2705" y="2142"/>
                    <a:pt x="2738" y="2205"/>
                    <a:pt x="2744" y="2283"/>
                  </a:cubicBezTo>
                  <a:cubicBezTo>
                    <a:pt x="2751" y="2396"/>
                    <a:pt x="2676" y="2506"/>
                    <a:pt x="2569" y="2539"/>
                  </a:cubicBezTo>
                  <a:cubicBezTo>
                    <a:pt x="2540" y="2547"/>
                    <a:pt x="2507" y="2551"/>
                    <a:pt x="2492" y="2513"/>
                  </a:cubicBezTo>
                  <a:cubicBezTo>
                    <a:pt x="2486" y="2499"/>
                    <a:pt x="2486" y="2488"/>
                    <a:pt x="2491" y="2477"/>
                  </a:cubicBezTo>
                  <a:cubicBezTo>
                    <a:pt x="2497" y="2463"/>
                    <a:pt x="2513" y="2451"/>
                    <a:pt x="2537" y="2442"/>
                  </a:cubicBezTo>
                  <a:cubicBezTo>
                    <a:pt x="2609" y="2416"/>
                    <a:pt x="2648" y="2359"/>
                    <a:pt x="2642" y="2286"/>
                  </a:cubicBezTo>
                  <a:cubicBezTo>
                    <a:pt x="2637" y="2213"/>
                    <a:pt x="2595" y="2170"/>
                    <a:pt x="2518" y="2158"/>
                  </a:cubicBezTo>
                  <a:cubicBezTo>
                    <a:pt x="2400" y="2139"/>
                    <a:pt x="2301" y="2155"/>
                    <a:pt x="2216" y="2206"/>
                  </a:cubicBezTo>
                  <a:cubicBezTo>
                    <a:pt x="2177" y="2230"/>
                    <a:pt x="2142" y="2268"/>
                    <a:pt x="2114" y="2299"/>
                  </a:cubicBezTo>
                  <a:cubicBezTo>
                    <a:pt x="2070" y="2348"/>
                    <a:pt x="2016" y="2400"/>
                    <a:pt x="1935" y="2403"/>
                  </a:cubicBezTo>
                  <a:cubicBezTo>
                    <a:pt x="1921" y="2404"/>
                    <a:pt x="1907" y="2403"/>
                    <a:pt x="1890" y="2401"/>
                  </a:cubicBezTo>
                  <a:cubicBezTo>
                    <a:pt x="1882" y="2400"/>
                    <a:pt x="1873" y="2399"/>
                    <a:pt x="1864" y="2398"/>
                  </a:cubicBezTo>
                  <a:cubicBezTo>
                    <a:pt x="1862" y="2398"/>
                    <a:pt x="1862" y="2398"/>
                    <a:pt x="1862" y="2398"/>
                  </a:cubicBezTo>
                  <a:cubicBezTo>
                    <a:pt x="1863" y="2397"/>
                    <a:pt x="1863" y="2397"/>
                    <a:pt x="1863" y="2397"/>
                  </a:cubicBezTo>
                  <a:cubicBezTo>
                    <a:pt x="1867" y="2388"/>
                    <a:pt x="1871" y="2379"/>
                    <a:pt x="1874" y="2371"/>
                  </a:cubicBezTo>
                  <a:cubicBezTo>
                    <a:pt x="1883" y="2352"/>
                    <a:pt x="1891" y="2335"/>
                    <a:pt x="1899" y="2318"/>
                  </a:cubicBezTo>
                  <a:cubicBezTo>
                    <a:pt x="1903" y="2311"/>
                    <a:pt x="1914" y="2304"/>
                    <a:pt x="1922" y="2304"/>
                  </a:cubicBezTo>
                  <a:cubicBezTo>
                    <a:pt x="1963" y="2303"/>
                    <a:pt x="1998" y="2282"/>
                    <a:pt x="2031" y="2240"/>
                  </a:cubicBezTo>
                  <a:cubicBezTo>
                    <a:pt x="2084" y="2171"/>
                    <a:pt x="2137" y="2126"/>
                    <a:pt x="2199" y="2100"/>
                  </a:cubicBezTo>
                  <a:cubicBezTo>
                    <a:pt x="2071" y="1982"/>
                    <a:pt x="2071" y="1982"/>
                    <a:pt x="2071" y="1982"/>
                  </a:cubicBezTo>
                  <a:cubicBezTo>
                    <a:pt x="2011" y="2114"/>
                    <a:pt x="1904" y="2194"/>
                    <a:pt x="1753" y="2221"/>
                  </a:cubicBezTo>
                  <a:cubicBezTo>
                    <a:pt x="1755" y="2337"/>
                    <a:pt x="1724" y="2391"/>
                    <a:pt x="1696" y="2426"/>
                  </a:cubicBezTo>
                  <a:cubicBezTo>
                    <a:pt x="1744" y="2510"/>
                    <a:pt x="1744" y="2510"/>
                    <a:pt x="1744" y="2510"/>
                  </a:cubicBezTo>
                  <a:cubicBezTo>
                    <a:pt x="1875" y="2468"/>
                    <a:pt x="2012" y="2470"/>
                    <a:pt x="2150" y="2518"/>
                  </a:cubicBezTo>
                  <a:cubicBezTo>
                    <a:pt x="2177" y="2396"/>
                    <a:pt x="2249" y="2313"/>
                    <a:pt x="2371" y="2263"/>
                  </a:cubicBezTo>
                  <a:cubicBezTo>
                    <a:pt x="2414" y="2245"/>
                    <a:pt x="2443" y="2252"/>
                    <a:pt x="2456" y="2283"/>
                  </a:cubicBezTo>
                  <a:cubicBezTo>
                    <a:pt x="2462" y="2295"/>
                    <a:pt x="2463" y="2307"/>
                    <a:pt x="2458" y="2318"/>
                  </a:cubicBezTo>
                  <a:cubicBezTo>
                    <a:pt x="2452" y="2333"/>
                    <a:pt x="2436" y="2345"/>
                    <a:pt x="2410" y="2356"/>
                  </a:cubicBezTo>
                  <a:cubicBezTo>
                    <a:pt x="2317" y="2395"/>
                    <a:pt x="2265" y="2454"/>
                    <a:pt x="2252" y="2538"/>
                  </a:cubicBezTo>
                  <a:cubicBezTo>
                    <a:pt x="2250" y="2550"/>
                    <a:pt x="2254" y="2568"/>
                    <a:pt x="2263" y="2575"/>
                  </a:cubicBezTo>
                  <a:cubicBezTo>
                    <a:pt x="2299" y="2607"/>
                    <a:pt x="2337" y="2638"/>
                    <a:pt x="2376" y="2670"/>
                  </a:cubicBezTo>
                  <a:cubicBezTo>
                    <a:pt x="2390" y="2681"/>
                    <a:pt x="2403" y="2692"/>
                    <a:pt x="2417" y="2704"/>
                  </a:cubicBezTo>
                  <a:cubicBezTo>
                    <a:pt x="2533" y="2630"/>
                    <a:pt x="2646" y="2605"/>
                    <a:pt x="2763" y="2626"/>
                  </a:cubicBezTo>
                  <a:cubicBezTo>
                    <a:pt x="2764" y="2612"/>
                    <a:pt x="2765" y="2598"/>
                    <a:pt x="2767" y="2584"/>
                  </a:cubicBezTo>
                  <a:cubicBezTo>
                    <a:pt x="2769" y="2553"/>
                    <a:pt x="2772" y="2524"/>
                    <a:pt x="2776" y="2495"/>
                  </a:cubicBezTo>
                  <a:cubicBezTo>
                    <a:pt x="2790" y="2407"/>
                    <a:pt x="2825" y="2326"/>
                    <a:pt x="2881" y="2252"/>
                  </a:cubicBezTo>
                  <a:cubicBezTo>
                    <a:pt x="2896" y="2233"/>
                    <a:pt x="2897" y="2219"/>
                    <a:pt x="2887" y="2199"/>
                  </a:cubicBezTo>
                  <a:cubicBezTo>
                    <a:pt x="2835" y="2092"/>
                    <a:pt x="2810" y="1987"/>
                    <a:pt x="2811" y="1878"/>
                  </a:cubicBezTo>
                  <a:cubicBezTo>
                    <a:pt x="2812" y="1866"/>
                    <a:pt x="2800" y="1848"/>
                    <a:pt x="2789" y="1844"/>
                  </a:cubicBezTo>
                  <a:cubicBezTo>
                    <a:pt x="2711" y="1813"/>
                    <a:pt x="2653" y="1759"/>
                    <a:pt x="2620" y="1687"/>
                  </a:cubicBezTo>
                  <a:cubicBezTo>
                    <a:pt x="2589" y="1619"/>
                    <a:pt x="2581" y="1539"/>
                    <a:pt x="2599" y="1455"/>
                  </a:cubicBezTo>
                  <a:cubicBezTo>
                    <a:pt x="2606" y="1417"/>
                    <a:pt x="2626" y="1401"/>
                    <a:pt x="2658" y="1405"/>
                  </a:cubicBezTo>
                  <a:cubicBezTo>
                    <a:pt x="2688" y="1408"/>
                    <a:pt x="2701" y="1431"/>
                    <a:pt x="2699" y="1475"/>
                  </a:cubicBezTo>
                  <a:cubicBezTo>
                    <a:pt x="2698" y="1485"/>
                    <a:pt x="2698" y="1485"/>
                    <a:pt x="2698" y="1485"/>
                  </a:cubicBezTo>
                  <a:cubicBezTo>
                    <a:pt x="2695" y="1525"/>
                    <a:pt x="2693" y="1566"/>
                    <a:pt x="2699" y="1604"/>
                  </a:cubicBezTo>
                  <a:cubicBezTo>
                    <a:pt x="2711" y="1671"/>
                    <a:pt x="2753" y="1719"/>
                    <a:pt x="2829" y="1750"/>
                  </a:cubicBezTo>
                  <a:cubicBezTo>
                    <a:pt x="2835" y="1739"/>
                    <a:pt x="2841" y="1727"/>
                    <a:pt x="2847" y="1716"/>
                  </a:cubicBezTo>
                  <a:cubicBezTo>
                    <a:pt x="2865" y="1684"/>
                    <a:pt x="2882" y="1653"/>
                    <a:pt x="2897" y="1622"/>
                  </a:cubicBezTo>
                  <a:cubicBezTo>
                    <a:pt x="2901" y="1613"/>
                    <a:pt x="2898" y="1598"/>
                    <a:pt x="2893" y="1590"/>
                  </a:cubicBezTo>
                  <a:cubicBezTo>
                    <a:pt x="2801" y="1442"/>
                    <a:pt x="2771" y="1294"/>
                    <a:pt x="2802" y="1139"/>
                  </a:cubicBezTo>
                  <a:cubicBezTo>
                    <a:pt x="2780" y="1148"/>
                    <a:pt x="2758" y="1157"/>
                    <a:pt x="2736" y="1166"/>
                  </a:cubicBezTo>
                  <a:cubicBezTo>
                    <a:pt x="2687" y="1186"/>
                    <a:pt x="2640" y="1205"/>
                    <a:pt x="2599" y="1233"/>
                  </a:cubicBezTo>
                  <a:cubicBezTo>
                    <a:pt x="2402" y="1366"/>
                    <a:pt x="2359" y="1569"/>
                    <a:pt x="2484" y="1776"/>
                  </a:cubicBezTo>
                  <a:cubicBezTo>
                    <a:pt x="2487" y="1781"/>
                    <a:pt x="2491" y="1787"/>
                    <a:pt x="2494" y="1792"/>
                  </a:cubicBezTo>
                  <a:cubicBezTo>
                    <a:pt x="2499" y="1799"/>
                    <a:pt x="2504" y="1807"/>
                    <a:pt x="2508" y="1814"/>
                  </a:cubicBezTo>
                  <a:cubicBezTo>
                    <a:pt x="2524" y="1842"/>
                    <a:pt x="2519" y="1867"/>
                    <a:pt x="2494" y="1884"/>
                  </a:cubicBezTo>
                  <a:cubicBezTo>
                    <a:pt x="2468" y="1901"/>
                    <a:pt x="2443" y="1896"/>
                    <a:pt x="2424" y="1869"/>
                  </a:cubicBezTo>
                  <a:cubicBezTo>
                    <a:pt x="2368" y="1789"/>
                    <a:pt x="2333" y="1709"/>
                    <a:pt x="2318" y="1626"/>
                  </a:cubicBezTo>
                  <a:cubicBezTo>
                    <a:pt x="2297" y="1505"/>
                    <a:pt x="2324" y="1394"/>
                    <a:pt x="2401" y="1284"/>
                  </a:cubicBezTo>
                  <a:cubicBezTo>
                    <a:pt x="2406" y="1277"/>
                    <a:pt x="2411" y="1270"/>
                    <a:pt x="2417" y="1261"/>
                  </a:cubicBezTo>
                  <a:cubicBezTo>
                    <a:pt x="2427" y="1247"/>
                    <a:pt x="2427" y="1247"/>
                    <a:pt x="2427" y="1247"/>
                  </a:cubicBezTo>
                  <a:cubicBezTo>
                    <a:pt x="2412" y="1247"/>
                    <a:pt x="2398" y="1246"/>
                    <a:pt x="2384" y="1245"/>
                  </a:cubicBezTo>
                  <a:cubicBezTo>
                    <a:pt x="2339" y="1241"/>
                    <a:pt x="2296" y="1238"/>
                    <a:pt x="2249" y="1264"/>
                  </a:cubicBezTo>
                  <a:cubicBezTo>
                    <a:pt x="2153" y="1316"/>
                    <a:pt x="2052" y="1342"/>
                    <a:pt x="1948" y="1342"/>
                  </a:cubicBezTo>
                  <a:cubicBezTo>
                    <a:pt x="1947" y="1342"/>
                    <a:pt x="1947" y="1342"/>
                    <a:pt x="1946" y="1342"/>
                  </a:cubicBezTo>
                  <a:cubicBezTo>
                    <a:pt x="1848" y="1342"/>
                    <a:pt x="1745" y="1318"/>
                    <a:pt x="1639" y="1272"/>
                  </a:cubicBezTo>
                  <a:cubicBezTo>
                    <a:pt x="1621" y="1264"/>
                    <a:pt x="1596" y="1261"/>
                    <a:pt x="1563" y="1264"/>
                  </a:cubicBezTo>
                  <a:cubicBezTo>
                    <a:pt x="1523" y="1268"/>
                    <a:pt x="1485" y="1274"/>
                    <a:pt x="1444" y="1280"/>
                  </a:cubicBezTo>
                  <a:cubicBezTo>
                    <a:pt x="1428" y="1282"/>
                    <a:pt x="1411" y="1285"/>
                    <a:pt x="1393" y="1287"/>
                  </a:cubicBezTo>
                  <a:cubicBezTo>
                    <a:pt x="1363" y="1432"/>
                    <a:pt x="1393" y="1560"/>
                    <a:pt x="1484" y="1667"/>
                  </a:cubicBezTo>
                  <a:cubicBezTo>
                    <a:pt x="1533" y="1724"/>
                    <a:pt x="1596" y="1771"/>
                    <a:pt x="1685" y="1814"/>
                  </a:cubicBezTo>
                  <a:cubicBezTo>
                    <a:pt x="1688" y="1816"/>
                    <a:pt x="1692" y="1818"/>
                    <a:pt x="1696" y="1819"/>
                  </a:cubicBezTo>
                  <a:cubicBezTo>
                    <a:pt x="1702" y="1822"/>
                    <a:pt x="1708" y="1825"/>
                    <a:pt x="1714" y="1828"/>
                  </a:cubicBezTo>
                  <a:cubicBezTo>
                    <a:pt x="1741" y="1844"/>
                    <a:pt x="1749" y="1867"/>
                    <a:pt x="1737" y="1892"/>
                  </a:cubicBezTo>
                  <a:cubicBezTo>
                    <a:pt x="1724" y="1921"/>
                    <a:pt x="1700" y="1930"/>
                    <a:pt x="1671" y="1918"/>
                  </a:cubicBezTo>
                  <a:cubicBezTo>
                    <a:pt x="1541" y="1863"/>
                    <a:pt x="1436" y="1782"/>
                    <a:pt x="1370" y="1685"/>
                  </a:cubicBezTo>
                  <a:cubicBezTo>
                    <a:pt x="1295" y="1575"/>
                    <a:pt x="1268" y="1445"/>
                    <a:pt x="1290" y="1300"/>
                  </a:cubicBezTo>
                  <a:cubicBezTo>
                    <a:pt x="1290" y="1294"/>
                    <a:pt x="1290" y="1289"/>
                    <a:pt x="1291" y="1283"/>
                  </a:cubicBezTo>
                  <a:cubicBezTo>
                    <a:pt x="1291" y="1281"/>
                    <a:pt x="1291" y="1279"/>
                    <a:pt x="1291" y="1277"/>
                  </a:cubicBezTo>
                  <a:cubicBezTo>
                    <a:pt x="1277" y="1272"/>
                    <a:pt x="1263" y="1267"/>
                    <a:pt x="1249" y="1263"/>
                  </a:cubicBezTo>
                  <a:cubicBezTo>
                    <a:pt x="1217" y="1252"/>
                    <a:pt x="1186" y="1241"/>
                    <a:pt x="1157" y="1227"/>
                  </a:cubicBezTo>
                  <a:cubicBezTo>
                    <a:pt x="1127" y="1212"/>
                    <a:pt x="1098" y="1193"/>
                    <a:pt x="1073" y="1176"/>
                  </a:cubicBezTo>
                  <a:cubicBezTo>
                    <a:pt x="1062" y="1169"/>
                    <a:pt x="1053" y="1163"/>
                    <a:pt x="1043" y="1157"/>
                  </a:cubicBezTo>
                  <a:cubicBezTo>
                    <a:pt x="769" y="1267"/>
                    <a:pt x="769" y="1267"/>
                    <a:pt x="769" y="1267"/>
                  </a:cubicBezTo>
                  <a:cubicBezTo>
                    <a:pt x="770" y="1275"/>
                    <a:pt x="770" y="1275"/>
                    <a:pt x="770" y="1275"/>
                  </a:cubicBezTo>
                  <a:cubicBezTo>
                    <a:pt x="772" y="1285"/>
                    <a:pt x="774" y="1299"/>
                    <a:pt x="776" y="1314"/>
                  </a:cubicBezTo>
                  <a:cubicBezTo>
                    <a:pt x="796" y="1433"/>
                    <a:pt x="778" y="1549"/>
                    <a:pt x="722" y="1657"/>
                  </a:cubicBezTo>
                  <a:cubicBezTo>
                    <a:pt x="710" y="1678"/>
                    <a:pt x="711" y="1693"/>
                    <a:pt x="726" y="1714"/>
                  </a:cubicBezTo>
                  <a:cubicBezTo>
                    <a:pt x="768" y="1778"/>
                    <a:pt x="794" y="1842"/>
                    <a:pt x="804" y="1907"/>
                  </a:cubicBezTo>
                  <a:cubicBezTo>
                    <a:pt x="815" y="1974"/>
                    <a:pt x="807" y="2044"/>
                    <a:pt x="782" y="2114"/>
                  </a:cubicBezTo>
                  <a:cubicBezTo>
                    <a:pt x="778" y="2126"/>
                    <a:pt x="784" y="2146"/>
                    <a:pt x="792" y="2159"/>
                  </a:cubicBezTo>
                  <a:cubicBezTo>
                    <a:pt x="903" y="2326"/>
                    <a:pt x="921" y="2486"/>
                    <a:pt x="848" y="2645"/>
                  </a:cubicBezTo>
                  <a:cubicBezTo>
                    <a:pt x="834" y="2677"/>
                    <a:pt x="812" y="2706"/>
                    <a:pt x="788" y="2736"/>
                  </a:cubicBezTo>
                  <a:cubicBezTo>
                    <a:pt x="778" y="2749"/>
                    <a:pt x="767" y="2763"/>
                    <a:pt x="757" y="2777"/>
                  </a:cubicBezTo>
                  <a:cubicBezTo>
                    <a:pt x="861" y="2888"/>
                    <a:pt x="996" y="2931"/>
                    <a:pt x="1159" y="2906"/>
                  </a:cubicBezTo>
                  <a:cubicBezTo>
                    <a:pt x="1174" y="2903"/>
                    <a:pt x="1190" y="2900"/>
                    <a:pt x="1206" y="2897"/>
                  </a:cubicBezTo>
                  <a:cubicBezTo>
                    <a:pt x="1226" y="2893"/>
                    <a:pt x="1247" y="2890"/>
                    <a:pt x="1268" y="2887"/>
                  </a:cubicBezTo>
                  <a:cubicBezTo>
                    <a:pt x="1297" y="2883"/>
                    <a:pt x="1318" y="2897"/>
                    <a:pt x="1325" y="2925"/>
                  </a:cubicBezTo>
                  <a:cubicBezTo>
                    <a:pt x="1328" y="2939"/>
                    <a:pt x="1327" y="2953"/>
                    <a:pt x="1320" y="2964"/>
                  </a:cubicBezTo>
                  <a:cubicBezTo>
                    <a:pt x="1314" y="2974"/>
                    <a:pt x="1304" y="2981"/>
                    <a:pt x="1291" y="2984"/>
                  </a:cubicBezTo>
                  <a:cubicBezTo>
                    <a:pt x="1145" y="3016"/>
                    <a:pt x="1003" y="3039"/>
                    <a:pt x="864" y="2972"/>
                  </a:cubicBezTo>
                  <a:cubicBezTo>
                    <a:pt x="801" y="2942"/>
                    <a:pt x="745" y="2897"/>
                    <a:pt x="692" y="2854"/>
                  </a:cubicBezTo>
                  <a:cubicBezTo>
                    <a:pt x="666" y="2832"/>
                    <a:pt x="650" y="2829"/>
                    <a:pt x="622" y="2839"/>
                  </a:cubicBezTo>
                  <a:cubicBezTo>
                    <a:pt x="551" y="2866"/>
                    <a:pt x="472" y="2872"/>
                    <a:pt x="387" y="2858"/>
                  </a:cubicBezTo>
                  <a:cubicBezTo>
                    <a:pt x="209" y="2829"/>
                    <a:pt x="83" y="2692"/>
                    <a:pt x="68" y="2509"/>
                  </a:cubicBezTo>
                  <a:cubicBezTo>
                    <a:pt x="58" y="2395"/>
                    <a:pt x="74" y="2304"/>
                    <a:pt x="116" y="2225"/>
                  </a:cubicBezTo>
                  <a:cubicBezTo>
                    <a:pt x="121" y="2216"/>
                    <a:pt x="116" y="2195"/>
                    <a:pt x="108" y="2186"/>
                  </a:cubicBezTo>
                  <a:cubicBezTo>
                    <a:pt x="55" y="2120"/>
                    <a:pt x="21" y="2042"/>
                    <a:pt x="11" y="1964"/>
                  </a:cubicBezTo>
                  <a:cubicBezTo>
                    <a:pt x="0" y="1871"/>
                    <a:pt x="23" y="1780"/>
                    <a:pt x="80" y="1702"/>
                  </a:cubicBezTo>
                  <a:cubicBezTo>
                    <a:pt x="86" y="1693"/>
                    <a:pt x="82" y="1672"/>
                    <a:pt x="76" y="1661"/>
                  </a:cubicBezTo>
                  <a:cubicBezTo>
                    <a:pt x="52" y="1614"/>
                    <a:pt x="37" y="1575"/>
                    <a:pt x="29" y="1538"/>
                  </a:cubicBezTo>
                  <a:cubicBezTo>
                    <a:pt x="18" y="1492"/>
                    <a:pt x="19" y="1449"/>
                    <a:pt x="30" y="1407"/>
                  </a:cubicBezTo>
                  <a:cubicBezTo>
                    <a:pt x="43" y="1361"/>
                    <a:pt x="71" y="1318"/>
                    <a:pt x="98" y="1278"/>
                  </a:cubicBezTo>
                  <a:cubicBezTo>
                    <a:pt x="112" y="1259"/>
                    <a:pt x="117" y="1245"/>
                    <a:pt x="108" y="1221"/>
                  </a:cubicBezTo>
                  <a:cubicBezTo>
                    <a:pt x="65" y="1099"/>
                    <a:pt x="75" y="1001"/>
                    <a:pt x="139" y="916"/>
                  </a:cubicBezTo>
                  <a:cubicBezTo>
                    <a:pt x="147" y="905"/>
                    <a:pt x="142" y="882"/>
                    <a:pt x="141" y="875"/>
                  </a:cubicBezTo>
                  <a:cubicBezTo>
                    <a:pt x="107" y="733"/>
                    <a:pt x="118" y="619"/>
                    <a:pt x="174" y="516"/>
                  </a:cubicBezTo>
                  <a:cubicBezTo>
                    <a:pt x="221" y="431"/>
                    <a:pt x="301" y="364"/>
                    <a:pt x="394" y="332"/>
                  </a:cubicBezTo>
                  <a:cubicBezTo>
                    <a:pt x="489" y="299"/>
                    <a:pt x="587" y="305"/>
                    <a:pt x="669" y="347"/>
                  </a:cubicBezTo>
                  <a:cubicBezTo>
                    <a:pt x="690" y="358"/>
                    <a:pt x="709" y="373"/>
                    <a:pt x="727" y="388"/>
                  </a:cubicBezTo>
                  <a:cubicBezTo>
                    <a:pt x="739" y="398"/>
                    <a:pt x="751" y="409"/>
                    <a:pt x="764" y="418"/>
                  </a:cubicBezTo>
                  <a:cubicBezTo>
                    <a:pt x="771" y="422"/>
                    <a:pt x="792" y="436"/>
                    <a:pt x="809" y="433"/>
                  </a:cubicBezTo>
                  <a:cubicBezTo>
                    <a:pt x="915" y="415"/>
                    <a:pt x="1002" y="422"/>
                    <a:pt x="1077" y="454"/>
                  </a:cubicBezTo>
                  <a:cubicBezTo>
                    <a:pt x="1151" y="487"/>
                    <a:pt x="1215" y="546"/>
                    <a:pt x="1271" y="636"/>
                  </a:cubicBezTo>
                  <a:cubicBezTo>
                    <a:pt x="1272" y="638"/>
                    <a:pt x="1273" y="640"/>
                    <a:pt x="1274" y="641"/>
                  </a:cubicBezTo>
                  <a:cubicBezTo>
                    <a:pt x="1300" y="637"/>
                    <a:pt x="1326" y="631"/>
                    <a:pt x="1351" y="627"/>
                  </a:cubicBezTo>
                  <a:cubicBezTo>
                    <a:pt x="1409" y="615"/>
                    <a:pt x="1463" y="605"/>
                    <a:pt x="1519" y="600"/>
                  </a:cubicBezTo>
                  <a:cubicBezTo>
                    <a:pt x="1598" y="592"/>
                    <a:pt x="1673" y="617"/>
                    <a:pt x="1743" y="674"/>
                  </a:cubicBezTo>
                  <a:cubicBezTo>
                    <a:pt x="1754" y="665"/>
                    <a:pt x="1764" y="655"/>
                    <a:pt x="1774" y="646"/>
                  </a:cubicBezTo>
                  <a:cubicBezTo>
                    <a:pt x="1795" y="626"/>
                    <a:pt x="1816" y="607"/>
                    <a:pt x="1839" y="589"/>
                  </a:cubicBezTo>
                  <a:cubicBezTo>
                    <a:pt x="1918" y="528"/>
                    <a:pt x="2000" y="489"/>
                    <a:pt x="2084" y="475"/>
                  </a:cubicBezTo>
                  <a:cubicBezTo>
                    <a:pt x="2170" y="459"/>
                    <a:pt x="2261" y="469"/>
                    <a:pt x="2352" y="504"/>
                  </a:cubicBezTo>
                  <a:cubicBezTo>
                    <a:pt x="2374" y="512"/>
                    <a:pt x="2385" y="509"/>
                    <a:pt x="2399" y="490"/>
                  </a:cubicBezTo>
                  <a:cubicBezTo>
                    <a:pt x="2491" y="366"/>
                    <a:pt x="2603" y="304"/>
                    <a:pt x="2742" y="300"/>
                  </a:cubicBezTo>
                  <a:cubicBezTo>
                    <a:pt x="2754" y="300"/>
                    <a:pt x="2771" y="284"/>
                    <a:pt x="2777" y="272"/>
                  </a:cubicBezTo>
                  <a:cubicBezTo>
                    <a:pt x="2843" y="131"/>
                    <a:pt x="2964" y="42"/>
                    <a:pt x="3118" y="22"/>
                  </a:cubicBezTo>
                  <a:cubicBezTo>
                    <a:pt x="3282" y="0"/>
                    <a:pt x="3461" y="63"/>
                    <a:pt x="3554" y="175"/>
                  </a:cubicBezTo>
                  <a:cubicBezTo>
                    <a:pt x="3662" y="304"/>
                    <a:pt x="3679" y="453"/>
                    <a:pt x="3606" y="618"/>
                  </a:cubicBezTo>
                  <a:cubicBezTo>
                    <a:pt x="3578" y="683"/>
                    <a:pt x="3575" y="738"/>
                    <a:pt x="3597" y="814"/>
                  </a:cubicBezTo>
                  <a:cubicBezTo>
                    <a:pt x="3632" y="941"/>
                    <a:pt x="3641" y="1062"/>
                    <a:pt x="3622" y="1174"/>
                  </a:cubicBezTo>
                  <a:cubicBezTo>
                    <a:pt x="3603" y="1291"/>
                    <a:pt x="3553" y="1402"/>
                    <a:pt x="3474" y="1503"/>
                  </a:cubicBezTo>
                  <a:cubicBezTo>
                    <a:pt x="3458" y="1524"/>
                    <a:pt x="3465" y="1537"/>
                    <a:pt x="3475" y="1556"/>
                  </a:cubicBezTo>
                  <a:cubicBezTo>
                    <a:pt x="3475" y="1556"/>
                    <a:pt x="3475" y="1556"/>
                    <a:pt x="3475" y="1556"/>
                  </a:cubicBezTo>
                  <a:cubicBezTo>
                    <a:pt x="3575" y="1741"/>
                    <a:pt x="3594" y="1918"/>
                    <a:pt x="3536" y="2095"/>
                  </a:cubicBezTo>
                  <a:cubicBezTo>
                    <a:pt x="3528" y="2118"/>
                    <a:pt x="3518" y="2141"/>
                    <a:pt x="3509" y="2163"/>
                  </a:cubicBezTo>
                  <a:cubicBezTo>
                    <a:pt x="3504" y="2172"/>
                    <a:pt x="3500" y="2182"/>
                    <a:pt x="3496" y="2192"/>
                  </a:cubicBezTo>
                  <a:cubicBezTo>
                    <a:pt x="3593" y="2270"/>
                    <a:pt x="3652" y="2390"/>
                    <a:pt x="3660" y="2531"/>
                  </a:cubicBezTo>
                  <a:cubicBezTo>
                    <a:pt x="3671" y="2701"/>
                    <a:pt x="3607" y="2880"/>
                    <a:pt x="3494" y="2997"/>
                  </a:cubicBezTo>
                  <a:cubicBezTo>
                    <a:pt x="3439" y="3053"/>
                    <a:pt x="3380" y="3092"/>
                    <a:pt x="3314" y="3117"/>
                  </a:cubicBezTo>
                  <a:cubicBezTo>
                    <a:pt x="3301" y="3122"/>
                    <a:pt x="3285" y="3133"/>
                    <a:pt x="3280" y="3145"/>
                  </a:cubicBezTo>
                  <a:cubicBezTo>
                    <a:pt x="3244" y="3243"/>
                    <a:pt x="3187" y="3318"/>
                    <a:pt x="3110" y="3368"/>
                  </a:cubicBezTo>
                  <a:cubicBezTo>
                    <a:pt x="3039" y="3414"/>
                    <a:pt x="2949" y="3440"/>
                    <a:pt x="2842" y="3445"/>
                  </a:cubicBezTo>
                  <a:cubicBezTo>
                    <a:pt x="2702" y="3452"/>
                    <a:pt x="2572" y="3412"/>
                    <a:pt x="2456" y="3326"/>
                  </a:cubicBezTo>
                  <a:cubicBezTo>
                    <a:pt x="2348" y="3413"/>
                    <a:pt x="2221" y="3433"/>
                    <a:pt x="2067" y="3388"/>
                  </a:cubicBezTo>
                  <a:cubicBezTo>
                    <a:pt x="2001" y="3368"/>
                    <a:pt x="1942" y="3327"/>
                    <a:pt x="1888" y="3263"/>
                  </a:cubicBezTo>
                  <a:cubicBezTo>
                    <a:pt x="1833" y="3197"/>
                    <a:pt x="1791" y="3120"/>
                    <a:pt x="1766" y="3032"/>
                  </a:cubicBezTo>
                  <a:cubicBezTo>
                    <a:pt x="1758" y="3008"/>
                    <a:pt x="1759" y="2988"/>
                    <a:pt x="1767" y="2974"/>
                  </a:cubicBezTo>
                  <a:cubicBezTo>
                    <a:pt x="1773" y="2963"/>
                    <a:pt x="1783" y="2957"/>
                    <a:pt x="1795" y="2954"/>
                  </a:cubicBezTo>
                  <a:cubicBezTo>
                    <a:pt x="1838" y="2944"/>
                    <a:pt x="1853" y="2973"/>
                    <a:pt x="1861" y="3000"/>
                  </a:cubicBezTo>
                  <a:cubicBezTo>
                    <a:pt x="1889" y="3090"/>
                    <a:pt x="1932" y="3165"/>
                    <a:pt x="1993" y="3229"/>
                  </a:cubicBezTo>
                  <a:cubicBezTo>
                    <a:pt x="2043" y="3281"/>
                    <a:pt x="2142" y="3314"/>
                    <a:pt x="2233" y="3309"/>
                  </a:cubicBezTo>
                  <a:cubicBezTo>
                    <a:pt x="2309" y="3305"/>
                    <a:pt x="2372" y="3275"/>
                    <a:pt x="2410" y="3225"/>
                  </a:cubicBezTo>
                  <a:cubicBezTo>
                    <a:pt x="2420" y="3212"/>
                    <a:pt x="2430" y="3204"/>
                    <a:pt x="2442" y="3203"/>
                  </a:cubicBezTo>
                  <a:cubicBezTo>
                    <a:pt x="2457" y="3201"/>
                    <a:pt x="2474" y="3209"/>
                    <a:pt x="2496" y="3227"/>
                  </a:cubicBezTo>
                  <a:cubicBezTo>
                    <a:pt x="2566" y="3284"/>
                    <a:pt x="2641" y="3320"/>
                    <a:pt x="2720" y="3336"/>
                  </a:cubicBezTo>
                  <a:cubicBezTo>
                    <a:pt x="2798" y="3352"/>
                    <a:pt x="2882" y="3347"/>
                    <a:pt x="2969" y="3322"/>
                  </a:cubicBezTo>
                  <a:cubicBezTo>
                    <a:pt x="3029" y="3305"/>
                    <a:pt x="3087" y="3267"/>
                    <a:pt x="3128" y="3218"/>
                  </a:cubicBezTo>
                  <a:cubicBezTo>
                    <a:pt x="3162" y="3177"/>
                    <a:pt x="3201" y="3109"/>
                    <a:pt x="3193" y="3017"/>
                  </a:cubicBezTo>
                  <a:cubicBezTo>
                    <a:pt x="3192" y="3002"/>
                    <a:pt x="3192" y="2987"/>
                    <a:pt x="3193" y="2972"/>
                  </a:cubicBezTo>
                  <a:cubicBezTo>
                    <a:pt x="3197" y="2939"/>
                    <a:pt x="3215" y="2923"/>
                    <a:pt x="3246" y="2924"/>
                  </a:cubicBezTo>
                  <a:cubicBezTo>
                    <a:pt x="3274" y="2925"/>
                    <a:pt x="3290" y="2941"/>
                    <a:pt x="3293" y="2972"/>
                  </a:cubicBezTo>
                  <a:cubicBezTo>
                    <a:pt x="3294" y="2980"/>
                    <a:pt x="3294" y="2988"/>
                    <a:pt x="3295" y="2998"/>
                  </a:cubicBezTo>
                  <a:cubicBezTo>
                    <a:pt x="3295" y="3003"/>
                    <a:pt x="3295" y="3009"/>
                    <a:pt x="3296" y="3016"/>
                  </a:cubicBezTo>
                  <a:cubicBezTo>
                    <a:pt x="3303" y="3011"/>
                    <a:pt x="3311" y="3008"/>
                    <a:pt x="3318" y="3004"/>
                  </a:cubicBezTo>
                  <a:cubicBezTo>
                    <a:pt x="3333" y="2996"/>
                    <a:pt x="3347" y="2988"/>
                    <a:pt x="3360" y="2979"/>
                  </a:cubicBezTo>
                  <a:cubicBezTo>
                    <a:pt x="3442" y="2922"/>
                    <a:pt x="3505" y="2830"/>
                    <a:pt x="3538" y="2721"/>
                  </a:cubicBezTo>
                  <a:cubicBezTo>
                    <a:pt x="3571" y="2612"/>
                    <a:pt x="3568" y="2501"/>
                    <a:pt x="3531" y="2407"/>
                  </a:cubicBezTo>
                  <a:cubicBezTo>
                    <a:pt x="3504" y="2340"/>
                    <a:pt x="3464" y="2292"/>
                    <a:pt x="3407" y="2260"/>
                  </a:cubicBezTo>
                  <a:cubicBezTo>
                    <a:pt x="3387" y="2249"/>
                    <a:pt x="3376" y="2238"/>
                    <a:pt x="3373" y="2225"/>
                  </a:cubicBezTo>
                  <a:cubicBezTo>
                    <a:pt x="3369" y="2212"/>
                    <a:pt x="3373" y="2197"/>
                    <a:pt x="3385" y="2178"/>
                  </a:cubicBezTo>
                  <a:cubicBezTo>
                    <a:pt x="3446" y="2077"/>
                    <a:pt x="3474" y="1972"/>
                    <a:pt x="3467" y="1867"/>
                  </a:cubicBezTo>
                  <a:cubicBezTo>
                    <a:pt x="3461" y="1769"/>
                    <a:pt x="3426" y="1667"/>
                    <a:pt x="3362" y="1563"/>
                  </a:cubicBezTo>
                  <a:cubicBezTo>
                    <a:pt x="3344" y="1534"/>
                    <a:pt x="3337" y="1508"/>
                    <a:pt x="3364" y="1477"/>
                  </a:cubicBezTo>
                  <a:cubicBezTo>
                    <a:pt x="3456" y="1374"/>
                    <a:pt x="3510" y="1259"/>
                    <a:pt x="3526" y="1135"/>
                  </a:cubicBezTo>
                  <a:cubicBezTo>
                    <a:pt x="3541" y="1021"/>
                    <a:pt x="3523" y="895"/>
                    <a:pt x="3474" y="761"/>
                  </a:cubicBezTo>
                  <a:cubicBezTo>
                    <a:pt x="3458" y="719"/>
                    <a:pt x="3460" y="690"/>
                    <a:pt x="3479" y="656"/>
                  </a:cubicBezTo>
                  <a:cubicBezTo>
                    <a:pt x="3532" y="562"/>
                    <a:pt x="3553" y="482"/>
                    <a:pt x="3546" y="402"/>
                  </a:cubicBezTo>
                  <a:cubicBezTo>
                    <a:pt x="3539" y="331"/>
                    <a:pt x="3507" y="267"/>
                    <a:pt x="3454" y="216"/>
                  </a:cubicBezTo>
                  <a:cubicBezTo>
                    <a:pt x="3400" y="166"/>
                    <a:pt x="3330" y="135"/>
                    <a:pt x="3252" y="125"/>
                  </a:cubicBezTo>
                  <a:cubicBezTo>
                    <a:pt x="3148" y="113"/>
                    <a:pt x="3067" y="126"/>
                    <a:pt x="3003" y="164"/>
                  </a:cubicBezTo>
                  <a:cubicBezTo>
                    <a:pt x="2939" y="202"/>
                    <a:pt x="2889" y="268"/>
                    <a:pt x="2850" y="366"/>
                  </a:cubicBezTo>
                  <a:cubicBezTo>
                    <a:pt x="2835" y="402"/>
                    <a:pt x="2810" y="407"/>
                    <a:pt x="2776" y="404"/>
                  </a:cubicBezTo>
                  <a:cubicBezTo>
                    <a:pt x="2662" y="393"/>
                    <a:pt x="2567" y="438"/>
                    <a:pt x="2487" y="541"/>
                  </a:cubicBezTo>
                  <a:cubicBezTo>
                    <a:pt x="2483" y="545"/>
                    <a:pt x="2481" y="550"/>
                    <a:pt x="2478" y="554"/>
                  </a:cubicBezTo>
                  <a:cubicBezTo>
                    <a:pt x="2477" y="556"/>
                    <a:pt x="2476" y="559"/>
                    <a:pt x="2475" y="561"/>
                  </a:cubicBezTo>
                  <a:cubicBezTo>
                    <a:pt x="2483" y="567"/>
                    <a:pt x="2490" y="574"/>
                    <a:pt x="2498" y="581"/>
                  </a:cubicBezTo>
                  <a:cubicBezTo>
                    <a:pt x="2516" y="596"/>
                    <a:pt x="2533" y="611"/>
                    <a:pt x="2549" y="626"/>
                  </a:cubicBezTo>
                  <a:cubicBezTo>
                    <a:pt x="2564" y="639"/>
                    <a:pt x="2572" y="654"/>
                    <a:pt x="2572" y="668"/>
                  </a:cubicBezTo>
                  <a:cubicBezTo>
                    <a:pt x="2573" y="680"/>
                    <a:pt x="2567" y="692"/>
                    <a:pt x="2557" y="703"/>
                  </a:cubicBezTo>
                  <a:cubicBezTo>
                    <a:pt x="2534" y="726"/>
                    <a:pt x="2507" y="724"/>
                    <a:pt x="2479" y="698"/>
                  </a:cubicBezTo>
                  <a:cubicBezTo>
                    <a:pt x="2391" y="615"/>
                    <a:pt x="2288" y="572"/>
                    <a:pt x="2173" y="570"/>
                  </a:cubicBezTo>
                  <a:cubicBezTo>
                    <a:pt x="2098" y="568"/>
                    <a:pt x="2031" y="585"/>
                    <a:pt x="1966" y="621"/>
                  </a:cubicBezTo>
                  <a:cubicBezTo>
                    <a:pt x="1910" y="653"/>
                    <a:pt x="1857" y="699"/>
                    <a:pt x="1805" y="762"/>
                  </a:cubicBezTo>
                  <a:cubicBezTo>
                    <a:pt x="1786" y="785"/>
                    <a:pt x="1770" y="801"/>
                    <a:pt x="1753" y="802"/>
                  </a:cubicBezTo>
                  <a:cubicBezTo>
                    <a:pt x="1738" y="802"/>
                    <a:pt x="1723" y="793"/>
                    <a:pt x="1699" y="770"/>
                  </a:cubicBezTo>
                  <a:cubicBezTo>
                    <a:pt x="1628" y="700"/>
                    <a:pt x="1538" y="681"/>
                    <a:pt x="1416" y="712"/>
                  </a:cubicBezTo>
                  <a:cubicBezTo>
                    <a:pt x="1379" y="722"/>
                    <a:pt x="1343" y="738"/>
                    <a:pt x="1309" y="754"/>
                  </a:cubicBezTo>
                  <a:cubicBezTo>
                    <a:pt x="1304" y="756"/>
                    <a:pt x="1299" y="758"/>
                    <a:pt x="1295" y="760"/>
                  </a:cubicBezTo>
                  <a:cubicBezTo>
                    <a:pt x="1247" y="782"/>
                    <a:pt x="1228" y="775"/>
                    <a:pt x="1206" y="729"/>
                  </a:cubicBezTo>
                  <a:cubicBezTo>
                    <a:pt x="1155" y="625"/>
                    <a:pt x="1091" y="564"/>
                    <a:pt x="1005" y="537"/>
                  </a:cubicBezTo>
                  <a:cubicBezTo>
                    <a:pt x="875" y="496"/>
                    <a:pt x="735" y="539"/>
                    <a:pt x="648" y="645"/>
                  </a:cubicBezTo>
                  <a:cubicBezTo>
                    <a:pt x="625" y="673"/>
                    <a:pt x="600" y="678"/>
                    <a:pt x="575" y="660"/>
                  </a:cubicBezTo>
                  <a:cubicBezTo>
                    <a:pt x="561" y="651"/>
                    <a:pt x="553" y="639"/>
                    <a:pt x="552" y="626"/>
                  </a:cubicBezTo>
                  <a:cubicBezTo>
                    <a:pt x="550" y="612"/>
                    <a:pt x="556" y="597"/>
                    <a:pt x="568" y="584"/>
                  </a:cubicBezTo>
                  <a:cubicBezTo>
                    <a:pt x="592" y="558"/>
                    <a:pt x="617" y="532"/>
                    <a:pt x="642" y="508"/>
                  </a:cubicBezTo>
                  <a:cubicBezTo>
                    <a:pt x="653" y="498"/>
                    <a:pt x="664" y="487"/>
                    <a:pt x="674" y="476"/>
                  </a:cubicBezTo>
                  <a:cubicBezTo>
                    <a:pt x="631" y="417"/>
                    <a:pt x="519" y="394"/>
                    <a:pt x="430" y="427"/>
                  </a:cubicBezTo>
                  <a:cubicBezTo>
                    <a:pt x="355" y="454"/>
                    <a:pt x="297" y="503"/>
                    <a:pt x="261" y="568"/>
                  </a:cubicBezTo>
                  <a:cubicBezTo>
                    <a:pt x="225" y="634"/>
                    <a:pt x="214" y="712"/>
                    <a:pt x="229" y="795"/>
                  </a:cubicBezTo>
                  <a:cubicBezTo>
                    <a:pt x="231" y="810"/>
                    <a:pt x="236" y="826"/>
                    <a:pt x="240" y="841"/>
                  </a:cubicBezTo>
                  <a:cubicBezTo>
                    <a:pt x="245" y="858"/>
                    <a:pt x="250" y="876"/>
                    <a:pt x="252" y="894"/>
                  </a:cubicBezTo>
                  <a:cubicBezTo>
                    <a:pt x="255" y="914"/>
                    <a:pt x="255" y="941"/>
                    <a:pt x="244" y="952"/>
                  </a:cubicBezTo>
                  <a:cubicBezTo>
                    <a:pt x="156" y="1036"/>
                    <a:pt x="179" y="1130"/>
                    <a:pt x="213" y="1212"/>
                  </a:cubicBezTo>
                  <a:cubicBezTo>
                    <a:pt x="214" y="1215"/>
                    <a:pt x="214" y="1215"/>
                    <a:pt x="214" y="1215"/>
                  </a:cubicBezTo>
                  <a:cubicBezTo>
                    <a:pt x="241" y="1280"/>
                    <a:pt x="241" y="1281"/>
                    <a:pt x="188" y="1330"/>
                  </a:cubicBezTo>
                  <a:cubicBezTo>
                    <a:pt x="109" y="1404"/>
                    <a:pt x="102" y="1508"/>
                    <a:pt x="171" y="1617"/>
                  </a:cubicBezTo>
                  <a:cubicBezTo>
                    <a:pt x="174" y="1616"/>
                    <a:pt x="176" y="1614"/>
                    <a:pt x="179" y="1613"/>
                  </a:cubicBezTo>
                  <a:cubicBezTo>
                    <a:pt x="185" y="1608"/>
                    <a:pt x="192" y="1604"/>
                    <a:pt x="198" y="1605"/>
                  </a:cubicBezTo>
                  <a:cubicBezTo>
                    <a:pt x="200" y="1605"/>
                    <a:pt x="202" y="1606"/>
                    <a:pt x="204" y="1606"/>
                  </a:cubicBezTo>
                  <a:cubicBezTo>
                    <a:pt x="223" y="1609"/>
                    <a:pt x="246" y="1613"/>
                    <a:pt x="255" y="1625"/>
                  </a:cubicBezTo>
                  <a:cubicBezTo>
                    <a:pt x="263" y="1638"/>
                    <a:pt x="257" y="1662"/>
                    <a:pt x="252" y="1681"/>
                  </a:cubicBezTo>
                  <a:cubicBezTo>
                    <a:pt x="251" y="1685"/>
                    <a:pt x="251" y="1685"/>
                    <a:pt x="251" y="1685"/>
                  </a:cubicBezTo>
                  <a:cubicBezTo>
                    <a:pt x="249" y="1692"/>
                    <a:pt x="239" y="1698"/>
                    <a:pt x="231" y="1704"/>
                  </a:cubicBezTo>
                  <a:cubicBezTo>
                    <a:pt x="229" y="1705"/>
                    <a:pt x="228" y="1706"/>
                    <a:pt x="226" y="1707"/>
                  </a:cubicBezTo>
                  <a:cubicBezTo>
                    <a:pt x="161" y="1749"/>
                    <a:pt x="122" y="1809"/>
                    <a:pt x="112" y="1881"/>
                  </a:cubicBezTo>
                  <a:cubicBezTo>
                    <a:pt x="101" y="1963"/>
                    <a:pt x="131" y="2057"/>
                    <a:pt x="190" y="2125"/>
                  </a:cubicBezTo>
                  <a:cubicBezTo>
                    <a:pt x="196" y="2131"/>
                    <a:pt x="202" y="2138"/>
                    <a:pt x="209" y="2144"/>
                  </a:cubicBezTo>
                  <a:cubicBezTo>
                    <a:pt x="226" y="2161"/>
                    <a:pt x="244" y="2178"/>
                    <a:pt x="246" y="2197"/>
                  </a:cubicBezTo>
                  <a:cubicBezTo>
                    <a:pt x="248" y="2216"/>
                    <a:pt x="233" y="2236"/>
                    <a:pt x="219" y="2256"/>
                  </a:cubicBezTo>
                  <a:cubicBezTo>
                    <a:pt x="214" y="2263"/>
                    <a:pt x="209" y="2270"/>
                    <a:pt x="205" y="2277"/>
                  </a:cubicBezTo>
                  <a:cubicBezTo>
                    <a:pt x="150" y="2367"/>
                    <a:pt x="145" y="2486"/>
                    <a:pt x="191" y="2588"/>
                  </a:cubicBezTo>
                  <a:cubicBezTo>
                    <a:pt x="232" y="2679"/>
                    <a:pt x="307" y="2741"/>
                    <a:pt x="395" y="2756"/>
                  </a:cubicBezTo>
                  <a:cubicBezTo>
                    <a:pt x="486" y="2773"/>
                    <a:pt x="571" y="2762"/>
                    <a:pt x="639" y="2726"/>
                  </a:cubicBezTo>
                  <a:cubicBezTo>
                    <a:pt x="707" y="2691"/>
                    <a:pt x="753" y="2633"/>
                    <a:pt x="775" y="2559"/>
                  </a:cubicBezTo>
                  <a:cubicBezTo>
                    <a:pt x="809" y="2440"/>
                    <a:pt x="786" y="2324"/>
                    <a:pt x="706" y="2215"/>
                  </a:cubicBezTo>
                  <a:cubicBezTo>
                    <a:pt x="679" y="2177"/>
                    <a:pt x="638" y="2177"/>
                    <a:pt x="598" y="2178"/>
                  </a:cubicBezTo>
                  <a:cubicBezTo>
                    <a:pt x="591" y="2178"/>
                    <a:pt x="591" y="2178"/>
                    <a:pt x="591" y="2178"/>
                  </a:cubicBezTo>
                  <a:cubicBezTo>
                    <a:pt x="530" y="2178"/>
                    <a:pt x="508" y="2165"/>
                    <a:pt x="507" y="2130"/>
                  </a:cubicBezTo>
                  <a:cubicBezTo>
                    <a:pt x="507" y="2094"/>
                    <a:pt x="532" y="2078"/>
                    <a:pt x="590" y="2077"/>
                  </a:cubicBezTo>
                  <a:cubicBezTo>
                    <a:pt x="606" y="2076"/>
                    <a:pt x="622" y="2077"/>
                    <a:pt x="635" y="2078"/>
                  </a:cubicBezTo>
                  <a:cubicBezTo>
                    <a:pt x="645" y="2079"/>
                    <a:pt x="656" y="2080"/>
                    <a:pt x="667" y="2081"/>
                  </a:cubicBezTo>
                  <a:cubicBezTo>
                    <a:pt x="672" y="2082"/>
                    <a:pt x="677" y="2082"/>
                    <a:pt x="682" y="2083"/>
                  </a:cubicBezTo>
                  <a:cubicBezTo>
                    <a:pt x="714" y="2016"/>
                    <a:pt x="718" y="1947"/>
                    <a:pt x="694" y="1882"/>
                  </a:cubicBezTo>
                  <a:cubicBezTo>
                    <a:pt x="676" y="1835"/>
                    <a:pt x="650" y="1787"/>
                    <a:pt x="616" y="1739"/>
                  </a:cubicBezTo>
                  <a:cubicBezTo>
                    <a:pt x="592" y="1704"/>
                    <a:pt x="590" y="1680"/>
                    <a:pt x="611" y="1646"/>
                  </a:cubicBezTo>
                  <a:cubicBezTo>
                    <a:pt x="680" y="1536"/>
                    <a:pt x="700" y="1415"/>
                    <a:pt x="669" y="1288"/>
                  </a:cubicBezTo>
                  <a:cubicBezTo>
                    <a:pt x="662" y="1262"/>
                    <a:pt x="653" y="1247"/>
                    <a:pt x="621" y="1239"/>
                  </a:cubicBezTo>
                  <a:cubicBezTo>
                    <a:pt x="562" y="1223"/>
                    <a:pt x="512" y="1199"/>
                    <a:pt x="473" y="1167"/>
                  </a:cubicBezTo>
                  <a:cubicBezTo>
                    <a:pt x="430" y="1132"/>
                    <a:pt x="398" y="1086"/>
                    <a:pt x="379" y="1031"/>
                  </a:cubicBezTo>
                  <a:cubicBezTo>
                    <a:pt x="364" y="989"/>
                    <a:pt x="372" y="962"/>
                    <a:pt x="404" y="950"/>
                  </a:cubicBezTo>
                  <a:cubicBezTo>
                    <a:pt x="434" y="939"/>
                    <a:pt x="456" y="953"/>
                    <a:pt x="473" y="996"/>
                  </a:cubicBezTo>
                  <a:cubicBezTo>
                    <a:pt x="510" y="1089"/>
                    <a:pt x="585" y="1139"/>
                    <a:pt x="700" y="1151"/>
                  </a:cubicBezTo>
                  <a:cubicBezTo>
                    <a:pt x="801" y="1161"/>
                    <a:pt x="897" y="1128"/>
                    <a:pt x="988" y="1054"/>
                  </a:cubicBezTo>
                  <a:cubicBezTo>
                    <a:pt x="1033" y="1017"/>
                    <a:pt x="1048" y="1013"/>
                    <a:pt x="1089" y="1057"/>
                  </a:cubicBezTo>
                  <a:cubicBezTo>
                    <a:pt x="1163" y="1137"/>
                    <a:pt x="1293" y="1185"/>
                    <a:pt x="1428" y="1181"/>
                  </a:cubicBezTo>
                  <a:cubicBezTo>
                    <a:pt x="1546" y="1178"/>
                    <a:pt x="1645" y="1137"/>
                    <a:pt x="1702" y="1069"/>
                  </a:cubicBezTo>
                  <a:cubicBezTo>
                    <a:pt x="1712" y="1057"/>
                    <a:pt x="1725" y="1049"/>
                    <a:pt x="1738" y="1049"/>
                  </a:cubicBezTo>
                  <a:cubicBezTo>
                    <a:pt x="1751" y="1048"/>
                    <a:pt x="1764" y="1053"/>
                    <a:pt x="1776" y="1065"/>
                  </a:cubicBezTo>
                  <a:cubicBezTo>
                    <a:pt x="1798" y="1086"/>
                    <a:pt x="1797" y="1112"/>
                    <a:pt x="1774" y="1139"/>
                  </a:cubicBezTo>
                  <a:cubicBezTo>
                    <a:pt x="1763" y="1152"/>
                    <a:pt x="1752" y="1164"/>
                    <a:pt x="1740" y="1178"/>
                  </a:cubicBezTo>
                  <a:cubicBezTo>
                    <a:pt x="1736" y="1184"/>
                    <a:pt x="1731" y="1190"/>
                    <a:pt x="1726" y="1195"/>
                  </a:cubicBezTo>
                  <a:cubicBezTo>
                    <a:pt x="1806" y="1229"/>
                    <a:pt x="1892" y="1243"/>
                    <a:pt x="1982" y="1237"/>
                  </a:cubicBezTo>
                  <a:cubicBezTo>
                    <a:pt x="2083" y="1230"/>
                    <a:pt x="2176" y="1199"/>
                    <a:pt x="2259" y="1144"/>
                  </a:cubicBezTo>
                  <a:cubicBezTo>
                    <a:pt x="2272" y="1135"/>
                    <a:pt x="2293" y="1127"/>
                    <a:pt x="2308" y="1131"/>
                  </a:cubicBezTo>
                  <a:cubicBezTo>
                    <a:pt x="2407" y="1153"/>
                    <a:pt x="2501" y="1148"/>
                    <a:pt x="2596" y="1117"/>
                  </a:cubicBezTo>
                  <a:cubicBezTo>
                    <a:pt x="2677" y="1091"/>
                    <a:pt x="2760" y="1045"/>
                    <a:pt x="2849" y="977"/>
                  </a:cubicBezTo>
                  <a:cubicBezTo>
                    <a:pt x="2879" y="954"/>
                    <a:pt x="2911" y="935"/>
                    <a:pt x="2943" y="923"/>
                  </a:cubicBezTo>
                  <a:cubicBezTo>
                    <a:pt x="3067" y="873"/>
                    <a:pt x="3150" y="781"/>
                    <a:pt x="3197" y="640"/>
                  </a:cubicBezTo>
                  <a:cubicBezTo>
                    <a:pt x="3199" y="633"/>
                    <a:pt x="3201" y="627"/>
                    <a:pt x="3203" y="620"/>
                  </a:cubicBezTo>
                  <a:cubicBezTo>
                    <a:pt x="3204" y="617"/>
                    <a:pt x="3204" y="615"/>
                    <a:pt x="3205" y="613"/>
                  </a:cubicBezTo>
                  <a:cubicBezTo>
                    <a:pt x="3214" y="579"/>
                    <a:pt x="3236" y="565"/>
                    <a:pt x="3267" y="573"/>
                  </a:cubicBezTo>
                  <a:cubicBezTo>
                    <a:pt x="3282" y="577"/>
                    <a:pt x="3293" y="585"/>
                    <a:pt x="3299" y="596"/>
                  </a:cubicBezTo>
                  <a:cubicBezTo>
                    <a:pt x="3306" y="607"/>
                    <a:pt x="3307" y="622"/>
                    <a:pt x="3302" y="638"/>
                  </a:cubicBezTo>
                  <a:cubicBezTo>
                    <a:pt x="3277" y="728"/>
                    <a:pt x="3240" y="804"/>
                    <a:pt x="3191" y="865"/>
                  </a:cubicBezTo>
                  <a:cubicBezTo>
                    <a:pt x="3138" y="930"/>
                    <a:pt x="3069" y="980"/>
                    <a:pt x="2986" y="1013"/>
                  </a:cubicBezTo>
                  <a:cubicBezTo>
                    <a:pt x="2960" y="1023"/>
                    <a:pt x="2944" y="1038"/>
                    <a:pt x="2933" y="1063"/>
                  </a:cubicBezTo>
                  <a:cubicBezTo>
                    <a:pt x="2896" y="1148"/>
                    <a:pt x="2883" y="1233"/>
                    <a:pt x="2893" y="1315"/>
                  </a:cubicBezTo>
                  <a:cubicBezTo>
                    <a:pt x="2903" y="1395"/>
                    <a:pt x="2936" y="1474"/>
                    <a:pt x="2990" y="1551"/>
                  </a:cubicBezTo>
                  <a:cubicBezTo>
                    <a:pt x="2991" y="1553"/>
                    <a:pt x="2991" y="1553"/>
                    <a:pt x="2991" y="1553"/>
                  </a:cubicBezTo>
                  <a:cubicBezTo>
                    <a:pt x="3031" y="1610"/>
                    <a:pt x="3031" y="1610"/>
                    <a:pt x="2991" y="1666"/>
                  </a:cubicBezTo>
                  <a:cubicBezTo>
                    <a:pt x="2990" y="1666"/>
                    <a:pt x="2990" y="1666"/>
                    <a:pt x="2990" y="1666"/>
                  </a:cubicBezTo>
                  <a:cubicBezTo>
                    <a:pt x="2947" y="1726"/>
                    <a:pt x="2921" y="1792"/>
                    <a:pt x="2914" y="1861"/>
                  </a:cubicBezTo>
                  <a:cubicBezTo>
                    <a:pt x="2907" y="1925"/>
                    <a:pt x="2916" y="1995"/>
                    <a:pt x="2941" y="2068"/>
                  </a:cubicBezTo>
                  <a:cubicBezTo>
                    <a:pt x="2955" y="2108"/>
                    <a:pt x="2974" y="2149"/>
                    <a:pt x="2997" y="2190"/>
                  </a:cubicBezTo>
                  <a:cubicBezTo>
                    <a:pt x="3017" y="2225"/>
                    <a:pt x="3015" y="2251"/>
                    <a:pt x="2989" y="2280"/>
                  </a:cubicBezTo>
                  <a:cubicBezTo>
                    <a:pt x="2895" y="2388"/>
                    <a:pt x="2855" y="2510"/>
                    <a:pt x="2872" y="2643"/>
                  </a:cubicBezTo>
                  <a:cubicBezTo>
                    <a:pt x="2878" y="2695"/>
                    <a:pt x="2901" y="2746"/>
                    <a:pt x="2923" y="2796"/>
                  </a:cubicBezTo>
                  <a:cubicBezTo>
                    <a:pt x="2923" y="2796"/>
                    <a:pt x="2923" y="2796"/>
                    <a:pt x="2923" y="2796"/>
                  </a:cubicBezTo>
                  <a:cubicBezTo>
                    <a:pt x="2942" y="2841"/>
                    <a:pt x="2939" y="2865"/>
                    <a:pt x="2913" y="2880"/>
                  </a:cubicBezTo>
                  <a:cubicBezTo>
                    <a:pt x="2882" y="2896"/>
                    <a:pt x="2857" y="2887"/>
                    <a:pt x="2837" y="2851"/>
                  </a:cubicBezTo>
                  <a:cubicBezTo>
                    <a:pt x="2834" y="2846"/>
                    <a:pt x="2832" y="2842"/>
                    <a:pt x="2829" y="2837"/>
                  </a:cubicBezTo>
                  <a:cubicBezTo>
                    <a:pt x="2817" y="2816"/>
                    <a:pt x="2804" y="2794"/>
                    <a:pt x="2797" y="2771"/>
                  </a:cubicBezTo>
                  <a:cubicBezTo>
                    <a:pt x="2789" y="2746"/>
                    <a:pt x="2775" y="2734"/>
                    <a:pt x="2750" y="2728"/>
                  </a:cubicBezTo>
                  <a:cubicBezTo>
                    <a:pt x="2656" y="2707"/>
                    <a:pt x="2564" y="2729"/>
                    <a:pt x="2460" y="2798"/>
                  </a:cubicBezTo>
                  <a:cubicBezTo>
                    <a:pt x="2393" y="2841"/>
                    <a:pt x="2390" y="2841"/>
                    <a:pt x="2339" y="2780"/>
                  </a:cubicBezTo>
                  <a:cubicBezTo>
                    <a:pt x="2192" y="2605"/>
                    <a:pt x="2011" y="2544"/>
                    <a:pt x="1801" y="2600"/>
                  </a:cubicBezTo>
                  <a:cubicBezTo>
                    <a:pt x="1692" y="2629"/>
                    <a:pt x="1601" y="2706"/>
                    <a:pt x="1551" y="2812"/>
                  </a:cubicBezTo>
                  <a:cubicBezTo>
                    <a:pt x="1499" y="2921"/>
                    <a:pt x="1497" y="3047"/>
                    <a:pt x="1546" y="3156"/>
                  </a:cubicBezTo>
                  <a:cubicBezTo>
                    <a:pt x="1567" y="3202"/>
                    <a:pt x="1567" y="3236"/>
                    <a:pt x="1544" y="3279"/>
                  </a:cubicBezTo>
                  <a:cubicBezTo>
                    <a:pt x="1483" y="3398"/>
                    <a:pt x="1471" y="3518"/>
                    <a:pt x="1506" y="3636"/>
                  </a:cubicBezTo>
                  <a:cubicBezTo>
                    <a:pt x="1519" y="3678"/>
                    <a:pt x="1543" y="3696"/>
                    <a:pt x="1585" y="3696"/>
                  </a:cubicBezTo>
                  <a:cubicBezTo>
                    <a:pt x="1585" y="3696"/>
                    <a:pt x="1586" y="3696"/>
                    <a:pt x="1586" y="3696"/>
                  </a:cubicBezTo>
                  <a:cubicBezTo>
                    <a:pt x="1641" y="3696"/>
                    <a:pt x="1696" y="3696"/>
                    <a:pt x="1750" y="3696"/>
                  </a:cubicBezTo>
                  <a:cubicBezTo>
                    <a:pt x="1803" y="3696"/>
                    <a:pt x="1857" y="3696"/>
                    <a:pt x="1910" y="3696"/>
                  </a:cubicBezTo>
                  <a:cubicBezTo>
                    <a:pt x="1963" y="3696"/>
                    <a:pt x="1983" y="3675"/>
                    <a:pt x="1984" y="3621"/>
                  </a:cubicBezTo>
                  <a:cubicBezTo>
                    <a:pt x="1984" y="3609"/>
                    <a:pt x="1984" y="3596"/>
                    <a:pt x="1984" y="3584"/>
                  </a:cubicBezTo>
                  <a:cubicBezTo>
                    <a:pt x="1984" y="3567"/>
                    <a:pt x="1984" y="3549"/>
                    <a:pt x="1985" y="3531"/>
                  </a:cubicBezTo>
                  <a:cubicBezTo>
                    <a:pt x="1986" y="3496"/>
                    <a:pt x="2004" y="3476"/>
                    <a:pt x="2035" y="3477"/>
                  </a:cubicBezTo>
                  <a:cubicBezTo>
                    <a:pt x="2067" y="3477"/>
                    <a:pt x="2084" y="3497"/>
                    <a:pt x="2085" y="3532"/>
                  </a:cubicBezTo>
                  <a:cubicBezTo>
                    <a:pt x="2085" y="3544"/>
                    <a:pt x="2085" y="3544"/>
                    <a:pt x="2085" y="3544"/>
                  </a:cubicBezTo>
                  <a:cubicBezTo>
                    <a:pt x="2086" y="3575"/>
                    <a:pt x="2086" y="3607"/>
                    <a:pt x="2085" y="3639"/>
                  </a:cubicBezTo>
                  <a:cubicBezTo>
                    <a:pt x="2083" y="3682"/>
                    <a:pt x="2067" y="3722"/>
                    <a:pt x="2039" y="3750"/>
                  </a:cubicBezTo>
                  <a:cubicBezTo>
                    <a:pt x="2011" y="3779"/>
                    <a:pt x="1973" y="3795"/>
                    <a:pt x="1930" y="3796"/>
                  </a:cubicBezTo>
                  <a:cubicBezTo>
                    <a:pt x="1871" y="3797"/>
                    <a:pt x="1812" y="3798"/>
                    <a:pt x="1752" y="3798"/>
                  </a:cubicBezTo>
                  <a:close/>
                  <a:moveTo>
                    <a:pt x="1512" y="2452"/>
                  </a:moveTo>
                  <a:cubicBezTo>
                    <a:pt x="1538" y="2452"/>
                    <a:pt x="1564" y="2459"/>
                    <a:pt x="1588" y="2473"/>
                  </a:cubicBezTo>
                  <a:cubicBezTo>
                    <a:pt x="1615" y="2488"/>
                    <a:pt x="1633" y="2523"/>
                    <a:pt x="1646" y="2548"/>
                  </a:cubicBezTo>
                  <a:cubicBezTo>
                    <a:pt x="1650" y="2556"/>
                    <a:pt x="1608" y="2589"/>
                    <a:pt x="1608" y="2589"/>
                  </a:cubicBezTo>
                  <a:cubicBezTo>
                    <a:pt x="1521" y="2658"/>
                    <a:pt x="1459" y="2750"/>
                    <a:pt x="1430" y="2857"/>
                  </a:cubicBezTo>
                  <a:cubicBezTo>
                    <a:pt x="1400" y="2963"/>
                    <a:pt x="1406" y="3074"/>
                    <a:pt x="1446" y="3175"/>
                  </a:cubicBezTo>
                  <a:cubicBezTo>
                    <a:pt x="1459" y="3205"/>
                    <a:pt x="1458" y="3228"/>
                    <a:pt x="1445" y="3256"/>
                  </a:cubicBezTo>
                  <a:cubicBezTo>
                    <a:pt x="1380" y="3400"/>
                    <a:pt x="1371" y="3542"/>
                    <a:pt x="1417" y="3679"/>
                  </a:cubicBezTo>
                  <a:cubicBezTo>
                    <a:pt x="1441" y="3752"/>
                    <a:pt x="1492" y="3792"/>
                    <a:pt x="1564" y="3794"/>
                  </a:cubicBezTo>
                  <a:cubicBezTo>
                    <a:pt x="1687" y="3797"/>
                    <a:pt x="1810" y="3797"/>
                    <a:pt x="1930" y="3794"/>
                  </a:cubicBezTo>
                  <a:cubicBezTo>
                    <a:pt x="1973" y="3793"/>
                    <a:pt x="2010" y="3777"/>
                    <a:pt x="2038" y="3748"/>
                  </a:cubicBezTo>
                  <a:cubicBezTo>
                    <a:pt x="2065" y="3721"/>
                    <a:pt x="2081" y="3682"/>
                    <a:pt x="2083" y="3639"/>
                  </a:cubicBezTo>
                  <a:cubicBezTo>
                    <a:pt x="2084" y="3607"/>
                    <a:pt x="2084" y="3575"/>
                    <a:pt x="2083" y="3544"/>
                  </a:cubicBezTo>
                  <a:cubicBezTo>
                    <a:pt x="2083" y="3532"/>
                    <a:pt x="2083" y="3532"/>
                    <a:pt x="2083" y="3532"/>
                  </a:cubicBezTo>
                  <a:cubicBezTo>
                    <a:pt x="2083" y="3508"/>
                    <a:pt x="2074" y="3479"/>
                    <a:pt x="2035" y="3479"/>
                  </a:cubicBezTo>
                  <a:cubicBezTo>
                    <a:pt x="2005" y="3478"/>
                    <a:pt x="1988" y="3497"/>
                    <a:pt x="1987" y="3531"/>
                  </a:cubicBezTo>
                  <a:cubicBezTo>
                    <a:pt x="1986" y="3549"/>
                    <a:pt x="1986" y="3567"/>
                    <a:pt x="1986" y="3584"/>
                  </a:cubicBezTo>
                  <a:cubicBezTo>
                    <a:pt x="1986" y="3596"/>
                    <a:pt x="1986" y="3609"/>
                    <a:pt x="1986" y="3621"/>
                  </a:cubicBezTo>
                  <a:cubicBezTo>
                    <a:pt x="1985" y="3676"/>
                    <a:pt x="1964" y="3698"/>
                    <a:pt x="1911" y="3698"/>
                  </a:cubicBezTo>
                  <a:cubicBezTo>
                    <a:pt x="1857" y="3698"/>
                    <a:pt x="1803" y="3698"/>
                    <a:pt x="1750" y="3698"/>
                  </a:cubicBezTo>
                  <a:cubicBezTo>
                    <a:pt x="1696" y="3698"/>
                    <a:pt x="1641" y="3698"/>
                    <a:pt x="1586" y="3698"/>
                  </a:cubicBezTo>
                  <a:cubicBezTo>
                    <a:pt x="1542" y="3699"/>
                    <a:pt x="1517" y="3680"/>
                    <a:pt x="1504" y="3637"/>
                  </a:cubicBezTo>
                  <a:cubicBezTo>
                    <a:pt x="1468" y="3518"/>
                    <a:pt x="1481" y="3397"/>
                    <a:pt x="1543" y="3278"/>
                  </a:cubicBezTo>
                  <a:cubicBezTo>
                    <a:pt x="1564" y="3236"/>
                    <a:pt x="1565" y="3202"/>
                    <a:pt x="1545" y="3157"/>
                  </a:cubicBezTo>
                  <a:cubicBezTo>
                    <a:pt x="1495" y="3047"/>
                    <a:pt x="1497" y="2921"/>
                    <a:pt x="1550" y="2811"/>
                  </a:cubicBezTo>
                  <a:cubicBezTo>
                    <a:pt x="1600" y="2705"/>
                    <a:pt x="1691" y="2628"/>
                    <a:pt x="1800" y="2598"/>
                  </a:cubicBezTo>
                  <a:cubicBezTo>
                    <a:pt x="2011" y="2542"/>
                    <a:pt x="2193" y="2603"/>
                    <a:pt x="2340" y="2779"/>
                  </a:cubicBezTo>
                  <a:cubicBezTo>
                    <a:pt x="2391" y="2839"/>
                    <a:pt x="2393" y="2839"/>
                    <a:pt x="2459" y="2796"/>
                  </a:cubicBezTo>
                  <a:cubicBezTo>
                    <a:pt x="2563" y="2727"/>
                    <a:pt x="2656" y="2705"/>
                    <a:pt x="2750" y="2726"/>
                  </a:cubicBezTo>
                  <a:cubicBezTo>
                    <a:pt x="2776" y="2732"/>
                    <a:pt x="2790" y="2745"/>
                    <a:pt x="2799" y="2770"/>
                  </a:cubicBezTo>
                  <a:cubicBezTo>
                    <a:pt x="2806" y="2793"/>
                    <a:pt x="2819" y="2815"/>
                    <a:pt x="2831" y="2836"/>
                  </a:cubicBezTo>
                  <a:cubicBezTo>
                    <a:pt x="2833" y="2841"/>
                    <a:pt x="2836" y="2845"/>
                    <a:pt x="2839" y="2850"/>
                  </a:cubicBezTo>
                  <a:cubicBezTo>
                    <a:pt x="2858" y="2885"/>
                    <a:pt x="2882" y="2894"/>
                    <a:pt x="2912" y="2878"/>
                  </a:cubicBezTo>
                  <a:cubicBezTo>
                    <a:pt x="2937" y="2864"/>
                    <a:pt x="2940" y="2841"/>
                    <a:pt x="2921" y="2797"/>
                  </a:cubicBezTo>
                  <a:cubicBezTo>
                    <a:pt x="2921" y="2797"/>
                    <a:pt x="2921" y="2797"/>
                    <a:pt x="2921" y="2797"/>
                  </a:cubicBezTo>
                  <a:cubicBezTo>
                    <a:pt x="2899" y="2747"/>
                    <a:pt x="2877" y="2696"/>
                    <a:pt x="2870" y="2643"/>
                  </a:cubicBezTo>
                  <a:cubicBezTo>
                    <a:pt x="2853" y="2510"/>
                    <a:pt x="2893" y="2387"/>
                    <a:pt x="2988" y="2279"/>
                  </a:cubicBezTo>
                  <a:cubicBezTo>
                    <a:pt x="3013" y="2250"/>
                    <a:pt x="3015" y="2225"/>
                    <a:pt x="2996" y="2191"/>
                  </a:cubicBezTo>
                  <a:cubicBezTo>
                    <a:pt x="2972" y="2150"/>
                    <a:pt x="2953" y="2109"/>
                    <a:pt x="2939" y="2068"/>
                  </a:cubicBezTo>
                  <a:cubicBezTo>
                    <a:pt x="2914" y="1995"/>
                    <a:pt x="2905" y="1925"/>
                    <a:pt x="2912" y="1860"/>
                  </a:cubicBezTo>
                  <a:cubicBezTo>
                    <a:pt x="2919" y="1791"/>
                    <a:pt x="2945" y="1725"/>
                    <a:pt x="2989" y="1665"/>
                  </a:cubicBezTo>
                  <a:cubicBezTo>
                    <a:pt x="2989" y="1665"/>
                    <a:pt x="2989" y="1665"/>
                    <a:pt x="2989" y="1665"/>
                  </a:cubicBezTo>
                  <a:cubicBezTo>
                    <a:pt x="3029" y="1610"/>
                    <a:pt x="3029" y="1610"/>
                    <a:pt x="2990" y="1555"/>
                  </a:cubicBezTo>
                  <a:cubicBezTo>
                    <a:pt x="2988" y="1553"/>
                    <a:pt x="2988" y="1553"/>
                    <a:pt x="2988" y="1553"/>
                  </a:cubicBezTo>
                  <a:cubicBezTo>
                    <a:pt x="2934" y="1475"/>
                    <a:pt x="2901" y="1395"/>
                    <a:pt x="2891" y="1316"/>
                  </a:cubicBezTo>
                  <a:cubicBezTo>
                    <a:pt x="2881" y="1233"/>
                    <a:pt x="2894" y="1148"/>
                    <a:pt x="2932" y="1063"/>
                  </a:cubicBezTo>
                  <a:cubicBezTo>
                    <a:pt x="2943" y="1037"/>
                    <a:pt x="2958" y="1022"/>
                    <a:pt x="2985" y="1011"/>
                  </a:cubicBezTo>
                  <a:cubicBezTo>
                    <a:pt x="3146" y="947"/>
                    <a:pt x="3249" y="825"/>
                    <a:pt x="3300" y="638"/>
                  </a:cubicBezTo>
                  <a:cubicBezTo>
                    <a:pt x="3305" y="622"/>
                    <a:pt x="3304" y="607"/>
                    <a:pt x="3298" y="597"/>
                  </a:cubicBezTo>
                  <a:cubicBezTo>
                    <a:pt x="3292" y="586"/>
                    <a:pt x="3281" y="579"/>
                    <a:pt x="3267" y="575"/>
                  </a:cubicBezTo>
                  <a:cubicBezTo>
                    <a:pt x="3229" y="565"/>
                    <a:pt x="3213" y="590"/>
                    <a:pt x="3207" y="613"/>
                  </a:cubicBezTo>
                  <a:cubicBezTo>
                    <a:pt x="3206" y="616"/>
                    <a:pt x="3206" y="618"/>
                    <a:pt x="3205" y="620"/>
                  </a:cubicBezTo>
                  <a:cubicBezTo>
                    <a:pt x="3203" y="627"/>
                    <a:pt x="3201" y="634"/>
                    <a:pt x="3199" y="641"/>
                  </a:cubicBezTo>
                  <a:cubicBezTo>
                    <a:pt x="3152" y="782"/>
                    <a:pt x="3069" y="875"/>
                    <a:pt x="2944" y="924"/>
                  </a:cubicBezTo>
                  <a:cubicBezTo>
                    <a:pt x="2912" y="937"/>
                    <a:pt x="2880" y="956"/>
                    <a:pt x="2850" y="979"/>
                  </a:cubicBezTo>
                  <a:cubicBezTo>
                    <a:pt x="2761" y="1047"/>
                    <a:pt x="2678" y="1093"/>
                    <a:pt x="2597" y="1119"/>
                  </a:cubicBezTo>
                  <a:cubicBezTo>
                    <a:pt x="2501" y="1150"/>
                    <a:pt x="2407" y="1155"/>
                    <a:pt x="2308" y="1133"/>
                  </a:cubicBezTo>
                  <a:cubicBezTo>
                    <a:pt x="2293" y="1129"/>
                    <a:pt x="2272" y="1137"/>
                    <a:pt x="2260" y="1145"/>
                  </a:cubicBezTo>
                  <a:cubicBezTo>
                    <a:pt x="2177" y="1201"/>
                    <a:pt x="2084" y="1232"/>
                    <a:pt x="1982" y="1239"/>
                  </a:cubicBezTo>
                  <a:cubicBezTo>
                    <a:pt x="1892" y="1245"/>
                    <a:pt x="1805" y="1231"/>
                    <a:pt x="1724" y="1197"/>
                  </a:cubicBezTo>
                  <a:cubicBezTo>
                    <a:pt x="1722" y="1196"/>
                    <a:pt x="1722" y="1196"/>
                    <a:pt x="1722" y="1196"/>
                  </a:cubicBezTo>
                  <a:cubicBezTo>
                    <a:pt x="1723" y="1195"/>
                    <a:pt x="1723" y="1195"/>
                    <a:pt x="1723" y="1195"/>
                  </a:cubicBezTo>
                  <a:cubicBezTo>
                    <a:pt x="1729" y="1189"/>
                    <a:pt x="1734" y="1183"/>
                    <a:pt x="1739" y="1177"/>
                  </a:cubicBezTo>
                  <a:cubicBezTo>
                    <a:pt x="1750" y="1163"/>
                    <a:pt x="1761" y="1150"/>
                    <a:pt x="1772" y="1138"/>
                  </a:cubicBezTo>
                  <a:cubicBezTo>
                    <a:pt x="1788" y="1119"/>
                    <a:pt x="1802" y="1092"/>
                    <a:pt x="1774" y="1066"/>
                  </a:cubicBezTo>
                  <a:cubicBezTo>
                    <a:pt x="1763" y="1055"/>
                    <a:pt x="1751" y="1050"/>
                    <a:pt x="1738" y="1051"/>
                  </a:cubicBezTo>
                  <a:cubicBezTo>
                    <a:pt x="1725" y="1051"/>
                    <a:pt x="1713" y="1058"/>
                    <a:pt x="1703" y="1070"/>
                  </a:cubicBezTo>
                  <a:cubicBezTo>
                    <a:pt x="1647" y="1139"/>
                    <a:pt x="1547" y="1180"/>
                    <a:pt x="1428" y="1183"/>
                  </a:cubicBezTo>
                  <a:cubicBezTo>
                    <a:pt x="1293" y="1187"/>
                    <a:pt x="1162" y="1139"/>
                    <a:pt x="1088" y="1058"/>
                  </a:cubicBezTo>
                  <a:cubicBezTo>
                    <a:pt x="1050" y="1018"/>
                    <a:pt x="1036" y="1017"/>
                    <a:pt x="989" y="1056"/>
                  </a:cubicBezTo>
                  <a:cubicBezTo>
                    <a:pt x="898" y="1130"/>
                    <a:pt x="801" y="1163"/>
                    <a:pt x="700" y="1153"/>
                  </a:cubicBezTo>
                  <a:cubicBezTo>
                    <a:pt x="584" y="1141"/>
                    <a:pt x="509" y="1090"/>
                    <a:pt x="471" y="997"/>
                  </a:cubicBezTo>
                  <a:cubicBezTo>
                    <a:pt x="454" y="955"/>
                    <a:pt x="434" y="941"/>
                    <a:pt x="404" y="952"/>
                  </a:cubicBezTo>
                  <a:cubicBezTo>
                    <a:pt x="374" y="964"/>
                    <a:pt x="366" y="990"/>
                    <a:pt x="380" y="1030"/>
                  </a:cubicBezTo>
                  <a:cubicBezTo>
                    <a:pt x="400" y="1085"/>
                    <a:pt x="432" y="1130"/>
                    <a:pt x="474" y="1165"/>
                  </a:cubicBezTo>
                  <a:cubicBezTo>
                    <a:pt x="513" y="1197"/>
                    <a:pt x="563" y="1221"/>
                    <a:pt x="622" y="1237"/>
                  </a:cubicBezTo>
                  <a:cubicBezTo>
                    <a:pt x="654" y="1245"/>
                    <a:pt x="664" y="1261"/>
                    <a:pt x="671" y="1288"/>
                  </a:cubicBezTo>
                  <a:cubicBezTo>
                    <a:pt x="702" y="1415"/>
                    <a:pt x="682" y="1536"/>
                    <a:pt x="613" y="1647"/>
                  </a:cubicBezTo>
                  <a:cubicBezTo>
                    <a:pt x="592" y="1680"/>
                    <a:pt x="594" y="1704"/>
                    <a:pt x="618" y="1738"/>
                  </a:cubicBezTo>
                  <a:cubicBezTo>
                    <a:pt x="652" y="1786"/>
                    <a:pt x="678" y="1834"/>
                    <a:pt x="696" y="1881"/>
                  </a:cubicBezTo>
                  <a:cubicBezTo>
                    <a:pt x="720" y="1947"/>
                    <a:pt x="716" y="2017"/>
                    <a:pt x="684" y="2084"/>
                  </a:cubicBezTo>
                  <a:cubicBezTo>
                    <a:pt x="684" y="2085"/>
                    <a:pt x="684" y="2085"/>
                    <a:pt x="684" y="2085"/>
                  </a:cubicBezTo>
                  <a:cubicBezTo>
                    <a:pt x="683" y="2085"/>
                    <a:pt x="683" y="2085"/>
                    <a:pt x="683" y="2085"/>
                  </a:cubicBezTo>
                  <a:cubicBezTo>
                    <a:pt x="677" y="2084"/>
                    <a:pt x="672" y="2084"/>
                    <a:pt x="667" y="2083"/>
                  </a:cubicBezTo>
                  <a:cubicBezTo>
                    <a:pt x="656" y="2082"/>
                    <a:pt x="645" y="2081"/>
                    <a:pt x="635" y="2080"/>
                  </a:cubicBezTo>
                  <a:cubicBezTo>
                    <a:pt x="622" y="2079"/>
                    <a:pt x="606" y="2078"/>
                    <a:pt x="590" y="2079"/>
                  </a:cubicBezTo>
                  <a:cubicBezTo>
                    <a:pt x="533" y="2080"/>
                    <a:pt x="509" y="2095"/>
                    <a:pt x="509" y="2130"/>
                  </a:cubicBezTo>
                  <a:cubicBezTo>
                    <a:pt x="509" y="2164"/>
                    <a:pt x="532" y="2176"/>
                    <a:pt x="591" y="2176"/>
                  </a:cubicBezTo>
                  <a:cubicBezTo>
                    <a:pt x="598" y="2176"/>
                    <a:pt x="598" y="2176"/>
                    <a:pt x="598" y="2176"/>
                  </a:cubicBezTo>
                  <a:cubicBezTo>
                    <a:pt x="638" y="2175"/>
                    <a:pt x="680" y="2175"/>
                    <a:pt x="708" y="2214"/>
                  </a:cubicBezTo>
                  <a:cubicBezTo>
                    <a:pt x="788" y="2324"/>
                    <a:pt x="811" y="2440"/>
                    <a:pt x="777" y="2560"/>
                  </a:cubicBezTo>
                  <a:cubicBezTo>
                    <a:pt x="755" y="2634"/>
                    <a:pt x="708" y="2692"/>
                    <a:pt x="640" y="2728"/>
                  </a:cubicBezTo>
                  <a:cubicBezTo>
                    <a:pt x="571" y="2764"/>
                    <a:pt x="486" y="2775"/>
                    <a:pt x="394" y="2758"/>
                  </a:cubicBezTo>
                  <a:cubicBezTo>
                    <a:pt x="306" y="2742"/>
                    <a:pt x="231" y="2681"/>
                    <a:pt x="189" y="2588"/>
                  </a:cubicBezTo>
                  <a:cubicBezTo>
                    <a:pt x="143" y="2486"/>
                    <a:pt x="148" y="2366"/>
                    <a:pt x="203" y="2276"/>
                  </a:cubicBezTo>
                  <a:cubicBezTo>
                    <a:pt x="207" y="2269"/>
                    <a:pt x="212" y="2262"/>
                    <a:pt x="217" y="2255"/>
                  </a:cubicBezTo>
                  <a:cubicBezTo>
                    <a:pt x="231" y="2235"/>
                    <a:pt x="246" y="2215"/>
                    <a:pt x="244" y="2197"/>
                  </a:cubicBezTo>
                  <a:cubicBezTo>
                    <a:pt x="242" y="2179"/>
                    <a:pt x="224" y="2162"/>
                    <a:pt x="207" y="2145"/>
                  </a:cubicBezTo>
                  <a:cubicBezTo>
                    <a:pt x="201" y="2139"/>
                    <a:pt x="194" y="2133"/>
                    <a:pt x="189" y="2126"/>
                  </a:cubicBezTo>
                  <a:cubicBezTo>
                    <a:pt x="129" y="2057"/>
                    <a:pt x="99" y="1963"/>
                    <a:pt x="110" y="1880"/>
                  </a:cubicBezTo>
                  <a:cubicBezTo>
                    <a:pt x="120" y="1808"/>
                    <a:pt x="160" y="1748"/>
                    <a:pt x="225" y="1705"/>
                  </a:cubicBezTo>
                  <a:cubicBezTo>
                    <a:pt x="226" y="1704"/>
                    <a:pt x="228" y="1703"/>
                    <a:pt x="230" y="1702"/>
                  </a:cubicBezTo>
                  <a:cubicBezTo>
                    <a:pt x="238" y="1697"/>
                    <a:pt x="247" y="1691"/>
                    <a:pt x="249" y="1684"/>
                  </a:cubicBezTo>
                  <a:cubicBezTo>
                    <a:pt x="250" y="1681"/>
                    <a:pt x="250" y="1681"/>
                    <a:pt x="250" y="1681"/>
                  </a:cubicBezTo>
                  <a:cubicBezTo>
                    <a:pt x="255" y="1662"/>
                    <a:pt x="261" y="1638"/>
                    <a:pt x="253" y="1626"/>
                  </a:cubicBezTo>
                  <a:cubicBezTo>
                    <a:pt x="245" y="1615"/>
                    <a:pt x="222" y="1611"/>
                    <a:pt x="204" y="1608"/>
                  </a:cubicBezTo>
                  <a:cubicBezTo>
                    <a:pt x="202" y="1608"/>
                    <a:pt x="200" y="1607"/>
                    <a:pt x="198" y="1607"/>
                  </a:cubicBezTo>
                  <a:cubicBezTo>
                    <a:pt x="193" y="1606"/>
                    <a:pt x="186" y="1610"/>
                    <a:pt x="180" y="1614"/>
                  </a:cubicBezTo>
                  <a:cubicBezTo>
                    <a:pt x="177" y="1616"/>
                    <a:pt x="174" y="1618"/>
                    <a:pt x="171" y="1620"/>
                  </a:cubicBezTo>
                  <a:cubicBezTo>
                    <a:pt x="170" y="1620"/>
                    <a:pt x="170" y="1620"/>
                    <a:pt x="170" y="1620"/>
                  </a:cubicBezTo>
                  <a:cubicBezTo>
                    <a:pt x="170" y="1619"/>
                    <a:pt x="170" y="1619"/>
                    <a:pt x="170" y="1619"/>
                  </a:cubicBezTo>
                  <a:cubicBezTo>
                    <a:pt x="100" y="1509"/>
                    <a:pt x="106" y="1403"/>
                    <a:pt x="187" y="1329"/>
                  </a:cubicBezTo>
                  <a:cubicBezTo>
                    <a:pt x="239" y="1280"/>
                    <a:pt x="239" y="1280"/>
                    <a:pt x="212" y="1216"/>
                  </a:cubicBezTo>
                  <a:cubicBezTo>
                    <a:pt x="211" y="1213"/>
                    <a:pt x="211" y="1213"/>
                    <a:pt x="211" y="1213"/>
                  </a:cubicBezTo>
                  <a:cubicBezTo>
                    <a:pt x="177" y="1130"/>
                    <a:pt x="154" y="1035"/>
                    <a:pt x="242" y="950"/>
                  </a:cubicBezTo>
                  <a:cubicBezTo>
                    <a:pt x="252" y="941"/>
                    <a:pt x="253" y="915"/>
                    <a:pt x="250" y="895"/>
                  </a:cubicBezTo>
                  <a:cubicBezTo>
                    <a:pt x="248" y="877"/>
                    <a:pt x="243" y="859"/>
                    <a:pt x="238" y="842"/>
                  </a:cubicBezTo>
                  <a:cubicBezTo>
                    <a:pt x="234" y="827"/>
                    <a:pt x="229" y="811"/>
                    <a:pt x="227" y="795"/>
                  </a:cubicBezTo>
                  <a:cubicBezTo>
                    <a:pt x="212" y="712"/>
                    <a:pt x="223" y="633"/>
                    <a:pt x="259" y="568"/>
                  </a:cubicBezTo>
                  <a:cubicBezTo>
                    <a:pt x="295" y="502"/>
                    <a:pt x="354" y="453"/>
                    <a:pt x="430" y="425"/>
                  </a:cubicBezTo>
                  <a:cubicBezTo>
                    <a:pt x="474" y="409"/>
                    <a:pt x="524" y="405"/>
                    <a:pt x="572" y="415"/>
                  </a:cubicBezTo>
                  <a:cubicBezTo>
                    <a:pt x="617" y="425"/>
                    <a:pt x="656" y="447"/>
                    <a:pt x="676" y="476"/>
                  </a:cubicBezTo>
                  <a:cubicBezTo>
                    <a:pt x="677" y="477"/>
                    <a:pt x="677" y="477"/>
                    <a:pt x="677" y="477"/>
                  </a:cubicBezTo>
                  <a:cubicBezTo>
                    <a:pt x="676" y="477"/>
                    <a:pt x="676" y="477"/>
                    <a:pt x="676" y="477"/>
                  </a:cubicBezTo>
                  <a:cubicBezTo>
                    <a:pt x="665" y="488"/>
                    <a:pt x="654" y="499"/>
                    <a:pt x="644" y="510"/>
                  </a:cubicBezTo>
                  <a:cubicBezTo>
                    <a:pt x="619" y="534"/>
                    <a:pt x="593" y="559"/>
                    <a:pt x="570" y="585"/>
                  </a:cubicBezTo>
                  <a:cubicBezTo>
                    <a:pt x="558" y="598"/>
                    <a:pt x="552" y="612"/>
                    <a:pt x="554" y="625"/>
                  </a:cubicBezTo>
                  <a:cubicBezTo>
                    <a:pt x="555" y="638"/>
                    <a:pt x="563" y="649"/>
                    <a:pt x="576" y="658"/>
                  </a:cubicBezTo>
                  <a:cubicBezTo>
                    <a:pt x="600" y="675"/>
                    <a:pt x="624" y="670"/>
                    <a:pt x="646" y="643"/>
                  </a:cubicBezTo>
                  <a:cubicBezTo>
                    <a:pt x="734" y="537"/>
                    <a:pt x="875" y="494"/>
                    <a:pt x="1006" y="535"/>
                  </a:cubicBezTo>
                  <a:cubicBezTo>
                    <a:pt x="1093" y="562"/>
                    <a:pt x="1157" y="623"/>
                    <a:pt x="1207" y="728"/>
                  </a:cubicBezTo>
                  <a:cubicBezTo>
                    <a:pt x="1229" y="774"/>
                    <a:pt x="1247" y="780"/>
                    <a:pt x="1294" y="758"/>
                  </a:cubicBezTo>
                  <a:cubicBezTo>
                    <a:pt x="1299" y="756"/>
                    <a:pt x="1303" y="754"/>
                    <a:pt x="1308" y="752"/>
                  </a:cubicBezTo>
                  <a:cubicBezTo>
                    <a:pt x="1343" y="736"/>
                    <a:pt x="1379" y="720"/>
                    <a:pt x="1416" y="710"/>
                  </a:cubicBezTo>
                  <a:cubicBezTo>
                    <a:pt x="1538" y="679"/>
                    <a:pt x="1629" y="698"/>
                    <a:pt x="1700" y="768"/>
                  </a:cubicBezTo>
                  <a:cubicBezTo>
                    <a:pt x="1723" y="791"/>
                    <a:pt x="1739" y="800"/>
                    <a:pt x="1753" y="800"/>
                  </a:cubicBezTo>
                  <a:cubicBezTo>
                    <a:pt x="1767" y="799"/>
                    <a:pt x="1781" y="788"/>
                    <a:pt x="1804" y="761"/>
                  </a:cubicBezTo>
                  <a:cubicBezTo>
                    <a:pt x="1856" y="697"/>
                    <a:pt x="1909" y="651"/>
                    <a:pt x="1965" y="619"/>
                  </a:cubicBezTo>
                  <a:cubicBezTo>
                    <a:pt x="2030" y="583"/>
                    <a:pt x="2098" y="566"/>
                    <a:pt x="2173" y="568"/>
                  </a:cubicBezTo>
                  <a:cubicBezTo>
                    <a:pt x="2288" y="570"/>
                    <a:pt x="2392" y="614"/>
                    <a:pt x="2481" y="697"/>
                  </a:cubicBezTo>
                  <a:cubicBezTo>
                    <a:pt x="2500" y="715"/>
                    <a:pt x="2528" y="730"/>
                    <a:pt x="2555" y="702"/>
                  </a:cubicBezTo>
                  <a:cubicBezTo>
                    <a:pt x="2566" y="691"/>
                    <a:pt x="2571" y="680"/>
                    <a:pt x="2570" y="668"/>
                  </a:cubicBezTo>
                  <a:cubicBezTo>
                    <a:pt x="2570" y="654"/>
                    <a:pt x="2562" y="640"/>
                    <a:pt x="2548" y="627"/>
                  </a:cubicBezTo>
                  <a:cubicBezTo>
                    <a:pt x="2531" y="612"/>
                    <a:pt x="2515" y="598"/>
                    <a:pt x="2497" y="582"/>
                  </a:cubicBezTo>
                  <a:cubicBezTo>
                    <a:pt x="2489" y="575"/>
                    <a:pt x="2481" y="569"/>
                    <a:pt x="2473" y="561"/>
                  </a:cubicBezTo>
                  <a:cubicBezTo>
                    <a:pt x="2472" y="561"/>
                    <a:pt x="2472" y="561"/>
                    <a:pt x="2472" y="561"/>
                  </a:cubicBezTo>
                  <a:cubicBezTo>
                    <a:pt x="2473" y="560"/>
                    <a:pt x="2473" y="560"/>
                    <a:pt x="2473" y="560"/>
                  </a:cubicBezTo>
                  <a:cubicBezTo>
                    <a:pt x="2474" y="558"/>
                    <a:pt x="2475" y="556"/>
                    <a:pt x="2476" y="553"/>
                  </a:cubicBezTo>
                  <a:cubicBezTo>
                    <a:pt x="2479" y="549"/>
                    <a:pt x="2482" y="544"/>
                    <a:pt x="2485" y="539"/>
                  </a:cubicBezTo>
                  <a:cubicBezTo>
                    <a:pt x="2566" y="436"/>
                    <a:pt x="2662" y="391"/>
                    <a:pt x="2777" y="402"/>
                  </a:cubicBezTo>
                  <a:cubicBezTo>
                    <a:pt x="2809" y="405"/>
                    <a:pt x="2834" y="400"/>
                    <a:pt x="2848" y="365"/>
                  </a:cubicBezTo>
                  <a:cubicBezTo>
                    <a:pt x="2887" y="267"/>
                    <a:pt x="2937" y="201"/>
                    <a:pt x="3002" y="162"/>
                  </a:cubicBezTo>
                  <a:cubicBezTo>
                    <a:pt x="3066" y="124"/>
                    <a:pt x="3148" y="111"/>
                    <a:pt x="3252" y="123"/>
                  </a:cubicBezTo>
                  <a:cubicBezTo>
                    <a:pt x="3331" y="133"/>
                    <a:pt x="3401" y="164"/>
                    <a:pt x="3455" y="215"/>
                  </a:cubicBezTo>
                  <a:cubicBezTo>
                    <a:pt x="3509" y="265"/>
                    <a:pt x="3541" y="330"/>
                    <a:pt x="3548" y="402"/>
                  </a:cubicBezTo>
                  <a:cubicBezTo>
                    <a:pt x="3555" y="482"/>
                    <a:pt x="3534" y="563"/>
                    <a:pt x="3481" y="657"/>
                  </a:cubicBezTo>
                  <a:cubicBezTo>
                    <a:pt x="3462" y="690"/>
                    <a:pt x="3460" y="719"/>
                    <a:pt x="3475" y="760"/>
                  </a:cubicBezTo>
                  <a:cubicBezTo>
                    <a:pt x="3525" y="895"/>
                    <a:pt x="3543" y="1021"/>
                    <a:pt x="3528" y="1135"/>
                  </a:cubicBezTo>
                  <a:cubicBezTo>
                    <a:pt x="3512" y="1260"/>
                    <a:pt x="3458" y="1375"/>
                    <a:pt x="3366" y="1479"/>
                  </a:cubicBezTo>
                  <a:cubicBezTo>
                    <a:pt x="3339" y="1508"/>
                    <a:pt x="3346" y="1534"/>
                    <a:pt x="3363" y="1562"/>
                  </a:cubicBezTo>
                  <a:cubicBezTo>
                    <a:pt x="3428" y="1666"/>
                    <a:pt x="3463" y="1769"/>
                    <a:pt x="3469" y="1867"/>
                  </a:cubicBezTo>
                  <a:cubicBezTo>
                    <a:pt x="3476" y="1972"/>
                    <a:pt x="3448" y="2077"/>
                    <a:pt x="3387" y="2179"/>
                  </a:cubicBezTo>
                  <a:cubicBezTo>
                    <a:pt x="3375" y="2197"/>
                    <a:pt x="3372" y="2212"/>
                    <a:pt x="3375" y="2224"/>
                  </a:cubicBezTo>
                  <a:cubicBezTo>
                    <a:pt x="3378" y="2237"/>
                    <a:pt x="3389" y="2248"/>
                    <a:pt x="3408" y="2259"/>
                  </a:cubicBezTo>
                  <a:cubicBezTo>
                    <a:pt x="3465" y="2290"/>
                    <a:pt x="3506" y="2339"/>
                    <a:pt x="3533" y="2407"/>
                  </a:cubicBezTo>
                  <a:cubicBezTo>
                    <a:pt x="3570" y="2501"/>
                    <a:pt x="3573" y="2613"/>
                    <a:pt x="3540" y="2722"/>
                  </a:cubicBezTo>
                  <a:cubicBezTo>
                    <a:pt x="3507" y="2831"/>
                    <a:pt x="3444" y="2923"/>
                    <a:pt x="3361" y="2981"/>
                  </a:cubicBezTo>
                  <a:cubicBezTo>
                    <a:pt x="3348" y="2990"/>
                    <a:pt x="3334" y="2998"/>
                    <a:pt x="3319" y="3006"/>
                  </a:cubicBezTo>
                  <a:cubicBezTo>
                    <a:pt x="3311" y="3010"/>
                    <a:pt x="3303" y="3014"/>
                    <a:pt x="3295" y="3018"/>
                  </a:cubicBezTo>
                  <a:cubicBezTo>
                    <a:pt x="3294" y="3019"/>
                    <a:pt x="3294" y="3019"/>
                    <a:pt x="3294" y="3019"/>
                  </a:cubicBezTo>
                  <a:cubicBezTo>
                    <a:pt x="3294" y="3017"/>
                    <a:pt x="3294" y="3017"/>
                    <a:pt x="3294" y="3017"/>
                  </a:cubicBezTo>
                  <a:cubicBezTo>
                    <a:pt x="3293" y="3010"/>
                    <a:pt x="3293" y="3004"/>
                    <a:pt x="3293" y="2998"/>
                  </a:cubicBezTo>
                  <a:cubicBezTo>
                    <a:pt x="3292" y="2988"/>
                    <a:pt x="3292" y="2980"/>
                    <a:pt x="3291" y="2972"/>
                  </a:cubicBezTo>
                  <a:cubicBezTo>
                    <a:pt x="3288" y="2943"/>
                    <a:pt x="3273" y="2926"/>
                    <a:pt x="3246" y="2926"/>
                  </a:cubicBezTo>
                  <a:cubicBezTo>
                    <a:pt x="3216" y="2924"/>
                    <a:pt x="3199" y="2941"/>
                    <a:pt x="3195" y="2972"/>
                  </a:cubicBezTo>
                  <a:cubicBezTo>
                    <a:pt x="3194" y="2987"/>
                    <a:pt x="3194" y="3002"/>
                    <a:pt x="3195" y="3017"/>
                  </a:cubicBezTo>
                  <a:cubicBezTo>
                    <a:pt x="3203" y="3110"/>
                    <a:pt x="3164" y="3178"/>
                    <a:pt x="3130" y="3219"/>
                  </a:cubicBezTo>
                  <a:cubicBezTo>
                    <a:pt x="3088" y="3268"/>
                    <a:pt x="3030" y="3307"/>
                    <a:pt x="2970" y="3324"/>
                  </a:cubicBezTo>
                  <a:cubicBezTo>
                    <a:pt x="2882" y="3349"/>
                    <a:pt x="2798" y="3354"/>
                    <a:pt x="2720" y="3338"/>
                  </a:cubicBezTo>
                  <a:cubicBezTo>
                    <a:pt x="2640" y="3322"/>
                    <a:pt x="2565" y="3285"/>
                    <a:pt x="2495" y="3228"/>
                  </a:cubicBezTo>
                  <a:cubicBezTo>
                    <a:pt x="2473" y="3211"/>
                    <a:pt x="2457" y="3203"/>
                    <a:pt x="2442" y="3205"/>
                  </a:cubicBezTo>
                  <a:cubicBezTo>
                    <a:pt x="2431" y="3206"/>
                    <a:pt x="2421" y="3213"/>
                    <a:pt x="2411" y="3226"/>
                  </a:cubicBezTo>
                  <a:cubicBezTo>
                    <a:pt x="2373" y="3277"/>
                    <a:pt x="2310" y="3307"/>
                    <a:pt x="2233" y="3311"/>
                  </a:cubicBezTo>
                  <a:cubicBezTo>
                    <a:pt x="2141" y="3316"/>
                    <a:pt x="2042" y="3283"/>
                    <a:pt x="1992" y="3230"/>
                  </a:cubicBezTo>
                  <a:cubicBezTo>
                    <a:pt x="1931" y="3166"/>
                    <a:pt x="1887" y="3091"/>
                    <a:pt x="1859" y="3001"/>
                  </a:cubicBezTo>
                  <a:cubicBezTo>
                    <a:pt x="1847" y="2962"/>
                    <a:pt x="1828" y="2948"/>
                    <a:pt x="1796" y="2956"/>
                  </a:cubicBezTo>
                  <a:cubicBezTo>
                    <a:pt x="1784" y="2959"/>
                    <a:pt x="1774" y="2965"/>
                    <a:pt x="1769" y="2975"/>
                  </a:cubicBezTo>
                  <a:cubicBezTo>
                    <a:pt x="1761" y="2988"/>
                    <a:pt x="1760" y="3008"/>
                    <a:pt x="1767" y="3031"/>
                  </a:cubicBezTo>
                  <a:cubicBezTo>
                    <a:pt x="1793" y="3119"/>
                    <a:pt x="1834" y="3196"/>
                    <a:pt x="1889" y="3262"/>
                  </a:cubicBezTo>
                  <a:cubicBezTo>
                    <a:pt x="1943" y="3326"/>
                    <a:pt x="2002" y="3366"/>
                    <a:pt x="2068" y="3386"/>
                  </a:cubicBezTo>
                  <a:cubicBezTo>
                    <a:pt x="2221" y="3431"/>
                    <a:pt x="2348" y="3411"/>
                    <a:pt x="2455" y="3324"/>
                  </a:cubicBezTo>
                  <a:cubicBezTo>
                    <a:pt x="2456" y="3323"/>
                    <a:pt x="2456" y="3323"/>
                    <a:pt x="2456" y="3323"/>
                  </a:cubicBezTo>
                  <a:cubicBezTo>
                    <a:pt x="2456" y="3324"/>
                    <a:pt x="2456" y="3324"/>
                    <a:pt x="2456" y="3324"/>
                  </a:cubicBezTo>
                  <a:cubicBezTo>
                    <a:pt x="2572" y="3410"/>
                    <a:pt x="2702" y="3450"/>
                    <a:pt x="2841" y="3443"/>
                  </a:cubicBezTo>
                  <a:cubicBezTo>
                    <a:pt x="2948" y="3438"/>
                    <a:pt x="3038" y="3412"/>
                    <a:pt x="3109" y="3366"/>
                  </a:cubicBezTo>
                  <a:cubicBezTo>
                    <a:pt x="3185" y="3317"/>
                    <a:pt x="3242" y="3242"/>
                    <a:pt x="3278" y="3145"/>
                  </a:cubicBezTo>
                  <a:cubicBezTo>
                    <a:pt x="3283" y="3132"/>
                    <a:pt x="3299" y="3120"/>
                    <a:pt x="3313" y="3115"/>
                  </a:cubicBezTo>
                  <a:cubicBezTo>
                    <a:pt x="3379" y="3090"/>
                    <a:pt x="3438" y="3051"/>
                    <a:pt x="3492" y="2995"/>
                  </a:cubicBezTo>
                  <a:cubicBezTo>
                    <a:pt x="3606" y="2879"/>
                    <a:pt x="3669" y="2701"/>
                    <a:pt x="3658" y="2531"/>
                  </a:cubicBezTo>
                  <a:cubicBezTo>
                    <a:pt x="3650" y="2391"/>
                    <a:pt x="3591" y="2271"/>
                    <a:pt x="3494" y="2194"/>
                  </a:cubicBezTo>
                  <a:cubicBezTo>
                    <a:pt x="3493" y="2193"/>
                    <a:pt x="3493" y="2193"/>
                    <a:pt x="3493" y="2193"/>
                  </a:cubicBezTo>
                  <a:cubicBezTo>
                    <a:pt x="3494" y="2192"/>
                    <a:pt x="3494" y="2192"/>
                    <a:pt x="3494" y="2192"/>
                  </a:cubicBezTo>
                  <a:cubicBezTo>
                    <a:pt x="3498" y="2182"/>
                    <a:pt x="3502" y="2172"/>
                    <a:pt x="3507" y="2162"/>
                  </a:cubicBezTo>
                  <a:cubicBezTo>
                    <a:pt x="3516" y="2140"/>
                    <a:pt x="3526" y="2117"/>
                    <a:pt x="3534" y="2095"/>
                  </a:cubicBezTo>
                  <a:cubicBezTo>
                    <a:pt x="3592" y="1918"/>
                    <a:pt x="3573" y="1742"/>
                    <a:pt x="3473" y="1557"/>
                  </a:cubicBezTo>
                  <a:cubicBezTo>
                    <a:pt x="3473" y="1557"/>
                    <a:pt x="3473" y="1557"/>
                    <a:pt x="3473" y="1557"/>
                  </a:cubicBezTo>
                  <a:cubicBezTo>
                    <a:pt x="3463" y="1538"/>
                    <a:pt x="3455" y="1524"/>
                    <a:pt x="3473" y="1502"/>
                  </a:cubicBezTo>
                  <a:cubicBezTo>
                    <a:pt x="3551" y="1401"/>
                    <a:pt x="3601" y="1291"/>
                    <a:pt x="3620" y="1173"/>
                  </a:cubicBezTo>
                  <a:cubicBezTo>
                    <a:pt x="3638" y="1062"/>
                    <a:pt x="3630" y="941"/>
                    <a:pt x="3595" y="815"/>
                  </a:cubicBezTo>
                  <a:cubicBezTo>
                    <a:pt x="3573" y="738"/>
                    <a:pt x="3576" y="682"/>
                    <a:pt x="3605" y="618"/>
                  </a:cubicBezTo>
                  <a:cubicBezTo>
                    <a:pt x="3677" y="453"/>
                    <a:pt x="3660" y="304"/>
                    <a:pt x="3553" y="176"/>
                  </a:cubicBezTo>
                  <a:cubicBezTo>
                    <a:pt x="3460" y="65"/>
                    <a:pt x="3281" y="2"/>
                    <a:pt x="3118" y="24"/>
                  </a:cubicBezTo>
                  <a:cubicBezTo>
                    <a:pt x="2965" y="44"/>
                    <a:pt x="2845" y="132"/>
                    <a:pt x="2779" y="272"/>
                  </a:cubicBezTo>
                  <a:cubicBezTo>
                    <a:pt x="2773" y="286"/>
                    <a:pt x="2755" y="302"/>
                    <a:pt x="2742" y="302"/>
                  </a:cubicBezTo>
                  <a:cubicBezTo>
                    <a:pt x="2604" y="306"/>
                    <a:pt x="2492" y="368"/>
                    <a:pt x="2400" y="491"/>
                  </a:cubicBezTo>
                  <a:cubicBezTo>
                    <a:pt x="2386" y="511"/>
                    <a:pt x="2374" y="514"/>
                    <a:pt x="2352" y="506"/>
                  </a:cubicBezTo>
                  <a:cubicBezTo>
                    <a:pt x="2260" y="471"/>
                    <a:pt x="2170" y="461"/>
                    <a:pt x="2084" y="477"/>
                  </a:cubicBezTo>
                  <a:cubicBezTo>
                    <a:pt x="2001" y="491"/>
                    <a:pt x="1918" y="530"/>
                    <a:pt x="1840" y="591"/>
                  </a:cubicBezTo>
                  <a:cubicBezTo>
                    <a:pt x="1818" y="609"/>
                    <a:pt x="1797" y="628"/>
                    <a:pt x="1775" y="648"/>
                  </a:cubicBezTo>
                  <a:cubicBezTo>
                    <a:pt x="1765" y="657"/>
                    <a:pt x="1755" y="667"/>
                    <a:pt x="1744" y="676"/>
                  </a:cubicBezTo>
                  <a:cubicBezTo>
                    <a:pt x="1744" y="677"/>
                    <a:pt x="1744" y="677"/>
                    <a:pt x="1744" y="677"/>
                  </a:cubicBezTo>
                  <a:cubicBezTo>
                    <a:pt x="1743" y="676"/>
                    <a:pt x="1743" y="676"/>
                    <a:pt x="1743" y="676"/>
                  </a:cubicBezTo>
                  <a:cubicBezTo>
                    <a:pt x="1673" y="619"/>
                    <a:pt x="1598" y="594"/>
                    <a:pt x="1519" y="602"/>
                  </a:cubicBezTo>
                  <a:cubicBezTo>
                    <a:pt x="1463" y="607"/>
                    <a:pt x="1409" y="617"/>
                    <a:pt x="1351" y="629"/>
                  </a:cubicBezTo>
                  <a:cubicBezTo>
                    <a:pt x="1327" y="633"/>
                    <a:pt x="1301" y="638"/>
                    <a:pt x="1276" y="643"/>
                  </a:cubicBezTo>
                  <a:cubicBezTo>
                    <a:pt x="1276" y="643"/>
                    <a:pt x="1276" y="643"/>
                    <a:pt x="1275" y="644"/>
                  </a:cubicBezTo>
                  <a:cubicBezTo>
                    <a:pt x="1275" y="644"/>
                    <a:pt x="1275" y="644"/>
                    <a:pt x="1275" y="644"/>
                  </a:cubicBezTo>
                  <a:cubicBezTo>
                    <a:pt x="1275" y="644"/>
                    <a:pt x="1275" y="644"/>
                    <a:pt x="1275" y="644"/>
                  </a:cubicBezTo>
                  <a:cubicBezTo>
                    <a:pt x="1274" y="644"/>
                    <a:pt x="1274" y="644"/>
                    <a:pt x="1274" y="644"/>
                  </a:cubicBezTo>
                  <a:cubicBezTo>
                    <a:pt x="1274" y="644"/>
                    <a:pt x="1274" y="644"/>
                    <a:pt x="1274" y="644"/>
                  </a:cubicBezTo>
                  <a:cubicBezTo>
                    <a:pt x="1274" y="644"/>
                    <a:pt x="1274" y="644"/>
                    <a:pt x="1274" y="644"/>
                  </a:cubicBezTo>
                  <a:cubicBezTo>
                    <a:pt x="1272" y="642"/>
                    <a:pt x="1270" y="640"/>
                    <a:pt x="1269" y="637"/>
                  </a:cubicBezTo>
                  <a:cubicBezTo>
                    <a:pt x="1213" y="548"/>
                    <a:pt x="1150" y="488"/>
                    <a:pt x="1076" y="456"/>
                  </a:cubicBezTo>
                  <a:cubicBezTo>
                    <a:pt x="1002" y="424"/>
                    <a:pt x="915" y="417"/>
                    <a:pt x="809" y="435"/>
                  </a:cubicBezTo>
                  <a:cubicBezTo>
                    <a:pt x="792" y="438"/>
                    <a:pt x="770" y="424"/>
                    <a:pt x="763" y="419"/>
                  </a:cubicBezTo>
                  <a:cubicBezTo>
                    <a:pt x="750" y="410"/>
                    <a:pt x="738" y="400"/>
                    <a:pt x="726" y="390"/>
                  </a:cubicBezTo>
                  <a:cubicBezTo>
                    <a:pt x="708" y="375"/>
                    <a:pt x="689" y="359"/>
                    <a:pt x="669" y="349"/>
                  </a:cubicBezTo>
                  <a:cubicBezTo>
                    <a:pt x="587" y="307"/>
                    <a:pt x="489" y="301"/>
                    <a:pt x="395" y="334"/>
                  </a:cubicBezTo>
                  <a:cubicBezTo>
                    <a:pt x="302" y="365"/>
                    <a:pt x="222" y="432"/>
                    <a:pt x="176" y="517"/>
                  </a:cubicBezTo>
                  <a:cubicBezTo>
                    <a:pt x="120" y="619"/>
                    <a:pt x="110" y="733"/>
                    <a:pt x="143" y="875"/>
                  </a:cubicBezTo>
                  <a:cubicBezTo>
                    <a:pt x="145" y="884"/>
                    <a:pt x="149" y="906"/>
                    <a:pt x="141" y="917"/>
                  </a:cubicBezTo>
                  <a:cubicBezTo>
                    <a:pt x="77" y="1002"/>
                    <a:pt x="68" y="1099"/>
                    <a:pt x="110" y="1221"/>
                  </a:cubicBezTo>
                  <a:cubicBezTo>
                    <a:pt x="119" y="1246"/>
                    <a:pt x="114" y="1259"/>
                    <a:pt x="100" y="1279"/>
                  </a:cubicBezTo>
                  <a:cubicBezTo>
                    <a:pt x="73" y="1319"/>
                    <a:pt x="45" y="1362"/>
                    <a:pt x="32" y="1408"/>
                  </a:cubicBezTo>
                  <a:cubicBezTo>
                    <a:pt x="19" y="1458"/>
                    <a:pt x="11" y="1532"/>
                    <a:pt x="78" y="1660"/>
                  </a:cubicBezTo>
                  <a:cubicBezTo>
                    <a:pt x="84" y="1671"/>
                    <a:pt x="88" y="1693"/>
                    <a:pt x="82" y="1703"/>
                  </a:cubicBezTo>
                  <a:cubicBezTo>
                    <a:pt x="25" y="1782"/>
                    <a:pt x="2" y="1870"/>
                    <a:pt x="13" y="1964"/>
                  </a:cubicBezTo>
                  <a:cubicBezTo>
                    <a:pt x="23" y="2041"/>
                    <a:pt x="57" y="2120"/>
                    <a:pt x="110" y="2185"/>
                  </a:cubicBezTo>
                  <a:cubicBezTo>
                    <a:pt x="118" y="2195"/>
                    <a:pt x="124" y="2216"/>
                    <a:pt x="118" y="2226"/>
                  </a:cubicBezTo>
                  <a:cubicBezTo>
                    <a:pt x="76" y="2305"/>
                    <a:pt x="61" y="2395"/>
                    <a:pt x="70" y="2509"/>
                  </a:cubicBezTo>
                  <a:cubicBezTo>
                    <a:pt x="85" y="2691"/>
                    <a:pt x="210" y="2827"/>
                    <a:pt x="387" y="2856"/>
                  </a:cubicBezTo>
                  <a:cubicBezTo>
                    <a:pt x="472" y="2870"/>
                    <a:pt x="551" y="2864"/>
                    <a:pt x="622" y="2837"/>
                  </a:cubicBezTo>
                  <a:cubicBezTo>
                    <a:pt x="650" y="2827"/>
                    <a:pt x="667" y="2830"/>
                    <a:pt x="694" y="2852"/>
                  </a:cubicBezTo>
                  <a:cubicBezTo>
                    <a:pt x="746" y="2895"/>
                    <a:pt x="802" y="2940"/>
                    <a:pt x="865" y="2970"/>
                  </a:cubicBezTo>
                  <a:cubicBezTo>
                    <a:pt x="1003" y="3037"/>
                    <a:pt x="1145" y="3014"/>
                    <a:pt x="1290" y="2982"/>
                  </a:cubicBezTo>
                  <a:cubicBezTo>
                    <a:pt x="1303" y="2979"/>
                    <a:pt x="1312" y="2973"/>
                    <a:pt x="1318" y="2963"/>
                  </a:cubicBezTo>
                  <a:cubicBezTo>
                    <a:pt x="1325" y="2953"/>
                    <a:pt x="1326" y="2939"/>
                    <a:pt x="1323" y="2925"/>
                  </a:cubicBezTo>
                  <a:cubicBezTo>
                    <a:pt x="1316" y="2898"/>
                    <a:pt x="1296" y="2885"/>
                    <a:pt x="1268" y="2889"/>
                  </a:cubicBezTo>
                  <a:cubicBezTo>
                    <a:pt x="1247" y="2891"/>
                    <a:pt x="1227" y="2895"/>
                    <a:pt x="1206" y="2899"/>
                  </a:cubicBezTo>
                  <a:cubicBezTo>
                    <a:pt x="1191" y="2902"/>
                    <a:pt x="1175" y="2905"/>
                    <a:pt x="1159" y="2908"/>
                  </a:cubicBezTo>
                  <a:cubicBezTo>
                    <a:pt x="995" y="2933"/>
                    <a:pt x="860" y="2890"/>
                    <a:pt x="755" y="2778"/>
                  </a:cubicBezTo>
                  <a:cubicBezTo>
                    <a:pt x="755" y="2777"/>
                    <a:pt x="755" y="2777"/>
                    <a:pt x="755" y="2777"/>
                  </a:cubicBezTo>
                  <a:cubicBezTo>
                    <a:pt x="755" y="2777"/>
                    <a:pt x="755" y="2777"/>
                    <a:pt x="755" y="2777"/>
                  </a:cubicBezTo>
                  <a:cubicBezTo>
                    <a:pt x="765" y="2762"/>
                    <a:pt x="776" y="2748"/>
                    <a:pt x="787" y="2735"/>
                  </a:cubicBezTo>
                  <a:cubicBezTo>
                    <a:pt x="810" y="2705"/>
                    <a:pt x="832" y="2676"/>
                    <a:pt x="847" y="2644"/>
                  </a:cubicBezTo>
                  <a:cubicBezTo>
                    <a:pt x="919" y="2485"/>
                    <a:pt x="901" y="2327"/>
                    <a:pt x="790" y="2160"/>
                  </a:cubicBezTo>
                  <a:cubicBezTo>
                    <a:pt x="782" y="2147"/>
                    <a:pt x="776" y="2126"/>
                    <a:pt x="780" y="2113"/>
                  </a:cubicBezTo>
                  <a:cubicBezTo>
                    <a:pt x="805" y="2044"/>
                    <a:pt x="813" y="1974"/>
                    <a:pt x="802" y="1907"/>
                  </a:cubicBezTo>
                  <a:cubicBezTo>
                    <a:pt x="792" y="1843"/>
                    <a:pt x="766" y="1779"/>
                    <a:pt x="724" y="1716"/>
                  </a:cubicBezTo>
                  <a:cubicBezTo>
                    <a:pt x="709" y="1693"/>
                    <a:pt x="708" y="1678"/>
                    <a:pt x="720" y="1656"/>
                  </a:cubicBezTo>
                  <a:cubicBezTo>
                    <a:pt x="776" y="1548"/>
                    <a:pt x="794" y="1433"/>
                    <a:pt x="775" y="1314"/>
                  </a:cubicBezTo>
                  <a:cubicBezTo>
                    <a:pt x="772" y="1300"/>
                    <a:pt x="770" y="1285"/>
                    <a:pt x="768" y="1275"/>
                  </a:cubicBezTo>
                  <a:cubicBezTo>
                    <a:pt x="767" y="1266"/>
                    <a:pt x="767" y="1266"/>
                    <a:pt x="767" y="1266"/>
                  </a:cubicBezTo>
                  <a:cubicBezTo>
                    <a:pt x="767" y="1265"/>
                    <a:pt x="767" y="1265"/>
                    <a:pt x="767" y="1265"/>
                  </a:cubicBezTo>
                  <a:cubicBezTo>
                    <a:pt x="1044" y="1155"/>
                    <a:pt x="1044" y="1155"/>
                    <a:pt x="1044" y="1155"/>
                  </a:cubicBezTo>
                  <a:cubicBezTo>
                    <a:pt x="1044" y="1155"/>
                    <a:pt x="1044" y="1155"/>
                    <a:pt x="1044" y="1155"/>
                  </a:cubicBezTo>
                  <a:cubicBezTo>
                    <a:pt x="1053" y="1161"/>
                    <a:pt x="1063" y="1168"/>
                    <a:pt x="1074" y="1175"/>
                  </a:cubicBezTo>
                  <a:cubicBezTo>
                    <a:pt x="1099" y="1191"/>
                    <a:pt x="1128" y="1210"/>
                    <a:pt x="1158" y="1225"/>
                  </a:cubicBezTo>
                  <a:cubicBezTo>
                    <a:pt x="1187" y="1239"/>
                    <a:pt x="1218" y="1250"/>
                    <a:pt x="1250" y="1261"/>
                  </a:cubicBezTo>
                  <a:cubicBezTo>
                    <a:pt x="1264" y="1265"/>
                    <a:pt x="1278" y="1270"/>
                    <a:pt x="1292" y="1276"/>
                  </a:cubicBezTo>
                  <a:cubicBezTo>
                    <a:pt x="1293" y="1276"/>
                    <a:pt x="1293" y="1276"/>
                    <a:pt x="1293" y="1276"/>
                  </a:cubicBezTo>
                  <a:cubicBezTo>
                    <a:pt x="1293" y="1277"/>
                    <a:pt x="1293" y="1277"/>
                    <a:pt x="1293" y="1277"/>
                  </a:cubicBezTo>
                  <a:cubicBezTo>
                    <a:pt x="1293" y="1279"/>
                    <a:pt x="1293" y="1281"/>
                    <a:pt x="1293" y="1283"/>
                  </a:cubicBezTo>
                  <a:cubicBezTo>
                    <a:pt x="1292" y="1289"/>
                    <a:pt x="1292" y="1294"/>
                    <a:pt x="1291" y="1300"/>
                  </a:cubicBezTo>
                  <a:cubicBezTo>
                    <a:pt x="1270" y="1445"/>
                    <a:pt x="1297" y="1574"/>
                    <a:pt x="1372" y="1684"/>
                  </a:cubicBezTo>
                  <a:cubicBezTo>
                    <a:pt x="1438" y="1781"/>
                    <a:pt x="1542" y="1861"/>
                    <a:pt x="1672" y="1916"/>
                  </a:cubicBezTo>
                  <a:cubicBezTo>
                    <a:pt x="1700" y="1928"/>
                    <a:pt x="1722" y="1919"/>
                    <a:pt x="1735" y="1891"/>
                  </a:cubicBezTo>
                  <a:cubicBezTo>
                    <a:pt x="1746" y="1867"/>
                    <a:pt x="1739" y="1845"/>
                    <a:pt x="1713" y="1830"/>
                  </a:cubicBezTo>
                  <a:cubicBezTo>
                    <a:pt x="1707" y="1826"/>
                    <a:pt x="1701" y="1824"/>
                    <a:pt x="1695" y="1821"/>
                  </a:cubicBezTo>
                  <a:cubicBezTo>
                    <a:pt x="1691" y="1819"/>
                    <a:pt x="1687" y="1818"/>
                    <a:pt x="1684" y="1816"/>
                  </a:cubicBezTo>
                  <a:cubicBezTo>
                    <a:pt x="1595" y="1773"/>
                    <a:pt x="1532" y="1726"/>
                    <a:pt x="1483" y="1668"/>
                  </a:cubicBezTo>
                  <a:cubicBezTo>
                    <a:pt x="1391" y="1560"/>
                    <a:pt x="1361" y="1432"/>
                    <a:pt x="1392" y="1286"/>
                  </a:cubicBezTo>
                  <a:cubicBezTo>
                    <a:pt x="1392" y="1285"/>
                    <a:pt x="1392" y="1285"/>
                    <a:pt x="1392" y="1285"/>
                  </a:cubicBezTo>
                  <a:cubicBezTo>
                    <a:pt x="1392" y="1285"/>
                    <a:pt x="1392" y="1285"/>
                    <a:pt x="1392" y="1285"/>
                  </a:cubicBezTo>
                  <a:cubicBezTo>
                    <a:pt x="1410" y="1283"/>
                    <a:pt x="1427" y="1280"/>
                    <a:pt x="1444" y="1278"/>
                  </a:cubicBezTo>
                  <a:cubicBezTo>
                    <a:pt x="1485" y="1272"/>
                    <a:pt x="1523" y="1266"/>
                    <a:pt x="1562" y="1262"/>
                  </a:cubicBezTo>
                  <a:cubicBezTo>
                    <a:pt x="1596" y="1259"/>
                    <a:pt x="1621" y="1262"/>
                    <a:pt x="1640" y="1270"/>
                  </a:cubicBezTo>
                  <a:cubicBezTo>
                    <a:pt x="1745" y="1316"/>
                    <a:pt x="1848" y="1340"/>
                    <a:pt x="1946" y="1340"/>
                  </a:cubicBezTo>
                  <a:cubicBezTo>
                    <a:pt x="1947" y="1340"/>
                    <a:pt x="1947" y="1340"/>
                    <a:pt x="1948" y="1340"/>
                  </a:cubicBezTo>
                  <a:cubicBezTo>
                    <a:pt x="2051" y="1340"/>
                    <a:pt x="2152" y="1314"/>
                    <a:pt x="2248" y="1262"/>
                  </a:cubicBezTo>
                  <a:cubicBezTo>
                    <a:pt x="2296" y="1236"/>
                    <a:pt x="2339" y="1239"/>
                    <a:pt x="2385" y="1243"/>
                  </a:cubicBezTo>
                  <a:cubicBezTo>
                    <a:pt x="2399" y="1244"/>
                    <a:pt x="2414" y="1245"/>
                    <a:pt x="2429" y="1245"/>
                  </a:cubicBezTo>
                  <a:cubicBezTo>
                    <a:pt x="2431" y="1245"/>
                    <a:pt x="2431" y="1245"/>
                    <a:pt x="2431" y="1245"/>
                  </a:cubicBezTo>
                  <a:cubicBezTo>
                    <a:pt x="2419" y="1262"/>
                    <a:pt x="2419" y="1262"/>
                    <a:pt x="2419" y="1262"/>
                  </a:cubicBezTo>
                  <a:cubicBezTo>
                    <a:pt x="2413" y="1271"/>
                    <a:pt x="2408" y="1278"/>
                    <a:pt x="2403" y="1285"/>
                  </a:cubicBezTo>
                  <a:cubicBezTo>
                    <a:pt x="2326" y="1394"/>
                    <a:pt x="2299" y="1506"/>
                    <a:pt x="2320" y="1626"/>
                  </a:cubicBezTo>
                  <a:cubicBezTo>
                    <a:pt x="2335" y="1709"/>
                    <a:pt x="2370" y="1788"/>
                    <a:pt x="2426" y="1868"/>
                  </a:cubicBezTo>
                  <a:cubicBezTo>
                    <a:pt x="2444" y="1893"/>
                    <a:pt x="2468" y="1898"/>
                    <a:pt x="2493" y="1882"/>
                  </a:cubicBezTo>
                  <a:cubicBezTo>
                    <a:pt x="2517" y="1866"/>
                    <a:pt x="2522" y="1842"/>
                    <a:pt x="2506" y="1815"/>
                  </a:cubicBezTo>
                  <a:cubicBezTo>
                    <a:pt x="2502" y="1808"/>
                    <a:pt x="2497" y="1800"/>
                    <a:pt x="2493" y="1793"/>
                  </a:cubicBezTo>
                  <a:cubicBezTo>
                    <a:pt x="2489" y="1788"/>
                    <a:pt x="2486" y="1783"/>
                    <a:pt x="2482" y="1777"/>
                  </a:cubicBezTo>
                  <a:cubicBezTo>
                    <a:pt x="2357" y="1569"/>
                    <a:pt x="2400" y="1365"/>
                    <a:pt x="2598" y="1231"/>
                  </a:cubicBezTo>
                  <a:cubicBezTo>
                    <a:pt x="2639" y="1203"/>
                    <a:pt x="2686" y="1184"/>
                    <a:pt x="2735" y="1164"/>
                  </a:cubicBezTo>
                  <a:cubicBezTo>
                    <a:pt x="2757" y="1155"/>
                    <a:pt x="2780" y="1146"/>
                    <a:pt x="2803" y="1136"/>
                  </a:cubicBezTo>
                  <a:cubicBezTo>
                    <a:pt x="2804" y="1135"/>
                    <a:pt x="2804" y="1135"/>
                    <a:pt x="2804" y="1135"/>
                  </a:cubicBezTo>
                  <a:cubicBezTo>
                    <a:pt x="2804" y="1137"/>
                    <a:pt x="2804" y="1137"/>
                    <a:pt x="2804" y="1137"/>
                  </a:cubicBezTo>
                  <a:cubicBezTo>
                    <a:pt x="2773" y="1293"/>
                    <a:pt x="2802" y="1441"/>
                    <a:pt x="2895" y="1589"/>
                  </a:cubicBezTo>
                  <a:cubicBezTo>
                    <a:pt x="2900" y="1598"/>
                    <a:pt x="2903" y="1614"/>
                    <a:pt x="2899" y="1623"/>
                  </a:cubicBezTo>
                  <a:cubicBezTo>
                    <a:pt x="2883" y="1654"/>
                    <a:pt x="2867" y="1685"/>
                    <a:pt x="2849" y="1717"/>
                  </a:cubicBezTo>
                  <a:cubicBezTo>
                    <a:pt x="2843" y="1728"/>
                    <a:pt x="2837" y="1740"/>
                    <a:pt x="2830" y="1752"/>
                  </a:cubicBezTo>
                  <a:cubicBezTo>
                    <a:pt x="2830" y="1753"/>
                    <a:pt x="2830" y="1753"/>
                    <a:pt x="2830" y="1753"/>
                  </a:cubicBezTo>
                  <a:cubicBezTo>
                    <a:pt x="2829" y="1752"/>
                    <a:pt x="2829" y="1752"/>
                    <a:pt x="2829" y="1752"/>
                  </a:cubicBezTo>
                  <a:cubicBezTo>
                    <a:pt x="2753" y="1721"/>
                    <a:pt x="2709" y="1671"/>
                    <a:pt x="2697" y="1605"/>
                  </a:cubicBezTo>
                  <a:cubicBezTo>
                    <a:pt x="2691" y="1566"/>
                    <a:pt x="2693" y="1525"/>
                    <a:pt x="2696" y="1485"/>
                  </a:cubicBezTo>
                  <a:cubicBezTo>
                    <a:pt x="2697" y="1474"/>
                    <a:pt x="2697" y="1474"/>
                    <a:pt x="2697" y="1474"/>
                  </a:cubicBezTo>
                  <a:cubicBezTo>
                    <a:pt x="2699" y="1432"/>
                    <a:pt x="2687" y="1410"/>
                    <a:pt x="2658" y="1407"/>
                  </a:cubicBezTo>
                  <a:cubicBezTo>
                    <a:pt x="2626" y="1403"/>
                    <a:pt x="2608" y="1419"/>
                    <a:pt x="2600" y="1455"/>
                  </a:cubicBezTo>
                  <a:cubicBezTo>
                    <a:pt x="2583" y="1539"/>
                    <a:pt x="2591" y="1619"/>
                    <a:pt x="2622" y="1686"/>
                  </a:cubicBezTo>
                  <a:cubicBezTo>
                    <a:pt x="2654" y="1757"/>
                    <a:pt x="2713" y="1811"/>
                    <a:pt x="2790" y="1842"/>
                  </a:cubicBezTo>
                  <a:cubicBezTo>
                    <a:pt x="2801" y="1846"/>
                    <a:pt x="2814" y="1866"/>
                    <a:pt x="2813" y="1878"/>
                  </a:cubicBezTo>
                  <a:cubicBezTo>
                    <a:pt x="2812" y="1987"/>
                    <a:pt x="2837" y="2091"/>
                    <a:pt x="2889" y="2198"/>
                  </a:cubicBezTo>
                  <a:cubicBezTo>
                    <a:pt x="2900" y="2219"/>
                    <a:pt x="2898" y="2233"/>
                    <a:pt x="2883" y="2253"/>
                  </a:cubicBezTo>
                  <a:cubicBezTo>
                    <a:pt x="2827" y="2326"/>
                    <a:pt x="2792" y="2408"/>
                    <a:pt x="2778" y="2495"/>
                  </a:cubicBezTo>
                  <a:cubicBezTo>
                    <a:pt x="2774" y="2524"/>
                    <a:pt x="2771" y="2553"/>
                    <a:pt x="2769" y="2584"/>
                  </a:cubicBezTo>
                  <a:cubicBezTo>
                    <a:pt x="2767" y="2598"/>
                    <a:pt x="2766" y="2613"/>
                    <a:pt x="2765" y="2627"/>
                  </a:cubicBezTo>
                  <a:cubicBezTo>
                    <a:pt x="2765" y="2628"/>
                    <a:pt x="2765" y="2628"/>
                    <a:pt x="2765" y="2628"/>
                  </a:cubicBezTo>
                  <a:cubicBezTo>
                    <a:pt x="2764" y="2628"/>
                    <a:pt x="2764" y="2628"/>
                    <a:pt x="2764" y="2628"/>
                  </a:cubicBezTo>
                  <a:cubicBezTo>
                    <a:pt x="2647" y="2606"/>
                    <a:pt x="2534" y="2632"/>
                    <a:pt x="2418" y="2706"/>
                  </a:cubicBezTo>
                  <a:cubicBezTo>
                    <a:pt x="2417" y="2706"/>
                    <a:pt x="2417" y="2706"/>
                    <a:pt x="2417" y="2706"/>
                  </a:cubicBezTo>
                  <a:cubicBezTo>
                    <a:pt x="2416" y="2706"/>
                    <a:pt x="2416" y="2706"/>
                    <a:pt x="2416" y="2706"/>
                  </a:cubicBezTo>
                  <a:cubicBezTo>
                    <a:pt x="2402" y="2694"/>
                    <a:pt x="2389" y="2683"/>
                    <a:pt x="2375" y="2672"/>
                  </a:cubicBezTo>
                  <a:cubicBezTo>
                    <a:pt x="2335" y="2639"/>
                    <a:pt x="2298" y="2609"/>
                    <a:pt x="2262" y="2577"/>
                  </a:cubicBezTo>
                  <a:cubicBezTo>
                    <a:pt x="2252" y="2569"/>
                    <a:pt x="2248" y="2550"/>
                    <a:pt x="2250" y="2538"/>
                  </a:cubicBezTo>
                  <a:cubicBezTo>
                    <a:pt x="2263" y="2453"/>
                    <a:pt x="2315" y="2393"/>
                    <a:pt x="2409" y="2354"/>
                  </a:cubicBezTo>
                  <a:cubicBezTo>
                    <a:pt x="2435" y="2344"/>
                    <a:pt x="2451" y="2331"/>
                    <a:pt x="2456" y="2317"/>
                  </a:cubicBezTo>
                  <a:cubicBezTo>
                    <a:pt x="2461" y="2307"/>
                    <a:pt x="2460" y="2296"/>
                    <a:pt x="2455" y="2283"/>
                  </a:cubicBezTo>
                  <a:cubicBezTo>
                    <a:pt x="2442" y="2254"/>
                    <a:pt x="2414" y="2248"/>
                    <a:pt x="2371" y="2265"/>
                  </a:cubicBezTo>
                  <a:cubicBezTo>
                    <a:pt x="2250" y="2314"/>
                    <a:pt x="2179" y="2398"/>
                    <a:pt x="2152" y="2519"/>
                  </a:cubicBezTo>
                  <a:cubicBezTo>
                    <a:pt x="2151" y="2520"/>
                    <a:pt x="2151" y="2520"/>
                    <a:pt x="2151" y="2520"/>
                  </a:cubicBezTo>
                  <a:cubicBezTo>
                    <a:pt x="2150" y="2520"/>
                    <a:pt x="2150" y="2520"/>
                    <a:pt x="2150" y="2520"/>
                  </a:cubicBezTo>
                  <a:cubicBezTo>
                    <a:pt x="2012" y="2472"/>
                    <a:pt x="1875" y="2469"/>
                    <a:pt x="1744" y="2512"/>
                  </a:cubicBezTo>
                  <a:cubicBezTo>
                    <a:pt x="1743" y="2512"/>
                    <a:pt x="1743" y="2512"/>
                    <a:pt x="1743" y="2512"/>
                  </a:cubicBezTo>
                  <a:cubicBezTo>
                    <a:pt x="1694" y="2426"/>
                    <a:pt x="1694" y="2426"/>
                    <a:pt x="1694" y="2426"/>
                  </a:cubicBezTo>
                  <a:cubicBezTo>
                    <a:pt x="1694" y="2425"/>
                    <a:pt x="1694" y="2425"/>
                    <a:pt x="1694" y="2425"/>
                  </a:cubicBezTo>
                  <a:cubicBezTo>
                    <a:pt x="1747" y="2360"/>
                    <a:pt x="1752" y="2282"/>
                    <a:pt x="1751" y="2221"/>
                  </a:cubicBezTo>
                  <a:cubicBezTo>
                    <a:pt x="1751" y="2220"/>
                    <a:pt x="1751" y="2220"/>
                    <a:pt x="1751" y="2220"/>
                  </a:cubicBezTo>
                  <a:cubicBezTo>
                    <a:pt x="1752" y="2220"/>
                    <a:pt x="1752" y="2220"/>
                    <a:pt x="1752" y="2220"/>
                  </a:cubicBezTo>
                  <a:cubicBezTo>
                    <a:pt x="1903" y="2193"/>
                    <a:pt x="2010" y="2112"/>
                    <a:pt x="2069" y="1980"/>
                  </a:cubicBezTo>
                  <a:cubicBezTo>
                    <a:pt x="2070" y="1979"/>
                    <a:pt x="2070" y="1979"/>
                    <a:pt x="2070" y="1979"/>
                  </a:cubicBezTo>
                  <a:cubicBezTo>
                    <a:pt x="2203" y="2100"/>
                    <a:pt x="2203" y="2100"/>
                    <a:pt x="2203" y="2100"/>
                  </a:cubicBezTo>
                  <a:cubicBezTo>
                    <a:pt x="2201" y="2101"/>
                    <a:pt x="2201" y="2101"/>
                    <a:pt x="2201" y="2101"/>
                  </a:cubicBezTo>
                  <a:cubicBezTo>
                    <a:pt x="2139" y="2127"/>
                    <a:pt x="2085" y="2172"/>
                    <a:pt x="2032" y="2241"/>
                  </a:cubicBezTo>
                  <a:cubicBezTo>
                    <a:pt x="1988" y="2298"/>
                    <a:pt x="1948" y="2305"/>
                    <a:pt x="1922" y="2306"/>
                  </a:cubicBezTo>
                  <a:cubicBezTo>
                    <a:pt x="1915" y="2306"/>
                    <a:pt x="1905" y="2312"/>
                    <a:pt x="1901" y="2319"/>
                  </a:cubicBezTo>
                  <a:cubicBezTo>
                    <a:pt x="1892" y="2335"/>
                    <a:pt x="1885" y="2352"/>
                    <a:pt x="1876" y="2372"/>
                  </a:cubicBezTo>
                  <a:cubicBezTo>
                    <a:pt x="1873" y="2380"/>
                    <a:pt x="1869" y="2388"/>
                    <a:pt x="1865" y="2396"/>
                  </a:cubicBezTo>
                  <a:cubicBezTo>
                    <a:pt x="1874" y="2397"/>
                    <a:pt x="1882" y="2398"/>
                    <a:pt x="1890" y="2399"/>
                  </a:cubicBezTo>
                  <a:cubicBezTo>
                    <a:pt x="1907" y="2401"/>
                    <a:pt x="1921" y="2402"/>
                    <a:pt x="1935" y="2401"/>
                  </a:cubicBezTo>
                  <a:cubicBezTo>
                    <a:pt x="2016" y="2398"/>
                    <a:pt x="2069" y="2346"/>
                    <a:pt x="2113" y="2297"/>
                  </a:cubicBezTo>
                  <a:cubicBezTo>
                    <a:pt x="2141" y="2267"/>
                    <a:pt x="2175" y="2228"/>
                    <a:pt x="2215" y="2204"/>
                  </a:cubicBezTo>
                  <a:cubicBezTo>
                    <a:pt x="2300" y="2153"/>
                    <a:pt x="2399" y="2137"/>
                    <a:pt x="2518" y="2156"/>
                  </a:cubicBezTo>
                  <a:cubicBezTo>
                    <a:pt x="2596" y="2168"/>
                    <a:pt x="2639" y="2212"/>
                    <a:pt x="2644" y="2286"/>
                  </a:cubicBezTo>
                  <a:cubicBezTo>
                    <a:pt x="2650" y="2360"/>
                    <a:pt x="2611" y="2417"/>
                    <a:pt x="2538" y="2444"/>
                  </a:cubicBezTo>
                  <a:cubicBezTo>
                    <a:pt x="2514" y="2453"/>
                    <a:pt x="2499" y="2464"/>
                    <a:pt x="2493" y="2478"/>
                  </a:cubicBezTo>
                  <a:cubicBezTo>
                    <a:pt x="2488" y="2488"/>
                    <a:pt x="2489" y="2499"/>
                    <a:pt x="2494" y="2512"/>
                  </a:cubicBezTo>
                  <a:cubicBezTo>
                    <a:pt x="2509" y="2549"/>
                    <a:pt x="2540" y="2545"/>
                    <a:pt x="2568" y="2537"/>
                  </a:cubicBezTo>
                  <a:cubicBezTo>
                    <a:pt x="2675" y="2505"/>
                    <a:pt x="2749" y="2396"/>
                    <a:pt x="2742" y="2283"/>
                  </a:cubicBezTo>
                  <a:cubicBezTo>
                    <a:pt x="2736" y="2205"/>
                    <a:pt x="2703" y="2143"/>
                    <a:pt x="2644" y="2102"/>
                  </a:cubicBezTo>
                  <a:cubicBezTo>
                    <a:pt x="2643" y="2101"/>
                    <a:pt x="2643" y="2101"/>
                    <a:pt x="2643" y="2101"/>
                  </a:cubicBezTo>
                  <a:cubicBezTo>
                    <a:pt x="2644" y="2100"/>
                    <a:pt x="2644" y="2100"/>
                    <a:pt x="2644" y="2100"/>
                  </a:cubicBezTo>
                  <a:cubicBezTo>
                    <a:pt x="2652" y="2092"/>
                    <a:pt x="2660" y="2083"/>
                    <a:pt x="2667" y="2075"/>
                  </a:cubicBezTo>
                  <a:cubicBezTo>
                    <a:pt x="2684" y="2057"/>
                    <a:pt x="2700" y="2040"/>
                    <a:pt x="2714" y="2021"/>
                  </a:cubicBezTo>
                  <a:cubicBezTo>
                    <a:pt x="2731" y="1999"/>
                    <a:pt x="2728" y="1974"/>
                    <a:pt x="2706" y="1957"/>
                  </a:cubicBezTo>
                  <a:cubicBezTo>
                    <a:pt x="2684" y="1938"/>
                    <a:pt x="2659" y="1940"/>
                    <a:pt x="2642" y="1961"/>
                  </a:cubicBezTo>
                  <a:cubicBezTo>
                    <a:pt x="2581" y="2032"/>
                    <a:pt x="2498" y="2060"/>
                    <a:pt x="2380" y="2048"/>
                  </a:cubicBezTo>
                  <a:cubicBezTo>
                    <a:pt x="2302" y="2040"/>
                    <a:pt x="2231" y="2005"/>
                    <a:pt x="2179" y="1948"/>
                  </a:cubicBezTo>
                  <a:cubicBezTo>
                    <a:pt x="2127" y="1891"/>
                    <a:pt x="2097" y="1817"/>
                    <a:pt x="2096" y="1738"/>
                  </a:cubicBezTo>
                  <a:cubicBezTo>
                    <a:pt x="2094" y="1630"/>
                    <a:pt x="2122" y="1539"/>
                    <a:pt x="2181" y="1460"/>
                  </a:cubicBezTo>
                  <a:cubicBezTo>
                    <a:pt x="2202" y="1433"/>
                    <a:pt x="2201" y="1409"/>
                    <a:pt x="2180" y="1388"/>
                  </a:cubicBezTo>
                  <a:cubicBezTo>
                    <a:pt x="2170" y="1378"/>
                    <a:pt x="2157" y="1373"/>
                    <a:pt x="2144" y="1375"/>
                  </a:cubicBezTo>
                  <a:cubicBezTo>
                    <a:pt x="2129" y="1376"/>
                    <a:pt x="2115" y="1386"/>
                    <a:pt x="2105" y="1402"/>
                  </a:cubicBezTo>
                  <a:cubicBezTo>
                    <a:pt x="2081" y="1439"/>
                    <a:pt x="2060" y="1477"/>
                    <a:pt x="2039" y="1515"/>
                  </a:cubicBezTo>
                  <a:cubicBezTo>
                    <a:pt x="2031" y="1530"/>
                    <a:pt x="2022" y="1546"/>
                    <a:pt x="2013" y="1562"/>
                  </a:cubicBezTo>
                  <a:cubicBezTo>
                    <a:pt x="2012" y="1563"/>
                    <a:pt x="2012" y="1563"/>
                    <a:pt x="2012" y="1563"/>
                  </a:cubicBezTo>
                  <a:cubicBezTo>
                    <a:pt x="2011" y="1562"/>
                    <a:pt x="2011" y="1562"/>
                    <a:pt x="2011" y="1562"/>
                  </a:cubicBezTo>
                  <a:cubicBezTo>
                    <a:pt x="2003" y="1555"/>
                    <a:pt x="1995" y="1547"/>
                    <a:pt x="1986" y="1538"/>
                  </a:cubicBezTo>
                  <a:cubicBezTo>
                    <a:pt x="1967" y="1519"/>
                    <a:pt x="1947" y="1499"/>
                    <a:pt x="1924" y="1481"/>
                  </a:cubicBezTo>
                  <a:cubicBezTo>
                    <a:pt x="1898" y="1460"/>
                    <a:pt x="1869" y="1442"/>
                    <a:pt x="1840" y="1424"/>
                  </a:cubicBezTo>
                  <a:cubicBezTo>
                    <a:pt x="1833" y="1420"/>
                    <a:pt x="1826" y="1415"/>
                    <a:pt x="1819" y="1411"/>
                  </a:cubicBezTo>
                  <a:cubicBezTo>
                    <a:pt x="1794" y="1395"/>
                    <a:pt x="1771" y="1397"/>
                    <a:pt x="1753" y="1417"/>
                  </a:cubicBezTo>
                  <a:cubicBezTo>
                    <a:pt x="1742" y="1428"/>
                    <a:pt x="1738" y="1441"/>
                    <a:pt x="1740" y="1454"/>
                  </a:cubicBezTo>
                  <a:cubicBezTo>
                    <a:pt x="1742" y="1470"/>
                    <a:pt x="1754" y="1485"/>
                    <a:pt x="1773" y="1496"/>
                  </a:cubicBezTo>
                  <a:cubicBezTo>
                    <a:pt x="1853" y="1541"/>
                    <a:pt x="1906" y="1586"/>
                    <a:pt x="1945" y="1641"/>
                  </a:cubicBezTo>
                  <a:cubicBezTo>
                    <a:pt x="2005" y="1725"/>
                    <a:pt x="2020" y="1828"/>
                    <a:pt x="1986" y="1923"/>
                  </a:cubicBezTo>
                  <a:cubicBezTo>
                    <a:pt x="1952" y="2019"/>
                    <a:pt x="1875" y="2088"/>
                    <a:pt x="1775" y="2115"/>
                  </a:cubicBezTo>
                  <a:cubicBezTo>
                    <a:pt x="1686" y="2138"/>
                    <a:pt x="1577" y="2122"/>
                    <a:pt x="1475" y="2070"/>
                  </a:cubicBezTo>
                  <a:cubicBezTo>
                    <a:pt x="1374" y="2018"/>
                    <a:pt x="1292" y="1937"/>
                    <a:pt x="1249" y="1847"/>
                  </a:cubicBezTo>
                  <a:cubicBezTo>
                    <a:pt x="1215" y="1774"/>
                    <a:pt x="1176" y="1703"/>
                    <a:pt x="1137" y="1634"/>
                  </a:cubicBezTo>
                  <a:cubicBezTo>
                    <a:pt x="1129" y="1619"/>
                    <a:pt x="1121" y="1605"/>
                    <a:pt x="1113" y="1590"/>
                  </a:cubicBezTo>
                  <a:cubicBezTo>
                    <a:pt x="1102" y="1569"/>
                    <a:pt x="1088" y="1556"/>
                    <a:pt x="1073" y="1552"/>
                  </a:cubicBezTo>
                  <a:cubicBezTo>
                    <a:pt x="1061" y="1549"/>
                    <a:pt x="1050" y="1551"/>
                    <a:pt x="1038" y="1558"/>
                  </a:cubicBezTo>
                  <a:cubicBezTo>
                    <a:pt x="1011" y="1574"/>
                    <a:pt x="1008" y="1601"/>
                    <a:pt x="1030" y="1639"/>
                  </a:cubicBezTo>
                  <a:cubicBezTo>
                    <a:pt x="1048" y="1669"/>
                    <a:pt x="1065" y="1700"/>
                    <a:pt x="1082" y="1729"/>
                  </a:cubicBezTo>
                  <a:cubicBezTo>
                    <a:pt x="1103" y="1766"/>
                    <a:pt x="1103" y="1766"/>
                    <a:pt x="1103" y="1766"/>
                  </a:cubicBezTo>
                  <a:cubicBezTo>
                    <a:pt x="1102" y="1766"/>
                    <a:pt x="1102" y="1766"/>
                    <a:pt x="1102" y="1766"/>
                  </a:cubicBezTo>
                  <a:cubicBezTo>
                    <a:pt x="1084" y="1767"/>
                    <a:pt x="1066" y="1768"/>
                    <a:pt x="1049" y="1769"/>
                  </a:cubicBezTo>
                  <a:cubicBezTo>
                    <a:pt x="1009" y="1772"/>
                    <a:pt x="971" y="1774"/>
                    <a:pt x="933" y="1780"/>
                  </a:cubicBezTo>
                  <a:cubicBezTo>
                    <a:pt x="911" y="1783"/>
                    <a:pt x="896" y="1791"/>
                    <a:pt x="887" y="1803"/>
                  </a:cubicBezTo>
                  <a:cubicBezTo>
                    <a:pt x="880" y="1814"/>
                    <a:pt x="878" y="1827"/>
                    <a:pt x="881" y="1842"/>
                  </a:cubicBezTo>
                  <a:cubicBezTo>
                    <a:pt x="884" y="1855"/>
                    <a:pt x="890" y="1864"/>
                    <a:pt x="899" y="1870"/>
                  </a:cubicBezTo>
                  <a:cubicBezTo>
                    <a:pt x="911" y="1878"/>
                    <a:pt x="930" y="1879"/>
                    <a:pt x="955" y="1874"/>
                  </a:cubicBezTo>
                  <a:cubicBezTo>
                    <a:pt x="1071" y="1848"/>
                    <a:pt x="1143" y="1875"/>
                    <a:pt x="1212" y="1972"/>
                  </a:cubicBezTo>
                  <a:cubicBezTo>
                    <a:pt x="1212" y="1972"/>
                    <a:pt x="1212" y="1972"/>
                    <a:pt x="1212" y="1972"/>
                  </a:cubicBezTo>
                  <a:cubicBezTo>
                    <a:pt x="1218" y="1981"/>
                    <a:pt x="1225" y="1990"/>
                    <a:pt x="1231" y="1998"/>
                  </a:cubicBezTo>
                  <a:cubicBezTo>
                    <a:pt x="1263" y="2037"/>
                    <a:pt x="1266" y="2052"/>
                    <a:pt x="1229" y="2088"/>
                  </a:cubicBezTo>
                  <a:cubicBezTo>
                    <a:pt x="1208" y="2108"/>
                    <a:pt x="1183" y="2123"/>
                    <a:pt x="1159" y="2129"/>
                  </a:cubicBezTo>
                  <a:cubicBezTo>
                    <a:pt x="1097" y="2146"/>
                    <a:pt x="1034" y="2139"/>
                    <a:pt x="971" y="2108"/>
                  </a:cubicBezTo>
                  <a:cubicBezTo>
                    <a:pt x="939" y="2093"/>
                    <a:pt x="917" y="2097"/>
                    <a:pt x="901" y="2123"/>
                  </a:cubicBezTo>
                  <a:cubicBezTo>
                    <a:pt x="893" y="2136"/>
                    <a:pt x="891" y="2150"/>
                    <a:pt x="894" y="2162"/>
                  </a:cubicBezTo>
                  <a:cubicBezTo>
                    <a:pt x="898" y="2175"/>
                    <a:pt x="907" y="2185"/>
                    <a:pt x="921" y="2191"/>
                  </a:cubicBezTo>
                  <a:cubicBezTo>
                    <a:pt x="963" y="2211"/>
                    <a:pt x="998" y="2222"/>
                    <a:pt x="1029" y="2225"/>
                  </a:cubicBezTo>
                  <a:cubicBezTo>
                    <a:pt x="1120" y="2235"/>
                    <a:pt x="1171" y="2271"/>
                    <a:pt x="1196" y="2343"/>
                  </a:cubicBezTo>
                  <a:cubicBezTo>
                    <a:pt x="1201" y="2357"/>
                    <a:pt x="1210" y="2367"/>
                    <a:pt x="1221" y="2372"/>
                  </a:cubicBezTo>
                  <a:cubicBezTo>
                    <a:pt x="1232" y="2377"/>
                    <a:pt x="1244" y="2377"/>
                    <a:pt x="1258" y="2372"/>
                  </a:cubicBezTo>
                  <a:cubicBezTo>
                    <a:pt x="1272" y="2367"/>
                    <a:pt x="1282" y="2358"/>
                    <a:pt x="1287" y="2346"/>
                  </a:cubicBezTo>
                  <a:cubicBezTo>
                    <a:pt x="1292" y="2335"/>
                    <a:pt x="1291" y="2321"/>
                    <a:pt x="1285" y="2307"/>
                  </a:cubicBezTo>
                  <a:cubicBezTo>
                    <a:pt x="1275" y="2284"/>
                    <a:pt x="1263" y="2261"/>
                    <a:pt x="1251" y="2239"/>
                  </a:cubicBezTo>
                  <a:cubicBezTo>
                    <a:pt x="1246" y="2229"/>
                    <a:pt x="1241" y="2219"/>
                    <a:pt x="1236" y="2209"/>
                  </a:cubicBezTo>
                  <a:cubicBezTo>
                    <a:pt x="1233" y="2203"/>
                    <a:pt x="1233" y="2203"/>
                    <a:pt x="1233" y="2203"/>
                  </a:cubicBezTo>
                  <a:cubicBezTo>
                    <a:pt x="1252" y="2224"/>
                    <a:pt x="1252" y="2224"/>
                    <a:pt x="1252" y="2224"/>
                  </a:cubicBezTo>
                  <a:cubicBezTo>
                    <a:pt x="1356" y="2117"/>
                    <a:pt x="1356" y="2117"/>
                    <a:pt x="1356" y="2117"/>
                  </a:cubicBezTo>
                  <a:cubicBezTo>
                    <a:pt x="1357" y="2118"/>
                    <a:pt x="1357" y="2118"/>
                    <a:pt x="1357" y="2118"/>
                  </a:cubicBezTo>
                  <a:cubicBezTo>
                    <a:pt x="1365" y="2122"/>
                    <a:pt x="1375" y="2127"/>
                    <a:pt x="1386" y="2133"/>
                  </a:cubicBezTo>
                  <a:cubicBezTo>
                    <a:pt x="1414" y="2148"/>
                    <a:pt x="1449" y="2167"/>
                    <a:pt x="1486" y="2181"/>
                  </a:cubicBezTo>
                  <a:cubicBezTo>
                    <a:pt x="1521" y="2194"/>
                    <a:pt x="1558" y="2204"/>
                    <a:pt x="1597" y="2214"/>
                  </a:cubicBezTo>
                  <a:cubicBezTo>
                    <a:pt x="1614" y="2218"/>
                    <a:pt x="1632" y="2222"/>
                    <a:pt x="1649" y="2227"/>
                  </a:cubicBezTo>
                  <a:cubicBezTo>
                    <a:pt x="1650" y="2227"/>
                    <a:pt x="1650" y="2227"/>
                    <a:pt x="1650" y="2227"/>
                  </a:cubicBezTo>
                  <a:cubicBezTo>
                    <a:pt x="1650" y="2228"/>
                    <a:pt x="1650" y="2228"/>
                    <a:pt x="1650" y="2228"/>
                  </a:cubicBezTo>
                  <a:cubicBezTo>
                    <a:pt x="1658" y="2271"/>
                    <a:pt x="1650" y="2314"/>
                    <a:pt x="1626" y="2351"/>
                  </a:cubicBezTo>
                  <a:cubicBezTo>
                    <a:pt x="1620" y="2361"/>
                    <a:pt x="1600" y="2370"/>
                    <a:pt x="1590" y="2368"/>
                  </a:cubicBezTo>
                  <a:cubicBezTo>
                    <a:pt x="1469" y="2338"/>
                    <a:pt x="1362" y="2375"/>
                    <a:pt x="1261" y="2478"/>
                  </a:cubicBezTo>
                  <a:cubicBezTo>
                    <a:pt x="1210" y="2531"/>
                    <a:pt x="1151" y="2579"/>
                    <a:pt x="1065" y="2579"/>
                  </a:cubicBezTo>
                  <a:cubicBezTo>
                    <a:pt x="1058" y="2579"/>
                    <a:pt x="1050" y="2578"/>
                    <a:pt x="1042" y="2578"/>
                  </a:cubicBezTo>
                  <a:cubicBezTo>
                    <a:pt x="1028" y="2576"/>
                    <a:pt x="1014" y="2581"/>
                    <a:pt x="1005" y="2590"/>
                  </a:cubicBezTo>
                  <a:cubicBezTo>
                    <a:pt x="997" y="2598"/>
                    <a:pt x="994" y="2609"/>
                    <a:pt x="995" y="2621"/>
                  </a:cubicBezTo>
                  <a:cubicBezTo>
                    <a:pt x="997" y="2640"/>
                    <a:pt x="1016" y="2661"/>
                    <a:pt x="1031" y="2670"/>
                  </a:cubicBezTo>
                  <a:cubicBezTo>
                    <a:pt x="1047" y="2679"/>
                    <a:pt x="1071" y="2677"/>
                    <a:pt x="1091" y="2675"/>
                  </a:cubicBezTo>
                  <a:cubicBezTo>
                    <a:pt x="1171" y="2668"/>
                    <a:pt x="1242" y="2633"/>
                    <a:pt x="1313" y="2565"/>
                  </a:cubicBezTo>
                  <a:cubicBezTo>
                    <a:pt x="1354" y="2526"/>
                    <a:pt x="1395" y="2495"/>
                    <a:pt x="1437" y="2472"/>
                  </a:cubicBezTo>
                  <a:cubicBezTo>
                    <a:pt x="1461" y="2459"/>
                    <a:pt x="1487" y="2452"/>
                    <a:pt x="1512" y="245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D48DE613-C053-478C-9EAF-55DAA6BC4EE0}"/>
              </a:ext>
            </a:extLst>
          </p:cNvPr>
          <p:cNvGrpSpPr/>
          <p:nvPr/>
        </p:nvGrpSpPr>
        <p:grpSpPr>
          <a:xfrm>
            <a:off x="1641470" y="1954510"/>
            <a:ext cx="745635" cy="630974"/>
            <a:chOff x="9973218" y="2558635"/>
            <a:chExt cx="1410573" cy="1193661"/>
          </a:xfrm>
          <a:solidFill>
            <a:schemeClr val="bg1"/>
          </a:solidFill>
        </p:grpSpPr>
        <p:sp>
          <p:nvSpPr>
            <p:cNvPr id="84" name="Freeform 13">
              <a:extLst>
                <a:ext uri="{FF2B5EF4-FFF2-40B4-BE49-F238E27FC236}">
                  <a16:creationId xmlns:a16="http://schemas.microsoft.com/office/drawing/2014/main" id="{5AC8B2D6-25D0-4F03-BA4D-10ECEB3E90EC}"/>
                </a:ext>
              </a:extLst>
            </p:cNvPr>
            <p:cNvSpPr>
              <a:spLocks noEditPoints="1"/>
            </p:cNvSpPr>
            <p:nvPr/>
          </p:nvSpPr>
          <p:spPr bwMode="auto">
            <a:xfrm>
              <a:off x="9973218" y="2558635"/>
              <a:ext cx="1410573" cy="1193661"/>
            </a:xfrm>
            <a:custGeom>
              <a:avLst/>
              <a:gdLst>
                <a:gd name="T0" fmla="*/ 1450 w 1450"/>
                <a:gd name="T1" fmla="*/ 633 h 1226"/>
                <a:gd name="T2" fmla="*/ 1427 w 1450"/>
                <a:gd name="T3" fmla="*/ 708 h 1226"/>
                <a:gd name="T4" fmla="*/ 1218 w 1450"/>
                <a:gd name="T5" fmla="*/ 868 h 1226"/>
                <a:gd name="T6" fmla="*/ 914 w 1450"/>
                <a:gd name="T7" fmla="*/ 857 h 1226"/>
                <a:gd name="T8" fmla="*/ 885 w 1450"/>
                <a:gd name="T9" fmla="*/ 867 h 1226"/>
                <a:gd name="T10" fmla="*/ 658 w 1450"/>
                <a:gd name="T11" fmla="*/ 966 h 1226"/>
                <a:gd name="T12" fmla="*/ 634 w 1450"/>
                <a:gd name="T13" fmla="*/ 979 h 1226"/>
                <a:gd name="T14" fmla="*/ 504 w 1450"/>
                <a:gd name="T15" fmla="*/ 1226 h 1226"/>
                <a:gd name="T16" fmla="*/ 342 w 1450"/>
                <a:gd name="T17" fmla="*/ 1226 h 1226"/>
                <a:gd name="T18" fmla="*/ 372 w 1450"/>
                <a:gd name="T19" fmla="*/ 1045 h 1226"/>
                <a:gd name="T20" fmla="*/ 385 w 1450"/>
                <a:gd name="T21" fmla="*/ 953 h 1226"/>
                <a:gd name="T22" fmla="*/ 319 w 1450"/>
                <a:gd name="T23" fmla="*/ 953 h 1226"/>
                <a:gd name="T24" fmla="*/ 194 w 1450"/>
                <a:gd name="T25" fmla="*/ 924 h 1226"/>
                <a:gd name="T26" fmla="*/ 15 w 1450"/>
                <a:gd name="T27" fmla="*/ 694 h 1226"/>
                <a:gd name="T28" fmla="*/ 0 w 1450"/>
                <a:gd name="T29" fmla="*/ 618 h 1226"/>
                <a:gd name="T30" fmla="*/ 0 w 1450"/>
                <a:gd name="T31" fmla="*/ 530 h 1226"/>
                <a:gd name="T32" fmla="*/ 5 w 1450"/>
                <a:gd name="T33" fmla="*/ 498 h 1226"/>
                <a:gd name="T34" fmla="*/ 174 w 1450"/>
                <a:gd name="T35" fmla="*/ 189 h 1226"/>
                <a:gd name="T36" fmla="*/ 526 w 1450"/>
                <a:gd name="T37" fmla="*/ 65 h 1226"/>
                <a:gd name="T38" fmla="*/ 545 w 1450"/>
                <a:gd name="T39" fmla="*/ 59 h 1226"/>
                <a:gd name="T40" fmla="*/ 646 w 1450"/>
                <a:gd name="T41" fmla="*/ 13 h 1226"/>
                <a:gd name="T42" fmla="*/ 699 w 1450"/>
                <a:gd name="T43" fmla="*/ 0 h 1226"/>
                <a:gd name="T44" fmla="*/ 769 w 1450"/>
                <a:gd name="T45" fmla="*/ 0 h 1226"/>
                <a:gd name="T46" fmla="*/ 780 w 1450"/>
                <a:gd name="T47" fmla="*/ 3 h 1226"/>
                <a:gd name="T48" fmla="*/ 905 w 1450"/>
                <a:gd name="T49" fmla="*/ 57 h 1226"/>
                <a:gd name="T50" fmla="*/ 992 w 1450"/>
                <a:gd name="T51" fmla="*/ 86 h 1226"/>
                <a:gd name="T52" fmla="*/ 1262 w 1450"/>
                <a:gd name="T53" fmla="*/ 303 h 1226"/>
                <a:gd name="T54" fmla="*/ 1278 w 1450"/>
                <a:gd name="T55" fmla="*/ 323 h 1226"/>
                <a:gd name="T56" fmla="*/ 1423 w 1450"/>
                <a:gd name="T57" fmla="*/ 478 h 1226"/>
                <a:gd name="T58" fmla="*/ 1450 w 1450"/>
                <a:gd name="T59" fmla="*/ 563 h 1226"/>
                <a:gd name="T60" fmla="*/ 1450 w 1450"/>
                <a:gd name="T61" fmla="*/ 633 h 1226"/>
                <a:gd name="T62" fmla="*/ 860 w 1450"/>
                <a:gd name="T63" fmla="*/ 776 h 1226"/>
                <a:gd name="T64" fmla="*/ 878 w 1450"/>
                <a:gd name="T65" fmla="*/ 781 h 1226"/>
                <a:gd name="T66" fmla="*/ 1048 w 1450"/>
                <a:gd name="T67" fmla="*/ 819 h 1226"/>
                <a:gd name="T68" fmla="*/ 1259 w 1450"/>
                <a:gd name="T69" fmla="*/ 788 h 1226"/>
                <a:gd name="T70" fmla="*/ 1349 w 1450"/>
                <a:gd name="T71" fmla="*/ 472 h 1226"/>
                <a:gd name="T72" fmla="*/ 1236 w 1450"/>
                <a:gd name="T73" fmla="*/ 372 h 1226"/>
                <a:gd name="T74" fmla="*/ 1203 w 1450"/>
                <a:gd name="T75" fmla="*/ 327 h 1226"/>
                <a:gd name="T76" fmla="*/ 1052 w 1450"/>
                <a:gd name="T77" fmla="*/ 156 h 1226"/>
                <a:gd name="T78" fmla="*/ 937 w 1450"/>
                <a:gd name="T79" fmla="*/ 151 h 1226"/>
                <a:gd name="T80" fmla="*/ 904 w 1450"/>
                <a:gd name="T81" fmla="*/ 139 h 1226"/>
                <a:gd name="T82" fmla="*/ 794 w 1450"/>
                <a:gd name="T83" fmla="*/ 69 h 1226"/>
                <a:gd name="T84" fmla="*/ 590 w 1450"/>
                <a:gd name="T85" fmla="*/ 106 h 1226"/>
                <a:gd name="T86" fmla="*/ 507 w 1450"/>
                <a:gd name="T87" fmla="*/ 125 h 1226"/>
                <a:gd name="T88" fmla="*/ 501 w 1450"/>
                <a:gd name="T89" fmla="*/ 125 h 1226"/>
                <a:gd name="T90" fmla="*/ 268 w 1450"/>
                <a:gd name="T91" fmla="*/ 194 h 1226"/>
                <a:gd name="T92" fmla="*/ 73 w 1450"/>
                <a:gd name="T93" fmla="*/ 669 h 1226"/>
                <a:gd name="T94" fmla="*/ 217 w 1450"/>
                <a:gd name="T95" fmla="*/ 866 h 1226"/>
                <a:gd name="T96" fmla="*/ 321 w 1450"/>
                <a:gd name="T97" fmla="*/ 891 h 1226"/>
                <a:gd name="T98" fmla="*/ 457 w 1450"/>
                <a:gd name="T99" fmla="*/ 891 h 1226"/>
                <a:gd name="T100" fmla="*/ 417 w 1450"/>
                <a:gd name="T101" fmla="*/ 1164 h 1226"/>
                <a:gd name="T102" fmla="*/ 443 w 1450"/>
                <a:gd name="T103" fmla="*/ 1164 h 1226"/>
                <a:gd name="T104" fmla="*/ 479 w 1450"/>
                <a:gd name="T105" fmla="*/ 1143 h 1226"/>
                <a:gd name="T106" fmla="*/ 570 w 1450"/>
                <a:gd name="T107" fmla="*/ 968 h 1226"/>
                <a:gd name="T108" fmla="*/ 613 w 1450"/>
                <a:gd name="T109" fmla="*/ 888 h 1226"/>
                <a:gd name="T110" fmla="*/ 860 w 1450"/>
                <a:gd name="T111" fmla="*/ 77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0" h="1226">
                  <a:moveTo>
                    <a:pt x="1450" y="633"/>
                  </a:moveTo>
                  <a:cubicBezTo>
                    <a:pt x="1443" y="658"/>
                    <a:pt x="1438" y="684"/>
                    <a:pt x="1427" y="708"/>
                  </a:cubicBezTo>
                  <a:cubicBezTo>
                    <a:pt x="1385" y="796"/>
                    <a:pt x="1309" y="844"/>
                    <a:pt x="1218" y="868"/>
                  </a:cubicBezTo>
                  <a:cubicBezTo>
                    <a:pt x="1116" y="896"/>
                    <a:pt x="1014" y="885"/>
                    <a:pt x="914" y="857"/>
                  </a:cubicBezTo>
                  <a:cubicBezTo>
                    <a:pt x="900" y="853"/>
                    <a:pt x="894" y="855"/>
                    <a:pt x="885" y="867"/>
                  </a:cubicBezTo>
                  <a:cubicBezTo>
                    <a:pt x="829" y="944"/>
                    <a:pt x="752" y="974"/>
                    <a:pt x="658" y="966"/>
                  </a:cubicBezTo>
                  <a:cubicBezTo>
                    <a:pt x="645" y="965"/>
                    <a:pt x="640" y="969"/>
                    <a:pt x="634" y="979"/>
                  </a:cubicBezTo>
                  <a:cubicBezTo>
                    <a:pt x="591" y="1061"/>
                    <a:pt x="548" y="1144"/>
                    <a:pt x="504" y="1226"/>
                  </a:cubicBezTo>
                  <a:cubicBezTo>
                    <a:pt x="450" y="1226"/>
                    <a:pt x="396" y="1226"/>
                    <a:pt x="342" y="1226"/>
                  </a:cubicBezTo>
                  <a:cubicBezTo>
                    <a:pt x="352" y="1165"/>
                    <a:pt x="362" y="1105"/>
                    <a:pt x="372" y="1045"/>
                  </a:cubicBezTo>
                  <a:cubicBezTo>
                    <a:pt x="377" y="1015"/>
                    <a:pt x="381" y="985"/>
                    <a:pt x="385" y="953"/>
                  </a:cubicBezTo>
                  <a:cubicBezTo>
                    <a:pt x="361" y="953"/>
                    <a:pt x="340" y="953"/>
                    <a:pt x="319" y="953"/>
                  </a:cubicBezTo>
                  <a:cubicBezTo>
                    <a:pt x="275" y="952"/>
                    <a:pt x="233" y="943"/>
                    <a:pt x="194" y="924"/>
                  </a:cubicBezTo>
                  <a:cubicBezTo>
                    <a:pt x="97" y="876"/>
                    <a:pt x="44" y="795"/>
                    <a:pt x="15" y="694"/>
                  </a:cubicBezTo>
                  <a:cubicBezTo>
                    <a:pt x="9" y="669"/>
                    <a:pt x="5" y="644"/>
                    <a:pt x="0" y="618"/>
                  </a:cubicBezTo>
                  <a:cubicBezTo>
                    <a:pt x="0" y="589"/>
                    <a:pt x="0" y="560"/>
                    <a:pt x="0" y="530"/>
                  </a:cubicBezTo>
                  <a:cubicBezTo>
                    <a:pt x="2" y="519"/>
                    <a:pt x="3" y="509"/>
                    <a:pt x="5" y="498"/>
                  </a:cubicBezTo>
                  <a:cubicBezTo>
                    <a:pt x="26" y="375"/>
                    <a:pt x="81" y="272"/>
                    <a:pt x="174" y="189"/>
                  </a:cubicBezTo>
                  <a:cubicBezTo>
                    <a:pt x="274" y="99"/>
                    <a:pt x="389" y="51"/>
                    <a:pt x="526" y="65"/>
                  </a:cubicBezTo>
                  <a:cubicBezTo>
                    <a:pt x="532" y="66"/>
                    <a:pt x="539" y="62"/>
                    <a:pt x="545" y="59"/>
                  </a:cubicBezTo>
                  <a:cubicBezTo>
                    <a:pt x="578" y="44"/>
                    <a:pt x="612" y="27"/>
                    <a:pt x="646" y="13"/>
                  </a:cubicBezTo>
                  <a:cubicBezTo>
                    <a:pt x="663" y="6"/>
                    <a:pt x="682" y="4"/>
                    <a:pt x="699" y="0"/>
                  </a:cubicBezTo>
                  <a:cubicBezTo>
                    <a:pt x="723" y="0"/>
                    <a:pt x="746" y="0"/>
                    <a:pt x="769" y="0"/>
                  </a:cubicBezTo>
                  <a:cubicBezTo>
                    <a:pt x="773" y="1"/>
                    <a:pt x="776" y="3"/>
                    <a:pt x="780" y="3"/>
                  </a:cubicBezTo>
                  <a:cubicBezTo>
                    <a:pt x="826" y="10"/>
                    <a:pt x="870" y="26"/>
                    <a:pt x="905" y="57"/>
                  </a:cubicBezTo>
                  <a:cubicBezTo>
                    <a:pt x="931" y="81"/>
                    <a:pt x="958" y="86"/>
                    <a:pt x="992" y="86"/>
                  </a:cubicBezTo>
                  <a:cubicBezTo>
                    <a:pt x="1130" y="86"/>
                    <a:pt x="1230" y="168"/>
                    <a:pt x="1262" y="303"/>
                  </a:cubicBezTo>
                  <a:cubicBezTo>
                    <a:pt x="1264" y="311"/>
                    <a:pt x="1271" y="319"/>
                    <a:pt x="1278" y="323"/>
                  </a:cubicBezTo>
                  <a:cubicBezTo>
                    <a:pt x="1339" y="363"/>
                    <a:pt x="1392" y="411"/>
                    <a:pt x="1423" y="478"/>
                  </a:cubicBezTo>
                  <a:cubicBezTo>
                    <a:pt x="1435" y="505"/>
                    <a:pt x="1441" y="535"/>
                    <a:pt x="1450" y="563"/>
                  </a:cubicBezTo>
                  <a:cubicBezTo>
                    <a:pt x="1450" y="587"/>
                    <a:pt x="1450" y="610"/>
                    <a:pt x="1450" y="633"/>
                  </a:cubicBezTo>
                  <a:close/>
                  <a:moveTo>
                    <a:pt x="860" y="776"/>
                  </a:moveTo>
                  <a:cubicBezTo>
                    <a:pt x="867" y="778"/>
                    <a:pt x="873" y="779"/>
                    <a:pt x="878" y="781"/>
                  </a:cubicBezTo>
                  <a:cubicBezTo>
                    <a:pt x="934" y="801"/>
                    <a:pt x="990" y="815"/>
                    <a:pt x="1048" y="819"/>
                  </a:cubicBezTo>
                  <a:cubicBezTo>
                    <a:pt x="1121" y="826"/>
                    <a:pt x="1192" y="819"/>
                    <a:pt x="1259" y="788"/>
                  </a:cubicBezTo>
                  <a:cubicBezTo>
                    <a:pt x="1388" y="728"/>
                    <a:pt x="1428" y="588"/>
                    <a:pt x="1349" y="472"/>
                  </a:cubicBezTo>
                  <a:cubicBezTo>
                    <a:pt x="1320" y="429"/>
                    <a:pt x="1282" y="395"/>
                    <a:pt x="1236" y="372"/>
                  </a:cubicBezTo>
                  <a:cubicBezTo>
                    <a:pt x="1215" y="362"/>
                    <a:pt x="1207" y="349"/>
                    <a:pt x="1203" y="327"/>
                  </a:cubicBezTo>
                  <a:cubicBezTo>
                    <a:pt x="1187" y="240"/>
                    <a:pt x="1141" y="179"/>
                    <a:pt x="1052" y="156"/>
                  </a:cubicBezTo>
                  <a:cubicBezTo>
                    <a:pt x="1014" y="146"/>
                    <a:pt x="976" y="143"/>
                    <a:pt x="937" y="151"/>
                  </a:cubicBezTo>
                  <a:cubicBezTo>
                    <a:pt x="922" y="154"/>
                    <a:pt x="914" y="149"/>
                    <a:pt x="904" y="139"/>
                  </a:cubicBezTo>
                  <a:cubicBezTo>
                    <a:pt x="874" y="106"/>
                    <a:pt x="838" y="81"/>
                    <a:pt x="794" y="69"/>
                  </a:cubicBezTo>
                  <a:cubicBezTo>
                    <a:pt x="720" y="50"/>
                    <a:pt x="653" y="67"/>
                    <a:pt x="590" y="106"/>
                  </a:cubicBezTo>
                  <a:cubicBezTo>
                    <a:pt x="563" y="122"/>
                    <a:pt x="539" y="138"/>
                    <a:pt x="507" y="125"/>
                  </a:cubicBezTo>
                  <a:cubicBezTo>
                    <a:pt x="505" y="124"/>
                    <a:pt x="503" y="125"/>
                    <a:pt x="501" y="125"/>
                  </a:cubicBezTo>
                  <a:cubicBezTo>
                    <a:pt x="415" y="120"/>
                    <a:pt x="338" y="146"/>
                    <a:pt x="268" y="194"/>
                  </a:cubicBezTo>
                  <a:cubicBezTo>
                    <a:pt x="109" y="302"/>
                    <a:pt x="31" y="491"/>
                    <a:pt x="73" y="669"/>
                  </a:cubicBezTo>
                  <a:cubicBezTo>
                    <a:pt x="94" y="754"/>
                    <a:pt x="136" y="824"/>
                    <a:pt x="217" y="866"/>
                  </a:cubicBezTo>
                  <a:cubicBezTo>
                    <a:pt x="249" y="883"/>
                    <a:pt x="284" y="891"/>
                    <a:pt x="321" y="891"/>
                  </a:cubicBezTo>
                  <a:cubicBezTo>
                    <a:pt x="366" y="891"/>
                    <a:pt x="410" y="891"/>
                    <a:pt x="457" y="891"/>
                  </a:cubicBezTo>
                  <a:cubicBezTo>
                    <a:pt x="443" y="984"/>
                    <a:pt x="430" y="1073"/>
                    <a:pt x="417" y="1164"/>
                  </a:cubicBezTo>
                  <a:cubicBezTo>
                    <a:pt x="427" y="1164"/>
                    <a:pt x="435" y="1163"/>
                    <a:pt x="443" y="1164"/>
                  </a:cubicBezTo>
                  <a:cubicBezTo>
                    <a:pt x="461" y="1168"/>
                    <a:pt x="471" y="1159"/>
                    <a:pt x="479" y="1143"/>
                  </a:cubicBezTo>
                  <a:cubicBezTo>
                    <a:pt x="509" y="1084"/>
                    <a:pt x="540" y="1026"/>
                    <a:pt x="570" y="968"/>
                  </a:cubicBezTo>
                  <a:cubicBezTo>
                    <a:pt x="584" y="942"/>
                    <a:pt x="599" y="915"/>
                    <a:pt x="613" y="888"/>
                  </a:cubicBezTo>
                  <a:cubicBezTo>
                    <a:pt x="692" y="935"/>
                    <a:pt x="834" y="889"/>
                    <a:pt x="860" y="7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cs typeface="Arial" panose="020B0604020202020204" pitchFamily="34" charset="0"/>
              </a:endParaRPr>
            </a:p>
          </p:txBody>
        </p:sp>
        <p:sp>
          <p:nvSpPr>
            <p:cNvPr id="91" name="Freeform 14">
              <a:extLst>
                <a:ext uri="{FF2B5EF4-FFF2-40B4-BE49-F238E27FC236}">
                  <a16:creationId xmlns:a16="http://schemas.microsoft.com/office/drawing/2014/main" id="{8DAD6719-8930-441C-8625-83FF61385504}"/>
                </a:ext>
              </a:extLst>
            </p:cNvPr>
            <p:cNvSpPr>
              <a:spLocks/>
            </p:cNvSpPr>
            <p:nvPr/>
          </p:nvSpPr>
          <p:spPr bwMode="auto">
            <a:xfrm>
              <a:off x="10201105" y="2774256"/>
              <a:ext cx="950281" cy="570039"/>
            </a:xfrm>
            <a:custGeom>
              <a:avLst/>
              <a:gdLst>
                <a:gd name="T0" fmla="*/ 839 w 977"/>
                <a:gd name="T1" fmla="*/ 275 h 585"/>
                <a:gd name="T2" fmla="*/ 936 w 977"/>
                <a:gd name="T3" fmla="*/ 301 h 585"/>
                <a:gd name="T4" fmla="*/ 806 w 977"/>
                <a:gd name="T5" fmla="*/ 364 h 585"/>
                <a:gd name="T6" fmla="*/ 795 w 977"/>
                <a:gd name="T7" fmla="*/ 383 h 585"/>
                <a:gd name="T8" fmla="*/ 974 w 977"/>
                <a:gd name="T9" fmla="*/ 463 h 585"/>
                <a:gd name="T10" fmla="*/ 937 w 977"/>
                <a:gd name="T11" fmla="*/ 505 h 585"/>
                <a:gd name="T12" fmla="*/ 856 w 977"/>
                <a:gd name="T13" fmla="*/ 444 h 585"/>
                <a:gd name="T14" fmla="*/ 657 w 977"/>
                <a:gd name="T15" fmla="*/ 310 h 585"/>
                <a:gd name="T16" fmla="*/ 540 w 977"/>
                <a:gd name="T17" fmla="*/ 220 h 585"/>
                <a:gd name="T18" fmla="*/ 495 w 977"/>
                <a:gd name="T19" fmla="*/ 388 h 585"/>
                <a:gd name="T20" fmla="*/ 450 w 977"/>
                <a:gd name="T21" fmla="*/ 424 h 585"/>
                <a:gd name="T22" fmla="*/ 422 w 977"/>
                <a:gd name="T23" fmla="*/ 278 h 585"/>
                <a:gd name="T24" fmla="*/ 355 w 977"/>
                <a:gd name="T25" fmla="*/ 247 h 585"/>
                <a:gd name="T26" fmla="*/ 225 w 977"/>
                <a:gd name="T27" fmla="*/ 400 h 585"/>
                <a:gd name="T28" fmla="*/ 319 w 977"/>
                <a:gd name="T29" fmla="*/ 524 h 585"/>
                <a:gd name="T30" fmla="*/ 274 w 977"/>
                <a:gd name="T31" fmla="*/ 568 h 585"/>
                <a:gd name="T32" fmla="*/ 125 w 977"/>
                <a:gd name="T33" fmla="*/ 493 h 585"/>
                <a:gd name="T34" fmla="*/ 50 w 977"/>
                <a:gd name="T35" fmla="*/ 492 h 585"/>
                <a:gd name="T36" fmla="*/ 163 w 977"/>
                <a:gd name="T37" fmla="*/ 420 h 585"/>
                <a:gd name="T38" fmla="*/ 117 w 977"/>
                <a:gd name="T39" fmla="*/ 318 h 585"/>
                <a:gd name="T40" fmla="*/ 35 w 977"/>
                <a:gd name="T41" fmla="*/ 179 h 585"/>
                <a:gd name="T42" fmla="*/ 159 w 977"/>
                <a:gd name="T43" fmla="*/ 264 h 585"/>
                <a:gd name="T44" fmla="*/ 297 w 977"/>
                <a:gd name="T45" fmla="*/ 198 h 585"/>
                <a:gd name="T46" fmla="*/ 364 w 977"/>
                <a:gd name="T47" fmla="*/ 158 h 585"/>
                <a:gd name="T48" fmla="*/ 293 w 977"/>
                <a:gd name="T49" fmla="*/ 31 h 585"/>
                <a:gd name="T50" fmla="*/ 424 w 977"/>
                <a:gd name="T51" fmla="*/ 137 h 585"/>
                <a:gd name="T52" fmla="*/ 461 w 977"/>
                <a:gd name="T53" fmla="*/ 199 h 585"/>
                <a:gd name="T54" fmla="*/ 515 w 977"/>
                <a:gd name="T55" fmla="*/ 86 h 585"/>
                <a:gd name="T56" fmla="*/ 576 w 977"/>
                <a:gd name="T57" fmla="*/ 82 h 585"/>
                <a:gd name="T58" fmla="*/ 586 w 977"/>
                <a:gd name="T59" fmla="*/ 170 h 585"/>
                <a:gd name="T60" fmla="*/ 782 w 977"/>
                <a:gd name="T61" fmla="*/ 124 h 585"/>
                <a:gd name="T62" fmla="*/ 832 w 977"/>
                <a:gd name="T63" fmla="*/ 161 h 585"/>
                <a:gd name="T64" fmla="*/ 714 w 977"/>
                <a:gd name="T65" fmla="*/ 27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7" h="585">
                  <a:moveTo>
                    <a:pt x="738" y="351"/>
                  </a:moveTo>
                  <a:cubicBezTo>
                    <a:pt x="764" y="312"/>
                    <a:pt x="795" y="285"/>
                    <a:pt x="839" y="275"/>
                  </a:cubicBezTo>
                  <a:cubicBezTo>
                    <a:pt x="859" y="270"/>
                    <a:pt x="881" y="269"/>
                    <a:pt x="902" y="269"/>
                  </a:cubicBezTo>
                  <a:cubicBezTo>
                    <a:pt x="925" y="269"/>
                    <a:pt x="937" y="282"/>
                    <a:pt x="936" y="301"/>
                  </a:cubicBezTo>
                  <a:cubicBezTo>
                    <a:pt x="935" y="321"/>
                    <a:pt x="922" y="331"/>
                    <a:pt x="899" y="330"/>
                  </a:cubicBezTo>
                  <a:cubicBezTo>
                    <a:pt x="863" y="328"/>
                    <a:pt x="831" y="336"/>
                    <a:pt x="806" y="364"/>
                  </a:cubicBezTo>
                  <a:cubicBezTo>
                    <a:pt x="803" y="367"/>
                    <a:pt x="800" y="371"/>
                    <a:pt x="797" y="375"/>
                  </a:cubicBezTo>
                  <a:cubicBezTo>
                    <a:pt x="796" y="377"/>
                    <a:pt x="796" y="379"/>
                    <a:pt x="795" y="383"/>
                  </a:cubicBezTo>
                  <a:cubicBezTo>
                    <a:pt x="813" y="383"/>
                    <a:pt x="830" y="384"/>
                    <a:pt x="846" y="383"/>
                  </a:cubicBezTo>
                  <a:cubicBezTo>
                    <a:pt x="912" y="378"/>
                    <a:pt x="958" y="406"/>
                    <a:pt x="974" y="463"/>
                  </a:cubicBezTo>
                  <a:cubicBezTo>
                    <a:pt x="977" y="474"/>
                    <a:pt x="974" y="490"/>
                    <a:pt x="968" y="498"/>
                  </a:cubicBezTo>
                  <a:cubicBezTo>
                    <a:pt x="962" y="505"/>
                    <a:pt x="946" y="508"/>
                    <a:pt x="937" y="505"/>
                  </a:cubicBezTo>
                  <a:cubicBezTo>
                    <a:pt x="929" y="504"/>
                    <a:pt x="921" y="493"/>
                    <a:pt x="917" y="484"/>
                  </a:cubicBezTo>
                  <a:cubicBezTo>
                    <a:pt x="903" y="451"/>
                    <a:pt x="892" y="444"/>
                    <a:pt x="856" y="444"/>
                  </a:cubicBezTo>
                  <a:cubicBezTo>
                    <a:pt x="831" y="445"/>
                    <a:pt x="806" y="446"/>
                    <a:pt x="782" y="442"/>
                  </a:cubicBezTo>
                  <a:cubicBezTo>
                    <a:pt x="712" y="432"/>
                    <a:pt x="669" y="385"/>
                    <a:pt x="657" y="310"/>
                  </a:cubicBezTo>
                  <a:cubicBezTo>
                    <a:pt x="655" y="293"/>
                    <a:pt x="653" y="276"/>
                    <a:pt x="652" y="262"/>
                  </a:cubicBezTo>
                  <a:cubicBezTo>
                    <a:pt x="614" y="248"/>
                    <a:pt x="577" y="234"/>
                    <a:pt x="540" y="220"/>
                  </a:cubicBezTo>
                  <a:cubicBezTo>
                    <a:pt x="524" y="232"/>
                    <a:pt x="504" y="246"/>
                    <a:pt x="484" y="261"/>
                  </a:cubicBezTo>
                  <a:cubicBezTo>
                    <a:pt x="502" y="300"/>
                    <a:pt x="507" y="343"/>
                    <a:pt x="495" y="388"/>
                  </a:cubicBezTo>
                  <a:cubicBezTo>
                    <a:pt x="493" y="393"/>
                    <a:pt x="492" y="398"/>
                    <a:pt x="489" y="403"/>
                  </a:cubicBezTo>
                  <a:cubicBezTo>
                    <a:pt x="482" y="421"/>
                    <a:pt x="466" y="429"/>
                    <a:pt x="450" y="424"/>
                  </a:cubicBezTo>
                  <a:cubicBezTo>
                    <a:pt x="432" y="418"/>
                    <a:pt x="425" y="402"/>
                    <a:pt x="432" y="382"/>
                  </a:cubicBezTo>
                  <a:cubicBezTo>
                    <a:pt x="444" y="346"/>
                    <a:pt x="442" y="311"/>
                    <a:pt x="422" y="278"/>
                  </a:cubicBezTo>
                  <a:cubicBezTo>
                    <a:pt x="419" y="273"/>
                    <a:pt x="416" y="268"/>
                    <a:pt x="413" y="264"/>
                  </a:cubicBezTo>
                  <a:cubicBezTo>
                    <a:pt x="390" y="236"/>
                    <a:pt x="390" y="236"/>
                    <a:pt x="355" y="247"/>
                  </a:cubicBezTo>
                  <a:cubicBezTo>
                    <a:pt x="340" y="252"/>
                    <a:pt x="325" y="255"/>
                    <a:pt x="309" y="259"/>
                  </a:cubicBezTo>
                  <a:cubicBezTo>
                    <a:pt x="237" y="274"/>
                    <a:pt x="204" y="329"/>
                    <a:pt x="225" y="400"/>
                  </a:cubicBezTo>
                  <a:cubicBezTo>
                    <a:pt x="235" y="436"/>
                    <a:pt x="257" y="462"/>
                    <a:pt x="283" y="488"/>
                  </a:cubicBezTo>
                  <a:cubicBezTo>
                    <a:pt x="295" y="500"/>
                    <a:pt x="307" y="512"/>
                    <a:pt x="319" y="524"/>
                  </a:cubicBezTo>
                  <a:cubicBezTo>
                    <a:pt x="334" y="541"/>
                    <a:pt x="334" y="559"/>
                    <a:pt x="321" y="572"/>
                  </a:cubicBezTo>
                  <a:cubicBezTo>
                    <a:pt x="308" y="585"/>
                    <a:pt x="289" y="583"/>
                    <a:pt x="274" y="568"/>
                  </a:cubicBezTo>
                  <a:cubicBezTo>
                    <a:pt x="260" y="553"/>
                    <a:pt x="245" y="539"/>
                    <a:pt x="232" y="523"/>
                  </a:cubicBezTo>
                  <a:cubicBezTo>
                    <a:pt x="203" y="488"/>
                    <a:pt x="167" y="482"/>
                    <a:pt x="125" y="493"/>
                  </a:cubicBezTo>
                  <a:cubicBezTo>
                    <a:pt x="114" y="497"/>
                    <a:pt x="103" y="502"/>
                    <a:pt x="92" y="506"/>
                  </a:cubicBezTo>
                  <a:cubicBezTo>
                    <a:pt x="75" y="513"/>
                    <a:pt x="57" y="507"/>
                    <a:pt x="50" y="492"/>
                  </a:cubicBezTo>
                  <a:cubicBezTo>
                    <a:pt x="43" y="476"/>
                    <a:pt x="48" y="457"/>
                    <a:pt x="66" y="451"/>
                  </a:cubicBezTo>
                  <a:cubicBezTo>
                    <a:pt x="98" y="439"/>
                    <a:pt x="131" y="430"/>
                    <a:pt x="163" y="420"/>
                  </a:cubicBezTo>
                  <a:cubicBezTo>
                    <a:pt x="161" y="393"/>
                    <a:pt x="158" y="362"/>
                    <a:pt x="155" y="327"/>
                  </a:cubicBezTo>
                  <a:cubicBezTo>
                    <a:pt x="145" y="325"/>
                    <a:pt x="131" y="322"/>
                    <a:pt x="117" y="318"/>
                  </a:cubicBezTo>
                  <a:cubicBezTo>
                    <a:pt x="66" y="303"/>
                    <a:pt x="23" y="278"/>
                    <a:pt x="7" y="223"/>
                  </a:cubicBezTo>
                  <a:cubicBezTo>
                    <a:pt x="0" y="197"/>
                    <a:pt x="13" y="176"/>
                    <a:pt x="35" y="179"/>
                  </a:cubicBezTo>
                  <a:cubicBezTo>
                    <a:pt x="45" y="180"/>
                    <a:pt x="60" y="188"/>
                    <a:pt x="62" y="196"/>
                  </a:cubicBezTo>
                  <a:cubicBezTo>
                    <a:pt x="76" y="246"/>
                    <a:pt x="117" y="255"/>
                    <a:pt x="159" y="264"/>
                  </a:cubicBezTo>
                  <a:cubicBezTo>
                    <a:pt x="176" y="268"/>
                    <a:pt x="188" y="265"/>
                    <a:pt x="200" y="250"/>
                  </a:cubicBezTo>
                  <a:cubicBezTo>
                    <a:pt x="225" y="221"/>
                    <a:pt x="259" y="205"/>
                    <a:pt x="297" y="198"/>
                  </a:cubicBezTo>
                  <a:cubicBezTo>
                    <a:pt x="313" y="195"/>
                    <a:pt x="330" y="188"/>
                    <a:pt x="346" y="185"/>
                  </a:cubicBezTo>
                  <a:cubicBezTo>
                    <a:pt x="361" y="182"/>
                    <a:pt x="365" y="172"/>
                    <a:pt x="364" y="158"/>
                  </a:cubicBezTo>
                  <a:cubicBezTo>
                    <a:pt x="363" y="118"/>
                    <a:pt x="347" y="86"/>
                    <a:pt x="311" y="66"/>
                  </a:cubicBezTo>
                  <a:cubicBezTo>
                    <a:pt x="297" y="58"/>
                    <a:pt x="290" y="47"/>
                    <a:pt x="293" y="31"/>
                  </a:cubicBezTo>
                  <a:cubicBezTo>
                    <a:pt x="296" y="10"/>
                    <a:pt x="319" y="0"/>
                    <a:pt x="340" y="11"/>
                  </a:cubicBezTo>
                  <a:cubicBezTo>
                    <a:pt x="390" y="39"/>
                    <a:pt x="418" y="81"/>
                    <a:pt x="424" y="137"/>
                  </a:cubicBezTo>
                  <a:cubicBezTo>
                    <a:pt x="426" y="149"/>
                    <a:pt x="425" y="162"/>
                    <a:pt x="425" y="174"/>
                  </a:cubicBezTo>
                  <a:cubicBezTo>
                    <a:pt x="424" y="197"/>
                    <a:pt x="439" y="208"/>
                    <a:pt x="461" y="199"/>
                  </a:cubicBezTo>
                  <a:cubicBezTo>
                    <a:pt x="498" y="183"/>
                    <a:pt x="511" y="152"/>
                    <a:pt x="515" y="115"/>
                  </a:cubicBezTo>
                  <a:cubicBezTo>
                    <a:pt x="516" y="106"/>
                    <a:pt x="515" y="96"/>
                    <a:pt x="515" y="86"/>
                  </a:cubicBezTo>
                  <a:cubicBezTo>
                    <a:pt x="514" y="68"/>
                    <a:pt x="526" y="54"/>
                    <a:pt x="542" y="53"/>
                  </a:cubicBezTo>
                  <a:cubicBezTo>
                    <a:pt x="560" y="51"/>
                    <a:pt x="575" y="62"/>
                    <a:pt x="576" y="82"/>
                  </a:cubicBezTo>
                  <a:cubicBezTo>
                    <a:pt x="576" y="102"/>
                    <a:pt x="576" y="122"/>
                    <a:pt x="573" y="142"/>
                  </a:cubicBezTo>
                  <a:cubicBezTo>
                    <a:pt x="570" y="156"/>
                    <a:pt x="574" y="163"/>
                    <a:pt x="586" y="170"/>
                  </a:cubicBezTo>
                  <a:cubicBezTo>
                    <a:pt x="648" y="209"/>
                    <a:pt x="709" y="201"/>
                    <a:pt x="763" y="146"/>
                  </a:cubicBezTo>
                  <a:cubicBezTo>
                    <a:pt x="770" y="139"/>
                    <a:pt x="776" y="131"/>
                    <a:pt x="782" y="124"/>
                  </a:cubicBezTo>
                  <a:cubicBezTo>
                    <a:pt x="794" y="110"/>
                    <a:pt x="813" y="107"/>
                    <a:pt x="827" y="118"/>
                  </a:cubicBezTo>
                  <a:cubicBezTo>
                    <a:pt x="839" y="128"/>
                    <a:pt x="842" y="146"/>
                    <a:pt x="832" y="161"/>
                  </a:cubicBezTo>
                  <a:cubicBezTo>
                    <a:pt x="806" y="197"/>
                    <a:pt x="773" y="225"/>
                    <a:pt x="731" y="241"/>
                  </a:cubicBezTo>
                  <a:cubicBezTo>
                    <a:pt x="717" y="247"/>
                    <a:pt x="713" y="254"/>
                    <a:pt x="714" y="270"/>
                  </a:cubicBezTo>
                  <a:cubicBezTo>
                    <a:pt x="717" y="297"/>
                    <a:pt x="721" y="324"/>
                    <a:pt x="73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cs typeface="Arial" panose="020B0604020202020204" pitchFamily="34" charset="0"/>
              </a:endParaRPr>
            </a:p>
          </p:txBody>
        </p:sp>
      </p:grpSp>
      <p:grpSp>
        <p:nvGrpSpPr>
          <p:cNvPr id="92" name="Group 91">
            <a:extLst>
              <a:ext uri="{FF2B5EF4-FFF2-40B4-BE49-F238E27FC236}">
                <a16:creationId xmlns:a16="http://schemas.microsoft.com/office/drawing/2014/main" id="{53CB37D0-8D44-4AA9-BFDB-F5E6B671FF90}"/>
              </a:ext>
            </a:extLst>
          </p:cNvPr>
          <p:cNvGrpSpPr/>
          <p:nvPr/>
        </p:nvGrpSpPr>
        <p:grpSpPr>
          <a:xfrm>
            <a:off x="3295239" y="1982592"/>
            <a:ext cx="745635" cy="630974"/>
            <a:chOff x="9973218" y="2558635"/>
            <a:chExt cx="1410573" cy="1193661"/>
          </a:xfrm>
          <a:solidFill>
            <a:schemeClr val="bg1"/>
          </a:solidFill>
        </p:grpSpPr>
        <p:sp>
          <p:nvSpPr>
            <p:cNvPr id="93" name="Freeform 13">
              <a:extLst>
                <a:ext uri="{FF2B5EF4-FFF2-40B4-BE49-F238E27FC236}">
                  <a16:creationId xmlns:a16="http://schemas.microsoft.com/office/drawing/2014/main" id="{1BBE579D-6384-4D78-AA15-4F85C8C827D9}"/>
                </a:ext>
              </a:extLst>
            </p:cNvPr>
            <p:cNvSpPr>
              <a:spLocks noEditPoints="1"/>
            </p:cNvSpPr>
            <p:nvPr/>
          </p:nvSpPr>
          <p:spPr bwMode="auto">
            <a:xfrm>
              <a:off x="9973218" y="2558635"/>
              <a:ext cx="1410573" cy="1193661"/>
            </a:xfrm>
            <a:custGeom>
              <a:avLst/>
              <a:gdLst>
                <a:gd name="T0" fmla="*/ 1450 w 1450"/>
                <a:gd name="T1" fmla="*/ 633 h 1226"/>
                <a:gd name="T2" fmla="*/ 1427 w 1450"/>
                <a:gd name="T3" fmla="*/ 708 h 1226"/>
                <a:gd name="T4" fmla="*/ 1218 w 1450"/>
                <a:gd name="T5" fmla="*/ 868 h 1226"/>
                <a:gd name="T6" fmla="*/ 914 w 1450"/>
                <a:gd name="T7" fmla="*/ 857 h 1226"/>
                <a:gd name="T8" fmla="*/ 885 w 1450"/>
                <a:gd name="T9" fmla="*/ 867 h 1226"/>
                <a:gd name="T10" fmla="*/ 658 w 1450"/>
                <a:gd name="T11" fmla="*/ 966 h 1226"/>
                <a:gd name="T12" fmla="*/ 634 w 1450"/>
                <a:gd name="T13" fmla="*/ 979 h 1226"/>
                <a:gd name="T14" fmla="*/ 504 w 1450"/>
                <a:gd name="T15" fmla="*/ 1226 h 1226"/>
                <a:gd name="T16" fmla="*/ 342 w 1450"/>
                <a:gd name="T17" fmla="*/ 1226 h 1226"/>
                <a:gd name="T18" fmla="*/ 372 w 1450"/>
                <a:gd name="T19" fmla="*/ 1045 h 1226"/>
                <a:gd name="T20" fmla="*/ 385 w 1450"/>
                <a:gd name="T21" fmla="*/ 953 h 1226"/>
                <a:gd name="T22" fmla="*/ 319 w 1450"/>
                <a:gd name="T23" fmla="*/ 953 h 1226"/>
                <a:gd name="T24" fmla="*/ 194 w 1450"/>
                <a:gd name="T25" fmla="*/ 924 h 1226"/>
                <a:gd name="T26" fmla="*/ 15 w 1450"/>
                <a:gd name="T27" fmla="*/ 694 h 1226"/>
                <a:gd name="T28" fmla="*/ 0 w 1450"/>
                <a:gd name="T29" fmla="*/ 618 h 1226"/>
                <a:gd name="T30" fmla="*/ 0 w 1450"/>
                <a:gd name="T31" fmla="*/ 530 h 1226"/>
                <a:gd name="T32" fmla="*/ 5 w 1450"/>
                <a:gd name="T33" fmla="*/ 498 h 1226"/>
                <a:gd name="T34" fmla="*/ 174 w 1450"/>
                <a:gd name="T35" fmla="*/ 189 h 1226"/>
                <a:gd name="T36" fmla="*/ 526 w 1450"/>
                <a:gd name="T37" fmla="*/ 65 h 1226"/>
                <a:gd name="T38" fmla="*/ 545 w 1450"/>
                <a:gd name="T39" fmla="*/ 59 h 1226"/>
                <a:gd name="T40" fmla="*/ 646 w 1450"/>
                <a:gd name="T41" fmla="*/ 13 h 1226"/>
                <a:gd name="T42" fmla="*/ 699 w 1450"/>
                <a:gd name="T43" fmla="*/ 0 h 1226"/>
                <a:gd name="T44" fmla="*/ 769 w 1450"/>
                <a:gd name="T45" fmla="*/ 0 h 1226"/>
                <a:gd name="T46" fmla="*/ 780 w 1450"/>
                <a:gd name="T47" fmla="*/ 3 h 1226"/>
                <a:gd name="T48" fmla="*/ 905 w 1450"/>
                <a:gd name="T49" fmla="*/ 57 h 1226"/>
                <a:gd name="T50" fmla="*/ 992 w 1450"/>
                <a:gd name="T51" fmla="*/ 86 h 1226"/>
                <a:gd name="T52" fmla="*/ 1262 w 1450"/>
                <a:gd name="T53" fmla="*/ 303 h 1226"/>
                <a:gd name="T54" fmla="*/ 1278 w 1450"/>
                <a:gd name="T55" fmla="*/ 323 h 1226"/>
                <a:gd name="T56" fmla="*/ 1423 w 1450"/>
                <a:gd name="T57" fmla="*/ 478 h 1226"/>
                <a:gd name="T58" fmla="*/ 1450 w 1450"/>
                <a:gd name="T59" fmla="*/ 563 h 1226"/>
                <a:gd name="T60" fmla="*/ 1450 w 1450"/>
                <a:gd name="T61" fmla="*/ 633 h 1226"/>
                <a:gd name="T62" fmla="*/ 860 w 1450"/>
                <a:gd name="T63" fmla="*/ 776 h 1226"/>
                <a:gd name="T64" fmla="*/ 878 w 1450"/>
                <a:gd name="T65" fmla="*/ 781 h 1226"/>
                <a:gd name="T66" fmla="*/ 1048 w 1450"/>
                <a:gd name="T67" fmla="*/ 819 h 1226"/>
                <a:gd name="T68" fmla="*/ 1259 w 1450"/>
                <a:gd name="T69" fmla="*/ 788 h 1226"/>
                <a:gd name="T70" fmla="*/ 1349 w 1450"/>
                <a:gd name="T71" fmla="*/ 472 h 1226"/>
                <a:gd name="T72" fmla="*/ 1236 w 1450"/>
                <a:gd name="T73" fmla="*/ 372 h 1226"/>
                <a:gd name="T74" fmla="*/ 1203 w 1450"/>
                <a:gd name="T75" fmla="*/ 327 h 1226"/>
                <a:gd name="T76" fmla="*/ 1052 w 1450"/>
                <a:gd name="T77" fmla="*/ 156 h 1226"/>
                <a:gd name="T78" fmla="*/ 937 w 1450"/>
                <a:gd name="T79" fmla="*/ 151 h 1226"/>
                <a:gd name="T80" fmla="*/ 904 w 1450"/>
                <a:gd name="T81" fmla="*/ 139 h 1226"/>
                <a:gd name="T82" fmla="*/ 794 w 1450"/>
                <a:gd name="T83" fmla="*/ 69 h 1226"/>
                <a:gd name="T84" fmla="*/ 590 w 1450"/>
                <a:gd name="T85" fmla="*/ 106 h 1226"/>
                <a:gd name="T86" fmla="*/ 507 w 1450"/>
                <a:gd name="T87" fmla="*/ 125 h 1226"/>
                <a:gd name="T88" fmla="*/ 501 w 1450"/>
                <a:gd name="T89" fmla="*/ 125 h 1226"/>
                <a:gd name="T90" fmla="*/ 268 w 1450"/>
                <a:gd name="T91" fmla="*/ 194 h 1226"/>
                <a:gd name="T92" fmla="*/ 73 w 1450"/>
                <a:gd name="T93" fmla="*/ 669 h 1226"/>
                <a:gd name="T94" fmla="*/ 217 w 1450"/>
                <a:gd name="T95" fmla="*/ 866 h 1226"/>
                <a:gd name="T96" fmla="*/ 321 w 1450"/>
                <a:gd name="T97" fmla="*/ 891 h 1226"/>
                <a:gd name="T98" fmla="*/ 457 w 1450"/>
                <a:gd name="T99" fmla="*/ 891 h 1226"/>
                <a:gd name="T100" fmla="*/ 417 w 1450"/>
                <a:gd name="T101" fmla="*/ 1164 h 1226"/>
                <a:gd name="T102" fmla="*/ 443 w 1450"/>
                <a:gd name="T103" fmla="*/ 1164 h 1226"/>
                <a:gd name="T104" fmla="*/ 479 w 1450"/>
                <a:gd name="T105" fmla="*/ 1143 h 1226"/>
                <a:gd name="T106" fmla="*/ 570 w 1450"/>
                <a:gd name="T107" fmla="*/ 968 h 1226"/>
                <a:gd name="T108" fmla="*/ 613 w 1450"/>
                <a:gd name="T109" fmla="*/ 888 h 1226"/>
                <a:gd name="T110" fmla="*/ 860 w 1450"/>
                <a:gd name="T111" fmla="*/ 77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0" h="1226">
                  <a:moveTo>
                    <a:pt x="1450" y="633"/>
                  </a:moveTo>
                  <a:cubicBezTo>
                    <a:pt x="1443" y="658"/>
                    <a:pt x="1438" y="684"/>
                    <a:pt x="1427" y="708"/>
                  </a:cubicBezTo>
                  <a:cubicBezTo>
                    <a:pt x="1385" y="796"/>
                    <a:pt x="1309" y="844"/>
                    <a:pt x="1218" y="868"/>
                  </a:cubicBezTo>
                  <a:cubicBezTo>
                    <a:pt x="1116" y="896"/>
                    <a:pt x="1014" y="885"/>
                    <a:pt x="914" y="857"/>
                  </a:cubicBezTo>
                  <a:cubicBezTo>
                    <a:pt x="900" y="853"/>
                    <a:pt x="894" y="855"/>
                    <a:pt x="885" y="867"/>
                  </a:cubicBezTo>
                  <a:cubicBezTo>
                    <a:pt x="829" y="944"/>
                    <a:pt x="752" y="974"/>
                    <a:pt x="658" y="966"/>
                  </a:cubicBezTo>
                  <a:cubicBezTo>
                    <a:pt x="645" y="965"/>
                    <a:pt x="640" y="969"/>
                    <a:pt x="634" y="979"/>
                  </a:cubicBezTo>
                  <a:cubicBezTo>
                    <a:pt x="591" y="1061"/>
                    <a:pt x="548" y="1144"/>
                    <a:pt x="504" y="1226"/>
                  </a:cubicBezTo>
                  <a:cubicBezTo>
                    <a:pt x="450" y="1226"/>
                    <a:pt x="396" y="1226"/>
                    <a:pt x="342" y="1226"/>
                  </a:cubicBezTo>
                  <a:cubicBezTo>
                    <a:pt x="352" y="1165"/>
                    <a:pt x="362" y="1105"/>
                    <a:pt x="372" y="1045"/>
                  </a:cubicBezTo>
                  <a:cubicBezTo>
                    <a:pt x="377" y="1015"/>
                    <a:pt x="381" y="985"/>
                    <a:pt x="385" y="953"/>
                  </a:cubicBezTo>
                  <a:cubicBezTo>
                    <a:pt x="361" y="953"/>
                    <a:pt x="340" y="953"/>
                    <a:pt x="319" y="953"/>
                  </a:cubicBezTo>
                  <a:cubicBezTo>
                    <a:pt x="275" y="952"/>
                    <a:pt x="233" y="943"/>
                    <a:pt x="194" y="924"/>
                  </a:cubicBezTo>
                  <a:cubicBezTo>
                    <a:pt x="97" y="876"/>
                    <a:pt x="44" y="795"/>
                    <a:pt x="15" y="694"/>
                  </a:cubicBezTo>
                  <a:cubicBezTo>
                    <a:pt x="9" y="669"/>
                    <a:pt x="5" y="644"/>
                    <a:pt x="0" y="618"/>
                  </a:cubicBezTo>
                  <a:cubicBezTo>
                    <a:pt x="0" y="589"/>
                    <a:pt x="0" y="560"/>
                    <a:pt x="0" y="530"/>
                  </a:cubicBezTo>
                  <a:cubicBezTo>
                    <a:pt x="2" y="519"/>
                    <a:pt x="3" y="509"/>
                    <a:pt x="5" y="498"/>
                  </a:cubicBezTo>
                  <a:cubicBezTo>
                    <a:pt x="26" y="375"/>
                    <a:pt x="81" y="272"/>
                    <a:pt x="174" y="189"/>
                  </a:cubicBezTo>
                  <a:cubicBezTo>
                    <a:pt x="274" y="99"/>
                    <a:pt x="389" y="51"/>
                    <a:pt x="526" y="65"/>
                  </a:cubicBezTo>
                  <a:cubicBezTo>
                    <a:pt x="532" y="66"/>
                    <a:pt x="539" y="62"/>
                    <a:pt x="545" y="59"/>
                  </a:cubicBezTo>
                  <a:cubicBezTo>
                    <a:pt x="578" y="44"/>
                    <a:pt x="612" y="27"/>
                    <a:pt x="646" y="13"/>
                  </a:cubicBezTo>
                  <a:cubicBezTo>
                    <a:pt x="663" y="6"/>
                    <a:pt x="682" y="4"/>
                    <a:pt x="699" y="0"/>
                  </a:cubicBezTo>
                  <a:cubicBezTo>
                    <a:pt x="723" y="0"/>
                    <a:pt x="746" y="0"/>
                    <a:pt x="769" y="0"/>
                  </a:cubicBezTo>
                  <a:cubicBezTo>
                    <a:pt x="773" y="1"/>
                    <a:pt x="776" y="3"/>
                    <a:pt x="780" y="3"/>
                  </a:cubicBezTo>
                  <a:cubicBezTo>
                    <a:pt x="826" y="10"/>
                    <a:pt x="870" y="26"/>
                    <a:pt x="905" y="57"/>
                  </a:cubicBezTo>
                  <a:cubicBezTo>
                    <a:pt x="931" y="81"/>
                    <a:pt x="958" y="86"/>
                    <a:pt x="992" y="86"/>
                  </a:cubicBezTo>
                  <a:cubicBezTo>
                    <a:pt x="1130" y="86"/>
                    <a:pt x="1230" y="168"/>
                    <a:pt x="1262" y="303"/>
                  </a:cubicBezTo>
                  <a:cubicBezTo>
                    <a:pt x="1264" y="311"/>
                    <a:pt x="1271" y="319"/>
                    <a:pt x="1278" y="323"/>
                  </a:cubicBezTo>
                  <a:cubicBezTo>
                    <a:pt x="1339" y="363"/>
                    <a:pt x="1392" y="411"/>
                    <a:pt x="1423" y="478"/>
                  </a:cubicBezTo>
                  <a:cubicBezTo>
                    <a:pt x="1435" y="505"/>
                    <a:pt x="1441" y="535"/>
                    <a:pt x="1450" y="563"/>
                  </a:cubicBezTo>
                  <a:cubicBezTo>
                    <a:pt x="1450" y="587"/>
                    <a:pt x="1450" y="610"/>
                    <a:pt x="1450" y="633"/>
                  </a:cubicBezTo>
                  <a:close/>
                  <a:moveTo>
                    <a:pt x="860" y="776"/>
                  </a:moveTo>
                  <a:cubicBezTo>
                    <a:pt x="867" y="778"/>
                    <a:pt x="873" y="779"/>
                    <a:pt x="878" y="781"/>
                  </a:cubicBezTo>
                  <a:cubicBezTo>
                    <a:pt x="934" y="801"/>
                    <a:pt x="990" y="815"/>
                    <a:pt x="1048" y="819"/>
                  </a:cubicBezTo>
                  <a:cubicBezTo>
                    <a:pt x="1121" y="826"/>
                    <a:pt x="1192" y="819"/>
                    <a:pt x="1259" y="788"/>
                  </a:cubicBezTo>
                  <a:cubicBezTo>
                    <a:pt x="1388" y="728"/>
                    <a:pt x="1428" y="588"/>
                    <a:pt x="1349" y="472"/>
                  </a:cubicBezTo>
                  <a:cubicBezTo>
                    <a:pt x="1320" y="429"/>
                    <a:pt x="1282" y="395"/>
                    <a:pt x="1236" y="372"/>
                  </a:cubicBezTo>
                  <a:cubicBezTo>
                    <a:pt x="1215" y="362"/>
                    <a:pt x="1207" y="349"/>
                    <a:pt x="1203" y="327"/>
                  </a:cubicBezTo>
                  <a:cubicBezTo>
                    <a:pt x="1187" y="240"/>
                    <a:pt x="1141" y="179"/>
                    <a:pt x="1052" y="156"/>
                  </a:cubicBezTo>
                  <a:cubicBezTo>
                    <a:pt x="1014" y="146"/>
                    <a:pt x="976" y="143"/>
                    <a:pt x="937" y="151"/>
                  </a:cubicBezTo>
                  <a:cubicBezTo>
                    <a:pt x="922" y="154"/>
                    <a:pt x="914" y="149"/>
                    <a:pt x="904" y="139"/>
                  </a:cubicBezTo>
                  <a:cubicBezTo>
                    <a:pt x="874" y="106"/>
                    <a:pt x="838" y="81"/>
                    <a:pt x="794" y="69"/>
                  </a:cubicBezTo>
                  <a:cubicBezTo>
                    <a:pt x="720" y="50"/>
                    <a:pt x="653" y="67"/>
                    <a:pt x="590" y="106"/>
                  </a:cubicBezTo>
                  <a:cubicBezTo>
                    <a:pt x="563" y="122"/>
                    <a:pt x="539" y="138"/>
                    <a:pt x="507" y="125"/>
                  </a:cubicBezTo>
                  <a:cubicBezTo>
                    <a:pt x="505" y="124"/>
                    <a:pt x="503" y="125"/>
                    <a:pt x="501" y="125"/>
                  </a:cubicBezTo>
                  <a:cubicBezTo>
                    <a:pt x="415" y="120"/>
                    <a:pt x="338" y="146"/>
                    <a:pt x="268" y="194"/>
                  </a:cubicBezTo>
                  <a:cubicBezTo>
                    <a:pt x="109" y="302"/>
                    <a:pt x="31" y="491"/>
                    <a:pt x="73" y="669"/>
                  </a:cubicBezTo>
                  <a:cubicBezTo>
                    <a:pt x="94" y="754"/>
                    <a:pt x="136" y="824"/>
                    <a:pt x="217" y="866"/>
                  </a:cubicBezTo>
                  <a:cubicBezTo>
                    <a:pt x="249" y="883"/>
                    <a:pt x="284" y="891"/>
                    <a:pt x="321" y="891"/>
                  </a:cubicBezTo>
                  <a:cubicBezTo>
                    <a:pt x="366" y="891"/>
                    <a:pt x="410" y="891"/>
                    <a:pt x="457" y="891"/>
                  </a:cubicBezTo>
                  <a:cubicBezTo>
                    <a:pt x="443" y="984"/>
                    <a:pt x="430" y="1073"/>
                    <a:pt x="417" y="1164"/>
                  </a:cubicBezTo>
                  <a:cubicBezTo>
                    <a:pt x="427" y="1164"/>
                    <a:pt x="435" y="1163"/>
                    <a:pt x="443" y="1164"/>
                  </a:cubicBezTo>
                  <a:cubicBezTo>
                    <a:pt x="461" y="1168"/>
                    <a:pt x="471" y="1159"/>
                    <a:pt x="479" y="1143"/>
                  </a:cubicBezTo>
                  <a:cubicBezTo>
                    <a:pt x="509" y="1084"/>
                    <a:pt x="540" y="1026"/>
                    <a:pt x="570" y="968"/>
                  </a:cubicBezTo>
                  <a:cubicBezTo>
                    <a:pt x="584" y="942"/>
                    <a:pt x="599" y="915"/>
                    <a:pt x="613" y="888"/>
                  </a:cubicBezTo>
                  <a:cubicBezTo>
                    <a:pt x="692" y="935"/>
                    <a:pt x="834" y="889"/>
                    <a:pt x="860" y="7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cs typeface="Arial" panose="020B0604020202020204" pitchFamily="34" charset="0"/>
              </a:endParaRPr>
            </a:p>
          </p:txBody>
        </p:sp>
        <p:sp>
          <p:nvSpPr>
            <p:cNvPr id="94" name="Freeform 14">
              <a:extLst>
                <a:ext uri="{FF2B5EF4-FFF2-40B4-BE49-F238E27FC236}">
                  <a16:creationId xmlns:a16="http://schemas.microsoft.com/office/drawing/2014/main" id="{3DC7E1AD-FCE7-4592-BF7B-0F818D667A04}"/>
                </a:ext>
              </a:extLst>
            </p:cNvPr>
            <p:cNvSpPr>
              <a:spLocks/>
            </p:cNvSpPr>
            <p:nvPr/>
          </p:nvSpPr>
          <p:spPr bwMode="auto">
            <a:xfrm>
              <a:off x="10201105" y="2774256"/>
              <a:ext cx="950281" cy="570039"/>
            </a:xfrm>
            <a:custGeom>
              <a:avLst/>
              <a:gdLst>
                <a:gd name="T0" fmla="*/ 839 w 977"/>
                <a:gd name="T1" fmla="*/ 275 h 585"/>
                <a:gd name="T2" fmla="*/ 936 w 977"/>
                <a:gd name="T3" fmla="*/ 301 h 585"/>
                <a:gd name="T4" fmla="*/ 806 w 977"/>
                <a:gd name="T5" fmla="*/ 364 h 585"/>
                <a:gd name="T6" fmla="*/ 795 w 977"/>
                <a:gd name="T7" fmla="*/ 383 h 585"/>
                <a:gd name="T8" fmla="*/ 974 w 977"/>
                <a:gd name="T9" fmla="*/ 463 h 585"/>
                <a:gd name="T10" fmla="*/ 937 w 977"/>
                <a:gd name="T11" fmla="*/ 505 h 585"/>
                <a:gd name="T12" fmla="*/ 856 w 977"/>
                <a:gd name="T13" fmla="*/ 444 h 585"/>
                <a:gd name="T14" fmla="*/ 657 w 977"/>
                <a:gd name="T15" fmla="*/ 310 h 585"/>
                <a:gd name="T16" fmla="*/ 540 w 977"/>
                <a:gd name="T17" fmla="*/ 220 h 585"/>
                <a:gd name="T18" fmla="*/ 495 w 977"/>
                <a:gd name="T19" fmla="*/ 388 h 585"/>
                <a:gd name="T20" fmla="*/ 450 w 977"/>
                <a:gd name="T21" fmla="*/ 424 h 585"/>
                <a:gd name="T22" fmla="*/ 422 w 977"/>
                <a:gd name="T23" fmla="*/ 278 h 585"/>
                <a:gd name="T24" fmla="*/ 355 w 977"/>
                <a:gd name="T25" fmla="*/ 247 h 585"/>
                <a:gd name="T26" fmla="*/ 225 w 977"/>
                <a:gd name="T27" fmla="*/ 400 h 585"/>
                <a:gd name="T28" fmla="*/ 319 w 977"/>
                <a:gd name="T29" fmla="*/ 524 h 585"/>
                <a:gd name="T30" fmla="*/ 274 w 977"/>
                <a:gd name="T31" fmla="*/ 568 h 585"/>
                <a:gd name="T32" fmla="*/ 125 w 977"/>
                <a:gd name="T33" fmla="*/ 493 h 585"/>
                <a:gd name="T34" fmla="*/ 50 w 977"/>
                <a:gd name="T35" fmla="*/ 492 h 585"/>
                <a:gd name="T36" fmla="*/ 163 w 977"/>
                <a:gd name="T37" fmla="*/ 420 h 585"/>
                <a:gd name="T38" fmla="*/ 117 w 977"/>
                <a:gd name="T39" fmla="*/ 318 h 585"/>
                <a:gd name="T40" fmla="*/ 35 w 977"/>
                <a:gd name="T41" fmla="*/ 179 h 585"/>
                <a:gd name="T42" fmla="*/ 159 w 977"/>
                <a:gd name="T43" fmla="*/ 264 h 585"/>
                <a:gd name="T44" fmla="*/ 297 w 977"/>
                <a:gd name="T45" fmla="*/ 198 h 585"/>
                <a:gd name="T46" fmla="*/ 364 w 977"/>
                <a:gd name="T47" fmla="*/ 158 h 585"/>
                <a:gd name="T48" fmla="*/ 293 w 977"/>
                <a:gd name="T49" fmla="*/ 31 h 585"/>
                <a:gd name="T50" fmla="*/ 424 w 977"/>
                <a:gd name="T51" fmla="*/ 137 h 585"/>
                <a:gd name="T52" fmla="*/ 461 w 977"/>
                <a:gd name="T53" fmla="*/ 199 h 585"/>
                <a:gd name="T54" fmla="*/ 515 w 977"/>
                <a:gd name="T55" fmla="*/ 86 h 585"/>
                <a:gd name="T56" fmla="*/ 576 w 977"/>
                <a:gd name="T57" fmla="*/ 82 h 585"/>
                <a:gd name="T58" fmla="*/ 586 w 977"/>
                <a:gd name="T59" fmla="*/ 170 h 585"/>
                <a:gd name="T60" fmla="*/ 782 w 977"/>
                <a:gd name="T61" fmla="*/ 124 h 585"/>
                <a:gd name="T62" fmla="*/ 832 w 977"/>
                <a:gd name="T63" fmla="*/ 161 h 585"/>
                <a:gd name="T64" fmla="*/ 714 w 977"/>
                <a:gd name="T65" fmla="*/ 27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7" h="585">
                  <a:moveTo>
                    <a:pt x="738" y="351"/>
                  </a:moveTo>
                  <a:cubicBezTo>
                    <a:pt x="764" y="312"/>
                    <a:pt x="795" y="285"/>
                    <a:pt x="839" y="275"/>
                  </a:cubicBezTo>
                  <a:cubicBezTo>
                    <a:pt x="859" y="270"/>
                    <a:pt x="881" y="269"/>
                    <a:pt x="902" y="269"/>
                  </a:cubicBezTo>
                  <a:cubicBezTo>
                    <a:pt x="925" y="269"/>
                    <a:pt x="937" y="282"/>
                    <a:pt x="936" y="301"/>
                  </a:cubicBezTo>
                  <a:cubicBezTo>
                    <a:pt x="935" y="321"/>
                    <a:pt x="922" y="331"/>
                    <a:pt x="899" y="330"/>
                  </a:cubicBezTo>
                  <a:cubicBezTo>
                    <a:pt x="863" y="328"/>
                    <a:pt x="831" y="336"/>
                    <a:pt x="806" y="364"/>
                  </a:cubicBezTo>
                  <a:cubicBezTo>
                    <a:pt x="803" y="367"/>
                    <a:pt x="800" y="371"/>
                    <a:pt x="797" y="375"/>
                  </a:cubicBezTo>
                  <a:cubicBezTo>
                    <a:pt x="796" y="377"/>
                    <a:pt x="796" y="379"/>
                    <a:pt x="795" y="383"/>
                  </a:cubicBezTo>
                  <a:cubicBezTo>
                    <a:pt x="813" y="383"/>
                    <a:pt x="830" y="384"/>
                    <a:pt x="846" y="383"/>
                  </a:cubicBezTo>
                  <a:cubicBezTo>
                    <a:pt x="912" y="378"/>
                    <a:pt x="958" y="406"/>
                    <a:pt x="974" y="463"/>
                  </a:cubicBezTo>
                  <a:cubicBezTo>
                    <a:pt x="977" y="474"/>
                    <a:pt x="974" y="490"/>
                    <a:pt x="968" y="498"/>
                  </a:cubicBezTo>
                  <a:cubicBezTo>
                    <a:pt x="962" y="505"/>
                    <a:pt x="946" y="508"/>
                    <a:pt x="937" y="505"/>
                  </a:cubicBezTo>
                  <a:cubicBezTo>
                    <a:pt x="929" y="504"/>
                    <a:pt x="921" y="493"/>
                    <a:pt x="917" y="484"/>
                  </a:cubicBezTo>
                  <a:cubicBezTo>
                    <a:pt x="903" y="451"/>
                    <a:pt x="892" y="444"/>
                    <a:pt x="856" y="444"/>
                  </a:cubicBezTo>
                  <a:cubicBezTo>
                    <a:pt x="831" y="445"/>
                    <a:pt x="806" y="446"/>
                    <a:pt x="782" y="442"/>
                  </a:cubicBezTo>
                  <a:cubicBezTo>
                    <a:pt x="712" y="432"/>
                    <a:pt x="669" y="385"/>
                    <a:pt x="657" y="310"/>
                  </a:cubicBezTo>
                  <a:cubicBezTo>
                    <a:pt x="655" y="293"/>
                    <a:pt x="653" y="276"/>
                    <a:pt x="652" y="262"/>
                  </a:cubicBezTo>
                  <a:cubicBezTo>
                    <a:pt x="614" y="248"/>
                    <a:pt x="577" y="234"/>
                    <a:pt x="540" y="220"/>
                  </a:cubicBezTo>
                  <a:cubicBezTo>
                    <a:pt x="524" y="232"/>
                    <a:pt x="504" y="246"/>
                    <a:pt x="484" y="261"/>
                  </a:cubicBezTo>
                  <a:cubicBezTo>
                    <a:pt x="502" y="300"/>
                    <a:pt x="507" y="343"/>
                    <a:pt x="495" y="388"/>
                  </a:cubicBezTo>
                  <a:cubicBezTo>
                    <a:pt x="493" y="393"/>
                    <a:pt x="492" y="398"/>
                    <a:pt x="489" y="403"/>
                  </a:cubicBezTo>
                  <a:cubicBezTo>
                    <a:pt x="482" y="421"/>
                    <a:pt x="466" y="429"/>
                    <a:pt x="450" y="424"/>
                  </a:cubicBezTo>
                  <a:cubicBezTo>
                    <a:pt x="432" y="418"/>
                    <a:pt x="425" y="402"/>
                    <a:pt x="432" y="382"/>
                  </a:cubicBezTo>
                  <a:cubicBezTo>
                    <a:pt x="444" y="346"/>
                    <a:pt x="442" y="311"/>
                    <a:pt x="422" y="278"/>
                  </a:cubicBezTo>
                  <a:cubicBezTo>
                    <a:pt x="419" y="273"/>
                    <a:pt x="416" y="268"/>
                    <a:pt x="413" y="264"/>
                  </a:cubicBezTo>
                  <a:cubicBezTo>
                    <a:pt x="390" y="236"/>
                    <a:pt x="390" y="236"/>
                    <a:pt x="355" y="247"/>
                  </a:cubicBezTo>
                  <a:cubicBezTo>
                    <a:pt x="340" y="252"/>
                    <a:pt x="325" y="255"/>
                    <a:pt x="309" y="259"/>
                  </a:cubicBezTo>
                  <a:cubicBezTo>
                    <a:pt x="237" y="274"/>
                    <a:pt x="204" y="329"/>
                    <a:pt x="225" y="400"/>
                  </a:cubicBezTo>
                  <a:cubicBezTo>
                    <a:pt x="235" y="436"/>
                    <a:pt x="257" y="462"/>
                    <a:pt x="283" y="488"/>
                  </a:cubicBezTo>
                  <a:cubicBezTo>
                    <a:pt x="295" y="500"/>
                    <a:pt x="307" y="512"/>
                    <a:pt x="319" y="524"/>
                  </a:cubicBezTo>
                  <a:cubicBezTo>
                    <a:pt x="334" y="541"/>
                    <a:pt x="334" y="559"/>
                    <a:pt x="321" y="572"/>
                  </a:cubicBezTo>
                  <a:cubicBezTo>
                    <a:pt x="308" y="585"/>
                    <a:pt x="289" y="583"/>
                    <a:pt x="274" y="568"/>
                  </a:cubicBezTo>
                  <a:cubicBezTo>
                    <a:pt x="260" y="553"/>
                    <a:pt x="245" y="539"/>
                    <a:pt x="232" y="523"/>
                  </a:cubicBezTo>
                  <a:cubicBezTo>
                    <a:pt x="203" y="488"/>
                    <a:pt x="167" y="482"/>
                    <a:pt x="125" y="493"/>
                  </a:cubicBezTo>
                  <a:cubicBezTo>
                    <a:pt x="114" y="497"/>
                    <a:pt x="103" y="502"/>
                    <a:pt x="92" y="506"/>
                  </a:cubicBezTo>
                  <a:cubicBezTo>
                    <a:pt x="75" y="513"/>
                    <a:pt x="57" y="507"/>
                    <a:pt x="50" y="492"/>
                  </a:cubicBezTo>
                  <a:cubicBezTo>
                    <a:pt x="43" y="476"/>
                    <a:pt x="48" y="457"/>
                    <a:pt x="66" y="451"/>
                  </a:cubicBezTo>
                  <a:cubicBezTo>
                    <a:pt x="98" y="439"/>
                    <a:pt x="131" y="430"/>
                    <a:pt x="163" y="420"/>
                  </a:cubicBezTo>
                  <a:cubicBezTo>
                    <a:pt x="161" y="393"/>
                    <a:pt x="158" y="362"/>
                    <a:pt x="155" y="327"/>
                  </a:cubicBezTo>
                  <a:cubicBezTo>
                    <a:pt x="145" y="325"/>
                    <a:pt x="131" y="322"/>
                    <a:pt x="117" y="318"/>
                  </a:cubicBezTo>
                  <a:cubicBezTo>
                    <a:pt x="66" y="303"/>
                    <a:pt x="23" y="278"/>
                    <a:pt x="7" y="223"/>
                  </a:cubicBezTo>
                  <a:cubicBezTo>
                    <a:pt x="0" y="197"/>
                    <a:pt x="13" y="176"/>
                    <a:pt x="35" y="179"/>
                  </a:cubicBezTo>
                  <a:cubicBezTo>
                    <a:pt x="45" y="180"/>
                    <a:pt x="60" y="188"/>
                    <a:pt x="62" y="196"/>
                  </a:cubicBezTo>
                  <a:cubicBezTo>
                    <a:pt x="76" y="246"/>
                    <a:pt x="117" y="255"/>
                    <a:pt x="159" y="264"/>
                  </a:cubicBezTo>
                  <a:cubicBezTo>
                    <a:pt x="176" y="268"/>
                    <a:pt x="188" y="265"/>
                    <a:pt x="200" y="250"/>
                  </a:cubicBezTo>
                  <a:cubicBezTo>
                    <a:pt x="225" y="221"/>
                    <a:pt x="259" y="205"/>
                    <a:pt x="297" y="198"/>
                  </a:cubicBezTo>
                  <a:cubicBezTo>
                    <a:pt x="313" y="195"/>
                    <a:pt x="330" y="188"/>
                    <a:pt x="346" y="185"/>
                  </a:cubicBezTo>
                  <a:cubicBezTo>
                    <a:pt x="361" y="182"/>
                    <a:pt x="365" y="172"/>
                    <a:pt x="364" y="158"/>
                  </a:cubicBezTo>
                  <a:cubicBezTo>
                    <a:pt x="363" y="118"/>
                    <a:pt x="347" y="86"/>
                    <a:pt x="311" y="66"/>
                  </a:cubicBezTo>
                  <a:cubicBezTo>
                    <a:pt x="297" y="58"/>
                    <a:pt x="290" y="47"/>
                    <a:pt x="293" y="31"/>
                  </a:cubicBezTo>
                  <a:cubicBezTo>
                    <a:pt x="296" y="10"/>
                    <a:pt x="319" y="0"/>
                    <a:pt x="340" y="11"/>
                  </a:cubicBezTo>
                  <a:cubicBezTo>
                    <a:pt x="390" y="39"/>
                    <a:pt x="418" y="81"/>
                    <a:pt x="424" y="137"/>
                  </a:cubicBezTo>
                  <a:cubicBezTo>
                    <a:pt x="426" y="149"/>
                    <a:pt x="425" y="162"/>
                    <a:pt x="425" y="174"/>
                  </a:cubicBezTo>
                  <a:cubicBezTo>
                    <a:pt x="424" y="197"/>
                    <a:pt x="439" y="208"/>
                    <a:pt x="461" y="199"/>
                  </a:cubicBezTo>
                  <a:cubicBezTo>
                    <a:pt x="498" y="183"/>
                    <a:pt x="511" y="152"/>
                    <a:pt x="515" y="115"/>
                  </a:cubicBezTo>
                  <a:cubicBezTo>
                    <a:pt x="516" y="106"/>
                    <a:pt x="515" y="96"/>
                    <a:pt x="515" y="86"/>
                  </a:cubicBezTo>
                  <a:cubicBezTo>
                    <a:pt x="514" y="68"/>
                    <a:pt x="526" y="54"/>
                    <a:pt x="542" y="53"/>
                  </a:cubicBezTo>
                  <a:cubicBezTo>
                    <a:pt x="560" y="51"/>
                    <a:pt x="575" y="62"/>
                    <a:pt x="576" y="82"/>
                  </a:cubicBezTo>
                  <a:cubicBezTo>
                    <a:pt x="576" y="102"/>
                    <a:pt x="576" y="122"/>
                    <a:pt x="573" y="142"/>
                  </a:cubicBezTo>
                  <a:cubicBezTo>
                    <a:pt x="570" y="156"/>
                    <a:pt x="574" y="163"/>
                    <a:pt x="586" y="170"/>
                  </a:cubicBezTo>
                  <a:cubicBezTo>
                    <a:pt x="648" y="209"/>
                    <a:pt x="709" y="201"/>
                    <a:pt x="763" y="146"/>
                  </a:cubicBezTo>
                  <a:cubicBezTo>
                    <a:pt x="770" y="139"/>
                    <a:pt x="776" y="131"/>
                    <a:pt x="782" y="124"/>
                  </a:cubicBezTo>
                  <a:cubicBezTo>
                    <a:pt x="794" y="110"/>
                    <a:pt x="813" y="107"/>
                    <a:pt x="827" y="118"/>
                  </a:cubicBezTo>
                  <a:cubicBezTo>
                    <a:pt x="839" y="128"/>
                    <a:pt x="842" y="146"/>
                    <a:pt x="832" y="161"/>
                  </a:cubicBezTo>
                  <a:cubicBezTo>
                    <a:pt x="806" y="197"/>
                    <a:pt x="773" y="225"/>
                    <a:pt x="731" y="241"/>
                  </a:cubicBezTo>
                  <a:cubicBezTo>
                    <a:pt x="717" y="247"/>
                    <a:pt x="713" y="254"/>
                    <a:pt x="714" y="270"/>
                  </a:cubicBezTo>
                  <a:cubicBezTo>
                    <a:pt x="717" y="297"/>
                    <a:pt x="721" y="324"/>
                    <a:pt x="73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8184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2">
            <a:extLst>
              <a:ext uri="{FF2B5EF4-FFF2-40B4-BE49-F238E27FC236}">
                <a16:creationId xmlns:a16="http://schemas.microsoft.com/office/drawing/2014/main" id="{391D4F9B-79B6-437B-9780-F58BE9477D53}"/>
              </a:ext>
            </a:extLst>
          </p:cNvPr>
          <p:cNvSpPr>
            <a:spLocks noGrp="1"/>
          </p:cNvSpPr>
          <p:nvPr>
            <p:ph type="title"/>
          </p:nvPr>
        </p:nvSpPr>
        <p:spPr/>
        <p:txBody>
          <a:bodyPr/>
          <a:lstStyle/>
          <a:p>
            <a:r>
              <a:rPr lang="en-US"/>
              <a:t>Weight loss and maintenance is challenging</a:t>
            </a:r>
          </a:p>
        </p:txBody>
      </p:sp>
      <p:sp>
        <p:nvSpPr>
          <p:cNvPr id="7" name="Text Placeholder 6">
            <a:extLst>
              <a:ext uri="{FF2B5EF4-FFF2-40B4-BE49-F238E27FC236}">
                <a16:creationId xmlns:a16="http://schemas.microsoft.com/office/drawing/2014/main" id="{F95F4D62-A59E-4B8E-8D24-310C8C62DFDB}"/>
              </a:ext>
            </a:extLst>
          </p:cNvPr>
          <p:cNvSpPr>
            <a:spLocks noGrp="1"/>
          </p:cNvSpPr>
          <p:nvPr>
            <p:ph type="body" sz="quarter" idx="13"/>
          </p:nvPr>
        </p:nvSpPr>
        <p:spPr>
          <a:xfrm>
            <a:off x="647999" y="6209999"/>
            <a:ext cx="10673398" cy="412473"/>
          </a:xfrm>
        </p:spPr>
        <p:txBody>
          <a:bodyPr>
            <a:noAutofit/>
          </a:bodyPr>
          <a:lstStyle/>
          <a:p>
            <a:br>
              <a:rPr lang="en-CA" sz="1000" i="0" dirty="0">
                <a:solidFill>
                  <a:schemeClr val="tx1"/>
                </a:solidFill>
              </a:rPr>
            </a:br>
            <a:r>
              <a:rPr lang="en-CA" sz="1000" i="0" dirty="0">
                <a:solidFill>
                  <a:schemeClr val="tx1"/>
                </a:solidFill>
              </a:rPr>
              <a:t>1. Garvey et al. Endocrine Practice. 2016;22:1-203; </a:t>
            </a:r>
            <a:r>
              <a:rPr lang="en-CA" sz="1000" dirty="0"/>
              <a:t>2</a:t>
            </a:r>
            <a:r>
              <a:rPr lang="en-CA" sz="1000" i="0" dirty="0">
                <a:solidFill>
                  <a:schemeClr val="tx1"/>
                </a:solidFill>
              </a:rPr>
              <a:t>. Rogge, Gautam. J Am Assoc Nurse </a:t>
            </a:r>
            <a:r>
              <a:rPr lang="en-CA" sz="1000" i="0" dirty="0" err="1">
                <a:solidFill>
                  <a:schemeClr val="tx1"/>
                </a:solidFill>
              </a:rPr>
              <a:t>Pract</a:t>
            </a:r>
            <a:r>
              <a:rPr lang="en-CA" sz="1000" i="0" dirty="0">
                <a:solidFill>
                  <a:schemeClr val="tx1"/>
                </a:solidFill>
              </a:rPr>
              <a:t>. 2017;29:S15-S29; 3. </a:t>
            </a:r>
            <a:r>
              <a:rPr lang="en-CA" sz="1000" i="0" dirty="0" err="1">
                <a:solidFill>
                  <a:schemeClr val="tx1"/>
                </a:solidFill>
              </a:rPr>
              <a:t>Ulen</a:t>
            </a:r>
            <a:r>
              <a:rPr lang="en-CA" sz="1000" i="0" dirty="0">
                <a:solidFill>
                  <a:schemeClr val="tx1"/>
                </a:solidFill>
              </a:rPr>
              <a:t>. Clinical Diabetes. 2008;26:100-113; </a:t>
            </a:r>
            <a:r>
              <a:rPr lang="en-CA" sz="1000" dirty="0"/>
              <a:t>4</a:t>
            </a:r>
            <a:r>
              <a:rPr lang="en-CA" sz="1000" i="0" dirty="0">
                <a:solidFill>
                  <a:schemeClr val="tx1"/>
                </a:solidFill>
              </a:rPr>
              <a:t>. </a:t>
            </a:r>
            <a:r>
              <a:rPr lang="en-CA" sz="1000" i="0" dirty="0" err="1">
                <a:solidFill>
                  <a:schemeClr val="tx1"/>
                </a:solidFill>
              </a:rPr>
              <a:t>Wadden</a:t>
            </a:r>
            <a:r>
              <a:rPr lang="en-CA" sz="1000" i="0" dirty="0">
                <a:solidFill>
                  <a:schemeClr val="tx1"/>
                </a:solidFill>
              </a:rPr>
              <a:t> et al. Ann Intern Med 1993;119:688–93.</a:t>
            </a:r>
          </a:p>
        </p:txBody>
      </p:sp>
      <p:pic>
        <p:nvPicPr>
          <p:cNvPr id="4" name="button_pediatric">
            <a:hlinkClick r:id="" action="ppaction://noaction"/>
            <a:extLst>
              <a:ext uri="{FF2B5EF4-FFF2-40B4-BE49-F238E27FC236}">
                <a16:creationId xmlns:a16="http://schemas.microsoft.com/office/drawing/2014/main" id="{4511446D-8FA5-4E98-B75B-3996762FC543}"/>
              </a:ext>
            </a:extLst>
          </p:cNvPr>
          <p:cNvPicPr>
            <a:picLocks noChangeAspect="1"/>
          </p:cNvPicPr>
          <p:nvPr/>
        </p:nvPicPr>
        <p:blipFill>
          <a:blip r:embed="rId4"/>
          <a:stretch>
            <a:fillRect/>
          </a:stretch>
        </p:blipFill>
        <p:spPr>
          <a:xfrm>
            <a:off x="8734525" y="0"/>
            <a:ext cx="1511808" cy="463296"/>
          </a:xfrm>
          <a:prstGeom prst="rect">
            <a:avLst/>
          </a:prstGeom>
        </p:spPr>
      </p:pic>
      <p:pic>
        <p:nvPicPr>
          <p:cNvPr id="5" name="button_treatments">
            <a:hlinkClick r:id="" action="ppaction://noaction"/>
            <a:extLst>
              <a:ext uri="{FF2B5EF4-FFF2-40B4-BE49-F238E27FC236}">
                <a16:creationId xmlns:a16="http://schemas.microsoft.com/office/drawing/2014/main" id="{8F945747-2BAE-453E-83D7-B687FD2BDA5A}"/>
              </a:ext>
            </a:extLst>
          </p:cNvPr>
          <p:cNvPicPr>
            <a:picLocks noChangeAspect="1"/>
          </p:cNvPicPr>
          <p:nvPr/>
        </p:nvPicPr>
        <p:blipFill>
          <a:blip r:embed="rId5"/>
          <a:stretch>
            <a:fillRect/>
          </a:stretch>
        </p:blipFill>
        <p:spPr>
          <a:xfrm>
            <a:off x="10261154" y="0"/>
            <a:ext cx="1072897" cy="463296"/>
          </a:xfrm>
          <a:prstGeom prst="rect">
            <a:avLst/>
          </a:prstGeom>
        </p:spPr>
      </p:pic>
      <p:pic>
        <p:nvPicPr>
          <p:cNvPr id="10" name="button_comorbid">
            <a:hlinkClick r:id="" action="ppaction://noaction"/>
            <a:extLst>
              <a:ext uri="{FF2B5EF4-FFF2-40B4-BE49-F238E27FC236}">
                <a16:creationId xmlns:a16="http://schemas.microsoft.com/office/drawing/2014/main" id="{667B6845-DA72-4984-8038-6D08F93B1546}"/>
              </a:ext>
            </a:extLst>
          </p:cNvPr>
          <p:cNvPicPr>
            <a:picLocks noChangeAspect="1"/>
          </p:cNvPicPr>
          <p:nvPr/>
        </p:nvPicPr>
        <p:blipFill>
          <a:blip r:embed="rId6"/>
          <a:stretch>
            <a:fillRect/>
          </a:stretch>
        </p:blipFill>
        <p:spPr>
          <a:xfrm>
            <a:off x="4470596" y="1"/>
            <a:ext cx="3261309" cy="436747"/>
          </a:xfrm>
          <a:prstGeom prst="rect">
            <a:avLst/>
          </a:prstGeom>
        </p:spPr>
      </p:pic>
      <p:pic>
        <p:nvPicPr>
          <p:cNvPr id="11" name="button_met adapt">
            <a:hlinkClick r:id="" action="ppaction://noaction"/>
            <a:extLst>
              <a:ext uri="{FF2B5EF4-FFF2-40B4-BE49-F238E27FC236}">
                <a16:creationId xmlns:a16="http://schemas.microsoft.com/office/drawing/2014/main" id="{9E716033-0266-4453-A346-6297602AD13E}"/>
              </a:ext>
            </a:extLst>
          </p:cNvPr>
          <p:cNvPicPr>
            <a:picLocks noChangeAspect="1"/>
          </p:cNvPicPr>
          <p:nvPr/>
        </p:nvPicPr>
        <p:blipFill>
          <a:blip r:embed="rId7"/>
          <a:stretch>
            <a:fillRect/>
          </a:stretch>
        </p:blipFill>
        <p:spPr>
          <a:xfrm>
            <a:off x="3358176" y="0"/>
            <a:ext cx="1097280" cy="463296"/>
          </a:xfrm>
          <a:prstGeom prst="rect">
            <a:avLst/>
          </a:prstGeom>
          <a:noFill/>
        </p:spPr>
      </p:pic>
      <p:sp>
        <p:nvSpPr>
          <p:cNvPr id="14" name="button_burden">
            <a:hlinkClick r:id="" action="ppaction://noaction"/>
            <a:extLst>
              <a:ext uri="{FF2B5EF4-FFF2-40B4-BE49-F238E27FC236}">
                <a16:creationId xmlns:a16="http://schemas.microsoft.com/office/drawing/2014/main" id="{3D58F304-351F-42C9-B47F-549F371D75B5}"/>
              </a:ext>
            </a:extLst>
          </p:cNvPr>
          <p:cNvSpPr/>
          <p:nvPr/>
        </p:nvSpPr>
        <p:spPr>
          <a:xfrm>
            <a:off x="7760800" y="0"/>
            <a:ext cx="950976"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en-US" sz="1067">
              <a:solidFill>
                <a:srgbClr val="FFFFFF"/>
              </a:solidFill>
              <a:latin typeface="Arial" panose="020B0604020202020204" pitchFamily="34" charset="0"/>
            </a:endParaRPr>
          </a:p>
        </p:txBody>
      </p:sp>
      <p:sp>
        <p:nvSpPr>
          <p:cNvPr id="24" name="button_bw regul">
            <a:hlinkClick r:id="" action="ppaction://noaction"/>
            <a:extLst>
              <a:ext uri="{FF2B5EF4-FFF2-40B4-BE49-F238E27FC236}">
                <a16:creationId xmlns:a16="http://schemas.microsoft.com/office/drawing/2014/main" id="{29828931-2295-4FBC-904E-3F5EA4F1EABB}"/>
              </a:ext>
            </a:extLst>
          </p:cNvPr>
          <p:cNvSpPr/>
          <p:nvPr/>
        </p:nvSpPr>
        <p:spPr>
          <a:xfrm>
            <a:off x="2001916" y="0"/>
            <a:ext cx="1341120"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en-US" sz="1067">
              <a:solidFill>
                <a:srgbClr val="FFFFFF"/>
              </a:solidFill>
              <a:latin typeface="Arial" panose="020B0604020202020204" pitchFamily="34" charset="0"/>
            </a:endParaRPr>
          </a:p>
        </p:txBody>
      </p:sp>
      <p:sp>
        <p:nvSpPr>
          <p:cNvPr id="26" name="button_overview">
            <a:hlinkClick r:id="" action="ppaction://noaction"/>
            <a:extLst>
              <a:ext uri="{FF2B5EF4-FFF2-40B4-BE49-F238E27FC236}">
                <a16:creationId xmlns:a16="http://schemas.microsoft.com/office/drawing/2014/main" id="{3FFB4729-B4F5-48A9-9167-61A866AC0F95}"/>
              </a:ext>
            </a:extLst>
          </p:cNvPr>
          <p:cNvSpPr/>
          <p:nvPr/>
        </p:nvSpPr>
        <p:spPr>
          <a:xfrm>
            <a:off x="1016000" y="0"/>
            <a:ext cx="975360"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en-US" sz="1067">
              <a:solidFill>
                <a:srgbClr val="FFFFFF"/>
              </a:solidFill>
              <a:latin typeface="Arial" panose="020B0604020202020204" pitchFamily="34" charset="0"/>
            </a:endParaRPr>
          </a:p>
        </p:txBody>
      </p:sp>
      <p:sp>
        <p:nvSpPr>
          <p:cNvPr id="28" name="button_home">
            <a:hlinkClick r:id="rId8" action="ppaction://hlinksldjump"/>
            <a:extLst>
              <a:ext uri="{FF2B5EF4-FFF2-40B4-BE49-F238E27FC236}">
                <a16:creationId xmlns:a16="http://schemas.microsoft.com/office/drawing/2014/main" id="{436F1A88-6ECC-4A21-9075-D584D49740C8}"/>
              </a:ext>
            </a:extLst>
          </p:cNvPr>
          <p:cNvSpPr/>
          <p:nvPr/>
        </p:nvSpPr>
        <p:spPr>
          <a:xfrm>
            <a:off x="11362944" y="0"/>
            <a:ext cx="829056"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en-US" sz="1067">
              <a:solidFill>
                <a:srgbClr val="FFFFFF"/>
              </a:solidFill>
              <a:latin typeface="Arial" panose="020B0604020202020204" pitchFamily="34" charset="0"/>
            </a:endParaRPr>
          </a:p>
        </p:txBody>
      </p:sp>
      <p:pic>
        <p:nvPicPr>
          <p:cNvPr id="29" name="button_pediatric">
            <a:hlinkClick r:id="" action="ppaction://noaction"/>
            <a:extLst>
              <a:ext uri="{FF2B5EF4-FFF2-40B4-BE49-F238E27FC236}">
                <a16:creationId xmlns:a16="http://schemas.microsoft.com/office/drawing/2014/main" id="{CE8D9AA8-FD9D-4E84-8C5D-D06141E328FA}"/>
              </a:ext>
            </a:extLst>
          </p:cNvPr>
          <p:cNvPicPr>
            <a:picLocks noChangeAspect="1"/>
          </p:cNvPicPr>
          <p:nvPr/>
        </p:nvPicPr>
        <p:blipFill>
          <a:blip r:embed="rId4"/>
          <a:stretch>
            <a:fillRect/>
          </a:stretch>
        </p:blipFill>
        <p:spPr>
          <a:xfrm>
            <a:off x="8734525" y="0"/>
            <a:ext cx="1511808" cy="463296"/>
          </a:xfrm>
          <a:prstGeom prst="rect">
            <a:avLst/>
          </a:prstGeom>
        </p:spPr>
      </p:pic>
      <p:pic>
        <p:nvPicPr>
          <p:cNvPr id="30" name="button_treatments">
            <a:hlinkClick r:id="" action="ppaction://noaction"/>
            <a:extLst>
              <a:ext uri="{FF2B5EF4-FFF2-40B4-BE49-F238E27FC236}">
                <a16:creationId xmlns:a16="http://schemas.microsoft.com/office/drawing/2014/main" id="{F757E7B5-0621-4C41-A13F-1E33085EAF3D}"/>
              </a:ext>
            </a:extLst>
          </p:cNvPr>
          <p:cNvPicPr>
            <a:picLocks noChangeAspect="1"/>
          </p:cNvPicPr>
          <p:nvPr/>
        </p:nvPicPr>
        <p:blipFill>
          <a:blip r:embed="rId5"/>
          <a:stretch>
            <a:fillRect/>
          </a:stretch>
        </p:blipFill>
        <p:spPr>
          <a:xfrm>
            <a:off x="10261154" y="0"/>
            <a:ext cx="1072897" cy="463296"/>
          </a:xfrm>
          <a:prstGeom prst="rect">
            <a:avLst/>
          </a:prstGeom>
        </p:spPr>
      </p:pic>
      <p:pic>
        <p:nvPicPr>
          <p:cNvPr id="31" name="button_comorbid">
            <a:hlinkClick r:id="" action="ppaction://noaction"/>
            <a:extLst>
              <a:ext uri="{FF2B5EF4-FFF2-40B4-BE49-F238E27FC236}">
                <a16:creationId xmlns:a16="http://schemas.microsoft.com/office/drawing/2014/main" id="{9DC3046C-09B8-4F9F-872E-E21967903358}"/>
              </a:ext>
            </a:extLst>
          </p:cNvPr>
          <p:cNvPicPr>
            <a:picLocks noChangeAspect="1"/>
          </p:cNvPicPr>
          <p:nvPr/>
        </p:nvPicPr>
        <p:blipFill>
          <a:blip r:embed="rId6"/>
          <a:stretch>
            <a:fillRect/>
          </a:stretch>
        </p:blipFill>
        <p:spPr>
          <a:xfrm>
            <a:off x="4470596" y="1"/>
            <a:ext cx="3261309" cy="436747"/>
          </a:xfrm>
          <a:prstGeom prst="rect">
            <a:avLst/>
          </a:prstGeom>
        </p:spPr>
      </p:pic>
      <p:pic>
        <p:nvPicPr>
          <p:cNvPr id="32" name="button_met adapt">
            <a:hlinkClick r:id="" action="ppaction://noaction"/>
            <a:extLst>
              <a:ext uri="{FF2B5EF4-FFF2-40B4-BE49-F238E27FC236}">
                <a16:creationId xmlns:a16="http://schemas.microsoft.com/office/drawing/2014/main" id="{C017B004-F37F-42E0-9F77-CACCC970027C}"/>
              </a:ext>
            </a:extLst>
          </p:cNvPr>
          <p:cNvPicPr>
            <a:picLocks noChangeAspect="1"/>
          </p:cNvPicPr>
          <p:nvPr/>
        </p:nvPicPr>
        <p:blipFill>
          <a:blip r:embed="rId7"/>
          <a:stretch>
            <a:fillRect/>
          </a:stretch>
        </p:blipFill>
        <p:spPr>
          <a:xfrm>
            <a:off x="3358176" y="0"/>
            <a:ext cx="1097280" cy="463296"/>
          </a:xfrm>
          <a:prstGeom prst="rect">
            <a:avLst/>
          </a:prstGeom>
          <a:noFill/>
        </p:spPr>
      </p:pic>
      <p:sp>
        <p:nvSpPr>
          <p:cNvPr id="33" name="button_burden">
            <a:hlinkClick r:id="" action="ppaction://noaction"/>
            <a:extLst>
              <a:ext uri="{FF2B5EF4-FFF2-40B4-BE49-F238E27FC236}">
                <a16:creationId xmlns:a16="http://schemas.microsoft.com/office/drawing/2014/main" id="{D953BE6B-C980-44D3-AC28-76EF712DAB6E}"/>
              </a:ext>
            </a:extLst>
          </p:cNvPr>
          <p:cNvSpPr/>
          <p:nvPr/>
        </p:nvSpPr>
        <p:spPr>
          <a:xfrm>
            <a:off x="7760800" y="0"/>
            <a:ext cx="950976"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en-US" sz="1067">
              <a:solidFill>
                <a:srgbClr val="FFFFFF"/>
              </a:solidFill>
              <a:latin typeface="Arial" panose="020B0604020202020204" pitchFamily="34" charset="0"/>
            </a:endParaRPr>
          </a:p>
        </p:txBody>
      </p:sp>
      <p:sp>
        <p:nvSpPr>
          <p:cNvPr id="34" name="button_bw regul">
            <a:hlinkClick r:id="" action="ppaction://noaction"/>
            <a:extLst>
              <a:ext uri="{FF2B5EF4-FFF2-40B4-BE49-F238E27FC236}">
                <a16:creationId xmlns:a16="http://schemas.microsoft.com/office/drawing/2014/main" id="{90F2C324-7B97-43D7-A545-449842C723B8}"/>
              </a:ext>
            </a:extLst>
          </p:cNvPr>
          <p:cNvSpPr/>
          <p:nvPr/>
        </p:nvSpPr>
        <p:spPr>
          <a:xfrm>
            <a:off x="2001916" y="0"/>
            <a:ext cx="1341120"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en-US" sz="1067">
              <a:solidFill>
                <a:srgbClr val="FFFFFF"/>
              </a:solidFill>
              <a:latin typeface="Arial" panose="020B0604020202020204" pitchFamily="34" charset="0"/>
            </a:endParaRPr>
          </a:p>
        </p:txBody>
      </p:sp>
      <p:sp>
        <p:nvSpPr>
          <p:cNvPr id="35" name="button_overview">
            <a:hlinkClick r:id="" action="ppaction://noaction"/>
            <a:extLst>
              <a:ext uri="{FF2B5EF4-FFF2-40B4-BE49-F238E27FC236}">
                <a16:creationId xmlns:a16="http://schemas.microsoft.com/office/drawing/2014/main" id="{4B62F3D7-F1FD-41ED-9043-AE37B08592F5}"/>
              </a:ext>
            </a:extLst>
          </p:cNvPr>
          <p:cNvSpPr/>
          <p:nvPr/>
        </p:nvSpPr>
        <p:spPr>
          <a:xfrm>
            <a:off x="1016000" y="0"/>
            <a:ext cx="975360"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en-US" sz="1067">
              <a:solidFill>
                <a:srgbClr val="FFFFFF"/>
              </a:solidFill>
              <a:latin typeface="Arial" panose="020B0604020202020204" pitchFamily="34" charset="0"/>
            </a:endParaRPr>
          </a:p>
        </p:txBody>
      </p:sp>
      <p:sp>
        <p:nvSpPr>
          <p:cNvPr id="36" name="button_home">
            <a:hlinkClick r:id="rId8" action="ppaction://hlinksldjump"/>
            <a:extLst>
              <a:ext uri="{FF2B5EF4-FFF2-40B4-BE49-F238E27FC236}">
                <a16:creationId xmlns:a16="http://schemas.microsoft.com/office/drawing/2014/main" id="{903BD4B7-0964-4AAD-92CA-DFBD1BAFE547}"/>
              </a:ext>
            </a:extLst>
          </p:cNvPr>
          <p:cNvSpPr/>
          <p:nvPr/>
        </p:nvSpPr>
        <p:spPr>
          <a:xfrm>
            <a:off x="11362944" y="0"/>
            <a:ext cx="829056"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en-US" sz="1067">
              <a:solidFill>
                <a:srgbClr val="FFFFFF"/>
              </a:solidFill>
              <a:latin typeface="Arial" panose="020B0604020202020204" pitchFamily="34" charset="0"/>
            </a:endParaRPr>
          </a:p>
        </p:txBody>
      </p:sp>
      <p:sp>
        <p:nvSpPr>
          <p:cNvPr id="56" name="Rectangle: Rounded Corners 55">
            <a:extLst>
              <a:ext uri="{FF2B5EF4-FFF2-40B4-BE49-F238E27FC236}">
                <a16:creationId xmlns:a16="http://schemas.microsoft.com/office/drawing/2014/main" id="{DDE3CE56-910A-4A4D-BB7E-9B80A26D41FE}"/>
              </a:ext>
            </a:extLst>
          </p:cNvPr>
          <p:cNvSpPr/>
          <p:nvPr/>
        </p:nvSpPr>
        <p:spPr>
          <a:xfrm>
            <a:off x="562755" y="5185132"/>
            <a:ext cx="11116500" cy="572893"/>
          </a:xfrm>
          <a:prstGeom prst="roundRect">
            <a:avLst>
              <a:gd name="adj" fmla="val 0"/>
            </a:avLst>
          </a:prstGeom>
          <a:solidFill>
            <a:schemeClr val="tx2"/>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5720" tIns="48000" rIns="48000" bIns="48000" rtlCol="0" anchor="ctr"/>
          <a:lstStyle/>
          <a:p>
            <a:pPr algn="ctr" defTabSz="1219108" eaLnBrk="0" hangingPunct="0">
              <a:spcBef>
                <a:spcPct val="0"/>
              </a:spcBef>
              <a:buClr>
                <a:srgbClr val="009FDA"/>
              </a:buClr>
              <a:defRPr/>
            </a:pPr>
            <a:r>
              <a:rPr lang="en-US" b="0" dirty="0">
                <a:solidFill>
                  <a:srgbClr val="FFFFFF"/>
                </a:solidFill>
              </a:rPr>
              <a:t>The cycle of weight loss and weight regain may be emotionally, physically, and economically challenging</a:t>
            </a:r>
            <a:r>
              <a:rPr lang="en-US" b="0" baseline="30000" dirty="0">
                <a:solidFill>
                  <a:srgbClr val="FFFFFF"/>
                </a:solidFill>
              </a:rPr>
              <a:t>3,4</a:t>
            </a:r>
          </a:p>
        </p:txBody>
      </p:sp>
      <p:sp>
        <p:nvSpPr>
          <p:cNvPr id="77" name="Rectangle: Rounded Corners 76">
            <a:extLst>
              <a:ext uri="{FF2B5EF4-FFF2-40B4-BE49-F238E27FC236}">
                <a16:creationId xmlns:a16="http://schemas.microsoft.com/office/drawing/2014/main" id="{B8182EE2-9671-41FE-AD41-566D242D58C0}"/>
              </a:ext>
            </a:extLst>
          </p:cNvPr>
          <p:cNvSpPr/>
          <p:nvPr/>
        </p:nvSpPr>
        <p:spPr>
          <a:xfrm>
            <a:off x="562755" y="1976281"/>
            <a:ext cx="5002648" cy="2794545"/>
          </a:xfrm>
          <a:prstGeom prst="roundRect">
            <a:avLst>
              <a:gd name="adj" fmla="val 0"/>
            </a:avLst>
          </a:prstGeom>
          <a:solidFill>
            <a:schemeClr val="accent3">
              <a:lumMod val="20000"/>
              <a:lumOff val="80000"/>
            </a:schemeClr>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43840" tIns="48000" rIns="48000" bIns="48000" rtlCol="0" anchor="ctr"/>
          <a:lstStyle/>
          <a:p>
            <a:pPr defTabSz="1219108" eaLnBrk="0" hangingPunct="0">
              <a:spcBef>
                <a:spcPct val="0"/>
              </a:spcBef>
              <a:buClr>
                <a:srgbClr val="009FDA"/>
              </a:buClr>
              <a:defRPr/>
            </a:pPr>
            <a:endParaRPr lang="en-US" sz="1600">
              <a:solidFill>
                <a:srgbClr val="001965"/>
              </a:solidFill>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41C6C7B5-DB1D-402B-A568-97EF849B67FA}"/>
              </a:ext>
            </a:extLst>
          </p:cNvPr>
          <p:cNvSpPr/>
          <p:nvPr/>
        </p:nvSpPr>
        <p:spPr>
          <a:xfrm>
            <a:off x="678456" y="1949738"/>
            <a:ext cx="4633773" cy="646331"/>
          </a:xfrm>
          <a:prstGeom prst="rect">
            <a:avLst/>
          </a:prstGeom>
          <a:noFill/>
          <a:ln w="19050" cap="flat" cmpd="sng" algn="ctr">
            <a:noFill/>
            <a:prstDash val="solid"/>
          </a:ln>
          <a:effectLst/>
        </p:spPr>
        <p:txBody>
          <a:bodyPr wrap="square" lIns="0" tIns="0" rIns="0" bIns="0" rtlCol="0" anchor="ctr">
            <a:spAutoFit/>
          </a:bodyPr>
          <a:lstStyle/>
          <a:p>
            <a:pPr defTabSz="1219110" eaLnBrk="0" hangingPunct="0">
              <a:spcBef>
                <a:spcPct val="0"/>
              </a:spcBef>
              <a:defRPr/>
            </a:pPr>
            <a:r>
              <a:rPr lang="en-US" sz="2100" kern="0" dirty="0">
                <a:latin typeface="Arial"/>
                <a:cs typeface="Arial"/>
              </a:rPr>
              <a:t>Therapies that promote weight loss (all aiming for calorie deficit)</a:t>
            </a:r>
            <a:r>
              <a:rPr lang="en-US" sz="2100" kern="0" baseline="30000" dirty="0">
                <a:latin typeface="Arial"/>
                <a:cs typeface="Arial"/>
              </a:rPr>
              <a:t>1</a:t>
            </a:r>
            <a:endParaRPr lang="en-US" sz="2133" kern="0" baseline="30000" dirty="0">
              <a:latin typeface="Arial" panose="020B0604020202020204" pitchFamily="34" charset="0"/>
              <a:cs typeface="Arial" panose="020B0604020202020204" pitchFamily="34" charset="0"/>
            </a:endParaRPr>
          </a:p>
        </p:txBody>
      </p:sp>
      <p:sp>
        <p:nvSpPr>
          <p:cNvPr id="79" name="Rectangle: Rounded Corners 78">
            <a:extLst>
              <a:ext uri="{FF2B5EF4-FFF2-40B4-BE49-F238E27FC236}">
                <a16:creationId xmlns:a16="http://schemas.microsoft.com/office/drawing/2014/main" id="{65EE5E90-16B5-482E-843D-CF3114B599E2}"/>
              </a:ext>
            </a:extLst>
          </p:cNvPr>
          <p:cNvSpPr/>
          <p:nvPr/>
        </p:nvSpPr>
        <p:spPr>
          <a:xfrm>
            <a:off x="6152001" y="1963581"/>
            <a:ext cx="5527255" cy="2794545"/>
          </a:xfrm>
          <a:prstGeom prst="roundRect">
            <a:avLst>
              <a:gd name="adj" fmla="val 0"/>
            </a:avLst>
          </a:prstGeom>
          <a:solidFill>
            <a:schemeClr val="accent5">
              <a:lumMod val="20000"/>
              <a:lumOff val="80000"/>
            </a:schemeClr>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43840" tIns="48000" rIns="48000" bIns="48000" rtlCol="0" anchor="ctr"/>
          <a:lstStyle/>
          <a:p>
            <a:pPr defTabSz="1219108" eaLnBrk="0" hangingPunct="0">
              <a:spcBef>
                <a:spcPct val="0"/>
              </a:spcBef>
              <a:buClr>
                <a:srgbClr val="009FDA"/>
              </a:buClr>
              <a:defRPr/>
            </a:pPr>
            <a:endParaRPr lang="en-US" sz="1600" dirty="0">
              <a:solidFill>
                <a:schemeClr val="tx1"/>
              </a:solidFill>
              <a:latin typeface="Arial" panose="020B0604020202020204" pitchFamily="34" charset="0"/>
              <a:cs typeface="Arial" panose="020B0604020202020204" pitchFamily="34" charset="0"/>
            </a:endParaRPr>
          </a:p>
          <a:p>
            <a:pPr marL="228594" indent="-228594" algn="l" defTabSz="1219108" eaLnBrk="0" hangingPunct="0">
              <a:spcBef>
                <a:spcPct val="0"/>
              </a:spcBef>
              <a:buClr>
                <a:schemeClr val="tx2"/>
              </a:buClr>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Subjective perception of appetite</a:t>
            </a:r>
            <a:br>
              <a:rPr lang="en-US" sz="1600" dirty="0">
                <a:solidFill>
                  <a:schemeClr val="tx1"/>
                </a:solidFill>
                <a:latin typeface="Arial" panose="020B0604020202020204" pitchFamily="34" charset="0"/>
                <a:cs typeface="Arial" panose="020B0604020202020204" pitchFamily="34" charset="0"/>
              </a:rPr>
            </a:br>
            <a:r>
              <a:rPr lang="en-US" sz="1600" b="0" dirty="0">
                <a:solidFill>
                  <a:schemeClr val="tx1"/>
                </a:solidFill>
                <a:latin typeface="Arial" panose="020B0604020202020204" pitchFamily="34" charset="0"/>
                <a:cs typeface="Arial" panose="020B0604020202020204" pitchFamily="34" charset="0"/>
              </a:rPr>
              <a:t>(↑ hunger/desire to eat)</a:t>
            </a:r>
          </a:p>
          <a:p>
            <a:pPr marL="228594" indent="-228594" algn="l" defTabSz="1219108" eaLnBrk="0" hangingPunct="0">
              <a:spcBef>
                <a:spcPct val="0"/>
              </a:spcBef>
              <a:buClr>
                <a:schemeClr val="tx2"/>
              </a:buClr>
              <a:buFont typeface="Arial" panose="020B0604020202020204" pitchFamily="34" charset="0"/>
              <a:buChar char="•"/>
              <a:defRPr/>
            </a:pPr>
            <a:endParaRPr lang="en-US" sz="1600" dirty="0">
              <a:solidFill>
                <a:schemeClr val="tx1"/>
              </a:solidFill>
              <a:latin typeface="Arial" panose="020B0604020202020204" pitchFamily="34" charset="0"/>
              <a:cs typeface="Arial" panose="020B0604020202020204" pitchFamily="34" charset="0"/>
            </a:endParaRPr>
          </a:p>
          <a:p>
            <a:pPr marL="228594" indent="-228594" algn="l" defTabSz="1219108" eaLnBrk="0" hangingPunct="0">
              <a:spcBef>
                <a:spcPct val="0"/>
              </a:spcBef>
              <a:buClr>
                <a:schemeClr val="tx2"/>
              </a:buClr>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Hormone levels </a:t>
            </a:r>
            <a:br>
              <a:rPr lang="en-US" sz="1600" dirty="0">
                <a:solidFill>
                  <a:schemeClr val="tx1"/>
                </a:solidFill>
                <a:latin typeface="Arial" panose="020B0604020202020204" pitchFamily="34" charset="0"/>
                <a:cs typeface="Arial" panose="020B0604020202020204" pitchFamily="34" charset="0"/>
              </a:rPr>
            </a:br>
            <a:r>
              <a:rPr lang="en-US" sz="1600" b="0" dirty="0">
                <a:solidFill>
                  <a:schemeClr val="tx1"/>
                </a:solidFill>
                <a:latin typeface="Arial" panose="020B0604020202020204" pitchFamily="34" charset="0"/>
                <a:cs typeface="Arial" panose="020B0604020202020204" pitchFamily="34" charset="0"/>
              </a:rPr>
              <a:t>(↓ satiety hormones; ↑ hunger hormone)</a:t>
            </a:r>
          </a:p>
          <a:p>
            <a:pPr marL="228594" indent="-228594" algn="l" defTabSz="1219108" eaLnBrk="0" hangingPunct="0">
              <a:spcBef>
                <a:spcPct val="0"/>
              </a:spcBef>
              <a:buClr>
                <a:schemeClr val="tx2"/>
              </a:buClr>
              <a:buFont typeface="Arial" panose="020B0604020202020204" pitchFamily="34" charset="0"/>
              <a:buChar char="•"/>
              <a:defRPr/>
            </a:pPr>
            <a:endParaRPr lang="en-US" sz="1600" dirty="0">
              <a:solidFill>
                <a:schemeClr val="tx1"/>
              </a:solidFill>
              <a:latin typeface="Arial" panose="020B0604020202020204" pitchFamily="34" charset="0"/>
              <a:cs typeface="Arial" panose="020B0604020202020204" pitchFamily="34" charset="0"/>
            </a:endParaRPr>
          </a:p>
          <a:p>
            <a:pPr marL="228594" indent="-228594" algn="l" defTabSz="1219108" eaLnBrk="0" hangingPunct="0">
              <a:spcBef>
                <a:spcPct val="0"/>
              </a:spcBef>
              <a:buClr>
                <a:schemeClr val="tx2"/>
              </a:buClr>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Metabolism </a:t>
            </a:r>
            <a:r>
              <a:rPr lang="en-US" sz="1600" b="0" dirty="0">
                <a:solidFill>
                  <a:schemeClr val="tx1"/>
                </a:solidFill>
                <a:latin typeface="Arial" panose="020B0604020202020204" pitchFamily="34" charset="0"/>
                <a:cs typeface="Arial" panose="020B0604020202020204" pitchFamily="34" charset="0"/>
              </a:rPr>
              <a:t>(↓ energy expenditure)</a:t>
            </a:r>
          </a:p>
        </p:txBody>
      </p:sp>
      <p:sp>
        <p:nvSpPr>
          <p:cNvPr id="75" name="Rectangle 74">
            <a:extLst>
              <a:ext uri="{FF2B5EF4-FFF2-40B4-BE49-F238E27FC236}">
                <a16:creationId xmlns:a16="http://schemas.microsoft.com/office/drawing/2014/main" id="{EE626973-D925-4847-8C31-C3E6B9D8208F}"/>
              </a:ext>
            </a:extLst>
          </p:cNvPr>
          <p:cNvSpPr/>
          <p:nvPr/>
        </p:nvSpPr>
        <p:spPr>
          <a:xfrm>
            <a:off x="6344560" y="1949738"/>
            <a:ext cx="4976837" cy="646331"/>
          </a:xfrm>
          <a:prstGeom prst="rect">
            <a:avLst/>
          </a:prstGeom>
          <a:noFill/>
          <a:ln w="19050" cap="flat" cmpd="sng" algn="ctr">
            <a:noFill/>
            <a:prstDash val="solid"/>
          </a:ln>
          <a:effectLst/>
        </p:spPr>
        <p:txBody>
          <a:bodyPr wrap="square" lIns="0" tIns="0" rIns="0" bIns="0" rtlCol="0" anchor="ctr">
            <a:spAutoFit/>
          </a:bodyPr>
          <a:lstStyle/>
          <a:p>
            <a:pPr defTabSz="1219110" eaLnBrk="0" hangingPunct="0">
              <a:spcBef>
                <a:spcPct val="0"/>
              </a:spcBef>
              <a:defRPr/>
            </a:pPr>
            <a:r>
              <a:rPr lang="en-US" sz="2100" kern="0" dirty="0">
                <a:latin typeface="Arial"/>
                <a:cs typeface="Arial"/>
              </a:rPr>
              <a:t>Biologic adaptations respond to caloric deficits</a:t>
            </a:r>
            <a:r>
              <a:rPr lang="en-US" sz="2100" kern="0" baseline="30000" dirty="0">
                <a:latin typeface="Arial"/>
                <a:cs typeface="Arial"/>
              </a:rPr>
              <a:t>2</a:t>
            </a:r>
          </a:p>
        </p:txBody>
      </p:sp>
      <p:sp>
        <p:nvSpPr>
          <p:cNvPr id="15" name="Parallelogram 14">
            <a:extLst>
              <a:ext uri="{FF2B5EF4-FFF2-40B4-BE49-F238E27FC236}">
                <a16:creationId xmlns:a16="http://schemas.microsoft.com/office/drawing/2014/main" id="{AA2D9A9B-E0DD-4A68-BD8D-EC603BFA466D}"/>
              </a:ext>
            </a:extLst>
          </p:cNvPr>
          <p:cNvSpPr/>
          <p:nvPr/>
        </p:nvSpPr>
        <p:spPr>
          <a:xfrm>
            <a:off x="4008812" y="2927814"/>
            <a:ext cx="972000" cy="750017"/>
          </a:xfrm>
          <a:prstGeom prst="parallelogram">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US" sz="2667" err="1"/>
          </a:p>
        </p:txBody>
      </p:sp>
      <p:pic>
        <p:nvPicPr>
          <p:cNvPr id="3" name="Picture 2" descr="Icon&#10;&#10;Description automatically generated">
            <a:extLst>
              <a:ext uri="{FF2B5EF4-FFF2-40B4-BE49-F238E27FC236}">
                <a16:creationId xmlns:a16="http://schemas.microsoft.com/office/drawing/2014/main" id="{840E47D6-7DAB-4280-8DDC-91FA5D0EC2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7054" y="3050717"/>
            <a:ext cx="504212" cy="504212"/>
          </a:xfrm>
          <a:prstGeom prst="rect">
            <a:avLst/>
          </a:prstGeom>
        </p:spPr>
      </p:pic>
      <p:sp>
        <p:nvSpPr>
          <p:cNvPr id="51" name="Parallelogram 50">
            <a:extLst>
              <a:ext uri="{FF2B5EF4-FFF2-40B4-BE49-F238E27FC236}">
                <a16:creationId xmlns:a16="http://schemas.microsoft.com/office/drawing/2014/main" id="{3E97BAF1-3CCD-490A-A9CD-7A4748399AA4}"/>
              </a:ext>
            </a:extLst>
          </p:cNvPr>
          <p:cNvSpPr/>
          <p:nvPr/>
        </p:nvSpPr>
        <p:spPr>
          <a:xfrm>
            <a:off x="2436181" y="2902414"/>
            <a:ext cx="972000" cy="750017"/>
          </a:xfrm>
          <a:prstGeom prst="parallelogram">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US" sz="2667" err="1"/>
          </a:p>
        </p:txBody>
      </p:sp>
      <p:pic>
        <p:nvPicPr>
          <p:cNvPr id="8" name="Picture 7" descr="Icon&#10;&#10;Description automatically generated">
            <a:extLst>
              <a:ext uri="{FF2B5EF4-FFF2-40B4-BE49-F238E27FC236}">
                <a16:creationId xmlns:a16="http://schemas.microsoft.com/office/drawing/2014/main" id="{CC4F4BDC-07CF-43A2-8F29-E875A1997A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62885" y="3018126"/>
            <a:ext cx="518593" cy="518593"/>
          </a:xfrm>
          <a:prstGeom prst="rect">
            <a:avLst/>
          </a:prstGeom>
        </p:spPr>
      </p:pic>
      <p:sp>
        <p:nvSpPr>
          <p:cNvPr id="53" name="Parallelogram 52">
            <a:extLst>
              <a:ext uri="{FF2B5EF4-FFF2-40B4-BE49-F238E27FC236}">
                <a16:creationId xmlns:a16="http://schemas.microsoft.com/office/drawing/2014/main" id="{BA93150C-4F26-4DC5-8867-3A966EFC4B02}"/>
              </a:ext>
            </a:extLst>
          </p:cNvPr>
          <p:cNvSpPr/>
          <p:nvPr/>
        </p:nvSpPr>
        <p:spPr>
          <a:xfrm>
            <a:off x="985767" y="2902414"/>
            <a:ext cx="972000" cy="750017"/>
          </a:xfrm>
          <a:prstGeom prst="parallelogram">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US" sz="2667" err="1"/>
          </a:p>
        </p:txBody>
      </p:sp>
      <p:pic>
        <p:nvPicPr>
          <p:cNvPr id="12" name="Picture 11" descr="Icon&#10;&#10;Description automatically generated">
            <a:extLst>
              <a:ext uri="{FF2B5EF4-FFF2-40B4-BE49-F238E27FC236}">
                <a16:creationId xmlns:a16="http://schemas.microsoft.com/office/drawing/2014/main" id="{9C47CDAE-73D5-4B59-8C7C-D013837E83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04249" y="3009905"/>
            <a:ext cx="535036" cy="535036"/>
          </a:xfrm>
          <a:prstGeom prst="rect">
            <a:avLst/>
          </a:prstGeom>
        </p:spPr>
      </p:pic>
      <p:sp>
        <p:nvSpPr>
          <p:cNvPr id="17" name="TextBox 16">
            <a:extLst>
              <a:ext uri="{FF2B5EF4-FFF2-40B4-BE49-F238E27FC236}">
                <a16:creationId xmlns:a16="http://schemas.microsoft.com/office/drawing/2014/main" id="{29A97F47-0EB1-44D7-993F-C3C62D9F7AD8}"/>
              </a:ext>
            </a:extLst>
          </p:cNvPr>
          <p:cNvSpPr txBox="1"/>
          <p:nvPr/>
        </p:nvSpPr>
        <p:spPr>
          <a:xfrm>
            <a:off x="4084699" y="3767875"/>
            <a:ext cx="719748" cy="215444"/>
          </a:xfrm>
          <a:prstGeom prst="rect">
            <a:avLst/>
          </a:prstGeom>
          <a:noFill/>
        </p:spPr>
        <p:txBody>
          <a:bodyPr vert="horz" wrap="none" lIns="0" tIns="0" rIns="0" bIns="0" rtlCol="0">
            <a:spAutoFit/>
          </a:bodyPr>
          <a:lstStyle/>
          <a:p>
            <a:pPr algn="ctr"/>
            <a:r>
              <a:rPr lang="en-US" sz="1400" b="0"/>
              <a:t>Surgical </a:t>
            </a:r>
          </a:p>
        </p:txBody>
      </p:sp>
      <p:sp>
        <p:nvSpPr>
          <p:cNvPr id="18" name="TextBox 17">
            <a:extLst>
              <a:ext uri="{FF2B5EF4-FFF2-40B4-BE49-F238E27FC236}">
                <a16:creationId xmlns:a16="http://schemas.microsoft.com/office/drawing/2014/main" id="{C5F4A3C0-675D-45A1-9D96-68938A9B747B}"/>
              </a:ext>
            </a:extLst>
          </p:cNvPr>
          <p:cNvSpPr txBox="1"/>
          <p:nvPr/>
        </p:nvSpPr>
        <p:spPr>
          <a:xfrm>
            <a:off x="2322890" y="3768143"/>
            <a:ext cx="1184620" cy="215444"/>
          </a:xfrm>
          <a:prstGeom prst="rect">
            <a:avLst/>
          </a:prstGeom>
          <a:noFill/>
        </p:spPr>
        <p:txBody>
          <a:bodyPr vert="horz" wrap="none" lIns="0" tIns="0" rIns="0" bIns="0" rtlCol="0">
            <a:spAutoFit/>
          </a:bodyPr>
          <a:lstStyle/>
          <a:p>
            <a:pPr algn="ctr"/>
            <a:r>
              <a:rPr lang="en-US" sz="1400" b="0"/>
              <a:t>Pharmacologic</a:t>
            </a:r>
          </a:p>
        </p:txBody>
      </p:sp>
      <p:sp>
        <p:nvSpPr>
          <p:cNvPr id="19" name="TextBox 18">
            <a:extLst>
              <a:ext uri="{FF2B5EF4-FFF2-40B4-BE49-F238E27FC236}">
                <a16:creationId xmlns:a16="http://schemas.microsoft.com/office/drawing/2014/main" id="{979D6DD3-737F-418B-BBB0-A43EE0034E0B}"/>
              </a:ext>
            </a:extLst>
          </p:cNvPr>
          <p:cNvSpPr txBox="1"/>
          <p:nvPr/>
        </p:nvSpPr>
        <p:spPr>
          <a:xfrm>
            <a:off x="802105" y="3781112"/>
            <a:ext cx="1203855" cy="215444"/>
          </a:xfrm>
          <a:prstGeom prst="rect">
            <a:avLst/>
          </a:prstGeom>
          <a:noFill/>
        </p:spPr>
        <p:txBody>
          <a:bodyPr vert="horz" wrap="none" lIns="0" tIns="0" rIns="0" bIns="0" rtlCol="0">
            <a:spAutoFit/>
          </a:bodyPr>
          <a:lstStyle/>
          <a:p>
            <a:pPr algn="ctr"/>
            <a:r>
              <a:rPr lang="en-US" sz="1400" b="0"/>
              <a:t>Lifestyle-based</a:t>
            </a:r>
          </a:p>
        </p:txBody>
      </p:sp>
      <p:pic>
        <p:nvPicPr>
          <p:cNvPr id="21" name="Picture 20" descr="Icon&#10;&#10;Description automatically generated">
            <a:extLst>
              <a:ext uri="{FF2B5EF4-FFF2-40B4-BE49-F238E27FC236}">
                <a16:creationId xmlns:a16="http://schemas.microsoft.com/office/drawing/2014/main" id="{55372F30-28AB-4DA6-94A9-2DA0107A090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64919">
            <a:off x="4503939" y="3030461"/>
            <a:ext cx="482537" cy="482537"/>
          </a:xfrm>
          <a:prstGeom prst="rect">
            <a:avLst/>
          </a:prstGeom>
        </p:spPr>
      </p:pic>
    </p:spTree>
    <p:custDataLst>
      <p:tags r:id="rId1"/>
    </p:custDataLst>
    <p:extLst>
      <p:ext uri="{BB962C8B-B14F-4D97-AF65-F5344CB8AC3E}">
        <p14:creationId xmlns:p14="http://schemas.microsoft.com/office/powerpoint/2010/main" val="216894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B031B-1700-485A-956D-02562C9293A7}"/>
              </a:ext>
            </a:extLst>
          </p:cNvPr>
          <p:cNvSpPr>
            <a:spLocks noGrp="1"/>
          </p:cNvSpPr>
          <p:nvPr>
            <p:ph type="title"/>
          </p:nvPr>
        </p:nvSpPr>
        <p:spPr/>
        <p:txBody>
          <a:bodyPr>
            <a:normAutofit/>
          </a:bodyPr>
          <a:lstStyle/>
          <a:p>
            <a:r>
              <a:rPr lang="en-CA" dirty="0"/>
              <a:t>Physiological responses to weight loss favor weight regain</a:t>
            </a:r>
            <a:r>
              <a:rPr lang="en-CA" baseline="30000" dirty="0"/>
              <a:t>1–3</a:t>
            </a:r>
            <a:r>
              <a:rPr lang="en-CA" dirty="0"/>
              <a:t> </a:t>
            </a:r>
          </a:p>
        </p:txBody>
      </p:sp>
      <p:sp>
        <p:nvSpPr>
          <p:cNvPr id="5" name="Text Placeholder 4">
            <a:extLst>
              <a:ext uri="{FF2B5EF4-FFF2-40B4-BE49-F238E27FC236}">
                <a16:creationId xmlns:a16="http://schemas.microsoft.com/office/drawing/2014/main" id="{EB1864DE-ACC6-417F-BAC4-3AD2FB36FA87}"/>
              </a:ext>
            </a:extLst>
          </p:cNvPr>
          <p:cNvSpPr>
            <a:spLocks noGrp="1"/>
          </p:cNvSpPr>
          <p:nvPr>
            <p:ph type="body" sz="quarter" idx="13"/>
          </p:nvPr>
        </p:nvSpPr>
        <p:spPr>
          <a:xfrm>
            <a:off x="647998" y="6210000"/>
            <a:ext cx="9736221" cy="324000"/>
          </a:xfrm>
        </p:spPr>
        <p:txBody>
          <a:bodyPr/>
          <a:lstStyle/>
          <a:p>
            <a:r>
              <a:rPr lang="en-US" sz="1000" i="0"/>
              <a:t>1. Schwartz et al. </a:t>
            </a:r>
            <a:r>
              <a:rPr lang="en-US" sz="1000" i="0" err="1"/>
              <a:t>Obes</a:t>
            </a:r>
            <a:r>
              <a:rPr lang="en-US" sz="1000" i="0"/>
              <a:t> Rev. 2010;11(7);531-547; 2. </a:t>
            </a:r>
            <a:r>
              <a:rPr lang="en-US" sz="1000" i="0" err="1"/>
              <a:t>Sumithran</a:t>
            </a:r>
            <a:r>
              <a:rPr lang="en-US" sz="1000" i="0"/>
              <a:t> et al. N </a:t>
            </a:r>
            <a:r>
              <a:rPr lang="en-US" sz="1000" i="0" err="1"/>
              <a:t>Engl</a:t>
            </a:r>
            <a:r>
              <a:rPr lang="en-US" sz="1000" i="0"/>
              <a:t> J Med. 2011;365:1597-604; 3. </a:t>
            </a:r>
            <a:r>
              <a:rPr lang="en-US" sz="1000" i="0" err="1"/>
              <a:t>Farius</a:t>
            </a:r>
            <a:r>
              <a:rPr lang="en-US" sz="1000" i="0"/>
              <a:t> et al. </a:t>
            </a:r>
            <a:r>
              <a:rPr lang="en-US" sz="1000" i="0" err="1"/>
              <a:t>Metab</a:t>
            </a:r>
            <a:r>
              <a:rPr lang="en-US" sz="1000" i="0"/>
              <a:t> </a:t>
            </a:r>
            <a:r>
              <a:rPr lang="en-US" sz="1000" i="0" err="1"/>
              <a:t>Syndr</a:t>
            </a:r>
            <a:r>
              <a:rPr lang="en-US" sz="1000" i="0"/>
              <a:t> </a:t>
            </a:r>
            <a:r>
              <a:rPr lang="en-US" sz="1000" i="0" err="1"/>
              <a:t>Relat</a:t>
            </a:r>
            <a:r>
              <a:rPr lang="en-US" sz="1000" i="0"/>
              <a:t> </a:t>
            </a:r>
            <a:r>
              <a:rPr lang="en-US" sz="1000" i="0" err="1"/>
              <a:t>Disord</a:t>
            </a:r>
            <a:r>
              <a:rPr lang="en-US" sz="1000" i="0"/>
              <a:t> 2011;9:85–9. </a:t>
            </a:r>
          </a:p>
        </p:txBody>
      </p:sp>
      <p:grpSp>
        <p:nvGrpSpPr>
          <p:cNvPr id="20" name="Group 19">
            <a:extLst>
              <a:ext uri="{FF2B5EF4-FFF2-40B4-BE49-F238E27FC236}">
                <a16:creationId xmlns:a16="http://schemas.microsoft.com/office/drawing/2014/main" id="{AD9F3039-DD29-492F-8E3B-3F0687EC2C14}"/>
              </a:ext>
            </a:extLst>
          </p:cNvPr>
          <p:cNvGrpSpPr/>
          <p:nvPr/>
        </p:nvGrpSpPr>
        <p:grpSpPr>
          <a:xfrm>
            <a:off x="3094758" y="2204898"/>
            <a:ext cx="5645436" cy="860176"/>
            <a:chOff x="3119222" y="1771732"/>
            <a:chExt cx="5645436" cy="860176"/>
          </a:xfrm>
        </p:grpSpPr>
        <p:sp>
          <p:nvSpPr>
            <p:cNvPr id="6" name="TextBox 18">
              <a:extLst>
                <a:ext uri="{FF2B5EF4-FFF2-40B4-BE49-F238E27FC236}">
                  <a16:creationId xmlns:a16="http://schemas.microsoft.com/office/drawing/2014/main" id="{B00F94D8-192A-445E-9638-91116016B2C5}"/>
                </a:ext>
              </a:extLst>
            </p:cNvPr>
            <p:cNvSpPr txBox="1">
              <a:spLocks noChangeArrowheads="1"/>
            </p:cNvSpPr>
            <p:nvPr/>
          </p:nvSpPr>
          <p:spPr bwMode="auto">
            <a:xfrm>
              <a:off x="7431408" y="1902264"/>
              <a:ext cx="1333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sz="1600" b="1">
                  <a:latin typeface="+mn-lt"/>
                </a:rPr>
                <a:t>Energy intake</a:t>
              </a:r>
            </a:p>
          </p:txBody>
        </p:sp>
        <p:pic>
          <p:nvPicPr>
            <p:cNvPr id="7" name="Picture 43" descr="http://4.bp.blogspot.com/--DdI9MFDwIY/UE4x8GmsTwI/AAAAAAAACrc/fUCsuS5Q0Ok/s1600/scale.png">
              <a:extLst>
                <a:ext uri="{FF2B5EF4-FFF2-40B4-BE49-F238E27FC236}">
                  <a16:creationId xmlns:a16="http://schemas.microsoft.com/office/drawing/2014/main" id="{CA8BAEB1-D86A-4A51-AAFA-A0A6CFCDC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16686" y="1771732"/>
              <a:ext cx="1358628" cy="86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8">
              <a:extLst>
                <a:ext uri="{FF2B5EF4-FFF2-40B4-BE49-F238E27FC236}">
                  <a16:creationId xmlns:a16="http://schemas.microsoft.com/office/drawing/2014/main" id="{ED47F391-C92C-4A84-9B7D-4C79D26911B0}"/>
                </a:ext>
              </a:extLst>
            </p:cNvPr>
            <p:cNvSpPr txBox="1">
              <a:spLocks noChangeArrowheads="1"/>
            </p:cNvSpPr>
            <p:nvPr/>
          </p:nvSpPr>
          <p:spPr bwMode="auto">
            <a:xfrm>
              <a:off x="3689627" y="1804390"/>
              <a:ext cx="14833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r>
                <a:rPr lang="en-US" sz="1600" b="1">
                  <a:latin typeface="+mn-lt"/>
                </a:rPr>
                <a:t>Resting energy </a:t>
              </a:r>
              <a:br>
                <a:rPr lang="en-US" sz="1600" b="1">
                  <a:latin typeface="+mn-lt"/>
                </a:rPr>
              </a:br>
              <a:r>
                <a:rPr lang="en-US" sz="1600" b="1">
                  <a:latin typeface="+mn-lt"/>
                </a:rPr>
                <a:t>expenditure</a:t>
              </a:r>
            </a:p>
          </p:txBody>
        </p:sp>
        <p:sp>
          <p:nvSpPr>
            <p:cNvPr id="9" name="Down Arrow 45">
              <a:extLst>
                <a:ext uri="{FF2B5EF4-FFF2-40B4-BE49-F238E27FC236}">
                  <a16:creationId xmlns:a16="http://schemas.microsoft.com/office/drawing/2014/main" id="{DFCE202E-E8AB-4A00-A39A-CF31A43445E3}"/>
                </a:ext>
              </a:extLst>
            </p:cNvPr>
            <p:cNvSpPr/>
            <p:nvPr/>
          </p:nvSpPr>
          <p:spPr>
            <a:xfrm rot="10800000">
              <a:off x="7031367" y="1859464"/>
              <a:ext cx="386416" cy="480000"/>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0" name="Down Arrow 46">
              <a:extLst>
                <a:ext uri="{FF2B5EF4-FFF2-40B4-BE49-F238E27FC236}">
                  <a16:creationId xmlns:a16="http://schemas.microsoft.com/office/drawing/2014/main" id="{5926A6E6-3AD2-4328-8D95-C9B7C7F5FB4C}"/>
                </a:ext>
              </a:extLst>
            </p:cNvPr>
            <p:cNvSpPr/>
            <p:nvPr/>
          </p:nvSpPr>
          <p:spPr>
            <a:xfrm rot="10800000" flipV="1">
              <a:off x="3119222" y="1855030"/>
              <a:ext cx="386416" cy="480000"/>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grpSp>
      <p:grpSp>
        <p:nvGrpSpPr>
          <p:cNvPr id="21" name="Group 20">
            <a:extLst>
              <a:ext uri="{FF2B5EF4-FFF2-40B4-BE49-F238E27FC236}">
                <a16:creationId xmlns:a16="http://schemas.microsoft.com/office/drawing/2014/main" id="{6E3BE781-A214-4F6C-93DA-7A7652540C8F}"/>
              </a:ext>
            </a:extLst>
          </p:cNvPr>
          <p:cNvGrpSpPr/>
          <p:nvPr/>
        </p:nvGrpSpPr>
        <p:grpSpPr>
          <a:xfrm>
            <a:off x="5536728" y="3910867"/>
            <a:ext cx="1140313" cy="763892"/>
            <a:chOff x="9977649" y="4567732"/>
            <a:chExt cx="1140313" cy="763892"/>
          </a:xfrm>
          <a:solidFill>
            <a:schemeClr val="accent1"/>
          </a:solidFill>
        </p:grpSpPr>
        <p:grpSp>
          <p:nvGrpSpPr>
            <p:cNvPr id="22" name="Group 21">
              <a:extLst>
                <a:ext uri="{FF2B5EF4-FFF2-40B4-BE49-F238E27FC236}">
                  <a16:creationId xmlns:a16="http://schemas.microsoft.com/office/drawing/2014/main" id="{CAC28DD8-6571-4245-B66F-60FAFB1A932C}"/>
                </a:ext>
              </a:extLst>
            </p:cNvPr>
            <p:cNvGrpSpPr/>
            <p:nvPr/>
          </p:nvGrpSpPr>
          <p:grpSpPr>
            <a:xfrm>
              <a:off x="10313806" y="4863624"/>
              <a:ext cx="468000" cy="468000"/>
              <a:chOff x="10313806" y="4863624"/>
              <a:chExt cx="468000" cy="468000"/>
            </a:xfrm>
            <a:grpFill/>
          </p:grpSpPr>
          <p:sp>
            <p:nvSpPr>
              <p:cNvPr id="24" name="Teardrop 23">
                <a:extLst>
                  <a:ext uri="{FF2B5EF4-FFF2-40B4-BE49-F238E27FC236}">
                    <a16:creationId xmlns:a16="http://schemas.microsoft.com/office/drawing/2014/main" id="{A3030AE1-319C-4068-9C0A-94CD9501A9B3}"/>
                  </a:ext>
                </a:extLst>
              </p:cNvPr>
              <p:cNvSpPr/>
              <p:nvPr/>
            </p:nvSpPr>
            <p:spPr>
              <a:xfrm rot="8108015">
                <a:off x="10313806" y="4863624"/>
                <a:ext cx="468000" cy="468000"/>
              </a:xfrm>
              <a:prstGeom prst="teardrop">
                <a:avLst>
                  <a:gd name="adj" fmla="val 1676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4A882112-77CD-4E32-88A4-5FB346873176}"/>
                  </a:ext>
                </a:extLst>
              </p:cNvPr>
              <p:cNvSpPr/>
              <p:nvPr/>
            </p:nvSpPr>
            <p:spPr>
              <a:xfrm>
                <a:off x="10421806" y="4971624"/>
                <a:ext cx="252000" cy="252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solidFill>
                      <a:schemeClr val="tx1"/>
                    </a:solidFill>
                  </a:rPr>
                  <a:t>+</a:t>
                </a:r>
              </a:p>
            </p:txBody>
          </p:sp>
        </p:grpSp>
        <p:sp>
          <p:nvSpPr>
            <p:cNvPr id="23" name="Rectangle: Rounded Corners 22">
              <a:extLst>
                <a:ext uri="{FF2B5EF4-FFF2-40B4-BE49-F238E27FC236}">
                  <a16:creationId xmlns:a16="http://schemas.microsoft.com/office/drawing/2014/main" id="{4D0761FA-4BF4-43CA-AA0A-5B76011C1AEA}"/>
                </a:ext>
              </a:extLst>
            </p:cNvPr>
            <p:cNvSpPr/>
            <p:nvPr/>
          </p:nvSpPr>
          <p:spPr>
            <a:xfrm>
              <a:off x="9977649" y="4567732"/>
              <a:ext cx="1140313" cy="2358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bg1"/>
                  </a:solidFill>
                </a:rPr>
                <a:t>Set point</a:t>
              </a:r>
            </a:p>
          </p:txBody>
        </p:sp>
      </p:grpSp>
      <p:cxnSp>
        <p:nvCxnSpPr>
          <p:cNvPr id="26" name="Straight Arrow Connector 25">
            <a:extLst>
              <a:ext uri="{FF2B5EF4-FFF2-40B4-BE49-F238E27FC236}">
                <a16:creationId xmlns:a16="http://schemas.microsoft.com/office/drawing/2014/main" id="{C106715F-38EF-4859-89C5-37B46E9F2D79}"/>
              </a:ext>
            </a:extLst>
          </p:cNvPr>
          <p:cNvCxnSpPr>
            <a:cxnSpLocks/>
          </p:cNvCxnSpPr>
          <p:nvPr/>
        </p:nvCxnSpPr>
        <p:spPr>
          <a:xfrm>
            <a:off x="2524885" y="5067325"/>
            <a:ext cx="7164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12B5AFC-C1FC-4AE6-B7F1-470C650EE731}"/>
              </a:ext>
            </a:extLst>
          </p:cNvPr>
          <p:cNvSpPr txBox="1"/>
          <p:nvPr/>
        </p:nvSpPr>
        <p:spPr>
          <a:xfrm>
            <a:off x="3146226" y="5068757"/>
            <a:ext cx="2286000" cy="523220"/>
          </a:xfrm>
          <a:prstGeom prst="rect">
            <a:avLst/>
          </a:prstGeom>
          <a:noFill/>
        </p:spPr>
        <p:txBody>
          <a:bodyPr wrap="square" rtlCol="0">
            <a:spAutoFit/>
          </a:bodyPr>
          <a:lstStyle/>
          <a:p>
            <a:pPr algn="ctr"/>
            <a:r>
              <a:rPr lang="en-CA" sz="1400" b="1"/>
              <a:t>↑ hunger</a:t>
            </a:r>
            <a:br>
              <a:rPr lang="en-CA" sz="1400" b="1"/>
            </a:br>
            <a:r>
              <a:rPr lang="en-CA" sz="1400" b="1"/>
              <a:t>↓ metabolism</a:t>
            </a:r>
          </a:p>
        </p:txBody>
      </p:sp>
      <p:sp>
        <p:nvSpPr>
          <p:cNvPr id="28" name="TextBox 27">
            <a:extLst>
              <a:ext uri="{FF2B5EF4-FFF2-40B4-BE49-F238E27FC236}">
                <a16:creationId xmlns:a16="http://schemas.microsoft.com/office/drawing/2014/main" id="{CDF5C2F5-A6C3-4FA3-9C56-A171319CF7EB}"/>
              </a:ext>
            </a:extLst>
          </p:cNvPr>
          <p:cNvSpPr txBox="1"/>
          <p:nvPr/>
        </p:nvSpPr>
        <p:spPr>
          <a:xfrm>
            <a:off x="6707199" y="5130720"/>
            <a:ext cx="2286000" cy="523220"/>
          </a:xfrm>
          <a:prstGeom prst="rect">
            <a:avLst/>
          </a:prstGeom>
          <a:noFill/>
        </p:spPr>
        <p:txBody>
          <a:bodyPr wrap="square" rtlCol="0">
            <a:spAutoFit/>
          </a:bodyPr>
          <a:lstStyle/>
          <a:p>
            <a:pPr algn="ctr"/>
            <a:r>
              <a:rPr lang="en-CA" sz="1400" b="1"/>
              <a:t>↓ hunger</a:t>
            </a:r>
            <a:br>
              <a:rPr lang="en-CA" sz="1400" b="1"/>
            </a:br>
            <a:r>
              <a:rPr lang="en-CA" sz="1400" b="1"/>
              <a:t>↑ metabolism</a:t>
            </a:r>
          </a:p>
        </p:txBody>
      </p:sp>
      <p:sp>
        <p:nvSpPr>
          <p:cNvPr id="29" name="TextBox 28">
            <a:extLst>
              <a:ext uri="{FF2B5EF4-FFF2-40B4-BE49-F238E27FC236}">
                <a16:creationId xmlns:a16="http://schemas.microsoft.com/office/drawing/2014/main" id="{4D1E0ECA-818D-4DFD-8FC1-0623C53DA662}"/>
              </a:ext>
            </a:extLst>
          </p:cNvPr>
          <p:cNvSpPr txBox="1"/>
          <p:nvPr/>
        </p:nvSpPr>
        <p:spPr>
          <a:xfrm>
            <a:off x="5598385" y="5056430"/>
            <a:ext cx="1017000" cy="307777"/>
          </a:xfrm>
          <a:prstGeom prst="rect">
            <a:avLst/>
          </a:prstGeom>
          <a:noFill/>
        </p:spPr>
        <p:txBody>
          <a:bodyPr wrap="square" rtlCol="0">
            <a:spAutoFit/>
          </a:bodyPr>
          <a:lstStyle/>
          <a:p>
            <a:pPr algn="ctr"/>
            <a:r>
              <a:rPr lang="en-CA" sz="1400" b="1"/>
              <a:t>- Weight -</a:t>
            </a:r>
          </a:p>
        </p:txBody>
      </p:sp>
      <p:grpSp>
        <p:nvGrpSpPr>
          <p:cNvPr id="30" name="Group 29">
            <a:extLst>
              <a:ext uri="{FF2B5EF4-FFF2-40B4-BE49-F238E27FC236}">
                <a16:creationId xmlns:a16="http://schemas.microsoft.com/office/drawing/2014/main" id="{E6D71984-D793-4143-B377-C09890EB2D55}"/>
              </a:ext>
            </a:extLst>
          </p:cNvPr>
          <p:cNvGrpSpPr/>
          <p:nvPr/>
        </p:nvGrpSpPr>
        <p:grpSpPr>
          <a:xfrm>
            <a:off x="6296293" y="4970651"/>
            <a:ext cx="2994782" cy="144000"/>
            <a:chOff x="8773885" y="5172222"/>
            <a:chExt cx="2994782" cy="144000"/>
          </a:xfrm>
        </p:grpSpPr>
        <p:cxnSp>
          <p:nvCxnSpPr>
            <p:cNvPr id="31" name="Straight Connector 30">
              <a:extLst>
                <a:ext uri="{FF2B5EF4-FFF2-40B4-BE49-F238E27FC236}">
                  <a16:creationId xmlns:a16="http://schemas.microsoft.com/office/drawing/2014/main" id="{BF962592-E2CE-4883-AA3D-DC3C9E3BC055}"/>
                </a:ext>
              </a:extLst>
            </p:cNvPr>
            <p:cNvCxnSpPr>
              <a:cxnSpLocks/>
            </p:cNvCxnSpPr>
            <p:nvPr/>
          </p:nvCxnSpPr>
          <p:spPr>
            <a:xfrm>
              <a:off x="9522581"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CD3B45-6409-4B9E-B73B-1376891BC68E}"/>
                </a:ext>
              </a:extLst>
            </p:cNvPr>
            <p:cNvCxnSpPr>
              <a:cxnSpLocks/>
            </p:cNvCxnSpPr>
            <p:nvPr/>
          </p:nvCxnSpPr>
          <p:spPr>
            <a:xfrm>
              <a:off x="9148233"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C408D60-BFD1-457B-867C-973A67ADF1E6}"/>
                </a:ext>
              </a:extLst>
            </p:cNvPr>
            <p:cNvCxnSpPr>
              <a:cxnSpLocks/>
            </p:cNvCxnSpPr>
            <p:nvPr/>
          </p:nvCxnSpPr>
          <p:spPr>
            <a:xfrm>
              <a:off x="9896929"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B0CCE8C-C6A3-4C95-A469-BCC0E78571DF}"/>
                </a:ext>
              </a:extLst>
            </p:cNvPr>
            <p:cNvCxnSpPr>
              <a:cxnSpLocks/>
            </p:cNvCxnSpPr>
            <p:nvPr/>
          </p:nvCxnSpPr>
          <p:spPr>
            <a:xfrm>
              <a:off x="11768667"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DF78AD3-7A16-47B1-AEF5-7935A88BB784}"/>
                </a:ext>
              </a:extLst>
            </p:cNvPr>
            <p:cNvCxnSpPr>
              <a:cxnSpLocks/>
            </p:cNvCxnSpPr>
            <p:nvPr/>
          </p:nvCxnSpPr>
          <p:spPr>
            <a:xfrm>
              <a:off x="8773885"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B1988DF-169B-4FFA-941C-303E587B3720}"/>
                </a:ext>
              </a:extLst>
            </p:cNvPr>
            <p:cNvCxnSpPr>
              <a:cxnSpLocks/>
            </p:cNvCxnSpPr>
            <p:nvPr/>
          </p:nvCxnSpPr>
          <p:spPr>
            <a:xfrm>
              <a:off x="10271277"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B112F7-6CB1-4BB1-A725-EAD635712861}"/>
                </a:ext>
              </a:extLst>
            </p:cNvPr>
            <p:cNvCxnSpPr>
              <a:cxnSpLocks/>
            </p:cNvCxnSpPr>
            <p:nvPr/>
          </p:nvCxnSpPr>
          <p:spPr>
            <a:xfrm>
              <a:off x="10645625"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95936D6-C349-4E41-AC58-E18016AA3C1D}"/>
                </a:ext>
              </a:extLst>
            </p:cNvPr>
            <p:cNvCxnSpPr>
              <a:cxnSpLocks/>
            </p:cNvCxnSpPr>
            <p:nvPr/>
          </p:nvCxnSpPr>
          <p:spPr>
            <a:xfrm>
              <a:off x="11019973"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2043418-8BB1-43C4-B717-866031940F58}"/>
                </a:ext>
              </a:extLst>
            </p:cNvPr>
            <p:cNvCxnSpPr>
              <a:cxnSpLocks/>
            </p:cNvCxnSpPr>
            <p:nvPr/>
          </p:nvCxnSpPr>
          <p:spPr>
            <a:xfrm>
              <a:off x="11394321"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38CDBB5-484D-4001-9A9E-8A3279F2F319}"/>
              </a:ext>
            </a:extLst>
          </p:cNvPr>
          <p:cNvGrpSpPr/>
          <p:nvPr/>
        </p:nvGrpSpPr>
        <p:grpSpPr>
          <a:xfrm>
            <a:off x="2922694" y="4970651"/>
            <a:ext cx="2994782" cy="144000"/>
            <a:chOff x="8773885" y="5172222"/>
            <a:chExt cx="2994782" cy="144000"/>
          </a:xfrm>
        </p:grpSpPr>
        <p:cxnSp>
          <p:nvCxnSpPr>
            <p:cNvPr id="41" name="Straight Connector 40">
              <a:extLst>
                <a:ext uri="{FF2B5EF4-FFF2-40B4-BE49-F238E27FC236}">
                  <a16:creationId xmlns:a16="http://schemas.microsoft.com/office/drawing/2014/main" id="{068BD003-FCF8-42C5-BBB0-5C272BD92180}"/>
                </a:ext>
              </a:extLst>
            </p:cNvPr>
            <p:cNvCxnSpPr>
              <a:cxnSpLocks/>
            </p:cNvCxnSpPr>
            <p:nvPr/>
          </p:nvCxnSpPr>
          <p:spPr>
            <a:xfrm>
              <a:off x="9522581"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E3DDAA4-E81E-41DB-9C24-6C0D4B0255CB}"/>
                </a:ext>
              </a:extLst>
            </p:cNvPr>
            <p:cNvCxnSpPr>
              <a:cxnSpLocks/>
            </p:cNvCxnSpPr>
            <p:nvPr/>
          </p:nvCxnSpPr>
          <p:spPr>
            <a:xfrm>
              <a:off x="9148233"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7BE5D7B-208A-4263-AB1B-023C4B0B4A26}"/>
                </a:ext>
              </a:extLst>
            </p:cNvPr>
            <p:cNvCxnSpPr>
              <a:cxnSpLocks/>
            </p:cNvCxnSpPr>
            <p:nvPr/>
          </p:nvCxnSpPr>
          <p:spPr>
            <a:xfrm>
              <a:off x="9896929"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3BFE90-DBC0-4AD2-BC74-6FD7D35E4F7E}"/>
                </a:ext>
              </a:extLst>
            </p:cNvPr>
            <p:cNvCxnSpPr>
              <a:cxnSpLocks/>
            </p:cNvCxnSpPr>
            <p:nvPr/>
          </p:nvCxnSpPr>
          <p:spPr>
            <a:xfrm>
              <a:off x="11768667"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14401E4-AB88-4F63-A9AD-E4E1B4B6177D}"/>
                </a:ext>
              </a:extLst>
            </p:cNvPr>
            <p:cNvCxnSpPr>
              <a:cxnSpLocks/>
            </p:cNvCxnSpPr>
            <p:nvPr/>
          </p:nvCxnSpPr>
          <p:spPr>
            <a:xfrm>
              <a:off x="8773885"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31AD82A-2BD9-423D-BB8C-F32F862FDD78}"/>
                </a:ext>
              </a:extLst>
            </p:cNvPr>
            <p:cNvCxnSpPr>
              <a:cxnSpLocks/>
            </p:cNvCxnSpPr>
            <p:nvPr/>
          </p:nvCxnSpPr>
          <p:spPr>
            <a:xfrm>
              <a:off x="10271277"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76A2C6F-BFC5-4246-9B29-6F5998C40D38}"/>
                </a:ext>
              </a:extLst>
            </p:cNvPr>
            <p:cNvCxnSpPr>
              <a:cxnSpLocks/>
            </p:cNvCxnSpPr>
            <p:nvPr/>
          </p:nvCxnSpPr>
          <p:spPr>
            <a:xfrm>
              <a:off x="10645625"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129EB1-ABB6-4E12-A9C4-C8C467AF7679}"/>
                </a:ext>
              </a:extLst>
            </p:cNvPr>
            <p:cNvCxnSpPr>
              <a:cxnSpLocks/>
            </p:cNvCxnSpPr>
            <p:nvPr/>
          </p:nvCxnSpPr>
          <p:spPr>
            <a:xfrm>
              <a:off x="11019973"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E43A19-C410-46E6-9FB2-BD8CEA470BCC}"/>
                </a:ext>
              </a:extLst>
            </p:cNvPr>
            <p:cNvCxnSpPr>
              <a:cxnSpLocks/>
            </p:cNvCxnSpPr>
            <p:nvPr/>
          </p:nvCxnSpPr>
          <p:spPr>
            <a:xfrm>
              <a:off x="11394321" y="517222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0B5A623E-EB57-4193-BE3C-6D088CEE0A70}"/>
              </a:ext>
            </a:extLst>
          </p:cNvPr>
          <p:cNvSpPr txBox="1"/>
          <p:nvPr/>
        </p:nvSpPr>
        <p:spPr>
          <a:xfrm>
            <a:off x="7058199" y="4484632"/>
            <a:ext cx="1584000" cy="307777"/>
          </a:xfrm>
          <a:prstGeom prst="rect">
            <a:avLst/>
          </a:prstGeom>
          <a:solidFill>
            <a:schemeClr val="accent3">
              <a:lumMod val="20000"/>
              <a:lumOff val="80000"/>
            </a:schemeClr>
          </a:solidFill>
          <a:ln>
            <a:noFill/>
          </a:ln>
        </p:spPr>
        <p:txBody>
          <a:bodyPr wrap="square" rtlCol="0">
            <a:spAutoFit/>
          </a:bodyPr>
          <a:lstStyle/>
          <a:p>
            <a:pPr algn="ctr"/>
            <a:r>
              <a:rPr lang="en-CA" sz="1400" b="1"/>
              <a:t>↑ energy intake</a:t>
            </a:r>
          </a:p>
        </p:txBody>
      </p:sp>
      <p:sp>
        <p:nvSpPr>
          <p:cNvPr id="51" name="TextBox 50">
            <a:extLst>
              <a:ext uri="{FF2B5EF4-FFF2-40B4-BE49-F238E27FC236}">
                <a16:creationId xmlns:a16="http://schemas.microsoft.com/office/drawing/2014/main" id="{E6C2F8CA-89B7-42D3-862B-72BAE616F83B}"/>
              </a:ext>
            </a:extLst>
          </p:cNvPr>
          <p:cNvSpPr txBox="1"/>
          <p:nvPr/>
        </p:nvSpPr>
        <p:spPr>
          <a:xfrm>
            <a:off x="3497226" y="4484632"/>
            <a:ext cx="1584000" cy="307777"/>
          </a:xfrm>
          <a:prstGeom prst="rect">
            <a:avLst/>
          </a:prstGeom>
          <a:solidFill>
            <a:schemeClr val="accent3">
              <a:lumMod val="20000"/>
              <a:lumOff val="80000"/>
            </a:schemeClr>
          </a:solidFill>
          <a:ln>
            <a:noFill/>
          </a:ln>
        </p:spPr>
        <p:txBody>
          <a:bodyPr wrap="square" rtlCol="0">
            <a:spAutoFit/>
          </a:bodyPr>
          <a:lstStyle/>
          <a:p>
            <a:pPr algn="ctr"/>
            <a:r>
              <a:rPr lang="en-CA" sz="1400" b="1"/>
              <a:t>↓ energy intake</a:t>
            </a:r>
          </a:p>
        </p:txBody>
      </p:sp>
      <p:cxnSp>
        <p:nvCxnSpPr>
          <p:cNvPr id="53" name="Straight Connector 52">
            <a:extLst>
              <a:ext uri="{FF2B5EF4-FFF2-40B4-BE49-F238E27FC236}">
                <a16:creationId xmlns:a16="http://schemas.microsoft.com/office/drawing/2014/main" id="{1FDA437C-4F14-4EC3-A78E-959BB588DF3E}"/>
              </a:ext>
            </a:extLst>
          </p:cNvPr>
          <p:cNvCxnSpPr>
            <a:cxnSpLocks/>
          </p:cNvCxnSpPr>
          <p:nvPr/>
        </p:nvCxnSpPr>
        <p:spPr>
          <a:xfrm>
            <a:off x="0" y="3518436"/>
            <a:ext cx="1221377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22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itle 233">
            <a:extLst>
              <a:ext uri="{FF2B5EF4-FFF2-40B4-BE49-F238E27FC236}">
                <a16:creationId xmlns:a16="http://schemas.microsoft.com/office/drawing/2014/main" id="{6AE10AFA-957A-4DC4-8662-AB50855C0D35}"/>
              </a:ext>
            </a:extLst>
          </p:cNvPr>
          <p:cNvSpPr>
            <a:spLocks noGrp="1"/>
          </p:cNvSpPr>
          <p:nvPr>
            <p:ph type="title"/>
          </p:nvPr>
        </p:nvSpPr>
        <p:spPr/>
        <p:txBody>
          <a:bodyPr>
            <a:normAutofit/>
          </a:bodyPr>
          <a:lstStyle/>
          <a:p>
            <a:r>
              <a:rPr lang="en-GB"/>
              <a:t>Weight regain is common after diet-based weight loss intervention</a:t>
            </a:r>
            <a:endParaRPr lang="en-CA"/>
          </a:p>
        </p:txBody>
      </p:sp>
      <p:sp>
        <p:nvSpPr>
          <p:cNvPr id="235" name="Text Placeholder 234">
            <a:extLst>
              <a:ext uri="{FF2B5EF4-FFF2-40B4-BE49-F238E27FC236}">
                <a16:creationId xmlns:a16="http://schemas.microsoft.com/office/drawing/2014/main" id="{99FD0E45-B2CC-4B07-8B14-8E2B92AB2BB7}"/>
              </a:ext>
            </a:extLst>
          </p:cNvPr>
          <p:cNvSpPr>
            <a:spLocks noGrp="1"/>
          </p:cNvSpPr>
          <p:nvPr>
            <p:ph type="body" sz="quarter" idx="13"/>
          </p:nvPr>
        </p:nvSpPr>
        <p:spPr>
          <a:xfrm>
            <a:off x="580420" y="6209618"/>
            <a:ext cx="8652000" cy="324000"/>
          </a:xfrm>
        </p:spPr>
        <p:txBody>
          <a:bodyPr/>
          <a:lstStyle/>
          <a:p>
            <a:br>
              <a:rPr lang="en-GB" sz="1000" i="0" dirty="0"/>
            </a:br>
            <a:r>
              <a:rPr lang="en-GB" sz="1000" i="0" dirty="0"/>
              <a:t>ITT, intention to treat.</a:t>
            </a:r>
            <a:br>
              <a:rPr lang="en-GB" sz="1000" i="0" dirty="0"/>
            </a:br>
            <a:r>
              <a:rPr lang="en-GB" sz="1000" i="0" dirty="0" err="1"/>
              <a:t>Sumithran</a:t>
            </a:r>
            <a:r>
              <a:rPr lang="en-GB" sz="1000" i="0" dirty="0"/>
              <a:t> et al. N </a:t>
            </a:r>
            <a:r>
              <a:rPr lang="en-GB" sz="1000" i="0" dirty="0" err="1"/>
              <a:t>Engl</a:t>
            </a:r>
            <a:r>
              <a:rPr lang="en-GB" sz="1000" i="0" dirty="0"/>
              <a:t> J Med 2011;365:1597–604</a:t>
            </a:r>
          </a:p>
        </p:txBody>
      </p:sp>
      <p:sp>
        <p:nvSpPr>
          <p:cNvPr id="323" name="Content Placeholder 1">
            <a:extLst>
              <a:ext uri="{FF2B5EF4-FFF2-40B4-BE49-F238E27FC236}">
                <a16:creationId xmlns:a16="http://schemas.microsoft.com/office/drawing/2014/main" id="{EB5573B7-CF68-4C34-A7A4-6670CF8411D0}"/>
              </a:ext>
            </a:extLst>
          </p:cNvPr>
          <p:cNvSpPr txBox="1">
            <a:spLocks/>
          </p:cNvSpPr>
          <p:nvPr/>
        </p:nvSpPr>
        <p:spPr>
          <a:xfrm>
            <a:off x="1087188" y="1987217"/>
            <a:ext cx="4883150" cy="962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a:ea typeface="Apis For Office" panose="020B0504010101010104" pitchFamily="34" charset="0"/>
                <a:cs typeface="Arial" panose="020B0604020202020204" pitchFamily="34" charset="0"/>
              </a:rPr>
              <a:t>50 individuals with overweight/obesity lost weight on a 10-week very low energy diet, followed by gradual regain over the next year</a:t>
            </a:r>
          </a:p>
        </p:txBody>
      </p:sp>
      <p:grpSp>
        <p:nvGrpSpPr>
          <p:cNvPr id="324" name="Group 323">
            <a:extLst>
              <a:ext uri="{FF2B5EF4-FFF2-40B4-BE49-F238E27FC236}">
                <a16:creationId xmlns:a16="http://schemas.microsoft.com/office/drawing/2014/main" id="{25C19657-62D3-4B03-8961-ADF2A76CB829}"/>
              </a:ext>
            </a:extLst>
          </p:cNvPr>
          <p:cNvGrpSpPr/>
          <p:nvPr/>
        </p:nvGrpSpPr>
        <p:grpSpPr>
          <a:xfrm>
            <a:off x="1478678" y="3157621"/>
            <a:ext cx="4308045" cy="2429072"/>
            <a:chOff x="1385218" y="1386606"/>
            <a:chExt cx="3231034" cy="1821804"/>
          </a:xfrm>
        </p:grpSpPr>
        <p:cxnSp>
          <p:nvCxnSpPr>
            <p:cNvPr id="325" name="Straight Connector 324">
              <a:extLst>
                <a:ext uri="{FF2B5EF4-FFF2-40B4-BE49-F238E27FC236}">
                  <a16:creationId xmlns:a16="http://schemas.microsoft.com/office/drawing/2014/main" id="{C603B792-DC7C-40A9-9DBA-1367794C1392}"/>
                </a:ext>
              </a:extLst>
            </p:cNvPr>
            <p:cNvCxnSpPr>
              <a:cxnSpLocks/>
            </p:cNvCxnSpPr>
            <p:nvPr/>
          </p:nvCxnSpPr>
          <p:spPr>
            <a:xfrm flipV="1">
              <a:off x="1457218" y="3130019"/>
              <a:ext cx="3159034" cy="10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F6ECD9E-D1C9-40DE-B053-EA79E876AA1A}"/>
                </a:ext>
              </a:extLst>
            </p:cNvPr>
            <p:cNvCxnSpPr/>
            <p:nvPr/>
          </p:nvCxnSpPr>
          <p:spPr>
            <a:xfrm flipV="1">
              <a:off x="1457218" y="1386606"/>
              <a:ext cx="0" cy="17658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BCD6D04-7D7E-4D71-A7F7-BB90563CE62B}"/>
                </a:ext>
              </a:extLst>
            </p:cNvPr>
            <p:cNvCxnSpPr/>
            <p:nvPr/>
          </p:nvCxnSpPr>
          <p:spPr>
            <a:xfrm flipV="1">
              <a:off x="1575476" y="313641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D0E16C8B-1D19-49EE-B83D-90CEE29F6FE6}"/>
                </a:ext>
              </a:extLst>
            </p:cNvPr>
            <p:cNvCxnSpPr/>
            <p:nvPr/>
          </p:nvCxnSpPr>
          <p:spPr>
            <a:xfrm flipV="1">
              <a:off x="2040592" y="313641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C76D34F-2B95-4C3C-88B5-8F90A2FA1D18}"/>
                </a:ext>
              </a:extLst>
            </p:cNvPr>
            <p:cNvCxnSpPr/>
            <p:nvPr/>
          </p:nvCxnSpPr>
          <p:spPr>
            <a:xfrm flipV="1">
              <a:off x="2419534" y="313641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E8517173-3CD8-4671-81BC-0F565CB1CB15}"/>
                </a:ext>
              </a:extLst>
            </p:cNvPr>
            <p:cNvCxnSpPr/>
            <p:nvPr/>
          </p:nvCxnSpPr>
          <p:spPr>
            <a:xfrm flipV="1">
              <a:off x="2790454" y="313641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0CB4773-387D-4B52-8819-3F15BB17B908}"/>
                </a:ext>
              </a:extLst>
            </p:cNvPr>
            <p:cNvCxnSpPr/>
            <p:nvPr/>
          </p:nvCxnSpPr>
          <p:spPr>
            <a:xfrm flipV="1">
              <a:off x="3253618" y="313641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BB818C89-2895-4C36-80EF-2964D2C8F742}"/>
                </a:ext>
              </a:extLst>
            </p:cNvPr>
            <p:cNvCxnSpPr/>
            <p:nvPr/>
          </p:nvCxnSpPr>
          <p:spPr>
            <a:xfrm flipV="1">
              <a:off x="3628552" y="313641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79B164A-4F81-4CF0-871F-9E5858678412}"/>
                </a:ext>
              </a:extLst>
            </p:cNvPr>
            <p:cNvCxnSpPr/>
            <p:nvPr/>
          </p:nvCxnSpPr>
          <p:spPr>
            <a:xfrm flipV="1">
              <a:off x="4003486" y="313641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ABAD39AA-704F-4E99-98AA-77515B8F7D94}"/>
                </a:ext>
              </a:extLst>
            </p:cNvPr>
            <p:cNvCxnSpPr/>
            <p:nvPr/>
          </p:nvCxnSpPr>
          <p:spPr>
            <a:xfrm flipV="1">
              <a:off x="4482696" y="313641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D9E084C-43D3-4B19-B5AD-AB5C700E419F}"/>
                </a:ext>
              </a:extLst>
            </p:cNvPr>
            <p:cNvCxnSpPr/>
            <p:nvPr/>
          </p:nvCxnSpPr>
          <p:spPr>
            <a:xfrm flipV="1">
              <a:off x="1385218" y="314042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3A7225F5-A54E-47D8-9533-1DEB68EA7A37}"/>
                </a:ext>
              </a:extLst>
            </p:cNvPr>
            <p:cNvCxnSpPr/>
            <p:nvPr/>
          </p:nvCxnSpPr>
          <p:spPr>
            <a:xfrm flipV="1">
              <a:off x="1385218" y="2867706"/>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61F00A1B-1231-4B17-921F-142DAE5500AC}"/>
                </a:ext>
              </a:extLst>
            </p:cNvPr>
            <p:cNvCxnSpPr/>
            <p:nvPr/>
          </p:nvCxnSpPr>
          <p:spPr>
            <a:xfrm flipV="1">
              <a:off x="1385218" y="2462640"/>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091CD94-6601-4407-9D24-7A4F9E9D3ECD}"/>
                </a:ext>
              </a:extLst>
            </p:cNvPr>
            <p:cNvCxnSpPr/>
            <p:nvPr/>
          </p:nvCxnSpPr>
          <p:spPr>
            <a:xfrm flipV="1">
              <a:off x="1385218" y="2057574"/>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4A4B839F-D714-4E11-A7FC-53E7FFFC24A6}"/>
                </a:ext>
              </a:extLst>
            </p:cNvPr>
            <p:cNvCxnSpPr/>
            <p:nvPr/>
          </p:nvCxnSpPr>
          <p:spPr>
            <a:xfrm flipV="1">
              <a:off x="1385218" y="165250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8643DE3F-0F72-468A-9A5A-6D0E39FC5378}"/>
                </a:ext>
              </a:extLst>
            </p:cNvPr>
            <p:cNvCxnSpPr/>
            <p:nvPr/>
          </p:nvCxnSpPr>
          <p:spPr>
            <a:xfrm flipV="1">
              <a:off x="1409029" y="2946285"/>
              <a:ext cx="7200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8B0EF2A-09F5-42A5-9F94-E6C73AD8305E}"/>
                </a:ext>
              </a:extLst>
            </p:cNvPr>
            <p:cNvCxnSpPr/>
            <p:nvPr/>
          </p:nvCxnSpPr>
          <p:spPr>
            <a:xfrm flipV="1">
              <a:off x="1425693" y="2962956"/>
              <a:ext cx="72000" cy="7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D5CD8BE8-827C-4656-BF78-41FFFA68A72C}"/>
                </a:ext>
              </a:extLst>
            </p:cNvPr>
            <p:cNvCxnSpPr/>
            <p:nvPr/>
          </p:nvCxnSpPr>
          <p:spPr>
            <a:xfrm flipV="1">
              <a:off x="1442357" y="2979627"/>
              <a:ext cx="7200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4" name="Group 343">
            <a:extLst>
              <a:ext uri="{FF2B5EF4-FFF2-40B4-BE49-F238E27FC236}">
                <a16:creationId xmlns:a16="http://schemas.microsoft.com/office/drawing/2014/main" id="{A2440499-0221-4576-A640-20EA37A548FA}"/>
              </a:ext>
            </a:extLst>
          </p:cNvPr>
          <p:cNvGrpSpPr/>
          <p:nvPr/>
        </p:nvGrpSpPr>
        <p:grpSpPr>
          <a:xfrm>
            <a:off x="787930" y="3341918"/>
            <a:ext cx="4998793" cy="2725380"/>
            <a:chOff x="158118" y="2320047"/>
            <a:chExt cx="3749094" cy="2044034"/>
          </a:xfrm>
        </p:grpSpPr>
        <p:sp>
          <p:nvSpPr>
            <p:cNvPr id="345" name="TextBox 344">
              <a:extLst>
                <a:ext uri="{FF2B5EF4-FFF2-40B4-BE49-F238E27FC236}">
                  <a16:creationId xmlns:a16="http://schemas.microsoft.com/office/drawing/2014/main" id="{E7EF8B4D-B71A-4628-9A9A-0C05F7E91008}"/>
                </a:ext>
              </a:extLst>
            </p:cNvPr>
            <p:cNvSpPr txBox="1"/>
            <p:nvPr/>
          </p:nvSpPr>
          <p:spPr>
            <a:xfrm>
              <a:off x="459207" y="2320047"/>
              <a:ext cx="268342" cy="223090"/>
            </a:xfrm>
            <a:prstGeom prst="rect">
              <a:avLst/>
            </a:prstGeom>
            <a:noFill/>
          </p:spPr>
          <p:txBody>
            <a:bodyPr wrap="none" rtlCol="0">
              <a:spAutoFit/>
            </a:bodyPr>
            <a:lstStyle/>
            <a:p>
              <a:pPr algn="r"/>
              <a:r>
                <a:rPr lang="en-GB" sz="1333"/>
                <a:t>95</a:t>
              </a:r>
            </a:p>
          </p:txBody>
        </p:sp>
        <p:sp>
          <p:nvSpPr>
            <p:cNvPr id="346" name="TextBox 345">
              <a:extLst>
                <a:ext uri="{FF2B5EF4-FFF2-40B4-BE49-F238E27FC236}">
                  <a16:creationId xmlns:a16="http://schemas.microsoft.com/office/drawing/2014/main" id="{5F63BA0B-C5CA-4F57-A579-B3D1E521ABC3}"/>
                </a:ext>
              </a:extLst>
            </p:cNvPr>
            <p:cNvSpPr txBox="1"/>
            <p:nvPr/>
          </p:nvSpPr>
          <p:spPr>
            <a:xfrm>
              <a:off x="459207" y="2722522"/>
              <a:ext cx="268342" cy="223090"/>
            </a:xfrm>
            <a:prstGeom prst="rect">
              <a:avLst/>
            </a:prstGeom>
            <a:noFill/>
          </p:spPr>
          <p:txBody>
            <a:bodyPr wrap="none" rtlCol="0">
              <a:spAutoFit/>
            </a:bodyPr>
            <a:lstStyle/>
            <a:p>
              <a:pPr algn="r"/>
              <a:r>
                <a:rPr lang="en-GB" sz="1333"/>
                <a:t>90</a:t>
              </a:r>
            </a:p>
          </p:txBody>
        </p:sp>
        <p:sp>
          <p:nvSpPr>
            <p:cNvPr id="347" name="TextBox 346">
              <a:extLst>
                <a:ext uri="{FF2B5EF4-FFF2-40B4-BE49-F238E27FC236}">
                  <a16:creationId xmlns:a16="http://schemas.microsoft.com/office/drawing/2014/main" id="{1A1BA64E-4F42-4BFA-90F3-D6D55A8F1CCB}"/>
                </a:ext>
              </a:extLst>
            </p:cNvPr>
            <p:cNvSpPr txBox="1"/>
            <p:nvPr/>
          </p:nvSpPr>
          <p:spPr>
            <a:xfrm>
              <a:off x="459207" y="3124997"/>
              <a:ext cx="268342" cy="223090"/>
            </a:xfrm>
            <a:prstGeom prst="rect">
              <a:avLst/>
            </a:prstGeom>
            <a:noFill/>
          </p:spPr>
          <p:txBody>
            <a:bodyPr wrap="none" rtlCol="0">
              <a:spAutoFit/>
            </a:bodyPr>
            <a:lstStyle/>
            <a:p>
              <a:pPr algn="r"/>
              <a:r>
                <a:rPr lang="en-GB" sz="1333"/>
                <a:t>85</a:t>
              </a:r>
            </a:p>
          </p:txBody>
        </p:sp>
        <p:sp>
          <p:nvSpPr>
            <p:cNvPr id="348" name="TextBox 347">
              <a:extLst>
                <a:ext uri="{FF2B5EF4-FFF2-40B4-BE49-F238E27FC236}">
                  <a16:creationId xmlns:a16="http://schemas.microsoft.com/office/drawing/2014/main" id="{261866E9-705A-417D-B94C-968D14540AE7}"/>
                </a:ext>
              </a:extLst>
            </p:cNvPr>
            <p:cNvSpPr txBox="1"/>
            <p:nvPr/>
          </p:nvSpPr>
          <p:spPr>
            <a:xfrm>
              <a:off x="459207" y="3527472"/>
              <a:ext cx="268342" cy="223090"/>
            </a:xfrm>
            <a:prstGeom prst="rect">
              <a:avLst/>
            </a:prstGeom>
            <a:noFill/>
          </p:spPr>
          <p:txBody>
            <a:bodyPr wrap="none" rtlCol="0">
              <a:spAutoFit/>
            </a:bodyPr>
            <a:lstStyle/>
            <a:p>
              <a:pPr algn="r"/>
              <a:r>
                <a:rPr lang="en-GB" sz="1333"/>
                <a:t>80</a:t>
              </a:r>
            </a:p>
          </p:txBody>
        </p:sp>
        <p:sp>
          <p:nvSpPr>
            <p:cNvPr id="349" name="TextBox 348">
              <a:extLst>
                <a:ext uri="{FF2B5EF4-FFF2-40B4-BE49-F238E27FC236}">
                  <a16:creationId xmlns:a16="http://schemas.microsoft.com/office/drawing/2014/main" id="{9EBAC3EC-6451-4229-A160-D94EC36EBEBE}"/>
                </a:ext>
              </a:extLst>
            </p:cNvPr>
            <p:cNvSpPr txBox="1"/>
            <p:nvPr/>
          </p:nvSpPr>
          <p:spPr>
            <a:xfrm>
              <a:off x="524129" y="3804498"/>
              <a:ext cx="203421" cy="223090"/>
            </a:xfrm>
            <a:prstGeom prst="rect">
              <a:avLst/>
            </a:prstGeom>
            <a:noFill/>
          </p:spPr>
          <p:txBody>
            <a:bodyPr wrap="none" rtlCol="0">
              <a:spAutoFit/>
            </a:bodyPr>
            <a:lstStyle/>
            <a:p>
              <a:pPr algn="r"/>
              <a:r>
                <a:rPr lang="en-GB" sz="1333"/>
                <a:t>0</a:t>
              </a:r>
            </a:p>
          </p:txBody>
        </p:sp>
        <p:sp>
          <p:nvSpPr>
            <p:cNvPr id="350" name="TextBox 349">
              <a:extLst>
                <a:ext uri="{FF2B5EF4-FFF2-40B4-BE49-F238E27FC236}">
                  <a16:creationId xmlns:a16="http://schemas.microsoft.com/office/drawing/2014/main" id="{8B557436-1F02-49CE-8AF7-30D3274A45BF}"/>
                </a:ext>
              </a:extLst>
            </p:cNvPr>
            <p:cNvSpPr txBox="1"/>
            <p:nvPr/>
          </p:nvSpPr>
          <p:spPr>
            <a:xfrm>
              <a:off x="756899" y="3969884"/>
              <a:ext cx="203421" cy="223090"/>
            </a:xfrm>
            <a:prstGeom prst="rect">
              <a:avLst/>
            </a:prstGeom>
            <a:noFill/>
          </p:spPr>
          <p:txBody>
            <a:bodyPr wrap="none" rtlCol="0">
              <a:spAutoFit/>
            </a:bodyPr>
            <a:lstStyle/>
            <a:p>
              <a:pPr algn="ctr"/>
              <a:r>
                <a:rPr lang="en-GB" sz="1333"/>
                <a:t>0</a:t>
              </a:r>
            </a:p>
          </p:txBody>
        </p:sp>
        <p:sp>
          <p:nvSpPr>
            <p:cNvPr id="352" name="TextBox 351">
              <a:extLst>
                <a:ext uri="{FF2B5EF4-FFF2-40B4-BE49-F238E27FC236}">
                  <a16:creationId xmlns:a16="http://schemas.microsoft.com/office/drawing/2014/main" id="{8CC9DB5C-211D-4AA0-A0A7-B8389FAA51EC}"/>
                </a:ext>
              </a:extLst>
            </p:cNvPr>
            <p:cNvSpPr txBox="1"/>
            <p:nvPr/>
          </p:nvSpPr>
          <p:spPr>
            <a:xfrm>
              <a:off x="1219398" y="3969136"/>
              <a:ext cx="268342" cy="223090"/>
            </a:xfrm>
            <a:prstGeom prst="rect">
              <a:avLst/>
            </a:prstGeom>
            <a:noFill/>
          </p:spPr>
          <p:txBody>
            <a:bodyPr wrap="none" rtlCol="0">
              <a:spAutoFit/>
            </a:bodyPr>
            <a:lstStyle/>
            <a:p>
              <a:pPr algn="ctr"/>
              <a:r>
                <a:rPr lang="en-GB" sz="1333"/>
                <a:t>10</a:t>
              </a:r>
            </a:p>
          </p:txBody>
        </p:sp>
        <p:sp>
          <p:nvSpPr>
            <p:cNvPr id="353" name="TextBox 352">
              <a:extLst>
                <a:ext uri="{FF2B5EF4-FFF2-40B4-BE49-F238E27FC236}">
                  <a16:creationId xmlns:a16="http://schemas.microsoft.com/office/drawing/2014/main" id="{23C8C9B5-E557-4EA3-B74E-37825E4D4EEB}"/>
                </a:ext>
              </a:extLst>
            </p:cNvPr>
            <p:cNvSpPr txBox="1"/>
            <p:nvPr/>
          </p:nvSpPr>
          <p:spPr>
            <a:xfrm>
              <a:off x="1576031" y="3969884"/>
              <a:ext cx="268342" cy="223090"/>
            </a:xfrm>
            <a:prstGeom prst="rect">
              <a:avLst/>
            </a:prstGeom>
            <a:noFill/>
          </p:spPr>
          <p:txBody>
            <a:bodyPr wrap="none" rtlCol="0">
              <a:spAutoFit/>
            </a:bodyPr>
            <a:lstStyle/>
            <a:p>
              <a:pPr algn="ctr"/>
              <a:r>
                <a:rPr lang="en-GB" sz="1333"/>
                <a:t>18</a:t>
              </a:r>
            </a:p>
          </p:txBody>
        </p:sp>
        <p:sp>
          <p:nvSpPr>
            <p:cNvPr id="354" name="TextBox 353">
              <a:extLst>
                <a:ext uri="{FF2B5EF4-FFF2-40B4-BE49-F238E27FC236}">
                  <a16:creationId xmlns:a16="http://schemas.microsoft.com/office/drawing/2014/main" id="{298036A4-315A-4F9F-A5C1-11D127F750B1}"/>
                </a:ext>
              </a:extLst>
            </p:cNvPr>
            <p:cNvSpPr txBox="1"/>
            <p:nvPr/>
          </p:nvSpPr>
          <p:spPr>
            <a:xfrm>
              <a:off x="1945137" y="3969884"/>
              <a:ext cx="268342" cy="223090"/>
            </a:xfrm>
            <a:prstGeom prst="rect">
              <a:avLst/>
            </a:prstGeom>
            <a:noFill/>
          </p:spPr>
          <p:txBody>
            <a:bodyPr wrap="none" rtlCol="0">
              <a:spAutoFit/>
            </a:bodyPr>
            <a:lstStyle/>
            <a:p>
              <a:pPr algn="ctr"/>
              <a:r>
                <a:rPr lang="en-GB" sz="1333"/>
                <a:t>26</a:t>
              </a:r>
            </a:p>
          </p:txBody>
        </p:sp>
        <p:sp>
          <p:nvSpPr>
            <p:cNvPr id="355" name="TextBox 354">
              <a:extLst>
                <a:ext uri="{FF2B5EF4-FFF2-40B4-BE49-F238E27FC236}">
                  <a16:creationId xmlns:a16="http://schemas.microsoft.com/office/drawing/2014/main" id="{0557EB1F-B3C1-458B-AF61-C8F0E8C69C09}"/>
                </a:ext>
              </a:extLst>
            </p:cNvPr>
            <p:cNvSpPr txBox="1"/>
            <p:nvPr/>
          </p:nvSpPr>
          <p:spPr>
            <a:xfrm>
              <a:off x="2409648" y="3969884"/>
              <a:ext cx="268342" cy="223090"/>
            </a:xfrm>
            <a:prstGeom prst="rect">
              <a:avLst/>
            </a:prstGeom>
            <a:noFill/>
          </p:spPr>
          <p:txBody>
            <a:bodyPr wrap="none" rtlCol="0">
              <a:spAutoFit/>
            </a:bodyPr>
            <a:lstStyle/>
            <a:p>
              <a:pPr algn="ctr"/>
              <a:r>
                <a:rPr lang="en-GB" sz="1333"/>
                <a:t>36</a:t>
              </a:r>
            </a:p>
          </p:txBody>
        </p:sp>
        <p:sp>
          <p:nvSpPr>
            <p:cNvPr id="356" name="TextBox 355">
              <a:extLst>
                <a:ext uri="{FF2B5EF4-FFF2-40B4-BE49-F238E27FC236}">
                  <a16:creationId xmlns:a16="http://schemas.microsoft.com/office/drawing/2014/main" id="{24CD8831-7578-4F91-85DF-5170478573A8}"/>
                </a:ext>
              </a:extLst>
            </p:cNvPr>
            <p:cNvSpPr txBox="1"/>
            <p:nvPr/>
          </p:nvSpPr>
          <p:spPr>
            <a:xfrm>
              <a:off x="2786204" y="3969884"/>
              <a:ext cx="268342" cy="223090"/>
            </a:xfrm>
            <a:prstGeom prst="rect">
              <a:avLst/>
            </a:prstGeom>
            <a:noFill/>
          </p:spPr>
          <p:txBody>
            <a:bodyPr wrap="none" rtlCol="0">
              <a:spAutoFit/>
            </a:bodyPr>
            <a:lstStyle/>
            <a:p>
              <a:pPr algn="ctr"/>
              <a:r>
                <a:rPr lang="en-GB" sz="1333"/>
                <a:t>44</a:t>
              </a:r>
            </a:p>
          </p:txBody>
        </p:sp>
        <p:sp>
          <p:nvSpPr>
            <p:cNvPr id="357" name="TextBox 356">
              <a:extLst>
                <a:ext uri="{FF2B5EF4-FFF2-40B4-BE49-F238E27FC236}">
                  <a16:creationId xmlns:a16="http://schemas.microsoft.com/office/drawing/2014/main" id="{DB1DF640-B754-42B4-8B13-B782F7EA4AC3}"/>
                </a:ext>
              </a:extLst>
            </p:cNvPr>
            <p:cNvSpPr txBox="1"/>
            <p:nvPr/>
          </p:nvSpPr>
          <p:spPr>
            <a:xfrm>
              <a:off x="3162758" y="3969884"/>
              <a:ext cx="268342" cy="223090"/>
            </a:xfrm>
            <a:prstGeom prst="rect">
              <a:avLst/>
            </a:prstGeom>
            <a:noFill/>
          </p:spPr>
          <p:txBody>
            <a:bodyPr wrap="none" rtlCol="0">
              <a:spAutoFit/>
            </a:bodyPr>
            <a:lstStyle/>
            <a:p>
              <a:pPr algn="ctr"/>
              <a:r>
                <a:rPr lang="en-GB" sz="1333"/>
                <a:t>52</a:t>
              </a:r>
            </a:p>
          </p:txBody>
        </p:sp>
        <p:sp>
          <p:nvSpPr>
            <p:cNvPr id="358" name="TextBox 357">
              <a:extLst>
                <a:ext uri="{FF2B5EF4-FFF2-40B4-BE49-F238E27FC236}">
                  <a16:creationId xmlns:a16="http://schemas.microsoft.com/office/drawing/2014/main" id="{419F1D46-CEDB-4D81-B6BF-B1962079F125}"/>
                </a:ext>
              </a:extLst>
            </p:cNvPr>
            <p:cNvSpPr txBox="1"/>
            <p:nvPr/>
          </p:nvSpPr>
          <p:spPr>
            <a:xfrm>
              <a:off x="3638870" y="3969884"/>
              <a:ext cx="268342" cy="223090"/>
            </a:xfrm>
            <a:prstGeom prst="rect">
              <a:avLst/>
            </a:prstGeom>
            <a:noFill/>
          </p:spPr>
          <p:txBody>
            <a:bodyPr wrap="none" rtlCol="0">
              <a:spAutoFit/>
            </a:bodyPr>
            <a:lstStyle/>
            <a:p>
              <a:pPr algn="ctr"/>
              <a:r>
                <a:rPr lang="en-GB" sz="1333"/>
                <a:t>62</a:t>
              </a:r>
            </a:p>
          </p:txBody>
        </p:sp>
        <p:sp>
          <p:nvSpPr>
            <p:cNvPr id="359" name="TextBox 358">
              <a:extLst>
                <a:ext uri="{FF2B5EF4-FFF2-40B4-BE49-F238E27FC236}">
                  <a16:creationId xmlns:a16="http://schemas.microsoft.com/office/drawing/2014/main" id="{DEE2956B-E19F-4613-BA26-ABF5EA501CC8}"/>
                </a:ext>
              </a:extLst>
            </p:cNvPr>
            <p:cNvSpPr txBox="1"/>
            <p:nvPr/>
          </p:nvSpPr>
          <p:spPr>
            <a:xfrm>
              <a:off x="2056328" y="4156332"/>
              <a:ext cx="404774" cy="207749"/>
            </a:xfrm>
            <a:prstGeom prst="rect">
              <a:avLst/>
            </a:prstGeom>
            <a:noFill/>
          </p:spPr>
          <p:txBody>
            <a:bodyPr wrap="none" rtlCol="0">
              <a:spAutoFit/>
            </a:bodyPr>
            <a:lstStyle/>
            <a:p>
              <a:pPr algn="ctr"/>
              <a:r>
                <a:rPr lang="en-GB" sz="1200"/>
                <a:t>Week</a:t>
              </a:r>
            </a:p>
          </p:txBody>
        </p:sp>
        <p:sp>
          <p:nvSpPr>
            <p:cNvPr id="360" name="TextBox 359">
              <a:extLst>
                <a:ext uri="{FF2B5EF4-FFF2-40B4-BE49-F238E27FC236}">
                  <a16:creationId xmlns:a16="http://schemas.microsoft.com/office/drawing/2014/main" id="{BCB6D41B-BBE5-40E5-9B8E-7539F87B69CA}"/>
                </a:ext>
              </a:extLst>
            </p:cNvPr>
            <p:cNvSpPr txBox="1"/>
            <p:nvPr/>
          </p:nvSpPr>
          <p:spPr>
            <a:xfrm rot="16200000">
              <a:off x="-75720" y="2989142"/>
              <a:ext cx="675425" cy="207749"/>
            </a:xfrm>
            <a:prstGeom prst="rect">
              <a:avLst/>
            </a:prstGeom>
            <a:noFill/>
          </p:spPr>
          <p:txBody>
            <a:bodyPr wrap="none" rtlCol="0">
              <a:spAutoFit/>
            </a:bodyPr>
            <a:lstStyle/>
            <a:p>
              <a:pPr algn="ctr"/>
              <a:r>
                <a:rPr lang="en-GB" sz="1200"/>
                <a:t>Weight (kg)</a:t>
              </a:r>
            </a:p>
          </p:txBody>
        </p:sp>
        <p:sp>
          <p:nvSpPr>
            <p:cNvPr id="361" name="TextBox 360">
              <a:extLst>
                <a:ext uri="{FF2B5EF4-FFF2-40B4-BE49-F238E27FC236}">
                  <a16:creationId xmlns:a16="http://schemas.microsoft.com/office/drawing/2014/main" id="{7EC47735-B3D1-4B89-9F5E-F03447AF11F7}"/>
                </a:ext>
              </a:extLst>
            </p:cNvPr>
            <p:cNvSpPr txBox="1"/>
            <p:nvPr/>
          </p:nvSpPr>
          <p:spPr>
            <a:xfrm>
              <a:off x="2172492" y="2554123"/>
              <a:ext cx="987818" cy="223090"/>
            </a:xfrm>
            <a:prstGeom prst="rect">
              <a:avLst/>
            </a:prstGeom>
            <a:noFill/>
          </p:spPr>
          <p:txBody>
            <a:bodyPr wrap="none" rtlCol="0">
              <a:spAutoFit/>
            </a:bodyPr>
            <a:lstStyle/>
            <a:p>
              <a:pPr algn="ctr"/>
              <a:r>
                <a:rPr lang="en-GB" sz="1333"/>
                <a:t>All patients (ITT)</a:t>
              </a:r>
            </a:p>
          </p:txBody>
        </p:sp>
      </p:grpSp>
      <p:sp>
        <p:nvSpPr>
          <p:cNvPr id="463" name="Rectangle: Rounded Corners 462">
            <a:extLst>
              <a:ext uri="{FF2B5EF4-FFF2-40B4-BE49-F238E27FC236}">
                <a16:creationId xmlns:a16="http://schemas.microsoft.com/office/drawing/2014/main" id="{AE7981D2-E842-4DF3-8341-E12DCE15CBF6}"/>
              </a:ext>
            </a:extLst>
          </p:cNvPr>
          <p:cNvSpPr/>
          <p:nvPr/>
        </p:nvSpPr>
        <p:spPr>
          <a:xfrm>
            <a:off x="6736417" y="1644597"/>
            <a:ext cx="4900597" cy="4746505"/>
          </a:xfrm>
          <a:prstGeom prst="roundRect">
            <a:avLst>
              <a:gd name="adj" fmla="val 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89">
              <a:ea typeface="Apis For Office" panose="020B0504010101010104" pitchFamily="34" charset="0"/>
              <a:cs typeface="Arial" panose="020B0604020202020204" pitchFamily="34" charset="0"/>
            </a:endParaRPr>
          </a:p>
        </p:txBody>
      </p:sp>
      <p:sp>
        <p:nvSpPr>
          <p:cNvPr id="464" name="Rectangle: Rounded Corners 463">
            <a:extLst>
              <a:ext uri="{FF2B5EF4-FFF2-40B4-BE49-F238E27FC236}">
                <a16:creationId xmlns:a16="http://schemas.microsoft.com/office/drawing/2014/main" id="{5CF452D9-2F6F-4448-AE29-6D82089B6283}"/>
              </a:ext>
            </a:extLst>
          </p:cNvPr>
          <p:cNvSpPr/>
          <p:nvPr/>
        </p:nvSpPr>
        <p:spPr>
          <a:xfrm>
            <a:off x="7064920" y="5347608"/>
            <a:ext cx="4432873" cy="880811"/>
          </a:xfrm>
          <a:prstGeom prst="round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28000" bIns="288000" rtlCol="0" anchor="ctr"/>
          <a:lstStyle/>
          <a:p>
            <a:r>
              <a:rPr lang="en-US" sz="2489" b="1">
                <a:solidFill>
                  <a:schemeClr val="tx1"/>
                </a:solidFill>
                <a:ea typeface="Apis For Office" panose="020B0504010101010104" pitchFamily="34" charset="0"/>
                <a:cs typeface="Arial" panose="020B0604020202020204" pitchFamily="34" charset="0"/>
              </a:rPr>
              <a:t>Weight regain</a:t>
            </a:r>
          </a:p>
        </p:txBody>
      </p:sp>
      <p:sp>
        <p:nvSpPr>
          <p:cNvPr id="465" name="Rectangle: Rounded Corners 464">
            <a:extLst>
              <a:ext uri="{FF2B5EF4-FFF2-40B4-BE49-F238E27FC236}">
                <a16:creationId xmlns:a16="http://schemas.microsoft.com/office/drawing/2014/main" id="{72819C2E-07ED-4C30-9F2C-A2E3FAE0749D}"/>
              </a:ext>
            </a:extLst>
          </p:cNvPr>
          <p:cNvSpPr/>
          <p:nvPr/>
        </p:nvSpPr>
        <p:spPr>
          <a:xfrm>
            <a:off x="6980759" y="2693295"/>
            <a:ext cx="4517035" cy="880811"/>
          </a:xfrm>
          <a:prstGeom prst="round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28000" bIns="288000" rtlCol="0" anchor="ctr"/>
          <a:lstStyle/>
          <a:p>
            <a:r>
              <a:rPr lang="en-US" sz="2489" b="1">
                <a:solidFill>
                  <a:schemeClr val="tx1"/>
                </a:solidFill>
                <a:ea typeface="Apis For Office" panose="020B0504010101010104" pitchFamily="34" charset="0"/>
                <a:cs typeface="Arial" panose="020B0604020202020204" pitchFamily="34" charset="0"/>
              </a:rPr>
              <a:t>Weight loss</a:t>
            </a:r>
          </a:p>
        </p:txBody>
      </p:sp>
      <p:grpSp>
        <p:nvGrpSpPr>
          <p:cNvPr id="466" name="Group 465">
            <a:extLst>
              <a:ext uri="{FF2B5EF4-FFF2-40B4-BE49-F238E27FC236}">
                <a16:creationId xmlns:a16="http://schemas.microsoft.com/office/drawing/2014/main" id="{6953E84C-E195-42C7-9DDF-31CAB39EC91D}"/>
              </a:ext>
            </a:extLst>
          </p:cNvPr>
          <p:cNvGrpSpPr/>
          <p:nvPr/>
        </p:nvGrpSpPr>
        <p:grpSpPr>
          <a:xfrm>
            <a:off x="9738594" y="2783780"/>
            <a:ext cx="1508465" cy="699840"/>
            <a:chOff x="6294576" y="1200150"/>
            <a:chExt cx="2137234" cy="1043674"/>
          </a:xfrm>
          <a:effectLst>
            <a:outerShdw blurRad="50800" dist="38100" dir="5400000" algn="t" rotWithShape="0">
              <a:prstClr val="black">
                <a:alpha val="34000"/>
              </a:prstClr>
            </a:outerShdw>
          </a:effectLst>
        </p:grpSpPr>
        <p:sp>
          <p:nvSpPr>
            <p:cNvPr id="467" name="Freeform 14">
              <a:extLst>
                <a:ext uri="{FF2B5EF4-FFF2-40B4-BE49-F238E27FC236}">
                  <a16:creationId xmlns:a16="http://schemas.microsoft.com/office/drawing/2014/main" id="{A848695B-9F97-46CF-A0B8-E10F9C6A6771}"/>
                </a:ext>
              </a:extLst>
            </p:cNvPr>
            <p:cNvSpPr>
              <a:spLocks/>
            </p:cNvSpPr>
            <p:nvPr/>
          </p:nvSpPr>
          <p:spPr bwMode="auto">
            <a:xfrm>
              <a:off x="6294576" y="1200150"/>
              <a:ext cx="2137234" cy="832353"/>
            </a:xfrm>
            <a:custGeom>
              <a:avLst/>
              <a:gdLst>
                <a:gd name="T0" fmla="*/ 1363 w 1372"/>
                <a:gd name="T1" fmla="*/ 427 h 533"/>
                <a:gd name="T2" fmla="*/ 686 w 1372"/>
                <a:gd name="T3" fmla="*/ 0 h 533"/>
                <a:gd name="T4" fmla="*/ 9 w 1372"/>
                <a:gd name="T5" fmla="*/ 427 h 533"/>
                <a:gd name="T6" fmla="*/ 29 w 1372"/>
                <a:gd name="T7" fmla="*/ 476 h 533"/>
                <a:gd name="T8" fmla="*/ 166 w 1372"/>
                <a:gd name="T9" fmla="*/ 533 h 533"/>
                <a:gd name="T10" fmla="*/ 686 w 1372"/>
                <a:gd name="T11" fmla="*/ 186 h 533"/>
                <a:gd name="T12" fmla="*/ 1207 w 1372"/>
                <a:gd name="T13" fmla="*/ 533 h 533"/>
                <a:gd name="T14" fmla="*/ 1343 w 1372"/>
                <a:gd name="T15" fmla="*/ 476 h 533"/>
                <a:gd name="T16" fmla="*/ 1363 w 1372"/>
                <a:gd name="T17" fmla="*/ 42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33">
                  <a:moveTo>
                    <a:pt x="1363" y="427"/>
                  </a:moveTo>
                  <a:cubicBezTo>
                    <a:pt x="1243" y="175"/>
                    <a:pt x="985" y="0"/>
                    <a:pt x="686" y="0"/>
                  </a:cubicBezTo>
                  <a:cubicBezTo>
                    <a:pt x="388" y="0"/>
                    <a:pt x="130" y="175"/>
                    <a:pt x="9" y="427"/>
                  </a:cubicBezTo>
                  <a:cubicBezTo>
                    <a:pt x="0" y="446"/>
                    <a:pt x="10" y="468"/>
                    <a:pt x="29" y="476"/>
                  </a:cubicBezTo>
                  <a:cubicBezTo>
                    <a:pt x="166" y="533"/>
                    <a:pt x="166" y="533"/>
                    <a:pt x="166" y="533"/>
                  </a:cubicBezTo>
                  <a:cubicBezTo>
                    <a:pt x="251" y="329"/>
                    <a:pt x="452" y="186"/>
                    <a:pt x="686" y="186"/>
                  </a:cubicBezTo>
                  <a:cubicBezTo>
                    <a:pt x="921" y="186"/>
                    <a:pt x="1122" y="329"/>
                    <a:pt x="1207" y="533"/>
                  </a:cubicBezTo>
                  <a:cubicBezTo>
                    <a:pt x="1343" y="476"/>
                    <a:pt x="1343" y="476"/>
                    <a:pt x="1343" y="476"/>
                  </a:cubicBezTo>
                  <a:cubicBezTo>
                    <a:pt x="1363" y="468"/>
                    <a:pt x="1372" y="446"/>
                    <a:pt x="1363" y="427"/>
                  </a:cubicBezTo>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en-US" sz="2400" kern="0">
                <a:solidFill>
                  <a:srgbClr val="808080"/>
                </a:solidFill>
                <a:ea typeface="Apis For Office" panose="020B0504010101010104" pitchFamily="34" charset="0"/>
                <a:cs typeface="Arial" panose="020B0604020202020204" pitchFamily="34" charset="0"/>
              </a:endParaRPr>
            </a:p>
          </p:txBody>
        </p:sp>
        <p:sp>
          <p:nvSpPr>
            <p:cNvPr id="468" name="Freeform 15">
              <a:extLst>
                <a:ext uri="{FF2B5EF4-FFF2-40B4-BE49-F238E27FC236}">
                  <a16:creationId xmlns:a16="http://schemas.microsoft.com/office/drawing/2014/main" id="{D33809CF-BD08-4C69-8488-09E4E8670959}"/>
                </a:ext>
              </a:extLst>
            </p:cNvPr>
            <p:cNvSpPr>
              <a:spLocks/>
            </p:cNvSpPr>
            <p:nvPr/>
          </p:nvSpPr>
          <p:spPr bwMode="auto">
            <a:xfrm>
              <a:off x="6534459" y="1470019"/>
              <a:ext cx="1658501" cy="562484"/>
            </a:xfrm>
            <a:custGeom>
              <a:avLst/>
              <a:gdLst>
                <a:gd name="T0" fmla="*/ 532 w 1065"/>
                <a:gd name="T1" fmla="*/ 0 h 360"/>
                <a:gd name="T2" fmla="*/ 0 w 1065"/>
                <a:gd name="T3" fmla="*/ 355 h 360"/>
                <a:gd name="T4" fmla="*/ 12 w 1065"/>
                <a:gd name="T5" fmla="*/ 360 h 360"/>
                <a:gd name="T6" fmla="*/ 532 w 1065"/>
                <a:gd name="T7" fmla="*/ 13 h 360"/>
                <a:gd name="T8" fmla="*/ 1053 w 1065"/>
                <a:gd name="T9" fmla="*/ 360 h 360"/>
                <a:gd name="T10" fmla="*/ 1065 w 1065"/>
                <a:gd name="T11" fmla="*/ 355 h 360"/>
                <a:gd name="T12" fmla="*/ 532 w 1065"/>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1065" h="360">
                  <a:moveTo>
                    <a:pt x="532" y="0"/>
                  </a:moveTo>
                  <a:cubicBezTo>
                    <a:pt x="293" y="0"/>
                    <a:pt x="87" y="147"/>
                    <a:pt x="0" y="355"/>
                  </a:cubicBezTo>
                  <a:cubicBezTo>
                    <a:pt x="12" y="360"/>
                    <a:pt x="12" y="360"/>
                    <a:pt x="12" y="360"/>
                  </a:cubicBezTo>
                  <a:cubicBezTo>
                    <a:pt x="97" y="156"/>
                    <a:pt x="298" y="13"/>
                    <a:pt x="532" y="13"/>
                  </a:cubicBezTo>
                  <a:cubicBezTo>
                    <a:pt x="767" y="13"/>
                    <a:pt x="968" y="156"/>
                    <a:pt x="1053" y="360"/>
                  </a:cubicBezTo>
                  <a:cubicBezTo>
                    <a:pt x="1065" y="355"/>
                    <a:pt x="1065" y="355"/>
                    <a:pt x="1065" y="355"/>
                  </a:cubicBezTo>
                  <a:cubicBezTo>
                    <a:pt x="978" y="147"/>
                    <a:pt x="772" y="0"/>
                    <a:pt x="532" y="0"/>
                  </a:cubicBez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en-US" sz="2400" kern="0">
                <a:solidFill>
                  <a:srgbClr val="808080"/>
                </a:solidFill>
                <a:ea typeface="Apis For Office" panose="020B0504010101010104" pitchFamily="34" charset="0"/>
                <a:cs typeface="Arial" panose="020B0604020202020204" pitchFamily="34" charset="0"/>
              </a:endParaRPr>
            </a:p>
          </p:txBody>
        </p:sp>
        <p:sp>
          <p:nvSpPr>
            <p:cNvPr id="469" name="Freeform: Shape 468">
              <a:extLst>
                <a:ext uri="{FF2B5EF4-FFF2-40B4-BE49-F238E27FC236}">
                  <a16:creationId xmlns:a16="http://schemas.microsoft.com/office/drawing/2014/main" id="{8C789212-4738-4A98-B61A-499AAFB71387}"/>
                </a:ext>
              </a:extLst>
            </p:cNvPr>
            <p:cNvSpPr>
              <a:spLocks/>
            </p:cNvSpPr>
            <p:nvPr/>
          </p:nvSpPr>
          <p:spPr bwMode="auto">
            <a:xfrm>
              <a:off x="6543765" y="1481392"/>
              <a:ext cx="1633685" cy="699339"/>
            </a:xfrm>
            <a:custGeom>
              <a:avLst/>
              <a:gdLst>
                <a:gd name="connsiteX0" fmla="*/ 736356 w 2508250"/>
                <a:gd name="connsiteY0" fmla="*/ 103188 h 1073717"/>
                <a:gd name="connsiteX1" fmla="*/ 996950 w 2508250"/>
                <a:gd name="connsiteY1" fmla="*/ 733531 h 1073717"/>
                <a:gd name="connsiteX2" fmla="*/ 669415 w 2508250"/>
                <a:gd name="connsiteY2" fmla="*/ 1021139 h 1073717"/>
                <a:gd name="connsiteX3" fmla="*/ 547486 w 2508250"/>
                <a:gd name="connsiteY3" fmla="*/ 1066677 h 1073717"/>
                <a:gd name="connsiteX4" fmla="*/ 0 w 2508250"/>
                <a:gd name="connsiteY4" fmla="*/ 841384 h 1073717"/>
                <a:gd name="connsiteX5" fmla="*/ 736356 w 2508250"/>
                <a:gd name="connsiteY5" fmla="*/ 103188 h 1073717"/>
                <a:gd name="connsiteX6" fmla="*/ 1258094 w 2508250"/>
                <a:gd name="connsiteY6" fmla="*/ 0 h 1073717"/>
                <a:gd name="connsiteX7" fmla="*/ 1260486 w 2508250"/>
                <a:gd name="connsiteY7" fmla="*/ 0 h 1073717"/>
                <a:gd name="connsiteX8" fmla="*/ 1779588 w 2508250"/>
                <a:gd name="connsiteY8" fmla="*/ 103063 h 1073717"/>
                <a:gd name="connsiteX9" fmla="*/ 1779083 w 2508250"/>
                <a:gd name="connsiteY9" fmla="*/ 104290 h 1073717"/>
                <a:gd name="connsiteX10" fmla="*/ 1777890 w 2508250"/>
                <a:gd name="connsiteY10" fmla="*/ 107191 h 1073717"/>
                <a:gd name="connsiteX11" fmla="*/ 1890970 w 2508250"/>
                <a:gd name="connsiteY11" fmla="*/ 161155 h 1073717"/>
                <a:gd name="connsiteX12" fmla="*/ 2508250 w 2508250"/>
                <a:gd name="connsiteY12" fmla="*/ 841384 h 1073717"/>
                <a:gd name="connsiteX13" fmla="*/ 1960764 w 2508250"/>
                <a:gd name="connsiteY13" fmla="*/ 1066677 h 1073717"/>
                <a:gd name="connsiteX14" fmla="*/ 1838835 w 2508250"/>
                <a:gd name="connsiteY14" fmla="*/ 1021139 h 1073717"/>
                <a:gd name="connsiteX15" fmla="*/ 1511300 w 2508250"/>
                <a:gd name="connsiteY15" fmla="*/ 731134 h 1073717"/>
                <a:gd name="connsiteX16" fmla="*/ 1511804 w 2508250"/>
                <a:gd name="connsiteY16" fmla="*/ 729907 h 1073717"/>
                <a:gd name="connsiteX17" fmla="*/ 1512422 w 2508250"/>
                <a:gd name="connsiteY17" fmla="*/ 728405 h 1073717"/>
                <a:gd name="connsiteX18" fmla="*/ 1394448 w 2508250"/>
                <a:gd name="connsiteY18" fmla="*/ 693278 h 1073717"/>
                <a:gd name="connsiteX19" fmla="*/ 1260486 w 2508250"/>
                <a:gd name="connsiteY19" fmla="*/ 680695 h 1073717"/>
                <a:gd name="connsiteX20" fmla="*/ 997347 w 2508250"/>
                <a:gd name="connsiteY20" fmla="*/ 733425 h 1073717"/>
                <a:gd name="connsiteX21" fmla="*/ 736600 w 2508250"/>
                <a:gd name="connsiteY21" fmla="*/ 103063 h 1073717"/>
                <a:gd name="connsiteX22" fmla="*/ 1258094 w 2508250"/>
                <a:gd name="connsiteY22" fmla="*/ 0 h 107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8250" h="1073717">
                  <a:moveTo>
                    <a:pt x="736356" y="103188"/>
                  </a:moveTo>
                  <a:cubicBezTo>
                    <a:pt x="736356" y="103188"/>
                    <a:pt x="736356" y="103188"/>
                    <a:pt x="996950" y="733531"/>
                  </a:cubicBezTo>
                  <a:cubicBezTo>
                    <a:pt x="858286" y="791052"/>
                    <a:pt x="743529" y="891715"/>
                    <a:pt x="669415" y="1021139"/>
                  </a:cubicBezTo>
                  <a:cubicBezTo>
                    <a:pt x="645507" y="1064281"/>
                    <a:pt x="592910" y="1085851"/>
                    <a:pt x="547486" y="1066677"/>
                  </a:cubicBezTo>
                  <a:cubicBezTo>
                    <a:pt x="547486" y="1066677"/>
                    <a:pt x="547486" y="1066677"/>
                    <a:pt x="0" y="841384"/>
                  </a:cubicBezTo>
                  <a:cubicBezTo>
                    <a:pt x="138665" y="508237"/>
                    <a:pt x="404040" y="242199"/>
                    <a:pt x="736356" y="103188"/>
                  </a:cubicBezTo>
                  <a:close/>
                  <a:moveTo>
                    <a:pt x="1258094" y="0"/>
                  </a:moveTo>
                  <a:cubicBezTo>
                    <a:pt x="1258094" y="0"/>
                    <a:pt x="1258094" y="0"/>
                    <a:pt x="1260486" y="0"/>
                  </a:cubicBezTo>
                  <a:cubicBezTo>
                    <a:pt x="1444684" y="0"/>
                    <a:pt x="1619312" y="35952"/>
                    <a:pt x="1779588" y="103063"/>
                  </a:cubicBezTo>
                  <a:cubicBezTo>
                    <a:pt x="1779588" y="103063"/>
                    <a:pt x="1779588" y="103063"/>
                    <a:pt x="1779083" y="104290"/>
                  </a:cubicBezTo>
                  <a:lnTo>
                    <a:pt x="1777890" y="107191"/>
                  </a:lnTo>
                  <a:lnTo>
                    <a:pt x="1890970" y="161155"/>
                  </a:lnTo>
                  <a:cubicBezTo>
                    <a:pt x="2166744" y="309757"/>
                    <a:pt x="2386919" y="549880"/>
                    <a:pt x="2508250" y="841384"/>
                  </a:cubicBezTo>
                  <a:cubicBezTo>
                    <a:pt x="2508250" y="841384"/>
                    <a:pt x="2508250" y="841384"/>
                    <a:pt x="1960764" y="1066677"/>
                  </a:cubicBezTo>
                  <a:cubicBezTo>
                    <a:pt x="1915340" y="1085851"/>
                    <a:pt x="1865134" y="1064281"/>
                    <a:pt x="1838835" y="1021139"/>
                  </a:cubicBezTo>
                  <a:cubicBezTo>
                    <a:pt x="1764721" y="891715"/>
                    <a:pt x="1649965" y="788656"/>
                    <a:pt x="1511300" y="731134"/>
                  </a:cubicBezTo>
                  <a:cubicBezTo>
                    <a:pt x="1511300" y="731134"/>
                    <a:pt x="1511300" y="731134"/>
                    <a:pt x="1511804" y="729907"/>
                  </a:cubicBezTo>
                  <a:lnTo>
                    <a:pt x="1512422" y="728405"/>
                  </a:lnTo>
                  <a:lnTo>
                    <a:pt x="1394448" y="693278"/>
                  </a:lnTo>
                  <a:cubicBezTo>
                    <a:pt x="1350791" y="684890"/>
                    <a:pt x="1305938" y="680695"/>
                    <a:pt x="1260486" y="680695"/>
                  </a:cubicBezTo>
                  <a:cubicBezTo>
                    <a:pt x="1167191" y="680695"/>
                    <a:pt x="1078681" y="697473"/>
                    <a:pt x="997347" y="733425"/>
                  </a:cubicBezTo>
                  <a:cubicBezTo>
                    <a:pt x="997347" y="733425"/>
                    <a:pt x="997347" y="733425"/>
                    <a:pt x="736600" y="103063"/>
                  </a:cubicBezTo>
                  <a:cubicBezTo>
                    <a:pt x="896876" y="35952"/>
                    <a:pt x="1073897" y="0"/>
                    <a:pt x="1258094" y="0"/>
                  </a:cubicBezTo>
                  <a:close/>
                </a:path>
              </a:pathLst>
            </a:custGeom>
            <a:gradFill>
              <a:gsLst>
                <a:gs pos="0">
                  <a:srgbClr val="0070C0"/>
                </a:gs>
                <a:gs pos="45000">
                  <a:srgbClr val="808080"/>
                </a:gs>
                <a:gs pos="37000">
                  <a:srgbClr val="0070C0"/>
                </a:gs>
                <a:gs pos="100000">
                  <a:srgbClr val="808080"/>
                </a:gs>
              </a:gsLst>
              <a:lin ang="20400000" scaled="0"/>
            </a:gradFill>
            <a:ln>
              <a:noFill/>
            </a:ln>
            <a:effectLst>
              <a:innerShdw blurRad="215900" dist="50800" dir="16200000">
                <a:prstClr val="black">
                  <a:alpha val="50000"/>
                </a:prstClr>
              </a:innerShdw>
            </a:effectLst>
          </p:spPr>
          <p:txBody>
            <a:bodyPr vert="horz" wrap="square" lIns="121920" tIns="60960" rIns="121920" bIns="60960" numCol="1" anchor="t" anchorCtr="0" compatLnSpc="1">
              <a:prstTxWarp prst="textNoShape">
                <a:avLst/>
              </a:prstTxWarp>
              <a:noAutofit/>
            </a:bodyPr>
            <a:lstStyle/>
            <a:p>
              <a:pPr defTabSz="914377">
                <a:defRPr/>
              </a:pPr>
              <a:endParaRPr lang="en-US" sz="2400" kern="0">
                <a:solidFill>
                  <a:srgbClr val="808080"/>
                </a:solidFill>
                <a:ea typeface="Apis For Office" panose="020B0504010101010104" pitchFamily="34" charset="0"/>
                <a:cs typeface="Arial" panose="020B0604020202020204" pitchFamily="34" charset="0"/>
              </a:endParaRPr>
            </a:p>
          </p:txBody>
        </p:sp>
        <p:sp>
          <p:nvSpPr>
            <p:cNvPr id="470" name="Freeform 19">
              <a:extLst>
                <a:ext uri="{FF2B5EF4-FFF2-40B4-BE49-F238E27FC236}">
                  <a16:creationId xmlns:a16="http://schemas.microsoft.com/office/drawing/2014/main" id="{ABA89B8E-8707-47BF-8462-5ABD797A5A11}"/>
                </a:ext>
              </a:extLst>
            </p:cNvPr>
            <p:cNvSpPr>
              <a:spLocks/>
            </p:cNvSpPr>
            <p:nvPr/>
          </p:nvSpPr>
          <p:spPr bwMode="auto">
            <a:xfrm rot="19669213">
              <a:off x="7170076" y="1541583"/>
              <a:ext cx="222306" cy="702241"/>
            </a:xfrm>
            <a:custGeom>
              <a:avLst/>
              <a:gdLst>
                <a:gd name="T0" fmla="*/ 0 w 143"/>
                <a:gd name="T1" fmla="*/ 576 h 647"/>
                <a:gd name="T2" fmla="*/ 1 w 143"/>
                <a:gd name="T3" fmla="*/ 568 h 647"/>
                <a:gd name="T4" fmla="*/ 1 w 143"/>
                <a:gd name="T5" fmla="*/ 568 h 647"/>
                <a:gd name="T6" fmla="*/ 65 w 143"/>
                <a:gd name="T7" fmla="*/ 6 h 647"/>
                <a:gd name="T8" fmla="*/ 71 w 143"/>
                <a:gd name="T9" fmla="*/ 0 h 647"/>
                <a:gd name="T10" fmla="*/ 78 w 143"/>
                <a:gd name="T11" fmla="*/ 6 h 647"/>
                <a:gd name="T12" fmla="*/ 142 w 143"/>
                <a:gd name="T13" fmla="*/ 568 h 647"/>
                <a:gd name="T14" fmla="*/ 142 w 143"/>
                <a:gd name="T15" fmla="*/ 568 h 647"/>
                <a:gd name="T16" fmla="*/ 143 w 143"/>
                <a:gd name="T17" fmla="*/ 576 h 647"/>
                <a:gd name="T18" fmla="*/ 71 w 143"/>
                <a:gd name="T19" fmla="*/ 647 h 647"/>
                <a:gd name="T20" fmla="*/ 0 w 143"/>
                <a:gd name="T21" fmla="*/ 576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647">
                  <a:moveTo>
                    <a:pt x="0" y="576"/>
                  </a:moveTo>
                  <a:cubicBezTo>
                    <a:pt x="0" y="573"/>
                    <a:pt x="0" y="571"/>
                    <a:pt x="1" y="568"/>
                  </a:cubicBezTo>
                  <a:cubicBezTo>
                    <a:pt x="1" y="568"/>
                    <a:pt x="1" y="568"/>
                    <a:pt x="1" y="568"/>
                  </a:cubicBezTo>
                  <a:cubicBezTo>
                    <a:pt x="1" y="568"/>
                    <a:pt x="50" y="132"/>
                    <a:pt x="65" y="6"/>
                  </a:cubicBezTo>
                  <a:cubicBezTo>
                    <a:pt x="65" y="2"/>
                    <a:pt x="69" y="0"/>
                    <a:pt x="71" y="0"/>
                  </a:cubicBezTo>
                  <a:cubicBezTo>
                    <a:pt x="74" y="0"/>
                    <a:pt x="77" y="2"/>
                    <a:pt x="78" y="6"/>
                  </a:cubicBezTo>
                  <a:cubicBezTo>
                    <a:pt x="92" y="132"/>
                    <a:pt x="142" y="568"/>
                    <a:pt x="142" y="568"/>
                  </a:cubicBezTo>
                  <a:cubicBezTo>
                    <a:pt x="142" y="568"/>
                    <a:pt x="142" y="568"/>
                    <a:pt x="142" y="568"/>
                  </a:cubicBezTo>
                  <a:cubicBezTo>
                    <a:pt x="142" y="571"/>
                    <a:pt x="143" y="573"/>
                    <a:pt x="143" y="576"/>
                  </a:cubicBezTo>
                  <a:cubicBezTo>
                    <a:pt x="143" y="615"/>
                    <a:pt x="111" y="647"/>
                    <a:pt x="71" y="647"/>
                  </a:cubicBezTo>
                  <a:cubicBezTo>
                    <a:pt x="32" y="647"/>
                    <a:pt x="0" y="615"/>
                    <a:pt x="0" y="576"/>
                  </a:cubicBezTo>
                  <a:close/>
                </a:path>
              </a:pathLst>
            </a:custGeom>
            <a:gradFill flip="none" rotWithShape="1">
              <a:gsLst>
                <a:gs pos="0">
                  <a:srgbClr val="323232">
                    <a:lumMod val="90000"/>
                    <a:lumOff val="10000"/>
                  </a:srgbClr>
                </a:gs>
                <a:gs pos="51000">
                  <a:srgbClr val="323232"/>
                </a:gs>
                <a:gs pos="50000">
                  <a:srgbClr val="323232">
                    <a:lumMod val="90000"/>
                    <a:lumOff val="10000"/>
                  </a:srgbClr>
                </a:gs>
                <a:gs pos="100000">
                  <a:srgbClr val="323232"/>
                </a:gs>
              </a:gsLst>
              <a:lin ang="0" scaled="1"/>
              <a:tileRect/>
            </a:gradFill>
            <a:ln>
              <a:noFill/>
            </a:ln>
          </p:spPr>
          <p:txBody>
            <a:bodyPr vert="horz" wrap="square" lIns="121920" tIns="60960" rIns="121920" bIns="60960" numCol="1" anchor="t" anchorCtr="0" compatLnSpc="1">
              <a:prstTxWarp prst="textNoShape">
                <a:avLst/>
              </a:prstTxWarp>
            </a:bodyPr>
            <a:lstStyle/>
            <a:p>
              <a:pPr defTabSz="914377">
                <a:defRPr/>
              </a:pPr>
              <a:endParaRPr lang="en-US" sz="2400" kern="0">
                <a:solidFill>
                  <a:srgbClr val="808080"/>
                </a:solidFill>
                <a:ea typeface="Apis For Office" panose="020B0504010101010104" pitchFamily="34" charset="0"/>
                <a:cs typeface="Arial" panose="020B0604020202020204" pitchFamily="34" charset="0"/>
              </a:endParaRPr>
            </a:p>
          </p:txBody>
        </p:sp>
      </p:grpSp>
      <p:grpSp>
        <p:nvGrpSpPr>
          <p:cNvPr id="471" name="Group 470">
            <a:extLst>
              <a:ext uri="{FF2B5EF4-FFF2-40B4-BE49-F238E27FC236}">
                <a16:creationId xmlns:a16="http://schemas.microsoft.com/office/drawing/2014/main" id="{E954D338-48D1-4012-B413-4233EEE9D477}"/>
              </a:ext>
            </a:extLst>
          </p:cNvPr>
          <p:cNvGrpSpPr/>
          <p:nvPr/>
        </p:nvGrpSpPr>
        <p:grpSpPr>
          <a:xfrm>
            <a:off x="9774315" y="5467034"/>
            <a:ext cx="1472744" cy="641961"/>
            <a:chOff x="696588" y="1200150"/>
            <a:chExt cx="2137234" cy="980581"/>
          </a:xfrm>
          <a:effectLst>
            <a:outerShdw blurRad="50800" dist="38100" dir="5400000" algn="t" rotWithShape="0">
              <a:prstClr val="black">
                <a:alpha val="26000"/>
              </a:prstClr>
            </a:outerShdw>
          </a:effectLst>
        </p:grpSpPr>
        <p:sp>
          <p:nvSpPr>
            <p:cNvPr id="472" name="Freeform 14">
              <a:extLst>
                <a:ext uri="{FF2B5EF4-FFF2-40B4-BE49-F238E27FC236}">
                  <a16:creationId xmlns:a16="http://schemas.microsoft.com/office/drawing/2014/main" id="{B9A39A55-1263-4C81-9CAB-38B2675A87BE}"/>
                </a:ext>
              </a:extLst>
            </p:cNvPr>
            <p:cNvSpPr>
              <a:spLocks/>
            </p:cNvSpPr>
            <p:nvPr/>
          </p:nvSpPr>
          <p:spPr bwMode="auto">
            <a:xfrm>
              <a:off x="696588" y="1200150"/>
              <a:ext cx="2137234" cy="832353"/>
            </a:xfrm>
            <a:custGeom>
              <a:avLst/>
              <a:gdLst>
                <a:gd name="T0" fmla="*/ 1363 w 1372"/>
                <a:gd name="T1" fmla="*/ 427 h 533"/>
                <a:gd name="T2" fmla="*/ 686 w 1372"/>
                <a:gd name="T3" fmla="*/ 0 h 533"/>
                <a:gd name="T4" fmla="*/ 9 w 1372"/>
                <a:gd name="T5" fmla="*/ 427 h 533"/>
                <a:gd name="T6" fmla="*/ 29 w 1372"/>
                <a:gd name="T7" fmla="*/ 476 h 533"/>
                <a:gd name="T8" fmla="*/ 166 w 1372"/>
                <a:gd name="T9" fmla="*/ 533 h 533"/>
                <a:gd name="T10" fmla="*/ 686 w 1372"/>
                <a:gd name="T11" fmla="*/ 186 h 533"/>
                <a:gd name="T12" fmla="*/ 1207 w 1372"/>
                <a:gd name="T13" fmla="*/ 533 h 533"/>
                <a:gd name="T14" fmla="*/ 1343 w 1372"/>
                <a:gd name="T15" fmla="*/ 476 h 533"/>
                <a:gd name="T16" fmla="*/ 1363 w 1372"/>
                <a:gd name="T17" fmla="*/ 42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33">
                  <a:moveTo>
                    <a:pt x="1363" y="427"/>
                  </a:moveTo>
                  <a:cubicBezTo>
                    <a:pt x="1243" y="175"/>
                    <a:pt x="985" y="0"/>
                    <a:pt x="686" y="0"/>
                  </a:cubicBezTo>
                  <a:cubicBezTo>
                    <a:pt x="388" y="0"/>
                    <a:pt x="130" y="175"/>
                    <a:pt x="9" y="427"/>
                  </a:cubicBezTo>
                  <a:cubicBezTo>
                    <a:pt x="0" y="446"/>
                    <a:pt x="10" y="468"/>
                    <a:pt x="29" y="476"/>
                  </a:cubicBezTo>
                  <a:cubicBezTo>
                    <a:pt x="166" y="533"/>
                    <a:pt x="166" y="533"/>
                    <a:pt x="166" y="533"/>
                  </a:cubicBezTo>
                  <a:cubicBezTo>
                    <a:pt x="251" y="329"/>
                    <a:pt x="452" y="186"/>
                    <a:pt x="686" y="186"/>
                  </a:cubicBezTo>
                  <a:cubicBezTo>
                    <a:pt x="921" y="186"/>
                    <a:pt x="1122" y="329"/>
                    <a:pt x="1207" y="533"/>
                  </a:cubicBezTo>
                  <a:cubicBezTo>
                    <a:pt x="1343" y="476"/>
                    <a:pt x="1343" y="476"/>
                    <a:pt x="1343" y="476"/>
                  </a:cubicBezTo>
                  <a:cubicBezTo>
                    <a:pt x="1363" y="468"/>
                    <a:pt x="1372" y="446"/>
                    <a:pt x="1363" y="427"/>
                  </a:cubicBezTo>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en-US" sz="2400" kern="0">
                <a:solidFill>
                  <a:srgbClr val="808080"/>
                </a:solidFill>
                <a:ea typeface="Apis For Office" panose="020B0504010101010104" pitchFamily="34" charset="0"/>
                <a:cs typeface="Arial" panose="020B0604020202020204" pitchFamily="34" charset="0"/>
              </a:endParaRPr>
            </a:p>
          </p:txBody>
        </p:sp>
        <p:sp>
          <p:nvSpPr>
            <p:cNvPr id="473" name="Freeform 15">
              <a:extLst>
                <a:ext uri="{FF2B5EF4-FFF2-40B4-BE49-F238E27FC236}">
                  <a16:creationId xmlns:a16="http://schemas.microsoft.com/office/drawing/2014/main" id="{89FED874-6630-4C2C-9C26-EC24DC72E0E4}"/>
                </a:ext>
              </a:extLst>
            </p:cNvPr>
            <p:cNvSpPr>
              <a:spLocks/>
            </p:cNvSpPr>
            <p:nvPr/>
          </p:nvSpPr>
          <p:spPr bwMode="auto">
            <a:xfrm>
              <a:off x="936471" y="1470019"/>
              <a:ext cx="1658501" cy="562484"/>
            </a:xfrm>
            <a:custGeom>
              <a:avLst/>
              <a:gdLst>
                <a:gd name="T0" fmla="*/ 532 w 1065"/>
                <a:gd name="T1" fmla="*/ 0 h 360"/>
                <a:gd name="T2" fmla="*/ 0 w 1065"/>
                <a:gd name="T3" fmla="*/ 355 h 360"/>
                <a:gd name="T4" fmla="*/ 12 w 1065"/>
                <a:gd name="T5" fmla="*/ 360 h 360"/>
                <a:gd name="T6" fmla="*/ 532 w 1065"/>
                <a:gd name="T7" fmla="*/ 13 h 360"/>
                <a:gd name="T8" fmla="*/ 1053 w 1065"/>
                <a:gd name="T9" fmla="*/ 360 h 360"/>
                <a:gd name="T10" fmla="*/ 1065 w 1065"/>
                <a:gd name="T11" fmla="*/ 355 h 360"/>
                <a:gd name="T12" fmla="*/ 532 w 1065"/>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1065" h="360">
                  <a:moveTo>
                    <a:pt x="532" y="0"/>
                  </a:moveTo>
                  <a:cubicBezTo>
                    <a:pt x="293" y="0"/>
                    <a:pt x="87" y="147"/>
                    <a:pt x="0" y="355"/>
                  </a:cubicBezTo>
                  <a:cubicBezTo>
                    <a:pt x="12" y="360"/>
                    <a:pt x="12" y="360"/>
                    <a:pt x="12" y="360"/>
                  </a:cubicBezTo>
                  <a:cubicBezTo>
                    <a:pt x="97" y="156"/>
                    <a:pt x="298" y="13"/>
                    <a:pt x="532" y="13"/>
                  </a:cubicBezTo>
                  <a:cubicBezTo>
                    <a:pt x="767" y="13"/>
                    <a:pt x="968" y="156"/>
                    <a:pt x="1053" y="360"/>
                  </a:cubicBezTo>
                  <a:cubicBezTo>
                    <a:pt x="1065" y="355"/>
                    <a:pt x="1065" y="355"/>
                    <a:pt x="1065" y="355"/>
                  </a:cubicBezTo>
                  <a:cubicBezTo>
                    <a:pt x="978" y="147"/>
                    <a:pt x="772" y="0"/>
                    <a:pt x="532" y="0"/>
                  </a:cubicBez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en-US" sz="2400" kern="0">
                <a:solidFill>
                  <a:srgbClr val="808080"/>
                </a:solidFill>
                <a:ea typeface="Apis For Office" panose="020B0504010101010104" pitchFamily="34" charset="0"/>
                <a:cs typeface="Arial" panose="020B0604020202020204" pitchFamily="34" charset="0"/>
              </a:endParaRPr>
            </a:p>
          </p:txBody>
        </p:sp>
        <p:sp>
          <p:nvSpPr>
            <p:cNvPr id="474" name="Freeform: Shape 473">
              <a:extLst>
                <a:ext uri="{FF2B5EF4-FFF2-40B4-BE49-F238E27FC236}">
                  <a16:creationId xmlns:a16="http://schemas.microsoft.com/office/drawing/2014/main" id="{EDB4C59E-B0CD-45ED-8690-E587FF356638}"/>
                </a:ext>
              </a:extLst>
            </p:cNvPr>
            <p:cNvSpPr>
              <a:spLocks/>
            </p:cNvSpPr>
            <p:nvPr/>
          </p:nvSpPr>
          <p:spPr bwMode="auto">
            <a:xfrm>
              <a:off x="945777" y="1481392"/>
              <a:ext cx="1633685" cy="699339"/>
            </a:xfrm>
            <a:custGeom>
              <a:avLst/>
              <a:gdLst>
                <a:gd name="connsiteX0" fmla="*/ 736356 w 2508250"/>
                <a:gd name="connsiteY0" fmla="*/ 103188 h 1073717"/>
                <a:gd name="connsiteX1" fmla="*/ 996950 w 2508250"/>
                <a:gd name="connsiteY1" fmla="*/ 733531 h 1073717"/>
                <a:gd name="connsiteX2" fmla="*/ 669415 w 2508250"/>
                <a:gd name="connsiteY2" fmla="*/ 1021139 h 1073717"/>
                <a:gd name="connsiteX3" fmla="*/ 547486 w 2508250"/>
                <a:gd name="connsiteY3" fmla="*/ 1066677 h 1073717"/>
                <a:gd name="connsiteX4" fmla="*/ 0 w 2508250"/>
                <a:gd name="connsiteY4" fmla="*/ 841384 h 1073717"/>
                <a:gd name="connsiteX5" fmla="*/ 736356 w 2508250"/>
                <a:gd name="connsiteY5" fmla="*/ 103188 h 1073717"/>
                <a:gd name="connsiteX6" fmla="*/ 1258094 w 2508250"/>
                <a:gd name="connsiteY6" fmla="*/ 0 h 1073717"/>
                <a:gd name="connsiteX7" fmla="*/ 1260486 w 2508250"/>
                <a:gd name="connsiteY7" fmla="*/ 0 h 1073717"/>
                <a:gd name="connsiteX8" fmla="*/ 1779588 w 2508250"/>
                <a:gd name="connsiteY8" fmla="*/ 103063 h 1073717"/>
                <a:gd name="connsiteX9" fmla="*/ 1779083 w 2508250"/>
                <a:gd name="connsiteY9" fmla="*/ 104290 h 1073717"/>
                <a:gd name="connsiteX10" fmla="*/ 1777890 w 2508250"/>
                <a:gd name="connsiteY10" fmla="*/ 107191 h 1073717"/>
                <a:gd name="connsiteX11" fmla="*/ 1890970 w 2508250"/>
                <a:gd name="connsiteY11" fmla="*/ 161155 h 1073717"/>
                <a:gd name="connsiteX12" fmla="*/ 2508250 w 2508250"/>
                <a:gd name="connsiteY12" fmla="*/ 841384 h 1073717"/>
                <a:gd name="connsiteX13" fmla="*/ 1960764 w 2508250"/>
                <a:gd name="connsiteY13" fmla="*/ 1066677 h 1073717"/>
                <a:gd name="connsiteX14" fmla="*/ 1838835 w 2508250"/>
                <a:gd name="connsiteY14" fmla="*/ 1021139 h 1073717"/>
                <a:gd name="connsiteX15" fmla="*/ 1511300 w 2508250"/>
                <a:gd name="connsiteY15" fmla="*/ 731134 h 1073717"/>
                <a:gd name="connsiteX16" fmla="*/ 1511804 w 2508250"/>
                <a:gd name="connsiteY16" fmla="*/ 729907 h 1073717"/>
                <a:gd name="connsiteX17" fmla="*/ 1512422 w 2508250"/>
                <a:gd name="connsiteY17" fmla="*/ 728405 h 1073717"/>
                <a:gd name="connsiteX18" fmla="*/ 1394448 w 2508250"/>
                <a:gd name="connsiteY18" fmla="*/ 693278 h 1073717"/>
                <a:gd name="connsiteX19" fmla="*/ 1260486 w 2508250"/>
                <a:gd name="connsiteY19" fmla="*/ 680695 h 1073717"/>
                <a:gd name="connsiteX20" fmla="*/ 997347 w 2508250"/>
                <a:gd name="connsiteY20" fmla="*/ 733425 h 1073717"/>
                <a:gd name="connsiteX21" fmla="*/ 736600 w 2508250"/>
                <a:gd name="connsiteY21" fmla="*/ 103063 h 1073717"/>
                <a:gd name="connsiteX22" fmla="*/ 1258094 w 2508250"/>
                <a:gd name="connsiteY22" fmla="*/ 0 h 107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8250" h="1073717">
                  <a:moveTo>
                    <a:pt x="736356" y="103188"/>
                  </a:moveTo>
                  <a:cubicBezTo>
                    <a:pt x="736356" y="103188"/>
                    <a:pt x="736356" y="103188"/>
                    <a:pt x="996950" y="733531"/>
                  </a:cubicBezTo>
                  <a:cubicBezTo>
                    <a:pt x="858286" y="791052"/>
                    <a:pt x="743529" y="891715"/>
                    <a:pt x="669415" y="1021139"/>
                  </a:cubicBezTo>
                  <a:cubicBezTo>
                    <a:pt x="645507" y="1064281"/>
                    <a:pt x="592910" y="1085851"/>
                    <a:pt x="547486" y="1066677"/>
                  </a:cubicBezTo>
                  <a:cubicBezTo>
                    <a:pt x="547486" y="1066677"/>
                    <a:pt x="547486" y="1066677"/>
                    <a:pt x="0" y="841384"/>
                  </a:cubicBezTo>
                  <a:cubicBezTo>
                    <a:pt x="138665" y="508237"/>
                    <a:pt x="404040" y="242199"/>
                    <a:pt x="736356" y="103188"/>
                  </a:cubicBezTo>
                  <a:close/>
                  <a:moveTo>
                    <a:pt x="1258094" y="0"/>
                  </a:moveTo>
                  <a:cubicBezTo>
                    <a:pt x="1258094" y="0"/>
                    <a:pt x="1258094" y="0"/>
                    <a:pt x="1260486" y="0"/>
                  </a:cubicBezTo>
                  <a:cubicBezTo>
                    <a:pt x="1444684" y="0"/>
                    <a:pt x="1619312" y="35952"/>
                    <a:pt x="1779588" y="103063"/>
                  </a:cubicBezTo>
                  <a:cubicBezTo>
                    <a:pt x="1779588" y="103063"/>
                    <a:pt x="1779588" y="103063"/>
                    <a:pt x="1779083" y="104290"/>
                  </a:cubicBezTo>
                  <a:lnTo>
                    <a:pt x="1777890" y="107191"/>
                  </a:lnTo>
                  <a:lnTo>
                    <a:pt x="1890970" y="161155"/>
                  </a:lnTo>
                  <a:cubicBezTo>
                    <a:pt x="2166744" y="309757"/>
                    <a:pt x="2386919" y="549880"/>
                    <a:pt x="2508250" y="841384"/>
                  </a:cubicBezTo>
                  <a:cubicBezTo>
                    <a:pt x="2508250" y="841384"/>
                    <a:pt x="2508250" y="841384"/>
                    <a:pt x="1960764" y="1066677"/>
                  </a:cubicBezTo>
                  <a:cubicBezTo>
                    <a:pt x="1915340" y="1085851"/>
                    <a:pt x="1865134" y="1064281"/>
                    <a:pt x="1838835" y="1021139"/>
                  </a:cubicBezTo>
                  <a:cubicBezTo>
                    <a:pt x="1764721" y="891715"/>
                    <a:pt x="1649965" y="788656"/>
                    <a:pt x="1511300" y="731134"/>
                  </a:cubicBezTo>
                  <a:cubicBezTo>
                    <a:pt x="1511300" y="731134"/>
                    <a:pt x="1511300" y="731134"/>
                    <a:pt x="1511804" y="729907"/>
                  </a:cubicBezTo>
                  <a:lnTo>
                    <a:pt x="1512422" y="728405"/>
                  </a:lnTo>
                  <a:lnTo>
                    <a:pt x="1394448" y="693278"/>
                  </a:lnTo>
                  <a:cubicBezTo>
                    <a:pt x="1350791" y="684890"/>
                    <a:pt x="1305938" y="680695"/>
                    <a:pt x="1260486" y="680695"/>
                  </a:cubicBezTo>
                  <a:cubicBezTo>
                    <a:pt x="1167191" y="680695"/>
                    <a:pt x="1078681" y="697473"/>
                    <a:pt x="997347" y="733425"/>
                  </a:cubicBezTo>
                  <a:cubicBezTo>
                    <a:pt x="997347" y="733425"/>
                    <a:pt x="997347" y="733425"/>
                    <a:pt x="736600" y="103063"/>
                  </a:cubicBezTo>
                  <a:cubicBezTo>
                    <a:pt x="896876" y="35952"/>
                    <a:pt x="1073897" y="0"/>
                    <a:pt x="1258094" y="0"/>
                  </a:cubicBezTo>
                  <a:close/>
                </a:path>
              </a:pathLst>
            </a:custGeom>
            <a:gradFill>
              <a:gsLst>
                <a:gs pos="0">
                  <a:srgbClr val="0070C0"/>
                </a:gs>
                <a:gs pos="66000">
                  <a:srgbClr val="808080"/>
                </a:gs>
                <a:gs pos="56000">
                  <a:srgbClr val="0070C0"/>
                </a:gs>
                <a:gs pos="100000">
                  <a:srgbClr val="808080"/>
                </a:gs>
              </a:gsLst>
              <a:lin ang="2400000" scaled="0"/>
            </a:gradFill>
            <a:ln>
              <a:noFill/>
            </a:ln>
            <a:effectLst>
              <a:innerShdw blurRad="215900" dist="50800" dir="16200000">
                <a:prstClr val="black">
                  <a:alpha val="50000"/>
                </a:prstClr>
              </a:innerShdw>
            </a:effectLst>
          </p:spPr>
          <p:txBody>
            <a:bodyPr vert="horz" wrap="square" lIns="121920" tIns="60960" rIns="121920" bIns="60960" numCol="1" anchor="t" anchorCtr="0" compatLnSpc="1">
              <a:prstTxWarp prst="textNoShape">
                <a:avLst/>
              </a:prstTxWarp>
              <a:noAutofit/>
            </a:bodyPr>
            <a:lstStyle/>
            <a:p>
              <a:pPr defTabSz="914377">
                <a:defRPr/>
              </a:pPr>
              <a:endParaRPr lang="en-US" sz="2400" kern="0">
                <a:solidFill>
                  <a:srgbClr val="808080"/>
                </a:solidFill>
                <a:ea typeface="Apis For Office" panose="020B0504010101010104" pitchFamily="34" charset="0"/>
                <a:cs typeface="Arial" panose="020B0604020202020204" pitchFamily="34" charset="0"/>
              </a:endParaRPr>
            </a:p>
          </p:txBody>
        </p:sp>
        <p:sp>
          <p:nvSpPr>
            <p:cNvPr id="475" name="Freeform 19">
              <a:extLst>
                <a:ext uri="{FF2B5EF4-FFF2-40B4-BE49-F238E27FC236}">
                  <a16:creationId xmlns:a16="http://schemas.microsoft.com/office/drawing/2014/main" id="{B2939656-0E46-41ED-9BAA-971319EDF027}"/>
                </a:ext>
              </a:extLst>
            </p:cNvPr>
            <p:cNvSpPr>
              <a:spLocks/>
            </p:cNvSpPr>
            <p:nvPr/>
          </p:nvSpPr>
          <p:spPr bwMode="auto">
            <a:xfrm rot="2886533">
              <a:off x="1768679" y="1553877"/>
              <a:ext cx="222306" cy="752188"/>
            </a:xfrm>
            <a:custGeom>
              <a:avLst/>
              <a:gdLst>
                <a:gd name="T0" fmla="*/ 0 w 143"/>
                <a:gd name="T1" fmla="*/ 576 h 647"/>
                <a:gd name="T2" fmla="*/ 1 w 143"/>
                <a:gd name="T3" fmla="*/ 568 h 647"/>
                <a:gd name="T4" fmla="*/ 1 w 143"/>
                <a:gd name="T5" fmla="*/ 568 h 647"/>
                <a:gd name="T6" fmla="*/ 65 w 143"/>
                <a:gd name="T7" fmla="*/ 6 h 647"/>
                <a:gd name="T8" fmla="*/ 71 w 143"/>
                <a:gd name="T9" fmla="*/ 0 h 647"/>
                <a:gd name="T10" fmla="*/ 78 w 143"/>
                <a:gd name="T11" fmla="*/ 6 h 647"/>
                <a:gd name="T12" fmla="*/ 142 w 143"/>
                <a:gd name="T13" fmla="*/ 568 h 647"/>
                <a:gd name="T14" fmla="*/ 142 w 143"/>
                <a:gd name="T15" fmla="*/ 568 h 647"/>
                <a:gd name="T16" fmla="*/ 143 w 143"/>
                <a:gd name="T17" fmla="*/ 576 h 647"/>
                <a:gd name="T18" fmla="*/ 71 w 143"/>
                <a:gd name="T19" fmla="*/ 647 h 647"/>
                <a:gd name="T20" fmla="*/ 0 w 143"/>
                <a:gd name="T21" fmla="*/ 576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647">
                  <a:moveTo>
                    <a:pt x="0" y="576"/>
                  </a:moveTo>
                  <a:cubicBezTo>
                    <a:pt x="0" y="573"/>
                    <a:pt x="0" y="571"/>
                    <a:pt x="1" y="568"/>
                  </a:cubicBezTo>
                  <a:cubicBezTo>
                    <a:pt x="1" y="568"/>
                    <a:pt x="1" y="568"/>
                    <a:pt x="1" y="568"/>
                  </a:cubicBezTo>
                  <a:cubicBezTo>
                    <a:pt x="1" y="568"/>
                    <a:pt x="50" y="132"/>
                    <a:pt x="65" y="6"/>
                  </a:cubicBezTo>
                  <a:cubicBezTo>
                    <a:pt x="65" y="2"/>
                    <a:pt x="69" y="0"/>
                    <a:pt x="71" y="0"/>
                  </a:cubicBezTo>
                  <a:cubicBezTo>
                    <a:pt x="74" y="0"/>
                    <a:pt x="77" y="2"/>
                    <a:pt x="78" y="6"/>
                  </a:cubicBezTo>
                  <a:cubicBezTo>
                    <a:pt x="92" y="132"/>
                    <a:pt x="142" y="568"/>
                    <a:pt x="142" y="568"/>
                  </a:cubicBezTo>
                  <a:cubicBezTo>
                    <a:pt x="142" y="568"/>
                    <a:pt x="142" y="568"/>
                    <a:pt x="142" y="568"/>
                  </a:cubicBezTo>
                  <a:cubicBezTo>
                    <a:pt x="142" y="571"/>
                    <a:pt x="143" y="573"/>
                    <a:pt x="143" y="576"/>
                  </a:cubicBezTo>
                  <a:cubicBezTo>
                    <a:pt x="143" y="615"/>
                    <a:pt x="111" y="647"/>
                    <a:pt x="71" y="647"/>
                  </a:cubicBezTo>
                  <a:cubicBezTo>
                    <a:pt x="32" y="647"/>
                    <a:pt x="0" y="615"/>
                    <a:pt x="0" y="576"/>
                  </a:cubicBezTo>
                  <a:close/>
                </a:path>
              </a:pathLst>
            </a:custGeom>
            <a:gradFill flip="none" rotWithShape="1">
              <a:gsLst>
                <a:gs pos="0">
                  <a:srgbClr val="323232">
                    <a:lumMod val="90000"/>
                    <a:lumOff val="10000"/>
                  </a:srgbClr>
                </a:gs>
                <a:gs pos="51000">
                  <a:srgbClr val="323232"/>
                </a:gs>
                <a:gs pos="50000">
                  <a:srgbClr val="323232">
                    <a:lumMod val="90000"/>
                    <a:lumOff val="10000"/>
                  </a:srgbClr>
                </a:gs>
                <a:gs pos="100000">
                  <a:srgbClr val="323232"/>
                </a:gs>
              </a:gsLst>
              <a:lin ang="0" scaled="1"/>
              <a:tileRect/>
            </a:gradFill>
            <a:ln>
              <a:noFill/>
            </a:ln>
          </p:spPr>
          <p:txBody>
            <a:bodyPr vert="horz" wrap="square" lIns="121920" tIns="60960" rIns="121920" bIns="60960" numCol="1" anchor="t" anchorCtr="0" compatLnSpc="1">
              <a:prstTxWarp prst="textNoShape">
                <a:avLst/>
              </a:prstTxWarp>
            </a:bodyPr>
            <a:lstStyle/>
            <a:p>
              <a:pPr defTabSz="914377">
                <a:defRPr/>
              </a:pPr>
              <a:endParaRPr lang="en-US" sz="2400" kern="0">
                <a:solidFill>
                  <a:srgbClr val="808080"/>
                </a:solidFill>
                <a:ea typeface="Apis For Office" panose="020B0504010101010104" pitchFamily="34" charset="0"/>
                <a:cs typeface="Arial" panose="020B0604020202020204" pitchFamily="34" charset="0"/>
              </a:endParaRPr>
            </a:p>
          </p:txBody>
        </p:sp>
      </p:grpSp>
      <p:sp>
        <p:nvSpPr>
          <p:cNvPr id="476" name="Title 2">
            <a:extLst>
              <a:ext uri="{FF2B5EF4-FFF2-40B4-BE49-F238E27FC236}">
                <a16:creationId xmlns:a16="http://schemas.microsoft.com/office/drawing/2014/main" id="{0D6CC7B7-9D5D-4486-85DF-37580F061DE5}"/>
              </a:ext>
            </a:extLst>
          </p:cNvPr>
          <p:cNvSpPr txBox="1">
            <a:spLocks/>
          </p:cNvSpPr>
          <p:nvPr/>
        </p:nvSpPr>
        <p:spPr bwMode="auto">
          <a:xfrm>
            <a:off x="7387861" y="1706257"/>
            <a:ext cx="3595287" cy="8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sz="24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itchFamily="34" charset="0"/>
              </a:defRPr>
            </a:lvl2pPr>
            <a:lvl3pPr algn="l" rtl="0" fontAlgn="base">
              <a:spcBef>
                <a:spcPct val="0"/>
              </a:spcBef>
              <a:spcAft>
                <a:spcPct val="0"/>
              </a:spcAft>
              <a:defRPr sz="2400" b="1">
                <a:solidFill>
                  <a:schemeClr val="accent2"/>
                </a:solidFill>
                <a:latin typeface="Verdana" pitchFamily="34" charset="0"/>
              </a:defRPr>
            </a:lvl3pPr>
            <a:lvl4pPr algn="l" rtl="0" fontAlgn="base">
              <a:spcBef>
                <a:spcPct val="0"/>
              </a:spcBef>
              <a:spcAft>
                <a:spcPct val="0"/>
              </a:spcAft>
              <a:defRPr sz="2400" b="1">
                <a:solidFill>
                  <a:schemeClr val="accent2"/>
                </a:solidFill>
                <a:latin typeface="Verdana" pitchFamily="34" charset="0"/>
              </a:defRPr>
            </a:lvl4pPr>
            <a:lvl5pPr algn="l" rtl="0" fontAlgn="base">
              <a:spcBef>
                <a:spcPct val="0"/>
              </a:spcBef>
              <a:spcAft>
                <a:spcPct val="0"/>
              </a:spcAft>
              <a:defRPr sz="2400" b="1">
                <a:solidFill>
                  <a:schemeClr val="accent2"/>
                </a:solidFill>
                <a:latin typeface="Verdana" pitchFamily="34" charset="0"/>
              </a:defRPr>
            </a:lvl5pPr>
            <a:lvl6pPr marL="456818" algn="l" rtl="0" fontAlgn="base">
              <a:spcBef>
                <a:spcPct val="0"/>
              </a:spcBef>
              <a:spcAft>
                <a:spcPct val="0"/>
              </a:spcAft>
              <a:defRPr sz="2400" b="1">
                <a:solidFill>
                  <a:schemeClr val="accent2"/>
                </a:solidFill>
                <a:latin typeface="Verdana" pitchFamily="34" charset="0"/>
              </a:defRPr>
            </a:lvl6pPr>
            <a:lvl7pPr marL="913680" algn="l" rtl="0" fontAlgn="base">
              <a:spcBef>
                <a:spcPct val="0"/>
              </a:spcBef>
              <a:spcAft>
                <a:spcPct val="0"/>
              </a:spcAft>
              <a:defRPr sz="2400" b="1">
                <a:solidFill>
                  <a:schemeClr val="accent2"/>
                </a:solidFill>
                <a:latin typeface="Verdana" pitchFamily="34" charset="0"/>
              </a:defRPr>
            </a:lvl7pPr>
            <a:lvl8pPr marL="1370512" algn="l" rtl="0" fontAlgn="base">
              <a:spcBef>
                <a:spcPct val="0"/>
              </a:spcBef>
              <a:spcAft>
                <a:spcPct val="0"/>
              </a:spcAft>
              <a:defRPr sz="2400" b="1">
                <a:solidFill>
                  <a:schemeClr val="accent2"/>
                </a:solidFill>
                <a:latin typeface="Verdana" pitchFamily="34" charset="0"/>
              </a:defRPr>
            </a:lvl8pPr>
            <a:lvl9pPr marL="1827359" algn="l" rtl="0" fontAlgn="base">
              <a:spcBef>
                <a:spcPct val="0"/>
              </a:spcBef>
              <a:spcAft>
                <a:spcPct val="0"/>
              </a:spcAft>
              <a:defRPr sz="2400" b="1">
                <a:solidFill>
                  <a:schemeClr val="accent2"/>
                </a:solidFill>
                <a:latin typeface="Verdana" pitchFamily="34" charset="0"/>
              </a:defRPr>
            </a:lvl9pPr>
          </a:lstStyle>
          <a:p>
            <a:pPr algn="ctr" defTabSz="1219170"/>
            <a:r>
              <a:rPr lang="en-CA" sz="2000">
                <a:solidFill>
                  <a:schemeClr val="tx1"/>
                </a:solidFill>
                <a:latin typeface="+mn-lt"/>
                <a:ea typeface="Apis For Office" panose="020B0504010101010104" pitchFamily="34" charset="0"/>
                <a:cs typeface="Arial" panose="020B0604020202020204" pitchFamily="34" charset="0"/>
              </a:rPr>
              <a:t>Metabolic adaptation </a:t>
            </a:r>
            <a:br>
              <a:rPr lang="en-CA" sz="2000">
                <a:solidFill>
                  <a:schemeClr val="tx1"/>
                </a:solidFill>
                <a:latin typeface="+mn-lt"/>
                <a:ea typeface="Apis For Office" panose="020B0504010101010104" pitchFamily="34" charset="0"/>
                <a:cs typeface="Arial" panose="020B0604020202020204" pitchFamily="34" charset="0"/>
              </a:rPr>
            </a:br>
            <a:r>
              <a:rPr lang="en-CA" sz="2000">
                <a:solidFill>
                  <a:schemeClr val="tx1"/>
                </a:solidFill>
                <a:latin typeface="+mn-lt"/>
                <a:ea typeface="Apis For Office" panose="020B0504010101010104" pitchFamily="34" charset="0"/>
                <a:cs typeface="Arial" panose="020B0604020202020204" pitchFamily="34" charset="0"/>
              </a:rPr>
              <a:t>following weight loss</a:t>
            </a:r>
            <a:endParaRPr lang="en-GB" sz="2000">
              <a:solidFill>
                <a:schemeClr val="tx1"/>
              </a:solidFill>
              <a:latin typeface="+mn-lt"/>
              <a:ea typeface="Apis For Office" panose="020B0504010101010104" pitchFamily="34" charset="0"/>
              <a:cs typeface="Arial" panose="020B0604020202020204" pitchFamily="34" charset="0"/>
            </a:endParaRPr>
          </a:p>
        </p:txBody>
      </p:sp>
      <p:sp>
        <p:nvSpPr>
          <p:cNvPr id="477" name="Arrow: Down 476">
            <a:extLst>
              <a:ext uri="{FF2B5EF4-FFF2-40B4-BE49-F238E27FC236}">
                <a16:creationId xmlns:a16="http://schemas.microsoft.com/office/drawing/2014/main" id="{3BD2D7A5-70D1-4AF1-817A-2B065E65C008}"/>
              </a:ext>
            </a:extLst>
          </p:cNvPr>
          <p:cNvSpPr/>
          <p:nvPr/>
        </p:nvSpPr>
        <p:spPr>
          <a:xfrm>
            <a:off x="6802464" y="2693295"/>
            <a:ext cx="723936" cy="3535124"/>
          </a:xfrm>
          <a:prstGeom prst="downArrow">
            <a:avLst/>
          </a:prstGeom>
          <a:solidFill>
            <a:schemeClr val="bg2">
              <a:lumMod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89">
              <a:ea typeface="Apis For Office" panose="020B0504010101010104" pitchFamily="34" charset="0"/>
              <a:cs typeface="Arial" panose="020B0604020202020204" pitchFamily="34" charset="0"/>
            </a:endParaRPr>
          </a:p>
        </p:txBody>
      </p:sp>
      <p:grpSp>
        <p:nvGrpSpPr>
          <p:cNvPr id="478" name="Group 477">
            <a:extLst>
              <a:ext uri="{FF2B5EF4-FFF2-40B4-BE49-F238E27FC236}">
                <a16:creationId xmlns:a16="http://schemas.microsoft.com/office/drawing/2014/main" id="{A2173A11-A802-4A23-BA22-01DC55C7F952}"/>
              </a:ext>
            </a:extLst>
          </p:cNvPr>
          <p:cNvGrpSpPr/>
          <p:nvPr/>
        </p:nvGrpSpPr>
        <p:grpSpPr>
          <a:xfrm>
            <a:off x="6980759" y="3687838"/>
            <a:ext cx="4517035" cy="1546037"/>
            <a:chOff x="5248287" y="2892036"/>
            <a:chExt cx="3387776" cy="1159528"/>
          </a:xfrm>
        </p:grpSpPr>
        <p:sp>
          <p:nvSpPr>
            <p:cNvPr id="479" name="Rectangle 8">
              <a:extLst>
                <a:ext uri="{FF2B5EF4-FFF2-40B4-BE49-F238E27FC236}">
                  <a16:creationId xmlns:a16="http://schemas.microsoft.com/office/drawing/2014/main" id="{935E5CF0-8468-4C90-BAB5-70F7CF490990}"/>
                </a:ext>
              </a:extLst>
            </p:cNvPr>
            <p:cNvSpPr>
              <a:spLocks noChangeArrowheads="1"/>
            </p:cNvSpPr>
            <p:nvPr/>
          </p:nvSpPr>
          <p:spPr bwMode="auto">
            <a:xfrm>
              <a:off x="5248287" y="2892036"/>
              <a:ext cx="3387776" cy="1159528"/>
            </a:xfrm>
            <a:prstGeom prst="roundRect">
              <a:avLst>
                <a:gd name="adj" fmla="val 0"/>
              </a:avLst>
            </a:prstGeom>
            <a:solidFill>
              <a:schemeClr val="accent5"/>
            </a:solidFill>
            <a:ln w="38100">
              <a:noFill/>
            </a:ln>
            <a:effectLst/>
            <a:scene3d>
              <a:camera prst="orthographicFront">
                <a:rot lat="0" lon="0" rev="0"/>
              </a:camera>
              <a:lightRig rig="contrasting" dir="t">
                <a:rot lat="0" lon="0" rev="7800000"/>
              </a:lightRig>
            </a:scene3d>
            <a:sp3d/>
          </p:spPr>
          <p:txBody>
            <a:bodyPr lIns="0" tIns="47959" rIns="0" bIns="47959" anchor="t"/>
            <a:lstStyle/>
            <a:p>
              <a:pPr algn="ctr" defTabSz="1218210">
                <a:spcAft>
                  <a:spcPts val="800"/>
                </a:spcAft>
                <a:defRPr/>
              </a:pPr>
              <a:r>
                <a:rPr lang="en-CA" sz="1400" b="1">
                  <a:solidFill>
                    <a:schemeClr val="bg1"/>
                  </a:solidFill>
                  <a:ea typeface="Apis For Office" panose="020B0504010101010104" pitchFamily="34" charset="0"/>
                  <a:cs typeface="Arial" panose="020B0604020202020204" pitchFamily="34" charset="0"/>
                </a:rPr>
                <a:t>Adaptations that resist weight loss:</a:t>
              </a:r>
            </a:p>
          </p:txBody>
        </p:sp>
        <p:sp>
          <p:nvSpPr>
            <p:cNvPr id="480" name="Rectangle: Rounded Corners 479">
              <a:extLst>
                <a:ext uri="{FF2B5EF4-FFF2-40B4-BE49-F238E27FC236}">
                  <a16:creationId xmlns:a16="http://schemas.microsoft.com/office/drawing/2014/main" id="{F11AB70E-85DA-4E79-B9C3-7EB4C4B50114}"/>
                </a:ext>
              </a:extLst>
            </p:cNvPr>
            <p:cNvSpPr/>
            <p:nvPr/>
          </p:nvSpPr>
          <p:spPr>
            <a:xfrm>
              <a:off x="5352404" y="3279763"/>
              <a:ext cx="1535931" cy="624467"/>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121920" tIns="48000" rIns="48000" bIns="48000" rtlCol="0" anchor="ctr"/>
            <a:lstStyle/>
            <a:p>
              <a:pPr marL="122764" indent="-122764" eaLnBrk="0" hangingPunct="0">
                <a:spcAft>
                  <a:spcPts val="800"/>
                </a:spcAft>
                <a:buFont typeface="Arial" panose="020B0604020202020204" pitchFamily="34" charset="0"/>
                <a:buChar char="•"/>
              </a:pPr>
              <a:r>
                <a:rPr lang="en-US" sz="1333" b="1">
                  <a:solidFill>
                    <a:schemeClr val="accent5"/>
                  </a:solidFill>
                  <a:ea typeface="Apis For Office" panose="020B0504010101010104" pitchFamily="34" charset="0"/>
                  <a:cs typeface="Arial" panose="020B0604020202020204" pitchFamily="34" charset="0"/>
                </a:rPr>
                <a:t>Hormone levels</a:t>
              </a:r>
              <a:br>
                <a:rPr lang="en-US" sz="1333">
                  <a:solidFill>
                    <a:schemeClr val="tx1"/>
                  </a:solidFill>
                  <a:ea typeface="Apis For Office" panose="020B0504010101010104" pitchFamily="34" charset="0"/>
                  <a:cs typeface="Arial" panose="020B0604020202020204" pitchFamily="34" charset="0"/>
                </a:rPr>
              </a:br>
              <a:r>
                <a:rPr lang="en-US" sz="1200">
                  <a:solidFill>
                    <a:schemeClr val="tx1"/>
                  </a:solidFill>
                  <a:ea typeface="Apis For Office" panose="020B0504010101010104" pitchFamily="34" charset="0"/>
                  <a:cs typeface="Arial" panose="020B0604020202020204" pitchFamily="34" charset="0"/>
                </a:rPr>
                <a:t>↓ satiety hormones </a:t>
              </a:r>
              <a:br>
                <a:rPr lang="en-US" sz="1200">
                  <a:solidFill>
                    <a:schemeClr val="tx1"/>
                  </a:solidFill>
                  <a:ea typeface="Apis For Office" panose="020B0504010101010104" pitchFamily="34" charset="0"/>
                  <a:cs typeface="Arial" panose="020B0604020202020204" pitchFamily="34" charset="0"/>
                </a:rPr>
              </a:br>
              <a:r>
                <a:rPr lang="en-CA" sz="1200">
                  <a:solidFill>
                    <a:schemeClr val="tx1"/>
                  </a:solidFill>
                  <a:ea typeface="Apis For Office" panose="020B0504010101010104" pitchFamily="34" charset="0"/>
                  <a:cs typeface="Arial" panose="020B0604020202020204" pitchFamily="34" charset="0"/>
                </a:rPr>
                <a:t>↑ hunger hormones</a:t>
              </a:r>
              <a:endParaRPr lang="en-CA" sz="1333">
                <a:solidFill>
                  <a:schemeClr val="tx1"/>
                </a:solidFill>
                <a:ea typeface="Apis For Office" panose="020B0504010101010104" pitchFamily="34" charset="0"/>
                <a:cs typeface="Arial" panose="020B0604020202020204" pitchFamily="34" charset="0"/>
              </a:endParaRPr>
            </a:p>
          </p:txBody>
        </p:sp>
        <p:sp>
          <p:nvSpPr>
            <p:cNvPr id="481" name="Rectangle: Rounded Corners 480">
              <a:extLst>
                <a:ext uri="{FF2B5EF4-FFF2-40B4-BE49-F238E27FC236}">
                  <a16:creationId xmlns:a16="http://schemas.microsoft.com/office/drawing/2014/main" id="{CE58F75A-DDE0-4C3B-AC80-77FDD40A3FE7}"/>
                </a:ext>
              </a:extLst>
            </p:cNvPr>
            <p:cNvSpPr/>
            <p:nvPr/>
          </p:nvSpPr>
          <p:spPr>
            <a:xfrm>
              <a:off x="6996015" y="3279763"/>
              <a:ext cx="1535931" cy="624467"/>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121920" tIns="48000" rIns="48000" bIns="48000" rtlCol="0" anchor="ctr"/>
            <a:lstStyle/>
            <a:p>
              <a:pPr marL="122764" indent="-122764" eaLnBrk="0" hangingPunct="0">
                <a:spcAft>
                  <a:spcPts val="800"/>
                </a:spcAft>
                <a:buFont typeface="Arial" panose="020B0604020202020204" pitchFamily="34" charset="0"/>
                <a:buChar char="•"/>
              </a:pPr>
              <a:r>
                <a:rPr lang="en-US" sz="1333" b="1">
                  <a:solidFill>
                    <a:schemeClr val="accent5"/>
                  </a:solidFill>
                  <a:ea typeface="Apis For Office" panose="020B0504010101010104" pitchFamily="34" charset="0"/>
                  <a:cs typeface="Arial" panose="020B0604020202020204" pitchFamily="34" charset="0"/>
                </a:rPr>
                <a:t>Metabolism</a:t>
              </a:r>
              <a:br>
                <a:rPr lang="en-US" sz="1333">
                  <a:solidFill>
                    <a:schemeClr val="tx1"/>
                  </a:solidFill>
                  <a:ea typeface="Apis For Office" panose="020B0504010101010104" pitchFamily="34" charset="0"/>
                  <a:cs typeface="Arial" panose="020B0604020202020204" pitchFamily="34" charset="0"/>
                </a:rPr>
              </a:br>
              <a:r>
                <a:rPr lang="en-US" sz="1200">
                  <a:solidFill>
                    <a:schemeClr val="tx1"/>
                  </a:solidFill>
                  <a:ea typeface="Apis For Office" panose="020B0504010101010104" pitchFamily="34" charset="0"/>
                  <a:cs typeface="Arial" panose="020B0604020202020204" pitchFamily="34" charset="0"/>
                </a:rPr>
                <a:t>↓ energy expenditure</a:t>
              </a:r>
              <a:endParaRPr lang="en-CA" sz="1333">
                <a:solidFill>
                  <a:schemeClr val="tx1"/>
                </a:solidFill>
                <a:ea typeface="Apis For Office" panose="020B05040101010101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E48252C7-23D6-458B-8A93-96B2BEF39D0D}"/>
              </a:ext>
            </a:extLst>
          </p:cNvPr>
          <p:cNvSpPr/>
          <p:nvPr/>
        </p:nvSpPr>
        <p:spPr>
          <a:xfrm>
            <a:off x="1649249" y="3478723"/>
            <a:ext cx="208800" cy="2006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Rectangle 111">
            <a:extLst>
              <a:ext uri="{FF2B5EF4-FFF2-40B4-BE49-F238E27FC236}">
                <a16:creationId xmlns:a16="http://schemas.microsoft.com/office/drawing/2014/main" id="{598736A9-D522-4C6E-BCCD-5B63A90FEAD8}"/>
              </a:ext>
            </a:extLst>
          </p:cNvPr>
          <p:cNvSpPr/>
          <p:nvPr/>
        </p:nvSpPr>
        <p:spPr>
          <a:xfrm>
            <a:off x="2255019" y="4636718"/>
            <a:ext cx="208800" cy="853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Rectangle 112">
            <a:extLst>
              <a:ext uri="{FF2B5EF4-FFF2-40B4-BE49-F238E27FC236}">
                <a16:creationId xmlns:a16="http://schemas.microsoft.com/office/drawing/2014/main" id="{1D948438-449F-4107-813D-B215A70FB82D}"/>
              </a:ext>
            </a:extLst>
          </p:cNvPr>
          <p:cNvSpPr/>
          <p:nvPr/>
        </p:nvSpPr>
        <p:spPr>
          <a:xfrm>
            <a:off x="2767213" y="4540901"/>
            <a:ext cx="208800" cy="945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Rectangle 113">
            <a:extLst>
              <a:ext uri="{FF2B5EF4-FFF2-40B4-BE49-F238E27FC236}">
                <a16:creationId xmlns:a16="http://schemas.microsoft.com/office/drawing/2014/main" id="{15DAE03A-B14D-40C8-9352-2D71F1FB736F}"/>
              </a:ext>
            </a:extLst>
          </p:cNvPr>
          <p:cNvSpPr/>
          <p:nvPr/>
        </p:nvSpPr>
        <p:spPr>
          <a:xfrm>
            <a:off x="3270803" y="4432120"/>
            <a:ext cx="208800" cy="10560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Rectangle 114">
            <a:extLst>
              <a:ext uri="{FF2B5EF4-FFF2-40B4-BE49-F238E27FC236}">
                <a16:creationId xmlns:a16="http://schemas.microsoft.com/office/drawing/2014/main" id="{8F4F00EB-D3AC-4D85-AF88-B629066508A1}"/>
              </a:ext>
            </a:extLst>
          </p:cNvPr>
          <p:cNvSpPr/>
          <p:nvPr/>
        </p:nvSpPr>
        <p:spPr>
          <a:xfrm>
            <a:off x="3873681" y="4314197"/>
            <a:ext cx="208800" cy="1167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Rectangle 115">
            <a:extLst>
              <a:ext uri="{FF2B5EF4-FFF2-40B4-BE49-F238E27FC236}">
                <a16:creationId xmlns:a16="http://schemas.microsoft.com/office/drawing/2014/main" id="{175A7974-E6B0-40C7-A47B-CA3F4F30B619}"/>
              </a:ext>
            </a:extLst>
          </p:cNvPr>
          <p:cNvSpPr/>
          <p:nvPr/>
        </p:nvSpPr>
        <p:spPr>
          <a:xfrm>
            <a:off x="4362034" y="4192887"/>
            <a:ext cx="208800" cy="1282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Rectangle 116">
            <a:extLst>
              <a:ext uri="{FF2B5EF4-FFF2-40B4-BE49-F238E27FC236}">
                <a16:creationId xmlns:a16="http://schemas.microsoft.com/office/drawing/2014/main" id="{0E525554-4DB9-49CF-A158-3DB7212AD922}"/>
              </a:ext>
            </a:extLst>
          </p:cNvPr>
          <p:cNvSpPr/>
          <p:nvPr/>
        </p:nvSpPr>
        <p:spPr>
          <a:xfrm>
            <a:off x="4882295" y="4041735"/>
            <a:ext cx="208800" cy="14299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8" name="Rectangle 117">
            <a:extLst>
              <a:ext uri="{FF2B5EF4-FFF2-40B4-BE49-F238E27FC236}">
                <a16:creationId xmlns:a16="http://schemas.microsoft.com/office/drawing/2014/main" id="{9150A653-2FAE-458C-B481-52CFE1C9881F}"/>
              </a:ext>
            </a:extLst>
          </p:cNvPr>
          <p:cNvSpPr/>
          <p:nvPr/>
        </p:nvSpPr>
        <p:spPr>
          <a:xfrm>
            <a:off x="5513708" y="3973111"/>
            <a:ext cx="208800" cy="1498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5418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5D30-5034-4F87-8997-E71DB9D4F3A8}"/>
              </a:ext>
            </a:extLst>
          </p:cNvPr>
          <p:cNvSpPr>
            <a:spLocks noGrp="1"/>
          </p:cNvSpPr>
          <p:nvPr>
            <p:ph type="title"/>
          </p:nvPr>
        </p:nvSpPr>
        <p:spPr/>
        <p:txBody>
          <a:bodyPr>
            <a:normAutofit/>
          </a:bodyPr>
          <a:lstStyle/>
          <a:p>
            <a:r>
              <a:rPr lang="en-US"/>
              <a:t>Postprandial hormonal changes to diet-based weight loss</a:t>
            </a:r>
            <a:endParaRPr lang="en-CA"/>
          </a:p>
        </p:txBody>
      </p:sp>
      <p:sp>
        <p:nvSpPr>
          <p:cNvPr id="3" name="Text Placeholder 2">
            <a:extLst>
              <a:ext uri="{FF2B5EF4-FFF2-40B4-BE49-F238E27FC236}">
                <a16:creationId xmlns:a16="http://schemas.microsoft.com/office/drawing/2014/main" id="{F971AA43-79D7-4F7E-AF05-DF4EF2B731C8}"/>
              </a:ext>
            </a:extLst>
          </p:cNvPr>
          <p:cNvSpPr>
            <a:spLocks noGrp="1"/>
          </p:cNvSpPr>
          <p:nvPr>
            <p:ph type="body" sz="quarter" idx="13"/>
          </p:nvPr>
        </p:nvSpPr>
        <p:spPr/>
        <p:txBody>
          <a:bodyPr/>
          <a:lstStyle/>
          <a:p>
            <a:r>
              <a:rPr lang="en-US" sz="1000" i="0" dirty="0">
                <a:latin typeface="+mn-lt"/>
              </a:rPr>
              <a:t>*</a:t>
            </a:r>
            <a:r>
              <a:rPr lang="en-US" sz="1000" i="1" dirty="0">
                <a:latin typeface="+mn-lt"/>
              </a:rPr>
              <a:t>P</a:t>
            </a:r>
            <a:r>
              <a:rPr lang="en-US" sz="1000" i="0" dirty="0">
                <a:latin typeface="+mn-lt"/>
              </a:rPr>
              <a:t>&lt;0.05 vs. baseline on a very-low-energy diet.</a:t>
            </a:r>
            <a:br>
              <a:rPr lang="en-US" sz="1000" i="0" dirty="0">
                <a:latin typeface="+mn-lt"/>
              </a:rPr>
            </a:br>
            <a:r>
              <a:rPr lang="en-US" sz="1000" dirty="0"/>
              <a:t>CCK, cholecystokinin; GLP-1, glucagon-like peptide-1; PYY, peptide YY.</a:t>
            </a:r>
            <a:br>
              <a:rPr lang="en-US" sz="1000" i="0" dirty="0"/>
            </a:br>
            <a:r>
              <a:rPr lang="en-US" sz="1000" i="0" dirty="0" err="1"/>
              <a:t>Sumithran</a:t>
            </a:r>
            <a:r>
              <a:rPr lang="en-US" sz="1000" i="0" dirty="0"/>
              <a:t> et al. N </a:t>
            </a:r>
            <a:r>
              <a:rPr lang="en-US" sz="1000" i="0" dirty="0" err="1"/>
              <a:t>Engl</a:t>
            </a:r>
            <a:r>
              <a:rPr lang="en-US" sz="1000" i="0" dirty="0"/>
              <a:t> J Med. 2011;365:1597-604. </a:t>
            </a:r>
          </a:p>
        </p:txBody>
      </p:sp>
      <p:graphicFrame>
        <p:nvGraphicFramePr>
          <p:cNvPr id="4" name="Content Placeholder 460">
            <a:extLst>
              <a:ext uri="{FF2B5EF4-FFF2-40B4-BE49-F238E27FC236}">
                <a16:creationId xmlns:a16="http://schemas.microsoft.com/office/drawing/2014/main" id="{E33C61D3-AA9F-4263-9E88-9F3D62558CC3}"/>
              </a:ext>
            </a:extLst>
          </p:cNvPr>
          <p:cNvGraphicFramePr>
            <a:graphicFrameLocks/>
          </p:cNvGraphicFramePr>
          <p:nvPr/>
        </p:nvGraphicFramePr>
        <p:xfrm>
          <a:off x="1108363" y="1957319"/>
          <a:ext cx="6920516" cy="39412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5C8B36B-FEFB-488B-9CA7-0F4A8ECE8286}"/>
              </a:ext>
            </a:extLst>
          </p:cNvPr>
          <p:cNvSpPr txBox="1"/>
          <p:nvPr/>
        </p:nvSpPr>
        <p:spPr>
          <a:xfrm rot="16200000">
            <a:off x="-17619" y="3918379"/>
            <a:ext cx="2058128" cy="276999"/>
          </a:xfrm>
          <a:prstGeom prst="rect">
            <a:avLst/>
          </a:prstGeom>
          <a:noFill/>
        </p:spPr>
        <p:txBody>
          <a:bodyPr wrap="none" rtlCol="0">
            <a:spAutoFit/>
          </a:bodyPr>
          <a:lstStyle/>
          <a:p>
            <a:pPr algn="ctr"/>
            <a:r>
              <a:rPr lang="en-US" sz="1200"/>
              <a:t>Plasma Concentration (</a:t>
            </a:r>
            <a:r>
              <a:rPr lang="en-US" sz="1200" err="1"/>
              <a:t>pg</a:t>
            </a:r>
            <a:r>
              <a:rPr lang="en-US" sz="1200"/>
              <a:t>/ml)</a:t>
            </a:r>
          </a:p>
        </p:txBody>
      </p:sp>
      <p:graphicFrame>
        <p:nvGraphicFramePr>
          <p:cNvPr id="6" name="Content Placeholder 460">
            <a:extLst>
              <a:ext uri="{FF2B5EF4-FFF2-40B4-BE49-F238E27FC236}">
                <a16:creationId xmlns:a16="http://schemas.microsoft.com/office/drawing/2014/main" id="{C3492E51-E272-4B0C-93F4-675B0F939BB3}"/>
              </a:ext>
            </a:extLst>
          </p:cNvPr>
          <p:cNvGraphicFramePr>
            <a:graphicFrameLocks/>
          </p:cNvGraphicFramePr>
          <p:nvPr/>
        </p:nvGraphicFramePr>
        <p:xfrm>
          <a:off x="8839861" y="2046526"/>
          <a:ext cx="2784000" cy="393361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049BBCDF-AD53-44DF-8F61-7B0571623923}"/>
              </a:ext>
            </a:extLst>
          </p:cNvPr>
          <p:cNvSpPr txBox="1"/>
          <p:nvPr/>
        </p:nvSpPr>
        <p:spPr>
          <a:xfrm rot="16200000">
            <a:off x="7616767" y="3918379"/>
            <a:ext cx="2187265" cy="276999"/>
          </a:xfrm>
          <a:prstGeom prst="rect">
            <a:avLst/>
          </a:prstGeom>
          <a:noFill/>
        </p:spPr>
        <p:txBody>
          <a:bodyPr wrap="none" rtlCol="0">
            <a:spAutoFit/>
          </a:bodyPr>
          <a:lstStyle/>
          <a:p>
            <a:pPr algn="ctr"/>
            <a:r>
              <a:rPr lang="en-US" sz="1200"/>
              <a:t>Plasma Concentration (</a:t>
            </a:r>
            <a:r>
              <a:rPr lang="en-US" sz="1200" err="1"/>
              <a:t>fmol</a:t>
            </a:r>
            <a:r>
              <a:rPr lang="en-US" sz="1200"/>
              <a:t>/ml)</a:t>
            </a:r>
          </a:p>
        </p:txBody>
      </p:sp>
      <p:grpSp>
        <p:nvGrpSpPr>
          <p:cNvPr id="8" name="Group 7">
            <a:extLst>
              <a:ext uri="{FF2B5EF4-FFF2-40B4-BE49-F238E27FC236}">
                <a16:creationId xmlns:a16="http://schemas.microsoft.com/office/drawing/2014/main" id="{1AF4CBB4-2F20-4F2F-8698-3F2A8001F7E5}"/>
              </a:ext>
            </a:extLst>
          </p:cNvPr>
          <p:cNvGrpSpPr/>
          <p:nvPr/>
        </p:nvGrpSpPr>
        <p:grpSpPr>
          <a:xfrm>
            <a:off x="4172202" y="1749072"/>
            <a:ext cx="4038762" cy="297454"/>
            <a:chOff x="5114441" y="963933"/>
            <a:chExt cx="3029071" cy="223091"/>
          </a:xfrm>
        </p:grpSpPr>
        <p:cxnSp>
          <p:nvCxnSpPr>
            <p:cNvPr id="9" name="Straight Connector 8">
              <a:extLst>
                <a:ext uri="{FF2B5EF4-FFF2-40B4-BE49-F238E27FC236}">
                  <a16:creationId xmlns:a16="http://schemas.microsoft.com/office/drawing/2014/main" id="{897E0003-982A-426A-906B-68F028CA609B}"/>
                </a:ext>
              </a:extLst>
            </p:cNvPr>
            <p:cNvCxnSpPr/>
            <p:nvPr/>
          </p:nvCxnSpPr>
          <p:spPr>
            <a:xfrm flipV="1">
              <a:off x="6115448" y="1087043"/>
              <a:ext cx="216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AC486D-1797-460D-AB5A-39C2D040DF9A}"/>
                </a:ext>
              </a:extLst>
            </p:cNvPr>
            <p:cNvCxnSpPr/>
            <p:nvPr/>
          </p:nvCxnSpPr>
          <p:spPr>
            <a:xfrm flipV="1">
              <a:off x="5114441" y="1087043"/>
              <a:ext cx="216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DA6FED-9B8A-4FAD-8662-2758A988BCDB}"/>
                </a:ext>
              </a:extLst>
            </p:cNvPr>
            <p:cNvCxnSpPr/>
            <p:nvPr/>
          </p:nvCxnSpPr>
          <p:spPr>
            <a:xfrm flipV="1">
              <a:off x="7198209" y="1087043"/>
              <a:ext cx="216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8AE90F-8AA6-4A7B-9076-A963612C9256}"/>
                </a:ext>
              </a:extLst>
            </p:cNvPr>
            <p:cNvSpPr txBox="1"/>
            <p:nvPr/>
          </p:nvSpPr>
          <p:spPr>
            <a:xfrm>
              <a:off x="5459484" y="963933"/>
              <a:ext cx="526924" cy="223091"/>
            </a:xfrm>
            <a:prstGeom prst="rect">
              <a:avLst/>
            </a:prstGeom>
            <a:noFill/>
          </p:spPr>
          <p:txBody>
            <a:bodyPr wrap="none" rtlCol="0">
              <a:spAutoFit/>
            </a:bodyPr>
            <a:lstStyle/>
            <a:p>
              <a:pPr algn="ctr"/>
              <a:r>
                <a:rPr lang="en-US" sz="1333"/>
                <a:t>Week 0</a:t>
              </a:r>
            </a:p>
          </p:txBody>
        </p:sp>
        <p:sp>
          <p:nvSpPr>
            <p:cNvPr id="13" name="TextBox 12">
              <a:extLst>
                <a:ext uri="{FF2B5EF4-FFF2-40B4-BE49-F238E27FC236}">
                  <a16:creationId xmlns:a16="http://schemas.microsoft.com/office/drawing/2014/main" id="{B986D8C1-5FA0-4D0D-AF59-DAECBD372472}"/>
                </a:ext>
              </a:extLst>
            </p:cNvPr>
            <p:cNvSpPr txBox="1"/>
            <p:nvPr/>
          </p:nvSpPr>
          <p:spPr>
            <a:xfrm>
              <a:off x="6468906" y="963933"/>
              <a:ext cx="591845" cy="223091"/>
            </a:xfrm>
            <a:prstGeom prst="rect">
              <a:avLst/>
            </a:prstGeom>
            <a:noFill/>
          </p:spPr>
          <p:txBody>
            <a:bodyPr wrap="none" rtlCol="0">
              <a:spAutoFit/>
            </a:bodyPr>
            <a:lstStyle/>
            <a:p>
              <a:pPr algn="ctr"/>
              <a:r>
                <a:rPr lang="en-US" sz="1333"/>
                <a:t>Week 10</a:t>
              </a:r>
            </a:p>
          </p:txBody>
        </p:sp>
        <p:sp>
          <p:nvSpPr>
            <p:cNvPr id="14" name="TextBox 13">
              <a:extLst>
                <a:ext uri="{FF2B5EF4-FFF2-40B4-BE49-F238E27FC236}">
                  <a16:creationId xmlns:a16="http://schemas.microsoft.com/office/drawing/2014/main" id="{611AF9B0-3AF5-4389-BF71-85D9FBCF0589}"/>
                </a:ext>
              </a:extLst>
            </p:cNvPr>
            <p:cNvSpPr txBox="1"/>
            <p:nvPr/>
          </p:nvSpPr>
          <p:spPr>
            <a:xfrm>
              <a:off x="7551667" y="963933"/>
              <a:ext cx="591845" cy="223091"/>
            </a:xfrm>
            <a:prstGeom prst="rect">
              <a:avLst/>
            </a:prstGeom>
            <a:noFill/>
          </p:spPr>
          <p:txBody>
            <a:bodyPr wrap="none" rtlCol="0">
              <a:spAutoFit/>
            </a:bodyPr>
            <a:lstStyle/>
            <a:p>
              <a:pPr algn="ctr"/>
              <a:r>
                <a:rPr lang="en-US" sz="1333"/>
                <a:t>Week 62</a:t>
              </a:r>
            </a:p>
          </p:txBody>
        </p:sp>
      </p:grpSp>
      <p:sp>
        <p:nvSpPr>
          <p:cNvPr id="16" name="TextBox 15">
            <a:extLst>
              <a:ext uri="{FF2B5EF4-FFF2-40B4-BE49-F238E27FC236}">
                <a16:creationId xmlns:a16="http://schemas.microsoft.com/office/drawing/2014/main" id="{0E72CF0D-D0D7-4FD6-80B4-A410A8612790}"/>
              </a:ext>
            </a:extLst>
          </p:cNvPr>
          <p:cNvSpPr txBox="1"/>
          <p:nvPr/>
        </p:nvSpPr>
        <p:spPr>
          <a:xfrm>
            <a:off x="2499619" y="2371020"/>
            <a:ext cx="269626" cy="297454"/>
          </a:xfrm>
          <a:prstGeom prst="rect">
            <a:avLst/>
          </a:prstGeom>
          <a:noFill/>
        </p:spPr>
        <p:txBody>
          <a:bodyPr wrap="none" rtlCol="0">
            <a:spAutoFit/>
          </a:bodyPr>
          <a:lstStyle/>
          <a:p>
            <a:pPr algn="ctr"/>
            <a:r>
              <a:rPr lang="en-US" sz="1333"/>
              <a:t>*</a:t>
            </a:r>
          </a:p>
        </p:txBody>
      </p:sp>
      <p:sp>
        <p:nvSpPr>
          <p:cNvPr id="17" name="TextBox 16">
            <a:extLst>
              <a:ext uri="{FF2B5EF4-FFF2-40B4-BE49-F238E27FC236}">
                <a16:creationId xmlns:a16="http://schemas.microsoft.com/office/drawing/2014/main" id="{CC53AA37-75BF-48A3-B03C-3EA37C3AA3E6}"/>
              </a:ext>
            </a:extLst>
          </p:cNvPr>
          <p:cNvSpPr txBox="1"/>
          <p:nvPr/>
        </p:nvSpPr>
        <p:spPr>
          <a:xfrm>
            <a:off x="2919158" y="2916166"/>
            <a:ext cx="269626" cy="297454"/>
          </a:xfrm>
          <a:prstGeom prst="rect">
            <a:avLst/>
          </a:prstGeom>
          <a:noFill/>
        </p:spPr>
        <p:txBody>
          <a:bodyPr wrap="none" rtlCol="0">
            <a:spAutoFit/>
          </a:bodyPr>
          <a:lstStyle/>
          <a:p>
            <a:r>
              <a:rPr lang="en-US" sz="1333"/>
              <a:t>*</a:t>
            </a:r>
          </a:p>
        </p:txBody>
      </p:sp>
      <p:sp>
        <p:nvSpPr>
          <p:cNvPr id="18" name="TextBox 17">
            <a:extLst>
              <a:ext uri="{FF2B5EF4-FFF2-40B4-BE49-F238E27FC236}">
                <a16:creationId xmlns:a16="http://schemas.microsoft.com/office/drawing/2014/main" id="{A73CE948-92C5-400F-B53B-69AA91C96934}"/>
              </a:ext>
            </a:extLst>
          </p:cNvPr>
          <p:cNvSpPr txBox="1"/>
          <p:nvPr/>
        </p:nvSpPr>
        <p:spPr>
          <a:xfrm>
            <a:off x="6589459" y="3887545"/>
            <a:ext cx="269626" cy="297454"/>
          </a:xfrm>
          <a:prstGeom prst="rect">
            <a:avLst/>
          </a:prstGeom>
          <a:noFill/>
        </p:spPr>
        <p:txBody>
          <a:bodyPr wrap="none" rtlCol="0">
            <a:spAutoFit/>
          </a:bodyPr>
          <a:lstStyle/>
          <a:p>
            <a:pPr algn="ctr"/>
            <a:r>
              <a:rPr lang="en-US" sz="1333"/>
              <a:t>*</a:t>
            </a:r>
          </a:p>
        </p:txBody>
      </p:sp>
      <p:sp>
        <p:nvSpPr>
          <p:cNvPr id="19" name="TextBox 18">
            <a:extLst>
              <a:ext uri="{FF2B5EF4-FFF2-40B4-BE49-F238E27FC236}">
                <a16:creationId xmlns:a16="http://schemas.microsoft.com/office/drawing/2014/main" id="{86D67828-B6C6-4475-8640-268A250917E7}"/>
              </a:ext>
            </a:extLst>
          </p:cNvPr>
          <p:cNvSpPr txBox="1"/>
          <p:nvPr/>
        </p:nvSpPr>
        <p:spPr>
          <a:xfrm>
            <a:off x="7046659" y="3989145"/>
            <a:ext cx="269626" cy="297454"/>
          </a:xfrm>
          <a:prstGeom prst="rect">
            <a:avLst/>
          </a:prstGeom>
          <a:noFill/>
        </p:spPr>
        <p:txBody>
          <a:bodyPr wrap="none" rtlCol="0">
            <a:spAutoFit/>
          </a:bodyPr>
          <a:lstStyle/>
          <a:p>
            <a:pPr algn="ctr"/>
            <a:r>
              <a:rPr lang="en-US" sz="1333"/>
              <a:t>*</a:t>
            </a:r>
          </a:p>
        </p:txBody>
      </p:sp>
      <p:sp>
        <p:nvSpPr>
          <p:cNvPr id="20" name="TextBox 19">
            <a:extLst>
              <a:ext uri="{FF2B5EF4-FFF2-40B4-BE49-F238E27FC236}">
                <a16:creationId xmlns:a16="http://schemas.microsoft.com/office/drawing/2014/main" id="{3C316FB7-485E-4863-9515-FE9D1F2CA74B}"/>
              </a:ext>
            </a:extLst>
          </p:cNvPr>
          <p:cNvSpPr txBox="1"/>
          <p:nvPr/>
        </p:nvSpPr>
        <p:spPr>
          <a:xfrm>
            <a:off x="10186077" y="3549594"/>
            <a:ext cx="269626" cy="297454"/>
          </a:xfrm>
          <a:prstGeom prst="rect">
            <a:avLst/>
          </a:prstGeom>
          <a:noFill/>
        </p:spPr>
        <p:txBody>
          <a:bodyPr wrap="none" rtlCol="0">
            <a:spAutoFit/>
          </a:bodyPr>
          <a:lstStyle/>
          <a:p>
            <a:pPr algn="ctr"/>
            <a:r>
              <a:rPr lang="en-US" sz="1333"/>
              <a:t>*</a:t>
            </a:r>
          </a:p>
        </p:txBody>
      </p:sp>
    </p:spTree>
    <p:extLst>
      <p:ext uri="{BB962C8B-B14F-4D97-AF65-F5344CB8AC3E}">
        <p14:creationId xmlns:p14="http://schemas.microsoft.com/office/powerpoint/2010/main" val="50438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5C2B-C5A0-4764-B390-794AFEFA6ADA}"/>
              </a:ext>
            </a:extLst>
          </p:cNvPr>
          <p:cNvSpPr>
            <a:spLocks noGrp="1"/>
          </p:cNvSpPr>
          <p:nvPr>
            <p:ph type="title"/>
          </p:nvPr>
        </p:nvSpPr>
        <p:spPr/>
        <p:txBody>
          <a:bodyPr>
            <a:normAutofit/>
          </a:bodyPr>
          <a:lstStyle/>
          <a:p>
            <a:r>
              <a:rPr lang="en-US" dirty="0"/>
              <a:t>Persistent metabolic adaption following “The Biggest Loser</a:t>
            </a:r>
            <a:r>
              <a:rPr lang="en-US" sz="2400" baseline="30000" dirty="0">
                <a:effectLst/>
                <a:latin typeface="Arial" panose="020B0604020202020204" pitchFamily="34" charset="0"/>
                <a:ea typeface="DengXian" panose="02010600030101010101" pitchFamily="2" charset="-122"/>
              </a:rPr>
              <a:t>®</a:t>
            </a:r>
            <a:r>
              <a:rPr lang="en-US" dirty="0"/>
              <a:t>” competition</a:t>
            </a:r>
            <a:endParaRPr lang="en-CA" dirty="0"/>
          </a:p>
        </p:txBody>
      </p:sp>
      <p:sp>
        <p:nvSpPr>
          <p:cNvPr id="3" name="Text Placeholder 2">
            <a:extLst>
              <a:ext uri="{FF2B5EF4-FFF2-40B4-BE49-F238E27FC236}">
                <a16:creationId xmlns:a16="http://schemas.microsoft.com/office/drawing/2014/main" id="{27B24F38-9587-4148-9278-7795CCC7E5DE}"/>
              </a:ext>
            </a:extLst>
          </p:cNvPr>
          <p:cNvSpPr>
            <a:spLocks noGrp="1"/>
          </p:cNvSpPr>
          <p:nvPr>
            <p:ph type="body" sz="quarter" idx="13"/>
          </p:nvPr>
        </p:nvSpPr>
        <p:spPr>
          <a:xfrm>
            <a:off x="647998" y="6200168"/>
            <a:ext cx="10705801" cy="324000"/>
          </a:xfrm>
        </p:spPr>
        <p:txBody>
          <a:bodyPr/>
          <a:lstStyle/>
          <a:p>
            <a:r>
              <a:rPr lang="en-US" sz="1000" i="0" dirty="0"/>
              <a:t>Error bars represent standard deviation. Data are for 14/16 participants in the 30-week The Biggest Loser</a:t>
            </a:r>
            <a:r>
              <a:rPr lang="en-US" sz="1000" baseline="30000" dirty="0">
                <a:effectLst/>
                <a:latin typeface="Arial" panose="020B0604020202020204" pitchFamily="34" charset="0"/>
                <a:ea typeface="DengXian" panose="02010600030101010101" pitchFamily="2" charset="-122"/>
              </a:rPr>
              <a:t>®</a:t>
            </a:r>
            <a:r>
              <a:rPr lang="en-US" sz="1000" i="0" dirty="0"/>
              <a:t> weight-loss competition.</a:t>
            </a:r>
            <a:br>
              <a:rPr lang="en-US" sz="1000" i="0" dirty="0"/>
            </a:br>
            <a:r>
              <a:rPr lang="en-US" sz="1000" i="0" dirty="0"/>
              <a:t>*Defined as the residual resting metabolic rate after adjusting for changes in body composition and age.</a:t>
            </a:r>
            <a:br>
              <a:rPr lang="en-US" sz="1000" i="0" dirty="0"/>
            </a:br>
            <a:r>
              <a:rPr lang="en-US" sz="1000" i="0" dirty="0"/>
              <a:t>RMR, resting metabolic rate. </a:t>
            </a:r>
            <a:r>
              <a:rPr lang="en-GB" sz="1000" i="0" dirty="0" err="1"/>
              <a:t>Fothergill</a:t>
            </a:r>
            <a:r>
              <a:rPr lang="en-GB" sz="1000" i="0" dirty="0"/>
              <a:t> E et al. Obesity (Silver Spring) 2016;24:1612–19.</a:t>
            </a:r>
          </a:p>
        </p:txBody>
      </p:sp>
      <p:graphicFrame>
        <p:nvGraphicFramePr>
          <p:cNvPr id="4" name="Chart 3">
            <a:extLst>
              <a:ext uri="{FF2B5EF4-FFF2-40B4-BE49-F238E27FC236}">
                <a16:creationId xmlns:a16="http://schemas.microsoft.com/office/drawing/2014/main" id="{A1684139-E279-45BA-A0AE-49592935B2D8}"/>
              </a:ext>
            </a:extLst>
          </p:cNvPr>
          <p:cNvGraphicFramePr/>
          <p:nvPr>
            <p:extLst>
              <p:ext uri="{D42A27DB-BD31-4B8C-83A1-F6EECF244321}">
                <p14:modId xmlns:p14="http://schemas.microsoft.com/office/powerpoint/2010/main" val="1609872106"/>
              </p:ext>
            </p:extLst>
          </p:nvPr>
        </p:nvGraphicFramePr>
        <p:xfrm>
          <a:off x="7719269" y="1750890"/>
          <a:ext cx="3840000" cy="34552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8227B51-89F3-42FB-979D-95F3EFD66947}"/>
              </a:ext>
            </a:extLst>
          </p:cNvPr>
          <p:cNvGraphicFramePr/>
          <p:nvPr>
            <p:extLst>
              <p:ext uri="{D42A27DB-BD31-4B8C-83A1-F6EECF244321}">
                <p14:modId xmlns:p14="http://schemas.microsoft.com/office/powerpoint/2010/main" val="3778279603"/>
              </p:ext>
            </p:extLst>
          </p:nvPr>
        </p:nvGraphicFramePr>
        <p:xfrm>
          <a:off x="243167" y="1734250"/>
          <a:ext cx="3840000" cy="354343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44BEED94-DCC8-40FA-8BC2-1330F46B13A0}"/>
              </a:ext>
            </a:extLst>
          </p:cNvPr>
          <p:cNvSpPr/>
          <p:nvPr/>
        </p:nvSpPr>
        <p:spPr>
          <a:xfrm>
            <a:off x="1161692" y="5108950"/>
            <a:ext cx="910917" cy="1846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354">
              <a:defRPr/>
            </a:pPr>
            <a:r>
              <a:rPr lang="en-GB" sz="1200">
                <a:solidFill>
                  <a:schemeClr val="tx1"/>
                </a:solidFill>
                <a:ea typeface="Apis For Office" panose="020B0504010101010104" pitchFamily="34" charset="0"/>
                <a:cs typeface="Arial" panose="020B0604020202020204" pitchFamily="34" charset="0"/>
              </a:rPr>
              <a:t>Baseline</a:t>
            </a:r>
          </a:p>
        </p:txBody>
      </p:sp>
      <p:sp>
        <p:nvSpPr>
          <p:cNvPr id="7" name="Rectangle 6">
            <a:extLst>
              <a:ext uri="{FF2B5EF4-FFF2-40B4-BE49-F238E27FC236}">
                <a16:creationId xmlns:a16="http://schemas.microsoft.com/office/drawing/2014/main" id="{46682CDF-DFD1-467A-ACFA-BD925E3019EF}"/>
              </a:ext>
            </a:extLst>
          </p:cNvPr>
          <p:cNvSpPr/>
          <p:nvPr/>
        </p:nvSpPr>
        <p:spPr>
          <a:xfrm>
            <a:off x="1999118" y="5117576"/>
            <a:ext cx="961523" cy="1846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354">
              <a:defRPr/>
            </a:pPr>
            <a:r>
              <a:rPr lang="en-GB" sz="1200">
                <a:solidFill>
                  <a:schemeClr val="tx1"/>
                </a:solidFill>
                <a:ea typeface="Apis For Office" panose="020B0504010101010104" pitchFamily="34" charset="0"/>
                <a:cs typeface="Arial" panose="020B0604020202020204" pitchFamily="34" charset="0"/>
              </a:rPr>
              <a:t>Week 30</a:t>
            </a:r>
          </a:p>
        </p:txBody>
      </p:sp>
      <p:sp>
        <p:nvSpPr>
          <p:cNvPr id="8" name="Rectangle 7">
            <a:extLst>
              <a:ext uri="{FF2B5EF4-FFF2-40B4-BE49-F238E27FC236}">
                <a16:creationId xmlns:a16="http://schemas.microsoft.com/office/drawing/2014/main" id="{A57D4A92-86F0-408A-8245-B9DE12471DAF}"/>
              </a:ext>
            </a:extLst>
          </p:cNvPr>
          <p:cNvSpPr/>
          <p:nvPr/>
        </p:nvSpPr>
        <p:spPr>
          <a:xfrm>
            <a:off x="2955071" y="5117576"/>
            <a:ext cx="708491" cy="1846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354">
              <a:defRPr/>
            </a:pPr>
            <a:r>
              <a:rPr lang="en-GB" sz="1200">
                <a:solidFill>
                  <a:schemeClr val="tx1"/>
                </a:solidFill>
                <a:ea typeface="Apis For Office" panose="020B0504010101010104" pitchFamily="34" charset="0"/>
                <a:cs typeface="Arial" panose="020B0604020202020204" pitchFamily="34" charset="0"/>
              </a:rPr>
              <a:t>Year 6</a:t>
            </a:r>
          </a:p>
        </p:txBody>
      </p:sp>
      <p:graphicFrame>
        <p:nvGraphicFramePr>
          <p:cNvPr id="9" name="Chart 8">
            <a:extLst>
              <a:ext uri="{FF2B5EF4-FFF2-40B4-BE49-F238E27FC236}">
                <a16:creationId xmlns:a16="http://schemas.microsoft.com/office/drawing/2014/main" id="{D2C12CD5-58AC-4920-95E6-E60ADA15DB35}"/>
              </a:ext>
            </a:extLst>
          </p:cNvPr>
          <p:cNvGraphicFramePr/>
          <p:nvPr>
            <p:extLst>
              <p:ext uri="{D42A27DB-BD31-4B8C-83A1-F6EECF244321}">
                <p14:modId xmlns:p14="http://schemas.microsoft.com/office/powerpoint/2010/main" val="3736365656"/>
              </p:ext>
            </p:extLst>
          </p:nvPr>
        </p:nvGraphicFramePr>
        <p:xfrm>
          <a:off x="3879269" y="1734250"/>
          <a:ext cx="3840000" cy="3543429"/>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D02758F2-500C-4C60-B68E-EF79829AEC2B}"/>
              </a:ext>
            </a:extLst>
          </p:cNvPr>
          <p:cNvSpPr/>
          <p:nvPr/>
        </p:nvSpPr>
        <p:spPr>
          <a:xfrm>
            <a:off x="4856470" y="5097657"/>
            <a:ext cx="910917" cy="1846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354">
              <a:defRPr/>
            </a:pPr>
            <a:r>
              <a:rPr lang="en-GB" sz="1200">
                <a:solidFill>
                  <a:schemeClr val="tx1"/>
                </a:solidFill>
                <a:ea typeface="Apis For Office" panose="020B0504010101010104" pitchFamily="34" charset="0"/>
                <a:cs typeface="Arial" panose="020B0604020202020204" pitchFamily="34" charset="0"/>
              </a:rPr>
              <a:t>Baseline</a:t>
            </a:r>
          </a:p>
        </p:txBody>
      </p:sp>
      <p:sp>
        <p:nvSpPr>
          <p:cNvPr id="11" name="Rectangle 10">
            <a:extLst>
              <a:ext uri="{FF2B5EF4-FFF2-40B4-BE49-F238E27FC236}">
                <a16:creationId xmlns:a16="http://schemas.microsoft.com/office/drawing/2014/main" id="{F91D8FFE-6FDE-4168-96DD-E1007022ECAA}"/>
              </a:ext>
            </a:extLst>
          </p:cNvPr>
          <p:cNvSpPr/>
          <p:nvPr/>
        </p:nvSpPr>
        <p:spPr>
          <a:xfrm>
            <a:off x="5674167" y="5104777"/>
            <a:ext cx="961523" cy="1846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354">
              <a:defRPr/>
            </a:pPr>
            <a:r>
              <a:rPr lang="en-GB" sz="1200">
                <a:solidFill>
                  <a:schemeClr val="tx1"/>
                </a:solidFill>
                <a:ea typeface="Apis For Office" panose="020B0504010101010104" pitchFamily="34" charset="0"/>
                <a:cs typeface="Arial" panose="020B0604020202020204" pitchFamily="34" charset="0"/>
              </a:rPr>
              <a:t>Week 30</a:t>
            </a:r>
          </a:p>
        </p:txBody>
      </p:sp>
      <p:sp>
        <p:nvSpPr>
          <p:cNvPr id="12" name="Rectangle 11">
            <a:extLst>
              <a:ext uri="{FF2B5EF4-FFF2-40B4-BE49-F238E27FC236}">
                <a16:creationId xmlns:a16="http://schemas.microsoft.com/office/drawing/2014/main" id="{011BF732-BC11-466B-998D-20D3DEADFE33}"/>
              </a:ext>
            </a:extLst>
          </p:cNvPr>
          <p:cNvSpPr/>
          <p:nvPr/>
        </p:nvSpPr>
        <p:spPr>
          <a:xfrm>
            <a:off x="6642886" y="5106283"/>
            <a:ext cx="708491" cy="1846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354">
              <a:defRPr/>
            </a:pPr>
            <a:r>
              <a:rPr lang="en-GB" sz="1200">
                <a:solidFill>
                  <a:schemeClr val="tx1"/>
                </a:solidFill>
                <a:ea typeface="Apis For Office" panose="020B0504010101010104" pitchFamily="34" charset="0"/>
                <a:cs typeface="Arial" panose="020B0604020202020204" pitchFamily="34" charset="0"/>
              </a:rPr>
              <a:t>Year 6</a:t>
            </a:r>
          </a:p>
        </p:txBody>
      </p:sp>
      <p:sp>
        <p:nvSpPr>
          <p:cNvPr id="13" name="Rectangle 12">
            <a:extLst>
              <a:ext uri="{FF2B5EF4-FFF2-40B4-BE49-F238E27FC236}">
                <a16:creationId xmlns:a16="http://schemas.microsoft.com/office/drawing/2014/main" id="{35B17210-00B9-487D-8681-257D2FDEF24F}"/>
              </a:ext>
            </a:extLst>
          </p:cNvPr>
          <p:cNvSpPr/>
          <p:nvPr/>
        </p:nvSpPr>
        <p:spPr>
          <a:xfrm>
            <a:off x="8767528" y="5023605"/>
            <a:ext cx="910917" cy="1846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354">
              <a:defRPr/>
            </a:pPr>
            <a:r>
              <a:rPr lang="en-GB" sz="1200">
                <a:solidFill>
                  <a:schemeClr val="tx1"/>
                </a:solidFill>
                <a:ea typeface="Apis For Office" panose="020B0504010101010104" pitchFamily="34" charset="0"/>
                <a:cs typeface="Arial" panose="020B0604020202020204" pitchFamily="34" charset="0"/>
              </a:rPr>
              <a:t>Baseline</a:t>
            </a:r>
          </a:p>
        </p:txBody>
      </p:sp>
      <p:sp>
        <p:nvSpPr>
          <p:cNvPr id="14" name="Rectangle 13">
            <a:extLst>
              <a:ext uri="{FF2B5EF4-FFF2-40B4-BE49-F238E27FC236}">
                <a16:creationId xmlns:a16="http://schemas.microsoft.com/office/drawing/2014/main" id="{FDA54159-B49A-4D7A-9202-0EB8D8E2D44D}"/>
              </a:ext>
            </a:extLst>
          </p:cNvPr>
          <p:cNvSpPr/>
          <p:nvPr/>
        </p:nvSpPr>
        <p:spPr>
          <a:xfrm>
            <a:off x="9531065" y="5020693"/>
            <a:ext cx="961523" cy="1846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354">
              <a:defRPr/>
            </a:pPr>
            <a:r>
              <a:rPr lang="en-GB" sz="1200">
                <a:solidFill>
                  <a:schemeClr val="tx1"/>
                </a:solidFill>
                <a:ea typeface="Apis For Office" panose="020B0504010101010104" pitchFamily="34" charset="0"/>
                <a:cs typeface="Arial" panose="020B0604020202020204" pitchFamily="34" charset="0"/>
              </a:rPr>
              <a:t>Week 30</a:t>
            </a:r>
          </a:p>
        </p:txBody>
      </p:sp>
      <p:sp>
        <p:nvSpPr>
          <p:cNvPr id="15" name="Rectangle 14">
            <a:extLst>
              <a:ext uri="{FF2B5EF4-FFF2-40B4-BE49-F238E27FC236}">
                <a16:creationId xmlns:a16="http://schemas.microsoft.com/office/drawing/2014/main" id="{F90B0682-24D5-410F-85A8-C33603EF4FE0}"/>
              </a:ext>
            </a:extLst>
          </p:cNvPr>
          <p:cNvSpPr/>
          <p:nvPr/>
        </p:nvSpPr>
        <p:spPr>
          <a:xfrm>
            <a:off x="10461053" y="5013573"/>
            <a:ext cx="708491" cy="1846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354">
              <a:defRPr/>
            </a:pPr>
            <a:r>
              <a:rPr lang="en-GB" sz="1200">
                <a:solidFill>
                  <a:schemeClr val="tx1"/>
                </a:solidFill>
                <a:ea typeface="Apis For Office" panose="020B0504010101010104" pitchFamily="34" charset="0"/>
                <a:cs typeface="Arial" panose="020B0604020202020204" pitchFamily="34" charset="0"/>
              </a:rPr>
              <a:t>Year 6</a:t>
            </a:r>
          </a:p>
        </p:txBody>
      </p:sp>
      <p:sp>
        <p:nvSpPr>
          <p:cNvPr id="16" name="Rectangle 15">
            <a:extLst>
              <a:ext uri="{FF2B5EF4-FFF2-40B4-BE49-F238E27FC236}">
                <a16:creationId xmlns:a16="http://schemas.microsoft.com/office/drawing/2014/main" id="{0C17AA53-94A6-4CA0-9614-CB5BD81606B5}"/>
              </a:ext>
            </a:extLst>
          </p:cNvPr>
          <p:cNvSpPr/>
          <p:nvPr/>
        </p:nvSpPr>
        <p:spPr>
          <a:xfrm>
            <a:off x="1629928" y="1580318"/>
            <a:ext cx="1895341" cy="3986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600" b="1">
                <a:solidFill>
                  <a:schemeClr val="tx1"/>
                </a:solidFill>
                <a:ea typeface="Apis For Office" panose="020B0504010101010104" pitchFamily="34" charset="0"/>
                <a:cs typeface="Arial" panose="020B0604020202020204" pitchFamily="34" charset="0"/>
              </a:rPr>
              <a:t>Body weight</a:t>
            </a:r>
          </a:p>
        </p:txBody>
      </p:sp>
      <p:sp>
        <p:nvSpPr>
          <p:cNvPr id="17" name="Rectangle 16">
            <a:extLst>
              <a:ext uri="{FF2B5EF4-FFF2-40B4-BE49-F238E27FC236}">
                <a16:creationId xmlns:a16="http://schemas.microsoft.com/office/drawing/2014/main" id="{486A4413-79FD-437C-B173-803CD5CC8E86}"/>
              </a:ext>
            </a:extLst>
          </p:cNvPr>
          <p:cNvSpPr/>
          <p:nvPr/>
        </p:nvSpPr>
        <p:spPr>
          <a:xfrm>
            <a:off x="4785984" y="1580318"/>
            <a:ext cx="3119073" cy="3986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600" b="1">
                <a:solidFill>
                  <a:schemeClr val="tx1"/>
                </a:solidFill>
                <a:ea typeface="Apis For Office" panose="020B0504010101010104" pitchFamily="34" charset="0"/>
                <a:cs typeface="Arial" panose="020B0604020202020204" pitchFamily="34" charset="0"/>
              </a:rPr>
              <a:t>Resting metabolic rate</a:t>
            </a:r>
          </a:p>
        </p:txBody>
      </p:sp>
      <p:sp>
        <p:nvSpPr>
          <p:cNvPr id="18" name="Rectangle 17">
            <a:extLst>
              <a:ext uri="{FF2B5EF4-FFF2-40B4-BE49-F238E27FC236}">
                <a16:creationId xmlns:a16="http://schemas.microsoft.com/office/drawing/2014/main" id="{D914BD05-5CCC-4917-8B4E-A9B9A96D351E}"/>
              </a:ext>
            </a:extLst>
          </p:cNvPr>
          <p:cNvSpPr/>
          <p:nvPr/>
        </p:nvSpPr>
        <p:spPr>
          <a:xfrm>
            <a:off x="1592598" y="2392977"/>
            <a:ext cx="968616" cy="3986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333" b="1">
                <a:solidFill>
                  <a:schemeClr val="tx1"/>
                </a:solidFill>
                <a:ea typeface="Apis For Office" panose="020B0504010101010104" pitchFamily="34" charset="0"/>
                <a:cs typeface="Arial" panose="020B0604020202020204" pitchFamily="34" charset="0"/>
              </a:rPr>
              <a:t>–58 kg</a:t>
            </a:r>
          </a:p>
        </p:txBody>
      </p:sp>
      <p:sp>
        <p:nvSpPr>
          <p:cNvPr id="19" name="Rectangle 18">
            <a:extLst>
              <a:ext uri="{FF2B5EF4-FFF2-40B4-BE49-F238E27FC236}">
                <a16:creationId xmlns:a16="http://schemas.microsoft.com/office/drawing/2014/main" id="{95DF0783-5A1C-46EC-A009-2B4182B9422F}"/>
              </a:ext>
            </a:extLst>
          </p:cNvPr>
          <p:cNvSpPr/>
          <p:nvPr/>
        </p:nvSpPr>
        <p:spPr>
          <a:xfrm>
            <a:off x="5384996" y="2773039"/>
            <a:ext cx="1895341" cy="3986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GB" sz="1333" b="1">
              <a:solidFill>
                <a:srgbClr val="001965"/>
              </a:solidFill>
              <a:ea typeface="Apis For Office" panose="020B05040101010101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F23E9B6-A2D4-414B-8F0F-C8C948460FD6}"/>
              </a:ext>
            </a:extLst>
          </p:cNvPr>
          <p:cNvSpPr/>
          <p:nvPr/>
        </p:nvSpPr>
        <p:spPr>
          <a:xfrm>
            <a:off x="6072673" y="2301505"/>
            <a:ext cx="1094527" cy="3986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330" b="1">
                <a:solidFill>
                  <a:schemeClr val="tx1"/>
                </a:solidFill>
                <a:ea typeface="Apis For Office" panose="020B0504010101010104" pitchFamily="34" charset="0"/>
                <a:cs typeface="Arial" panose="020B0604020202020204" pitchFamily="34" charset="0"/>
              </a:rPr>
              <a:t>–704 </a:t>
            </a:r>
            <a:br>
              <a:rPr lang="en-GB" sz="1330" b="1">
                <a:solidFill>
                  <a:schemeClr val="tx1"/>
                </a:solidFill>
                <a:ea typeface="Apis For Office" panose="020B0504010101010104" pitchFamily="34" charset="0"/>
                <a:cs typeface="Arial" panose="020B0604020202020204" pitchFamily="34" charset="0"/>
              </a:rPr>
            </a:br>
            <a:r>
              <a:rPr lang="en-GB" sz="1330" b="1">
                <a:solidFill>
                  <a:schemeClr val="tx1"/>
                </a:solidFill>
                <a:ea typeface="Apis For Office" panose="020B0504010101010104" pitchFamily="34" charset="0"/>
                <a:cs typeface="Arial" panose="020B0604020202020204" pitchFamily="34" charset="0"/>
              </a:rPr>
              <a:t>kcal/day</a:t>
            </a:r>
          </a:p>
        </p:txBody>
      </p:sp>
      <p:sp>
        <p:nvSpPr>
          <p:cNvPr id="21" name="Rectangle 20">
            <a:extLst>
              <a:ext uri="{FF2B5EF4-FFF2-40B4-BE49-F238E27FC236}">
                <a16:creationId xmlns:a16="http://schemas.microsoft.com/office/drawing/2014/main" id="{C4EAC309-D0E4-400E-AFC7-F72152B7180F}"/>
              </a:ext>
            </a:extLst>
          </p:cNvPr>
          <p:cNvSpPr/>
          <p:nvPr/>
        </p:nvSpPr>
        <p:spPr>
          <a:xfrm>
            <a:off x="9874260" y="4664092"/>
            <a:ext cx="1895341" cy="3986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333" b="1">
                <a:solidFill>
                  <a:schemeClr val="tx1"/>
                </a:solidFill>
                <a:ea typeface="Apis For Office" panose="020B0504010101010104" pitchFamily="34" charset="0"/>
                <a:cs typeface="Arial" panose="020B0604020202020204" pitchFamily="34" charset="0"/>
              </a:rPr>
              <a:t>–499 kcal/day</a:t>
            </a:r>
          </a:p>
        </p:txBody>
      </p:sp>
      <p:sp>
        <p:nvSpPr>
          <p:cNvPr id="22" name="Rectangle 21">
            <a:extLst>
              <a:ext uri="{FF2B5EF4-FFF2-40B4-BE49-F238E27FC236}">
                <a16:creationId xmlns:a16="http://schemas.microsoft.com/office/drawing/2014/main" id="{9F214EDA-151C-4817-921A-2BE0A85F54C7}"/>
              </a:ext>
            </a:extLst>
          </p:cNvPr>
          <p:cNvSpPr/>
          <p:nvPr/>
        </p:nvSpPr>
        <p:spPr>
          <a:xfrm>
            <a:off x="8775889" y="1580318"/>
            <a:ext cx="2879959" cy="3986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600" b="1">
                <a:solidFill>
                  <a:schemeClr val="tx1"/>
                </a:solidFill>
                <a:ea typeface="Apis For Office" panose="020B0504010101010104" pitchFamily="34" charset="0"/>
                <a:cs typeface="Arial" panose="020B0604020202020204" pitchFamily="34" charset="0"/>
              </a:rPr>
              <a:t>Metabolic adaptation*</a:t>
            </a:r>
          </a:p>
        </p:txBody>
      </p:sp>
      <p:cxnSp>
        <p:nvCxnSpPr>
          <p:cNvPr id="23" name="Straight Arrow Connector 22">
            <a:extLst>
              <a:ext uri="{FF2B5EF4-FFF2-40B4-BE49-F238E27FC236}">
                <a16:creationId xmlns:a16="http://schemas.microsoft.com/office/drawing/2014/main" id="{3B84C096-CED3-46D9-8614-A737F3E7928B}"/>
              </a:ext>
            </a:extLst>
          </p:cNvPr>
          <p:cNvCxnSpPr>
            <a:cxnSpLocks/>
          </p:cNvCxnSpPr>
          <p:nvPr/>
        </p:nvCxnSpPr>
        <p:spPr>
          <a:xfrm flipH="1">
            <a:off x="2079243" y="2748500"/>
            <a:ext cx="2935" cy="938793"/>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3EA2F25-9D0E-41E9-95D6-FFF235567F81}"/>
              </a:ext>
            </a:extLst>
          </p:cNvPr>
          <p:cNvGrpSpPr/>
          <p:nvPr/>
        </p:nvGrpSpPr>
        <p:grpSpPr>
          <a:xfrm>
            <a:off x="1916553" y="2723335"/>
            <a:ext cx="365760" cy="938916"/>
            <a:chOff x="1628516" y="2813282"/>
            <a:chExt cx="824970" cy="938914"/>
          </a:xfrm>
        </p:grpSpPr>
        <p:cxnSp>
          <p:nvCxnSpPr>
            <p:cNvPr id="25" name="Straight Connector 24">
              <a:extLst>
                <a:ext uri="{FF2B5EF4-FFF2-40B4-BE49-F238E27FC236}">
                  <a16:creationId xmlns:a16="http://schemas.microsoft.com/office/drawing/2014/main" id="{BADDF19E-E8B0-47A4-B65F-E3BB64D1342B}"/>
                </a:ext>
              </a:extLst>
            </p:cNvPr>
            <p:cNvCxnSpPr>
              <a:cxnSpLocks/>
            </p:cNvCxnSpPr>
            <p:nvPr/>
          </p:nvCxnSpPr>
          <p:spPr>
            <a:xfrm>
              <a:off x="1628516" y="3752196"/>
              <a:ext cx="82497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AB3D982-FA47-45AD-8295-CFA65056E7A7}"/>
                </a:ext>
              </a:extLst>
            </p:cNvPr>
            <p:cNvCxnSpPr/>
            <p:nvPr/>
          </p:nvCxnSpPr>
          <p:spPr>
            <a:xfrm>
              <a:off x="1628516" y="2813282"/>
              <a:ext cx="82497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D8A29A7-7664-4BC0-87D8-6CF7A5B652DE}"/>
              </a:ext>
            </a:extLst>
          </p:cNvPr>
          <p:cNvGrpSpPr/>
          <p:nvPr/>
        </p:nvGrpSpPr>
        <p:grpSpPr>
          <a:xfrm>
            <a:off x="2733753" y="2987687"/>
            <a:ext cx="365760" cy="680144"/>
            <a:chOff x="1628516" y="2787878"/>
            <a:chExt cx="824970" cy="1174522"/>
          </a:xfrm>
        </p:grpSpPr>
        <p:cxnSp>
          <p:nvCxnSpPr>
            <p:cNvPr id="28" name="Straight Connector 27">
              <a:extLst>
                <a:ext uri="{FF2B5EF4-FFF2-40B4-BE49-F238E27FC236}">
                  <a16:creationId xmlns:a16="http://schemas.microsoft.com/office/drawing/2014/main" id="{C7FDF749-17B0-4FE6-A73C-B71DF9921AC2}"/>
                </a:ext>
              </a:extLst>
            </p:cNvPr>
            <p:cNvCxnSpPr>
              <a:cxnSpLocks/>
            </p:cNvCxnSpPr>
            <p:nvPr/>
          </p:nvCxnSpPr>
          <p:spPr>
            <a:xfrm>
              <a:off x="1628516" y="3962400"/>
              <a:ext cx="82497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12A7EA2-1A2B-4283-A898-F82742FC5A2B}"/>
                </a:ext>
              </a:extLst>
            </p:cNvPr>
            <p:cNvCxnSpPr/>
            <p:nvPr/>
          </p:nvCxnSpPr>
          <p:spPr>
            <a:xfrm>
              <a:off x="1628516" y="2787878"/>
              <a:ext cx="82497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a:extLst>
              <a:ext uri="{FF2B5EF4-FFF2-40B4-BE49-F238E27FC236}">
                <a16:creationId xmlns:a16="http://schemas.microsoft.com/office/drawing/2014/main" id="{47A0F4BF-4E3E-4EAF-ABB1-ACEB42A5E437}"/>
              </a:ext>
            </a:extLst>
          </p:cNvPr>
          <p:cNvCxnSpPr>
            <a:cxnSpLocks/>
          </p:cNvCxnSpPr>
          <p:nvPr/>
        </p:nvCxnSpPr>
        <p:spPr>
          <a:xfrm flipV="1">
            <a:off x="2930175" y="2987687"/>
            <a:ext cx="0" cy="699606"/>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E0BE0BF-0120-4CA7-A53A-CD6D72FF6D12}"/>
              </a:ext>
            </a:extLst>
          </p:cNvPr>
          <p:cNvSpPr/>
          <p:nvPr/>
        </p:nvSpPr>
        <p:spPr>
          <a:xfrm>
            <a:off x="2471859" y="2545474"/>
            <a:ext cx="849171" cy="3986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333" b="1">
                <a:solidFill>
                  <a:schemeClr val="accent2"/>
                </a:solidFill>
                <a:ea typeface="Apis For Office" panose="020B0504010101010104" pitchFamily="34" charset="0"/>
                <a:cs typeface="Arial" panose="020B0604020202020204" pitchFamily="34" charset="0"/>
              </a:rPr>
              <a:t>+41 kg</a:t>
            </a:r>
          </a:p>
        </p:txBody>
      </p:sp>
      <p:grpSp>
        <p:nvGrpSpPr>
          <p:cNvPr id="32" name="Group 31">
            <a:extLst>
              <a:ext uri="{FF2B5EF4-FFF2-40B4-BE49-F238E27FC236}">
                <a16:creationId xmlns:a16="http://schemas.microsoft.com/office/drawing/2014/main" id="{23896C0A-A786-4DE5-AAA4-3B3CBA021159}"/>
              </a:ext>
            </a:extLst>
          </p:cNvPr>
          <p:cNvGrpSpPr/>
          <p:nvPr/>
        </p:nvGrpSpPr>
        <p:grpSpPr>
          <a:xfrm>
            <a:off x="5603298" y="2726869"/>
            <a:ext cx="365760" cy="518473"/>
            <a:chOff x="1628516" y="2929056"/>
            <a:chExt cx="838353" cy="1033344"/>
          </a:xfrm>
        </p:grpSpPr>
        <p:cxnSp>
          <p:nvCxnSpPr>
            <p:cNvPr id="33" name="Straight Connector 32">
              <a:extLst>
                <a:ext uri="{FF2B5EF4-FFF2-40B4-BE49-F238E27FC236}">
                  <a16:creationId xmlns:a16="http://schemas.microsoft.com/office/drawing/2014/main" id="{CBDF31C2-3B82-4451-8361-FF1B7E8D76C3}"/>
                </a:ext>
              </a:extLst>
            </p:cNvPr>
            <p:cNvCxnSpPr>
              <a:cxnSpLocks/>
            </p:cNvCxnSpPr>
            <p:nvPr/>
          </p:nvCxnSpPr>
          <p:spPr>
            <a:xfrm>
              <a:off x="1628516" y="3962400"/>
              <a:ext cx="82497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380BB31-AFCA-43A0-BBB7-159736AD9482}"/>
                </a:ext>
              </a:extLst>
            </p:cNvPr>
            <p:cNvCxnSpPr/>
            <p:nvPr/>
          </p:nvCxnSpPr>
          <p:spPr>
            <a:xfrm>
              <a:off x="1641899" y="2929056"/>
              <a:ext cx="82497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BBA2DABF-6FEE-4F62-9051-FEC1AFEE83E2}"/>
              </a:ext>
            </a:extLst>
          </p:cNvPr>
          <p:cNvCxnSpPr>
            <a:cxnSpLocks/>
          </p:cNvCxnSpPr>
          <p:nvPr/>
        </p:nvCxnSpPr>
        <p:spPr>
          <a:xfrm>
            <a:off x="5754648" y="2731250"/>
            <a:ext cx="0" cy="51409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1E04E98-A908-4D1D-8DCC-E36A6F60977B}"/>
              </a:ext>
            </a:extLst>
          </p:cNvPr>
          <p:cNvSpPr/>
          <p:nvPr/>
        </p:nvSpPr>
        <p:spPr>
          <a:xfrm>
            <a:off x="5219339" y="2273363"/>
            <a:ext cx="1094524" cy="3986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330" b="1">
                <a:solidFill>
                  <a:schemeClr val="tx1"/>
                </a:solidFill>
                <a:ea typeface="Apis For Office" panose="020B0504010101010104" pitchFamily="34" charset="0"/>
                <a:cs typeface="Arial" panose="020B0604020202020204" pitchFamily="34" charset="0"/>
              </a:rPr>
              <a:t>–610 </a:t>
            </a:r>
            <a:br>
              <a:rPr lang="en-GB" sz="1330" b="1">
                <a:solidFill>
                  <a:schemeClr val="tx1"/>
                </a:solidFill>
                <a:ea typeface="Apis For Office" panose="020B0504010101010104" pitchFamily="34" charset="0"/>
                <a:cs typeface="Arial" panose="020B0604020202020204" pitchFamily="34" charset="0"/>
              </a:rPr>
            </a:br>
            <a:r>
              <a:rPr lang="en-GB" sz="1330" b="1">
                <a:solidFill>
                  <a:schemeClr val="tx1"/>
                </a:solidFill>
                <a:ea typeface="Apis For Office" panose="020B0504010101010104" pitchFamily="34" charset="0"/>
                <a:cs typeface="Arial" panose="020B0604020202020204" pitchFamily="34" charset="0"/>
              </a:rPr>
              <a:t>kcal/day</a:t>
            </a:r>
          </a:p>
        </p:txBody>
      </p:sp>
      <p:cxnSp>
        <p:nvCxnSpPr>
          <p:cNvPr id="37" name="Straight Connector 36">
            <a:extLst>
              <a:ext uri="{FF2B5EF4-FFF2-40B4-BE49-F238E27FC236}">
                <a16:creationId xmlns:a16="http://schemas.microsoft.com/office/drawing/2014/main" id="{7C0FEE0C-A243-4CA7-9965-2535C9CE2ACF}"/>
              </a:ext>
            </a:extLst>
          </p:cNvPr>
          <p:cNvCxnSpPr>
            <a:cxnSpLocks/>
          </p:cNvCxnSpPr>
          <p:nvPr/>
        </p:nvCxnSpPr>
        <p:spPr>
          <a:xfrm>
            <a:off x="6427221" y="3382496"/>
            <a:ext cx="35992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F3473E-18AE-4292-8978-3573CCB72A49}"/>
              </a:ext>
            </a:extLst>
          </p:cNvPr>
          <p:cNvCxnSpPr/>
          <p:nvPr/>
        </p:nvCxnSpPr>
        <p:spPr>
          <a:xfrm>
            <a:off x="6433060" y="2715882"/>
            <a:ext cx="35992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308FEB5-F62B-4D0B-A45A-FD179339CAB1}"/>
              </a:ext>
            </a:extLst>
          </p:cNvPr>
          <p:cNvCxnSpPr>
            <a:cxnSpLocks/>
          </p:cNvCxnSpPr>
          <p:nvPr/>
        </p:nvCxnSpPr>
        <p:spPr>
          <a:xfrm>
            <a:off x="6610101" y="2715882"/>
            <a:ext cx="0" cy="677123"/>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D70D674-8D01-47EE-8C7E-E6864BAE6865}"/>
              </a:ext>
            </a:extLst>
          </p:cNvPr>
          <p:cNvSpPr/>
          <p:nvPr/>
        </p:nvSpPr>
        <p:spPr>
          <a:xfrm>
            <a:off x="0" y="5430176"/>
            <a:ext cx="12192000" cy="603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1"/>
                </a:solidFill>
              </a:rPr>
              <a:t>Weight regain was observed 6 years after competition due to persistent metabolic adaptation </a:t>
            </a:r>
            <a:br>
              <a:rPr lang="en-CA">
                <a:solidFill>
                  <a:schemeClr val="bg1"/>
                </a:solidFill>
              </a:rPr>
            </a:br>
            <a:r>
              <a:rPr lang="en-CA">
                <a:solidFill>
                  <a:schemeClr val="bg1"/>
                </a:solidFill>
              </a:rPr>
              <a:t>counteracting weight loss </a:t>
            </a:r>
          </a:p>
        </p:txBody>
      </p:sp>
    </p:spTree>
    <p:extLst>
      <p:ext uri="{BB962C8B-B14F-4D97-AF65-F5344CB8AC3E}">
        <p14:creationId xmlns:p14="http://schemas.microsoft.com/office/powerpoint/2010/main" val="309843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F4BB-EC06-4E2E-869B-7AB4648C35C3}"/>
              </a:ext>
            </a:extLst>
          </p:cNvPr>
          <p:cNvSpPr>
            <a:spLocks noGrp="1"/>
          </p:cNvSpPr>
          <p:nvPr>
            <p:ph type="ctrTitle"/>
          </p:nvPr>
        </p:nvSpPr>
        <p:spPr/>
        <p:txBody>
          <a:bodyPr>
            <a:normAutofit fontScale="90000"/>
          </a:bodyPr>
          <a:lstStyle/>
          <a:p>
            <a:r>
              <a:rPr lang="en-CA"/>
              <a:t>Pathophysiology of Obesity: Appetite Regulation and Metabolic Adaptation</a:t>
            </a:r>
          </a:p>
        </p:txBody>
      </p:sp>
      <p:sp>
        <p:nvSpPr>
          <p:cNvPr id="3" name="Subtitle 2">
            <a:extLst>
              <a:ext uri="{FF2B5EF4-FFF2-40B4-BE49-F238E27FC236}">
                <a16:creationId xmlns:a16="http://schemas.microsoft.com/office/drawing/2014/main" id="{98CE8DAF-7E7D-4BB4-944F-2025D4BAD2AF}"/>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6980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7751-2A89-4F10-B086-EC2DCB5E149F}"/>
              </a:ext>
            </a:extLst>
          </p:cNvPr>
          <p:cNvSpPr>
            <a:spLocks noGrp="1"/>
          </p:cNvSpPr>
          <p:nvPr>
            <p:ph type="title"/>
          </p:nvPr>
        </p:nvSpPr>
        <p:spPr/>
        <p:txBody>
          <a:bodyPr>
            <a:normAutofit/>
          </a:bodyPr>
          <a:lstStyle/>
          <a:p>
            <a:r>
              <a:rPr lang="en-CA"/>
              <a:t>Clinical impact of weight regain</a:t>
            </a:r>
            <a:br>
              <a:rPr lang="en-CA" sz="3600"/>
            </a:br>
            <a:r>
              <a:rPr lang="en-US" sz="2800"/>
              <a:t>Longitudinal Assessment of Bariatric Surgery (LABS) cohort</a:t>
            </a:r>
            <a:endParaRPr lang="en-CA" sz="3600"/>
          </a:p>
        </p:txBody>
      </p:sp>
      <p:sp>
        <p:nvSpPr>
          <p:cNvPr id="3" name="Text Placeholder 2">
            <a:extLst>
              <a:ext uri="{FF2B5EF4-FFF2-40B4-BE49-F238E27FC236}">
                <a16:creationId xmlns:a16="http://schemas.microsoft.com/office/drawing/2014/main" id="{09283CAB-380A-4946-94BD-E46A75322ACA}"/>
              </a:ext>
            </a:extLst>
          </p:cNvPr>
          <p:cNvSpPr>
            <a:spLocks noGrp="1"/>
          </p:cNvSpPr>
          <p:nvPr>
            <p:ph type="body" sz="quarter" idx="13"/>
          </p:nvPr>
        </p:nvSpPr>
        <p:spPr/>
        <p:txBody>
          <a:bodyPr/>
          <a:lstStyle/>
          <a:p>
            <a:r>
              <a:rPr lang="en-US" sz="1000" i="0"/>
              <a:t>HRQL, health-related quality of life.</a:t>
            </a:r>
            <a:br>
              <a:rPr lang="en-US" sz="1000" i="0"/>
            </a:br>
            <a:r>
              <a:rPr lang="en-US" sz="1000" i="0"/>
              <a:t>King et al. JAMA 2018;320:1560–69.</a:t>
            </a:r>
            <a:endParaRPr lang="en-US" sz="1000" i="0">
              <a:highlight>
                <a:srgbClr val="FFFF00"/>
              </a:highlight>
            </a:endParaRPr>
          </a:p>
        </p:txBody>
      </p:sp>
      <p:graphicFrame>
        <p:nvGraphicFramePr>
          <p:cNvPr id="14" name="Content Placeholder 8">
            <a:extLst>
              <a:ext uri="{FF2B5EF4-FFF2-40B4-BE49-F238E27FC236}">
                <a16:creationId xmlns:a16="http://schemas.microsoft.com/office/drawing/2014/main" id="{D7B8C991-2317-4924-B52C-89CE09894555}"/>
              </a:ext>
            </a:extLst>
          </p:cNvPr>
          <p:cNvGraphicFramePr>
            <a:graphicFrameLocks/>
          </p:cNvGraphicFramePr>
          <p:nvPr>
            <p:extLst>
              <p:ext uri="{D42A27DB-BD31-4B8C-83A1-F6EECF244321}">
                <p14:modId xmlns:p14="http://schemas.microsoft.com/office/powerpoint/2010/main" val="760882062"/>
              </p:ext>
            </p:extLst>
          </p:nvPr>
        </p:nvGraphicFramePr>
        <p:xfrm>
          <a:off x="424543" y="1790285"/>
          <a:ext cx="11582400" cy="4320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458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EBB9-2FFC-4B3B-93CD-F3D937FC7ECA}"/>
              </a:ext>
            </a:extLst>
          </p:cNvPr>
          <p:cNvSpPr>
            <a:spLocks noGrp="1"/>
          </p:cNvSpPr>
          <p:nvPr>
            <p:ph type="title"/>
          </p:nvPr>
        </p:nvSpPr>
        <p:spPr/>
        <p:txBody>
          <a:bodyPr>
            <a:normAutofit/>
          </a:bodyPr>
          <a:lstStyle/>
          <a:p>
            <a:r>
              <a:rPr lang="en-CA" sz="3600"/>
              <a:t>Key takeaways</a:t>
            </a:r>
          </a:p>
        </p:txBody>
      </p:sp>
      <p:sp>
        <p:nvSpPr>
          <p:cNvPr id="3" name="Content Placeholder 2">
            <a:extLst>
              <a:ext uri="{FF2B5EF4-FFF2-40B4-BE49-F238E27FC236}">
                <a16:creationId xmlns:a16="http://schemas.microsoft.com/office/drawing/2014/main" id="{E9A3A83B-6DDC-460E-9C40-2981E7C53A19}"/>
              </a:ext>
            </a:extLst>
          </p:cNvPr>
          <p:cNvSpPr>
            <a:spLocks noGrp="1"/>
          </p:cNvSpPr>
          <p:nvPr>
            <p:ph idx="1"/>
          </p:nvPr>
        </p:nvSpPr>
        <p:spPr/>
        <p:txBody>
          <a:bodyPr vert="horz" lIns="91440" tIns="45720" rIns="91440" bIns="45720" rtlCol="0" anchor="t">
            <a:normAutofit/>
          </a:bodyPr>
          <a:lstStyle/>
          <a:p>
            <a:r>
              <a:rPr lang="en-GB" sz="2400">
                <a:ea typeface="Apis For Office" panose="020B0504010101010104" pitchFamily="34" charset="0"/>
                <a:cs typeface="Arial" panose="020B0604020202020204" pitchFamily="34" charset="0"/>
              </a:rPr>
              <a:t>Obesity is a chronic disease that occurs as a result of energy dysregulation causing excess caloric input and adiposity </a:t>
            </a:r>
          </a:p>
          <a:p>
            <a:r>
              <a:rPr lang="en-GB" sz="2400">
                <a:ea typeface="Apis For Office" panose="020B0504010101010104" pitchFamily="34" charset="0"/>
                <a:cs typeface="Arial" panose="020B0604020202020204" pitchFamily="34" charset="0"/>
              </a:rPr>
              <a:t>Long term energy balance is centrally regulated by peripheral input on energy stores and nutritional state via neural and endocrine pathways</a:t>
            </a:r>
          </a:p>
          <a:p>
            <a:r>
              <a:rPr lang="en-GB" sz="2400">
                <a:ea typeface="Apis For Office" panose="020B0504010101010104" pitchFamily="34" charset="0"/>
                <a:cs typeface="Arial"/>
              </a:rPr>
              <a:t>The body demonstrates a variety of adaptations to weight loss that promote weight regain after a caloric deficit</a:t>
            </a:r>
            <a:endParaRPr lang="en-US" sz="2400"/>
          </a:p>
          <a:p>
            <a:r>
              <a:rPr lang="en-US" sz="2400"/>
              <a:t>Although bariatric surgery provides the largest and most durable weight losses of any obesity intervention, weight regain is common and significant</a:t>
            </a:r>
          </a:p>
        </p:txBody>
      </p:sp>
      <p:sp>
        <p:nvSpPr>
          <p:cNvPr id="4" name="Text Placeholder 3">
            <a:extLst>
              <a:ext uri="{FF2B5EF4-FFF2-40B4-BE49-F238E27FC236}">
                <a16:creationId xmlns:a16="http://schemas.microsoft.com/office/drawing/2014/main" id="{D9B45121-4B55-496D-9F64-98E81A7C7940}"/>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520340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49470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200">
                <a:latin typeface="Arial" panose="020B0604020202020204" pitchFamily="34" charset="0"/>
                <a:cs typeface="Times New Roman" panose="02020603050405020304" pitchFamily="18" charset="0"/>
              </a:rPr>
              <a:t>John is a 55-year-old man from Montgomery, AL and is home for the holidays. He has just finished eating a large Thanksgiving meal and no longer feels hungry. Which hormone secreted by the gut contributes to the reduction of his appetite?</a:t>
            </a:r>
          </a:p>
          <a:p>
            <a:pPr lvl="1">
              <a:lnSpc>
                <a:spcPct val="107000"/>
              </a:lnSpc>
              <a:spcBef>
                <a:spcPts val="0"/>
              </a:spcBef>
              <a:buFont typeface="+mj-lt"/>
              <a:buAutoNum type="alphaLcPeriod"/>
            </a:pPr>
            <a:r>
              <a:rPr lang="en-US" sz="1200">
                <a:latin typeface="Arial" panose="020B0604020202020204" pitchFamily="34" charset="0"/>
                <a:ea typeface="Calibri" panose="020F0502020204030204" pitchFamily="34" charset="0"/>
                <a:cs typeface="Times New Roman" panose="02020603050405020304" pitchFamily="18" charset="0"/>
              </a:rPr>
              <a:t>amylin</a:t>
            </a:r>
          </a:p>
          <a:p>
            <a:pPr lvl="1">
              <a:lnSpc>
                <a:spcPct val="107000"/>
              </a:lnSpc>
              <a:spcBef>
                <a:spcPts val="0"/>
              </a:spcBef>
              <a:buFont typeface="+mj-lt"/>
              <a:buAutoNum type="alphaLcPeriod"/>
            </a:pPr>
            <a:r>
              <a:rPr lang="en-US" sz="1200">
                <a:latin typeface="Arial" panose="020B0604020202020204" pitchFamily="34" charset="0"/>
                <a:ea typeface="Calibri" panose="020F0502020204030204" pitchFamily="34" charset="0"/>
                <a:cs typeface="Times New Roman" panose="02020603050405020304" pitchFamily="18" charset="0"/>
              </a:rPr>
              <a:t>leptin</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latin typeface="Arial" panose="020B0604020202020204" pitchFamily="34" charset="0"/>
                <a:ea typeface="Calibri" panose="020F0502020204030204" pitchFamily="34" charset="0"/>
                <a:cs typeface="Times New Roman" panose="02020603050405020304" pitchFamily="18" charset="0"/>
              </a:rPr>
              <a:t>glucagon-like peptide-1</a:t>
            </a:r>
          </a:p>
          <a:p>
            <a:pPr lvl="1">
              <a:lnSpc>
                <a:spcPct val="107000"/>
              </a:lnSpc>
              <a:spcBef>
                <a:spcPts val="0"/>
              </a:spcBef>
              <a:buFont typeface="+mj-lt"/>
              <a:buAutoNum type="alphaLcPeriod"/>
            </a:pPr>
            <a:r>
              <a:rPr lang="en-CA" sz="1200">
                <a:latin typeface="Arial" panose="020B0604020202020204" pitchFamily="34" charset="0"/>
                <a:ea typeface="Calibri" panose="020F0502020204030204" pitchFamily="34" charset="0"/>
                <a:cs typeface="Times New Roman" panose="02020603050405020304" pitchFamily="18" charset="0"/>
              </a:rPr>
              <a:t>ghrelin</a:t>
            </a:r>
          </a:p>
          <a:p>
            <a:pPr>
              <a:lnSpc>
                <a:spcPct val="107000"/>
              </a:lnSpc>
              <a:spcAft>
                <a:spcPts val="800"/>
              </a:spcAft>
              <a:buFont typeface="+mj-lt"/>
              <a:buAutoNum type="arabicPeriod"/>
            </a:pPr>
            <a:r>
              <a:rPr lang="en-US" sz="1200">
                <a:latin typeface="Arial" panose="020B0604020202020204" pitchFamily="34" charset="0"/>
                <a:cs typeface="Times New Roman" panose="02020603050405020304" pitchFamily="18" charset="0"/>
              </a:rPr>
              <a:t>John also has obesity and suffers from type 2 diabetes and cardiovascular disease. In both diseases, obesity-related systemic inflammation leads to which of the following increased effects in the liver?</a:t>
            </a: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glucose uptake</a:t>
            </a:r>
          </a:p>
          <a:p>
            <a:pPr lvl="1">
              <a:lnSpc>
                <a:spcPct val="107000"/>
              </a:lnSpc>
              <a:spcBef>
                <a:spcPts val="0"/>
              </a:spcBef>
              <a:buFont typeface="+mj-lt"/>
              <a:buAutoNum type="alphaLcPeriod"/>
            </a:pPr>
            <a:r>
              <a:rPr lang="en-CA" sz="1200">
                <a:latin typeface="Arial" panose="020B0604020202020204" pitchFamily="34" charset="0"/>
                <a:cs typeface="Times New Roman" panose="02020603050405020304" pitchFamily="18" charset="0"/>
              </a:rPr>
              <a:t>glucose production</a:t>
            </a:r>
          </a:p>
          <a:p>
            <a:pPr lvl="1">
              <a:lnSpc>
                <a:spcPct val="107000"/>
              </a:lnSpc>
              <a:spcBef>
                <a:spcPts val="0"/>
              </a:spcBef>
              <a:buFont typeface="+mj-lt"/>
              <a:buAutoNum type="alphaLcPeriod"/>
            </a:pPr>
            <a:r>
              <a:rPr lang="en-CA" sz="1200">
                <a:latin typeface="Arial" panose="020B0604020202020204" pitchFamily="34" charset="0"/>
                <a:cs typeface="Times New Roman" panose="02020603050405020304" pitchFamily="18" charset="0"/>
              </a:rPr>
              <a:t>insulin secretion</a:t>
            </a:r>
          </a:p>
          <a:p>
            <a:pPr lvl="1">
              <a:lnSpc>
                <a:spcPct val="107000"/>
              </a:lnSpc>
              <a:spcBef>
                <a:spcPts val="0"/>
              </a:spcBef>
              <a:buFont typeface="+mj-lt"/>
              <a:buAutoNum type="alphaLcPeriod"/>
            </a:pPr>
            <a:r>
              <a:rPr lang="en-CA" sz="1200">
                <a:latin typeface="Arial" panose="020B0604020202020204" pitchFamily="34" charset="0"/>
                <a:cs typeface="Times New Roman" panose="02020603050405020304" pitchFamily="18" charset="0"/>
              </a:rPr>
              <a:t>triglyceride uptake</a:t>
            </a:r>
          </a:p>
          <a:p>
            <a:pPr>
              <a:lnSpc>
                <a:spcPct val="107000"/>
              </a:lnSpc>
              <a:spcAft>
                <a:spcPts val="800"/>
              </a:spcAft>
              <a:buFont typeface="+mj-lt"/>
              <a:buAutoNum type="arabicPeriod"/>
            </a:pPr>
            <a:r>
              <a:rPr lang="en-CA" sz="1200">
                <a:latin typeface="Arial" panose="020B0604020202020204" pitchFamily="34" charset="0"/>
                <a:cs typeface="Times New Roman" panose="02020603050405020304" pitchFamily="18" charset="0"/>
              </a:rPr>
              <a:t>John is a 48-year-old man with a body mass index (BMI) of 36 kg/m</a:t>
            </a:r>
            <a:r>
              <a:rPr lang="en-CA" sz="1200" baseline="30000">
                <a:latin typeface="Arial" panose="020B0604020202020204" pitchFamily="34" charset="0"/>
                <a:cs typeface="Times New Roman" panose="02020603050405020304" pitchFamily="18" charset="0"/>
              </a:rPr>
              <a:t>2</a:t>
            </a:r>
            <a:r>
              <a:rPr lang="en-CA" sz="1200">
                <a:latin typeface="Arial" panose="020B0604020202020204" pitchFamily="34" charset="0"/>
                <a:cs typeface="Times New Roman" panose="02020603050405020304" pitchFamily="18" charset="0"/>
              </a:rPr>
              <a:t>. He has recently made some lifestyle-based changes, which include caloric restriction and increased exercise. However, he finds it challenging to lose the weight and keep it off. Regardless of the intervention, what metabolic adaptation following weight loss makes it difficult for John to maintain the weight loss?</a:t>
            </a: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decreased resting metabolic rate</a:t>
            </a:r>
          </a:p>
          <a:p>
            <a:pPr lvl="1">
              <a:lnSpc>
                <a:spcPct val="107000"/>
              </a:lnSpc>
              <a:spcBef>
                <a:spcPts val="0"/>
              </a:spcBef>
              <a:buFont typeface="+mj-lt"/>
              <a:buAutoNum type="alphaLcPeriod"/>
            </a:pPr>
            <a:r>
              <a:rPr lang="en-CA" sz="1200">
                <a:latin typeface="Arial" panose="020B0604020202020204" pitchFamily="34" charset="0"/>
                <a:cs typeface="Times New Roman" panose="02020603050405020304" pitchFamily="18" charset="0"/>
              </a:rPr>
              <a:t>decreased levels of ghrelin</a:t>
            </a:r>
          </a:p>
          <a:p>
            <a:pPr lvl="1">
              <a:lnSpc>
                <a:spcPct val="107000"/>
              </a:lnSpc>
              <a:spcBef>
                <a:spcPts val="0"/>
              </a:spcBef>
              <a:buFont typeface="+mj-lt"/>
              <a:buAutoNum type="alphaLcPeriod"/>
            </a:pPr>
            <a:r>
              <a:rPr lang="en-CA" sz="1200">
                <a:latin typeface="Arial" panose="020B0604020202020204" pitchFamily="34" charset="0"/>
                <a:cs typeface="Times New Roman" panose="02020603050405020304" pitchFamily="18" charset="0"/>
              </a:rPr>
              <a:t>increased levels of amylin</a:t>
            </a:r>
          </a:p>
          <a:p>
            <a:pPr lvl="1">
              <a:lnSpc>
                <a:spcPct val="107000"/>
              </a:lnSpc>
              <a:spcBef>
                <a:spcPts val="0"/>
              </a:spcBef>
              <a:buFont typeface="+mj-lt"/>
              <a:buAutoNum type="alphaLcPeriod"/>
            </a:pPr>
            <a:r>
              <a:rPr lang="en-CA" sz="1200">
                <a:latin typeface="Arial" panose="020B0604020202020204" pitchFamily="34" charset="0"/>
                <a:cs typeface="Times New Roman" panose="02020603050405020304" pitchFamily="18" charset="0"/>
              </a:rPr>
              <a:t>decreased fat mass</a:t>
            </a:r>
          </a:p>
          <a:p>
            <a:pPr>
              <a:lnSpc>
                <a:spcPct val="107000"/>
              </a:lnSpc>
              <a:spcAft>
                <a:spcPts val="800"/>
              </a:spcAft>
              <a:buFont typeface="+mj-lt"/>
              <a:buAutoNum type="arabicPeriod"/>
            </a:pPr>
            <a:endParaRPr lang="en-CA" sz="120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9318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2214219"/>
            <a:ext cx="11009014" cy="1477328"/>
          </a:xfrm>
          <a:prstGeom prst="rect">
            <a:avLst/>
          </a:prstGeom>
          <a:noFill/>
        </p:spPr>
        <p:txBody>
          <a:bodyPr wrap="square" rtlCol="0">
            <a:spAutoFit/>
          </a:bodyPr>
          <a:lstStyle/>
          <a:p>
            <a:pPr algn="ctr"/>
            <a:r>
              <a:rPr lang="en-US" b="0" i="0">
                <a:effectLst/>
                <a:latin typeface="Arial" panose="020B0604020202020204" pitchFamily="34" charset="0"/>
                <a:cs typeface="Arial" panose="020B0604020202020204" pitchFamily="34" charset="0"/>
              </a:rPr>
              <a:t>Thank you for using the FORWARD: Focus on Obesity Education curriculum. To help us grow and improve the curriculum, we ask that you consider the following voluntary survey</a:t>
            </a:r>
            <a:br>
              <a:rPr lang="en-US">
                <a:latin typeface="Arial" panose="020B0604020202020204" pitchFamily="34" charset="0"/>
                <a:cs typeface="Arial" panose="020B0604020202020204" pitchFamily="34" charset="0"/>
              </a:rPr>
            </a:br>
            <a:br>
              <a:rPr lang="en-US" b="1" i="0">
                <a:effectLst/>
                <a:latin typeface="Arial" panose="020B0604020202020204" pitchFamily="34" charset="0"/>
                <a:cs typeface="Arial" panose="020B0604020202020204" pitchFamily="34" charset="0"/>
              </a:rPr>
            </a:br>
            <a:r>
              <a:rPr lang="en-US" b="1" i="0">
                <a:effectLst/>
                <a:latin typeface="Arial" panose="020B0604020202020204" pitchFamily="34" charset="0"/>
                <a:cs typeface="Arial" panose="020B0604020202020204" pitchFamily="34" charset="0"/>
              </a:rPr>
              <a:t>Participation in this survey is entirely voluntary and will not affect your access to and/or viewing abilities of this curriculum, now or in the future</a:t>
            </a:r>
            <a:endParaRPr lang="en-CA">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5E276C-3FA5-C362-3648-32C1F5C7E1A5}"/>
              </a:ext>
            </a:extLst>
          </p:cNvPr>
          <p:cNvSpPr txBox="1"/>
          <p:nvPr/>
        </p:nvSpPr>
        <p:spPr>
          <a:xfrm>
            <a:off x="3047246" y="4092224"/>
            <a:ext cx="6097508" cy="400110"/>
          </a:xfrm>
          <a:prstGeom prst="rect">
            <a:avLst/>
          </a:prstGeom>
          <a:noFill/>
        </p:spPr>
        <p:txBody>
          <a:bodyPr wrap="square">
            <a:spAutoFit/>
          </a:bodyPr>
          <a:lstStyle/>
          <a:p>
            <a:pPr algn="ctr"/>
            <a:r>
              <a:rPr lang="en-US" sz="2000">
                <a:hlinkClick r:id="rId2"/>
              </a:rPr>
              <a:t>FORWARD: Focus on Obesity Education survey</a:t>
            </a:r>
            <a:r>
              <a:rPr lang="en-CA" sz="2000"/>
              <a:t> </a:t>
            </a:r>
          </a:p>
        </p:txBody>
      </p:sp>
      <p:grpSp>
        <p:nvGrpSpPr>
          <p:cNvPr id="8" name="Group 7">
            <a:extLst>
              <a:ext uri="{FF2B5EF4-FFF2-40B4-BE49-F238E27FC236}">
                <a16:creationId xmlns:a16="http://schemas.microsoft.com/office/drawing/2014/main" id="{3299104E-3A49-ADD1-8096-220F538969E0}"/>
              </a:ext>
            </a:extLst>
          </p:cNvPr>
          <p:cNvGrpSpPr/>
          <p:nvPr/>
        </p:nvGrpSpPr>
        <p:grpSpPr>
          <a:xfrm>
            <a:off x="8524187" y="4247014"/>
            <a:ext cx="290793" cy="358788"/>
            <a:chOff x="-5907786" y="1844679"/>
            <a:chExt cx="493654" cy="609085"/>
          </a:xfrm>
        </p:grpSpPr>
        <p:sp>
          <p:nvSpPr>
            <p:cNvPr id="9" name="Freeform 256">
              <a:extLst>
                <a:ext uri="{FF2B5EF4-FFF2-40B4-BE49-F238E27FC236}">
                  <a16:creationId xmlns:a16="http://schemas.microsoft.com/office/drawing/2014/main" id="{DFC32D82-2ABC-EC8F-5336-BB43E67A959D}"/>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7">
              <a:extLst>
                <a:ext uri="{FF2B5EF4-FFF2-40B4-BE49-F238E27FC236}">
                  <a16:creationId xmlns:a16="http://schemas.microsoft.com/office/drawing/2014/main" id="{961FBC5E-71A4-4A33-3648-752491362BB7}"/>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8">
              <a:extLst>
                <a:ext uri="{FF2B5EF4-FFF2-40B4-BE49-F238E27FC236}">
                  <a16:creationId xmlns:a16="http://schemas.microsoft.com/office/drawing/2014/main" id="{C945C4C4-1741-EB54-23FB-6A684A01869B}"/>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9">
              <a:extLst>
                <a:ext uri="{FF2B5EF4-FFF2-40B4-BE49-F238E27FC236}">
                  <a16:creationId xmlns:a16="http://schemas.microsoft.com/office/drawing/2014/main" id="{EB5DE36A-D5EE-78E0-120A-891A87836B9E}"/>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0">
              <a:extLst>
                <a:ext uri="{FF2B5EF4-FFF2-40B4-BE49-F238E27FC236}">
                  <a16:creationId xmlns:a16="http://schemas.microsoft.com/office/drawing/2014/main" id="{9859C612-63D6-0975-D195-DB546638B3EA}"/>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1">
              <a:extLst>
                <a:ext uri="{FF2B5EF4-FFF2-40B4-BE49-F238E27FC236}">
                  <a16:creationId xmlns:a16="http://schemas.microsoft.com/office/drawing/2014/main" id="{53A9AE5F-CA19-CF12-92DA-41AFA739A7E9}"/>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2">
              <a:extLst>
                <a:ext uri="{FF2B5EF4-FFF2-40B4-BE49-F238E27FC236}">
                  <a16:creationId xmlns:a16="http://schemas.microsoft.com/office/drawing/2014/main" id="{0EBF725E-5DE8-343B-687D-916A46624A22}"/>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3">
              <a:extLst>
                <a:ext uri="{FF2B5EF4-FFF2-40B4-BE49-F238E27FC236}">
                  <a16:creationId xmlns:a16="http://schemas.microsoft.com/office/drawing/2014/main" id="{BB662636-2B19-69F1-1405-05C39A551F40}"/>
                </a:ext>
              </a:extLst>
            </p:cNvPr>
            <p:cNvSpPr>
              <a:spLocks/>
            </p:cNvSpPr>
            <p:nvPr/>
          </p:nvSpPr>
          <p:spPr bwMode="auto">
            <a:xfrm>
              <a:off x="-5773935" y="1972390"/>
              <a:ext cx="359803" cy="481374"/>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327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Novo Nordisk Inc. provided funding support for the FORWARD: Focus on Obesity Education curriculum. A third-party provider developed the content in consultation with Novo Nordisk Inc. and leading obesity clinician experts. FORWARD relies exclusively on open-source materials available to the general public.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10" name="TextBox 9">
            <a:extLst>
              <a:ext uri="{FF2B5EF4-FFF2-40B4-BE49-F238E27FC236}">
                <a16:creationId xmlns:a16="http://schemas.microsoft.com/office/drawing/2014/main" id="{AF713C9E-857B-44EC-9864-A9452EE3A26F}"/>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graphicFrame>
        <p:nvGraphicFramePr>
          <p:cNvPr id="6" name="Object 5">
            <a:extLst>
              <a:ext uri="{FF2B5EF4-FFF2-40B4-BE49-F238E27FC236}">
                <a16:creationId xmlns:a16="http://schemas.microsoft.com/office/drawing/2014/main" id="{55AF8194-4CC1-FD2B-F735-12A39D510D99}"/>
              </a:ext>
            </a:extLst>
          </p:cNvPr>
          <p:cNvGraphicFramePr>
            <a:graphicFrameLocks noChangeAspect="1"/>
          </p:cNvGraphicFramePr>
          <p:nvPr/>
        </p:nvGraphicFramePr>
        <p:xfrm>
          <a:off x="9844088" y="4624388"/>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5AF8194-4CC1-FD2B-F735-12A39D510D99}"/>
                          </a:ext>
                        </a:extLst>
                      </p:cNvPr>
                      <p:cNvPicPr/>
                      <p:nvPr/>
                    </p:nvPicPr>
                    <p:blipFill>
                      <a:blip r:embed="rId4"/>
                      <a:stretch>
                        <a:fillRect/>
                      </a:stretch>
                    </p:blipFill>
                    <p:spPr>
                      <a:xfrm>
                        <a:off x="9844088" y="4624388"/>
                        <a:ext cx="938212" cy="790575"/>
                      </a:xfrm>
                      <a:prstGeom prst="rect">
                        <a:avLst/>
                      </a:prstGeom>
                    </p:spPr>
                  </p:pic>
                </p:oleObj>
              </mc:Fallback>
            </mc:AlternateContent>
          </a:graphicData>
        </a:graphic>
      </p:graphicFrame>
    </p:spTree>
    <p:extLst>
      <p:ext uri="{BB962C8B-B14F-4D97-AF65-F5344CB8AC3E}">
        <p14:creationId xmlns:p14="http://schemas.microsoft.com/office/powerpoint/2010/main" val="153953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p:txBody>
          <a:bodyPr>
            <a:normAutofit/>
          </a:bodyPr>
          <a:lstStyle/>
          <a:p>
            <a:r>
              <a:rPr lang="en-US"/>
              <a:t>Learning outcomes</a:t>
            </a:r>
            <a:endParaRPr lang="en-CA"/>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p:txBody>
          <a:bodyPr>
            <a:normAutofit/>
          </a:bodyPr>
          <a:lstStyle/>
          <a:p>
            <a:pPr marL="0" indent="0">
              <a:buNone/>
            </a:pPr>
            <a:r>
              <a:rPr lang="en-US"/>
              <a:t>After completing this module, the learner will be able to:</a:t>
            </a:r>
            <a:br>
              <a:rPr lang="en-US"/>
            </a:br>
            <a:endParaRPr lang="en-US"/>
          </a:p>
          <a:p>
            <a:pPr marL="914400" lvl="1" indent="-457200">
              <a:buFont typeface="+mj-lt"/>
              <a:buAutoNum type="arabicPeriod"/>
            </a:pPr>
            <a:r>
              <a:rPr lang="en-US"/>
              <a:t>Demonstrate a working knowledge of the biology of obesity including energy homeostasis and body weight regulation mechanisms</a:t>
            </a:r>
          </a:p>
          <a:p>
            <a:pPr marL="914400" lvl="1" indent="-457200">
              <a:buFont typeface="+mj-lt"/>
              <a:buAutoNum type="arabicPeriod"/>
            </a:pPr>
            <a:r>
              <a:rPr lang="en-US"/>
              <a:t>Demonstrate a working knowledge of metabolic adaptation physiology</a:t>
            </a:r>
            <a:endParaRPr lang="en-CA"/>
          </a:p>
        </p:txBody>
      </p:sp>
    </p:spTree>
    <p:extLst>
      <p:ext uri="{BB962C8B-B14F-4D97-AF65-F5344CB8AC3E}">
        <p14:creationId xmlns:p14="http://schemas.microsoft.com/office/powerpoint/2010/main" val="151916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C776-DB86-4E0A-94A2-926911C552F5}"/>
              </a:ext>
            </a:extLst>
          </p:cNvPr>
          <p:cNvSpPr>
            <a:spLocks noGrp="1"/>
          </p:cNvSpPr>
          <p:nvPr>
            <p:ph type="title"/>
          </p:nvPr>
        </p:nvSpPr>
        <p:spPr/>
        <p:txBody>
          <a:bodyPr/>
          <a:lstStyle/>
          <a:p>
            <a:r>
              <a:rPr lang="en-CA" dirty="0"/>
              <a:t>Body weight regulation</a:t>
            </a:r>
            <a:br>
              <a:rPr lang="en-CA" dirty="0"/>
            </a:br>
            <a:r>
              <a:rPr lang="en-CA" sz="2800" dirty="0"/>
              <a:t>Historic perception</a:t>
            </a:r>
            <a:r>
              <a:rPr lang="en-CA" sz="2800" baseline="30000" dirty="0"/>
              <a:t>1–3</a:t>
            </a:r>
            <a:r>
              <a:rPr lang="en-CA" sz="2800" dirty="0"/>
              <a:t> </a:t>
            </a:r>
            <a:endParaRPr lang="en-CA" dirty="0"/>
          </a:p>
        </p:txBody>
      </p:sp>
      <p:sp>
        <p:nvSpPr>
          <p:cNvPr id="3" name="Text Placeholder 2">
            <a:extLst>
              <a:ext uri="{FF2B5EF4-FFF2-40B4-BE49-F238E27FC236}">
                <a16:creationId xmlns:a16="http://schemas.microsoft.com/office/drawing/2014/main" id="{FEAE6072-2298-433E-BC74-0471D8BCBA33}"/>
              </a:ext>
            </a:extLst>
          </p:cNvPr>
          <p:cNvSpPr>
            <a:spLocks noGrp="1"/>
          </p:cNvSpPr>
          <p:nvPr>
            <p:ph type="body" sz="quarter" idx="13"/>
          </p:nvPr>
        </p:nvSpPr>
        <p:spPr>
          <a:xfrm>
            <a:off x="647998" y="6210000"/>
            <a:ext cx="10515599" cy="324000"/>
          </a:xfrm>
        </p:spPr>
        <p:txBody>
          <a:bodyPr/>
          <a:lstStyle/>
          <a:p>
            <a:r>
              <a:rPr lang="en-US" sz="1000" i="0" dirty="0"/>
              <a:t>1. Badman and Flier. Science 2005;307:1909–14; 2. National Institutes of Health (NIH): National Heart Lung and Blood Institute (NHLBI). Overweight and obesity: causes. Available at: </a:t>
            </a:r>
            <a:r>
              <a:rPr lang="en-US" sz="1000" i="0" dirty="0">
                <a:hlinkClick r:id="rId3"/>
              </a:rPr>
              <a:t>https://www.nhlbi.nih.gov/health-topics/overweight-and-obesity</a:t>
            </a:r>
            <a:r>
              <a:rPr lang="en-US" sz="1000" i="0" dirty="0"/>
              <a:t>. Accessed Aug 2022; 3. Calcagno et al. J Am Coll </a:t>
            </a:r>
            <a:r>
              <a:rPr lang="en-US" sz="1000" i="0" dirty="0" err="1"/>
              <a:t>Nutr</a:t>
            </a:r>
            <a:r>
              <a:rPr lang="en-US" sz="1000" i="0" dirty="0"/>
              <a:t> 2019;38(6):547–51.</a:t>
            </a:r>
          </a:p>
        </p:txBody>
      </p:sp>
      <p:sp>
        <p:nvSpPr>
          <p:cNvPr id="4" name="TextBox 3">
            <a:extLst>
              <a:ext uri="{FF2B5EF4-FFF2-40B4-BE49-F238E27FC236}">
                <a16:creationId xmlns:a16="http://schemas.microsoft.com/office/drawing/2014/main" id="{0D8F00D3-18D0-4FD8-AD77-3218CAA6F578}"/>
              </a:ext>
            </a:extLst>
          </p:cNvPr>
          <p:cNvSpPr txBox="1"/>
          <p:nvPr/>
        </p:nvSpPr>
        <p:spPr>
          <a:xfrm>
            <a:off x="9150636" y="2018263"/>
            <a:ext cx="2306504" cy="1672253"/>
          </a:xfrm>
          <a:prstGeom prst="rect">
            <a:avLst/>
          </a:prstGeom>
          <a:noFill/>
        </p:spPr>
        <p:txBody>
          <a:bodyPr wrap="square" rtlCol="0">
            <a:spAutoFit/>
          </a:bodyPr>
          <a:lstStyle/>
          <a:p>
            <a:pPr marL="171450" marR="0" lvl="0" indent="-171450" algn="l" defTabSz="121908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ea typeface="+mn-ea"/>
                <a:cs typeface="Arial" charset="0"/>
              </a:rPr>
              <a:t>Physical activity </a:t>
            </a:r>
            <a:br>
              <a:rPr kumimoji="0" lang="en-US" sz="1600" b="0" i="0" u="none" strike="noStrike" kern="1200" cap="none" spc="0" normalizeH="0" baseline="0" noProof="0">
                <a:ln>
                  <a:noFill/>
                </a:ln>
                <a:effectLst/>
                <a:uLnTx/>
                <a:uFillTx/>
                <a:ea typeface="+mn-ea"/>
                <a:cs typeface="Arial" charset="0"/>
              </a:rPr>
            </a:br>
            <a:r>
              <a:rPr kumimoji="0" lang="en-US" sz="1600" b="0" i="0" u="none" strike="noStrike" kern="1200" cap="none" spc="0" normalizeH="0" baseline="0" noProof="0">
                <a:ln>
                  <a:noFill/>
                </a:ln>
                <a:effectLst/>
                <a:uLnTx/>
                <a:uFillTx/>
                <a:ea typeface="+mn-ea"/>
                <a:cs typeface="Arial" charset="0"/>
              </a:rPr>
              <a:t>(30%)</a:t>
            </a:r>
          </a:p>
          <a:p>
            <a:pPr marL="171450" marR="0" lvl="0" indent="-171450" algn="l" defTabSz="121908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ea typeface="+mn-ea"/>
                <a:cs typeface="Arial" charset="0"/>
              </a:rPr>
              <a:t>Thermic effect of food (10%)</a:t>
            </a:r>
          </a:p>
          <a:p>
            <a:pPr marL="171450" marR="0" lvl="0" indent="-171450" algn="l" defTabSz="121908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ea typeface="+mn-ea"/>
                <a:cs typeface="Arial" charset="0"/>
              </a:rPr>
              <a:t>Resting metabolic rate (60%)</a:t>
            </a:r>
          </a:p>
        </p:txBody>
      </p:sp>
      <p:sp>
        <p:nvSpPr>
          <p:cNvPr id="5" name="TextBox 4">
            <a:extLst>
              <a:ext uri="{FF2B5EF4-FFF2-40B4-BE49-F238E27FC236}">
                <a16:creationId xmlns:a16="http://schemas.microsoft.com/office/drawing/2014/main" id="{20B8444C-17C3-40D0-93D5-1E75E4BE0A39}"/>
              </a:ext>
            </a:extLst>
          </p:cNvPr>
          <p:cNvSpPr txBox="1"/>
          <p:nvPr/>
        </p:nvSpPr>
        <p:spPr>
          <a:xfrm>
            <a:off x="6230506" y="1674298"/>
            <a:ext cx="3234806"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a:ln>
                  <a:noFill/>
                </a:ln>
                <a:effectLst/>
                <a:uLnTx/>
                <a:uFillTx/>
                <a:ea typeface="+mn-ea"/>
                <a:cs typeface="Arial" charset="0"/>
              </a:rPr>
              <a:t>Energy expenditure</a:t>
            </a:r>
          </a:p>
        </p:txBody>
      </p:sp>
      <p:sp>
        <p:nvSpPr>
          <p:cNvPr id="6" name="TextBox 5">
            <a:extLst>
              <a:ext uri="{FF2B5EF4-FFF2-40B4-BE49-F238E27FC236}">
                <a16:creationId xmlns:a16="http://schemas.microsoft.com/office/drawing/2014/main" id="{A5941639-A0C4-490B-9863-38796BD1D32F}"/>
              </a:ext>
            </a:extLst>
          </p:cNvPr>
          <p:cNvSpPr txBox="1"/>
          <p:nvPr/>
        </p:nvSpPr>
        <p:spPr>
          <a:xfrm>
            <a:off x="6716233" y="4856883"/>
            <a:ext cx="2334567"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a:ln>
                  <a:noFill/>
                </a:ln>
                <a:effectLst/>
                <a:uLnTx/>
                <a:uFillTx/>
                <a:ea typeface="+mn-ea"/>
                <a:cs typeface="Arial" charset="0"/>
              </a:rPr>
              <a:t>↓ body weight</a:t>
            </a:r>
          </a:p>
        </p:txBody>
      </p:sp>
      <p:sp>
        <p:nvSpPr>
          <p:cNvPr id="7" name="TextBox 6">
            <a:extLst>
              <a:ext uri="{FF2B5EF4-FFF2-40B4-BE49-F238E27FC236}">
                <a16:creationId xmlns:a16="http://schemas.microsoft.com/office/drawing/2014/main" id="{BD76CC6B-3EAD-438D-A75E-BBD273A825A7}"/>
              </a:ext>
            </a:extLst>
          </p:cNvPr>
          <p:cNvSpPr txBox="1"/>
          <p:nvPr/>
        </p:nvSpPr>
        <p:spPr>
          <a:xfrm>
            <a:off x="1745638" y="4856883"/>
            <a:ext cx="2334567"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a:ln>
                  <a:noFill/>
                </a:ln>
                <a:effectLst/>
                <a:uLnTx/>
                <a:uFillTx/>
                <a:ea typeface="+mn-ea"/>
                <a:cs typeface="Arial" charset="0"/>
              </a:rPr>
              <a:t>↑ body weight</a:t>
            </a:r>
          </a:p>
        </p:txBody>
      </p:sp>
      <p:sp>
        <p:nvSpPr>
          <p:cNvPr id="8" name="TextBox 7">
            <a:extLst>
              <a:ext uri="{FF2B5EF4-FFF2-40B4-BE49-F238E27FC236}">
                <a16:creationId xmlns:a16="http://schemas.microsoft.com/office/drawing/2014/main" id="{1C1FB43B-BB63-4F44-8C2B-D6AAC310EA8B}"/>
              </a:ext>
            </a:extLst>
          </p:cNvPr>
          <p:cNvSpPr txBox="1"/>
          <p:nvPr/>
        </p:nvSpPr>
        <p:spPr>
          <a:xfrm>
            <a:off x="1379230" y="1674298"/>
            <a:ext cx="2925766"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dirty="0">
                <a:ln>
                  <a:noFill/>
                </a:ln>
                <a:effectLst/>
                <a:uLnTx/>
                <a:uFillTx/>
                <a:ea typeface="+mn-ea"/>
                <a:cs typeface="Arial" charset="0"/>
              </a:rPr>
              <a:t>Energy intake</a:t>
            </a:r>
          </a:p>
        </p:txBody>
      </p:sp>
      <p:grpSp>
        <p:nvGrpSpPr>
          <p:cNvPr id="9" name="Group 8">
            <a:extLst>
              <a:ext uri="{FF2B5EF4-FFF2-40B4-BE49-F238E27FC236}">
                <a16:creationId xmlns:a16="http://schemas.microsoft.com/office/drawing/2014/main" id="{E4BA9C0D-B094-42C5-BE88-F255AB7D488D}"/>
              </a:ext>
            </a:extLst>
          </p:cNvPr>
          <p:cNvGrpSpPr/>
          <p:nvPr/>
        </p:nvGrpSpPr>
        <p:grpSpPr>
          <a:xfrm>
            <a:off x="6936798" y="2165837"/>
            <a:ext cx="1983478" cy="1561772"/>
            <a:chOff x="8103980" y="2255006"/>
            <a:chExt cx="2160542" cy="1701191"/>
          </a:xfrm>
        </p:grpSpPr>
        <p:sp>
          <p:nvSpPr>
            <p:cNvPr id="10" name="Freeform 197">
              <a:extLst>
                <a:ext uri="{FF2B5EF4-FFF2-40B4-BE49-F238E27FC236}">
                  <a16:creationId xmlns:a16="http://schemas.microsoft.com/office/drawing/2014/main" id="{B48EFA6A-EE4C-4D71-A738-10D84AB0FEED}"/>
                </a:ext>
              </a:extLst>
            </p:cNvPr>
            <p:cNvSpPr>
              <a:spLocks/>
            </p:cNvSpPr>
            <p:nvPr/>
          </p:nvSpPr>
          <p:spPr bwMode="auto">
            <a:xfrm rot="933377" flipH="1">
              <a:off x="9474948" y="2849958"/>
              <a:ext cx="789574" cy="911514"/>
            </a:xfrm>
            <a:custGeom>
              <a:avLst/>
              <a:gdLst>
                <a:gd name="T0" fmla="*/ 906 w 2182"/>
                <a:gd name="T1" fmla="*/ 0 h 2501"/>
                <a:gd name="T2" fmla="*/ 1109 w 2182"/>
                <a:gd name="T3" fmla="*/ 119 h 2501"/>
                <a:gd name="T4" fmla="*/ 1384 w 2182"/>
                <a:gd name="T5" fmla="*/ 421 h 2501"/>
                <a:gd name="T6" fmla="*/ 1598 w 2182"/>
                <a:gd name="T7" fmla="*/ 910 h 2501"/>
                <a:gd name="T8" fmla="*/ 1600 w 2182"/>
                <a:gd name="T9" fmla="*/ 917 h 2501"/>
                <a:gd name="T10" fmla="*/ 1658 w 2182"/>
                <a:gd name="T11" fmla="*/ 842 h 2501"/>
                <a:gd name="T12" fmla="*/ 1688 w 2182"/>
                <a:gd name="T13" fmla="*/ 619 h 2501"/>
                <a:gd name="T14" fmla="*/ 1659 w 2182"/>
                <a:gd name="T15" fmla="*/ 475 h 2501"/>
                <a:gd name="T16" fmla="*/ 1699 w 2182"/>
                <a:gd name="T17" fmla="*/ 511 h 2501"/>
                <a:gd name="T18" fmla="*/ 2022 w 2182"/>
                <a:gd name="T19" fmla="*/ 948 h 2501"/>
                <a:gd name="T20" fmla="*/ 2148 w 2182"/>
                <a:gd name="T21" fmla="*/ 1271 h 2501"/>
                <a:gd name="T22" fmla="*/ 2180 w 2182"/>
                <a:gd name="T23" fmla="*/ 1546 h 2501"/>
                <a:gd name="T24" fmla="*/ 2093 w 2182"/>
                <a:gd name="T25" fmla="*/ 1916 h 2501"/>
                <a:gd name="T26" fmla="*/ 1883 w 2182"/>
                <a:gd name="T27" fmla="*/ 2211 h 2501"/>
                <a:gd name="T28" fmla="*/ 1659 w 2182"/>
                <a:gd name="T29" fmla="*/ 2396 h 2501"/>
                <a:gd name="T30" fmla="*/ 1506 w 2182"/>
                <a:gd name="T31" fmla="*/ 2494 h 2501"/>
                <a:gd name="T32" fmla="*/ 1493 w 2182"/>
                <a:gd name="T33" fmla="*/ 2501 h 2501"/>
                <a:gd name="T34" fmla="*/ 1563 w 2182"/>
                <a:gd name="T35" fmla="*/ 1701 h 2501"/>
                <a:gd name="T36" fmla="*/ 1118 w 2182"/>
                <a:gd name="T37" fmla="*/ 1036 h 2501"/>
                <a:gd name="T38" fmla="*/ 917 w 2182"/>
                <a:gd name="T39" fmla="*/ 1721 h 2501"/>
                <a:gd name="T40" fmla="*/ 915 w 2182"/>
                <a:gd name="T41" fmla="*/ 1537 h 2501"/>
                <a:gd name="T42" fmla="*/ 847 w 2182"/>
                <a:gd name="T43" fmla="*/ 1364 h 2501"/>
                <a:gd name="T44" fmla="*/ 816 w 2182"/>
                <a:gd name="T45" fmla="*/ 1470 h 2501"/>
                <a:gd name="T46" fmla="*/ 664 w 2182"/>
                <a:gd name="T47" fmla="*/ 1779 h 2501"/>
                <a:gd name="T48" fmla="*/ 536 w 2182"/>
                <a:gd name="T49" fmla="*/ 2062 h 2501"/>
                <a:gd name="T50" fmla="*/ 540 w 2182"/>
                <a:gd name="T51" fmla="*/ 2275 h 2501"/>
                <a:gd name="T52" fmla="*/ 607 w 2182"/>
                <a:gd name="T53" fmla="*/ 2477 h 2501"/>
                <a:gd name="T54" fmla="*/ 611 w 2182"/>
                <a:gd name="T55" fmla="*/ 2500 h 2501"/>
                <a:gd name="T56" fmla="*/ 500 w 2182"/>
                <a:gd name="T57" fmla="*/ 2432 h 2501"/>
                <a:gd name="T58" fmla="*/ 299 w 2182"/>
                <a:gd name="T59" fmla="*/ 2285 h 2501"/>
                <a:gd name="T60" fmla="*/ 79 w 2182"/>
                <a:gd name="T61" fmla="*/ 2022 h 2501"/>
                <a:gd name="T62" fmla="*/ 11 w 2182"/>
                <a:gd name="T63" fmla="*/ 1652 h 2501"/>
                <a:gd name="T64" fmla="*/ 117 w 2182"/>
                <a:gd name="T65" fmla="*/ 1286 h 2501"/>
                <a:gd name="T66" fmla="*/ 265 w 2182"/>
                <a:gd name="T67" fmla="*/ 967 h 2501"/>
                <a:gd name="T68" fmla="*/ 322 w 2182"/>
                <a:gd name="T69" fmla="*/ 749 h 2501"/>
                <a:gd name="T70" fmla="*/ 324 w 2182"/>
                <a:gd name="T71" fmla="*/ 735 h 2501"/>
                <a:gd name="T72" fmla="*/ 423 w 2182"/>
                <a:gd name="T73" fmla="*/ 1139 h 2501"/>
                <a:gd name="T74" fmla="*/ 429 w 2182"/>
                <a:gd name="T75" fmla="*/ 1140 h 2501"/>
                <a:gd name="T76" fmla="*/ 470 w 2182"/>
                <a:gd name="T77" fmla="*/ 1089 h 2501"/>
                <a:gd name="T78" fmla="*/ 709 w 2182"/>
                <a:gd name="T79" fmla="*/ 742 h 2501"/>
                <a:gd name="T80" fmla="*/ 869 w 2182"/>
                <a:gd name="T81" fmla="*/ 379 h 2501"/>
                <a:gd name="T82" fmla="*/ 909 w 2182"/>
                <a:gd name="T83" fmla="*/ 92 h 2501"/>
                <a:gd name="T84" fmla="*/ 902 w 2182"/>
                <a:gd name="T85" fmla="*/ 0 h 2501"/>
                <a:gd name="T86" fmla="*/ 906 w 2182"/>
                <a:gd name="T87" fmla="*/ 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2" h="2501">
                  <a:moveTo>
                    <a:pt x="906" y="0"/>
                  </a:moveTo>
                  <a:cubicBezTo>
                    <a:pt x="977" y="33"/>
                    <a:pt x="1046" y="70"/>
                    <a:pt x="1109" y="119"/>
                  </a:cubicBezTo>
                  <a:cubicBezTo>
                    <a:pt x="1218" y="204"/>
                    <a:pt x="1309" y="306"/>
                    <a:pt x="1384" y="421"/>
                  </a:cubicBezTo>
                  <a:cubicBezTo>
                    <a:pt x="1483" y="572"/>
                    <a:pt x="1550" y="737"/>
                    <a:pt x="1598" y="910"/>
                  </a:cubicBezTo>
                  <a:cubicBezTo>
                    <a:pt x="1598" y="911"/>
                    <a:pt x="1599" y="913"/>
                    <a:pt x="1600" y="917"/>
                  </a:cubicBezTo>
                  <a:cubicBezTo>
                    <a:pt x="1628" y="898"/>
                    <a:pt x="1644" y="870"/>
                    <a:pt x="1658" y="842"/>
                  </a:cubicBezTo>
                  <a:cubicBezTo>
                    <a:pt x="1692" y="771"/>
                    <a:pt x="1697" y="696"/>
                    <a:pt x="1688" y="619"/>
                  </a:cubicBezTo>
                  <a:cubicBezTo>
                    <a:pt x="1682" y="571"/>
                    <a:pt x="1669" y="524"/>
                    <a:pt x="1659" y="475"/>
                  </a:cubicBezTo>
                  <a:cubicBezTo>
                    <a:pt x="1672" y="487"/>
                    <a:pt x="1686" y="498"/>
                    <a:pt x="1699" y="511"/>
                  </a:cubicBezTo>
                  <a:cubicBezTo>
                    <a:pt x="1829" y="640"/>
                    <a:pt x="1936" y="786"/>
                    <a:pt x="2022" y="948"/>
                  </a:cubicBezTo>
                  <a:cubicBezTo>
                    <a:pt x="2076" y="1051"/>
                    <a:pt x="2119" y="1158"/>
                    <a:pt x="2148" y="1271"/>
                  </a:cubicBezTo>
                  <a:cubicBezTo>
                    <a:pt x="2171" y="1361"/>
                    <a:pt x="2182" y="1453"/>
                    <a:pt x="2180" y="1546"/>
                  </a:cubicBezTo>
                  <a:cubicBezTo>
                    <a:pt x="2177" y="1675"/>
                    <a:pt x="2149" y="1799"/>
                    <a:pt x="2093" y="1916"/>
                  </a:cubicBezTo>
                  <a:cubicBezTo>
                    <a:pt x="2040" y="2027"/>
                    <a:pt x="1968" y="2124"/>
                    <a:pt x="1883" y="2211"/>
                  </a:cubicBezTo>
                  <a:cubicBezTo>
                    <a:pt x="1815" y="2280"/>
                    <a:pt x="1740" y="2343"/>
                    <a:pt x="1659" y="2396"/>
                  </a:cubicBezTo>
                  <a:cubicBezTo>
                    <a:pt x="1609" y="2430"/>
                    <a:pt x="1557" y="2462"/>
                    <a:pt x="1506" y="2494"/>
                  </a:cubicBezTo>
                  <a:cubicBezTo>
                    <a:pt x="1503" y="2496"/>
                    <a:pt x="1500" y="2497"/>
                    <a:pt x="1493" y="2501"/>
                  </a:cubicBezTo>
                  <a:cubicBezTo>
                    <a:pt x="1619" y="2240"/>
                    <a:pt x="1634" y="1973"/>
                    <a:pt x="1563" y="1701"/>
                  </a:cubicBezTo>
                  <a:cubicBezTo>
                    <a:pt x="1492" y="1430"/>
                    <a:pt x="1347" y="1206"/>
                    <a:pt x="1118" y="1036"/>
                  </a:cubicBezTo>
                  <a:cubicBezTo>
                    <a:pt x="1136" y="1292"/>
                    <a:pt x="1078" y="1522"/>
                    <a:pt x="917" y="1721"/>
                  </a:cubicBezTo>
                  <a:cubicBezTo>
                    <a:pt x="924" y="1660"/>
                    <a:pt x="925" y="1598"/>
                    <a:pt x="915" y="1537"/>
                  </a:cubicBezTo>
                  <a:cubicBezTo>
                    <a:pt x="904" y="1476"/>
                    <a:pt x="884" y="1418"/>
                    <a:pt x="847" y="1364"/>
                  </a:cubicBezTo>
                  <a:cubicBezTo>
                    <a:pt x="836" y="1401"/>
                    <a:pt x="827" y="1436"/>
                    <a:pt x="816" y="1470"/>
                  </a:cubicBezTo>
                  <a:cubicBezTo>
                    <a:pt x="781" y="1580"/>
                    <a:pt x="728" y="1682"/>
                    <a:pt x="664" y="1779"/>
                  </a:cubicBezTo>
                  <a:cubicBezTo>
                    <a:pt x="606" y="1866"/>
                    <a:pt x="555" y="1957"/>
                    <a:pt x="536" y="2062"/>
                  </a:cubicBezTo>
                  <a:cubicBezTo>
                    <a:pt x="523" y="2134"/>
                    <a:pt x="526" y="2204"/>
                    <a:pt x="540" y="2275"/>
                  </a:cubicBezTo>
                  <a:cubicBezTo>
                    <a:pt x="554" y="2345"/>
                    <a:pt x="577" y="2412"/>
                    <a:pt x="607" y="2477"/>
                  </a:cubicBezTo>
                  <a:cubicBezTo>
                    <a:pt x="610" y="2484"/>
                    <a:pt x="612" y="2490"/>
                    <a:pt x="611" y="2500"/>
                  </a:cubicBezTo>
                  <a:cubicBezTo>
                    <a:pt x="574" y="2477"/>
                    <a:pt x="536" y="2457"/>
                    <a:pt x="500" y="2432"/>
                  </a:cubicBezTo>
                  <a:cubicBezTo>
                    <a:pt x="432" y="2384"/>
                    <a:pt x="363" y="2337"/>
                    <a:pt x="299" y="2285"/>
                  </a:cubicBezTo>
                  <a:cubicBezTo>
                    <a:pt x="209" y="2212"/>
                    <a:pt x="133" y="2126"/>
                    <a:pt x="79" y="2022"/>
                  </a:cubicBezTo>
                  <a:cubicBezTo>
                    <a:pt x="18" y="1905"/>
                    <a:pt x="0" y="1781"/>
                    <a:pt x="11" y="1652"/>
                  </a:cubicBezTo>
                  <a:cubicBezTo>
                    <a:pt x="22" y="1523"/>
                    <a:pt x="61" y="1402"/>
                    <a:pt x="117" y="1286"/>
                  </a:cubicBezTo>
                  <a:cubicBezTo>
                    <a:pt x="167" y="1180"/>
                    <a:pt x="217" y="1074"/>
                    <a:pt x="265" y="967"/>
                  </a:cubicBezTo>
                  <a:cubicBezTo>
                    <a:pt x="296" y="898"/>
                    <a:pt x="315" y="825"/>
                    <a:pt x="322" y="749"/>
                  </a:cubicBezTo>
                  <a:cubicBezTo>
                    <a:pt x="322" y="746"/>
                    <a:pt x="323" y="743"/>
                    <a:pt x="324" y="735"/>
                  </a:cubicBezTo>
                  <a:cubicBezTo>
                    <a:pt x="399" y="863"/>
                    <a:pt x="419" y="999"/>
                    <a:pt x="423" y="1139"/>
                  </a:cubicBezTo>
                  <a:cubicBezTo>
                    <a:pt x="425" y="1140"/>
                    <a:pt x="427" y="1140"/>
                    <a:pt x="429" y="1140"/>
                  </a:cubicBezTo>
                  <a:cubicBezTo>
                    <a:pt x="443" y="1123"/>
                    <a:pt x="457" y="1106"/>
                    <a:pt x="470" y="1089"/>
                  </a:cubicBezTo>
                  <a:cubicBezTo>
                    <a:pt x="557" y="978"/>
                    <a:pt x="639" y="864"/>
                    <a:pt x="709" y="742"/>
                  </a:cubicBezTo>
                  <a:cubicBezTo>
                    <a:pt x="775" y="627"/>
                    <a:pt x="832" y="507"/>
                    <a:pt x="869" y="379"/>
                  </a:cubicBezTo>
                  <a:cubicBezTo>
                    <a:pt x="896" y="285"/>
                    <a:pt x="912" y="190"/>
                    <a:pt x="909" y="92"/>
                  </a:cubicBezTo>
                  <a:cubicBezTo>
                    <a:pt x="908" y="61"/>
                    <a:pt x="904" y="31"/>
                    <a:pt x="902" y="0"/>
                  </a:cubicBezTo>
                  <a:cubicBezTo>
                    <a:pt x="903" y="0"/>
                    <a:pt x="905" y="0"/>
                    <a:pt x="906" y="0"/>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Arial" charset="0"/>
              </a:endParaRPr>
            </a:p>
          </p:txBody>
        </p:sp>
        <p:sp>
          <p:nvSpPr>
            <p:cNvPr id="11" name="Freeform 197">
              <a:extLst>
                <a:ext uri="{FF2B5EF4-FFF2-40B4-BE49-F238E27FC236}">
                  <a16:creationId xmlns:a16="http://schemas.microsoft.com/office/drawing/2014/main" id="{A096BC86-486B-447A-9FF5-5B4FE5AD603E}"/>
                </a:ext>
              </a:extLst>
            </p:cNvPr>
            <p:cNvSpPr>
              <a:spLocks/>
            </p:cNvSpPr>
            <p:nvPr/>
          </p:nvSpPr>
          <p:spPr bwMode="auto">
            <a:xfrm rot="21504767">
              <a:off x="8103980" y="2326986"/>
              <a:ext cx="789574" cy="911514"/>
            </a:xfrm>
            <a:custGeom>
              <a:avLst/>
              <a:gdLst>
                <a:gd name="T0" fmla="*/ 906 w 2182"/>
                <a:gd name="T1" fmla="*/ 0 h 2501"/>
                <a:gd name="T2" fmla="*/ 1109 w 2182"/>
                <a:gd name="T3" fmla="*/ 119 h 2501"/>
                <a:gd name="T4" fmla="*/ 1384 w 2182"/>
                <a:gd name="T5" fmla="*/ 421 h 2501"/>
                <a:gd name="T6" fmla="*/ 1598 w 2182"/>
                <a:gd name="T7" fmla="*/ 910 h 2501"/>
                <a:gd name="T8" fmla="*/ 1600 w 2182"/>
                <a:gd name="T9" fmla="*/ 917 h 2501"/>
                <a:gd name="T10" fmla="*/ 1658 w 2182"/>
                <a:gd name="T11" fmla="*/ 842 h 2501"/>
                <a:gd name="T12" fmla="*/ 1688 w 2182"/>
                <a:gd name="T13" fmla="*/ 619 h 2501"/>
                <a:gd name="T14" fmla="*/ 1659 w 2182"/>
                <a:gd name="T15" fmla="*/ 475 h 2501"/>
                <a:gd name="T16" fmla="*/ 1699 w 2182"/>
                <a:gd name="T17" fmla="*/ 511 h 2501"/>
                <a:gd name="T18" fmla="*/ 2022 w 2182"/>
                <a:gd name="T19" fmla="*/ 948 h 2501"/>
                <a:gd name="T20" fmla="*/ 2148 w 2182"/>
                <a:gd name="T21" fmla="*/ 1271 h 2501"/>
                <a:gd name="T22" fmla="*/ 2180 w 2182"/>
                <a:gd name="T23" fmla="*/ 1546 h 2501"/>
                <a:gd name="T24" fmla="*/ 2093 w 2182"/>
                <a:gd name="T25" fmla="*/ 1916 h 2501"/>
                <a:gd name="T26" fmla="*/ 1883 w 2182"/>
                <a:gd name="T27" fmla="*/ 2211 h 2501"/>
                <a:gd name="T28" fmla="*/ 1659 w 2182"/>
                <a:gd name="T29" fmla="*/ 2396 h 2501"/>
                <a:gd name="T30" fmla="*/ 1506 w 2182"/>
                <a:gd name="T31" fmla="*/ 2494 h 2501"/>
                <a:gd name="T32" fmla="*/ 1493 w 2182"/>
                <a:gd name="T33" fmla="*/ 2501 h 2501"/>
                <a:gd name="T34" fmla="*/ 1563 w 2182"/>
                <a:gd name="T35" fmla="*/ 1701 h 2501"/>
                <a:gd name="T36" fmla="*/ 1118 w 2182"/>
                <a:gd name="T37" fmla="*/ 1036 h 2501"/>
                <a:gd name="T38" fmla="*/ 917 w 2182"/>
                <a:gd name="T39" fmla="*/ 1721 h 2501"/>
                <a:gd name="T40" fmla="*/ 915 w 2182"/>
                <a:gd name="T41" fmla="*/ 1537 h 2501"/>
                <a:gd name="T42" fmla="*/ 847 w 2182"/>
                <a:gd name="T43" fmla="*/ 1364 h 2501"/>
                <a:gd name="T44" fmla="*/ 816 w 2182"/>
                <a:gd name="T45" fmla="*/ 1470 h 2501"/>
                <a:gd name="T46" fmla="*/ 664 w 2182"/>
                <a:gd name="T47" fmla="*/ 1779 h 2501"/>
                <a:gd name="T48" fmla="*/ 536 w 2182"/>
                <a:gd name="T49" fmla="*/ 2062 h 2501"/>
                <a:gd name="T50" fmla="*/ 540 w 2182"/>
                <a:gd name="T51" fmla="*/ 2275 h 2501"/>
                <a:gd name="T52" fmla="*/ 607 w 2182"/>
                <a:gd name="T53" fmla="*/ 2477 h 2501"/>
                <a:gd name="T54" fmla="*/ 611 w 2182"/>
                <a:gd name="T55" fmla="*/ 2500 h 2501"/>
                <a:gd name="T56" fmla="*/ 500 w 2182"/>
                <a:gd name="T57" fmla="*/ 2432 h 2501"/>
                <a:gd name="T58" fmla="*/ 299 w 2182"/>
                <a:gd name="T59" fmla="*/ 2285 h 2501"/>
                <a:gd name="T60" fmla="*/ 79 w 2182"/>
                <a:gd name="T61" fmla="*/ 2022 h 2501"/>
                <a:gd name="T62" fmla="*/ 11 w 2182"/>
                <a:gd name="T63" fmla="*/ 1652 h 2501"/>
                <a:gd name="T64" fmla="*/ 117 w 2182"/>
                <a:gd name="T65" fmla="*/ 1286 h 2501"/>
                <a:gd name="T66" fmla="*/ 265 w 2182"/>
                <a:gd name="T67" fmla="*/ 967 h 2501"/>
                <a:gd name="T68" fmla="*/ 322 w 2182"/>
                <a:gd name="T69" fmla="*/ 749 h 2501"/>
                <a:gd name="T70" fmla="*/ 324 w 2182"/>
                <a:gd name="T71" fmla="*/ 735 h 2501"/>
                <a:gd name="T72" fmla="*/ 423 w 2182"/>
                <a:gd name="T73" fmla="*/ 1139 h 2501"/>
                <a:gd name="T74" fmla="*/ 429 w 2182"/>
                <a:gd name="T75" fmla="*/ 1140 h 2501"/>
                <a:gd name="T76" fmla="*/ 470 w 2182"/>
                <a:gd name="T77" fmla="*/ 1089 h 2501"/>
                <a:gd name="T78" fmla="*/ 709 w 2182"/>
                <a:gd name="T79" fmla="*/ 742 h 2501"/>
                <a:gd name="T80" fmla="*/ 869 w 2182"/>
                <a:gd name="T81" fmla="*/ 379 h 2501"/>
                <a:gd name="T82" fmla="*/ 909 w 2182"/>
                <a:gd name="T83" fmla="*/ 92 h 2501"/>
                <a:gd name="T84" fmla="*/ 902 w 2182"/>
                <a:gd name="T85" fmla="*/ 0 h 2501"/>
                <a:gd name="T86" fmla="*/ 906 w 2182"/>
                <a:gd name="T87" fmla="*/ 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2" h="2501">
                  <a:moveTo>
                    <a:pt x="906" y="0"/>
                  </a:moveTo>
                  <a:cubicBezTo>
                    <a:pt x="977" y="33"/>
                    <a:pt x="1046" y="70"/>
                    <a:pt x="1109" y="119"/>
                  </a:cubicBezTo>
                  <a:cubicBezTo>
                    <a:pt x="1218" y="204"/>
                    <a:pt x="1309" y="306"/>
                    <a:pt x="1384" y="421"/>
                  </a:cubicBezTo>
                  <a:cubicBezTo>
                    <a:pt x="1483" y="572"/>
                    <a:pt x="1550" y="737"/>
                    <a:pt x="1598" y="910"/>
                  </a:cubicBezTo>
                  <a:cubicBezTo>
                    <a:pt x="1598" y="911"/>
                    <a:pt x="1599" y="913"/>
                    <a:pt x="1600" y="917"/>
                  </a:cubicBezTo>
                  <a:cubicBezTo>
                    <a:pt x="1628" y="898"/>
                    <a:pt x="1644" y="870"/>
                    <a:pt x="1658" y="842"/>
                  </a:cubicBezTo>
                  <a:cubicBezTo>
                    <a:pt x="1692" y="771"/>
                    <a:pt x="1697" y="696"/>
                    <a:pt x="1688" y="619"/>
                  </a:cubicBezTo>
                  <a:cubicBezTo>
                    <a:pt x="1682" y="571"/>
                    <a:pt x="1669" y="524"/>
                    <a:pt x="1659" y="475"/>
                  </a:cubicBezTo>
                  <a:cubicBezTo>
                    <a:pt x="1672" y="487"/>
                    <a:pt x="1686" y="498"/>
                    <a:pt x="1699" y="511"/>
                  </a:cubicBezTo>
                  <a:cubicBezTo>
                    <a:pt x="1829" y="640"/>
                    <a:pt x="1936" y="786"/>
                    <a:pt x="2022" y="948"/>
                  </a:cubicBezTo>
                  <a:cubicBezTo>
                    <a:pt x="2076" y="1051"/>
                    <a:pt x="2119" y="1158"/>
                    <a:pt x="2148" y="1271"/>
                  </a:cubicBezTo>
                  <a:cubicBezTo>
                    <a:pt x="2171" y="1361"/>
                    <a:pt x="2182" y="1453"/>
                    <a:pt x="2180" y="1546"/>
                  </a:cubicBezTo>
                  <a:cubicBezTo>
                    <a:pt x="2177" y="1675"/>
                    <a:pt x="2149" y="1799"/>
                    <a:pt x="2093" y="1916"/>
                  </a:cubicBezTo>
                  <a:cubicBezTo>
                    <a:pt x="2040" y="2027"/>
                    <a:pt x="1968" y="2124"/>
                    <a:pt x="1883" y="2211"/>
                  </a:cubicBezTo>
                  <a:cubicBezTo>
                    <a:pt x="1815" y="2280"/>
                    <a:pt x="1740" y="2343"/>
                    <a:pt x="1659" y="2396"/>
                  </a:cubicBezTo>
                  <a:cubicBezTo>
                    <a:pt x="1609" y="2430"/>
                    <a:pt x="1557" y="2462"/>
                    <a:pt x="1506" y="2494"/>
                  </a:cubicBezTo>
                  <a:cubicBezTo>
                    <a:pt x="1503" y="2496"/>
                    <a:pt x="1500" y="2497"/>
                    <a:pt x="1493" y="2501"/>
                  </a:cubicBezTo>
                  <a:cubicBezTo>
                    <a:pt x="1619" y="2240"/>
                    <a:pt x="1634" y="1973"/>
                    <a:pt x="1563" y="1701"/>
                  </a:cubicBezTo>
                  <a:cubicBezTo>
                    <a:pt x="1492" y="1430"/>
                    <a:pt x="1347" y="1206"/>
                    <a:pt x="1118" y="1036"/>
                  </a:cubicBezTo>
                  <a:cubicBezTo>
                    <a:pt x="1136" y="1292"/>
                    <a:pt x="1078" y="1522"/>
                    <a:pt x="917" y="1721"/>
                  </a:cubicBezTo>
                  <a:cubicBezTo>
                    <a:pt x="924" y="1660"/>
                    <a:pt x="925" y="1598"/>
                    <a:pt x="915" y="1537"/>
                  </a:cubicBezTo>
                  <a:cubicBezTo>
                    <a:pt x="904" y="1476"/>
                    <a:pt x="884" y="1418"/>
                    <a:pt x="847" y="1364"/>
                  </a:cubicBezTo>
                  <a:cubicBezTo>
                    <a:pt x="836" y="1401"/>
                    <a:pt x="827" y="1436"/>
                    <a:pt x="816" y="1470"/>
                  </a:cubicBezTo>
                  <a:cubicBezTo>
                    <a:pt x="781" y="1580"/>
                    <a:pt x="728" y="1682"/>
                    <a:pt x="664" y="1779"/>
                  </a:cubicBezTo>
                  <a:cubicBezTo>
                    <a:pt x="606" y="1866"/>
                    <a:pt x="555" y="1957"/>
                    <a:pt x="536" y="2062"/>
                  </a:cubicBezTo>
                  <a:cubicBezTo>
                    <a:pt x="523" y="2134"/>
                    <a:pt x="526" y="2204"/>
                    <a:pt x="540" y="2275"/>
                  </a:cubicBezTo>
                  <a:cubicBezTo>
                    <a:pt x="554" y="2345"/>
                    <a:pt x="577" y="2412"/>
                    <a:pt x="607" y="2477"/>
                  </a:cubicBezTo>
                  <a:cubicBezTo>
                    <a:pt x="610" y="2484"/>
                    <a:pt x="612" y="2490"/>
                    <a:pt x="611" y="2500"/>
                  </a:cubicBezTo>
                  <a:cubicBezTo>
                    <a:pt x="574" y="2477"/>
                    <a:pt x="536" y="2457"/>
                    <a:pt x="500" y="2432"/>
                  </a:cubicBezTo>
                  <a:cubicBezTo>
                    <a:pt x="432" y="2384"/>
                    <a:pt x="363" y="2337"/>
                    <a:pt x="299" y="2285"/>
                  </a:cubicBezTo>
                  <a:cubicBezTo>
                    <a:pt x="209" y="2212"/>
                    <a:pt x="133" y="2126"/>
                    <a:pt x="79" y="2022"/>
                  </a:cubicBezTo>
                  <a:cubicBezTo>
                    <a:pt x="18" y="1905"/>
                    <a:pt x="0" y="1781"/>
                    <a:pt x="11" y="1652"/>
                  </a:cubicBezTo>
                  <a:cubicBezTo>
                    <a:pt x="22" y="1523"/>
                    <a:pt x="61" y="1402"/>
                    <a:pt x="117" y="1286"/>
                  </a:cubicBezTo>
                  <a:cubicBezTo>
                    <a:pt x="167" y="1180"/>
                    <a:pt x="217" y="1074"/>
                    <a:pt x="265" y="967"/>
                  </a:cubicBezTo>
                  <a:cubicBezTo>
                    <a:pt x="296" y="898"/>
                    <a:pt x="315" y="825"/>
                    <a:pt x="322" y="749"/>
                  </a:cubicBezTo>
                  <a:cubicBezTo>
                    <a:pt x="322" y="746"/>
                    <a:pt x="323" y="743"/>
                    <a:pt x="324" y="735"/>
                  </a:cubicBezTo>
                  <a:cubicBezTo>
                    <a:pt x="399" y="863"/>
                    <a:pt x="419" y="999"/>
                    <a:pt x="423" y="1139"/>
                  </a:cubicBezTo>
                  <a:cubicBezTo>
                    <a:pt x="425" y="1140"/>
                    <a:pt x="427" y="1140"/>
                    <a:pt x="429" y="1140"/>
                  </a:cubicBezTo>
                  <a:cubicBezTo>
                    <a:pt x="443" y="1123"/>
                    <a:pt x="457" y="1106"/>
                    <a:pt x="470" y="1089"/>
                  </a:cubicBezTo>
                  <a:cubicBezTo>
                    <a:pt x="557" y="978"/>
                    <a:pt x="639" y="864"/>
                    <a:pt x="709" y="742"/>
                  </a:cubicBezTo>
                  <a:cubicBezTo>
                    <a:pt x="775" y="627"/>
                    <a:pt x="832" y="507"/>
                    <a:pt x="869" y="379"/>
                  </a:cubicBezTo>
                  <a:cubicBezTo>
                    <a:pt x="896" y="285"/>
                    <a:pt x="912" y="190"/>
                    <a:pt x="909" y="92"/>
                  </a:cubicBezTo>
                  <a:cubicBezTo>
                    <a:pt x="908" y="61"/>
                    <a:pt x="904" y="31"/>
                    <a:pt x="902" y="0"/>
                  </a:cubicBezTo>
                  <a:cubicBezTo>
                    <a:pt x="903" y="0"/>
                    <a:pt x="905" y="0"/>
                    <a:pt x="906" y="0"/>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Arial" charset="0"/>
              </a:endParaRPr>
            </a:p>
          </p:txBody>
        </p:sp>
        <p:sp>
          <p:nvSpPr>
            <p:cNvPr id="12" name="Freeform 197">
              <a:extLst>
                <a:ext uri="{FF2B5EF4-FFF2-40B4-BE49-F238E27FC236}">
                  <a16:creationId xmlns:a16="http://schemas.microsoft.com/office/drawing/2014/main" id="{07258708-D4E6-4DE1-BD94-D5ACA820E306}"/>
                </a:ext>
              </a:extLst>
            </p:cNvPr>
            <p:cNvSpPr>
              <a:spLocks/>
            </p:cNvSpPr>
            <p:nvPr/>
          </p:nvSpPr>
          <p:spPr bwMode="auto">
            <a:xfrm rot="237586">
              <a:off x="8352103" y="2255006"/>
              <a:ext cx="1473610" cy="1701191"/>
            </a:xfrm>
            <a:custGeom>
              <a:avLst/>
              <a:gdLst>
                <a:gd name="T0" fmla="*/ 906 w 2182"/>
                <a:gd name="T1" fmla="*/ 0 h 2501"/>
                <a:gd name="T2" fmla="*/ 1109 w 2182"/>
                <a:gd name="T3" fmla="*/ 119 h 2501"/>
                <a:gd name="T4" fmla="*/ 1384 w 2182"/>
                <a:gd name="T5" fmla="*/ 421 h 2501"/>
                <a:gd name="T6" fmla="*/ 1598 w 2182"/>
                <a:gd name="T7" fmla="*/ 910 h 2501"/>
                <a:gd name="T8" fmla="*/ 1600 w 2182"/>
                <a:gd name="T9" fmla="*/ 917 h 2501"/>
                <a:gd name="T10" fmla="*/ 1658 w 2182"/>
                <a:gd name="T11" fmla="*/ 842 h 2501"/>
                <a:gd name="T12" fmla="*/ 1688 w 2182"/>
                <a:gd name="T13" fmla="*/ 619 h 2501"/>
                <a:gd name="T14" fmla="*/ 1659 w 2182"/>
                <a:gd name="T15" fmla="*/ 475 h 2501"/>
                <a:gd name="T16" fmla="*/ 1699 w 2182"/>
                <a:gd name="T17" fmla="*/ 511 h 2501"/>
                <a:gd name="T18" fmla="*/ 2022 w 2182"/>
                <a:gd name="T19" fmla="*/ 948 h 2501"/>
                <a:gd name="T20" fmla="*/ 2148 w 2182"/>
                <a:gd name="T21" fmla="*/ 1271 h 2501"/>
                <a:gd name="T22" fmla="*/ 2180 w 2182"/>
                <a:gd name="T23" fmla="*/ 1546 h 2501"/>
                <a:gd name="T24" fmla="*/ 2093 w 2182"/>
                <a:gd name="T25" fmla="*/ 1916 h 2501"/>
                <a:gd name="T26" fmla="*/ 1883 w 2182"/>
                <a:gd name="T27" fmla="*/ 2211 h 2501"/>
                <a:gd name="T28" fmla="*/ 1659 w 2182"/>
                <a:gd name="T29" fmla="*/ 2396 h 2501"/>
                <a:gd name="T30" fmla="*/ 1506 w 2182"/>
                <a:gd name="T31" fmla="*/ 2494 h 2501"/>
                <a:gd name="T32" fmla="*/ 1493 w 2182"/>
                <a:gd name="T33" fmla="*/ 2501 h 2501"/>
                <a:gd name="T34" fmla="*/ 1563 w 2182"/>
                <a:gd name="T35" fmla="*/ 1701 h 2501"/>
                <a:gd name="T36" fmla="*/ 1118 w 2182"/>
                <a:gd name="T37" fmla="*/ 1036 h 2501"/>
                <a:gd name="T38" fmla="*/ 917 w 2182"/>
                <a:gd name="T39" fmla="*/ 1721 h 2501"/>
                <a:gd name="T40" fmla="*/ 915 w 2182"/>
                <a:gd name="T41" fmla="*/ 1537 h 2501"/>
                <a:gd name="T42" fmla="*/ 847 w 2182"/>
                <a:gd name="T43" fmla="*/ 1364 h 2501"/>
                <a:gd name="T44" fmla="*/ 816 w 2182"/>
                <a:gd name="T45" fmla="*/ 1470 h 2501"/>
                <a:gd name="T46" fmla="*/ 664 w 2182"/>
                <a:gd name="T47" fmla="*/ 1779 h 2501"/>
                <a:gd name="T48" fmla="*/ 536 w 2182"/>
                <a:gd name="T49" fmla="*/ 2062 h 2501"/>
                <a:gd name="T50" fmla="*/ 540 w 2182"/>
                <a:gd name="T51" fmla="*/ 2275 h 2501"/>
                <a:gd name="T52" fmla="*/ 607 w 2182"/>
                <a:gd name="T53" fmla="*/ 2477 h 2501"/>
                <a:gd name="T54" fmla="*/ 611 w 2182"/>
                <a:gd name="T55" fmla="*/ 2500 h 2501"/>
                <a:gd name="T56" fmla="*/ 500 w 2182"/>
                <a:gd name="T57" fmla="*/ 2432 h 2501"/>
                <a:gd name="T58" fmla="*/ 299 w 2182"/>
                <a:gd name="T59" fmla="*/ 2285 h 2501"/>
                <a:gd name="T60" fmla="*/ 79 w 2182"/>
                <a:gd name="T61" fmla="*/ 2022 h 2501"/>
                <a:gd name="T62" fmla="*/ 11 w 2182"/>
                <a:gd name="T63" fmla="*/ 1652 h 2501"/>
                <a:gd name="T64" fmla="*/ 117 w 2182"/>
                <a:gd name="T65" fmla="*/ 1286 h 2501"/>
                <a:gd name="T66" fmla="*/ 265 w 2182"/>
                <a:gd name="T67" fmla="*/ 967 h 2501"/>
                <a:gd name="T68" fmla="*/ 322 w 2182"/>
                <a:gd name="T69" fmla="*/ 749 h 2501"/>
                <a:gd name="T70" fmla="*/ 324 w 2182"/>
                <a:gd name="T71" fmla="*/ 735 h 2501"/>
                <a:gd name="T72" fmla="*/ 423 w 2182"/>
                <a:gd name="T73" fmla="*/ 1139 h 2501"/>
                <a:gd name="T74" fmla="*/ 429 w 2182"/>
                <a:gd name="T75" fmla="*/ 1140 h 2501"/>
                <a:gd name="T76" fmla="*/ 470 w 2182"/>
                <a:gd name="T77" fmla="*/ 1089 h 2501"/>
                <a:gd name="T78" fmla="*/ 709 w 2182"/>
                <a:gd name="T79" fmla="*/ 742 h 2501"/>
                <a:gd name="T80" fmla="*/ 869 w 2182"/>
                <a:gd name="T81" fmla="*/ 379 h 2501"/>
                <a:gd name="T82" fmla="*/ 909 w 2182"/>
                <a:gd name="T83" fmla="*/ 92 h 2501"/>
                <a:gd name="T84" fmla="*/ 902 w 2182"/>
                <a:gd name="T85" fmla="*/ 0 h 2501"/>
                <a:gd name="T86" fmla="*/ 906 w 2182"/>
                <a:gd name="T87" fmla="*/ 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2" h="2501">
                  <a:moveTo>
                    <a:pt x="906" y="0"/>
                  </a:moveTo>
                  <a:cubicBezTo>
                    <a:pt x="977" y="33"/>
                    <a:pt x="1046" y="70"/>
                    <a:pt x="1109" y="119"/>
                  </a:cubicBezTo>
                  <a:cubicBezTo>
                    <a:pt x="1218" y="204"/>
                    <a:pt x="1309" y="306"/>
                    <a:pt x="1384" y="421"/>
                  </a:cubicBezTo>
                  <a:cubicBezTo>
                    <a:pt x="1483" y="572"/>
                    <a:pt x="1550" y="737"/>
                    <a:pt x="1598" y="910"/>
                  </a:cubicBezTo>
                  <a:cubicBezTo>
                    <a:pt x="1598" y="911"/>
                    <a:pt x="1599" y="913"/>
                    <a:pt x="1600" y="917"/>
                  </a:cubicBezTo>
                  <a:cubicBezTo>
                    <a:pt x="1628" y="898"/>
                    <a:pt x="1644" y="870"/>
                    <a:pt x="1658" y="842"/>
                  </a:cubicBezTo>
                  <a:cubicBezTo>
                    <a:pt x="1692" y="771"/>
                    <a:pt x="1697" y="696"/>
                    <a:pt x="1688" y="619"/>
                  </a:cubicBezTo>
                  <a:cubicBezTo>
                    <a:pt x="1682" y="571"/>
                    <a:pt x="1669" y="524"/>
                    <a:pt x="1659" y="475"/>
                  </a:cubicBezTo>
                  <a:cubicBezTo>
                    <a:pt x="1672" y="487"/>
                    <a:pt x="1686" y="498"/>
                    <a:pt x="1699" y="511"/>
                  </a:cubicBezTo>
                  <a:cubicBezTo>
                    <a:pt x="1829" y="640"/>
                    <a:pt x="1936" y="786"/>
                    <a:pt x="2022" y="948"/>
                  </a:cubicBezTo>
                  <a:cubicBezTo>
                    <a:pt x="2076" y="1051"/>
                    <a:pt x="2119" y="1158"/>
                    <a:pt x="2148" y="1271"/>
                  </a:cubicBezTo>
                  <a:cubicBezTo>
                    <a:pt x="2171" y="1361"/>
                    <a:pt x="2182" y="1453"/>
                    <a:pt x="2180" y="1546"/>
                  </a:cubicBezTo>
                  <a:cubicBezTo>
                    <a:pt x="2177" y="1675"/>
                    <a:pt x="2149" y="1799"/>
                    <a:pt x="2093" y="1916"/>
                  </a:cubicBezTo>
                  <a:cubicBezTo>
                    <a:pt x="2040" y="2027"/>
                    <a:pt x="1968" y="2124"/>
                    <a:pt x="1883" y="2211"/>
                  </a:cubicBezTo>
                  <a:cubicBezTo>
                    <a:pt x="1815" y="2280"/>
                    <a:pt x="1740" y="2343"/>
                    <a:pt x="1659" y="2396"/>
                  </a:cubicBezTo>
                  <a:cubicBezTo>
                    <a:pt x="1609" y="2430"/>
                    <a:pt x="1557" y="2462"/>
                    <a:pt x="1506" y="2494"/>
                  </a:cubicBezTo>
                  <a:cubicBezTo>
                    <a:pt x="1503" y="2496"/>
                    <a:pt x="1500" y="2497"/>
                    <a:pt x="1493" y="2501"/>
                  </a:cubicBezTo>
                  <a:cubicBezTo>
                    <a:pt x="1619" y="2240"/>
                    <a:pt x="1634" y="1973"/>
                    <a:pt x="1563" y="1701"/>
                  </a:cubicBezTo>
                  <a:cubicBezTo>
                    <a:pt x="1492" y="1430"/>
                    <a:pt x="1347" y="1206"/>
                    <a:pt x="1118" y="1036"/>
                  </a:cubicBezTo>
                  <a:cubicBezTo>
                    <a:pt x="1136" y="1292"/>
                    <a:pt x="1078" y="1522"/>
                    <a:pt x="917" y="1721"/>
                  </a:cubicBezTo>
                  <a:cubicBezTo>
                    <a:pt x="924" y="1660"/>
                    <a:pt x="925" y="1598"/>
                    <a:pt x="915" y="1537"/>
                  </a:cubicBezTo>
                  <a:cubicBezTo>
                    <a:pt x="904" y="1476"/>
                    <a:pt x="884" y="1418"/>
                    <a:pt x="847" y="1364"/>
                  </a:cubicBezTo>
                  <a:cubicBezTo>
                    <a:pt x="836" y="1401"/>
                    <a:pt x="827" y="1436"/>
                    <a:pt x="816" y="1470"/>
                  </a:cubicBezTo>
                  <a:cubicBezTo>
                    <a:pt x="781" y="1580"/>
                    <a:pt x="728" y="1682"/>
                    <a:pt x="664" y="1779"/>
                  </a:cubicBezTo>
                  <a:cubicBezTo>
                    <a:pt x="606" y="1866"/>
                    <a:pt x="555" y="1957"/>
                    <a:pt x="536" y="2062"/>
                  </a:cubicBezTo>
                  <a:cubicBezTo>
                    <a:pt x="523" y="2134"/>
                    <a:pt x="526" y="2204"/>
                    <a:pt x="540" y="2275"/>
                  </a:cubicBezTo>
                  <a:cubicBezTo>
                    <a:pt x="554" y="2345"/>
                    <a:pt x="577" y="2412"/>
                    <a:pt x="607" y="2477"/>
                  </a:cubicBezTo>
                  <a:cubicBezTo>
                    <a:pt x="610" y="2484"/>
                    <a:pt x="612" y="2490"/>
                    <a:pt x="611" y="2500"/>
                  </a:cubicBezTo>
                  <a:cubicBezTo>
                    <a:pt x="574" y="2477"/>
                    <a:pt x="536" y="2457"/>
                    <a:pt x="500" y="2432"/>
                  </a:cubicBezTo>
                  <a:cubicBezTo>
                    <a:pt x="432" y="2384"/>
                    <a:pt x="363" y="2337"/>
                    <a:pt x="299" y="2285"/>
                  </a:cubicBezTo>
                  <a:cubicBezTo>
                    <a:pt x="209" y="2212"/>
                    <a:pt x="133" y="2126"/>
                    <a:pt x="79" y="2022"/>
                  </a:cubicBezTo>
                  <a:cubicBezTo>
                    <a:pt x="18" y="1905"/>
                    <a:pt x="0" y="1781"/>
                    <a:pt x="11" y="1652"/>
                  </a:cubicBezTo>
                  <a:cubicBezTo>
                    <a:pt x="22" y="1523"/>
                    <a:pt x="61" y="1402"/>
                    <a:pt x="117" y="1286"/>
                  </a:cubicBezTo>
                  <a:cubicBezTo>
                    <a:pt x="167" y="1180"/>
                    <a:pt x="217" y="1074"/>
                    <a:pt x="265" y="967"/>
                  </a:cubicBezTo>
                  <a:cubicBezTo>
                    <a:pt x="296" y="898"/>
                    <a:pt x="315" y="825"/>
                    <a:pt x="322" y="749"/>
                  </a:cubicBezTo>
                  <a:cubicBezTo>
                    <a:pt x="322" y="746"/>
                    <a:pt x="323" y="743"/>
                    <a:pt x="324" y="735"/>
                  </a:cubicBezTo>
                  <a:cubicBezTo>
                    <a:pt x="399" y="863"/>
                    <a:pt x="419" y="999"/>
                    <a:pt x="423" y="1139"/>
                  </a:cubicBezTo>
                  <a:cubicBezTo>
                    <a:pt x="425" y="1140"/>
                    <a:pt x="427" y="1140"/>
                    <a:pt x="429" y="1140"/>
                  </a:cubicBezTo>
                  <a:cubicBezTo>
                    <a:pt x="443" y="1123"/>
                    <a:pt x="457" y="1106"/>
                    <a:pt x="470" y="1089"/>
                  </a:cubicBezTo>
                  <a:cubicBezTo>
                    <a:pt x="557" y="978"/>
                    <a:pt x="639" y="864"/>
                    <a:pt x="709" y="742"/>
                  </a:cubicBezTo>
                  <a:cubicBezTo>
                    <a:pt x="775" y="627"/>
                    <a:pt x="832" y="507"/>
                    <a:pt x="869" y="379"/>
                  </a:cubicBezTo>
                  <a:cubicBezTo>
                    <a:pt x="896" y="285"/>
                    <a:pt x="912" y="190"/>
                    <a:pt x="909" y="92"/>
                  </a:cubicBezTo>
                  <a:cubicBezTo>
                    <a:pt x="908" y="61"/>
                    <a:pt x="904" y="31"/>
                    <a:pt x="902" y="0"/>
                  </a:cubicBezTo>
                  <a:cubicBezTo>
                    <a:pt x="903" y="0"/>
                    <a:pt x="905" y="0"/>
                    <a:pt x="906" y="0"/>
                  </a:cubicBezTo>
                  <a:close/>
                </a:path>
              </a:pathLst>
            </a:custGeom>
            <a:solidFill>
              <a:schemeClr val="bg2">
                <a:lumMod val="25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Arial" charset="0"/>
              </a:endParaRPr>
            </a:p>
          </p:txBody>
        </p:sp>
      </p:grpSp>
      <p:sp>
        <p:nvSpPr>
          <p:cNvPr id="14" name="Freeform 31">
            <a:extLst>
              <a:ext uri="{FF2B5EF4-FFF2-40B4-BE49-F238E27FC236}">
                <a16:creationId xmlns:a16="http://schemas.microsoft.com/office/drawing/2014/main" id="{5FFDA52D-E76C-4FB0-AFA3-74E817609140}"/>
              </a:ext>
            </a:extLst>
          </p:cNvPr>
          <p:cNvSpPr>
            <a:spLocks/>
          </p:cNvSpPr>
          <p:nvPr/>
        </p:nvSpPr>
        <p:spPr bwMode="auto">
          <a:xfrm rot="77067">
            <a:off x="3492457" y="2374662"/>
            <a:ext cx="274132" cy="1422596"/>
          </a:xfrm>
          <a:custGeom>
            <a:avLst/>
            <a:gdLst>
              <a:gd name="T0" fmla="*/ 77 w 102"/>
              <a:gd name="T1" fmla="*/ 9 h 536"/>
              <a:gd name="T2" fmla="*/ 84 w 102"/>
              <a:gd name="T3" fmla="*/ 146 h 536"/>
              <a:gd name="T4" fmla="*/ 100 w 102"/>
              <a:gd name="T5" fmla="*/ 499 h 536"/>
              <a:gd name="T6" fmla="*/ 69 w 102"/>
              <a:gd name="T7" fmla="*/ 536 h 536"/>
              <a:gd name="T8" fmla="*/ 38 w 102"/>
              <a:gd name="T9" fmla="*/ 497 h 536"/>
              <a:gd name="T10" fmla="*/ 52 w 102"/>
              <a:gd name="T11" fmla="*/ 296 h 536"/>
              <a:gd name="T12" fmla="*/ 39 w 102"/>
              <a:gd name="T13" fmla="*/ 269 h 536"/>
              <a:gd name="T14" fmla="*/ 23 w 102"/>
              <a:gd name="T15" fmla="*/ 250 h 536"/>
              <a:gd name="T16" fmla="*/ 53 w 102"/>
              <a:gd name="T17" fmla="*/ 24 h 536"/>
              <a:gd name="T18" fmla="*/ 65 w 102"/>
              <a:gd name="T19" fmla="*/ 0 h 536"/>
              <a:gd name="T20" fmla="*/ 77 w 102"/>
              <a:gd name="T21" fmla="*/ 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536">
                <a:moveTo>
                  <a:pt x="77" y="9"/>
                </a:moveTo>
                <a:cubicBezTo>
                  <a:pt x="79" y="54"/>
                  <a:pt x="82" y="100"/>
                  <a:pt x="84" y="146"/>
                </a:cubicBezTo>
                <a:cubicBezTo>
                  <a:pt x="89" y="263"/>
                  <a:pt x="95" y="381"/>
                  <a:pt x="100" y="499"/>
                </a:cubicBezTo>
                <a:cubicBezTo>
                  <a:pt x="102" y="523"/>
                  <a:pt x="90" y="535"/>
                  <a:pt x="69" y="536"/>
                </a:cubicBezTo>
                <a:cubicBezTo>
                  <a:pt x="47" y="536"/>
                  <a:pt x="36" y="522"/>
                  <a:pt x="38" y="497"/>
                </a:cubicBezTo>
                <a:cubicBezTo>
                  <a:pt x="42" y="430"/>
                  <a:pt x="47" y="363"/>
                  <a:pt x="52" y="296"/>
                </a:cubicBezTo>
                <a:cubicBezTo>
                  <a:pt x="53" y="284"/>
                  <a:pt x="52" y="275"/>
                  <a:pt x="39" y="269"/>
                </a:cubicBezTo>
                <a:cubicBezTo>
                  <a:pt x="32" y="265"/>
                  <a:pt x="26" y="257"/>
                  <a:pt x="23" y="250"/>
                </a:cubicBezTo>
                <a:cubicBezTo>
                  <a:pt x="0" y="170"/>
                  <a:pt x="11" y="95"/>
                  <a:pt x="53" y="24"/>
                </a:cubicBezTo>
                <a:cubicBezTo>
                  <a:pt x="58" y="16"/>
                  <a:pt x="61" y="8"/>
                  <a:pt x="65" y="0"/>
                </a:cubicBezTo>
                <a:cubicBezTo>
                  <a:pt x="69" y="3"/>
                  <a:pt x="73" y="6"/>
                  <a:pt x="77" y="9"/>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Arial" charset="0"/>
            </a:endParaRPr>
          </a:p>
        </p:txBody>
      </p:sp>
      <p:sp>
        <p:nvSpPr>
          <p:cNvPr id="15" name="Freeform 32">
            <a:extLst>
              <a:ext uri="{FF2B5EF4-FFF2-40B4-BE49-F238E27FC236}">
                <a16:creationId xmlns:a16="http://schemas.microsoft.com/office/drawing/2014/main" id="{C081041B-C979-46CF-AFA0-38EE3B887D3D}"/>
              </a:ext>
            </a:extLst>
          </p:cNvPr>
          <p:cNvSpPr>
            <a:spLocks/>
          </p:cNvSpPr>
          <p:nvPr/>
        </p:nvSpPr>
        <p:spPr bwMode="auto">
          <a:xfrm rot="18345">
            <a:off x="1796633" y="2364282"/>
            <a:ext cx="261481" cy="1462344"/>
          </a:xfrm>
          <a:custGeom>
            <a:avLst/>
            <a:gdLst>
              <a:gd name="T0" fmla="*/ 80 w 82"/>
              <a:gd name="T1" fmla="*/ 75 h 464"/>
              <a:gd name="T2" fmla="*/ 80 w 82"/>
              <a:gd name="T3" fmla="*/ 117 h 464"/>
              <a:gd name="T4" fmla="*/ 60 w 82"/>
              <a:gd name="T5" fmla="*/ 163 h 464"/>
              <a:gd name="T6" fmla="*/ 55 w 82"/>
              <a:gd name="T7" fmla="*/ 180 h 464"/>
              <a:gd name="T8" fmla="*/ 71 w 82"/>
              <a:gd name="T9" fmla="*/ 413 h 464"/>
              <a:gd name="T10" fmla="*/ 72 w 82"/>
              <a:gd name="T11" fmla="*/ 433 h 464"/>
              <a:gd name="T12" fmla="*/ 40 w 82"/>
              <a:gd name="T13" fmla="*/ 464 h 464"/>
              <a:gd name="T14" fmla="*/ 9 w 82"/>
              <a:gd name="T15" fmla="*/ 433 h 464"/>
              <a:gd name="T16" fmla="*/ 26 w 82"/>
              <a:gd name="T17" fmla="*/ 188 h 464"/>
              <a:gd name="T18" fmla="*/ 13 w 82"/>
              <a:gd name="T19" fmla="*/ 156 h 464"/>
              <a:gd name="T20" fmla="*/ 1 w 82"/>
              <a:gd name="T21" fmla="*/ 133 h 464"/>
              <a:gd name="T22" fmla="*/ 1 w 82"/>
              <a:gd name="T23" fmla="*/ 15 h 464"/>
              <a:gd name="T24" fmla="*/ 9 w 82"/>
              <a:gd name="T25" fmla="*/ 0 h 464"/>
              <a:gd name="T26" fmla="*/ 16 w 82"/>
              <a:gd name="T27" fmla="*/ 17 h 464"/>
              <a:gd name="T28" fmla="*/ 17 w 82"/>
              <a:gd name="T29" fmla="*/ 89 h 464"/>
              <a:gd name="T30" fmla="*/ 24 w 82"/>
              <a:gd name="T31" fmla="*/ 103 h 464"/>
              <a:gd name="T32" fmla="*/ 32 w 82"/>
              <a:gd name="T33" fmla="*/ 88 h 464"/>
              <a:gd name="T34" fmla="*/ 33 w 82"/>
              <a:gd name="T35" fmla="*/ 16 h 464"/>
              <a:gd name="T36" fmla="*/ 40 w 82"/>
              <a:gd name="T37" fmla="*/ 0 h 464"/>
              <a:gd name="T38" fmla="*/ 48 w 82"/>
              <a:gd name="T39" fmla="*/ 16 h 464"/>
              <a:gd name="T40" fmla="*/ 49 w 82"/>
              <a:gd name="T41" fmla="*/ 86 h 464"/>
              <a:gd name="T42" fmla="*/ 57 w 82"/>
              <a:gd name="T43" fmla="*/ 103 h 464"/>
              <a:gd name="T44" fmla="*/ 64 w 82"/>
              <a:gd name="T45" fmla="*/ 87 h 464"/>
              <a:gd name="T46" fmla="*/ 65 w 82"/>
              <a:gd name="T47" fmla="*/ 17 h 464"/>
              <a:gd name="T48" fmla="*/ 72 w 82"/>
              <a:gd name="T49" fmla="*/ 0 h 464"/>
              <a:gd name="T50" fmla="*/ 80 w 82"/>
              <a:gd name="T51" fmla="*/ 17 h 464"/>
              <a:gd name="T52" fmla="*/ 80 w 82"/>
              <a:gd name="T53" fmla="*/ 7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464">
                <a:moveTo>
                  <a:pt x="80" y="75"/>
                </a:moveTo>
                <a:cubicBezTo>
                  <a:pt x="80" y="89"/>
                  <a:pt x="79" y="103"/>
                  <a:pt x="80" y="117"/>
                </a:cubicBezTo>
                <a:cubicBezTo>
                  <a:pt x="82" y="136"/>
                  <a:pt x="79" y="153"/>
                  <a:pt x="60" y="163"/>
                </a:cubicBezTo>
                <a:cubicBezTo>
                  <a:pt x="56" y="165"/>
                  <a:pt x="55" y="174"/>
                  <a:pt x="55" y="180"/>
                </a:cubicBezTo>
                <a:cubicBezTo>
                  <a:pt x="60" y="258"/>
                  <a:pt x="66" y="336"/>
                  <a:pt x="71" y="413"/>
                </a:cubicBezTo>
                <a:cubicBezTo>
                  <a:pt x="71" y="420"/>
                  <a:pt x="72" y="427"/>
                  <a:pt x="72" y="433"/>
                </a:cubicBezTo>
                <a:cubicBezTo>
                  <a:pt x="72" y="452"/>
                  <a:pt x="60" y="464"/>
                  <a:pt x="40" y="464"/>
                </a:cubicBezTo>
                <a:cubicBezTo>
                  <a:pt x="21" y="463"/>
                  <a:pt x="8" y="451"/>
                  <a:pt x="9" y="433"/>
                </a:cubicBezTo>
                <a:cubicBezTo>
                  <a:pt x="14" y="351"/>
                  <a:pt x="20" y="269"/>
                  <a:pt x="26" y="188"/>
                </a:cubicBezTo>
                <a:cubicBezTo>
                  <a:pt x="27" y="174"/>
                  <a:pt x="27" y="164"/>
                  <a:pt x="13" y="156"/>
                </a:cubicBezTo>
                <a:cubicBezTo>
                  <a:pt x="7" y="152"/>
                  <a:pt x="1" y="141"/>
                  <a:pt x="1" y="133"/>
                </a:cubicBezTo>
                <a:cubicBezTo>
                  <a:pt x="0" y="94"/>
                  <a:pt x="0" y="55"/>
                  <a:pt x="1" y="15"/>
                </a:cubicBezTo>
                <a:cubicBezTo>
                  <a:pt x="1" y="10"/>
                  <a:pt x="6" y="5"/>
                  <a:pt x="9" y="0"/>
                </a:cubicBezTo>
                <a:cubicBezTo>
                  <a:pt x="11" y="6"/>
                  <a:pt x="16" y="11"/>
                  <a:pt x="16" y="17"/>
                </a:cubicBezTo>
                <a:cubicBezTo>
                  <a:pt x="17" y="41"/>
                  <a:pt x="16" y="65"/>
                  <a:pt x="17" y="89"/>
                </a:cubicBezTo>
                <a:cubicBezTo>
                  <a:pt x="17" y="93"/>
                  <a:pt x="21" y="98"/>
                  <a:pt x="24" y="103"/>
                </a:cubicBezTo>
                <a:cubicBezTo>
                  <a:pt x="27" y="98"/>
                  <a:pt x="32" y="93"/>
                  <a:pt x="32" y="88"/>
                </a:cubicBezTo>
                <a:cubicBezTo>
                  <a:pt x="33" y="64"/>
                  <a:pt x="32" y="40"/>
                  <a:pt x="33" y="16"/>
                </a:cubicBezTo>
                <a:cubicBezTo>
                  <a:pt x="33" y="11"/>
                  <a:pt x="38" y="6"/>
                  <a:pt x="40" y="0"/>
                </a:cubicBezTo>
                <a:cubicBezTo>
                  <a:pt x="43" y="6"/>
                  <a:pt x="48" y="11"/>
                  <a:pt x="48" y="16"/>
                </a:cubicBezTo>
                <a:cubicBezTo>
                  <a:pt x="49" y="39"/>
                  <a:pt x="48" y="63"/>
                  <a:pt x="49" y="86"/>
                </a:cubicBezTo>
                <a:cubicBezTo>
                  <a:pt x="49" y="92"/>
                  <a:pt x="54" y="97"/>
                  <a:pt x="57" y="103"/>
                </a:cubicBezTo>
                <a:cubicBezTo>
                  <a:pt x="59" y="98"/>
                  <a:pt x="64" y="92"/>
                  <a:pt x="64" y="87"/>
                </a:cubicBezTo>
                <a:cubicBezTo>
                  <a:pt x="65" y="63"/>
                  <a:pt x="64" y="40"/>
                  <a:pt x="65" y="17"/>
                </a:cubicBezTo>
                <a:cubicBezTo>
                  <a:pt x="65" y="11"/>
                  <a:pt x="69" y="6"/>
                  <a:pt x="72" y="0"/>
                </a:cubicBezTo>
                <a:cubicBezTo>
                  <a:pt x="75" y="6"/>
                  <a:pt x="80" y="12"/>
                  <a:pt x="80" y="17"/>
                </a:cubicBezTo>
                <a:cubicBezTo>
                  <a:pt x="81" y="37"/>
                  <a:pt x="80" y="56"/>
                  <a:pt x="80" y="75"/>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Arial" charset="0"/>
            </a:endParaRPr>
          </a:p>
        </p:txBody>
      </p:sp>
      <p:sp>
        <p:nvSpPr>
          <p:cNvPr id="16" name="Oval 15">
            <a:extLst>
              <a:ext uri="{FF2B5EF4-FFF2-40B4-BE49-F238E27FC236}">
                <a16:creationId xmlns:a16="http://schemas.microsoft.com/office/drawing/2014/main" id="{5E2FE270-B5A9-4FDE-B57A-C7729D40B325}"/>
              </a:ext>
            </a:extLst>
          </p:cNvPr>
          <p:cNvSpPr/>
          <p:nvPr/>
        </p:nvSpPr>
        <p:spPr>
          <a:xfrm rot="235674">
            <a:off x="2152949" y="2470938"/>
            <a:ext cx="1249327" cy="1239460"/>
          </a:xfrm>
          <a:prstGeom prst="ellipse">
            <a:avLst/>
          </a:prstGeom>
          <a:solidFill>
            <a:schemeClr val="bg1">
              <a:lumMod val="50000"/>
            </a:schemeClr>
          </a:solidFill>
          <a:ln w="76200" cap="flat" cmpd="sng" algn="ctr">
            <a:solidFill>
              <a:schemeClr val="bg1">
                <a:lumMod val="50000"/>
              </a:schemeClr>
            </a:solid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17" name="Oval 16">
            <a:extLst>
              <a:ext uri="{FF2B5EF4-FFF2-40B4-BE49-F238E27FC236}">
                <a16:creationId xmlns:a16="http://schemas.microsoft.com/office/drawing/2014/main" id="{C8A97669-5E34-407D-B5D5-241A092AFD07}"/>
              </a:ext>
            </a:extLst>
          </p:cNvPr>
          <p:cNvSpPr/>
          <p:nvPr/>
        </p:nvSpPr>
        <p:spPr>
          <a:xfrm rot="235674">
            <a:off x="2226863" y="2544269"/>
            <a:ext cx="1101495" cy="1092796"/>
          </a:xfrm>
          <a:prstGeom prst="ellipse">
            <a:avLst/>
          </a:prstGeom>
          <a:solidFill>
            <a:schemeClr val="bg1">
              <a:lumMod val="5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grpSp>
        <p:nvGrpSpPr>
          <p:cNvPr id="18" name="Group 17">
            <a:extLst>
              <a:ext uri="{FF2B5EF4-FFF2-40B4-BE49-F238E27FC236}">
                <a16:creationId xmlns:a16="http://schemas.microsoft.com/office/drawing/2014/main" id="{A68265EA-0489-4249-A297-568BB6D0C0A7}"/>
              </a:ext>
            </a:extLst>
          </p:cNvPr>
          <p:cNvGrpSpPr/>
          <p:nvPr/>
        </p:nvGrpSpPr>
        <p:grpSpPr>
          <a:xfrm>
            <a:off x="1600375" y="3745362"/>
            <a:ext cx="7450425" cy="2217485"/>
            <a:chOff x="2307387" y="3484104"/>
            <a:chExt cx="7450425" cy="2217485"/>
          </a:xfrm>
        </p:grpSpPr>
        <p:sp>
          <p:nvSpPr>
            <p:cNvPr id="19" name="Oval 18">
              <a:extLst>
                <a:ext uri="{FF2B5EF4-FFF2-40B4-BE49-F238E27FC236}">
                  <a16:creationId xmlns:a16="http://schemas.microsoft.com/office/drawing/2014/main" id="{D31E88CD-7DA1-4CAF-933E-D03B9860DE53}"/>
                </a:ext>
              </a:extLst>
            </p:cNvPr>
            <p:cNvSpPr/>
            <p:nvPr/>
          </p:nvSpPr>
          <p:spPr>
            <a:xfrm>
              <a:off x="3577404" y="5523240"/>
              <a:ext cx="5037919" cy="178349"/>
            </a:xfrm>
            <a:prstGeom prst="ellipse">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ea typeface="+mn-ea"/>
                <a:cs typeface="+mn-cs"/>
              </a:endParaRPr>
            </a:p>
          </p:txBody>
        </p:sp>
        <p:grpSp>
          <p:nvGrpSpPr>
            <p:cNvPr id="20" name="Group 19">
              <a:extLst>
                <a:ext uri="{FF2B5EF4-FFF2-40B4-BE49-F238E27FC236}">
                  <a16:creationId xmlns:a16="http://schemas.microsoft.com/office/drawing/2014/main" id="{50DCD303-D6A6-436A-8C25-08208E555941}"/>
                </a:ext>
              </a:extLst>
            </p:cNvPr>
            <p:cNvGrpSpPr/>
            <p:nvPr/>
          </p:nvGrpSpPr>
          <p:grpSpPr>
            <a:xfrm>
              <a:off x="2307387" y="3484104"/>
              <a:ext cx="7450425" cy="914188"/>
              <a:chOff x="1690688" y="2184401"/>
              <a:chExt cx="8810626" cy="1081088"/>
            </a:xfrm>
          </p:grpSpPr>
          <p:sp>
            <p:nvSpPr>
              <p:cNvPr id="25" name="Freeform 5">
                <a:extLst>
                  <a:ext uri="{FF2B5EF4-FFF2-40B4-BE49-F238E27FC236}">
                    <a16:creationId xmlns:a16="http://schemas.microsoft.com/office/drawing/2014/main" id="{EDEDD719-D45F-4274-8178-D95D8B957CA1}"/>
                  </a:ext>
                </a:extLst>
              </p:cNvPr>
              <p:cNvSpPr>
                <a:spLocks noEditPoints="1"/>
              </p:cNvSpPr>
              <p:nvPr/>
            </p:nvSpPr>
            <p:spPr bwMode="auto">
              <a:xfrm>
                <a:off x="8958263" y="2606676"/>
                <a:ext cx="220663" cy="539750"/>
              </a:xfrm>
              <a:custGeom>
                <a:avLst/>
                <a:gdLst>
                  <a:gd name="T0" fmla="*/ 4 w 92"/>
                  <a:gd name="T1" fmla="*/ 0 h 225"/>
                  <a:gd name="T2" fmla="*/ 1 w 92"/>
                  <a:gd name="T3" fmla="*/ 183 h 225"/>
                  <a:gd name="T4" fmla="*/ 45 w 92"/>
                  <a:gd name="T5" fmla="*/ 225 h 225"/>
                  <a:gd name="T6" fmla="*/ 46 w 92"/>
                  <a:gd name="T7" fmla="*/ 225 h 225"/>
                  <a:gd name="T8" fmla="*/ 89 w 92"/>
                  <a:gd name="T9" fmla="*/ 185 h 225"/>
                  <a:gd name="T10" fmla="*/ 92 w 92"/>
                  <a:gd name="T11" fmla="*/ 2 h 225"/>
                  <a:gd name="T12" fmla="*/ 4 w 92"/>
                  <a:gd name="T13" fmla="*/ 0 h 225"/>
                  <a:gd name="T14" fmla="*/ 46 w 92"/>
                  <a:gd name="T15" fmla="*/ 205 h 225"/>
                  <a:gd name="T16" fmla="*/ 21 w 92"/>
                  <a:gd name="T17" fmla="*/ 179 h 225"/>
                  <a:gd name="T18" fmla="*/ 47 w 92"/>
                  <a:gd name="T19" fmla="*/ 154 h 225"/>
                  <a:gd name="T20" fmla="*/ 71 w 92"/>
                  <a:gd name="T21" fmla="*/ 180 h 225"/>
                  <a:gd name="T22" fmla="*/ 46 w 92"/>
                  <a:gd name="T23" fmla="*/ 20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25">
                    <a:moveTo>
                      <a:pt x="4" y="0"/>
                    </a:moveTo>
                    <a:cubicBezTo>
                      <a:pt x="1" y="183"/>
                      <a:pt x="1" y="183"/>
                      <a:pt x="1" y="183"/>
                    </a:cubicBezTo>
                    <a:cubicBezTo>
                      <a:pt x="0" y="207"/>
                      <a:pt x="21" y="224"/>
                      <a:pt x="45" y="225"/>
                    </a:cubicBezTo>
                    <a:cubicBezTo>
                      <a:pt x="46" y="225"/>
                      <a:pt x="46" y="225"/>
                      <a:pt x="46" y="225"/>
                    </a:cubicBezTo>
                    <a:cubicBezTo>
                      <a:pt x="70" y="225"/>
                      <a:pt x="88" y="209"/>
                      <a:pt x="89" y="185"/>
                    </a:cubicBezTo>
                    <a:cubicBezTo>
                      <a:pt x="92" y="2"/>
                      <a:pt x="92" y="2"/>
                      <a:pt x="92" y="2"/>
                    </a:cubicBezTo>
                    <a:cubicBezTo>
                      <a:pt x="4" y="0"/>
                      <a:pt x="4" y="0"/>
                      <a:pt x="4" y="0"/>
                    </a:cubicBezTo>
                    <a:moveTo>
                      <a:pt x="46" y="205"/>
                    </a:moveTo>
                    <a:cubicBezTo>
                      <a:pt x="32" y="204"/>
                      <a:pt x="21" y="193"/>
                      <a:pt x="21" y="179"/>
                    </a:cubicBezTo>
                    <a:cubicBezTo>
                      <a:pt x="22" y="165"/>
                      <a:pt x="33" y="154"/>
                      <a:pt x="47" y="154"/>
                    </a:cubicBezTo>
                    <a:cubicBezTo>
                      <a:pt x="61" y="155"/>
                      <a:pt x="72" y="166"/>
                      <a:pt x="71" y="180"/>
                    </a:cubicBezTo>
                    <a:cubicBezTo>
                      <a:pt x="71" y="194"/>
                      <a:pt x="60" y="205"/>
                      <a:pt x="46" y="205"/>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26" name="Freeform 6">
                <a:extLst>
                  <a:ext uri="{FF2B5EF4-FFF2-40B4-BE49-F238E27FC236}">
                    <a16:creationId xmlns:a16="http://schemas.microsoft.com/office/drawing/2014/main" id="{0FC1D29C-A1F4-45E4-9800-DC5D199D75B3}"/>
                  </a:ext>
                </a:extLst>
              </p:cNvPr>
              <p:cNvSpPr>
                <a:spLocks noEditPoints="1"/>
              </p:cNvSpPr>
              <p:nvPr/>
            </p:nvSpPr>
            <p:spPr bwMode="auto">
              <a:xfrm>
                <a:off x="2994026" y="2690814"/>
                <a:ext cx="217488" cy="536575"/>
              </a:xfrm>
              <a:custGeom>
                <a:avLst/>
                <a:gdLst>
                  <a:gd name="T0" fmla="*/ 2 w 91"/>
                  <a:gd name="T1" fmla="*/ 0 h 224"/>
                  <a:gd name="T2" fmla="*/ 0 w 91"/>
                  <a:gd name="T3" fmla="*/ 183 h 224"/>
                  <a:gd name="T4" fmla="*/ 45 w 91"/>
                  <a:gd name="T5" fmla="*/ 224 h 224"/>
                  <a:gd name="T6" fmla="*/ 46 w 91"/>
                  <a:gd name="T7" fmla="*/ 224 h 224"/>
                  <a:gd name="T8" fmla="*/ 88 w 91"/>
                  <a:gd name="T9" fmla="*/ 184 h 224"/>
                  <a:gd name="T10" fmla="*/ 91 w 91"/>
                  <a:gd name="T11" fmla="*/ 1 h 224"/>
                  <a:gd name="T12" fmla="*/ 2 w 91"/>
                  <a:gd name="T13" fmla="*/ 0 h 224"/>
                  <a:gd name="T14" fmla="*/ 45 w 91"/>
                  <a:gd name="T15" fmla="*/ 204 h 224"/>
                  <a:gd name="T16" fmla="*/ 21 w 91"/>
                  <a:gd name="T17" fmla="*/ 178 h 224"/>
                  <a:gd name="T18" fmla="*/ 46 w 91"/>
                  <a:gd name="T19" fmla="*/ 154 h 224"/>
                  <a:gd name="T20" fmla="*/ 71 w 91"/>
                  <a:gd name="T21" fmla="*/ 179 h 224"/>
                  <a:gd name="T22" fmla="*/ 45 w 91"/>
                  <a:gd name="T23" fmla="*/ 20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24">
                    <a:moveTo>
                      <a:pt x="2" y="0"/>
                    </a:moveTo>
                    <a:cubicBezTo>
                      <a:pt x="0" y="183"/>
                      <a:pt x="0" y="183"/>
                      <a:pt x="0" y="183"/>
                    </a:cubicBezTo>
                    <a:cubicBezTo>
                      <a:pt x="0" y="207"/>
                      <a:pt x="21" y="224"/>
                      <a:pt x="45" y="224"/>
                    </a:cubicBezTo>
                    <a:cubicBezTo>
                      <a:pt x="46" y="224"/>
                      <a:pt x="46" y="224"/>
                      <a:pt x="46" y="224"/>
                    </a:cubicBezTo>
                    <a:cubicBezTo>
                      <a:pt x="70" y="224"/>
                      <a:pt x="88" y="208"/>
                      <a:pt x="88" y="184"/>
                    </a:cubicBezTo>
                    <a:cubicBezTo>
                      <a:pt x="91" y="1"/>
                      <a:pt x="91" y="1"/>
                      <a:pt x="91" y="1"/>
                    </a:cubicBezTo>
                    <a:cubicBezTo>
                      <a:pt x="2" y="0"/>
                      <a:pt x="2" y="0"/>
                      <a:pt x="2" y="0"/>
                    </a:cubicBezTo>
                    <a:moveTo>
                      <a:pt x="45" y="204"/>
                    </a:moveTo>
                    <a:cubicBezTo>
                      <a:pt x="32" y="204"/>
                      <a:pt x="20" y="192"/>
                      <a:pt x="21" y="178"/>
                    </a:cubicBezTo>
                    <a:cubicBezTo>
                      <a:pt x="21" y="165"/>
                      <a:pt x="32" y="153"/>
                      <a:pt x="46" y="154"/>
                    </a:cubicBezTo>
                    <a:cubicBezTo>
                      <a:pt x="60" y="154"/>
                      <a:pt x="71" y="165"/>
                      <a:pt x="71" y="179"/>
                    </a:cubicBezTo>
                    <a:cubicBezTo>
                      <a:pt x="71" y="193"/>
                      <a:pt x="59" y="204"/>
                      <a:pt x="45" y="204"/>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27" name="Freeform 7">
                <a:extLst>
                  <a:ext uri="{FF2B5EF4-FFF2-40B4-BE49-F238E27FC236}">
                    <a16:creationId xmlns:a16="http://schemas.microsoft.com/office/drawing/2014/main" id="{F162FEE9-CBC4-4439-90F3-9DD8F8FA0110}"/>
                  </a:ext>
                </a:extLst>
              </p:cNvPr>
              <p:cNvSpPr>
                <a:spLocks/>
              </p:cNvSpPr>
              <p:nvPr/>
            </p:nvSpPr>
            <p:spPr bwMode="auto">
              <a:xfrm>
                <a:off x="3021013" y="2949576"/>
                <a:ext cx="6157913" cy="315913"/>
              </a:xfrm>
              <a:custGeom>
                <a:avLst/>
                <a:gdLst>
                  <a:gd name="T0" fmla="*/ 2576 w 2577"/>
                  <a:gd name="T1" fmla="*/ 46 h 132"/>
                  <a:gd name="T2" fmla="*/ 2576 w 2577"/>
                  <a:gd name="T3" fmla="*/ 45 h 132"/>
                  <a:gd name="T4" fmla="*/ 2539 w 2577"/>
                  <a:gd name="T5" fmla="*/ 7 h 132"/>
                  <a:gd name="T6" fmla="*/ 1483 w 2577"/>
                  <a:gd name="T7" fmla="*/ 0 h 132"/>
                  <a:gd name="T8" fmla="*/ 1483 w 2577"/>
                  <a:gd name="T9" fmla="*/ 0 h 132"/>
                  <a:gd name="T10" fmla="*/ 39 w 2577"/>
                  <a:gd name="T11" fmla="*/ 31 h 132"/>
                  <a:gd name="T12" fmla="*/ 0 w 2577"/>
                  <a:gd name="T13" fmla="*/ 69 h 132"/>
                  <a:gd name="T14" fmla="*/ 0 w 2577"/>
                  <a:gd name="T15" fmla="*/ 70 h 132"/>
                  <a:gd name="T16" fmla="*/ 38 w 2577"/>
                  <a:gd name="T17" fmla="*/ 109 h 132"/>
                  <a:gd name="T18" fmla="*/ 1031 w 2577"/>
                  <a:gd name="T19" fmla="*/ 132 h 132"/>
                  <a:gd name="T20" fmla="*/ 1561 w 2577"/>
                  <a:gd name="T21" fmla="*/ 121 h 132"/>
                  <a:gd name="T22" fmla="*/ 1561 w 2577"/>
                  <a:gd name="T23" fmla="*/ 121 h 132"/>
                  <a:gd name="T24" fmla="*/ 2540 w 2577"/>
                  <a:gd name="T25" fmla="*/ 86 h 132"/>
                  <a:gd name="T26" fmla="*/ 2576 w 2577"/>
                  <a:gd name="T27"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7" h="132">
                    <a:moveTo>
                      <a:pt x="2576" y="46"/>
                    </a:moveTo>
                    <a:cubicBezTo>
                      <a:pt x="2576" y="45"/>
                      <a:pt x="2576" y="45"/>
                      <a:pt x="2576" y="45"/>
                    </a:cubicBezTo>
                    <a:cubicBezTo>
                      <a:pt x="2576" y="24"/>
                      <a:pt x="2560" y="7"/>
                      <a:pt x="2539" y="7"/>
                    </a:cubicBezTo>
                    <a:cubicBezTo>
                      <a:pt x="1483" y="0"/>
                      <a:pt x="1483" y="0"/>
                      <a:pt x="1483" y="0"/>
                    </a:cubicBezTo>
                    <a:cubicBezTo>
                      <a:pt x="1483" y="0"/>
                      <a:pt x="1483" y="0"/>
                      <a:pt x="1483" y="0"/>
                    </a:cubicBezTo>
                    <a:cubicBezTo>
                      <a:pt x="1228" y="2"/>
                      <a:pt x="39" y="31"/>
                      <a:pt x="39" y="31"/>
                    </a:cubicBezTo>
                    <a:cubicBezTo>
                      <a:pt x="18" y="31"/>
                      <a:pt x="1" y="48"/>
                      <a:pt x="0" y="69"/>
                    </a:cubicBezTo>
                    <a:cubicBezTo>
                      <a:pt x="0" y="70"/>
                      <a:pt x="0" y="70"/>
                      <a:pt x="0" y="70"/>
                    </a:cubicBezTo>
                    <a:cubicBezTo>
                      <a:pt x="0" y="91"/>
                      <a:pt x="17" y="108"/>
                      <a:pt x="38" y="109"/>
                    </a:cubicBezTo>
                    <a:cubicBezTo>
                      <a:pt x="1031" y="132"/>
                      <a:pt x="1031" y="132"/>
                      <a:pt x="1031" y="132"/>
                    </a:cubicBezTo>
                    <a:cubicBezTo>
                      <a:pt x="1561" y="121"/>
                      <a:pt x="1561" y="121"/>
                      <a:pt x="1561" y="121"/>
                    </a:cubicBezTo>
                    <a:cubicBezTo>
                      <a:pt x="1561" y="121"/>
                      <a:pt x="1561" y="121"/>
                      <a:pt x="1561" y="121"/>
                    </a:cubicBezTo>
                    <a:cubicBezTo>
                      <a:pt x="2540" y="86"/>
                      <a:pt x="2540" y="86"/>
                      <a:pt x="2540" y="86"/>
                    </a:cubicBezTo>
                    <a:cubicBezTo>
                      <a:pt x="2561" y="85"/>
                      <a:pt x="2577" y="67"/>
                      <a:pt x="2576" y="46"/>
                    </a:cubicBezTo>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28" name="Freeform 8">
                <a:extLst>
                  <a:ext uri="{FF2B5EF4-FFF2-40B4-BE49-F238E27FC236}">
                    <a16:creationId xmlns:a16="http://schemas.microsoft.com/office/drawing/2014/main" id="{64A1B652-BB7A-467D-B5BF-0B773D024D6F}"/>
                  </a:ext>
                </a:extLst>
              </p:cNvPr>
              <p:cNvSpPr>
                <a:spLocks noEditPoints="1"/>
              </p:cNvSpPr>
              <p:nvPr/>
            </p:nvSpPr>
            <p:spPr bwMode="auto">
              <a:xfrm>
                <a:off x="2994026" y="2981326"/>
                <a:ext cx="306388" cy="246063"/>
              </a:xfrm>
              <a:custGeom>
                <a:avLst/>
                <a:gdLst>
                  <a:gd name="T0" fmla="*/ 46 w 128"/>
                  <a:gd name="T1" fmla="*/ 103 h 103"/>
                  <a:gd name="T2" fmla="*/ 46 w 128"/>
                  <a:gd name="T3" fmla="*/ 103 h 103"/>
                  <a:gd name="T4" fmla="*/ 46 w 128"/>
                  <a:gd name="T5" fmla="*/ 103 h 103"/>
                  <a:gd name="T6" fmla="*/ 46 w 128"/>
                  <a:gd name="T7" fmla="*/ 103 h 103"/>
                  <a:gd name="T8" fmla="*/ 46 w 128"/>
                  <a:gd name="T9" fmla="*/ 103 h 103"/>
                  <a:gd name="T10" fmla="*/ 47 w 128"/>
                  <a:gd name="T11" fmla="*/ 103 h 103"/>
                  <a:gd name="T12" fmla="*/ 46 w 128"/>
                  <a:gd name="T13" fmla="*/ 103 h 103"/>
                  <a:gd name="T14" fmla="*/ 47 w 128"/>
                  <a:gd name="T15" fmla="*/ 103 h 103"/>
                  <a:gd name="T16" fmla="*/ 46 w 128"/>
                  <a:gd name="T17" fmla="*/ 103 h 103"/>
                  <a:gd name="T18" fmla="*/ 46 w 128"/>
                  <a:gd name="T19" fmla="*/ 103 h 103"/>
                  <a:gd name="T20" fmla="*/ 46 w 128"/>
                  <a:gd name="T21" fmla="*/ 103 h 103"/>
                  <a:gd name="T22" fmla="*/ 46 w 128"/>
                  <a:gd name="T23" fmla="*/ 103 h 103"/>
                  <a:gd name="T24" fmla="*/ 46 w 128"/>
                  <a:gd name="T25" fmla="*/ 103 h 103"/>
                  <a:gd name="T26" fmla="*/ 46 w 128"/>
                  <a:gd name="T27" fmla="*/ 103 h 103"/>
                  <a:gd name="T28" fmla="*/ 48 w 128"/>
                  <a:gd name="T29" fmla="*/ 103 h 103"/>
                  <a:gd name="T30" fmla="*/ 47 w 128"/>
                  <a:gd name="T31" fmla="*/ 103 h 103"/>
                  <a:gd name="T32" fmla="*/ 48 w 128"/>
                  <a:gd name="T33" fmla="*/ 103 h 103"/>
                  <a:gd name="T34" fmla="*/ 48 w 128"/>
                  <a:gd name="T35" fmla="*/ 103 h 103"/>
                  <a:gd name="T36" fmla="*/ 48 w 128"/>
                  <a:gd name="T37" fmla="*/ 103 h 103"/>
                  <a:gd name="T38" fmla="*/ 48 w 128"/>
                  <a:gd name="T39" fmla="*/ 103 h 103"/>
                  <a:gd name="T40" fmla="*/ 48 w 128"/>
                  <a:gd name="T41" fmla="*/ 103 h 103"/>
                  <a:gd name="T42" fmla="*/ 48 w 128"/>
                  <a:gd name="T43" fmla="*/ 103 h 103"/>
                  <a:gd name="T44" fmla="*/ 48 w 128"/>
                  <a:gd name="T45" fmla="*/ 103 h 103"/>
                  <a:gd name="T46" fmla="*/ 48 w 128"/>
                  <a:gd name="T47" fmla="*/ 103 h 103"/>
                  <a:gd name="T48" fmla="*/ 48 w 128"/>
                  <a:gd name="T49" fmla="*/ 103 h 103"/>
                  <a:gd name="T50" fmla="*/ 48 w 128"/>
                  <a:gd name="T51" fmla="*/ 103 h 103"/>
                  <a:gd name="T52" fmla="*/ 49 w 128"/>
                  <a:gd name="T53" fmla="*/ 103 h 103"/>
                  <a:gd name="T54" fmla="*/ 48 w 128"/>
                  <a:gd name="T55" fmla="*/ 103 h 103"/>
                  <a:gd name="T56" fmla="*/ 49 w 128"/>
                  <a:gd name="T57" fmla="*/ 103 h 103"/>
                  <a:gd name="T58" fmla="*/ 49 w 128"/>
                  <a:gd name="T59" fmla="*/ 103 h 103"/>
                  <a:gd name="T60" fmla="*/ 49 w 128"/>
                  <a:gd name="T61" fmla="*/ 103 h 103"/>
                  <a:gd name="T62" fmla="*/ 49 w 128"/>
                  <a:gd name="T63" fmla="*/ 103 h 103"/>
                  <a:gd name="T64" fmla="*/ 49 w 128"/>
                  <a:gd name="T65" fmla="*/ 103 h 103"/>
                  <a:gd name="T66" fmla="*/ 49 w 128"/>
                  <a:gd name="T67" fmla="*/ 103 h 103"/>
                  <a:gd name="T68" fmla="*/ 49 w 128"/>
                  <a:gd name="T69" fmla="*/ 103 h 103"/>
                  <a:gd name="T70" fmla="*/ 70 w 128"/>
                  <a:gd name="T71" fmla="*/ 97 h 103"/>
                  <a:gd name="T72" fmla="*/ 70 w 128"/>
                  <a:gd name="T73" fmla="*/ 97 h 103"/>
                  <a:gd name="T74" fmla="*/ 80 w 128"/>
                  <a:gd name="T75" fmla="*/ 97 h 103"/>
                  <a:gd name="T76" fmla="*/ 70 w 128"/>
                  <a:gd name="T77" fmla="*/ 97 h 103"/>
                  <a:gd name="T78" fmla="*/ 0 w 128"/>
                  <a:gd name="T79" fmla="*/ 61 h 103"/>
                  <a:gd name="T80" fmla="*/ 0 w 128"/>
                  <a:gd name="T81" fmla="*/ 62 h 103"/>
                  <a:gd name="T82" fmla="*/ 0 w 128"/>
                  <a:gd name="T83" fmla="*/ 63 h 103"/>
                  <a:gd name="T84" fmla="*/ 0 w 128"/>
                  <a:gd name="T85" fmla="*/ 62 h 103"/>
                  <a:gd name="T86" fmla="*/ 0 w 128"/>
                  <a:gd name="T87" fmla="*/ 61 h 103"/>
                  <a:gd name="T88" fmla="*/ 89 w 128"/>
                  <a:gd name="T89" fmla="*/ 0 h 103"/>
                  <a:gd name="T90" fmla="*/ 89 w 128"/>
                  <a:gd name="T91" fmla="*/ 17 h 103"/>
                  <a:gd name="T92" fmla="*/ 128 w 128"/>
                  <a:gd name="T93" fmla="*/ 16 h 103"/>
                  <a:gd name="T94" fmla="*/ 128 w 128"/>
                  <a:gd name="T95" fmla="*/ 16 h 103"/>
                  <a:gd name="T96" fmla="*/ 89 w 128"/>
                  <a:gd name="T97" fmla="*/ 17 h 103"/>
                  <a:gd name="T98" fmla="*/ 89 w 128"/>
                  <a:gd name="T9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03">
                    <a:moveTo>
                      <a:pt x="46" y="103"/>
                    </a:moveTo>
                    <a:cubicBezTo>
                      <a:pt x="46" y="103"/>
                      <a:pt x="46" y="103"/>
                      <a:pt x="46" y="103"/>
                    </a:cubicBezTo>
                    <a:cubicBezTo>
                      <a:pt x="46" y="103"/>
                      <a:pt x="46" y="103"/>
                      <a:pt x="46" y="103"/>
                    </a:cubicBezTo>
                    <a:cubicBezTo>
                      <a:pt x="46" y="103"/>
                      <a:pt x="46" y="103"/>
                      <a:pt x="46" y="103"/>
                    </a:cubicBezTo>
                    <a:cubicBezTo>
                      <a:pt x="46" y="103"/>
                      <a:pt x="46" y="103"/>
                      <a:pt x="46" y="103"/>
                    </a:cubicBezTo>
                    <a:moveTo>
                      <a:pt x="47" y="103"/>
                    </a:moveTo>
                    <a:cubicBezTo>
                      <a:pt x="47" y="103"/>
                      <a:pt x="46" y="103"/>
                      <a:pt x="46" y="103"/>
                    </a:cubicBezTo>
                    <a:cubicBezTo>
                      <a:pt x="46" y="103"/>
                      <a:pt x="47" y="103"/>
                      <a:pt x="47" y="103"/>
                    </a:cubicBezTo>
                    <a:moveTo>
                      <a:pt x="46" y="103"/>
                    </a:moveTo>
                    <a:cubicBezTo>
                      <a:pt x="46" y="103"/>
                      <a:pt x="46" y="103"/>
                      <a:pt x="46" y="103"/>
                    </a:cubicBezTo>
                    <a:cubicBezTo>
                      <a:pt x="46" y="103"/>
                      <a:pt x="46" y="103"/>
                      <a:pt x="46" y="103"/>
                    </a:cubicBezTo>
                    <a:moveTo>
                      <a:pt x="46" y="103"/>
                    </a:moveTo>
                    <a:cubicBezTo>
                      <a:pt x="46" y="103"/>
                      <a:pt x="46" y="103"/>
                      <a:pt x="46" y="103"/>
                    </a:cubicBezTo>
                    <a:cubicBezTo>
                      <a:pt x="46" y="103"/>
                      <a:pt x="46" y="103"/>
                      <a:pt x="46" y="103"/>
                    </a:cubicBezTo>
                    <a:moveTo>
                      <a:pt x="48" y="103"/>
                    </a:moveTo>
                    <a:cubicBezTo>
                      <a:pt x="47" y="103"/>
                      <a:pt x="47" y="103"/>
                      <a:pt x="47" y="103"/>
                    </a:cubicBezTo>
                    <a:cubicBezTo>
                      <a:pt x="47" y="103"/>
                      <a:pt x="47" y="103"/>
                      <a:pt x="48" y="103"/>
                    </a:cubicBezTo>
                    <a:moveTo>
                      <a:pt x="48" y="103"/>
                    </a:moveTo>
                    <a:cubicBezTo>
                      <a:pt x="48" y="103"/>
                      <a:pt x="48" y="103"/>
                      <a:pt x="48" y="103"/>
                    </a:cubicBezTo>
                    <a:cubicBezTo>
                      <a:pt x="48" y="103"/>
                      <a:pt x="48" y="103"/>
                      <a:pt x="48" y="103"/>
                    </a:cubicBezTo>
                    <a:moveTo>
                      <a:pt x="48" y="103"/>
                    </a:moveTo>
                    <a:cubicBezTo>
                      <a:pt x="48" y="103"/>
                      <a:pt x="48" y="103"/>
                      <a:pt x="48" y="103"/>
                    </a:cubicBezTo>
                    <a:cubicBezTo>
                      <a:pt x="48" y="103"/>
                      <a:pt x="48" y="103"/>
                      <a:pt x="48" y="103"/>
                    </a:cubicBezTo>
                    <a:moveTo>
                      <a:pt x="48" y="103"/>
                    </a:moveTo>
                    <a:cubicBezTo>
                      <a:pt x="48" y="103"/>
                      <a:pt x="48" y="103"/>
                      <a:pt x="48" y="103"/>
                    </a:cubicBezTo>
                    <a:cubicBezTo>
                      <a:pt x="48" y="103"/>
                      <a:pt x="48" y="103"/>
                      <a:pt x="48" y="103"/>
                    </a:cubicBezTo>
                    <a:moveTo>
                      <a:pt x="49" y="103"/>
                    </a:moveTo>
                    <a:cubicBezTo>
                      <a:pt x="49" y="103"/>
                      <a:pt x="49" y="103"/>
                      <a:pt x="48" y="103"/>
                    </a:cubicBezTo>
                    <a:cubicBezTo>
                      <a:pt x="49" y="103"/>
                      <a:pt x="49" y="103"/>
                      <a:pt x="49" y="103"/>
                    </a:cubicBezTo>
                    <a:moveTo>
                      <a:pt x="49" y="103"/>
                    </a:moveTo>
                    <a:cubicBezTo>
                      <a:pt x="49" y="103"/>
                      <a:pt x="49" y="103"/>
                      <a:pt x="49" y="103"/>
                    </a:cubicBezTo>
                    <a:cubicBezTo>
                      <a:pt x="49" y="103"/>
                      <a:pt x="49" y="103"/>
                      <a:pt x="49" y="103"/>
                    </a:cubicBezTo>
                    <a:moveTo>
                      <a:pt x="49" y="103"/>
                    </a:moveTo>
                    <a:cubicBezTo>
                      <a:pt x="49" y="103"/>
                      <a:pt x="49" y="103"/>
                      <a:pt x="49" y="103"/>
                    </a:cubicBezTo>
                    <a:cubicBezTo>
                      <a:pt x="49" y="103"/>
                      <a:pt x="49" y="103"/>
                      <a:pt x="49" y="103"/>
                    </a:cubicBezTo>
                    <a:moveTo>
                      <a:pt x="70" y="97"/>
                    </a:moveTo>
                    <a:cubicBezTo>
                      <a:pt x="70" y="97"/>
                      <a:pt x="70" y="97"/>
                      <a:pt x="70" y="97"/>
                    </a:cubicBezTo>
                    <a:cubicBezTo>
                      <a:pt x="80" y="97"/>
                      <a:pt x="80" y="97"/>
                      <a:pt x="80" y="97"/>
                    </a:cubicBezTo>
                    <a:cubicBezTo>
                      <a:pt x="70" y="97"/>
                      <a:pt x="70" y="97"/>
                      <a:pt x="70" y="97"/>
                    </a:cubicBezTo>
                    <a:moveTo>
                      <a:pt x="0" y="61"/>
                    </a:moveTo>
                    <a:cubicBezTo>
                      <a:pt x="0" y="62"/>
                      <a:pt x="0" y="62"/>
                      <a:pt x="0" y="62"/>
                    </a:cubicBezTo>
                    <a:cubicBezTo>
                      <a:pt x="0" y="62"/>
                      <a:pt x="0" y="62"/>
                      <a:pt x="0" y="63"/>
                    </a:cubicBezTo>
                    <a:cubicBezTo>
                      <a:pt x="0" y="62"/>
                      <a:pt x="0" y="62"/>
                      <a:pt x="0" y="62"/>
                    </a:cubicBezTo>
                    <a:cubicBezTo>
                      <a:pt x="0" y="61"/>
                      <a:pt x="0" y="61"/>
                      <a:pt x="0" y="61"/>
                    </a:cubicBezTo>
                    <a:moveTo>
                      <a:pt x="89" y="0"/>
                    </a:moveTo>
                    <a:cubicBezTo>
                      <a:pt x="89" y="17"/>
                      <a:pt x="89" y="17"/>
                      <a:pt x="89" y="17"/>
                    </a:cubicBezTo>
                    <a:cubicBezTo>
                      <a:pt x="100" y="17"/>
                      <a:pt x="113" y="16"/>
                      <a:pt x="128" y="16"/>
                    </a:cubicBezTo>
                    <a:cubicBezTo>
                      <a:pt x="128" y="16"/>
                      <a:pt x="128" y="16"/>
                      <a:pt x="128" y="16"/>
                    </a:cubicBezTo>
                    <a:cubicBezTo>
                      <a:pt x="113" y="16"/>
                      <a:pt x="100" y="17"/>
                      <a:pt x="89" y="17"/>
                    </a:cubicBezTo>
                    <a:cubicBezTo>
                      <a:pt x="89" y="0"/>
                      <a:pt x="89" y="0"/>
                      <a:pt x="89" y="0"/>
                    </a:cubicBezTo>
                  </a:path>
                </a:pathLst>
              </a:custGeom>
              <a:solidFill>
                <a:srgbClr val="6D8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29" name="Freeform 9">
                <a:extLst>
                  <a:ext uri="{FF2B5EF4-FFF2-40B4-BE49-F238E27FC236}">
                    <a16:creationId xmlns:a16="http://schemas.microsoft.com/office/drawing/2014/main" id="{AD4CA2EA-BE51-4F37-92B0-F0417063236D}"/>
                  </a:ext>
                </a:extLst>
              </p:cNvPr>
              <p:cNvSpPr>
                <a:spLocks/>
              </p:cNvSpPr>
              <p:nvPr/>
            </p:nvSpPr>
            <p:spPr bwMode="auto">
              <a:xfrm>
                <a:off x="2994026" y="2894014"/>
                <a:ext cx="212725" cy="333375"/>
              </a:xfrm>
              <a:custGeom>
                <a:avLst/>
                <a:gdLst>
                  <a:gd name="T0" fmla="*/ 46 w 89"/>
                  <a:gd name="T1" fmla="*/ 0 h 139"/>
                  <a:gd name="T2" fmla="*/ 1 w 89"/>
                  <a:gd name="T3" fmla="*/ 12 h 139"/>
                  <a:gd name="T4" fmla="*/ 0 w 89"/>
                  <a:gd name="T5" fmla="*/ 97 h 139"/>
                  <a:gd name="T6" fmla="*/ 0 w 89"/>
                  <a:gd name="T7" fmla="*/ 98 h 139"/>
                  <a:gd name="T8" fmla="*/ 0 w 89"/>
                  <a:gd name="T9" fmla="*/ 99 h 139"/>
                  <a:gd name="T10" fmla="*/ 45 w 89"/>
                  <a:gd name="T11" fmla="*/ 139 h 139"/>
                  <a:gd name="T12" fmla="*/ 46 w 89"/>
                  <a:gd name="T13" fmla="*/ 139 h 139"/>
                  <a:gd name="T14" fmla="*/ 46 w 89"/>
                  <a:gd name="T15" fmla="*/ 139 h 139"/>
                  <a:gd name="T16" fmla="*/ 46 w 89"/>
                  <a:gd name="T17" fmla="*/ 139 h 139"/>
                  <a:gd name="T18" fmla="*/ 46 w 89"/>
                  <a:gd name="T19" fmla="*/ 139 h 139"/>
                  <a:gd name="T20" fmla="*/ 46 w 89"/>
                  <a:gd name="T21" fmla="*/ 139 h 139"/>
                  <a:gd name="T22" fmla="*/ 46 w 89"/>
                  <a:gd name="T23" fmla="*/ 139 h 139"/>
                  <a:gd name="T24" fmla="*/ 46 w 89"/>
                  <a:gd name="T25" fmla="*/ 139 h 139"/>
                  <a:gd name="T26" fmla="*/ 46 w 89"/>
                  <a:gd name="T27" fmla="*/ 139 h 139"/>
                  <a:gd name="T28" fmla="*/ 46 w 89"/>
                  <a:gd name="T29" fmla="*/ 139 h 139"/>
                  <a:gd name="T30" fmla="*/ 47 w 89"/>
                  <a:gd name="T31" fmla="*/ 139 h 139"/>
                  <a:gd name="T32" fmla="*/ 47 w 89"/>
                  <a:gd name="T33" fmla="*/ 139 h 139"/>
                  <a:gd name="T34" fmla="*/ 48 w 89"/>
                  <a:gd name="T35" fmla="*/ 139 h 139"/>
                  <a:gd name="T36" fmla="*/ 48 w 89"/>
                  <a:gd name="T37" fmla="*/ 139 h 139"/>
                  <a:gd name="T38" fmla="*/ 48 w 89"/>
                  <a:gd name="T39" fmla="*/ 139 h 139"/>
                  <a:gd name="T40" fmla="*/ 48 w 89"/>
                  <a:gd name="T41" fmla="*/ 139 h 139"/>
                  <a:gd name="T42" fmla="*/ 48 w 89"/>
                  <a:gd name="T43" fmla="*/ 139 h 139"/>
                  <a:gd name="T44" fmla="*/ 48 w 89"/>
                  <a:gd name="T45" fmla="*/ 139 h 139"/>
                  <a:gd name="T46" fmla="*/ 48 w 89"/>
                  <a:gd name="T47" fmla="*/ 139 h 139"/>
                  <a:gd name="T48" fmla="*/ 48 w 89"/>
                  <a:gd name="T49" fmla="*/ 139 h 139"/>
                  <a:gd name="T50" fmla="*/ 49 w 89"/>
                  <a:gd name="T51" fmla="*/ 139 h 139"/>
                  <a:gd name="T52" fmla="*/ 49 w 89"/>
                  <a:gd name="T53" fmla="*/ 139 h 139"/>
                  <a:gd name="T54" fmla="*/ 49 w 89"/>
                  <a:gd name="T55" fmla="*/ 139 h 139"/>
                  <a:gd name="T56" fmla="*/ 49 w 89"/>
                  <a:gd name="T57" fmla="*/ 139 h 139"/>
                  <a:gd name="T58" fmla="*/ 49 w 89"/>
                  <a:gd name="T59" fmla="*/ 139 h 139"/>
                  <a:gd name="T60" fmla="*/ 70 w 89"/>
                  <a:gd name="T61" fmla="*/ 133 h 139"/>
                  <a:gd name="T62" fmla="*/ 70 w 89"/>
                  <a:gd name="T63" fmla="*/ 133 h 139"/>
                  <a:gd name="T64" fmla="*/ 70 w 89"/>
                  <a:gd name="T65" fmla="*/ 133 h 139"/>
                  <a:gd name="T66" fmla="*/ 49 w 89"/>
                  <a:gd name="T67" fmla="*/ 132 h 139"/>
                  <a:gd name="T68" fmla="*/ 11 w 89"/>
                  <a:gd name="T69" fmla="*/ 93 h 139"/>
                  <a:gd name="T70" fmla="*/ 11 w 89"/>
                  <a:gd name="T71" fmla="*/ 92 h 139"/>
                  <a:gd name="T72" fmla="*/ 50 w 89"/>
                  <a:gd name="T73" fmla="*/ 54 h 139"/>
                  <a:gd name="T74" fmla="*/ 89 w 89"/>
                  <a:gd name="T75" fmla="*/ 53 h 139"/>
                  <a:gd name="T76" fmla="*/ 89 w 89"/>
                  <a:gd name="T77" fmla="*/ 36 h 139"/>
                  <a:gd name="T78" fmla="*/ 89 w 89"/>
                  <a:gd name="T79" fmla="*/ 12 h 139"/>
                  <a:gd name="T80" fmla="*/ 47 w 89"/>
                  <a:gd name="T81" fmla="*/ 0 h 139"/>
                  <a:gd name="T82" fmla="*/ 46 w 89"/>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139">
                    <a:moveTo>
                      <a:pt x="46" y="0"/>
                    </a:moveTo>
                    <a:cubicBezTo>
                      <a:pt x="30" y="0"/>
                      <a:pt x="14" y="5"/>
                      <a:pt x="1" y="12"/>
                    </a:cubicBezTo>
                    <a:cubicBezTo>
                      <a:pt x="0" y="97"/>
                      <a:pt x="0" y="97"/>
                      <a:pt x="0" y="97"/>
                    </a:cubicBezTo>
                    <a:cubicBezTo>
                      <a:pt x="0" y="98"/>
                      <a:pt x="0" y="98"/>
                      <a:pt x="0" y="98"/>
                    </a:cubicBezTo>
                    <a:cubicBezTo>
                      <a:pt x="0" y="98"/>
                      <a:pt x="0" y="98"/>
                      <a:pt x="0" y="99"/>
                    </a:cubicBezTo>
                    <a:cubicBezTo>
                      <a:pt x="0" y="122"/>
                      <a:pt x="21" y="139"/>
                      <a:pt x="45"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7" y="139"/>
                      <a:pt x="47" y="139"/>
                    </a:cubicBezTo>
                    <a:cubicBezTo>
                      <a:pt x="47" y="139"/>
                      <a:pt x="47" y="139"/>
                      <a:pt x="47" y="139"/>
                    </a:cubicBezTo>
                    <a:cubicBezTo>
                      <a:pt x="47" y="139"/>
                      <a:pt x="47"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9" y="139"/>
                      <a:pt x="49" y="139"/>
                      <a:pt x="49" y="139"/>
                    </a:cubicBezTo>
                    <a:cubicBezTo>
                      <a:pt x="49" y="139"/>
                      <a:pt x="49" y="139"/>
                      <a:pt x="49" y="139"/>
                    </a:cubicBezTo>
                    <a:cubicBezTo>
                      <a:pt x="49" y="139"/>
                      <a:pt x="49" y="139"/>
                      <a:pt x="49" y="139"/>
                    </a:cubicBezTo>
                    <a:cubicBezTo>
                      <a:pt x="49" y="139"/>
                      <a:pt x="49" y="139"/>
                      <a:pt x="49" y="139"/>
                    </a:cubicBezTo>
                    <a:cubicBezTo>
                      <a:pt x="49" y="139"/>
                      <a:pt x="49" y="139"/>
                      <a:pt x="49" y="139"/>
                    </a:cubicBezTo>
                    <a:cubicBezTo>
                      <a:pt x="57" y="138"/>
                      <a:pt x="64" y="136"/>
                      <a:pt x="70" y="133"/>
                    </a:cubicBezTo>
                    <a:cubicBezTo>
                      <a:pt x="70" y="133"/>
                      <a:pt x="70" y="133"/>
                      <a:pt x="70" y="133"/>
                    </a:cubicBezTo>
                    <a:cubicBezTo>
                      <a:pt x="70" y="133"/>
                      <a:pt x="70" y="133"/>
                      <a:pt x="70" y="133"/>
                    </a:cubicBezTo>
                    <a:cubicBezTo>
                      <a:pt x="49" y="132"/>
                      <a:pt x="49" y="132"/>
                      <a:pt x="49" y="132"/>
                    </a:cubicBezTo>
                    <a:cubicBezTo>
                      <a:pt x="28" y="131"/>
                      <a:pt x="11" y="114"/>
                      <a:pt x="11" y="93"/>
                    </a:cubicBezTo>
                    <a:cubicBezTo>
                      <a:pt x="11" y="92"/>
                      <a:pt x="11" y="92"/>
                      <a:pt x="11" y="92"/>
                    </a:cubicBezTo>
                    <a:cubicBezTo>
                      <a:pt x="12" y="71"/>
                      <a:pt x="29" y="54"/>
                      <a:pt x="50" y="54"/>
                    </a:cubicBezTo>
                    <a:cubicBezTo>
                      <a:pt x="50" y="54"/>
                      <a:pt x="64" y="54"/>
                      <a:pt x="89" y="53"/>
                    </a:cubicBezTo>
                    <a:cubicBezTo>
                      <a:pt x="89" y="36"/>
                      <a:pt x="89" y="36"/>
                      <a:pt x="89" y="36"/>
                    </a:cubicBezTo>
                    <a:cubicBezTo>
                      <a:pt x="89" y="12"/>
                      <a:pt x="89" y="12"/>
                      <a:pt x="89" y="12"/>
                    </a:cubicBezTo>
                    <a:cubicBezTo>
                      <a:pt x="77" y="5"/>
                      <a:pt x="62" y="1"/>
                      <a:pt x="47" y="0"/>
                    </a:cubicBezTo>
                    <a:cubicBezTo>
                      <a:pt x="46" y="0"/>
                      <a:pt x="46" y="0"/>
                      <a:pt x="4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30" name="Freeform 10">
                <a:extLst>
                  <a:ext uri="{FF2B5EF4-FFF2-40B4-BE49-F238E27FC236}">
                    <a16:creationId xmlns:a16="http://schemas.microsoft.com/office/drawing/2014/main" id="{2B1BC695-68C7-4795-87AD-A979AB97827D}"/>
                  </a:ext>
                </a:extLst>
              </p:cNvPr>
              <p:cNvSpPr>
                <a:spLocks/>
              </p:cNvSpPr>
              <p:nvPr/>
            </p:nvSpPr>
            <p:spPr bwMode="auto">
              <a:xfrm>
                <a:off x="3021013" y="3019426"/>
                <a:ext cx="301625" cy="196850"/>
              </a:xfrm>
              <a:custGeom>
                <a:avLst/>
                <a:gdLst>
                  <a:gd name="T0" fmla="*/ 117 w 126"/>
                  <a:gd name="T1" fmla="*/ 0 h 82"/>
                  <a:gd name="T2" fmla="*/ 78 w 126"/>
                  <a:gd name="T3" fmla="*/ 1 h 82"/>
                  <a:gd name="T4" fmla="*/ 39 w 126"/>
                  <a:gd name="T5" fmla="*/ 2 h 82"/>
                  <a:gd name="T6" fmla="*/ 0 w 126"/>
                  <a:gd name="T7" fmla="*/ 40 h 82"/>
                  <a:gd name="T8" fmla="*/ 0 w 126"/>
                  <a:gd name="T9" fmla="*/ 41 h 82"/>
                  <a:gd name="T10" fmla="*/ 38 w 126"/>
                  <a:gd name="T11" fmla="*/ 80 h 82"/>
                  <a:gd name="T12" fmla="*/ 59 w 126"/>
                  <a:gd name="T13" fmla="*/ 81 h 82"/>
                  <a:gd name="T14" fmla="*/ 69 w 126"/>
                  <a:gd name="T15" fmla="*/ 81 h 82"/>
                  <a:gd name="T16" fmla="*/ 116 w 126"/>
                  <a:gd name="T17" fmla="*/ 82 h 82"/>
                  <a:gd name="T18" fmla="*/ 126 w 126"/>
                  <a:gd name="T19" fmla="*/ 41 h 82"/>
                  <a:gd name="T20" fmla="*/ 117 w 126"/>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82">
                    <a:moveTo>
                      <a:pt x="117" y="0"/>
                    </a:moveTo>
                    <a:cubicBezTo>
                      <a:pt x="102" y="0"/>
                      <a:pt x="89" y="1"/>
                      <a:pt x="78" y="1"/>
                    </a:cubicBezTo>
                    <a:cubicBezTo>
                      <a:pt x="53" y="2"/>
                      <a:pt x="39" y="2"/>
                      <a:pt x="39" y="2"/>
                    </a:cubicBezTo>
                    <a:cubicBezTo>
                      <a:pt x="18" y="2"/>
                      <a:pt x="1" y="19"/>
                      <a:pt x="0" y="40"/>
                    </a:cubicBezTo>
                    <a:cubicBezTo>
                      <a:pt x="0" y="41"/>
                      <a:pt x="0" y="41"/>
                      <a:pt x="0" y="41"/>
                    </a:cubicBezTo>
                    <a:cubicBezTo>
                      <a:pt x="0" y="62"/>
                      <a:pt x="17" y="79"/>
                      <a:pt x="38" y="80"/>
                    </a:cubicBezTo>
                    <a:cubicBezTo>
                      <a:pt x="59" y="81"/>
                      <a:pt x="59" y="81"/>
                      <a:pt x="59" y="81"/>
                    </a:cubicBezTo>
                    <a:cubicBezTo>
                      <a:pt x="69" y="81"/>
                      <a:pt x="69" y="81"/>
                      <a:pt x="69" y="81"/>
                    </a:cubicBezTo>
                    <a:cubicBezTo>
                      <a:pt x="116" y="82"/>
                      <a:pt x="116" y="82"/>
                      <a:pt x="116" y="82"/>
                    </a:cubicBezTo>
                    <a:cubicBezTo>
                      <a:pt x="122" y="70"/>
                      <a:pt x="126" y="56"/>
                      <a:pt x="126" y="41"/>
                    </a:cubicBezTo>
                    <a:cubicBezTo>
                      <a:pt x="126" y="26"/>
                      <a:pt x="123" y="12"/>
                      <a:pt x="11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31" name="Freeform 11">
                <a:extLst>
                  <a:ext uri="{FF2B5EF4-FFF2-40B4-BE49-F238E27FC236}">
                    <a16:creationId xmlns:a16="http://schemas.microsoft.com/office/drawing/2014/main" id="{BA14D44F-79FC-4EDE-9314-5BF9774CEB18}"/>
                  </a:ext>
                </a:extLst>
              </p:cNvPr>
              <p:cNvSpPr>
                <a:spLocks/>
              </p:cNvSpPr>
              <p:nvPr/>
            </p:nvSpPr>
            <p:spPr bwMode="auto">
              <a:xfrm>
                <a:off x="8859838" y="2854326"/>
                <a:ext cx="103188" cy="112713"/>
              </a:xfrm>
              <a:custGeom>
                <a:avLst/>
                <a:gdLst>
                  <a:gd name="T0" fmla="*/ 43 w 43"/>
                  <a:gd name="T1" fmla="*/ 0 h 47"/>
                  <a:gd name="T2" fmla="*/ 43 w 43"/>
                  <a:gd name="T3" fmla="*/ 0 h 47"/>
                  <a:gd name="T4" fmla="*/ 42 w 43"/>
                  <a:gd name="T5" fmla="*/ 47 h 47"/>
                  <a:gd name="T6" fmla="*/ 0 w 43"/>
                  <a:gd name="T7" fmla="*/ 47 h 47"/>
                  <a:gd name="T8" fmla="*/ 0 w 43"/>
                  <a:gd name="T9" fmla="*/ 47 h 47"/>
                  <a:gd name="T10" fmla="*/ 42 w 43"/>
                  <a:gd name="T11" fmla="*/ 47 h 47"/>
                  <a:gd name="T12" fmla="*/ 43 w 4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3" h="47">
                    <a:moveTo>
                      <a:pt x="43" y="0"/>
                    </a:moveTo>
                    <a:cubicBezTo>
                      <a:pt x="43" y="0"/>
                      <a:pt x="43" y="0"/>
                      <a:pt x="43" y="0"/>
                    </a:cubicBezTo>
                    <a:cubicBezTo>
                      <a:pt x="42" y="47"/>
                      <a:pt x="42" y="47"/>
                      <a:pt x="42" y="47"/>
                    </a:cubicBezTo>
                    <a:cubicBezTo>
                      <a:pt x="0" y="47"/>
                      <a:pt x="0" y="47"/>
                      <a:pt x="0" y="47"/>
                    </a:cubicBezTo>
                    <a:cubicBezTo>
                      <a:pt x="0" y="47"/>
                      <a:pt x="0" y="47"/>
                      <a:pt x="0" y="47"/>
                    </a:cubicBezTo>
                    <a:cubicBezTo>
                      <a:pt x="42" y="47"/>
                      <a:pt x="42" y="47"/>
                      <a:pt x="42" y="47"/>
                    </a:cubicBezTo>
                    <a:cubicBezTo>
                      <a:pt x="43" y="0"/>
                      <a:pt x="43" y="0"/>
                      <a:pt x="43" y="0"/>
                    </a:cubicBezTo>
                  </a:path>
                </a:pathLst>
              </a:custGeom>
              <a:solidFill>
                <a:srgbClr val="6D8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32" name="Freeform 12">
                <a:extLst>
                  <a:ext uri="{FF2B5EF4-FFF2-40B4-BE49-F238E27FC236}">
                    <a16:creationId xmlns:a16="http://schemas.microsoft.com/office/drawing/2014/main" id="{0F671AB9-4A47-43BB-9C09-631FA1CE433B}"/>
                  </a:ext>
                </a:extLst>
              </p:cNvPr>
              <p:cNvSpPr>
                <a:spLocks/>
              </p:cNvSpPr>
              <p:nvPr/>
            </p:nvSpPr>
            <p:spPr bwMode="auto">
              <a:xfrm>
                <a:off x="8961438" y="2830514"/>
                <a:ext cx="212725" cy="198438"/>
              </a:xfrm>
              <a:custGeom>
                <a:avLst/>
                <a:gdLst>
                  <a:gd name="T0" fmla="*/ 42 w 89"/>
                  <a:gd name="T1" fmla="*/ 0 h 83"/>
                  <a:gd name="T2" fmla="*/ 1 w 89"/>
                  <a:gd name="T3" fmla="*/ 10 h 83"/>
                  <a:gd name="T4" fmla="*/ 0 w 89"/>
                  <a:gd name="T5" fmla="*/ 57 h 83"/>
                  <a:gd name="T6" fmla="*/ 53 w 89"/>
                  <a:gd name="T7" fmla="*/ 57 h 83"/>
                  <a:gd name="T8" fmla="*/ 88 w 89"/>
                  <a:gd name="T9" fmla="*/ 83 h 83"/>
                  <a:gd name="T10" fmla="*/ 89 w 89"/>
                  <a:gd name="T11" fmla="*/ 13 h 83"/>
                  <a:gd name="T12" fmla="*/ 44 w 89"/>
                  <a:gd name="T13" fmla="*/ 0 h 83"/>
                  <a:gd name="T14" fmla="*/ 42 w 89"/>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83">
                    <a:moveTo>
                      <a:pt x="42" y="0"/>
                    </a:moveTo>
                    <a:cubicBezTo>
                      <a:pt x="28" y="0"/>
                      <a:pt x="14" y="3"/>
                      <a:pt x="1" y="10"/>
                    </a:cubicBezTo>
                    <a:cubicBezTo>
                      <a:pt x="0" y="57"/>
                      <a:pt x="0" y="57"/>
                      <a:pt x="0" y="57"/>
                    </a:cubicBezTo>
                    <a:cubicBezTo>
                      <a:pt x="53" y="57"/>
                      <a:pt x="53" y="57"/>
                      <a:pt x="53" y="57"/>
                    </a:cubicBezTo>
                    <a:cubicBezTo>
                      <a:pt x="70" y="57"/>
                      <a:pt x="83" y="68"/>
                      <a:pt x="88" y="83"/>
                    </a:cubicBezTo>
                    <a:cubicBezTo>
                      <a:pt x="89" y="13"/>
                      <a:pt x="89" y="13"/>
                      <a:pt x="89" y="13"/>
                    </a:cubicBezTo>
                    <a:cubicBezTo>
                      <a:pt x="76" y="5"/>
                      <a:pt x="61" y="0"/>
                      <a:pt x="44" y="0"/>
                    </a:cubicBezTo>
                    <a:cubicBezTo>
                      <a:pt x="42" y="0"/>
                      <a:pt x="42" y="0"/>
                      <a:pt x="42"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33" name="Freeform 13">
                <a:extLst>
                  <a:ext uri="{FF2B5EF4-FFF2-40B4-BE49-F238E27FC236}">
                    <a16:creationId xmlns:a16="http://schemas.microsoft.com/office/drawing/2014/main" id="{C1B60942-D5FA-4623-BE06-E282964E0B03}"/>
                  </a:ext>
                </a:extLst>
              </p:cNvPr>
              <p:cNvSpPr>
                <a:spLocks noEditPoints="1"/>
              </p:cNvSpPr>
              <p:nvPr/>
            </p:nvSpPr>
            <p:spPr bwMode="auto">
              <a:xfrm>
                <a:off x="8877301" y="3057526"/>
                <a:ext cx="298450" cy="104775"/>
              </a:xfrm>
              <a:custGeom>
                <a:avLst/>
                <a:gdLst>
                  <a:gd name="T0" fmla="*/ 89 w 125"/>
                  <a:gd name="T1" fmla="*/ 41 h 44"/>
                  <a:gd name="T2" fmla="*/ 0 w 125"/>
                  <a:gd name="T3" fmla="*/ 44 h 44"/>
                  <a:gd name="T4" fmla="*/ 0 w 125"/>
                  <a:gd name="T5" fmla="*/ 44 h 44"/>
                  <a:gd name="T6" fmla="*/ 89 w 125"/>
                  <a:gd name="T7" fmla="*/ 41 h 44"/>
                  <a:gd name="T8" fmla="*/ 125 w 125"/>
                  <a:gd name="T9" fmla="*/ 0 h 44"/>
                  <a:gd name="T10" fmla="*/ 125 w 125"/>
                  <a:gd name="T11" fmla="*/ 0 h 44"/>
                  <a:gd name="T12" fmla="*/ 125 w 125"/>
                  <a:gd name="T13" fmla="*/ 1 h 44"/>
                  <a:gd name="T14" fmla="*/ 125 w 125"/>
                  <a:gd name="T15" fmla="*/ 2 h 44"/>
                  <a:gd name="T16" fmla="*/ 125 w 125"/>
                  <a:gd name="T17" fmla="*/ 1 h 44"/>
                  <a:gd name="T18" fmla="*/ 125 w 125"/>
                  <a:gd name="T19" fmla="*/ 0 h 44"/>
                  <a:gd name="T20" fmla="*/ 125 w 125"/>
                  <a:gd name="T21" fmla="*/ 0 h 44"/>
                  <a:gd name="T22" fmla="*/ 125 w 125"/>
                  <a:gd name="T23" fmla="*/ 0 h 44"/>
                  <a:gd name="T24" fmla="*/ 125 w 125"/>
                  <a:gd name="T25" fmla="*/ 0 h 44"/>
                  <a:gd name="T26" fmla="*/ 125 w 125"/>
                  <a:gd name="T2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44">
                    <a:moveTo>
                      <a:pt x="89" y="41"/>
                    </a:moveTo>
                    <a:cubicBezTo>
                      <a:pt x="0" y="44"/>
                      <a:pt x="0" y="44"/>
                      <a:pt x="0" y="44"/>
                    </a:cubicBezTo>
                    <a:cubicBezTo>
                      <a:pt x="0" y="44"/>
                      <a:pt x="0" y="44"/>
                      <a:pt x="0" y="44"/>
                    </a:cubicBezTo>
                    <a:cubicBezTo>
                      <a:pt x="89" y="41"/>
                      <a:pt x="89" y="41"/>
                      <a:pt x="89" y="41"/>
                    </a:cubicBezTo>
                    <a:moveTo>
                      <a:pt x="125" y="0"/>
                    </a:moveTo>
                    <a:cubicBezTo>
                      <a:pt x="125" y="0"/>
                      <a:pt x="125" y="0"/>
                      <a:pt x="125" y="0"/>
                    </a:cubicBezTo>
                    <a:cubicBezTo>
                      <a:pt x="125" y="1"/>
                      <a:pt x="125" y="1"/>
                      <a:pt x="125" y="1"/>
                    </a:cubicBezTo>
                    <a:cubicBezTo>
                      <a:pt x="125" y="1"/>
                      <a:pt x="125" y="2"/>
                      <a:pt x="125" y="2"/>
                    </a:cubicBezTo>
                    <a:cubicBezTo>
                      <a:pt x="125" y="2"/>
                      <a:pt x="125" y="1"/>
                      <a:pt x="125" y="1"/>
                    </a:cubicBezTo>
                    <a:cubicBezTo>
                      <a:pt x="125" y="0"/>
                      <a:pt x="125" y="0"/>
                      <a:pt x="125" y="0"/>
                    </a:cubicBezTo>
                    <a:cubicBezTo>
                      <a:pt x="125" y="0"/>
                      <a:pt x="125" y="0"/>
                      <a:pt x="125" y="0"/>
                    </a:cubicBezTo>
                    <a:moveTo>
                      <a:pt x="125" y="0"/>
                    </a:moveTo>
                    <a:cubicBezTo>
                      <a:pt x="125" y="0"/>
                      <a:pt x="125" y="0"/>
                      <a:pt x="125" y="0"/>
                    </a:cubicBezTo>
                    <a:cubicBezTo>
                      <a:pt x="125" y="0"/>
                      <a:pt x="125" y="0"/>
                      <a:pt x="125" y="0"/>
                    </a:cubicBezTo>
                  </a:path>
                </a:pathLst>
              </a:custGeom>
              <a:solidFill>
                <a:srgbClr val="6D8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34" name="Freeform 14">
                <a:extLst>
                  <a:ext uri="{FF2B5EF4-FFF2-40B4-BE49-F238E27FC236}">
                    <a16:creationId xmlns:a16="http://schemas.microsoft.com/office/drawing/2014/main" id="{1BAF28D2-1AD3-43FE-97DE-0C24E5FEB05C}"/>
                  </a:ext>
                </a:extLst>
              </p:cNvPr>
              <p:cNvSpPr>
                <a:spLocks/>
              </p:cNvSpPr>
              <p:nvPr/>
            </p:nvSpPr>
            <p:spPr bwMode="auto">
              <a:xfrm>
                <a:off x="8881834" y="2974222"/>
                <a:ext cx="293918" cy="188079"/>
              </a:xfrm>
              <a:custGeom>
                <a:avLst/>
                <a:gdLst>
                  <a:gd name="T0" fmla="*/ 7 w 139"/>
                  <a:gd name="T1" fmla="*/ 0 h 82"/>
                  <a:gd name="T2" fmla="*/ 0 w 139"/>
                  <a:gd name="T3" fmla="*/ 33 h 82"/>
                  <a:gd name="T4" fmla="*/ 14 w 139"/>
                  <a:gd name="T5" fmla="*/ 82 h 82"/>
                  <a:gd name="T6" fmla="*/ 103 w 139"/>
                  <a:gd name="T7" fmla="*/ 79 h 82"/>
                  <a:gd name="T8" fmla="*/ 139 w 139"/>
                  <a:gd name="T9" fmla="*/ 40 h 82"/>
                  <a:gd name="T10" fmla="*/ 139 w 139"/>
                  <a:gd name="T11" fmla="*/ 39 h 82"/>
                  <a:gd name="T12" fmla="*/ 139 w 139"/>
                  <a:gd name="T13" fmla="*/ 38 h 82"/>
                  <a:gd name="T14" fmla="*/ 139 w 139"/>
                  <a:gd name="T15" fmla="*/ 38 h 82"/>
                  <a:gd name="T16" fmla="*/ 139 w 139"/>
                  <a:gd name="T17" fmla="*/ 38 h 82"/>
                  <a:gd name="T18" fmla="*/ 139 w 139"/>
                  <a:gd name="T19" fmla="*/ 38 h 82"/>
                  <a:gd name="T20" fmla="*/ 137 w 139"/>
                  <a:gd name="T21" fmla="*/ 26 h 82"/>
                  <a:gd name="T22" fmla="*/ 137 w 139"/>
                  <a:gd name="T23" fmla="*/ 26 h 82"/>
                  <a:gd name="T24" fmla="*/ 102 w 139"/>
                  <a:gd name="T25" fmla="*/ 0 h 82"/>
                  <a:gd name="T26" fmla="*/ 49 w 139"/>
                  <a:gd name="T27" fmla="*/ 0 h 82"/>
                  <a:gd name="T28" fmla="*/ 7 w 139"/>
                  <a:gd name="T2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82">
                    <a:moveTo>
                      <a:pt x="7" y="0"/>
                    </a:moveTo>
                    <a:cubicBezTo>
                      <a:pt x="3" y="10"/>
                      <a:pt x="0" y="21"/>
                      <a:pt x="0" y="33"/>
                    </a:cubicBezTo>
                    <a:cubicBezTo>
                      <a:pt x="0" y="51"/>
                      <a:pt x="5" y="67"/>
                      <a:pt x="14" y="82"/>
                    </a:cubicBezTo>
                    <a:cubicBezTo>
                      <a:pt x="103" y="79"/>
                      <a:pt x="103" y="79"/>
                      <a:pt x="103" y="79"/>
                    </a:cubicBezTo>
                    <a:cubicBezTo>
                      <a:pt x="124" y="78"/>
                      <a:pt x="139" y="61"/>
                      <a:pt x="139" y="40"/>
                    </a:cubicBezTo>
                    <a:cubicBezTo>
                      <a:pt x="139" y="40"/>
                      <a:pt x="139" y="39"/>
                      <a:pt x="139" y="39"/>
                    </a:cubicBezTo>
                    <a:cubicBezTo>
                      <a:pt x="139" y="38"/>
                      <a:pt x="139" y="38"/>
                      <a:pt x="139" y="38"/>
                    </a:cubicBezTo>
                    <a:cubicBezTo>
                      <a:pt x="139" y="38"/>
                      <a:pt x="139" y="38"/>
                      <a:pt x="139" y="38"/>
                    </a:cubicBezTo>
                    <a:cubicBezTo>
                      <a:pt x="139" y="38"/>
                      <a:pt x="139" y="38"/>
                      <a:pt x="139" y="38"/>
                    </a:cubicBezTo>
                    <a:cubicBezTo>
                      <a:pt x="139" y="38"/>
                      <a:pt x="139" y="38"/>
                      <a:pt x="139" y="38"/>
                    </a:cubicBezTo>
                    <a:cubicBezTo>
                      <a:pt x="139" y="34"/>
                      <a:pt x="138" y="30"/>
                      <a:pt x="137" y="26"/>
                    </a:cubicBezTo>
                    <a:cubicBezTo>
                      <a:pt x="137" y="26"/>
                      <a:pt x="137" y="26"/>
                      <a:pt x="137" y="26"/>
                    </a:cubicBezTo>
                    <a:cubicBezTo>
                      <a:pt x="132" y="11"/>
                      <a:pt x="119" y="0"/>
                      <a:pt x="102" y="0"/>
                    </a:cubicBezTo>
                    <a:cubicBezTo>
                      <a:pt x="49" y="0"/>
                      <a:pt x="49" y="0"/>
                      <a:pt x="49" y="0"/>
                    </a:cubicBezTo>
                    <a:cubicBezTo>
                      <a:pt x="7" y="0"/>
                      <a:pt x="7" y="0"/>
                      <a:pt x="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35" name="Freeform 15">
                <a:extLst>
                  <a:ext uri="{FF2B5EF4-FFF2-40B4-BE49-F238E27FC236}">
                    <a16:creationId xmlns:a16="http://schemas.microsoft.com/office/drawing/2014/main" id="{F3E8024A-AF6F-4430-AB6B-16CCA5D577AF}"/>
                  </a:ext>
                </a:extLst>
              </p:cNvPr>
              <p:cNvSpPr>
                <a:spLocks/>
              </p:cNvSpPr>
              <p:nvPr/>
            </p:nvSpPr>
            <p:spPr bwMode="auto">
              <a:xfrm>
                <a:off x="7770813" y="2281239"/>
                <a:ext cx="2616200" cy="514350"/>
              </a:xfrm>
              <a:custGeom>
                <a:avLst/>
                <a:gdLst>
                  <a:gd name="T0" fmla="*/ 815 w 1095"/>
                  <a:gd name="T1" fmla="*/ 202 h 215"/>
                  <a:gd name="T2" fmla="*/ 280 w 1095"/>
                  <a:gd name="T3" fmla="*/ 200 h 215"/>
                  <a:gd name="T4" fmla="*/ 68 w 1095"/>
                  <a:gd name="T5" fmla="*/ 114 h 215"/>
                  <a:gd name="T6" fmla="*/ 1 w 1095"/>
                  <a:gd name="T7" fmla="*/ 2 h 215"/>
                  <a:gd name="T8" fmla="*/ 1 w 1095"/>
                  <a:gd name="T9" fmla="*/ 0 h 215"/>
                  <a:gd name="T10" fmla="*/ 1095 w 1095"/>
                  <a:gd name="T11" fmla="*/ 2 h 215"/>
                  <a:gd name="T12" fmla="*/ 1095 w 1095"/>
                  <a:gd name="T13" fmla="*/ 4 h 215"/>
                  <a:gd name="T14" fmla="*/ 1027 w 1095"/>
                  <a:gd name="T15" fmla="*/ 116 h 215"/>
                  <a:gd name="T16" fmla="*/ 815 w 1095"/>
                  <a:gd name="T17" fmla="*/ 20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 h="215">
                    <a:moveTo>
                      <a:pt x="815" y="202"/>
                    </a:moveTo>
                    <a:cubicBezTo>
                      <a:pt x="637" y="215"/>
                      <a:pt x="458" y="214"/>
                      <a:pt x="280" y="200"/>
                    </a:cubicBezTo>
                    <a:cubicBezTo>
                      <a:pt x="202" y="194"/>
                      <a:pt x="128" y="165"/>
                      <a:pt x="68" y="114"/>
                    </a:cubicBezTo>
                    <a:cubicBezTo>
                      <a:pt x="31" y="82"/>
                      <a:pt x="0" y="43"/>
                      <a:pt x="1" y="2"/>
                    </a:cubicBezTo>
                    <a:cubicBezTo>
                      <a:pt x="1" y="0"/>
                      <a:pt x="1" y="0"/>
                      <a:pt x="1" y="0"/>
                    </a:cubicBezTo>
                    <a:cubicBezTo>
                      <a:pt x="1095" y="2"/>
                      <a:pt x="1095" y="2"/>
                      <a:pt x="1095" y="2"/>
                    </a:cubicBezTo>
                    <a:cubicBezTo>
                      <a:pt x="1095" y="4"/>
                      <a:pt x="1095" y="4"/>
                      <a:pt x="1095" y="4"/>
                    </a:cubicBezTo>
                    <a:cubicBezTo>
                      <a:pt x="1095" y="46"/>
                      <a:pt x="1064" y="85"/>
                      <a:pt x="1027" y="116"/>
                    </a:cubicBezTo>
                    <a:cubicBezTo>
                      <a:pt x="967" y="167"/>
                      <a:pt x="893" y="196"/>
                      <a:pt x="815" y="202"/>
                    </a:cubicBezTo>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36" name="Freeform 16">
                <a:extLst>
                  <a:ext uri="{FF2B5EF4-FFF2-40B4-BE49-F238E27FC236}">
                    <a16:creationId xmlns:a16="http://schemas.microsoft.com/office/drawing/2014/main" id="{52E47294-3C5F-454B-A20B-69C0A47AE413}"/>
                  </a:ext>
                </a:extLst>
              </p:cNvPr>
              <p:cNvSpPr>
                <a:spLocks/>
              </p:cNvSpPr>
              <p:nvPr/>
            </p:nvSpPr>
            <p:spPr bwMode="auto">
              <a:xfrm>
                <a:off x="7658101" y="2184401"/>
                <a:ext cx="2843213" cy="122238"/>
              </a:xfrm>
              <a:custGeom>
                <a:avLst/>
                <a:gdLst>
                  <a:gd name="T0" fmla="*/ 1168 w 1190"/>
                  <a:gd name="T1" fmla="*/ 51 h 51"/>
                  <a:gd name="T2" fmla="*/ 22 w 1190"/>
                  <a:gd name="T3" fmla="*/ 48 h 51"/>
                  <a:gd name="T4" fmla="*/ 0 w 1190"/>
                  <a:gd name="T5" fmla="*/ 24 h 51"/>
                  <a:gd name="T6" fmla="*/ 0 w 1190"/>
                  <a:gd name="T7" fmla="*/ 24 h 51"/>
                  <a:gd name="T8" fmla="*/ 22 w 1190"/>
                  <a:gd name="T9" fmla="*/ 0 h 51"/>
                  <a:gd name="T10" fmla="*/ 1168 w 1190"/>
                  <a:gd name="T11" fmla="*/ 3 h 51"/>
                  <a:gd name="T12" fmla="*/ 1190 w 1190"/>
                  <a:gd name="T13" fmla="*/ 27 h 51"/>
                  <a:gd name="T14" fmla="*/ 1190 w 1190"/>
                  <a:gd name="T15" fmla="*/ 27 h 51"/>
                  <a:gd name="T16" fmla="*/ 1168 w 1190"/>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0" h="51">
                    <a:moveTo>
                      <a:pt x="1168" y="51"/>
                    </a:moveTo>
                    <a:cubicBezTo>
                      <a:pt x="22" y="48"/>
                      <a:pt x="22" y="48"/>
                      <a:pt x="22" y="48"/>
                    </a:cubicBezTo>
                    <a:cubicBezTo>
                      <a:pt x="10" y="48"/>
                      <a:pt x="0" y="37"/>
                      <a:pt x="0" y="24"/>
                    </a:cubicBezTo>
                    <a:cubicBezTo>
                      <a:pt x="0" y="24"/>
                      <a:pt x="0" y="24"/>
                      <a:pt x="0" y="24"/>
                    </a:cubicBezTo>
                    <a:cubicBezTo>
                      <a:pt x="0" y="11"/>
                      <a:pt x="10" y="0"/>
                      <a:pt x="22" y="0"/>
                    </a:cubicBezTo>
                    <a:cubicBezTo>
                      <a:pt x="1168" y="3"/>
                      <a:pt x="1168" y="3"/>
                      <a:pt x="1168" y="3"/>
                    </a:cubicBezTo>
                    <a:cubicBezTo>
                      <a:pt x="1180" y="3"/>
                      <a:pt x="1190" y="14"/>
                      <a:pt x="1190" y="27"/>
                    </a:cubicBezTo>
                    <a:cubicBezTo>
                      <a:pt x="1190" y="27"/>
                      <a:pt x="1190" y="27"/>
                      <a:pt x="1190" y="27"/>
                    </a:cubicBezTo>
                    <a:cubicBezTo>
                      <a:pt x="1190" y="40"/>
                      <a:pt x="1180" y="51"/>
                      <a:pt x="1168" y="5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37" name="Freeform 17">
                <a:extLst>
                  <a:ext uri="{FF2B5EF4-FFF2-40B4-BE49-F238E27FC236}">
                    <a16:creationId xmlns:a16="http://schemas.microsoft.com/office/drawing/2014/main" id="{8DAB89B7-348E-4D93-A138-55D749C2E12A}"/>
                  </a:ext>
                </a:extLst>
              </p:cNvPr>
              <p:cNvSpPr>
                <a:spLocks/>
              </p:cNvSpPr>
              <p:nvPr/>
            </p:nvSpPr>
            <p:spPr bwMode="auto">
              <a:xfrm>
                <a:off x="1801813" y="2322514"/>
                <a:ext cx="2616200" cy="509588"/>
              </a:xfrm>
              <a:custGeom>
                <a:avLst/>
                <a:gdLst>
                  <a:gd name="T0" fmla="*/ 815 w 1095"/>
                  <a:gd name="T1" fmla="*/ 200 h 213"/>
                  <a:gd name="T2" fmla="*/ 281 w 1095"/>
                  <a:gd name="T3" fmla="*/ 200 h 213"/>
                  <a:gd name="T4" fmla="*/ 69 w 1095"/>
                  <a:gd name="T5" fmla="*/ 114 h 213"/>
                  <a:gd name="T6" fmla="*/ 0 w 1095"/>
                  <a:gd name="T7" fmla="*/ 2 h 213"/>
                  <a:gd name="T8" fmla="*/ 0 w 1095"/>
                  <a:gd name="T9" fmla="*/ 0 h 213"/>
                  <a:gd name="T10" fmla="*/ 1095 w 1095"/>
                  <a:gd name="T11" fmla="*/ 0 h 213"/>
                  <a:gd name="T12" fmla="*/ 1095 w 1095"/>
                  <a:gd name="T13" fmla="*/ 2 h 213"/>
                  <a:gd name="T14" fmla="*/ 1027 w 1095"/>
                  <a:gd name="T15" fmla="*/ 114 h 213"/>
                  <a:gd name="T16" fmla="*/ 815 w 1095"/>
                  <a:gd name="T17" fmla="*/ 20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 h="213">
                    <a:moveTo>
                      <a:pt x="815" y="200"/>
                    </a:moveTo>
                    <a:cubicBezTo>
                      <a:pt x="637" y="213"/>
                      <a:pt x="459" y="213"/>
                      <a:pt x="281" y="200"/>
                    </a:cubicBezTo>
                    <a:cubicBezTo>
                      <a:pt x="203" y="194"/>
                      <a:pt x="128" y="165"/>
                      <a:pt x="69" y="114"/>
                    </a:cubicBezTo>
                    <a:cubicBezTo>
                      <a:pt x="31" y="83"/>
                      <a:pt x="1" y="44"/>
                      <a:pt x="0" y="2"/>
                    </a:cubicBezTo>
                    <a:cubicBezTo>
                      <a:pt x="0" y="0"/>
                      <a:pt x="0" y="0"/>
                      <a:pt x="0" y="0"/>
                    </a:cubicBezTo>
                    <a:cubicBezTo>
                      <a:pt x="1095" y="0"/>
                      <a:pt x="1095" y="0"/>
                      <a:pt x="1095" y="0"/>
                    </a:cubicBezTo>
                    <a:cubicBezTo>
                      <a:pt x="1095" y="2"/>
                      <a:pt x="1095" y="2"/>
                      <a:pt x="1095" y="2"/>
                    </a:cubicBezTo>
                    <a:cubicBezTo>
                      <a:pt x="1095" y="43"/>
                      <a:pt x="1065" y="82"/>
                      <a:pt x="1027" y="114"/>
                    </a:cubicBezTo>
                    <a:cubicBezTo>
                      <a:pt x="968" y="164"/>
                      <a:pt x="893" y="194"/>
                      <a:pt x="815" y="200"/>
                    </a:cubicBezTo>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38" name="Freeform 18">
                <a:extLst>
                  <a:ext uri="{FF2B5EF4-FFF2-40B4-BE49-F238E27FC236}">
                    <a16:creationId xmlns:a16="http://schemas.microsoft.com/office/drawing/2014/main" id="{CD86457E-FB05-4AA7-A2B7-5813E0235C4C}"/>
                  </a:ext>
                </a:extLst>
              </p:cNvPr>
              <p:cNvSpPr>
                <a:spLocks/>
              </p:cNvSpPr>
              <p:nvPr/>
            </p:nvSpPr>
            <p:spPr bwMode="auto">
              <a:xfrm>
                <a:off x="1690688" y="2211389"/>
                <a:ext cx="2843213" cy="120650"/>
              </a:xfrm>
              <a:custGeom>
                <a:avLst/>
                <a:gdLst>
                  <a:gd name="T0" fmla="*/ 1168 w 1190"/>
                  <a:gd name="T1" fmla="*/ 50 h 50"/>
                  <a:gd name="T2" fmla="*/ 22 w 1190"/>
                  <a:gd name="T3" fmla="*/ 50 h 50"/>
                  <a:gd name="T4" fmla="*/ 0 w 1190"/>
                  <a:gd name="T5" fmla="*/ 26 h 50"/>
                  <a:gd name="T6" fmla="*/ 0 w 1190"/>
                  <a:gd name="T7" fmla="*/ 25 h 50"/>
                  <a:gd name="T8" fmla="*/ 22 w 1190"/>
                  <a:gd name="T9" fmla="*/ 1 h 50"/>
                  <a:gd name="T10" fmla="*/ 1168 w 1190"/>
                  <a:gd name="T11" fmla="*/ 0 h 50"/>
                  <a:gd name="T12" fmla="*/ 1190 w 1190"/>
                  <a:gd name="T13" fmla="*/ 25 h 50"/>
                  <a:gd name="T14" fmla="*/ 1190 w 1190"/>
                  <a:gd name="T15" fmla="*/ 25 h 50"/>
                  <a:gd name="T16" fmla="*/ 1168 w 119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0" h="50">
                    <a:moveTo>
                      <a:pt x="1168" y="50"/>
                    </a:moveTo>
                    <a:cubicBezTo>
                      <a:pt x="22" y="50"/>
                      <a:pt x="22" y="50"/>
                      <a:pt x="22" y="50"/>
                    </a:cubicBezTo>
                    <a:cubicBezTo>
                      <a:pt x="10" y="50"/>
                      <a:pt x="0" y="39"/>
                      <a:pt x="0" y="26"/>
                    </a:cubicBezTo>
                    <a:cubicBezTo>
                      <a:pt x="0" y="25"/>
                      <a:pt x="0" y="25"/>
                      <a:pt x="0" y="25"/>
                    </a:cubicBezTo>
                    <a:cubicBezTo>
                      <a:pt x="0" y="12"/>
                      <a:pt x="10" y="1"/>
                      <a:pt x="22" y="1"/>
                    </a:cubicBezTo>
                    <a:cubicBezTo>
                      <a:pt x="1168" y="0"/>
                      <a:pt x="1168" y="0"/>
                      <a:pt x="1168" y="0"/>
                    </a:cubicBezTo>
                    <a:cubicBezTo>
                      <a:pt x="1180" y="0"/>
                      <a:pt x="1190" y="11"/>
                      <a:pt x="1190" y="25"/>
                    </a:cubicBezTo>
                    <a:cubicBezTo>
                      <a:pt x="1190" y="25"/>
                      <a:pt x="1190" y="25"/>
                      <a:pt x="1190" y="25"/>
                    </a:cubicBezTo>
                    <a:cubicBezTo>
                      <a:pt x="1190" y="39"/>
                      <a:pt x="1180" y="50"/>
                      <a:pt x="1168" y="5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39" name="Freeform 19">
                <a:extLst>
                  <a:ext uri="{FF2B5EF4-FFF2-40B4-BE49-F238E27FC236}">
                    <a16:creationId xmlns:a16="http://schemas.microsoft.com/office/drawing/2014/main" id="{358BF171-32E2-40D1-A81C-59535CD01162}"/>
                  </a:ext>
                </a:extLst>
              </p:cNvPr>
              <p:cNvSpPr>
                <a:spLocks/>
              </p:cNvSpPr>
              <p:nvPr/>
            </p:nvSpPr>
            <p:spPr bwMode="auto">
              <a:xfrm>
                <a:off x="2954338" y="2963864"/>
                <a:ext cx="298450" cy="300038"/>
              </a:xfrm>
              <a:custGeom>
                <a:avLst/>
                <a:gdLst>
                  <a:gd name="T0" fmla="*/ 125 w 125"/>
                  <a:gd name="T1" fmla="*/ 64 h 125"/>
                  <a:gd name="T2" fmla="*/ 64 w 125"/>
                  <a:gd name="T3" fmla="*/ 1 h 125"/>
                  <a:gd name="T4" fmla="*/ 1 w 125"/>
                  <a:gd name="T5" fmla="*/ 62 h 125"/>
                  <a:gd name="T6" fmla="*/ 62 w 125"/>
                  <a:gd name="T7" fmla="*/ 125 h 125"/>
                  <a:gd name="T8" fmla="*/ 125 w 125"/>
                  <a:gd name="T9" fmla="*/ 64 h 125"/>
                </a:gdLst>
                <a:ahLst/>
                <a:cxnLst>
                  <a:cxn ang="0">
                    <a:pos x="T0" y="T1"/>
                  </a:cxn>
                  <a:cxn ang="0">
                    <a:pos x="T2" y="T3"/>
                  </a:cxn>
                  <a:cxn ang="0">
                    <a:pos x="T4" y="T5"/>
                  </a:cxn>
                  <a:cxn ang="0">
                    <a:pos x="T6" y="T7"/>
                  </a:cxn>
                  <a:cxn ang="0">
                    <a:pos x="T8" y="T9"/>
                  </a:cxn>
                </a:cxnLst>
                <a:rect l="0" t="0" r="r" b="b"/>
                <a:pathLst>
                  <a:path w="125" h="125">
                    <a:moveTo>
                      <a:pt x="125" y="64"/>
                    </a:moveTo>
                    <a:cubicBezTo>
                      <a:pt x="125" y="29"/>
                      <a:pt x="98" y="1"/>
                      <a:pt x="64" y="1"/>
                    </a:cubicBezTo>
                    <a:cubicBezTo>
                      <a:pt x="29" y="0"/>
                      <a:pt x="1" y="28"/>
                      <a:pt x="1" y="62"/>
                    </a:cubicBezTo>
                    <a:cubicBezTo>
                      <a:pt x="0" y="96"/>
                      <a:pt x="28" y="124"/>
                      <a:pt x="62" y="125"/>
                    </a:cubicBezTo>
                    <a:cubicBezTo>
                      <a:pt x="96" y="125"/>
                      <a:pt x="124" y="98"/>
                      <a:pt x="125" y="64"/>
                    </a:cubicBez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0" name="Freeform 20">
                <a:extLst>
                  <a:ext uri="{FF2B5EF4-FFF2-40B4-BE49-F238E27FC236}">
                    <a16:creationId xmlns:a16="http://schemas.microsoft.com/office/drawing/2014/main" id="{A54884CD-7195-40A9-AEC2-52B206141E9A}"/>
                  </a:ext>
                </a:extLst>
              </p:cNvPr>
              <p:cNvSpPr>
                <a:spLocks/>
              </p:cNvSpPr>
              <p:nvPr/>
            </p:nvSpPr>
            <p:spPr bwMode="auto">
              <a:xfrm>
                <a:off x="3046413" y="3057526"/>
                <a:ext cx="112713" cy="112713"/>
              </a:xfrm>
              <a:custGeom>
                <a:avLst/>
                <a:gdLst>
                  <a:gd name="T0" fmla="*/ 47 w 47"/>
                  <a:gd name="T1" fmla="*/ 24 h 47"/>
                  <a:gd name="T2" fmla="*/ 24 w 47"/>
                  <a:gd name="T3" fmla="*/ 0 h 47"/>
                  <a:gd name="T4" fmla="*/ 0 w 47"/>
                  <a:gd name="T5" fmla="*/ 23 h 47"/>
                  <a:gd name="T6" fmla="*/ 23 w 47"/>
                  <a:gd name="T7" fmla="*/ 47 h 47"/>
                  <a:gd name="T8" fmla="*/ 47 w 47"/>
                  <a:gd name="T9" fmla="*/ 24 h 47"/>
                </a:gdLst>
                <a:ahLst/>
                <a:cxnLst>
                  <a:cxn ang="0">
                    <a:pos x="T0" y="T1"/>
                  </a:cxn>
                  <a:cxn ang="0">
                    <a:pos x="T2" y="T3"/>
                  </a:cxn>
                  <a:cxn ang="0">
                    <a:pos x="T4" y="T5"/>
                  </a:cxn>
                  <a:cxn ang="0">
                    <a:pos x="T6" y="T7"/>
                  </a:cxn>
                  <a:cxn ang="0">
                    <a:pos x="T8" y="T9"/>
                  </a:cxn>
                </a:cxnLst>
                <a:rect l="0" t="0" r="r" b="b"/>
                <a:pathLst>
                  <a:path w="47" h="47">
                    <a:moveTo>
                      <a:pt x="47" y="24"/>
                    </a:moveTo>
                    <a:cubicBezTo>
                      <a:pt x="47" y="11"/>
                      <a:pt x="37" y="0"/>
                      <a:pt x="24" y="0"/>
                    </a:cubicBezTo>
                    <a:cubicBezTo>
                      <a:pt x="11" y="0"/>
                      <a:pt x="0" y="10"/>
                      <a:pt x="0" y="23"/>
                    </a:cubicBezTo>
                    <a:cubicBezTo>
                      <a:pt x="0" y="36"/>
                      <a:pt x="10" y="47"/>
                      <a:pt x="23" y="47"/>
                    </a:cubicBezTo>
                    <a:cubicBezTo>
                      <a:pt x="36" y="47"/>
                      <a:pt x="47" y="37"/>
                      <a:pt x="4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1" name="Freeform 21">
                <a:extLst>
                  <a:ext uri="{FF2B5EF4-FFF2-40B4-BE49-F238E27FC236}">
                    <a16:creationId xmlns:a16="http://schemas.microsoft.com/office/drawing/2014/main" id="{19DD7FFE-FF5C-497E-95C6-E545E887EAF5}"/>
                  </a:ext>
                </a:extLst>
              </p:cNvPr>
              <p:cNvSpPr>
                <a:spLocks/>
              </p:cNvSpPr>
              <p:nvPr/>
            </p:nvSpPr>
            <p:spPr bwMode="auto">
              <a:xfrm>
                <a:off x="8913813" y="2898776"/>
                <a:ext cx="298450" cy="300038"/>
              </a:xfrm>
              <a:custGeom>
                <a:avLst/>
                <a:gdLst>
                  <a:gd name="T0" fmla="*/ 124 w 125"/>
                  <a:gd name="T1" fmla="*/ 63 h 125"/>
                  <a:gd name="T2" fmla="*/ 63 w 125"/>
                  <a:gd name="T3" fmla="*/ 0 h 125"/>
                  <a:gd name="T4" fmla="*/ 1 w 125"/>
                  <a:gd name="T5" fmla="*/ 61 h 125"/>
                  <a:gd name="T6" fmla="*/ 61 w 125"/>
                  <a:gd name="T7" fmla="*/ 124 h 125"/>
                  <a:gd name="T8" fmla="*/ 124 w 125"/>
                  <a:gd name="T9" fmla="*/ 63 h 125"/>
                </a:gdLst>
                <a:ahLst/>
                <a:cxnLst>
                  <a:cxn ang="0">
                    <a:pos x="T0" y="T1"/>
                  </a:cxn>
                  <a:cxn ang="0">
                    <a:pos x="T2" y="T3"/>
                  </a:cxn>
                  <a:cxn ang="0">
                    <a:pos x="T4" y="T5"/>
                  </a:cxn>
                  <a:cxn ang="0">
                    <a:pos x="T6" y="T7"/>
                  </a:cxn>
                  <a:cxn ang="0">
                    <a:pos x="T8" y="T9"/>
                  </a:cxn>
                </a:cxnLst>
                <a:rect l="0" t="0" r="r" b="b"/>
                <a:pathLst>
                  <a:path w="125" h="125">
                    <a:moveTo>
                      <a:pt x="124" y="63"/>
                    </a:moveTo>
                    <a:cubicBezTo>
                      <a:pt x="125" y="29"/>
                      <a:pt x="98" y="1"/>
                      <a:pt x="63" y="0"/>
                    </a:cubicBezTo>
                    <a:cubicBezTo>
                      <a:pt x="29" y="0"/>
                      <a:pt x="1" y="27"/>
                      <a:pt x="1" y="61"/>
                    </a:cubicBezTo>
                    <a:cubicBezTo>
                      <a:pt x="0" y="95"/>
                      <a:pt x="27" y="123"/>
                      <a:pt x="61" y="124"/>
                    </a:cubicBezTo>
                    <a:cubicBezTo>
                      <a:pt x="96" y="125"/>
                      <a:pt x="124" y="97"/>
                      <a:pt x="124" y="63"/>
                    </a:cubicBez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2" name="Freeform 22">
                <a:extLst>
                  <a:ext uri="{FF2B5EF4-FFF2-40B4-BE49-F238E27FC236}">
                    <a16:creationId xmlns:a16="http://schemas.microsoft.com/office/drawing/2014/main" id="{39509CF2-AAB6-430A-8963-73E53A4873B2}"/>
                  </a:ext>
                </a:extLst>
              </p:cNvPr>
              <p:cNvSpPr>
                <a:spLocks/>
              </p:cNvSpPr>
              <p:nvPr/>
            </p:nvSpPr>
            <p:spPr bwMode="auto">
              <a:xfrm>
                <a:off x="9005888" y="2990851"/>
                <a:ext cx="112713" cy="114300"/>
              </a:xfrm>
              <a:custGeom>
                <a:avLst/>
                <a:gdLst>
                  <a:gd name="T0" fmla="*/ 47 w 47"/>
                  <a:gd name="T1" fmla="*/ 24 h 48"/>
                  <a:gd name="T2" fmla="*/ 24 w 47"/>
                  <a:gd name="T3" fmla="*/ 0 h 48"/>
                  <a:gd name="T4" fmla="*/ 0 w 47"/>
                  <a:gd name="T5" fmla="*/ 24 h 48"/>
                  <a:gd name="T6" fmla="*/ 23 w 47"/>
                  <a:gd name="T7" fmla="*/ 48 h 48"/>
                  <a:gd name="T8" fmla="*/ 47 w 47"/>
                  <a:gd name="T9" fmla="*/ 24 h 48"/>
                </a:gdLst>
                <a:ahLst/>
                <a:cxnLst>
                  <a:cxn ang="0">
                    <a:pos x="T0" y="T1"/>
                  </a:cxn>
                  <a:cxn ang="0">
                    <a:pos x="T2" y="T3"/>
                  </a:cxn>
                  <a:cxn ang="0">
                    <a:pos x="T4" y="T5"/>
                  </a:cxn>
                  <a:cxn ang="0">
                    <a:pos x="T6" y="T7"/>
                  </a:cxn>
                  <a:cxn ang="0">
                    <a:pos x="T8" y="T9"/>
                  </a:cxn>
                </a:cxnLst>
                <a:rect l="0" t="0" r="r" b="b"/>
                <a:pathLst>
                  <a:path w="47" h="48">
                    <a:moveTo>
                      <a:pt x="47" y="24"/>
                    </a:moveTo>
                    <a:cubicBezTo>
                      <a:pt x="47" y="11"/>
                      <a:pt x="37" y="1"/>
                      <a:pt x="24" y="0"/>
                    </a:cubicBezTo>
                    <a:cubicBezTo>
                      <a:pt x="11" y="0"/>
                      <a:pt x="0" y="11"/>
                      <a:pt x="0" y="24"/>
                    </a:cubicBezTo>
                    <a:cubicBezTo>
                      <a:pt x="0" y="37"/>
                      <a:pt x="10" y="47"/>
                      <a:pt x="23" y="48"/>
                    </a:cubicBezTo>
                    <a:cubicBezTo>
                      <a:pt x="36" y="48"/>
                      <a:pt x="47" y="37"/>
                      <a:pt x="4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3" name="Freeform 23">
                <a:extLst>
                  <a:ext uri="{FF2B5EF4-FFF2-40B4-BE49-F238E27FC236}">
                    <a16:creationId xmlns:a16="http://schemas.microsoft.com/office/drawing/2014/main" id="{859A1355-A811-4A1E-809A-C91160E6E569}"/>
                  </a:ext>
                </a:extLst>
              </p:cNvPr>
              <p:cNvSpPr>
                <a:spLocks/>
              </p:cNvSpPr>
              <p:nvPr/>
            </p:nvSpPr>
            <p:spPr bwMode="auto">
              <a:xfrm>
                <a:off x="5722938" y="2949576"/>
                <a:ext cx="901700" cy="311150"/>
              </a:xfrm>
              <a:custGeom>
                <a:avLst/>
                <a:gdLst>
                  <a:gd name="T0" fmla="*/ 361 w 377"/>
                  <a:gd name="T1" fmla="*/ 0 h 130"/>
                  <a:gd name="T2" fmla="*/ 352 w 377"/>
                  <a:gd name="T3" fmla="*/ 0 h 130"/>
                  <a:gd name="T4" fmla="*/ 352 w 377"/>
                  <a:gd name="T5" fmla="*/ 0 h 130"/>
                  <a:gd name="T6" fmla="*/ 15 w 377"/>
                  <a:gd name="T7" fmla="*/ 6 h 130"/>
                  <a:gd name="T8" fmla="*/ 1 w 377"/>
                  <a:gd name="T9" fmla="*/ 75 h 130"/>
                  <a:gd name="T10" fmla="*/ 0 w 377"/>
                  <a:gd name="T11" fmla="*/ 130 h 130"/>
                  <a:gd name="T12" fmla="*/ 377 w 377"/>
                  <a:gd name="T13" fmla="*/ 122 h 130"/>
                  <a:gd name="T14" fmla="*/ 377 w 377"/>
                  <a:gd name="T15" fmla="*/ 75 h 130"/>
                  <a:gd name="T16" fmla="*/ 361 w 377"/>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130">
                    <a:moveTo>
                      <a:pt x="361" y="0"/>
                    </a:moveTo>
                    <a:cubicBezTo>
                      <a:pt x="352" y="0"/>
                      <a:pt x="352" y="0"/>
                      <a:pt x="352" y="0"/>
                    </a:cubicBezTo>
                    <a:cubicBezTo>
                      <a:pt x="352" y="0"/>
                      <a:pt x="352" y="0"/>
                      <a:pt x="352" y="0"/>
                    </a:cubicBezTo>
                    <a:cubicBezTo>
                      <a:pt x="288" y="1"/>
                      <a:pt x="164" y="3"/>
                      <a:pt x="15" y="6"/>
                    </a:cubicBezTo>
                    <a:cubicBezTo>
                      <a:pt x="6" y="27"/>
                      <a:pt x="1" y="51"/>
                      <a:pt x="1" y="75"/>
                    </a:cubicBezTo>
                    <a:cubicBezTo>
                      <a:pt x="0" y="130"/>
                      <a:pt x="0" y="130"/>
                      <a:pt x="0" y="130"/>
                    </a:cubicBezTo>
                    <a:cubicBezTo>
                      <a:pt x="112" y="128"/>
                      <a:pt x="290" y="124"/>
                      <a:pt x="377" y="122"/>
                    </a:cubicBezTo>
                    <a:cubicBezTo>
                      <a:pt x="377" y="75"/>
                      <a:pt x="377" y="75"/>
                      <a:pt x="377" y="75"/>
                    </a:cubicBezTo>
                    <a:cubicBezTo>
                      <a:pt x="377" y="48"/>
                      <a:pt x="371" y="23"/>
                      <a:pt x="3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4" name="Freeform 27">
                <a:extLst>
                  <a:ext uri="{FF2B5EF4-FFF2-40B4-BE49-F238E27FC236}">
                    <a16:creationId xmlns:a16="http://schemas.microsoft.com/office/drawing/2014/main" id="{5EA24D94-ABE7-4F57-88DD-E3FAC8866A02}"/>
                  </a:ext>
                </a:extLst>
              </p:cNvPr>
              <p:cNvSpPr>
                <a:spLocks noEditPoints="1"/>
              </p:cNvSpPr>
              <p:nvPr/>
            </p:nvSpPr>
            <p:spPr bwMode="auto">
              <a:xfrm>
                <a:off x="3417888" y="2322514"/>
                <a:ext cx="998538" cy="490538"/>
              </a:xfrm>
              <a:custGeom>
                <a:avLst/>
                <a:gdLst>
                  <a:gd name="T0" fmla="*/ 202 w 418"/>
                  <a:gd name="T1" fmla="*/ 189 h 205"/>
                  <a:gd name="T2" fmla="*/ 139 w 418"/>
                  <a:gd name="T3" fmla="*/ 200 h 205"/>
                  <a:gd name="T4" fmla="*/ 62 w 418"/>
                  <a:gd name="T5" fmla="*/ 205 h 205"/>
                  <a:gd name="T6" fmla="*/ 140 w 418"/>
                  <a:gd name="T7" fmla="*/ 200 h 205"/>
                  <a:gd name="T8" fmla="*/ 202 w 418"/>
                  <a:gd name="T9" fmla="*/ 189 h 205"/>
                  <a:gd name="T10" fmla="*/ 418 w 418"/>
                  <a:gd name="T11" fmla="*/ 0 h 205"/>
                  <a:gd name="T12" fmla="*/ 11 w 418"/>
                  <a:gd name="T13" fmla="*/ 0 h 205"/>
                  <a:gd name="T14" fmla="*/ 0 w 418"/>
                  <a:gd name="T15" fmla="*/ 0 h 205"/>
                  <a:gd name="T16" fmla="*/ 418 w 418"/>
                  <a:gd name="T17" fmla="*/ 0 h 205"/>
                  <a:gd name="T18" fmla="*/ 418 w 418"/>
                  <a:gd name="T1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205">
                    <a:moveTo>
                      <a:pt x="202" y="189"/>
                    </a:moveTo>
                    <a:cubicBezTo>
                      <a:pt x="182" y="195"/>
                      <a:pt x="161" y="198"/>
                      <a:pt x="139" y="200"/>
                    </a:cubicBezTo>
                    <a:cubicBezTo>
                      <a:pt x="114" y="202"/>
                      <a:pt x="88" y="203"/>
                      <a:pt x="62" y="205"/>
                    </a:cubicBezTo>
                    <a:cubicBezTo>
                      <a:pt x="88" y="203"/>
                      <a:pt x="114" y="202"/>
                      <a:pt x="140" y="200"/>
                    </a:cubicBezTo>
                    <a:cubicBezTo>
                      <a:pt x="161" y="198"/>
                      <a:pt x="182" y="195"/>
                      <a:pt x="202" y="189"/>
                    </a:cubicBezTo>
                    <a:moveTo>
                      <a:pt x="418" y="0"/>
                    </a:moveTo>
                    <a:cubicBezTo>
                      <a:pt x="11" y="0"/>
                      <a:pt x="11" y="0"/>
                      <a:pt x="11" y="0"/>
                    </a:cubicBezTo>
                    <a:cubicBezTo>
                      <a:pt x="0" y="0"/>
                      <a:pt x="0" y="0"/>
                      <a:pt x="0" y="0"/>
                    </a:cubicBezTo>
                    <a:cubicBezTo>
                      <a:pt x="418" y="0"/>
                      <a:pt x="418" y="0"/>
                      <a:pt x="418" y="0"/>
                    </a:cubicBezTo>
                    <a:cubicBezTo>
                      <a:pt x="418" y="0"/>
                      <a:pt x="418" y="0"/>
                      <a:pt x="418" y="0"/>
                    </a:cubicBezTo>
                  </a:path>
                </a:pathLst>
              </a:custGeom>
              <a:solidFill>
                <a:srgbClr val="A7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5" name="Freeform 28">
                <a:extLst>
                  <a:ext uri="{FF2B5EF4-FFF2-40B4-BE49-F238E27FC236}">
                    <a16:creationId xmlns:a16="http://schemas.microsoft.com/office/drawing/2014/main" id="{8D7FCB1A-B190-4AE3-8C8C-5B2C935E0153}"/>
                  </a:ext>
                </a:extLst>
              </p:cNvPr>
              <p:cNvSpPr>
                <a:spLocks/>
              </p:cNvSpPr>
              <p:nvPr/>
            </p:nvSpPr>
            <p:spPr bwMode="auto">
              <a:xfrm>
                <a:off x="1806576" y="2322514"/>
                <a:ext cx="2609850" cy="503238"/>
              </a:xfrm>
              <a:custGeom>
                <a:avLst/>
                <a:gdLst>
                  <a:gd name="T0" fmla="*/ 1092 w 1092"/>
                  <a:gd name="T1" fmla="*/ 0 h 210"/>
                  <a:gd name="T2" fmla="*/ 674 w 1092"/>
                  <a:gd name="T3" fmla="*/ 0 h 210"/>
                  <a:gd name="T4" fmla="*/ 0 w 1092"/>
                  <a:gd name="T5" fmla="*/ 0 h 210"/>
                  <a:gd name="T6" fmla="*/ 0 w 1092"/>
                  <a:gd name="T7" fmla="*/ 2 h 210"/>
                  <a:gd name="T8" fmla="*/ 10 w 1092"/>
                  <a:gd name="T9" fmla="*/ 46 h 210"/>
                  <a:gd name="T10" fmla="*/ 519 w 1092"/>
                  <a:gd name="T11" fmla="*/ 47 h 210"/>
                  <a:gd name="T12" fmla="*/ 918 w 1092"/>
                  <a:gd name="T13" fmla="*/ 46 h 210"/>
                  <a:gd name="T14" fmla="*/ 588 w 1092"/>
                  <a:gd name="T15" fmla="*/ 210 h 210"/>
                  <a:gd name="T16" fmla="*/ 736 w 1092"/>
                  <a:gd name="T17" fmla="*/ 205 h 210"/>
                  <a:gd name="T18" fmla="*/ 813 w 1092"/>
                  <a:gd name="T19" fmla="*/ 200 h 210"/>
                  <a:gd name="T20" fmla="*/ 876 w 1092"/>
                  <a:gd name="T21" fmla="*/ 189 h 210"/>
                  <a:gd name="T22" fmla="*/ 1025 w 1092"/>
                  <a:gd name="T23" fmla="*/ 114 h 210"/>
                  <a:gd name="T24" fmla="*/ 1092 w 1092"/>
                  <a:gd name="T25" fmla="*/ 2 h 210"/>
                  <a:gd name="T26" fmla="*/ 1092 w 1092"/>
                  <a:gd name="T2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2" h="210">
                    <a:moveTo>
                      <a:pt x="1092" y="0"/>
                    </a:moveTo>
                    <a:cubicBezTo>
                      <a:pt x="674" y="0"/>
                      <a:pt x="674" y="0"/>
                      <a:pt x="674" y="0"/>
                    </a:cubicBezTo>
                    <a:cubicBezTo>
                      <a:pt x="0" y="0"/>
                      <a:pt x="0" y="0"/>
                      <a:pt x="0" y="0"/>
                    </a:cubicBezTo>
                    <a:cubicBezTo>
                      <a:pt x="0" y="2"/>
                      <a:pt x="0" y="2"/>
                      <a:pt x="0" y="2"/>
                    </a:cubicBezTo>
                    <a:cubicBezTo>
                      <a:pt x="0" y="17"/>
                      <a:pt x="3" y="32"/>
                      <a:pt x="10" y="46"/>
                    </a:cubicBezTo>
                    <a:cubicBezTo>
                      <a:pt x="104" y="46"/>
                      <a:pt x="318" y="47"/>
                      <a:pt x="519" y="47"/>
                    </a:cubicBezTo>
                    <a:cubicBezTo>
                      <a:pt x="691" y="47"/>
                      <a:pt x="853" y="47"/>
                      <a:pt x="918" y="46"/>
                    </a:cubicBezTo>
                    <a:cubicBezTo>
                      <a:pt x="882" y="167"/>
                      <a:pt x="594" y="209"/>
                      <a:pt x="588" y="210"/>
                    </a:cubicBezTo>
                    <a:cubicBezTo>
                      <a:pt x="637" y="209"/>
                      <a:pt x="687" y="207"/>
                      <a:pt x="736" y="205"/>
                    </a:cubicBezTo>
                    <a:cubicBezTo>
                      <a:pt x="762" y="203"/>
                      <a:pt x="788" y="202"/>
                      <a:pt x="813" y="200"/>
                    </a:cubicBezTo>
                    <a:cubicBezTo>
                      <a:pt x="835" y="198"/>
                      <a:pt x="856" y="195"/>
                      <a:pt x="876" y="189"/>
                    </a:cubicBezTo>
                    <a:cubicBezTo>
                      <a:pt x="931" y="176"/>
                      <a:pt x="982" y="150"/>
                      <a:pt x="1025" y="114"/>
                    </a:cubicBezTo>
                    <a:cubicBezTo>
                      <a:pt x="1062" y="82"/>
                      <a:pt x="1092" y="43"/>
                      <a:pt x="1092" y="2"/>
                    </a:cubicBezTo>
                    <a:cubicBezTo>
                      <a:pt x="1092" y="0"/>
                      <a:pt x="1092" y="0"/>
                      <a:pt x="1092" y="0"/>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6" name="Freeform 29">
                <a:extLst>
                  <a:ext uri="{FF2B5EF4-FFF2-40B4-BE49-F238E27FC236}">
                    <a16:creationId xmlns:a16="http://schemas.microsoft.com/office/drawing/2014/main" id="{0EF319C7-2D3F-4315-B2E0-2CD14D6BB5C3}"/>
                  </a:ext>
                </a:extLst>
              </p:cNvPr>
              <p:cNvSpPr>
                <a:spLocks/>
              </p:cNvSpPr>
              <p:nvPr/>
            </p:nvSpPr>
            <p:spPr bwMode="auto">
              <a:xfrm>
                <a:off x="3443288" y="2322514"/>
                <a:ext cx="973138" cy="0"/>
              </a:xfrm>
              <a:custGeom>
                <a:avLst/>
                <a:gdLst>
                  <a:gd name="T0" fmla="*/ 613 w 613"/>
                  <a:gd name="T1" fmla="*/ 0 w 613"/>
                  <a:gd name="T2" fmla="*/ 613 w 613"/>
                  <a:gd name="T3" fmla="*/ 613 w 613"/>
                </a:gdLst>
                <a:ahLst/>
                <a:cxnLst>
                  <a:cxn ang="0">
                    <a:pos x="T0" y="0"/>
                  </a:cxn>
                  <a:cxn ang="0">
                    <a:pos x="T1" y="0"/>
                  </a:cxn>
                  <a:cxn ang="0">
                    <a:pos x="T2" y="0"/>
                  </a:cxn>
                  <a:cxn ang="0">
                    <a:pos x="T3" y="0"/>
                  </a:cxn>
                </a:cxnLst>
                <a:rect l="0" t="0" r="r" b="b"/>
                <a:pathLst>
                  <a:path w="613">
                    <a:moveTo>
                      <a:pt x="613" y="0"/>
                    </a:moveTo>
                    <a:lnTo>
                      <a:pt x="0" y="0"/>
                    </a:lnTo>
                    <a:lnTo>
                      <a:pt x="613" y="0"/>
                    </a:lnTo>
                    <a:lnTo>
                      <a:pt x="613" y="0"/>
                    </a:lnTo>
                    <a:close/>
                  </a:path>
                </a:pathLst>
              </a:custGeom>
              <a:solidFill>
                <a:srgbClr val="006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7" name="Freeform 30">
                <a:extLst>
                  <a:ext uri="{FF2B5EF4-FFF2-40B4-BE49-F238E27FC236}">
                    <a16:creationId xmlns:a16="http://schemas.microsoft.com/office/drawing/2014/main" id="{38A1C094-7309-4A39-B1CE-53C72863F615}"/>
                  </a:ext>
                </a:extLst>
              </p:cNvPr>
              <p:cNvSpPr>
                <a:spLocks/>
              </p:cNvSpPr>
              <p:nvPr/>
            </p:nvSpPr>
            <p:spPr bwMode="auto">
              <a:xfrm>
                <a:off x="3443288" y="2322514"/>
                <a:ext cx="973138" cy="0"/>
              </a:xfrm>
              <a:custGeom>
                <a:avLst/>
                <a:gdLst>
                  <a:gd name="T0" fmla="*/ 613 w 613"/>
                  <a:gd name="T1" fmla="*/ 0 w 613"/>
                  <a:gd name="T2" fmla="*/ 613 w 613"/>
                  <a:gd name="T3" fmla="*/ 613 w 613"/>
                </a:gdLst>
                <a:ahLst/>
                <a:cxnLst>
                  <a:cxn ang="0">
                    <a:pos x="T0" y="0"/>
                  </a:cxn>
                  <a:cxn ang="0">
                    <a:pos x="T1" y="0"/>
                  </a:cxn>
                  <a:cxn ang="0">
                    <a:pos x="T2" y="0"/>
                  </a:cxn>
                  <a:cxn ang="0">
                    <a:pos x="T3" y="0"/>
                  </a:cxn>
                </a:cxnLst>
                <a:rect l="0" t="0" r="r" b="b"/>
                <a:pathLst>
                  <a:path w="613">
                    <a:moveTo>
                      <a:pt x="613" y="0"/>
                    </a:moveTo>
                    <a:lnTo>
                      <a:pt x="0" y="0"/>
                    </a:lnTo>
                    <a:lnTo>
                      <a:pt x="613" y="0"/>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8" name="Freeform 31">
                <a:extLst>
                  <a:ext uri="{FF2B5EF4-FFF2-40B4-BE49-F238E27FC236}">
                    <a16:creationId xmlns:a16="http://schemas.microsoft.com/office/drawing/2014/main" id="{8EAD8894-2729-420B-97C3-8A0EA6F43E9F}"/>
                  </a:ext>
                </a:extLst>
              </p:cNvPr>
              <p:cNvSpPr>
                <a:spLocks noEditPoints="1"/>
              </p:cNvSpPr>
              <p:nvPr/>
            </p:nvSpPr>
            <p:spPr bwMode="auto">
              <a:xfrm>
                <a:off x="7773988" y="2281239"/>
                <a:ext cx="2613025" cy="484188"/>
              </a:xfrm>
              <a:custGeom>
                <a:avLst/>
                <a:gdLst>
                  <a:gd name="T0" fmla="*/ 809 w 1094"/>
                  <a:gd name="T1" fmla="*/ 202 h 202"/>
                  <a:gd name="T2" fmla="*/ 809 w 1094"/>
                  <a:gd name="T3" fmla="*/ 202 h 202"/>
                  <a:gd name="T4" fmla="*/ 809 w 1094"/>
                  <a:gd name="T5" fmla="*/ 202 h 202"/>
                  <a:gd name="T6" fmla="*/ 811 w 1094"/>
                  <a:gd name="T7" fmla="*/ 202 h 202"/>
                  <a:gd name="T8" fmla="*/ 810 w 1094"/>
                  <a:gd name="T9" fmla="*/ 202 h 202"/>
                  <a:gd name="T10" fmla="*/ 811 w 1094"/>
                  <a:gd name="T11" fmla="*/ 202 h 202"/>
                  <a:gd name="T12" fmla="*/ 812 w 1094"/>
                  <a:gd name="T13" fmla="*/ 202 h 202"/>
                  <a:gd name="T14" fmla="*/ 812 w 1094"/>
                  <a:gd name="T15" fmla="*/ 202 h 202"/>
                  <a:gd name="T16" fmla="*/ 812 w 1094"/>
                  <a:gd name="T17" fmla="*/ 202 h 202"/>
                  <a:gd name="T18" fmla="*/ 0 w 1094"/>
                  <a:gd name="T19" fmla="*/ 2 h 202"/>
                  <a:gd name="T20" fmla="*/ 0 w 1094"/>
                  <a:gd name="T21" fmla="*/ 2 h 202"/>
                  <a:gd name="T22" fmla="*/ 0 w 1094"/>
                  <a:gd name="T23" fmla="*/ 2 h 202"/>
                  <a:gd name="T24" fmla="*/ 0 w 1094"/>
                  <a:gd name="T25" fmla="*/ 2 h 202"/>
                  <a:gd name="T26" fmla="*/ 0 w 1094"/>
                  <a:gd name="T27" fmla="*/ 2 h 202"/>
                  <a:gd name="T28" fmla="*/ 0 w 1094"/>
                  <a:gd name="T29" fmla="*/ 2 h 202"/>
                  <a:gd name="T30" fmla="*/ 0 w 1094"/>
                  <a:gd name="T31" fmla="*/ 2 h 202"/>
                  <a:gd name="T32" fmla="*/ 0 w 1094"/>
                  <a:gd name="T33" fmla="*/ 2 h 202"/>
                  <a:gd name="T34" fmla="*/ 0 w 1094"/>
                  <a:gd name="T35" fmla="*/ 2 h 202"/>
                  <a:gd name="T36" fmla="*/ 0 w 1094"/>
                  <a:gd name="T37" fmla="*/ 0 h 202"/>
                  <a:gd name="T38" fmla="*/ 0 w 1094"/>
                  <a:gd name="T39" fmla="*/ 2 h 202"/>
                  <a:gd name="T40" fmla="*/ 0 w 1094"/>
                  <a:gd name="T41" fmla="*/ 2 h 202"/>
                  <a:gd name="T42" fmla="*/ 0 w 1094"/>
                  <a:gd name="T43" fmla="*/ 2 h 202"/>
                  <a:gd name="T44" fmla="*/ 0 w 1094"/>
                  <a:gd name="T45" fmla="*/ 0 h 202"/>
                  <a:gd name="T46" fmla="*/ 1094 w 1094"/>
                  <a:gd name="T47" fmla="*/ 2 h 202"/>
                  <a:gd name="T48" fmla="*/ 0 w 1094"/>
                  <a:gd name="T4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4" h="202">
                    <a:moveTo>
                      <a:pt x="809" y="202"/>
                    </a:moveTo>
                    <a:cubicBezTo>
                      <a:pt x="809" y="202"/>
                      <a:pt x="809" y="202"/>
                      <a:pt x="809" y="202"/>
                    </a:cubicBezTo>
                    <a:cubicBezTo>
                      <a:pt x="809" y="202"/>
                      <a:pt x="809" y="202"/>
                      <a:pt x="809" y="202"/>
                    </a:cubicBezTo>
                    <a:moveTo>
                      <a:pt x="811" y="202"/>
                    </a:moveTo>
                    <a:cubicBezTo>
                      <a:pt x="810" y="202"/>
                      <a:pt x="810" y="202"/>
                      <a:pt x="810" y="202"/>
                    </a:cubicBezTo>
                    <a:cubicBezTo>
                      <a:pt x="810" y="202"/>
                      <a:pt x="810" y="202"/>
                      <a:pt x="811" y="202"/>
                    </a:cubicBezTo>
                    <a:moveTo>
                      <a:pt x="812" y="202"/>
                    </a:moveTo>
                    <a:cubicBezTo>
                      <a:pt x="812" y="202"/>
                      <a:pt x="812" y="202"/>
                      <a:pt x="812" y="202"/>
                    </a:cubicBezTo>
                    <a:cubicBezTo>
                      <a:pt x="812" y="202"/>
                      <a:pt x="812" y="202"/>
                      <a:pt x="812" y="20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0"/>
                    </a:moveTo>
                    <a:cubicBezTo>
                      <a:pt x="0" y="2"/>
                      <a:pt x="0" y="2"/>
                      <a:pt x="0" y="2"/>
                    </a:cubicBezTo>
                    <a:cubicBezTo>
                      <a:pt x="0" y="2"/>
                      <a:pt x="0" y="2"/>
                      <a:pt x="0" y="2"/>
                    </a:cubicBezTo>
                    <a:cubicBezTo>
                      <a:pt x="0" y="2"/>
                      <a:pt x="0" y="2"/>
                      <a:pt x="0" y="2"/>
                    </a:cubicBezTo>
                    <a:cubicBezTo>
                      <a:pt x="0" y="0"/>
                      <a:pt x="0" y="0"/>
                      <a:pt x="0" y="0"/>
                    </a:cubicBezTo>
                    <a:cubicBezTo>
                      <a:pt x="1094" y="2"/>
                      <a:pt x="1094" y="2"/>
                      <a:pt x="1094" y="2"/>
                    </a:cubicBezTo>
                    <a:cubicBezTo>
                      <a:pt x="0" y="0"/>
                      <a:pt x="0" y="0"/>
                      <a:pt x="0" y="0"/>
                    </a:cubicBezTo>
                  </a:path>
                </a:pathLst>
              </a:custGeom>
              <a:solidFill>
                <a:srgbClr val="A7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9" name="Freeform 32">
                <a:extLst>
                  <a:ext uri="{FF2B5EF4-FFF2-40B4-BE49-F238E27FC236}">
                    <a16:creationId xmlns:a16="http://schemas.microsoft.com/office/drawing/2014/main" id="{F1E432FD-700D-4941-83B8-041D3EEF86C5}"/>
                  </a:ext>
                </a:extLst>
              </p:cNvPr>
              <p:cNvSpPr>
                <a:spLocks/>
              </p:cNvSpPr>
              <p:nvPr/>
            </p:nvSpPr>
            <p:spPr bwMode="auto">
              <a:xfrm>
                <a:off x="7773988" y="2281239"/>
                <a:ext cx="2613025" cy="504825"/>
              </a:xfrm>
              <a:custGeom>
                <a:avLst/>
                <a:gdLst>
                  <a:gd name="T0" fmla="*/ 0 w 1094"/>
                  <a:gd name="T1" fmla="*/ 0 h 211"/>
                  <a:gd name="T2" fmla="*/ 0 w 1094"/>
                  <a:gd name="T3" fmla="*/ 2 h 211"/>
                  <a:gd name="T4" fmla="*/ 0 w 1094"/>
                  <a:gd name="T5" fmla="*/ 2 h 211"/>
                  <a:gd name="T6" fmla="*/ 0 w 1094"/>
                  <a:gd name="T7" fmla="*/ 2 h 211"/>
                  <a:gd name="T8" fmla="*/ 0 w 1094"/>
                  <a:gd name="T9" fmla="*/ 2 h 211"/>
                  <a:gd name="T10" fmla="*/ 0 w 1094"/>
                  <a:gd name="T11" fmla="*/ 2 h 211"/>
                  <a:gd name="T12" fmla="*/ 0 w 1094"/>
                  <a:gd name="T13" fmla="*/ 2 h 211"/>
                  <a:gd name="T14" fmla="*/ 0 w 1094"/>
                  <a:gd name="T15" fmla="*/ 2 h 211"/>
                  <a:gd name="T16" fmla="*/ 0 w 1094"/>
                  <a:gd name="T17" fmla="*/ 2 h 211"/>
                  <a:gd name="T18" fmla="*/ 10 w 1094"/>
                  <a:gd name="T19" fmla="*/ 46 h 211"/>
                  <a:gd name="T20" fmla="*/ 777 w 1094"/>
                  <a:gd name="T21" fmla="*/ 48 h 211"/>
                  <a:gd name="T22" fmla="*/ 919 w 1094"/>
                  <a:gd name="T23" fmla="*/ 48 h 211"/>
                  <a:gd name="T24" fmla="*/ 588 w 1094"/>
                  <a:gd name="T25" fmla="*/ 211 h 211"/>
                  <a:gd name="T26" fmla="*/ 809 w 1094"/>
                  <a:gd name="T27" fmla="*/ 202 h 211"/>
                  <a:gd name="T28" fmla="*/ 809 w 1094"/>
                  <a:gd name="T29" fmla="*/ 202 h 211"/>
                  <a:gd name="T30" fmla="*/ 810 w 1094"/>
                  <a:gd name="T31" fmla="*/ 202 h 211"/>
                  <a:gd name="T32" fmla="*/ 811 w 1094"/>
                  <a:gd name="T33" fmla="*/ 202 h 211"/>
                  <a:gd name="T34" fmla="*/ 812 w 1094"/>
                  <a:gd name="T35" fmla="*/ 202 h 211"/>
                  <a:gd name="T36" fmla="*/ 812 w 1094"/>
                  <a:gd name="T37" fmla="*/ 202 h 211"/>
                  <a:gd name="T38" fmla="*/ 814 w 1094"/>
                  <a:gd name="T39" fmla="*/ 202 h 211"/>
                  <a:gd name="T40" fmla="*/ 1026 w 1094"/>
                  <a:gd name="T41" fmla="*/ 116 h 211"/>
                  <a:gd name="T42" fmla="*/ 1094 w 1094"/>
                  <a:gd name="T43" fmla="*/ 4 h 211"/>
                  <a:gd name="T44" fmla="*/ 1094 w 1094"/>
                  <a:gd name="T45" fmla="*/ 2 h 211"/>
                  <a:gd name="T46" fmla="*/ 0 w 1094"/>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4" h="211">
                    <a:moveTo>
                      <a:pt x="0" y="0"/>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17"/>
                      <a:pt x="4" y="32"/>
                      <a:pt x="10" y="46"/>
                    </a:cubicBezTo>
                    <a:cubicBezTo>
                      <a:pt x="148" y="46"/>
                      <a:pt x="546" y="48"/>
                      <a:pt x="777" y="48"/>
                    </a:cubicBezTo>
                    <a:cubicBezTo>
                      <a:pt x="839" y="48"/>
                      <a:pt x="889" y="48"/>
                      <a:pt x="919" y="48"/>
                    </a:cubicBezTo>
                    <a:cubicBezTo>
                      <a:pt x="882" y="169"/>
                      <a:pt x="594" y="210"/>
                      <a:pt x="588" y="211"/>
                    </a:cubicBezTo>
                    <a:cubicBezTo>
                      <a:pt x="662" y="210"/>
                      <a:pt x="735" y="207"/>
                      <a:pt x="809" y="202"/>
                    </a:cubicBezTo>
                    <a:cubicBezTo>
                      <a:pt x="809" y="202"/>
                      <a:pt x="809" y="202"/>
                      <a:pt x="809" y="202"/>
                    </a:cubicBezTo>
                    <a:cubicBezTo>
                      <a:pt x="809" y="202"/>
                      <a:pt x="810" y="202"/>
                      <a:pt x="810" y="202"/>
                    </a:cubicBezTo>
                    <a:cubicBezTo>
                      <a:pt x="810" y="202"/>
                      <a:pt x="810" y="202"/>
                      <a:pt x="811" y="202"/>
                    </a:cubicBezTo>
                    <a:cubicBezTo>
                      <a:pt x="811" y="202"/>
                      <a:pt x="812" y="202"/>
                      <a:pt x="812" y="202"/>
                    </a:cubicBezTo>
                    <a:cubicBezTo>
                      <a:pt x="812" y="202"/>
                      <a:pt x="812" y="202"/>
                      <a:pt x="812" y="202"/>
                    </a:cubicBezTo>
                    <a:cubicBezTo>
                      <a:pt x="813" y="202"/>
                      <a:pt x="813" y="202"/>
                      <a:pt x="814" y="202"/>
                    </a:cubicBezTo>
                    <a:cubicBezTo>
                      <a:pt x="892" y="196"/>
                      <a:pt x="966" y="167"/>
                      <a:pt x="1026" y="116"/>
                    </a:cubicBezTo>
                    <a:cubicBezTo>
                      <a:pt x="1063" y="85"/>
                      <a:pt x="1094" y="46"/>
                      <a:pt x="1094" y="4"/>
                    </a:cubicBezTo>
                    <a:cubicBezTo>
                      <a:pt x="1094" y="2"/>
                      <a:pt x="1094" y="2"/>
                      <a:pt x="1094" y="2"/>
                    </a:cubicBezTo>
                    <a:cubicBezTo>
                      <a:pt x="0" y="0"/>
                      <a:pt x="0" y="0"/>
                      <a:pt x="0" y="0"/>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grpSp>
        <p:grpSp>
          <p:nvGrpSpPr>
            <p:cNvPr id="21" name="Group 20">
              <a:extLst>
                <a:ext uri="{FF2B5EF4-FFF2-40B4-BE49-F238E27FC236}">
                  <a16:creationId xmlns:a16="http://schemas.microsoft.com/office/drawing/2014/main" id="{3E89BE81-7ED1-415D-AFED-030D9D05F603}"/>
                </a:ext>
              </a:extLst>
            </p:cNvPr>
            <p:cNvGrpSpPr/>
            <p:nvPr/>
          </p:nvGrpSpPr>
          <p:grpSpPr>
            <a:xfrm>
              <a:off x="5172108" y="3964692"/>
              <a:ext cx="1863277" cy="1639094"/>
              <a:chOff x="5078413" y="2752726"/>
              <a:chExt cx="2203450" cy="1938338"/>
            </a:xfrm>
          </p:grpSpPr>
          <p:sp>
            <p:nvSpPr>
              <p:cNvPr id="22" name="Freeform 24">
                <a:extLst>
                  <a:ext uri="{FF2B5EF4-FFF2-40B4-BE49-F238E27FC236}">
                    <a16:creationId xmlns:a16="http://schemas.microsoft.com/office/drawing/2014/main" id="{D9E5B56B-A0D3-452D-A7AD-1C231E1070E0}"/>
                  </a:ext>
                </a:extLst>
              </p:cNvPr>
              <p:cNvSpPr>
                <a:spLocks noEditPoints="1"/>
              </p:cNvSpPr>
              <p:nvPr/>
            </p:nvSpPr>
            <p:spPr bwMode="auto">
              <a:xfrm>
                <a:off x="5172076" y="2752726"/>
                <a:ext cx="1998662" cy="1730375"/>
              </a:xfrm>
              <a:custGeom>
                <a:avLst/>
                <a:gdLst>
                  <a:gd name="T0" fmla="*/ 734 w 837"/>
                  <a:gd name="T1" fmla="*/ 568 h 722"/>
                  <a:gd name="T2" fmla="*/ 594 w 837"/>
                  <a:gd name="T3" fmla="*/ 482 h 722"/>
                  <a:gd name="T4" fmla="*/ 581 w 837"/>
                  <a:gd name="T5" fmla="*/ 424 h 722"/>
                  <a:gd name="T6" fmla="*/ 579 w 837"/>
                  <a:gd name="T7" fmla="*/ 157 h 722"/>
                  <a:gd name="T8" fmla="*/ 422 w 837"/>
                  <a:gd name="T9" fmla="*/ 0 h 722"/>
                  <a:gd name="T10" fmla="*/ 418 w 837"/>
                  <a:gd name="T11" fmla="*/ 0 h 722"/>
                  <a:gd name="T12" fmla="*/ 262 w 837"/>
                  <a:gd name="T13" fmla="*/ 157 h 722"/>
                  <a:gd name="T14" fmla="*/ 257 w 837"/>
                  <a:gd name="T15" fmla="*/ 422 h 722"/>
                  <a:gd name="T16" fmla="*/ 243 w 837"/>
                  <a:gd name="T17" fmla="*/ 481 h 722"/>
                  <a:gd name="T18" fmla="*/ 103 w 837"/>
                  <a:gd name="T19" fmla="*/ 568 h 722"/>
                  <a:gd name="T20" fmla="*/ 1 w 837"/>
                  <a:gd name="T21" fmla="*/ 700 h 722"/>
                  <a:gd name="T22" fmla="*/ 24 w 837"/>
                  <a:gd name="T23" fmla="*/ 722 h 722"/>
                  <a:gd name="T24" fmla="*/ 418 w 837"/>
                  <a:gd name="T25" fmla="*/ 721 h 722"/>
                  <a:gd name="T26" fmla="*/ 813 w 837"/>
                  <a:gd name="T27" fmla="*/ 722 h 722"/>
                  <a:gd name="T28" fmla="*/ 836 w 837"/>
                  <a:gd name="T29" fmla="*/ 700 h 722"/>
                  <a:gd name="T30" fmla="*/ 734 w 837"/>
                  <a:gd name="T31" fmla="*/ 568 h 722"/>
                  <a:gd name="T32" fmla="*/ 492 w 837"/>
                  <a:gd name="T33" fmla="*/ 159 h 722"/>
                  <a:gd name="T34" fmla="*/ 471 w 837"/>
                  <a:gd name="T35" fmla="*/ 109 h 722"/>
                  <a:gd name="T36" fmla="*/ 492 w 837"/>
                  <a:gd name="T37" fmla="*/ 15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7" h="722">
                    <a:moveTo>
                      <a:pt x="734" y="568"/>
                    </a:moveTo>
                    <a:cubicBezTo>
                      <a:pt x="650" y="552"/>
                      <a:pt x="613" y="519"/>
                      <a:pt x="594" y="482"/>
                    </a:cubicBezTo>
                    <a:cubicBezTo>
                      <a:pt x="585" y="464"/>
                      <a:pt x="581" y="444"/>
                      <a:pt x="581" y="424"/>
                    </a:cubicBezTo>
                    <a:cubicBezTo>
                      <a:pt x="579" y="157"/>
                      <a:pt x="579" y="157"/>
                      <a:pt x="579" y="157"/>
                    </a:cubicBezTo>
                    <a:cubicBezTo>
                      <a:pt x="579" y="71"/>
                      <a:pt x="508" y="0"/>
                      <a:pt x="422" y="0"/>
                    </a:cubicBezTo>
                    <a:cubicBezTo>
                      <a:pt x="418" y="0"/>
                      <a:pt x="418" y="0"/>
                      <a:pt x="418" y="0"/>
                    </a:cubicBezTo>
                    <a:cubicBezTo>
                      <a:pt x="332" y="0"/>
                      <a:pt x="262" y="71"/>
                      <a:pt x="262" y="157"/>
                    </a:cubicBezTo>
                    <a:cubicBezTo>
                      <a:pt x="257" y="422"/>
                      <a:pt x="257" y="422"/>
                      <a:pt x="257" y="422"/>
                    </a:cubicBezTo>
                    <a:cubicBezTo>
                      <a:pt x="257" y="443"/>
                      <a:pt x="252" y="463"/>
                      <a:pt x="243" y="481"/>
                    </a:cubicBezTo>
                    <a:cubicBezTo>
                      <a:pt x="225" y="518"/>
                      <a:pt x="188" y="552"/>
                      <a:pt x="103" y="568"/>
                    </a:cubicBezTo>
                    <a:cubicBezTo>
                      <a:pt x="11" y="586"/>
                      <a:pt x="0" y="661"/>
                      <a:pt x="1" y="700"/>
                    </a:cubicBezTo>
                    <a:cubicBezTo>
                      <a:pt x="2" y="712"/>
                      <a:pt x="12" y="722"/>
                      <a:pt x="24" y="722"/>
                    </a:cubicBezTo>
                    <a:cubicBezTo>
                      <a:pt x="418" y="721"/>
                      <a:pt x="418" y="721"/>
                      <a:pt x="418" y="721"/>
                    </a:cubicBezTo>
                    <a:cubicBezTo>
                      <a:pt x="813" y="722"/>
                      <a:pt x="813" y="722"/>
                      <a:pt x="813" y="722"/>
                    </a:cubicBezTo>
                    <a:cubicBezTo>
                      <a:pt x="825" y="722"/>
                      <a:pt x="835" y="712"/>
                      <a:pt x="836" y="700"/>
                    </a:cubicBezTo>
                    <a:cubicBezTo>
                      <a:pt x="837" y="661"/>
                      <a:pt x="826" y="586"/>
                      <a:pt x="734" y="568"/>
                    </a:cubicBezTo>
                    <a:close/>
                    <a:moveTo>
                      <a:pt x="492" y="159"/>
                    </a:moveTo>
                    <a:cubicBezTo>
                      <a:pt x="492" y="140"/>
                      <a:pt x="484" y="122"/>
                      <a:pt x="471" y="109"/>
                    </a:cubicBezTo>
                    <a:cubicBezTo>
                      <a:pt x="484" y="122"/>
                      <a:pt x="492" y="139"/>
                      <a:pt x="492" y="159"/>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23" name="Oval 25">
                <a:extLst>
                  <a:ext uri="{FF2B5EF4-FFF2-40B4-BE49-F238E27FC236}">
                    <a16:creationId xmlns:a16="http://schemas.microsoft.com/office/drawing/2014/main" id="{8F0A3E00-9DA4-4306-AEF6-61BBB9FCD8B0}"/>
                  </a:ext>
                </a:extLst>
              </p:cNvPr>
              <p:cNvSpPr>
                <a:spLocks noChangeArrowheads="1"/>
              </p:cNvSpPr>
              <p:nvPr/>
            </p:nvSpPr>
            <p:spPr bwMode="auto">
              <a:xfrm>
                <a:off x="5997576" y="2962277"/>
                <a:ext cx="349250" cy="34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24" name="Freeform 26">
                <a:extLst>
                  <a:ext uri="{FF2B5EF4-FFF2-40B4-BE49-F238E27FC236}">
                    <a16:creationId xmlns:a16="http://schemas.microsoft.com/office/drawing/2014/main" id="{22A94F0D-ADFB-4D88-8021-142C8D2284E0}"/>
                  </a:ext>
                </a:extLst>
              </p:cNvPr>
              <p:cNvSpPr>
                <a:spLocks/>
              </p:cNvSpPr>
              <p:nvPr/>
            </p:nvSpPr>
            <p:spPr bwMode="auto">
              <a:xfrm>
                <a:off x="5078413" y="4437064"/>
                <a:ext cx="2203450" cy="254000"/>
              </a:xfrm>
              <a:custGeom>
                <a:avLst/>
                <a:gdLst>
                  <a:gd name="T0" fmla="*/ 883 w 922"/>
                  <a:gd name="T1" fmla="*/ 106 h 106"/>
                  <a:gd name="T2" fmla="*/ 39 w 922"/>
                  <a:gd name="T3" fmla="*/ 106 h 106"/>
                  <a:gd name="T4" fmla="*/ 0 w 922"/>
                  <a:gd name="T5" fmla="*/ 51 h 106"/>
                  <a:gd name="T6" fmla="*/ 0 w 922"/>
                  <a:gd name="T7" fmla="*/ 25 h 106"/>
                  <a:gd name="T8" fmla="*/ 18 w 922"/>
                  <a:gd name="T9" fmla="*/ 0 h 106"/>
                  <a:gd name="T10" fmla="*/ 904 w 922"/>
                  <a:gd name="T11" fmla="*/ 0 h 106"/>
                  <a:gd name="T12" fmla="*/ 922 w 922"/>
                  <a:gd name="T13" fmla="*/ 25 h 106"/>
                  <a:gd name="T14" fmla="*/ 922 w 922"/>
                  <a:gd name="T15" fmla="*/ 51 h 106"/>
                  <a:gd name="T16" fmla="*/ 883 w 922"/>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2" h="106">
                    <a:moveTo>
                      <a:pt x="883" y="106"/>
                    </a:moveTo>
                    <a:cubicBezTo>
                      <a:pt x="39" y="106"/>
                      <a:pt x="39" y="106"/>
                      <a:pt x="39" y="106"/>
                    </a:cubicBezTo>
                    <a:cubicBezTo>
                      <a:pt x="18" y="106"/>
                      <a:pt x="0" y="81"/>
                      <a:pt x="0" y="51"/>
                    </a:cubicBezTo>
                    <a:cubicBezTo>
                      <a:pt x="0" y="25"/>
                      <a:pt x="0" y="25"/>
                      <a:pt x="0" y="25"/>
                    </a:cubicBezTo>
                    <a:cubicBezTo>
                      <a:pt x="0" y="11"/>
                      <a:pt x="8" y="0"/>
                      <a:pt x="18" y="0"/>
                    </a:cubicBezTo>
                    <a:cubicBezTo>
                      <a:pt x="904" y="0"/>
                      <a:pt x="904" y="0"/>
                      <a:pt x="904" y="0"/>
                    </a:cubicBezTo>
                    <a:cubicBezTo>
                      <a:pt x="914" y="0"/>
                      <a:pt x="922" y="11"/>
                      <a:pt x="922" y="25"/>
                    </a:cubicBezTo>
                    <a:cubicBezTo>
                      <a:pt x="922" y="51"/>
                      <a:pt x="922" y="51"/>
                      <a:pt x="922" y="51"/>
                    </a:cubicBezTo>
                    <a:cubicBezTo>
                      <a:pt x="922" y="81"/>
                      <a:pt x="904" y="106"/>
                      <a:pt x="883" y="1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grpSp>
      </p:grpSp>
    </p:spTree>
    <p:extLst>
      <p:ext uri="{BB962C8B-B14F-4D97-AF65-F5344CB8AC3E}">
        <p14:creationId xmlns:p14="http://schemas.microsoft.com/office/powerpoint/2010/main" val="191570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9AD0-43F5-48D5-809F-E199C26CF285}"/>
              </a:ext>
            </a:extLst>
          </p:cNvPr>
          <p:cNvSpPr>
            <a:spLocks noGrp="1"/>
          </p:cNvSpPr>
          <p:nvPr>
            <p:ph type="title"/>
          </p:nvPr>
        </p:nvSpPr>
        <p:spPr/>
        <p:txBody>
          <a:bodyPr/>
          <a:lstStyle/>
          <a:p>
            <a:r>
              <a:rPr lang="en-CA" dirty="0"/>
              <a:t>Body weight regulation</a:t>
            </a:r>
            <a:br>
              <a:rPr lang="en-CA" dirty="0"/>
            </a:br>
            <a:r>
              <a:rPr lang="en-CA" sz="2800" dirty="0"/>
              <a:t>Holistic view</a:t>
            </a:r>
            <a:r>
              <a:rPr kumimoji="0" lang="en-CA" sz="2800" b="0" i="0" u="none" strike="noStrike" kern="1200" cap="none" spc="0" normalizeH="0" baseline="30000" noProof="0" dirty="0">
                <a:ln>
                  <a:noFill/>
                </a:ln>
                <a:solidFill>
                  <a:prstClr val="black"/>
                </a:solidFill>
                <a:effectLst/>
                <a:uLnTx/>
                <a:uFillTx/>
                <a:latin typeface="Arial" panose="020B0604020202020204"/>
                <a:ea typeface="+mj-ea"/>
                <a:cs typeface="+mj-cs"/>
              </a:rPr>
              <a:t>1–6</a:t>
            </a:r>
            <a:endParaRPr lang="en-CA" dirty="0"/>
          </a:p>
        </p:txBody>
      </p:sp>
      <p:sp>
        <p:nvSpPr>
          <p:cNvPr id="3" name="Text Placeholder 2">
            <a:extLst>
              <a:ext uri="{FF2B5EF4-FFF2-40B4-BE49-F238E27FC236}">
                <a16:creationId xmlns:a16="http://schemas.microsoft.com/office/drawing/2014/main" id="{1B8E2B51-A8E9-4B01-9216-19FC759C6BD8}"/>
              </a:ext>
            </a:extLst>
          </p:cNvPr>
          <p:cNvSpPr>
            <a:spLocks noGrp="1"/>
          </p:cNvSpPr>
          <p:nvPr>
            <p:ph type="body" sz="quarter" idx="13"/>
          </p:nvPr>
        </p:nvSpPr>
        <p:spPr>
          <a:xfrm>
            <a:off x="647998" y="6210000"/>
            <a:ext cx="10796141" cy="324000"/>
          </a:xfrm>
        </p:spPr>
        <p:txBody>
          <a:bodyPr/>
          <a:lstStyle/>
          <a:p>
            <a:r>
              <a:rPr lang="en-US" sz="1000" i="0" dirty="0"/>
              <a:t>GI, gastrointestinal.</a:t>
            </a:r>
            <a:br>
              <a:rPr lang="en-US" sz="1000" i="0" dirty="0"/>
            </a:br>
            <a:r>
              <a:rPr lang="en-US" sz="1000" i="0" dirty="0"/>
              <a:t>1. Badman and Flier. Science 2005;307:1909–14; 3. </a:t>
            </a:r>
            <a:r>
              <a:rPr lang="en-US" sz="1000" i="0" dirty="0" err="1"/>
              <a:t>Campfield</a:t>
            </a:r>
            <a:r>
              <a:rPr lang="en-US" sz="1000" i="0" dirty="0"/>
              <a:t> and Smith. Best </a:t>
            </a:r>
            <a:r>
              <a:rPr lang="en-US" sz="1000" i="0" dirty="0" err="1"/>
              <a:t>Pract</a:t>
            </a:r>
            <a:r>
              <a:rPr lang="en-US" sz="1000" i="0" dirty="0"/>
              <a:t> Res Clin Endocrinol </a:t>
            </a:r>
            <a:r>
              <a:rPr lang="en-US" sz="1000" i="0" dirty="0" err="1"/>
              <a:t>Metab</a:t>
            </a:r>
            <a:r>
              <a:rPr lang="en-US" sz="1000" i="0" dirty="0"/>
              <a:t> 1999;13;13–30; 4. </a:t>
            </a:r>
            <a:r>
              <a:rPr lang="en-US" sz="1000" i="0" dirty="0" err="1"/>
              <a:t>Chaudhri</a:t>
            </a:r>
            <a:r>
              <a:rPr lang="en-US" sz="1000" i="0" dirty="0"/>
              <a:t> et al. Diabetes Care. 2008;31(suppl 2):S284-S289; 5. </a:t>
            </a:r>
            <a:r>
              <a:rPr lang="en-US" sz="1000" i="0" dirty="0" err="1"/>
              <a:t>Farius</a:t>
            </a:r>
            <a:r>
              <a:rPr lang="en-US" sz="1000" i="0" dirty="0"/>
              <a:t> et al. </a:t>
            </a:r>
            <a:r>
              <a:rPr lang="en-US" sz="1000" i="0" dirty="0" err="1"/>
              <a:t>Metab</a:t>
            </a:r>
            <a:r>
              <a:rPr lang="en-US" sz="1000" i="0" dirty="0"/>
              <a:t> </a:t>
            </a:r>
            <a:r>
              <a:rPr lang="en-US" sz="1000" i="0" dirty="0" err="1"/>
              <a:t>Syndr</a:t>
            </a:r>
            <a:r>
              <a:rPr lang="en-US" sz="1000" i="0" dirty="0"/>
              <a:t> </a:t>
            </a:r>
            <a:r>
              <a:rPr lang="en-US" sz="1000" i="0" dirty="0" err="1"/>
              <a:t>Relat</a:t>
            </a:r>
            <a:r>
              <a:rPr lang="en-US" sz="1000" i="0" dirty="0"/>
              <a:t> </a:t>
            </a:r>
            <a:r>
              <a:rPr lang="en-US" sz="1000" i="0" dirty="0" err="1"/>
              <a:t>Disord</a:t>
            </a:r>
            <a:r>
              <a:rPr lang="en-US" sz="1000" i="0" dirty="0"/>
              <a:t> 2011;9:85–9; 6. Rogge and Gautam. J Am Assoc Nurse </a:t>
            </a:r>
            <a:r>
              <a:rPr lang="en-US" sz="1000" i="0" dirty="0" err="1"/>
              <a:t>Pract</a:t>
            </a:r>
            <a:r>
              <a:rPr lang="en-US" sz="1000" i="0" dirty="0"/>
              <a:t>. 2017;29:S15-S29; 7. Woods et al. Int J </a:t>
            </a:r>
            <a:r>
              <a:rPr lang="en-US" sz="1000" i="0" dirty="0" err="1"/>
              <a:t>Obes</a:t>
            </a:r>
            <a:r>
              <a:rPr lang="en-US" sz="1000" i="0" dirty="0"/>
              <a:t> </a:t>
            </a:r>
            <a:r>
              <a:rPr lang="en-US" sz="1000" i="0" dirty="0" err="1"/>
              <a:t>Relat</a:t>
            </a:r>
            <a:r>
              <a:rPr lang="en-US" sz="1000" i="0" dirty="0"/>
              <a:t> </a:t>
            </a:r>
            <a:r>
              <a:rPr lang="en-US" sz="1000" i="0" dirty="0" err="1"/>
              <a:t>Metab</a:t>
            </a:r>
            <a:r>
              <a:rPr lang="en-US" sz="1000" i="0" dirty="0"/>
              <a:t> </a:t>
            </a:r>
            <a:r>
              <a:rPr lang="en-US" sz="1000" i="0" dirty="0" err="1"/>
              <a:t>Disord</a:t>
            </a:r>
            <a:r>
              <a:rPr lang="en-US" sz="1000" i="0" dirty="0"/>
              <a:t> 2002;26(Suppl. 4):S8–S10. </a:t>
            </a:r>
          </a:p>
        </p:txBody>
      </p:sp>
      <p:sp>
        <p:nvSpPr>
          <p:cNvPr id="7" name="Right Bracket 6">
            <a:extLst>
              <a:ext uri="{FF2B5EF4-FFF2-40B4-BE49-F238E27FC236}">
                <a16:creationId xmlns:a16="http://schemas.microsoft.com/office/drawing/2014/main" id="{5DAAB8E9-16B2-42EC-A822-B076273A8989}"/>
              </a:ext>
            </a:extLst>
          </p:cNvPr>
          <p:cNvSpPr/>
          <p:nvPr/>
        </p:nvSpPr>
        <p:spPr>
          <a:xfrm>
            <a:off x="3818497" y="2375133"/>
            <a:ext cx="459408" cy="3592239"/>
          </a:xfrm>
          <a:prstGeom prst="rightBracket">
            <a:avLst>
              <a:gd name="adj" fmla="val 0"/>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8" name="TextBox 7">
            <a:extLst>
              <a:ext uri="{FF2B5EF4-FFF2-40B4-BE49-F238E27FC236}">
                <a16:creationId xmlns:a16="http://schemas.microsoft.com/office/drawing/2014/main" id="{85403471-C0FA-409D-9334-6EB00A36A47B}"/>
              </a:ext>
            </a:extLst>
          </p:cNvPr>
          <p:cNvSpPr txBox="1"/>
          <p:nvPr/>
        </p:nvSpPr>
        <p:spPr>
          <a:xfrm>
            <a:off x="6260105" y="4563309"/>
            <a:ext cx="3725453" cy="338554"/>
          </a:xfrm>
          <a:prstGeom prst="rect">
            <a:avLst/>
          </a:prstGeom>
          <a:noFill/>
        </p:spPr>
        <p:txBody>
          <a:bodyPr wrap="square" rtlCol="0">
            <a:spAutoFit/>
          </a:bodyPr>
          <a:lstStyle/>
          <a:p>
            <a:pPr marL="0" marR="0" lvl="0" indent="0" defTabSz="1219080" rtl="0" eaLnBrk="1" fontAlgn="base" latinLnBrk="0" hangingPunct="1">
              <a:lnSpc>
                <a:spcPct val="100000"/>
              </a:lnSpc>
              <a:spcBef>
                <a:spcPct val="0"/>
              </a:spcBef>
              <a:spcAft>
                <a:spcPts val="400"/>
              </a:spcAft>
              <a:buClrTx/>
              <a:buSzTx/>
              <a:buFontTx/>
              <a:buNone/>
              <a:tabLst/>
              <a:defRPr/>
            </a:pPr>
            <a:r>
              <a:rPr kumimoji="0" lang="en-US" sz="1600" b="0" i="0" u="none" strike="noStrike" kern="1200" cap="none" spc="0" normalizeH="0" baseline="0" noProof="0">
                <a:ln>
                  <a:noFill/>
                </a:ln>
                <a:effectLst/>
                <a:uLnTx/>
                <a:uFillTx/>
                <a:ea typeface="+mn-ea"/>
                <a:cs typeface="Arial" charset="0"/>
              </a:rPr>
              <a:t>Signal pathways:</a:t>
            </a:r>
          </a:p>
        </p:txBody>
      </p:sp>
      <p:sp>
        <p:nvSpPr>
          <p:cNvPr id="9" name="TextBox 8">
            <a:extLst>
              <a:ext uri="{FF2B5EF4-FFF2-40B4-BE49-F238E27FC236}">
                <a16:creationId xmlns:a16="http://schemas.microsoft.com/office/drawing/2014/main" id="{080F5378-0336-4C1F-8395-907FFEDA0D86}"/>
              </a:ext>
            </a:extLst>
          </p:cNvPr>
          <p:cNvSpPr txBox="1"/>
          <p:nvPr/>
        </p:nvSpPr>
        <p:spPr>
          <a:xfrm>
            <a:off x="6751343" y="3871848"/>
            <a:ext cx="2331919" cy="369332"/>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1800" b="1" i="0" u="none" strike="noStrike" kern="1200" cap="none" spc="0" normalizeH="0" baseline="0" noProof="0">
                <a:ln>
                  <a:noFill/>
                </a:ln>
                <a:effectLst/>
                <a:uLnTx/>
                <a:uFillTx/>
                <a:ea typeface="+mn-ea"/>
                <a:cs typeface="Arial" charset="0"/>
              </a:rPr>
              <a:t>Gut-brain axis</a:t>
            </a:r>
          </a:p>
        </p:txBody>
      </p:sp>
      <p:sp>
        <p:nvSpPr>
          <p:cNvPr id="10" name="TextBox 9">
            <a:extLst>
              <a:ext uri="{FF2B5EF4-FFF2-40B4-BE49-F238E27FC236}">
                <a16:creationId xmlns:a16="http://schemas.microsoft.com/office/drawing/2014/main" id="{2FD022F1-6816-4698-BF56-C3338C755F21}"/>
              </a:ext>
            </a:extLst>
          </p:cNvPr>
          <p:cNvSpPr txBox="1">
            <a:spLocks/>
          </p:cNvSpPr>
          <p:nvPr/>
        </p:nvSpPr>
        <p:spPr>
          <a:xfrm>
            <a:off x="5331436" y="4988233"/>
            <a:ext cx="639179" cy="280185"/>
          </a:xfrm>
          <a:prstGeom prst="rect">
            <a:avLst/>
          </a:prstGeom>
          <a:noFill/>
        </p:spPr>
        <p:txBody>
          <a:bodyPr wrap="none" lIns="0" tIns="0" rIns="0" bIns="0" rtlCol="0">
            <a:no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2000" b="1" i="0" u="none" strike="noStrike" kern="1200" cap="none" spc="0" normalizeH="0" baseline="0" noProof="0">
                <a:ln>
                  <a:noFill/>
                </a:ln>
                <a:effectLst/>
                <a:uLnTx/>
                <a:uFillTx/>
                <a:ea typeface="+mn-ea"/>
                <a:cs typeface="Arial" charset="0"/>
              </a:rPr>
              <a:t>Body</a:t>
            </a:r>
          </a:p>
        </p:txBody>
      </p:sp>
      <p:sp>
        <p:nvSpPr>
          <p:cNvPr id="11" name="TextBox 10">
            <a:extLst>
              <a:ext uri="{FF2B5EF4-FFF2-40B4-BE49-F238E27FC236}">
                <a16:creationId xmlns:a16="http://schemas.microsoft.com/office/drawing/2014/main" id="{2E89CFD7-D93B-4D55-A0F4-AE6C5BB8DB30}"/>
              </a:ext>
            </a:extLst>
          </p:cNvPr>
          <p:cNvSpPr txBox="1"/>
          <p:nvPr/>
        </p:nvSpPr>
        <p:spPr>
          <a:xfrm>
            <a:off x="10262673" y="4988233"/>
            <a:ext cx="639179" cy="280185"/>
          </a:xfrm>
          <a:prstGeom prst="rect">
            <a:avLst/>
          </a:prstGeom>
          <a:noFill/>
        </p:spPr>
        <p:txBody>
          <a:bodyPr wrap="none" lIns="0" tIns="0" rIns="0" bIns="0" rtlCol="0">
            <a:no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2000" b="1" i="0" u="none" strike="noStrike" kern="1200" cap="none" spc="0" normalizeH="0" baseline="0" noProof="0">
                <a:ln>
                  <a:noFill/>
                </a:ln>
                <a:effectLst/>
                <a:uLnTx/>
                <a:uFillTx/>
                <a:ea typeface="+mn-ea"/>
                <a:cs typeface="Arial" charset="0"/>
              </a:rPr>
              <a:t>Brain</a:t>
            </a:r>
          </a:p>
        </p:txBody>
      </p:sp>
      <p:sp>
        <p:nvSpPr>
          <p:cNvPr id="12" name="Arrow: Left-Right 11">
            <a:extLst>
              <a:ext uri="{FF2B5EF4-FFF2-40B4-BE49-F238E27FC236}">
                <a16:creationId xmlns:a16="http://schemas.microsoft.com/office/drawing/2014/main" id="{9CB810B7-AACA-4069-94A1-4A2C7BE751D3}"/>
              </a:ext>
            </a:extLst>
          </p:cNvPr>
          <p:cNvSpPr/>
          <p:nvPr/>
        </p:nvSpPr>
        <p:spPr>
          <a:xfrm>
            <a:off x="6154274" y="4215963"/>
            <a:ext cx="3725453" cy="298509"/>
          </a:xfrm>
          <a:prstGeom prst="leftRightArrow">
            <a:avLst/>
          </a:prstGeom>
          <a:solidFill>
            <a:schemeClr val="tx1"/>
          </a:solidFill>
          <a:ln w="9525">
            <a:noFill/>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667" b="0" i="0" u="none" strike="noStrike" kern="1200" cap="none" spc="0" normalizeH="0" baseline="0" noProof="0">
              <a:ln>
                <a:noFill/>
              </a:ln>
              <a:solidFill>
                <a:srgbClr val="FFFFFF"/>
              </a:solidFill>
              <a:effectLst/>
              <a:uLnTx/>
              <a:uFillTx/>
              <a:ea typeface="+mn-ea"/>
              <a:cs typeface="+mn-cs"/>
            </a:endParaRPr>
          </a:p>
        </p:txBody>
      </p:sp>
      <p:sp>
        <p:nvSpPr>
          <p:cNvPr id="13" name="Freeform 134">
            <a:extLst>
              <a:ext uri="{FF2B5EF4-FFF2-40B4-BE49-F238E27FC236}">
                <a16:creationId xmlns:a16="http://schemas.microsoft.com/office/drawing/2014/main" id="{75D93BD9-9A0D-4FEE-8BAA-C9FFA688BE2C}"/>
              </a:ext>
            </a:extLst>
          </p:cNvPr>
          <p:cNvSpPr>
            <a:spLocks/>
          </p:cNvSpPr>
          <p:nvPr/>
        </p:nvSpPr>
        <p:spPr bwMode="auto">
          <a:xfrm>
            <a:off x="4939357" y="2497380"/>
            <a:ext cx="1429841" cy="2393636"/>
          </a:xfrm>
          <a:custGeom>
            <a:avLst/>
            <a:gdLst>
              <a:gd name="T0" fmla="*/ 444 w 704"/>
              <a:gd name="T1" fmla="*/ 1189 h 1218"/>
              <a:gd name="T2" fmla="*/ 418 w 704"/>
              <a:gd name="T3" fmla="*/ 1135 h 1218"/>
              <a:gd name="T4" fmla="*/ 412 w 704"/>
              <a:gd name="T5" fmla="*/ 1008 h 1218"/>
              <a:gd name="T6" fmla="*/ 402 w 704"/>
              <a:gd name="T7" fmla="*/ 876 h 1218"/>
              <a:gd name="T8" fmla="*/ 361 w 704"/>
              <a:gd name="T9" fmla="*/ 645 h 1218"/>
              <a:gd name="T10" fmla="*/ 326 w 704"/>
              <a:gd name="T11" fmla="*/ 736 h 1218"/>
              <a:gd name="T12" fmla="*/ 301 w 704"/>
              <a:gd name="T13" fmla="*/ 877 h 1218"/>
              <a:gd name="T14" fmla="*/ 289 w 704"/>
              <a:gd name="T15" fmla="*/ 1014 h 1218"/>
              <a:gd name="T16" fmla="*/ 285 w 704"/>
              <a:gd name="T17" fmla="*/ 1128 h 1218"/>
              <a:gd name="T18" fmla="*/ 254 w 704"/>
              <a:gd name="T19" fmla="*/ 1195 h 1218"/>
              <a:gd name="T20" fmla="*/ 210 w 704"/>
              <a:gd name="T21" fmla="*/ 1209 h 1218"/>
              <a:gd name="T22" fmla="*/ 193 w 704"/>
              <a:gd name="T23" fmla="*/ 1186 h 1218"/>
              <a:gd name="T24" fmla="*/ 234 w 704"/>
              <a:gd name="T25" fmla="*/ 1015 h 1218"/>
              <a:gd name="T26" fmla="*/ 232 w 704"/>
              <a:gd name="T27" fmla="*/ 791 h 1218"/>
              <a:gd name="T28" fmla="*/ 251 w 704"/>
              <a:gd name="T29" fmla="*/ 545 h 1218"/>
              <a:gd name="T30" fmla="*/ 261 w 704"/>
              <a:gd name="T31" fmla="*/ 407 h 1218"/>
              <a:gd name="T32" fmla="*/ 209 w 704"/>
              <a:gd name="T33" fmla="*/ 383 h 1218"/>
              <a:gd name="T34" fmla="*/ 102 w 704"/>
              <a:gd name="T35" fmla="*/ 561 h 1218"/>
              <a:gd name="T36" fmla="*/ 76 w 704"/>
              <a:gd name="T37" fmla="*/ 651 h 1218"/>
              <a:gd name="T38" fmla="*/ 74 w 704"/>
              <a:gd name="T39" fmla="*/ 616 h 1218"/>
              <a:gd name="T40" fmla="*/ 49 w 704"/>
              <a:gd name="T41" fmla="*/ 660 h 1218"/>
              <a:gd name="T42" fmla="*/ 56 w 704"/>
              <a:gd name="T43" fmla="*/ 616 h 1218"/>
              <a:gd name="T44" fmla="*/ 27 w 704"/>
              <a:gd name="T45" fmla="*/ 663 h 1218"/>
              <a:gd name="T46" fmla="*/ 43 w 704"/>
              <a:gd name="T47" fmla="*/ 603 h 1218"/>
              <a:gd name="T48" fmla="*/ 15 w 704"/>
              <a:gd name="T49" fmla="*/ 646 h 1218"/>
              <a:gd name="T50" fmla="*/ 36 w 704"/>
              <a:gd name="T51" fmla="*/ 575 h 1218"/>
              <a:gd name="T52" fmla="*/ 6 w 704"/>
              <a:gd name="T53" fmla="*/ 591 h 1218"/>
              <a:gd name="T54" fmla="*/ 38 w 704"/>
              <a:gd name="T55" fmla="*/ 553 h 1218"/>
              <a:gd name="T56" fmla="*/ 101 w 704"/>
              <a:gd name="T57" fmla="*/ 469 h 1218"/>
              <a:gd name="T58" fmla="*/ 173 w 704"/>
              <a:gd name="T59" fmla="*/ 317 h 1218"/>
              <a:gd name="T60" fmla="*/ 250 w 704"/>
              <a:gd name="T61" fmla="*/ 213 h 1218"/>
              <a:gd name="T62" fmla="*/ 311 w 704"/>
              <a:gd name="T63" fmla="*/ 132 h 1218"/>
              <a:gd name="T64" fmla="*/ 293 w 704"/>
              <a:gd name="T65" fmla="*/ 88 h 1218"/>
              <a:gd name="T66" fmla="*/ 360 w 704"/>
              <a:gd name="T67" fmla="*/ 5 h 1218"/>
              <a:gd name="T68" fmla="*/ 412 w 704"/>
              <a:gd name="T69" fmla="*/ 88 h 1218"/>
              <a:gd name="T70" fmla="*/ 392 w 704"/>
              <a:gd name="T71" fmla="*/ 174 h 1218"/>
              <a:gd name="T72" fmla="*/ 519 w 704"/>
              <a:gd name="T73" fmla="*/ 273 h 1218"/>
              <a:gd name="T74" fmla="*/ 569 w 704"/>
              <a:gd name="T75" fmla="*/ 393 h 1218"/>
              <a:gd name="T76" fmla="*/ 634 w 704"/>
              <a:gd name="T77" fmla="*/ 537 h 1218"/>
              <a:gd name="T78" fmla="*/ 701 w 704"/>
              <a:gd name="T79" fmla="*/ 582 h 1218"/>
              <a:gd name="T80" fmla="*/ 671 w 704"/>
              <a:gd name="T81" fmla="*/ 574 h 1218"/>
              <a:gd name="T82" fmla="*/ 698 w 704"/>
              <a:gd name="T83" fmla="*/ 641 h 1218"/>
              <a:gd name="T84" fmla="*/ 665 w 704"/>
              <a:gd name="T85" fmla="*/ 605 h 1218"/>
              <a:gd name="T86" fmla="*/ 682 w 704"/>
              <a:gd name="T87" fmla="*/ 655 h 1218"/>
              <a:gd name="T88" fmla="*/ 650 w 704"/>
              <a:gd name="T89" fmla="*/ 612 h 1218"/>
              <a:gd name="T90" fmla="*/ 663 w 704"/>
              <a:gd name="T91" fmla="*/ 664 h 1218"/>
              <a:gd name="T92" fmla="*/ 635 w 704"/>
              <a:gd name="T93" fmla="*/ 618 h 1218"/>
              <a:gd name="T94" fmla="*/ 635 w 704"/>
              <a:gd name="T95" fmla="*/ 656 h 1218"/>
              <a:gd name="T96" fmla="*/ 604 w 704"/>
              <a:gd name="T97" fmla="*/ 568 h 1218"/>
              <a:gd name="T98" fmla="*/ 510 w 704"/>
              <a:gd name="T99" fmla="*/ 415 h 1218"/>
              <a:gd name="T100" fmla="*/ 448 w 704"/>
              <a:gd name="T101" fmla="*/ 388 h 1218"/>
              <a:gd name="T102" fmla="*/ 448 w 704"/>
              <a:gd name="T103" fmla="*/ 516 h 1218"/>
              <a:gd name="T104" fmla="*/ 476 w 704"/>
              <a:gd name="T105" fmla="*/ 762 h 1218"/>
              <a:gd name="T106" fmla="*/ 473 w 704"/>
              <a:gd name="T107" fmla="*/ 918 h 1218"/>
              <a:gd name="T108" fmla="*/ 466 w 704"/>
              <a:gd name="T109" fmla="*/ 1108 h 1218"/>
              <a:gd name="T110" fmla="*/ 504 w 704"/>
              <a:gd name="T111" fmla="*/ 1203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1218">
                <a:moveTo>
                  <a:pt x="483" y="1210"/>
                </a:moveTo>
                <a:cubicBezTo>
                  <a:pt x="475" y="1218"/>
                  <a:pt x="463" y="1216"/>
                  <a:pt x="457" y="1207"/>
                </a:cubicBezTo>
                <a:cubicBezTo>
                  <a:pt x="456" y="1205"/>
                  <a:pt x="455" y="1204"/>
                  <a:pt x="454" y="1203"/>
                </a:cubicBezTo>
                <a:cubicBezTo>
                  <a:pt x="448" y="1200"/>
                  <a:pt x="445" y="1195"/>
                  <a:pt x="444" y="1189"/>
                </a:cubicBezTo>
                <a:cubicBezTo>
                  <a:pt x="442" y="1183"/>
                  <a:pt x="441" y="1177"/>
                  <a:pt x="440" y="1171"/>
                </a:cubicBezTo>
                <a:cubicBezTo>
                  <a:pt x="440" y="1168"/>
                  <a:pt x="438" y="1167"/>
                  <a:pt x="435" y="1166"/>
                </a:cubicBezTo>
                <a:cubicBezTo>
                  <a:pt x="421" y="1161"/>
                  <a:pt x="418" y="1150"/>
                  <a:pt x="418" y="1136"/>
                </a:cubicBezTo>
                <a:cubicBezTo>
                  <a:pt x="418" y="1136"/>
                  <a:pt x="418" y="1135"/>
                  <a:pt x="418" y="1135"/>
                </a:cubicBezTo>
                <a:cubicBezTo>
                  <a:pt x="421" y="1126"/>
                  <a:pt x="423" y="1117"/>
                  <a:pt x="421" y="1107"/>
                </a:cubicBezTo>
                <a:cubicBezTo>
                  <a:pt x="420" y="1104"/>
                  <a:pt x="422" y="1100"/>
                  <a:pt x="423" y="1096"/>
                </a:cubicBezTo>
                <a:cubicBezTo>
                  <a:pt x="426" y="1085"/>
                  <a:pt x="425" y="1073"/>
                  <a:pt x="422" y="1062"/>
                </a:cubicBezTo>
                <a:cubicBezTo>
                  <a:pt x="419" y="1044"/>
                  <a:pt x="415" y="1026"/>
                  <a:pt x="412" y="1008"/>
                </a:cubicBezTo>
                <a:cubicBezTo>
                  <a:pt x="408" y="988"/>
                  <a:pt x="403" y="968"/>
                  <a:pt x="400" y="949"/>
                </a:cubicBezTo>
                <a:cubicBezTo>
                  <a:pt x="398" y="938"/>
                  <a:pt x="399" y="928"/>
                  <a:pt x="400" y="917"/>
                </a:cubicBezTo>
                <a:cubicBezTo>
                  <a:pt x="401" y="906"/>
                  <a:pt x="402" y="894"/>
                  <a:pt x="403" y="882"/>
                </a:cubicBezTo>
                <a:cubicBezTo>
                  <a:pt x="403" y="880"/>
                  <a:pt x="402" y="878"/>
                  <a:pt x="402" y="876"/>
                </a:cubicBezTo>
                <a:cubicBezTo>
                  <a:pt x="398" y="863"/>
                  <a:pt x="395" y="849"/>
                  <a:pt x="392" y="836"/>
                </a:cubicBezTo>
                <a:cubicBezTo>
                  <a:pt x="385" y="814"/>
                  <a:pt x="387" y="790"/>
                  <a:pt x="382" y="767"/>
                </a:cubicBezTo>
                <a:cubicBezTo>
                  <a:pt x="377" y="746"/>
                  <a:pt x="372" y="726"/>
                  <a:pt x="369" y="705"/>
                </a:cubicBezTo>
                <a:cubicBezTo>
                  <a:pt x="365" y="685"/>
                  <a:pt x="364" y="665"/>
                  <a:pt x="361" y="645"/>
                </a:cubicBezTo>
                <a:cubicBezTo>
                  <a:pt x="360" y="639"/>
                  <a:pt x="362" y="632"/>
                  <a:pt x="358" y="627"/>
                </a:cubicBezTo>
                <a:cubicBezTo>
                  <a:pt x="355" y="622"/>
                  <a:pt x="350" y="622"/>
                  <a:pt x="346" y="626"/>
                </a:cubicBezTo>
                <a:cubicBezTo>
                  <a:pt x="341" y="632"/>
                  <a:pt x="342" y="639"/>
                  <a:pt x="342" y="646"/>
                </a:cubicBezTo>
                <a:cubicBezTo>
                  <a:pt x="340" y="676"/>
                  <a:pt x="334" y="706"/>
                  <a:pt x="326" y="736"/>
                </a:cubicBezTo>
                <a:cubicBezTo>
                  <a:pt x="321" y="757"/>
                  <a:pt x="318" y="779"/>
                  <a:pt x="316" y="802"/>
                </a:cubicBezTo>
                <a:cubicBezTo>
                  <a:pt x="315" y="813"/>
                  <a:pt x="313" y="825"/>
                  <a:pt x="311" y="837"/>
                </a:cubicBezTo>
                <a:cubicBezTo>
                  <a:pt x="310" y="842"/>
                  <a:pt x="309" y="848"/>
                  <a:pt x="307" y="854"/>
                </a:cubicBezTo>
                <a:cubicBezTo>
                  <a:pt x="305" y="862"/>
                  <a:pt x="302" y="869"/>
                  <a:pt x="301" y="877"/>
                </a:cubicBezTo>
                <a:cubicBezTo>
                  <a:pt x="300" y="881"/>
                  <a:pt x="301" y="886"/>
                  <a:pt x="301" y="890"/>
                </a:cubicBezTo>
                <a:cubicBezTo>
                  <a:pt x="302" y="906"/>
                  <a:pt x="304" y="921"/>
                  <a:pt x="304" y="937"/>
                </a:cubicBezTo>
                <a:cubicBezTo>
                  <a:pt x="305" y="951"/>
                  <a:pt x="302" y="966"/>
                  <a:pt x="297" y="980"/>
                </a:cubicBezTo>
                <a:cubicBezTo>
                  <a:pt x="294" y="991"/>
                  <a:pt x="292" y="1003"/>
                  <a:pt x="289" y="1014"/>
                </a:cubicBezTo>
                <a:cubicBezTo>
                  <a:pt x="286" y="1030"/>
                  <a:pt x="283" y="1046"/>
                  <a:pt x="280" y="1062"/>
                </a:cubicBezTo>
                <a:cubicBezTo>
                  <a:pt x="277" y="1076"/>
                  <a:pt x="278" y="1090"/>
                  <a:pt x="281" y="1104"/>
                </a:cubicBezTo>
                <a:cubicBezTo>
                  <a:pt x="282" y="1108"/>
                  <a:pt x="281" y="1112"/>
                  <a:pt x="282" y="1116"/>
                </a:cubicBezTo>
                <a:cubicBezTo>
                  <a:pt x="282" y="1120"/>
                  <a:pt x="283" y="1124"/>
                  <a:pt x="285" y="1128"/>
                </a:cubicBezTo>
                <a:cubicBezTo>
                  <a:pt x="289" y="1140"/>
                  <a:pt x="285" y="1154"/>
                  <a:pt x="276" y="1161"/>
                </a:cubicBezTo>
                <a:cubicBezTo>
                  <a:pt x="274" y="1163"/>
                  <a:pt x="271" y="1164"/>
                  <a:pt x="268" y="1164"/>
                </a:cubicBezTo>
                <a:cubicBezTo>
                  <a:pt x="263" y="1165"/>
                  <a:pt x="261" y="1169"/>
                  <a:pt x="260" y="1173"/>
                </a:cubicBezTo>
                <a:cubicBezTo>
                  <a:pt x="258" y="1181"/>
                  <a:pt x="256" y="1188"/>
                  <a:pt x="254" y="1195"/>
                </a:cubicBezTo>
                <a:cubicBezTo>
                  <a:pt x="254" y="1195"/>
                  <a:pt x="254" y="1195"/>
                  <a:pt x="253" y="1195"/>
                </a:cubicBezTo>
                <a:cubicBezTo>
                  <a:pt x="246" y="1202"/>
                  <a:pt x="240" y="1211"/>
                  <a:pt x="229" y="1213"/>
                </a:cubicBezTo>
                <a:cubicBezTo>
                  <a:pt x="228" y="1213"/>
                  <a:pt x="226" y="1213"/>
                  <a:pt x="224" y="1213"/>
                </a:cubicBezTo>
                <a:cubicBezTo>
                  <a:pt x="219" y="1212"/>
                  <a:pt x="215" y="1209"/>
                  <a:pt x="210" y="1209"/>
                </a:cubicBezTo>
                <a:cubicBezTo>
                  <a:pt x="206" y="1209"/>
                  <a:pt x="202" y="1205"/>
                  <a:pt x="199" y="1202"/>
                </a:cubicBezTo>
                <a:cubicBezTo>
                  <a:pt x="198" y="1202"/>
                  <a:pt x="198" y="1201"/>
                  <a:pt x="197" y="1201"/>
                </a:cubicBezTo>
                <a:cubicBezTo>
                  <a:pt x="195" y="1199"/>
                  <a:pt x="192" y="1198"/>
                  <a:pt x="192" y="1196"/>
                </a:cubicBezTo>
                <a:cubicBezTo>
                  <a:pt x="191" y="1193"/>
                  <a:pt x="191" y="1189"/>
                  <a:pt x="193" y="1186"/>
                </a:cubicBezTo>
                <a:cubicBezTo>
                  <a:pt x="196" y="1176"/>
                  <a:pt x="203" y="1168"/>
                  <a:pt x="211" y="1161"/>
                </a:cubicBezTo>
                <a:cubicBezTo>
                  <a:pt x="221" y="1153"/>
                  <a:pt x="226" y="1141"/>
                  <a:pt x="233" y="1130"/>
                </a:cubicBezTo>
                <a:cubicBezTo>
                  <a:pt x="239" y="1121"/>
                  <a:pt x="236" y="1111"/>
                  <a:pt x="237" y="1101"/>
                </a:cubicBezTo>
                <a:cubicBezTo>
                  <a:pt x="240" y="1072"/>
                  <a:pt x="237" y="1044"/>
                  <a:pt x="234" y="1015"/>
                </a:cubicBezTo>
                <a:cubicBezTo>
                  <a:pt x="231" y="991"/>
                  <a:pt x="229" y="967"/>
                  <a:pt x="228" y="943"/>
                </a:cubicBezTo>
                <a:cubicBezTo>
                  <a:pt x="228" y="928"/>
                  <a:pt x="230" y="913"/>
                  <a:pt x="233" y="898"/>
                </a:cubicBezTo>
                <a:cubicBezTo>
                  <a:pt x="238" y="875"/>
                  <a:pt x="239" y="853"/>
                  <a:pt x="239" y="831"/>
                </a:cubicBezTo>
                <a:cubicBezTo>
                  <a:pt x="239" y="817"/>
                  <a:pt x="237" y="804"/>
                  <a:pt x="232" y="791"/>
                </a:cubicBezTo>
                <a:cubicBezTo>
                  <a:pt x="227" y="778"/>
                  <a:pt x="224" y="763"/>
                  <a:pt x="224" y="749"/>
                </a:cubicBezTo>
                <a:cubicBezTo>
                  <a:pt x="224" y="721"/>
                  <a:pt x="223" y="694"/>
                  <a:pt x="224" y="666"/>
                </a:cubicBezTo>
                <a:cubicBezTo>
                  <a:pt x="225" y="649"/>
                  <a:pt x="229" y="632"/>
                  <a:pt x="232" y="615"/>
                </a:cubicBezTo>
                <a:cubicBezTo>
                  <a:pt x="238" y="592"/>
                  <a:pt x="245" y="568"/>
                  <a:pt x="251" y="545"/>
                </a:cubicBezTo>
                <a:cubicBezTo>
                  <a:pt x="253" y="534"/>
                  <a:pt x="254" y="522"/>
                  <a:pt x="256" y="510"/>
                </a:cubicBezTo>
                <a:cubicBezTo>
                  <a:pt x="257" y="502"/>
                  <a:pt x="259" y="494"/>
                  <a:pt x="259" y="486"/>
                </a:cubicBezTo>
                <a:cubicBezTo>
                  <a:pt x="259" y="474"/>
                  <a:pt x="260" y="462"/>
                  <a:pt x="262" y="449"/>
                </a:cubicBezTo>
                <a:cubicBezTo>
                  <a:pt x="265" y="435"/>
                  <a:pt x="263" y="421"/>
                  <a:pt x="261" y="407"/>
                </a:cubicBezTo>
                <a:cubicBezTo>
                  <a:pt x="259" y="395"/>
                  <a:pt x="255" y="383"/>
                  <a:pt x="250" y="371"/>
                </a:cubicBezTo>
                <a:cubicBezTo>
                  <a:pt x="246" y="360"/>
                  <a:pt x="243" y="348"/>
                  <a:pt x="239" y="335"/>
                </a:cubicBezTo>
                <a:cubicBezTo>
                  <a:pt x="237" y="340"/>
                  <a:pt x="235" y="344"/>
                  <a:pt x="232" y="348"/>
                </a:cubicBezTo>
                <a:cubicBezTo>
                  <a:pt x="224" y="360"/>
                  <a:pt x="216" y="371"/>
                  <a:pt x="209" y="383"/>
                </a:cubicBezTo>
                <a:cubicBezTo>
                  <a:pt x="203" y="394"/>
                  <a:pt x="198" y="406"/>
                  <a:pt x="194" y="418"/>
                </a:cubicBezTo>
                <a:cubicBezTo>
                  <a:pt x="185" y="443"/>
                  <a:pt x="173" y="466"/>
                  <a:pt x="156" y="487"/>
                </a:cubicBezTo>
                <a:cubicBezTo>
                  <a:pt x="142" y="503"/>
                  <a:pt x="129" y="519"/>
                  <a:pt x="117" y="535"/>
                </a:cubicBezTo>
                <a:cubicBezTo>
                  <a:pt x="111" y="543"/>
                  <a:pt x="106" y="552"/>
                  <a:pt x="102" y="561"/>
                </a:cubicBezTo>
                <a:cubicBezTo>
                  <a:pt x="100" y="567"/>
                  <a:pt x="101" y="574"/>
                  <a:pt x="99" y="580"/>
                </a:cubicBezTo>
                <a:cubicBezTo>
                  <a:pt x="96" y="592"/>
                  <a:pt x="92" y="603"/>
                  <a:pt x="88" y="614"/>
                </a:cubicBezTo>
                <a:cubicBezTo>
                  <a:pt x="86" y="619"/>
                  <a:pt x="84" y="624"/>
                  <a:pt x="83" y="629"/>
                </a:cubicBezTo>
                <a:cubicBezTo>
                  <a:pt x="80" y="636"/>
                  <a:pt x="78" y="644"/>
                  <a:pt x="76" y="651"/>
                </a:cubicBezTo>
                <a:cubicBezTo>
                  <a:pt x="75" y="654"/>
                  <a:pt x="73" y="656"/>
                  <a:pt x="70" y="655"/>
                </a:cubicBezTo>
                <a:cubicBezTo>
                  <a:pt x="67" y="654"/>
                  <a:pt x="66" y="651"/>
                  <a:pt x="67" y="649"/>
                </a:cubicBezTo>
                <a:cubicBezTo>
                  <a:pt x="68" y="642"/>
                  <a:pt x="70" y="635"/>
                  <a:pt x="71" y="628"/>
                </a:cubicBezTo>
                <a:cubicBezTo>
                  <a:pt x="72" y="624"/>
                  <a:pt x="73" y="620"/>
                  <a:pt x="74" y="616"/>
                </a:cubicBezTo>
                <a:cubicBezTo>
                  <a:pt x="73" y="616"/>
                  <a:pt x="73" y="616"/>
                  <a:pt x="73" y="615"/>
                </a:cubicBezTo>
                <a:cubicBezTo>
                  <a:pt x="72" y="616"/>
                  <a:pt x="70" y="617"/>
                  <a:pt x="70" y="618"/>
                </a:cubicBezTo>
                <a:cubicBezTo>
                  <a:pt x="65" y="629"/>
                  <a:pt x="60" y="639"/>
                  <a:pt x="55" y="650"/>
                </a:cubicBezTo>
                <a:cubicBezTo>
                  <a:pt x="53" y="654"/>
                  <a:pt x="52" y="657"/>
                  <a:pt x="49" y="660"/>
                </a:cubicBezTo>
                <a:cubicBezTo>
                  <a:pt x="48" y="662"/>
                  <a:pt x="45" y="663"/>
                  <a:pt x="43" y="663"/>
                </a:cubicBezTo>
                <a:cubicBezTo>
                  <a:pt x="40" y="662"/>
                  <a:pt x="39" y="660"/>
                  <a:pt x="40" y="657"/>
                </a:cubicBezTo>
                <a:cubicBezTo>
                  <a:pt x="41" y="653"/>
                  <a:pt x="42" y="649"/>
                  <a:pt x="44" y="645"/>
                </a:cubicBezTo>
                <a:cubicBezTo>
                  <a:pt x="48" y="635"/>
                  <a:pt x="52" y="625"/>
                  <a:pt x="56" y="616"/>
                </a:cubicBezTo>
                <a:cubicBezTo>
                  <a:pt x="56" y="614"/>
                  <a:pt x="56" y="613"/>
                  <a:pt x="55" y="611"/>
                </a:cubicBezTo>
                <a:cubicBezTo>
                  <a:pt x="52" y="618"/>
                  <a:pt x="49" y="625"/>
                  <a:pt x="46" y="631"/>
                </a:cubicBezTo>
                <a:cubicBezTo>
                  <a:pt x="42" y="641"/>
                  <a:pt x="38" y="650"/>
                  <a:pt x="33" y="660"/>
                </a:cubicBezTo>
                <a:cubicBezTo>
                  <a:pt x="33" y="662"/>
                  <a:pt x="29" y="663"/>
                  <a:pt x="27" y="663"/>
                </a:cubicBezTo>
                <a:cubicBezTo>
                  <a:pt x="25" y="663"/>
                  <a:pt x="24" y="660"/>
                  <a:pt x="23" y="658"/>
                </a:cubicBezTo>
                <a:cubicBezTo>
                  <a:pt x="22" y="657"/>
                  <a:pt x="23" y="655"/>
                  <a:pt x="23" y="654"/>
                </a:cubicBezTo>
                <a:cubicBezTo>
                  <a:pt x="29" y="639"/>
                  <a:pt x="35" y="624"/>
                  <a:pt x="41" y="609"/>
                </a:cubicBezTo>
                <a:cubicBezTo>
                  <a:pt x="42" y="607"/>
                  <a:pt x="43" y="605"/>
                  <a:pt x="43" y="603"/>
                </a:cubicBezTo>
                <a:cubicBezTo>
                  <a:pt x="43" y="603"/>
                  <a:pt x="42" y="603"/>
                  <a:pt x="42" y="603"/>
                </a:cubicBezTo>
                <a:cubicBezTo>
                  <a:pt x="40" y="606"/>
                  <a:pt x="38" y="609"/>
                  <a:pt x="36" y="612"/>
                </a:cubicBezTo>
                <a:cubicBezTo>
                  <a:pt x="31" y="622"/>
                  <a:pt x="25" y="632"/>
                  <a:pt x="20" y="642"/>
                </a:cubicBezTo>
                <a:cubicBezTo>
                  <a:pt x="19" y="644"/>
                  <a:pt x="16" y="646"/>
                  <a:pt x="15" y="646"/>
                </a:cubicBezTo>
                <a:cubicBezTo>
                  <a:pt x="10" y="648"/>
                  <a:pt x="7" y="643"/>
                  <a:pt x="8" y="638"/>
                </a:cubicBezTo>
                <a:cubicBezTo>
                  <a:pt x="10" y="633"/>
                  <a:pt x="12" y="628"/>
                  <a:pt x="14" y="623"/>
                </a:cubicBezTo>
                <a:cubicBezTo>
                  <a:pt x="20" y="609"/>
                  <a:pt x="27" y="596"/>
                  <a:pt x="33" y="583"/>
                </a:cubicBezTo>
                <a:cubicBezTo>
                  <a:pt x="34" y="580"/>
                  <a:pt x="35" y="578"/>
                  <a:pt x="36" y="575"/>
                </a:cubicBezTo>
                <a:cubicBezTo>
                  <a:pt x="36" y="575"/>
                  <a:pt x="36" y="575"/>
                  <a:pt x="35" y="574"/>
                </a:cubicBezTo>
                <a:cubicBezTo>
                  <a:pt x="32" y="577"/>
                  <a:pt x="29" y="581"/>
                  <a:pt x="25" y="583"/>
                </a:cubicBezTo>
                <a:cubicBezTo>
                  <a:pt x="21" y="586"/>
                  <a:pt x="16" y="589"/>
                  <a:pt x="12" y="591"/>
                </a:cubicBezTo>
                <a:cubicBezTo>
                  <a:pt x="10" y="592"/>
                  <a:pt x="8" y="592"/>
                  <a:pt x="6" y="591"/>
                </a:cubicBezTo>
                <a:cubicBezTo>
                  <a:pt x="4" y="590"/>
                  <a:pt x="2" y="588"/>
                  <a:pt x="1" y="586"/>
                </a:cubicBezTo>
                <a:cubicBezTo>
                  <a:pt x="0" y="585"/>
                  <a:pt x="3" y="582"/>
                  <a:pt x="5" y="581"/>
                </a:cubicBezTo>
                <a:cubicBezTo>
                  <a:pt x="12" y="574"/>
                  <a:pt x="19" y="567"/>
                  <a:pt x="27" y="560"/>
                </a:cubicBezTo>
                <a:cubicBezTo>
                  <a:pt x="30" y="557"/>
                  <a:pt x="34" y="554"/>
                  <a:pt x="38" y="553"/>
                </a:cubicBezTo>
                <a:cubicBezTo>
                  <a:pt x="46" y="549"/>
                  <a:pt x="55" y="548"/>
                  <a:pt x="63" y="545"/>
                </a:cubicBezTo>
                <a:cubicBezTo>
                  <a:pt x="65" y="544"/>
                  <a:pt x="68" y="542"/>
                  <a:pt x="69" y="540"/>
                </a:cubicBezTo>
                <a:cubicBezTo>
                  <a:pt x="74" y="531"/>
                  <a:pt x="79" y="521"/>
                  <a:pt x="84" y="512"/>
                </a:cubicBezTo>
                <a:cubicBezTo>
                  <a:pt x="91" y="499"/>
                  <a:pt x="97" y="484"/>
                  <a:pt x="101" y="469"/>
                </a:cubicBezTo>
                <a:cubicBezTo>
                  <a:pt x="108" y="449"/>
                  <a:pt x="114" y="428"/>
                  <a:pt x="125" y="409"/>
                </a:cubicBezTo>
                <a:cubicBezTo>
                  <a:pt x="130" y="401"/>
                  <a:pt x="136" y="394"/>
                  <a:pt x="140" y="386"/>
                </a:cubicBezTo>
                <a:cubicBezTo>
                  <a:pt x="145" y="377"/>
                  <a:pt x="150" y="367"/>
                  <a:pt x="154" y="358"/>
                </a:cubicBezTo>
                <a:cubicBezTo>
                  <a:pt x="160" y="344"/>
                  <a:pt x="165" y="330"/>
                  <a:pt x="173" y="317"/>
                </a:cubicBezTo>
                <a:cubicBezTo>
                  <a:pt x="178" y="309"/>
                  <a:pt x="182" y="301"/>
                  <a:pt x="182" y="291"/>
                </a:cubicBezTo>
                <a:cubicBezTo>
                  <a:pt x="182" y="279"/>
                  <a:pt x="187" y="268"/>
                  <a:pt x="192" y="257"/>
                </a:cubicBezTo>
                <a:cubicBezTo>
                  <a:pt x="198" y="243"/>
                  <a:pt x="207" y="231"/>
                  <a:pt x="221" y="224"/>
                </a:cubicBezTo>
                <a:cubicBezTo>
                  <a:pt x="230" y="219"/>
                  <a:pt x="240" y="215"/>
                  <a:pt x="250" y="213"/>
                </a:cubicBezTo>
                <a:cubicBezTo>
                  <a:pt x="264" y="210"/>
                  <a:pt x="277" y="205"/>
                  <a:pt x="289" y="198"/>
                </a:cubicBezTo>
                <a:cubicBezTo>
                  <a:pt x="294" y="195"/>
                  <a:pt x="299" y="192"/>
                  <a:pt x="304" y="189"/>
                </a:cubicBezTo>
                <a:cubicBezTo>
                  <a:pt x="310" y="186"/>
                  <a:pt x="313" y="181"/>
                  <a:pt x="313" y="175"/>
                </a:cubicBezTo>
                <a:cubicBezTo>
                  <a:pt x="313" y="160"/>
                  <a:pt x="312" y="146"/>
                  <a:pt x="311" y="132"/>
                </a:cubicBezTo>
                <a:cubicBezTo>
                  <a:pt x="311" y="127"/>
                  <a:pt x="309" y="122"/>
                  <a:pt x="308" y="118"/>
                </a:cubicBezTo>
                <a:cubicBezTo>
                  <a:pt x="305" y="118"/>
                  <a:pt x="303" y="119"/>
                  <a:pt x="301" y="119"/>
                </a:cubicBezTo>
                <a:cubicBezTo>
                  <a:pt x="299" y="118"/>
                  <a:pt x="298" y="115"/>
                  <a:pt x="297" y="112"/>
                </a:cubicBezTo>
                <a:cubicBezTo>
                  <a:pt x="293" y="105"/>
                  <a:pt x="291" y="97"/>
                  <a:pt x="293" y="88"/>
                </a:cubicBezTo>
                <a:cubicBezTo>
                  <a:pt x="294" y="83"/>
                  <a:pt x="297" y="82"/>
                  <a:pt x="301" y="84"/>
                </a:cubicBezTo>
                <a:cubicBezTo>
                  <a:pt x="301" y="80"/>
                  <a:pt x="302" y="75"/>
                  <a:pt x="301" y="71"/>
                </a:cubicBezTo>
                <a:cubicBezTo>
                  <a:pt x="300" y="55"/>
                  <a:pt x="303" y="41"/>
                  <a:pt x="311" y="28"/>
                </a:cubicBezTo>
                <a:cubicBezTo>
                  <a:pt x="323" y="11"/>
                  <a:pt x="343" y="0"/>
                  <a:pt x="360" y="5"/>
                </a:cubicBezTo>
                <a:cubicBezTo>
                  <a:pt x="382" y="11"/>
                  <a:pt x="395" y="26"/>
                  <a:pt x="401" y="47"/>
                </a:cubicBezTo>
                <a:cubicBezTo>
                  <a:pt x="405" y="58"/>
                  <a:pt x="404" y="70"/>
                  <a:pt x="403" y="81"/>
                </a:cubicBezTo>
                <a:cubicBezTo>
                  <a:pt x="403" y="82"/>
                  <a:pt x="403" y="83"/>
                  <a:pt x="403" y="84"/>
                </a:cubicBezTo>
                <a:cubicBezTo>
                  <a:pt x="408" y="81"/>
                  <a:pt x="411" y="83"/>
                  <a:pt x="412" y="88"/>
                </a:cubicBezTo>
                <a:cubicBezTo>
                  <a:pt x="413" y="99"/>
                  <a:pt x="411" y="110"/>
                  <a:pt x="403" y="118"/>
                </a:cubicBezTo>
                <a:cubicBezTo>
                  <a:pt x="403" y="119"/>
                  <a:pt x="399" y="118"/>
                  <a:pt x="396" y="118"/>
                </a:cubicBezTo>
                <a:cubicBezTo>
                  <a:pt x="395" y="125"/>
                  <a:pt x="393" y="134"/>
                  <a:pt x="392" y="143"/>
                </a:cubicBezTo>
                <a:cubicBezTo>
                  <a:pt x="391" y="153"/>
                  <a:pt x="392" y="163"/>
                  <a:pt x="392" y="174"/>
                </a:cubicBezTo>
                <a:cubicBezTo>
                  <a:pt x="391" y="180"/>
                  <a:pt x="394" y="184"/>
                  <a:pt x="399" y="187"/>
                </a:cubicBezTo>
                <a:cubicBezTo>
                  <a:pt x="416" y="198"/>
                  <a:pt x="433" y="208"/>
                  <a:pt x="453" y="212"/>
                </a:cubicBezTo>
                <a:cubicBezTo>
                  <a:pt x="474" y="216"/>
                  <a:pt x="492" y="224"/>
                  <a:pt x="504" y="242"/>
                </a:cubicBezTo>
                <a:cubicBezTo>
                  <a:pt x="510" y="251"/>
                  <a:pt x="515" y="262"/>
                  <a:pt x="519" y="273"/>
                </a:cubicBezTo>
                <a:cubicBezTo>
                  <a:pt x="522" y="280"/>
                  <a:pt x="522" y="288"/>
                  <a:pt x="523" y="296"/>
                </a:cubicBezTo>
                <a:cubicBezTo>
                  <a:pt x="524" y="305"/>
                  <a:pt x="530" y="312"/>
                  <a:pt x="534" y="320"/>
                </a:cubicBezTo>
                <a:cubicBezTo>
                  <a:pt x="540" y="333"/>
                  <a:pt x="546" y="346"/>
                  <a:pt x="551" y="359"/>
                </a:cubicBezTo>
                <a:cubicBezTo>
                  <a:pt x="556" y="371"/>
                  <a:pt x="562" y="382"/>
                  <a:pt x="569" y="393"/>
                </a:cubicBezTo>
                <a:cubicBezTo>
                  <a:pt x="578" y="406"/>
                  <a:pt x="586" y="420"/>
                  <a:pt x="591" y="435"/>
                </a:cubicBezTo>
                <a:cubicBezTo>
                  <a:pt x="599" y="456"/>
                  <a:pt x="606" y="478"/>
                  <a:pt x="615" y="498"/>
                </a:cubicBezTo>
                <a:cubicBezTo>
                  <a:pt x="619" y="510"/>
                  <a:pt x="626" y="521"/>
                  <a:pt x="632" y="533"/>
                </a:cubicBezTo>
                <a:cubicBezTo>
                  <a:pt x="633" y="534"/>
                  <a:pt x="634" y="535"/>
                  <a:pt x="634" y="537"/>
                </a:cubicBezTo>
                <a:cubicBezTo>
                  <a:pt x="636" y="542"/>
                  <a:pt x="640" y="544"/>
                  <a:pt x="645" y="546"/>
                </a:cubicBezTo>
                <a:cubicBezTo>
                  <a:pt x="654" y="548"/>
                  <a:pt x="663" y="552"/>
                  <a:pt x="672" y="556"/>
                </a:cubicBezTo>
                <a:cubicBezTo>
                  <a:pt x="675" y="557"/>
                  <a:pt x="677" y="560"/>
                  <a:pt x="679" y="562"/>
                </a:cubicBezTo>
                <a:cubicBezTo>
                  <a:pt x="686" y="570"/>
                  <a:pt x="693" y="577"/>
                  <a:pt x="701" y="582"/>
                </a:cubicBezTo>
                <a:cubicBezTo>
                  <a:pt x="703" y="583"/>
                  <a:pt x="704" y="586"/>
                  <a:pt x="704" y="587"/>
                </a:cubicBezTo>
                <a:cubicBezTo>
                  <a:pt x="703" y="589"/>
                  <a:pt x="701" y="591"/>
                  <a:pt x="700" y="592"/>
                </a:cubicBezTo>
                <a:cubicBezTo>
                  <a:pt x="692" y="594"/>
                  <a:pt x="686" y="591"/>
                  <a:pt x="681" y="586"/>
                </a:cubicBezTo>
                <a:cubicBezTo>
                  <a:pt x="678" y="582"/>
                  <a:pt x="675" y="578"/>
                  <a:pt x="671" y="574"/>
                </a:cubicBezTo>
                <a:cubicBezTo>
                  <a:pt x="671" y="575"/>
                  <a:pt x="670" y="575"/>
                  <a:pt x="670" y="576"/>
                </a:cubicBezTo>
                <a:cubicBezTo>
                  <a:pt x="672" y="583"/>
                  <a:pt x="675" y="590"/>
                  <a:pt x="678" y="597"/>
                </a:cubicBezTo>
                <a:cubicBezTo>
                  <a:pt x="684" y="609"/>
                  <a:pt x="690" y="622"/>
                  <a:pt x="696" y="634"/>
                </a:cubicBezTo>
                <a:cubicBezTo>
                  <a:pt x="697" y="636"/>
                  <a:pt x="698" y="639"/>
                  <a:pt x="698" y="641"/>
                </a:cubicBezTo>
                <a:cubicBezTo>
                  <a:pt x="698" y="643"/>
                  <a:pt x="697" y="647"/>
                  <a:pt x="695" y="647"/>
                </a:cubicBezTo>
                <a:cubicBezTo>
                  <a:pt x="693" y="648"/>
                  <a:pt x="690" y="647"/>
                  <a:pt x="688" y="646"/>
                </a:cubicBezTo>
                <a:cubicBezTo>
                  <a:pt x="686" y="644"/>
                  <a:pt x="685" y="641"/>
                  <a:pt x="683" y="639"/>
                </a:cubicBezTo>
                <a:cubicBezTo>
                  <a:pt x="677" y="628"/>
                  <a:pt x="671" y="617"/>
                  <a:pt x="665" y="605"/>
                </a:cubicBezTo>
                <a:cubicBezTo>
                  <a:pt x="665" y="605"/>
                  <a:pt x="664" y="604"/>
                  <a:pt x="663" y="604"/>
                </a:cubicBezTo>
                <a:cubicBezTo>
                  <a:pt x="664" y="608"/>
                  <a:pt x="666" y="613"/>
                  <a:pt x="668" y="617"/>
                </a:cubicBezTo>
                <a:cubicBezTo>
                  <a:pt x="670" y="623"/>
                  <a:pt x="673" y="630"/>
                  <a:pt x="676" y="637"/>
                </a:cubicBezTo>
                <a:cubicBezTo>
                  <a:pt x="678" y="643"/>
                  <a:pt x="680" y="649"/>
                  <a:pt x="682" y="655"/>
                </a:cubicBezTo>
                <a:cubicBezTo>
                  <a:pt x="683" y="658"/>
                  <a:pt x="684" y="662"/>
                  <a:pt x="680" y="664"/>
                </a:cubicBezTo>
                <a:cubicBezTo>
                  <a:pt x="677" y="666"/>
                  <a:pt x="673" y="664"/>
                  <a:pt x="671" y="659"/>
                </a:cubicBezTo>
                <a:cubicBezTo>
                  <a:pt x="666" y="649"/>
                  <a:pt x="662" y="638"/>
                  <a:pt x="657" y="627"/>
                </a:cubicBezTo>
                <a:cubicBezTo>
                  <a:pt x="655" y="622"/>
                  <a:pt x="652" y="617"/>
                  <a:pt x="650" y="612"/>
                </a:cubicBezTo>
                <a:cubicBezTo>
                  <a:pt x="649" y="612"/>
                  <a:pt x="649" y="612"/>
                  <a:pt x="649" y="612"/>
                </a:cubicBezTo>
                <a:cubicBezTo>
                  <a:pt x="650" y="615"/>
                  <a:pt x="650" y="618"/>
                  <a:pt x="652" y="621"/>
                </a:cubicBezTo>
                <a:cubicBezTo>
                  <a:pt x="656" y="633"/>
                  <a:pt x="661" y="644"/>
                  <a:pt x="665" y="655"/>
                </a:cubicBezTo>
                <a:cubicBezTo>
                  <a:pt x="667" y="659"/>
                  <a:pt x="667" y="662"/>
                  <a:pt x="663" y="664"/>
                </a:cubicBezTo>
                <a:cubicBezTo>
                  <a:pt x="660" y="666"/>
                  <a:pt x="658" y="664"/>
                  <a:pt x="656" y="661"/>
                </a:cubicBezTo>
                <a:cubicBezTo>
                  <a:pt x="654" y="659"/>
                  <a:pt x="653" y="657"/>
                  <a:pt x="652" y="655"/>
                </a:cubicBezTo>
                <a:cubicBezTo>
                  <a:pt x="648" y="646"/>
                  <a:pt x="645" y="638"/>
                  <a:pt x="641" y="629"/>
                </a:cubicBezTo>
                <a:cubicBezTo>
                  <a:pt x="639" y="626"/>
                  <a:pt x="637" y="622"/>
                  <a:pt x="635" y="618"/>
                </a:cubicBezTo>
                <a:cubicBezTo>
                  <a:pt x="635" y="617"/>
                  <a:pt x="633" y="617"/>
                  <a:pt x="631" y="616"/>
                </a:cubicBezTo>
                <a:cubicBezTo>
                  <a:pt x="634" y="627"/>
                  <a:pt x="636" y="637"/>
                  <a:pt x="638" y="648"/>
                </a:cubicBezTo>
                <a:cubicBezTo>
                  <a:pt x="638" y="649"/>
                  <a:pt x="639" y="651"/>
                  <a:pt x="638" y="652"/>
                </a:cubicBezTo>
                <a:cubicBezTo>
                  <a:pt x="638" y="654"/>
                  <a:pt x="636" y="656"/>
                  <a:pt x="635" y="656"/>
                </a:cubicBezTo>
                <a:cubicBezTo>
                  <a:pt x="633" y="656"/>
                  <a:pt x="631" y="655"/>
                  <a:pt x="630" y="653"/>
                </a:cubicBezTo>
                <a:cubicBezTo>
                  <a:pt x="627" y="644"/>
                  <a:pt x="624" y="635"/>
                  <a:pt x="621" y="627"/>
                </a:cubicBezTo>
                <a:cubicBezTo>
                  <a:pt x="618" y="619"/>
                  <a:pt x="615" y="612"/>
                  <a:pt x="613" y="604"/>
                </a:cubicBezTo>
                <a:cubicBezTo>
                  <a:pt x="609" y="592"/>
                  <a:pt x="604" y="581"/>
                  <a:pt x="604" y="568"/>
                </a:cubicBezTo>
                <a:cubicBezTo>
                  <a:pt x="604" y="564"/>
                  <a:pt x="602" y="561"/>
                  <a:pt x="601" y="558"/>
                </a:cubicBezTo>
                <a:cubicBezTo>
                  <a:pt x="593" y="541"/>
                  <a:pt x="582" y="526"/>
                  <a:pt x="569" y="512"/>
                </a:cubicBezTo>
                <a:cubicBezTo>
                  <a:pt x="557" y="498"/>
                  <a:pt x="546" y="484"/>
                  <a:pt x="535" y="469"/>
                </a:cubicBezTo>
                <a:cubicBezTo>
                  <a:pt x="523" y="453"/>
                  <a:pt x="516" y="434"/>
                  <a:pt x="510" y="415"/>
                </a:cubicBezTo>
                <a:cubicBezTo>
                  <a:pt x="504" y="398"/>
                  <a:pt x="496" y="382"/>
                  <a:pt x="485" y="368"/>
                </a:cubicBezTo>
                <a:cubicBezTo>
                  <a:pt x="478" y="357"/>
                  <a:pt x="472" y="346"/>
                  <a:pt x="465" y="335"/>
                </a:cubicBezTo>
                <a:cubicBezTo>
                  <a:pt x="463" y="344"/>
                  <a:pt x="460" y="353"/>
                  <a:pt x="457" y="362"/>
                </a:cubicBezTo>
                <a:cubicBezTo>
                  <a:pt x="454" y="371"/>
                  <a:pt x="450" y="379"/>
                  <a:pt x="448" y="388"/>
                </a:cubicBezTo>
                <a:cubicBezTo>
                  <a:pt x="444" y="399"/>
                  <a:pt x="442" y="411"/>
                  <a:pt x="440" y="423"/>
                </a:cubicBezTo>
                <a:cubicBezTo>
                  <a:pt x="437" y="436"/>
                  <a:pt x="441" y="450"/>
                  <a:pt x="443" y="463"/>
                </a:cubicBezTo>
                <a:cubicBezTo>
                  <a:pt x="444" y="467"/>
                  <a:pt x="444" y="471"/>
                  <a:pt x="444" y="475"/>
                </a:cubicBezTo>
                <a:cubicBezTo>
                  <a:pt x="442" y="489"/>
                  <a:pt x="446" y="503"/>
                  <a:pt x="448" y="516"/>
                </a:cubicBezTo>
                <a:cubicBezTo>
                  <a:pt x="450" y="527"/>
                  <a:pt x="451" y="538"/>
                  <a:pt x="453" y="548"/>
                </a:cubicBezTo>
                <a:cubicBezTo>
                  <a:pt x="456" y="562"/>
                  <a:pt x="461" y="577"/>
                  <a:pt x="465" y="591"/>
                </a:cubicBezTo>
                <a:cubicBezTo>
                  <a:pt x="472" y="618"/>
                  <a:pt x="477" y="646"/>
                  <a:pt x="479" y="674"/>
                </a:cubicBezTo>
                <a:cubicBezTo>
                  <a:pt x="481" y="704"/>
                  <a:pt x="478" y="733"/>
                  <a:pt x="476" y="762"/>
                </a:cubicBezTo>
                <a:cubicBezTo>
                  <a:pt x="475" y="775"/>
                  <a:pt x="470" y="787"/>
                  <a:pt x="468" y="800"/>
                </a:cubicBezTo>
                <a:cubicBezTo>
                  <a:pt x="466" y="808"/>
                  <a:pt x="464" y="817"/>
                  <a:pt x="464" y="825"/>
                </a:cubicBezTo>
                <a:cubicBezTo>
                  <a:pt x="465" y="844"/>
                  <a:pt x="465" y="862"/>
                  <a:pt x="467" y="881"/>
                </a:cubicBezTo>
                <a:cubicBezTo>
                  <a:pt x="468" y="893"/>
                  <a:pt x="471" y="906"/>
                  <a:pt x="473" y="918"/>
                </a:cubicBezTo>
                <a:cubicBezTo>
                  <a:pt x="477" y="944"/>
                  <a:pt x="475" y="970"/>
                  <a:pt x="471" y="996"/>
                </a:cubicBezTo>
                <a:cubicBezTo>
                  <a:pt x="468" y="1016"/>
                  <a:pt x="467" y="1036"/>
                  <a:pt x="465" y="1056"/>
                </a:cubicBezTo>
                <a:cubicBezTo>
                  <a:pt x="463" y="1073"/>
                  <a:pt x="463" y="1089"/>
                  <a:pt x="466" y="1106"/>
                </a:cubicBezTo>
                <a:cubicBezTo>
                  <a:pt x="466" y="1107"/>
                  <a:pt x="466" y="1107"/>
                  <a:pt x="466" y="1108"/>
                </a:cubicBezTo>
                <a:cubicBezTo>
                  <a:pt x="465" y="1129"/>
                  <a:pt x="476" y="1145"/>
                  <a:pt x="488" y="1160"/>
                </a:cubicBezTo>
                <a:cubicBezTo>
                  <a:pt x="492" y="1165"/>
                  <a:pt x="497" y="1168"/>
                  <a:pt x="501" y="1173"/>
                </a:cubicBezTo>
                <a:cubicBezTo>
                  <a:pt x="505" y="1180"/>
                  <a:pt x="510" y="1186"/>
                  <a:pt x="510" y="1195"/>
                </a:cubicBezTo>
                <a:cubicBezTo>
                  <a:pt x="510" y="1199"/>
                  <a:pt x="509" y="1202"/>
                  <a:pt x="504" y="1203"/>
                </a:cubicBezTo>
                <a:cubicBezTo>
                  <a:pt x="500" y="1204"/>
                  <a:pt x="496" y="1208"/>
                  <a:pt x="492" y="1210"/>
                </a:cubicBezTo>
                <a:cubicBezTo>
                  <a:pt x="489" y="1212"/>
                  <a:pt x="486" y="1213"/>
                  <a:pt x="483" y="1210"/>
                </a:cubicBezTo>
                <a:close/>
              </a:path>
            </a:pathLst>
          </a:custGeom>
          <a:solidFill>
            <a:schemeClr val="accent1">
              <a:lumMod val="75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Arial" charset="0"/>
            </a:endParaRPr>
          </a:p>
        </p:txBody>
      </p:sp>
      <p:grpSp>
        <p:nvGrpSpPr>
          <p:cNvPr id="14" name="Group 13">
            <a:extLst>
              <a:ext uri="{FF2B5EF4-FFF2-40B4-BE49-F238E27FC236}">
                <a16:creationId xmlns:a16="http://schemas.microsoft.com/office/drawing/2014/main" id="{FBE2C02C-44A0-4128-B531-FAE96F3CBA28}"/>
              </a:ext>
            </a:extLst>
          </p:cNvPr>
          <p:cNvGrpSpPr/>
          <p:nvPr/>
        </p:nvGrpSpPr>
        <p:grpSpPr>
          <a:xfrm>
            <a:off x="9303637" y="2368083"/>
            <a:ext cx="1216256" cy="1203740"/>
            <a:chOff x="9167045" y="1581675"/>
            <a:chExt cx="1216256" cy="1203740"/>
          </a:xfrm>
          <a:solidFill>
            <a:schemeClr val="bg1">
              <a:lumMod val="75000"/>
            </a:schemeClr>
          </a:solidFill>
        </p:grpSpPr>
        <p:sp>
          <p:nvSpPr>
            <p:cNvPr id="15" name="Oval 14">
              <a:extLst>
                <a:ext uri="{FF2B5EF4-FFF2-40B4-BE49-F238E27FC236}">
                  <a16:creationId xmlns:a16="http://schemas.microsoft.com/office/drawing/2014/main" id="{5BC8D158-BCC2-4523-9556-3B3A2E3441C3}"/>
                </a:ext>
              </a:extLst>
            </p:cNvPr>
            <p:cNvSpPr/>
            <p:nvPr/>
          </p:nvSpPr>
          <p:spPr>
            <a:xfrm>
              <a:off x="9167045" y="1581675"/>
              <a:ext cx="1216256" cy="869149"/>
            </a:xfrm>
            <a:prstGeom prst="ellipse">
              <a:avLst/>
            </a:prstGeom>
            <a:grpFill/>
            <a:ln w="9525">
              <a:noFill/>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chemeClr val="tx1"/>
                  </a:solidFill>
                  <a:effectLst/>
                  <a:uLnTx/>
                  <a:uFillTx/>
                  <a:ea typeface="+mn-ea"/>
                  <a:cs typeface="+mn-cs"/>
                </a:rPr>
                <a:t>Hunger</a:t>
              </a:r>
              <a:br>
                <a:rPr kumimoji="0" lang="en-US" sz="1400" b="1" i="0" u="none" strike="noStrike" kern="1200" cap="none" spc="0" normalizeH="0" baseline="0" noProof="0">
                  <a:ln>
                    <a:noFill/>
                  </a:ln>
                  <a:solidFill>
                    <a:schemeClr val="tx1"/>
                  </a:solidFill>
                  <a:effectLst/>
                  <a:uLnTx/>
                  <a:uFillTx/>
                  <a:ea typeface="+mn-ea"/>
                  <a:cs typeface="+mn-cs"/>
                </a:rPr>
              </a:br>
              <a:r>
                <a:rPr kumimoji="0" lang="en-US" sz="1400" b="1" i="0" u="none" strike="noStrike" kern="1200" cap="none" spc="0" normalizeH="0" baseline="0" noProof="0">
                  <a:ln>
                    <a:noFill/>
                  </a:ln>
                  <a:solidFill>
                    <a:schemeClr val="tx1"/>
                  </a:solidFill>
                  <a:effectLst/>
                  <a:uLnTx/>
                  <a:uFillTx/>
                  <a:ea typeface="+mn-ea"/>
                  <a:cs typeface="+mn-cs"/>
                </a:rPr>
                <a:t>or satiety</a:t>
              </a:r>
            </a:p>
          </p:txBody>
        </p:sp>
        <p:sp>
          <p:nvSpPr>
            <p:cNvPr id="16" name="Oval 15">
              <a:extLst>
                <a:ext uri="{FF2B5EF4-FFF2-40B4-BE49-F238E27FC236}">
                  <a16:creationId xmlns:a16="http://schemas.microsoft.com/office/drawing/2014/main" id="{F6F287F6-5052-4330-AAC0-3BF9277A33DA}"/>
                </a:ext>
              </a:extLst>
            </p:cNvPr>
            <p:cNvSpPr/>
            <p:nvPr/>
          </p:nvSpPr>
          <p:spPr>
            <a:xfrm>
              <a:off x="9931750" y="2697663"/>
              <a:ext cx="84253" cy="8775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chemeClr val="tx1"/>
                </a:solidFill>
                <a:effectLst/>
                <a:uLnTx/>
                <a:uFillTx/>
                <a:ea typeface="+mn-ea"/>
                <a:cs typeface="+mn-cs"/>
              </a:endParaRPr>
            </a:p>
          </p:txBody>
        </p:sp>
        <p:sp>
          <p:nvSpPr>
            <p:cNvPr id="17" name="Oval 16">
              <a:extLst>
                <a:ext uri="{FF2B5EF4-FFF2-40B4-BE49-F238E27FC236}">
                  <a16:creationId xmlns:a16="http://schemas.microsoft.com/office/drawing/2014/main" id="{56DDD7AF-8C6B-4408-9513-6C39E348715D}"/>
                </a:ext>
              </a:extLst>
            </p:cNvPr>
            <p:cNvSpPr/>
            <p:nvPr/>
          </p:nvSpPr>
          <p:spPr>
            <a:xfrm>
              <a:off x="9812325" y="2570573"/>
              <a:ext cx="115795" cy="12060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chemeClr val="tx1"/>
                </a:solidFill>
                <a:effectLst/>
                <a:uLnTx/>
                <a:uFillTx/>
                <a:ea typeface="+mn-ea"/>
                <a:cs typeface="+mn-cs"/>
              </a:endParaRPr>
            </a:p>
          </p:txBody>
        </p:sp>
        <p:sp>
          <p:nvSpPr>
            <p:cNvPr id="18" name="Oval 17">
              <a:extLst>
                <a:ext uri="{FF2B5EF4-FFF2-40B4-BE49-F238E27FC236}">
                  <a16:creationId xmlns:a16="http://schemas.microsoft.com/office/drawing/2014/main" id="{D6CEC667-BF2A-4AF8-9076-E4861EA4CE81}"/>
                </a:ext>
              </a:extLst>
            </p:cNvPr>
            <p:cNvSpPr/>
            <p:nvPr/>
          </p:nvSpPr>
          <p:spPr>
            <a:xfrm>
              <a:off x="9697919" y="2382705"/>
              <a:ext cx="154508" cy="16092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chemeClr val="tx1"/>
                </a:solidFill>
                <a:effectLst/>
                <a:uLnTx/>
                <a:uFillTx/>
                <a:ea typeface="+mn-ea"/>
                <a:cs typeface="+mn-cs"/>
              </a:endParaRPr>
            </a:p>
          </p:txBody>
        </p:sp>
      </p:grpSp>
      <p:sp>
        <p:nvSpPr>
          <p:cNvPr id="19" name="Oval 18">
            <a:extLst>
              <a:ext uri="{FF2B5EF4-FFF2-40B4-BE49-F238E27FC236}">
                <a16:creationId xmlns:a16="http://schemas.microsoft.com/office/drawing/2014/main" id="{F6976AFE-2D88-45CB-BBD1-06E9E5B2B0CC}"/>
              </a:ext>
            </a:extLst>
          </p:cNvPr>
          <p:cNvSpPr/>
          <p:nvPr/>
        </p:nvSpPr>
        <p:spPr>
          <a:xfrm>
            <a:off x="5222701" y="2874708"/>
            <a:ext cx="225803" cy="212351"/>
          </a:xfrm>
          <a:prstGeom prst="ellipse">
            <a:avLst/>
          </a:prstGeom>
          <a:solidFill>
            <a:schemeClr val="bg1">
              <a:lumMod val="100000"/>
            </a:schemeClr>
          </a:solidFill>
          <a:ln w="19050" cap="flat" cmpd="sng" algn="ctr">
            <a:solidFill>
              <a:schemeClr val="accent1">
                <a:lumMod val="10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20" name="Rectangle 19">
            <a:extLst>
              <a:ext uri="{FF2B5EF4-FFF2-40B4-BE49-F238E27FC236}">
                <a16:creationId xmlns:a16="http://schemas.microsoft.com/office/drawing/2014/main" id="{DED5E142-9A99-48D5-9216-035C689A124D}"/>
              </a:ext>
            </a:extLst>
          </p:cNvPr>
          <p:cNvSpPr/>
          <p:nvPr/>
        </p:nvSpPr>
        <p:spPr>
          <a:xfrm>
            <a:off x="537292" y="2497380"/>
            <a:ext cx="3368391" cy="3330860"/>
          </a:xfrm>
          <a:prstGeom prst="rect">
            <a:avLst/>
          </a:prstGeom>
          <a:solidFill>
            <a:schemeClr val="accent3">
              <a:lumMod val="20000"/>
              <a:lumOff val="80000"/>
            </a:schemeClr>
          </a:solidFill>
          <a:ln w="127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tx1"/>
              </a:solidFill>
              <a:effectLst/>
              <a:uLnTx/>
              <a:uFillTx/>
              <a:ea typeface="+mn-ea"/>
              <a:cs typeface="+mn-cs"/>
            </a:endParaRPr>
          </a:p>
        </p:txBody>
      </p:sp>
      <p:sp>
        <p:nvSpPr>
          <p:cNvPr id="21" name="TextBox 20">
            <a:extLst>
              <a:ext uri="{FF2B5EF4-FFF2-40B4-BE49-F238E27FC236}">
                <a16:creationId xmlns:a16="http://schemas.microsoft.com/office/drawing/2014/main" id="{DFA889CF-A3E3-41DA-86A8-C745C6C64A55}"/>
              </a:ext>
            </a:extLst>
          </p:cNvPr>
          <p:cNvSpPr txBox="1"/>
          <p:nvPr/>
        </p:nvSpPr>
        <p:spPr>
          <a:xfrm>
            <a:off x="1591517" y="2810013"/>
            <a:ext cx="1919511" cy="252152"/>
          </a:xfrm>
          <a:prstGeom prst="rect">
            <a:avLst/>
          </a:prstGeom>
          <a:noFill/>
        </p:spPr>
        <p:txBody>
          <a:bodyPr wrap="square" lIns="0" tIns="0" rIns="0" bIns="0" rtlCol="0">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effectLst/>
                <a:uLnTx/>
                <a:uFillTx/>
                <a:ea typeface="+mn-ea"/>
                <a:cs typeface="Arial" charset="0"/>
              </a:rPr>
              <a:t>Adipose tissue</a:t>
            </a:r>
          </a:p>
        </p:txBody>
      </p:sp>
      <p:grpSp>
        <p:nvGrpSpPr>
          <p:cNvPr id="22" name="Group 21">
            <a:extLst>
              <a:ext uri="{FF2B5EF4-FFF2-40B4-BE49-F238E27FC236}">
                <a16:creationId xmlns:a16="http://schemas.microsoft.com/office/drawing/2014/main" id="{73121D76-4A07-452A-8300-60FD4E3576F7}"/>
              </a:ext>
            </a:extLst>
          </p:cNvPr>
          <p:cNvGrpSpPr/>
          <p:nvPr/>
        </p:nvGrpSpPr>
        <p:grpSpPr>
          <a:xfrm>
            <a:off x="846738" y="2659600"/>
            <a:ext cx="589172" cy="535215"/>
            <a:chOff x="2016407" y="2049030"/>
            <a:chExt cx="394123" cy="358029"/>
          </a:xfrm>
          <a:solidFill>
            <a:schemeClr val="bg1"/>
          </a:solidFill>
        </p:grpSpPr>
        <p:sp>
          <p:nvSpPr>
            <p:cNvPr id="23" name="Freeform 30">
              <a:extLst>
                <a:ext uri="{FF2B5EF4-FFF2-40B4-BE49-F238E27FC236}">
                  <a16:creationId xmlns:a16="http://schemas.microsoft.com/office/drawing/2014/main" id="{E733A2CB-5047-4BE6-BEDE-8EC0657ABC6F}"/>
                </a:ext>
              </a:extLst>
            </p:cNvPr>
            <p:cNvSpPr>
              <a:spLocks/>
            </p:cNvSpPr>
            <p:nvPr/>
          </p:nvSpPr>
          <p:spPr bwMode="auto">
            <a:xfrm>
              <a:off x="2233452" y="2140475"/>
              <a:ext cx="177078" cy="165323"/>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sp>
          <p:nvSpPr>
            <p:cNvPr id="24" name="Freeform 31">
              <a:extLst>
                <a:ext uri="{FF2B5EF4-FFF2-40B4-BE49-F238E27FC236}">
                  <a16:creationId xmlns:a16="http://schemas.microsoft.com/office/drawing/2014/main" id="{5DAF6613-D079-4A8A-A17E-5C18B8B7B6B8}"/>
                </a:ext>
              </a:extLst>
            </p:cNvPr>
            <p:cNvSpPr>
              <a:spLocks/>
            </p:cNvSpPr>
            <p:nvPr/>
          </p:nvSpPr>
          <p:spPr bwMode="auto">
            <a:xfrm>
              <a:off x="2375004" y="2214353"/>
              <a:ext cx="13322" cy="30998"/>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sp>
          <p:nvSpPr>
            <p:cNvPr id="25" name="Freeform 32">
              <a:extLst>
                <a:ext uri="{FF2B5EF4-FFF2-40B4-BE49-F238E27FC236}">
                  <a16:creationId xmlns:a16="http://schemas.microsoft.com/office/drawing/2014/main" id="{BF87073F-D3D2-44EE-A48D-F3DC0BD0B653}"/>
                </a:ext>
              </a:extLst>
            </p:cNvPr>
            <p:cNvSpPr>
              <a:spLocks/>
            </p:cNvSpPr>
            <p:nvPr/>
          </p:nvSpPr>
          <p:spPr bwMode="auto">
            <a:xfrm>
              <a:off x="2151297" y="2235535"/>
              <a:ext cx="185405" cy="171524"/>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sp>
          <p:nvSpPr>
            <p:cNvPr id="26" name="Freeform 33">
              <a:extLst>
                <a:ext uri="{FF2B5EF4-FFF2-40B4-BE49-F238E27FC236}">
                  <a16:creationId xmlns:a16="http://schemas.microsoft.com/office/drawing/2014/main" id="{DBE345E9-ECF6-4958-8DA8-E922B208CB1F}"/>
                </a:ext>
              </a:extLst>
            </p:cNvPr>
            <p:cNvSpPr>
              <a:spLocks/>
            </p:cNvSpPr>
            <p:nvPr/>
          </p:nvSpPr>
          <p:spPr bwMode="auto">
            <a:xfrm>
              <a:off x="2271754" y="2351262"/>
              <a:ext cx="27755" cy="23766"/>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sp>
          <p:nvSpPr>
            <p:cNvPr id="27" name="Freeform 34">
              <a:extLst>
                <a:ext uri="{FF2B5EF4-FFF2-40B4-BE49-F238E27FC236}">
                  <a16:creationId xmlns:a16="http://schemas.microsoft.com/office/drawing/2014/main" id="{26EFFF58-59D3-4746-898F-60ADBB61BE07}"/>
                </a:ext>
              </a:extLst>
            </p:cNvPr>
            <p:cNvSpPr>
              <a:spLocks/>
            </p:cNvSpPr>
            <p:nvPr/>
          </p:nvSpPr>
          <p:spPr bwMode="auto">
            <a:xfrm>
              <a:off x="2136864" y="2049030"/>
              <a:ext cx="187625" cy="176690"/>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sp>
          <p:nvSpPr>
            <p:cNvPr id="28" name="Freeform 35">
              <a:extLst>
                <a:ext uri="{FF2B5EF4-FFF2-40B4-BE49-F238E27FC236}">
                  <a16:creationId xmlns:a16="http://schemas.microsoft.com/office/drawing/2014/main" id="{A644473A-FEAE-4FFE-9CF4-1B861753F782}"/>
                </a:ext>
              </a:extLst>
            </p:cNvPr>
            <p:cNvSpPr>
              <a:spLocks/>
            </p:cNvSpPr>
            <p:nvPr/>
          </p:nvSpPr>
          <p:spPr bwMode="auto">
            <a:xfrm>
              <a:off x="2277306" y="2098627"/>
              <a:ext cx="18319" cy="29448"/>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sp>
          <p:nvSpPr>
            <p:cNvPr id="29" name="Freeform 36">
              <a:extLst>
                <a:ext uri="{FF2B5EF4-FFF2-40B4-BE49-F238E27FC236}">
                  <a16:creationId xmlns:a16="http://schemas.microsoft.com/office/drawing/2014/main" id="{E6933BC1-81AD-4EDD-B05F-D520CE21667D}"/>
                </a:ext>
              </a:extLst>
            </p:cNvPr>
            <p:cNvSpPr>
              <a:spLocks/>
            </p:cNvSpPr>
            <p:nvPr/>
          </p:nvSpPr>
          <p:spPr bwMode="auto">
            <a:xfrm>
              <a:off x="2016407" y="2088811"/>
              <a:ext cx="187625" cy="175140"/>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sp>
          <p:nvSpPr>
            <p:cNvPr id="30" name="Freeform 37">
              <a:extLst>
                <a:ext uri="{FF2B5EF4-FFF2-40B4-BE49-F238E27FC236}">
                  <a16:creationId xmlns:a16="http://schemas.microsoft.com/office/drawing/2014/main" id="{42FD0D8F-D1BF-4F68-AE16-2035159C2B5E}"/>
                </a:ext>
              </a:extLst>
            </p:cNvPr>
            <p:cNvSpPr>
              <a:spLocks/>
            </p:cNvSpPr>
            <p:nvPr/>
          </p:nvSpPr>
          <p:spPr bwMode="auto">
            <a:xfrm>
              <a:off x="2061370" y="2211771"/>
              <a:ext cx="28865" cy="22215"/>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sp>
          <p:nvSpPr>
            <p:cNvPr id="31" name="Freeform 38">
              <a:extLst>
                <a:ext uri="{FF2B5EF4-FFF2-40B4-BE49-F238E27FC236}">
                  <a16:creationId xmlns:a16="http://schemas.microsoft.com/office/drawing/2014/main" id="{0A88BD49-FAA9-412C-925E-05A302AC7121}"/>
                </a:ext>
              </a:extLst>
            </p:cNvPr>
            <p:cNvSpPr>
              <a:spLocks/>
            </p:cNvSpPr>
            <p:nvPr/>
          </p:nvSpPr>
          <p:spPr bwMode="auto">
            <a:xfrm>
              <a:off x="2151297" y="2128076"/>
              <a:ext cx="185405" cy="172556"/>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sp>
          <p:nvSpPr>
            <p:cNvPr id="32" name="Freeform 39">
              <a:extLst>
                <a:ext uri="{FF2B5EF4-FFF2-40B4-BE49-F238E27FC236}">
                  <a16:creationId xmlns:a16="http://schemas.microsoft.com/office/drawing/2014/main" id="{D196901D-98FD-45D2-BFD0-A51B907C1B0F}"/>
                </a:ext>
              </a:extLst>
            </p:cNvPr>
            <p:cNvSpPr>
              <a:spLocks/>
            </p:cNvSpPr>
            <p:nvPr/>
          </p:nvSpPr>
          <p:spPr bwMode="auto">
            <a:xfrm>
              <a:off x="2271754" y="2243802"/>
              <a:ext cx="27755" cy="23766"/>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sp>
          <p:nvSpPr>
            <p:cNvPr id="33" name="Freeform 40">
              <a:extLst>
                <a:ext uri="{FF2B5EF4-FFF2-40B4-BE49-F238E27FC236}">
                  <a16:creationId xmlns:a16="http://schemas.microsoft.com/office/drawing/2014/main" id="{7AC1FEBE-B68B-41EA-8A78-6B130AF5F1E6}"/>
                </a:ext>
              </a:extLst>
            </p:cNvPr>
            <p:cNvSpPr>
              <a:spLocks/>
            </p:cNvSpPr>
            <p:nvPr/>
          </p:nvSpPr>
          <p:spPr bwMode="auto">
            <a:xfrm>
              <a:off x="2050823" y="2226753"/>
              <a:ext cx="179853" cy="167907"/>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sp>
          <p:nvSpPr>
            <p:cNvPr id="34" name="Freeform 41">
              <a:extLst>
                <a:ext uri="{FF2B5EF4-FFF2-40B4-BE49-F238E27FC236}">
                  <a16:creationId xmlns:a16="http://schemas.microsoft.com/office/drawing/2014/main" id="{6A661579-2E4D-454F-B8F6-1CD3C43F44F8}"/>
                </a:ext>
              </a:extLst>
            </p:cNvPr>
            <p:cNvSpPr>
              <a:spLocks/>
            </p:cNvSpPr>
            <p:nvPr/>
          </p:nvSpPr>
          <p:spPr bwMode="auto">
            <a:xfrm>
              <a:off x="2074693" y="2306831"/>
              <a:ext cx="14433" cy="30998"/>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ea typeface="+mn-ea"/>
                <a:cs typeface="Arial" charset="0"/>
              </a:endParaRPr>
            </a:p>
          </p:txBody>
        </p:sp>
      </p:grpSp>
      <p:sp>
        <p:nvSpPr>
          <p:cNvPr id="36" name="TextBox 35">
            <a:extLst>
              <a:ext uri="{FF2B5EF4-FFF2-40B4-BE49-F238E27FC236}">
                <a16:creationId xmlns:a16="http://schemas.microsoft.com/office/drawing/2014/main" id="{AC42824E-E402-4100-9ACA-0A40D2447809}"/>
              </a:ext>
            </a:extLst>
          </p:cNvPr>
          <p:cNvSpPr txBox="1"/>
          <p:nvPr/>
        </p:nvSpPr>
        <p:spPr>
          <a:xfrm>
            <a:off x="1591517" y="3661137"/>
            <a:ext cx="433125" cy="196773"/>
          </a:xfrm>
          <a:prstGeom prst="rect">
            <a:avLst/>
          </a:prstGeom>
          <a:noFill/>
        </p:spPr>
        <p:txBody>
          <a:bodyPr wrap="none" lIns="0" tIns="0" rIns="0" bIns="0" rtlCol="0">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effectLst/>
                <a:uLnTx/>
                <a:uFillTx/>
                <a:ea typeface="+mn-ea"/>
                <a:cs typeface="Arial" charset="0"/>
              </a:rPr>
              <a:t>Liver</a:t>
            </a:r>
          </a:p>
        </p:txBody>
      </p:sp>
      <p:sp>
        <p:nvSpPr>
          <p:cNvPr id="37" name="TextBox 36">
            <a:extLst>
              <a:ext uri="{FF2B5EF4-FFF2-40B4-BE49-F238E27FC236}">
                <a16:creationId xmlns:a16="http://schemas.microsoft.com/office/drawing/2014/main" id="{3B98F8D2-3F2F-4645-8DE2-E70CCD57C577}"/>
              </a:ext>
            </a:extLst>
          </p:cNvPr>
          <p:cNvSpPr txBox="1">
            <a:spLocks/>
          </p:cNvSpPr>
          <p:nvPr/>
        </p:nvSpPr>
        <p:spPr>
          <a:xfrm>
            <a:off x="1591517" y="4456882"/>
            <a:ext cx="795284" cy="196773"/>
          </a:xfrm>
          <a:prstGeom prst="rect">
            <a:avLst/>
          </a:prstGeom>
          <a:noFill/>
        </p:spPr>
        <p:txBody>
          <a:bodyPr wrap="none" lIns="0" tIns="0" rIns="0" bIns="0" rtlCol="0">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effectLst/>
                <a:uLnTx/>
                <a:uFillTx/>
                <a:ea typeface="+mn-ea"/>
                <a:cs typeface="Arial" charset="0"/>
              </a:rPr>
              <a:t>Pancreas</a:t>
            </a:r>
          </a:p>
        </p:txBody>
      </p:sp>
      <p:sp>
        <p:nvSpPr>
          <p:cNvPr id="38" name="TextBox 37">
            <a:extLst>
              <a:ext uri="{FF2B5EF4-FFF2-40B4-BE49-F238E27FC236}">
                <a16:creationId xmlns:a16="http://schemas.microsoft.com/office/drawing/2014/main" id="{F824401F-B9C4-4BDA-BF1D-D63FDD4DBC20}"/>
              </a:ext>
            </a:extLst>
          </p:cNvPr>
          <p:cNvSpPr txBox="1"/>
          <p:nvPr/>
        </p:nvSpPr>
        <p:spPr>
          <a:xfrm>
            <a:off x="1591517" y="5252626"/>
            <a:ext cx="1553864" cy="393547"/>
          </a:xfrm>
          <a:prstGeom prst="rect">
            <a:avLst/>
          </a:prstGeom>
          <a:noFill/>
        </p:spPr>
        <p:txBody>
          <a:bodyPr wrap="none" lIns="0" tIns="0" rIns="0" bIns="0" rtlCol="0" anchor="t">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effectLst/>
                <a:uLnTx/>
                <a:uFillTx/>
                <a:ea typeface="+mn-ea"/>
                <a:cs typeface="Arial"/>
              </a:rPr>
              <a:t>GI tract</a:t>
            </a:r>
            <a:endParaRPr lang="en-US" sz="1600" b="0" i="0" u="none" strike="noStrike" kern="1200" cap="none" spc="0" normalizeH="0" baseline="0" noProof="0">
              <a:ln>
                <a:noFill/>
              </a:ln>
              <a:effectLst/>
              <a:uLnTx/>
              <a:uFillTx/>
              <a:cs typeface="Arial" charset="0"/>
            </a:endParaRPr>
          </a:p>
        </p:txBody>
      </p:sp>
      <p:sp>
        <p:nvSpPr>
          <p:cNvPr id="39" name="Freeform 70">
            <a:extLst>
              <a:ext uri="{FF2B5EF4-FFF2-40B4-BE49-F238E27FC236}">
                <a16:creationId xmlns:a16="http://schemas.microsoft.com/office/drawing/2014/main" id="{C16AE780-F709-4A5F-B58C-10400CE5FD4E}"/>
              </a:ext>
            </a:extLst>
          </p:cNvPr>
          <p:cNvSpPr>
            <a:spLocks noEditPoints="1"/>
          </p:cNvSpPr>
          <p:nvPr/>
        </p:nvSpPr>
        <p:spPr bwMode="auto">
          <a:xfrm>
            <a:off x="836898" y="3523230"/>
            <a:ext cx="608853" cy="437327"/>
          </a:xfrm>
          <a:custGeom>
            <a:avLst/>
            <a:gdLst>
              <a:gd name="T0" fmla="*/ 1328 w 1328"/>
              <a:gd name="T1" fmla="*/ 240 h 953"/>
              <a:gd name="T2" fmla="*/ 1172 w 1328"/>
              <a:gd name="T3" fmla="*/ 416 h 953"/>
              <a:gd name="T4" fmla="*/ 1097 w 1328"/>
              <a:gd name="T5" fmla="*/ 443 h 953"/>
              <a:gd name="T6" fmla="*/ 948 w 1328"/>
              <a:gd name="T7" fmla="*/ 477 h 953"/>
              <a:gd name="T8" fmla="*/ 855 w 1328"/>
              <a:gd name="T9" fmla="*/ 507 h 953"/>
              <a:gd name="T10" fmla="*/ 839 w 1328"/>
              <a:gd name="T11" fmla="*/ 523 h 953"/>
              <a:gd name="T12" fmla="*/ 790 w 1328"/>
              <a:gd name="T13" fmla="*/ 593 h 953"/>
              <a:gd name="T14" fmla="*/ 630 w 1328"/>
              <a:gd name="T15" fmla="*/ 693 h 953"/>
              <a:gd name="T16" fmla="*/ 530 w 1328"/>
              <a:gd name="T17" fmla="*/ 752 h 953"/>
              <a:gd name="T18" fmla="*/ 462 w 1328"/>
              <a:gd name="T19" fmla="*/ 830 h 953"/>
              <a:gd name="T20" fmla="*/ 318 w 1328"/>
              <a:gd name="T21" fmla="*/ 951 h 953"/>
              <a:gd name="T22" fmla="*/ 316 w 1328"/>
              <a:gd name="T23" fmla="*/ 953 h 953"/>
              <a:gd name="T24" fmla="*/ 260 w 1328"/>
              <a:gd name="T25" fmla="*/ 953 h 953"/>
              <a:gd name="T26" fmla="*/ 258 w 1328"/>
              <a:gd name="T27" fmla="*/ 951 h 953"/>
              <a:gd name="T28" fmla="*/ 63 w 1328"/>
              <a:gd name="T29" fmla="*/ 774 h 953"/>
              <a:gd name="T30" fmla="*/ 18 w 1328"/>
              <a:gd name="T31" fmla="*/ 580 h 953"/>
              <a:gd name="T32" fmla="*/ 0 w 1328"/>
              <a:gd name="T33" fmla="*/ 440 h 953"/>
              <a:gd name="T34" fmla="*/ 0 w 1328"/>
              <a:gd name="T35" fmla="*/ 335 h 953"/>
              <a:gd name="T36" fmla="*/ 18 w 1328"/>
              <a:gd name="T37" fmla="*/ 241 h 953"/>
              <a:gd name="T38" fmla="*/ 207 w 1328"/>
              <a:gd name="T39" fmla="*/ 40 h 953"/>
              <a:gd name="T40" fmla="*/ 347 w 1328"/>
              <a:gd name="T41" fmla="*/ 11 h 953"/>
              <a:gd name="T42" fmla="*/ 461 w 1328"/>
              <a:gd name="T43" fmla="*/ 0 h 953"/>
              <a:gd name="T44" fmla="*/ 671 w 1328"/>
              <a:gd name="T45" fmla="*/ 0 h 953"/>
              <a:gd name="T46" fmla="*/ 683 w 1328"/>
              <a:gd name="T47" fmla="*/ 3 h 953"/>
              <a:gd name="T48" fmla="*/ 921 w 1328"/>
              <a:gd name="T49" fmla="*/ 18 h 953"/>
              <a:gd name="T50" fmla="*/ 1183 w 1328"/>
              <a:gd name="T51" fmla="*/ 66 h 953"/>
              <a:gd name="T52" fmla="*/ 1328 w 1328"/>
              <a:gd name="T53" fmla="*/ 187 h 953"/>
              <a:gd name="T54" fmla="*/ 1328 w 1328"/>
              <a:gd name="T55" fmla="*/ 240 h 953"/>
              <a:gd name="T56" fmla="*/ 852 w 1328"/>
              <a:gd name="T57" fmla="*/ 443 h 953"/>
              <a:gd name="T58" fmla="*/ 1041 w 1328"/>
              <a:gd name="T59" fmla="*/ 401 h 953"/>
              <a:gd name="T60" fmla="*/ 1204 w 1328"/>
              <a:gd name="T61" fmla="*/ 332 h 953"/>
              <a:gd name="T62" fmla="*/ 1271 w 1328"/>
              <a:gd name="T63" fmla="*/ 236 h 953"/>
              <a:gd name="T64" fmla="*/ 1229 w 1328"/>
              <a:gd name="T65" fmla="*/ 145 h 953"/>
              <a:gd name="T66" fmla="*/ 1183 w 1328"/>
              <a:gd name="T67" fmla="*/ 125 h 953"/>
              <a:gd name="T68" fmla="*/ 887 w 1328"/>
              <a:gd name="T69" fmla="*/ 70 h 953"/>
              <a:gd name="T70" fmla="*/ 501 w 1328"/>
              <a:gd name="T71" fmla="*/ 56 h 953"/>
              <a:gd name="T72" fmla="*/ 258 w 1328"/>
              <a:gd name="T73" fmla="*/ 82 h 953"/>
              <a:gd name="T74" fmla="*/ 134 w 1328"/>
              <a:gd name="T75" fmla="*/ 142 h 953"/>
              <a:gd name="T76" fmla="*/ 59 w 1328"/>
              <a:gd name="T77" fmla="*/ 319 h 953"/>
              <a:gd name="T78" fmla="*/ 63 w 1328"/>
              <a:gd name="T79" fmla="*/ 496 h 953"/>
              <a:gd name="T80" fmla="*/ 100 w 1328"/>
              <a:gd name="T81" fmla="*/ 709 h 953"/>
              <a:gd name="T82" fmla="*/ 235 w 1328"/>
              <a:gd name="T83" fmla="*/ 884 h 953"/>
              <a:gd name="T84" fmla="*/ 363 w 1328"/>
              <a:gd name="T85" fmla="*/ 870 h 953"/>
              <a:gd name="T86" fmla="*/ 412 w 1328"/>
              <a:gd name="T87" fmla="*/ 805 h 953"/>
              <a:gd name="T88" fmla="*/ 505 w 1328"/>
              <a:gd name="T89" fmla="*/ 702 h 953"/>
              <a:gd name="T90" fmla="*/ 592 w 1328"/>
              <a:gd name="T91" fmla="*/ 651 h 953"/>
              <a:gd name="T92" fmla="*/ 742 w 1328"/>
              <a:gd name="T93" fmla="*/ 561 h 953"/>
              <a:gd name="T94" fmla="*/ 793 w 1328"/>
              <a:gd name="T95" fmla="*/ 473 h 953"/>
              <a:gd name="T96" fmla="*/ 794 w 1328"/>
              <a:gd name="T97" fmla="*/ 422 h 953"/>
              <a:gd name="T98" fmla="*/ 785 w 1328"/>
              <a:gd name="T99" fmla="*/ 343 h 953"/>
              <a:gd name="T100" fmla="*/ 807 w 1328"/>
              <a:gd name="T101" fmla="*/ 311 h 953"/>
              <a:gd name="T102" fmla="*/ 839 w 1328"/>
              <a:gd name="T103" fmla="*/ 332 h 953"/>
              <a:gd name="T104" fmla="*/ 841 w 1328"/>
              <a:gd name="T105" fmla="*/ 345 h 953"/>
              <a:gd name="T106" fmla="*/ 852 w 1328"/>
              <a:gd name="T107" fmla="*/ 443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953">
                <a:moveTo>
                  <a:pt x="1328" y="240"/>
                </a:moveTo>
                <a:cubicBezTo>
                  <a:pt x="1308" y="327"/>
                  <a:pt x="1249" y="380"/>
                  <a:pt x="1172" y="416"/>
                </a:cubicBezTo>
                <a:cubicBezTo>
                  <a:pt x="1148" y="427"/>
                  <a:pt x="1122" y="437"/>
                  <a:pt x="1097" y="443"/>
                </a:cubicBezTo>
                <a:cubicBezTo>
                  <a:pt x="1047" y="456"/>
                  <a:pt x="997" y="464"/>
                  <a:pt x="948" y="477"/>
                </a:cubicBezTo>
                <a:cubicBezTo>
                  <a:pt x="916" y="484"/>
                  <a:pt x="885" y="496"/>
                  <a:pt x="855" y="507"/>
                </a:cubicBezTo>
                <a:cubicBezTo>
                  <a:pt x="848" y="509"/>
                  <a:pt x="841" y="516"/>
                  <a:pt x="839" y="523"/>
                </a:cubicBezTo>
                <a:cubicBezTo>
                  <a:pt x="830" y="552"/>
                  <a:pt x="813" y="574"/>
                  <a:pt x="790" y="593"/>
                </a:cubicBezTo>
                <a:cubicBezTo>
                  <a:pt x="741" y="634"/>
                  <a:pt x="686" y="663"/>
                  <a:pt x="630" y="693"/>
                </a:cubicBezTo>
                <a:cubicBezTo>
                  <a:pt x="597" y="712"/>
                  <a:pt x="563" y="731"/>
                  <a:pt x="530" y="752"/>
                </a:cubicBezTo>
                <a:cubicBezTo>
                  <a:pt x="500" y="771"/>
                  <a:pt x="478" y="797"/>
                  <a:pt x="462" y="830"/>
                </a:cubicBezTo>
                <a:cubicBezTo>
                  <a:pt x="433" y="892"/>
                  <a:pt x="388" y="936"/>
                  <a:pt x="318" y="951"/>
                </a:cubicBezTo>
                <a:cubicBezTo>
                  <a:pt x="317" y="951"/>
                  <a:pt x="317" y="952"/>
                  <a:pt x="316" y="953"/>
                </a:cubicBezTo>
                <a:cubicBezTo>
                  <a:pt x="297" y="953"/>
                  <a:pt x="279" y="953"/>
                  <a:pt x="260" y="953"/>
                </a:cubicBezTo>
                <a:cubicBezTo>
                  <a:pt x="259" y="953"/>
                  <a:pt x="259" y="952"/>
                  <a:pt x="258" y="951"/>
                </a:cubicBezTo>
                <a:cubicBezTo>
                  <a:pt x="164" y="924"/>
                  <a:pt x="101" y="863"/>
                  <a:pt x="63" y="774"/>
                </a:cubicBezTo>
                <a:cubicBezTo>
                  <a:pt x="37" y="712"/>
                  <a:pt x="27" y="646"/>
                  <a:pt x="18" y="580"/>
                </a:cubicBezTo>
                <a:cubicBezTo>
                  <a:pt x="11" y="534"/>
                  <a:pt x="6" y="487"/>
                  <a:pt x="0" y="440"/>
                </a:cubicBezTo>
                <a:cubicBezTo>
                  <a:pt x="0" y="405"/>
                  <a:pt x="0" y="370"/>
                  <a:pt x="0" y="335"/>
                </a:cubicBezTo>
                <a:cubicBezTo>
                  <a:pt x="6" y="304"/>
                  <a:pt x="10" y="271"/>
                  <a:pt x="18" y="241"/>
                </a:cubicBezTo>
                <a:cubicBezTo>
                  <a:pt x="45" y="140"/>
                  <a:pt x="104" y="68"/>
                  <a:pt x="207" y="40"/>
                </a:cubicBezTo>
                <a:cubicBezTo>
                  <a:pt x="253" y="27"/>
                  <a:pt x="300" y="19"/>
                  <a:pt x="347" y="11"/>
                </a:cubicBezTo>
                <a:cubicBezTo>
                  <a:pt x="384" y="5"/>
                  <a:pt x="423" y="4"/>
                  <a:pt x="461" y="0"/>
                </a:cubicBezTo>
                <a:cubicBezTo>
                  <a:pt x="531" y="0"/>
                  <a:pt x="601" y="0"/>
                  <a:pt x="671" y="0"/>
                </a:cubicBezTo>
                <a:cubicBezTo>
                  <a:pt x="675" y="1"/>
                  <a:pt x="679" y="3"/>
                  <a:pt x="683" y="3"/>
                </a:cubicBezTo>
                <a:cubicBezTo>
                  <a:pt x="762" y="8"/>
                  <a:pt x="842" y="11"/>
                  <a:pt x="921" y="18"/>
                </a:cubicBezTo>
                <a:cubicBezTo>
                  <a:pt x="1009" y="25"/>
                  <a:pt x="1098" y="39"/>
                  <a:pt x="1183" y="66"/>
                </a:cubicBezTo>
                <a:cubicBezTo>
                  <a:pt x="1247" y="87"/>
                  <a:pt x="1311" y="110"/>
                  <a:pt x="1328" y="187"/>
                </a:cubicBezTo>
                <a:cubicBezTo>
                  <a:pt x="1328" y="205"/>
                  <a:pt x="1328" y="222"/>
                  <a:pt x="1328" y="240"/>
                </a:cubicBezTo>
                <a:close/>
                <a:moveTo>
                  <a:pt x="852" y="443"/>
                </a:moveTo>
                <a:cubicBezTo>
                  <a:pt x="915" y="429"/>
                  <a:pt x="978" y="415"/>
                  <a:pt x="1041" y="401"/>
                </a:cubicBezTo>
                <a:cubicBezTo>
                  <a:pt x="1099" y="388"/>
                  <a:pt x="1156" y="369"/>
                  <a:pt x="1204" y="332"/>
                </a:cubicBezTo>
                <a:cubicBezTo>
                  <a:pt x="1237" y="308"/>
                  <a:pt x="1262" y="277"/>
                  <a:pt x="1271" y="236"/>
                </a:cubicBezTo>
                <a:cubicBezTo>
                  <a:pt x="1281" y="193"/>
                  <a:pt x="1268" y="165"/>
                  <a:pt x="1229" y="145"/>
                </a:cubicBezTo>
                <a:cubicBezTo>
                  <a:pt x="1214" y="137"/>
                  <a:pt x="1199" y="130"/>
                  <a:pt x="1183" y="125"/>
                </a:cubicBezTo>
                <a:cubicBezTo>
                  <a:pt x="1087" y="91"/>
                  <a:pt x="987" y="76"/>
                  <a:pt x="887" y="70"/>
                </a:cubicBezTo>
                <a:cubicBezTo>
                  <a:pt x="758" y="62"/>
                  <a:pt x="630" y="58"/>
                  <a:pt x="501" y="56"/>
                </a:cubicBezTo>
                <a:cubicBezTo>
                  <a:pt x="420" y="55"/>
                  <a:pt x="338" y="62"/>
                  <a:pt x="258" y="82"/>
                </a:cubicBezTo>
                <a:cubicBezTo>
                  <a:pt x="213" y="93"/>
                  <a:pt x="169" y="107"/>
                  <a:pt x="134" y="142"/>
                </a:cubicBezTo>
                <a:cubicBezTo>
                  <a:pt x="85" y="190"/>
                  <a:pt x="67" y="253"/>
                  <a:pt x="59" y="319"/>
                </a:cubicBezTo>
                <a:cubicBezTo>
                  <a:pt x="52" y="378"/>
                  <a:pt x="54" y="438"/>
                  <a:pt x="63" y="496"/>
                </a:cubicBezTo>
                <a:cubicBezTo>
                  <a:pt x="73" y="568"/>
                  <a:pt x="83" y="639"/>
                  <a:pt x="100" y="709"/>
                </a:cubicBezTo>
                <a:cubicBezTo>
                  <a:pt x="118" y="787"/>
                  <a:pt x="162" y="847"/>
                  <a:pt x="235" y="884"/>
                </a:cubicBezTo>
                <a:cubicBezTo>
                  <a:pt x="281" y="908"/>
                  <a:pt x="325" y="903"/>
                  <a:pt x="363" y="870"/>
                </a:cubicBezTo>
                <a:cubicBezTo>
                  <a:pt x="383" y="852"/>
                  <a:pt x="400" y="829"/>
                  <a:pt x="412" y="805"/>
                </a:cubicBezTo>
                <a:cubicBezTo>
                  <a:pt x="434" y="762"/>
                  <a:pt x="465" y="728"/>
                  <a:pt x="505" y="702"/>
                </a:cubicBezTo>
                <a:cubicBezTo>
                  <a:pt x="534" y="684"/>
                  <a:pt x="563" y="668"/>
                  <a:pt x="592" y="651"/>
                </a:cubicBezTo>
                <a:cubicBezTo>
                  <a:pt x="642" y="621"/>
                  <a:pt x="692" y="591"/>
                  <a:pt x="742" y="561"/>
                </a:cubicBezTo>
                <a:cubicBezTo>
                  <a:pt x="774" y="541"/>
                  <a:pt x="790" y="511"/>
                  <a:pt x="793" y="473"/>
                </a:cubicBezTo>
                <a:cubicBezTo>
                  <a:pt x="794" y="456"/>
                  <a:pt x="795" y="439"/>
                  <a:pt x="794" y="422"/>
                </a:cubicBezTo>
                <a:cubicBezTo>
                  <a:pt x="792" y="396"/>
                  <a:pt x="788" y="369"/>
                  <a:pt x="785" y="343"/>
                </a:cubicBezTo>
                <a:cubicBezTo>
                  <a:pt x="783" y="326"/>
                  <a:pt x="792" y="314"/>
                  <a:pt x="807" y="311"/>
                </a:cubicBezTo>
                <a:cubicBezTo>
                  <a:pt x="821" y="308"/>
                  <a:pt x="834" y="316"/>
                  <a:pt x="839" y="332"/>
                </a:cubicBezTo>
                <a:cubicBezTo>
                  <a:pt x="840" y="336"/>
                  <a:pt x="841" y="341"/>
                  <a:pt x="841" y="345"/>
                </a:cubicBezTo>
                <a:cubicBezTo>
                  <a:pt x="845" y="379"/>
                  <a:pt x="848" y="412"/>
                  <a:pt x="852" y="44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grpSp>
        <p:nvGrpSpPr>
          <p:cNvPr id="40" name="Group 154">
            <a:extLst>
              <a:ext uri="{FF2B5EF4-FFF2-40B4-BE49-F238E27FC236}">
                <a16:creationId xmlns:a16="http://schemas.microsoft.com/office/drawing/2014/main" id="{26DCEE39-9F24-4E80-9DE7-9E67A3B1A06F}"/>
              </a:ext>
            </a:extLst>
          </p:cNvPr>
          <p:cNvGrpSpPr>
            <a:grpSpLocks noChangeAspect="1"/>
          </p:cNvGrpSpPr>
          <p:nvPr/>
        </p:nvGrpSpPr>
        <p:grpSpPr bwMode="auto">
          <a:xfrm>
            <a:off x="853888" y="4288972"/>
            <a:ext cx="574872" cy="474930"/>
            <a:chOff x="1466" y="450"/>
            <a:chExt cx="2830" cy="2338"/>
          </a:xfrm>
          <a:solidFill>
            <a:schemeClr val="tx1"/>
          </a:solidFill>
        </p:grpSpPr>
        <p:sp>
          <p:nvSpPr>
            <p:cNvPr id="41" name="Freeform 155">
              <a:extLst>
                <a:ext uri="{FF2B5EF4-FFF2-40B4-BE49-F238E27FC236}">
                  <a16:creationId xmlns:a16="http://schemas.microsoft.com/office/drawing/2014/main" id="{D6A34811-6F8E-42CF-9117-7692BE3E1F49}"/>
                </a:ext>
              </a:extLst>
            </p:cNvPr>
            <p:cNvSpPr>
              <a:spLocks noEditPoints="1"/>
            </p:cNvSpPr>
            <p:nvPr/>
          </p:nvSpPr>
          <p:spPr bwMode="auto">
            <a:xfrm>
              <a:off x="1772" y="456"/>
              <a:ext cx="2524" cy="1508"/>
            </a:xfrm>
            <a:custGeom>
              <a:avLst/>
              <a:gdLst>
                <a:gd name="T0" fmla="*/ 1676 w 1676"/>
                <a:gd name="T1" fmla="*/ 106 h 1001"/>
                <a:gd name="T2" fmla="*/ 1645 w 1676"/>
                <a:gd name="T3" fmla="*/ 170 h 1001"/>
                <a:gd name="T4" fmla="*/ 1418 w 1676"/>
                <a:gd name="T5" fmla="*/ 359 h 1001"/>
                <a:gd name="T6" fmla="*/ 1262 w 1676"/>
                <a:gd name="T7" fmla="*/ 400 h 1001"/>
                <a:gd name="T8" fmla="*/ 1227 w 1676"/>
                <a:gd name="T9" fmla="*/ 424 h 1001"/>
                <a:gd name="T10" fmla="*/ 1047 w 1676"/>
                <a:gd name="T11" fmla="*/ 548 h 1001"/>
                <a:gd name="T12" fmla="*/ 932 w 1676"/>
                <a:gd name="T13" fmla="*/ 598 h 1001"/>
                <a:gd name="T14" fmla="*/ 843 w 1676"/>
                <a:gd name="T15" fmla="*/ 645 h 1001"/>
                <a:gd name="T16" fmla="*/ 822 w 1676"/>
                <a:gd name="T17" fmla="*/ 668 h 1001"/>
                <a:gd name="T18" fmla="*/ 395 w 1676"/>
                <a:gd name="T19" fmla="*/ 991 h 1001"/>
                <a:gd name="T20" fmla="*/ 18 w 1676"/>
                <a:gd name="T21" fmla="*/ 631 h 1001"/>
                <a:gd name="T22" fmla="*/ 236 w 1676"/>
                <a:gd name="T23" fmla="*/ 200 h 1001"/>
                <a:gd name="T24" fmla="*/ 653 w 1676"/>
                <a:gd name="T25" fmla="*/ 55 h 1001"/>
                <a:gd name="T26" fmla="*/ 1163 w 1676"/>
                <a:gd name="T27" fmla="*/ 22 h 1001"/>
                <a:gd name="T28" fmla="*/ 1523 w 1676"/>
                <a:gd name="T29" fmla="*/ 5 h 1001"/>
                <a:gd name="T30" fmla="*/ 1565 w 1676"/>
                <a:gd name="T31" fmla="*/ 2 h 1001"/>
                <a:gd name="T32" fmla="*/ 1676 w 1676"/>
                <a:gd name="T33" fmla="*/ 59 h 1001"/>
                <a:gd name="T34" fmla="*/ 1676 w 1676"/>
                <a:gd name="T35" fmla="*/ 106 h 1001"/>
                <a:gd name="T36" fmla="*/ 1585 w 1676"/>
                <a:gd name="T37" fmla="*/ 88 h 1001"/>
                <a:gd name="T38" fmla="*/ 1463 w 1676"/>
                <a:gd name="T39" fmla="*/ 97 h 1001"/>
                <a:gd name="T40" fmla="*/ 1185 w 1676"/>
                <a:gd name="T41" fmla="*/ 110 h 1001"/>
                <a:gd name="T42" fmla="*/ 634 w 1676"/>
                <a:gd name="T43" fmla="*/ 146 h 1001"/>
                <a:gd name="T44" fmla="*/ 287 w 1676"/>
                <a:gd name="T45" fmla="*/ 273 h 1001"/>
                <a:gd name="T46" fmla="*/ 110 w 1676"/>
                <a:gd name="T47" fmla="*/ 511 h 1001"/>
                <a:gd name="T48" fmla="*/ 494 w 1676"/>
                <a:gd name="T49" fmla="*/ 897 h 1001"/>
                <a:gd name="T50" fmla="*/ 733 w 1676"/>
                <a:gd name="T51" fmla="*/ 657 h 1001"/>
                <a:gd name="T52" fmla="*/ 629 w 1676"/>
                <a:gd name="T53" fmla="*/ 616 h 1001"/>
                <a:gd name="T54" fmla="*/ 603 w 1676"/>
                <a:gd name="T55" fmla="*/ 565 h 1001"/>
                <a:gd name="T56" fmla="*/ 669 w 1676"/>
                <a:gd name="T57" fmla="*/ 538 h 1001"/>
                <a:gd name="T58" fmla="*/ 781 w 1676"/>
                <a:gd name="T59" fmla="*/ 567 h 1001"/>
                <a:gd name="T60" fmla="*/ 933 w 1676"/>
                <a:gd name="T61" fmla="*/ 471 h 1001"/>
                <a:gd name="T62" fmla="*/ 969 w 1676"/>
                <a:gd name="T63" fmla="*/ 456 h 1001"/>
                <a:gd name="T64" fmla="*/ 1038 w 1676"/>
                <a:gd name="T65" fmla="*/ 461 h 1001"/>
                <a:gd name="T66" fmla="*/ 1154 w 1676"/>
                <a:gd name="T67" fmla="*/ 371 h 1001"/>
                <a:gd name="T68" fmla="*/ 1245 w 1676"/>
                <a:gd name="T69" fmla="*/ 314 h 1001"/>
                <a:gd name="T70" fmla="*/ 1497 w 1676"/>
                <a:gd name="T71" fmla="*/ 213 h 1001"/>
                <a:gd name="T72" fmla="*/ 1585 w 1676"/>
                <a:gd name="T73" fmla="*/ 8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6" h="1001">
                  <a:moveTo>
                    <a:pt x="1676" y="106"/>
                  </a:moveTo>
                  <a:cubicBezTo>
                    <a:pt x="1666" y="127"/>
                    <a:pt x="1657" y="150"/>
                    <a:pt x="1645" y="170"/>
                  </a:cubicBezTo>
                  <a:cubicBezTo>
                    <a:pt x="1594" y="262"/>
                    <a:pt x="1514" y="322"/>
                    <a:pt x="1418" y="359"/>
                  </a:cubicBezTo>
                  <a:cubicBezTo>
                    <a:pt x="1368" y="377"/>
                    <a:pt x="1315" y="388"/>
                    <a:pt x="1262" y="400"/>
                  </a:cubicBezTo>
                  <a:cubicBezTo>
                    <a:pt x="1245" y="403"/>
                    <a:pt x="1236" y="410"/>
                    <a:pt x="1227" y="424"/>
                  </a:cubicBezTo>
                  <a:cubicBezTo>
                    <a:pt x="1184" y="490"/>
                    <a:pt x="1127" y="542"/>
                    <a:pt x="1047" y="548"/>
                  </a:cubicBezTo>
                  <a:cubicBezTo>
                    <a:pt x="999" y="551"/>
                    <a:pt x="966" y="569"/>
                    <a:pt x="932" y="598"/>
                  </a:cubicBezTo>
                  <a:cubicBezTo>
                    <a:pt x="907" y="619"/>
                    <a:pt x="873" y="629"/>
                    <a:pt x="843" y="645"/>
                  </a:cubicBezTo>
                  <a:cubicBezTo>
                    <a:pt x="834" y="650"/>
                    <a:pt x="824" y="659"/>
                    <a:pt x="822" y="668"/>
                  </a:cubicBezTo>
                  <a:cubicBezTo>
                    <a:pt x="779" y="870"/>
                    <a:pt x="607" y="1001"/>
                    <a:pt x="395" y="991"/>
                  </a:cubicBezTo>
                  <a:cubicBezTo>
                    <a:pt x="202" y="981"/>
                    <a:pt x="37" y="826"/>
                    <a:pt x="18" y="631"/>
                  </a:cubicBezTo>
                  <a:cubicBezTo>
                    <a:pt x="0" y="443"/>
                    <a:pt x="77" y="300"/>
                    <a:pt x="236" y="200"/>
                  </a:cubicBezTo>
                  <a:cubicBezTo>
                    <a:pt x="364" y="120"/>
                    <a:pt x="506" y="80"/>
                    <a:pt x="653" y="55"/>
                  </a:cubicBezTo>
                  <a:cubicBezTo>
                    <a:pt x="822" y="25"/>
                    <a:pt x="992" y="23"/>
                    <a:pt x="1163" y="22"/>
                  </a:cubicBezTo>
                  <a:cubicBezTo>
                    <a:pt x="1283" y="22"/>
                    <a:pt x="1403" y="11"/>
                    <a:pt x="1523" y="5"/>
                  </a:cubicBezTo>
                  <a:cubicBezTo>
                    <a:pt x="1537" y="4"/>
                    <a:pt x="1551" y="3"/>
                    <a:pt x="1565" y="2"/>
                  </a:cubicBezTo>
                  <a:cubicBezTo>
                    <a:pt x="1613" y="0"/>
                    <a:pt x="1652" y="14"/>
                    <a:pt x="1676" y="59"/>
                  </a:cubicBezTo>
                  <a:cubicBezTo>
                    <a:pt x="1676" y="74"/>
                    <a:pt x="1676" y="90"/>
                    <a:pt x="1676" y="106"/>
                  </a:cubicBezTo>
                  <a:close/>
                  <a:moveTo>
                    <a:pt x="1585" y="88"/>
                  </a:moveTo>
                  <a:cubicBezTo>
                    <a:pt x="1542" y="91"/>
                    <a:pt x="1502" y="95"/>
                    <a:pt x="1463" y="97"/>
                  </a:cubicBezTo>
                  <a:cubicBezTo>
                    <a:pt x="1370" y="102"/>
                    <a:pt x="1278" y="110"/>
                    <a:pt x="1185" y="110"/>
                  </a:cubicBezTo>
                  <a:cubicBezTo>
                    <a:pt x="1000" y="109"/>
                    <a:pt x="816" y="111"/>
                    <a:pt x="634" y="146"/>
                  </a:cubicBezTo>
                  <a:cubicBezTo>
                    <a:pt x="512" y="170"/>
                    <a:pt x="393" y="205"/>
                    <a:pt x="287" y="273"/>
                  </a:cubicBezTo>
                  <a:cubicBezTo>
                    <a:pt x="199" y="330"/>
                    <a:pt x="132" y="401"/>
                    <a:pt x="110" y="511"/>
                  </a:cubicBezTo>
                  <a:cubicBezTo>
                    <a:pt x="62" y="747"/>
                    <a:pt x="259" y="946"/>
                    <a:pt x="494" y="897"/>
                  </a:cubicBezTo>
                  <a:cubicBezTo>
                    <a:pt x="614" y="872"/>
                    <a:pt x="719" y="766"/>
                    <a:pt x="733" y="657"/>
                  </a:cubicBezTo>
                  <a:cubicBezTo>
                    <a:pt x="698" y="643"/>
                    <a:pt x="663" y="630"/>
                    <a:pt x="629" y="616"/>
                  </a:cubicBezTo>
                  <a:cubicBezTo>
                    <a:pt x="608" y="606"/>
                    <a:pt x="598" y="589"/>
                    <a:pt x="603" y="565"/>
                  </a:cubicBezTo>
                  <a:cubicBezTo>
                    <a:pt x="610" y="535"/>
                    <a:pt x="639" y="523"/>
                    <a:pt x="669" y="538"/>
                  </a:cubicBezTo>
                  <a:cubicBezTo>
                    <a:pt x="704" y="556"/>
                    <a:pt x="740" y="570"/>
                    <a:pt x="781" y="567"/>
                  </a:cubicBezTo>
                  <a:cubicBezTo>
                    <a:pt x="848" y="562"/>
                    <a:pt x="897" y="526"/>
                    <a:pt x="933" y="471"/>
                  </a:cubicBezTo>
                  <a:cubicBezTo>
                    <a:pt x="943" y="456"/>
                    <a:pt x="952" y="453"/>
                    <a:pt x="969" y="456"/>
                  </a:cubicBezTo>
                  <a:cubicBezTo>
                    <a:pt x="992" y="461"/>
                    <a:pt x="1016" y="465"/>
                    <a:pt x="1038" y="461"/>
                  </a:cubicBezTo>
                  <a:cubicBezTo>
                    <a:pt x="1093" y="454"/>
                    <a:pt x="1133" y="419"/>
                    <a:pt x="1154" y="371"/>
                  </a:cubicBezTo>
                  <a:cubicBezTo>
                    <a:pt x="1174" y="328"/>
                    <a:pt x="1203" y="318"/>
                    <a:pt x="1245" y="314"/>
                  </a:cubicBezTo>
                  <a:cubicBezTo>
                    <a:pt x="1338" y="304"/>
                    <a:pt x="1424" y="274"/>
                    <a:pt x="1497" y="213"/>
                  </a:cubicBezTo>
                  <a:cubicBezTo>
                    <a:pt x="1536" y="181"/>
                    <a:pt x="1567" y="142"/>
                    <a:pt x="1585"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2" name="Freeform 156">
              <a:extLst>
                <a:ext uri="{FF2B5EF4-FFF2-40B4-BE49-F238E27FC236}">
                  <a16:creationId xmlns:a16="http://schemas.microsoft.com/office/drawing/2014/main" id="{4B423E4B-8BF5-4323-940F-ADE62A126C55}"/>
                </a:ext>
              </a:extLst>
            </p:cNvPr>
            <p:cNvSpPr>
              <a:spLocks/>
            </p:cNvSpPr>
            <p:nvPr/>
          </p:nvSpPr>
          <p:spPr bwMode="auto">
            <a:xfrm>
              <a:off x="1466" y="450"/>
              <a:ext cx="1777" cy="2338"/>
            </a:xfrm>
            <a:custGeom>
              <a:avLst/>
              <a:gdLst>
                <a:gd name="T0" fmla="*/ 1119 w 1180"/>
                <a:gd name="T1" fmla="*/ 1551 h 1551"/>
                <a:gd name="T2" fmla="*/ 1093 w 1180"/>
                <a:gd name="T3" fmla="*/ 1493 h 1551"/>
                <a:gd name="T4" fmla="*/ 1093 w 1180"/>
                <a:gd name="T5" fmla="*/ 1056 h 1551"/>
                <a:gd name="T6" fmla="*/ 1093 w 1180"/>
                <a:gd name="T7" fmla="*/ 1038 h 1551"/>
                <a:gd name="T8" fmla="*/ 1083 w 1180"/>
                <a:gd name="T9" fmla="*/ 1020 h 1551"/>
                <a:gd name="T10" fmla="*/ 1066 w 1180"/>
                <a:gd name="T11" fmla="*/ 1028 h 1551"/>
                <a:gd name="T12" fmla="*/ 972 w 1180"/>
                <a:gd name="T13" fmla="*/ 1106 h 1551"/>
                <a:gd name="T14" fmla="*/ 202 w 1180"/>
                <a:gd name="T15" fmla="*/ 1063 h 1551"/>
                <a:gd name="T16" fmla="*/ 6 w 1180"/>
                <a:gd name="T17" fmla="*/ 680 h 1551"/>
                <a:gd name="T18" fmla="*/ 0 w 1180"/>
                <a:gd name="T19" fmla="*/ 656 h 1551"/>
                <a:gd name="T20" fmla="*/ 0 w 1180"/>
                <a:gd name="T21" fmla="*/ 510 h 1551"/>
                <a:gd name="T22" fmla="*/ 6 w 1180"/>
                <a:gd name="T23" fmla="*/ 478 h 1551"/>
                <a:gd name="T24" fmla="*/ 155 w 1180"/>
                <a:gd name="T25" fmla="*/ 130 h 1551"/>
                <a:gd name="T26" fmla="*/ 302 w 1180"/>
                <a:gd name="T27" fmla="*/ 0 h 1551"/>
                <a:gd name="T28" fmla="*/ 338 w 1180"/>
                <a:gd name="T29" fmla="*/ 0 h 1551"/>
                <a:gd name="T30" fmla="*/ 327 w 1180"/>
                <a:gd name="T31" fmla="*/ 90 h 1551"/>
                <a:gd name="T32" fmla="*/ 93 w 1180"/>
                <a:gd name="T33" fmla="*/ 485 h 1551"/>
                <a:gd name="T34" fmla="*/ 154 w 1180"/>
                <a:gd name="T35" fmla="*/ 863 h 1551"/>
                <a:gd name="T36" fmla="*/ 655 w 1180"/>
                <a:gd name="T37" fmla="*/ 1128 h 1551"/>
                <a:gd name="T38" fmla="*/ 1011 w 1180"/>
                <a:gd name="T39" fmla="*/ 959 h 1551"/>
                <a:gd name="T40" fmla="*/ 1116 w 1180"/>
                <a:gd name="T41" fmla="*/ 937 h 1551"/>
                <a:gd name="T42" fmla="*/ 1179 w 1180"/>
                <a:gd name="T43" fmla="*/ 1027 h 1551"/>
                <a:gd name="T44" fmla="*/ 1179 w 1180"/>
                <a:gd name="T45" fmla="*/ 1505 h 1551"/>
                <a:gd name="T46" fmla="*/ 1155 w 1180"/>
                <a:gd name="T47" fmla="*/ 1551 h 1551"/>
                <a:gd name="T48" fmla="*/ 1119 w 1180"/>
                <a:gd name="T49" fmla="*/ 1551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1551">
                  <a:moveTo>
                    <a:pt x="1119" y="1551"/>
                  </a:moveTo>
                  <a:cubicBezTo>
                    <a:pt x="1099" y="1537"/>
                    <a:pt x="1093" y="1518"/>
                    <a:pt x="1093" y="1493"/>
                  </a:cubicBezTo>
                  <a:cubicBezTo>
                    <a:pt x="1094" y="1348"/>
                    <a:pt x="1093" y="1202"/>
                    <a:pt x="1093" y="1056"/>
                  </a:cubicBezTo>
                  <a:cubicBezTo>
                    <a:pt x="1093" y="1050"/>
                    <a:pt x="1095" y="1044"/>
                    <a:pt x="1093" y="1038"/>
                  </a:cubicBezTo>
                  <a:cubicBezTo>
                    <a:pt x="1091" y="1032"/>
                    <a:pt x="1088" y="1024"/>
                    <a:pt x="1083" y="1020"/>
                  </a:cubicBezTo>
                  <a:cubicBezTo>
                    <a:pt x="1080" y="1018"/>
                    <a:pt x="1071" y="1024"/>
                    <a:pt x="1066" y="1028"/>
                  </a:cubicBezTo>
                  <a:cubicBezTo>
                    <a:pt x="1035" y="1054"/>
                    <a:pt x="1006" y="1083"/>
                    <a:pt x="972" y="1106"/>
                  </a:cubicBezTo>
                  <a:cubicBezTo>
                    <a:pt x="739" y="1269"/>
                    <a:pt x="408" y="1251"/>
                    <a:pt x="202" y="1063"/>
                  </a:cubicBezTo>
                  <a:cubicBezTo>
                    <a:pt x="90" y="960"/>
                    <a:pt x="28" y="830"/>
                    <a:pt x="6" y="680"/>
                  </a:cubicBezTo>
                  <a:cubicBezTo>
                    <a:pt x="5" y="672"/>
                    <a:pt x="2" y="664"/>
                    <a:pt x="0" y="656"/>
                  </a:cubicBezTo>
                  <a:cubicBezTo>
                    <a:pt x="0" y="607"/>
                    <a:pt x="0" y="559"/>
                    <a:pt x="0" y="510"/>
                  </a:cubicBezTo>
                  <a:cubicBezTo>
                    <a:pt x="2" y="499"/>
                    <a:pt x="5" y="489"/>
                    <a:pt x="6" y="478"/>
                  </a:cubicBezTo>
                  <a:cubicBezTo>
                    <a:pt x="24" y="348"/>
                    <a:pt x="68" y="228"/>
                    <a:pt x="155" y="130"/>
                  </a:cubicBezTo>
                  <a:cubicBezTo>
                    <a:pt x="198" y="82"/>
                    <a:pt x="253" y="43"/>
                    <a:pt x="302" y="0"/>
                  </a:cubicBezTo>
                  <a:cubicBezTo>
                    <a:pt x="314" y="0"/>
                    <a:pt x="326" y="0"/>
                    <a:pt x="338" y="0"/>
                  </a:cubicBezTo>
                  <a:cubicBezTo>
                    <a:pt x="375" y="38"/>
                    <a:pt x="372" y="60"/>
                    <a:pt x="327" y="90"/>
                  </a:cubicBezTo>
                  <a:cubicBezTo>
                    <a:pt x="188" y="185"/>
                    <a:pt x="116" y="321"/>
                    <a:pt x="93" y="485"/>
                  </a:cubicBezTo>
                  <a:cubicBezTo>
                    <a:pt x="75" y="616"/>
                    <a:pt x="91" y="744"/>
                    <a:pt x="154" y="863"/>
                  </a:cubicBezTo>
                  <a:cubicBezTo>
                    <a:pt x="257" y="1058"/>
                    <a:pt x="458" y="1144"/>
                    <a:pt x="655" y="1128"/>
                  </a:cubicBezTo>
                  <a:cubicBezTo>
                    <a:pt x="794" y="1116"/>
                    <a:pt x="913" y="1061"/>
                    <a:pt x="1011" y="959"/>
                  </a:cubicBezTo>
                  <a:cubicBezTo>
                    <a:pt x="1040" y="929"/>
                    <a:pt x="1077" y="922"/>
                    <a:pt x="1116" y="937"/>
                  </a:cubicBezTo>
                  <a:cubicBezTo>
                    <a:pt x="1156" y="953"/>
                    <a:pt x="1179" y="984"/>
                    <a:pt x="1179" y="1027"/>
                  </a:cubicBezTo>
                  <a:cubicBezTo>
                    <a:pt x="1180" y="1186"/>
                    <a:pt x="1180" y="1346"/>
                    <a:pt x="1179" y="1505"/>
                  </a:cubicBezTo>
                  <a:cubicBezTo>
                    <a:pt x="1179" y="1521"/>
                    <a:pt x="1163" y="1536"/>
                    <a:pt x="1155" y="1551"/>
                  </a:cubicBezTo>
                  <a:cubicBezTo>
                    <a:pt x="1143" y="1551"/>
                    <a:pt x="1131" y="1551"/>
                    <a:pt x="1119" y="15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grpSp>
      <p:grpSp>
        <p:nvGrpSpPr>
          <p:cNvPr id="43" name="Group 42">
            <a:extLst>
              <a:ext uri="{FF2B5EF4-FFF2-40B4-BE49-F238E27FC236}">
                <a16:creationId xmlns:a16="http://schemas.microsoft.com/office/drawing/2014/main" id="{BDD1E98B-5CDB-4328-B699-ED81B253CC95}"/>
              </a:ext>
            </a:extLst>
          </p:cNvPr>
          <p:cNvGrpSpPr>
            <a:grpSpLocks noChangeAspect="1"/>
          </p:cNvGrpSpPr>
          <p:nvPr/>
        </p:nvGrpSpPr>
        <p:grpSpPr bwMode="auto">
          <a:xfrm>
            <a:off x="858669" y="5092317"/>
            <a:ext cx="565310" cy="580164"/>
            <a:chOff x="-3490" y="-142"/>
            <a:chExt cx="3235" cy="3320"/>
          </a:xfrm>
          <a:solidFill>
            <a:schemeClr val="tx1"/>
          </a:solidFill>
        </p:grpSpPr>
        <p:sp>
          <p:nvSpPr>
            <p:cNvPr id="44" name="Freeform 5">
              <a:extLst>
                <a:ext uri="{FF2B5EF4-FFF2-40B4-BE49-F238E27FC236}">
                  <a16:creationId xmlns:a16="http://schemas.microsoft.com/office/drawing/2014/main" id="{9507D11E-F01E-4FB4-B5E5-D31D980B34A2}"/>
                </a:ext>
              </a:extLst>
            </p:cNvPr>
            <p:cNvSpPr>
              <a:spLocks/>
            </p:cNvSpPr>
            <p:nvPr/>
          </p:nvSpPr>
          <p:spPr bwMode="auto">
            <a:xfrm>
              <a:off x="-3490" y="-142"/>
              <a:ext cx="3235" cy="3320"/>
            </a:xfrm>
            <a:custGeom>
              <a:avLst/>
              <a:gdLst>
                <a:gd name="T0" fmla="*/ 3639 w 3776"/>
                <a:gd name="T1" fmla="*/ 891 h 3874"/>
                <a:gd name="T2" fmla="*/ 2442 w 3776"/>
                <a:gd name="T3" fmla="*/ 567 h 3874"/>
                <a:gd name="T4" fmla="*/ 1317 w 3776"/>
                <a:gd name="T5" fmla="*/ 718 h 3874"/>
                <a:gd name="T6" fmla="*/ 218 w 3776"/>
                <a:gd name="T7" fmla="*/ 592 h 3874"/>
                <a:gd name="T8" fmla="*/ 74 w 3776"/>
                <a:gd name="T9" fmla="*/ 1484 h 3874"/>
                <a:gd name="T10" fmla="*/ 112 w 3776"/>
                <a:gd name="T11" fmla="*/ 2585 h 3874"/>
                <a:gd name="T12" fmla="*/ 1334 w 3776"/>
                <a:gd name="T13" fmla="*/ 3059 h 3874"/>
                <a:gd name="T14" fmla="*/ 890 w 3776"/>
                <a:gd name="T15" fmla="*/ 2721 h 3874"/>
                <a:gd name="T16" fmla="*/ 819 w 3776"/>
                <a:gd name="T17" fmla="*/ 1390 h 3874"/>
                <a:gd name="T18" fmla="*/ 1333 w 3776"/>
                <a:gd name="T19" fmla="*/ 1376 h 3874"/>
                <a:gd name="T20" fmla="*/ 1527 w 3776"/>
                <a:gd name="T21" fmla="*/ 1744 h 3874"/>
                <a:gd name="T22" fmla="*/ 2472 w 3776"/>
                <a:gd name="T23" fmla="*/ 1322 h 3874"/>
                <a:gd name="T24" fmla="*/ 2550 w 3776"/>
                <a:gd name="T25" fmla="*/ 1891 h 3874"/>
                <a:gd name="T26" fmla="*/ 2941 w 3776"/>
                <a:gd name="T27" fmla="*/ 1698 h 3874"/>
                <a:gd name="T28" fmla="*/ 2643 w 3776"/>
                <a:gd name="T29" fmla="*/ 1531 h 3874"/>
                <a:gd name="T30" fmla="*/ 2820 w 3776"/>
                <a:gd name="T31" fmla="*/ 2571 h 3874"/>
                <a:gd name="T32" fmla="*/ 2453 w 3776"/>
                <a:gd name="T33" fmla="*/ 2431 h 3874"/>
                <a:gd name="T34" fmla="*/ 1738 w 3776"/>
                <a:gd name="T35" fmla="*/ 2502 h 3874"/>
                <a:gd name="T36" fmla="*/ 1965 w 3776"/>
                <a:gd name="T37" fmla="*/ 2381 h 3874"/>
                <a:gd name="T38" fmla="*/ 2259 w 3776"/>
                <a:gd name="T39" fmla="*/ 2281 h 3874"/>
                <a:gd name="T40" fmla="*/ 2612 w 3776"/>
                <a:gd name="T41" fmla="*/ 2614 h 3874"/>
                <a:gd name="T42" fmla="*/ 2684 w 3776"/>
                <a:gd name="T43" fmla="*/ 2036 h 3874"/>
                <a:gd name="T44" fmla="*/ 2147 w 3776"/>
                <a:gd name="T45" fmla="*/ 1478 h 3874"/>
                <a:gd name="T46" fmla="*/ 1816 w 3776"/>
                <a:gd name="T47" fmla="*/ 1573 h 3874"/>
                <a:gd name="T48" fmla="*/ 1081 w 3776"/>
                <a:gd name="T49" fmla="*/ 1633 h 3874"/>
                <a:gd name="T50" fmla="*/ 998 w 3776"/>
                <a:gd name="T51" fmla="*/ 1951 h 3874"/>
                <a:gd name="T52" fmla="*/ 1015 w 3776"/>
                <a:gd name="T53" fmla="*/ 2183 h 3874"/>
                <a:gd name="T54" fmla="*/ 1301 w 3776"/>
                <a:gd name="T55" fmla="*/ 2449 h 3874"/>
                <a:gd name="T56" fmla="*/ 1528 w 3776"/>
                <a:gd name="T57" fmla="*/ 2258 h 3874"/>
                <a:gd name="T58" fmla="*/ 1085 w 3776"/>
                <a:gd name="T59" fmla="*/ 2653 h 3874"/>
                <a:gd name="T60" fmla="*/ 1481 w 3776"/>
                <a:gd name="T61" fmla="*/ 2549 h 3874"/>
                <a:gd name="T62" fmla="*/ 1488 w 3776"/>
                <a:gd name="T63" fmla="*/ 3332 h 3874"/>
                <a:gd name="T64" fmla="*/ 2127 w 3776"/>
                <a:gd name="T65" fmla="*/ 3608 h 3874"/>
                <a:gd name="T66" fmla="*/ 1629 w 3776"/>
                <a:gd name="T67" fmla="*/ 3773 h 3874"/>
                <a:gd name="T68" fmla="*/ 2383 w 3776"/>
                <a:gd name="T69" fmla="*/ 2855 h 3874"/>
                <a:gd name="T70" fmla="*/ 2955 w 3776"/>
                <a:gd name="T71" fmla="*/ 2955 h 3874"/>
                <a:gd name="T72" fmla="*/ 2983 w 3776"/>
                <a:gd name="T73" fmla="*/ 2144 h 3874"/>
                <a:gd name="T74" fmla="*/ 3344 w 3776"/>
                <a:gd name="T75" fmla="*/ 714 h 3874"/>
                <a:gd name="T76" fmla="*/ 2892 w 3776"/>
                <a:gd name="T77" fmla="*/ 1054 h 3874"/>
                <a:gd name="T78" fmla="*/ 1816 w 3776"/>
                <a:gd name="T79" fmla="*/ 1214 h 3874"/>
                <a:gd name="T80" fmla="*/ 743 w 3776"/>
                <a:gd name="T81" fmla="*/ 1228 h 3874"/>
                <a:gd name="T82" fmla="*/ 713 w 3776"/>
                <a:gd name="T83" fmla="*/ 1364 h 3874"/>
                <a:gd name="T84" fmla="*/ 678 w 3776"/>
                <a:gd name="T85" fmla="*/ 2155 h 3874"/>
                <a:gd name="T86" fmla="*/ 819 w 3776"/>
                <a:gd name="T87" fmla="*/ 2636 h 3874"/>
                <a:gd name="T88" fmla="*/ 269 w 3776"/>
                <a:gd name="T89" fmla="*/ 1782 h 3874"/>
                <a:gd name="T90" fmla="*/ 231 w 3776"/>
                <a:gd name="T91" fmla="*/ 1405 h 3874"/>
                <a:gd name="T92" fmla="*/ 473 w 3776"/>
                <a:gd name="T93" fmla="*/ 502 h 3874"/>
                <a:gd name="T94" fmla="*/ 1048 w 3776"/>
                <a:gd name="T95" fmla="*/ 612 h 3874"/>
                <a:gd name="T96" fmla="*/ 1848 w 3776"/>
                <a:gd name="T97" fmla="*/ 837 h 3874"/>
                <a:gd name="T98" fmla="*/ 2517 w 3776"/>
                <a:gd name="T99" fmla="*/ 637 h 3874"/>
                <a:gd name="T100" fmla="*/ 3590 w 3776"/>
                <a:gd name="T101" fmla="*/ 478 h 3874"/>
                <a:gd name="T102" fmla="*/ 3429 w 3776"/>
                <a:gd name="T103" fmla="*/ 2254 h 3874"/>
                <a:gd name="T104" fmla="*/ 3335 w 3776"/>
                <a:gd name="T105" fmla="*/ 3048 h 3874"/>
                <a:gd name="T106" fmla="*/ 2538 w 3776"/>
                <a:gd name="T107" fmla="*/ 3304 h 3874"/>
                <a:gd name="T108" fmla="*/ 1809 w 3776"/>
                <a:gd name="T109" fmla="*/ 3108 h 3874"/>
                <a:gd name="T110" fmla="*/ 3322 w 3776"/>
                <a:gd name="T111" fmla="*/ 3221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76" h="3874">
                  <a:moveTo>
                    <a:pt x="3538" y="2269"/>
                  </a:moveTo>
                  <a:cubicBezTo>
                    <a:pt x="3551" y="2236"/>
                    <a:pt x="3567" y="2204"/>
                    <a:pt x="3578" y="2171"/>
                  </a:cubicBezTo>
                  <a:cubicBezTo>
                    <a:pt x="3640" y="1982"/>
                    <a:pt x="3609" y="1804"/>
                    <a:pt x="3517" y="1633"/>
                  </a:cubicBezTo>
                  <a:cubicBezTo>
                    <a:pt x="3507" y="1614"/>
                    <a:pt x="3500" y="1600"/>
                    <a:pt x="3517" y="1578"/>
                  </a:cubicBezTo>
                  <a:cubicBezTo>
                    <a:pt x="3678" y="1371"/>
                    <a:pt x="3708" y="1138"/>
                    <a:pt x="3639" y="891"/>
                  </a:cubicBezTo>
                  <a:cubicBezTo>
                    <a:pt x="3619" y="820"/>
                    <a:pt x="3618" y="763"/>
                    <a:pt x="3649" y="694"/>
                  </a:cubicBezTo>
                  <a:cubicBezTo>
                    <a:pt x="3716" y="540"/>
                    <a:pt x="3710" y="388"/>
                    <a:pt x="3596" y="251"/>
                  </a:cubicBezTo>
                  <a:cubicBezTo>
                    <a:pt x="3431" y="53"/>
                    <a:pt x="2983" y="0"/>
                    <a:pt x="2821" y="348"/>
                  </a:cubicBezTo>
                  <a:cubicBezTo>
                    <a:pt x="2815" y="361"/>
                    <a:pt x="2798" y="377"/>
                    <a:pt x="2785" y="377"/>
                  </a:cubicBezTo>
                  <a:cubicBezTo>
                    <a:pt x="2638" y="382"/>
                    <a:pt x="2528" y="452"/>
                    <a:pt x="2442" y="567"/>
                  </a:cubicBezTo>
                  <a:cubicBezTo>
                    <a:pt x="2429" y="585"/>
                    <a:pt x="2418" y="589"/>
                    <a:pt x="2395" y="581"/>
                  </a:cubicBezTo>
                  <a:cubicBezTo>
                    <a:pt x="2208" y="510"/>
                    <a:pt x="2038" y="545"/>
                    <a:pt x="1882" y="666"/>
                  </a:cubicBezTo>
                  <a:cubicBezTo>
                    <a:pt x="1849" y="692"/>
                    <a:pt x="1819" y="722"/>
                    <a:pt x="1787" y="751"/>
                  </a:cubicBezTo>
                  <a:cubicBezTo>
                    <a:pt x="1721" y="698"/>
                    <a:pt x="1645" y="669"/>
                    <a:pt x="1562" y="677"/>
                  </a:cubicBezTo>
                  <a:cubicBezTo>
                    <a:pt x="1481" y="684"/>
                    <a:pt x="1402" y="703"/>
                    <a:pt x="1317" y="718"/>
                  </a:cubicBezTo>
                  <a:cubicBezTo>
                    <a:pt x="1319" y="721"/>
                    <a:pt x="1316" y="717"/>
                    <a:pt x="1313" y="713"/>
                  </a:cubicBezTo>
                  <a:cubicBezTo>
                    <a:pt x="1202" y="535"/>
                    <a:pt x="1061" y="474"/>
                    <a:pt x="852" y="510"/>
                  </a:cubicBezTo>
                  <a:cubicBezTo>
                    <a:pt x="838" y="512"/>
                    <a:pt x="820" y="503"/>
                    <a:pt x="807" y="494"/>
                  </a:cubicBezTo>
                  <a:cubicBezTo>
                    <a:pt x="774" y="472"/>
                    <a:pt x="747" y="442"/>
                    <a:pt x="712" y="424"/>
                  </a:cubicBezTo>
                  <a:cubicBezTo>
                    <a:pt x="542" y="336"/>
                    <a:pt x="315" y="415"/>
                    <a:pt x="218" y="592"/>
                  </a:cubicBezTo>
                  <a:cubicBezTo>
                    <a:pt x="156" y="707"/>
                    <a:pt x="156" y="828"/>
                    <a:pt x="185" y="951"/>
                  </a:cubicBezTo>
                  <a:cubicBezTo>
                    <a:pt x="188" y="964"/>
                    <a:pt x="190" y="983"/>
                    <a:pt x="183" y="992"/>
                  </a:cubicBezTo>
                  <a:cubicBezTo>
                    <a:pt x="111" y="1088"/>
                    <a:pt x="115" y="1191"/>
                    <a:pt x="152" y="1297"/>
                  </a:cubicBezTo>
                  <a:cubicBezTo>
                    <a:pt x="161" y="1321"/>
                    <a:pt x="157" y="1334"/>
                    <a:pt x="142" y="1355"/>
                  </a:cubicBezTo>
                  <a:cubicBezTo>
                    <a:pt x="115" y="1395"/>
                    <a:pt x="87" y="1438"/>
                    <a:pt x="74" y="1484"/>
                  </a:cubicBezTo>
                  <a:cubicBezTo>
                    <a:pt x="50" y="1573"/>
                    <a:pt x="78" y="1656"/>
                    <a:pt x="120" y="1736"/>
                  </a:cubicBezTo>
                  <a:cubicBezTo>
                    <a:pt x="126" y="1748"/>
                    <a:pt x="130" y="1769"/>
                    <a:pt x="124" y="1778"/>
                  </a:cubicBezTo>
                  <a:cubicBezTo>
                    <a:pt x="0" y="1951"/>
                    <a:pt x="56" y="2142"/>
                    <a:pt x="152" y="2261"/>
                  </a:cubicBezTo>
                  <a:cubicBezTo>
                    <a:pt x="160" y="2271"/>
                    <a:pt x="165" y="2292"/>
                    <a:pt x="160" y="2302"/>
                  </a:cubicBezTo>
                  <a:cubicBezTo>
                    <a:pt x="112" y="2391"/>
                    <a:pt x="104" y="2487"/>
                    <a:pt x="112" y="2585"/>
                  </a:cubicBezTo>
                  <a:cubicBezTo>
                    <a:pt x="127" y="2767"/>
                    <a:pt x="252" y="2904"/>
                    <a:pt x="430" y="2933"/>
                  </a:cubicBezTo>
                  <a:cubicBezTo>
                    <a:pt x="509" y="2946"/>
                    <a:pt x="589" y="2943"/>
                    <a:pt x="665" y="2914"/>
                  </a:cubicBezTo>
                  <a:cubicBezTo>
                    <a:pt x="694" y="2903"/>
                    <a:pt x="711" y="2908"/>
                    <a:pt x="736" y="2929"/>
                  </a:cubicBezTo>
                  <a:cubicBezTo>
                    <a:pt x="789" y="2973"/>
                    <a:pt x="845" y="3017"/>
                    <a:pt x="907" y="3047"/>
                  </a:cubicBezTo>
                  <a:cubicBezTo>
                    <a:pt x="1046" y="3114"/>
                    <a:pt x="1191" y="3090"/>
                    <a:pt x="1334" y="3059"/>
                  </a:cubicBezTo>
                  <a:cubicBezTo>
                    <a:pt x="1361" y="3053"/>
                    <a:pt x="1373" y="3029"/>
                    <a:pt x="1367" y="3001"/>
                  </a:cubicBezTo>
                  <a:cubicBezTo>
                    <a:pt x="1360" y="2973"/>
                    <a:pt x="1339" y="2960"/>
                    <a:pt x="1311" y="2964"/>
                  </a:cubicBezTo>
                  <a:cubicBezTo>
                    <a:pt x="1274" y="2969"/>
                    <a:pt x="1238" y="2977"/>
                    <a:pt x="1202" y="2983"/>
                  </a:cubicBezTo>
                  <a:cubicBezTo>
                    <a:pt x="1044" y="3007"/>
                    <a:pt x="907" y="2969"/>
                    <a:pt x="799" y="2853"/>
                  </a:cubicBezTo>
                  <a:cubicBezTo>
                    <a:pt x="831" y="2808"/>
                    <a:pt x="869" y="2768"/>
                    <a:pt x="890" y="2721"/>
                  </a:cubicBezTo>
                  <a:cubicBezTo>
                    <a:pt x="969" y="2549"/>
                    <a:pt x="935" y="2388"/>
                    <a:pt x="834" y="2235"/>
                  </a:cubicBezTo>
                  <a:cubicBezTo>
                    <a:pt x="826" y="2223"/>
                    <a:pt x="820" y="2202"/>
                    <a:pt x="824" y="2189"/>
                  </a:cubicBezTo>
                  <a:cubicBezTo>
                    <a:pt x="876" y="2046"/>
                    <a:pt x="850" y="1914"/>
                    <a:pt x="768" y="1791"/>
                  </a:cubicBezTo>
                  <a:cubicBezTo>
                    <a:pt x="754" y="1770"/>
                    <a:pt x="752" y="1755"/>
                    <a:pt x="764" y="1733"/>
                  </a:cubicBezTo>
                  <a:cubicBezTo>
                    <a:pt x="820" y="1625"/>
                    <a:pt x="839" y="1510"/>
                    <a:pt x="819" y="1390"/>
                  </a:cubicBezTo>
                  <a:cubicBezTo>
                    <a:pt x="815" y="1370"/>
                    <a:pt x="812" y="1351"/>
                    <a:pt x="811" y="1342"/>
                  </a:cubicBezTo>
                  <a:cubicBezTo>
                    <a:pt x="905" y="1305"/>
                    <a:pt x="994" y="1269"/>
                    <a:pt x="1087" y="1232"/>
                  </a:cubicBezTo>
                  <a:cubicBezTo>
                    <a:pt x="1119" y="1252"/>
                    <a:pt x="1158" y="1281"/>
                    <a:pt x="1200" y="1302"/>
                  </a:cubicBezTo>
                  <a:cubicBezTo>
                    <a:pt x="1243" y="1323"/>
                    <a:pt x="1289" y="1336"/>
                    <a:pt x="1335" y="1353"/>
                  </a:cubicBezTo>
                  <a:cubicBezTo>
                    <a:pt x="1334" y="1360"/>
                    <a:pt x="1335" y="1368"/>
                    <a:pt x="1333" y="1376"/>
                  </a:cubicBezTo>
                  <a:cubicBezTo>
                    <a:pt x="1288" y="1684"/>
                    <a:pt x="1467" y="1888"/>
                    <a:pt x="1715" y="1993"/>
                  </a:cubicBezTo>
                  <a:cubicBezTo>
                    <a:pt x="1744" y="2006"/>
                    <a:pt x="1767" y="1995"/>
                    <a:pt x="1779" y="1968"/>
                  </a:cubicBezTo>
                  <a:cubicBezTo>
                    <a:pt x="1791" y="1941"/>
                    <a:pt x="1781" y="1920"/>
                    <a:pt x="1757" y="1905"/>
                  </a:cubicBezTo>
                  <a:cubicBezTo>
                    <a:pt x="1747" y="1899"/>
                    <a:pt x="1737" y="1896"/>
                    <a:pt x="1727" y="1891"/>
                  </a:cubicBezTo>
                  <a:cubicBezTo>
                    <a:pt x="1651" y="1854"/>
                    <a:pt x="1582" y="1809"/>
                    <a:pt x="1527" y="1744"/>
                  </a:cubicBezTo>
                  <a:cubicBezTo>
                    <a:pt x="1432" y="1631"/>
                    <a:pt x="1406" y="1503"/>
                    <a:pt x="1436" y="1362"/>
                  </a:cubicBezTo>
                  <a:cubicBezTo>
                    <a:pt x="1495" y="1354"/>
                    <a:pt x="1550" y="1344"/>
                    <a:pt x="1606" y="1339"/>
                  </a:cubicBezTo>
                  <a:cubicBezTo>
                    <a:pt x="1631" y="1337"/>
                    <a:pt x="1660" y="1337"/>
                    <a:pt x="1683" y="1347"/>
                  </a:cubicBezTo>
                  <a:cubicBezTo>
                    <a:pt x="1887" y="1437"/>
                    <a:pt x="2093" y="1447"/>
                    <a:pt x="2292" y="1339"/>
                  </a:cubicBezTo>
                  <a:cubicBezTo>
                    <a:pt x="2354" y="1305"/>
                    <a:pt x="2408" y="1321"/>
                    <a:pt x="2472" y="1322"/>
                  </a:cubicBezTo>
                  <a:cubicBezTo>
                    <a:pt x="2460" y="1339"/>
                    <a:pt x="2452" y="1350"/>
                    <a:pt x="2445" y="1361"/>
                  </a:cubicBezTo>
                  <a:cubicBezTo>
                    <a:pt x="2372" y="1464"/>
                    <a:pt x="2340" y="1576"/>
                    <a:pt x="2362" y="1702"/>
                  </a:cubicBezTo>
                  <a:cubicBezTo>
                    <a:pt x="2378" y="1791"/>
                    <a:pt x="2416" y="1871"/>
                    <a:pt x="2468" y="1945"/>
                  </a:cubicBezTo>
                  <a:cubicBezTo>
                    <a:pt x="2485" y="1969"/>
                    <a:pt x="2510" y="1976"/>
                    <a:pt x="2536" y="1959"/>
                  </a:cubicBezTo>
                  <a:cubicBezTo>
                    <a:pt x="2562" y="1942"/>
                    <a:pt x="2565" y="1917"/>
                    <a:pt x="2550" y="1891"/>
                  </a:cubicBezTo>
                  <a:cubicBezTo>
                    <a:pt x="2543" y="1878"/>
                    <a:pt x="2534" y="1865"/>
                    <a:pt x="2526" y="1852"/>
                  </a:cubicBezTo>
                  <a:cubicBezTo>
                    <a:pt x="2402" y="1647"/>
                    <a:pt x="2442" y="1443"/>
                    <a:pt x="2641" y="1308"/>
                  </a:cubicBezTo>
                  <a:cubicBezTo>
                    <a:pt x="2702" y="1267"/>
                    <a:pt x="2776" y="1245"/>
                    <a:pt x="2846" y="1213"/>
                  </a:cubicBezTo>
                  <a:cubicBezTo>
                    <a:pt x="2813" y="1378"/>
                    <a:pt x="2850" y="1527"/>
                    <a:pt x="2937" y="1666"/>
                  </a:cubicBezTo>
                  <a:cubicBezTo>
                    <a:pt x="2942" y="1674"/>
                    <a:pt x="2945" y="1690"/>
                    <a:pt x="2941" y="1698"/>
                  </a:cubicBezTo>
                  <a:cubicBezTo>
                    <a:pt x="2920" y="1741"/>
                    <a:pt x="2897" y="1782"/>
                    <a:pt x="2872" y="1827"/>
                  </a:cubicBezTo>
                  <a:cubicBezTo>
                    <a:pt x="2806" y="1800"/>
                    <a:pt x="2754" y="1756"/>
                    <a:pt x="2741" y="1681"/>
                  </a:cubicBezTo>
                  <a:cubicBezTo>
                    <a:pt x="2734" y="1638"/>
                    <a:pt x="2738" y="1594"/>
                    <a:pt x="2741" y="1551"/>
                  </a:cubicBezTo>
                  <a:cubicBezTo>
                    <a:pt x="2743" y="1510"/>
                    <a:pt x="2732" y="1485"/>
                    <a:pt x="2701" y="1482"/>
                  </a:cubicBezTo>
                  <a:cubicBezTo>
                    <a:pt x="2665" y="1478"/>
                    <a:pt x="2649" y="1499"/>
                    <a:pt x="2643" y="1531"/>
                  </a:cubicBezTo>
                  <a:cubicBezTo>
                    <a:pt x="2609" y="1696"/>
                    <a:pt x="2670" y="1854"/>
                    <a:pt x="2833" y="1919"/>
                  </a:cubicBezTo>
                  <a:cubicBezTo>
                    <a:pt x="2844" y="1923"/>
                    <a:pt x="2856" y="1942"/>
                    <a:pt x="2855" y="1954"/>
                  </a:cubicBezTo>
                  <a:cubicBezTo>
                    <a:pt x="2854" y="2067"/>
                    <a:pt x="2882" y="2174"/>
                    <a:pt x="2931" y="2274"/>
                  </a:cubicBezTo>
                  <a:cubicBezTo>
                    <a:pt x="2942" y="2296"/>
                    <a:pt x="2939" y="2310"/>
                    <a:pt x="2925" y="2329"/>
                  </a:cubicBezTo>
                  <a:cubicBezTo>
                    <a:pt x="2870" y="2400"/>
                    <a:pt x="2834" y="2481"/>
                    <a:pt x="2820" y="2571"/>
                  </a:cubicBezTo>
                  <a:cubicBezTo>
                    <a:pt x="2814" y="2613"/>
                    <a:pt x="2811" y="2657"/>
                    <a:pt x="2807" y="2703"/>
                  </a:cubicBezTo>
                  <a:cubicBezTo>
                    <a:pt x="2677" y="2679"/>
                    <a:pt x="2562" y="2716"/>
                    <a:pt x="2460" y="2781"/>
                  </a:cubicBezTo>
                  <a:cubicBezTo>
                    <a:pt x="2406" y="2736"/>
                    <a:pt x="2354" y="2695"/>
                    <a:pt x="2305" y="2652"/>
                  </a:cubicBezTo>
                  <a:cubicBezTo>
                    <a:pt x="2297" y="2645"/>
                    <a:pt x="2292" y="2626"/>
                    <a:pt x="2294" y="2614"/>
                  </a:cubicBezTo>
                  <a:cubicBezTo>
                    <a:pt x="2309" y="2521"/>
                    <a:pt x="2369" y="2466"/>
                    <a:pt x="2453" y="2431"/>
                  </a:cubicBezTo>
                  <a:cubicBezTo>
                    <a:pt x="2497" y="2413"/>
                    <a:pt x="2512" y="2389"/>
                    <a:pt x="2498" y="2359"/>
                  </a:cubicBezTo>
                  <a:cubicBezTo>
                    <a:pt x="2486" y="2329"/>
                    <a:pt x="2457" y="2323"/>
                    <a:pt x="2414" y="2340"/>
                  </a:cubicBezTo>
                  <a:cubicBezTo>
                    <a:pt x="2299" y="2387"/>
                    <a:pt x="2222" y="2468"/>
                    <a:pt x="2194" y="2595"/>
                  </a:cubicBezTo>
                  <a:cubicBezTo>
                    <a:pt x="2057" y="2548"/>
                    <a:pt x="1921" y="2543"/>
                    <a:pt x="1787" y="2587"/>
                  </a:cubicBezTo>
                  <a:cubicBezTo>
                    <a:pt x="1769" y="2557"/>
                    <a:pt x="1754" y="2530"/>
                    <a:pt x="1738" y="2502"/>
                  </a:cubicBezTo>
                  <a:cubicBezTo>
                    <a:pt x="1786" y="2442"/>
                    <a:pt x="1796" y="2371"/>
                    <a:pt x="1795" y="2297"/>
                  </a:cubicBezTo>
                  <a:cubicBezTo>
                    <a:pt x="1945" y="2270"/>
                    <a:pt x="2053" y="2190"/>
                    <a:pt x="2113" y="2056"/>
                  </a:cubicBezTo>
                  <a:cubicBezTo>
                    <a:pt x="2159" y="2098"/>
                    <a:pt x="2200" y="2136"/>
                    <a:pt x="2244" y="2176"/>
                  </a:cubicBezTo>
                  <a:cubicBezTo>
                    <a:pt x="2173" y="2206"/>
                    <a:pt x="2120" y="2257"/>
                    <a:pt x="2074" y="2316"/>
                  </a:cubicBezTo>
                  <a:cubicBezTo>
                    <a:pt x="2047" y="2351"/>
                    <a:pt x="2014" y="2379"/>
                    <a:pt x="1965" y="2381"/>
                  </a:cubicBezTo>
                  <a:cubicBezTo>
                    <a:pt x="1957" y="2381"/>
                    <a:pt x="1947" y="2388"/>
                    <a:pt x="1943" y="2394"/>
                  </a:cubicBezTo>
                  <a:cubicBezTo>
                    <a:pt x="1931" y="2418"/>
                    <a:pt x="1921" y="2442"/>
                    <a:pt x="1907" y="2473"/>
                  </a:cubicBezTo>
                  <a:cubicBezTo>
                    <a:pt x="1935" y="2475"/>
                    <a:pt x="1957" y="2479"/>
                    <a:pt x="1978" y="2478"/>
                  </a:cubicBezTo>
                  <a:cubicBezTo>
                    <a:pt x="2056" y="2475"/>
                    <a:pt x="2108" y="2428"/>
                    <a:pt x="2157" y="2374"/>
                  </a:cubicBezTo>
                  <a:cubicBezTo>
                    <a:pt x="2187" y="2340"/>
                    <a:pt x="2220" y="2304"/>
                    <a:pt x="2259" y="2281"/>
                  </a:cubicBezTo>
                  <a:cubicBezTo>
                    <a:pt x="2352" y="2225"/>
                    <a:pt x="2456" y="2216"/>
                    <a:pt x="2561" y="2233"/>
                  </a:cubicBezTo>
                  <a:cubicBezTo>
                    <a:pt x="2640" y="2245"/>
                    <a:pt x="2681" y="2290"/>
                    <a:pt x="2686" y="2362"/>
                  </a:cubicBezTo>
                  <a:cubicBezTo>
                    <a:pt x="2692" y="2435"/>
                    <a:pt x="2653" y="2493"/>
                    <a:pt x="2580" y="2519"/>
                  </a:cubicBezTo>
                  <a:cubicBezTo>
                    <a:pt x="2539" y="2534"/>
                    <a:pt x="2523" y="2557"/>
                    <a:pt x="2536" y="2588"/>
                  </a:cubicBezTo>
                  <a:cubicBezTo>
                    <a:pt x="2551" y="2625"/>
                    <a:pt x="2581" y="2623"/>
                    <a:pt x="2612" y="2614"/>
                  </a:cubicBezTo>
                  <a:cubicBezTo>
                    <a:pt x="2719" y="2581"/>
                    <a:pt x="2793" y="2471"/>
                    <a:pt x="2786" y="2359"/>
                  </a:cubicBezTo>
                  <a:cubicBezTo>
                    <a:pt x="2780" y="2280"/>
                    <a:pt x="2747" y="2218"/>
                    <a:pt x="2688" y="2177"/>
                  </a:cubicBezTo>
                  <a:cubicBezTo>
                    <a:pt x="2713" y="2149"/>
                    <a:pt x="2738" y="2125"/>
                    <a:pt x="2758" y="2098"/>
                  </a:cubicBezTo>
                  <a:cubicBezTo>
                    <a:pt x="2775" y="2076"/>
                    <a:pt x="2773" y="2050"/>
                    <a:pt x="2750" y="2032"/>
                  </a:cubicBezTo>
                  <a:cubicBezTo>
                    <a:pt x="2728" y="2014"/>
                    <a:pt x="2702" y="2014"/>
                    <a:pt x="2684" y="2036"/>
                  </a:cubicBezTo>
                  <a:cubicBezTo>
                    <a:pt x="2614" y="2118"/>
                    <a:pt x="2523" y="2133"/>
                    <a:pt x="2424" y="2123"/>
                  </a:cubicBezTo>
                  <a:cubicBezTo>
                    <a:pt x="2262" y="2107"/>
                    <a:pt x="2143" y="1976"/>
                    <a:pt x="2140" y="1814"/>
                  </a:cubicBezTo>
                  <a:cubicBezTo>
                    <a:pt x="2138" y="1712"/>
                    <a:pt x="2163" y="1619"/>
                    <a:pt x="2225" y="1537"/>
                  </a:cubicBezTo>
                  <a:cubicBezTo>
                    <a:pt x="2244" y="1512"/>
                    <a:pt x="2247" y="1487"/>
                    <a:pt x="2224" y="1464"/>
                  </a:cubicBezTo>
                  <a:cubicBezTo>
                    <a:pt x="2201" y="1441"/>
                    <a:pt x="2168" y="1445"/>
                    <a:pt x="2147" y="1478"/>
                  </a:cubicBezTo>
                  <a:cubicBezTo>
                    <a:pt x="2114" y="1530"/>
                    <a:pt x="2085" y="1585"/>
                    <a:pt x="2055" y="1638"/>
                  </a:cubicBezTo>
                  <a:cubicBezTo>
                    <a:pt x="2028" y="1612"/>
                    <a:pt x="2000" y="1582"/>
                    <a:pt x="1968" y="1556"/>
                  </a:cubicBezTo>
                  <a:cubicBezTo>
                    <a:pt x="1935" y="1530"/>
                    <a:pt x="1898" y="1509"/>
                    <a:pt x="1862" y="1486"/>
                  </a:cubicBezTo>
                  <a:cubicBezTo>
                    <a:pt x="1839" y="1471"/>
                    <a:pt x="1815" y="1471"/>
                    <a:pt x="1795" y="1492"/>
                  </a:cubicBezTo>
                  <a:cubicBezTo>
                    <a:pt x="1771" y="1518"/>
                    <a:pt x="1779" y="1552"/>
                    <a:pt x="1816" y="1573"/>
                  </a:cubicBezTo>
                  <a:cubicBezTo>
                    <a:pt x="1882" y="1610"/>
                    <a:pt x="1942" y="1655"/>
                    <a:pt x="1987" y="1717"/>
                  </a:cubicBezTo>
                  <a:cubicBezTo>
                    <a:pt x="2113" y="1893"/>
                    <a:pt x="2027" y="2135"/>
                    <a:pt x="1818" y="2190"/>
                  </a:cubicBezTo>
                  <a:cubicBezTo>
                    <a:pt x="1631" y="2239"/>
                    <a:pt x="1382" y="2111"/>
                    <a:pt x="1293" y="1923"/>
                  </a:cubicBezTo>
                  <a:cubicBezTo>
                    <a:pt x="1252" y="1835"/>
                    <a:pt x="1204" y="1750"/>
                    <a:pt x="1157" y="1665"/>
                  </a:cubicBezTo>
                  <a:cubicBezTo>
                    <a:pt x="1136" y="1627"/>
                    <a:pt x="1107" y="1617"/>
                    <a:pt x="1081" y="1633"/>
                  </a:cubicBezTo>
                  <a:cubicBezTo>
                    <a:pt x="1053" y="1649"/>
                    <a:pt x="1050" y="1677"/>
                    <a:pt x="1072" y="1715"/>
                  </a:cubicBezTo>
                  <a:cubicBezTo>
                    <a:pt x="1097" y="1758"/>
                    <a:pt x="1122" y="1802"/>
                    <a:pt x="1144" y="1841"/>
                  </a:cubicBezTo>
                  <a:cubicBezTo>
                    <a:pt x="1086" y="1845"/>
                    <a:pt x="1031" y="1846"/>
                    <a:pt x="976" y="1855"/>
                  </a:cubicBezTo>
                  <a:cubicBezTo>
                    <a:pt x="933" y="1861"/>
                    <a:pt x="916" y="1886"/>
                    <a:pt x="923" y="1918"/>
                  </a:cubicBezTo>
                  <a:cubicBezTo>
                    <a:pt x="930" y="1950"/>
                    <a:pt x="954" y="1960"/>
                    <a:pt x="998" y="1951"/>
                  </a:cubicBezTo>
                  <a:cubicBezTo>
                    <a:pt x="1113" y="1925"/>
                    <a:pt x="1185" y="1952"/>
                    <a:pt x="1254" y="2048"/>
                  </a:cubicBezTo>
                  <a:cubicBezTo>
                    <a:pt x="1260" y="2057"/>
                    <a:pt x="1267" y="2066"/>
                    <a:pt x="1274" y="2075"/>
                  </a:cubicBezTo>
                  <a:cubicBezTo>
                    <a:pt x="1305" y="2113"/>
                    <a:pt x="1307" y="2129"/>
                    <a:pt x="1271" y="2164"/>
                  </a:cubicBezTo>
                  <a:cubicBezTo>
                    <a:pt x="1252" y="2182"/>
                    <a:pt x="1227" y="2198"/>
                    <a:pt x="1202" y="2204"/>
                  </a:cubicBezTo>
                  <a:cubicBezTo>
                    <a:pt x="1138" y="2221"/>
                    <a:pt x="1074" y="2212"/>
                    <a:pt x="1015" y="2183"/>
                  </a:cubicBezTo>
                  <a:cubicBezTo>
                    <a:pt x="985" y="2169"/>
                    <a:pt x="961" y="2171"/>
                    <a:pt x="944" y="2198"/>
                  </a:cubicBezTo>
                  <a:cubicBezTo>
                    <a:pt x="926" y="2227"/>
                    <a:pt x="936" y="2255"/>
                    <a:pt x="964" y="2268"/>
                  </a:cubicBezTo>
                  <a:cubicBezTo>
                    <a:pt x="998" y="2284"/>
                    <a:pt x="1035" y="2299"/>
                    <a:pt x="1072" y="2302"/>
                  </a:cubicBezTo>
                  <a:cubicBezTo>
                    <a:pt x="1151" y="2310"/>
                    <a:pt x="1211" y="2339"/>
                    <a:pt x="1238" y="2419"/>
                  </a:cubicBezTo>
                  <a:cubicBezTo>
                    <a:pt x="1248" y="2448"/>
                    <a:pt x="1272" y="2460"/>
                    <a:pt x="1301" y="2449"/>
                  </a:cubicBezTo>
                  <a:cubicBezTo>
                    <a:pt x="1331" y="2438"/>
                    <a:pt x="1342" y="2413"/>
                    <a:pt x="1329" y="2382"/>
                  </a:cubicBezTo>
                  <a:cubicBezTo>
                    <a:pt x="1314" y="2349"/>
                    <a:pt x="1296" y="2317"/>
                    <a:pt x="1280" y="2285"/>
                  </a:cubicBezTo>
                  <a:cubicBezTo>
                    <a:pt x="1285" y="2290"/>
                    <a:pt x="1290" y="2296"/>
                    <a:pt x="1295" y="2301"/>
                  </a:cubicBezTo>
                  <a:cubicBezTo>
                    <a:pt x="1329" y="2267"/>
                    <a:pt x="1363" y="2232"/>
                    <a:pt x="1399" y="2195"/>
                  </a:cubicBezTo>
                  <a:cubicBezTo>
                    <a:pt x="1430" y="2210"/>
                    <a:pt x="1478" y="2238"/>
                    <a:pt x="1528" y="2258"/>
                  </a:cubicBezTo>
                  <a:cubicBezTo>
                    <a:pt x="1580" y="2277"/>
                    <a:pt x="1635" y="2288"/>
                    <a:pt x="1692" y="2304"/>
                  </a:cubicBezTo>
                  <a:cubicBezTo>
                    <a:pt x="1700" y="2346"/>
                    <a:pt x="1693" y="2388"/>
                    <a:pt x="1669" y="2426"/>
                  </a:cubicBezTo>
                  <a:cubicBezTo>
                    <a:pt x="1663" y="2436"/>
                    <a:pt x="1643" y="2445"/>
                    <a:pt x="1633" y="2443"/>
                  </a:cubicBezTo>
                  <a:cubicBezTo>
                    <a:pt x="1500" y="2410"/>
                    <a:pt x="1394" y="2460"/>
                    <a:pt x="1304" y="2553"/>
                  </a:cubicBezTo>
                  <a:cubicBezTo>
                    <a:pt x="1243" y="2615"/>
                    <a:pt x="1178" y="2662"/>
                    <a:pt x="1085" y="2653"/>
                  </a:cubicBezTo>
                  <a:cubicBezTo>
                    <a:pt x="1057" y="2650"/>
                    <a:pt x="1034" y="2670"/>
                    <a:pt x="1037" y="2697"/>
                  </a:cubicBezTo>
                  <a:cubicBezTo>
                    <a:pt x="1039" y="2716"/>
                    <a:pt x="1057" y="2738"/>
                    <a:pt x="1074" y="2747"/>
                  </a:cubicBezTo>
                  <a:cubicBezTo>
                    <a:pt x="1090" y="2756"/>
                    <a:pt x="1114" y="2754"/>
                    <a:pt x="1134" y="2752"/>
                  </a:cubicBezTo>
                  <a:cubicBezTo>
                    <a:pt x="1223" y="2744"/>
                    <a:pt x="1294" y="2702"/>
                    <a:pt x="1357" y="2641"/>
                  </a:cubicBezTo>
                  <a:cubicBezTo>
                    <a:pt x="1394" y="2606"/>
                    <a:pt x="1436" y="2573"/>
                    <a:pt x="1481" y="2549"/>
                  </a:cubicBezTo>
                  <a:cubicBezTo>
                    <a:pt x="1528" y="2522"/>
                    <a:pt x="1584" y="2522"/>
                    <a:pt x="1631" y="2550"/>
                  </a:cubicBezTo>
                  <a:cubicBezTo>
                    <a:pt x="1656" y="2564"/>
                    <a:pt x="1673" y="2597"/>
                    <a:pt x="1688" y="2624"/>
                  </a:cubicBezTo>
                  <a:cubicBezTo>
                    <a:pt x="1691" y="2630"/>
                    <a:pt x="1665" y="2653"/>
                    <a:pt x="1650" y="2664"/>
                  </a:cubicBezTo>
                  <a:cubicBezTo>
                    <a:pt x="1473" y="2805"/>
                    <a:pt x="1406" y="3044"/>
                    <a:pt x="1488" y="3251"/>
                  </a:cubicBezTo>
                  <a:cubicBezTo>
                    <a:pt x="1500" y="3280"/>
                    <a:pt x="1501" y="3303"/>
                    <a:pt x="1488" y="3332"/>
                  </a:cubicBezTo>
                  <a:cubicBezTo>
                    <a:pt x="1425" y="3469"/>
                    <a:pt x="1410" y="3610"/>
                    <a:pt x="1459" y="3755"/>
                  </a:cubicBezTo>
                  <a:cubicBezTo>
                    <a:pt x="1482" y="3827"/>
                    <a:pt x="1533" y="3869"/>
                    <a:pt x="1607" y="3871"/>
                  </a:cubicBezTo>
                  <a:cubicBezTo>
                    <a:pt x="1729" y="3874"/>
                    <a:pt x="1851" y="3874"/>
                    <a:pt x="1973" y="3871"/>
                  </a:cubicBezTo>
                  <a:cubicBezTo>
                    <a:pt x="2062" y="3868"/>
                    <a:pt x="2123" y="3803"/>
                    <a:pt x="2127" y="3715"/>
                  </a:cubicBezTo>
                  <a:cubicBezTo>
                    <a:pt x="2128" y="3679"/>
                    <a:pt x="2127" y="3644"/>
                    <a:pt x="2127" y="3608"/>
                  </a:cubicBezTo>
                  <a:cubicBezTo>
                    <a:pt x="2126" y="3576"/>
                    <a:pt x="2112" y="3554"/>
                    <a:pt x="2078" y="3554"/>
                  </a:cubicBezTo>
                  <a:cubicBezTo>
                    <a:pt x="2045" y="3553"/>
                    <a:pt x="2030" y="3576"/>
                    <a:pt x="2029" y="3607"/>
                  </a:cubicBezTo>
                  <a:cubicBezTo>
                    <a:pt x="2027" y="3637"/>
                    <a:pt x="2029" y="3667"/>
                    <a:pt x="2028" y="3697"/>
                  </a:cubicBezTo>
                  <a:cubicBezTo>
                    <a:pt x="2027" y="3751"/>
                    <a:pt x="2007" y="3773"/>
                    <a:pt x="1954" y="3773"/>
                  </a:cubicBezTo>
                  <a:cubicBezTo>
                    <a:pt x="1845" y="3774"/>
                    <a:pt x="1737" y="3772"/>
                    <a:pt x="1629" y="3773"/>
                  </a:cubicBezTo>
                  <a:cubicBezTo>
                    <a:pt x="1585" y="3774"/>
                    <a:pt x="1561" y="3754"/>
                    <a:pt x="1548" y="3713"/>
                  </a:cubicBezTo>
                  <a:cubicBezTo>
                    <a:pt x="1511" y="3588"/>
                    <a:pt x="1528" y="3468"/>
                    <a:pt x="1587" y="3355"/>
                  </a:cubicBezTo>
                  <a:cubicBezTo>
                    <a:pt x="1609" y="3311"/>
                    <a:pt x="1608" y="3277"/>
                    <a:pt x="1589" y="3232"/>
                  </a:cubicBezTo>
                  <a:cubicBezTo>
                    <a:pt x="1488" y="3008"/>
                    <a:pt x="1610" y="2738"/>
                    <a:pt x="1844" y="2675"/>
                  </a:cubicBezTo>
                  <a:cubicBezTo>
                    <a:pt x="2060" y="2618"/>
                    <a:pt x="2240" y="2685"/>
                    <a:pt x="2383" y="2855"/>
                  </a:cubicBezTo>
                  <a:cubicBezTo>
                    <a:pt x="2434" y="2916"/>
                    <a:pt x="2436" y="2916"/>
                    <a:pt x="2502" y="2873"/>
                  </a:cubicBezTo>
                  <a:cubicBezTo>
                    <a:pt x="2591" y="2815"/>
                    <a:pt x="2684" y="2779"/>
                    <a:pt x="2793" y="2803"/>
                  </a:cubicBezTo>
                  <a:cubicBezTo>
                    <a:pt x="2818" y="2809"/>
                    <a:pt x="2832" y="2821"/>
                    <a:pt x="2841" y="2846"/>
                  </a:cubicBezTo>
                  <a:cubicBezTo>
                    <a:pt x="2850" y="2875"/>
                    <a:pt x="2866" y="2901"/>
                    <a:pt x="2881" y="2927"/>
                  </a:cubicBezTo>
                  <a:cubicBezTo>
                    <a:pt x="2898" y="2957"/>
                    <a:pt x="2921" y="2973"/>
                    <a:pt x="2955" y="2955"/>
                  </a:cubicBezTo>
                  <a:cubicBezTo>
                    <a:pt x="2984" y="2939"/>
                    <a:pt x="2982" y="2912"/>
                    <a:pt x="2965" y="2873"/>
                  </a:cubicBezTo>
                  <a:cubicBezTo>
                    <a:pt x="2943" y="2823"/>
                    <a:pt x="2921" y="2772"/>
                    <a:pt x="2914" y="2719"/>
                  </a:cubicBezTo>
                  <a:cubicBezTo>
                    <a:pt x="2896" y="2581"/>
                    <a:pt x="2940" y="2459"/>
                    <a:pt x="3032" y="2355"/>
                  </a:cubicBezTo>
                  <a:cubicBezTo>
                    <a:pt x="3057" y="2326"/>
                    <a:pt x="3059" y="2301"/>
                    <a:pt x="3039" y="2267"/>
                  </a:cubicBezTo>
                  <a:cubicBezTo>
                    <a:pt x="3017" y="2228"/>
                    <a:pt x="2997" y="2186"/>
                    <a:pt x="2983" y="2144"/>
                  </a:cubicBezTo>
                  <a:cubicBezTo>
                    <a:pt x="2935" y="2003"/>
                    <a:pt x="2942" y="1866"/>
                    <a:pt x="3033" y="1742"/>
                  </a:cubicBezTo>
                  <a:cubicBezTo>
                    <a:pt x="3073" y="1686"/>
                    <a:pt x="3073" y="1686"/>
                    <a:pt x="3032" y="1628"/>
                  </a:cubicBezTo>
                  <a:cubicBezTo>
                    <a:pt x="2925" y="1475"/>
                    <a:pt x="2900" y="1313"/>
                    <a:pt x="2975" y="1139"/>
                  </a:cubicBezTo>
                  <a:cubicBezTo>
                    <a:pt x="2987" y="1113"/>
                    <a:pt x="3002" y="1098"/>
                    <a:pt x="3029" y="1088"/>
                  </a:cubicBezTo>
                  <a:cubicBezTo>
                    <a:pt x="3200" y="1020"/>
                    <a:pt x="3297" y="887"/>
                    <a:pt x="3344" y="714"/>
                  </a:cubicBezTo>
                  <a:cubicBezTo>
                    <a:pt x="3353" y="682"/>
                    <a:pt x="3342" y="659"/>
                    <a:pt x="3310" y="650"/>
                  </a:cubicBezTo>
                  <a:cubicBezTo>
                    <a:pt x="3278" y="641"/>
                    <a:pt x="3258" y="658"/>
                    <a:pt x="3249" y="689"/>
                  </a:cubicBezTo>
                  <a:cubicBezTo>
                    <a:pt x="3246" y="698"/>
                    <a:pt x="3244" y="707"/>
                    <a:pt x="3241" y="716"/>
                  </a:cubicBezTo>
                  <a:cubicBezTo>
                    <a:pt x="3197" y="848"/>
                    <a:pt x="3119" y="947"/>
                    <a:pt x="2987" y="1000"/>
                  </a:cubicBezTo>
                  <a:cubicBezTo>
                    <a:pt x="2953" y="1013"/>
                    <a:pt x="2921" y="1032"/>
                    <a:pt x="2892" y="1054"/>
                  </a:cubicBezTo>
                  <a:cubicBezTo>
                    <a:pt x="2732" y="1177"/>
                    <a:pt x="2560" y="1254"/>
                    <a:pt x="2351" y="1208"/>
                  </a:cubicBezTo>
                  <a:cubicBezTo>
                    <a:pt x="2336" y="1205"/>
                    <a:pt x="2316" y="1212"/>
                    <a:pt x="2302" y="1221"/>
                  </a:cubicBezTo>
                  <a:cubicBezTo>
                    <a:pt x="2218" y="1277"/>
                    <a:pt x="2125" y="1307"/>
                    <a:pt x="2025" y="1314"/>
                  </a:cubicBezTo>
                  <a:cubicBezTo>
                    <a:pt x="1934" y="1320"/>
                    <a:pt x="1847" y="1305"/>
                    <a:pt x="1767" y="1272"/>
                  </a:cubicBezTo>
                  <a:cubicBezTo>
                    <a:pt x="1784" y="1252"/>
                    <a:pt x="1800" y="1233"/>
                    <a:pt x="1816" y="1214"/>
                  </a:cubicBezTo>
                  <a:cubicBezTo>
                    <a:pt x="1837" y="1190"/>
                    <a:pt x="1842" y="1164"/>
                    <a:pt x="1818" y="1141"/>
                  </a:cubicBezTo>
                  <a:cubicBezTo>
                    <a:pt x="1795" y="1119"/>
                    <a:pt x="1766" y="1121"/>
                    <a:pt x="1745" y="1146"/>
                  </a:cubicBezTo>
                  <a:cubicBezTo>
                    <a:pt x="1616" y="1303"/>
                    <a:pt x="1278" y="1293"/>
                    <a:pt x="1131" y="1134"/>
                  </a:cubicBezTo>
                  <a:cubicBezTo>
                    <a:pt x="1092" y="1091"/>
                    <a:pt x="1078" y="1093"/>
                    <a:pt x="1031" y="1131"/>
                  </a:cubicBezTo>
                  <a:cubicBezTo>
                    <a:pt x="948" y="1200"/>
                    <a:pt x="852" y="1239"/>
                    <a:pt x="743" y="1228"/>
                  </a:cubicBezTo>
                  <a:cubicBezTo>
                    <a:pt x="641" y="1218"/>
                    <a:pt x="556" y="1175"/>
                    <a:pt x="515" y="1073"/>
                  </a:cubicBezTo>
                  <a:cubicBezTo>
                    <a:pt x="498" y="1030"/>
                    <a:pt x="477" y="1016"/>
                    <a:pt x="447" y="1027"/>
                  </a:cubicBezTo>
                  <a:cubicBezTo>
                    <a:pt x="416" y="1039"/>
                    <a:pt x="408" y="1065"/>
                    <a:pt x="423" y="1106"/>
                  </a:cubicBezTo>
                  <a:cubicBezTo>
                    <a:pt x="464" y="1221"/>
                    <a:pt x="551" y="1284"/>
                    <a:pt x="664" y="1314"/>
                  </a:cubicBezTo>
                  <a:cubicBezTo>
                    <a:pt x="695" y="1322"/>
                    <a:pt x="706" y="1336"/>
                    <a:pt x="713" y="1364"/>
                  </a:cubicBezTo>
                  <a:cubicBezTo>
                    <a:pt x="744" y="1492"/>
                    <a:pt x="725" y="1612"/>
                    <a:pt x="655" y="1723"/>
                  </a:cubicBezTo>
                  <a:cubicBezTo>
                    <a:pt x="634" y="1757"/>
                    <a:pt x="637" y="1782"/>
                    <a:pt x="660" y="1815"/>
                  </a:cubicBezTo>
                  <a:cubicBezTo>
                    <a:pt x="692" y="1859"/>
                    <a:pt x="719" y="1907"/>
                    <a:pt x="738" y="1958"/>
                  </a:cubicBezTo>
                  <a:cubicBezTo>
                    <a:pt x="763" y="2025"/>
                    <a:pt x="758" y="2094"/>
                    <a:pt x="726" y="2160"/>
                  </a:cubicBezTo>
                  <a:cubicBezTo>
                    <a:pt x="708" y="2158"/>
                    <a:pt x="693" y="2156"/>
                    <a:pt x="678" y="2155"/>
                  </a:cubicBezTo>
                  <a:cubicBezTo>
                    <a:pt x="663" y="2154"/>
                    <a:pt x="648" y="2153"/>
                    <a:pt x="633" y="2154"/>
                  </a:cubicBezTo>
                  <a:cubicBezTo>
                    <a:pt x="575" y="2155"/>
                    <a:pt x="551" y="2170"/>
                    <a:pt x="551" y="2206"/>
                  </a:cubicBezTo>
                  <a:cubicBezTo>
                    <a:pt x="552" y="2241"/>
                    <a:pt x="575" y="2253"/>
                    <a:pt x="634" y="2253"/>
                  </a:cubicBezTo>
                  <a:cubicBezTo>
                    <a:pt x="677" y="2253"/>
                    <a:pt x="721" y="2250"/>
                    <a:pt x="750" y="2290"/>
                  </a:cubicBezTo>
                  <a:cubicBezTo>
                    <a:pt x="826" y="2395"/>
                    <a:pt x="855" y="2510"/>
                    <a:pt x="819" y="2636"/>
                  </a:cubicBezTo>
                  <a:cubicBezTo>
                    <a:pt x="775" y="2785"/>
                    <a:pt x="626" y="2867"/>
                    <a:pt x="437" y="2833"/>
                  </a:cubicBezTo>
                  <a:cubicBezTo>
                    <a:pt x="238" y="2798"/>
                    <a:pt x="137" y="2534"/>
                    <a:pt x="247" y="2352"/>
                  </a:cubicBezTo>
                  <a:cubicBezTo>
                    <a:pt x="263" y="2327"/>
                    <a:pt x="290" y="2298"/>
                    <a:pt x="288" y="2273"/>
                  </a:cubicBezTo>
                  <a:cubicBezTo>
                    <a:pt x="285" y="2248"/>
                    <a:pt x="253" y="2225"/>
                    <a:pt x="232" y="2201"/>
                  </a:cubicBezTo>
                  <a:cubicBezTo>
                    <a:pt x="135" y="2090"/>
                    <a:pt x="102" y="1891"/>
                    <a:pt x="269" y="1782"/>
                  </a:cubicBezTo>
                  <a:cubicBezTo>
                    <a:pt x="278" y="1776"/>
                    <a:pt x="290" y="1769"/>
                    <a:pt x="293" y="1760"/>
                  </a:cubicBezTo>
                  <a:cubicBezTo>
                    <a:pt x="298" y="1741"/>
                    <a:pt x="306" y="1715"/>
                    <a:pt x="297" y="1702"/>
                  </a:cubicBezTo>
                  <a:cubicBezTo>
                    <a:pt x="288" y="1688"/>
                    <a:pt x="261" y="1685"/>
                    <a:pt x="241" y="1682"/>
                  </a:cubicBezTo>
                  <a:cubicBezTo>
                    <a:pt x="233" y="1681"/>
                    <a:pt x="223" y="1690"/>
                    <a:pt x="214" y="1695"/>
                  </a:cubicBezTo>
                  <a:cubicBezTo>
                    <a:pt x="144" y="1584"/>
                    <a:pt x="150" y="1479"/>
                    <a:pt x="231" y="1405"/>
                  </a:cubicBezTo>
                  <a:cubicBezTo>
                    <a:pt x="284" y="1356"/>
                    <a:pt x="283" y="1356"/>
                    <a:pt x="255" y="1288"/>
                  </a:cubicBezTo>
                  <a:cubicBezTo>
                    <a:pt x="217" y="1196"/>
                    <a:pt x="203" y="1107"/>
                    <a:pt x="286" y="1027"/>
                  </a:cubicBezTo>
                  <a:cubicBezTo>
                    <a:pt x="297" y="1016"/>
                    <a:pt x="297" y="989"/>
                    <a:pt x="294" y="970"/>
                  </a:cubicBezTo>
                  <a:cubicBezTo>
                    <a:pt x="289" y="937"/>
                    <a:pt x="277" y="904"/>
                    <a:pt x="271" y="871"/>
                  </a:cubicBezTo>
                  <a:cubicBezTo>
                    <a:pt x="241" y="702"/>
                    <a:pt x="320" y="558"/>
                    <a:pt x="473" y="502"/>
                  </a:cubicBezTo>
                  <a:cubicBezTo>
                    <a:pt x="565" y="468"/>
                    <a:pt x="676" y="493"/>
                    <a:pt x="719" y="552"/>
                  </a:cubicBezTo>
                  <a:cubicBezTo>
                    <a:pt x="682" y="589"/>
                    <a:pt x="645" y="623"/>
                    <a:pt x="612" y="660"/>
                  </a:cubicBezTo>
                  <a:cubicBezTo>
                    <a:pt x="589" y="685"/>
                    <a:pt x="589" y="715"/>
                    <a:pt x="619" y="735"/>
                  </a:cubicBezTo>
                  <a:cubicBezTo>
                    <a:pt x="645" y="754"/>
                    <a:pt x="669" y="745"/>
                    <a:pt x="690" y="720"/>
                  </a:cubicBezTo>
                  <a:cubicBezTo>
                    <a:pt x="778" y="613"/>
                    <a:pt x="918" y="571"/>
                    <a:pt x="1048" y="612"/>
                  </a:cubicBezTo>
                  <a:cubicBezTo>
                    <a:pt x="1147" y="643"/>
                    <a:pt x="1206" y="715"/>
                    <a:pt x="1250" y="805"/>
                  </a:cubicBezTo>
                  <a:cubicBezTo>
                    <a:pt x="1272" y="851"/>
                    <a:pt x="1291" y="856"/>
                    <a:pt x="1337" y="835"/>
                  </a:cubicBezTo>
                  <a:cubicBezTo>
                    <a:pt x="1377" y="817"/>
                    <a:pt x="1417" y="798"/>
                    <a:pt x="1459" y="787"/>
                  </a:cubicBezTo>
                  <a:cubicBezTo>
                    <a:pt x="1562" y="761"/>
                    <a:pt x="1661" y="764"/>
                    <a:pt x="1742" y="845"/>
                  </a:cubicBezTo>
                  <a:cubicBezTo>
                    <a:pt x="1788" y="890"/>
                    <a:pt x="1807" y="887"/>
                    <a:pt x="1848" y="837"/>
                  </a:cubicBezTo>
                  <a:cubicBezTo>
                    <a:pt x="1943" y="721"/>
                    <a:pt x="2059" y="641"/>
                    <a:pt x="2216" y="645"/>
                  </a:cubicBezTo>
                  <a:cubicBezTo>
                    <a:pt x="2334" y="647"/>
                    <a:pt x="2437" y="693"/>
                    <a:pt x="2523" y="774"/>
                  </a:cubicBezTo>
                  <a:cubicBezTo>
                    <a:pt x="2547" y="797"/>
                    <a:pt x="2575" y="803"/>
                    <a:pt x="2599" y="778"/>
                  </a:cubicBezTo>
                  <a:cubicBezTo>
                    <a:pt x="2623" y="753"/>
                    <a:pt x="2617" y="725"/>
                    <a:pt x="2592" y="703"/>
                  </a:cubicBezTo>
                  <a:cubicBezTo>
                    <a:pt x="2568" y="681"/>
                    <a:pt x="2543" y="660"/>
                    <a:pt x="2517" y="637"/>
                  </a:cubicBezTo>
                  <a:cubicBezTo>
                    <a:pt x="2521" y="630"/>
                    <a:pt x="2524" y="622"/>
                    <a:pt x="2529" y="616"/>
                  </a:cubicBezTo>
                  <a:cubicBezTo>
                    <a:pt x="2603" y="522"/>
                    <a:pt x="2696" y="467"/>
                    <a:pt x="2819" y="479"/>
                  </a:cubicBezTo>
                  <a:cubicBezTo>
                    <a:pt x="2852" y="482"/>
                    <a:pt x="2877" y="478"/>
                    <a:pt x="2892" y="442"/>
                  </a:cubicBezTo>
                  <a:cubicBezTo>
                    <a:pt x="2969" y="247"/>
                    <a:pt x="3089" y="176"/>
                    <a:pt x="3295" y="200"/>
                  </a:cubicBezTo>
                  <a:cubicBezTo>
                    <a:pt x="3455" y="219"/>
                    <a:pt x="3576" y="332"/>
                    <a:pt x="3590" y="478"/>
                  </a:cubicBezTo>
                  <a:cubicBezTo>
                    <a:pt x="3599" y="570"/>
                    <a:pt x="3568" y="654"/>
                    <a:pt x="3523" y="732"/>
                  </a:cubicBezTo>
                  <a:cubicBezTo>
                    <a:pt x="3503" y="768"/>
                    <a:pt x="3503" y="798"/>
                    <a:pt x="3518" y="836"/>
                  </a:cubicBezTo>
                  <a:cubicBezTo>
                    <a:pt x="3613" y="1095"/>
                    <a:pt x="3599" y="1339"/>
                    <a:pt x="3408" y="1554"/>
                  </a:cubicBezTo>
                  <a:cubicBezTo>
                    <a:pt x="3382" y="1583"/>
                    <a:pt x="3386" y="1608"/>
                    <a:pt x="3406" y="1639"/>
                  </a:cubicBezTo>
                  <a:cubicBezTo>
                    <a:pt x="3529" y="1839"/>
                    <a:pt x="3556" y="2044"/>
                    <a:pt x="3429" y="2254"/>
                  </a:cubicBezTo>
                  <a:cubicBezTo>
                    <a:pt x="3406" y="2291"/>
                    <a:pt x="3413" y="2314"/>
                    <a:pt x="3451" y="2335"/>
                  </a:cubicBezTo>
                  <a:cubicBezTo>
                    <a:pt x="3511" y="2369"/>
                    <a:pt x="3550" y="2420"/>
                    <a:pt x="3575" y="2483"/>
                  </a:cubicBezTo>
                  <a:cubicBezTo>
                    <a:pt x="3652" y="2677"/>
                    <a:pt x="3574" y="2937"/>
                    <a:pt x="3403" y="3056"/>
                  </a:cubicBezTo>
                  <a:cubicBezTo>
                    <a:pt x="3384" y="3070"/>
                    <a:pt x="3363" y="3080"/>
                    <a:pt x="3338" y="3093"/>
                  </a:cubicBezTo>
                  <a:cubicBezTo>
                    <a:pt x="3337" y="3072"/>
                    <a:pt x="3336" y="3060"/>
                    <a:pt x="3335" y="3048"/>
                  </a:cubicBezTo>
                  <a:cubicBezTo>
                    <a:pt x="3333" y="3020"/>
                    <a:pt x="3318" y="3002"/>
                    <a:pt x="3289" y="3001"/>
                  </a:cubicBezTo>
                  <a:cubicBezTo>
                    <a:pt x="3257" y="2999"/>
                    <a:pt x="3241" y="3018"/>
                    <a:pt x="3237" y="3048"/>
                  </a:cubicBezTo>
                  <a:cubicBezTo>
                    <a:pt x="3236" y="3063"/>
                    <a:pt x="3235" y="3078"/>
                    <a:pt x="3237" y="3093"/>
                  </a:cubicBezTo>
                  <a:cubicBezTo>
                    <a:pt x="3251" y="3254"/>
                    <a:pt x="3124" y="3367"/>
                    <a:pt x="3012" y="3399"/>
                  </a:cubicBezTo>
                  <a:cubicBezTo>
                    <a:pt x="2838" y="3449"/>
                    <a:pt x="2679" y="3419"/>
                    <a:pt x="2538" y="3304"/>
                  </a:cubicBezTo>
                  <a:cubicBezTo>
                    <a:pt x="2502" y="3274"/>
                    <a:pt x="2477" y="3270"/>
                    <a:pt x="2454" y="3302"/>
                  </a:cubicBezTo>
                  <a:cubicBezTo>
                    <a:pt x="2357" y="3430"/>
                    <a:pt x="2123" y="3398"/>
                    <a:pt x="2036" y="3305"/>
                  </a:cubicBezTo>
                  <a:cubicBezTo>
                    <a:pt x="1973" y="3239"/>
                    <a:pt x="1930" y="3163"/>
                    <a:pt x="1903" y="3077"/>
                  </a:cubicBezTo>
                  <a:cubicBezTo>
                    <a:pt x="1893" y="3044"/>
                    <a:pt x="1876" y="3022"/>
                    <a:pt x="1839" y="3031"/>
                  </a:cubicBezTo>
                  <a:cubicBezTo>
                    <a:pt x="1808" y="3038"/>
                    <a:pt x="1797" y="3067"/>
                    <a:pt x="1809" y="3108"/>
                  </a:cubicBezTo>
                  <a:cubicBezTo>
                    <a:pt x="1835" y="3193"/>
                    <a:pt x="1874" y="3270"/>
                    <a:pt x="1931" y="3338"/>
                  </a:cubicBezTo>
                  <a:cubicBezTo>
                    <a:pt x="1980" y="3396"/>
                    <a:pt x="2037" y="3441"/>
                    <a:pt x="2111" y="3463"/>
                  </a:cubicBezTo>
                  <a:cubicBezTo>
                    <a:pt x="2250" y="3504"/>
                    <a:pt x="2381" y="3496"/>
                    <a:pt x="2499" y="3401"/>
                  </a:cubicBezTo>
                  <a:cubicBezTo>
                    <a:pt x="2614" y="3486"/>
                    <a:pt x="2743" y="3527"/>
                    <a:pt x="2885" y="3520"/>
                  </a:cubicBezTo>
                  <a:cubicBezTo>
                    <a:pt x="3091" y="3510"/>
                    <a:pt x="3247" y="3424"/>
                    <a:pt x="3322" y="3221"/>
                  </a:cubicBezTo>
                  <a:cubicBezTo>
                    <a:pt x="3327" y="3209"/>
                    <a:pt x="3343" y="3197"/>
                    <a:pt x="3357" y="3192"/>
                  </a:cubicBezTo>
                  <a:cubicBezTo>
                    <a:pt x="3426" y="3166"/>
                    <a:pt x="3484" y="3125"/>
                    <a:pt x="3536" y="3072"/>
                  </a:cubicBezTo>
                  <a:cubicBezTo>
                    <a:pt x="3742" y="2860"/>
                    <a:pt x="3776" y="2458"/>
                    <a:pt x="3538" y="2269"/>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sp>
          <p:nvSpPr>
            <p:cNvPr id="45" name="Freeform 6">
              <a:extLst>
                <a:ext uri="{FF2B5EF4-FFF2-40B4-BE49-F238E27FC236}">
                  <a16:creationId xmlns:a16="http://schemas.microsoft.com/office/drawing/2014/main" id="{9E6A5E0B-6C1D-438D-BE18-171C278A2893}"/>
                </a:ext>
              </a:extLst>
            </p:cNvPr>
            <p:cNvSpPr>
              <a:spLocks noEditPoints="1"/>
            </p:cNvSpPr>
            <p:nvPr/>
          </p:nvSpPr>
          <p:spPr bwMode="auto">
            <a:xfrm>
              <a:off x="-3453" y="-77"/>
              <a:ext cx="3152" cy="3255"/>
            </a:xfrm>
            <a:custGeom>
              <a:avLst/>
              <a:gdLst>
                <a:gd name="T0" fmla="*/ 993 w 3679"/>
                <a:gd name="T1" fmla="*/ 2621 h 3798"/>
                <a:gd name="T2" fmla="*/ 1287 w 3679"/>
                <a:gd name="T3" fmla="*/ 2306 h 3798"/>
                <a:gd name="T4" fmla="*/ 1210 w 3679"/>
                <a:gd name="T5" fmla="*/ 1973 h 3798"/>
                <a:gd name="T6" fmla="*/ 1251 w 3679"/>
                <a:gd name="T7" fmla="*/ 1846 h 3798"/>
                <a:gd name="T8" fmla="*/ 2144 w 3679"/>
                <a:gd name="T9" fmla="*/ 1373 h 3798"/>
                <a:gd name="T10" fmla="*/ 2492 w 3679"/>
                <a:gd name="T11" fmla="*/ 2513 h 3798"/>
                <a:gd name="T12" fmla="*/ 1922 w 3679"/>
                <a:gd name="T13" fmla="*/ 2304 h 3798"/>
                <a:gd name="T14" fmla="*/ 2376 w 3679"/>
                <a:gd name="T15" fmla="*/ 2670 h 3798"/>
                <a:gd name="T16" fmla="*/ 2699 w 3679"/>
                <a:gd name="T17" fmla="*/ 1604 h 3798"/>
                <a:gd name="T18" fmla="*/ 2401 w 3679"/>
                <a:gd name="T19" fmla="*/ 1284 h 3798"/>
                <a:gd name="T20" fmla="*/ 1714 w 3679"/>
                <a:gd name="T21" fmla="*/ 1828 h 3798"/>
                <a:gd name="T22" fmla="*/ 722 w 3679"/>
                <a:gd name="T23" fmla="*/ 1657 h 3798"/>
                <a:gd name="T24" fmla="*/ 864 w 3679"/>
                <a:gd name="T25" fmla="*/ 2972 h 3798"/>
                <a:gd name="T26" fmla="*/ 139 w 3679"/>
                <a:gd name="T27" fmla="*/ 916 h 3798"/>
                <a:gd name="T28" fmla="*/ 1774 w 3679"/>
                <a:gd name="T29" fmla="*/ 646 h 3798"/>
                <a:gd name="T30" fmla="*/ 3475 w 3679"/>
                <a:gd name="T31" fmla="*/ 1556 h 3798"/>
                <a:gd name="T32" fmla="*/ 1767 w 3679"/>
                <a:gd name="T33" fmla="*/ 2974 h 3798"/>
                <a:gd name="T34" fmla="*/ 3293 w 3679"/>
                <a:gd name="T35" fmla="*/ 2972 h 3798"/>
                <a:gd name="T36" fmla="*/ 3474 w 3679"/>
                <a:gd name="T37" fmla="*/ 761 h 3798"/>
                <a:gd name="T38" fmla="*/ 2557 w 3679"/>
                <a:gd name="T39" fmla="*/ 703 h 3798"/>
                <a:gd name="T40" fmla="*/ 552 w 3679"/>
                <a:gd name="T41" fmla="*/ 626 h 3798"/>
                <a:gd name="T42" fmla="*/ 179 w 3679"/>
                <a:gd name="T43" fmla="*/ 1613 h 3798"/>
                <a:gd name="T44" fmla="*/ 191 w 3679"/>
                <a:gd name="T45" fmla="*/ 2588 h 3798"/>
                <a:gd name="T46" fmla="*/ 611 w 3679"/>
                <a:gd name="T47" fmla="*/ 1646 h 3798"/>
                <a:gd name="T48" fmla="*/ 1774 w 3679"/>
                <a:gd name="T49" fmla="*/ 1139 h 3798"/>
                <a:gd name="T50" fmla="*/ 3302 w 3679"/>
                <a:gd name="T51" fmla="*/ 638 h 3798"/>
                <a:gd name="T52" fmla="*/ 2923 w 3679"/>
                <a:gd name="T53" fmla="*/ 2796 h 3798"/>
                <a:gd name="T54" fmla="*/ 1585 w 3679"/>
                <a:gd name="T55" fmla="*/ 3696 h 3798"/>
                <a:gd name="T56" fmla="*/ 1512 w 3679"/>
                <a:gd name="T57" fmla="*/ 2452 h 3798"/>
                <a:gd name="T58" fmla="*/ 2035 w 3679"/>
                <a:gd name="T59" fmla="*/ 3479 h 3798"/>
                <a:gd name="T60" fmla="*/ 2750 w 3679"/>
                <a:gd name="T61" fmla="*/ 2726 h 3798"/>
                <a:gd name="T62" fmla="*/ 2990 w 3679"/>
                <a:gd name="T63" fmla="*/ 1555 h 3798"/>
                <a:gd name="T64" fmla="*/ 2308 w 3679"/>
                <a:gd name="T65" fmla="*/ 1133 h 3798"/>
                <a:gd name="T66" fmla="*/ 700 w 3679"/>
                <a:gd name="T67" fmla="*/ 1153 h 3798"/>
                <a:gd name="T68" fmla="*/ 635 w 3679"/>
                <a:gd name="T69" fmla="*/ 2080 h 3798"/>
                <a:gd name="T70" fmla="*/ 189 w 3679"/>
                <a:gd name="T71" fmla="*/ 2126 h 3798"/>
                <a:gd name="T72" fmla="*/ 212 w 3679"/>
                <a:gd name="T73" fmla="*/ 1216 h 3798"/>
                <a:gd name="T74" fmla="*/ 554 w 3679"/>
                <a:gd name="T75" fmla="*/ 625 h 3798"/>
                <a:gd name="T76" fmla="*/ 2555 w 3679"/>
                <a:gd name="T77" fmla="*/ 702 h 3798"/>
                <a:gd name="T78" fmla="*/ 3548 w 3679"/>
                <a:gd name="T79" fmla="*/ 402 h 3798"/>
                <a:gd name="T80" fmla="*/ 3295 w 3679"/>
                <a:gd name="T81" fmla="*/ 3018 h 3798"/>
                <a:gd name="T82" fmla="*/ 2233 w 3679"/>
                <a:gd name="T83" fmla="*/ 3311 h 3798"/>
                <a:gd name="T84" fmla="*/ 3313 w 3679"/>
                <a:gd name="T85" fmla="*/ 3115 h 3798"/>
                <a:gd name="T86" fmla="*/ 3553 w 3679"/>
                <a:gd name="T87" fmla="*/ 176 h 3798"/>
                <a:gd name="T88" fmla="*/ 1276 w 3679"/>
                <a:gd name="T89" fmla="*/ 643 h 3798"/>
                <a:gd name="T90" fmla="*/ 176 w 3679"/>
                <a:gd name="T91" fmla="*/ 517 h 3798"/>
                <a:gd name="T92" fmla="*/ 694 w 3679"/>
                <a:gd name="T93" fmla="*/ 2852 h 3798"/>
                <a:gd name="T94" fmla="*/ 780 w 3679"/>
                <a:gd name="T95" fmla="*/ 2113 h 3798"/>
                <a:gd name="T96" fmla="*/ 1293 w 3679"/>
                <a:gd name="T97" fmla="*/ 1276 h 3798"/>
                <a:gd name="T98" fmla="*/ 1444 w 3679"/>
                <a:gd name="T99" fmla="*/ 1278 h 3798"/>
                <a:gd name="T100" fmla="*/ 2506 w 3679"/>
                <a:gd name="T101" fmla="*/ 1815 h 3798"/>
                <a:gd name="T102" fmla="*/ 2697 w 3679"/>
                <a:gd name="T103" fmla="*/ 1605 h 3798"/>
                <a:gd name="T104" fmla="*/ 2764 w 3679"/>
                <a:gd name="T105" fmla="*/ 2628 h 3798"/>
                <a:gd name="T106" fmla="*/ 1744 w 3679"/>
                <a:gd name="T107" fmla="*/ 2512 h 3798"/>
                <a:gd name="T108" fmla="*/ 1876 w 3679"/>
                <a:gd name="T109" fmla="*/ 2372 h 3798"/>
                <a:gd name="T110" fmla="*/ 2643 w 3679"/>
                <a:gd name="T111" fmla="*/ 2101 h 3798"/>
                <a:gd name="T112" fmla="*/ 2013 w 3679"/>
                <a:gd name="T113" fmla="*/ 1562 h 3798"/>
                <a:gd name="T114" fmla="*/ 1249 w 3679"/>
                <a:gd name="T115" fmla="*/ 1847 h 3798"/>
                <a:gd name="T116" fmla="*/ 955 w 3679"/>
                <a:gd name="T117" fmla="*/ 1874 h 3798"/>
                <a:gd name="T118" fmla="*/ 1287 w 3679"/>
                <a:gd name="T119" fmla="*/ 2346 h 3798"/>
                <a:gd name="T120" fmla="*/ 1626 w 3679"/>
                <a:gd name="T121" fmla="*/ 2351 h 3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79" h="3798">
                  <a:moveTo>
                    <a:pt x="1752" y="3798"/>
                  </a:moveTo>
                  <a:cubicBezTo>
                    <a:pt x="1689" y="3798"/>
                    <a:pt x="1627" y="3797"/>
                    <a:pt x="1564" y="3796"/>
                  </a:cubicBezTo>
                  <a:cubicBezTo>
                    <a:pt x="1491" y="3794"/>
                    <a:pt x="1439" y="3754"/>
                    <a:pt x="1415" y="3680"/>
                  </a:cubicBezTo>
                  <a:cubicBezTo>
                    <a:pt x="1369" y="3542"/>
                    <a:pt x="1378" y="3400"/>
                    <a:pt x="1444" y="3256"/>
                  </a:cubicBezTo>
                  <a:cubicBezTo>
                    <a:pt x="1456" y="3228"/>
                    <a:pt x="1456" y="3206"/>
                    <a:pt x="1445" y="3176"/>
                  </a:cubicBezTo>
                  <a:cubicBezTo>
                    <a:pt x="1404" y="3074"/>
                    <a:pt x="1398" y="2963"/>
                    <a:pt x="1428" y="2856"/>
                  </a:cubicBezTo>
                  <a:cubicBezTo>
                    <a:pt x="1457" y="2750"/>
                    <a:pt x="1519" y="2657"/>
                    <a:pt x="1607" y="2588"/>
                  </a:cubicBezTo>
                  <a:cubicBezTo>
                    <a:pt x="1626" y="2573"/>
                    <a:pt x="1646" y="2553"/>
                    <a:pt x="1644" y="2549"/>
                  </a:cubicBezTo>
                  <a:cubicBezTo>
                    <a:pt x="1631" y="2524"/>
                    <a:pt x="1613" y="2490"/>
                    <a:pt x="1587" y="2474"/>
                  </a:cubicBezTo>
                  <a:cubicBezTo>
                    <a:pt x="1541" y="2448"/>
                    <a:pt x="1485" y="2447"/>
                    <a:pt x="1438" y="2474"/>
                  </a:cubicBezTo>
                  <a:cubicBezTo>
                    <a:pt x="1397" y="2496"/>
                    <a:pt x="1355" y="2528"/>
                    <a:pt x="1315" y="2566"/>
                  </a:cubicBezTo>
                  <a:cubicBezTo>
                    <a:pt x="1243" y="2635"/>
                    <a:pt x="1172" y="2670"/>
                    <a:pt x="1091" y="2677"/>
                  </a:cubicBezTo>
                  <a:cubicBezTo>
                    <a:pt x="1071" y="2679"/>
                    <a:pt x="1047" y="2681"/>
                    <a:pt x="1030" y="2672"/>
                  </a:cubicBezTo>
                  <a:cubicBezTo>
                    <a:pt x="1014" y="2663"/>
                    <a:pt x="996" y="2641"/>
                    <a:pt x="993" y="2621"/>
                  </a:cubicBezTo>
                  <a:cubicBezTo>
                    <a:pt x="992" y="2609"/>
                    <a:pt x="996" y="2597"/>
                    <a:pt x="1004" y="2589"/>
                  </a:cubicBezTo>
                  <a:cubicBezTo>
                    <a:pt x="1013" y="2579"/>
                    <a:pt x="1027" y="2574"/>
                    <a:pt x="1042" y="2576"/>
                  </a:cubicBezTo>
                  <a:cubicBezTo>
                    <a:pt x="1139" y="2585"/>
                    <a:pt x="1204" y="2534"/>
                    <a:pt x="1260" y="2476"/>
                  </a:cubicBezTo>
                  <a:cubicBezTo>
                    <a:pt x="1361" y="2373"/>
                    <a:pt x="1469" y="2336"/>
                    <a:pt x="1590" y="2366"/>
                  </a:cubicBezTo>
                  <a:cubicBezTo>
                    <a:pt x="1600" y="2368"/>
                    <a:pt x="1619" y="2359"/>
                    <a:pt x="1625" y="2350"/>
                  </a:cubicBezTo>
                  <a:cubicBezTo>
                    <a:pt x="1648" y="2313"/>
                    <a:pt x="1656" y="2271"/>
                    <a:pt x="1648" y="2229"/>
                  </a:cubicBezTo>
                  <a:cubicBezTo>
                    <a:pt x="1631" y="2224"/>
                    <a:pt x="1614" y="2220"/>
                    <a:pt x="1597" y="2215"/>
                  </a:cubicBezTo>
                  <a:cubicBezTo>
                    <a:pt x="1558" y="2206"/>
                    <a:pt x="1521" y="2196"/>
                    <a:pt x="1485" y="2183"/>
                  </a:cubicBezTo>
                  <a:cubicBezTo>
                    <a:pt x="1448" y="2168"/>
                    <a:pt x="1413" y="2150"/>
                    <a:pt x="1385" y="2135"/>
                  </a:cubicBezTo>
                  <a:cubicBezTo>
                    <a:pt x="1375" y="2129"/>
                    <a:pt x="1365" y="2124"/>
                    <a:pt x="1357" y="2120"/>
                  </a:cubicBezTo>
                  <a:cubicBezTo>
                    <a:pt x="1252" y="2227"/>
                    <a:pt x="1252" y="2227"/>
                    <a:pt x="1252" y="2227"/>
                  </a:cubicBezTo>
                  <a:cubicBezTo>
                    <a:pt x="1241" y="2215"/>
                    <a:pt x="1241" y="2215"/>
                    <a:pt x="1241" y="2215"/>
                  </a:cubicBezTo>
                  <a:cubicBezTo>
                    <a:pt x="1245" y="2222"/>
                    <a:pt x="1249" y="2230"/>
                    <a:pt x="1253" y="2238"/>
                  </a:cubicBezTo>
                  <a:cubicBezTo>
                    <a:pt x="1265" y="2260"/>
                    <a:pt x="1277" y="2283"/>
                    <a:pt x="1287" y="2306"/>
                  </a:cubicBezTo>
                  <a:cubicBezTo>
                    <a:pt x="1293" y="2321"/>
                    <a:pt x="1294" y="2335"/>
                    <a:pt x="1289" y="2347"/>
                  </a:cubicBezTo>
                  <a:cubicBezTo>
                    <a:pt x="1284" y="2359"/>
                    <a:pt x="1273" y="2368"/>
                    <a:pt x="1258" y="2374"/>
                  </a:cubicBezTo>
                  <a:cubicBezTo>
                    <a:pt x="1244" y="2379"/>
                    <a:pt x="1231" y="2379"/>
                    <a:pt x="1220" y="2374"/>
                  </a:cubicBezTo>
                  <a:cubicBezTo>
                    <a:pt x="1208" y="2369"/>
                    <a:pt x="1199" y="2358"/>
                    <a:pt x="1194" y="2343"/>
                  </a:cubicBezTo>
                  <a:cubicBezTo>
                    <a:pt x="1170" y="2272"/>
                    <a:pt x="1119" y="2236"/>
                    <a:pt x="1029" y="2227"/>
                  </a:cubicBezTo>
                  <a:cubicBezTo>
                    <a:pt x="997" y="2224"/>
                    <a:pt x="963" y="2213"/>
                    <a:pt x="920" y="2193"/>
                  </a:cubicBezTo>
                  <a:cubicBezTo>
                    <a:pt x="906" y="2186"/>
                    <a:pt x="896" y="2176"/>
                    <a:pt x="892" y="2163"/>
                  </a:cubicBezTo>
                  <a:cubicBezTo>
                    <a:pt x="889" y="2150"/>
                    <a:pt x="891" y="2136"/>
                    <a:pt x="900" y="2122"/>
                  </a:cubicBezTo>
                  <a:cubicBezTo>
                    <a:pt x="916" y="2096"/>
                    <a:pt x="940" y="2091"/>
                    <a:pt x="972" y="2106"/>
                  </a:cubicBezTo>
                  <a:cubicBezTo>
                    <a:pt x="1035" y="2137"/>
                    <a:pt x="1097" y="2144"/>
                    <a:pt x="1159" y="2127"/>
                  </a:cubicBezTo>
                  <a:cubicBezTo>
                    <a:pt x="1182" y="2121"/>
                    <a:pt x="1207" y="2106"/>
                    <a:pt x="1227" y="2087"/>
                  </a:cubicBezTo>
                  <a:cubicBezTo>
                    <a:pt x="1263" y="2052"/>
                    <a:pt x="1260" y="2037"/>
                    <a:pt x="1230" y="1999"/>
                  </a:cubicBezTo>
                  <a:cubicBezTo>
                    <a:pt x="1223" y="1991"/>
                    <a:pt x="1217" y="1982"/>
                    <a:pt x="1211" y="1974"/>
                  </a:cubicBezTo>
                  <a:cubicBezTo>
                    <a:pt x="1210" y="1973"/>
                    <a:pt x="1210" y="1973"/>
                    <a:pt x="1210" y="1973"/>
                  </a:cubicBezTo>
                  <a:cubicBezTo>
                    <a:pt x="1142" y="1877"/>
                    <a:pt x="1070" y="1850"/>
                    <a:pt x="955" y="1875"/>
                  </a:cubicBezTo>
                  <a:cubicBezTo>
                    <a:pt x="930" y="1881"/>
                    <a:pt x="911" y="1880"/>
                    <a:pt x="898" y="1872"/>
                  </a:cubicBezTo>
                  <a:cubicBezTo>
                    <a:pt x="888" y="1866"/>
                    <a:pt x="882" y="1856"/>
                    <a:pt x="879" y="1842"/>
                  </a:cubicBezTo>
                  <a:cubicBezTo>
                    <a:pt x="876" y="1827"/>
                    <a:pt x="878" y="1813"/>
                    <a:pt x="885" y="1802"/>
                  </a:cubicBezTo>
                  <a:cubicBezTo>
                    <a:pt x="894" y="1789"/>
                    <a:pt x="910" y="1781"/>
                    <a:pt x="933" y="1778"/>
                  </a:cubicBezTo>
                  <a:cubicBezTo>
                    <a:pt x="971" y="1772"/>
                    <a:pt x="1009" y="1770"/>
                    <a:pt x="1049" y="1767"/>
                  </a:cubicBezTo>
                  <a:cubicBezTo>
                    <a:pt x="1066" y="1766"/>
                    <a:pt x="1083" y="1765"/>
                    <a:pt x="1100" y="1764"/>
                  </a:cubicBezTo>
                  <a:cubicBezTo>
                    <a:pt x="1080" y="1730"/>
                    <a:pt x="1080" y="1730"/>
                    <a:pt x="1080" y="1730"/>
                  </a:cubicBezTo>
                  <a:cubicBezTo>
                    <a:pt x="1064" y="1701"/>
                    <a:pt x="1046" y="1670"/>
                    <a:pt x="1028" y="1640"/>
                  </a:cubicBezTo>
                  <a:cubicBezTo>
                    <a:pt x="1006" y="1601"/>
                    <a:pt x="1009" y="1573"/>
                    <a:pt x="1037" y="1556"/>
                  </a:cubicBezTo>
                  <a:cubicBezTo>
                    <a:pt x="1049" y="1549"/>
                    <a:pt x="1061" y="1547"/>
                    <a:pt x="1073" y="1550"/>
                  </a:cubicBezTo>
                  <a:cubicBezTo>
                    <a:pt x="1089" y="1555"/>
                    <a:pt x="1103" y="1568"/>
                    <a:pt x="1115" y="1589"/>
                  </a:cubicBezTo>
                  <a:cubicBezTo>
                    <a:pt x="1123" y="1604"/>
                    <a:pt x="1131" y="1618"/>
                    <a:pt x="1139" y="1633"/>
                  </a:cubicBezTo>
                  <a:cubicBezTo>
                    <a:pt x="1177" y="1702"/>
                    <a:pt x="1217" y="1774"/>
                    <a:pt x="1251" y="1846"/>
                  </a:cubicBezTo>
                  <a:cubicBezTo>
                    <a:pt x="1340" y="2035"/>
                    <a:pt x="1589" y="2162"/>
                    <a:pt x="1775" y="2113"/>
                  </a:cubicBezTo>
                  <a:cubicBezTo>
                    <a:pt x="1874" y="2087"/>
                    <a:pt x="1950" y="2017"/>
                    <a:pt x="1984" y="1922"/>
                  </a:cubicBezTo>
                  <a:cubicBezTo>
                    <a:pt x="2018" y="1828"/>
                    <a:pt x="2003" y="1725"/>
                    <a:pt x="1943" y="1642"/>
                  </a:cubicBezTo>
                  <a:cubicBezTo>
                    <a:pt x="1904" y="1587"/>
                    <a:pt x="1851" y="1543"/>
                    <a:pt x="1772" y="1498"/>
                  </a:cubicBezTo>
                  <a:cubicBezTo>
                    <a:pt x="1753" y="1486"/>
                    <a:pt x="1740" y="1471"/>
                    <a:pt x="1738" y="1454"/>
                  </a:cubicBezTo>
                  <a:cubicBezTo>
                    <a:pt x="1736" y="1440"/>
                    <a:pt x="1740" y="1427"/>
                    <a:pt x="1752" y="1415"/>
                  </a:cubicBezTo>
                  <a:cubicBezTo>
                    <a:pt x="1771" y="1395"/>
                    <a:pt x="1794" y="1393"/>
                    <a:pt x="1820" y="1409"/>
                  </a:cubicBezTo>
                  <a:cubicBezTo>
                    <a:pt x="1827" y="1414"/>
                    <a:pt x="1834" y="1418"/>
                    <a:pt x="1841" y="1423"/>
                  </a:cubicBezTo>
                  <a:cubicBezTo>
                    <a:pt x="1870" y="1440"/>
                    <a:pt x="1899" y="1459"/>
                    <a:pt x="1925" y="1480"/>
                  </a:cubicBezTo>
                  <a:cubicBezTo>
                    <a:pt x="1948" y="1497"/>
                    <a:pt x="1968" y="1517"/>
                    <a:pt x="1988" y="1537"/>
                  </a:cubicBezTo>
                  <a:cubicBezTo>
                    <a:pt x="1996" y="1545"/>
                    <a:pt x="2004" y="1553"/>
                    <a:pt x="2012" y="1560"/>
                  </a:cubicBezTo>
                  <a:cubicBezTo>
                    <a:pt x="2020" y="1545"/>
                    <a:pt x="2029" y="1529"/>
                    <a:pt x="2038" y="1514"/>
                  </a:cubicBezTo>
                  <a:cubicBezTo>
                    <a:pt x="2058" y="1476"/>
                    <a:pt x="2080" y="1438"/>
                    <a:pt x="2103" y="1401"/>
                  </a:cubicBezTo>
                  <a:cubicBezTo>
                    <a:pt x="2114" y="1384"/>
                    <a:pt x="2129" y="1374"/>
                    <a:pt x="2144" y="1373"/>
                  </a:cubicBezTo>
                  <a:cubicBezTo>
                    <a:pt x="2157" y="1371"/>
                    <a:pt x="2171" y="1376"/>
                    <a:pt x="2181" y="1387"/>
                  </a:cubicBezTo>
                  <a:cubicBezTo>
                    <a:pt x="2204" y="1409"/>
                    <a:pt x="2204" y="1433"/>
                    <a:pt x="2183" y="1462"/>
                  </a:cubicBezTo>
                  <a:cubicBezTo>
                    <a:pt x="2124" y="1540"/>
                    <a:pt x="2096" y="1630"/>
                    <a:pt x="2098" y="1738"/>
                  </a:cubicBezTo>
                  <a:cubicBezTo>
                    <a:pt x="2099" y="1816"/>
                    <a:pt x="2128" y="1890"/>
                    <a:pt x="2180" y="1947"/>
                  </a:cubicBezTo>
                  <a:cubicBezTo>
                    <a:pt x="2232" y="2003"/>
                    <a:pt x="2303" y="2038"/>
                    <a:pt x="2381" y="2046"/>
                  </a:cubicBezTo>
                  <a:cubicBezTo>
                    <a:pt x="2436" y="2052"/>
                    <a:pt x="2482" y="2049"/>
                    <a:pt x="2522" y="2037"/>
                  </a:cubicBezTo>
                  <a:cubicBezTo>
                    <a:pt x="2569" y="2024"/>
                    <a:pt x="2607" y="1998"/>
                    <a:pt x="2640" y="1959"/>
                  </a:cubicBezTo>
                  <a:cubicBezTo>
                    <a:pt x="2659" y="1938"/>
                    <a:pt x="2685" y="1936"/>
                    <a:pt x="2708" y="1955"/>
                  </a:cubicBezTo>
                  <a:cubicBezTo>
                    <a:pt x="2730" y="1973"/>
                    <a:pt x="2733" y="1999"/>
                    <a:pt x="2716" y="2022"/>
                  </a:cubicBezTo>
                  <a:cubicBezTo>
                    <a:pt x="2702" y="2041"/>
                    <a:pt x="2686" y="2059"/>
                    <a:pt x="2669" y="2077"/>
                  </a:cubicBezTo>
                  <a:cubicBezTo>
                    <a:pt x="2661" y="2084"/>
                    <a:pt x="2654" y="2093"/>
                    <a:pt x="2646" y="2101"/>
                  </a:cubicBezTo>
                  <a:cubicBezTo>
                    <a:pt x="2705" y="2142"/>
                    <a:pt x="2738" y="2205"/>
                    <a:pt x="2744" y="2283"/>
                  </a:cubicBezTo>
                  <a:cubicBezTo>
                    <a:pt x="2751" y="2396"/>
                    <a:pt x="2676" y="2506"/>
                    <a:pt x="2569" y="2539"/>
                  </a:cubicBezTo>
                  <a:cubicBezTo>
                    <a:pt x="2540" y="2547"/>
                    <a:pt x="2507" y="2551"/>
                    <a:pt x="2492" y="2513"/>
                  </a:cubicBezTo>
                  <a:cubicBezTo>
                    <a:pt x="2486" y="2499"/>
                    <a:pt x="2486" y="2488"/>
                    <a:pt x="2491" y="2477"/>
                  </a:cubicBezTo>
                  <a:cubicBezTo>
                    <a:pt x="2497" y="2463"/>
                    <a:pt x="2513" y="2451"/>
                    <a:pt x="2537" y="2442"/>
                  </a:cubicBezTo>
                  <a:cubicBezTo>
                    <a:pt x="2609" y="2416"/>
                    <a:pt x="2648" y="2359"/>
                    <a:pt x="2642" y="2286"/>
                  </a:cubicBezTo>
                  <a:cubicBezTo>
                    <a:pt x="2637" y="2213"/>
                    <a:pt x="2595" y="2170"/>
                    <a:pt x="2518" y="2158"/>
                  </a:cubicBezTo>
                  <a:cubicBezTo>
                    <a:pt x="2400" y="2139"/>
                    <a:pt x="2301" y="2155"/>
                    <a:pt x="2216" y="2206"/>
                  </a:cubicBezTo>
                  <a:cubicBezTo>
                    <a:pt x="2177" y="2230"/>
                    <a:pt x="2142" y="2268"/>
                    <a:pt x="2114" y="2299"/>
                  </a:cubicBezTo>
                  <a:cubicBezTo>
                    <a:pt x="2070" y="2348"/>
                    <a:pt x="2016" y="2400"/>
                    <a:pt x="1935" y="2403"/>
                  </a:cubicBezTo>
                  <a:cubicBezTo>
                    <a:pt x="1921" y="2404"/>
                    <a:pt x="1907" y="2403"/>
                    <a:pt x="1890" y="2401"/>
                  </a:cubicBezTo>
                  <a:cubicBezTo>
                    <a:pt x="1882" y="2400"/>
                    <a:pt x="1873" y="2399"/>
                    <a:pt x="1864" y="2398"/>
                  </a:cubicBezTo>
                  <a:cubicBezTo>
                    <a:pt x="1862" y="2398"/>
                    <a:pt x="1862" y="2398"/>
                    <a:pt x="1862" y="2398"/>
                  </a:cubicBezTo>
                  <a:cubicBezTo>
                    <a:pt x="1863" y="2397"/>
                    <a:pt x="1863" y="2397"/>
                    <a:pt x="1863" y="2397"/>
                  </a:cubicBezTo>
                  <a:cubicBezTo>
                    <a:pt x="1867" y="2388"/>
                    <a:pt x="1871" y="2379"/>
                    <a:pt x="1874" y="2371"/>
                  </a:cubicBezTo>
                  <a:cubicBezTo>
                    <a:pt x="1883" y="2352"/>
                    <a:pt x="1891" y="2335"/>
                    <a:pt x="1899" y="2318"/>
                  </a:cubicBezTo>
                  <a:cubicBezTo>
                    <a:pt x="1903" y="2311"/>
                    <a:pt x="1914" y="2304"/>
                    <a:pt x="1922" y="2304"/>
                  </a:cubicBezTo>
                  <a:cubicBezTo>
                    <a:pt x="1963" y="2303"/>
                    <a:pt x="1998" y="2282"/>
                    <a:pt x="2031" y="2240"/>
                  </a:cubicBezTo>
                  <a:cubicBezTo>
                    <a:pt x="2084" y="2171"/>
                    <a:pt x="2137" y="2126"/>
                    <a:pt x="2199" y="2100"/>
                  </a:cubicBezTo>
                  <a:cubicBezTo>
                    <a:pt x="2071" y="1982"/>
                    <a:pt x="2071" y="1982"/>
                    <a:pt x="2071" y="1982"/>
                  </a:cubicBezTo>
                  <a:cubicBezTo>
                    <a:pt x="2011" y="2114"/>
                    <a:pt x="1904" y="2194"/>
                    <a:pt x="1753" y="2221"/>
                  </a:cubicBezTo>
                  <a:cubicBezTo>
                    <a:pt x="1755" y="2337"/>
                    <a:pt x="1724" y="2391"/>
                    <a:pt x="1696" y="2426"/>
                  </a:cubicBezTo>
                  <a:cubicBezTo>
                    <a:pt x="1744" y="2510"/>
                    <a:pt x="1744" y="2510"/>
                    <a:pt x="1744" y="2510"/>
                  </a:cubicBezTo>
                  <a:cubicBezTo>
                    <a:pt x="1875" y="2468"/>
                    <a:pt x="2012" y="2470"/>
                    <a:pt x="2150" y="2518"/>
                  </a:cubicBezTo>
                  <a:cubicBezTo>
                    <a:pt x="2177" y="2396"/>
                    <a:pt x="2249" y="2313"/>
                    <a:pt x="2371" y="2263"/>
                  </a:cubicBezTo>
                  <a:cubicBezTo>
                    <a:pt x="2414" y="2245"/>
                    <a:pt x="2443" y="2252"/>
                    <a:pt x="2456" y="2283"/>
                  </a:cubicBezTo>
                  <a:cubicBezTo>
                    <a:pt x="2462" y="2295"/>
                    <a:pt x="2463" y="2307"/>
                    <a:pt x="2458" y="2318"/>
                  </a:cubicBezTo>
                  <a:cubicBezTo>
                    <a:pt x="2452" y="2333"/>
                    <a:pt x="2436" y="2345"/>
                    <a:pt x="2410" y="2356"/>
                  </a:cubicBezTo>
                  <a:cubicBezTo>
                    <a:pt x="2317" y="2395"/>
                    <a:pt x="2265" y="2454"/>
                    <a:pt x="2252" y="2538"/>
                  </a:cubicBezTo>
                  <a:cubicBezTo>
                    <a:pt x="2250" y="2550"/>
                    <a:pt x="2254" y="2568"/>
                    <a:pt x="2263" y="2575"/>
                  </a:cubicBezTo>
                  <a:cubicBezTo>
                    <a:pt x="2299" y="2607"/>
                    <a:pt x="2337" y="2638"/>
                    <a:pt x="2376" y="2670"/>
                  </a:cubicBezTo>
                  <a:cubicBezTo>
                    <a:pt x="2390" y="2681"/>
                    <a:pt x="2403" y="2692"/>
                    <a:pt x="2417" y="2704"/>
                  </a:cubicBezTo>
                  <a:cubicBezTo>
                    <a:pt x="2533" y="2630"/>
                    <a:pt x="2646" y="2605"/>
                    <a:pt x="2763" y="2626"/>
                  </a:cubicBezTo>
                  <a:cubicBezTo>
                    <a:pt x="2764" y="2612"/>
                    <a:pt x="2765" y="2598"/>
                    <a:pt x="2767" y="2584"/>
                  </a:cubicBezTo>
                  <a:cubicBezTo>
                    <a:pt x="2769" y="2553"/>
                    <a:pt x="2772" y="2524"/>
                    <a:pt x="2776" y="2495"/>
                  </a:cubicBezTo>
                  <a:cubicBezTo>
                    <a:pt x="2790" y="2407"/>
                    <a:pt x="2825" y="2326"/>
                    <a:pt x="2881" y="2252"/>
                  </a:cubicBezTo>
                  <a:cubicBezTo>
                    <a:pt x="2896" y="2233"/>
                    <a:pt x="2897" y="2219"/>
                    <a:pt x="2887" y="2199"/>
                  </a:cubicBezTo>
                  <a:cubicBezTo>
                    <a:pt x="2835" y="2092"/>
                    <a:pt x="2810" y="1987"/>
                    <a:pt x="2811" y="1878"/>
                  </a:cubicBezTo>
                  <a:cubicBezTo>
                    <a:pt x="2812" y="1866"/>
                    <a:pt x="2800" y="1848"/>
                    <a:pt x="2789" y="1844"/>
                  </a:cubicBezTo>
                  <a:cubicBezTo>
                    <a:pt x="2711" y="1813"/>
                    <a:pt x="2653" y="1759"/>
                    <a:pt x="2620" y="1687"/>
                  </a:cubicBezTo>
                  <a:cubicBezTo>
                    <a:pt x="2589" y="1619"/>
                    <a:pt x="2581" y="1539"/>
                    <a:pt x="2599" y="1455"/>
                  </a:cubicBezTo>
                  <a:cubicBezTo>
                    <a:pt x="2606" y="1417"/>
                    <a:pt x="2626" y="1401"/>
                    <a:pt x="2658" y="1405"/>
                  </a:cubicBezTo>
                  <a:cubicBezTo>
                    <a:pt x="2688" y="1408"/>
                    <a:pt x="2701" y="1431"/>
                    <a:pt x="2699" y="1475"/>
                  </a:cubicBezTo>
                  <a:cubicBezTo>
                    <a:pt x="2698" y="1485"/>
                    <a:pt x="2698" y="1485"/>
                    <a:pt x="2698" y="1485"/>
                  </a:cubicBezTo>
                  <a:cubicBezTo>
                    <a:pt x="2695" y="1525"/>
                    <a:pt x="2693" y="1566"/>
                    <a:pt x="2699" y="1604"/>
                  </a:cubicBezTo>
                  <a:cubicBezTo>
                    <a:pt x="2711" y="1671"/>
                    <a:pt x="2753" y="1719"/>
                    <a:pt x="2829" y="1750"/>
                  </a:cubicBezTo>
                  <a:cubicBezTo>
                    <a:pt x="2835" y="1739"/>
                    <a:pt x="2841" y="1727"/>
                    <a:pt x="2847" y="1716"/>
                  </a:cubicBezTo>
                  <a:cubicBezTo>
                    <a:pt x="2865" y="1684"/>
                    <a:pt x="2882" y="1653"/>
                    <a:pt x="2897" y="1622"/>
                  </a:cubicBezTo>
                  <a:cubicBezTo>
                    <a:pt x="2901" y="1613"/>
                    <a:pt x="2898" y="1598"/>
                    <a:pt x="2893" y="1590"/>
                  </a:cubicBezTo>
                  <a:cubicBezTo>
                    <a:pt x="2801" y="1442"/>
                    <a:pt x="2771" y="1294"/>
                    <a:pt x="2802" y="1139"/>
                  </a:cubicBezTo>
                  <a:cubicBezTo>
                    <a:pt x="2780" y="1148"/>
                    <a:pt x="2758" y="1157"/>
                    <a:pt x="2736" y="1166"/>
                  </a:cubicBezTo>
                  <a:cubicBezTo>
                    <a:pt x="2687" y="1186"/>
                    <a:pt x="2640" y="1205"/>
                    <a:pt x="2599" y="1233"/>
                  </a:cubicBezTo>
                  <a:cubicBezTo>
                    <a:pt x="2402" y="1366"/>
                    <a:pt x="2359" y="1569"/>
                    <a:pt x="2484" y="1776"/>
                  </a:cubicBezTo>
                  <a:cubicBezTo>
                    <a:pt x="2487" y="1781"/>
                    <a:pt x="2491" y="1787"/>
                    <a:pt x="2494" y="1792"/>
                  </a:cubicBezTo>
                  <a:cubicBezTo>
                    <a:pt x="2499" y="1799"/>
                    <a:pt x="2504" y="1807"/>
                    <a:pt x="2508" y="1814"/>
                  </a:cubicBezTo>
                  <a:cubicBezTo>
                    <a:pt x="2524" y="1842"/>
                    <a:pt x="2519" y="1867"/>
                    <a:pt x="2494" y="1884"/>
                  </a:cubicBezTo>
                  <a:cubicBezTo>
                    <a:pt x="2468" y="1901"/>
                    <a:pt x="2443" y="1896"/>
                    <a:pt x="2424" y="1869"/>
                  </a:cubicBezTo>
                  <a:cubicBezTo>
                    <a:pt x="2368" y="1789"/>
                    <a:pt x="2333" y="1709"/>
                    <a:pt x="2318" y="1626"/>
                  </a:cubicBezTo>
                  <a:cubicBezTo>
                    <a:pt x="2297" y="1505"/>
                    <a:pt x="2324" y="1394"/>
                    <a:pt x="2401" y="1284"/>
                  </a:cubicBezTo>
                  <a:cubicBezTo>
                    <a:pt x="2406" y="1277"/>
                    <a:pt x="2411" y="1270"/>
                    <a:pt x="2417" y="1261"/>
                  </a:cubicBezTo>
                  <a:cubicBezTo>
                    <a:pt x="2427" y="1247"/>
                    <a:pt x="2427" y="1247"/>
                    <a:pt x="2427" y="1247"/>
                  </a:cubicBezTo>
                  <a:cubicBezTo>
                    <a:pt x="2412" y="1247"/>
                    <a:pt x="2398" y="1246"/>
                    <a:pt x="2384" y="1245"/>
                  </a:cubicBezTo>
                  <a:cubicBezTo>
                    <a:pt x="2339" y="1241"/>
                    <a:pt x="2296" y="1238"/>
                    <a:pt x="2249" y="1264"/>
                  </a:cubicBezTo>
                  <a:cubicBezTo>
                    <a:pt x="2153" y="1316"/>
                    <a:pt x="2052" y="1342"/>
                    <a:pt x="1948" y="1342"/>
                  </a:cubicBezTo>
                  <a:cubicBezTo>
                    <a:pt x="1947" y="1342"/>
                    <a:pt x="1947" y="1342"/>
                    <a:pt x="1946" y="1342"/>
                  </a:cubicBezTo>
                  <a:cubicBezTo>
                    <a:pt x="1848" y="1342"/>
                    <a:pt x="1745" y="1318"/>
                    <a:pt x="1639" y="1272"/>
                  </a:cubicBezTo>
                  <a:cubicBezTo>
                    <a:pt x="1621" y="1264"/>
                    <a:pt x="1596" y="1261"/>
                    <a:pt x="1563" y="1264"/>
                  </a:cubicBezTo>
                  <a:cubicBezTo>
                    <a:pt x="1523" y="1268"/>
                    <a:pt x="1485" y="1274"/>
                    <a:pt x="1444" y="1280"/>
                  </a:cubicBezTo>
                  <a:cubicBezTo>
                    <a:pt x="1428" y="1282"/>
                    <a:pt x="1411" y="1285"/>
                    <a:pt x="1393" y="1287"/>
                  </a:cubicBezTo>
                  <a:cubicBezTo>
                    <a:pt x="1363" y="1432"/>
                    <a:pt x="1393" y="1560"/>
                    <a:pt x="1484" y="1667"/>
                  </a:cubicBezTo>
                  <a:cubicBezTo>
                    <a:pt x="1533" y="1724"/>
                    <a:pt x="1596" y="1771"/>
                    <a:pt x="1685" y="1814"/>
                  </a:cubicBezTo>
                  <a:cubicBezTo>
                    <a:pt x="1688" y="1816"/>
                    <a:pt x="1692" y="1818"/>
                    <a:pt x="1696" y="1819"/>
                  </a:cubicBezTo>
                  <a:cubicBezTo>
                    <a:pt x="1702" y="1822"/>
                    <a:pt x="1708" y="1825"/>
                    <a:pt x="1714" y="1828"/>
                  </a:cubicBezTo>
                  <a:cubicBezTo>
                    <a:pt x="1741" y="1844"/>
                    <a:pt x="1749" y="1867"/>
                    <a:pt x="1737" y="1892"/>
                  </a:cubicBezTo>
                  <a:cubicBezTo>
                    <a:pt x="1724" y="1921"/>
                    <a:pt x="1700" y="1930"/>
                    <a:pt x="1671" y="1918"/>
                  </a:cubicBezTo>
                  <a:cubicBezTo>
                    <a:pt x="1541" y="1863"/>
                    <a:pt x="1436" y="1782"/>
                    <a:pt x="1370" y="1685"/>
                  </a:cubicBezTo>
                  <a:cubicBezTo>
                    <a:pt x="1295" y="1575"/>
                    <a:pt x="1268" y="1445"/>
                    <a:pt x="1290" y="1300"/>
                  </a:cubicBezTo>
                  <a:cubicBezTo>
                    <a:pt x="1290" y="1294"/>
                    <a:pt x="1290" y="1289"/>
                    <a:pt x="1291" y="1283"/>
                  </a:cubicBezTo>
                  <a:cubicBezTo>
                    <a:pt x="1291" y="1281"/>
                    <a:pt x="1291" y="1279"/>
                    <a:pt x="1291" y="1277"/>
                  </a:cubicBezTo>
                  <a:cubicBezTo>
                    <a:pt x="1277" y="1272"/>
                    <a:pt x="1263" y="1267"/>
                    <a:pt x="1249" y="1263"/>
                  </a:cubicBezTo>
                  <a:cubicBezTo>
                    <a:pt x="1217" y="1252"/>
                    <a:pt x="1186" y="1241"/>
                    <a:pt x="1157" y="1227"/>
                  </a:cubicBezTo>
                  <a:cubicBezTo>
                    <a:pt x="1127" y="1212"/>
                    <a:pt x="1098" y="1193"/>
                    <a:pt x="1073" y="1176"/>
                  </a:cubicBezTo>
                  <a:cubicBezTo>
                    <a:pt x="1062" y="1169"/>
                    <a:pt x="1053" y="1163"/>
                    <a:pt x="1043" y="1157"/>
                  </a:cubicBezTo>
                  <a:cubicBezTo>
                    <a:pt x="769" y="1267"/>
                    <a:pt x="769" y="1267"/>
                    <a:pt x="769" y="1267"/>
                  </a:cubicBezTo>
                  <a:cubicBezTo>
                    <a:pt x="770" y="1275"/>
                    <a:pt x="770" y="1275"/>
                    <a:pt x="770" y="1275"/>
                  </a:cubicBezTo>
                  <a:cubicBezTo>
                    <a:pt x="772" y="1285"/>
                    <a:pt x="774" y="1299"/>
                    <a:pt x="776" y="1314"/>
                  </a:cubicBezTo>
                  <a:cubicBezTo>
                    <a:pt x="796" y="1433"/>
                    <a:pt x="778" y="1549"/>
                    <a:pt x="722" y="1657"/>
                  </a:cubicBezTo>
                  <a:cubicBezTo>
                    <a:pt x="710" y="1678"/>
                    <a:pt x="711" y="1693"/>
                    <a:pt x="726" y="1714"/>
                  </a:cubicBezTo>
                  <a:cubicBezTo>
                    <a:pt x="768" y="1778"/>
                    <a:pt x="794" y="1842"/>
                    <a:pt x="804" y="1907"/>
                  </a:cubicBezTo>
                  <a:cubicBezTo>
                    <a:pt x="815" y="1974"/>
                    <a:pt x="807" y="2044"/>
                    <a:pt x="782" y="2114"/>
                  </a:cubicBezTo>
                  <a:cubicBezTo>
                    <a:pt x="778" y="2126"/>
                    <a:pt x="784" y="2146"/>
                    <a:pt x="792" y="2159"/>
                  </a:cubicBezTo>
                  <a:cubicBezTo>
                    <a:pt x="903" y="2326"/>
                    <a:pt x="921" y="2486"/>
                    <a:pt x="848" y="2645"/>
                  </a:cubicBezTo>
                  <a:cubicBezTo>
                    <a:pt x="834" y="2677"/>
                    <a:pt x="812" y="2706"/>
                    <a:pt x="788" y="2736"/>
                  </a:cubicBezTo>
                  <a:cubicBezTo>
                    <a:pt x="778" y="2749"/>
                    <a:pt x="767" y="2763"/>
                    <a:pt x="757" y="2777"/>
                  </a:cubicBezTo>
                  <a:cubicBezTo>
                    <a:pt x="861" y="2888"/>
                    <a:pt x="996" y="2931"/>
                    <a:pt x="1159" y="2906"/>
                  </a:cubicBezTo>
                  <a:cubicBezTo>
                    <a:pt x="1174" y="2903"/>
                    <a:pt x="1190" y="2900"/>
                    <a:pt x="1206" y="2897"/>
                  </a:cubicBezTo>
                  <a:cubicBezTo>
                    <a:pt x="1226" y="2893"/>
                    <a:pt x="1247" y="2890"/>
                    <a:pt x="1268" y="2887"/>
                  </a:cubicBezTo>
                  <a:cubicBezTo>
                    <a:pt x="1297" y="2883"/>
                    <a:pt x="1318" y="2897"/>
                    <a:pt x="1325" y="2925"/>
                  </a:cubicBezTo>
                  <a:cubicBezTo>
                    <a:pt x="1328" y="2939"/>
                    <a:pt x="1327" y="2953"/>
                    <a:pt x="1320" y="2964"/>
                  </a:cubicBezTo>
                  <a:cubicBezTo>
                    <a:pt x="1314" y="2974"/>
                    <a:pt x="1304" y="2981"/>
                    <a:pt x="1291" y="2984"/>
                  </a:cubicBezTo>
                  <a:cubicBezTo>
                    <a:pt x="1145" y="3016"/>
                    <a:pt x="1003" y="3039"/>
                    <a:pt x="864" y="2972"/>
                  </a:cubicBezTo>
                  <a:cubicBezTo>
                    <a:pt x="801" y="2942"/>
                    <a:pt x="745" y="2897"/>
                    <a:pt x="692" y="2854"/>
                  </a:cubicBezTo>
                  <a:cubicBezTo>
                    <a:pt x="666" y="2832"/>
                    <a:pt x="650" y="2829"/>
                    <a:pt x="622" y="2839"/>
                  </a:cubicBezTo>
                  <a:cubicBezTo>
                    <a:pt x="551" y="2866"/>
                    <a:pt x="472" y="2872"/>
                    <a:pt x="387" y="2858"/>
                  </a:cubicBezTo>
                  <a:cubicBezTo>
                    <a:pt x="209" y="2829"/>
                    <a:pt x="83" y="2692"/>
                    <a:pt x="68" y="2509"/>
                  </a:cubicBezTo>
                  <a:cubicBezTo>
                    <a:pt x="58" y="2395"/>
                    <a:pt x="74" y="2304"/>
                    <a:pt x="116" y="2225"/>
                  </a:cubicBezTo>
                  <a:cubicBezTo>
                    <a:pt x="121" y="2216"/>
                    <a:pt x="116" y="2195"/>
                    <a:pt x="108" y="2186"/>
                  </a:cubicBezTo>
                  <a:cubicBezTo>
                    <a:pt x="55" y="2120"/>
                    <a:pt x="21" y="2042"/>
                    <a:pt x="11" y="1964"/>
                  </a:cubicBezTo>
                  <a:cubicBezTo>
                    <a:pt x="0" y="1871"/>
                    <a:pt x="23" y="1780"/>
                    <a:pt x="80" y="1702"/>
                  </a:cubicBezTo>
                  <a:cubicBezTo>
                    <a:pt x="86" y="1693"/>
                    <a:pt x="82" y="1672"/>
                    <a:pt x="76" y="1661"/>
                  </a:cubicBezTo>
                  <a:cubicBezTo>
                    <a:pt x="52" y="1614"/>
                    <a:pt x="37" y="1575"/>
                    <a:pt x="29" y="1538"/>
                  </a:cubicBezTo>
                  <a:cubicBezTo>
                    <a:pt x="18" y="1492"/>
                    <a:pt x="19" y="1449"/>
                    <a:pt x="30" y="1407"/>
                  </a:cubicBezTo>
                  <a:cubicBezTo>
                    <a:pt x="43" y="1361"/>
                    <a:pt x="71" y="1318"/>
                    <a:pt x="98" y="1278"/>
                  </a:cubicBezTo>
                  <a:cubicBezTo>
                    <a:pt x="112" y="1259"/>
                    <a:pt x="117" y="1245"/>
                    <a:pt x="108" y="1221"/>
                  </a:cubicBezTo>
                  <a:cubicBezTo>
                    <a:pt x="65" y="1099"/>
                    <a:pt x="75" y="1001"/>
                    <a:pt x="139" y="916"/>
                  </a:cubicBezTo>
                  <a:cubicBezTo>
                    <a:pt x="147" y="905"/>
                    <a:pt x="142" y="882"/>
                    <a:pt x="141" y="875"/>
                  </a:cubicBezTo>
                  <a:cubicBezTo>
                    <a:pt x="107" y="733"/>
                    <a:pt x="118" y="619"/>
                    <a:pt x="174" y="516"/>
                  </a:cubicBezTo>
                  <a:cubicBezTo>
                    <a:pt x="221" y="431"/>
                    <a:pt x="301" y="364"/>
                    <a:pt x="394" y="332"/>
                  </a:cubicBezTo>
                  <a:cubicBezTo>
                    <a:pt x="489" y="299"/>
                    <a:pt x="587" y="305"/>
                    <a:pt x="669" y="347"/>
                  </a:cubicBezTo>
                  <a:cubicBezTo>
                    <a:pt x="690" y="358"/>
                    <a:pt x="709" y="373"/>
                    <a:pt x="727" y="388"/>
                  </a:cubicBezTo>
                  <a:cubicBezTo>
                    <a:pt x="739" y="398"/>
                    <a:pt x="751" y="409"/>
                    <a:pt x="764" y="418"/>
                  </a:cubicBezTo>
                  <a:cubicBezTo>
                    <a:pt x="771" y="422"/>
                    <a:pt x="792" y="436"/>
                    <a:pt x="809" y="433"/>
                  </a:cubicBezTo>
                  <a:cubicBezTo>
                    <a:pt x="915" y="415"/>
                    <a:pt x="1002" y="422"/>
                    <a:pt x="1077" y="454"/>
                  </a:cubicBezTo>
                  <a:cubicBezTo>
                    <a:pt x="1151" y="487"/>
                    <a:pt x="1215" y="546"/>
                    <a:pt x="1271" y="636"/>
                  </a:cubicBezTo>
                  <a:cubicBezTo>
                    <a:pt x="1272" y="638"/>
                    <a:pt x="1273" y="640"/>
                    <a:pt x="1274" y="641"/>
                  </a:cubicBezTo>
                  <a:cubicBezTo>
                    <a:pt x="1300" y="637"/>
                    <a:pt x="1326" y="631"/>
                    <a:pt x="1351" y="627"/>
                  </a:cubicBezTo>
                  <a:cubicBezTo>
                    <a:pt x="1409" y="615"/>
                    <a:pt x="1463" y="605"/>
                    <a:pt x="1519" y="600"/>
                  </a:cubicBezTo>
                  <a:cubicBezTo>
                    <a:pt x="1598" y="592"/>
                    <a:pt x="1673" y="617"/>
                    <a:pt x="1743" y="674"/>
                  </a:cubicBezTo>
                  <a:cubicBezTo>
                    <a:pt x="1754" y="665"/>
                    <a:pt x="1764" y="655"/>
                    <a:pt x="1774" y="646"/>
                  </a:cubicBezTo>
                  <a:cubicBezTo>
                    <a:pt x="1795" y="626"/>
                    <a:pt x="1816" y="607"/>
                    <a:pt x="1839" y="589"/>
                  </a:cubicBezTo>
                  <a:cubicBezTo>
                    <a:pt x="1918" y="528"/>
                    <a:pt x="2000" y="489"/>
                    <a:pt x="2084" y="475"/>
                  </a:cubicBezTo>
                  <a:cubicBezTo>
                    <a:pt x="2170" y="459"/>
                    <a:pt x="2261" y="469"/>
                    <a:pt x="2352" y="504"/>
                  </a:cubicBezTo>
                  <a:cubicBezTo>
                    <a:pt x="2374" y="512"/>
                    <a:pt x="2385" y="509"/>
                    <a:pt x="2399" y="490"/>
                  </a:cubicBezTo>
                  <a:cubicBezTo>
                    <a:pt x="2491" y="366"/>
                    <a:pt x="2603" y="304"/>
                    <a:pt x="2742" y="300"/>
                  </a:cubicBezTo>
                  <a:cubicBezTo>
                    <a:pt x="2754" y="300"/>
                    <a:pt x="2771" y="284"/>
                    <a:pt x="2777" y="272"/>
                  </a:cubicBezTo>
                  <a:cubicBezTo>
                    <a:pt x="2843" y="131"/>
                    <a:pt x="2964" y="42"/>
                    <a:pt x="3118" y="22"/>
                  </a:cubicBezTo>
                  <a:cubicBezTo>
                    <a:pt x="3282" y="0"/>
                    <a:pt x="3461" y="63"/>
                    <a:pt x="3554" y="175"/>
                  </a:cubicBezTo>
                  <a:cubicBezTo>
                    <a:pt x="3662" y="304"/>
                    <a:pt x="3679" y="453"/>
                    <a:pt x="3606" y="618"/>
                  </a:cubicBezTo>
                  <a:cubicBezTo>
                    <a:pt x="3578" y="683"/>
                    <a:pt x="3575" y="738"/>
                    <a:pt x="3597" y="814"/>
                  </a:cubicBezTo>
                  <a:cubicBezTo>
                    <a:pt x="3632" y="941"/>
                    <a:pt x="3641" y="1062"/>
                    <a:pt x="3622" y="1174"/>
                  </a:cubicBezTo>
                  <a:cubicBezTo>
                    <a:pt x="3603" y="1291"/>
                    <a:pt x="3553" y="1402"/>
                    <a:pt x="3474" y="1503"/>
                  </a:cubicBezTo>
                  <a:cubicBezTo>
                    <a:pt x="3458" y="1524"/>
                    <a:pt x="3465" y="1537"/>
                    <a:pt x="3475" y="1556"/>
                  </a:cubicBezTo>
                  <a:cubicBezTo>
                    <a:pt x="3475" y="1556"/>
                    <a:pt x="3475" y="1556"/>
                    <a:pt x="3475" y="1556"/>
                  </a:cubicBezTo>
                  <a:cubicBezTo>
                    <a:pt x="3575" y="1741"/>
                    <a:pt x="3594" y="1918"/>
                    <a:pt x="3536" y="2095"/>
                  </a:cubicBezTo>
                  <a:cubicBezTo>
                    <a:pt x="3528" y="2118"/>
                    <a:pt x="3518" y="2141"/>
                    <a:pt x="3509" y="2163"/>
                  </a:cubicBezTo>
                  <a:cubicBezTo>
                    <a:pt x="3504" y="2172"/>
                    <a:pt x="3500" y="2182"/>
                    <a:pt x="3496" y="2192"/>
                  </a:cubicBezTo>
                  <a:cubicBezTo>
                    <a:pt x="3593" y="2270"/>
                    <a:pt x="3652" y="2390"/>
                    <a:pt x="3660" y="2531"/>
                  </a:cubicBezTo>
                  <a:cubicBezTo>
                    <a:pt x="3671" y="2701"/>
                    <a:pt x="3607" y="2880"/>
                    <a:pt x="3494" y="2997"/>
                  </a:cubicBezTo>
                  <a:cubicBezTo>
                    <a:pt x="3439" y="3053"/>
                    <a:pt x="3380" y="3092"/>
                    <a:pt x="3314" y="3117"/>
                  </a:cubicBezTo>
                  <a:cubicBezTo>
                    <a:pt x="3301" y="3122"/>
                    <a:pt x="3285" y="3133"/>
                    <a:pt x="3280" y="3145"/>
                  </a:cubicBezTo>
                  <a:cubicBezTo>
                    <a:pt x="3244" y="3243"/>
                    <a:pt x="3187" y="3318"/>
                    <a:pt x="3110" y="3368"/>
                  </a:cubicBezTo>
                  <a:cubicBezTo>
                    <a:pt x="3039" y="3414"/>
                    <a:pt x="2949" y="3440"/>
                    <a:pt x="2842" y="3445"/>
                  </a:cubicBezTo>
                  <a:cubicBezTo>
                    <a:pt x="2702" y="3452"/>
                    <a:pt x="2572" y="3412"/>
                    <a:pt x="2456" y="3326"/>
                  </a:cubicBezTo>
                  <a:cubicBezTo>
                    <a:pt x="2348" y="3413"/>
                    <a:pt x="2221" y="3433"/>
                    <a:pt x="2067" y="3388"/>
                  </a:cubicBezTo>
                  <a:cubicBezTo>
                    <a:pt x="2001" y="3368"/>
                    <a:pt x="1942" y="3327"/>
                    <a:pt x="1888" y="3263"/>
                  </a:cubicBezTo>
                  <a:cubicBezTo>
                    <a:pt x="1833" y="3197"/>
                    <a:pt x="1791" y="3120"/>
                    <a:pt x="1766" y="3032"/>
                  </a:cubicBezTo>
                  <a:cubicBezTo>
                    <a:pt x="1758" y="3008"/>
                    <a:pt x="1759" y="2988"/>
                    <a:pt x="1767" y="2974"/>
                  </a:cubicBezTo>
                  <a:cubicBezTo>
                    <a:pt x="1773" y="2963"/>
                    <a:pt x="1783" y="2957"/>
                    <a:pt x="1795" y="2954"/>
                  </a:cubicBezTo>
                  <a:cubicBezTo>
                    <a:pt x="1838" y="2944"/>
                    <a:pt x="1853" y="2973"/>
                    <a:pt x="1861" y="3000"/>
                  </a:cubicBezTo>
                  <a:cubicBezTo>
                    <a:pt x="1889" y="3090"/>
                    <a:pt x="1932" y="3165"/>
                    <a:pt x="1993" y="3229"/>
                  </a:cubicBezTo>
                  <a:cubicBezTo>
                    <a:pt x="2043" y="3281"/>
                    <a:pt x="2142" y="3314"/>
                    <a:pt x="2233" y="3309"/>
                  </a:cubicBezTo>
                  <a:cubicBezTo>
                    <a:pt x="2309" y="3305"/>
                    <a:pt x="2372" y="3275"/>
                    <a:pt x="2410" y="3225"/>
                  </a:cubicBezTo>
                  <a:cubicBezTo>
                    <a:pt x="2420" y="3212"/>
                    <a:pt x="2430" y="3204"/>
                    <a:pt x="2442" y="3203"/>
                  </a:cubicBezTo>
                  <a:cubicBezTo>
                    <a:pt x="2457" y="3201"/>
                    <a:pt x="2474" y="3209"/>
                    <a:pt x="2496" y="3227"/>
                  </a:cubicBezTo>
                  <a:cubicBezTo>
                    <a:pt x="2566" y="3284"/>
                    <a:pt x="2641" y="3320"/>
                    <a:pt x="2720" y="3336"/>
                  </a:cubicBezTo>
                  <a:cubicBezTo>
                    <a:pt x="2798" y="3352"/>
                    <a:pt x="2882" y="3347"/>
                    <a:pt x="2969" y="3322"/>
                  </a:cubicBezTo>
                  <a:cubicBezTo>
                    <a:pt x="3029" y="3305"/>
                    <a:pt x="3087" y="3267"/>
                    <a:pt x="3128" y="3218"/>
                  </a:cubicBezTo>
                  <a:cubicBezTo>
                    <a:pt x="3162" y="3177"/>
                    <a:pt x="3201" y="3109"/>
                    <a:pt x="3193" y="3017"/>
                  </a:cubicBezTo>
                  <a:cubicBezTo>
                    <a:pt x="3192" y="3002"/>
                    <a:pt x="3192" y="2987"/>
                    <a:pt x="3193" y="2972"/>
                  </a:cubicBezTo>
                  <a:cubicBezTo>
                    <a:pt x="3197" y="2939"/>
                    <a:pt x="3215" y="2923"/>
                    <a:pt x="3246" y="2924"/>
                  </a:cubicBezTo>
                  <a:cubicBezTo>
                    <a:pt x="3274" y="2925"/>
                    <a:pt x="3290" y="2941"/>
                    <a:pt x="3293" y="2972"/>
                  </a:cubicBezTo>
                  <a:cubicBezTo>
                    <a:pt x="3294" y="2980"/>
                    <a:pt x="3294" y="2988"/>
                    <a:pt x="3295" y="2998"/>
                  </a:cubicBezTo>
                  <a:cubicBezTo>
                    <a:pt x="3295" y="3003"/>
                    <a:pt x="3295" y="3009"/>
                    <a:pt x="3296" y="3016"/>
                  </a:cubicBezTo>
                  <a:cubicBezTo>
                    <a:pt x="3303" y="3011"/>
                    <a:pt x="3311" y="3008"/>
                    <a:pt x="3318" y="3004"/>
                  </a:cubicBezTo>
                  <a:cubicBezTo>
                    <a:pt x="3333" y="2996"/>
                    <a:pt x="3347" y="2988"/>
                    <a:pt x="3360" y="2979"/>
                  </a:cubicBezTo>
                  <a:cubicBezTo>
                    <a:pt x="3442" y="2922"/>
                    <a:pt x="3505" y="2830"/>
                    <a:pt x="3538" y="2721"/>
                  </a:cubicBezTo>
                  <a:cubicBezTo>
                    <a:pt x="3571" y="2612"/>
                    <a:pt x="3568" y="2501"/>
                    <a:pt x="3531" y="2407"/>
                  </a:cubicBezTo>
                  <a:cubicBezTo>
                    <a:pt x="3504" y="2340"/>
                    <a:pt x="3464" y="2292"/>
                    <a:pt x="3407" y="2260"/>
                  </a:cubicBezTo>
                  <a:cubicBezTo>
                    <a:pt x="3387" y="2249"/>
                    <a:pt x="3376" y="2238"/>
                    <a:pt x="3373" y="2225"/>
                  </a:cubicBezTo>
                  <a:cubicBezTo>
                    <a:pt x="3369" y="2212"/>
                    <a:pt x="3373" y="2197"/>
                    <a:pt x="3385" y="2178"/>
                  </a:cubicBezTo>
                  <a:cubicBezTo>
                    <a:pt x="3446" y="2077"/>
                    <a:pt x="3474" y="1972"/>
                    <a:pt x="3467" y="1867"/>
                  </a:cubicBezTo>
                  <a:cubicBezTo>
                    <a:pt x="3461" y="1769"/>
                    <a:pt x="3426" y="1667"/>
                    <a:pt x="3362" y="1563"/>
                  </a:cubicBezTo>
                  <a:cubicBezTo>
                    <a:pt x="3344" y="1534"/>
                    <a:pt x="3337" y="1508"/>
                    <a:pt x="3364" y="1477"/>
                  </a:cubicBezTo>
                  <a:cubicBezTo>
                    <a:pt x="3456" y="1374"/>
                    <a:pt x="3510" y="1259"/>
                    <a:pt x="3526" y="1135"/>
                  </a:cubicBezTo>
                  <a:cubicBezTo>
                    <a:pt x="3541" y="1021"/>
                    <a:pt x="3523" y="895"/>
                    <a:pt x="3474" y="761"/>
                  </a:cubicBezTo>
                  <a:cubicBezTo>
                    <a:pt x="3458" y="719"/>
                    <a:pt x="3460" y="690"/>
                    <a:pt x="3479" y="656"/>
                  </a:cubicBezTo>
                  <a:cubicBezTo>
                    <a:pt x="3532" y="562"/>
                    <a:pt x="3553" y="482"/>
                    <a:pt x="3546" y="402"/>
                  </a:cubicBezTo>
                  <a:cubicBezTo>
                    <a:pt x="3539" y="331"/>
                    <a:pt x="3507" y="267"/>
                    <a:pt x="3454" y="216"/>
                  </a:cubicBezTo>
                  <a:cubicBezTo>
                    <a:pt x="3400" y="166"/>
                    <a:pt x="3330" y="135"/>
                    <a:pt x="3252" y="125"/>
                  </a:cubicBezTo>
                  <a:cubicBezTo>
                    <a:pt x="3148" y="113"/>
                    <a:pt x="3067" y="126"/>
                    <a:pt x="3003" y="164"/>
                  </a:cubicBezTo>
                  <a:cubicBezTo>
                    <a:pt x="2939" y="202"/>
                    <a:pt x="2889" y="268"/>
                    <a:pt x="2850" y="366"/>
                  </a:cubicBezTo>
                  <a:cubicBezTo>
                    <a:pt x="2835" y="402"/>
                    <a:pt x="2810" y="407"/>
                    <a:pt x="2776" y="404"/>
                  </a:cubicBezTo>
                  <a:cubicBezTo>
                    <a:pt x="2662" y="393"/>
                    <a:pt x="2567" y="438"/>
                    <a:pt x="2487" y="541"/>
                  </a:cubicBezTo>
                  <a:cubicBezTo>
                    <a:pt x="2483" y="545"/>
                    <a:pt x="2481" y="550"/>
                    <a:pt x="2478" y="554"/>
                  </a:cubicBezTo>
                  <a:cubicBezTo>
                    <a:pt x="2477" y="556"/>
                    <a:pt x="2476" y="559"/>
                    <a:pt x="2475" y="561"/>
                  </a:cubicBezTo>
                  <a:cubicBezTo>
                    <a:pt x="2483" y="567"/>
                    <a:pt x="2490" y="574"/>
                    <a:pt x="2498" y="581"/>
                  </a:cubicBezTo>
                  <a:cubicBezTo>
                    <a:pt x="2516" y="596"/>
                    <a:pt x="2533" y="611"/>
                    <a:pt x="2549" y="626"/>
                  </a:cubicBezTo>
                  <a:cubicBezTo>
                    <a:pt x="2564" y="639"/>
                    <a:pt x="2572" y="654"/>
                    <a:pt x="2572" y="668"/>
                  </a:cubicBezTo>
                  <a:cubicBezTo>
                    <a:pt x="2573" y="680"/>
                    <a:pt x="2567" y="692"/>
                    <a:pt x="2557" y="703"/>
                  </a:cubicBezTo>
                  <a:cubicBezTo>
                    <a:pt x="2534" y="726"/>
                    <a:pt x="2507" y="724"/>
                    <a:pt x="2479" y="698"/>
                  </a:cubicBezTo>
                  <a:cubicBezTo>
                    <a:pt x="2391" y="615"/>
                    <a:pt x="2288" y="572"/>
                    <a:pt x="2173" y="570"/>
                  </a:cubicBezTo>
                  <a:cubicBezTo>
                    <a:pt x="2098" y="568"/>
                    <a:pt x="2031" y="585"/>
                    <a:pt x="1966" y="621"/>
                  </a:cubicBezTo>
                  <a:cubicBezTo>
                    <a:pt x="1910" y="653"/>
                    <a:pt x="1857" y="699"/>
                    <a:pt x="1805" y="762"/>
                  </a:cubicBezTo>
                  <a:cubicBezTo>
                    <a:pt x="1786" y="785"/>
                    <a:pt x="1770" y="801"/>
                    <a:pt x="1753" y="802"/>
                  </a:cubicBezTo>
                  <a:cubicBezTo>
                    <a:pt x="1738" y="802"/>
                    <a:pt x="1723" y="793"/>
                    <a:pt x="1699" y="770"/>
                  </a:cubicBezTo>
                  <a:cubicBezTo>
                    <a:pt x="1628" y="700"/>
                    <a:pt x="1538" y="681"/>
                    <a:pt x="1416" y="712"/>
                  </a:cubicBezTo>
                  <a:cubicBezTo>
                    <a:pt x="1379" y="722"/>
                    <a:pt x="1343" y="738"/>
                    <a:pt x="1309" y="754"/>
                  </a:cubicBezTo>
                  <a:cubicBezTo>
                    <a:pt x="1304" y="756"/>
                    <a:pt x="1299" y="758"/>
                    <a:pt x="1295" y="760"/>
                  </a:cubicBezTo>
                  <a:cubicBezTo>
                    <a:pt x="1247" y="782"/>
                    <a:pt x="1228" y="775"/>
                    <a:pt x="1206" y="729"/>
                  </a:cubicBezTo>
                  <a:cubicBezTo>
                    <a:pt x="1155" y="625"/>
                    <a:pt x="1091" y="564"/>
                    <a:pt x="1005" y="537"/>
                  </a:cubicBezTo>
                  <a:cubicBezTo>
                    <a:pt x="875" y="496"/>
                    <a:pt x="735" y="539"/>
                    <a:pt x="648" y="645"/>
                  </a:cubicBezTo>
                  <a:cubicBezTo>
                    <a:pt x="625" y="673"/>
                    <a:pt x="600" y="678"/>
                    <a:pt x="575" y="660"/>
                  </a:cubicBezTo>
                  <a:cubicBezTo>
                    <a:pt x="561" y="651"/>
                    <a:pt x="553" y="639"/>
                    <a:pt x="552" y="626"/>
                  </a:cubicBezTo>
                  <a:cubicBezTo>
                    <a:pt x="550" y="612"/>
                    <a:pt x="556" y="597"/>
                    <a:pt x="568" y="584"/>
                  </a:cubicBezTo>
                  <a:cubicBezTo>
                    <a:pt x="592" y="558"/>
                    <a:pt x="617" y="532"/>
                    <a:pt x="642" y="508"/>
                  </a:cubicBezTo>
                  <a:cubicBezTo>
                    <a:pt x="653" y="498"/>
                    <a:pt x="664" y="487"/>
                    <a:pt x="674" y="476"/>
                  </a:cubicBezTo>
                  <a:cubicBezTo>
                    <a:pt x="631" y="417"/>
                    <a:pt x="519" y="394"/>
                    <a:pt x="430" y="427"/>
                  </a:cubicBezTo>
                  <a:cubicBezTo>
                    <a:pt x="355" y="454"/>
                    <a:pt x="297" y="503"/>
                    <a:pt x="261" y="568"/>
                  </a:cubicBezTo>
                  <a:cubicBezTo>
                    <a:pt x="225" y="634"/>
                    <a:pt x="214" y="712"/>
                    <a:pt x="229" y="795"/>
                  </a:cubicBezTo>
                  <a:cubicBezTo>
                    <a:pt x="231" y="810"/>
                    <a:pt x="236" y="826"/>
                    <a:pt x="240" y="841"/>
                  </a:cubicBezTo>
                  <a:cubicBezTo>
                    <a:pt x="245" y="858"/>
                    <a:pt x="250" y="876"/>
                    <a:pt x="252" y="894"/>
                  </a:cubicBezTo>
                  <a:cubicBezTo>
                    <a:pt x="255" y="914"/>
                    <a:pt x="255" y="941"/>
                    <a:pt x="244" y="952"/>
                  </a:cubicBezTo>
                  <a:cubicBezTo>
                    <a:pt x="156" y="1036"/>
                    <a:pt x="179" y="1130"/>
                    <a:pt x="213" y="1212"/>
                  </a:cubicBezTo>
                  <a:cubicBezTo>
                    <a:pt x="214" y="1215"/>
                    <a:pt x="214" y="1215"/>
                    <a:pt x="214" y="1215"/>
                  </a:cubicBezTo>
                  <a:cubicBezTo>
                    <a:pt x="241" y="1280"/>
                    <a:pt x="241" y="1281"/>
                    <a:pt x="188" y="1330"/>
                  </a:cubicBezTo>
                  <a:cubicBezTo>
                    <a:pt x="109" y="1404"/>
                    <a:pt x="102" y="1508"/>
                    <a:pt x="171" y="1617"/>
                  </a:cubicBezTo>
                  <a:cubicBezTo>
                    <a:pt x="174" y="1616"/>
                    <a:pt x="176" y="1614"/>
                    <a:pt x="179" y="1613"/>
                  </a:cubicBezTo>
                  <a:cubicBezTo>
                    <a:pt x="185" y="1608"/>
                    <a:pt x="192" y="1604"/>
                    <a:pt x="198" y="1605"/>
                  </a:cubicBezTo>
                  <a:cubicBezTo>
                    <a:pt x="200" y="1605"/>
                    <a:pt x="202" y="1606"/>
                    <a:pt x="204" y="1606"/>
                  </a:cubicBezTo>
                  <a:cubicBezTo>
                    <a:pt x="223" y="1609"/>
                    <a:pt x="246" y="1613"/>
                    <a:pt x="255" y="1625"/>
                  </a:cubicBezTo>
                  <a:cubicBezTo>
                    <a:pt x="263" y="1638"/>
                    <a:pt x="257" y="1662"/>
                    <a:pt x="252" y="1681"/>
                  </a:cubicBezTo>
                  <a:cubicBezTo>
                    <a:pt x="251" y="1685"/>
                    <a:pt x="251" y="1685"/>
                    <a:pt x="251" y="1685"/>
                  </a:cubicBezTo>
                  <a:cubicBezTo>
                    <a:pt x="249" y="1692"/>
                    <a:pt x="239" y="1698"/>
                    <a:pt x="231" y="1704"/>
                  </a:cubicBezTo>
                  <a:cubicBezTo>
                    <a:pt x="229" y="1705"/>
                    <a:pt x="228" y="1706"/>
                    <a:pt x="226" y="1707"/>
                  </a:cubicBezTo>
                  <a:cubicBezTo>
                    <a:pt x="161" y="1749"/>
                    <a:pt x="122" y="1809"/>
                    <a:pt x="112" y="1881"/>
                  </a:cubicBezTo>
                  <a:cubicBezTo>
                    <a:pt x="101" y="1963"/>
                    <a:pt x="131" y="2057"/>
                    <a:pt x="190" y="2125"/>
                  </a:cubicBezTo>
                  <a:cubicBezTo>
                    <a:pt x="196" y="2131"/>
                    <a:pt x="202" y="2138"/>
                    <a:pt x="209" y="2144"/>
                  </a:cubicBezTo>
                  <a:cubicBezTo>
                    <a:pt x="226" y="2161"/>
                    <a:pt x="244" y="2178"/>
                    <a:pt x="246" y="2197"/>
                  </a:cubicBezTo>
                  <a:cubicBezTo>
                    <a:pt x="248" y="2216"/>
                    <a:pt x="233" y="2236"/>
                    <a:pt x="219" y="2256"/>
                  </a:cubicBezTo>
                  <a:cubicBezTo>
                    <a:pt x="214" y="2263"/>
                    <a:pt x="209" y="2270"/>
                    <a:pt x="205" y="2277"/>
                  </a:cubicBezTo>
                  <a:cubicBezTo>
                    <a:pt x="150" y="2367"/>
                    <a:pt x="145" y="2486"/>
                    <a:pt x="191" y="2588"/>
                  </a:cubicBezTo>
                  <a:cubicBezTo>
                    <a:pt x="232" y="2679"/>
                    <a:pt x="307" y="2741"/>
                    <a:pt x="395" y="2756"/>
                  </a:cubicBezTo>
                  <a:cubicBezTo>
                    <a:pt x="486" y="2773"/>
                    <a:pt x="571" y="2762"/>
                    <a:pt x="639" y="2726"/>
                  </a:cubicBezTo>
                  <a:cubicBezTo>
                    <a:pt x="707" y="2691"/>
                    <a:pt x="753" y="2633"/>
                    <a:pt x="775" y="2559"/>
                  </a:cubicBezTo>
                  <a:cubicBezTo>
                    <a:pt x="809" y="2440"/>
                    <a:pt x="786" y="2324"/>
                    <a:pt x="706" y="2215"/>
                  </a:cubicBezTo>
                  <a:cubicBezTo>
                    <a:pt x="679" y="2177"/>
                    <a:pt x="638" y="2177"/>
                    <a:pt x="598" y="2178"/>
                  </a:cubicBezTo>
                  <a:cubicBezTo>
                    <a:pt x="591" y="2178"/>
                    <a:pt x="591" y="2178"/>
                    <a:pt x="591" y="2178"/>
                  </a:cubicBezTo>
                  <a:cubicBezTo>
                    <a:pt x="530" y="2178"/>
                    <a:pt x="508" y="2165"/>
                    <a:pt x="507" y="2130"/>
                  </a:cubicBezTo>
                  <a:cubicBezTo>
                    <a:pt x="507" y="2094"/>
                    <a:pt x="532" y="2078"/>
                    <a:pt x="590" y="2077"/>
                  </a:cubicBezTo>
                  <a:cubicBezTo>
                    <a:pt x="606" y="2076"/>
                    <a:pt x="622" y="2077"/>
                    <a:pt x="635" y="2078"/>
                  </a:cubicBezTo>
                  <a:cubicBezTo>
                    <a:pt x="645" y="2079"/>
                    <a:pt x="656" y="2080"/>
                    <a:pt x="667" y="2081"/>
                  </a:cubicBezTo>
                  <a:cubicBezTo>
                    <a:pt x="672" y="2082"/>
                    <a:pt x="677" y="2082"/>
                    <a:pt x="682" y="2083"/>
                  </a:cubicBezTo>
                  <a:cubicBezTo>
                    <a:pt x="714" y="2016"/>
                    <a:pt x="718" y="1947"/>
                    <a:pt x="694" y="1882"/>
                  </a:cubicBezTo>
                  <a:cubicBezTo>
                    <a:pt x="676" y="1835"/>
                    <a:pt x="650" y="1787"/>
                    <a:pt x="616" y="1739"/>
                  </a:cubicBezTo>
                  <a:cubicBezTo>
                    <a:pt x="592" y="1704"/>
                    <a:pt x="590" y="1680"/>
                    <a:pt x="611" y="1646"/>
                  </a:cubicBezTo>
                  <a:cubicBezTo>
                    <a:pt x="680" y="1536"/>
                    <a:pt x="700" y="1415"/>
                    <a:pt x="669" y="1288"/>
                  </a:cubicBezTo>
                  <a:cubicBezTo>
                    <a:pt x="662" y="1262"/>
                    <a:pt x="653" y="1247"/>
                    <a:pt x="621" y="1239"/>
                  </a:cubicBezTo>
                  <a:cubicBezTo>
                    <a:pt x="562" y="1223"/>
                    <a:pt x="512" y="1199"/>
                    <a:pt x="473" y="1167"/>
                  </a:cubicBezTo>
                  <a:cubicBezTo>
                    <a:pt x="430" y="1132"/>
                    <a:pt x="398" y="1086"/>
                    <a:pt x="379" y="1031"/>
                  </a:cubicBezTo>
                  <a:cubicBezTo>
                    <a:pt x="364" y="989"/>
                    <a:pt x="372" y="962"/>
                    <a:pt x="404" y="950"/>
                  </a:cubicBezTo>
                  <a:cubicBezTo>
                    <a:pt x="434" y="939"/>
                    <a:pt x="456" y="953"/>
                    <a:pt x="473" y="996"/>
                  </a:cubicBezTo>
                  <a:cubicBezTo>
                    <a:pt x="510" y="1089"/>
                    <a:pt x="585" y="1139"/>
                    <a:pt x="700" y="1151"/>
                  </a:cubicBezTo>
                  <a:cubicBezTo>
                    <a:pt x="801" y="1161"/>
                    <a:pt x="897" y="1128"/>
                    <a:pt x="988" y="1054"/>
                  </a:cubicBezTo>
                  <a:cubicBezTo>
                    <a:pt x="1033" y="1017"/>
                    <a:pt x="1048" y="1013"/>
                    <a:pt x="1089" y="1057"/>
                  </a:cubicBezTo>
                  <a:cubicBezTo>
                    <a:pt x="1163" y="1137"/>
                    <a:pt x="1293" y="1185"/>
                    <a:pt x="1428" y="1181"/>
                  </a:cubicBezTo>
                  <a:cubicBezTo>
                    <a:pt x="1546" y="1178"/>
                    <a:pt x="1645" y="1137"/>
                    <a:pt x="1702" y="1069"/>
                  </a:cubicBezTo>
                  <a:cubicBezTo>
                    <a:pt x="1712" y="1057"/>
                    <a:pt x="1725" y="1049"/>
                    <a:pt x="1738" y="1049"/>
                  </a:cubicBezTo>
                  <a:cubicBezTo>
                    <a:pt x="1751" y="1048"/>
                    <a:pt x="1764" y="1053"/>
                    <a:pt x="1776" y="1065"/>
                  </a:cubicBezTo>
                  <a:cubicBezTo>
                    <a:pt x="1798" y="1086"/>
                    <a:pt x="1797" y="1112"/>
                    <a:pt x="1774" y="1139"/>
                  </a:cubicBezTo>
                  <a:cubicBezTo>
                    <a:pt x="1763" y="1152"/>
                    <a:pt x="1752" y="1164"/>
                    <a:pt x="1740" y="1178"/>
                  </a:cubicBezTo>
                  <a:cubicBezTo>
                    <a:pt x="1736" y="1184"/>
                    <a:pt x="1731" y="1190"/>
                    <a:pt x="1726" y="1195"/>
                  </a:cubicBezTo>
                  <a:cubicBezTo>
                    <a:pt x="1806" y="1229"/>
                    <a:pt x="1892" y="1243"/>
                    <a:pt x="1982" y="1237"/>
                  </a:cubicBezTo>
                  <a:cubicBezTo>
                    <a:pt x="2083" y="1230"/>
                    <a:pt x="2176" y="1199"/>
                    <a:pt x="2259" y="1144"/>
                  </a:cubicBezTo>
                  <a:cubicBezTo>
                    <a:pt x="2272" y="1135"/>
                    <a:pt x="2293" y="1127"/>
                    <a:pt x="2308" y="1131"/>
                  </a:cubicBezTo>
                  <a:cubicBezTo>
                    <a:pt x="2407" y="1153"/>
                    <a:pt x="2501" y="1148"/>
                    <a:pt x="2596" y="1117"/>
                  </a:cubicBezTo>
                  <a:cubicBezTo>
                    <a:pt x="2677" y="1091"/>
                    <a:pt x="2760" y="1045"/>
                    <a:pt x="2849" y="977"/>
                  </a:cubicBezTo>
                  <a:cubicBezTo>
                    <a:pt x="2879" y="954"/>
                    <a:pt x="2911" y="935"/>
                    <a:pt x="2943" y="923"/>
                  </a:cubicBezTo>
                  <a:cubicBezTo>
                    <a:pt x="3067" y="873"/>
                    <a:pt x="3150" y="781"/>
                    <a:pt x="3197" y="640"/>
                  </a:cubicBezTo>
                  <a:cubicBezTo>
                    <a:pt x="3199" y="633"/>
                    <a:pt x="3201" y="627"/>
                    <a:pt x="3203" y="620"/>
                  </a:cubicBezTo>
                  <a:cubicBezTo>
                    <a:pt x="3204" y="617"/>
                    <a:pt x="3204" y="615"/>
                    <a:pt x="3205" y="613"/>
                  </a:cubicBezTo>
                  <a:cubicBezTo>
                    <a:pt x="3214" y="579"/>
                    <a:pt x="3236" y="565"/>
                    <a:pt x="3267" y="573"/>
                  </a:cubicBezTo>
                  <a:cubicBezTo>
                    <a:pt x="3282" y="577"/>
                    <a:pt x="3293" y="585"/>
                    <a:pt x="3299" y="596"/>
                  </a:cubicBezTo>
                  <a:cubicBezTo>
                    <a:pt x="3306" y="607"/>
                    <a:pt x="3307" y="622"/>
                    <a:pt x="3302" y="638"/>
                  </a:cubicBezTo>
                  <a:cubicBezTo>
                    <a:pt x="3277" y="728"/>
                    <a:pt x="3240" y="804"/>
                    <a:pt x="3191" y="865"/>
                  </a:cubicBezTo>
                  <a:cubicBezTo>
                    <a:pt x="3138" y="930"/>
                    <a:pt x="3069" y="980"/>
                    <a:pt x="2986" y="1013"/>
                  </a:cubicBezTo>
                  <a:cubicBezTo>
                    <a:pt x="2960" y="1023"/>
                    <a:pt x="2944" y="1038"/>
                    <a:pt x="2933" y="1063"/>
                  </a:cubicBezTo>
                  <a:cubicBezTo>
                    <a:pt x="2896" y="1148"/>
                    <a:pt x="2883" y="1233"/>
                    <a:pt x="2893" y="1315"/>
                  </a:cubicBezTo>
                  <a:cubicBezTo>
                    <a:pt x="2903" y="1395"/>
                    <a:pt x="2936" y="1474"/>
                    <a:pt x="2990" y="1551"/>
                  </a:cubicBezTo>
                  <a:cubicBezTo>
                    <a:pt x="2991" y="1553"/>
                    <a:pt x="2991" y="1553"/>
                    <a:pt x="2991" y="1553"/>
                  </a:cubicBezTo>
                  <a:cubicBezTo>
                    <a:pt x="3031" y="1610"/>
                    <a:pt x="3031" y="1610"/>
                    <a:pt x="2991" y="1666"/>
                  </a:cubicBezTo>
                  <a:cubicBezTo>
                    <a:pt x="2990" y="1666"/>
                    <a:pt x="2990" y="1666"/>
                    <a:pt x="2990" y="1666"/>
                  </a:cubicBezTo>
                  <a:cubicBezTo>
                    <a:pt x="2947" y="1726"/>
                    <a:pt x="2921" y="1792"/>
                    <a:pt x="2914" y="1861"/>
                  </a:cubicBezTo>
                  <a:cubicBezTo>
                    <a:pt x="2907" y="1925"/>
                    <a:pt x="2916" y="1995"/>
                    <a:pt x="2941" y="2068"/>
                  </a:cubicBezTo>
                  <a:cubicBezTo>
                    <a:pt x="2955" y="2108"/>
                    <a:pt x="2974" y="2149"/>
                    <a:pt x="2997" y="2190"/>
                  </a:cubicBezTo>
                  <a:cubicBezTo>
                    <a:pt x="3017" y="2225"/>
                    <a:pt x="3015" y="2251"/>
                    <a:pt x="2989" y="2280"/>
                  </a:cubicBezTo>
                  <a:cubicBezTo>
                    <a:pt x="2895" y="2388"/>
                    <a:pt x="2855" y="2510"/>
                    <a:pt x="2872" y="2643"/>
                  </a:cubicBezTo>
                  <a:cubicBezTo>
                    <a:pt x="2878" y="2695"/>
                    <a:pt x="2901" y="2746"/>
                    <a:pt x="2923" y="2796"/>
                  </a:cubicBezTo>
                  <a:cubicBezTo>
                    <a:pt x="2923" y="2796"/>
                    <a:pt x="2923" y="2796"/>
                    <a:pt x="2923" y="2796"/>
                  </a:cubicBezTo>
                  <a:cubicBezTo>
                    <a:pt x="2942" y="2841"/>
                    <a:pt x="2939" y="2865"/>
                    <a:pt x="2913" y="2880"/>
                  </a:cubicBezTo>
                  <a:cubicBezTo>
                    <a:pt x="2882" y="2896"/>
                    <a:pt x="2857" y="2887"/>
                    <a:pt x="2837" y="2851"/>
                  </a:cubicBezTo>
                  <a:cubicBezTo>
                    <a:pt x="2834" y="2846"/>
                    <a:pt x="2832" y="2842"/>
                    <a:pt x="2829" y="2837"/>
                  </a:cubicBezTo>
                  <a:cubicBezTo>
                    <a:pt x="2817" y="2816"/>
                    <a:pt x="2804" y="2794"/>
                    <a:pt x="2797" y="2771"/>
                  </a:cubicBezTo>
                  <a:cubicBezTo>
                    <a:pt x="2789" y="2746"/>
                    <a:pt x="2775" y="2734"/>
                    <a:pt x="2750" y="2728"/>
                  </a:cubicBezTo>
                  <a:cubicBezTo>
                    <a:pt x="2656" y="2707"/>
                    <a:pt x="2564" y="2729"/>
                    <a:pt x="2460" y="2798"/>
                  </a:cubicBezTo>
                  <a:cubicBezTo>
                    <a:pt x="2393" y="2841"/>
                    <a:pt x="2390" y="2841"/>
                    <a:pt x="2339" y="2780"/>
                  </a:cubicBezTo>
                  <a:cubicBezTo>
                    <a:pt x="2192" y="2605"/>
                    <a:pt x="2011" y="2544"/>
                    <a:pt x="1801" y="2600"/>
                  </a:cubicBezTo>
                  <a:cubicBezTo>
                    <a:pt x="1692" y="2629"/>
                    <a:pt x="1601" y="2706"/>
                    <a:pt x="1551" y="2812"/>
                  </a:cubicBezTo>
                  <a:cubicBezTo>
                    <a:pt x="1499" y="2921"/>
                    <a:pt x="1497" y="3047"/>
                    <a:pt x="1546" y="3156"/>
                  </a:cubicBezTo>
                  <a:cubicBezTo>
                    <a:pt x="1567" y="3202"/>
                    <a:pt x="1567" y="3236"/>
                    <a:pt x="1544" y="3279"/>
                  </a:cubicBezTo>
                  <a:cubicBezTo>
                    <a:pt x="1483" y="3398"/>
                    <a:pt x="1471" y="3518"/>
                    <a:pt x="1506" y="3636"/>
                  </a:cubicBezTo>
                  <a:cubicBezTo>
                    <a:pt x="1519" y="3678"/>
                    <a:pt x="1543" y="3696"/>
                    <a:pt x="1585" y="3696"/>
                  </a:cubicBezTo>
                  <a:cubicBezTo>
                    <a:pt x="1585" y="3696"/>
                    <a:pt x="1586" y="3696"/>
                    <a:pt x="1586" y="3696"/>
                  </a:cubicBezTo>
                  <a:cubicBezTo>
                    <a:pt x="1641" y="3696"/>
                    <a:pt x="1696" y="3696"/>
                    <a:pt x="1750" y="3696"/>
                  </a:cubicBezTo>
                  <a:cubicBezTo>
                    <a:pt x="1803" y="3696"/>
                    <a:pt x="1857" y="3696"/>
                    <a:pt x="1910" y="3696"/>
                  </a:cubicBezTo>
                  <a:cubicBezTo>
                    <a:pt x="1963" y="3696"/>
                    <a:pt x="1983" y="3675"/>
                    <a:pt x="1984" y="3621"/>
                  </a:cubicBezTo>
                  <a:cubicBezTo>
                    <a:pt x="1984" y="3609"/>
                    <a:pt x="1984" y="3596"/>
                    <a:pt x="1984" y="3584"/>
                  </a:cubicBezTo>
                  <a:cubicBezTo>
                    <a:pt x="1984" y="3567"/>
                    <a:pt x="1984" y="3549"/>
                    <a:pt x="1985" y="3531"/>
                  </a:cubicBezTo>
                  <a:cubicBezTo>
                    <a:pt x="1986" y="3496"/>
                    <a:pt x="2004" y="3476"/>
                    <a:pt x="2035" y="3477"/>
                  </a:cubicBezTo>
                  <a:cubicBezTo>
                    <a:pt x="2067" y="3477"/>
                    <a:pt x="2084" y="3497"/>
                    <a:pt x="2085" y="3532"/>
                  </a:cubicBezTo>
                  <a:cubicBezTo>
                    <a:pt x="2085" y="3544"/>
                    <a:pt x="2085" y="3544"/>
                    <a:pt x="2085" y="3544"/>
                  </a:cubicBezTo>
                  <a:cubicBezTo>
                    <a:pt x="2086" y="3575"/>
                    <a:pt x="2086" y="3607"/>
                    <a:pt x="2085" y="3639"/>
                  </a:cubicBezTo>
                  <a:cubicBezTo>
                    <a:pt x="2083" y="3682"/>
                    <a:pt x="2067" y="3722"/>
                    <a:pt x="2039" y="3750"/>
                  </a:cubicBezTo>
                  <a:cubicBezTo>
                    <a:pt x="2011" y="3779"/>
                    <a:pt x="1973" y="3795"/>
                    <a:pt x="1930" y="3796"/>
                  </a:cubicBezTo>
                  <a:cubicBezTo>
                    <a:pt x="1871" y="3797"/>
                    <a:pt x="1812" y="3798"/>
                    <a:pt x="1752" y="3798"/>
                  </a:cubicBezTo>
                  <a:close/>
                  <a:moveTo>
                    <a:pt x="1512" y="2452"/>
                  </a:moveTo>
                  <a:cubicBezTo>
                    <a:pt x="1538" y="2452"/>
                    <a:pt x="1564" y="2459"/>
                    <a:pt x="1588" y="2473"/>
                  </a:cubicBezTo>
                  <a:cubicBezTo>
                    <a:pt x="1615" y="2488"/>
                    <a:pt x="1633" y="2523"/>
                    <a:pt x="1646" y="2548"/>
                  </a:cubicBezTo>
                  <a:cubicBezTo>
                    <a:pt x="1650" y="2556"/>
                    <a:pt x="1608" y="2589"/>
                    <a:pt x="1608" y="2589"/>
                  </a:cubicBezTo>
                  <a:cubicBezTo>
                    <a:pt x="1521" y="2658"/>
                    <a:pt x="1459" y="2750"/>
                    <a:pt x="1430" y="2857"/>
                  </a:cubicBezTo>
                  <a:cubicBezTo>
                    <a:pt x="1400" y="2963"/>
                    <a:pt x="1406" y="3074"/>
                    <a:pt x="1446" y="3175"/>
                  </a:cubicBezTo>
                  <a:cubicBezTo>
                    <a:pt x="1459" y="3205"/>
                    <a:pt x="1458" y="3228"/>
                    <a:pt x="1445" y="3256"/>
                  </a:cubicBezTo>
                  <a:cubicBezTo>
                    <a:pt x="1380" y="3400"/>
                    <a:pt x="1371" y="3542"/>
                    <a:pt x="1417" y="3679"/>
                  </a:cubicBezTo>
                  <a:cubicBezTo>
                    <a:pt x="1441" y="3752"/>
                    <a:pt x="1492" y="3792"/>
                    <a:pt x="1564" y="3794"/>
                  </a:cubicBezTo>
                  <a:cubicBezTo>
                    <a:pt x="1687" y="3797"/>
                    <a:pt x="1810" y="3797"/>
                    <a:pt x="1930" y="3794"/>
                  </a:cubicBezTo>
                  <a:cubicBezTo>
                    <a:pt x="1973" y="3793"/>
                    <a:pt x="2010" y="3777"/>
                    <a:pt x="2038" y="3748"/>
                  </a:cubicBezTo>
                  <a:cubicBezTo>
                    <a:pt x="2065" y="3721"/>
                    <a:pt x="2081" y="3682"/>
                    <a:pt x="2083" y="3639"/>
                  </a:cubicBezTo>
                  <a:cubicBezTo>
                    <a:pt x="2084" y="3607"/>
                    <a:pt x="2084" y="3575"/>
                    <a:pt x="2083" y="3544"/>
                  </a:cubicBezTo>
                  <a:cubicBezTo>
                    <a:pt x="2083" y="3532"/>
                    <a:pt x="2083" y="3532"/>
                    <a:pt x="2083" y="3532"/>
                  </a:cubicBezTo>
                  <a:cubicBezTo>
                    <a:pt x="2083" y="3508"/>
                    <a:pt x="2074" y="3479"/>
                    <a:pt x="2035" y="3479"/>
                  </a:cubicBezTo>
                  <a:cubicBezTo>
                    <a:pt x="2005" y="3478"/>
                    <a:pt x="1988" y="3497"/>
                    <a:pt x="1987" y="3531"/>
                  </a:cubicBezTo>
                  <a:cubicBezTo>
                    <a:pt x="1986" y="3549"/>
                    <a:pt x="1986" y="3567"/>
                    <a:pt x="1986" y="3584"/>
                  </a:cubicBezTo>
                  <a:cubicBezTo>
                    <a:pt x="1986" y="3596"/>
                    <a:pt x="1986" y="3609"/>
                    <a:pt x="1986" y="3621"/>
                  </a:cubicBezTo>
                  <a:cubicBezTo>
                    <a:pt x="1985" y="3676"/>
                    <a:pt x="1964" y="3698"/>
                    <a:pt x="1911" y="3698"/>
                  </a:cubicBezTo>
                  <a:cubicBezTo>
                    <a:pt x="1857" y="3698"/>
                    <a:pt x="1803" y="3698"/>
                    <a:pt x="1750" y="3698"/>
                  </a:cubicBezTo>
                  <a:cubicBezTo>
                    <a:pt x="1696" y="3698"/>
                    <a:pt x="1641" y="3698"/>
                    <a:pt x="1586" y="3698"/>
                  </a:cubicBezTo>
                  <a:cubicBezTo>
                    <a:pt x="1542" y="3699"/>
                    <a:pt x="1517" y="3680"/>
                    <a:pt x="1504" y="3637"/>
                  </a:cubicBezTo>
                  <a:cubicBezTo>
                    <a:pt x="1468" y="3518"/>
                    <a:pt x="1481" y="3397"/>
                    <a:pt x="1543" y="3278"/>
                  </a:cubicBezTo>
                  <a:cubicBezTo>
                    <a:pt x="1564" y="3236"/>
                    <a:pt x="1565" y="3202"/>
                    <a:pt x="1545" y="3157"/>
                  </a:cubicBezTo>
                  <a:cubicBezTo>
                    <a:pt x="1495" y="3047"/>
                    <a:pt x="1497" y="2921"/>
                    <a:pt x="1550" y="2811"/>
                  </a:cubicBezTo>
                  <a:cubicBezTo>
                    <a:pt x="1600" y="2705"/>
                    <a:pt x="1691" y="2628"/>
                    <a:pt x="1800" y="2598"/>
                  </a:cubicBezTo>
                  <a:cubicBezTo>
                    <a:pt x="2011" y="2542"/>
                    <a:pt x="2193" y="2603"/>
                    <a:pt x="2340" y="2779"/>
                  </a:cubicBezTo>
                  <a:cubicBezTo>
                    <a:pt x="2391" y="2839"/>
                    <a:pt x="2393" y="2839"/>
                    <a:pt x="2459" y="2796"/>
                  </a:cubicBezTo>
                  <a:cubicBezTo>
                    <a:pt x="2563" y="2727"/>
                    <a:pt x="2656" y="2705"/>
                    <a:pt x="2750" y="2726"/>
                  </a:cubicBezTo>
                  <a:cubicBezTo>
                    <a:pt x="2776" y="2732"/>
                    <a:pt x="2790" y="2745"/>
                    <a:pt x="2799" y="2770"/>
                  </a:cubicBezTo>
                  <a:cubicBezTo>
                    <a:pt x="2806" y="2793"/>
                    <a:pt x="2819" y="2815"/>
                    <a:pt x="2831" y="2836"/>
                  </a:cubicBezTo>
                  <a:cubicBezTo>
                    <a:pt x="2833" y="2841"/>
                    <a:pt x="2836" y="2845"/>
                    <a:pt x="2839" y="2850"/>
                  </a:cubicBezTo>
                  <a:cubicBezTo>
                    <a:pt x="2858" y="2885"/>
                    <a:pt x="2882" y="2894"/>
                    <a:pt x="2912" y="2878"/>
                  </a:cubicBezTo>
                  <a:cubicBezTo>
                    <a:pt x="2937" y="2864"/>
                    <a:pt x="2940" y="2841"/>
                    <a:pt x="2921" y="2797"/>
                  </a:cubicBezTo>
                  <a:cubicBezTo>
                    <a:pt x="2921" y="2797"/>
                    <a:pt x="2921" y="2797"/>
                    <a:pt x="2921" y="2797"/>
                  </a:cubicBezTo>
                  <a:cubicBezTo>
                    <a:pt x="2899" y="2747"/>
                    <a:pt x="2877" y="2696"/>
                    <a:pt x="2870" y="2643"/>
                  </a:cubicBezTo>
                  <a:cubicBezTo>
                    <a:pt x="2853" y="2510"/>
                    <a:pt x="2893" y="2387"/>
                    <a:pt x="2988" y="2279"/>
                  </a:cubicBezTo>
                  <a:cubicBezTo>
                    <a:pt x="3013" y="2250"/>
                    <a:pt x="3015" y="2225"/>
                    <a:pt x="2996" y="2191"/>
                  </a:cubicBezTo>
                  <a:cubicBezTo>
                    <a:pt x="2972" y="2150"/>
                    <a:pt x="2953" y="2109"/>
                    <a:pt x="2939" y="2068"/>
                  </a:cubicBezTo>
                  <a:cubicBezTo>
                    <a:pt x="2914" y="1995"/>
                    <a:pt x="2905" y="1925"/>
                    <a:pt x="2912" y="1860"/>
                  </a:cubicBezTo>
                  <a:cubicBezTo>
                    <a:pt x="2919" y="1791"/>
                    <a:pt x="2945" y="1725"/>
                    <a:pt x="2989" y="1665"/>
                  </a:cubicBezTo>
                  <a:cubicBezTo>
                    <a:pt x="2989" y="1665"/>
                    <a:pt x="2989" y="1665"/>
                    <a:pt x="2989" y="1665"/>
                  </a:cubicBezTo>
                  <a:cubicBezTo>
                    <a:pt x="3029" y="1610"/>
                    <a:pt x="3029" y="1610"/>
                    <a:pt x="2990" y="1555"/>
                  </a:cubicBezTo>
                  <a:cubicBezTo>
                    <a:pt x="2988" y="1553"/>
                    <a:pt x="2988" y="1553"/>
                    <a:pt x="2988" y="1553"/>
                  </a:cubicBezTo>
                  <a:cubicBezTo>
                    <a:pt x="2934" y="1475"/>
                    <a:pt x="2901" y="1395"/>
                    <a:pt x="2891" y="1316"/>
                  </a:cubicBezTo>
                  <a:cubicBezTo>
                    <a:pt x="2881" y="1233"/>
                    <a:pt x="2894" y="1148"/>
                    <a:pt x="2932" y="1063"/>
                  </a:cubicBezTo>
                  <a:cubicBezTo>
                    <a:pt x="2943" y="1037"/>
                    <a:pt x="2958" y="1022"/>
                    <a:pt x="2985" y="1011"/>
                  </a:cubicBezTo>
                  <a:cubicBezTo>
                    <a:pt x="3146" y="947"/>
                    <a:pt x="3249" y="825"/>
                    <a:pt x="3300" y="638"/>
                  </a:cubicBezTo>
                  <a:cubicBezTo>
                    <a:pt x="3305" y="622"/>
                    <a:pt x="3304" y="607"/>
                    <a:pt x="3298" y="597"/>
                  </a:cubicBezTo>
                  <a:cubicBezTo>
                    <a:pt x="3292" y="586"/>
                    <a:pt x="3281" y="579"/>
                    <a:pt x="3267" y="575"/>
                  </a:cubicBezTo>
                  <a:cubicBezTo>
                    <a:pt x="3229" y="565"/>
                    <a:pt x="3213" y="590"/>
                    <a:pt x="3207" y="613"/>
                  </a:cubicBezTo>
                  <a:cubicBezTo>
                    <a:pt x="3206" y="616"/>
                    <a:pt x="3206" y="618"/>
                    <a:pt x="3205" y="620"/>
                  </a:cubicBezTo>
                  <a:cubicBezTo>
                    <a:pt x="3203" y="627"/>
                    <a:pt x="3201" y="634"/>
                    <a:pt x="3199" y="641"/>
                  </a:cubicBezTo>
                  <a:cubicBezTo>
                    <a:pt x="3152" y="782"/>
                    <a:pt x="3069" y="875"/>
                    <a:pt x="2944" y="924"/>
                  </a:cubicBezTo>
                  <a:cubicBezTo>
                    <a:pt x="2912" y="937"/>
                    <a:pt x="2880" y="956"/>
                    <a:pt x="2850" y="979"/>
                  </a:cubicBezTo>
                  <a:cubicBezTo>
                    <a:pt x="2761" y="1047"/>
                    <a:pt x="2678" y="1093"/>
                    <a:pt x="2597" y="1119"/>
                  </a:cubicBezTo>
                  <a:cubicBezTo>
                    <a:pt x="2501" y="1150"/>
                    <a:pt x="2407" y="1155"/>
                    <a:pt x="2308" y="1133"/>
                  </a:cubicBezTo>
                  <a:cubicBezTo>
                    <a:pt x="2293" y="1129"/>
                    <a:pt x="2272" y="1137"/>
                    <a:pt x="2260" y="1145"/>
                  </a:cubicBezTo>
                  <a:cubicBezTo>
                    <a:pt x="2177" y="1201"/>
                    <a:pt x="2084" y="1232"/>
                    <a:pt x="1982" y="1239"/>
                  </a:cubicBezTo>
                  <a:cubicBezTo>
                    <a:pt x="1892" y="1245"/>
                    <a:pt x="1805" y="1231"/>
                    <a:pt x="1724" y="1197"/>
                  </a:cubicBezTo>
                  <a:cubicBezTo>
                    <a:pt x="1722" y="1196"/>
                    <a:pt x="1722" y="1196"/>
                    <a:pt x="1722" y="1196"/>
                  </a:cubicBezTo>
                  <a:cubicBezTo>
                    <a:pt x="1723" y="1195"/>
                    <a:pt x="1723" y="1195"/>
                    <a:pt x="1723" y="1195"/>
                  </a:cubicBezTo>
                  <a:cubicBezTo>
                    <a:pt x="1729" y="1189"/>
                    <a:pt x="1734" y="1183"/>
                    <a:pt x="1739" y="1177"/>
                  </a:cubicBezTo>
                  <a:cubicBezTo>
                    <a:pt x="1750" y="1163"/>
                    <a:pt x="1761" y="1150"/>
                    <a:pt x="1772" y="1138"/>
                  </a:cubicBezTo>
                  <a:cubicBezTo>
                    <a:pt x="1788" y="1119"/>
                    <a:pt x="1802" y="1092"/>
                    <a:pt x="1774" y="1066"/>
                  </a:cubicBezTo>
                  <a:cubicBezTo>
                    <a:pt x="1763" y="1055"/>
                    <a:pt x="1751" y="1050"/>
                    <a:pt x="1738" y="1051"/>
                  </a:cubicBezTo>
                  <a:cubicBezTo>
                    <a:pt x="1725" y="1051"/>
                    <a:pt x="1713" y="1058"/>
                    <a:pt x="1703" y="1070"/>
                  </a:cubicBezTo>
                  <a:cubicBezTo>
                    <a:pt x="1647" y="1139"/>
                    <a:pt x="1547" y="1180"/>
                    <a:pt x="1428" y="1183"/>
                  </a:cubicBezTo>
                  <a:cubicBezTo>
                    <a:pt x="1293" y="1187"/>
                    <a:pt x="1162" y="1139"/>
                    <a:pt x="1088" y="1058"/>
                  </a:cubicBezTo>
                  <a:cubicBezTo>
                    <a:pt x="1050" y="1018"/>
                    <a:pt x="1036" y="1017"/>
                    <a:pt x="989" y="1056"/>
                  </a:cubicBezTo>
                  <a:cubicBezTo>
                    <a:pt x="898" y="1130"/>
                    <a:pt x="801" y="1163"/>
                    <a:pt x="700" y="1153"/>
                  </a:cubicBezTo>
                  <a:cubicBezTo>
                    <a:pt x="584" y="1141"/>
                    <a:pt x="509" y="1090"/>
                    <a:pt x="471" y="997"/>
                  </a:cubicBezTo>
                  <a:cubicBezTo>
                    <a:pt x="454" y="955"/>
                    <a:pt x="434" y="941"/>
                    <a:pt x="404" y="952"/>
                  </a:cubicBezTo>
                  <a:cubicBezTo>
                    <a:pt x="374" y="964"/>
                    <a:pt x="366" y="990"/>
                    <a:pt x="380" y="1030"/>
                  </a:cubicBezTo>
                  <a:cubicBezTo>
                    <a:pt x="400" y="1085"/>
                    <a:pt x="432" y="1130"/>
                    <a:pt x="474" y="1165"/>
                  </a:cubicBezTo>
                  <a:cubicBezTo>
                    <a:pt x="513" y="1197"/>
                    <a:pt x="563" y="1221"/>
                    <a:pt x="622" y="1237"/>
                  </a:cubicBezTo>
                  <a:cubicBezTo>
                    <a:pt x="654" y="1245"/>
                    <a:pt x="664" y="1261"/>
                    <a:pt x="671" y="1288"/>
                  </a:cubicBezTo>
                  <a:cubicBezTo>
                    <a:pt x="702" y="1415"/>
                    <a:pt x="682" y="1536"/>
                    <a:pt x="613" y="1647"/>
                  </a:cubicBezTo>
                  <a:cubicBezTo>
                    <a:pt x="592" y="1680"/>
                    <a:pt x="594" y="1704"/>
                    <a:pt x="618" y="1738"/>
                  </a:cubicBezTo>
                  <a:cubicBezTo>
                    <a:pt x="652" y="1786"/>
                    <a:pt x="678" y="1834"/>
                    <a:pt x="696" y="1881"/>
                  </a:cubicBezTo>
                  <a:cubicBezTo>
                    <a:pt x="720" y="1947"/>
                    <a:pt x="716" y="2017"/>
                    <a:pt x="684" y="2084"/>
                  </a:cubicBezTo>
                  <a:cubicBezTo>
                    <a:pt x="684" y="2085"/>
                    <a:pt x="684" y="2085"/>
                    <a:pt x="684" y="2085"/>
                  </a:cubicBezTo>
                  <a:cubicBezTo>
                    <a:pt x="683" y="2085"/>
                    <a:pt x="683" y="2085"/>
                    <a:pt x="683" y="2085"/>
                  </a:cubicBezTo>
                  <a:cubicBezTo>
                    <a:pt x="677" y="2084"/>
                    <a:pt x="672" y="2084"/>
                    <a:pt x="667" y="2083"/>
                  </a:cubicBezTo>
                  <a:cubicBezTo>
                    <a:pt x="656" y="2082"/>
                    <a:pt x="645" y="2081"/>
                    <a:pt x="635" y="2080"/>
                  </a:cubicBezTo>
                  <a:cubicBezTo>
                    <a:pt x="622" y="2079"/>
                    <a:pt x="606" y="2078"/>
                    <a:pt x="590" y="2079"/>
                  </a:cubicBezTo>
                  <a:cubicBezTo>
                    <a:pt x="533" y="2080"/>
                    <a:pt x="509" y="2095"/>
                    <a:pt x="509" y="2130"/>
                  </a:cubicBezTo>
                  <a:cubicBezTo>
                    <a:pt x="509" y="2164"/>
                    <a:pt x="532" y="2176"/>
                    <a:pt x="591" y="2176"/>
                  </a:cubicBezTo>
                  <a:cubicBezTo>
                    <a:pt x="598" y="2176"/>
                    <a:pt x="598" y="2176"/>
                    <a:pt x="598" y="2176"/>
                  </a:cubicBezTo>
                  <a:cubicBezTo>
                    <a:pt x="638" y="2175"/>
                    <a:pt x="680" y="2175"/>
                    <a:pt x="708" y="2214"/>
                  </a:cubicBezTo>
                  <a:cubicBezTo>
                    <a:pt x="788" y="2324"/>
                    <a:pt x="811" y="2440"/>
                    <a:pt x="777" y="2560"/>
                  </a:cubicBezTo>
                  <a:cubicBezTo>
                    <a:pt x="755" y="2634"/>
                    <a:pt x="708" y="2692"/>
                    <a:pt x="640" y="2728"/>
                  </a:cubicBezTo>
                  <a:cubicBezTo>
                    <a:pt x="571" y="2764"/>
                    <a:pt x="486" y="2775"/>
                    <a:pt x="394" y="2758"/>
                  </a:cubicBezTo>
                  <a:cubicBezTo>
                    <a:pt x="306" y="2742"/>
                    <a:pt x="231" y="2681"/>
                    <a:pt x="189" y="2588"/>
                  </a:cubicBezTo>
                  <a:cubicBezTo>
                    <a:pt x="143" y="2486"/>
                    <a:pt x="148" y="2366"/>
                    <a:pt x="203" y="2276"/>
                  </a:cubicBezTo>
                  <a:cubicBezTo>
                    <a:pt x="207" y="2269"/>
                    <a:pt x="212" y="2262"/>
                    <a:pt x="217" y="2255"/>
                  </a:cubicBezTo>
                  <a:cubicBezTo>
                    <a:pt x="231" y="2235"/>
                    <a:pt x="246" y="2215"/>
                    <a:pt x="244" y="2197"/>
                  </a:cubicBezTo>
                  <a:cubicBezTo>
                    <a:pt x="242" y="2179"/>
                    <a:pt x="224" y="2162"/>
                    <a:pt x="207" y="2145"/>
                  </a:cubicBezTo>
                  <a:cubicBezTo>
                    <a:pt x="201" y="2139"/>
                    <a:pt x="194" y="2133"/>
                    <a:pt x="189" y="2126"/>
                  </a:cubicBezTo>
                  <a:cubicBezTo>
                    <a:pt x="129" y="2057"/>
                    <a:pt x="99" y="1963"/>
                    <a:pt x="110" y="1880"/>
                  </a:cubicBezTo>
                  <a:cubicBezTo>
                    <a:pt x="120" y="1808"/>
                    <a:pt x="160" y="1748"/>
                    <a:pt x="225" y="1705"/>
                  </a:cubicBezTo>
                  <a:cubicBezTo>
                    <a:pt x="226" y="1704"/>
                    <a:pt x="228" y="1703"/>
                    <a:pt x="230" y="1702"/>
                  </a:cubicBezTo>
                  <a:cubicBezTo>
                    <a:pt x="238" y="1697"/>
                    <a:pt x="247" y="1691"/>
                    <a:pt x="249" y="1684"/>
                  </a:cubicBezTo>
                  <a:cubicBezTo>
                    <a:pt x="250" y="1681"/>
                    <a:pt x="250" y="1681"/>
                    <a:pt x="250" y="1681"/>
                  </a:cubicBezTo>
                  <a:cubicBezTo>
                    <a:pt x="255" y="1662"/>
                    <a:pt x="261" y="1638"/>
                    <a:pt x="253" y="1626"/>
                  </a:cubicBezTo>
                  <a:cubicBezTo>
                    <a:pt x="245" y="1615"/>
                    <a:pt x="222" y="1611"/>
                    <a:pt x="204" y="1608"/>
                  </a:cubicBezTo>
                  <a:cubicBezTo>
                    <a:pt x="202" y="1608"/>
                    <a:pt x="200" y="1607"/>
                    <a:pt x="198" y="1607"/>
                  </a:cubicBezTo>
                  <a:cubicBezTo>
                    <a:pt x="193" y="1606"/>
                    <a:pt x="186" y="1610"/>
                    <a:pt x="180" y="1614"/>
                  </a:cubicBezTo>
                  <a:cubicBezTo>
                    <a:pt x="177" y="1616"/>
                    <a:pt x="174" y="1618"/>
                    <a:pt x="171" y="1620"/>
                  </a:cubicBezTo>
                  <a:cubicBezTo>
                    <a:pt x="170" y="1620"/>
                    <a:pt x="170" y="1620"/>
                    <a:pt x="170" y="1620"/>
                  </a:cubicBezTo>
                  <a:cubicBezTo>
                    <a:pt x="170" y="1619"/>
                    <a:pt x="170" y="1619"/>
                    <a:pt x="170" y="1619"/>
                  </a:cubicBezTo>
                  <a:cubicBezTo>
                    <a:pt x="100" y="1509"/>
                    <a:pt x="106" y="1403"/>
                    <a:pt x="187" y="1329"/>
                  </a:cubicBezTo>
                  <a:cubicBezTo>
                    <a:pt x="239" y="1280"/>
                    <a:pt x="239" y="1280"/>
                    <a:pt x="212" y="1216"/>
                  </a:cubicBezTo>
                  <a:cubicBezTo>
                    <a:pt x="211" y="1213"/>
                    <a:pt x="211" y="1213"/>
                    <a:pt x="211" y="1213"/>
                  </a:cubicBezTo>
                  <a:cubicBezTo>
                    <a:pt x="177" y="1130"/>
                    <a:pt x="154" y="1035"/>
                    <a:pt x="242" y="950"/>
                  </a:cubicBezTo>
                  <a:cubicBezTo>
                    <a:pt x="252" y="941"/>
                    <a:pt x="253" y="915"/>
                    <a:pt x="250" y="895"/>
                  </a:cubicBezTo>
                  <a:cubicBezTo>
                    <a:pt x="248" y="877"/>
                    <a:pt x="243" y="859"/>
                    <a:pt x="238" y="842"/>
                  </a:cubicBezTo>
                  <a:cubicBezTo>
                    <a:pt x="234" y="827"/>
                    <a:pt x="229" y="811"/>
                    <a:pt x="227" y="795"/>
                  </a:cubicBezTo>
                  <a:cubicBezTo>
                    <a:pt x="212" y="712"/>
                    <a:pt x="223" y="633"/>
                    <a:pt x="259" y="568"/>
                  </a:cubicBezTo>
                  <a:cubicBezTo>
                    <a:pt x="295" y="502"/>
                    <a:pt x="354" y="453"/>
                    <a:pt x="430" y="425"/>
                  </a:cubicBezTo>
                  <a:cubicBezTo>
                    <a:pt x="474" y="409"/>
                    <a:pt x="524" y="405"/>
                    <a:pt x="572" y="415"/>
                  </a:cubicBezTo>
                  <a:cubicBezTo>
                    <a:pt x="617" y="425"/>
                    <a:pt x="656" y="447"/>
                    <a:pt x="676" y="476"/>
                  </a:cubicBezTo>
                  <a:cubicBezTo>
                    <a:pt x="677" y="477"/>
                    <a:pt x="677" y="477"/>
                    <a:pt x="677" y="477"/>
                  </a:cubicBezTo>
                  <a:cubicBezTo>
                    <a:pt x="676" y="477"/>
                    <a:pt x="676" y="477"/>
                    <a:pt x="676" y="477"/>
                  </a:cubicBezTo>
                  <a:cubicBezTo>
                    <a:pt x="665" y="488"/>
                    <a:pt x="654" y="499"/>
                    <a:pt x="644" y="510"/>
                  </a:cubicBezTo>
                  <a:cubicBezTo>
                    <a:pt x="619" y="534"/>
                    <a:pt x="593" y="559"/>
                    <a:pt x="570" y="585"/>
                  </a:cubicBezTo>
                  <a:cubicBezTo>
                    <a:pt x="558" y="598"/>
                    <a:pt x="552" y="612"/>
                    <a:pt x="554" y="625"/>
                  </a:cubicBezTo>
                  <a:cubicBezTo>
                    <a:pt x="555" y="638"/>
                    <a:pt x="563" y="649"/>
                    <a:pt x="576" y="658"/>
                  </a:cubicBezTo>
                  <a:cubicBezTo>
                    <a:pt x="600" y="675"/>
                    <a:pt x="624" y="670"/>
                    <a:pt x="646" y="643"/>
                  </a:cubicBezTo>
                  <a:cubicBezTo>
                    <a:pt x="734" y="537"/>
                    <a:pt x="875" y="494"/>
                    <a:pt x="1006" y="535"/>
                  </a:cubicBezTo>
                  <a:cubicBezTo>
                    <a:pt x="1093" y="562"/>
                    <a:pt x="1157" y="623"/>
                    <a:pt x="1207" y="728"/>
                  </a:cubicBezTo>
                  <a:cubicBezTo>
                    <a:pt x="1229" y="774"/>
                    <a:pt x="1247" y="780"/>
                    <a:pt x="1294" y="758"/>
                  </a:cubicBezTo>
                  <a:cubicBezTo>
                    <a:pt x="1299" y="756"/>
                    <a:pt x="1303" y="754"/>
                    <a:pt x="1308" y="752"/>
                  </a:cubicBezTo>
                  <a:cubicBezTo>
                    <a:pt x="1343" y="736"/>
                    <a:pt x="1379" y="720"/>
                    <a:pt x="1416" y="710"/>
                  </a:cubicBezTo>
                  <a:cubicBezTo>
                    <a:pt x="1538" y="679"/>
                    <a:pt x="1629" y="698"/>
                    <a:pt x="1700" y="768"/>
                  </a:cubicBezTo>
                  <a:cubicBezTo>
                    <a:pt x="1723" y="791"/>
                    <a:pt x="1739" y="800"/>
                    <a:pt x="1753" y="800"/>
                  </a:cubicBezTo>
                  <a:cubicBezTo>
                    <a:pt x="1767" y="799"/>
                    <a:pt x="1781" y="788"/>
                    <a:pt x="1804" y="761"/>
                  </a:cubicBezTo>
                  <a:cubicBezTo>
                    <a:pt x="1856" y="697"/>
                    <a:pt x="1909" y="651"/>
                    <a:pt x="1965" y="619"/>
                  </a:cubicBezTo>
                  <a:cubicBezTo>
                    <a:pt x="2030" y="583"/>
                    <a:pt x="2098" y="566"/>
                    <a:pt x="2173" y="568"/>
                  </a:cubicBezTo>
                  <a:cubicBezTo>
                    <a:pt x="2288" y="570"/>
                    <a:pt x="2392" y="614"/>
                    <a:pt x="2481" y="697"/>
                  </a:cubicBezTo>
                  <a:cubicBezTo>
                    <a:pt x="2500" y="715"/>
                    <a:pt x="2528" y="730"/>
                    <a:pt x="2555" y="702"/>
                  </a:cubicBezTo>
                  <a:cubicBezTo>
                    <a:pt x="2566" y="691"/>
                    <a:pt x="2571" y="680"/>
                    <a:pt x="2570" y="668"/>
                  </a:cubicBezTo>
                  <a:cubicBezTo>
                    <a:pt x="2570" y="654"/>
                    <a:pt x="2562" y="640"/>
                    <a:pt x="2548" y="627"/>
                  </a:cubicBezTo>
                  <a:cubicBezTo>
                    <a:pt x="2531" y="612"/>
                    <a:pt x="2515" y="598"/>
                    <a:pt x="2497" y="582"/>
                  </a:cubicBezTo>
                  <a:cubicBezTo>
                    <a:pt x="2489" y="575"/>
                    <a:pt x="2481" y="569"/>
                    <a:pt x="2473" y="561"/>
                  </a:cubicBezTo>
                  <a:cubicBezTo>
                    <a:pt x="2472" y="561"/>
                    <a:pt x="2472" y="561"/>
                    <a:pt x="2472" y="561"/>
                  </a:cubicBezTo>
                  <a:cubicBezTo>
                    <a:pt x="2473" y="560"/>
                    <a:pt x="2473" y="560"/>
                    <a:pt x="2473" y="560"/>
                  </a:cubicBezTo>
                  <a:cubicBezTo>
                    <a:pt x="2474" y="558"/>
                    <a:pt x="2475" y="556"/>
                    <a:pt x="2476" y="553"/>
                  </a:cubicBezTo>
                  <a:cubicBezTo>
                    <a:pt x="2479" y="549"/>
                    <a:pt x="2482" y="544"/>
                    <a:pt x="2485" y="539"/>
                  </a:cubicBezTo>
                  <a:cubicBezTo>
                    <a:pt x="2566" y="436"/>
                    <a:pt x="2662" y="391"/>
                    <a:pt x="2777" y="402"/>
                  </a:cubicBezTo>
                  <a:cubicBezTo>
                    <a:pt x="2809" y="405"/>
                    <a:pt x="2834" y="400"/>
                    <a:pt x="2848" y="365"/>
                  </a:cubicBezTo>
                  <a:cubicBezTo>
                    <a:pt x="2887" y="267"/>
                    <a:pt x="2937" y="201"/>
                    <a:pt x="3002" y="162"/>
                  </a:cubicBezTo>
                  <a:cubicBezTo>
                    <a:pt x="3066" y="124"/>
                    <a:pt x="3148" y="111"/>
                    <a:pt x="3252" y="123"/>
                  </a:cubicBezTo>
                  <a:cubicBezTo>
                    <a:pt x="3331" y="133"/>
                    <a:pt x="3401" y="164"/>
                    <a:pt x="3455" y="215"/>
                  </a:cubicBezTo>
                  <a:cubicBezTo>
                    <a:pt x="3509" y="265"/>
                    <a:pt x="3541" y="330"/>
                    <a:pt x="3548" y="402"/>
                  </a:cubicBezTo>
                  <a:cubicBezTo>
                    <a:pt x="3555" y="482"/>
                    <a:pt x="3534" y="563"/>
                    <a:pt x="3481" y="657"/>
                  </a:cubicBezTo>
                  <a:cubicBezTo>
                    <a:pt x="3462" y="690"/>
                    <a:pt x="3460" y="719"/>
                    <a:pt x="3475" y="760"/>
                  </a:cubicBezTo>
                  <a:cubicBezTo>
                    <a:pt x="3525" y="895"/>
                    <a:pt x="3543" y="1021"/>
                    <a:pt x="3528" y="1135"/>
                  </a:cubicBezTo>
                  <a:cubicBezTo>
                    <a:pt x="3512" y="1260"/>
                    <a:pt x="3458" y="1375"/>
                    <a:pt x="3366" y="1479"/>
                  </a:cubicBezTo>
                  <a:cubicBezTo>
                    <a:pt x="3339" y="1508"/>
                    <a:pt x="3346" y="1534"/>
                    <a:pt x="3363" y="1562"/>
                  </a:cubicBezTo>
                  <a:cubicBezTo>
                    <a:pt x="3428" y="1666"/>
                    <a:pt x="3463" y="1769"/>
                    <a:pt x="3469" y="1867"/>
                  </a:cubicBezTo>
                  <a:cubicBezTo>
                    <a:pt x="3476" y="1972"/>
                    <a:pt x="3448" y="2077"/>
                    <a:pt x="3387" y="2179"/>
                  </a:cubicBezTo>
                  <a:cubicBezTo>
                    <a:pt x="3375" y="2197"/>
                    <a:pt x="3372" y="2212"/>
                    <a:pt x="3375" y="2224"/>
                  </a:cubicBezTo>
                  <a:cubicBezTo>
                    <a:pt x="3378" y="2237"/>
                    <a:pt x="3389" y="2248"/>
                    <a:pt x="3408" y="2259"/>
                  </a:cubicBezTo>
                  <a:cubicBezTo>
                    <a:pt x="3465" y="2290"/>
                    <a:pt x="3506" y="2339"/>
                    <a:pt x="3533" y="2407"/>
                  </a:cubicBezTo>
                  <a:cubicBezTo>
                    <a:pt x="3570" y="2501"/>
                    <a:pt x="3573" y="2613"/>
                    <a:pt x="3540" y="2722"/>
                  </a:cubicBezTo>
                  <a:cubicBezTo>
                    <a:pt x="3507" y="2831"/>
                    <a:pt x="3444" y="2923"/>
                    <a:pt x="3361" y="2981"/>
                  </a:cubicBezTo>
                  <a:cubicBezTo>
                    <a:pt x="3348" y="2990"/>
                    <a:pt x="3334" y="2998"/>
                    <a:pt x="3319" y="3006"/>
                  </a:cubicBezTo>
                  <a:cubicBezTo>
                    <a:pt x="3311" y="3010"/>
                    <a:pt x="3303" y="3014"/>
                    <a:pt x="3295" y="3018"/>
                  </a:cubicBezTo>
                  <a:cubicBezTo>
                    <a:pt x="3294" y="3019"/>
                    <a:pt x="3294" y="3019"/>
                    <a:pt x="3294" y="3019"/>
                  </a:cubicBezTo>
                  <a:cubicBezTo>
                    <a:pt x="3294" y="3017"/>
                    <a:pt x="3294" y="3017"/>
                    <a:pt x="3294" y="3017"/>
                  </a:cubicBezTo>
                  <a:cubicBezTo>
                    <a:pt x="3293" y="3010"/>
                    <a:pt x="3293" y="3004"/>
                    <a:pt x="3293" y="2998"/>
                  </a:cubicBezTo>
                  <a:cubicBezTo>
                    <a:pt x="3292" y="2988"/>
                    <a:pt x="3292" y="2980"/>
                    <a:pt x="3291" y="2972"/>
                  </a:cubicBezTo>
                  <a:cubicBezTo>
                    <a:pt x="3288" y="2943"/>
                    <a:pt x="3273" y="2926"/>
                    <a:pt x="3246" y="2926"/>
                  </a:cubicBezTo>
                  <a:cubicBezTo>
                    <a:pt x="3216" y="2924"/>
                    <a:pt x="3199" y="2941"/>
                    <a:pt x="3195" y="2972"/>
                  </a:cubicBezTo>
                  <a:cubicBezTo>
                    <a:pt x="3194" y="2987"/>
                    <a:pt x="3194" y="3002"/>
                    <a:pt x="3195" y="3017"/>
                  </a:cubicBezTo>
                  <a:cubicBezTo>
                    <a:pt x="3203" y="3110"/>
                    <a:pt x="3164" y="3178"/>
                    <a:pt x="3130" y="3219"/>
                  </a:cubicBezTo>
                  <a:cubicBezTo>
                    <a:pt x="3088" y="3268"/>
                    <a:pt x="3030" y="3307"/>
                    <a:pt x="2970" y="3324"/>
                  </a:cubicBezTo>
                  <a:cubicBezTo>
                    <a:pt x="2882" y="3349"/>
                    <a:pt x="2798" y="3354"/>
                    <a:pt x="2720" y="3338"/>
                  </a:cubicBezTo>
                  <a:cubicBezTo>
                    <a:pt x="2640" y="3322"/>
                    <a:pt x="2565" y="3285"/>
                    <a:pt x="2495" y="3228"/>
                  </a:cubicBezTo>
                  <a:cubicBezTo>
                    <a:pt x="2473" y="3211"/>
                    <a:pt x="2457" y="3203"/>
                    <a:pt x="2442" y="3205"/>
                  </a:cubicBezTo>
                  <a:cubicBezTo>
                    <a:pt x="2431" y="3206"/>
                    <a:pt x="2421" y="3213"/>
                    <a:pt x="2411" y="3226"/>
                  </a:cubicBezTo>
                  <a:cubicBezTo>
                    <a:pt x="2373" y="3277"/>
                    <a:pt x="2310" y="3307"/>
                    <a:pt x="2233" y="3311"/>
                  </a:cubicBezTo>
                  <a:cubicBezTo>
                    <a:pt x="2141" y="3316"/>
                    <a:pt x="2042" y="3283"/>
                    <a:pt x="1992" y="3230"/>
                  </a:cubicBezTo>
                  <a:cubicBezTo>
                    <a:pt x="1931" y="3166"/>
                    <a:pt x="1887" y="3091"/>
                    <a:pt x="1859" y="3001"/>
                  </a:cubicBezTo>
                  <a:cubicBezTo>
                    <a:pt x="1847" y="2962"/>
                    <a:pt x="1828" y="2948"/>
                    <a:pt x="1796" y="2956"/>
                  </a:cubicBezTo>
                  <a:cubicBezTo>
                    <a:pt x="1784" y="2959"/>
                    <a:pt x="1774" y="2965"/>
                    <a:pt x="1769" y="2975"/>
                  </a:cubicBezTo>
                  <a:cubicBezTo>
                    <a:pt x="1761" y="2988"/>
                    <a:pt x="1760" y="3008"/>
                    <a:pt x="1767" y="3031"/>
                  </a:cubicBezTo>
                  <a:cubicBezTo>
                    <a:pt x="1793" y="3119"/>
                    <a:pt x="1834" y="3196"/>
                    <a:pt x="1889" y="3262"/>
                  </a:cubicBezTo>
                  <a:cubicBezTo>
                    <a:pt x="1943" y="3326"/>
                    <a:pt x="2002" y="3366"/>
                    <a:pt x="2068" y="3386"/>
                  </a:cubicBezTo>
                  <a:cubicBezTo>
                    <a:pt x="2221" y="3431"/>
                    <a:pt x="2348" y="3411"/>
                    <a:pt x="2455" y="3324"/>
                  </a:cubicBezTo>
                  <a:cubicBezTo>
                    <a:pt x="2456" y="3323"/>
                    <a:pt x="2456" y="3323"/>
                    <a:pt x="2456" y="3323"/>
                  </a:cubicBezTo>
                  <a:cubicBezTo>
                    <a:pt x="2456" y="3324"/>
                    <a:pt x="2456" y="3324"/>
                    <a:pt x="2456" y="3324"/>
                  </a:cubicBezTo>
                  <a:cubicBezTo>
                    <a:pt x="2572" y="3410"/>
                    <a:pt x="2702" y="3450"/>
                    <a:pt x="2841" y="3443"/>
                  </a:cubicBezTo>
                  <a:cubicBezTo>
                    <a:pt x="2948" y="3438"/>
                    <a:pt x="3038" y="3412"/>
                    <a:pt x="3109" y="3366"/>
                  </a:cubicBezTo>
                  <a:cubicBezTo>
                    <a:pt x="3185" y="3317"/>
                    <a:pt x="3242" y="3242"/>
                    <a:pt x="3278" y="3145"/>
                  </a:cubicBezTo>
                  <a:cubicBezTo>
                    <a:pt x="3283" y="3132"/>
                    <a:pt x="3299" y="3120"/>
                    <a:pt x="3313" y="3115"/>
                  </a:cubicBezTo>
                  <a:cubicBezTo>
                    <a:pt x="3379" y="3090"/>
                    <a:pt x="3438" y="3051"/>
                    <a:pt x="3492" y="2995"/>
                  </a:cubicBezTo>
                  <a:cubicBezTo>
                    <a:pt x="3606" y="2879"/>
                    <a:pt x="3669" y="2701"/>
                    <a:pt x="3658" y="2531"/>
                  </a:cubicBezTo>
                  <a:cubicBezTo>
                    <a:pt x="3650" y="2391"/>
                    <a:pt x="3591" y="2271"/>
                    <a:pt x="3494" y="2194"/>
                  </a:cubicBezTo>
                  <a:cubicBezTo>
                    <a:pt x="3493" y="2193"/>
                    <a:pt x="3493" y="2193"/>
                    <a:pt x="3493" y="2193"/>
                  </a:cubicBezTo>
                  <a:cubicBezTo>
                    <a:pt x="3494" y="2192"/>
                    <a:pt x="3494" y="2192"/>
                    <a:pt x="3494" y="2192"/>
                  </a:cubicBezTo>
                  <a:cubicBezTo>
                    <a:pt x="3498" y="2182"/>
                    <a:pt x="3502" y="2172"/>
                    <a:pt x="3507" y="2162"/>
                  </a:cubicBezTo>
                  <a:cubicBezTo>
                    <a:pt x="3516" y="2140"/>
                    <a:pt x="3526" y="2117"/>
                    <a:pt x="3534" y="2095"/>
                  </a:cubicBezTo>
                  <a:cubicBezTo>
                    <a:pt x="3592" y="1918"/>
                    <a:pt x="3573" y="1742"/>
                    <a:pt x="3473" y="1557"/>
                  </a:cubicBezTo>
                  <a:cubicBezTo>
                    <a:pt x="3473" y="1557"/>
                    <a:pt x="3473" y="1557"/>
                    <a:pt x="3473" y="1557"/>
                  </a:cubicBezTo>
                  <a:cubicBezTo>
                    <a:pt x="3463" y="1538"/>
                    <a:pt x="3455" y="1524"/>
                    <a:pt x="3473" y="1502"/>
                  </a:cubicBezTo>
                  <a:cubicBezTo>
                    <a:pt x="3551" y="1401"/>
                    <a:pt x="3601" y="1291"/>
                    <a:pt x="3620" y="1173"/>
                  </a:cubicBezTo>
                  <a:cubicBezTo>
                    <a:pt x="3638" y="1062"/>
                    <a:pt x="3630" y="941"/>
                    <a:pt x="3595" y="815"/>
                  </a:cubicBezTo>
                  <a:cubicBezTo>
                    <a:pt x="3573" y="738"/>
                    <a:pt x="3576" y="682"/>
                    <a:pt x="3605" y="618"/>
                  </a:cubicBezTo>
                  <a:cubicBezTo>
                    <a:pt x="3677" y="453"/>
                    <a:pt x="3660" y="304"/>
                    <a:pt x="3553" y="176"/>
                  </a:cubicBezTo>
                  <a:cubicBezTo>
                    <a:pt x="3460" y="65"/>
                    <a:pt x="3281" y="2"/>
                    <a:pt x="3118" y="24"/>
                  </a:cubicBezTo>
                  <a:cubicBezTo>
                    <a:pt x="2965" y="44"/>
                    <a:pt x="2845" y="132"/>
                    <a:pt x="2779" y="272"/>
                  </a:cubicBezTo>
                  <a:cubicBezTo>
                    <a:pt x="2773" y="286"/>
                    <a:pt x="2755" y="302"/>
                    <a:pt x="2742" y="302"/>
                  </a:cubicBezTo>
                  <a:cubicBezTo>
                    <a:pt x="2604" y="306"/>
                    <a:pt x="2492" y="368"/>
                    <a:pt x="2400" y="491"/>
                  </a:cubicBezTo>
                  <a:cubicBezTo>
                    <a:pt x="2386" y="511"/>
                    <a:pt x="2374" y="514"/>
                    <a:pt x="2352" y="506"/>
                  </a:cubicBezTo>
                  <a:cubicBezTo>
                    <a:pt x="2260" y="471"/>
                    <a:pt x="2170" y="461"/>
                    <a:pt x="2084" y="477"/>
                  </a:cubicBezTo>
                  <a:cubicBezTo>
                    <a:pt x="2001" y="491"/>
                    <a:pt x="1918" y="530"/>
                    <a:pt x="1840" y="591"/>
                  </a:cubicBezTo>
                  <a:cubicBezTo>
                    <a:pt x="1818" y="609"/>
                    <a:pt x="1797" y="628"/>
                    <a:pt x="1775" y="648"/>
                  </a:cubicBezTo>
                  <a:cubicBezTo>
                    <a:pt x="1765" y="657"/>
                    <a:pt x="1755" y="667"/>
                    <a:pt x="1744" y="676"/>
                  </a:cubicBezTo>
                  <a:cubicBezTo>
                    <a:pt x="1744" y="677"/>
                    <a:pt x="1744" y="677"/>
                    <a:pt x="1744" y="677"/>
                  </a:cubicBezTo>
                  <a:cubicBezTo>
                    <a:pt x="1743" y="676"/>
                    <a:pt x="1743" y="676"/>
                    <a:pt x="1743" y="676"/>
                  </a:cubicBezTo>
                  <a:cubicBezTo>
                    <a:pt x="1673" y="619"/>
                    <a:pt x="1598" y="594"/>
                    <a:pt x="1519" y="602"/>
                  </a:cubicBezTo>
                  <a:cubicBezTo>
                    <a:pt x="1463" y="607"/>
                    <a:pt x="1409" y="617"/>
                    <a:pt x="1351" y="629"/>
                  </a:cubicBezTo>
                  <a:cubicBezTo>
                    <a:pt x="1327" y="633"/>
                    <a:pt x="1301" y="638"/>
                    <a:pt x="1276" y="643"/>
                  </a:cubicBezTo>
                  <a:cubicBezTo>
                    <a:pt x="1276" y="643"/>
                    <a:pt x="1276" y="643"/>
                    <a:pt x="1275" y="644"/>
                  </a:cubicBezTo>
                  <a:cubicBezTo>
                    <a:pt x="1275" y="644"/>
                    <a:pt x="1275" y="644"/>
                    <a:pt x="1275" y="644"/>
                  </a:cubicBezTo>
                  <a:cubicBezTo>
                    <a:pt x="1275" y="644"/>
                    <a:pt x="1275" y="644"/>
                    <a:pt x="1275" y="644"/>
                  </a:cubicBezTo>
                  <a:cubicBezTo>
                    <a:pt x="1274" y="644"/>
                    <a:pt x="1274" y="644"/>
                    <a:pt x="1274" y="644"/>
                  </a:cubicBezTo>
                  <a:cubicBezTo>
                    <a:pt x="1274" y="644"/>
                    <a:pt x="1274" y="644"/>
                    <a:pt x="1274" y="644"/>
                  </a:cubicBezTo>
                  <a:cubicBezTo>
                    <a:pt x="1274" y="644"/>
                    <a:pt x="1274" y="644"/>
                    <a:pt x="1274" y="644"/>
                  </a:cubicBezTo>
                  <a:cubicBezTo>
                    <a:pt x="1272" y="642"/>
                    <a:pt x="1270" y="640"/>
                    <a:pt x="1269" y="637"/>
                  </a:cubicBezTo>
                  <a:cubicBezTo>
                    <a:pt x="1213" y="548"/>
                    <a:pt x="1150" y="488"/>
                    <a:pt x="1076" y="456"/>
                  </a:cubicBezTo>
                  <a:cubicBezTo>
                    <a:pt x="1002" y="424"/>
                    <a:pt x="915" y="417"/>
                    <a:pt x="809" y="435"/>
                  </a:cubicBezTo>
                  <a:cubicBezTo>
                    <a:pt x="792" y="438"/>
                    <a:pt x="770" y="424"/>
                    <a:pt x="763" y="419"/>
                  </a:cubicBezTo>
                  <a:cubicBezTo>
                    <a:pt x="750" y="410"/>
                    <a:pt x="738" y="400"/>
                    <a:pt x="726" y="390"/>
                  </a:cubicBezTo>
                  <a:cubicBezTo>
                    <a:pt x="708" y="375"/>
                    <a:pt x="689" y="359"/>
                    <a:pt x="669" y="349"/>
                  </a:cubicBezTo>
                  <a:cubicBezTo>
                    <a:pt x="587" y="307"/>
                    <a:pt x="489" y="301"/>
                    <a:pt x="395" y="334"/>
                  </a:cubicBezTo>
                  <a:cubicBezTo>
                    <a:pt x="302" y="365"/>
                    <a:pt x="222" y="432"/>
                    <a:pt x="176" y="517"/>
                  </a:cubicBezTo>
                  <a:cubicBezTo>
                    <a:pt x="120" y="619"/>
                    <a:pt x="110" y="733"/>
                    <a:pt x="143" y="875"/>
                  </a:cubicBezTo>
                  <a:cubicBezTo>
                    <a:pt x="145" y="884"/>
                    <a:pt x="149" y="906"/>
                    <a:pt x="141" y="917"/>
                  </a:cubicBezTo>
                  <a:cubicBezTo>
                    <a:pt x="77" y="1002"/>
                    <a:pt x="68" y="1099"/>
                    <a:pt x="110" y="1221"/>
                  </a:cubicBezTo>
                  <a:cubicBezTo>
                    <a:pt x="119" y="1246"/>
                    <a:pt x="114" y="1259"/>
                    <a:pt x="100" y="1279"/>
                  </a:cubicBezTo>
                  <a:cubicBezTo>
                    <a:pt x="73" y="1319"/>
                    <a:pt x="45" y="1362"/>
                    <a:pt x="32" y="1408"/>
                  </a:cubicBezTo>
                  <a:cubicBezTo>
                    <a:pt x="19" y="1458"/>
                    <a:pt x="11" y="1532"/>
                    <a:pt x="78" y="1660"/>
                  </a:cubicBezTo>
                  <a:cubicBezTo>
                    <a:pt x="84" y="1671"/>
                    <a:pt x="88" y="1693"/>
                    <a:pt x="82" y="1703"/>
                  </a:cubicBezTo>
                  <a:cubicBezTo>
                    <a:pt x="25" y="1782"/>
                    <a:pt x="2" y="1870"/>
                    <a:pt x="13" y="1964"/>
                  </a:cubicBezTo>
                  <a:cubicBezTo>
                    <a:pt x="23" y="2041"/>
                    <a:pt x="57" y="2120"/>
                    <a:pt x="110" y="2185"/>
                  </a:cubicBezTo>
                  <a:cubicBezTo>
                    <a:pt x="118" y="2195"/>
                    <a:pt x="124" y="2216"/>
                    <a:pt x="118" y="2226"/>
                  </a:cubicBezTo>
                  <a:cubicBezTo>
                    <a:pt x="76" y="2305"/>
                    <a:pt x="61" y="2395"/>
                    <a:pt x="70" y="2509"/>
                  </a:cubicBezTo>
                  <a:cubicBezTo>
                    <a:pt x="85" y="2691"/>
                    <a:pt x="210" y="2827"/>
                    <a:pt x="387" y="2856"/>
                  </a:cubicBezTo>
                  <a:cubicBezTo>
                    <a:pt x="472" y="2870"/>
                    <a:pt x="551" y="2864"/>
                    <a:pt x="622" y="2837"/>
                  </a:cubicBezTo>
                  <a:cubicBezTo>
                    <a:pt x="650" y="2827"/>
                    <a:pt x="667" y="2830"/>
                    <a:pt x="694" y="2852"/>
                  </a:cubicBezTo>
                  <a:cubicBezTo>
                    <a:pt x="746" y="2895"/>
                    <a:pt x="802" y="2940"/>
                    <a:pt x="865" y="2970"/>
                  </a:cubicBezTo>
                  <a:cubicBezTo>
                    <a:pt x="1003" y="3037"/>
                    <a:pt x="1145" y="3014"/>
                    <a:pt x="1290" y="2982"/>
                  </a:cubicBezTo>
                  <a:cubicBezTo>
                    <a:pt x="1303" y="2979"/>
                    <a:pt x="1312" y="2973"/>
                    <a:pt x="1318" y="2963"/>
                  </a:cubicBezTo>
                  <a:cubicBezTo>
                    <a:pt x="1325" y="2953"/>
                    <a:pt x="1326" y="2939"/>
                    <a:pt x="1323" y="2925"/>
                  </a:cubicBezTo>
                  <a:cubicBezTo>
                    <a:pt x="1316" y="2898"/>
                    <a:pt x="1296" y="2885"/>
                    <a:pt x="1268" y="2889"/>
                  </a:cubicBezTo>
                  <a:cubicBezTo>
                    <a:pt x="1247" y="2891"/>
                    <a:pt x="1227" y="2895"/>
                    <a:pt x="1206" y="2899"/>
                  </a:cubicBezTo>
                  <a:cubicBezTo>
                    <a:pt x="1191" y="2902"/>
                    <a:pt x="1175" y="2905"/>
                    <a:pt x="1159" y="2908"/>
                  </a:cubicBezTo>
                  <a:cubicBezTo>
                    <a:pt x="995" y="2933"/>
                    <a:pt x="860" y="2890"/>
                    <a:pt x="755" y="2778"/>
                  </a:cubicBezTo>
                  <a:cubicBezTo>
                    <a:pt x="755" y="2777"/>
                    <a:pt x="755" y="2777"/>
                    <a:pt x="755" y="2777"/>
                  </a:cubicBezTo>
                  <a:cubicBezTo>
                    <a:pt x="755" y="2777"/>
                    <a:pt x="755" y="2777"/>
                    <a:pt x="755" y="2777"/>
                  </a:cubicBezTo>
                  <a:cubicBezTo>
                    <a:pt x="765" y="2762"/>
                    <a:pt x="776" y="2748"/>
                    <a:pt x="787" y="2735"/>
                  </a:cubicBezTo>
                  <a:cubicBezTo>
                    <a:pt x="810" y="2705"/>
                    <a:pt x="832" y="2676"/>
                    <a:pt x="847" y="2644"/>
                  </a:cubicBezTo>
                  <a:cubicBezTo>
                    <a:pt x="919" y="2485"/>
                    <a:pt x="901" y="2327"/>
                    <a:pt x="790" y="2160"/>
                  </a:cubicBezTo>
                  <a:cubicBezTo>
                    <a:pt x="782" y="2147"/>
                    <a:pt x="776" y="2126"/>
                    <a:pt x="780" y="2113"/>
                  </a:cubicBezTo>
                  <a:cubicBezTo>
                    <a:pt x="805" y="2044"/>
                    <a:pt x="813" y="1974"/>
                    <a:pt x="802" y="1907"/>
                  </a:cubicBezTo>
                  <a:cubicBezTo>
                    <a:pt x="792" y="1843"/>
                    <a:pt x="766" y="1779"/>
                    <a:pt x="724" y="1716"/>
                  </a:cubicBezTo>
                  <a:cubicBezTo>
                    <a:pt x="709" y="1693"/>
                    <a:pt x="708" y="1678"/>
                    <a:pt x="720" y="1656"/>
                  </a:cubicBezTo>
                  <a:cubicBezTo>
                    <a:pt x="776" y="1548"/>
                    <a:pt x="794" y="1433"/>
                    <a:pt x="775" y="1314"/>
                  </a:cubicBezTo>
                  <a:cubicBezTo>
                    <a:pt x="772" y="1300"/>
                    <a:pt x="770" y="1285"/>
                    <a:pt x="768" y="1275"/>
                  </a:cubicBezTo>
                  <a:cubicBezTo>
                    <a:pt x="767" y="1266"/>
                    <a:pt x="767" y="1266"/>
                    <a:pt x="767" y="1266"/>
                  </a:cubicBezTo>
                  <a:cubicBezTo>
                    <a:pt x="767" y="1265"/>
                    <a:pt x="767" y="1265"/>
                    <a:pt x="767" y="1265"/>
                  </a:cubicBezTo>
                  <a:cubicBezTo>
                    <a:pt x="1044" y="1155"/>
                    <a:pt x="1044" y="1155"/>
                    <a:pt x="1044" y="1155"/>
                  </a:cubicBezTo>
                  <a:cubicBezTo>
                    <a:pt x="1044" y="1155"/>
                    <a:pt x="1044" y="1155"/>
                    <a:pt x="1044" y="1155"/>
                  </a:cubicBezTo>
                  <a:cubicBezTo>
                    <a:pt x="1053" y="1161"/>
                    <a:pt x="1063" y="1168"/>
                    <a:pt x="1074" y="1175"/>
                  </a:cubicBezTo>
                  <a:cubicBezTo>
                    <a:pt x="1099" y="1191"/>
                    <a:pt x="1128" y="1210"/>
                    <a:pt x="1158" y="1225"/>
                  </a:cubicBezTo>
                  <a:cubicBezTo>
                    <a:pt x="1187" y="1239"/>
                    <a:pt x="1218" y="1250"/>
                    <a:pt x="1250" y="1261"/>
                  </a:cubicBezTo>
                  <a:cubicBezTo>
                    <a:pt x="1264" y="1265"/>
                    <a:pt x="1278" y="1270"/>
                    <a:pt x="1292" y="1276"/>
                  </a:cubicBezTo>
                  <a:cubicBezTo>
                    <a:pt x="1293" y="1276"/>
                    <a:pt x="1293" y="1276"/>
                    <a:pt x="1293" y="1276"/>
                  </a:cubicBezTo>
                  <a:cubicBezTo>
                    <a:pt x="1293" y="1277"/>
                    <a:pt x="1293" y="1277"/>
                    <a:pt x="1293" y="1277"/>
                  </a:cubicBezTo>
                  <a:cubicBezTo>
                    <a:pt x="1293" y="1279"/>
                    <a:pt x="1293" y="1281"/>
                    <a:pt x="1293" y="1283"/>
                  </a:cubicBezTo>
                  <a:cubicBezTo>
                    <a:pt x="1292" y="1289"/>
                    <a:pt x="1292" y="1294"/>
                    <a:pt x="1291" y="1300"/>
                  </a:cubicBezTo>
                  <a:cubicBezTo>
                    <a:pt x="1270" y="1445"/>
                    <a:pt x="1297" y="1574"/>
                    <a:pt x="1372" y="1684"/>
                  </a:cubicBezTo>
                  <a:cubicBezTo>
                    <a:pt x="1438" y="1781"/>
                    <a:pt x="1542" y="1861"/>
                    <a:pt x="1672" y="1916"/>
                  </a:cubicBezTo>
                  <a:cubicBezTo>
                    <a:pt x="1700" y="1928"/>
                    <a:pt x="1722" y="1919"/>
                    <a:pt x="1735" y="1891"/>
                  </a:cubicBezTo>
                  <a:cubicBezTo>
                    <a:pt x="1746" y="1867"/>
                    <a:pt x="1739" y="1845"/>
                    <a:pt x="1713" y="1830"/>
                  </a:cubicBezTo>
                  <a:cubicBezTo>
                    <a:pt x="1707" y="1826"/>
                    <a:pt x="1701" y="1824"/>
                    <a:pt x="1695" y="1821"/>
                  </a:cubicBezTo>
                  <a:cubicBezTo>
                    <a:pt x="1691" y="1819"/>
                    <a:pt x="1687" y="1818"/>
                    <a:pt x="1684" y="1816"/>
                  </a:cubicBezTo>
                  <a:cubicBezTo>
                    <a:pt x="1595" y="1773"/>
                    <a:pt x="1532" y="1726"/>
                    <a:pt x="1483" y="1668"/>
                  </a:cubicBezTo>
                  <a:cubicBezTo>
                    <a:pt x="1391" y="1560"/>
                    <a:pt x="1361" y="1432"/>
                    <a:pt x="1392" y="1286"/>
                  </a:cubicBezTo>
                  <a:cubicBezTo>
                    <a:pt x="1392" y="1285"/>
                    <a:pt x="1392" y="1285"/>
                    <a:pt x="1392" y="1285"/>
                  </a:cubicBezTo>
                  <a:cubicBezTo>
                    <a:pt x="1392" y="1285"/>
                    <a:pt x="1392" y="1285"/>
                    <a:pt x="1392" y="1285"/>
                  </a:cubicBezTo>
                  <a:cubicBezTo>
                    <a:pt x="1410" y="1283"/>
                    <a:pt x="1427" y="1280"/>
                    <a:pt x="1444" y="1278"/>
                  </a:cubicBezTo>
                  <a:cubicBezTo>
                    <a:pt x="1485" y="1272"/>
                    <a:pt x="1523" y="1266"/>
                    <a:pt x="1562" y="1262"/>
                  </a:cubicBezTo>
                  <a:cubicBezTo>
                    <a:pt x="1596" y="1259"/>
                    <a:pt x="1621" y="1262"/>
                    <a:pt x="1640" y="1270"/>
                  </a:cubicBezTo>
                  <a:cubicBezTo>
                    <a:pt x="1745" y="1316"/>
                    <a:pt x="1848" y="1340"/>
                    <a:pt x="1946" y="1340"/>
                  </a:cubicBezTo>
                  <a:cubicBezTo>
                    <a:pt x="1947" y="1340"/>
                    <a:pt x="1947" y="1340"/>
                    <a:pt x="1948" y="1340"/>
                  </a:cubicBezTo>
                  <a:cubicBezTo>
                    <a:pt x="2051" y="1340"/>
                    <a:pt x="2152" y="1314"/>
                    <a:pt x="2248" y="1262"/>
                  </a:cubicBezTo>
                  <a:cubicBezTo>
                    <a:pt x="2296" y="1236"/>
                    <a:pt x="2339" y="1239"/>
                    <a:pt x="2385" y="1243"/>
                  </a:cubicBezTo>
                  <a:cubicBezTo>
                    <a:pt x="2399" y="1244"/>
                    <a:pt x="2414" y="1245"/>
                    <a:pt x="2429" y="1245"/>
                  </a:cubicBezTo>
                  <a:cubicBezTo>
                    <a:pt x="2431" y="1245"/>
                    <a:pt x="2431" y="1245"/>
                    <a:pt x="2431" y="1245"/>
                  </a:cubicBezTo>
                  <a:cubicBezTo>
                    <a:pt x="2419" y="1262"/>
                    <a:pt x="2419" y="1262"/>
                    <a:pt x="2419" y="1262"/>
                  </a:cubicBezTo>
                  <a:cubicBezTo>
                    <a:pt x="2413" y="1271"/>
                    <a:pt x="2408" y="1278"/>
                    <a:pt x="2403" y="1285"/>
                  </a:cubicBezTo>
                  <a:cubicBezTo>
                    <a:pt x="2326" y="1394"/>
                    <a:pt x="2299" y="1506"/>
                    <a:pt x="2320" y="1626"/>
                  </a:cubicBezTo>
                  <a:cubicBezTo>
                    <a:pt x="2335" y="1709"/>
                    <a:pt x="2370" y="1788"/>
                    <a:pt x="2426" y="1868"/>
                  </a:cubicBezTo>
                  <a:cubicBezTo>
                    <a:pt x="2444" y="1893"/>
                    <a:pt x="2468" y="1898"/>
                    <a:pt x="2493" y="1882"/>
                  </a:cubicBezTo>
                  <a:cubicBezTo>
                    <a:pt x="2517" y="1866"/>
                    <a:pt x="2522" y="1842"/>
                    <a:pt x="2506" y="1815"/>
                  </a:cubicBezTo>
                  <a:cubicBezTo>
                    <a:pt x="2502" y="1808"/>
                    <a:pt x="2497" y="1800"/>
                    <a:pt x="2493" y="1793"/>
                  </a:cubicBezTo>
                  <a:cubicBezTo>
                    <a:pt x="2489" y="1788"/>
                    <a:pt x="2486" y="1783"/>
                    <a:pt x="2482" y="1777"/>
                  </a:cubicBezTo>
                  <a:cubicBezTo>
                    <a:pt x="2357" y="1569"/>
                    <a:pt x="2400" y="1365"/>
                    <a:pt x="2598" y="1231"/>
                  </a:cubicBezTo>
                  <a:cubicBezTo>
                    <a:pt x="2639" y="1203"/>
                    <a:pt x="2686" y="1184"/>
                    <a:pt x="2735" y="1164"/>
                  </a:cubicBezTo>
                  <a:cubicBezTo>
                    <a:pt x="2757" y="1155"/>
                    <a:pt x="2780" y="1146"/>
                    <a:pt x="2803" y="1136"/>
                  </a:cubicBezTo>
                  <a:cubicBezTo>
                    <a:pt x="2804" y="1135"/>
                    <a:pt x="2804" y="1135"/>
                    <a:pt x="2804" y="1135"/>
                  </a:cubicBezTo>
                  <a:cubicBezTo>
                    <a:pt x="2804" y="1137"/>
                    <a:pt x="2804" y="1137"/>
                    <a:pt x="2804" y="1137"/>
                  </a:cubicBezTo>
                  <a:cubicBezTo>
                    <a:pt x="2773" y="1293"/>
                    <a:pt x="2802" y="1441"/>
                    <a:pt x="2895" y="1589"/>
                  </a:cubicBezTo>
                  <a:cubicBezTo>
                    <a:pt x="2900" y="1598"/>
                    <a:pt x="2903" y="1614"/>
                    <a:pt x="2899" y="1623"/>
                  </a:cubicBezTo>
                  <a:cubicBezTo>
                    <a:pt x="2883" y="1654"/>
                    <a:pt x="2867" y="1685"/>
                    <a:pt x="2849" y="1717"/>
                  </a:cubicBezTo>
                  <a:cubicBezTo>
                    <a:pt x="2843" y="1728"/>
                    <a:pt x="2837" y="1740"/>
                    <a:pt x="2830" y="1752"/>
                  </a:cubicBezTo>
                  <a:cubicBezTo>
                    <a:pt x="2830" y="1753"/>
                    <a:pt x="2830" y="1753"/>
                    <a:pt x="2830" y="1753"/>
                  </a:cubicBezTo>
                  <a:cubicBezTo>
                    <a:pt x="2829" y="1752"/>
                    <a:pt x="2829" y="1752"/>
                    <a:pt x="2829" y="1752"/>
                  </a:cubicBezTo>
                  <a:cubicBezTo>
                    <a:pt x="2753" y="1721"/>
                    <a:pt x="2709" y="1671"/>
                    <a:pt x="2697" y="1605"/>
                  </a:cubicBezTo>
                  <a:cubicBezTo>
                    <a:pt x="2691" y="1566"/>
                    <a:pt x="2693" y="1525"/>
                    <a:pt x="2696" y="1485"/>
                  </a:cubicBezTo>
                  <a:cubicBezTo>
                    <a:pt x="2697" y="1474"/>
                    <a:pt x="2697" y="1474"/>
                    <a:pt x="2697" y="1474"/>
                  </a:cubicBezTo>
                  <a:cubicBezTo>
                    <a:pt x="2699" y="1432"/>
                    <a:pt x="2687" y="1410"/>
                    <a:pt x="2658" y="1407"/>
                  </a:cubicBezTo>
                  <a:cubicBezTo>
                    <a:pt x="2626" y="1403"/>
                    <a:pt x="2608" y="1419"/>
                    <a:pt x="2600" y="1455"/>
                  </a:cubicBezTo>
                  <a:cubicBezTo>
                    <a:pt x="2583" y="1539"/>
                    <a:pt x="2591" y="1619"/>
                    <a:pt x="2622" y="1686"/>
                  </a:cubicBezTo>
                  <a:cubicBezTo>
                    <a:pt x="2654" y="1757"/>
                    <a:pt x="2713" y="1811"/>
                    <a:pt x="2790" y="1842"/>
                  </a:cubicBezTo>
                  <a:cubicBezTo>
                    <a:pt x="2801" y="1846"/>
                    <a:pt x="2814" y="1866"/>
                    <a:pt x="2813" y="1878"/>
                  </a:cubicBezTo>
                  <a:cubicBezTo>
                    <a:pt x="2812" y="1987"/>
                    <a:pt x="2837" y="2091"/>
                    <a:pt x="2889" y="2198"/>
                  </a:cubicBezTo>
                  <a:cubicBezTo>
                    <a:pt x="2900" y="2219"/>
                    <a:pt x="2898" y="2233"/>
                    <a:pt x="2883" y="2253"/>
                  </a:cubicBezTo>
                  <a:cubicBezTo>
                    <a:pt x="2827" y="2326"/>
                    <a:pt x="2792" y="2408"/>
                    <a:pt x="2778" y="2495"/>
                  </a:cubicBezTo>
                  <a:cubicBezTo>
                    <a:pt x="2774" y="2524"/>
                    <a:pt x="2771" y="2553"/>
                    <a:pt x="2769" y="2584"/>
                  </a:cubicBezTo>
                  <a:cubicBezTo>
                    <a:pt x="2767" y="2598"/>
                    <a:pt x="2766" y="2613"/>
                    <a:pt x="2765" y="2627"/>
                  </a:cubicBezTo>
                  <a:cubicBezTo>
                    <a:pt x="2765" y="2628"/>
                    <a:pt x="2765" y="2628"/>
                    <a:pt x="2765" y="2628"/>
                  </a:cubicBezTo>
                  <a:cubicBezTo>
                    <a:pt x="2764" y="2628"/>
                    <a:pt x="2764" y="2628"/>
                    <a:pt x="2764" y="2628"/>
                  </a:cubicBezTo>
                  <a:cubicBezTo>
                    <a:pt x="2647" y="2606"/>
                    <a:pt x="2534" y="2632"/>
                    <a:pt x="2418" y="2706"/>
                  </a:cubicBezTo>
                  <a:cubicBezTo>
                    <a:pt x="2417" y="2706"/>
                    <a:pt x="2417" y="2706"/>
                    <a:pt x="2417" y="2706"/>
                  </a:cubicBezTo>
                  <a:cubicBezTo>
                    <a:pt x="2416" y="2706"/>
                    <a:pt x="2416" y="2706"/>
                    <a:pt x="2416" y="2706"/>
                  </a:cubicBezTo>
                  <a:cubicBezTo>
                    <a:pt x="2402" y="2694"/>
                    <a:pt x="2389" y="2683"/>
                    <a:pt x="2375" y="2672"/>
                  </a:cubicBezTo>
                  <a:cubicBezTo>
                    <a:pt x="2335" y="2639"/>
                    <a:pt x="2298" y="2609"/>
                    <a:pt x="2262" y="2577"/>
                  </a:cubicBezTo>
                  <a:cubicBezTo>
                    <a:pt x="2252" y="2569"/>
                    <a:pt x="2248" y="2550"/>
                    <a:pt x="2250" y="2538"/>
                  </a:cubicBezTo>
                  <a:cubicBezTo>
                    <a:pt x="2263" y="2453"/>
                    <a:pt x="2315" y="2393"/>
                    <a:pt x="2409" y="2354"/>
                  </a:cubicBezTo>
                  <a:cubicBezTo>
                    <a:pt x="2435" y="2344"/>
                    <a:pt x="2451" y="2331"/>
                    <a:pt x="2456" y="2317"/>
                  </a:cubicBezTo>
                  <a:cubicBezTo>
                    <a:pt x="2461" y="2307"/>
                    <a:pt x="2460" y="2296"/>
                    <a:pt x="2455" y="2283"/>
                  </a:cubicBezTo>
                  <a:cubicBezTo>
                    <a:pt x="2442" y="2254"/>
                    <a:pt x="2414" y="2248"/>
                    <a:pt x="2371" y="2265"/>
                  </a:cubicBezTo>
                  <a:cubicBezTo>
                    <a:pt x="2250" y="2314"/>
                    <a:pt x="2179" y="2398"/>
                    <a:pt x="2152" y="2519"/>
                  </a:cubicBezTo>
                  <a:cubicBezTo>
                    <a:pt x="2151" y="2520"/>
                    <a:pt x="2151" y="2520"/>
                    <a:pt x="2151" y="2520"/>
                  </a:cubicBezTo>
                  <a:cubicBezTo>
                    <a:pt x="2150" y="2520"/>
                    <a:pt x="2150" y="2520"/>
                    <a:pt x="2150" y="2520"/>
                  </a:cubicBezTo>
                  <a:cubicBezTo>
                    <a:pt x="2012" y="2472"/>
                    <a:pt x="1875" y="2469"/>
                    <a:pt x="1744" y="2512"/>
                  </a:cubicBezTo>
                  <a:cubicBezTo>
                    <a:pt x="1743" y="2512"/>
                    <a:pt x="1743" y="2512"/>
                    <a:pt x="1743" y="2512"/>
                  </a:cubicBezTo>
                  <a:cubicBezTo>
                    <a:pt x="1694" y="2426"/>
                    <a:pt x="1694" y="2426"/>
                    <a:pt x="1694" y="2426"/>
                  </a:cubicBezTo>
                  <a:cubicBezTo>
                    <a:pt x="1694" y="2425"/>
                    <a:pt x="1694" y="2425"/>
                    <a:pt x="1694" y="2425"/>
                  </a:cubicBezTo>
                  <a:cubicBezTo>
                    <a:pt x="1747" y="2360"/>
                    <a:pt x="1752" y="2282"/>
                    <a:pt x="1751" y="2221"/>
                  </a:cubicBezTo>
                  <a:cubicBezTo>
                    <a:pt x="1751" y="2220"/>
                    <a:pt x="1751" y="2220"/>
                    <a:pt x="1751" y="2220"/>
                  </a:cubicBezTo>
                  <a:cubicBezTo>
                    <a:pt x="1752" y="2220"/>
                    <a:pt x="1752" y="2220"/>
                    <a:pt x="1752" y="2220"/>
                  </a:cubicBezTo>
                  <a:cubicBezTo>
                    <a:pt x="1903" y="2193"/>
                    <a:pt x="2010" y="2112"/>
                    <a:pt x="2069" y="1980"/>
                  </a:cubicBezTo>
                  <a:cubicBezTo>
                    <a:pt x="2070" y="1979"/>
                    <a:pt x="2070" y="1979"/>
                    <a:pt x="2070" y="1979"/>
                  </a:cubicBezTo>
                  <a:cubicBezTo>
                    <a:pt x="2203" y="2100"/>
                    <a:pt x="2203" y="2100"/>
                    <a:pt x="2203" y="2100"/>
                  </a:cubicBezTo>
                  <a:cubicBezTo>
                    <a:pt x="2201" y="2101"/>
                    <a:pt x="2201" y="2101"/>
                    <a:pt x="2201" y="2101"/>
                  </a:cubicBezTo>
                  <a:cubicBezTo>
                    <a:pt x="2139" y="2127"/>
                    <a:pt x="2085" y="2172"/>
                    <a:pt x="2032" y="2241"/>
                  </a:cubicBezTo>
                  <a:cubicBezTo>
                    <a:pt x="1988" y="2298"/>
                    <a:pt x="1948" y="2305"/>
                    <a:pt x="1922" y="2306"/>
                  </a:cubicBezTo>
                  <a:cubicBezTo>
                    <a:pt x="1915" y="2306"/>
                    <a:pt x="1905" y="2312"/>
                    <a:pt x="1901" y="2319"/>
                  </a:cubicBezTo>
                  <a:cubicBezTo>
                    <a:pt x="1892" y="2335"/>
                    <a:pt x="1885" y="2352"/>
                    <a:pt x="1876" y="2372"/>
                  </a:cubicBezTo>
                  <a:cubicBezTo>
                    <a:pt x="1873" y="2380"/>
                    <a:pt x="1869" y="2388"/>
                    <a:pt x="1865" y="2396"/>
                  </a:cubicBezTo>
                  <a:cubicBezTo>
                    <a:pt x="1874" y="2397"/>
                    <a:pt x="1882" y="2398"/>
                    <a:pt x="1890" y="2399"/>
                  </a:cubicBezTo>
                  <a:cubicBezTo>
                    <a:pt x="1907" y="2401"/>
                    <a:pt x="1921" y="2402"/>
                    <a:pt x="1935" y="2401"/>
                  </a:cubicBezTo>
                  <a:cubicBezTo>
                    <a:pt x="2016" y="2398"/>
                    <a:pt x="2069" y="2346"/>
                    <a:pt x="2113" y="2297"/>
                  </a:cubicBezTo>
                  <a:cubicBezTo>
                    <a:pt x="2141" y="2267"/>
                    <a:pt x="2175" y="2228"/>
                    <a:pt x="2215" y="2204"/>
                  </a:cubicBezTo>
                  <a:cubicBezTo>
                    <a:pt x="2300" y="2153"/>
                    <a:pt x="2399" y="2137"/>
                    <a:pt x="2518" y="2156"/>
                  </a:cubicBezTo>
                  <a:cubicBezTo>
                    <a:pt x="2596" y="2168"/>
                    <a:pt x="2639" y="2212"/>
                    <a:pt x="2644" y="2286"/>
                  </a:cubicBezTo>
                  <a:cubicBezTo>
                    <a:pt x="2650" y="2360"/>
                    <a:pt x="2611" y="2417"/>
                    <a:pt x="2538" y="2444"/>
                  </a:cubicBezTo>
                  <a:cubicBezTo>
                    <a:pt x="2514" y="2453"/>
                    <a:pt x="2499" y="2464"/>
                    <a:pt x="2493" y="2478"/>
                  </a:cubicBezTo>
                  <a:cubicBezTo>
                    <a:pt x="2488" y="2488"/>
                    <a:pt x="2489" y="2499"/>
                    <a:pt x="2494" y="2512"/>
                  </a:cubicBezTo>
                  <a:cubicBezTo>
                    <a:pt x="2509" y="2549"/>
                    <a:pt x="2540" y="2545"/>
                    <a:pt x="2568" y="2537"/>
                  </a:cubicBezTo>
                  <a:cubicBezTo>
                    <a:pt x="2675" y="2505"/>
                    <a:pt x="2749" y="2396"/>
                    <a:pt x="2742" y="2283"/>
                  </a:cubicBezTo>
                  <a:cubicBezTo>
                    <a:pt x="2736" y="2205"/>
                    <a:pt x="2703" y="2143"/>
                    <a:pt x="2644" y="2102"/>
                  </a:cubicBezTo>
                  <a:cubicBezTo>
                    <a:pt x="2643" y="2101"/>
                    <a:pt x="2643" y="2101"/>
                    <a:pt x="2643" y="2101"/>
                  </a:cubicBezTo>
                  <a:cubicBezTo>
                    <a:pt x="2644" y="2100"/>
                    <a:pt x="2644" y="2100"/>
                    <a:pt x="2644" y="2100"/>
                  </a:cubicBezTo>
                  <a:cubicBezTo>
                    <a:pt x="2652" y="2092"/>
                    <a:pt x="2660" y="2083"/>
                    <a:pt x="2667" y="2075"/>
                  </a:cubicBezTo>
                  <a:cubicBezTo>
                    <a:pt x="2684" y="2057"/>
                    <a:pt x="2700" y="2040"/>
                    <a:pt x="2714" y="2021"/>
                  </a:cubicBezTo>
                  <a:cubicBezTo>
                    <a:pt x="2731" y="1999"/>
                    <a:pt x="2728" y="1974"/>
                    <a:pt x="2706" y="1957"/>
                  </a:cubicBezTo>
                  <a:cubicBezTo>
                    <a:pt x="2684" y="1938"/>
                    <a:pt x="2659" y="1940"/>
                    <a:pt x="2642" y="1961"/>
                  </a:cubicBezTo>
                  <a:cubicBezTo>
                    <a:pt x="2581" y="2032"/>
                    <a:pt x="2498" y="2060"/>
                    <a:pt x="2380" y="2048"/>
                  </a:cubicBezTo>
                  <a:cubicBezTo>
                    <a:pt x="2302" y="2040"/>
                    <a:pt x="2231" y="2005"/>
                    <a:pt x="2179" y="1948"/>
                  </a:cubicBezTo>
                  <a:cubicBezTo>
                    <a:pt x="2127" y="1891"/>
                    <a:pt x="2097" y="1817"/>
                    <a:pt x="2096" y="1738"/>
                  </a:cubicBezTo>
                  <a:cubicBezTo>
                    <a:pt x="2094" y="1630"/>
                    <a:pt x="2122" y="1539"/>
                    <a:pt x="2181" y="1460"/>
                  </a:cubicBezTo>
                  <a:cubicBezTo>
                    <a:pt x="2202" y="1433"/>
                    <a:pt x="2201" y="1409"/>
                    <a:pt x="2180" y="1388"/>
                  </a:cubicBezTo>
                  <a:cubicBezTo>
                    <a:pt x="2170" y="1378"/>
                    <a:pt x="2157" y="1373"/>
                    <a:pt x="2144" y="1375"/>
                  </a:cubicBezTo>
                  <a:cubicBezTo>
                    <a:pt x="2129" y="1376"/>
                    <a:pt x="2115" y="1386"/>
                    <a:pt x="2105" y="1402"/>
                  </a:cubicBezTo>
                  <a:cubicBezTo>
                    <a:pt x="2081" y="1439"/>
                    <a:pt x="2060" y="1477"/>
                    <a:pt x="2039" y="1515"/>
                  </a:cubicBezTo>
                  <a:cubicBezTo>
                    <a:pt x="2031" y="1530"/>
                    <a:pt x="2022" y="1546"/>
                    <a:pt x="2013" y="1562"/>
                  </a:cubicBezTo>
                  <a:cubicBezTo>
                    <a:pt x="2012" y="1563"/>
                    <a:pt x="2012" y="1563"/>
                    <a:pt x="2012" y="1563"/>
                  </a:cubicBezTo>
                  <a:cubicBezTo>
                    <a:pt x="2011" y="1562"/>
                    <a:pt x="2011" y="1562"/>
                    <a:pt x="2011" y="1562"/>
                  </a:cubicBezTo>
                  <a:cubicBezTo>
                    <a:pt x="2003" y="1555"/>
                    <a:pt x="1995" y="1547"/>
                    <a:pt x="1986" y="1538"/>
                  </a:cubicBezTo>
                  <a:cubicBezTo>
                    <a:pt x="1967" y="1519"/>
                    <a:pt x="1947" y="1499"/>
                    <a:pt x="1924" y="1481"/>
                  </a:cubicBezTo>
                  <a:cubicBezTo>
                    <a:pt x="1898" y="1460"/>
                    <a:pt x="1869" y="1442"/>
                    <a:pt x="1840" y="1424"/>
                  </a:cubicBezTo>
                  <a:cubicBezTo>
                    <a:pt x="1833" y="1420"/>
                    <a:pt x="1826" y="1415"/>
                    <a:pt x="1819" y="1411"/>
                  </a:cubicBezTo>
                  <a:cubicBezTo>
                    <a:pt x="1794" y="1395"/>
                    <a:pt x="1771" y="1397"/>
                    <a:pt x="1753" y="1417"/>
                  </a:cubicBezTo>
                  <a:cubicBezTo>
                    <a:pt x="1742" y="1428"/>
                    <a:pt x="1738" y="1441"/>
                    <a:pt x="1740" y="1454"/>
                  </a:cubicBezTo>
                  <a:cubicBezTo>
                    <a:pt x="1742" y="1470"/>
                    <a:pt x="1754" y="1485"/>
                    <a:pt x="1773" y="1496"/>
                  </a:cubicBezTo>
                  <a:cubicBezTo>
                    <a:pt x="1853" y="1541"/>
                    <a:pt x="1906" y="1586"/>
                    <a:pt x="1945" y="1641"/>
                  </a:cubicBezTo>
                  <a:cubicBezTo>
                    <a:pt x="2005" y="1725"/>
                    <a:pt x="2020" y="1828"/>
                    <a:pt x="1986" y="1923"/>
                  </a:cubicBezTo>
                  <a:cubicBezTo>
                    <a:pt x="1952" y="2019"/>
                    <a:pt x="1875" y="2088"/>
                    <a:pt x="1775" y="2115"/>
                  </a:cubicBezTo>
                  <a:cubicBezTo>
                    <a:pt x="1686" y="2138"/>
                    <a:pt x="1577" y="2122"/>
                    <a:pt x="1475" y="2070"/>
                  </a:cubicBezTo>
                  <a:cubicBezTo>
                    <a:pt x="1374" y="2018"/>
                    <a:pt x="1292" y="1937"/>
                    <a:pt x="1249" y="1847"/>
                  </a:cubicBezTo>
                  <a:cubicBezTo>
                    <a:pt x="1215" y="1774"/>
                    <a:pt x="1176" y="1703"/>
                    <a:pt x="1137" y="1634"/>
                  </a:cubicBezTo>
                  <a:cubicBezTo>
                    <a:pt x="1129" y="1619"/>
                    <a:pt x="1121" y="1605"/>
                    <a:pt x="1113" y="1590"/>
                  </a:cubicBezTo>
                  <a:cubicBezTo>
                    <a:pt x="1102" y="1569"/>
                    <a:pt x="1088" y="1556"/>
                    <a:pt x="1073" y="1552"/>
                  </a:cubicBezTo>
                  <a:cubicBezTo>
                    <a:pt x="1061" y="1549"/>
                    <a:pt x="1050" y="1551"/>
                    <a:pt x="1038" y="1558"/>
                  </a:cubicBezTo>
                  <a:cubicBezTo>
                    <a:pt x="1011" y="1574"/>
                    <a:pt x="1008" y="1601"/>
                    <a:pt x="1030" y="1639"/>
                  </a:cubicBezTo>
                  <a:cubicBezTo>
                    <a:pt x="1048" y="1669"/>
                    <a:pt x="1065" y="1700"/>
                    <a:pt x="1082" y="1729"/>
                  </a:cubicBezTo>
                  <a:cubicBezTo>
                    <a:pt x="1103" y="1766"/>
                    <a:pt x="1103" y="1766"/>
                    <a:pt x="1103" y="1766"/>
                  </a:cubicBezTo>
                  <a:cubicBezTo>
                    <a:pt x="1102" y="1766"/>
                    <a:pt x="1102" y="1766"/>
                    <a:pt x="1102" y="1766"/>
                  </a:cubicBezTo>
                  <a:cubicBezTo>
                    <a:pt x="1084" y="1767"/>
                    <a:pt x="1066" y="1768"/>
                    <a:pt x="1049" y="1769"/>
                  </a:cubicBezTo>
                  <a:cubicBezTo>
                    <a:pt x="1009" y="1772"/>
                    <a:pt x="971" y="1774"/>
                    <a:pt x="933" y="1780"/>
                  </a:cubicBezTo>
                  <a:cubicBezTo>
                    <a:pt x="911" y="1783"/>
                    <a:pt x="896" y="1791"/>
                    <a:pt x="887" y="1803"/>
                  </a:cubicBezTo>
                  <a:cubicBezTo>
                    <a:pt x="880" y="1814"/>
                    <a:pt x="878" y="1827"/>
                    <a:pt x="881" y="1842"/>
                  </a:cubicBezTo>
                  <a:cubicBezTo>
                    <a:pt x="884" y="1855"/>
                    <a:pt x="890" y="1864"/>
                    <a:pt x="899" y="1870"/>
                  </a:cubicBezTo>
                  <a:cubicBezTo>
                    <a:pt x="911" y="1878"/>
                    <a:pt x="930" y="1879"/>
                    <a:pt x="955" y="1874"/>
                  </a:cubicBezTo>
                  <a:cubicBezTo>
                    <a:pt x="1071" y="1848"/>
                    <a:pt x="1143" y="1875"/>
                    <a:pt x="1212" y="1972"/>
                  </a:cubicBezTo>
                  <a:cubicBezTo>
                    <a:pt x="1212" y="1972"/>
                    <a:pt x="1212" y="1972"/>
                    <a:pt x="1212" y="1972"/>
                  </a:cubicBezTo>
                  <a:cubicBezTo>
                    <a:pt x="1218" y="1981"/>
                    <a:pt x="1225" y="1990"/>
                    <a:pt x="1231" y="1998"/>
                  </a:cubicBezTo>
                  <a:cubicBezTo>
                    <a:pt x="1263" y="2037"/>
                    <a:pt x="1266" y="2052"/>
                    <a:pt x="1229" y="2088"/>
                  </a:cubicBezTo>
                  <a:cubicBezTo>
                    <a:pt x="1208" y="2108"/>
                    <a:pt x="1183" y="2123"/>
                    <a:pt x="1159" y="2129"/>
                  </a:cubicBezTo>
                  <a:cubicBezTo>
                    <a:pt x="1097" y="2146"/>
                    <a:pt x="1034" y="2139"/>
                    <a:pt x="971" y="2108"/>
                  </a:cubicBezTo>
                  <a:cubicBezTo>
                    <a:pt x="939" y="2093"/>
                    <a:pt x="917" y="2097"/>
                    <a:pt x="901" y="2123"/>
                  </a:cubicBezTo>
                  <a:cubicBezTo>
                    <a:pt x="893" y="2136"/>
                    <a:pt x="891" y="2150"/>
                    <a:pt x="894" y="2162"/>
                  </a:cubicBezTo>
                  <a:cubicBezTo>
                    <a:pt x="898" y="2175"/>
                    <a:pt x="907" y="2185"/>
                    <a:pt x="921" y="2191"/>
                  </a:cubicBezTo>
                  <a:cubicBezTo>
                    <a:pt x="963" y="2211"/>
                    <a:pt x="998" y="2222"/>
                    <a:pt x="1029" y="2225"/>
                  </a:cubicBezTo>
                  <a:cubicBezTo>
                    <a:pt x="1120" y="2235"/>
                    <a:pt x="1171" y="2271"/>
                    <a:pt x="1196" y="2343"/>
                  </a:cubicBezTo>
                  <a:cubicBezTo>
                    <a:pt x="1201" y="2357"/>
                    <a:pt x="1210" y="2367"/>
                    <a:pt x="1221" y="2372"/>
                  </a:cubicBezTo>
                  <a:cubicBezTo>
                    <a:pt x="1232" y="2377"/>
                    <a:pt x="1244" y="2377"/>
                    <a:pt x="1258" y="2372"/>
                  </a:cubicBezTo>
                  <a:cubicBezTo>
                    <a:pt x="1272" y="2367"/>
                    <a:pt x="1282" y="2358"/>
                    <a:pt x="1287" y="2346"/>
                  </a:cubicBezTo>
                  <a:cubicBezTo>
                    <a:pt x="1292" y="2335"/>
                    <a:pt x="1291" y="2321"/>
                    <a:pt x="1285" y="2307"/>
                  </a:cubicBezTo>
                  <a:cubicBezTo>
                    <a:pt x="1275" y="2284"/>
                    <a:pt x="1263" y="2261"/>
                    <a:pt x="1251" y="2239"/>
                  </a:cubicBezTo>
                  <a:cubicBezTo>
                    <a:pt x="1246" y="2229"/>
                    <a:pt x="1241" y="2219"/>
                    <a:pt x="1236" y="2209"/>
                  </a:cubicBezTo>
                  <a:cubicBezTo>
                    <a:pt x="1233" y="2203"/>
                    <a:pt x="1233" y="2203"/>
                    <a:pt x="1233" y="2203"/>
                  </a:cubicBezTo>
                  <a:cubicBezTo>
                    <a:pt x="1252" y="2224"/>
                    <a:pt x="1252" y="2224"/>
                    <a:pt x="1252" y="2224"/>
                  </a:cubicBezTo>
                  <a:cubicBezTo>
                    <a:pt x="1356" y="2117"/>
                    <a:pt x="1356" y="2117"/>
                    <a:pt x="1356" y="2117"/>
                  </a:cubicBezTo>
                  <a:cubicBezTo>
                    <a:pt x="1357" y="2118"/>
                    <a:pt x="1357" y="2118"/>
                    <a:pt x="1357" y="2118"/>
                  </a:cubicBezTo>
                  <a:cubicBezTo>
                    <a:pt x="1365" y="2122"/>
                    <a:pt x="1375" y="2127"/>
                    <a:pt x="1386" y="2133"/>
                  </a:cubicBezTo>
                  <a:cubicBezTo>
                    <a:pt x="1414" y="2148"/>
                    <a:pt x="1449" y="2167"/>
                    <a:pt x="1486" y="2181"/>
                  </a:cubicBezTo>
                  <a:cubicBezTo>
                    <a:pt x="1521" y="2194"/>
                    <a:pt x="1558" y="2204"/>
                    <a:pt x="1597" y="2214"/>
                  </a:cubicBezTo>
                  <a:cubicBezTo>
                    <a:pt x="1614" y="2218"/>
                    <a:pt x="1632" y="2222"/>
                    <a:pt x="1649" y="2227"/>
                  </a:cubicBezTo>
                  <a:cubicBezTo>
                    <a:pt x="1650" y="2227"/>
                    <a:pt x="1650" y="2227"/>
                    <a:pt x="1650" y="2227"/>
                  </a:cubicBezTo>
                  <a:cubicBezTo>
                    <a:pt x="1650" y="2228"/>
                    <a:pt x="1650" y="2228"/>
                    <a:pt x="1650" y="2228"/>
                  </a:cubicBezTo>
                  <a:cubicBezTo>
                    <a:pt x="1658" y="2271"/>
                    <a:pt x="1650" y="2314"/>
                    <a:pt x="1626" y="2351"/>
                  </a:cubicBezTo>
                  <a:cubicBezTo>
                    <a:pt x="1620" y="2361"/>
                    <a:pt x="1600" y="2370"/>
                    <a:pt x="1590" y="2368"/>
                  </a:cubicBezTo>
                  <a:cubicBezTo>
                    <a:pt x="1469" y="2338"/>
                    <a:pt x="1362" y="2375"/>
                    <a:pt x="1261" y="2478"/>
                  </a:cubicBezTo>
                  <a:cubicBezTo>
                    <a:pt x="1210" y="2531"/>
                    <a:pt x="1151" y="2579"/>
                    <a:pt x="1065" y="2579"/>
                  </a:cubicBezTo>
                  <a:cubicBezTo>
                    <a:pt x="1058" y="2579"/>
                    <a:pt x="1050" y="2578"/>
                    <a:pt x="1042" y="2578"/>
                  </a:cubicBezTo>
                  <a:cubicBezTo>
                    <a:pt x="1028" y="2576"/>
                    <a:pt x="1014" y="2581"/>
                    <a:pt x="1005" y="2590"/>
                  </a:cubicBezTo>
                  <a:cubicBezTo>
                    <a:pt x="997" y="2598"/>
                    <a:pt x="994" y="2609"/>
                    <a:pt x="995" y="2621"/>
                  </a:cubicBezTo>
                  <a:cubicBezTo>
                    <a:pt x="997" y="2640"/>
                    <a:pt x="1016" y="2661"/>
                    <a:pt x="1031" y="2670"/>
                  </a:cubicBezTo>
                  <a:cubicBezTo>
                    <a:pt x="1047" y="2679"/>
                    <a:pt x="1071" y="2677"/>
                    <a:pt x="1091" y="2675"/>
                  </a:cubicBezTo>
                  <a:cubicBezTo>
                    <a:pt x="1171" y="2668"/>
                    <a:pt x="1242" y="2633"/>
                    <a:pt x="1313" y="2565"/>
                  </a:cubicBezTo>
                  <a:cubicBezTo>
                    <a:pt x="1354" y="2526"/>
                    <a:pt x="1395" y="2495"/>
                    <a:pt x="1437" y="2472"/>
                  </a:cubicBezTo>
                  <a:cubicBezTo>
                    <a:pt x="1461" y="2459"/>
                    <a:pt x="1487" y="2452"/>
                    <a:pt x="1512" y="245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ea typeface="+mn-ea"/>
                <a:cs typeface="+mn-cs"/>
              </a:endParaRPr>
            </a:p>
          </p:txBody>
        </p:sp>
      </p:grpSp>
      <p:cxnSp>
        <p:nvCxnSpPr>
          <p:cNvPr id="54" name="Connector: Elbow 53">
            <a:extLst>
              <a:ext uri="{FF2B5EF4-FFF2-40B4-BE49-F238E27FC236}">
                <a16:creationId xmlns:a16="http://schemas.microsoft.com/office/drawing/2014/main" id="{EDD9DBBC-B150-4EF3-A7CC-437BC4C78365}"/>
              </a:ext>
            </a:extLst>
          </p:cNvPr>
          <p:cNvCxnSpPr>
            <a:cxnSpLocks/>
            <a:stCxn id="7" idx="2"/>
            <a:endCxn id="19" idx="2"/>
          </p:cNvCxnSpPr>
          <p:nvPr/>
        </p:nvCxnSpPr>
        <p:spPr>
          <a:xfrm rot="10800000" flipH="1">
            <a:off x="4277905" y="2980885"/>
            <a:ext cx="944796" cy="1190369"/>
          </a:xfrm>
          <a:prstGeom prst="bentConnector5">
            <a:avLst>
              <a:gd name="adj1" fmla="val 37301"/>
              <a:gd name="adj2" fmla="val 100477"/>
              <a:gd name="adj3" fmla="val 98625"/>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0B81A02-8003-4E47-9180-56BB54C08546}"/>
              </a:ext>
            </a:extLst>
          </p:cNvPr>
          <p:cNvSpPr txBox="1">
            <a:spLocks/>
          </p:cNvSpPr>
          <p:nvPr/>
        </p:nvSpPr>
        <p:spPr>
          <a:xfrm>
            <a:off x="8298655" y="4872034"/>
            <a:ext cx="1881298" cy="523220"/>
          </a:xfrm>
          <a:prstGeom prst="rect">
            <a:avLst/>
          </a:prstGeom>
          <a:noFill/>
        </p:spPr>
        <p:txBody>
          <a:bodyPr wrap="square" rtlCol="0">
            <a:spAutoFit/>
          </a:bodyPr>
          <a:lstStyle/>
          <a:p>
            <a:pPr marL="285750" marR="0" lvl="0" indent="-285750" algn="l" defTabSz="121908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cs typeface="Arial" charset="0"/>
              </a:rPr>
              <a:t>Orexigenic</a:t>
            </a:r>
            <a:endParaRPr lang="en-US" sz="1400">
              <a:cs typeface="Arial" charset="0"/>
            </a:endParaRPr>
          </a:p>
          <a:p>
            <a:pPr marL="285750" marR="0" lvl="0" indent="-285750" algn="l" defTabSz="121908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cs typeface="Arial" charset="0"/>
              </a:rPr>
              <a:t>Anorexigenic</a:t>
            </a:r>
          </a:p>
        </p:txBody>
      </p:sp>
      <p:sp>
        <p:nvSpPr>
          <p:cNvPr id="56" name="TextBox 55">
            <a:extLst>
              <a:ext uri="{FF2B5EF4-FFF2-40B4-BE49-F238E27FC236}">
                <a16:creationId xmlns:a16="http://schemas.microsoft.com/office/drawing/2014/main" id="{1437CE3B-D988-4F1E-AFFB-7308A596A2DD}"/>
              </a:ext>
            </a:extLst>
          </p:cNvPr>
          <p:cNvSpPr txBox="1">
            <a:spLocks/>
          </p:cNvSpPr>
          <p:nvPr/>
        </p:nvSpPr>
        <p:spPr>
          <a:xfrm>
            <a:off x="6291100" y="4889816"/>
            <a:ext cx="1881298" cy="523220"/>
          </a:xfrm>
          <a:prstGeom prst="rect">
            <a:avLst/>
          </a:prstGeom>
          <a:noFill/>
        </p:spPr>
        <p:txBody>
          <a:bodyPr wrap="square" rtlCol="0">
            <a:spAutoFit/>
          </a:bodyPr>
          <a:lstStyle/>
          <a:p>
            <a:pPr marL="285750" marR="0" lvl="0" indent="-285750" algn="l" defTabSz="121908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cs typeface="Arial" charset="0"/>
              </a:rPr>
              <a:t>Hormonal</a:t>
            </a:r>
            <a:endParaRPr lang="en-US" sz="1400">
              <a:cs typeface="Arial" charset="0"/>
            </a:endParaRPr>
          </a:p>
          <a:p>
            <a:pPr marL="285750" marR="0" lvl="0" indent="-285750" algn="l" defTabSz="121908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cs typeface="Arial" charset="0"/>
              </a:rPr>
              <a:t>Neuronal</a:t>
            </a:r>
          </a:p>
        </p:txBody>
      </p:sp>
      <p:sp>
        <p:nvSpPr>
          <p:cNvPr id="57" name="TextBox 56">
            <a:extLst>
              <a:ext uri="{FF2B5EF4-FFF2-40B4-BE49-F238E27FC236}">
                <a16:creationId xmlns:a16="http://schemas.microsoft.com/office/drawing/2014/main" id="{345958F2-7417-4998-9D89-8A5BA9756095}"/>
              </a:ext>
            </a:extLst>
          </p:cNvPr>
          <p:cNvSpPr txBox="1"/>
          <p:nvPr/>
        </p:nvSpPr>
        <p:spPr>
          <a:xfrm>
            <a:off x="4969000" y="5644150"/>
            <a:ext cx="6096000" cy="307777"/>
          </a:xfrm>
          <a:prstGeom prst="rect">
            <a:avLst/>
          </a:prstGeom>
          <a:noFill/>
        </p:spPr>
        <p:txBody>
          <a:bodyPr wrap="square">
            <a:spAutoFit/>
          </a:bodyPr>
          <a:lstStyle/>
          <a:p>
            <a:pPr algn="ctr"/>
            <a:r>
              <a:rPr kumimoji="0" lang="en-US" sz="1400" b="0" i="0" u="none" strike="noStrike" kern="1200" cap="none" spc="0" normalizeH="0" baseline="0" noProof="0" dirty="0">
                <a:ln>
                  <a:noFill/>
                </a:ln>
                <a:effectLst/>
                <a:uLnTx/>
                <a:uFillTx/>
                <a:cs typeface="Arial" charset="0"/>
              </a:rPr>
              <a:t>…there is cross-talk between these pathways</a:t>
            </a:r>
            <a:endParaRPr lang="en-CA" sz="1400" dirty="0"/>
          </a:p>
        </p:txBody>
      </p:sp>
      <p:sp>
        <p:nvSpPr>
          <p:cNvPr id="58" name="TextBox 57">
            <a:extLst>
              <a:ext uri="{FF2B5EF4-FFF2-40B4-BE49-F238E27FC236}">
                <a16:creationId xmlns:a16="http://schemas.microsoft.com/office/drawing/2014/main" id="{B82E22F6-891B-4824-97C6-A9BC14BDA4C0}"/>
              </a:ext>
            </a:extLst>
          </p:cNvPr>
          <p:cNvSpPr txBox="1">
            <a:spLocks/>
          </p:cNvSpPr>
          <p:nvPr/>
        </p:nvSpPr>
        <p:spPr>
          <a:xfrm>
            <a:off x="643534" y="1586994"/>
            <a:ext cx="5379019" cy="584775"/>
          </a:xfrm>
          <a:prstGeom prst="rect">
            <a:avLst/>
          </a:prstGeom>
          <a:solidFill>
            <a:schemeClr val="accent3">
              <a:lumMod val="20000"/>
              <a:lumOff val="80000"/>
            </a:schemeClr>
          </a:solidFill>
          <a:ln>
            <a:noFill/>
          </a:ln>
        </p:spPr>
        <p:txBody>
          <a:bodyPr wrap="square" rtlCol="0">
            <a:spAutoFit/>
          </a:bodyPr>
          <a:lstStyle/>
          <a:p>
            <a:pPr marR="0" lvl="0" algn="ctr" defTabSz="1219080" rtl="0" eaLnBrk="1" fontAlgn="base" latinLnBrk="0" hangingPunct="1">
              <a:lnSpc>
                <a:spcPct val="100000"/>
              </a:lnSpc>
              <a:spcBef>
                <a:spcPct val="0"/>
              </a:spcBef>
              <a:spcAft>
                <a:spcPct val="0"/>
              </a:spcAft>
              <a:buClrTx/>
              <a:buSzTx/>
              <a:tabLst/>
              <a:defRPr/>
            </a:pPr>
            <a:r>
              <a:rPr kumimoji="0" lang="en-US" sz="1600" b="0" i="0" u="none" strike="noStrike" kern="1200" cap="none" spc="0" normalizeH="0" baseline="0" noProof="0">
                <a:ln>
                  <a:noFill/>
                </a:ln>
                <a:effectLst/>
                <a:uLnTx/>
                <a:uFillTx/>
                <a:ea typeface="+mn-ea"/>
                <a:cs typeface="Arial" charset="0"/>
              </a:rPr>
              <a:t>Short-term regulation: influences quantity of food intake</a:t>
            </a:r>
          </a:p>
          <a:p>
            <a:pPr marR="0" lvl="0" algn="ctr" defTabSz="1219080" rtl="0" eaLnBrk="1" fontAlgn="base" latinLnBrk="0" hangingPunct="1">
              <a:lnSpc>
                <a:spcPct val="100000"/>
              </a:lnSpc>
              <a:spcBef>
                <a:spcPct val="0"/>
              </a:spcBef>
              <a:spcAft>
                <a:spcPct val="0"/>
              </a:spcAft>
              <a:buClrTx/>
              <a:buSzTx/>
              <a:tabLst/>
              <a:defRPr/>
            </a:pPr>
            <a:r>
              <a:rPr lang="en-US" sz="1600">
                <a:cs typeface="Arial" charset="0"/>
              </a:rPr>
              <a:t>Long-term regulation: maintains constant nutrient stores</a:t>
            </a:r>
            <a:endParaRPr kumimoji="0" lang="en-US" sz="1600" b="0" i="0" u="none" strike="noStrike" kern="1200" cap="none" spc="0" normalizeH="0" baseline="0" noProof="0">
              <a:ln>
                <a:noFill/>
              </a:ln>
              <a:effectLst/>
              <a:uLnTx/>
              <a:uFillTx/>
              <a:ea typeface="+mn-ea"/>
              <a:cs typeface="Arial" charset="0"/>
            </a:endParaRPr>
          </a:p>
        </p:txBody>
      </p:sp>
      <p:sp>
        <p:nvSpPr>
          <p:cNvPr id="59" name="Rectangle 58">
            <a:extLst>
              <a:ext uri="{FF2B5EF4-FFF2-40B4-BE49-F238E27FC236}">
                <a16:creationId xmlns:a16="http://schemas.microsoft.com/office/drawing/2014/main" id="{ECD7C557-1671-4144-8957-8D0C4AC8678D}"/>
              </a:ext>
            </a:extLst>
          </p:cNvPr>
          <p:cNvSpPr/>
          <p:nvPr/>
        </p:nvSpPr>
        <p:spPr>
          <a:xfrm>
            <a:off x="6450934" y="1586994"/>
            <a:ext cx="5379019" cy="584776"/>
          </a:xfrm>
          <a:prstGeom prst="rect">
            <a:avLst/>
          </a:prstGeom>
          <a:solidFill>
            <a:schemeClr val="accent3">
              <a:lumMod val="20000"/>
              <a:lumOff val="8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wrap="square" lIns="91440" tIns="91440" rIns="91440" bIns="91440" anchor="ctr" anchorCtr="0">
            <a:noAutofit/>
          </a:bodyPr>
          <a:lstStyle/>
          <a:p>
            <a:pPr marL="0" marR="0" lvl="0" indent="0" algn="ctr" defTabSz="121908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a:ln>
                  <a:noFill/>
                </a:ln>
                <a:effectLst/>
                <a:uLnTx/>
                <a:uFillTx/>
                <a:latin typeface="+mj-lt"/>
                <a:ea typeface="+mn-ea"/>
                <a:cs typeface="Arial" charset="0"/>
              </a:rPr>
              <a:t>Obesity may result from a dysregulated system secondary to various physiological, genetic, and environmental factors</a:t>
            </a:r>
          </a:p>
        </p:txBody>
      </p:sp>
      <p:pic>
        <p:nvPicPr>
          <p:cNvPr id="51" name="Graphic 50" descr="Brain with solid fill">
            <a:extLst>
              <a:ext uri="{FF2B5EF4-FFF2-40B4-BE49-F238E27FC236}">
                <a16:creationId xmlns:a16="http://schemas.microsoft.com/office/drawing/2014/main" id="{BCD8CDBF-7920-4801-85A9-1FF7602036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9727" y="3638762"/>
            <a:ext cx="1365964" cy="1365964"/>
          </a:xfrm>
          <a:prstGeom prst="rect">
            <a:avLst/>
          </a:prstGeom>
        </p:spPr>
      </p:pic>
    </p:spTree>
    <p:extLst>
      <p:ext uri="{BB962C8B-B14F-4D97-AF65-F5344CB8AC3E}">
        <p14:creationId xmlns:p14="http://schemas.microsoft.com/office/powerpoint/2010/main" val="33692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4">
            <a:extLst>
              <a:ext uri="{FF2B5EF4-FFF2-40B4-BE49-F238E27FC236}">
                <a16:creationId xmlns:a16="http://schemas.microsoft.com/office/drawing/2014/main" id="{DE1F3EDD-B961-45A9-9CDB-708EBED99C18}"/>
              </a:ext>
            </a:extLst>
          </p:cNvPr>
          <p:cNvSpPr>
            <a:spLocks/>
          </p:cNvSpPr>
          <p:nvPr/>
        </p:nvSpPr>
        <p:spPr bwMode="auto">
          <a:xfrm>
            <a:off x="7441530" y="1394601"/>
            <a:ext cx="2739995" cy="4586909"/>
          </a:xfrm>
          <a:custGeom>
            <a:avLst/>
            <a:gdLst>
              <a:gd name="T0" fmla="*/ 444 w 704"/>
              <a:gd name="T1" fmla="*/ 1189 h 1218"/>
              <a:gd name="T2" fmla="*/ 418 w 704"/>
              <a:gd name="T3" fmla="*/ 1135 h 1218"/>
              <a:gd name="T4" fmla="*/ 412 w 704"/>
              <a:gd name="T5" fmla="*/ 1008 h 1218"/>
              <a:gd name="T6" fmla="*/ 402 w 704"/>
              <a:gd name="T7" fmla="*/ 876 h 1218"/>
              <a:gd name="T8" fmla="*/ 361 w 704"/>
              <a:gd name="T9" fmla="*/ 645 h 1218"/>
              <a:gd name="T10" fmla="*/ 326 w 704"/>
              <a:gd name="T11" fmla="*/ 736 h 1218"/>
              <a:gd name="T12" fmla="*/ 301 w 704"/>
              <a:gd name="T13" fmla="*/ 877 h 1218"/>
              <a:gd name="T14" fmla="*/ 289 w 704"/>
              <a:gd name="T15" fmla="*/ 1014 h 1218"/>
              <a:gd name="T16" fmla="*/ 285 w 704"/>
              <a:gd name="T17" fmla="*/ 1128 h 1218"/>
              <a:gd name="T18" fmla="*/ 254 w 704"/>
              <a:gd name="T19" fmla="*/ 1195 h 1218"/>
              <a:gd name="T20" fmla="*/ 210 w 704"/>
              <a:gd name="T21" fmla="*/ 1209 h 1218"/>
              <a:gd name="T22" fmla="*/ 193 w 704"/>
              <a:gd name="T23" fmla="*/ 1186 h 1218"/>
              <a:gd name="T24" fmla="*/ 234 w 704"/>
              <a:gd name="T25" fmla="*/ 1015 h 1218"/>
              <a:gd name="T26" fmla="*/ 232 w 704"/>
              <a:gd name="T27" fmla="*/ 791 h 1218"/>
              <a:gd name="T28" fmla="*/ 251 w 704"/>
              <a:gd name="T29" fmla="*/ 545 h 1218"/>
              <a:gd name="T30" fmla="*/ 261 w 704"/>
              <a:gd name="T31" fmla="*/ 407 h 1218"/>
              <a:gd name="T32" fmla="*/ 209 w 704"/>
              <a:gd name="T33" fmla="*/ 383 h 1218"/>
              <a:gd name="T34" fmla="*/ 102 w 704"/>
              <a:gd name="T35" fmla="*/ 561 h 1218"/>
              <a:gd name="T36" fmla="*/ 76 w 704"/>
              <a:gd name="T37" fmla="*/ 651 h 1218"/>
              <a:gd name="T38" fmla="*/ 74 w 704"/>
              <a:gd name="T39" fmla="*/ 616 h 1218"/>
              <a:gd name="T40" fmla="*/ 49 w 704"/>
              <a:gd name="T41" fmla="*/ 660 h 1218"/>
              <a:gd name="T42" fmla="*/ 56 w 704"/>
              <a:gd name="T43" fmla="*/ 616 h 1218"/>
              <a:gd name="T44" fmla="*/ 27 w 704"/>
              <a:gd name="T45" fmla="*/ 663 h 1218"/>
              <a:gd name="T46" fmla="*/ 43 w 704"/>
              <a:gd name="T47" fmla="*/ 603 h 1218"/>
              <a:gd name="T48" fmla="*/ 15 w 704"/>
              <a:gd name="T49" fmla="*/ 646 h 1218"/>
              <a:gd name="T50" fmla="*/ 36 w 704"/>
              <a:gd name="T51" fmla="*/ 575 h 1218"/>
              <a:gd name="T52" fmla="*/ 6 w 704"/>
              <a:gd name="T53" fmla="*/ 591 h 1218"/>
              <a:gd name="T54" fmla="*/ 38 w 704"/>
              <a:gd name="T55" fmla="*/ 553 h 1218"/>
              <a:gd name="T56" fmla="*/ 101 w 704"/>
              <a:gd name="T57" fmla="*/ 469 h 1218"/>
              <a:gd name="T58" fmla="*/ 173 w 704"/>
              <a:gd name="T59" fmla="*/ 317 h 1218"/>
              <a:gd name="T60" fmla="*/ 250 w 704"/>
              <a:gd name="T61" fmla="*/ 213 h 1218"/>
              <a:gd name="T62" fmla="*/ 311 w 704"/>
              <a:gd name="T63" fmla="*/ 132 h 1218"/>
              <a:gd name="T64" fmla="*/ 293 w 704"/>
              <a:gd name="T65" fmla="*/ 88 h 1218"/>
              <a:gd name="T66" fmla="*/ 360 w 704"/>
              <a:gd name="T67" fmla="*/ 5 h 1218"/>
              <a:gd name="T68" fmla="*/ 412 w 704"/>
              <a:gd name="T69" fmla="*/ 88 h 1218"/>
              <a:gd name="T70" fmla="*/ 392 w 704"/>
              <a:gd name="T71" fmla="*/ 174 h 1218"/>
              <a:gd name="T72" fmla="*/ 519 w 704"/>
              <a:gd name="T73" fmla="*/ 273 h 1218"/>
              <a:gd name="T74" fmla="*/ 569 w 704"/>
              <a:gd name="T75" fmla="*/ 393 h 1218"/>
              <a:gd name="T76" fmla="*/ 634 w 704"/>
              <a:gd name="T77" fmla="*/ 537 h 1218"/>
              <a:gd name="T78" fmla="*/ 701 w 704"/>
              <a:gd name="T79" fmla="*/ 582 h 1218"/>
              <a:gd name="T80" fmla="*/ 671 w 704"/>
              <a:gd name="T81" fmla="*/ 574 h 1218"/>
              <a:gd name="T82" fmla="*/ 698 w 704"/>
              <a:gd name="T83" fmla="*/ 641 h 1218"/>
              <a:gd name="T84" fmla="*/ 665 w 704"/>
              <a:gd name="T85" fmla="*/ 605 h 1218"/>
              <a:gd name="T86" fmla="*/ 682 w 704"/>
              <a:gd name="T87" fmla="*/ 655 h 1218"/>
              <a:gd name="T88" fmla="*/ 650 w 704"/>
              <a:gd name="T89" fmla="*/ 612 h 1218"/>
              <a:gd name="T90" fmla="*/ 663 w 704"/>
              <a:gd name="T91" fmla="*/ 664 h 1218"/>
              <a:gd name="T92" fmla="*/ 635 w 704"/>
              <a:gd name="T93" fmla="*/ 618 h 1218"/>
              <a:gd name="T94" fmla="*/ 635 w 704"/>
              <a:gd name="T95" fmla="*/ 656 h 1218"/>
              <a:gd name="T96" fmla="*/ 604 w 704"/>
              <a:gd name="T97" fmla="*/ 568 h 1218"/>
              <a:gd name="T98" fmla="*/ 510 w 704"/>
              <a:gd name="T99" fmla="*/ 415 h 1218"/>
              <a:gd name="T100" fmla="*/ 448 w 704"/>
              <a:gd name="T101" fmla="*/ 388 h 1218"/>
              <a:gd name="T102" fmla="*/ 448 w 704"/>
              <a:gd name="T103" fmla="*/ 516 h 1218"/>
              <a:gd name="T104" fmla="*/ 476 w 704"/>
              <a:gd name="T105" fmla="*/ 762 h 1218"/>
              <a:gd name="T106" fmla="*/ 473 w 704"/>
              <a:gd name="T107" fmla="*/ 918 h 1218"/>
              <a:gd name="T108" fmla="*/ 466 w 704"/>
              <a:gd name="T109" fmla="*/ 1108 h 1218"/>
              <a:gd name="T110" fmla="*/ 504 w 704"/>
              <a:gd name="T111" fmla="*/ 1203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1218">
                <a:moveTo>
                  <a:pt x="483" y="1210"/>
                </a:moveTo>
                <a:cubicBezTo>
                  <a:pt x="475" y="1218"/>
                  <a:pt x="463" y="1216"/>
                  <a:pt x="457" y="1207"/>
                </a:cubicBezTo>
                <a:cubicBezTo>
                  <a:pt x="456" y="1205"/>
                  <a:pt x="455" y="1204"/>
                  <a:pt x="454" y="1203"/>
                </a:cubicBezTo>
                <a:cubicBezTo>
                  <a:pt x="448" y="1200"/>
                  <a:pt x="445" y="1195"/>
                  <a:pt x="444" y="1189"/>
                </a:cubicBezTo>
                <a:cubicBezTo>
                  <a:pt x="442" y="1183"/>
                  <a:pt x="441" y="1177"/>
                  <a:pt x="440" y="1171"/>
                </a:cubicBezTo>
                <a:cubicBezTo>
                  <a:pt x="440" y="1168"/>
                  <a:pt x="438" y="1167"/>
                  <a:pt x="435" y="1166"/>
                </a:cubicBezTo>
                <a:cubicBezTo>
                  <a:pt x="421" y="1161"/>
                  <a:pt x="418" y="1150"/>
                  <a:pt x="418" y="1136"/>
                </a:cubicBezTo>
                <a:cubicBezTo>
                  <a:pt x="418" y="1136"/>
                  <a:pt x="418" y="1135"/>
                  <a:pt x="418" y="1135"/>
                </a:cubicBezTo>
                <a:cubicBezTo>
                  <a:pt x="421" y="1126"/>
                  <a:pt x="423" y="1117"/>
                  <a:pt x="421" y="1107"/>
                </a:cubicBezTo>
                <a:cubicBezTo>
                  <a:pt x="420" y="1104"/>
                  <a:pt x="422" y="1100"/>
                  <a:pt x="423" y="1096"/>
                </a:cubicBezTo>
                <a:cubicBezTo>
                  <a:pt x="426" y="1085"/>
                  <a:pt x="425" y="1073"/>
                  <a:pt x="422" y="1062"/>
                </a:cubicBezTo>
                <a:cubicBezTo>
                  <a:pt x="419" y="1044"/>
                  <a:pt x="415" y="1026"/>
                  <a:pt x="412" y="1008"/>
                </a:cubicBezTo>
                <a:cubicBezTo>
                  <a:pt x="408" y="988"/>
                  <a:pt x="403" y="968"/>
                  <a:pt x="400" y="949"/>
                </a:cubicBezTo>
                <a:cubicBezTo>
                  <a:pt x="398" y="938"/>
                  <a:pt x="399" y="928"/>
                  <a:pt x="400" y="917"/>
                </a:cubicBezTo>
                <a:cubicBezTo>
                  <a:pt x="401" y="906"/>
                  <a:pt x="402" y="894"/>
                  <a:pt x="403" y="882"/>
                </a:cubicBezTo>
                <a:cubicBezTo>
                  <a:pt x="403" y="880"/>
                  <a:pt x="402" y="878"/>
                  <a:pt x="402" y="876"/>
                </a:cubicBezTo>
                <a:cubicBezTo>
                  <a:pt x="398" y="863"/>
                  <a:pt x="395" y="849"/>
                  <a:pt x="392" y="836"/>
                </a:cubicBezTo>
                <a:cubicBezTo>
                  <a:pt x="385" y="814"/>
                  <a:pt x="387" y="790"/>
                  <a:pt x="382" y="767"/>
                </a:cubicBezTo>
                <a:cubicBezTo>
                  <a:pt x="377" y="746"/>
                  <a:pt x="372" y="726"/>
                  <a:pt x="369" y="705"/>
                </a:cubicBezTo>
                <a:cubicBezTo>
                  <a:pt x="365" y="685"/>
                  <a:pt x="364" y="665"/>
                  <a:pt x="361" y="645"/>
                </a:cubicBezTo>
                <a:cubicBezTo>
                  <a:pt x="360" y="639"/>
                  <a:pt x="362" y="632"/>
                  <a:pt x="358" y="627"/>
                </a:cubicBezTo>
                <a:cubicBezTo>
                  <a:pt x="355" y="622"/>
                  <a:pt x="350" y="622"/>
                  <a:pt x="346" y="626"/>
                </a:cubicBezTo>
                <a:cubicBezTo>
                  <a:pt x="341" y="632"/>
                  <a:pt x="342" y="639"/>
                  <a:pt x="342" y="646"/>
                </a:cubicBezTo>
                <a:cubicBezTo>
                  <a:pt x="340" y="676"/>
                  <a:pt x="334" y="706"/>
                  <a:pt x="326" y="736"/>
                </a:cubicBezTo>
                <a:cubicBezTo>
                  <a:pt x="321" y="757"/>
                  <a:pt x="318" y="779"/>
                  <a:pt x="316" y="802"/>
                </a:cubicBezTo>
                <a:cubicBezTo>
                  <a:pt x="315" y="813"/>
                  <a:pt x="313" y="825"/>
                  <a:pt x="311" y="837"/>
                </a:cubicBezTo>
                <a:cubicBezTo>
                  <a:pt x="310" y="842"/>
                  <a:pt x="309" y="848"/>
                  <a:pt x="307" y="854"/>
                </a:cubicBezTo>
                <a:cubicBezTo>
                  <a:pt x="305" y="862"/>
                  <a:pt x="302" y="869"/>
                  <a:pt x="301" y="877"/>
                </a:cubicBezTo>
                <a:cubicBezTo>
                  <a:pt x="300" y="881"/>
                  <a:pt x="301" y="886"/>
                  <a:pt x="301" y="890"/>
                </a:cubicBezTo>
                <a:cubicBezTo>
                  <a:pt x="302" y="906"/>
                  <a:pt x="304" y="921"/>
                  <a:pt x="304" y="937"/>
                </a:cubicBezTo>
                <a:cubicBezTo>
                  <a:pt x="305" y="951"/>
                  <a:pt x="302" y="966"/>
                  <a:pt x="297" y="980"/>
                </a:cubicBezTo>
                <a:cubicBezTo>
                  <a:pt x="294" y="991"/>
                  <a:pt x="292" y="1003"/>
                  <a:pt x="289" y="1014"/>
                </a:cubicBezTo>
                <a:cubicBezTo>
                  <a:pt x="286" y="1030"/>
                  <a:pt x="283" y="1046"/>
                  <a:pt x="280" y="1062"/>
                </a:cubicBezTo>
                <a:cubicBezTo>
                  <a:pt x="277" y="1076"/>
                  <a:pt x="278" y="1090"/>
                  <a:pt x="281" y="1104"/>
                </a:cubicBezTo>
                <a:cubicBezTo>
                  <a:pt x="282" y="1108"/>
                  <a:pt x="281" y="1112"/>
                  <a:pt x="282" y="1116"/>
                </a:cubicBezTo>
                <a:cubicBezTo>
                  <a:pt x="282" y="1120"/>
                  <a:pt x="283" y="1124"/>
                  <a:pt x="285" y="1128"/>
                </a:cubicBezTo>
                <a:cubicBezTo>
                  <a:pt x="289" y="1140"/>
                  <a:pt x="285" y="1154"/>
                  <a:pt x="276" y="1161"/>
                </a:cubicBezTo>
                <a:cubicBezTo>
                  <a:pt x="274" y="1163"/>
                  <a:pt x="271" y="1164"/>
                  <a:pt x="268" y="1164"/>
                </a:cubicBezTo>
                <a:cubicBezTo>
                  <a:pt x="263" y="1165"/>
                  <a:pt x="261" y="1169"/>
                  <a:pt x="260" y="1173"/>
                </a:cubicBezTo>
                <a:cubicBezTo>
                  <a:pt x="258" y="1181"/>
                  <a:pt x="256" y="1188"/>
                  <a:pt x="254" y="1195"/>
                </a:cubicBezTo>
                <a:cubicBezTo>
                  <a:pt x="254" y="1195"/>
                  <a:pt x="254" y="1195"/>
                  <a:pt x="253" y="1195"/>
                </a:cubicBezTo>
                <a:cubicBezTo>
                  <a:pt x="246" y="1202"/>
                  <a:pt x="240" y="1211"/>
                  <a:pt x="229" y="1213"/>
                </a:cubicBezTo>
                <a:cubicBezTo>
                  <a:pt x="228" y="1213"/>
                  <a:pt x="226" y="1213"/>
                  <a:pt x="224" y="1213"/>
                </a:cubicBezTo>
                <a:cubicBezTo>
                  <a:pt x="219" y="1212"/>
                  <a:pt x="215" y="1209"/>
                  <a:pt x="210" y="1209"/>
                </a:cubicBezTo>
                <a:cubicBezTo>
                  <a:pt x="206" y="1209"/>
                  <a:pt x="202" y="1205"/>
                  <a:pt x="199" y="1202"/>
                </a:cubicBezTo>
                <a:cubicBezTo>
                  <a:pt x="198" y="1202"/>
                  <a:pt x="198" y="1201"/>
                  <a:pt x="197" y="1201"/>
                </a:cubicBezTo>
                <a:cubicBezTo>
                  <a:pt x="195" y="1199"/>
                  <a:pt x="192" y="1198"/>
                  <a:pt x="192" y="1196"/>
                </a:cubicBezTo>
                <a:cubicBezTo>
                  <a:pt x="191" y="1193"/>
                  <a:pt x="191" y="1189"/>
                  <a:pt x="193" y="1186"/>
                </a:cubicBezTo>
                <a:cubicBezTo>
                  <a:pt x="196" y="1176"/>
                  <a:pt x="203" y="1168"/>
                  <a:pt x="211" y="1161"/>
                </a:cubicBezTo>
                <a:cubicBezTo>
                  <a:pt x="221" y="1153"/>
                  <a:pt x="226" y="1141"/>
                  <a:pt x="233" y="1130"/>
                </a:cubicBezTo>
                <a:cubicBezTo>
                  <a:pt x="239" y="1121"/>
                  <a:pt x="236" y="1111"/>
                  <a:pt x="237" y="1101"/>
                </a:cubicBezTo>
                <a:cubicBezTo>
                  <a:pt x="240" y="1072"/>
                  <a:pt x="237" y="1044"/>
                  <a:pt x="234" y="1015"/>
                </a:cubicBezTo>
                <a:cubicBezTo>
                  <a:pt x="231" y="991"/>
                  <a:pt x="229" y="967"/>
                  <a:pt x="228" y="943"/>
                </a:cubicBezTo>
                <a:cubicBezTo>
                  <a:pt x="228" y="928"/>
                  <a:pt x="230" y="913"/>
                  <a:pt x="233" y="898"/>
                </a:cubicBezTo>
                <a:cubicBezTo>
                  <a:pt x="238" y="875"/>
                  <a:pt x="239" y="853"/>
                  <a:pt x="239" y="831"/>
                </a:cubicBezTo>
                <a:cubicBezTo>
                  <a:pt x="239" y="817"/>
                  <a:pt x="237" y="804"/>
                  <a:pt x="232" y="791"/>
                </a:cubicBezTo>
                <a:cubicBezTo>
                  <a:pt x="227" y="778"/>
                  <a:pt x="224" y="763"/>
                  <a:pt x="224" y="749"/>
                </a:cubicBezTo>
                <a:cubicBezTo>
                  <a:pt x="224" y="721"/>
                  <a:pt x="223" y="694"/>
                  <a:pt x="224" y="666"/>
                </a:cubicBezTo>
                <a:cubicBezTo>
                  <a:pt x="225" y="649"/>
                  <a:pt x="229" y="632"/>
                  <a:pt x="232" y="615"/>
                </a:cubicBezTo>
                <a:cubicBezTo>
                  <a:pt x="238" y="592"/>
                  <a:pt x="245" y="568"/>
                  <a:pt x="251" y="545"/>
                </a:cubicBezTo>
                <a:cubicBezTo>
                  <a:pt x="253" y="534"/>
                  <a:pt x="254" y="522"/>
                  <a:pt x="256" y="510"/>
                </a:cubicBezTo>
                <a:cubicBezTo>
                  <a:pt x="257" y="502"/>
                  <a:pt x="259" y="494"/>
                  <a:pt x="259" y="486"/>
                </a:cubicBezTo>
                <a:cubicBezTo>
                  <a:pt x="259" y="474"/>
                  <a:pt x="260" y="462"/>
                  <a:pt x="262" y="449"/>
                </a:cubicBezTo>
                <a:cubicBezTo>
                  <a:pt x="265" y="435"/>
                  <a:pt x="263" y="421"/>
                  <a:pt x="261" y="407"/>
                </a:cubicBezTo>
                <a:cubicBezTo>
                  <a:pt x="259" y="395"/>
                  <a:pt x="255" y="383"/>
                  <a:pt x="250" y="371"/>
                </a:cubicBezTo>
                <a:cubicBezTo>
                  <a:pt x="246" y="360"/>
                  <a:pt x="243" y="348"/>
                  <a:pt x="239" y="335"/>
                </a:cubicBezTo>
                <a:cubicBezTo>
                  <a:pt x="237" y="340"/>
                  <a:pt x="235" y="344"/>
                  <a:pt x="232" y="348"/>
                </a:cubicBezTo>
                <a:cubicBezTo>
                  <a:pt x="224" y="360"/>
                  <a:pt x="216" y="371"/>
                  <a:pt x="209" y="383"/>
                </a:cubicBezTo>
                <a:cubicBezTo>
                  <a:pt x="203" y="394"/>
                  <a:pt x="198" y="406"/>
                  <a:pt x="194" y="418"/>
                </a:cubicBezTo>
                <a:cubicBezTo>
                  <a:pt x="185" y="443"/>
                  <a:pt x="173" y="466"/>
                  <a:pt x="156" y="487"/>
                </a:cubicBezTo>
                <a:cubicBezTo>
                  <a:pt x="142" y="503"/>
                  <a:pt x="129" y="519"/>
                  <a:pt x="117" y="535"/>
                </a:cubicBezTo>
                <a:cubicBezTo>
                  <a:pt x="111" y="543"/>
                  <a:pt x="106" y="552"/>
                  <a:pt x="102" y="561"/>
                </a:cubicBezTo>
                <a:cubicBezTo>
                  <a:pt x="100" y="567"/>
                  <a:pt x="101" y="574"/>
                  <a:pt x="99" y="580"/>
                </a:cubicBezTo>
                <a:cubicBezTo>
                  <a:pt x="96" y="592"/>
                  <a:pt x="92" y="603"/>
                  <a:pt x="88" y="614"/>
                </a:cubicBezTo>
                <a:cubicBezTo>
                  <a:pt x="86" y="619"/>
                  <a:pt x="84" y="624"/>
                  <a:pt x="83" y="629"/>
                </a:cubicBezTo>
                <a:cubicBezTo>
                  <a:pt x="80" y="636"/>
                  <a:pt x="78" y="644"/>
                  <a:pt x="76" y="651"/>
                </a:cubicBezTo>
                <a:cubicBezTo>
                  <a:pt x="75" y="654"/>
                  <a:pt x="73" y="656"/>
                  <a:pt x="70" y="655"/>
                </a:cubicBezTo>
                <a:cubicBezTo>
                  <a:pt x="67" y="654"/>
                  <a:pt x="66" y="651"/>
                  <a:pt x="67" y="649"/>
                </a:cubicBezTo>
                <a:cubicBezTo>
                  <a:pt x="68" y="642"/>
                  <a:pt x="70" y="635"/>
                  <a:pt x="71" y="628"/>
                </a:cubicBezTo>
                <a:cubicBezTo>
                  <a:pt x="72" y="624"/>
                  <a:pt x="73" y="620"/>
                  <a:pt x="74" y="616"/>
                </a:cubicBezTo>
                <a:cubicBezTo>
                  <a:pt x="73" y="616"/>
                  <a:pt x="73" y="616"/>
                  <a:pt x="73" y="615"/>
                </a:cubicBezTo>
                <a:cubicBezTo>
                  <a:pt x="72" y="616"/>
                  <a:pt x="70" y="617"/>
                  <a:pt x="70" y="618"/>
                </a:cubicBezTo>
                <a:cubicBezTo>
                  <a:pt x="65" y="629"/>
                  <a:pt x="60" y="639"/>
                  <a:pt x="55" y="650"/>
                </a:cubicBezTo>
                <a:cubicBezTo>
                  <a:pt x="53" y="654"/>
                  <a:pt x="52" y="657"/>
                  <a:pt x="49" y="660"/>
                </a:cubicBezTo>
                <a:cubicBezTo>
                  <a:pt x="48" y="662"/>
                  <a:pt x="45" y="663"/>
                  <a:pt x="43" y="663"/>
                </a:cubicBezTo>
                <a:cubicBezTo>
                  <a:pt x="40" y="662"/>
                  <a:pt x="39" y="660"/>
                  <a:pt x="40" y="657"/>
                </a:cubicBezTo>
                <a:cubicBezTo>
                  <a:pt x="41" y="653"/>
                  <a:pt x="42" y="649"/>
                  <a:pt x="44" y="645"/>
                </a:cubicBezTo>
                <a:cubicBezTo>
                  <a:pt x="48" y="635"/>
                  <a:pt x="52" y="625"/>
                  <a:pt x="56" y="616"/>
                </a:cubicBezTo>
                <a:cubicBezTo>
                  <a:pt x="56" y="614"/>
                  <a:pt x="56" y="613"/>
                  <a:pt x="55" y="611"/>
                </a:cubicBezTo>
                <a:cubicBezTo>
                  <a:pt x="52" y="618"/>
                  <a:pt x="49" y="625"/>
                  <a:pt x="46" y="631"/>
                </a:cubicBezTo>
                <a:cubicBezTo>
                  <a:pt x="42" y="641"/>
                  <a:pt x="38" y="650"/>
                  <a:pt x="33" y="660"/>
                </a:cubicBezTo>
                <a:cubicBezTo>
                  <a:pt x="33" y="662"/>
                  <a:pt x="29" y="663"/>
                  <a:pt x="27" y="663"/>
                </a:cubicBezTo>
                <a:cubicBezTo>
                  <a:pt x="25" y="663"/>
                  <a:pt x="24" y="660"/>
                  <a:pt x="23" y="658"/>
                </a:cubicBezTo>
                <a:cubicBezTo>
                  <a:pt x="22" y="657"/>
                  <a:pt x="23" y="655"/>
                  <a:pt x="23" y="654"/>
                </a:cubicBezTo>
                <a:cubicBezTo>
                  <a:pt x="29" y="639"/>
                  <a:pt x="35" y="624"/>
                  <a:pt x="41" y="609"/>
                </a:cubicBezTo>
                <a:cubicBezTo>
                  <a:pt x="42" y="607"/>
                  <a:pt x="43" y="605"/>
                  <a:pt x="43" y="603"/>
                </a:cubicBezTo>
                <a:cubicBezTo>
                  <a:pt x="43" y="603"/>
                  <a:pt x="42" y="603"/>
                  <a:pt x="42" y="603"/>
                </a:cubicBezTo>
                <a:cubicBezTo>
                  <a:pt x="40" y="606"/>
                  <a:pt x="38" y="609"/>
                  <a:pt x="36" y="612"/>
                </a:cubicBezTo>
                <a:cubicBezTo>
                  <a:pt x="31" y="622"/>
                  <a:pt x="25" y="632"/>
                  <a:pt x="20" y="642"/>
                </a:cubicBezTo>
                <a:cubicBezTo>
                  <a:pt x="19" y="644"/>
                  <a:pt x="16" y="646"/>
                  <a:pt x="15" y="646"/>
                </a:cubicBezTo>
                <a:cubicBezTo>
                  <a:pt x="10" y="648"/>
                  <a:pt x="7" y="643"/>
                  <a:pt x="8" y="638"/>
                </a:cubicBezTo>
                <a:cubicBezTo>
                  <a:pt x="10" y="633"/>
                  <a:pt x="12" y="628"/>
                  <a:pt x="14" y="623"/>
                </a:cubicBezTo>
                <a:cubicBezTo>
                  <a:pt x="20" y="609"/>
                  <a:pt x="27" y="596"/>
                  <a:pt x="33" y="583"/>
                </a:cubicBezTo>
                <a:cubicBezTo>
                  <a:pt x="34" y="580"/>
                  <a:pt x="35" y="578"/>
                  <a:pt x="36" y="575"/>
                </a:cubicBezTo>
                <a:cubicBezTo>
                  <a:pt x="36" y="575"/>
                  <a:pt x="36" y="575"/>
                  <a:pt x="35" y="574"/>
                </a:cubicBezTo>
                <a:cubicBezTo>
                  <a:pt x="32" y="577"/>
                  <a:pt x="29" y="581"/>
                  <a:pt x="25" y="583"/>
                </a:cubicBezTo>
                <a:cubicBezTo>
                  <a:pt x="21" y="586"/>
                  <a:pt x="16" y="589"/>
                  <a:pt x="12" y="591"/>
                </a:cubicBezTo>
                <a:cubicBezTo>
                  <a:pt x="10" y="592"/>
                  <a:pt x="8" y="592"/>
                  <a:pt x="6" y="591"/>
                </a:cubicBezTo>
                <a:cubicBezTo>
                  <a:pt x="4" y="590"/>
                  <a:pt x="2" y="588"/>
                  <a:pt x="1" y="586"/>
                </a:cubicBezTo>
                <a:cubicBezTo>
                  <a:pt x="0" y="585"/>
                  <a:pt x="3" y="582"/>
                  <a:pt x="5" y="581"/>
                </a:cubicBezTo>
                <a:cubicBezTo>
                  <a:pt x="12" y="574"/>
                  <a:pt x="19" y="567"/>
                  <a:pt x="27" y="560"/>
                </a:cubicBezTo>
                <a:cubicBezTo>
                  <a:pt x="30" y="557"/>
                  <a:pt x="34" y="554"/>
                  <a:pt x="38" y="553"/>
                </a:cubicBezTo>
                <a:cubicBezTo>
                  <a:pt x="46" y="549"/>
                  <a:pt x="55" y="548"/>
                  <a:pt x="63" y="545"/>
                </a:cubicBezTo>
                <a:cubicBezTo>
                  <a:pt x="65" y="544"/>
                  <a:pt x="68" y="542"/>
                  <a:pt x="69" y="540"/>
                </a:cubicBezTo>
                <a:cubicBezTo>
                  <a:pt x="74" y="531"/>
                  <a:pt x="79" y="521"/>
                  <a:pt x="84" y="512"/>
                </a:cubicBezTo>
                <a:cubicBezTo>
                  <a:pt x="91" y="499"/>
                  <a:pt x="97" y="484"/>
                  <a:pt x="101" y="469"/>
                </a:cubicBezTo>
                <a:cubicBezTo>
                  <a:pt x="108" y="449"/>
                  <a:pt x="114" y="428"/>
                  <a:pt x="125" y="409"/>
                </a:cubicBezTo>
                <a:cubicBezTo>
                  <a:pt x="130" y="401"/>
                  <a:pt x="136" y="394"/>
                  <a:pt x="140" y="386"/>
                </a:cubicBezTo>
                <a:cubicBezTo>
                  <a:pt x="145" y="377"/>
                  <a:pt x="150" y="367"/>
                  <a:pt x="154" y="358"/>
                </a:cubicBezTo>
                <a:cubicBezTo>
                  <a:pt x="160" y="344"/>
                  <a:pt x="165" y="330"/>
                  <a:pt x="173" y="317"/>
                </a:cubicBezTo>
                <a:cubicBezTo>
                  <a:pt x="178" y="309"/>
                  <a:pt x="182" y="301"/>
                  <a:pt x="182" y="291"/>
                </a:cubicBezTo>
                <a:cubicBezTo>
                  <a:pt x="182" y="279"/>
                  <a:pt x="187" y="268"/>
                  <a:pt x="192" y="257"/>
                </a:cubicBezTo>
                <a:cubicBezTo>
                  <a:pt x="198" y="243"/>
                  <a:pt x="207" y="231"/>
                  <a:pt x="221" y="224"/>
                </a:cubicBezTo>
                <a:cubicBezTo>
                  <a:pt x="230" y="219"/>
                  <a:pt x="240" y="215"/>
                  <a:pt x="250" y="213"/>
                </a:cubicBezTo>
                <a:cubicBezTo>
                  <a:pt x="264" y="210"/>
                  <a:pt x="277" y="205"/>
                  <a:pt x="289" y="198"/>
                </a:cubicBezTo>
                <a:cubicBezTo>
                  <a:pt x="294" y="195"/>
                  <a:pt x="299" y="192"/>
                  <a:pt x="304" y="189"/>
                </a:cubicBezTo>
                <a:cubicBezTo>
                  <a:pt x="310" y="186"/>
                  <a:pt x="313" y="181"/>
                  <a:pt x="313" y="175"/>
                </a:cubicBezTo>
                <a:cubicBezTo>
                  <a:pt x="313" y="160"/>
                  <a:pt x="312" y="146"/>
                  <a:pt x="311" y="132"/>
                </a:cubicBezTo>
                <a:cubicBezTo>
                  <a:pt x="311" y="127"/>
                  <a:pt x="309" y="122"/>
                  <a:pt x="308" y="118"/>
                </a:cubicBezTo>
                <a:cubicBezTo>
                  <a:pt x="305" y="118"/>
                  <a:pt x="303" y="119"/>
                  <a:pt x="301" y="119"/>
                </a:cubicBezTo>
                <a:cubicBezTo>
                  <a:pt x="299" y="118"/>
                  <a:pt x="298" y="115"/>
                  <a:pt x="297" y="112"/>
                </a:cubicBezTo>
                <a:cubicBezTo>
                  <a:pt x="293" y="105"/>
                  <a:pt x="291" y="97"/>
                  <a:pt x="293" y="88"/>
                </a:cubicBezTo>
                <a:cubicBezTo>
                  <a:pt x="294" y="83"/>
                  <a:pt x="297" y="82"/>
                  <a:pt x="301" y="84"/>
                </a:cubicBezTo>
                <a:cubicBezTo>
                  <a:pt x="301" y="80"/>
                  <a:pt x="302" y="75"/>
                  <a:pt x="301" y="71"/>
                </a:cubicBezTo>
                <a:cubicBezTo>
                  <a:pt x="300" y="55"/>
                  <a:pt x="303" y="41"/>
                  <a:pt x="311" y="28"/>
                </a:cubicBezTo>
                <a:cubicBezTo>
                  <a:pt x="323" y="11"/>
                  <a:pt x="343" y="0"/>
                  <a:pt x="360" y="5"/>
                </a:cubicBezTo>
                <a:cubicBezTo>
                  <a:pt x="382" y="11"/>
                  <a:pt x="395" y="26"/>
                  <a:pt x="401" y="47"/>
                </a:cubicBezTo>
                <a:cubicBezTo>
                  <a:pt x="405" y="58"/>
                  <a:pt x="404" y="70"/>
                  <a:pt x="403" y="81"/>
                </a:cubicBezTo>
                <a:cubicBezTo>
                  <a:pt x="403" y="82"/>
                  <a:pt x="403" y="83"/>
                  <a:pt x="403" y="84"/>
                </a:cubicBezTo>
                <a:cubicBezTo>
                  <a:pt x="408" y="81"/>
                  <a:pt x="411" y="83"/>
                  <a:pt x="412" y="88"/>
                </a:cubicBezTo>
                <a:cubicBezTo>
                  <a:pt x="413" y="99"/>
                  <a:pt x="411" y="110"/>
                  <a:pt x="403" y="118"/>
                </a:cubicBezTo>
                <a:cubicBezTo>
                  <a:pt x="403" y="119"/>
                  <a:pt x="399" y="118"/>
                  <a:pt x="396" y="118"/>
                </a:cubicBezTo>
                <a:cubicBezTo>
                  <a:pt x="395" y="125"/>
                  <a:pt x="393" y="134"/>
                  <a:pt x="392" y="143"/>
                </a:cubicBezTo>
                <a:cubicBezTo>
                  <a:pt x="391" y="153"/>
                  <a:pt x="392" y="163"/>
                  <a:pt x="392" y="174"/>
                </a:cubicBezTo>
                <a:cubicBezTo>
                  <a:pt x="391" y="180"/>
                  <a:pt x="394" y="184"/>
                  <a:pt x="399" y="187"/>
                </a:cubicBezTo>
                <a:cubicBezTo>
                  <a:pt x="416" y="198"/>
                  <a:pt x="433" y="208"/>
                  <a:pt x="453" y="212"/>
                </a:cubicBezTo>
                <a:cubicBezTo>
                  <a:pt x="474" y="216"/>
                  <a:pt x="492" y="224"/>
                  <a:pt x="504" y="242"/>
                </a:cubicBezTo>
                <a:cubicBezTo>
                  <a:pt x="510" y="251"/>
                  <a:pt x="515" y="262"/>
                  <a:pt x="519" y="273"/>
                </a:cubicBezTo>
                <a:cubicBezTo>
                  <a:pt x="522" y="280"/>
                  <a:pt x="522" y="288"/>
                  <a:pt x="523" y="296"/>
                </a:cubicBezTo>
                <a:cubicBezTo>
                  <a:pt x="524" y="305"/>
                  <a:pt x="530" y="312"/>
                  <a:pt x="534" y="320"/>
                </a:cubicBezTo>
                <a:cubicBezTo>
                  <a:pt x="540" y="333"/>
                  <a:pt x="546" y="346"/>
                  <a:pt x="551" y="359"/>
                </a:cubicBezTo>
                <a:cubicBezTo>
                  <a:pt x="556" y="371"/>
                  <a:pt x="562" y="382"/>
                  <a:pt x="569" y="393"/>
                </a:cubicBezTo>
                <a:cubicBezTo>
                  <a:pt x="578" y="406"/>
                  <a:pt x="586" y="420"/>
                  <a:pt x="591" y="435"/>
                </a:cubicBezTo>
                <a:cubicBezTo>
                  <a:pt x="599" y="456"/>
                  <a:pt x="606" y="478"/>
                  <a:pt x="615" y="498"/>
                </a:cubicBezTo>
                <a:cubicBezTo>
                  <a:pt x="619" y="510"/>
                  <a:pt x="626" y="521"/>
                  <a:pt x="632" y="533"/>
                </a:cubicBezTo>
                <a:cubicBezTo>
                  <a:pt x="633" y="534"/>
                  <a:pt x="634" y="535"/>
                  <a:pt x="634" y="537"/>
                </a:cubicBezTo>
                <a:cubicBezTo>
                  <a:pt x="636" y="542"/>
                  <a:pt x="640" y="544"/>
                  <a:pt x="645" y="546"/>
                </a:cubicBezTo>
                <a:cubicBezTo>
                  <a:pt x="654" y="548"/>
                  <a:pt x="663" y="552"/>
                  <a:pt x="672" y="556"/>
                </a:cubicBezTo>
                <a:cubicBezTo>
                  <a:pt x="675" y="557"/>
                  <a:pt x="677" y="560"/>
                  <a:pt x="679" y="562"/>
                </a:cubicBezTo>
                <a:cubicBezTo>
                  <a:pt x="686" y="570"/>
                  <a:pt x="693" y="577"/>
                  <a:pt x="701" y="582"/>
                </a:cubicBezTo>
                <a:cubicBezTo>
                  <a:pt x="703" y="583"/>
                  <a:pt x="704" y="586"/>
                  <a:pt x="704" y="587"/>
                </a:cubicBezTo>
                <a:cubicBezTo>
                  <a:pt x="703" y="589"/>
                  <a:pt x="701" y="591"/>
                  <a:pt x="700" y="592"/>
                </a:cubicBezTo>
                <a:cubicBezTo>
                  <a:pt x="692" y="594"/>
                  <a:pt x="686" y="591"/>
                  <a:pt x="681" y="586"/>
                </a:cubicBezTo>
                <a:cubicBezTo>
                  <a:pt x="678" y="582"/>
                  <a:pt x="675" y="578"/>
                  <a:pt x="671" y="574"/>
                </a:cubicBezTo>
                <a:cubicBezTo>
                  <a:pt x="671" y="575"/>
                  <a:pt x="670" y="575"/>
                  <a:pt x="670" y="576"/>
                </a:cubicBezTo>
                <a:cubicBezTo>
                  <a:pt x="672" y="583"/>
                  <a:pt x="675" y="590"/>
                  <a:pt x="678" y="597"/>
                </a:cubicBezTo>
                <a:cubicBezTo>
                  <a:pt x="684" y="609"/>
                  <a:pt x="690" y="622"/>
                  <a:pt x="696" y="634"/>
                </a:cubicBezTo>
                <a:cubicBezTo>
                  <a:pt x="697" y="636"/>
                  <a:pt x="698" y="639"/>
                  <a:pt x="698" y="641"/>
                </a:cubicBezTo>
                <a:cubicBezTo>
                  <a:pt x="698" y="643"/>
                  <a:pt x="697" y="647"/>
                  <a:pt x="695" y="647"/>
                </a:cubicBezTo>
                <a:cubicBezTo>
                  <a:pt x="693" y="648"/>
                  <a:pt x="690" y="647"/>
                  <a:pt x="688" y="646"/>
                </a:cubicBezTo>
                <a:cubicBezTo>
                  <a:pt x="686" y="644"/>
                  <a:pt x="685" y="641"/>
                  <a:pt x="683" y="639"/>
                </a:cubicBezTo>
                <a:cubicBezTo>
                  <a:pt x="677" y="628"/>
                  <a:pt x="671" y="617"/>
                  <a:pt x="665" y="605"/>
                </a:cubicBezTo>
                <a:cubicBezTo>
                  <a:pt x="665" y="605"/>
                  <a:pt x="664" y="604"/>
                  <a:pt x="663" y="604"/>
                </a:cubicBezTo>
                <a:cubicBezTo>
                  <a:pt x="664" y="608"/>
                  <a:pt x="666" y="613"/>
                  <a:pt x="668" y="617"/>
                </a:cubicBezTo>
                <a:cubicBezTo>
                  <a:pt x="670" y="623"/>
                  <a:pt x="673" y="630"/>
                  <a:pt x="676" y="637"/>
                </a:cubicBezTo>
                <a:cubicBezTo>
                  <a:pt x="678" y="643"/>
                  <a:pt x="680" y="649"/>
                  <a:pt x="682" y="655"/>
                </a:cubicBezTo>
                <a:cubicBezTo>
                  <a:pt x="683" y="658"/>
                  <a:pt x="684" y="662"/>
                  <a:pt x="680" y="664"/>
                </a:cubicBezTo>
                <a:cubicBezTo>
                  <a:pt x="677" y="666"/>
                  <a:pt x="673" y="664"/>
                  <a:pt x="671" y="659"/>
                </a:cubicBezTo>
                <a:cubicBezTo>
                  <a:pt x="666" y="649"/>
                  <a:pt x="662" y="638"/>
                  <a:pt x="657" y="627"/>
                </a:cubicBezTo>
                <a:cubicBezTo>
                  <a:pt x="655" y="622"/>
                  <a:pt x="652" y="617"/>
                  <a:pt x="650" y="612"/>
                </a:cubicBezTo>
                <a:cubicBezTo>
                  <a:pt x="649" y="612"/>
                  <a:pt x="649" y="612"/>
                  <a:pt x="649" y="612"/>
                </a:cubicBezTo>
                <a:cubicBezTo>
                  <a:pt x="650" y="615"/>
                  <a:pt x="650" y="618"/>
                  <a:pt x="652" y="621"/>
                </a:cubicBezTo>
                <a:cubicBezTo>
                  <a:pt x="656" y="633"/>
                  <a:pt x="661" y="644"/>
                  <a:pt x="665" y="655"/>
                </a:cubicBezTo>
                <a:cubicBezTo>
                  <a:pt x="667" y="659"/>
                  <a:pt x="667" y="662"/>
                  <a:pt x="663" y="664"/>
                </a:cubicBezTo>
                <a:cubicBezTo>
                  <a:pt x="660" y="666"/>
                  <a:pt x="658" y="664"/>
                  <a:pt x="656" y="661"/>
                </a:cubicBezTo>
                <a:cubicBezTo>
                  <a:pt x="654" y="659"/>
                  <a:pt x="653" y="657"/>
                  <a:pt x="652" y="655"/>
                </a:cubicBezTo>
                <a:cubicBezTo>
                  <a:pt x="648" y="646"/>
                  <a:pt x="645" y="638"/>
                  <a:pt x="641" y="629"/>
                </a:cubicBezTo>
                <a:cubicBezTo>
                  <a:pt x="639" y="626"/>
                  <a:pt x="637" y="622"/>
                  <a:pt x="635" y="618"/>
                </a:cubicBezTo>
                <a:cubicBezTo>
                  <a:pt x="635" y="617"/>
                  <a:pt x="633" y="617"/>
                  <a:pt x="631" y="616"/>
                </a:cubicBezTo>
                <a:cubicBezTo>
                  <a:pt x="634" y="627"/>
                  <a:pt x="636" y="637"/>
                  <a:pt x="638" y="648"/>
                </a:cubicBezTo>
                <a:cubicBezTo>
                  <a:pt x="638" y="649"/>
                  <a:pt x="639" y="651"/>
                  <a:pt x="638" y="652"/>
                </a:cubicBezTo>
                <a:cubicBezTo>
                  <a:pt x="638" y="654"/>
                  <a:pt x="636" y="656"/>
                  <a:pt x="635" y="656"/>
                </a:cubicBezTo>
                <a:cubicBezTo>
                  <a:pt x="633" y="656"/>
                  <a:pt x="631" y="655"/>
                  <a:pt x="630" y="653"/>
                </a:cubicBezTo>
                <a:cubicBezTo>
                  <a:pt x="627" y="644"/>
                  <a:pt x="624" y="635"/>
                  <a:pt x="621" y="627"/>
                </a:cubicBezTo>
                <a:cubicBezTo>
                  <a:pt x="618" y="619"/>
                  <a:pt x="615" y="612"/>
                  <a:pt x="613" y="604"/>
                </a:cubicBezTo>
                <a:cubicBezTo>
                  <a:pt x="609" y="592"/>
                  <a:pt x="604" y="581"/>
                  <a:pt x="604" y="568"/>
                </a:cubicBezTo>
                <a:cubicBezTo>
                  <a:pt x="604" y="564"/>
                  <a:pt x="602" y="561"/>
                  <a:pt x="601" y="558"/>
                </a:cubicBezTo>
                <a:cubicBezTo>
                  <a:pt x="593" y="541"/>
                  <a:pt x="582" y="526"/>
                  <a:pt x="569" y="512"/>
                </a:cubicBezTo>
                <a:cubicBezTo>
                  <a:pt x="557" y="498"/>
                  <a:pt x="546" y="484"/>
                  <a:pt x="535" y="469"/>
                </a:cubicBezTo>
                <a:cubicBezTo>
                  <a:pt x="523" y="453"/>
                  <a:pt x="516" y="434"/>
                  <a:pt x="510" y="415"/>
                </a:cubicBezTo>
                <a:cubicBezTo>
                  <a:pt x="504" y="398"/>
                  <a:pt x="496" y="382"/>
                  <a:pt x="485" y="368"/>
                </a:cubicBezTo>
                <a:cubicBezTo>
                  <a:pt x="478" y="357"/>
                  <a:pt x="472" y="346"/>
                  <a:pt x="465" y="335"/>
                </a:cubicBezTo>
                <a:cubicBezTo>
                  <a:pt x="463" y="344"/>
                  <a:pt x="460" y="353"/>
                  <a:pt x="457" y="362"/>
                </a:cubicBezTo>
                <a:cubicBezTo>
                  <a:pt x="454" y="371"/>
                  <a:pt x="450" y="379"/>
                  <a:pt x="448" y="388"/>
                </a:cubicBezTo>
                <a:cubicBezTo>
                  <a:pt x="444" y="399"/>
                  <a:pt x="442" y="411"/>
                  <a:pt x="440" y="423"/>
                </a:cubicBezTo>
                <a:cubicBezTo>
                  <a:pt x="437" y="436"/>
                  <a:pt x="441" y="450"/>
                  <a:pt x="443" y="463"/>
                </a:cubicBezTo>
                <a:cubicBezTo>
                  <a:pt x="444" y="467"/>
                  <a:pt x="444" y="471"/>
                  <a:pt x="444" y="475"/>
                </a:cubicBezTo>
                <a:cubicBezTo>
                  <a:pt x="442" y="489"/>
                  <a:pt x="446" y="503"/>
                  <a:pt x="448" y="516"/>
                </a:cubicBezTo>
                <a:cubicBezTo>
                  <a:pt x="450" y="527"/>
                  <a:pt x="451" y="538"/>
                  <a:pt x="453" y="548"/>
                </a:cubicBezTo>
                <a:cubicBezTo>
                  <a:pt x="456" y="562"/>
                  <a:pt x="461" y="577"/>
                  <a:pt x="465" y="591"/>
                </a:cubicBezTo>
                <a:cubicBezTo>
                  <a:pt x="472" y="618"/>
                  <a:pt x="477" y="646"/>
                  <a:pt x="479" y="674"/>
                </a:cubicBezTo>
                <a:cubicBezTo>
                  <a:pt x="481" y="704"/>
                  <a:pt x="478" y="733"/>
                  <a:pt x="476" y="762"/>
                </a:cubicBezTo>
                <a:cubicBezTo>
                  <a:pt x="475" y="775"/>
                  <a:pt x="470" y="787"/>
                  <a:pt x="468" y="800"/>
                </a:cubicBezTo>
                <a:cubicBezTo>
                  <a:pt x="466" y="808"/>
                  <a:pt x="464" y="817"/>
                  <a:pt x="464" y="825"/>
                </a:cubicBezTo>
                <a:cubicBezTo>
                  <a:pt x="465" y="844"/>
                  <a:pt x="465" y="862"/>
                  <a:pt x="467" y="881"/>
                </a:cubicBezTo>
                <a:cubicBezTo>
                  <a:pt x="468" y="893"/>
                  <a:pt x="471" y="906"/>
                  <a:pt x="473" y="918"/>
                </a:cubicBezTo>
                <a:cubicBezTo>
                  <a:pt x="477" y="944"/>
                  <a:pt x="475" y="970"/>
                  <a:pt x="471" y="996"/>
                </a:cubicBezTo>
                <a:cubicBezTo>
                  <a:pt x="468" y="1016"/>
                  <a:pt x="467" y="1036"/>
                  <a:pt x="465" y="1056"/>
                </a:cubicBezTo>
                <a:cubicBezTo>
                  <a:pt x="463" y="1073"/>
                  <a:pt x="463" y="1089"/>
                  <a:pt x="466" y="1106"/>
                </a:cubicBezTo>
                <a:cubicBezTo>
                  <a:pt x="466" y="1107"/>
                  <a:pt x="466" y="1107"/>
                  <a:pt x="466" y="1108"/>
                </a:cubicBezTo>
                <a:cubicBezTo>
                  <a:pt x="465" y="1129"/>
                  <a:pt x="476" y="1145"/>
                  <a:pt x="488" y="1160"/>
                </a:cubicBezTo>
                <a:cubicBezTo>
                  <a:pt x="492" y="1165"/>
                  <a:pt x="497" y="1168"/>
                  <a:pt x="501" y="1173"/>
                </a:cubicBezTo>
                <a:cubicBezTo>
                  <a:pt x="505" y="1180"/>
                  <a:pt x="510" y="1186"/>
                  <a:pt x="510" y="1195"/>
                </a:cubicBezTo>
                <a:cubicBezTo>
                  <a:pt x="510" y="1199"/>
                  <a:pt x="509" y="1202"/>
                  <a:pt x="504" y="1203"/>
                </a:cubicBezTo>
                <a:cubicBezTo>
                  <a:pt x="500" y="1204"/>
                  <a:pt x="496" y="1208"/>
                  <a:pt x="492" y="1210"/>
                </a:cubicBezTo>
                <a:cubicBezTo>
                  <a:pt x="489" y="1212"/>
                  <a:pt x="486" y="1213"/>
                  <a:pt x="483" y="1210"/>
                </a:cubicBezTo>
                <a:close/>
              </a:path>
            </a:pathLst>
          </a:custGeom>
          <a:solidFill>
            <a:schemeClr val="tx2">
              <a:lumMod val="40000"/>
              <a:lumOff val="6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Arial" charset="0"/>
            </a:endParaRPr>
          </a:p>
        </p:txBody>
      </p:sp>
      <p:sp>
        <p:nvSpPr>
          <p:cNvPr id="2" name="Title 1">
            <a:extLst>
              <a:ext uri="{FF2B5EF4-FFF2-40B4-BE49-F238E27FC236}">
                <a16:creationId xmlns:a16="http://schemas.microsoft.com/office/drawing/2014/main" id="{769CC305-6EBC-4406-B3F6-CA8DC649AB68}"/>
              </a:ext>
            </a:extLst>
          </p:cNvPr>
          <p:cNvSpPr>
            <a:spLocks noGrp="1"/>
          </p:cNvSpPr>
          <p:nvPr>
            <p:ph type="title"/>
          </p:nvPr>
        </p:nvSpPr>
        <p:spPr/>
        <p:txBody>
          <a:bodyPr>
            <a:normAutofit/>
          </a:bodyPr>
          <a:lstStyle/>
          <a:p>
            <a:r>
              <a:rPr lang="en-CA"/>
              <a:t>Role of the brain in appetite regulation</a:t>
            </a:r>
          </a:p>
        </p:txBody>
      </p:sp>
      <p:sp>
        <p:nvSpPr>
          <p:cNvPr id="3" name="Text Placeholder 2">
            <a:extLst>
              <a:ext uri="{FF2B5EF4-FFF2-40B4-BE49-F238E27FC236}">
                <a16:creationId xmlns:a16="http://schemas.microsoft.com/office/drawing/2014/main" id="{CC9B6354-EFD1-49B0-870D-19962FB1B903}"/>
              </a:ext>
            </a:extLst>
          </p:cNvPr>
          <p:cNvSpPr>
            <a:spLocks noGrp="1"/>
          </p:cNvSpPr>
          <p:nvPr>
            <p:ph type="body" sz="quarter" idx="13"/>
          </p:nvPr>
        </p:nvSpPr>
        <p:spPr/>
        <p:txBody>
          <a:bodyPr/>
          <a:lstStyle/>
          <a:p>
            <a:r>
              <a:rPr lang="en-GB" sz="1000" i="0"/>
              <a:t>GLP-1, glucagon-like peptide-1; POMC, pro-opiomelanocortin; PP, pancreatic polypeptide; PYY, peptide YY; OXM, oxyntomodulin. </a:t>
            </a:r>
            <a:br>
              <a:rPr lang="en-GB" sz="1000" i="0"/>
            </a:br>
            <a:r>
              <a:rPr lang="en-GB" sz="1000" i="0"/>
              <a:t>1. Badman and Flier. Science 2005;307:1909–14; 2. van </a:t>
            </a:r>
            <a:r>
              <a:rPr lang="en-GB" sz="1000" i="0" err="1"/>
              <a:t>Bloemendaal</a:t>
            </a:r>
            <a:r>
              <a:rPr lang="en-GB" sz="1000" i="0"/>
              <a:t> et al. Diabetes 2014;63:4186–96; 3. </a:t>
            </a:r>
            <a:r>
              <a:rPr lang="en-GB" sz="1000" i="0" err="1"/>
              <a:t>Klok</a:t>
            </a:r>
            <a:r>
              <a:rPr lang="en-GB" sz="1000" i="0"/>
              <a:t> et al. </a:t>
            </a:r>
            <a:r>
              <a:rPr lang="en-GB" sz="1000" i="0" err="1"/>
              <a:t>Obes</a:t>
            </a:r>
            <a:r>
              <a:rPr lang="en-GB" sz="1000" i="0"/>
              <a:t> Rev 2007;8:21–34.</a:t>
            </a:r>
          </a:p>
        </p:txBody>
      </p:sp>
      <p:grpSp>
        <p:nvGrpSpPr>
          <p:cNvPr id="4" name="Group 3">
            <a:extLst>
              <a:ext uri="{FF2B5EF4-FFF2-40B4-BE49-F238E27FC236}">
                <a16:creationId xmlns:a16="http://schemas.microsoft.com/office/drawing/2014/main" id="{84B45CA9-3ED4-4A37-A837-AFAB3D05456F}"/>
              </a:ext>
            </a:extLst>
          </p:cNvPr>
          <p:cNvGrpSpPr/>
          <p:nvPr/>
        </p:nvGrpSpPr>
        <p:grpSpPr>
          <a:xfrm>
            <a:off x="778933" y="1831842"/>
            <a:ext cx="1942760" cy="2918205"/>
            <a:chOff x="584200" y="1373881"/>
            <a:chExt cx="1457070" cy="2188654"/>
          </a:xfrm>
        </p:grpSpPr>
        <p:pic>
          <p:nvPicPr>
            <p:cNvPr id="5" name="Picture 4">
              <a:extLst>
                <a:ext uri="{FF2B5EF4-FFF2-40B4-BE49-F238E27FC236}">
                  <a16:creationId xmlns:a16="http://schemas.microsoft.com/office/drawing/2014/main" id="{F8EE5086-66D8-4DC3-A233-ABDE3FE8A14A}"/>
                </a:ext>
              </a:extLst>
            </p:cNvPr>
            <p:cNvPicPr>
              <a:picLocks noChangeAspect="1"/>
            </p:cNvPicPr>
            <p:nvPr/>
          </p:nvPicPr>
          <p:blipFill>
            <a:blip r:embed="rId3">
              <a:grayscl/>
            </a:blip>
            <a:stretch>
              <a:fillRect/>
            </a:stretch>
          </p:blipFill>
          <p:spPr>
            <a:xfrm>
              <a:off x="584200" y="1373881"/>
              <a:ext cx="1457070" cy="2188654"/>
            </a:xfrm>
            <a:prstGeom prst="rect">
              <a:avLst/>
            </a:prstGeom>
          </p:spPr>
        </p:pic>
        <p:sp>
          <p:nvSpPr>
            <p:cNvPr id="6" name="TextBox 5">
              <a:extLst>
                <a:ext uri="{FF2B5EF4-FFF2-40B4-BE49-F238E27FC236}">
                  <a16:creationId xmlns:a16="http://schemas.microsoft.com/office/drawing/2014/main" id="{B660BE83-0DBB-400B-BB5C-4E71280C5FBD}"/>
                </a:ext>
              </a:extLst>
            </p:cNvPr>
            <p:cNvSpPr txBox="1"/>
            <p:nvPr/>
          </p:nvSpPr>
          <p:spPr>
            <a:xfrm>
              <a:off x="714504" y="2294505"/>
              <a:ext cx="1278961" cy="548640"/>
            </a:xfrm>
            <a:prstGeom prst="rect">
              <a:avLst/>
            </a:prstGeom>
            <a:noFill/>
            <a:ln>
              <a:noFill/>
            </a:ln>
          </p:spPr>
          <p:txBody>
            <a:bodyPr wrap="square" rtlCol="0" anchor="ctr">
              <a:noAutofit/>
            </a:bodyPr>
            <a:lstStyle/>
            <a:p>
              <a:pPr algn="ctr" defTabSz="914377">
                <a:defRPr/>
              </a:pPr>
              <a:r>
                <a:rPr lang="en-CA" sz="1600" b="1" i="1">
                  <a:solidFill>
                    <a:srgbClr val="FFFFFF"/>
                  </a:solidFill>
                </a:rPr>
                <a:t>Homeostatic eating</a:t>
              </a:r>
            </a:p>
            <a:p>
              <a:pPr algn="ctr" defTabSz="914377">
                <a:defRPr/>
              </a:pPr>
              <a:endParaRPr lang="en-CA" sz="533" b="1" i="1">
                <a:solidFill>
                  <a:srgbClr val="FFFFFF"/>
                </a:solidFill>
              </a:endParaRPr>
            </a:p>
            <a:p>
              <a:pPr algn="ctr" defTabSz="914377">
                <a:defRPr/>
              </a:pPr>
              <a:r>
                <a:rPr lang="en-CA" sz="1467">
                  <a:solidFill>
                    <a:srgbClr val="FFFFFF"/>
                  </a:solidFill>
                </a:rPr>
                <a:t>‘eating for hunger’</a:t>
              </a:r>
            </a:p>
          </p:txBody>
        </p:sp>
      </p:grpSp>
      <p:sp>
        <p:nvSpPr>
          <p:cNvPr id="8" name="TextBox 7">
            <a:extLst>
              <a:ext uri="{FF2B5EF4-FFF2-40B4-BE49-F238E27FC236}">
                <a16:creationId xmlns:a16="http://schemas.microsoft.com/office/drawing/2014/main" id="{8515D739-32A9-41B6-83D1-895DCC84EC2D}"/>
              </a:ext>
            </a:extLst>
          </p:cNvPr>
          <p:cNvSpPr txBox="1"/>
          <p:nvPr/>
        </p:nvSpPr>
        <p:spPr>
          <a:xfrm>
            <a:off x="6730658" y="2640865"/>
            <a:ext cx="4170073" cy="666977"/>
          </a:xfrm>
          <a:prstGeom prst="rect">
            <a:avLst/>
          </a:prstGeom>
          <a:solidFill>
            <a:schemeClr val="bg1">
              <a:alpha val="89000"/>
            </a:schemeClr>
          </a:solidFill>
          <a:ln>
            <a:solidFill>
              <a:schemeClr val="tx1"/>
            </a:solidFill>
          </a:ln>
        </p:spPr>
        <p:txBody>
          <a:bodyPr wrap="square" rtlCol="0">
            <a:spAutoFit/>
          </a:bodyPr>
          <a:lstStyle>
            <a:defPPr>
              <a:defRPr lang="en-US"/>
            </a:defPPr>
            <a:lvl1pPr>
              <a:defRPr sz="1400" b="1">
                <a:solidFill>
                  <a:schemeClr val="accent1"/>
                </a:solidFill>
              </a:defRPr>
            </a:lvl1pPr>
          </a:lstStyle>
          <a:p>
            <a:pPr defTabSz="914377">
              <a:defRPr/>
            </a:pPr>
            <a:r>
              <a:rPr lang="en-US" sz="1867"/>
              <a:t>GLP-1, PYY, OXM, PP, amylin</a:t>
            </a:r>
          </a:p>
          <a:p>
            <a:pPr algn="ctr" defTabSz="914377">
              <a:defRPr/>
            </a:pPr>
            <a:r>
              <a:rPr lang="en-CA" sz="1867" b="0">
                <a:solidFill>
                  <a:schemeClr val="tx1"/>
                </a:solidFill>
              </a:rPr>
              <a:t>increase satiety</a:t>
            </a:r>
            <a:r>
              <a:rPr lang="en-CA" sz="1867" b="0" baseline="30000">
                <a:solidFill>
                  <a:schemeClr val="tx1"/>
                </a:solidFill>
              </a:rPr>
              <a:t>1,2</a:t>
            </a:r>
          </a:p>
        </p:txBody>
      </p:sp>
      <p:sp>
        <p:nvSpPr>
          <p:cNvPr id="9" name="TextBox 8">
            <a:extLst>
              <a:ext uri="{FF2B5EF4-FFF2-40B4-BE49-F238E27FC236}">
                <a16:creationId xmlns:a16="http://schemas.microsoft.com/office/drawing/2014/main" id="{76390803-3B13-4C86-BF1D-FA2143F870A3}"/>
              </a:ext>
            </a:extLst>
          </p:cNvPr>
          <p:cNvSpPr txBox="1"/>
          <p:nvPr/>
        </p:nvSpPr>
        <p:spPr>
          <a:xfrm>
            <a:off x="6730659" y="3760563"/>
            <a:ext cx="4161739" cy="666977"/>
          </a:xfrm>
          <a:prstGeom prst="rect">
            <a:avLst/>
          </a:prstGeom>
          <a:solidFill>
            <a:schemeClr val="bg1">
              <a:alpha val="89000"/>
            </a:schemeClr>
          </a:solidFill>
          <a:ln>
            <a:solidFill>
              <a:schemeClr val="tx1"/>
            </a:solidFill>
          </a:ln>
        </p:spPr>
        <p:txBody>
          <a:bodyPr wrap="square" rtlCol="0">
            <a:spAutoFit/>
          </a:bodyPr>
          <a:lstStyle>
            <a:defPPr>
              <a:defRPr lang="en-US"/>
            </a:defPPr>
            <a:lvl1pPr algn="ctr">
              <a:defRPr sz="1400" b="1">
                <a:solidFill>
                  <a:schemeClr val="accent1"/>
                </a:solidFill>
              </a:defRPr>
            </a:lvl1pPr>
          </a:lstStyle>
          <a:p>
            <a:pPr defTabSz="914377">
              <a:defRPr/>
            </a:pPr>
            <a:r>
              <a:rPr lang="en-CA" sz="1867"/>
              <a:t>Ghrelin</a:t>
            </a:r>
            <a:br>
              <a:rPr lang="en-CA" sz="1867">
                <a:solidFill>
                  <a:srgbClr val="009FDA"/>
                </a:solidFill>
              </a:rPr>
            </a:br>
            <a:r>
              <a:rPr lang="en-CA" sz="1867" b="0">
                <a:solidFill>
                  <a:schemeClr val="tx1"/>
                </a:solidFill>
              </a:rPr>
              <a:t>increases hunger</a:t>
            </a:r>
            <a:r>
              <a:rPr lang="en-CA" sz="1867" b="0" baseline="30000">
                <a:solidFill>
                  <a:schemeClr val="tx1"/>
                </a:solidFill>
              </a:rPr>
              <a:t>3</a:t>
            </a:r>
            <a:endParaRPr lang="en-CA" sz="1867" b="0">
              <a:solidFill>
                <a:schemeClr val="tx1"/>
              </a:solidFill>
            </a:endParaRPr>
          </a:p>
        </p:txBody>
      </p:sp>
    </p:spTree>
    <p:extLst>
      <p:ext uri="{BB962C8B-B14F-4D97-AF65-F5344CB8AC3E}">
        <p14:creationId xmlns:p14="http://schemas.microsoft.com/office/powerpoint/2010/main" val="3463682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rain with solid fill">
            <a:extLst>
              <a:ext uri="{FF2B5EF4-FFF2-40B4-BE49-F238E27FC236}">
                <a16:creationId xmlns:a16="http://schemas.microsoft.com/office/drawing/2014/main" id="{D63591C4-80AD-4BA7-9395-07683B90E8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6039" y="1113561"/>
            <a:ext cx="4731187" cy="4731187"/>
          </a:xfrm>
          <a:prstGeom prst="rect">
            <a:avLst/>
          </a:prstGeom>
        </p:spPr>
      </p:pic>
      <p:sp>
        <p:nvSpPr>
          <p:cNvPr id="2" name="Title 1">
            <a:extLst>
              <a:ext uri="{FF2B5EF4-FFF2-40B4-BE49-F238E27FC236}">
                <a16:creationId xmlns:a16="http://schemas.microsoft.com/office/drawing/2014/main" id="{9F0E7071-10F4-4078-88DE-BED2A5CF1E25}"/>
              </a:ext>
            </a:extLst>
          </p:cNvPr>
          <p:cNvSpPr>
            <a:spLocks noGrp="1"/>
          </p:cNvSpPr>
          <p:nvPr>
            <p:ph type="title"/>
          </p:nvPr>
        </p:nvSpPr>
        <p:spPr/>
        <p:txBody>
          <a:bodyPr>
            <a:normAutofit/>
          </a:bodyPr>
          <a:lstStyle/>
          <a:p>
            <a:r>
              <a:rPr lang="en-CA"/>
              <a:t>Role of the brain in appetite regulation</a:t>
            </a:r>
          </a:p>
        </p:txBody>
      </p:sp>
      <p:sp>
        <p:nvSpPr>
          <p:cNvPr id="3" name="Text Placeholder 2">
            <a:extLst>
              <a:ext uri="{FF2B5EF4-FFF2-40B4-BE49-F238E27FC236}">
                <a16:creationId xmlns:a16="http://schemas.microsoft.com/office/drawing/2014/main" id="{22D2CCD2-E003-4FD3-913B-BDE60D50E6E4}"/>
              </a:ext>
            </a:extLst>
          </p:cNvPr>
          <p:cNvSpPr>
            <a:spLocks noGrp="1"/>
          </p:cNvSpPr>
          <p:nvPr>
            <p:ph type="body" sz="quarter" idx="13"/>
          </p:nvPr>
        </p:nvSpPr>
        <p:spPr/>
        <p:txBody>
          <a:bodyPr/>
          <a:lstStyle/>
          <a:p>
            <a:r>
              <a:rPr lang="fr-FR" sz="1000" i="0" dirty="0" err="1"/>
              <a:t>Berridge</a:t>
            </a:r>
            <a:r>
              <a:rPr lang="fr-FR" sz="1000" i="0" dirty="0"/>
              <a:t> et al. Brain </a:t>
            </a:r>
            <a:r>
              <a:rPr lang="fr-FR" sz="1000" i="0" dirty="0" err="1"/>
              <a:t>Res</a:t>
            </a:r>
            <a:r>
              <a:rPr lang="fr-FR" sz="1000" i="0" dirty="0"/>
              <a:t> 2010;1350:43–64.</a:t>
            </a:r>
          </a:p>
        </p:txBody>
      </p:sp>
      <p:grpSp>
        <p:nvGrpSpPr>
          <p:cNvPr id="4" name="Group 3">
            <a:extLst>
              <a:ext uri="{FF2B5EF4-FFF2-40B4-BE49-F238E27FC236}">
                <a16:creationId xmlns:a16="http://schemas.microsoft.com/office/drawing/2014/main" id="{EE29A58B-0764-4A59-AC53-B63BA2222D28}"/>
              </a:ext>
            </a:extLst>
          </p:cNvPr>
          <p:cNvGrpSpPr/>
          <p:nvPr/>
        </p:nvGrpSpPr>
        <p:grpSpPr>
          <a:xfrm>
            <a:off x="778933" y="1831842"/>
            <a:ext cx="1942760" cy="2918205"/>
            <a:chOff x="584200" y="1373881"/>
            <a:chExt cx="1457070" cy="2188654"/>
          </a:xfrm>
        </p:grpSpPr>
        <p:pic>
          <p:nvPicPr>
            <p:cNvPr id="5" name="Picture 4">
              <a:extLst>
                <a:ext uri="{FF2B5EF4-FFF2-40B4-BE49-F238E27FC236}">
                  <a16:creationId xmlns:a16="http://schemas.microsoft.com/office/drawing/2014/main" id="{C1EC3D9D-9F5B-409C-9078-D7BEFE46DE04}"/>
                </a:ext>
              </a:extLst>
            </p:cNvPr>
            <p:cNvPicPr>
              <a:picLocks noChangeAspect="1"/>
            </p:cNvPicPr>
            <p:nvPr/>
          </p:nvPicPr>
          <p:blipFill>
            <a:blip r:embed="rId5">
              <a:grayscl/>
            </a:blip>
            <a:stretch>
              <a:fillRect/>
            </a:stretch>
          </p:blipFill>
          <p:spPr>
            <a:xfrm>
              <a:off x="584200" y="1373881"/>
              <a:ext cx="1457070" cy="2188654"/>
            </a:xfrm>
            <a:prstGeom prst="rect">
              <a:avLst/>
            </a:prstGeom>
            <a:solidFill>
              <a:schemeClr val="bg1"/>
            </a:solidFill>
          </p:spPr>
        </p:pic>
        <p:sp>
          <p:nvSpPr>
            <p:cNvPr id="6" name="TextBox 5">
              <a:extLst>
                <a:ext uri="{FF2B5EF4-FFF2-40B4-BE49-F238E27FC236}">
                  <a16:creationId xmlns:a16="http://schemas.microsoft.com/office/drawing/2014/main" id="{F9DD7EAA-4D72-43A0-9DAF-3675EB070B47}"/>
                </a:ext>
              </a:extLst>
            </p:cNvPr>
            <p:cNvSpPr txBox="1"/>
            <p:nvPr/>
          </p:nvSpPr>
          <p:spPr>
            <a:xfrm>
              <a:off x="714504" y="2294505"/>
              <a:ext cx="1278961" cy="548640"/>
            </a:xfrm>
            <a:prstGeom prst="rect">
              <a:avLst/>
            </a:prstGeom>
            <a:noFill/>
            <a:ln>
              <a:noFill/>
            </a:ln>
          </p:spPr>
          <p:txBody>
            <a:bodyPr wrap="square" rtlCol="0" anchor="ctr">
              <a:noAutofit/>
            </a:bodyPr>
            <a:lstStyle/>
            <a:p>
              <a:pPr algn="ctr" defTabSz="914377">
                <a:defRPr/>
              </a:pPr>
              <a:r>
                <a:rPr lang="en-CA" sz="1600" b="1" i="1">
                  <a:solidFill>
                    <a:srgbClr val="FFFFFF"/>
                  </a:solidFill>
                </a:rPr>
                <a:t>Homeostatic eating</a:t>
              </a:r>
            </a:p>
            <a:p>
              <a:pPr algn="ctr" defTabSz="914377">
                <a:defRPr/>
              </a:pPr>
              <a:endParaRPr lang="en-CA" sz="533" b="1" i="1">
                <a:solidFill>
                  <a:srgbClr val="FFFFFF"/>
                </a:solidFill>
              </a:endParaRPr>
            </a:p>
            <a:p>
              <a:pPr algn="ctr" defTabSz="914377">
                <a:defRPr/>
              </a:pPr>
              <a:r>
                <a:rPr lang="en-CA" sz="1467">
                  <a:solidFill>
                    <a:srgbClr val="FFFFFF"/>
                  </a:solidFill>
                </a:rPr>
                <a:t>‘eating for hunger’</a:t>
              </a:r>
            </a:p>
          </p:txBody>
        </p:sp>
      </p:grpSp>
      <p:grpSp>
        <p:nvGrpSpPr>
          <p:cNvPr id="7" name="Group 6">
            <a:extLst>
              <a:ext uri="{FF2B5EF4-FFF2-40B4-BE49-F238E27FC236}">
                <a16:creationId xmlns:a16="http://schemas.microsoft.com/office/drawing/2014/main" id="{0392DF6B-20B3-44F8-809D-B8703C4BF2DB}"/>
              </a:ext>
            </a:extLst>
          </p:cNvPr>
          <p:cNvGrpSpPr/>
          <p:nvPr/>
        </p:nvGrpSpPr>
        <p:grpSpPr>
          <a:xfrm>
            <a:off x="2728729" y="1831841"/>
            <a:ext cx="1959017" cy="2893819"/>
            <a:chOff x="2046546" y="1373881"/>
            <a:chExt cx="1469263" cy="2170364"/>
          </a:xfrm>
        </p:grpSpPr>
        <p:pic>
          <p:nvPicPr>
            <p:cNvPr id="8" name="Picture 7">
              <a:extLst>
                <a:ext uri="{FF2B5EF4-FFF2-40B4-BE49-F238E27FC236}">
                  <a16:creationId xmlns:a16="http://schemas.microsoft.com/office/drawing/2014/main" id="{F2B919D3-C7EA-472D-B1C2-F9F2F4F5282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400000"/>
                      </a14:imgEffect>
                    </a14:imgLayer>
                  </a14:imgProps>
                </a:ext>
              </a:extLst>
            </a:blip>
            <a:stretch>
              <a:fillRect/>
            </a:stretch>
          </p:blipFill>
          <p:spPr>
            <a:xfrm>
              <a:off x="2046546" y="1373881"/>
              <a:ext cx="1469263" cy="2170364"/>
            </a:xfrm>
            <a:prstGeom prst="rect">
              <a:avLst/>
            </a:prstGeom>
          </p:spPr>
        </p:pic>
        <p:sp>
          <p:nvSpPr>
            <p:cNvPr id="9" name="TextBox 8">
              <a:extLst>
                <a:ext uri="{FF2B5EF4-FFF2-40B4-BE49-F238E27FC236}">
                  <a16:creationId xmlns:a16="http://schemas.microsoft.com/office/drawing/2014/main" id="{AEAA2169-0DD1-404F-A1B5-8F639DC5751B}"/>
                </a:ext>
              </a:extLst>
            </p:cNvPr>
            <p:cNvSpPr txBox="1"/>
            <p:nvPr/>
          </p:nvSpPr>
          <p:spPr>
            <a:xfrm>
              <a:off x="2073607" y="2288408"/>
              <a:ext cx="1278961" cy="548640"/>
            </a:xfrm>
            <a:prstGeom prst="rect">
              <a:avLst/>
            </a:prstGeom>
            <a:noFill/>
            <a:ln>
              <a:noFill/>
            </a:ln>
          </p:spPr>
          <p:txBody>
            <a:bodyPr wrap="square" rtlCol="0" anchor="ctr">
              <a:noAutofit/>
            </a:bodyPr>
            <a:lstStyle/>
            <a:p>
              <a:pPr algn="ctr" defTabSz="914377">
                <a:defRPr/>
              </a:pPr>
              <a:r>
                <a:rPr lang="en-CA" sz="1600" b="1" i="1">
                  <a:solidFill>
                    <a:srgbClr val="FFFFFF"/>
                  </a:solidFill>
                </a:rPr>
                <a:t>Hedonic</a:t>
              </a:r>
            </a:p>
            <a:p>
              <a:pPr algn="ctr" defTabSz="914377">
                <a:defRPr/>
              </a:pPr>
              <a:r>
                <a:rPr lang="en-CA" sz="1600" b="1" i="1">
                  <a:solidFill>
                    <a:srgbClr val="FFFFFF"/>
                  </a:solidFill>
                </a:rPr>
                <a:t>e</a:t>
              </a:r>
              <a:r>
                <a:rPr lang="en-CA" sz="1600" b="1" i="1" err="1">
                  <a:solidFill>
                    <a:srgbClr val="FFFFFF"/>
                  </a:solidFill>
                </a:rPr>
                <a:t>ating</a:t>
              </a:r>
              <a:endParaRPr lang="en-CA" sz="1600" b="1" i="1">
                <a:solidFill>
                  <a:srgbClr val="FFFFFF"/>
                </a:solidFill>
              </a:endParaRPr>
            </a:p>
            <a:p>
              <a:pPr algn="ctr" defTabSz="914377">
                <a:defRPr/>
              </a:pPr>
              <a:endParaRPr lang="en-CA" sz="533" b="1" i="1">
                <a:solidFill>
                  <a:srgbClr val="FFFFFF"/>
                </a:solidFill>
              </a:endParaRPr>
            </a:p>
            <a:p>
              <a:pPr algn="ctr" defTabSz="914377">
                <a:defRPr/>
              </a:pPr>
              <a:r>
                <a:rPr lang="en-CA" sz="1467">
                  <a:solidFill>
                    <a:srgbClr val="FFFFFF"/>
                  </a:solidFill>
                </a:rPr>
                <a:t>‘eating for pleasure’</a:t>
              </a:r>
            </a:p>
          </p:txBody>
        </p:sp>
      </p:grpSp>
      <p:sp>
        <p:nvSpPr>
          <p:cNvPr id="11" name="TextBox 10">
            <a:extLst>
              <a:ext uri="{FF2B5EF4-FFF2-40B4-BE49-F238E27FC236}">
                <a16:creationId xmlns:a16="http://schemas.microsoft.com/office/drawing/2014/main" id="{AFF6C67C-C041-4072-8D8D-D9CDBAC0EBDB}"/>
              </a:ext>
            </a:extLst>
          </p:cNvPr>
          <p:cNvSpPr txBox="1"/>
          <p:nvPr/>
        </p:nvSpPr>
        <p:spPr>
          <a:xfrm>
            <a:off x="6730657" y="2392287"/>
            <a:ext cx="4161739" cy="1241622"/>
          </a:xfrm>
          <a:prstGeom prst="rect">
            <a:avLst/>
          </a:prstGeom>
          <a:solidFill>
            <a:schemeClr val="bg1">
              <a:alpha val="89000"/>
            </a:schemeClr>
          </a:solidFill>
          <a:ln>
            <a:solidFill>
              <a:schemeClr val="tx1"/>
            </a:solidFill>
          </a:ln>
        </p:spPr>
        <p:txBody>
          <a:bodyPr wrap="square" rtlCol="0">
            <a:spAutoFit/>
          </a:bodyPr>
          <a:lstStyle/>
          <a:p>
            <a:pPr algn="ctr" defTabSz="914377">
              <a:defRPr/>
            </a:pPr>
            <a:r>
              <a:rPr lang="en-CA" sz="1867" b="1" dirty="0">
                <a:solidFill>
                  <a:schemeClr val="accent1"/>
                </a:solidFill>
              </a:rPr>
              <a:t>Opioid </a:t>
            </a:r>
            <a:r>
              <a:rPr lang="en-CA" sz="1867" dirty="0"/>
              <a:t>and</a:t>
            </a:r>
            <a:r>
              <a:rPr lang="en-CA" sz="1867" b="1" dirty="0">
                <a:solidFill>
                  <a:schemeClr val="accent1"/>
                </a:solidFill>
              </a:rPr>
              <a:t> cannabinoid receptors </a:t>
            </a:r>
            <a:r>
              <a:rPr lang="en-CA" sz="1867" dirty="0"/>
              <a:t>and</a:t>
            </a:r>
            <a:r>
              <a:rPr lang="en-CA" sz="1867" b="1" dirty="0">
                <a:solidFill>
                  <a:schemeClr val="accent1"/>
                </a:solidFill>
              </a:rPr>
              <a:t> dopamine</a:t>
            </a:r>
            <a:r>
              <a:rPr lang="en-CA" sz="1867" dirty="0">
                <a:solidFill>
                  <a:srgbClr val="001965">
                    <a:lumMod val="75000"/>
                  </a:srgbClr>
                </a:solidFill>
              </a:rPr>
              <a:t> control </a:t>
            </a:r>
            <a:r>
              <a:rPr lang="en-CA" sz="1867" dirty="0"/>
              <a:t>the motivation/drive to eat and the pleasure associated with food</a:t>
            </a:r>
          </a:p>
        </p:txBody>
      </p:sp>
    </p:spTree>
    <p:extLst>
      <p:ext uri="{BB962C8B-B14F-4D97-AF65-F5344CB8AC3E}">
        <p14:creationId xmlns:p14="http://schemas.microsoft.com/office/powerpoint/2010/main" val="75015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sky, hanger, lamp, line&#10;&#10;Description automatically generated">
            <a:extLst>
              <a:ext uri="{FF2B5EF4-FFF2-40B4-BE49-F238E27FC236}">
                <a16:creationId xmlns:a16="http://schemas.microsoft.com/office/drawing/2014/main" id="{9B31472C-B373-4119-8325-D6754853BC2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052" t="13559" r="17460" b="13559"/>
          <a:stretch/>
        </p:blipFill>
        <p:spPr>
          <a:xfrm flipH="1">
            <a:off x="6986827" y="2259959"/>
            <a:ext cx="3123500" cy="3423872"/>
          </a:xfrm>
          <a:prstGeom prst="rect">
            <a:avLst/>
          </a:prstGeom>
        </p:spPr>
      </p:pic>
      <p:sp>
        <p:nvSpPr>
          <p:cNvPr id="2" name="Title 1">
            <a:extLst>
              <a:ext uri="{FF2B5EF4-FFF2-40B4-BE49-F238E27FC236}">
                <a16:creationId xmlns:a16="http://schemas.microsoft.com/office/drawing/2014/main" id="{0865B5E5-48BA-41DA-A525-D3AAB6B63771}"/>
              </a:ext>
            </a:extLst>
          </p:cNvPr>
          <p:cNvSpPr>
            <a:spLocks noGrp="1"/>
          </p:cNvSpPr>
          <p:nvPr>
            <p:ph type="title"/>
          </p:nvPr>
        </p:nvSpPr>
        <p:spPr/>
        <p:txBody>
          <a:bodyPr>
            <a:normAutofit/>
          </a:bodyPr>
          <a:lstStyle/>
          <a:p>
            <a:r>
              <a:rPr lang="en-CA"/>
              <a:t>Role of the brain in appetite regulation</a:t>
            </a:r>
          </a:p>
        </p:txBody>
      </p:sp>
      <p:sp>
        <p:nvSpPr>
          <p:cNvPr id="3" name="Text Placeholder 2">
            <a:extLst>
              <a:ext uri="{FF2B5EF4-FFF2-40B4-BE49-F238E27FC236}">
                <a16:creationId xmlns:a16="http://schemas.microsoft.com/office/drawing/2014/main" id="{48842FCB-9821-4501-9D91-4D706DFE7E89}"/>
              </a:ext>
            </a:extLst>
          </p:cNvPr>
          <p:cNvSpPr>
            <a:spLocks noGrp="1"/>
          </p:cNvSpPr>
          <p:nvPr>
            <p:ph type="body" sz="quarter" idx="13"/>
          </p:nvPr>
        </p:nvSpPr>
        <p:spPr>
          <a:xfrm>
            <a:off x="647999" y="6222029"/>
            <a:ext cx="8652000" cy="324000"/>
          </a:xfrm>
        </p:spPr>
        <p:txBody>
          <a:bodyPr/>
          <a:lstStyle/>
          <a:p>
            <a:r>
              <a:rPr lang="pt-BR" sz="1000" i="0" dirty="0"/>
              <a:t>Vallis. Clin Obes 2019;9:e12299</a:t>
            </a:r>
            <a:r>
              <a:rPr lang="en-CA" sz="1000" i="0" dirty="0"/>
              <a:t>.</a:t>
            </a:r>
            <a:endParaRPr lang="pt-BR" sz="1000" i="0" dirty="0"/>
          </a:p>
        </p:txBody>
      </p:sp>
      <p:grpSp>
        <p:nvGrpSpPr>
          <p:cNvPr id="5" name="Group 4">
            <a:extLst>
              <a:ext uri="{FF2B5EF4-FFF2-40B4-BE49-F238E27FC236}">
                <a16:creationId xmlns:a16="http://schemas.microsoft.com/office/drawing/2014/main" id="{A5185B82-5540-43AD-AB79-3B6715E3EEEA}"/>
              </a:ext>
            </a:extLst>
          </p:cNvPr>
          <p:cNvGrpSpPr/>
          <p:nvPr/>
        </p:nvGrpSpPr>
        <p:grpSpPr>
          <a:xfrm>
            <a:off x="778933" y="1831842"/>
            <a:ext cx="1942760" cy="2918205"/>
            <a:chOff x="584200" y="1373881"/>
            <a:chExt cx="1457070" cy="2188654"/>
          </a:xfrm>
        </p:grpSpPr>
        <p:pic>
          <p:nvPicPr>
            <p:cNvPr id="6" name="Picture 5">
              <a:extLst>
                <a:ext uri="{FF2B5EF4-FFF2-40B4-BE49-F238E27FC236}">
                  <a16:creationId xmlns:a16="http://schemas.microsoft.com/office/drawing/2014/main" id="{5F5BB715-87AA-495D-9675-EDB3AE8058F4}"/>
                </a:ext>
              </a:extLst>
            </p:cNvPr>
            <p:cNvPicPr>
              <a:picLocks noChangeAspect="1"/>
            </p:cNvPicPr>
            <p:nvPr/>
          </p:nvPicPr>
          <p:blipFill>
            <a:blip r:embed="rId4">
              <a:grayscl/>
            </a:blip>
            <a:stretch>
              <a:fillRect/>
            </a:stretch>
          </p:blipFill>
          <p:spPr>
            <a:xfrm>
              <a:off x="584200" y="1373881"/>
              <a:ext cx="1457070" cy="2188654"/>
            </a:xfrm>
            <a:prstGeom prst="rect">
              <a:avLst/>
            </a:prstGeom>
          </p:spPr>
        </p:pic>
        <p:sp>
          <p:nvSpPr>
            <p:cNvPr id="7" name="TextBox 6">
              <a:extLst>
                <a:ext uri="{FF2B5EF4-FFF2-40B4-BE49-F238E27FC236}">
                  <a16:creationId xmlns:a16="http://schemas.microsoft.com/office/drawing/2014/main" id="{55D2D1A1-1E92-4B8A-9241-037597217FA9}"/>
                </a:ext>
              </a:extLst>
            </p:cNvPr>
            <p:cNvSpPr txBox="1"/>
            <p:nvPr/>
          </p:nvSpPr>
          <p:spPr>
            <a:xfrm>
              <a:off x="714504" y="2294505"/>
              <a:ext cx="1278961" cy="548640"/>
            </a:xfrm>
            <a:prstGeom prst="rect">
              <a:avLst/>
            </a:prstGeom>
            <a:noFill/>
            <a:ln>
              <a:noFill/>
            </a:ln>
          </p:spPr>
          <p:txBody>
            <a:bodyPr wrap="square" rtlCol="0" anchor="ctr">
              <a:noAutofit/>
            </a:bodyPr>
            <a:lstStyle/>
            <a:p>
              <a:pPr algn="ctr" defTabSz="914377">
                <a:defRPr/>
              </a:pPr>
              <a:r>
                <a:rPr lang="en-CA" sz="1600" b="1" i="1">
                  <a:solidFill>
                    <a:srgbClr val="FFFFFF"/>
                  </a:solidFill>
                </a:rPr>
                <a:t>Homeostatic eating</a:t>
              </a:r>
            </a:p>
            <a:p>
              <a:pPr algn="ctr" defTabSz="914377">
                <a:defRPr/>
              </a:pPr>
              <a:endParaRPr lang="en-CA" sz="533" b="1" i="1">
                <a:solidFill>
                  <a:srgbClr val="FFFFFF"/>
                </a:solidFill>
              </a:endParaRPr>
            </a:p>
            <a:p>
              <a:pPr algn="ctr" defTabSz="914377">
                <a:defRPr/>
              </a:pPr>
              <a:r>
                <a:rPr lang="en-CA" sz="1467">
                  <a:solidFill>
                    <a:srgbClr val="FFFFFF"/>
                  </a:solidFill>
                </a:rPr>
                <a:t>‘eating for hunger’</a:t>
              </a:r>
            </a:p>
          </p:txBody>
        </p:sp>
      </p:grpSp>
      <p:grpSp>
        <p:nvGrpSpPr>
          <p:cNvPr id="8" name="Group 7">
            <a:extLst>
              <a:ext uri="{FF2B5EF4-FFF2-40B4-BE49-F238E27FC236}">
                <a16:creationId xmlns:a16="http://schemas.microsoft.com/office/drawing/2014/main" id="{0F796758-C730-4A56-AA4F-ED98CA2C4A8F}"/>
              </a:ext>
            </a:extLst>
          </p:cNvPr>
          <p:cNvGrpSpPr/>
          <p:nvPr/>
        </p:nvGrpSpPr>
        <p:grpSpPr>
          <a:xfrm>
            <a:off x="2728729" y="1831841"/>
            <a:ext cx="1959017" cy="2893819"/>
            <a:chOff x="2046546" y="1373881"/>
            <a:chExt cx="1469263" cy="2170364"/>
          </a:xfrm>
        </p:grpSpPr>
        <p:pic>
          <p:nvPicPr>
            <p:cNvPr id="9" name="Picture 8">
              <a:extLst>
                <a:ext uri="{FF2B5EF4-FFF2-40B4-BE49-F238E27FC236}">
                  <a16:creationId xmlns:a16="http://schemas.microsoft.com/office/drawing/2014/main" id="{33C494F4-F022-4750-A57F-F5F02FE241AC}"/>
                </a:ext>
              </a:extLst>
            </p:cNvPr>
            <p:cNvPicPr>
              <a:picLocks noChangeAspect="1"/>
            </p:cNvPicPr>
            <p:nvPr/>
          </p:nvPicPr>
          <p:blipFill>
            <a:blip r:embed="rId5"/>
            <a:stretch>
              <a:fillRect/>
            </a:stretch>
          </p:blipFill>
          <p:spPr>
            <a:xfrm>
              <a:off x="2046546" y="1373881"/>
              <a:ext cx="1469263" cy="2170364"/>
            </a:xfrm>
            <a:prstGeom prst="rect">
              <a:avLst/>
            </a:prstGeom>
          </p:spPr>
        </p:pic>
        <p:sp>
          <p:nvSpPr>
            <p:cNvPr id="10" name="TextBox 9">
              <a:extLst>
                <a:ext uri="{FF2B5EF4-FFF2-40B4-BE49-F238E27FC236}">
                  <a16:creationId xmlns:a16="http://schemas.microsoft.com/office/drawing/2014/main" id="{DE0FE508-6B3C-409F-8F39-467AAF01F6A3}"/>
                </a:ext>
              </a:extLst>
            </p:cNvPr>
            <p:cNvSpPr txBox="1"/>
            <p:nvPr/>
          </p:nvSpPr>
          <p:spPr>
            <a:xfrm>
              <a:off x="2073607" y="2288408"/>
              <a:ext cx="1278961" cy="548640"/>
            </a:xfrm>
            <a:prstGeom prst="rect">
              <a:avLst/>
            </a:prstGeom>
            <a:noFill/>
            <a:ln>
              <a:noFill/>
            </a:ln>
          </p:spPr>
          <p:txBody>
            <a:bodyPr wrap="square" rtlCol="0" anchor="ctr">
              <a:noAutofit/>
            </a:bodyPr>
            <a:lstStyle/>
            <a:p>
              <a:pPr algn="ctr" defTabSz="914377">
                <a:defRPr/>
              </a:pPr>
              <a:r>
                <a:rPr lang="en-CA" sz="1600" b="1" i="1">
                  <a:solidFill>
                    <a:srgbClr val="FFFFFF"/>
                  </a:solidFill>
                </a:rPr>
                <a:t>Hedonic</a:t>
              </a:r>
            </a:p>
            <a:p>
              <a:pPr algn="ctr" defTabSz="914377">
                <a:defRPr/>
              </a:pPr>
              <a:r>
                <a:rPr lang="en-CA" sz="1600" b="1" i="1">
                  <a:solidFill>
                    <a:srgbClr val="FFFFFF"/>
                  </a:solidFill>
                </a:rPr>
                <a:t>e</a:t>
              </a:r>
              <a:r>
                <a:rPr lang="en-CA" sz="1600" b="1" i="1" err="1">
                  <a:solidFill>
                    <a:srgbClr val="FFFFFF"/>
                  </a:solidFill>
                </a:rPr>
                <a:t>ating</a:t>
              </a:r>
              <a:endParaRPr lang="en-CA" sz="1600" b="1" i="1">
                <a:solidFill>
                  <a:srgbClr val="FFFFFF"/>
                </a:solidFill>
              </a:endParaRPr>
            </a:p>
            <a:p>
              <a:pPr algn="ctr" defTabSz="914377">
                <a:defRPr/>
              </a:pPr>
              <a:endParaRPr lang="en-CA" sz="533" b="1" i="1">
                <a:solidFill>
                  <a:srgbClr val="FFFFFF"/>
                </a:solidFill>
              </a:endParaRPr>
            </a:p>
            <a:p>
              <a:pPr algn="ctr" defTabSz="914377">
                <a:defRPr/>
              </a:pPr>
              <a:r>
                <a:rPr lang="en-CA" sz="1467">
                  <a:solidFill>
                    <a:srgbClr val="FFFFFF"/>
                  </a:solidFill>
                </a:rPr>
                <a:t>‘eating for pleasure’</a:t>
              </a:r>
            </a:p>
          </p:txBody>
        </p:sp>
      </p:grpSp>
      <p:grpSp>
        <p:nvGrpSpPr>
          <p:cNvPr id="11" name="Group 10">
            <a:extLst>
              <a:ext uri="{FF2B5EF4-FFF2-40B4-BE49-F238E27FC236}">
                <a16:creationId xmlns:a16="http://schemas.microsoft.com/office/drawing/2014/main" id="{17177C65-8511-4151-9F5A-2AAB3DC63DC2}"/>
              </a:ext>
            </a:extLst>
          </p:cNvPr>
          <p:cNvGrpSpPr/>
          <p:nvPr/>
        </p:nvGrpSpPr>
        <p:grpSpPr>
          <a:xfrm>
            <a:off x="1069578" y="3790860"/>
            <a:ext cx="3340897" cy="1942760"/>
            <a:chOff x="802183" y="2843145"/>
            <a:chExt cx="2505673" cy="1457070"/>
          </a:xfrm>
        </p:grpSpPr>
        <p:pic>
          <p:nvPicPr>
            <p:cNvPr id="12" name="Picture 11">
              <a:extLst>
                <a:ext uri="{FF2B5EF4-FFF2-40B4-BE49-F238E27FC236}">
                  <a16:creationId xmlns:a16="http://schemas.microsoft.com/office/drawing/2014/main" id="{AC271562-A876-41E9-84F1-BD49B5AE0B15}"/>
                </a:ext>
              </a:extLst>
            </p:cNvPr>
            <p:cNvPicPr>
              <a:picLocks noChangeAspect="1"/>
            </p:cNvPicPr>
            <p:nvPr/>
          </p:nvPicPr>
          <p:blipFill>
            <a:blip r:embed="rId6"/>
            <a:stretch>
              <a:fillRect/>
            </a:stretch>
          </p:blipFill>
          <p:spPr>
            <a:xfrm>
              <a:off x="802183" y="2843145"/>
              <a:ext cx="2505673" cy="1457070"/>
            </a:xfrm>
            <a:prstGeom prst="rect">
              <a:avLst/>
            </a:prstGeom>
          </p:spPr>
        </p:pic>
        <p:sp>
          <p:nvSpPr>
            <p:cNvPr id="13" name="TextBox 12">
              <a:extLst>
                <a:ext uri="{FF2B5EF4-FFF2-40B4-BE49-F238E27FC236}">
                  <a16:creationId xmlns:a16="http://schemas.microsoft.com/office/drawing/2014/main" id="{E524CF44-0DB6-4C79-87BD-DC6011244E87}"/>
                </a:ext>
              </a:extLst>
            </p:cNvPr>
            <p:cNvSpPr txBox="1"/>
            <p:nvPr/>
          </p:nvSpPr>
          <p:spPr>
            <a:xfrm>
              <a:off x="1404428" y="3382735"/>
              <a:ext cx="1278961" cy="548640"/>
            </a:xfrm>
            <a:prstGeom prst="rect">
              <a:avLst/>
            </a:prstGeom>
            <a:noFill/>
            <a:ln>
              <a:noFill/>
            </a:ln>
          </p:spPr>
          <p:txBody>
            <a:bodyPr wrap="square" rtlCol="0" anchor="ctr">
              <a:noAutofit/>
            </a:bodyPr>
            <a:lstStyle/>
            <a:p>
              <a:pPr algn="ctr" defTabSz="914377">
                <a:defRPr/>
              </a:pPr>
              <a:r>
                <a:rPr lang="en-CA" sz="1600" b="1" i="1">
                  <a:solidFill>
                    <a:srgbClr val="FFFFFF"/>
                  </a:solidFill>
                </a:rPr>
                <a:t>Executive function</a:t>
              </a:r>
            </a:p>
            <a:p>
              <a:pPr algn="ctr" defTabSz="914377">
                <a:defRPr/>
              </a:pPr>
              <a:endParaRPr lang="en-CA" sz="533" b="1" i="1">
                <a:solidFill>
                  <a:srgbClr val="FFFFFF"/>
                </a:solidFill>
              </a:endParaRPr>
            </a:p>
            <a:p>
              <a:pPr algn="ctr" defTabSz="914377">
                <a:defRPr/>
              </a:pPr>
              <a:r>
                <a:rPr lang="en-CA" sz="1467">
                  <a:solidFill>
                    <a:srgbClr val="FFFFFF"/>
                  </a:solidFill>
                </a:rPr>
                <a:t>‘deciding to eat’</a:t>
              </a:r>
            </a:p>
          </p:txBody>
        </p:sp>
      </p:grpSp>
      <p:cxnSp>
        <p:nvCxnSpPr>
          <p:cNvPr id="15" name="Straight Arrow Connector 14">
            <a:extLst>
              <a:ext uri="{FF2B5EF4-FFF2-40B4-BE49-F238E27FC236}">
                <a16:creationId xmlns:a16="http://schemas.microsoft.com/office/drawing/2014/main" id="{1CBFD4BF-3874-4FCC-AC79-0AF1B179A0F9}"/>
              </a:ext>
            </a:extLst>
          </p:cNvPr>
          <p:cNvCxnSpPr>
            <a:cxnSpLocks/>
          </p:cNvCxnSpPr>
          <p:nvPr/>
        </p:nvCxnSpPr>
        <p:spPr>
          <a:xfrm flipV="1">
            <a:off x="5743353" y="1831843"/>
            <a:ext cx="1899537" cy="3527807"/>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5FCDBB8-5D11-401F-AAC3-A434B905F13F}"/>
              </a:ext>
            </a:extLst>
          </p:cNvPr>
          <p:cNvCxnSpPr/>
          <p:nvPr/>
        </p:nvCxnSpPr>
        <p:spPr>
          <a:xfrm>
            <a:off x="6215484" y="6222029"/>
            <a:ext cx="4545281"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B83C70-316D-4035-9A46-33780D5322E2}"/>
              </a:ext>
            </a:extLst>
          </p:cNvPr>
          <p:cNvSpPr txBox="1"/>
          <p:nvPr/>
        </p:nvSpPr>
        <p:spPr>
          <a:xfrm>
            <a:off x="8147309" y="1607342"/>
            <a:ext cx="910698" cy="318100"/>
          </a:xfrm>
          <a:prstGeom prst="rect">
            <a:avLst/>
          </a:prstGeom>
          <a:noFill/>
        </p:spPr>
        <p:txBody>
          <a:bodyPr wrap="none" rtlCol="0">
            <a:spAutoFit/>
          </a:bodyPr>
          <a:lstStyle/>
          <a:p>
            <a:pPr algn="ctr" defTabSz="914377">
              <a:defRPr/>
            </a:pPr>
            <a:r>
              <a:rPr lang="en-CA" sz="1467" b="1"/>
              <a:t>Thoughts</a:t>
            </a:r>
          </a:p>
        </p:txBody>
      </p:sp>
      <p:sp>
        <p:nvSpPr>
          <p:cNvPr id="18" name="TextBox 17">
            <a:extLst>
              <a:ext uri="{FF2B5EF4-FFF2-40B4-BE49-F238E27FC236}">
                <a16:creationId xmlns:a16="http://schemas.microsoft.com/office/drawing/2014/main" id="{E44EE705-D4F6-4E5D-837D-505F9406EB64}"/>
              </a:ext>
            </a:extLst>
          </p:cNvPr>
          <p:cNvSpPr txBox="1"/>
          <p:nvPr/>
        </p:nvSpPr>
        <p:spPr>
          <a:xfrm>
            <a:off x="5147100" y="5610006"/>
            <a:ext cx="816698" cy="318100"/>
          </a:xfrm>
          <a:prstGeom prst="rect">
            <a:avLst/>
          </a:prstGeom>
          <a:noFill/>
        </p:spPr>
        <p:txBody>
          <a:bodyPr wrap="none" rtlCol="0">
            <a:spAutoFit/>
          </a:bodyPr>
          <a:lstStyle/>
          <a:p>
            <a:pPr defTabSz="914377">
              <a:defRPr/>
            </a:pPr>
            <a:r>
              <a:rPr lang="en-CA" sz="1467" b="1"/>
              <a:t>Feelings</a:t>
            </a:r>
          </a:p>
        </p:txBody>
      </p:sp>
      <p:sp>
        <p:nvSpPr>
          <p:cNvPr id="19" name="TextBox 18">
            <a:extLst>
              <a:ext uri="{FF2B5EF4-FFF2-40B4-BE49-F238E27FC236}">
                <a16:creationId xmlns:a16="http://schemas.microsoft.com/office/drawing/2014/main" id="{144640E6-2584-458A-9DC1-00BE372C9CA6}"/>
              </a:ext>
            </a:extLst>
          </p:cNvPr>
          <p:cNvSpPr txBox="1"/>
          <p:nvPr/>
        </p:nvSpPr>
        <p:spPr>
          <a:xfrm>
            <a:off x="10452572" y="5610006"/>
            <a:ext cx="981872" cy="318100"/>
          </a:xfrm>
          <a:prstGeom prst="rect">
            <a:avLst/>
          </a:prstGeom>
          <a:noFill/>
        </p:spPr>
        <p:txBody>
          <a:bodyPr wrap="none" rtlCol="0">
            <a:spAutoFit/>
          </a:bodyPr>
          <a:lstStyle/>
          <a:p>
            <a:pPr defTabSz="914377">
              <a:defRPr/>
            </a:pPr>
            <a:r>
              <a:rPr lang="en-CA" sz="1467" b="1"/>
              <a:t>Behaviour</a:t>
            </a:r>
          </a:p>
        </p:txBody>
      </p:sp>
      <p:cxnSp>
        <p:nvCxnSpPr>
          <p:cNvPr id="20" name="Straight Arrow Connector 19">
            <a:extLst>
              <a:ext uri="{FF2B5EF4-FFF2-40B4-BE49-F238E27FC236}">
                <a16:creationId xmlns:a16="http://schemas.microsoft.com/office/drawing/2014/main" id="{CCF0251C-770D-41F5-BA67-D48E05F2244C}"/>
              </a:ext>
            </a:extLst>
          </p:cNvPr>
          <p:cNvCxnSpPr>
            <a:cxnSpLocks/>
          </p:cNvCxnSpPr>
          <p:nvPr/>
        </p:nvCxnSpPr>
        <p:spPr>
          <a:xfrm flipH="1" flipV="1">
            <a:off x="9454264" y="1831843"/>
            <a:ext cx="1899537" cy="3527807"/>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5CB3292-F0FC-488B-8322-6B0B51A3D411}"/>
              </a:ext>
            </a:extLst>
          </p:cNvPr>
          <p:cNvSpPr txBox="1"/>
          <p:nvPr/>
        </p:nvSpPr>
        <p:spPr>
          <a:xfrm>
            <a:off x="6247605" y="4631059"/>
            <a:ext cx="4601944" cy="666977"/>
          </a:xfrm>
          <a:prstGeom prst="rect">
            <a:avLst/>
          </a:prstGeom>
          <a:solidFill>
            <a:schemeClr val="bg1">
              <a:alpha val="89000"/>
            </a:schemeClr>
          </a:solidFill>
          <a:ln>
            <a:solidFill>
              <a:schemeClr val="tx1"/>
            </a:solidFill>
          </a:ln>
        </p:spPr>
        <p:txBody>
          <a:bodyPr wrap="square" rtlCol="0">
            <a:spAutoFit/>
          </a:bodyPr>
          <a:lstStyle/>
          <a:p>
            <a:pPr algn="ctr" defTabSz="914377">
              <a:defRPr/>
            </a:pPr>
            <a:r>
              <a:rPr lang="en-CA" sz="1867" b="1">
                <a:solidFill>
                  <a:schemeClr val="accent1"/>
                </a:solidFill>
              </a:rPr>
              <a:t>Behavioral interventions </a:t>
            </a:r>
            <a:r>
              <a:rPr lang="en-CA" sz="1867"/>
              <a:t>empower sustainable behaviors in controlling eating</a:t>
            </a:r>
          </a:p>
        </p:txBody>
      </p:sp>
      <p:pic>
        <p:nvPicPr>
          <p:cNvPr id="23" name="Graphic 22" descr="Brain with solid fill">
            <a:extLst>
              <a:ext uri="{FF2B5EF4-FFF2-40B4-BE49-F238E27FC236}">
                <a16:creationId xmlns:a16="http://schemas.microsoft.com/office/drawing/2014/main" id="{EF9B467D-F598-4167-9A5E-78E539ADB0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17924" y="2194447"/>
            <a:ext cx="2461307" cy="2461307"/>
          </a:xfrm>
          <a:prstGeom prst="rect">
            <a:avLst/>
          </a:prstGeom>
        </p:spPr>
      </p:pic>
    </p:spTree>
    <p:extLst>
      <p:ext uri="{BB962C8B-B14F-4D97-AF65-F5344CB8AC3E}">
        <p14:creationId xmlns:p14="http://schemas.microsoft.com/office/powerpoint/2010/main" val="3590681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1" ma:contentTypeDescription="Create a new document." ma:contentTypeScope="" ma:versionID="10fa36ee88363bc1646bb29e74dac4d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1741bc621ef1549e1f93a405355e95df"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Stephanie Bedasse</DisplayName>
        <AccountId>639</AccountId>
        <AccountType/>
      </UserInfo>
      <UserInfo>
        <DisplayName>Nikta Tamashekan</DisplayName>
        <AccountId>906</AccountId>
        <AccountType/>
      </UserInfo>
      <UserInfo>
        <DisplayName>Elisha Shin</DisplayName>
        <AccountId>2112</AccountId>
        <AccountType/>
      </UserInfo>
      <UserInfo>
        <DisplayName>Carolyn Whiting</DisplayName>
        <AccountId>58</AccountId>
        <AccountType/>
      </UserInfo>
      <UserInfo>
        <DisplayName>O'Llenecia Walker</DisplayName>
        <AccountId>3596</AccountId>
        <AccountType/>
      </UserInfo>
    </SharedWithUsers>
  </documentManagement>
</p:properties>
</file>

<file path=customXml/itemProps1.xml><?xml version="1.0" encoding="utf-8"?>
<ds:datastoreItem xmlns:ds="http://schemas.openxmlformats.org/officeDocument/2006/customXml" ds:itemID="{785C16BE-AE20-461C-823C-21AAC81B6E7A}">
  <ds:schemaRefs>
    <ds:schemaRef ds:uri="http://schemas.microsoft.com/sharepoint/v3/contenttype/forms"/>
  </ds:schemaRefs>
</ds:datastoreItem>
</file>

<file path=customXml/itemProps2.xml><?xml version="1.0" encoding="utf-8"?>
<ds:datastoreItem xmlns:ds="http://schemas.openxmlformats.org/officeDocument/2006/customXml" ds:itemID="{59CBF40C-4461-4199-8885-50714DAF5C55}">
  <ds:schemaRefs>
    <ds:schemaRef ds:uri="1ff868c5-2c61-4494-a6ef-a5fad2181b1a"/>
    <ds:schemaRef ds:uri="40bcddbf-5152-4ba4-91ea-bc5d864a0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14CADF-0197-42EE-B0B4-EE1F66435911}">
  <ds:schemaRefs>
    <ds:schemaRef ds:uri="http://purl.org/dc/elements/1.1/"/>
    <ds:schemaRef ds:uri="http://schemas.microsoft.com/office/2006/metadata/properties"/>
    <ds:schemaRef ds:uri="1ff868c5-2c61-4494-a6ef-a5fad2181b1a"/>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dcmitype/"/>
    <ds:schemaRef ds:uri="40bcddbf-5152-4ba4-91ea-bc5d864a028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TotalTime>
  <Words>2420</Words>
  <Application>Microsoft Office PowerPoint</Application>
  <PresentationFormat>Widescreen</PresentationFormat>
  <Paragraphs>298</Paragraphs>
  <Slides>23</Slides>
  <Notes>21</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FORWARD Master Template</vt:lpstr>
      <vt:lpstr>1_Office Theme</vt:lpstr>
      <vt:lpstr>PowerPoint Presentation</vt:lpstr>
      <vt:lpstr>Pathophysiology of Obesity: Appetite Regulation and Metabolic Adaptation</vt:lpstr>
      <vt:lpstr>PowerPoint Presentation</vt:lpstr>
      <vt:lpstr>Learning outcomes</vt:lpstr>
      <vt:lpstr>Body weight regulation Historic perception1–3 </vt:lpstr>
      <vt:lpstr>Body weight regulation Holistic view1–6</vt:lpstr>
      <vt:lpstr>Role of the brain in appetite regulation</vt:lpstr>
      <vt:lpstr>Role of the brain in appetite regulation</vt:lpstr>
      <vt:lpstr>Role of the brain in appetite regulation</vt:lpstr>
      <vt:lpstr>Hormonal appetite signaling</vt:lpstr>
      <vt:lpstr>Hormonal appetite signaling1–6</vt:lpstr>
      <vt:lpstr>Neuronal appetite signaling</vt:lpstr>
      <vt:lpstr>Dysregulation of appetite and energy homeostasis</vt:lpstr>
      <vt:lpstr>Summary of appetite signaling</vt:lpstr>
      <vt:lpstr>Weight loss and maintenance is challenging</vt:lpstr>
      <vt:lpstr>Physiological responses to weight loss favor weight regain1–3 </vt:lpstr>
      <vt:lpstr>Weight regain is common after diet-based weight loss intervention</vt:lpstr>
      <vt:lpstr>Postprandial hormonal changes to diet-based weight loss</vt:lpstr>
      <vt:lpstr>Persistent metabolic adaption following “The Biggest Loser®” competition</vt:lpstr>
      <vt:lpstr>Clinical impact of weight regain Longitudinal Assessment of Bariatric Surgery (LABS) cohort</vt:lpstr>
      <vt:lpstr>Key takeaways</vt:lpstr>
      <vt:lpstr>Assessments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 of Obesity</dc:title>
  <dc:creator>O'Llenecia Walker</dc:creator>
  <cp:lastModifiedBy>Elisha Shin</cp:lastModifiedBy>
  <cp:revision>7</cp:revision>
  <dcterms:created xsi:type="dcterms:W3CDTF">2022-03-14T20:39:25Z</dcterms:created>
  <dcterms:modified xsi:type="dcterms:W3CDTF">2023-04-18T20:37:17Z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