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2"/>
  </p:notesMasterIdLst>
  <p:sldIdLst>
    <p:sldId id="277" r:id="rId6"/>
    <p:sldId id="256" r:id="rId7"/>
    <p:sldId id="2134804953" r:id="rId8"/>
    <p:sldId id="257" r:id="rId9"/>
    <p:sldId id="5991" r:id="rId10"/>
    <p:sldId id="5956" r:id="rId11"/>
    <p:sldId id="5982" r:id="rId12"/>
    <p:sldId id="5983" r:id="rId13"/>
    <p:sldId id="5984" r:id="rId14"/>
    <p:sldId id="5985" r:id="rId15"/>
    <p:sldId id="5986" r:id="rId16"/>
    <p:sldId id="5987" r:id="rId17"/>
    <p:sldId id="5988" r:id="rId18"/>
    <p:sldId id="5989" r:id="rId19"/>
    <p:sldId id="5990" r:id="rId20"/>
    <p:sldId id="213480495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13D9C-5349-4E0E-9123-9E385B4FC9CB}">
          <p14:sldIdLst>
            <p14:sldId id="277"/>
            <p14:sldId id="256"/>
            <p14:sldId id="2134804953"/>
            <p14:sldId id="257"/>
            <p14:sldId id="5991"/>
          </p14:sldIdLst>
        </p14:section>
        <p14:section name="Case studies" id="{A78AA130-72A2-45BD-952B-02D13D63386B}">
          <p14:sldIdLst>
            <p14:sldId id="5956"/>
            <p14:sldId id="5982"/>
            <p14:sldId id="5983"/>
            <p14:sldId id="5984"/>
            <p14:sldId id="5985"/>
            <p14:sldId id="5986"/>
            <p14:sldId id="5987"/>
            <p14:sldId id="5988"/>
            <p14:sldId id="5989"/>
            <p14:sldId id="5990"/>
          </p14:sldIdLst>
        </p14:section>
        <p14:section name="Survey" id="{0072859D-0F03-4F6D-8909-EA6E72AD8FD4}">
          <p14:sldIdLst>
            <p14:sldId id="2134804952"/>
          </p14:sldIdLst>
        </p14:section>
      </p14:sectionLst>
    </p:ext>
    <p:ext uri="{EFAFB233-063F-42B5-8137-9DF3F51BA10A}">
      <p15:sldGuideLst xmlns:p15="http://schemas.microsoft.com/office/powerpoint/2012/main">
        <p15:guide id="1" orient="horz" pos="1200" userDrawn="1">
          <p15:clr>
            <a:srgbClr val="A4A3A4"/>
          </p15:clr>
        </p15:guide>
        <p15:guide id="2" pos="3500" userDrawn="1">
          <p15:clr>
            <a:srgbClr val="A4A3A4"/>
          </p15:clr>
        </p15:guide>
        <p15:guide id="3" pos="600" userDrawn="1">
          <p15:clr>
            <a:srgbClr val="A4A3A4"/>
          </p15:clr>
        </p15:guide>
        <p15:guide id="4" orient="horz" pos="2592" userDrawn="1">
          <p15:clr>
            <a:srgbClr val="A4A3A4"/>
          </p15:clr>
        </p15:guide>
        <p15:guide id="5" pos="710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473D5053-9AFB-3D66-95E5-FC4E6E84D316}" name="cornier@musc.edu" initials="co" userId="S::urn:spo:guest#cornier@musc.edu::" providerId="AD"/>
  <p188:author id="{68050096-EF50-AAD9-D5EA-22BBBF4B54E0}" name="butschw@ccf.org" initials="bu" userId="S::urn:spo:guest#butschw@ccf.org::" providerId="AD"/>
  <p188:author id="{DBC5319F-8119-722E-99E2-C96E7E0C77CE}" name="Nikta Tamashekan" initials="NT" userId="Nikta Tamashekan" providerId="None"/>
  <p188:author id="{4C9919B6-A2E7-E473-63DF-0EB4F88DBC12}" name="BRSZ (Gabriel Smolarz)" initials="B(S" userId="S::BrSz@novonordisk.com::0bb70a97-6657-4730-aa20-f334c76ea336" providerId="AD"/>
  <p188:author id="{C38856D3-27A9-77F2-4676-840C3EB4FE90}" name="jtir@novonordisk.com" initials="jt" userId="S::urn:spo:guest#jtir@novonordisk.com::" providerId="AD"/>
  <p188:author id="{5934C7ED-3D62-1BDB-3D58-E1AAC1B9813E}" name="Vaunell Itaas" initials="VI" userId="S::vitaas@sixdegreesmed.com::fc1ad7b3-3d6f-4aa1-a924-230b5494a6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kta Tamashekan" initials="NT" lastIdx="8" clrIdx="0">
    <p:extLst>
      <p:ext uri="{19B8F6BF-5375-455C-9EA6-DF929625EA0E}">
        <p15:presenceInfo xmlns:p15="http://schemas.microsoft.com/office/powerpoint/2012/main" userId="Nikta Tamashekan" providerId="None"/>
      </p:ext>
    </p:extLst>
  </p:cmAuthor>
  <p:cmAuthor id="2" name="Vaunell Itaas" initials="VI" lastIdx="6" clrIdx="1">
    <p:extLst>
      <p:ext uri="{19B8F6BF-5375-455C-9EA6-DF929625EA0E}">
        <p15:presenceInfo xmlns:p15="http://schemas.microsoft.com/office/powerpoint/2012/main" userId="S::vitaas@sixdegreesmed.com::fc1ad7b3-3d6f-4aa1-a924-230b5494a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4B64A-DA19-44CD-8D4F-9E930FCBF99E}" v="1" dt="2023-04-13T20:33:31.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79" autoAdjust="0"/>
  </p:normalViewPr>
  <p:slideViewPr>
    <p:cSldViewPr snapToGrid="0">
      <p:cViewPr varScale="1">
        <p:scale>
          <a:sx n="89" d="100"/>
          <a:sy n="89" d="100"/>
        </p:scale>
        <p:origin x="1398" y="90"/>
      </p:cViewPr>
      <p:guideLst>
        <p:guide orient="horz" pos="1200"/>
        <p:guide pos="3500"/>
        <p:guide pos="600"/>
        <p:guide orient="horz" pos="2592"/>
        <p:guide pos="71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70F1-93CE-4C20-B563-F7EC8B0C7C1C}" type="datetimeFigureOut">
              <a:rPr lang="en-CA" smtClean="0"/>
              <a:t>2023-04-13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4DDC7-2F50-4571-9AB8-928769F1430B}" type="slidenum">
              <a:rPr lang="en-CA" smtClean="0"/>
              <a:t>‹#›</a:t>
            </a:fld>
            <a:endParaRPr lang="en-CA"/>
          </a:p>
        </p:txBody>
      </p:sp>
    </p:spTree>
    <p:extLst>
      <p:ext uri="{BB962C8B-B14F-4D97-AF65-F5344CB8AC3E}">
        <p14:creationId xmlns:p14="http://schemas.microsoft.com/office/powerpoint/2010/main" val="270119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14</a:t>
            </a:fld>
            <a:endParaRPr lang="en-CA"/>
          </a:p>
        </p:txBody>
      </p:sp>
    </p:spTree>
    <p:extLst>
      <p:ext uri="{BB962C8B-B14F-4D97-AF65-F5344CB8AC3E}">
        <p14:creationId xmlns:p14="http://schemas.microsoft.com/office/powerpoint/2010/main" val="97342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e </a:t>
            </a:r>
          </a:p>
          <a:p>
            <a:pPr marL="228600" indent="-228600">
              <a:buAutoNum type="arabicPeriod"/>
            </a:pPr>
            <a:r>
              <a:rPr lang="en-US" dirty="0"/>
              <a:t>d (Module 11; other options are not dietary interventions</a:t>
            </a:r>
            <a:r>
              <a:rPr lang="en-US" baseline="0" dirty="0"/>
              <a:t>)</a:t>
            </a:r>
            <a:endParaRPr lang="en-US" dirty="0"/>
          </a:p>
          <a:p>
            <a:pPr marL="228600" indent="-228600">
              <a:buAutoNum type="arabicPeriod"/>
            </a:pPr>
            <a:r>
              <a:rPr lang="en-US" dirty="0"/>
              <a:t>c (Module 11, Slides 16-19; Eating together is recommended, but watching television while eating should be avoided)</a:t>
            </a:r>
          </a:p>
          <a:p>
            <a:pPr marL="228600" indent="-228600">
              <a:buAutoNum type="arabicPeriod"/>
            </a:pPr>
            <a:r>
              <a:rPr lang="en-US" dirty="0"/>
              <a:t>a (OSA is associated with cognitive, behavioral, and functional deficits in young children)</a:t>
            </a:r>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15</a:t>
            </a:fld>
            <a:endParaRPr lang="en-CA"/>
          </a:p>
        </p:txBody>
      </p:sp>
    </p:spTree>
    <p:extLst>
      <p:ext uri="{BB962C8B-B14F-4D97-AF65-F5344CB8AC3E}">
        <p14:creationId xmlns:p14="http://schemas.microsoft.com/office/powerpoint/2010/main" val="213432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6</a:t>
            </a:fld>
            <a:endParaRPr lang="en-CA"/>
          </a:p>
        </p:txBody>
      </p:sp>
    </p:spTree>
    <p:extLst>
      <p:ext uri="{BB962C8B-B14F-4D97-AF65-F5344CB8AC3E}">
        <p14:creationId xmlns:p14="http://schemas.microsoft.com/office/powerpoint/2010/main" val="264036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c (Module 7, Slide 3 and 6; Class I with BMI ≥30 and &lt;35, Stage 0 since Medical, Mental, and Functional complications are absent</a:t>
            </a:r>
          </a:p>
          <a:p>
            <a:pPr marL="228600" indent="-228600">
              <a:buAutoNum type="arabicPeriod"/>
            </a:pPr>
            <a:r>
              <a:rPr lang="en-US" dirty="0"/>
              <a:t>a (Module 7, Slide 7; True, cyproheptadine can cause weight gain )</a:t>
            </a:r>
          </a:p>
          <a:p>
            <a:pPr marL="228600" indent="-228600">
              <a:buAutoNum type="arabicPeriod"/>
            </a:pPr>
            <a:r>
              <a:rPr lang="en-US" dirty="0"/>
              <a:t>d (Module 8; Meal plans and weight loss medications are available options. Bariatric surgery is only recommended for </a:t>
            </a:r>
            <a:r>
              <a:rPr lang="en-US" sz="1200" b="0" dirty="0">
                <a:solidFill>
                  <a:schemeClr val="bg1"/>
                </a:solidFill>
                <a:latin typeface="+mn-lt"/>
              </a:rPr>
              <a:t>BMI</a:t>
            </a:r>
            <a:r>
              <a:rPr lang="en-US" sz="1200" b="0" baseline="0" dirty="0">
                <a:solidFill>
                  <a:schemeClr val="bg1"/>
                </a:solidFill>
                <a:latin typeface="+mn-lt"/>
              </a:rPr>
              <a:t> </a:t>
            </a:r>
            <a:r>
              <a:rPr lang="en-US" sz="1200" dirty="0">
                <a:solidFill>
                  <a:schemeClr val="bg1"/>
                </a:solidFill>
                <a:latin typeface="+mn-lt"/>
              </a:rPr>
              <a:t>≥35</a:t>
            </a:r>
            <a:r>
              <a:rPr lang="en-US" dirty="0"/>
              <a:t>)</a:t>
            </a:r>
            <a:endParaRPr lang="en-US" b="1" dirty="0">
              <a:highlight>
                <a:srgbClr val="FFFF00"/>
              </a:highlight>
            </a:endParaRPr>
          </a:p>
          <a:p>
            <a:pPr marL="228600" indent="-228600">
              <a:buAutoNum type="arabicPeriod"/>
            </a:pPr>
            <a:r>
              <a:rPr lang="en-US" dirty="0"/>
              <a:t>a (Module 8; slide 8; a is the only correct answer)</a:t>
            </a:r>
          </a:p>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7</a:t>
            </a:fld>
            <a:endParaRPr lang="en-CA"/>
          </a:p>
        </p:txBody>
      </p:sp>
    </p:spTree>
    <p:extLst>
      <p:ext uri="{BB962C8B-B14F-4D97-AF65-F5344CB8AC3E}">
        <p14:creationId xmlns:p14="http://schemas.microsoft.com/office/powerpoint/2010/main" val="400116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8</a:t>
            </a:fld>
            <a:endParaRPr lang="en-CA"/>
          </a:p>
        </p:txBody>
      </p:sp>
    </p:spTree>
    <p:extLst>
      <p:ext uri="{BB962C8B-B14F-4D97-AF65-F5344CB8AC3E}">
        <p14:creationId xmlns:p14="http://schemas.microsoft.com/office/powerpoint/2010/main" val="13427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c (Module 5, Slide 6; Other answers show lack of empathy for the patient and use insensitive, threatening language)</a:t>
            </a:r>
          </a:p>
          <a:p>
            <a:pPr marL="228600" indent="-228600">
              <a:buAutoNum type="arabicPeriod"/>
            </a:pPr>
            <a:r>
              <a:rPr lang="en-US" b="0" dirty="0"/>
              <a:t>a</a:t>
            </a:r>
          </a:p>
          <a:p>
            <a:pPr marL="228600" indent="-228600">
              <a:buAutoNum type="arabicPeriod"/>
            </a:pPr>
            <a:r>
              <a:rPr lang="en-US" dirty="0"/>
              <a:t>e (Module 7, Slide 12, 13; all of the above)</a:t>
            </a:r>
          </a:p>
          <a:p>
            <a:pPr marL="228600" indent="-228600">
              <a:buAutoNum type="arabicPeriod"/>
            </a:pPr>
            <a:r>
              <a:rPr lang="en-US" dirty="0"/>
              <a:t>b (Module 7, Slide 6; Behavior therapy on nutritional timing and content is recommended for night-eating syndrome)</a:t>
            </a:r>
          </a:p>
          <a:p>
            <a:pPr marL="228600" indent="-228600">
              <a:buAutoNum type="arabicPeriod"/>
            </a:pPr>
            <a:endParaRPr lang="en-US" dirty="0"/>
          </a:p>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9</a:t>
            </a:fld>
            <a:endParaRPr lang="en-CA"/>
          </a:p>
        </p:txBody>
      </p:sp>
    </p:spTree>
    <p:extLst>
      <p:ext uri="{BB962C8B-B14F-4D97-AF65-F5344CB8AC3E}">
        <p14:creationId xmlns:p14="http://schemas.microsoft.com/office/powerpoint/2010/main" val="3928121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10</a:t>
            </a:fld>
            <a:endParaRPr lang="en-CA"/>
          </a:p>
        </p:txBody>
      </p:sp>
    </p:spTree>
    <p:extLst>
      <p:ext uri="{BB962C8B-B14F-4D97-AF65-F5344CB8AC3E}">
        <p14:creationId xmlns:p14="http://schemas.microsoft.com/office/powerpoint/2010/main" val="265429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 (Module 2, Slide 14; GLP-1 decreases)</a:t>
            </a:r>
          </a:p>
          <a:p>
            <a:pPr marL="228600" indent="-228600">
              <a:buAutoNum type="arabicPeriod"/>
            </a:pPr>
            <a:r>
              <a:rPr lang="en-US" dirty="0"/>
              <a:t>c (Module 10, Slide 12; all of the above are relevant)</a:t>
            </a:r>
          </a:p>
          <a:p>
            <a:pPr marL="228600" indent="-228600">
              <a:buAutoNum type="arabicPeriod"/>
            </a:pPr>
            <a:r>
              <a:rPr lang="en-US" dirty="0"/>
              <a:t>e (Since interventions with medication do not currently work, considering bariatric and metabolic surgery is an option and to more broadly discuss next steps)</a:t>
            </a:r>
            <a:endParaRPr lang="en-US" b="0" dirty="0"/>
          </a:p>
          <a:p>
            <a:pPr marL="228600" indent="-228600">
              <a:buAutoNum type="arabicPeriod"/>
            </a:pPr>
            <a:r>
              <a:rPr lang="en-US" dirty="0"/>
              <a:t>a (Module 10, Slide 4; decreased in sugary food intake is not a potential mechanism)</a:t>
            </a:r>
          </a:p>
          <a:p>
            <a:pPr marL="228600" indent="-228600">
              <a:buAutoNum type="arabicPeriod"/>
            </a:pPr>
            <a:endParaRPr lang="en-US" dirty="0"/>
          </a:p>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11</a:t>
            </a:fld>
            <a:endParaRPr lang="en-CA"/>
          </a:p>
        </p:txBody>
      </p:sp>
    </p:spTree>
    <p:extLst>
      <p:ext uri="{BB962C8B-B14F-4D97-AF65-F5344CB8AC3E}">
        <p14:creationId xmlns:p14="http://schemas.microsoft.com/office/powerpoint/2010/main" val="372154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12</a:t>
            </a:fld>
            <a:endParaRPr lang="en-CA"/>
          </a:p>
        </p:txBody>
      </p:sp>
    </p:spTree>
    <p:extLst>
      <p:ext uri="{BB962C8B-B14F-4D97-AF65-F5344CB8AC3E}">
        <p14:creationId xmlns:p14="http://schemas.microsoft.com/office/powerpoint/2010/main" val="244800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c (Module 7, Slide 3 and 6; Class III with BMI ≥40, Stage 3 since patient has significant obesity-related end-organ damage, and functional limitations)</a:t>
            </a:r>
          </a:p>
          <a:p>
            <a:pPr marL="228600" indent="-228600">
              <a:buAutoNum type="arabicPeriod"/>
            </a:pPr>
            <a:r>
              <a:rPr lang="en-US" dirty="0"/>
              <a:t>b (Module 4 and 5; using language of “morbid obesity” is an example of weight stigma</a:t>
            </a:r>
            <a:r>
              <a:rPr lang="en-US" baseline="0" dirty="0"/>
              <a:t>)</a:t>
            </a:r>
            <a:endParaRPr lang="en-US" dirty="0"/>
          </a:p>
          <a:p>
            <a:pPr marL="228600" indent="-228600">
              <a:buAutoNum type="arabicPeriod"/>
            </a:pPr>
            <a:r>
              <a:rPr lang="en-US" dirty="0"/>
              <a:t>e</a:t>
            </a:r>
          </a:p>
          <a:p>
            <a:pPr marL="228600" indent="-228600">
              <a:buAutoNum type="arabicPeriod"/>
            </a:pPr>
            <a:r>
              <a:rPr lang="en-US" dirty="0"/>
              <a:t>d</a:t>
            </a:r>
            <a:endParaRPr lang="en-GB" dirty="0"/>
          </a:p>
        </p:txBody>
      </p:sp>
      <p:sp>
        <p:nvSpPr>
          <p:cNvPr id="4" name="Slide Number Placeholder 3"/>
          <p:cNvSpPr>
            <a:spLocks noGrp="1"/>
          </p:cNvSpPr>
          <p:nvPr>
            <p:ph type="sldNum" sz="quarter" idx="5"/>
          </p:nvPr>
        </p:nvSpPr>
        <p:spPr/>
        <p:txBody>
          <a:bodyPr/>
          <a:lstStyle/>
          <a:p>
            <a:fld id="{4C24DDC7-2F50-4571-9AB8-928769F1430B}" type="slidenum">
              <a:rPr lang="en-CA" smtClean="0"/>
              <a:t>13</a:t>
            </a:fld>
            <a:endParaRPr lang="en-CA"/>
          </a:p>
        </p:txBody>
      </p:sp>
    </p:spTree>
    <p:extLst>
      <p:ext uri="{BB962C8B-B14F-4D97-AF65-F5344CB8AC3E}">
        <p14:creationId xmlns:p14="http://schemas.microsoft.com/office/powerpoint/2010/main" val="152523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1C9-C68F-188B-DE8C-00E0C6956E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B32C835-67AB-0CFF-D13D-6E47A9F0A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0FC04C-76CB-FCEB-4A34-1ECF37B86436}"/>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537A5DF1-389B-10CF-C5FC-D17AE791A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65A670-DB1A-8905-807E-2F8ADDA6D0B2}"/>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422583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898-9193-ABAB-5FC2-BD5F0C93B09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E8DBEAC-1E7B-B36D-A189-A9135D233E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97DEE3-BB2D-4728-A7F0-C6EDE5C47A21}"/>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63E3C60B-D212-959F-1BFA-6CEDC1291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7F51E2-E69F-4DC7-3A10-C904804F62D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91563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43D27-40D0-EEB6-2C73-AECE42BA1D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1B24679-A4E5-E039-1A91-4FCFC0DA0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D03C33-21EA-05C9-81D1-B948D8A94B0E}"/>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958EC2BB-585C-D5F1-60EE-6638F71AE5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491AE-E712-01C0-9F7C-256F41674E0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36468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430835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1528373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334342771"/>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47646346"/>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406055504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240976124"/>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14301471"/>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54223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E787-34D2-DDEC-A143-EF863845A93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7B7DBF-1AB2-254A-E5D2-F7865C6BD2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40285F4-65D2-235D-BE11-AA2B6CE56458}"/>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5082CCFD-5DA9-B8F3-F7E5-2765F4E0852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923E8B-D297-863F-6CE9-DD6BE575907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71191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145136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93564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12032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080163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19628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1637702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585047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13 April 2023</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790272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A6A-F17F-E4AD-97AA-D91CE343C3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C1DBD3C-EA78-E74E-49B2-B39BBACF8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91476A-806D-DB9E-642E-AA5DE27680F2}"/>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EE2FAC48-8360-52A6-9575-CC01AF29194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836406-110B-3536-4483-6E765F99A825}"/>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83703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580-D4FF-55D6-C33D-10E480FC0D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985C16F-3740-7CDE-8BE8-67E448605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F7B498-E752-C601-3844-734808A6B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17F0B8A-ABF7-577A-31BB-CB307EDFF966}"/>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6" name="Footer Placeholder 5">
            <a:extLst>
              <a:ext uri="{FF2B5EF4-FFF2-40B4-BE49-F238E27FC236}">
                <a16:creationId xmlns:a16="http://schemas.microsoft.com/office/drawing/2014/main" id="{6E9438FE-6D64-CBB9-B1EB-1CA445DDCE5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263CD7-F9D8-F7C8-06C1-638179EF85E8}"/>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351700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BA2F8-6D47-E309-4003-B933067CC5B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DB211-F863-B617-9186-AC552D5C0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A45A0-4ECD-DF4D-31D2-68855F61B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FC09360-65A9-02FA-E59E-B1E1CCFD3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BB925-2654-E06C-5640-09C04D3F77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83195AC-5EB9-C82B-60C2-B4AB391BC9DE}"/>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8" name="Footer Placeholder 7">
            <a:extLst>
              <a:ext uri="{FF2B5EF4-FFF2-40B4-BE49-F238E27FC236}">
                <a16:creationId xmlns:a16="http://schemas.microsoft.com/office/drawing/2014/main" id="{F55435AE-91D7-8DCC-F085-0504E65D8A6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2ECCC70-7213-7F30-7820-5844C0F760A7}"/>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2288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E6E6-479A-84B5-F1B0-374630BED7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DCB9305-4CB8-4FC6-EFE3-2164011F33C4}"/>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4" name="Footer Placeholder 3">
            <a:extLst>
              <a:ext uri="{FF2B5EF4-FFF2-40B4-BE49-F238E27FC236}">
                <a16:creationId xmlns:a16="http://schemas.microsoft.com/office/drawing/2014/main" id="{21243D01-F579-9B8A-7AB7-15CBFFD2F6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40D7D20-2B08-F23F-215D-22ABFB6CFD9C}"/>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90257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039C0-6001-FDEC-45B6-7F993D49B554}"/>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3" name="Footer Placeholder 2">
            <a:extLst>
              <a:ext uri="{FF2B5EF4-FFF2-40B4-BE49-F238E27FC236}">
                <a16:creationId xmlns:a16="http://schemas.microsoft.com/office/drawing/2014/main" id="{7DA20854-4B1C-75F6-BD16-FFC4C88653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988BD21-3C98-3F10-CB1F-05BB7D3BC5B9}"/>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11966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D0C2-7AB0-3C16-F297-2B8584C0B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70A11E-4482-CBD5-61DA-5D3F711D0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BE45B17-F196-1895-2B80-B1CB6A4D0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B7DC7-BFB3-13AB-79D7-EBD326D2E8EB}"/>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6" name="Footer Placeholder 5">
            <a:extLst>
              <a:ext uri="{FF2B5EF4-FFF2-40B4-BE49-F238E27FC236}">
                <a16:creationId xmlns:a16="http://schemas.microsoft.com/office/drawing/2014/main" id="{6AFEFAF8-7EAA-BDB0-9477-F8FD241AA8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0F085C-64EE-9874-3C1C-60AE168630D6}"/>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75335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0781-6982-C3AE-7E08-0FF6F3D0F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BF5D369-6D32-2605-67C6-3C4229B5E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EFB6868-FB9E-4DE5-91C9-9C5FEAB05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0677A-B394-BA4C-6D47-45BAEEC7D11D}"/>
              </a:ext>
            </a:extLst>
          </p:cNvPr>
          <p:cNvSpPr>
            <a:spLocks noGrp="1"/>
          </p:cNvSpPr>
          <p:nvPr>
            <p:ph type="dt" sz="half" idx="10"/>
          </p:nvPr>
        </p:nvSpPr>
        <p:spPr/>
        <p:txBody>
          <a:bodyPr/>
          <a:lstStyle/>
          <a:p>
            <a:fld id="{FD42E11C-E1DE-45B9-B960-2FD01F24971F}" type="datetimeFigureOut">
              <a:rPr lang="en-CA" smtClean="0"/>
              <a:t>2023-04-13</a:t>
            </a:fld>
            <a:endParaRPr lang="en-CA"/>
          </a:p>
        </p:txBody>
      </p:sp>
      <p:sp>
        <p:nvSpPr>
          <p:cNvPr id="6" name="Footer Placeholder 5">
            <a:extLst>
              <a:ext uri="{FF2B5EF4-FFF2-40B4-BE49-F238E27FC236}">
                <a16:creationId xmlns:a16="http://schemas.microsoft.com/office/drawing/2014/main" id="{65900CF5-1258-8AE9-B8AE-0D7015C27E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B4DB4FE-A115-C6D3-0C14-C53E80E0AD4B}"/>
              </a:ext>
            </a:extLst>
          </p:cNvPr>
          <p:cNvSpPr>
            <a:spLocks noGrp="1"/>
          </p:cNvSpPr>
          <p:nvPr>
            <p:ph type="sldNum" sz="quarter" idx="12"/>
          </p:nvPr>
        </p:nvSpPr>
        <p:spPr/>
        <p:txBody>
          <a:bodyPr/>
          <a:lstStyle/>
          <a:p>
            <a:fld id="{C9BDEC1D-88EB-420B-999E-E5869F21215D}" type="slidenum">
              <a:rPr lang="en-CA" smtClean="0"/>
              <a:t>‹#›</a:t>
            </a:fld>
            <a:endParaRPr lang="en-CA"/>
          </a:p>
        </p:txBody>
      </p:sp>
    </p:spTree>
    <p:extLst>
      <p:ext uri="{BB962C8B-B14F-4D97-AF65-F5344CB8AC3E}">
        <p14:creationId xmlns:p14="http://schemas.microsoft.com/office/powerpoint/2010/main" val="28889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3.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7.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4.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2.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19.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4.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6.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0.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5.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AAEAC-F210-6201-94AA-C1B3F57F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6B5AE74-D954-E0B9-8633-F28675F25C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B9A190-894B-26E0-27B9-D3590DACD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2E11C-E1DE-45B9-B960-2FD01F24971F}" type="datetimeFigureOut">
              <a:rPr lang="en-CA" smtClean="0"/>
              <a:t>2023-04-13</a:t>
            </a:fld>
            <a:endParaRPr lang="en-CA"/>
          </a:p>
        </p:txBody>
      </p:sp>
      <p:sp>
        <p:nvSpPr>
          <p:cNvPr id="5" name="Footer Placeholder 4">
            <a:extLst>
              <a:ext uri="{FF2B5EF4-FFF2-40B4-BE49-F238E27FC236}">
                <a16:creationId xmlns:a16="http://schemas.microsoft.com/office/drawing/2014/main" id="{2FC945B4-D346-1FFD-836E-F8A11CE59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EB9801-51DF-63DE-5CF7-1F0587ABF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DEC1D-88EB-420B-999E-E5869F21215D}" type="slidenum">
              <a:rPr lang="en-CA" smtClean="0"/>
              <a:t>‹#›</a:t>
            </a:fld>
            <a:endParaRPr lang="en-CA"/>
          </a:p>
        </p:txBody>
      </p:sp>
    </p:spTree>
    <p:extLst>
      <p:ext uri="{BB962C8B-B14F-4D97-AF65-F5344CB8AC3E}">
        <p14:creationId xmlns:p14="http://schemas.microsoft.com/office/powerpoint/2010/main" val="374389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19628563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31DF5633-6838-4894-AAAD-30B095210401}"/>
              </a:ext>
            </a:extLst>
          </p:cNvPr>
          <p:cNvSpPr txBox="1">
            <a:spLocks/>
          </p:cNvSpPr>
          <p:nvPr/>
        </p:nvSpPr>
        <p:spPr>
          <a:xfrm>
            <a:off x="1084874" y="1664962"/>
            <a:ext cx="7895353" cy="2895030"/>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From </a:t>
            </a:r>
            <a:r>
              <a:rPr lang="en-US" sz="6200" b="1" dirty="0">
                <a:solidFill>
                  <a:srgbClr val="263C50"/>
                </a:solidFill>
                <a:latin typeface="Arial Nova Light"/>
              </a:rPr>
              <a:t>Theory</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 to </a:t>
            </a:r>
            <a:r>
              <a:rPr lang="en-US" sz="6200" b="1" dirty="0">
                <a:solidFill>
                  <a:srgbClr val="263C50"/>
                </a:solidFill>
                <a:latin typeface="Arial Nova Light"/>
              </a:rPr>
              <a:t>Practice</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 Treating </a:t>
            </a:r>
            <a:r>
              <a:rPr lang="en-US" sz="6200" b="1" dirty="0">
                <a:solidFill>
                  <a:srgbClr val="263C50"/>
                </a:solidFill>
                <a:latin typeface="Arial Nova Light"/>
              </a:rPr>
              <a:t>Patients</a:t>
            </a:r>
            <a:r>
              <a:rPr kumimoji="0" lang="en-US" sz="6200" b="1" i="0" u="none" strike="noStrike" kern="1200" cap="none" spc="0" normalizeH="0" baseline="0" noProof="0" dirty="0">
                <a:ln>
                  <a:noFill/>
                </a:ln>
                <a:solidFill>
                  <a:srgbClr val="263C50"/>
                </a:solidFill>
                <a:effectLst/>
                <a:uLnTx/>
                <a:uFillTx/>
                <a:latin typeface="Arial Nova Light"/>
                <a:ea typeface="+mn-ea"/>
                <a:cs typeface="+mn-cs"/>
              </a:rPr>
              <a:t> with </a:t>
            </a:r>
            <a:r>
              <a:rPr lang="en-US" sz="6200" b="1" dirty="0">
                <a:solidFill>
                  <a:srgbClr val="263C50"/>
                </a:solidFill>
                <a:latin typeface="Arial Nova Light"/>
              </a:rPr>
              <a:t>Obesity</a:t>
            </a:r>
            <a:endParaRPr kumimoji="0" lang="en-US" sz="62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329DA2D4-2126-44CE-BB81-A5DA01FBB9CF}"/>
              </a:ext>
            </a:extLst>
          </p:cNvPr>
          <p:cNvSpPr txBox="1">
            <a:spLocks/>
          </p:cNvSpPr>
          <p:nvPr/>
        </p:nvSpPr>
        <p:spPr>
          <a:xfrm>
            <a:off x="1146420" y="480246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12</a:t>
            </a:r>
          </a:p>
        </p:txBody>
      </p:sp>
    </p:spTree>
    <p:extLst>
      <p:ext uri="{BB962C8B-B14F-4D97-AF65-F5344CB8AC3E}">
        <p14:creationId xmlns:p14="http://schemas.microsoft.com/office/powerpoint/2010/main" val="297177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A57D57-FE5A-322A-B59F-BD7EBCDEDDFC}"/>
              </a:ext>
            </a:extLst>
          </p:cNvPr>
          <p:cNvSpPr/>
          <p:nvPr/>
        </p:nvSpPr>
        <p:spPr>
          <a:xfrm>
            <a:off x="920042" y="1565910"/>
            <a:ext cx="4571999" cy="4475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dirty="0"/>
              <a:t>Meet James </a:t>
            </a:r>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647998" y="6041571"/>
            <a:ext cx="11544001" cy="492429"/>
          </a:xfrm>
        </p:spPr>
        <p:txBody>
          <a:bodyPr/>
          <a:lstStyle/>
          <a:p>
            <a:endParaRPr lang="en-CA" sz="1000" i="0"/>
          </a:p>
        </p:txBody>
      </p:sp>
      <p:graphicFrame>
        <p:nvGraphicFramePr>
          <p:cNvPr id="10" name="Table 10">
            <a:extLst>
              <a:ext uri="{FF2B5EF4-FFF2-40B4-BE49-F238E27FC236}">
                <a16:creationId xmlns:a16="http://schemas.microsoft.com/office/drawing/2014/main" id="{BACD852B-3948-7C8F-4AD4-B7F7CFEDB565}"/>
              </a:ext>
            </a:extLst>
          </p:cNvPr>
          <p:cNvGraphicFramePr>
            <a:graphicFrameLocks noGrp="1"/>
          </p:cNvGraphicFramePr>
          <p:nvPr>
            <p:extLst>
              <p:ext uri="{D42A27DB-BD31-4B8C-83A1-F6EECF244321}">
                <p14:modId xmlns:p14="http://schemas.microsoft.com/office/powerpoint/2010/main" val="3098298233"/>
              </p:ext>
            </p:extLst>
          </p:nvPr>
        </p:nvGraphicFramePr>
        <p:xfrm>
          <a:off x="5573883" y="1565909"/>
          <a:ext cx="6051961" cy="4475659"/>
        </p:xfrm>
        <a:graphic>
          <a:graphicData uri="http://schemas.openxmlformats.org/drawingml/2006/table">
            <a:tbl>
              <a:tblPr firstCol="1">
                <a:tableStyleId>{5C22544A-7EE6-4342-B048-85BDC9FD1C3A}</a:tableStyleId>
              </a:tblPr>
              <a:tblGrid>
                <a:gridCol w="1839250">
                  <a:extLst>
                    <a:ext uri="{9D8B030D-6E8A-4147-A177-3AD203B41FA5}">
                      <a16:colId xmlns:a16="http://schemas.microsoft.com/office/drawing/2014/main" val="3944732783"/>
                    </a:ext>
                  </a:extLst>
                </a:gridCol>
                <a:gridCol w="4212711">
                  <a:extLst>
                    <a:ext uri="{9D8B030D-6E8A-4147-A177-3AD203B41FA5}">
                      <a16:colId xmlns:a16="http://schemas.microsoft.com/office/drawing/2014/main" val="1770506614"/>
                    </a:ext>
                  </a:extLst>
                </a:gridCol>
              </a:tblGrid>
              <a:tr h="268267">
                <a:tc>
                  <a:txBody>
                    <a:bodyPr/>
                    <a:lstStyle/>
                    <a:p>
                      <a:r>
                        <a:rPr lang="en-GB" sz="1100"/>
                        <a:t>Age:</a:t>
                      </a:r>
                    </a:p>
                  </a:txBody>
                  <a:tcPr anchor="ctr"/>
                </a:tc>
                <a:tc>
                  <a:txBody>
                    <a:bodyPr/>
                    <a:lstStyle/>
                    <a:p>
                      <a:r>
                        <a:rPr lang="en-GB" sz="1100"/>
                        <a:t>51</a:t>
                      </a:r>
                    </a:p>
                  </a:txBody>
                  <a:tcPr anchor="ctr"/>
                </a:tc>
                <a:extLst>
                  <a:ext uri="{0D108BD9-81ED-4DB2-BD59-A6C34878D82A}">
                    <a16:rowId xmlns:a16="http://schemas.microsoft.com/office/drawing/2014/main" val="1332523245"/>
                  </a:ext>
                </a:extLst>
              </a:tr>
              <a:tr h="268267">
                <a:tc>
                  <a:txBody>
                    <a:bodyPr/>
                    <a:lstStyle/>
                    <a:p>
                      <a:r>
                        <a:rPr lang="en-GB" sz="1100"/>
                        <a:t>Gender:</a:t>
                      </a:r>
                    </a:p>
                  </a:txBody>
                  <a:tcPr anchor="ctr"/>
                </a:tc>
                <a:tc>
                  <a:txBody>
                    <a:bodyPr/>
                    <a:lstStyle/>
                    <a:p>
                      <a:r>
                        <a:rPr lang="en-GB" sz="1100"/>
                        <a:t>Male</a:t>
                      </a:r>
                    </a:p>
                  </a:txBody>
                  <a:tcPr anchor="ctr"/>
                </a:tc>
                <a:extLst>
                  <a:ext uri="{0D108BD9-81ED-4DB2-BD59-A6C34878D82A}">
                    <a16:rowId xmlns:a16="http://schemas.microsoft.com/office/drawing/2014/main" val="1437197020"/>
                  </a:ext>
                </a:extLst>
              </a:tr>
              <a:tr h="268267">
                <a:tc>
                  <a:txBody>
                    <a:bodyPr/>
                    <a:lstStyle/>
                    <a:p>
                      <a:r>
                        <a:rPr lang="en-GB" sz="1100"/>
                        <a:t>Height:</a:t>
                      </a:r>
                    </a:p>
                  </a:txBody>
                  <a:tcPr anchor="ctr"/>
                </a:tc>
                <a:tc>
                  <a:txBody>
                    <a:bodyPr/>
                    <a:lstStyle/>
                    <a:p>
                      <a:r>
                        <a:rPr lang="en-GB" sz="1100"/>
                        <a:t>6’ 2”</a:t>
                      </a:r>
                    </a:p>
                  </a:txBody>
                  <a:tcPr anchor="ctr"/>
                </a:tc>
                <a:extLst>
                  <a:ext uri="{0D108BD9-81ED-4DB2-BD59-A6C34878D82A}">
                    <a16:rowId xmlns:a16="http://schemas.microsoft.com/office/drawing/2014/main" val="3135849935"/>
                  </a:ext>
                </a:extLst>
              </a:tr>
              <a:tr h="268267">
                <a:tc>
                  <a:txBody>
                    <a:bodyPr/>
                    <a:lstStyle/>
                    <a:p>
                      <a:r>
                        <a:rPr lang="en-GB" sz="1100"/>
                        <a:t>Weight:</a:t>
                      </a:r>
                    </a:p>
                  </a:txBody>
                  <a:tcPr anchor="ctr"/>
                </a:tc>
                <a:tc>
                  <a:txBody>
                    <a:bodyPr/>
                    <a:lstStyle/>
                    <a:p>
                      <a:r>
                        <a:rPr lang="en-GB" sz="1100"/>
                        <a:t>300 lb</a:t>
                      </a:r>
                    </a:p>
                  </a:txBody>
                  <a:tcPr anchor="ctr"/>
                </a:tc>
                <a:extLst>
                  <a:ext uri="{0D108BD9-81ED-4DB2-BD59-A6C34878D82A}">
                    <a16:rowId xmlns:a16="http://schemas.microsoft.com/office/drawing/2014/main" val="103729559"/>
                  </a:ext>
                </a:extLst>
              </a:tr>
              <a:tr h="268267">
                <a:tc>
                  <a:txBody>
                    <a:bodyPr/>
                    <a:lstStyle/>
                    <a:p>
                      <a:r>
                        <a:rPr lang="en-GB" sz="1100"/>
                        <a:t>BMI:</a:t>
                      </a:r>
                    </a:p>
                  </a:txBody>
                  <a:tcPr anchor="ctr"/>
                </a:tc>
                <a:tc>
                  <a:txBody>
                    <a:bodyPr/>
                    <a:lstStyle/>
                    <a:p>
                      <a:r>
                        <a:rPr lang="en-GB" sz="1100"/>
                        <a:t>38 kg/</a:t>
                      </a:r>
                      <a:r>
                        <a:rPr lang="en-GB" sz="1100">
                          <a:latin typeface="Arial" panose="020B0604020202020204" pitchFamily="34" charset="0"/>
                          <a:ea typeface="Apis For Office" panose="020B0504010101010104" pitchFamily="34" charset="0"/>
                          <a:cs typeface="Arial" panose="020B0604020202020204" pitchFamily="34" charset="0"/>
                        </a:rPr>
                        <a:t>m</a:t>
                      </a:r>
                      <a:r>
                        <a:rPr lang="en-GB" sz="1100" baseline="30000">
                          <a:latin typeface="Arial" panose="020B0604020202020204" pitchFamily="34" charset="0"/>
                          <a:ea typeface="Apis For Office" panose="020B0504010101010104" pitchFamily="34" charset="0"/>
                          <a:cs typeface="Arial" panose="020B0604020202020204" pitchFamily="34" charset="0"/>
                        </a:rPr>
                        <a:t>2</a:t>
                      </a:r>
                      <a:endParaRPr lang="en-GB" sz="1100"/>
                    </a:p>
                  </a:txBody>
                  <a:tcPr anchor="ctr"/>
                </a:tc>
                <a:extLst>
                  <a:ext uri="{0D108BD9-81ED-4DB2-BD59-A6C34878D82A}">
                    <a16:rowId xmlns:a16="http://schemas.microsoft.com/office/drawing/2014/main" val="4046227223"/>
                  </a:ext>
                </a:extLst>
              </a:tr>
              <a:tr h="268267">
                <a:tc>
                  <a:txBody>
                    <a:bodyPr/>
                    <a:lstStyle/>
                    <a:p>
                      <a:r>
                        <a:rPr lang="en-GB" sz="1100"/>
                        <a:t>Waist circumference:</a:t>
                      </a:r>
                    </a:p>
                  </a:txBody>
                  <a:tcPr anchor="ctr"/>
                </a:tc>
                <a:tc>
                  <a:txBody>
                    <a:bodyPr/>
                    <a:lstStyle/>
                    <a:p>
                      <a:r>
                        <a:rPr lang="en-GB" sz="1100"/>
                        <a:t>46 in</a:t>
                      </a:r>
                    </a:p>
                  </a:txBody>
                  <a:tcPr anchor="ctr"/>
                </a:tc>
                <a:extLst>
                  <a:ext uri="{0D108BD9-81ED-4DB2-BD59-A6C34878D82A}">
                    <a16:rowId xmlns:a16="http://schemas.microsoft.com/office/drawing/2014/main" val="3233613510"/>
                  </a:ext>
                </a:extLst>
              </a:tr>
              <a:tr h="420091">
                <a:tc>
                  <a:txBody>
                    <a:bodyPr/>
                    <a:lstStyle/>
                    <a:p>
                      <a:r>
                        <a:rPr lang="en-GB" sz="1100"/>
                        <a:t>Comorbidities:</a:t>
                      </a:r>
                    </a:p>
                  </a:txBody>
                  <a:tcPr anchor="ctr"/>
                </a:tc>
                <a:tc>
                  <a:txBody>
                    <a:bodyPr/>
                    <a:lstStyle/>
                    <a:p>
                      <a:r>
                        <a:rPr lang="en-GB" sz="1100"/>
                        <a:t>Type 2 diabetes, high cholesterol, and obstructive sleep </a:t>
                      </a:r>
                      <a:r>
                        <a:rPr lang="en-GB" sz="1100" err="1"/>
                        <a:t>apnea</a:t>
                      </a:r>
                      <a:endParaRPr lang="en-GB" sz="1100"/>
                    </a:p>
                  </a:txBody>
                  <a:tcPr anchor="ctr"/>
                </a:tc>
                <a:extLst>
                  <a:ext uri="{0D108BD9-81ED-4DB2-BD59-A6C34878D82A}">
                    <a16:rowId xmlns:a16="http://schemas.microsoft.com/office/drawing/2014/main" val="2761178838"/>
                  </a:ext>
                </a:extLst>
              </a:tr>
              <a:tr h="441852">
                <a:tc>
                  <a:txBody>
                    <a:bodyPr/>
                    <a:lstStyle/>
                    <a:p>
                      <a:r>
                        <a:rPr lang="en-GB" sz="1100"/>
                        <a:t>Current medications:</a:t>
                      </a:r>
                    </a:p>
                  </a:txBody>
                  <a:tcPr anchor="ctr"/>
                </a:tc>
                <a:tc>
                  <a:txBody>
                    <a:bodyPr/>
                    <a:lstStyle/>
                    <a:p>
                      <a:r>
                        <a:rPr lang="en-GB" sz="1100"/>
                        <a:t>Metformin for managing blood glucose levels</a:t>
                      </a:r>
                    </a:p>
                    <a:p>
                      <a:r>
                        <a:rPr lang="en-GB" sz="1100"/>
                        <a:t>Atorvastatin for managing lipid levels</a:t>
                      </a:r>
                    </a:p>
                  </a:txBody>
                  <a:tcPr anchor="ctr"/>
                </a:tc>
                <a:extLst>
                  <a:ext uri="{0D108BD9-81ED-4DB2-BD59-A6C34878D82A}">
                    <a16:rowId xmlns:a16="http://schemas.microsoft.com/office/drawing/2014/main" val="1350918482"/>
                  </a:ext>
                </a:extLst>
              </a:tr>
              <a:tr h="2004114">
                <a:tc>
                  <a:txBody>
                    <a:bodyPr/>
                    <a:lstStyle/>
                    <a:p>
                      <a:r>
                        <a:rPr lang="en-GB" sz="1100" dirty="0"/>
                        <a:t>Bio/Lifestyle:</a:t>
                      </a:r>
                    </a:p>
                  </a:txBody>
                  <a:tcPr/>
                </a:tc>
                <a:tc>
                  <a:txBody>
                    <a:bodyPr/>
                    <a:lstStyle/>
                    <a:p>
                      <a:pPr marL="171450" indent="-171450">
                        <a:buFont typeface="Arial" panose="020B0604020202020204" pitchFamily="34" charset="0"/>
                        <a:buChar char="•"/>
                      </a:pPr>
                      <a:r>
                        <a:rPr lang="en-GB" sz="1100" dirty="0"/>
                        <a:t>Married, no children, lives with his wife</a:t>
                      </a:r>
                    </a:p>
                    <a:p>
                      <a:pPr marL="171450" indent="-171450">
                        <a:buFont typeface="Arial" panose="020B0604020202020204" pitchFamily="34" charset="0"/>
                        <a:buChar char="•"/>
                      </a:pPr>
                      <a:r>
                        <a:rPr lang="en-GB" sz="1100" dirty="0"/>
                        <a:t>Smoker</a:t>
                      </a:r>
                    </a:p>
                    <a:p>
                      <a:pPr marL="171450" indent="-171450">
                        <a:buFont typeface="Arial" panose="020B0604020202020204" pitchFamily="34" charset="0"/>
                        <a:buChar char="•"/>
                      </a:pPr>
                      <a:r>
                        <a:rPr lang="en-GB" sz="1100" dirty="0"/>
                        <a:t>Truck driver</a:t>
                      </a:r>
                    </a:p>
                    <a:p>
                      <a:pPr marL="171450" indent="-171450">
                        <a:buFont typeface="Arial" panose="020B0604020202020204" pitchFamily="34" charset="0"/>
                        <a:buChar char="•"/>
                      </a:pPr>
                      <a:r>
                        <a:rPr lang="en-GB" sz="1100" dirty="0"/>
                        <a:t>Diet high in saturated and trans fats, eats at restaurants often</a:t>
                      </a:r>
                    </a:p>
                    <a:p>
                      <a:pPr marL="171450" indent="-171450">
                        <a:buFont typeface="Arial" panose="020B0604020202020204" pitchFamily="34" charset="0"/>
                        <a:buChar char="•"/>
                      </a:pPr>
                      <a:r>
                        <a:rPr lang="en-GB" sz="1100" dirty="0"/>
                        <a:t>Irregular sleep schedule due to job, with poor sleep quality</a:t>
                      </a:r>
                    </a:p>
                    <a:p>
                      <a:pPr marL="171450" indent="-171450">
                        <a:buFont typeface="Arial" panose="020B0604020202020204" pitchFamily="34" charset="0"/>
                        <a:buChar char="•"/>
                      </a:pPr>
                      <a:r>
                        <a:rPr lang="en-GB" sz="1100" dirty="0"/>
                        <a:t>Worries about wife while on the road as she’s recovering </a:t>
                      </a:r>
                      <a:br>
                        <a:rPr lang="en-GB" sz="1100" dirty="0"/>
                      </a:br>
                      <a:r>
                        <a:rPr lang="en-GB" sz="1100" dirty="0"/>
                        <a:t>from surgery</a:t>
                      </a:r>
                    </a:p>
                    <a:p>
                      <a:pPr marL="171450" indent="-171450">
                        <a:buFont typeface="Arial" panose="020B0604020202020204" pitchFamily="34" charset="0"/>
                        <a:buChar char="•"/>
                      </a:pPr>
                      <a:r>
                        <a:rPr lang="en-GB" sz="1100" dirty="0"/>
                        <a:t>Diagnosed with type 2 diabetes for over a year</a:t>
                      </a:r>
                    </a:p>
                    <a:p>
                      <a:pPr marL="171450" indent="-171450">
                        <a:buFont typeface="Arial" panose="020B0604020202020204" pitchFamily="34" charset="0"/>
                        <a:buChar char="•"/>
                      </a:pPr>
                      <a:r>
                        <a:rPr lang="en-GB" sz="1100" dirty="0"/>
                        <a:t>Family history of diabetes and cardiovascular disease</a:t>
                      </a:r>
                    </a:p>
                    <a:p>
                      <a:pPr marL="171450" indent="-171450">
                        <a:buFont typeface="Arial" panose="020B0604020202020204" pitchFamily="34" charset="0"/>
                        <a:buChar char="•"/>
                      </a:pPr>
                      <a:r>
                        <a:rPr lang="en-GB" sz="1100" dirty="0"/>
                        <a:t>Previous lifestyle interventions and weight loss medications have met with little success</a:t>
                      </a:r>
                    </a:p>
                  </a:txBody>
                  <a:tcPr/>
                </a:tc>
                <a:extLst>
                  <a:ext uri="{0D108BD9-81ED-4DB2-BD59-A6C34878D82A}">
                    <a16:rowId xmlns:a16="http://schemas.microsoft.com/office/drawing/2014/main" val="2589035878"/>
                  </a:ext>
                </a:extLst>
              </a:tr>
            </a:tbl>
          </a:graphicData>
        </a:graphic>
      </p:graphicFrame>
      <p:sp>
        <p:nvSpPr>
          <p:cNvPr id="7" name="TextBox 6">
            <a:extLst>
              <a:ext uri="{FF2B5EF4-FFF2-40B4-BE49-F238E27FC236}">
                <a16:creationId xmlns:a16="http://schemas.microsoft.com/office/drawing/2014/main" id="{26765A25-63EA-C05E-B359-25BA9AFAFE26}"/>
              </a:ext>
            </a:extLst>
          </p:cNvPr>
          <p:cNvSpPr txBox="1"/>
          <p:nvPr/>
        </p:nvSpPr>
        <p:spPr>
          <a:xfrm>
            <a:off x="1225138" y="4039438"/>
            <a:ext cx="4266903" cy="1938992"/>
          </a:xfrm>
          <a:prstGeom prst="rect">
            <a:avLst/>
          </a:prstGeom>
          <a:noFill/>
        </p:spPr>
        <p:txBody>
          <a:bodyPr wrap="square" rtlCol="0">
            <a:spAutoFit/>
          </a:bodyPr>
          <a:lstStyle/>
          <a:p>
            <a:r>
              <a:rPr lang="en-US" sz="1200" dirty="0">
                <a:solidFill>
                  <a:schemeClr val="bg1"/>
                </a:solidFill>
              </a:rPr>
              <a:t>James is frustrated by the fact that he cannot keep his weight off and ends up regaining his weight after losing. He adds that this never was an issue when he was young. He has tried numerous diets as well as some weight loss medications, but nothing has helped</a:t>
            </a:r>
          </a:p>
          <a:p>
            <a:endParaRPr lang="en-US" sz="1200" dirty="0">
              <a:solidFill>
                <a:schemeClr val="bg1"/>
              </a:solidFill>
            </a:endParaRPr>
          </a:p>
          <a:p>
            <a:r>
              <a:rPr lang="en-GB" sz="1200" dirty="0">
                <a:solidFill>
                  <a:schemeClr val="bg1"/>
                </a:solidFill>
              </a:rPr>
              <a:t>James used to be a former athlete who had no issues losing weight. Despite his sedentary work environment, he still aims to make it to the gym 2</a:t>
            </a:r>
            <a:r>
              <a:rPr lang="en-GB" sz="1200" dirty="0">
                <a:solidFill>
                  <a:schemeClr val="bg1"/>
                </a:solidFill>
                <a:latin typeface="Calibri" panose="020F0502020204030204" pitchFamily="34" charset="0"/>
                <a:cs typeface="Calibri" panose="020F0502020204030204" pitchFamily="34" charset="0"/>
              </a:rPr>
              <a:t>–</a:t>
            </a:r>
            <a:r>
              <a:rPr lang="en-GB" sz="1200" dirty="0">
                <a:solidFill>
                  <a:schemeClr val="bg1"/>
                </a:solidFill>
              </a:rPr>
              <a:t>3 times a week. He has even tried weight loss medications but has had little success</a:t>
            </a:r>
          </a:p>
        </p:txBody>
      </p:sp>
      <p:sp>
        <p:nvSpPr>
          <p:cNvPr id="26" name="Rectangle: Rounded Corners 25">
            <a:extLst>
              <a:ext uri="{FF2B5EF4-FFF2-40B4-BE49-F238E27FC236}">
                <a16:creationId xmlns:a16="http://schemas.microsoft.com/office/drawing/2014/main" id="{5C0270A1-F9AD-F275-16A9-2E173DF399A7}"/>
              </a:ext>
            </a:extLst>
          </p:cNvPr>
          <p:cNvSpPr/>
          <p:nvPr/>
        </p:nvSpPr>
        <p:spPr>
          <a:xfrm>
            <a:off x="2209091" y="2186844"/>
            <a:ext cx="1993900" cy="1679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a:extLst>
              <a:ext uri="{FF2B5EF4-FFF2-40B4-BE49-F238E27FC236}">
                <a16:creationId xmlns:a16="http://schemas.microsoft.com/office/drawing/2014/main" id="{504BDFDE-6A95-2C57-463E-E3982CFF6502}"/>
              </a:ext>
            </a:extLst>
          </p:cNvPr>
          <p:cNvGrpSpPr/>
          <p:nvPr/>
        </p:nvGrpSpPr>
        <p:grpSpPr>
          <a:xfrm>
            <a:off x="2451841" y="2357727"/>
            <a:ext cx="1508400" cy="1508400"/>
            <a:chOff x="3087915" y="3890963"/>
            <a:chExt cx="1249363" cy="1125538"/>
          </a:xfrm>
        </p:grpSpPr>
        <p:sp>
          <p:nvSpPr>
            <p:cNvPr id="11" name="Freeform 84">
              <a:extLst>
                <a:ext uri="{FF2B5EF4-FFF2-40B4-BE49-F238E27FC236}">
                  <a16:creationId xmlns:a16="http://schemas.microsoft.com/office/drawing/2014/main" id="{958BF138-769F-9C2C-B035-84ACC16BDBD5}"/>
                </a:ext>
              </a:extLst>
            </p:cNvPr>
            <p:cNvSpPr>
              <a:spLocks/>
            </p:cNvSpPr>
            <p:nvPr/>
          </p:nvSpPr>
          <p:spPr bwMode="auto">
            <a:xfrm>
              <a:off x="3087915" y="4608513"/>
              <a:ext cx="1249363" cy="407988"/>
            </a:xfrm>
            <a:custGeom>
              <a:avLst/>
              <a:gdLst>
                <a:gd name="T0" fmla="*/ 3263 w 3263"/>
                <a:gd name="T1" fmla="*/ 1066 h 1066"/>
                <a:gd name="T2" fmla="*/ 2564 w 3263"/>
                <a:gd name="T3" fmla="*/ 116 h 1066"/>
                <a:gd name="T4" fmla="*/ 1949 w 3263"/>
                <a:gd name="T5" fmla="*/ 0 h 1066"/>
                <a:gd name="T6" fmla="*/ 1314 w 3263"/>
                <a:gd name="T7" fmla="*/ 1 h 1066"/>
                <a:gd name="T8" fmla="*/ 699 w 3263"/>
                <a:gd name="T9" fmla="*/ 116 h 1066"/>
                <a:gd name="T10" fmla="*/ 0 w 3263"/>
                <a:gd name="T11" fmla="*/ 1066 h 1066"/>
                <a:gd name="T12" fmla="*/ 3263 w 3263"/>
                <a:gd name="T13" fmla="*/ 1066 h 1066"/>
              </a:gdLst>
              <a:ahLst/>
              <a:cxnLst>
                <a:cxn ang="0">
                  <a:pos x="T0" y="T1"/>
                </a:cxn>
                <a:cxn ang="0">
                  <a:pos x="T2" y="T3"/>
                </a:cxn>
                <a:cxn ang="0">
                  <a:pos x="T4" y="T5"/>
                </a:cxn>
                <a:cxn ang="0">
                  <a:pos x="T6" y="T7"/>
                </a:cxn>
                <a:cxn ang="0">
                  <a:pos x="T8" y="T9"/>
                </a:cxn>
                <a:cxn ang="0">
                  <a:pos x="T10" y="T11"/>
                </a:cxn>
                <a:cxn ang="0">
                  <a:pos x="T12" y="T13"/>
                </a:cxn>
              </a:cxnLst>
              <a:rect l="0" t="0" r="r" b="b"/>
              <a:pathLst>
                <a:path w="3263" h="1066">
                  <a:moveTo>
                    <a:pt x="3263" y="1066"/>
                  </a:moveTo>
                  <a:cubicBezTo>
                    <a:pt x="3241" y="806"/>
                    <a:pt x="3090" y="227"/>
                    <a:pt x="2564" y="116"/>
                  </a:cubicBezTo>
                  <a:cubicBezTo>
                    <a:pt x="1949" y="0"/>
                    <a:pt x="1949" y="0"/>
                    <a:pt x="1949" y="0"/>
                  </a:cubicBezTo>
                  <a:cubicBezTo>
                    <a:pt x="1314" y="1"/>
                    <a:pt x="1314" y="1"/>
                    <a:pt x="1314" y="1"/>
                  </a:cubicBezTo>
                  <a:cubicBezTo>
                    <a:pt x="699" y="116"/>
                    <a:pt x="699" y="116"/>
                    <a:pt x="699" y="116"/>
                  </a:cubicBezTo>
                  <a:cubicBezTo>
                    <a:pt x="173" y="227"/>
                    <a:pt x="21" y="806"/>
                    <a:pt x="0" y="1066"/>
                  </a:cubicBezTo>
                  <a:lnTo>
                    <a:pt x="3263" y="1066"/>
                  </a:lnTo>
                  <a:close/>
                </a:path>
              </a:pathLst>
            </a:custGeom>
            <a:solidFill>
              <a:srgbClr val="D49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5">
              <a:extLst>
                <a:ext uri="{FF2B5EF4-FFF2-40B4-BE49-F238E27FC236}">
                  <a16:creationId xmlns:a16="http://schemas.microsoft.com/office/drawing/2014/main" id="{3D289F8B-41E0-654B-3F85-9FFF88AE805F}"/>
                </a:ext>
              </a:extLst>
            </p:cNvPr>
            <p:cNvSpPr>
              <a:spLocks/>
            </p:cNvSpPr>
            <p:nvPr/>
          </p:nvSpPr>
          <p:spPr bwMode="auto">
            <a:xfrm>
              <a:off x="3730852" y="4087813"/>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6">
              <a:extLst>
                <a:ext uri="{FF2B5EF4-FFF2-40B4-BE49-F238E27FC236}">
                  <a16:creationId xmlns:a16="http://schemas.microsoft.com/office/drawing/2014/main" id="{DD17DE21-B294-64E3-09E6-BCF458AAD969}"/>
                </a:ext>
              </a:extLst>
            </p:cNvPr>
            <p:cNvSpPr>
              <a:spLocks/>
            </p:cNvSpPr>
            <p:nvPr/>
          </p:nvSpPr>
          <p:spPr bwMode="auto">
            <a:xfrm>
              <a:off x="3583215" y="4398963"/>
              <a:ext cx="269875" cy="277813"/>
            </a:xfrm>
            <a:custGeom>
              <a:avLst/>
              <a:gdLst>
                <a:gd name="T0" fmla="*/ 0 w 704"/>
                <a:gd name="T1" fmla="*/ 0 h 725"/>
                <a:gd name="T2" fmla="*/ 0 w 704"/>
                <a:gd name="T3" fmla="*/ 528 h 725"/>
                <a:gd name="T4" fmla="*/ 352 w 704"/>
                <a:gd name="T5" fmla="*/ 725 h 725"/>
                <a:gd name="T6" fmla="*/ 704 w 704"/>
                <a:gd name="T7" fmla="*/ 528 h 725"/>
                <a:gd name="T8" fmla="*/ 704 w 704"/>
                <a:gd name="T9" fmla="*/ 0 h 725"/>
                <a:gd name="T10" fmla="*/ 0 w 704"/>
                <a:gd name="T11" fmla="*/ 0 h 725"/>
              </a:gdLst>
              <a:ahLst/>
              <a:cxnLst>
                <a:cxn ang="0">
                  <a:pos x="T0" y="T1"/>
                </a:cxn>
                <a:cxn ang="0">
                  <a:pos x="T2" y="T3"/>
                </a:cxn>
                <a:cxn ang="0">
                  <a:pos x="T4" y="T5"/>
                </a:cxn>
                <a:cxn ang="0">
                  <a:pos x="T6" y="T7"/>
                </a:cxn>
                <a:cxn ang="0">
                  <a:pos x="T8" y="T9"/>
                </a:cxn>
                <a:cxn ang="0">
                  <a:pos x="T10" y="T11"/>
                </a:cxn>
              </a:cxnLst>
              <a:rect l="0" t="0" r="r" b="b"/>
              <a:pathLst>
                <a:path w="704" h="725">
                  <a:moveTo>
                    <a:pt x="0" y="0"/>
                  </a:moveTo>
                  <a:cubicBezTo>
                    <a:pt x="0" y="528"/>
                    <a:pt x="0" y="528"/>
                    <a:pt x="0" y="528"/>
                  </a:cubicBezTo>
                  <a:cubicBezTo>
                    <a:pt x="0" y="636"/>
                    <a:pt x="135" y="725"/>
                    <a:pt x="352" y="725"/>
                  </a:cubicBezTo>
                  <a:cubicBezTo>
                    <a:pt x="569" y="725"/>
                    <a:pt x="704" y="636"/>
                    <a:pt x="704" y="528"/>
                  </a:cubicBezTo>
                  <a:cubicBezTo>
                    <a:pt x="704" y="0"/>
                    <a:pt x="704" y="0"/>
                    <a:pt x="704" y="0"/>
                  </a:cubicBezTo>
                  <a:lnTo>
                    <a:pt x="0" y="0"/>
                  </a:ln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7">
              <a:extLst>
                <a:ext uri="{FF2B5EF4-FFF2-40B4-BE49-F238E27FC236}">
                  <a16:creationId xmlns:a16="http://schemas.microsoft.com/office/drawing/2014/main" id="{DB656479-5345-E67F-AAA6-5A21AD073A1C}"/>
                </a:ext>
              </a:extLst>
            </p:cNvPr>
            <p:cNvSpPr>
              <a:spLocks/>
            </p:cNvSpPr>
            <p:nvPr/>
          </p:nvSpPr>
          <p:spPr bwMode="auto">
            <a:xfrm>
              <a:off x="3678465" y="4406900"/>
              <a:ext cx="177800" cy="250825"/>
            </a:xfrm>
            <a:custGeom>
              <a:avLst/>
              <a:gdLst>
                <a:gd name="T0" fmla="*/ 465 w 465"/>
                <a:gd name="T1" fmla="*/ 502 h 657"/>
                <a:gd name="T2" fmla="*/ 465 w 465"/>
                <a:gd name="T3" fmla="*/ 0 h 657"/>
                <a:gd name="T4" fmla="*/ 0 w 465"/>
                <a:gd name="T5" fmla="*/ 60 h 657"/>
                <a:gd name="T6" fmla="*/ 341 w 465"/>
                <a:gd name="T7" fmla="*/ 657 h 657"/>
                <a:gd name="T8" fmla="*/ 465 w 465"/>
                <a:gd name="T9" fmla="*/ 502 h 657"/>
              </a:gdLst>
              <a:ahLst/>
              <a:cxnLst>
                <a:cxn ang="0">
                  <a:pos x="T0" y="T1"/>
                </a:cxn>
                <a:cxn ang="0">
                  <a:pos x="T2" y="T3"/>
                </a:cxn>
                <a:cxn ang="0">
                  <a:pos x="T4" y="T5"/>
                </a:cxn>
                <a:cxn ang="0">
                  <a:pos x="T6" y="T7"/>
                </a:cxn>
                <a:cxn ang="0">
                  <a:pos x="T8" y="T9"/>
                </a:cxn>
              </a:cxnLst>
              <a:rect l="0" t="0" r="r" b="b"/>
              <a:pathLst>
                <a:path w="465" h="657">
                  <a:moveTo>
                    <a:pt x="465" y="502"/>
                  </a:moveTo>
                  <a:cubicBezTo>
                    <a:pt x="465" y="0"/>
                    <a:pt x="465" y="0"/>
                    <a:pt x="465" y="0"/>
                  </a:cubicBezTo>
                  <a:cubicBezTo>
                    <a:pt x="0" y="60"/>
                    <a:pt x="0" y="60"/>
                    <a:pt x="0" y="60"/>
                  </a:cubicBezTo>
                  <a:cubicBezTo>
                    <a:pt x="341" y="657"/>
                    <a:pt x="341" y="657"/>
                    <a:pt x="341" y="657"/>
                  </a:cubicBezTo>
                  <a:cubicBezTo>
                    <a:pt x="420" y="621"/>
                    <a:pt x="465" y="565"/>
                    <a:pt x="465" y="502"/>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8">
              <a:extLst>
                <a:ext uri="{FF2B5EF4-FFF2-40B4-BE49-F238E27FC236}">
                  <a16:creationId xmlns:a16="http://schemas.microsoft.com/office/drawing/2014/main" id="{566363A8-CC6C-AFBB-CD31-933656DEAE82}"/>
                </a:ext>
              </a:extLst>
            </p:cNvPr>
            <p:cNvSpPr>
              <a:spLocks/>
            </p:cNvSpPr>
            <p:nvPr/>
          </p:nvSpPr>
          <p:spPr bwMode="auto">
            <a:xfrm>
              <a:off x="3583215" y="4049713"/>
              <a:ext cx="287338" cy="360363"/>
            </a:xfrm>
            <a:custGeom>
              <a:avLst/>
              <a:gdLst>
                <a:gd name="T0" fmla="*/ 748 w 748"/>
                <a:gd name="T1" fmla="*/ 794 h 940"/>
                <a:gd name="T2" fmla="*/ 602 w 748"/>
                <a:gd name="T3" fmla="*/ 940 h 940"/>
                <a:gd name="T4" fmla="*/ 146 w 748"/>
                <a:gd name="T5" fmla="*/ 940 h 940"/>
                <a:gd name="T6" fmla="*/ 0 w 748"/>
                <a:gd name="T7" fmla="*/ 794 h 940"/>
                <a:gd name="T8" fmla="*/ 0 w 748"/>
                <a:gd name="T9" fmla="*/ 146 h 940"/>
                <a:gd name="T10" fmla="*/ 146 w 748"/>
                <a:gd name="T11" fmla="*/ 0 h 940"/>
                <a:gd name="T12" fmla="*/ 602 w 748"/>
                <a:gd name="T13" fmla="*/ 0 h 940"/>
                <a:gd name="T14" fmla="*/ 748 w 748"/>
                <a:gd name="T15" fmla="*/ 146 h 940"/>
                <a:gd name="T16" fmla="*/ 748 w 748"/>
                <a:gd name="T17" fmla="*/ 79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8" h="940">
                  <a:moveTo>
                    <a:pt x="748" y="794"/>
                  </a:moveTo>
                  <a:cubicBezTo>
                    <a:pt x="748" y="875"/>
                    <a:pt x="683" y="940"/>
                    <a:pt x="602" y="940"/>
                  </a:cubicBezTo>
                  <a:cubicBezTo>
                    <a:pt x="146" y="940"/>
                    <a:pt x="146" y="940"/>
                    <a:pt x="146" y="940"/>
                  </a:cubicBezTo>
                  <a:cubicBezTo>
                    <a:pt x="65" y="940"/>
                    <a:pt x="0" y="875"/>
                    <a:pt x="0" y="794"/>
                  </a:cubicBezTo>
                  <a:cubicBezTo>
                    <a:pt x="0" y="146"/>
                    <a:pt x="0" y="146"/>
                    <a:pt x="0" y="146"/>
                  </a:cubicBezTo>
                  <a:cubicBezTo>
                    <a:pt x="0" y="65"/>
                    <a:pt x="65" y="0"/>
                    <a:pt x="146" y="0"/>
                  </a:cubicBezTo>
                  <a:cubicBezTo>
                    <a:pt x="602" y="0"/>
                    <a:pt x="602" y="0"/>
                    <a:pt x="602" y="0"/>
                  </a:cubicBezTo>
                  <a:cubicBezTo>
                    <a:pt x="683" y="0"/>
                    <a:pt x="748" y="65"/>
                    <a:pt x="748" y="146"/>
                  </a:cubicBezTo>
                  <a:lnTo>
                    <a:pt x="748" y="794"/>
                  </a:ln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9">
              <a:extLst>
                <a:ext uri="{FF2B5EF4-FFF2-40B4-BE49-F238E27FC236}">
                  <a16:creationId xmlns:a16="http://schemas.microsoft.com/office/drawing/2014/main" id="{E6C730DF-CF75-A6DF-F741-518FB2C79918}"/>
                </a:ext>
              </a:extLst>
            </p:cNvPr>
            <p:cNvSpPr>
              <a:spLocks/>
            </p:cNvSpPr>
            <p:nvPr/>
          </p:nvSpPr>
          <p:spPr bwMode="auto">
            <a:xfrm>
              <a:off x="3857852" y="4159250"/>
              <a:ext cx="79375" cy="141288"/>
            </a:xfrm>
            <a:custGeom>
              <a:avLst/>
              <a:gdLst>
                <a:gd name="T0" fmla="*/ 6 w 207"/>
                <a:gd name="T1" fmla="*/ 267 h 370"/>
                <a:gd name="T2" fmla="*/ 81 w 207"/>
                <a:gd name="T3" fmla="*/ 363 h 370"/>
                <a:gd name="T4" fmla="*/ 81 w 207"/>
                <a:gd name="T5" fmla="*/ 363 h 370"/>
                <a:gd name="T6" fmla="*/ 177 w 207"/>
                <a:gd name="T7" fmla="*/ 289 h 370"/>
                <a:gd name="T8" fmla="*/ 201 w 207"/>
                <a:gd name="T9" fmla="*/ 103 h 370"/>
                <a:gd name="T10" fmla="*/ 127 w 207"/>
                <a:gd name="T11" fmla="*/ 6 h 370"/>
                <a:gd name="T12" fmla="*/ 127 w 207"/>
                <a:gd name="T13" fmla="*/ 6 h 370"/>
                <a:gd name="T14" fmla="*/ 30 w 207"/>
                <a:gd name="T15" fmla="*/ 81 h 370"/>
                <a:gd name="T16" fmla="*/ 6 w 207"/>
                <a:gd name="T17" fmla="*/ 26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70">
                  <a:moveTo>
                    <a:pt x="6" y="267"/>
                  </a:moveTo>
                  <a:cubicBezTo>
                    <a:pt x="0" y="314"/>
                    <a:pt x="33" y="357"/>
                    <a:pt x="81" y="363"/>
                  </a:cubicBezTo>
                  <a:cubicBezTo>
                    <a:pt x="81" y="363"/>
                    <a:pt x="81" y="363"/>
                    <a:pt x="81" y="363"/>
                  </a:cubicBezTo>
                  <a:cubicBezTo>
                    <a:pt x="128" y="370"/>
                    <a:pt x="171" y="336"/>
                    <a:pt x="177" y="289"/>
                  </a:cubicBezTo>
                  <a:cubicBezTo>
                    <a:pt x="201" y="103"/>
                    <a:pt x="201" y="103"/>
                    <a:pt x="201" y="103"/>
                  </a:cubicBezTo>
                  <a:cubicBezTo>
                    <a:pt x="207" y="56"/>
                    <a:pt x="174" y="12"/>
                    <a:pt x="127" y="6"/>
                  </a:cubicBezTo>
                  <a:cubicBezTo>
                    <a:pt x="127" y="6"/>
                    <a:pt x="127" y="6"/>
                    <a:pt x="127" y="6"/>
                  </a:cubicBezTo>
                  <a:cubicBezTo>
                    <a:pt x="79" y="0"/>
                    <a:pt x="36" y="34"/>
                    <a:pt x="30" y="81"/>
                  </a:cubicBezTo>
                  <a:lnTo>
                    <a:pt x="6" y="267"/>
                  </a:ln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0">
              <a:extLst>
                <a:ext uri="{FF2B5EF4-FFF2-40B4-BE49-F238E27FC236}">
                  <a16:creationId xmlns:a16="http://schemas.microsoft.com/office/drawing/2014/main" id="{0F5EE830-F93C-A462-3610-6ECF83A15E01}"/>
                </a:ext>
              </a:extLst>
            </p:cNvPr>
            <p:cNvSpPr>
              <a:spLocks/>
            </p:cNvSpPr>
            <p:nvPr/>
          </p:nvSpPr>
          <p:spPr bwMode="auto">
            <a:xfrm>
              <a:off x="3734027" y="41592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1">
              <a:extLst>
                <a:ext uri="{FF2B5EF4-FFF2-40B4-BE49-F238E27FC236}">
                  <a16:creationId xmlns:a16="http://schemas.microsoft.com/office/drawing/2014/main" id="{BF0490DF-9216-E4D2-A141-1B59ADB5F208}"/>
                </a:ext>
              </a:extLst>
            </p:cNvPr>
            <p:cNvSpPr>
              <a:spLocks/>
            </p:cNvSpPr>
            <p:nvPr/>
          </p:nvSpPr>
          <p:spPr bwMode="auto">
            <a:xfrm>
              <a:off x="3516540" y="4159250"/>
              <a:ext cx="79375" cy="141288"/>
            </a:xfrm>
            <a:custGeom>
              <a:avLst/>
              <a:gdLst>
                <a:gd name="T0" fmla="*/ 201 w 207"/>
                <a:gd name="T1" fmla="*/ 267 h 370"/>
                <a:gd name="T2" fmla="*/ 127 w 207"/>
                <a:gd name="T3" fmla="*/ 363 h 370"/>
                <a:gd name="T4" fmla="*/ 127 w 207"/>
                <a:gd name="T5" fmla="*/ 363 h 370"/>
                <a:gd name="T6" fmla="*/ 30 w 207"/>
                <a:gd name="T7" fmla="*/ 289 h 370"/>
                <a:gd name="T8" fmla="*/ 6 w 207"/>
                <a:gd name="T9" fmla="*/ 103 h 370"/>
                <a:gd name="T10" fmla="*/ 81 w 207"/>
                <a:gd name="T11" fmla="*/ 6 h 370"/>
                <a:gd name="T12" fmla="*/ 81 w 207"/>
                <a:gd name="T13" fmla="*/ 6 h 370"/>
                <a:gd name="T14" fmla="*/ 177 w 207"/>
                <a:gd name="T15" fmla="*/ 81 h 370"/>
                <a:gd name="T16" fmla="*/ 201 w 207"/>
                <a:gd name="T17" fmla="*/ 26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370">
                  <a:moveTo>
                    <a:pt x="201" y="267"/>
                  </a:moveTo>
                  <a:cubicBezTo>
                    <a:pt x="207" y="314"/>
                    <a:pt x="174" y="357"/>
                    <a:pt x="127" y="363"/>
                  </a:cubicBezTo>
                  <a:cubicBezTo>
                    <a:pt x="127" y="363"/>
                    <a:pt x="127" y="363"/>
                    <a:pt x="127" y="363"/>
                  </a:cubicBezTo>
                  <a:cubicBezTo>
                    <a:pt x="79" y="370"/>
                    <a:pt x="36" y="336"/>
                    <a:pt x="30" y="289"/>
                  </a:cubicBezTo>
                  <a:cubicBezTo>
                    <a:pt x="6" y="103"/>
                    <a:pt x="6" y="103"/>
                    <a:pt x="6" y="103"/>
                  </a:cubicBezTo>
                  <a:cubicBezTo>
                    <a:pt x="0" y="56"/>
                    <a:pt x="33" y="12"/>
                    <a:pt x="81" y="6"/>
                  </a:cubicBezTo>
                  <a:cubicBezTo>
                    <a:pt x="81" y="6"/>
                    <a:pt x="81" y="6"/>
                    <a:pt x="81" y="6"/>
                  </a:cubicBezTo>
                  <a:cubicBezTo>
                    <a:pt x="128" y="0"/>
                    <a:pt x="171" y="34"/>
                    <a:pt x="177" y="81"/>
                  </a:cubicBezTo>
                  <a:lnTo>
                    <a:pt x="201" y="267"/>
                  </a:ln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2">
              <a:extLst>
                <a:ext uri="{FF2B5EF4-FFF2-40B4-BE49-F238E27FC236}">
                  <a16:creationId xmlns:a16="http://schemas.microsoft.com/office/drawing/2014/main" id="{E56DC4AE-001D-C630-873F-24A479A6E240}"/>
                </a:ext>
              </a:extLst>
            </p:cNvPr>
            <p:cNvSpPr>
              <a:spLocks/>
            </p:cNvSpPr>
            <p:nvPr/>
          </p:nvSpPr>
          <p:spPr bwMode="auto">
            <a:xfrm>
              <a:off x="3562577" y="4183063"/>
              <a:ext cx="331788" cy="328613"/>
            </a:xfrm>
            <a:custGeom>
              <a:avLst/>
              <a:gdLst>
                <a:gd name="T0" fmla="*/ 851 w 865"/>
                <a:gd name="T1" fmla="*/ 0 h 856"/>
                <a:gd name="T2" fmla="*/ 771 w 865"/>
                <a:gd name="T3" fmla="*/ 1 h 856"/>
                <a:gd name="T4" fmla="*/ 771 w 865"/>
                <a:gd name="T5" fmla="*/ 204 h 856"/>
                <a:gd name="T6" fmla="*/ 741 w 865"/>
                <a:gd name="T7" fmla="*/ 278 h 856"/>
                <a:gd name="T8" fmla="*/ 676 w 865"/>
                <a:gd name="T9" fmla="*/ 312 h 856"/>
                <a:gd name="T10" fmla="*/ 426 w 865"/>
                <a:gd name="T11" fmla="*/ 313 h 856"/>
                <a:gd name="T12" fmla="*/ 187 w 865"/>
                <a:gd name="T13" fmla="*/ 312 h 856"/>
                <a:gd name="T14" fmla="*/ 122 w 865"/>
                <a:gd name="T15" fmla="*/ 278 h 856"/>
                <a:gd name="T16" fmla="*/ 92 w 865"/>
                <a:gd name="T17" fmla="*/ 204 h 856"/>
                <a:gd name="T18" fmla="*/ 92 w 865"/>
                <a:gd name="T19" fmla="*/ 1 h 856"/>
                <a:gd name="T20" fmla="*/ 1 w 865"/>
                <a:gd name="T21" fmla="*/ 0 h 856"/>
                <a:gd name="T22" fmla="*/ 0 w 865"/>
                <a:gd name="T23" fmla="*/ 384 h 856"/>
                <a:gd name="T24" fmla="*/ 147 w 865"/>
                <a:gd name="T25" fmla="*/ 800 h 856"/>
                <a:gd name="T26" fmla="*/ 259 w 865"/>
                <a:gd name="T27" fmla="*/ 856 h 856"/>
                <a:gd name="T28" fmla="*/ 581 w 865"/>
                <a:gd name="T29" fmla="*/ 856 h 856"/>
                <a:gd name="T30" fmla="*/ 693 w 865"/>
                <a:gd name="T31" fmla="*/ 800 h 856"/>
                <a:gd name="T32" fmla="*/ 852 w 865"/>
                <a:gd name="T33" fmla="*/ 384 h 856"/>
                <a:gd name="T34" fmla="*/ 851 w 865"/>
                <a:gd name="T3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5" h="856">
                  <a:moveTo>
                    <a:pt x="851" y="0"/>
                  </a:moveTo>
                  <a:cubicBezTo>
                    <a:pt x="771" y="1"/>
                    <a:pt x="771" y="1"/>
                    <a:pt x="771" y="1"/>
                  </a:cubicBezTo>
                  <a:cubicBezTo>
                    <a:pt x="771" y="204"/>
                    <a:pt x="771" y="204"/>
                    <a:pt x="771" y="204"/>
                  </a:cubicBezTo>
                  <a:cubicBezTo>
                    <a:pt x="771" y="229"/>
                    <a:pt x="757" y="259"/>
                    <a:pt x="741" y="278"/>
                  </a:cubicBezTo>
                  <a:cubicBezTo>
                    <a:pt x="725" y="297"/>
                    <a:pt x="697" y="312"/>
                    <a:pt x="676" y="312"/>
                  </a:cubicBezTo>
                  <a:cubicBezTo>
                    <a:pt x="426" y="313"/>
                    <a:pt x="426" y="313"/>
                    <a:pt x="426" y="313"/>
                  </a:cubicBezTo>
                  <a:cubicBezTo>
                    <a:pt x="187" y="312"/>
                    <a:pt x="187" y="312"/>
                    <a:pt x="187" y="312"/>
                  </a:cubicBezTo>
                  <a:cubicBezTo>
                    <a:pt x="166" y="312"/>
                    <a:pt x="138" y="297"/>
                    <a:pt x="122" y="278"/>
                  </a:cubicBezTo>
                  <a:cubicBezTo>
                    <a:pt x="106" y="259"/>
                    <a:pt x="92" y="229"/>
                    <a:pt x="92" y="204"/>
                  </a:cubicBezTo>
                  <a:cubicBezTo>
                    <a:pt x="92" y="1"/>
                    <a:pt x="92" y="1"/>
                    <a:pt x="92" y="1"/>
                  </a:cubicBezTo>
                  <a:cubicBezTo>
                    <a:pt x="1" y="0"/>
                    <a:pt x="1" y="0"/>
                    <a:pt x="1" y="0"/>
                  </a:cubicBezTo>
                  <a:cubicBezTo>
                    <a:pt x="0" y="384"/>
                    <a:pt x="0" y="384"/>
                    <a:pt x="0" y="384"/>
                  </a:cubicBezTo>
                  <a:cubicBezTo>
                    <a:pt x="1" y="503"/>
                    <a:pt x="112" y="783"/>
                    <a:pt x="147" y="800"/>
                  </a:cubicBezTo>
                  <a:cubicBezTo>
                    <a:pt x="175" y="832"/>
                    <a:pt x="222" y="856"/>
                    <a:pt x="259" y="856"/>
                  </a:cubicBezTo>
                  <a:cubicBezTo>
                    <a:pt x="581" y="856"/>
                    <a:pt x="581" y="856"/>
                    <a:pt x="581" y="856"/>
                  </a:cubicBezTo>
                  <a:cubicBezTo>
                    <a:pt x="618" y="855"/>
                    <a:pt x="665" y="832"/>
                    <a:pt x="693" y="800"/>
                  </a:cubicBezTo>
                  <a:cubicBezTo>
                    <a:pt x="734" y="765"/>
                    <a:pt x="865" y="459"/>
                    <a:pt x="852" y="384"/>
                  </a:cubicBezTo>
                  <a:lnTo>
                    <a:pt x="851" y="0"/>
                  </a:lnTo>
                  <a:close/>
                </a:path>
              </a:pathLst>
            </a:custGeom>
            <a:solidFill>
              <a:srgbClr val="B86C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3">
              <a:extLst>
                <a:ext uri="{FF2B5EF4-FFF2-40B4-BE49-F238E27FC236}">
                  <a16:creationId xmlns:a16="http://schemas.microsoft.com/office/drawing/2014/main" id="{A1263E03-A234-283E-3F39-8D30253D27E3}"/>
                </a:ext>
              </a:extLst>
            </p:cNvPr>
            <p:cNvSpPr>
              <a:spLocks/>
            </p:cNvSpPr>
            <p:nvPr/>
          </p:nvSpPr>
          <p:spPr bwMode="auto">
            <a:xfrm>
              <a:off x="3730852" y="41592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4">
              <a:extLst>
                <a:ext uri="{FF2B5EF4-FFF2-40B4-BE49-F238E27FC236}">
                  <a16:creationId xmlns:a16="http://schemas.microsoft.com/office/drawing/2014/main" id="{8BB8ECF4-BF7A-FEB1-EAF9-64C2E23C9A09}"/>
                </a:ext>
              </a:extLst>
            </p:cNvPr>
            <p:cNvSpPr>
              <a:spLocks/>
            </p:cNvSpPr>
            <p:nvPr/>
          </p:nvSpPr>
          <p:spPr bwMode="auto">
            <a:xfrm>
              <a:off x="3597502" y="4010025"/>
              <a:ext cx="241300" cy="115888"/>
            </a:xfrm>
            <a:custGeom>
              <a:avLst/>
              <a:gdLst>
                <a:gd name="T0" fmla="*/ 7 w 628"/>
                <a:gd name="T1" fmla="*/ 277 h 301"/>
                <a:gd name="T2" fmla="*/ 628 w 628"/>
                <a:gd name="T3" fmla="*/ 271 h 301"/>
                <a:gd name="T4" fmla="*/ 627 w 628"/>
                <a:gd name="T5" fmla="*/ 269 h 301"/>
                <a:gd name="T6" fmla="*/ 28 w 628"/>
                <a:gd name="T7" fmla="*/ 214 h 301"/>
                <a:gd name="T8" fmla="*/ 0 w 628"/>
                <a:gd name="T9" fmla="*/ 287 h 301"/>
                <a:gd name="T10" fmla="*/ 7 w 628"/>
                <a:gd name="T11" fmla="*/ 277 h 301"/>
              </a:gdLst>
              <a:ahLst/>
              <a:cxnLst>
                <a:cxn ang="0">
                  <a:pos x="T0" y="T1"/>
                </a:cxn>
                <a:cxn ang="0">
                  <a:pos x="T2" y="T3"/>
                </a:cxn>
                <a:cxn ang="0">
                  <a:pos x="T4" y="T5"/>
                </a:cxn>
                <a:cxn ang="0">
                  <a:pos x="T6" y="T7"/>
                </a:cxn>
                <a:cxn ang="0">
                  <a:pos x="T8" y="T9"/>
                </a:cxn>
                <a:cxn ang="0">
                  <a:pos x="T10" y="T11"/>
                </a:cxn>
              </a:cxnLst>
              <a:rect l="0" t="0" r="r" b="b"/>
              <a:pathLst>
                <a:path w="628" h="301">
                  <a:moveTo>
                    <a:pt x="7" y="277"/>
                  </a:moveTo>
                  <a:cubicBezTo>
                    <a:pt x="190" y="86"/>
                    <a:pt x="310" y="301"/>
                    <a:pt x="628" y="271"/>
                  </a:cubicBezTo>
                  <a:cubicBezTo>
                    <a:pt x="628" y="270"/>
                    <a:pt x="627" y="269"/>
                    <a:pt x="627" y="269"/>
                  </a:cubicBezTo>
                  <a:cubicBezTo>
                    <a:pt x="381" y="245"/>
                    <a:pt x="205" y="0"/>
                    <a:pt x="28" y="214"/>
                  </a:cubicBezTo>
                  <a:cubicBezTo>
                    <a:pt x="16" y="233"/>
                    <a:pt x="7" y="257"/>
                    <a:pt x="0" y="287"/>
                  </a:cubicBezTo>
                  <a:cubicBezTo>
                    <a:pt x="2" y="284"/>
                    <a:pt x="4" y="280"/>
                    <a:pt x="7" y="277"/>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5">
              <a:extLst>
                <a:ext uri="{FF2B5EF4-FFF2-40B4-BE49-F238E27FC236}">
                  <a16:creationId xmlns:a16="http://schemas.microsoft.com/office/drawing/2014/main" id="{A8E6320E-931B-742D-89F7-7113D27B6DD7}"/>
                </a:ext>
              </a:extLst>
            </p:cNvPr>
            <p:cNvSpPr>
              <a:spLocks/>
            </p:cNvSpPr>
            <p:nvPr/>
          </p:nvSpPr>
          <p:spPr bwMode="auto">
            <a:xfrm>
              <a:off x="3518127" y="3890963"/>
              <a:ext cx="434975" cy="344488"/>
            </a:xfrm>
            <a:custGeom>
              <a:avLst/>
              <a:gdLst>
                <a:gd name="T0" fmla="*/ 972 w 1134"/>
                <a:gd name="T1" fmla="*/ 342 h 898"/>
                <a:gd name="T2" fmla="*/ 724 w 1134"/>
                <a:gd name="T3" fmla="*/ 170 h 898"/>
                <a:gd name="T4" fmla="*/ 213 w 1134"/>
                <a:gd name="T5" fmla="*/ 308 h 898"/>
                <a:gd name="T6" fmla="*/ 47 w 1134"/>
                <a:gd name="T7" fmla="*/ 721 h 898"/>
                <a:gd name="T8" fmla="*/ 109 w 1134"/>
                <a:gd name="T9" fmla="*/ 724 h 898"/>
                <a:gd name="T10" fmla="*/ 116 w 1134"/>
                <a:gd name="T11" fmla="*/ 898 h 898"/>
                <a:gd name="T12" fmla="*/ 209 w 1134"/>
                <a:gd name="T13" fmla="*/ 898 h 898"/>
                <a:gd name="T14" fmla="*/ 247 w 1134"/>
                <a:gd name="T15" fmla="*/ 535 h 898"/>
                <a:gd name="T16" fmla="*/ 846 w 1134"/>
                <a:gd name="T17" fmla="*/ 590 h 898"/>
                <a:gd name="T18" fmla="*/ 889 w 1134"/>
                <a:gd name="T19" fmla="*/ 897 h 898"/>
                <a:gd name="T20" fmla="*/ 967 w 1134"/>
                <a:gd name="T21" fmla="*/ 898 h 898"/>
                <a:gd name="T22" fmla="*/ 972 w 1134"/>
                <a:gd name="T23" fmla="*/ 715 h 898"/>
                <a:gd name="T24" fmla="*/ 1038 w 1134"/>
                <a:gd name="T25" fmla="*/ 717 h 898"/>
                <a:gd name="T26" fmla="*/ 972 w 1134"/>
                <a:gd name="T27" fmla="*/ 342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34" h="898">
                  <a:moveTo>
                    <a:pt x="972" y="342"/>
                  </a:moveTo>
                  <a:cubicBezTo>
                    <a:pt x="894" y="320"/>
                    <a:pt x="809" y="252"/>
                    <a:pt x="724" y="170"/>
                  </a:cubicBezTo>
                  <a:cubicBezTo>
                    <a:pt x="563" y="0"/>
                    <a:pt x="287" y="21"/>
                    <a:pt x="213" y="308"/>
                  </a:cubicBezTo>
                  <a:cubicBezTo>
                    <a:pt x="0" y="297"/>
                    <a:pt x="22" y="476"/>
                    <a:pt x="47" y="721"/>
                  </a:cubicBezTo>
                  <a:cubicBezTo>
                    <a:pt x="109" y="724"/>
                    <a:pt x="109" y="724"/>
                    <a:pt x="109" y="724"/>
                  </a:cubicBezTo>
                  <a:cubicBezTo>
                    <a:pt x="116" y="898"/>
                    <a:pt x="116" y="898"/>
                    <a:pt x="116" y="898"/>
                  </a:cubicBezTo>
                  <a:cubicBezTo>
                    <a:pt x="209" y="898"/>
                    <a:pt x="209" y="898"/>
                    <a:pt x="209" y="898"/>
                  </a:cubicBezTo>
                  <a:cubicBezTo>
                    <a:pt x="217" y="710"/>
                    <a:pt x="207" y="596"/>
                    <a:pt x="247" y="535"/>
                  </a:cubicBezTo>
                  <a:cubicBezTo>
                    <a:pt x="423" y="322"/>
                    <a:pt x="599" y="566"/>
                    <a:pt x="846" y="590"/>
                  </a:cubicBezTo>
                  <a:cubicBezTo>
                    <a:pt x="878" y="655"/>
                    <a:pt x="892" y="754"/>
                    <a:pt x="889" y="897"/>
                  </a:cubicBezTo>
                  <a:cubicBezTo>
                    <a:pt x="967" y="898"/>
                    <a:pt x="967" y="898"/>
                    <a:pt x="967" y="898"/>
                  </a:cubicBezTo>
                  <a:cubicBezTo>
                    <a:pt x="972" y="715"/>
                    <a:pt x="972" y="715"/>
                    <a:pt x="972" y="715"/>
                  </a:cubicBezTo>
                  <a:cubicBezTo>
                    <a:pt x="1038" y="717"/>
                    <a:pt x="1038" y="717"/>
                    <a:pt x="1038" y="717"/>
                  </a:cubicBezTo>
                  <a:cubicBezTo>
                    <a:pt x="1134" y="420"/>
                    <a:pt x="1077" y="366"/>
                    <a:pt x="972" y="342"/>
                  </a:cubicBezTo>
                  <a:close/>
                </a:path>
              </a:pathLst>
            </a:custGeom>
            <a:solidFill>
              <a:srgbClr val="783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6">
              <a:extLst>
                <a:ext uri="{FF2B5EF4-FFF2-40B4-BE49-F238E27FC236}">
                  <a16:creationId xmlns:a16="http://schemas.microsoft.com/office/drawing/2014/main" id="{5118CCE8-E5F4-24FF-5E45-6D378ED8EC50}"/>
                </a:ext>
              </a:extLst>
            </p:cNvPr>
            <p:cNvSpPr>
              <a:spLocks/>
            </p:cNvSpPr>
            <p:nvPr/>
          </p:nvSpPr>
          <p:spPr bwMode="auto">
            <a:xfrm>
              <a:off x="3661002" y="4340225"/>
              <a:ext cx="123825" cy="42863"/>
            </a:xfrm>
            <a:custGeom>
              <a:avLst/>
              <a:gdLst>
                <a:gd name="T0" fmla="*/ 324 w 324"/>
                <a:gd name="T1" fmla="*/ 56 h 112"/>
                <a:gd name="T2" fmla="*/ 268 w 324"/>
                <a:gd name="T3" fmla="*/ 112 h 112"/>
                <a:gd name="T4" fmla="*/ 56 w 324"/>
                <a:gd name="T5" fmla="*/ 112 h 112"/>
                <a:gd name="T6" fmla="*/ 0 w 324"/>
                <a:gd name="T7" fmla="*/ 56 h 112"/>
                <a:gd name="T8" fmla="*/ 0 w 324"/>
                <a:gd name="T9" fmla="*/ 56 h 112"/>
                <a:gd name="T10" fmla="*/ 56 w 324"/>
                <a:gd name="T11" fmla="*/ 0 h 112"/>
                <a:gd name="T12" fmla="*/ 268 w 324"/>
                <a:gd name="T13" fmla="*/ 0 h 112"/>
                <a:gd name="T14" fmla="*/ 324 w 324"/>
                <a:gd name="T15" fmla="*/ 5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112">
                  <a:moveTo>
                    <a:pt x="324" y="56"/>
                  </a:moveTo>
                  <a:cubicBezTo>
                    <a:pt x="324" y="87"/>
                    <a:pt x="299" y="112"/>
                    <a:pt x="268" y="112"/>
                  </a:cubicBezTo>
                  <a:cubicBezTo>
                    <a:pt x="56" y="112"/>
                    <a:pt x="56" y="112"/>
                    <a:pt x="56" y="112"/>
                  </a:cubicBezTo>
                  <a:cubicBezTo>
                    <a:pt x="25" y="112"/>
                    <a:pt x="0" y="87"/>
                    <a:pt x="0" y="56"/>
                  </a:cubicBezTo>
                  <a:cubicBezTo>
                    <a:pt x="0" y="56"/>
                    <a:pt x="0" y="56"/>
                    <a:pt x="0" y="56"/>
                  </a:cubicBezTo>
                  <a:cubicBezTo>
                    <a:pt x="0" y="25"/>
                    <a:pt x="25" y="0"/>
                    <a:pt x="56" y="0"/>
                  </a:cubicBezTo>
                  <a:cubicBezTo>
                    <a:pt x="268" y="0"/>
                    <a:pt x="268" y="0"/>
                    <a:pt x="268" y="0"/>
                  </a:cubicBezTo>
                  <a:cubicBezTo>
                    <a:pt x="299" y="0"/>
                    <a:pt x="324" y="25"/>
                    <a:pt x="324" y="56"/>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8287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dirty="0"/>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527242"/>
            <a:ext cx="10515600" cy="47602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dirty="0">
                <a:latin typeface="Arial"/>
                <a:cs typeface="Times New Roman"/>
              </a:rPr>
              <a:t>You discuss with James that his frustration may be due to metabolic adaptations that occur with weight loss. Which one of the following physiological changes does not occur in James after weight loss due to caloric restriction?</a:t>
            </a:r>
            <a:endParaRPr lang="en-CA" sz="1050" dirty="0">
              <a:latin typeface="Arial"/>
              <a:cs typeface="Times New Roman"/>
            </a:endParaRPr>
          </a:p>
          <a:p>
            <a:pPr lvl="1">
              <a:lnSpc>
                <a:spcPct val="107000"/>
              </a:lnSpc>
              <a:spcBef>
                <a:spcPts val="0"/>
              </a:spcBef>
              <a:buFont typeface="+mj-lt"/>
              <a:buAutoNum type="alphaLcPeriod"/>
            </a:pPr>
            <a:r>
              <a:rPr lang="en-US" sz="1050" dirty="0">
                <a:effectLst/>
                <a:latin typeface="Arial"/>
                <a:ea typeface="Calibri" panose="020F0502020204030204" pitchFamily="34" charset="0"/>
                <a:cs typeface="Times New Roman"/>
              </a:rPr>
              <a:t>James is </a:t>
            </a:r>
            <a:r>
              <a:rPr lang="en-US" sz="1050" dirty="0">
                <a:latin typeface="Arial"/>
                <a:ea typeface="Calibri" panose="020F0502020204030204" pitchFamily="34" charset="0"/>
                <a:cs typeface="Times New Roman"/>
              </a:rPr>
              <a:t>hungrier </a:t>
            </a:r>
            <a:r>
              <a:rPr lang="en-US" sz="1050" dirty="0">
                <a:effectLst/>
                <a:latin typeface="Arial"/>
                <a:ea typeface="Calibri" panose="020F0502020204030204" pitchFamily="34" charset="0"/>
                <a:cs typeface="Times New Roman"/>
              </a:rPr>
              <a:t>more often</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James’ metabolism decreases</a:t>
            </a:r>
            <a:endParaRPr lang="en-US" sz="1050" strike="sngStrike" dirty="0">
              <a:latin typeface="Arial"/>
              <a:ea typeface="Calibri" panose="020F0502020204030204" pitchFamily="34" charset="0"/>
              <a:cs typeface="Times New Roman"/>
            </a:endParaRP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Increase in GLP-1  </a:t>
            </a:r>
            <a:endParaRPr lang="en-US" sz="1050" dirty="0">
              <a:effectLst/>
              <a:latin typeface="Arial"/>
              <a:ea typeface="Calibri" panose="020F0502020204030204" pitchFamily="34" charset="0"/>
              <a:cs typeface="Times New Roman"/>
            </a:endParaRP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Increase in ghrelin </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latin typeface="Arial"/>
                <a:cs typeface="Times New Roman"/>
              </a:rPr>
              <a:t>On the basis of his BMI and presence of obesity-related comorbidities, James is a potential candidate for bariatric surgery. Which one of the following are relevant medical aspects of the pre-operative evaluations for James?</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Screening for active mental illness</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Micronutrient deficiencies</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Evaluation for CVD risk</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Post-operative weight loss plan</a:t>
            </a:r>
          </a:p>
          <a:p>
            <a:pPr lvl="1">
              <a:lnSpc>
                <a:spcPct val="107000"/>
              </a:lnSpc>
              <a:spcBef>
                <a:spcPts val="0"/>
              </a:spcBef>
              <a:buFont typeface="+mj-lt"/>
              <a:buAutoNum type="alphaLcPeriod"/>
            </a:pPr>
            <a:r>
              <a:rPr lang="en-US" sz="1050" dirty="0">
                <a:effectLst/>
                <a:latin typeface="Arial"/>
                <a:ea typeface="Calibri" panose="020F0502020204030204" pitchFamily="34" charset="0"/>
                <a:cs typeface="Times New Roman"/>
              </a:rPr>
              <a:t>All of the above</a:t>
            </a:r>
          </a:p>
          <a:p>
            <a:pPr>
              <a:lnSpc>
                <a:spcPct val="107000"/>
              </a:lnSpc>
              <a:spcAft>
                <a:spcPts val="800"/>
              </a:spcAft>
              <a:buFont typeface="+mj-lt"/>
              <a:buAutoNum type="arabicPeriod"/>
            </a:pPr>
            <a:r>
              <a:rPr lang="en-US" sz="1050" dirty="0">
                <a:latin typeface="Arial"/>
                <a:cs typeface="Times New Roman"/>
              </a:rPr>
              <a:t>What is the most appropriate next step that you would recommend for James?</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Eat less take out food</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Increase dose of metformin</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Add liraglutide or semaglutide for diabetes or obesity</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Quit smoking</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Consider bariatric and metabolic surgery</a:t>
            </a:r>
            <a:endParaRPr lang="en-US" sz="1050" dirty="0">
              <a:effectLst/>
              <a:latin typeface="Arial"/>
              <a:ea typeface="Calibri" panose="020F0502020204030204" pitchFamily="34" charset="0"/>
              <a:cs typeface="Times New Roman"/>
            </a:endParaRPr>
          </a:p>
          <a:p>
            <a:pPr>
              <a:lnSpc>
                <a:spcPct val="107000"/>
              </a:lnSpc>
              <a:spcAft>
                <a:spcPts val="800"/>
              </a:spcAft>
              <a:buFont typeface="+mj-lt"/>
              <a:buAutoNum type="arabicPeriod"/>
            </a:pPr>
            <a:r>
              <a:rPr lang="en-US" sz="1050" dirty="0">
                <a:latin typeface="Arial"/>
                <a:cs typeface="Times New Roman"/>
              </a:rPr>
              <a:t>Which of the following are NOT potential mechanisms of how bariatric surgery causes improvements in diabetes?</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Decreased sugary food intake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Increased GLP-1 levels</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Change in microbi</a:t>
            </a:r>
            <a:r>
              <a:rPr lang="en-US" sz="1050" dirty="0">
                <a:latin typeface="Arial" panose="020B0604020202020204" pitchFamily="34" charset="0"/>
                <a:ea typeface="Calibri" panose="020F0502020204030204" pitchFamily="34" charset="0"/>
                <a:cs typeface="Times New Roman" panose="02020603050405020304" pitchFamily="18" charset="0"/>
              </a:rPr>
              <a:t>ota</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Decreased ghrelin levels</a:t>
            </a:r>
            <a:endParaRPr lang="en-US" sz="1050" dirty="0">
              <a:effectLst/>
              <a:latin typeface="Arial"/>
              <a:ea typeface="Calibri" panose="020F0502020204030204" pitchFamily="34" charset="0"/>
              <a:cs typeface="Times New Roman"/>
            </a:endParaRPr>
          </a:p>
          <a:p>
            <a:pPr lvl="1">
              <a:lnSpc>
                <a:spcPct val="107000"/>
              </a:lnSpc>
              <a:spcBef>
                <a:spcPts val="0"/>
              </a:spcBef>
              <a:buFont typeface="+mj-lt"/>
              <a:buAutoNum type="alphaLcPeriod"/>
            </a:pPr>
            <a:endParaRPr lang="en-US" sz="1050" dirty="0">
              <a:effectLst/>
              <a:latin typeface="Arial"/>
              <a:ea typeface="Calibri" panose="020F0502020204030204" pitchFamily="34" charset="0"/>
              <a:cs typeface="Times New Roman"/>
            </a:endParaRPr>
          </a:p>
          <a:p>
            <a:pPr lvl="1">
              <a:lnSpc>
                <a:spcPct val="107000"/>
              </a:lnSpc>
              <a:spcBef>
                <a:spcPts val="0"/>
              </a:spcBef>
              <a:buFont typeface="+mj-lt"/>
              <a:buAutoNum type="alphaLcPeriod"/>
            </a:pP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98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F530E8-3C55-0710-9855-A9BD3A1DA8B2}"/>
              </a:ext>
            </a:extLst>
          </p:cNvPr>
          <p:cNvSpPr/>
          <p:nvPr/>
        </p:nvSpPr>
        <p:spPr>
          <a:xfrm>
            <a:off x="920042" y="1565910"/>
            <a:ext cx="4571999" cy="4475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dirty="0"/>
              <a:t>Meet Amy</a:t>
            </a:r>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647998" y="6041571"/>
            <a:ext cx="11544001" cy="492429"/>
          </a:xfrm>
        </p:spPr>
        <p:txBody>
          <a:bodyPr/>
          <a:lstStyle/>
          <a:p>
            <a:endParaRPr lang="en-CA" sz="1000" i="0"/>
          </a:p>
        </p:txBody>
      </p:sp>
      <p:graphicFrame>
        <p:nvGraphicFramePr>
          <p:cNvPr id="10" name="Table 10">
            <a:extLst>
              <a:ext uri="{FF2B5EF4-FFF2-40B4-BE49-F238E27FC236}">
                <a16:creationId xmlns:a16="http://schemas.microsoft.com/office/drawing/2014/main" id="{BACD852B-3948-7C8F-4AD4-B7F7CFEDB565}"/>
              </a:ext>
            </a:extLst>
          </p:cNvPr>
          <p:cNvGraphicFramePr>
            <a:graphicFrameLocks noGrp="1"/>
          </p:cNvGraphicFramePr>
          <p:nvPr>
            <p:extLst>
              <p:ext uri="{D42A27DB-BD31-4B8C-83A1-F6EECF244321}">
                <p14:modId xmlns:p14="http://schemas.microsoft.com/office/powerpoint/2010/main" val="3623485087"/>
              </p:ext>
            </p:extLst>
          </p:nvPr>
        </p:nvGraphicFramePr>
        <p:xfrm>
          <a:off x="5556250" y="1565911"/>
          <a:ext cx="5724525" cy="4475658"/>
        </p:xfrm>
        <a:graphic>
          <a:graphicData uri="http://schemas.openxmlformats.org/drawingml/2006/table">
            <a:tbl>
              <a:tblPr firstCol="1">
                <a:tableStyleId>{5C22544A-7EE6-4342-B048-85BDC9FD1C3A}</a:tableStyleId>
              </a:tblPr>
              <a:tblGrid>
                <a:gridCol w="1739739">
                  <a:extLst>
                    <a:ext uri="{9D8B030D-6E8A-4147-A177-3AD203B41FA5}">
                      <a16:colId xmlns:a16="http://schemas.microsoft.com/office/drawing/2014/main" val="3944732783"/>
                    </a:ext>
                  </a:extLst>
                </a:gridCol>
                <a:gridCol w="3984786">
                  <a:extLst>
                    <a:ext uri="{9D8B030D-6E8A-4147-A177-3AD203B41FA5}">
                      <a16:colId xmlns:a16="http://schemas.microsoft.com/office/drawing/2014/main" val="1770506614"/>
                    </a:ext>
                  </a:extLst>
                </a:gridCol>
              </a:tblGrid>
              <a:tr h="260978">
                <a:tc>
                  <a:txBody>
                    <a:bodyPr/>
                    <a:lstStyle/>
                    <a:p>
                      <a:r>
                        <a:rPr lang="en-GB" sz="1100"/>
                        <a:t>Age:</a:t>
                      </a:r>
                    </a:p>
                  </a:txBody>
                  <a:tcPr anchor="ctr"/>
                </a:tc>
                <a:tc>
                  <a:txBody>
                    <a:bodyPr/>
                    <a:lstStyle/>
                    <a:p>
                      <a:r>
                        <a:rPr lang="en-GB" sz="1100"/>
                        <a:t>62</a:t>
                      </a:r>
                    </a:p>
                  </a:txBody>
                  <a:tcPr anchor="ctr"/>
                </a:tc>
                <a:extLst>
                  <a:ext uri="{0D108BD9-81ED-4DB2-BD59-A6C34878D82A}">
                    <a16:rowId xmlns:a16="http://schemas.microsoft.com/office/drawing/2014/main" val="1332523245"/>
                  </a:ext>
                </a:extLst>
              </a:tr>
              <a:tr h="260978">
                <a:tc>
                  <a:txBody>
                    <a:bodyPr/>
                    <a:lstStyle/>
                    <a:p>
                      <a:r>
                        <a:rPr lang="en-GB" sz="1100"/>
                        <a:t>Gender:</a:t>
                      </a:r>
                    </a:p>
                  </a:txBody>
                  <a:tcPr anchor="ctr"/>
                </a:tc>
                <a:tc>
                  <a:txBody>
                    <a:bodyPr/>
                    <a:lstStyle/>
                    <a:p>
                      <a:r>
                        <a:rPr lang="en-GB" sz="1100"/>
                        <a:t>Female</a:t>
                      </a:r>
                    </a:p>
                  </a:txBody>
                  <a:tcPr anchor="ctr"/>
                </a:tc>
                <a:extLst>
                  <a:ext uri="{0D108BD9-81ED-4DB2-BD59-A6C34878D82A}">
                    <a16:rowId xmlns:a16="http://schemas.microsoft.com/office/drawing/2014/main" val="1437197020"/>
                  </a:ext>
                </a:extLst>
              </a:tr>
              <a:tr h="260978">
                <a:tc>
                  <a:txBody>
                    <a:bodyPr/>
                    <a:lstStyle/>
                    <a:p>
                      <a:r>
                        <a:rPr lang="en-GB" sz="1100"/>
                        <a:t>Height:</a:t>
                      </a:r>
                    </a:p>
                  </a:txBody>
                  <a:tcPr anchor="ctr"/>
                </a:tc>
                <a:tc>
                  <a:txBody>
                    <a:bodyPr/>
                    <a:lstStyle/>
                    <a:p>
                      <a:r>
                        <a:rPr lang="en-GB" sz="1100"/>
                        <a:t>5’ 7”</a:t>
                      </a:r>
                    </a:p>
                  </a:txBody>
                  <a:tcPr anchor="ctr"/>
                </a:tc>
                <a:extLst>
                  <a:ext uri="{0D108BD9-81ED-4DB2-BD59-A6C34878D82A}">
                    <a16:rowId xmlns:a16="http://schemas.microsoft.com/office/drawing/2014/main" val="3135849935"/>
                  </a:ext>
                </a:extLst>
              </a:tr>
              <a:tr h="260978">
                <a:tc>
                  <a:txBody>
                    <a:bodyPr/>
                    <a:lstStyle/>
                    <a:p>
                      <a:r>
                        <a:rPr lang="en-GB" sz="1100"/>
                        <a:t>Weight:</a:t>
                      </a:r>
                    </a:p>
                  </a:txBody>
                  <a:tcPr anchor="ctr"/>
                </a:tc>
                <a:tc>
                  <a:txBody>
                    <a:bodyPr/>
                    <a:lstStyle/>
                    <a:p>
                      <a:r>
                        <a:rPr lang="en-GB" sz="1100"/>
                        <a:t>371 lb</a:t>
                      </a:r>
                    </a:p>
                  </a:txBody>
                  <a:tcPr anchor="ctr"/>
                </a:tc>
                <a:extLst>
                  <a:ext uri="{0D108BD9-81ED-4DB2-BD59-A6C34878D82A}">
                    <a16:rowId xmlns:a16="http://schemas.microsoft.com/office/drawing/2014/main" val="103729559"/>
                  </a:ext>
                </a:extLst>
              </a:tr>
              <a:tr h="260978">
                <a:tc>
                  <a:txBody>
                    <a:bodyPr/>
                    <a:lstStyle/>
                    <a:p>
                      <a:r>
                        <a:rPr lang="en-GB" sz="1100"/>
                        <a:t>BMI:</a:t>
                      </a:r>
                    </a:p>
                  </a:txBody>
                  <a:tcPr anchor="ctr"/>
                </a:tc>
                <a:tc>
                  <a:txBody>
                    <a:bodyPr/>
                    <a:lstStyle/>
                    <a:p>
                      <a:r>
                        <a:rPr lang="en-GB" sz="1100"/>
                        <a:t>58 kg/</a:t>
                      </a:r>
                      <a:r>
                        <a:rPr lang="en-GB" sz="1100">
                          <a:latin typeface="Arial" panose="020B0604020202020204" pitchFamily="34" charset="0"/>
                          <a:ea typeface="Apis For Office" panose="020B0504010101010104" pitchFamily="34" charset="0"/>
                          <a:cs typeface="Arial" panose="020B0604020202020204" pitchFamily="34" charset="0"/>
                        </a:rPr>
                        <a:t>m</a:t>
                      </a:r>
                      <a:r>
                        <a:rPr lang="en-GB" sz="1100" baseline="30000">
                          <a:latin typeface="Arial" panose="020B0604020202020204" pitchFamily="34" charset="0"/>
                          <a:ea typeface="Apis For Office" panose="020B0504010101010104" pitchFamily="34" charset="0"/>
                          <a:cs typeface="Arial" panose="020B0604020202020204" pitchFamily="34" charset="0"/>
                        </a:rPr>
                        <a:t>2</a:t>
                      </a:r>
                      <a:endParaRPr lang="en-GB" sz="1100"/>
                    </a:p>
                  </a:txBody>
                  <a:tcPr anchor="ctr"/>
                </a:tc>
                <a:extLst>
                  <a:ext uri="{0D108BD9-81ED-4DB2-BD59-A6C34878D82A}">
                    <a16:rowId xmlns:a16="http://schemas.microsoft.com/office/drawing/2014/main" val="4046227223"/>
                  </a:ext>
                </a:extLst>
              </a:tr>
              <a:tr h="260978">
                <a:tc>
                  <a:txBody>
                    <a:bodyPr/>
                    <a:lstStyle/>
                    <a:p>
                      <a:r>
                        <a:rPr lang="en-GB" sz="1100"/>
                        <a:t>Waist circumference:</a:t>
                      </a:r>
                    </a:p>
                  </a:txBody>
                  <a:tcPr anchor="ctr"/>
                </a:tc>
                <a:tc>
                  <a:txBody>
                    <a:bodyPr/>
                    <a:lstStyle/>
                    <a:p>
                      <a:r>
                        <a:rPr lang="en-GB" sz="1100"/>
                        <a:t>55 in</a:t>
                      </a:r>
                    </a:p>
                  </a:txBody>
                  <a:tcPr anchor="ctr"/>
                </a:tc>
                <a:extLst>
                  <a:ext uri="{0D108BD9-81ED-4DB2-BD59-A6C34878D82A}">
                    <a16:rowId xmlns:a16="http://schemas.microsoft.com/office/drawing/2014/main" val="3233613510"/>
                  </a:ext>
                </a:extLst>
              </a:tr>
              <a:tr h="592245">
                <a:tc>
                  <a:txBody>
                    <a:bodyPr/>
                    <a:lstStyle/>
                    <a:p>
                      <a:r>
                        <a:rPr lang="en-GB" sz="1100"/>
                        <a:t>Comorbidities:</a:t>
                      </a:r>
                    </a:p>
                  </a:txBody>
                  <a:tcPr anchor="ctr"/>
                </a:tc>
                <a:tc>
                  <a:txBody>
                    <a:bodyPr/>
                    <a:lstStyle/>
                    <a:p>
                      <a:r>
                        <a:rPr lang="en-GB" sz="1100"/>
                        <a:t>Osteoarthritis, CVD (</a:t>
                      </a:r>
                      <a:r>
                        <a:rPr lang="en-GB" sz="1100" err="1"/>
                        <a:t>HFpEF</a:t>
                      </a:r>
                      <a:r>
                        <a:rPr lang="en-GB" sz="1100"/>
                        <a:t>), GERD, stroke and myocardial infarction</a:t>
                      </a:r>
                    </a:p>
                  </a:txBody>
                  <a:tcPr anchor="ctr"/>
                </a:tc>
                <a:extLst>
                  <a:ext uri="{0D108BD9-81ED-4DB2-BD59-A6C34878D82A}">
                    <a16:rowId xmlns:a16="http://schemas.microsoft.com/office/drawing/2014/main" val="2761178838"/>
                  </a:ext>
                </a:extLst>
              </a:tr>
              <a:tr h="536752">
                <a:tc>
                  <a:txBody>
                    <a:bodyPr/>
                    <a:lstStyle/>
                    <a:p>
                      <a:r>
                        <a:rPr lang="en-GB" sz="1100"/>
                        <a:t>Current medications</a:t>
                      </a:r>
                    </a:p>
                  </a:txBody>
                  <a:tcPr anchor="ctr"/>
                </a:tc>
                <a:tc>
                  <a:txBody>
                    <a:bodyPr/>
                    <a:lstStyle/>
                    <a:p>
                      <a:r>
                        <a:rPr lang="en-GB" sz="1100"/>
                        <a:t>Multiple medications, including acetaminophen, carbamazepine, and esomeprazole</a:t>
                      </a:r>
                    </a:p>
                  </a:txBody>
                  <a:tcPr anchor="ctr"/>
                </a:tc>
                <a:extLst>
                  <a:ext uri="{0D108BD9-81ED-4DB2-BD59-A6C34878D82A}">
                    <a16:rowId xmlns:a16="http://schemas.microsoft.com/office/drawing/2014/main" val="2596196300"/>
                  </a:ext>
                </a:extLst>
              </a:tr>
              <a:tr h="1780793">
                <a:tc>
                  <a:txBody>
                    <a:bodyPr/>
                    <a:lstStyle/>
                    <a:p>
                      <a:r>
                        <a:rPr lang="en-GB" sz="1100"/>
                        <a:t>Bio/Lifestyle:</a:t>
                      </a:r>
                    </a:p>
                  </a:txBody>
                  <a:tcPr/>
                </a:tc>
                <a:tc>
                  <a:txBody>
                    <a:bodyPr/>
                    <a:lstStyle/>
                    <a:p>
                      <a:pPr marL="171450" indent="-171450">
                        <a:buFont typeface="Arial" panose="020B0604020202020204" pitchFamily="34" charset="0"/>
                        <a:buChar char="•"/>
                      </a:pPr>
                      <a:r>
                        <a:rPr lang="en-GB" sz="1100" dirty="0"/>
                        <a:t>Widowed</a:t>
                      </a:r>
                    </a:p>
                    <a:p>
                      <a:pPr marL="171450" indent="-171450">
                        <a:buFont typeface="Arial" panose="020B0604020202020204" pitchFamily="34" charset="0"/>
                        <a:buChar char="•"/>
                      </a:pPr>
                      <a:r>
                        <a:rPr lang="en-GB" sz="1100" dirty="0"/>
                        <a:t>Lives with her daughter, Audrey, who is her caregiver</a:t>
                      </a:r>
                    </a:p>
                    <a:p>
                      <a:pPr marL="171450" indent="-171450">
                        <a:buFont typeface="Arial" panose="020B0604020202020204" pitchFamily="34" charset="0"/>
                        <a:buChar char="•"/>
                      </a:pPr>
                      <a:r>
                        <a:rPr lang="en-GB" sz="1100" dirty="0"/>
                        <a:t>Sedentary lifestyle, uses mobility scooter</a:t>
                      </a:r>
                    </a:p>
                    <a:p>
                      <a:pPr marL="171450" indent="-171450">
                        <a:buFont typeface="Arial" panose="020B0604020202020204" pitchFamily="34" charset="0"/>
                        <a:buChar char="•"/>
                      </a:pPr>
                      <a:r>
                        <a:rPr lang="en-GB" sz="1100" dirty="0"/>
                        <a:t>Amy has a sweet tooth, with diet including highly-refined, sugary foods</a:t>
                      </a:r>
                    </a:p>
                    <a:p>
                      <a:pPr marL="171450" indent="-171450">
                        <a:buFont typeface="Arial" panose="020B0604020202020204" pitchFamily="34" charset="0"/>
                        <a:buChar char="•"/>
                      </a:pPr>
                      <a:r>
                        <a:rPr lang="en-GB" sz="1100" dirty="0"/>
                        <a:t>Amy drinks a glass of wine, 3</a:t>
                      </a:r>
                      <a:r>
                        <a:rPr lang="en-GB" sz="1100" dirty="0">
                          <a:latin typeface="Calibri" panose="020F0502020204030204" pitchFamily="34" charset="0"/>
                          <a:cs typeface="Calibri" panose="020F0502020204030204" pitchFamily="34" charset="0"/>
                        </a:rPr>
                        <a:t>–</a:t>
                      </a:r>
                      <a:r>
                        <a:rPr lang="en-GB" sz="1100" dirty="0"/>
                        <a:t>4 times a week</a:t>
                      </a:r>
                    </a:p>
                    <a:p>
                      <a:pPr marL="171450" indent="-171450">
                        <a:buFont typeface="Arial" panose="020B0604020202020204" pitchFamily="34" charset="0"/>
                        <a:buChar char="•"/>
                      </a:pPr>
                      <a:r>
                        <a:rPr lang="en-GB" sz="1100" dirty="0"/>
                        <a:t>Worries about the impact of her obesity on her daughter’s life causes her high stress</a:t>
                      </a:r>
                    </a:p>
                    <a:p>
                      <a:pPr marL="171450" indent="-171450">
                        <a:buFont typeface="Arial" panose="020B0604020202020204" pitchFamily="34" charset="0"/>
                        <a:buChar char="•"/>
                      </a:pPr>
                      <a:r>
                        <a:rPr lang="en-GB" sz="1100" dirty="0"/>
                        <a:t>Sleeps 4</a:t>
                      </a:r>
                      <a:r>
                        <a:rPr lang="en-GB" sz="1100" dirty="0">
                          <a:latin typeface="Calibri" panose="020F0502020204030204" pitchFamily="34" charset="0"/>
                          <a:cs typeface="Calibri" panose="020F0502020204030204" pitchFamily="34" charset="0"/>
                        </a:rPr>
                        <a:t>–</a:t>
                      </a:r>
                      <a:r>
                        <a:rPr lang="en-GB" sz="1100" dirty="0"/>
                        <a:t>5 hours a night but often takes naps during </a:t>
                      </a:r>
                      <a:br>
                        <a:rPr lang="en-GB" sz="1100" dirty="0"/>
                      </a:br>
                      <a:r>
                        <a:rPr lang="en-GB" sz="1100" dirty="0"/>
                        <a:t>the day</a:t>
                      </a:r>
                    </a:p>
                  </a:txBody>
                  <a:tcPr anchor="ctr"/>
                </a:tc>
                <a:extLst>
                  <a:ext uri="{0D108BD9-81ED-4DB2-BD59-A6C34878D82A}">
                    <a16:rowId xmlns:a16="http://schemas.microsoft.com/office/drawing/2014/main" val="2589035878"/>
                  </a:ext>
                </a:extLst>
              </a:tr>
            </a:tbl>
          </a:graphicData>
        </a:graphic>
      </p:graphicFrame>
      <p:sp>
        <p:nvSpPr>
          <p:cNvPr id="7" name="TextBox 6">
            <a:extLst>
              <a:ext uri="{FF2B5EF4-FFF2-40B4-BE49-F238E27FC236}">
                <a16:creationId xmlns:a16="http://schemas.microsoft.com/office/drawing/2014/main" id="{4CDC828F-E974-614C-8265-519A6871A5E7}"/>
              </a:ext>
            </a:extLst>
          </p:cNvPr>
          <p:cNvSpPr txBox="1"/>
          <p:nvPr/>
        </p:nvSpPr>
        <p:spPr>
          <a:xfrm>
            <a:off x="1072590" y="4029275"/>
            <a:ext cx="4266903" cy="1938992"/>
          </a:xfrm>
          <a:prstGeom prst="rect">
            <a:avLst/>
          </a:prstGeom>
          <a:noFill/>
        </p:spPr>
        <p:txBody>
          <a:bodyPr wrap="square" lIns="91440" tIns="45720" rIns="91440" bIns="45720" rtlCol="0" anchor="t">
            <a:spAutoFit/>
          </a:bodyPr>
          <a:lstStyle/>
          <a:p>
            <a:r>
              <a:rPr lang="en-US" sz="1200" dirty="0">
                <a:solidFill>
                  <a:schemeClr val="bg1"/>
                </a:solidFill>
              </a:rPr>
              <a:t>Amy presents interest in bariatric surgery.  She realizes her weight is making her QOL and medical conditions worse.  She has gained weight recently and her health and mobility are declining. She does not want to be a burden to her daughter with whom she lives</a:t>
            </a:r>
          </a:p>
          <a:p>
            <a:endParaRPr lang="en-GB" sz="1200" dirty="0">
              <a:solidFill>
                <a:schemeClr val="bg1"/>
              </a:solidFill>
            </a:endParaRPr>
          </a:p>
          <a:p>
            <a:r>
              <a:rPr lang="en-GB" sz="1200" dirty="0">
                <a:solidFill>
                  <a:schemeClr val="bg1"/>
                </a:solidFill>
              </a:rPr>
              <a:t>Her goal is to improve management of her weight to reduce her comorbidities and hopefully be eligible for bariatric surgery. In doing so, she hopes to improve her mobility so she can spend more time outdoors</a:t>
            </a:r>
          </a:p>
        </p:txBody>
      </p:sp>
      <p:sp>
        <p:nvSpPr>
          <p:cNvPr id="23" name="Rectangle: Rounded Corners 22">
            <a:extLst>
              <a:ext uri="{FF2B5EF4-FFF2-40B4-BE49-F238E27FC236}">
                <a16:creationId xmlns:a16="http://schemas.microsoft.com/office/drawing/2014/main" id="{51B94D61-75BC-B071-BBC7-EF1B40BF7D4D}"/>
              </a:ext>
            </a:extLst>
          </p:cNvPr>
          <p:cNvSpPr/>
          <p:nvPr/>
        </p:nvSpPr>
        <p:spPr>
          <a:xfrm>
            <a:off x="2209091" y="2186844"/>
            <a:ext cx="1993900" cy="1679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4" name="Group 23">
            <a:extLst>
              <a:ext uri="{FF2B5EF4-FFF2-40B4-BE49-F238E27FC236}">
                <a16:creationId xmlns:a16="http://schemas.microsoft.com/office/drawing/2014/main" id="{3E978ED2-E732-BDF7-F9AA-34BE497382CA}"/>
              </a:ext>
            </a:extLst>
          </p:cNvPr>
          <p:cNvGrpSpPr/>
          <p:nvPr/>
        </p:nvGrpSpPr>
        <p:grpSpPr>
          <a:xfrm>
            <a:off x="2451841" y="2357727"/>
            <a:ext cx="1508400" cy="1508400"/>
            <a:chOff x="3154589" y="-188913"/>
            <a:chExt cx="1144588" cy="1220788"/>
          </a:xfrm>
        </p:grpSpPr>
        <p:sp>
          <p:nvSpPr>
            <p:cNvPr id="25" name="Freeform 246">
              <a:extLst>
                <a:ext uri="{FF2B5EF4-FFF2-40B4-BE49-F238E27FC236}">
                  <a16:creationId xmlns:a16="http://schemas.microsoft.com/office/drawing/2014/main" id="{D033CDB4-B2B7-29E8-A3FF-15F8826F014C}"/>
                </a:ext>
              </a:extLst>
            </p:cNvPr>
            <p:cNvSpPr>
              <a:spLocks/>
            </p:cNvSpPr>
            <p:nvPr/>
          </p:nvSpPr>
          <p:spPr bwMode="auto">
            <a:xfrm>
              <a:off x="3189514" y="-188913"/>
              <a:ext cx="831850" cy="800100"/>
            </a:xfrm>
            <a:custGeom>
              <a:avLst/>
              <a:gdLst>
                <a:gd name="T0" fmla="*/ 997 w 2172"/>
                <a:gd name="T1" fmla="*/ 2044 h 2091"/>
                <a:gd name="T2" fmla="*/ 1715 w 2172"/>
                <a:gd name="T3" fmla="*/ 587 h 2091"/>
                <a:gd name="T4" fmla="*/ 1090 w 2172"/>
                <a:gd name="T5" fmla="*/ 2091 h 2091"/>
                <a:gd name="T6" fmla="*/ 997 w 2172"/>
                <a:gd name="T7" fmla="*/ 2044 h 2091"/>
              </a:gdLst>
              <a:ahLst/>
              <a:cxnLst>
                <a:cxn ang="0">
                  <a:pos x="T0" y="T1"/>
                </a:cxn>
                <a:cxn ang="0">
                  <a:pos x="T2" y="T3"/>
                </a:cxn>
                <a:cxn ang="0">
                  <a:pos x="T4" y="T5"/>
                </a:cxn>
                <a:cxn ang="0">
                  <a:pos x="T6" y="T7"/>
                </a:cxn>
              </a:cxnLst>
              <a:rect l="0" t="0" r="r" b="b"/>
              <a:pathLst>
                <a:path w="2172" h="2091">
                  <a:moveTo>
                    <a:pt x="997" y="2044"/>
                  </a:moveTo>
                  <a:cubicBezTo>
                    <a:pt x="0" y="869"/>
                    <a:pt x="1256" y="0"/>
                    <a:pt x="1715" y="587"/>
                  </a:cubicBezTo>
                  <a:cubicBezTo>
                    <a:pt x="1908" y="853"/>
                    <a:pt x="2172" y="1583"/>
                    <a:pt x="1090" y="2091"/>
                  </a:cubicBezTo>
                  <a:lnTo>
                    <a:pt x="997" y="2044"/>
                  </a:ln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5">
              <a:extLst>
                <a:ext uri="{FF2B5EF4-FFF2-40B4-BE49-F238E27FC236}">
                  <a16:creationId xmlns:a16="http://schemas.microsoft.com/office/drawing/2014/main" id="{A3A402F8-D7FA-43A5-B97B-9F05DA33DDB3}"/>
                </a:ext>
              </a:extLst>
            </p:cNvPr>
            <p:cNvSpPr>
              <a:spLocks/>
            </p:cNvSpPr>
            <p:nvPr/>
          </p:nvSpPr>
          <p:spPr bwMode="auto">
            <a:xfrm>
              <a:off x="3667352" y="195262"/>
              <a:ext cx="631825" cy="757238"/>
            </a:xfrm>
            <a:custGeom>
              <a:avLst/>
              <a:gdLst>
                <a:gd name="T0" fmla="*/ 633 w 1649"/>
                <a:gd name="T1" fmla="*/ 0 h 1977"/>
                <a:gd name="T2" fmla="*/ 1167 w 1649"/>
                <a:gd name="T3" fmla="*/ 780 h 1977"/>
                <a:gd name="T4" fmla="*/ 745 w 1649"/>
                <a:gd name="T5" fmla="*/ 1977 h 1977"/>
                <a:gd name="T6" fmla="*/ 0 w 1649"/>
                <a:gd name="T7" fmla="*/ 1018 h 1977"/>
                <a:gd name="T8" fmla="*/ 633 w 1649"/>
                <a:gd name="T9" fmla="*/ 0 h 1977"/>
              </a:gdLst>
              <a:ahLst/>
              <a:cxnLst>
                <a:cxn ang="0">
                  <a:pos x="T0" y="T1"/>
                </a:cxn>
                <a:cxn ang="0">
                  <a:pos x="T2" y="T3"/>
                </a:cxn>
                <a:cxn ang="0">
                  <a:pos x="T4" y="T5"/>
                </a:cxn>
                <a:cxn ang="0">
                  <a:pos x="T6" y="T7"/>
                </a:cxn>
                <a:cxn ang="0">
                  <a:pos x="T8" y="T9"/>
                </a:cxn>
              </a:cxnLst>
              <a:rect l="0" t="0" r="r" b="b"/>
              <a:pathLst>
                <a:path w="1649" h="1977">
                  <a:moveTo>
                    <a:pt x="633" y="0"/>
                  </a:moveTo>
                  <a:cubicBezTo>
                    <a:pt x="710" y="376"/>
                    <a:pt x="1002" y="606"/>
                    <a:pt x="1167" y="780"/>
                  </a:cubicBezTo>
                  <a:cubicBezTo>
                    <a:pt x="1649" y="1230"/>
                    <a:pt x="1415" y="1938"/>
                    <a:pt x="745" y="1977"/>
                  </a:cubicBezTo>
                  <a:cubicBezTo>
                    <a:pt x="0" y="1018"/>
                    <a:pt x="0" y="1018"/>
                    <a:pt x="0" y="1018"/>
                  </a:cubicBezTo>
                  <a:lnTo>
                    <a:pt x="633" y="0"/>
                  </a:ln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7">
              <a:extLst>
                <a:ext uri="{FF2B5EF4-FFF2-40B4-BE49-F238E27FC236}">
                  <a16:creationId xmlns:a16="http://schemas.microsoft.com/office/drawing/2014/main" id="{20C500B0-09AB-FBAC-276E-09E9D7ACA717}"/>
                </a:ext>
              </a:extLst>
            </p:cNvPr>
            <p:cNvSpPr>
              <a:spLocks/>
            </p:cNvSpPr>
            <p:nvPr/>
          </p:nvSpPr>
          <p:spPr bwMode="auto">
            <a:xfrm>
              <a:off x="3154589" y="622300"/>
              <a:ext cx="1082675" cy="409575"/>
            </a:xfrm>
            <a:custGeom>
              <a:avLst/>
              <a:gdLst>
                <a:gd name="T0" fmla="*/ 2273 w 2826"/>
                <a:gd name="T1" fmla="*/ 172 h 1072"/>
                <a:gd name="T2" fmla="*/ 1675 w 2826"/>
                <a:gd name="T3" fmla="*/ 0 h 1072"/>
                <a:gd name="T4" fmla="*/ 1151 w 2826"/>
                <a:gd name="T5" fmla="*/ 0 h 1072"/>
                <a:gd name="T6" fmla="*/ 553 w 2826"/>
                <a:gd name="T7" fmla="*/ 172 h 1072"/>
                <a:gd name="T8" fmla="*/ 0 w 2826"/>
                <a:gd name="T9" fmla="*/ 1072 h 1072"/>
                <a:gd name="T10" fmla="*/ 2826 w 2826"/>
                <a:gd name="T11" fmla="*/ 1072 h 1072"/>
                <a:gd name="T12" fmla="*/ 2273 w 2826"/>
                <a:gd name="T13" fmla="*/ 172 h 1072"/>
              </a:gdLst>
              <a:ahLst/>
              <a:cxnLst>
                <a:cxn ang="0">
                  <a:pos x="T0" y="T1"/>
                </a:cxn>
                <a:cxn ang="0">
                  <a:pos x="T2" y="T3"/>
                </a:cxn>
                <a:cxn ang="0">
                  <a:pos x="T4" y="T5"/>
                </a:cxn>
                <a:cxn ang="0">
                  <a:pos x="T6" y="T7"/>
                </a:cxn>
                <a:cxn ang="0">
                  <a:pos x="T8" y="T9"/>
                </a:cxn>
                <a:cxn ang="0">
                  <a:pos x="T10" y="T11"/>
                </a:cxn>
                <a:cxn ang="0">
                  <a:pos x="T12" y="T13"/>
                </a:cxn>
              </a:cxnLst>
              <a:rect l="0" t="0" r="r" b="b"/>
              <a:pathLst>
                <a:path w="2826" h="1072">
                  <a:moveTo>
                    <a:pt x="2273" y="172"/>
                  </a:moveTo>
                  <a:cubicBezTo>
                    <a:pt x="2271" y="171"/>
                    <a:pt x="1675" y="0"/>
                    <a:pt x="1675" y="0"/>
                  </a:cubicBezTo>
                  <a:cubicBezTo>
                    <a:pt x="1151" y="0"/>
                    <a:pt x="1151" y="0"/>
                    <a:pt x="1151" y="0"/>
                  </a:cubicBezTo>
                  <a:cubicBezTo>
                    <a:pt x="1151" y="0"/>
                    <a:pt x="555" y="171"/>
                    <a:pt x="553" y="172"/>
                  </a:cubicBezTo>
                  <a:cubicBezTo>
                    <a:pt x="203" y="308"/>
                    <a:pt x="167" y="741"/>
                    <a:pt x="0" y="1072"/>
                  </a:cubicBezTo>
                  <a:cubicBezTo>
                    <a:pt x="2826" y="1072"/>
                    <a:pt x="2826" y="1072"/>
                    <a:pt x="2826" y="1072"/>
                  </a:cubicBezTo>
                  <a:cubicBezTo>
                    <a:pt x="2660" y="741"/>
                    <a:pt x="2623" y="308"/>
                    <a:pt x="2273" y="172"/>
                  </a:cubicBezTo>
                  <a:close/>
                </a:path>
              </a:pathLst>
            </a:custGeom>
            <a:solidFill>
              <a:srgbClr val="D6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8">
              <a:extLst>
                <a:ext uri="{FF2B5EF4-FFF2-40B4-BE49-F238E27FC236}">
                  <a16:creationId xmlns:a16="http://schemas.microsoft.com/office/drawing/2014/main" id="{093A5146-8050-9A52-2A57-88C5720EDBE6}"/>
                </a:ext>
              </a:extLst>
            </p:cNvPr>
            <p:cNvSpPr>
              <a:spLocks/>
            </p:cNvSpPr>
            <p:nvPr/>
          </p:nvSpPr>
          <p:spPr bwMode="auto">
            <a:xfrm>
              <a:off x="3599089" y="374650"/>
              <a:ext cx="195263" cy="279400"/>
            </a:xfrm>
            <a:custGeom>
              <a:avLst/>
              <a:gdLst>
                <a:gd name="T0" fmla="*/ 508 w 508"/>
                <a:gd name="T1" fmla="*/ 640 h 729"/>
                <a:gd name="T2" fmla="*/ 459 w 508"/>
                <a:gd name="T3" fmla="*/ 0 h 729"/>
                <a:gd name="T4" fmla="*/ 29 w 508"/>
                <a:gd name="T5" fmla="*/ 0 h 729"/>
                <a:gd name="T6" fmla="*/ 0 w 508"/>
                <a:gd name="T7" fmla="*/ 640 h 729"/>
                <a:gd name="T8" fmla="*/ 508 w 508"/>
                <a:gd name="T9" fmla="*/ 640 h 729"/>
              </a:gdLst>
              <a:ahLst/>
              <a:cxnLst>
                <a:cxn ang="0">
                  <a:pos x="T0" y="T1"/>
                </a:cxn>
                <a:cxn ang="0">
                  <a:pos x="T2" y="T3"/>
                </a:cxn>
                <a:cxn ang="0">
                  <a:pos x="T4" y="T5"/>
                </a:cxn>
                <a:cxn ang="0">
                  <a:pos x="T6" y="T7"/>
                </a:cxn>
                <a:cxn ang="0">
                  <a:pos x="T8" y="T9"/>
                </a:cxn>
              </a:cxnLst>
              <a:rect l="0" t="0" r="r" b="b"/>
              <a:pathLst>
                <a:path w="508" h="729">
                  <a:moveTo>
                    <a:pt x="508" y="640"/>
                  </a:moveTo>
                  <a:cubicBezTo>
                    <a:pt x="459" y="0"/>
                    <a:pt x="459" y="0"/>
                    <a:pt x="459" y="0"/>
                  </a:cubicBezTo>
                  <a:cubicBezTo>
                    <a:pt x="29" y="0"/>
                    <a:pt x="29" y="0"/>
                    <a:pt x="29" y="0"/>
                  </a:cubicBezTo>
                  <a:cubicBezTo>
                    <a:pt x="0" y="640"/>
                    <a:pt x="0" y="640"/>
                    <a:pt x="0" y="640"/>
                  </a:cubicBezTo>
                  <a:cubicBezTo>
                    <a:pt x="172" y="729"/>
                    <a:pt x="342" y="729"/>
                    <a:pt x="508" y="640"/>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9">
              <a:extLst>
                <a:ext uri="{FF2B5EF4-FFF2-40B4-BE49-F238E27FC236}">
                  <a16:creationId xmlns:a16="http://schemas.microsoft.com/office/drawing/2014/main" id="{8DE85F82-9D5B-3971-6E17-AC57BD222049}"/>
                </a:ext>
              </a:extLst>
            </p:cNvPr>
            <p:cNvSpPr>
              <a:spLocks/>
            </p:cNvSpPr>
            <p:nvPr/>
          </p:nvSpPr>
          <p:spPr bwMode="auto">
            <a:xfrm>
              <a:off x="3607027" y="374650"/>
              <a:ext cx="180975" cy="160338"/>
            </a:xfrm>
            <a:custGeom>
              <a:avLst/>
              <a:gdLst>
                <a:gd name="T0" fmla="*/ 114 w 114"/>
                <a:gd name="T1" fmla="*/ 101 h 101"/>
                <a:gd name="T2" fmla="*/ 106 w 114"/>
                <a:gd name="T3" fmla="*/ 0 h 101"/>
                <a:gd name="T4" fmla="*/ 2 w 114"/>
                <a:gd name="T5" fmla="*/ 0 h 101"/>
                <a:gd name="T6" fmla="*/ 0 w 114"/>
                <a:gd name="T7" fmla="*/ 43 h 101"/>
                <a:gd name="T8" fmla="*/ 114 w 114"/>
                <a:gd name="T9" fmla="*/ 101 h 101"/>
              </a:gdLst>
              <a:ahLst/>
              <a:cxnLst>
                <a:cxn ang="0">
                  <a:pos x="T0" y="T1"/>
                </a:cxn>
                <a:cxn ang="0">
                  <a:pos x="T2" y="T3"/>
                </a:cxn>
                <a:cxn ang="0">
                  <a:pos x="T4" y="T5"/>
                </a:cxn>
                <a:cxn ang="0">
                  <a:pos x="T6" y="T7"/>
                </a:cxn>
                <a:cxn ang="0">
                  <a:pos x="T8" y="T9"/>
                </a:cxn>
              </a:cxnLst>
              <a:rect l="0" t="0" r="r" b="b"/>
              <a:pathLst>
                <a:path w="114" h="101">
                  <a:moveTo>
                    <a:pt x="114" y="101"/>
                  </a:moveTo>
                  <a:lnTo>
                    <a:pt x="106" y="0"/>
                  </a:lnTo>
                  <a:lnTo>
                    <a:pt x="2" y="0"/>
                  </a:lnTo>
                  <a:lnTo>
                    <a:pt x="0" y="43"/>
                  </a:lnTo>
                  <a:lnTo>
                    <a:pt x="114" y="101"/>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0">
              <a:extLst>
                <a:ext uri="{FF2B5EF4-FFF2-40B4-BE49-F238E27FC236}">
                  <a16:creationId xmlns:a16="http://schemas.microsoft.com/office/drawing/2014/main" id="{E539215F-42CA-EF7A-6AE0-BB3E0F124545}"/>
                </a:ext>
              </a:extLst>
            </p:cNvPr>
            <p:cNvSpPr>
              <a:spLocks/>
            </p:cNvSpPr>
            <p:nvPr/>
          </p:nvSpPr>
          <p:spPr bwMode="auto">
            <a:xfrm>
              <a:off x="3500664" y="185737"/>
              <a:ext cx="104775" cy="107950"/>
            </a:xfrm>
            <a:custGeom>
              <a:avLst/>
              <a:gdLst>
                <a:gd name="T0" fmla="*/ 100 w 272"/>
                <a:gd name="T1" fmla="*/ 239 h 281"/>
                <a:gd name="T2" fmla="*/ 230 w 272"/>
                <a:gd name="T3" fmla="*/ 247 h 281"/>
                <a:gd name="T4" fmla="*/ 230 w 272"/>
                <a:gd name="T5" fmla="*/ 247 h 281"/>
                <a:gd name="T6" fmla="*/ 239 w 272"/>
                <a:gd name="T7" fmla="*/ 117 h 281"/>
                <a:gd name="T8" fmla="*/ 172 w 272"/>
                <a:gd name="T9" fmla="*/ 41 h 281"/>
                <a:gd name="T10" fmla="*/ 42 w 272"/>
                <a:gd name="T11" fmla="*/ 33 h 281"/>
                <a:gd name="T12" fmla="*/ 42 w 272"/>
                <a:gd name="T13" fmla="*/ 33 h 281"/>
                <a:gd name="T14" fmla="*/ 34 w 272"/>
                <a:gd name="T15" fmla="*/ 163 h 281"/>
                <a:gd name="T16" fmla="*/ 100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00" y="239"/>
                  </a:moveTo>
                  <a:cubicBezTo>
                    <a:pt x="134" y="277"/>
                    <a:pt x="192" y="281"/>
                    <a:pt x="230" y="247"/>
                  </a:cubicBezTo>
                  <a:cubicBezTo>
                    <a:pt x="230" y="247"/>
                    <a:pt x="230" y="247"/>
                    <a:pt x="230" y="247"/>
                  </a:cubicBezTo>
                  <a:cubicBezTo>
                    <a:pt x="269" y="213"/>
                    <a:pt x="272" y="155"/>
                    <a:pt x="239" y="117"/>
                  </a:cubicBezTo>
                  <a:cubicBezTo>
                    <a:pt x="172" y="41"/>
                    <a:pt x="172" y="41"/>
                    <a:pt x="172" y="41"/>
                  </a:cubicBezTo>
                  <a:cubicBezTo>
                    <a:pt x="139" y="3"/>
                    <a:pt x="81" y="0"/>
                    <a:pt x="42" y="33"/>
                  </a:cubicBezTo>
                  <a:cubicBezTo>
                    <a:pt x="42" y="33"/>
                    <a:pt x="42" y="33"/>
                    <a:pt x="42" y="33"/>
                  </a:cubicBezTo>
                  <a:cubicBezTo>
                    <a:pt x="4" y="67"/>
                    <a:pt x="0" y="125"/>
                    <a:pt x="34" y="163"/>
                  </a:cubicBezTo>
                  <a:lnTo>
                    <a:pt x="100"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1">
              <a:extLst>
                <a:ext uri="{FF2B5EF4-FFF2-40B4-BE49-F238E27FC236}">
                  <a16:creationId xmlns:a16="http://schemas.microsoft.com/office/drawing/2014/main" id="{1C8370E1-AB7D-4876-E64D-63E7B55F651C}"/>
                </a:ext>
              </a:extLst>
            </p:cNvPr>
            <p:cNvSpPr>
              <a:spLocks noEditPoints="1"/>
            </p:cNvSpPr>
            <p:nvPr/>
          </p:nvSpPr>
          <p:spPr bwMode="auto">
            <a:xfrm>
              <a:off x="3514952" y="280987"/>
              <a:ext cx="68263" cy="68263"/>
            </a:xfrm>
            <a:custGeom>
              <a:avLst/>
              <a:gdLst>
                <a:gd name="T0" fmla="*/ 0 w 179"/>
                <a:gd name="T1" fmla="*/ 89 h 178"/>
                <a:gd name="T2" fmla="*/ 89 w 179"/>
                <a:gd name="T3" fmla="*/ 0 h 178"/>
                <a:gd name="T4" fmla="*/ 179 w 179"/>
                <a:gd name="T5" fmla="*/ 89 h 178"/>
                <a:gd name="T6" fmla="*/ 89 w 179"/>
                <a:gd name="T7" fmla="*/ 178 h 178"/>
                <a:gd name="T8" fmla="*/ 0 w 179"/>
                <a:gd name="T9" fmla="*/ 89 h 178"/>
                <a:gd name="T10" fmla="*/ 22 w 179"/>
                <a:gd name="T11" fmla="*/ 89 h 178"/>
                <a:gd name="T12" fmla="*/ 89 w 179"/>
                <a:gd name="T13" fmla="*/ 156 h 178"/>
                <a:gd name="T14" fmla="*/ 157 w 179"/>
                <a:gd name="T15" fmla="*/ 89 h 178"/>
                <a:gd name="T16" fmla="*/ 89 w 179"/>
                <a:gd name="T17" fmla="*/ 22 h 178"/>
                <a:gd name="T18" fmla="*/ 22 w 179"/>
                <a:gd name="T19"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0" y="89"/>
                  </a:moveTo>
                  <a:cubicBezTo>
                    <a:pt x="0" y="40"/>
                    <a:pt x="40" y="0"/>
                    <a:pt x="89" y="0"/>
                  </a:cubicBezTo>
                  <a:cubicBezTo>
                    <a:pt x="139" y="0"/>
                    <a:pt x="179" y="40"/>
                    <a:pt x="179" y="89"/>
                  </a:cubicBezTo>
                  <a:cubicBezTo>
                    <a:pt x="179" y="138"/>
                    <a:pt x="139" y="178"/>
                    <a:pt x="89" y="178"/>
                  </a:cubicBezTo>
                  <a:cubicBezTo>
                    <a:pt x="40" y="178"/>
                    <a:pt x="0" y="138"/>
                    <a:pt x="0" y="89"/>
                  </a:cubicBezTo>
                  <a:close/>
                  <a:moveTo>
                    <a:pt x="22" y="89"/>
                  </a:moveTo>
                  <a:cubicBezTo>
                    <a:pt x="22" y="126"/>
                    <a:pt x="52" y="156"/>
                    <a:pt x="89" y="156"/>
                  </a:cubicBezTo>
                  <a:cubicBezTo>
                    <a:pt x="126" y="156"/>
                    <a:pt x="157" y="126"/>
                    <a:pt x="157" y="89"/>
                  </a:cubicBezTo>
                  <a:cubicBezTo>
                    <a:pt x="157" y="52"/>
                    <a:pt x="126" y="22"/>
                    <a:pt x="89" y="22"/>
                  </a:cubicBezTo>
                  <a:cubicBezTo>
                    <a:pt x="52" y="22"/>
                    <a:pt x="22" y="52"/>
                    <a:pt x="22" y="89"/>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2">
              <a:extLst>
                <a:ext uri="{FF2B5EF4-FFF2-40B4-BE49-F238E27FC236}">
                  <a16:creationId xmlns:a16="http://schemas.microsoft.com/office/drawing/2014/main" id="{E0FD9D05-6032-C45D-D096-E732244FDE19}"/>
                </a:ext>
              </a:extLst>
            </p:cNvPr>
            <p:cNvSpPr>
              <a:spLocks/>
            </p:cNvSpPr>
            <p:nvPr/>
          </p:nvSpPr>
          <p:spPr bwMode="auto">
            <a:xfrm>
              <a:off x="3778477" y="185737"/>
              <a:ext cx="103188" cy="107950"/>
            </a:xfrm>
            <a:custGeom>
              <a:avLst/>
              <a:gdLst>
                <a:gd name="T0" fmla="*/ 172 w 272"/>
                <a:gd name="T1" fmla="*/ 239 h 281"/>
                <a:gd name="T2" fmla="*/ 42 w 272"/>
                <a:gd name="T3" fmla="*/ 247 h 281"/>
                <a:gd name="T4" fmla="*/ 42 w 272"/>
                <a:gd name="T5" fmla="*/ 247 h 281"/>
                <a:gd name="T6" fmla="*/ 34 w 272"/>
                <a:gd name="T7" fmla="*/ 117 h 281"/>
                <a:gd name="T8" fmla="*/ 100 w 272"/>
                <a:gd name="T9" fmla="*/ 41 h 281"/>
                <a:gd name="T10" fmla="*/ 230 w 272"/>
                <a:gd name="T11" fmla="*/ 33 h 281"/>
                <a:gd name="T12" fmla="*/ 230 w 272"/>
                <a:gd name="T13" fmla="*/ 33 h 281"/>
                <a:gd name="T14" fmla="*/ 239 w 272"/>
                <a:gd name="T15" fmla="*/ 163 h 281"/>
                <a:gd name="T16" fmla="*/ 172 w 272"/>
                <a:gd name="T17" fmla="*/ 23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281">
                  <a:moveTo>
                    <a:pt x="172" y="239"/>
                  </a:moveTo>
                  <a:cubicBezTo>
                    <a:pt x="139" y="277"/>
                    <a:pt x="81" y="281"/>
                    <a:pt x="42" y="247"/>
                  </a:cubicBezTo>
                  <a:cubicBezTo>
                    <a:pt x="42" y="247"/>
                    <a:pt x="42" y="247"/>
                    <a:pt x="42" y="247"/>
                  </a:cubicBezTo>
                  <a:cubicBezTo>
                    <a:pt x="4" y="213"/>
                    <a:pt x="0" y="155"/>
                    <a:pt x="34" y="117"/>
                  </a:cubicBezTo>
                  <a:cubicBezTo>
                    <a:pt x="100" y="41"/>
                    <a:pt x="100" y="41"/>
                    <a:pt x="100" y="41"/>
                  </a:cubicBezTo>
                  <a:cubicBezTo>
                    <a:pt x="134" y="3"/>
                    <a:pt x="192" y="0"/>
                    <a:pt x="230" y="33"/>
                  </a:cubicBezTo>
                  <a:cubicBezTo>
                    <a:pt x="230" y="33"/>
                    <a:pt x="230" y="33"/>
                    <a:pt x="230" y="33"/>
                  </a:cubicBezTo>
                  <a:cubicBezTo>
                    <a:pt x="269" y="67"/>
                    <a:pt x="272" y="125"/>
                    <a:pt x="239" y="163"/>
                  </a:cubicBezTo>
                  <a:lnTo>
                    <a:pt x="172" y="239"/>
                  </a:ln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53">
              <a:extLst>
                <a:ext uri="{FF2B5EF4-FFF2-40B4-BE49-F238E27FC236}">
                  <a16:creationId xmlns:a16="http://schemas.microsoft.com/office/drawing/2014/main" id="{337F4461-3138-DE2E-8FB6-148703A17A85}"/>
                </a:ext>
              </a:extLst>
            </p:cNvPr>
            <p:cNvSpPr>
              <a:spLocks noEditPoints="1"/>
            </p:cNvSpPr>
            <p:nvPr/>
          </p:nvSpPr>
          <p:spPr bwMode="auto">
            <a:xfrm>
              <a:off x="3800702" y="280987"/>
              <a:ext cx="68263" cy="68263"/>
            </a:xfrm>
            <a:custGeom>
              <a:avLst/>
              <a:gdLst>
                <a:gd name="T0" fmla="*/ 89 w 179"/>
                <a:gd name="T1" fmla="*/ 178 h 178"/>
                <a:gd name="T2" fmla="*/ 0 w 179"/>
                <a:gd name="T3" fmla="*/ 89 h 178"/>
                <a:gd name="T4" fmla="*/ 89 w 179"/>
                <a:gd name="T5" fmla="*/ 0 h 178"/>
                <a:gd name="T6" fmla="*/ 179 w 179"/>
                <a:gd name="T7" fmla="*/ 89 h 178"/>
                <a:gd name="T8" fmla="*/ 89 w 179"/>
                <a:gd name="T9" fmla="*/ 178 h 178"/>
                <a:gd name="T10" fmla="*/ 89 w 179"/>
                <a:gd name="T11" fmla="*/ 22 h 178"/>
                <a:gd name="T12" fmla="*/ 22 w 179"/>
                <a:gd name="T13" fmla="*/ 89 h 178"/>
                <a:gd name="T14" fmla="*/ 89 w 179"/>
                <a:gd name="T15" fmla="*/ 156 h 178"/>
                <a:gd name="T16" fmla="*/ 157 w 179"/>
                <a:gd name="T17" fmla="*/ 89 h 178"/>
                <a:gd name="T18" fmla="*/ 89 w 179"/>
                <a:gd name="T19" fmla="*/ 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8">
                  <a:moveTo>
                    <a:pt x="89" y="178"/>
                  </a:moveTo>
                  <a:cubicBezTo>
                    <a:pt x="40" y="178"/>
                    <a:pt x="0" y="138"/>
                    <a:pt x="0" y="89"/>
                  </a:cubicBezTo>
                  <a:cubicBezTo>
                    <a:pt x="0" y="40"/>
                    <a:pt x="40" y="0"/>
                    <a:pt x="89" y="0"/>
                  </a:cubicBezTo>
                  <a:cubicBezTo>
                    <a:pt x="139" y="0"/>
                    <a:pt x="179" y="40"/>
                    <a:pt x="179" y="89"/>
                  </a:cubicBezTo>
                  <a:cubicBezTo>
                    <a:pt x="179" y="138"/>
                    <a:pt x="139" y="178"/>
                    <a:pt x="89" y="178"/>
                  </a:cubicBezTo>
                  <a:close/>
                  <a:moveTo>
                    <a:pt x="89" y="22"/>
                  </a:moveTo>
                  <a:cubicBezTo>
                    <a:pt x="52" y="22"/>
                    <a:pt x="22" y="52"/>
                    <a:pt x="22" y="89"/>
                  </a:cubicBezTo>
                  <a:cubicBezTo>
                    <a:pt x="22" y="126"/>
                    <a:pt x="52" y="156"/>
                    <a:pt x="89" y="156"/>
                  </a:cubicBezTo>
                  <a:cubicBezTo>
                    <a:pt x="127" y="156"/>
                    <a:pt x="157" y="126"/>
                    <a:pt x="157" y="89"/>
                  </a:cubicBezTo>
                  <a:cubicBezTo>
                    <a:pt x="157" y="52"/>
                    <a:pt x="127" y="22"/>
                    <a:pt x="89" y="22"/>
                  </a:cubicBez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4">
              <a:extLst>
                <a:ext uri="{FF2B5EF4-FFF2-40B4-BE49-F238E27FC236}">
                  <a16:creationId xmlns:a16="http://schemas.microsoft.com/office/drawing/2014/main" id="{431F6DC6-529D-60B6-89A8-83E2609B3B65}"/>
                </a:ext>
              </a:extLst>
            </p:cNvPr>
            <p:cNvSpPr>
              <a:spLocks/>
            </p:cNvSpPr>
            <p:nvPr/>
          </p:nvSpPr>
          <p:spPr bwMode="auto">
            <a:xfrm>
              <a:off x="3541939" y="25400"/>
              <a:ext cx="301625" cy="411163"/>
            </a:xfrm>
            <a:custGeom>
              <a:avLst/>
              <a:gdLst>
                <a:gd name="T0" fmla="*/ 503 w 788"/>
                <a:gd name="T1" fmla="*/ 1 h 1076"/>
                <a:gd name="T2" fmla="*/ 398 w 788"/>
                <a:gd name="T3" fmla="*/ 1 h 1076"/>
                <a:gd name="T4" fmla="*/ 397 w 788"/>
                <a:gd name="T5" fmla="*/ 1 h 1076"/>
                <a:gd name="T6" fmla="*/ 397 w 788"/>
                <a:gd name="T7" fmla="*/ 1 h 1076"/>
                <a:gd name="T8" fmla="*/ 394 w 788"/>
                <a:gd name="T9" fmla="*/ 1 h 1076"/>
                <a:gd name="T10" fmla="*/ 392 w 788"/>
                <a:gd name="T11" fmla="*/ 1 h 1076"/>
                <a:gd name="T12" fmla="*/ 392 w 788"/>
                <a:gd name="T13" fmla="*/ 1 h 1076"/>
                <a:gd name="T14" fmla="*/ 391 w 788"/>
                <a:gd name="T15" fmla="*/ 1 h 1076"/>
                <a:gd name="T16" fmla="*/ 285 w 788"/>
                <a:gd name="T17" fmla="*/ 1 h 1076"/>
                <a:gd name="T18" fmla="*/ 1 w 788"/>
                <a:gd name="T19" fmla="*/ 296 h 1076"/>
                <a:gd name="T20" fmla="*/ 103 w 788"/>
                <a:gd name="T21" fmla="*/ 902 h 1076"/>
                <a:gd name="T22" fmla="*/ 386 w 788"/>
                <a:gd name="T23" fmla="*/ 1076 h 1076"/>
                <a:gd name="T24" fmla="*/ 403 w 788"/>
                <a:gd name="T25" fmla="*/ 1075 h 1076"/>
                <a:gd name="T26" fmla="*/ 686 w 788"/>
                <a:gd name="T27" fmla="*/ 902 h 1076"/>
                <a:gd name="T28" fmla="*/ 788 w 788"/>
                <a:gd name="T29" fmla="*/ 296 h 1076"/>
                <a:gd name="T30" fmla="*/ 503 w 788"/>
                <a:gd name="T31" fmla="*/ 1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8" h="1076">
                  <a:moveTo>
                    <a:pt x="503" y="1"/>
                  </a:moveTo>
                  <a:cubicBezTo>
                    <a:pt x="466" y="1"/>
                    <a:pt x="431" y="0"/>
                    <a:pt x="398" y="1"/>
                  </a:cubicBezTo>
                  <a:cubicBezTo>
                    <a:pt x="398" y="1"/>
                    <a:pt x="397" y="1"/>
                    <a:pt x="397" y="1"/>
                  </a:cubicBezTo>
                  <a:cubicBezTo>
                    <a:pt x="397" y="1"/>
                    <a:pt x="397" y="1"/>
                    <a:pt x="397" y="1"/>
                  </a:cubicBezTo>
                  <a:cubicBezTo>
                    <a:pt x="396" y="1"/>
                    <a:pt x="395" y="1"/>
                    <a:pt x="394" y="1"/>
                  </a:cubicBezTo>
                  <a:cubicBezTo>
                    <a:pt x="393" y="1"/>
                    <a:pt x="392" y="1"/>
                    <a:pt x="392" y="1"/>
                  </a:cubicBezTo>
                  <a:cubicBezTo>
                    <a:pt x="392" y="1"/>
                    <a:pt x="392" y="1"/>
                    <a:pt x="392" y="1"/>
                  </a:cubicBezTo>
                  <a:cubicBezTo>
                    <a:pt x="391" y="1"/>
                    <a:pt x="391" y="1"/>
                    <a:pt x="391" y="1"/>
                  </a:cubicBezTo>
                  <a:cubicBezTo>
                    <a:pt x="358" y="0"/>
                    <a:pt x="323" y="1"/>
                    <a:pt x="285" y="1"/>
                  </a:cubicBezTo>
                  <a:cubicBezTo>
                    <a:pt x="167" y="8"/>
                    <a:pt x="1" y="85"/>
                    <a:pt x="1" y="296"/>
                  </a:cubicBezTo>
                  <a:cubicBezTo>
                    <a:pt x="0" y="429"/>
                    <a:pt x="53" y="843"/>
                    <a:pt x="103" y="902"/>
                  </a:cubicBezTo>
                  <a:cubicBezTo>
                    <a:pt x="176" y="1001"/>
                    <a:pt x="323" y="1072"/>
                    <a:pt x="386" y="1076"/>
                  </a:cubicBezTo>
                  <a:cubicBezTo>
                    <a:pt x="403" y="1075"/>
                    <a:pt x="403" y="1075"/>
                    <a:pt x="403" y="1075"/>
                  </a:cubicBezTo>
                  <a:cubicBezTo>
                    <a:pt x="466" y="1072"/>
                    <a:pt x="612" y="1001"/>
                    <a:pt x="686" y="902"/>
                  </a:cubicBezTo>
                  <a:cubicBezTo>
                    <a:pt x="736" y="843"/>
                    <a:pt x="788" y="429"/>
                    <a:pt x="788" y="296"/>
                  </a:cubicBezTo>
                  <a:cubicBezTo>
                    <a:pt x="788" y="85"/>
                    <a:pt x="621" y="8"/>
                    <a:pt x="503" y="1"/>
                  </a:cubicBezTo>
                  <a:close/>
                </a:path>
              </a:pathLst>
            </a:custGeom>
            <a:solidFill>
              <a:srgbClr val="F6A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55">
              <a:extLst>
                <a:ext uri="{FF2B5EF4-FFF2-40B4-BE49-F238E27FC236}">
                  <a16:creationId xmlns:a16="http://schemas.microsoft.com/office/drawing/2014/main" id="{4CD443C2-AF9A-B9F5-090B-ECAC4CF5F21B}"/>
                </a:ext>
              </a:extLst>
            </p:cNvPr>
            <p:cNvSpPr>
              <a:spLocks/>
            </p:cNvSpPr>
            <p:nvPr/>
          </p:nvSpPr>
          <p:spPr bwMode="auto">
            <a:xfrm>
              <a:off x="3540352" y="68262"/>
              <a:ext cx="301625" cy="134938"/>
            </a:xfrm>
            <a:custGeom>
              <a:avLst/>
              <a:gdLst>
                <a:gd name="T0" fmla="*/ 49 w 785"/>
                <a:gd name="T1" fmla="*/ 346 h 353"/>
                <a:gd name="T2" fmla="*/ 405 w 785"/>
                <a:gd name="T3" fmla="*/ 102 h 353"/>
                <a:gd name="T4" fmla="*/ 494 w 785"/>
                <a:gd name="T5" fmla="*/ 72 h 353"/>
                <a:gd name="T6" fmla="*/ 602 w 785"/>
                <a:gd name="T7" fmla="*/ 113 h 353"/>
                <a:gd name="T8" fmla="*/ 782 w 785"/>
                <a:gd name="T9" fmla="*/ 320 h 353"/>
                <a:gd name="T10" fmla="*/ 785 w 785"/>
                <a:gd name="T11" fmla="*/ 283 h 353"/>
                <a:gd name="T12" fmla="*/ 602 w 785"/>
                <a:gd name="T13" fmla="*/ 41 h 353"/>
                <a:gd name="T14" fmla="*/ 494 w 785"/>
                <a:gd name="T15" fmla="*/ 0 h 353"/>
                <a:gd name="T16" fmla="*/ 405 w 785"/>
                <a:gd name="T17" fmla="*/ 30 h 353"/>
                <a:gd name="T18" fmla="*/ 234 w 785"/>
                <a:gd name="T19" fmla="*/ 173 h 353"/>
                <a:gd name="T20" fmla="*/ 49 w 785"/>
                <a:gd name="T21" fmla="*/ 302 h 353"/>
                <a:gd name="T22" fmla="*/ 0 w 785"/>
                <a:gd name="T23" fmla="*/ 309 h 353"/>
                <a:gd name="T24" fmla="*/ 4 w 785"/>
                <a:gd name="T25" fmla="*/ 353 h 353"/>
                <a:gd name="T26" fmla="*/ 49 w 785"/>
                <a:gd name="T27" fmla="*/ 34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5" h="353">
                  <a:moveTo>
                    <a:pt x="49" y="346"/>
                  </a:moveTo>
                  <a:cubicBezTo>
                    <a:pt x="121" y="324"/>
                    <a:pt x="342" y="143"/>
                    <a:pt x="405" y="102"/>
                  </a:cubicBezTo>
                  <a:cubicBezTo>
                    <a:pt x="431" y="85"/>
                    <a:pt x="461" y="72"/>
                    <a:pt x="494" y="72"/>
                  </a:cubicBezTo>
                  <a:cubicBezTo>
                    <a:pt x="533" y="72"/>
                    <a:pt x="571" y="92"/>
                    <a:pt x="602" y="113"/>
                  </a:cubicBezTo>
                  <a:cubicBezTo>
                    <a:pt x="704" y="180"/>
                    <a:pt x="746" y="247"/>
                    <a:pt x="782" y="320"/>
                  </a:cubicBezTo>
                  <a:cubicBezTo>
                    <a:pt x="783" y="307"/>
                    <a:pt x="784" y="295"/>
                    <a:pt x="785" y="283"/>
                  </a:cubicBezTo>
                  <a:cubicBezTo>
                    <a:pt x="748" y="209"/>
                    <a:pt x="707" y="110"/>
                    <a:pt x="602" y="41"/>
                  </a:cubicBezTo>
                  <a:cubicBezTo>
                    <a:pt x="571" y="20"/>
                    <a:pt x="533" y="0"/>
                    <a:pt x="494" y="0"/>
                  </a:cubicBezTo>
                  <a:cubicBezTo>
                    <a:pt x="461" y="0"/>
                    <a:pt x="431" y="13"/>
                    <a:pt x="405" y="30"/>
                  </a:cubicBezTo>
                  <a:cubicBezTo>
                    <a:pt x="342" y="71"/>
                    <a:pt x="290" y="125"/>
                    <a:pt x="234" y="173"/>
                  </a:cubicBezTo>
                  <a:cubicBezTo>
                    <a:pt x="179" y="221"/>
                    <a:pt x="121" y="280"/>
                    <a:pt x="49" y="302"/>
                  </a:cubicBezTo>
                  <a:cubicBezTo>
                    <a:pt x="37" y="306"/>
                    <a:pt x="12" y="308"/>
                    <a:pt x="0" y="309"/>
                  </a:cubicBezTo>
                  <a:cubicBezTo>
                    <a:pt x="1" y="323"/>
                    <a:pt x="3" y="338"/>
                    <a:pt x="4" y="353"/>
                  </a:cubicBezTo>
                  <a:cubicBezTo>
                    <a:pt x="15" y="352"/>
                    <a:pt x="38" y="349"/>
                    <a:pt x="49" y="346"/>
                  </a:cubicBezTo>
                  <a:close/>
                </a:path>
              </a:pathLst>
            </a:custGeom>
            <a:solidFill>
              <a:srgbClr val="D18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56">
              <a:extLst>
                <a:ext uri="{FF2B5EF4-FFF2-40B4-BE49-F238E27FC236}">
                  <a16:creationId xmlns:a16="http://schemas.microsoft.com/office/drawing/2014/main" id="{9DA4E270-B18E-4FE3-04C1-DEF92C77C21F}"/>
                </a:ext>
              </a:extLst>
            </p:cNvPr>
            <p:cNvSpPr>
              <a:spLocks/>
            </p:cNvSpPr>
            <p:nvPr/>
          </p:nvSpPr>
          <p:spPr bwMode="auto">
            <a:xfrm>
              <a:off x="3530827" y="-22225"/>
              <a:ext cx="365125" cy="214313"/>
            </a:xfrm>
            <a:custGeom>
              <a:avLst/>
              <a:gdLst>
                <a:gd name="T0" fmla="*/ 437 w 953"/>
                <a:gd name="T1" fmla="*/ 31 h 558"/>
                <a:gd name="T2" fmla="*/ 0 w 953"/>
                <a:gd name="T3" fmla="*/ 554 h 558"/>
                <a:gd name="T4" fmla="*/ 77 w 953"/>
                <a:gd name="T5" fmla="*/ 548 h 558"/>
                <a:gd name="T6" fmla="*/ 262 w 953"/>
                <a:gd name="T7" fmla="*/ 419 h 558"/>
                <a:gd name="T8" fmla="*/ 433 w 953"/>
                <a:gd name="T9" fmla="*/ 276 h 558"/>
                <a:gd name="T10" fmla="*/ 522 w 953"/>
                <a:gd name="T11" fmla="*/ 246 h 558"/>
                <a:gd name="T12" fmla="*/ 630 w 953"/>
                <a:gd name="T13" fmla="*/ 287 h 558"/>
                <a:gd name="T14" fmla="*/ 819 w 953"/>
                <a:gd name="T15" fmla="*/ 540 h 558"/>
                <a:gd name="T16" fmla="*/ 437 w 953"/>
                <a:gd name="T17" fmla="*/ 31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3" h="558">
                  <a:moveTo>
                    <a:pt x="437" y="31"/>
                  </a:moveTo>
                  <a:cubicBezTo>
                    <a:pt x="75" y="41"/>
                    <a:pt x="18" y="278"/>
                    <a:pt x="0" y="554"/>
                  </a:cubicBezTo>
                  <a:cubicBezTo>
                    <a:pt x="25" y="558"/>
                    <a:pt x="51" y="556"/>
                    <a:pt x="77" y="548"/>
                  </a:cubicBezTo>
                  <a:cubicBezTo>
                    <a:pt x="149" y="526"/>
                    <a:pt x="207" y="467"/>
                    <a:pt x="262" y="419"/>
                  </a:cubicBezTo>
                  <a:cubicBezTo>
                    <a:pt x="318" y="371"/>
                    <a:pt x="370" y="317"/>
                    <a:pt x="433" y="276"/>
                  </a:cubicBezTo>
                  <a:cubicBezTo>
                    <a:pt x="459" y="259"/>
                    <a:pt x="489" y="246"/>
                    <a:pt x="522" y="246"/>
                  </a:cubicBezTo>
                  <a:cubicBezTo>
                    <a:pt x="561" y="246"/>
                    <a:pt x="599" y="266"/>
                    <a:pt x="630" y="287"/>
                  </a:cubicBezTo>
                  <a:cubicBezTo>
                    <a:pt x="740" y="359"/>
                    <a:pt x="780" y="465"/>
                    <a:pt x="819" y="540"/>
                  </a:cubicBezTo>
                  <a:cubicBezTo>
                    <a:pt x="953" y="483"/>
                    <a:pt x="801" y="0"/>
                    <a:pt x="437" y="31"/>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710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dirty="0"/>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825625"/>
            <a:ext cx="10515600" cy="47602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How would you classify Amy in terms of WHO obesity classification and EOSS staging</a:t>
            </a:r>
            <a:r>
              <a:rPr lang="en-US" sz="1050" dirty="0">
                <a:latin typeface="Arial" panose="020B0604020202020204" pitchFamily="34" charset="0"/>
                <a:ea typeface="Calibri" panose="020F0502020204030204" pitchFamily="34" charset="0"/>
                <a:cs typeface="Times New Roman" panose="02020603050405020304" pitchFamily="18" charset="0"/>
              </a:rPr>
              <a:t>?</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Class I, Stage 3</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Class II, Stage 1</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Class III, Stage 3</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Class III, Stage 4</a:t>
            </a:r>
            <a:endParaRPr lang="en-US" sz="1050" dirty="0">
              <a:effectLst/>
              <a:latin typeface="Arial"/>
              <a:ea typeface="Calibri" panose="020F0502020204030204" pitchFamily="34" charset="0"/>
              <a:cs typeface="Times New Roman"/>
            </a:endParaRPr>
          </a:p>
          <a:p>
            <a:pPr>
              <a:lnSpc>
                <a:spcPct val="107000"/>
              </a:lnSpc>
              <a:spcAft>
                <a:spcPts val="800"/>
              </a:spcAft>
              <a:buFont typeface="+mj-lt"/>
              <a:buAutoNum type="arabicPeriod"/>
            </a:pPr>
            <a:r>
              <a:rPr lang="en-US" sz="1050" dirty="0">
                <a:latin typeface="Arial"/>
                <a:cs typeface="Times New Roman"/>
              </a:rPr>
              <a:t>Amy has unfortunately experienced negative encounters from her previous healthcare providers. Which of the following is an example of weight stigma and discrimination?</a:t>
            </a:r>
            <a:endParaRPr lang="en-CA" sz="1050" dirty="0">
              <a:latin typeface="Arial"/>
              <a:cs typeface="Times New Roman"/>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Nurses asked for Amy’s permission to discuss her weight</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PCP told her she is "morbidly obese" and must eat less food</a:t>
            </a:r>
          </a:p>
          <a:p>
            <a:pPr lvl="1">
              <a:lnSpc>
                <a:spcPct val="107000"/>
              </a:lnSpc>
              <a:spcBef>
                <a:spcPts val="0"/>
              </a:spcBef>
              <a:buFont typeface="+mj-lt"/>
              <a:buAutoNum type="alphaLcPeriod"/>
            </a:pPr>
            <a:r>
              <a:rPr lang="en-US" sz="1050" dirty="0">
                <a:effectLst/>
                <a:latin typeface="Arial"/>
                <a:ea typeface="Calibri" panose="020F0502020204030204" pitchFamily="34" charset="0"/>
                <a:cs typeface="Times New Roman"/>
              </a:rPr>
              <a:t>A </a:t>
            </a:r>
            <a:r>
              <a:rPr lang="en-US" sz="1050" dirty="0">
                <a:latin typeface="Arial"/>
                <a:ea typeface="Calibri" panose="020F0502020204030204" pitchFamily="34" charset="0"/>
                <a:cs typeface="Times New Roman"/>
              </a:rPr>
              <a:t>medical assistant weighs</a:t>
            </a:r>
            <a:r>
              <a:rPr lang="en-US" sz="1050" dirty="0">
                <a:effectLst/>
                <a:latin typeface="Arial"/>
                <a:ea typeface="Calibri" panose="020F0502020204030204" pitchFamily="34" charset="0"/>
                <a:cs typeface="Times New Roman"/>
              </a:rPr>
              <a:t> Amy in a secluded area</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The radiology tech told her that she is too big for the MRI and will have to be rescheduled in a different radiology suite with a different MRI that holds larger weights</a:t>
            </a:r>
            <a:endParaRPr lang="en-US" sz="1050" strike="sngStrike" dirty="0">
              <a:effectLst/>
              <a:latin typeface="Arial"/>
              <a:ea typeface="Calibri" panose="020F0502020204030204" pitchFamily="34" charset="0"/>
              <a:cs typeface="Times New Roman"/>
            </a:endParaRPr>
          </a:p>
          <a:p>
            <a:pPr>
              <a:lnSpc>
                <a:spcPct val="107000"/>
              </a:lnSpc>
              <a:spcAft>
                <a:spcPts val="800"/>
              </a:spcAft>
              <a:buFont typeface="+mj-lt"/>
              <a:buAutoNum type="arabicPeriod"/>
            </a:pPr>
            <a:r>
              <a:rPr lang="en-US" sz="1050" dirty="0">
                <a:latin typeface="Arial"/>
                <a:cs typeface="Times New Roman"/>
              </a:rPr>
              <a:t>What cardiovascular improvements can Amy expect due to significant weight loss?</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Reduced frequency of apneic events </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Improvements in functional capacity and increased strength</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Increase in her ejection fraction</a:t>
            </a:r>
            <a:endParaRPr lang="en-US" sz="1050" dirty="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Reduced blood pressure</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All of the above</a:t>
            </a:r>
          </a:p>
          <a:p>
            <a:pPr>
              <a:lnSpc>
                <a:spcPct val="107000"/>
              </a:lnSpc>
              <a:spcAft>
                <a:spcPts val="800"/>
              </a:spcAft>
              <a:buFont typeface="+mj-lt"/>
              <a:buAutoNum type="arabicPeriod"/>
            </a:pPr>
            <a:r>
              <a:rPr lang="en-US" sz="1050" dirty="0">
                <a:latin typeface="Arial"/>
                <a:cs typeface="Times New Roman"/>
              </a:rPr>
              <a:t>In evaluating Amy for bariatric and metabolic surgery, what recommendations would you make? </a:t>
            </a: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Reducing or eliminating her alcohol consumption</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Suggest therapy for her stress</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Get her to join a gym</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Evaluation for sleep apnea</a:t>
            </a:r>
          </a:p>
          <a:p>
            <a:pPr lvl="1">
              <a:lnSpc>
                <a:spcPct val="107000"/>
              </a:lnSpc>
              <a:spcBef>
                <a:spcPts val="0"/>
              </a:spcBef>
              <a:buFont typeface="+mj-lt"/>
              <a:buAutoNum type="alphaLcPeriod"/>
            </a:pPr>
            <a:endParaRPr lang="en-US" sz="1050" dirty="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endParaRPr lang="en-US" sz="105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315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29E1D0-30A1-E3D8-091D-60CC7BFBC158}"/>
              </a:ext>
            </a:extLst>
          </p:cNvPr>
          <p:cNvSpPr/>
          <p:nvPr/>
        </p:nvSpPr>
        <p:spPr>
          <a:xfrm>
            <a:off x="920042" y="1565910"/>
            <a:ext cx="4571999" cy="4600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dirty="0"/>
              <a:t>Meet Juan</a:t>
            </a:r>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647998" y="6041571"/>
            <a:ext cx="11544001" cy="492429"/>
          </a:xfrm>
        </p:spPr>
        <p:txBody>
          <a:bodyPr/>
          <a:lstStyle/>
          <a:p>
            <a:endParaRPr lang="en-CA" sz="1000" i="0"/>
          </a:p>
        </p:txBody>
      </p:sp>
      <p:graphicFrame>
        <p:nvGraphicFramePr>
          <p:cNvPr id="10" name="Table 10">
            <a:extLst>
              <a:ext uri="{FF2B5EF4-FFF2-40B4-BE49-F238E27FC236}">
                <a16:creationId xmlns:a16="http://schemas.microsoft.com/office/drawing/2014/main" id="{BACD852B-3948-7C8F-4AD4-B7F7CFEDB565}"/>
              </a:ext>
            </a:extLst>
          </p:cNvPr>
          <p:cNvGraphicFramePr>
            <a:graphicFrameLocks noGrp="1"/>
          </p:cNvGraphicFramePr>
          <p:nvPr>
            <p:extLst>
              <p:ext uri="{D42A27DB-BD31-4B8C-83A1-F6EECF244321}">
                <p14:modId xmlns:p14="http://schemas.microsoft.com/office/powerpoint/2010/main" val="927595394"/>
              </p:ext>
            </p:extLst>
          </p:nvPr>
        </p:nvGraphicFramePr>
        <p:xfrm>
          <a:off x="5556249" y="1565912"/>
          <a:ext cx="6428127" cy="4602480"/>
        </p:xfrm>
        <a:graphic>
          <a:graphicData uri="http://schemas.openxmlformats.org/drawingml/2006/table">
            <a:tbl>
              <a:tblPr firstCol="1">
                <a:tableStyleId>{5C22544A-7EE6-4342-B048-85BDC9FD1C3A}</a:tableStyleId>
              </a:tblPr>
              <a:tblGrid>
                <a:gridCol w="1647439">
                  <a:extLst>
                    <a:ext uri="{9D8B030D-6E8A-4147-A177-3AD203B41FA5}">
                      <a16:colId xmlns:a16="http://schemas.microsoft.com/office/drawing/2014/main" val="3944732783"/>
                    </a:ext>
                  </a:extLst>
                </a:gridCol>
                <a:gridCol w="4780688">
                  <a:extLst>
                    <a:ext uri="{9D8B030D-6E8A-4147-A177-3AD203B41FA5}">
                      <a16:colId xmlns:a16="http://schemas.microsoft.com/office/drawing/2014/main" val="1770506614"/>
                    </a:ext>
                  </a:extLst>
                </a:gridCol>
              </a:tblGrid>
              <a:tr h="242032">
                <a:tc>
                  <a:txBody>
                    <a:bodyPr/>
                    <a:lstStyle/>
                    <a:p>
                      <a:r>
                        <a:rPr lang="en-GB" sz="1100"/>
                        <a:t>Age:</a:t>
                      </a:r>
                    </a:p>
                  </a:txBody>
                  <a:tcPr anchor="ctr"/>
                </a:tc>
                <a:tc>
                  <a:txBody>
                    <a:bodyPr/>
                    <a:lstStyle/>
                    <a:p>
                      <a:r>
                        <a:rPr lang="en-GB" sz="1100"/>
                        <a:t>13</a:t>
                      </a:r>
                    </a:p>
                  </a:txBody>
                  <a:tcPr anchor="ctr"/>
                </a:tc>
                <a:extLst>
                  <a:ext uri="{0D108BD9-81ED-4DB2-BD59-A6C34878D82A}">
                    <a16:rowId xmlns:a16="http://schemas.microsoft.com/office/drawing/2014/main" val="1332523245"/>
                  </a:ext>
                </a:extLst>
              </a:tr>
              <a:tr h="242032">
                <a:tc>
                  <a:txBody>
                    <a:bodyPr/>
                    <a:lstStyle/>
                    <a:p>
                      <a:r>
                        <a:rPr lang="en-GB" sz="1100"/>
                        <a:t>Gender:</a:t>
                      </a:r>
                    </a:p>
                  </a:txBody>
                  <a:tcPr anchor="ctr"/>
                </a:tc>
                <a:tc>
                  <a:txBody>
                    <a:bodyPr/>
                    <a:lstStyle/>
                    <a:p>
                      <a:r>
                        <a:rPr lang="en-GB" sz="1100"/>
                        <a:t>Male</a:t>
                      </a:r>
                    </a:p>
                  </a:txBody>
                  <a:tcPr anchor="ctr"/>
                </a:tc>
                <a:extLst>
                  <a:ext uri="{0D108BD9-81ED-4DB2-BD59-A6C34878D82A}">
                    <a16:rowId xmlns:a16="http://schemas.microsoft.com/office/drawing/2014/main" val="1437197020"/>
                  </a:ext>
                </a:extLst>
              </a:tr>
              <a:tr h="242032">
                <a:tc>
                  <a:txBody>
                    <a:bodyPr/>
                    <a:lstStyle/>
                    <a:p>
                      <a:r>
                        <a:rPr lang="en-GB" sz="1100"/>
                        <a:t>Height:</a:t>
                      </a:r>
                    </a:p>
                  </a:txBody>
                  <a:tcPr anchor="ctr"/>
                </a:tc>
                <a:tc>
                  <a:txBody>
                    <a:bodyPr/>
                    <a:lstStyle/>
                    <a:p>
                      <a:r>
                        <a:rPr lang="en-GB" sz="1100"/>
                        <a:t>5’ 0”</a:t>
                      </a:r>
                    </a:p>
                  </a:txBody>
                  <a:tcPr anchor="ctr"/>
                </a:tc>
                <a:extLst>
                  <a:ext uri="{0D108BD9-81ED-4DB2-BD59-A6C34878D82A}">
                    <a16:rowId xmlns:a16="http://schemas.microsoft.com/office/drawing/2014/main" val="3135849935"/>
                  </a:ext>
                </a:extLst>
              </a:tr>
              <a:tr h="242032">
                <a:tc>
                  <a:txBody>
                    <a:bodyPr/>
                    <a:lstStyle/>
                    <a:p>
                      <a:r>
                        <a:rPr lang="en-GB" sz="1100"/>
                        <a:t>Weight:</a:t>
                      </a:r>
                    </a:p>
                  </a:txBody>
                  <a:tcPr anchor="ctr"/>
                </a:tc>
                <a:tc>
                  <a:txBody>
                    <a:bodyPr/>
                    <a:lstStyle/>
                    <a:p>
                      <a:r>
                        <a:rPr lang="en-GB" sz="1100"/>
                        <a:t>320 lbs</a:t>
                      </a:r>
                    </a:p>
                  </a:txBody>
                  <a:tcPr anchor="ctr"/>
                </a:tc>
                <a:extLst>
                  <a:ext uri="{0D108BD9-81ED-4DB2-BD59-A6C34878D82A}">
                    <a16:rowId xmlns:a16="http://schemas.microsoft.com/office/drawing/2014/main" val="103729559"/>
                  </a:ext>
                </a:extLst>
              </a:tr>
              <a:tr h="242032">
                <a:tc>
                  <a:txBody>
                    <a:bodyPr/>
                    <a:lstStyle/>
                    <a:p>
                      <a:r>
                        <a:rPr lang="en-GB" sz="1100"/>
                        <a:t>BMI:</a:t>
                      </a:r>
                    </a:p>
                  </a:txBody>
                  <a:tcPr anchor="ctr"/>
                </a:tc>
                <a:tc>
                  <a:txBody>
                    <a:bodyPr/>
                    <a:lstStyle/>
                    <a:p>
                      <a:r>
                        <a:rPr lang="en-GB" sz="1100"/>
                        <a:t>62.5 kg/</a:t>
                      </a:r>
                      <a:r>
                        <a:rPr lang="en-GB" sz="1100">
                          <a:latin typeface="Arial" panose="020B0604020202020204" pitchFamily="34" charset="0"/>
                          <a:ea typeface="Apis For Office" panose="020B0504010101010104" pitchFamily="34" charset="0"/>
                          <a:cs typeface="Arial" panose="020B0604020202020204" pitchFamily="34" charset="0"/>
                        </a:rPr>
                        <a:t>m</a:t>
                      </a:r>
                      <a:r>
                        <a:rPr lang="en-GB" sz="1100" baseline="30000">
                          <a:latin typeface="Arial" panose="020B0604020202020204" pitchFamily="34" charset="0"/>
                          <a:ea typeface="Apis For Office" panose="020B0504010101010104" pitchFamily="34" charset="0"/>
                          <a:cs typeface="Arial" panose="020B0604020202020204" pitchFamily="34" charset="0"/>
                        </a:rPr>
                        <a:t>2</a:t>
                      </a:r>
                      <a:endParaRPr lang="en-GB" sz="1100"/>
                    </a:p>
                  </a:txBody>
                  <a:tcPr anchor="ctr"/>
                </a:tc>
                <a:extLst>
                  <a:ext uri="{0D108BD9-81ED-4DB2-BD59-A6C34878D82A}">
                    <a16:rowId xmlns:a16="http://schemas.microsoft.com/office/drawing/2014/main" val="4046227223"/>
                  </a:ext>
                </a:extLst>
              </a:tr>
              <a:tr h="242032">
                <a:tc>
                  <a:txBody>
                    <a:bodyPr/>
                    <a:lstStyle/>
                    <a:p>
                      <a:r>
                        <a:rPr lang="en-GB" sz="1100" dirty="0"/>
                        <a:t>BMI percentile:</a:t>
                      </a:r>
                    </a:p>
                  </a:txBody>
                  <a:tcPr anchor="ctr"/>
                </a:tc>
                <a:tc>
                  <a:txBody>
                    <a:bodyPr/>
                    <a:lstStyle/>
                    <a:p>
                      <a:r>
                        <a:rPr lang="en-GB" sz="1100"/>
                        <a:t>99.9</a:t>
                      </a:r>
                      <a:r>
                        <a:rPr lang="en-GB" sz="1100" baseline="30000"/>
                        <a:t>th</a:t>
                      </a:r>
                      <a:r>
                        <a:rPr lang="en-GB" sz="1100"/>
                        <a:t> percentile</a:t>
                      </a:r>
                    </a:p>
                  </a:txBody>
                  <a:tcPr anchor="ctr"/>
                </a:tc>
                <a:extLst>
                  <a:ext uri="{0D108BD9-81ED-4DB2-BD59-A6C34878D82A}">
                    <a16:rowId xmlns:a16="http://schemas.microsoft.com/office/drawing/2014/main" val="36053496"/>
                  </a:ext>
                </a:extLst>
              </a:tr>
              <a:tr h="242032">
                <a:tc>
                  <a:txBody>
                    <a:bodyPr/>
                    <a:lstStyle/>
                    <a:p>
                      <a:r>
                        <a:rPr lang="en-GB" sz="1100"/>
                        <a:t>z-score:</a:t>
                      </a:r>
                    </a:p>
                  </a:txBody>
                  <a:tcPr anchor="ctr"/>
                </a:tc>
                <a:tc>
                  <a:txBody>
                    <a:bodyPr/>
                    <a:lstStyle/>
                    <a:p>
                      <a:r>
                        <a:rPr lang="en-GB" sz="1100"/>
                        <a:t>3.05</a:t>
                      </a:r>
                    </a:p>
                  </a:txBody>
                  <a:tcPr anchor="ctr"/>
                </a:tc>
                <a:extLst>
                  <a:ext uri="{0D108BD9-81ED-4DB2-BD59-A6C34878D82A}">
                    <a16:rowId xmlns:a16="http://schemas.microsoft.com/office/drawing/2014/main" val="2564683977"/>
                  </a:ext>
                </a:extLst>
              </a:tr>
              <a:tr h="242032">
                <a:tc>
                  <a:txBody>
                    <a:bodyPr/>
                    <a:lstStyle/>
                    <a:p>
                      <a:r>
                        <a:rPr lang="en-GB" sz="1100"/>
                        <a:t>Comorbidities:</a:t>
                      </a:r>
                    </a:p>
                  </a:txBody>
                  <a:tcPr anchor="ctr"/>
                </a:tc>
                <a:tc>
                  <a:txBody>
                    <a:bodyPr/>
                    <a:lstStyle/>
                    <a:p>
                      <a:r>
                        <a:rPr lang="en-GB" sz="1100"/>
                        <a:t>Severe OSA, potentially</a:t>
                      </a:r>
                    </a:p>
                  </a:txBody>
                  <a:tcPr anchor="ctr"/>
                </a:tc>
                <a:extLst>
                  <a:ext uri="{0D108BD9-81ED-4DB2-BD59-A6C34878D82A}">
                    <a16:rowId xmlns:a16="http://schemas.microsoft.com/office/drawing/2014/main" val="2761178838"/>
                  </a:ext>
                </a:extLst>
              </a:tr>
              <a:tr h="242032">
                <a:tc>
                  <a:txBody>
                    <a:bodyPr/>
                    <a:lstStyle/>
                    <a:p>
                      <a:r>
                        <a:rPr lang="en-GB" sz="1100" dirty="0"/>
                        <a:t>Current medications:</a:t>
                      </a:r>
                    </a:p>
                  </a:txBody>
                  <a:tcPr anchor="ctr"/>
                </a:tc>
                <a:tc>
                  <a:txBody>
                    <a:bodyPr/>
                    <a:lstStyle/>
                    <a:p>
                      <a:r>
                        <a:rPr lang="en-GB" sz="1100"/>
                        <a:t>None</a:t>
                      </a:r>
                    </a:p>
                  </a:txBody>
                  <a:tcPr anchor="ctr"/>
                </a:tc>
                <a:extLst>
                  <a:ext uri="{0D108BD9-81ED-4DB2-BD59-A6C34878D82A}">
                    <a16:rowId xmlns:a16="http://schemas.microsoft.com/office/drawing/2014/main" val="3114469861"/>
                  </a:ext>
                </a:extLst>
              </a:tr>
              <a:tr h="2121340">
                <a:tc>
                  <a:txBody>
                    <a:bodyPr/>
                    <a:lstStyle/>
                    <a:p>
                      <a:r>
                        <a:rPr lang="en-GB" sz="1100"/>
                        <a:t>Bio/Lifestyle:</a:t>
                      </a:r>
                    </a:p>
                  </a:txBody>
                  <a:tcPr/>
                </a:tc>
                <a:tc>
                  <a:txBody>
                    <a:bodyPr/>
                    <a:lstStyle/>
                    <a:p>
                      <a:pPr marL="171450" indent="-171450">
                        <a:buFont typeface="Arial" panose="020B0604020202020204" pitchFamily="34" charset="0"/>
                        <a:buChar char="•"/>
                      </a:pPr>
                      <a:r>
                        <a:rPr lang="en-GB" sz="1100" dirty="0"/>
                        <a:t>Lives with mother and 2 sisters</a:t>
                      </a:r>
                    </a:p>
                    <a:p>
                      <a:pPr marL="171450" indent="-171450">
                        <a:buFont typeface="Arial" panose="020B0604020202020204" pitchFamily="34" charset="0"/>
                        <a:buChar char="•"/>
                      </a:pPr>
                      <a:r>
                        <a:rPr lang="en-GB" sz="1100" dirty="0"/>
                        <a:t>Strong family history of obesity; both parents and siblings also </a:t>
                      </a:r>
                      <a:br>
                        <a:rPr lang="en-GB" sz="1100" dirty="0"/>
                      </a:br>
                      <a:r>
                        <a:rPr lang="en-GB" sz="1100" dirty="0"/>
                        <a:t>have obesity</a:t>
                      </a:r>
                    </a:p>
                    <a:p>
                      <a:pPr marL="171450" indent="-171450">
                        <a:buFont typeface="Arial" panose="020B0604020202020204" pitchFamily="34" charset="0"/>
                        <a:buChar char="•"/>
                      </a:pPr>
                      <a:r>
                        <a:rPr lang="en-GB" sz="1100" dirty="0"/>
                        <a:t>Currently in Grade 8, enters high school next year</a:t>
                      </a:r>
                    </a:p>
                    <a:p>
                      <a:pPr marL="171450" indent="-171450">
                        <a:buFont typeface="Arial" panose="020B0604020202020204" pitchFamily="34" charset="0"/>
                        <a:buChar char="•"/>
                      </a:pPr>
                      <a:r>
                        <a:rPr lang="en-GB" sz="1100" dirty="0"/>
                        <a:t>Family history of hypertension and diabetes</a:t>
                      </a:r>
                    </a:p>
                    <a:p>
                      <a:pPr marL="171450" indent="-171450">
                        <a:buFont typeface="Arial" panose="020B0604020202020204" pitchFamily="34" charset="0"/>
                        <a:buChar char="•"/>
                      </a:pPr>
                      <a:r>
                        <a:rPr lang="en-GB" sz="1100" dirty="0"/>
                        <a:t>Lack of structured diet with reliance on processed foods and irregular timing of meals</a:t>
                      </a:r>
                    </a:p>
                    <a:p>
                      <a:pPr marL="171450" indent="-171450">
                        <a:buFont typeface="Arial" panose="020B0604020202020204" pitchFamily="34" charset="0"/>
                        <a:buChar char="•"/>
                      </a:pPr>
                      <a:r>
                        <a:rPr lang="en-GB" sz="1100" dirty="0"/>
                        <a:t>Very poor quality of sleep, often disrupted</a:t>
                      </a:r>
                    </a:p>
                    <a:p>
                      <a:pPr marL="171450" indent="-171450">
                        <a:buFont typeface="Arial" panose="020B0604020202020204" pitchFamily="34" charset="0"/>
                        <a:buChar char="•"/>
                      </a:pPr>
                      <a:r>
                        <a:rPr lang="en-GB" sz="1100" dirty="0"/>
                        <a:t>School-related stress, with his teachers concerned about his performance</a:t>
                      </a:r>
                    </a:p>
                    <a:p>
                      <a:pPr marL="171450" indent="-171450">
                        <a:buFont typeface="Arial" panose="020B0604020202020204" pitchFamily="34" charset="0"/>
                        <a:buChar char="•"/>
                      </a:pPr>
                      <a:r>
                        <a:rPr lang="en-GB" sz="1100" dirty="0"/>
                        <a:t>Suffered from past trauma due to verbal and physical abuse from father and started to gain weight</a:t>
                      </a:r>
                    </a:p>
                    <a:p>
                      <a:pPr marL="171450" indent="-171450">
                        <a:buFont typeface="Arial" panose="020B0604020202020204" pitchFamily="34" charset="0"/>
                        <a:buChar char="•"/>
                      </a:pPr>
                      <a:r>
                        <a:rPr lang="en-GB" sz="1100" dirty="0"/>
                        <a:t>Lack of social support around weight loss from family and friends</a:t>
                      </a:r>
                    </a:p>
                  </a:txBody>
                  <a:tcPr/>
                </a:tc>
                <a:extLst>
                  <a:ext uri="{0D108BD9-81ED-4DB2-BD59-A6C34878D82A}">
                    <a16:rowId xmlns:a16="http://schemas.microsoft.com/office/drawing/2014/main" val="2589035878"/>
                  </a:ext>
                </a:extLst>
              </a:tr>
            </a:tbl>
          </a:graphicData>
        </a:graphic>
      </p:graphicFrame>
      <p:sp>
        <p:nvSpPr>
          <p:cNvPr id="7" name="TextBox 6">
            <a:extLst>
              <a:ext uri="{FF2B5EF4-FFF2-40B4-BE49-F238E27FC236}">
                <a16:creationId xmlns:a16="http://schemas.microsoft.com/office/drawing/2014/main" id="{4069EBCB-A611-C99A-B754-D284D24D285A}"/>
              </a:ext>
            </a:extLst>
          </p:cNvPr>
          <p:cNvSpPr txBox="1"/>
          <p:nvPr/>
        </p:nvSpPr>
        <p:spPr>
          <a:xfrm>
            <a:off x="1072590" y="4049956"/>
            <a:ext cx="4266903" cy="2123658"/>
          </a:xfrm>
          <a:prstGeom prst="rect">
            <a:avLst/>
          </a:prstGeom>
          <a:noFill/>
        </p:spPr>
        <p:txBody>
          <a:bodyPr wrap="square" lIns="91440" tIns="45720" rIns="91440" bIns="45720" rtlCol="0" anchor="t">
            <a:spAutoFit/>
          </a:bodyPr>
          <a:lstStyle/>
          <a:p>
            <a:r>
              <a:rPr lang="en-GB" sz="1200" dirty="0">
                <a:solidFill>
                  <a:schemeClr val="bg1"/>
                </a:solidFill>
              </a:rPr>
              <a:t>Juan’s mother is concerned about his weight gain and brings him in to your office. His mom thinks his weight gain is due to being lazy. Juan often games on his phone and sleeps during school hours. He shows signs of disrupted sleep due to severe obstructive sleep </a:t>
            </a:r>
            <a:r>
              <a:rPr lang="en-GB" sz="1200" dirty="0" err="1">
                <a:solidFill>
                  <a:schemeClr val="bg1"/>
                </a:solidFill>
              </a:rPr>
              <a:t>apnea</a:t>
            </a:r>
            <a:r>
              <a:rPr lang="en-GB" sz="1200" dirty="0">
                <a:solidFill>
                  <a:schemeClr val="bg1"/>
                </a:solidFill>
              </a:rPr>
              <a:t> (OSA)</a:t>
            </a:r>
          </a:p>
          <a:p>
            <a:endParaRPr lang="en-GB" sz="1200" dirty="0">
              <a:solidFill>
                <a:schemeClr val="bg1"/>
              </a:solidFill>
            </a:endParaRPr>
          </a:p>
          <a:p>
            <a:r>
              <a:rPr lang="en-GB" sz="1200" dirty="0">
                <a:solidFill>
                  <a:schemeClr val="bg1"/>
                </a:solidFill>
              </a:rPr>
              <a:t>Juan does not have many healthy food options at home and the family eats fast food frequently, given time and financial constraints. His mom would like to get him involved in sports but Juan is not interested</a:t>
            </a:r>
            <a:endParaRPr lang="en-GB" sz="1200" dirty="0">
              <a:solidFill>
                <a:schemeClr val="bg1"/>
              </a:solidFill>
              <a:cs typeface="Arial"/>
            </a:endParaRPr>
          </a:p>
          <a:p>
            <a:endParaRPr lang="en-GB" sz="1200" dirty="0">
              <a:solidFill>
                <a:schemeClr val="bg1"/>
              </a:solidFill>
            </a:endParaRPr>
          </a:p>
        </p:txBody>
      </p:sp>
      <p:sp>
        <p:nvSpPr>
          <p:cNvPr id="76" name="Rectangle: Rounded Corners 75">
            <a:extLst>
              <a:ext uri="{FF2B5EF4-FFF2-40B4-BE49-F238E27FC236}">
                <a16:creationId xmlns:a16="http://schemas.microsoft.com/office/drawing/2014/main" id="{DDEC37B6-7961-6B06-3AFB-AAA0C1505B54}"/>
              </a:ext>
            </a:extLst>
          </p:cNvPr>
          <p:cNvSpPr/>
          <p:nvPr/>
        </p:nvSpPr>
        <p:spPr>
          <a:xfrm>
            <a:off x="2209091" y="2186844"/>
            <a:ext cx="1993900" cy="1679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4" name="Group 63">
            <a:extLst>
              <a:ext uri="{FF2B5EF4-FFF2-40B4-BE49-F238E27FC236}">
                <a16:creationId xmlns:a16="http://schemas.microsoft.com/office/drawing/2014/main" id="{7901F752-E2DF-EDE6-FEA7-3F6D35687276}"/>
              </a:ext>
            </a:extLst>
          </p:cNvPr>
          <p:cNvGrpSpPr/>
          <p:nvPr/>
        </p:nvGrpSpPr>
        <p:grpSpPr>
          <a:xfrm>
            <a:off x="2451841" y="2357727"/>
            <a:ext cx="1508400" cy="1508400"/>
            <a:chOff x="4408715" y="-49213"/>
            <a:chExt cx="1249363" cy="1081089"/>
          </a:xfrm>
        </p:grpSpPr>
        <p:sp>
          <p:nvSpPr>
            <p:cNvPr id="65" name="Freeform 97">
              <a:extLst>
                <a:ext uri="{FF2B5EF4-FFF2-40B4-BE49-F238E27FC236}">
                  <a16:creationId xmlns:a16="http://schemas.microsoft.com/office/drawing/2014/main" id="{AD069E17-BC7C-AF1F-D90B-9F191203A8D3}"/>
                </a:ext>
              </a:extLst>
            </p:cNvPr>
            <p:cNvSpPr>
              <a:spLocks/>
            </p:cNvSpPr>
            <p:nvPr/>
          </p:nvSpPr>
          <p:spPr bwMode="auto">
            <a:xfrm>
              <a:off x="4408715" y="623888"/>
              <a:ext cx="1249363" cy="407988"/>
            </a:xfrm>
            <a:custGeom>
              <a:avLst/>
              <a:gdLst>
                <a:gd name="T0" fmla="*/ 3263 w 3263"/>
                <a:gd name="T1" fmla="*/ 1066 h 1066"/>
                <a:gd name="T2" fmla="*/ 2564 w 3263"/>
                <a:gd name="T3" fmla="*/ 116 h 1066"/>
                <a:gd name="T4" fmla="*/ 1949 w 3263"/>
                <a:gd name="T5" fmla="*/ 0 h 1066"/>
                <a:gd name="T6" fmla="*/ 1314 w 3263"/>
                <a:gd name="T7" fmla="*/ 1 h 1066"/>
                <a:gd name="T8" fmla="*/ 699 w 3263"/>
                <a:gd name="T9" fmla="*/ 116 h 1066"/>
                <a:gd name="T10" fmla="*/ 0 w 3263"/>
                <a:gd name="T11" fmla="*/ 1066 h 1066"/>
                <a:gd name="T12" fmla="*/ 3263 w 3263"/>
                <a:gd name="T13" fmla="*/ 1066 h 1066"/>
              </a:gdLst>
              <a:ahLst/>
              <a:cxnLst>
                <a:cxn ang="0">
                  <a:pos x="T0" y="T1"/>
                </a:cxn>
                <a:cxn ang="0">
                  <a:pos x="T2" y="T3"/>
                </a:cxn>
                <a:cxn ang="0">
                  <a:pos x="T4" y="T5"/>
                </a:cxn>
                <a:cxn ang="0">
                  <a:pos x="T6" y="T7"/>
                </a:cxn>
                <a:cxn ang="0">
                  <a:pos x="T8" y="T9"/>
                </a:cxn>
                <a:cxn ang="0">
                  <a:pos x="T10" y="T11"/>
                </a:cxn>
                <a:cxn ang="0">
                  <a:pos x="T12" y="T13"/>
                </a:cxn>
              </a:cxnLst>
              <a:rect l="0" t="0" r="r" b="b"/>
              <a:pathLst>
                <a:path w="3263" h="1066">
                  <a:moveTo>
                    <a:pt x="3263" y="1066"/>
                  </a:moveTo>
                  <a:cubicBezTo>
                    <a:pt x="3241" y="806"/>
                    <a:pt x="3090" y="227"/>
                    <a:pt x="2564" y="116"/>
                  </a:cubicBezTo>
                  <a:cubicBezTo>
                    <a:pt x="1949" y="0"/>
                    <a:pt x="1949" y="0"/>
                    <a:pt x="1949" y="0"/>
                  </a:cubicBezTo>
                  <a:cubicBezTo>
                    <a:pt x="1314" y="1"/>
                    <a:pt x="1314" y="1"/>
                    <a:pt x="1314" y="1"/>
                  </a:cubicBezTo>
                  <a:cubicBezTo>
                    <a:pt x="699" y="116"/>
                    <a:pt x="699" y="116"/>
                    <a:pt x="699" y="116"/>
                  </a:cubicBezTo>
                  <a:cubicBezTo>
                    <a:pt x="173" y="227"/>
                    <a:pt x="21" y="806"/>
                    <a:pt x="0" y="1066"/>
                  </a:cubicBezTo>
                  <a:lnTo>
                    <a:pt x="3263" y="1066"/>
                  </a:lnTo>
                  <a:close/>
                </a:path>
              </a:pathLst>
            </a:custGeom>
            <a:solidFill>
              <a:srgbClr val="FFEF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057A173A-E70A-FEF3-1FE7-9E5FAB1B8E9A}"/>
                </a:ext>
              </a:extLst>
            </p:cNvPr>
            <p:cNvSpPr>
              <a:spLocks/>
            </p:cNvSpPr>
            <p:nvPr/>
          </p:nvSpPr>
          <p:spPr bwMode="auto">
            <a:xfrm>
              <a:off x="4931002" y="447675"/>
              <a:ext cx="225425" cy="246063"/>
            </a:xfrm>
            <a:custGeom>
              <a:avLst/>
              <a:gdLst>
                <a:gd name="T0" fmla="*/ 3 w 587"/>
                <a:gd name="T1" fmla="*/ 0 h 640"/>
                <a:gd name="T2" fmla="*/ 0 w 587"/>
                <a:gd name="T3" fmla="*/ 440 h 640"/>
                <a:gd name="T4" fmla="*/ 291 w 587"/>
                <a:gd name="T5" fmla="*/ 639 h 640"/>
                <a:gd name="T6" fmla="*/ 585 w 587"/>
                <a:gd name="T7" fmla="*/ 443 h 640"/>
                <a:gd name="T8" fmla="*/ 587 w 587"/>
                <a:gd name="T9" fmla="*/ 4 h 640"/>
                <a:gd name="T10" fmla="*/ 3 w 587"/>
                <a:gd name="T11" fmla="*/ 0 h 640"/>
              </a:gdLst>
              <a:ahLst/>
              <a:cxnLst>
                <a:cxn ang="0">
                  <a:pos x="T0" y="T1"/>
                </a:cxn>
                <a:cxn ang="0">
                  <a:pos x="T2" y="T3"/>
                </a:cxn>
                <a:cxn ang="0">
                  <a:pos x="T4" y="T5"/>
                </a:cxn>
                <a:cxn ang="0">
                  <a:pos x="T6" y="T7"/>
                </a:cxn>
                <a:cxn ang="0">
                  <a:pos x="T8" y="T9"/>
                </a:cxn>
                <a:cxn ang="0">
                  <a:pos x="T10" y="T11"/>
                </a:cxn>
              </a:cxnLst>
              <a:rect l="0" t="0" r="r" b="b"/>
              <a:pathLst>
                <a:path w="587" h="640">
                  <a:moveTo>
                    <a:pt x="3" y="0"/>
                  </a:moveTo>
                  <a:cubicBezTo>
                    <a:pt x="0" y="440"/>
                    <a:pt x="0" y="440"/>
                    <a:pt x="0" y="440"/>
                  </a:cubicBezTo>
                  <a:cubicBezTo>
                    <a:pt x="0" y="549"/>
                    <a:pt x="112" y="638"/>
                    <a:pt x="291" y="639"/>
                  </a:cubicBezTo>
                  <a:cubicBezTo>
                    <a:pt x="471" y="640"/>
                    <a:pt x="584" y="552"/>
                    <a:pt x="585" y="443"/>
                  </a:cubicBezTo>
                  <a:cubicBezTo>
                    <a:pt x="587" y="4"/>
                    <a:pt x="587" y="4"/>
                    <a:pt x="587" y="4"/>
                  </a:cubicBezTo>
                  <a:lnTo>
                    <a:pt x="3" y="0"/>
                  </a:lnTo>
                  <a:close/>
                </a:path>
              </a:pathLst>
            </a:custGeom>
            <a:solidFill>
              <a:srgbClr val="F29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4C10ED8F-061E-1612-0B7D-B4DF78A8EC69}"/>
                </a:ext>
              </a:extLst>
            </p:cNvPr>
            <p:cNvSpPr>
              <a:spLocks/>
            </p:cNvSpPr>
            <p:nvPr/>
          </p:nvSpPr>
          <p:spPr bwMode="auto">
            <a:xfrm>
              <a:off x="4932590" y="423863"/>
              <a:ext cx="223838" cy="219075"/>
            </a:xfrm>
            <a:custGeom>
              <a:avLst/>
              <a:gdLst>
                <a:gd name="T0" fmla="*/ 559 w 586"/>
                <a:gd name="T1" fmla="*/ 574 h 574"/>
                <a:gd name="T2" fmla="*/ 584 w 586"/>
                <a:gd name="T3" fmla="*/ 443 h 574"/>
                <a:gd name="T4" fmla="*/ 586 w 586"/>
                <a:gd name="T5" fmla="*/ 4 h 574"/>
                <a:gd name="T6" fmla="*/ 2 w 586"/>
                <a:gd name="T7" fmla="*/ 0 h 574"/>
                <a:gd name="T8" fmla="*/ 0 w 586"/>
                <a:gd name="T9" fmla="*/ 266 h 574"/>
                <a:gd name="T10" fmla="*/ 559 w 586"/>
                <a:gd name="T11" fmla="*/ 574 h 574"/>
              </a:gdLst>
              <a:ahLst/>
              <a:cxnLst>
                <a:cxn ang="0">
                  <a:pos x="T0" y="T1"/>
                </a:cxn>
                <a:cxn ang="0">
                  <a:pos x="T2" y="T3"/>
                </a:cxn>
                <a:cxn ang="0">
                  <a:pos x="T4" y="T5"/>
                </a:cxn>
                <a:cxn ang="0">
                  <a:pos x="T6" y="T7"/>
                </a:cxn>
                <a:cxn ang="0">
                  <a:pos x="T8" y="T9"/>
                </a:cxn>
                <a:cxn ang="0">
                  <a:pos x="T10" y="T11"/>
                </a:cxn>
              </a:cxnLst>
              <a:rect l="0" t="0" r="r" b="b"/>
              <a:pathLst>
                <a:path w="586" h="574">
                  <a:moveTo>
                    <a:pt x="559" y="574"/>
                  </a:moveTo>
                  <a:cubicBezTo>
                    <a:pt x="585" y="544"/>
                    <a:pt x="583" y="482"/>
                    <a:pt x="584" y="443"/>
                  </a:cubicBezTo>
                  <a:cubicBezTo>
                    <a:pt x="586" y="4"/>
                    <a:pt x="586" y="4"/>
                    <a:pt x="586" y="4"/>
                  </a:cubicBezTo>
                  <a:cubicBezTo>
                    <a:pt x="2" y="0"/>
                    <a:pt x="2" y="0"/>
                    <a:pt x="2" y="0"/>
                  </a:cubicBezTo>
                  <a:cubicBezTo>
                    <a:pt x="0" y="266"/>
                    <a:pt x="0" y="266"/>
                    <a:pt x="0" y="266"/>
                  </a:cubicBezTo>
                  <a:lnTo>
                    <a:pt x="559" y="574"/>
                  </a:lnTo>
                  <a:close/>
                </a:path>
              </a:pathLst>
            </a:custGeom>
            <a:solidFill>
              <a:srgbClr val="D38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095972E3-3A4A-1527-DFC2-13BBB74DDDAC}"/>
                </a:ext>
              </a:extLst>
            </p:cNvPr>
            <p:cNvSpPr>
              <a:spLocks/>
            </p:cNvSpPr>
            <p:nvPr/>
          </p:nvSpPr>
          <p:spPr bwMode="auto">
            <a:xfrm>
              <a:off x="4786540" y="-49213"/>
              <a:ext cx="528638" cy="465138"/>
            </a:xfrm>
            <a:custGeom>
              <a:avLst/>
              <a:gdLst>
                <a:gd name="T0" fmla="*/ 1261 w 1382"/>
                <a:gd name="T1" fmla="*/ 625 h 1218"/>
                <a:gd name="T2" fmla="*/ 1242 w 1382"/>
                <a:gd name="T3" fmla="*/ 609 h 1218"/>
                <a:gd name="T4" fmla="*/ 1151 w 1382"/>
                <a:gd name="T5" fmla="*/ 335 h 1218"/>
                <a:gd name="T6" fmla="*/ 855 w 1382"/>
                <a:gd name="T7" fmla="*/ 152 h 1218"/>
                <a:gd name="T8" fmla="*/ 401 w 1382"/>
                <a:gd name="T9" fmla="*/ 151 h 1218"/>
                <a:gd name="T10" fmla="*/ 331 w 1382"/>
                <a:gd name="T11" fmla="*/ 142 h 1218"/>
                <a:gd name="T12" fmla="*/ 131 w 1382"/>
                <a:gd name="T13" fmla="*/ 254 h 1218"/>
                <a:gd name="T14" fmla="*/ 123 w 1382"/>
                <a:gd name="T15" fmla="*/ 442 h 1218"/>
                <a:gd name="T16" fmla="*/ 44 w 1382"/>
                <a:gd name="T17" fmla="*/ 522 h 1218"/>
                <a:gd name="T18" fmla="*/ 13 w 1382"/>
                <a:gd name="T19" fmla="*/ 705 h 1218"/>
                <a:gd name="T20" fmla="*/ 163 w 1382"/>
                <a:gd name="T21" fmla="*/ 903 h 1218"/>
                <a:gd name="T22" fmla="*/ 306 w 1382"/>
                <a:gd name="T23" fmla="*/ 1189 h 1218"/>
                <a:gd name="T24" fmla="*/ 1042 w 1382"/>
                <a:gd name="T25" fmla="*/ 1189 h 1218"/>
                <a:gd name="T26" fmla="*/ 1222 w 1382"/>
                <a:gd name="T27" fmla="*/ 1075 h 1218"/>
                <a:gd name="T28" fmla="*/ 1222 w 1382"/>
                <a:gd name="T29" fmla="*/ 964 h 1218"/>
                <a:gd name="T30" fmla="*/ 1261 w 1382"/>
                <a:gd name="T31" fmla="*/ 625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2" h="1218">
                  <a:moveTo>
                    <a:pt x="1261" y="625"/>
                  </a:moveTo>
                  <a:cubicBezTo>
                    <a:pt x="1255" y="620"/>
                    <a:pt x="1248" y="614"/>
                    <a:pt x="1242" y="609"/>
                  </a:cubicBezTo>
                  <a:cubicBezTo>
                    <a:pt x="1318" y="456"/>
                    <a:pt x="1241" y="361"/>
                    <a:pt x="1151" y="335"/>
                  </a:cubicBezTo>
                  <a:cubicBezTo>
                    <a:pt x="1172" y="153"/>
                    <a:pt x="979" y="90"/>
                    <a:pt x="855" y="152"/>
                  </a:cubicBezTo>
                  <a:cubicBezTo>
                    <a:pt x="724" y="13"/>
                    <a:pt x="516" y="0"/>
                    <a:pt x="401" y="151"/>
                  </a:cubicBezTo>
                  <a:cubicBezTo>
                    <a:pt x="378" y="146"/>
                    <a:pt x="355" y="143"/>
                    <a:pt x="331" y="142"/>
                  </a:cubicBezTo>
                  <a:cubicBezTo>
                    <a:pt x="248" y="138"/>
                    <a:pt x="175" y="187"/>
                    <a:pt x="131" y="254"/>
                  </a:cubicBezTo>
                  <a:cubicBezTo>
                    <a:pt x="95" y="309"/>
                    <a:pt x="95" y="383"/>
                    <a:pt x="123" y="442"/>
                  </a:cubicBezTo>
                  <a:cubicBezTo>
                    <a:pt x="91" y="461"/>
                    <a:pt x="65" y="488"/>
                    <a:pt x="44" y="522"/>
                  </a:cubicBezTo>
                  <a:cubicBezTo>
                    <a:pt x="8" y="578"/>
                    <a:pt x="0" y="642"/>
                    <a:pt x="13" y="705"/>
                  </a:cubicBezTo>
                  <a:cubicBezTo>
                    <a:pt x="32" y="796"/>
                    <a:pt x="87" y="856"/>
                    <a:pt x="163" y="903"/>
                  </a:cubicBezTo>
                  <a:cubicBezTo>
                    <a:pt x="86" y="1080"/>
                    <a:pt x="166" y="1163"/>
                    <a:pt x="306" y="1189"/>
                  </a:cubicBezTo>
                  <a:cubicBezTo>
                    <a:pt x="462" y="1218"/>
                    <a:pt x="1015" y="1189"/>
                    <a:pt x="1042" y="1189"/>
                  </a:cubicBezTo>
                  <a:cubicBezTo>
                    <a:pt x="1123" y="1189"/>
                    <a:pt x="1196" y="1146"/>
                    <a:pt x="1222" y="1075"/>
                  </a:cubicBezTo>
                  <a:cubicBezTo>
                    <a:pt x="1235" y="1038"/>
                    <a:pt x="1234" y="1000"/>
                    <a:pt x="1222" y="964"/>
                  </a:cubicBezTo>
                  <a:cubicBezTo>
                    <a:pt x="1329" y="905"/>
                    <a:pt x="1382" y="727"/>
                    <a:pt x="1261" y="625"/>
                  </a:cubicBezTo>
                  <a:close/>
                </a:path>
              </a:pathLst>
            </a:custGeom>
            <a:solidFill>
              <a:srgbClr val="B54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F7FFB999-5E29-D231-C527-FF0C8A4FBADD}"/>
                </a:ext>
              </a:extLst>
            </p:cNvPr>
            <p:cNvSpPr>
              <a:spLocks/>
            </p:cNvSpPr>
            <p:nvPr/>
          </p:nvSpPr>
          <p:spPr bwMode="auto">
            <a:xfrm>
              <a:off x="5051652" y="10477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F5DD1E77-CCF1-7E3E-BA2B-2F61A639E2DB}"/>
                </a:ext>
              </a:extLst>
            </p:cNvPr>
            <p:cNvSpPr>
              <a:spLocks/>
            </p:cNvSpPr>
            <p:nvPr/>
          </p:nvSpPr>
          <p:spPr bwMode="auto">
            <a:xfrm>
              <a:off x="5054827" y="17462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9E13007B-D774-92B6-1F31-0DD1654F9ED4}"/>
                </a:ext>
              </a:extLst>
            </p:cNvPr>
            <p:cNvSpPr>
              <a:spLocks/>
            </p:cNvSpPr>
            <p:nvPr/>
          </p:nvSpPr>
          <p:spPr bwMode="auto">
            <a:xfrm>
              <a:off x="5051652" y="174625"/>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1"/>
                    <a:pt x="0" y="1"/>
                    <a:pt x="0" y="1"/>
                  </a:cubicBezTo>
                  <a:close/>
                </a:path>
              </a:pathLst>
            </a:custGeom>
            <a:solidFill>
              <a:srgbClr val="CF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531FBDD7-5B78-F63F-EBCA-D3D2E9C4FBDB}"/>
                </a:ext>
              </a:extLst>
            </p:cNvPr>
            <p:cNvSpPr>
              <a:spLocks/>
            </p:cNvSpPr>
            <p:nvPr/>
          </p:nvSpPr>
          <p:spPr bwMode="auto">
            <a:xfrm>
              <a:off x="4859565" y="177800"/>
              <a:ext cx="93663" cy="142875"/>
            </a:xfrm>
            <a:custGeom>
              <a:avLst/>
              <a:gdLst>
                <a:gd name="T0" fmla="*/ 238 w 247"/>
                <a:gd name="T1" fmla="*/ 246 h 374"/>
                <a:gd name="T2" fmla="*/ 152 w 247"/>
                <a:gd name="T3" fmla="*/ 365 h 374"/>
                <a:gd name="T4" fmla="*/ 152 w 247"/>
                <a:gd name="T5" fmla="*/ 365 h 374"/>
                <a:gd name="T6" fmla="*/ 34 w 247"/>
                <a:gd name="T7" fmla="*/ 279 h 374"/>
                <a:gd name="T8" fmla="*/ 9 w 247"/>
                <a:gd name="T9" fmla="*/ 128 h 374"/>
                <a:gd name="T10" fmla="*/ 96 w 247"/>
                <a:gd name="T11" fmla="*/ 9 h 374"/>
                <a:gd name="T12" fmla="*/ 96 w 247"/>
                <a:gd name="T13" fmla="*/ 9 h 374"/>
                <a:gd name="T14" fmla="*/ 214 w 247"/>
                <a:gd name="T15" fmla="*/ 95 h 374"/>
                <a:gd name="T16" fmla="*/ 238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238" y="246"/>
                  </a:moveTo>
                  <a:cubicBezTo>
                    <a:pt x="247" y="303"/>
                    <a:pt x="209" y="356"/>
                    <a:pt x="152" y="365"/>
                  </a:cubicBezTo>
                  <a:cubicBezTo>
                    <a:pt x="152" y="365"/>
                    <a:pt x="152" y="365"/>
                    <a:pt x="152" y="365"/>
                  </a:cubicBezTo>
                  <a:cubicBezTo>
                    <a:pt x="96" y="374"/>
                    <a:pt x="43" y="335"/>
                    <a:pt x="34" y="279"/>
                  </a:cubicBezTo>
                  <a:cubicBezTo>
                    <a:pt x="9" y="128"/>
                    <a:pt x="9" y="128"/>
                    <a:pt x="9" y="128"/>
                  </a:cubicBezTo>
                  <a:cubicBezTo>
                    <a:pt x="0" y="71"/>
                    <a:pt x="39" y="18"/>
                    <a:pt x="96" y="9"/>
                  </a:cubicBezTo>
                  <a:cubicBezTo>
                    <a:pt x="96" y="9"/>
                    <a:pt x="96" y="9"/>
                    <a:pt x="96" y="9"/>
                  </a:cubicBezTo>
                  <a:cubicBezTo>
                    <a:pt x="152" y="0"/>
                    <a:pt x="205" y="39"/>
                    <a:pt x="214" y="95"/>
                  </a:cubicBezTo>
                  <a:lnTo>
                    <a:pt x="238" y="246"/>
                  </a:lnTo>
                  <a:close/>
                </a:path>
              </a:pathLst>
            </a:custGeom>
            <a:solidFill>
              <a:srgbClr val="D67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5">
              <a:extLst>
                <a:ext uri="{FF2B5EF4-FFF2-40B4-BE49-F238E27FC236}">
                  <a16:creationId xmlns:a16="http://schemas.microsoft.com/office/drawing/2014/main" id="{7C394F4B-D9EE-1BAA-55F5-DCDC2067CBFD}"/>
                </a:ext>
              </a:extLst>
            </p:cNvPr>
            <p:cNvSpPr>
              <a:spLocks/>
            </p:cNvSpPr>
            <p:nvPr/>
          </p:nvSpPr>
          <p:spPr bwMode="auto">
            <a:xfrm>
              <a:off x="5131027" y="177800"/>
              <a:ext cx="93663" cy="142875"/>
            </a:xfrm>
            <a:custGeom>
              <a:avLst/>
              <a:gdLst>
                <a:gd name="T0" fmla="*/ 9 w 247"/>
                <a:gd name="T1" fmla="*/ 246 h 374"/>
                <a:gd name="T2" fmla="*/ 96 w 247"/>
                <a:gd name="T3" fmla="*/ 365 h 374"/>
                <a:gd name="T4" fmla="*/ 96 w 247"/>
                <a:gd name="T5" fmla="*/ 365 h 374"/>
                <a:gd name="T6" fmla="*/ 214 w 247"/>
                <a:gd name="T7" fmla="*/ 279 h 374"/>
                <a:gd name="T8" fmla="*/ 238 w 247"/>
                <a:gd name="T9" fmla="*/ 128 h 374"/>
                <a:gd name="T10" fmla="*/ 152 w 247"/>
                <a:gd name="T11" fmla="*/ 9 h 374"/>
                <a:gd name="T12" fmla="*/ 152 w 247"/>
                <a:gd name="T13" fmla="*/ 9 h 374"/>
                <a:gd name="T14" fmla="*/ 34 w 247"/>
                <a:gd name="T15" fmla="*/ 95 h 374"/>
                <a:gd name="T16" fmla="*/ 9 w 247"/>
                <a:gd name="T17" fmla="*/ 24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374">
                  <a:moveTo>
                    <a:pt x="9" y="246"/>
                  </a:moveTo>
                  <a:cubicBezTo>
                    <a:pt x="0" y="303"/>
                    <a:pt x="39" y="356"/>
                    <a:pt x="96" y="365"/>
                  </a:cubicBezTo>
                  <a:cubicBezTo>
                    <a:pt x="96" y="365"/>
                    <a:pt x="96" y="365"/>
                    <a:pt x="96" y="365"/>
                  </a:cubicBezTo>
                  <a:cubicBezTo>
                    <a:pt x="152" y="374"/>
                    <a:pt x="205" y="335"/>
                    <a:pt x="214" y="279"/>
                  </a:cubicBezTo>
                  <a:cubicBezTo>
                    <a:pt x="238" y="128"/>
                    <a:pt x="238" y="128"/>
                    <a:pt x="238" y="128"/>
                  </a:cubicBezTo>
                  <a:cubicBezTo>
                    <a:pt x="247" y="71"/>
                    <a:pt x="209" y="18"/>
                    <a:pt x="152" y="9"/>
                  </a:cubicBezTo>
                  <a:cubicBezTo>
                    <a:pt x="152" y="9"/>
                    <a:pt x="152" y="9"/>
                    <a:pt x="152" y="9"/>
                  </a:cubicBezTo>
                  <a:cubicBezTo>
                    <a:pt x="96" y="0"/>
                    <a:pt x="43" y="39"/>
                    <a:pt x="34" y="95"/>
                  </a:cubicBezTo>
                  <a:lnTo>
                    <a:pt x="9" y="246"/>
                  </a:lnTo>
                  <a:close/>
                </a:path>
              </a:pathLst>
            </a:custGeom>
            <a:solidFill>
              <a:srgbClr val="D67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06">
              <a:extLst>
                <a:ext uri="{FF2B5EF4-FFF2-40B4-BE49-F238E27FC236}">
                  <a16:creationId xmlns:a16="http://schemas.microsoft.com/office/drawing/2014/main" id="{BF768AAD-EC49-95B9-0858-F467B9F083FD}"/>
                </a:ext>
              </a:extLst>
            </p:cNvPr>
            <p:cNvSpPr>
              <a:spLocks/>
            </p:cNvSpPr>
            <p:nvPr/>
          </p:nvSpPr>
          <p:spPr bwMode="auto">
            <a:xfrm>
              <a:off x="4894490" y="68263"/>
              <a:ext cx="288925" cy="465138"/>
            </a:xfrm>
            <a:custGeom>
              <a:avLst/>
              <a:gdLst>
                <a:gd name="T0" fmla="*/ 694 w 754"/>
                <a:gd name="T1" fmla="*/ 186 h 1215"/>
                <a:gd name="T2" fmla="*/ 63 w 754"/>
                <a:gd name="T3" fmla="*/ 172 h 1215"/>
                <a:gd name="T4" fmla="*/ 29 w 754"/>
                <a:gd name="T5" fmla="*/ 867 h 1215"/>
                <a:gd name="T6" fmla="*/ 378 w 754"/>
                <a:gd name="T7" fmla="*/ 1199 h 1215"/>
                <a:gd name="T8" fmla="*/ 726 w 754"/>
                <a:gd name="T9" fmla="*/ 867 h 1215"/>
                <a:gd name="T10" fmla="*/ 694 w 754"/>
                <a:gd name="T11" fmla="*/ 186 h 1215"/>
              </a:gdLst>
              <a:ahLst/>
              <a:cxnLst>
                <a:cxn ang="0">
                  <a:pos x="T0" y="T1"/>
                </a:cxn>
                <a:cxn ang="0">
                  <a:pos x="T2" y="T3"/>
                </a:cxn>
                <a:cxn ang="0">
                  <a:pos x="T4" y="T5"/>
                </a:cxn>
                <a:cxn ang="0">
                  <a:pos x="T6" y="T7"/>
                </a:cxn>
                <a:cxn ang="0">
                  <a:pos x="T8" y="T9"/>
                </a:cxn>
                <a:cxn ang="0">
                  <a:pos x="T10" y="T11"/>
                </a:cxn>
              </a:cxnLst>
              <a:rect l="0" t="0" r="r" b="b"/>
              <a:pathLst>
                <a:path w="754" h="1215">
                  <a:moveTo>
                    <a:pt x="694" y="186"/>
                  </a:moveTo>
                  <a:cubicBezTo>
                    <a:pt x="277" y="277"/>
                    <a:pt x="292" y="0"/>
                    <a:pt x="63" y="172"/>
                  </a:cubicBezTo>
                  <a:cubicBezTo>
                    <a:pt x="33" y="353"/>
                    <a:pt x="0" y="653"/>
                    <a:pt x="29" y="867"/>
                  </a:cubicBezTo>
                  <a:cubicBezTo>
                    <a:pt x="62" y="1067"/>
                    <a:pt x="184" y="1215"/>
                    <a:pt x="378" y="1199"/>
                  </a:cubicBezTo>
                  <a:cubicBezTo>
                    <a:pt x="571" y="1215"/>
                    <a:pt x="693" y="1067"/>
                    <a:pt x="726" y="867"/>
                  </a:cubicBezTo>
                  <a:cubicBezTo>
                    <a:pt x="754" y="658"/>
                    <a:pt x="723" y="372"/>
                    <a:pt x="694" y="186"/>
                  </a:cubicBezTo>
                  <a:close/>
                </a:path>
              </a:pathLst>
            </a:custGeom>
            <a:solidFill>
              <a:srgbClr val="F29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07">
              <a:extLst>
                <a:ext uri="{FF2B5EF4-FFF2-40B4-BE49-F238E27FC236}">
                  <a16:creationId xmlns:a16="http://schemas.microsoft.com/office/drawing/2014/main" id="{5D060224-6896-D99C-6442-849F51D7C022}"/>
                </a:ext>
              </a:extLst>
            </p:cNvPr>
            <p:cNvSpPr>
              <a:spLocks/>
            </p:cNvSpPr>
            <p:nvPr/>
          </p:nvSpPr>
          <p:spPr bwMode="auto">
            <a:xfrm>
              <a:off x="4918302" y="65088"/>
              <a:ext cx="246063" cy="134938"/>
            </a:xfrm>
            <a:custGeom>
              <a:avLst/>
              <a:gdLst>
                <a:gd name="T0" fmla="*/ 641 w 641"/>
                <a:gd name="T1" fmla="*/ 272 h 353"/>
                <a:gd name="T2" fmla="*/ 633 w 641"/>
                <a:gd name="T3" fmla="*/ 186 h 353"/>
                <a:gd name="T4" fmla="*/ 2 w 641"/>
                <a:gd name="T5" fmla="*/ 172 h 353"/>
                <a:gd name="T6" fmla="*/ 0 w 641"/>
                <a:gd name="T7" fmla="*/ 188 h 353"/>
                <a:gd name="T8" fmla="*/ 641 w 641"/>
                <a:gd name="T9" fmla="*/ 272 h 353"/>
              </a:gdLst>
              <a:ahLst/>
              <a:cxnLst>
                <a:cxn ang="0">
                  <a:pos x="T0" y="T1"/>
                </a:cxn>
                <a:cxn ang="0">
                  <a:pos x="T2" y="T3"/>
                </a:cxn>
                <a:cxn ang="0">
                  <a:pos x="T4" y="T5"/>
                </a:cxn>
                <a:cxn ang="0">
                  <a:pos x="T6" y="T7"/>
                </a:cxn>
                <a:cxn ang="0">
                  <a:pos x="T8" y="T9"/>
                </a:cxn>
              </a:cxnLst>
              <a:rect l="0" t="0" r="r" b="b"/>
              <a:pathLst>
                <a:path w="641" h="353">
                  <a:moveTo>
                    <a:pt x="641" y="272"/>
                  </a:moveTo>
                  <a:cubicBezTo>
                    <a:pt x="639" y="253"/>
                    <a:pt x="636" y="203"/>
                    <a:pt x="633" y="186"/>
                  </a:cubicBezTo>
                  <a:cubicBezTo>
                    <a:pt x="216" y="277"/>
                    <a:pt x="231" y="0"/>
                    <a:pt x="2" y="172"/>
                  </a:cubicBezTo>
                  <a:cubicBezTo>
                    <a:pt x="0" y="184"/>
                    <a:pt x="2" y="175"/>
                    <a:pt x="0" y="188"/>
                  </a:cubicBezTo>
                  <a:cubicBezTo>
                    <a:pt x="222" y="50"/>
                    <a:pt x="218" y="353"/>
                    <a:pt x="641" y="272"/>
                  </a:cubicBezTo>
                  <a:close/>
                </a:path>
              </a:pathLst>
            </a:custGeom>
            <a:solidFill>
              <a:srgbClr val="D67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9797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dirty="0"/>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825625"/>
            <a:ext cx="10515600" cy="47602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dirty="0">
                <a:effectLst/>
                <a:latin typeface="Arial"/>
                <a:ea typeface="Calibri" panose="020F0502020204030204" pitchFamily="34" charset="0"/>
                <a:cs typeface="Times New Roman"/>
              </a:rPr>
              <a:t>Given his lifestyle and personal history, which of the following </a:t>
            </a:r>
            <a:r>
              <a:rPr lang="en-US" sz="1050" dirty="0">
                <a:latin typeface="Arial"/>
                <a:ea typeface="Calibri" panose="020F0502020204030204" pitchFamily="34" charset="0"/>
                <a:cs typeface="Times New Roman"/>
              </a:rPr>
              <a:t>can explain Juan’s childhood weight gain?</a:t>
            </a:r>
            <a:endParaRPr lang="en-US" sz="1050" dirty="0">
              <a:latin typeface="Arial"/>
              <a:cs typeface="Times New Roman"/>
            </a:endParaRP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Melanocortin-4 receptor mutation</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Hypothyroidism</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a:ea typeface="Calibri" panose="020F0502020204030204" pitchFamily="34" charset="0"/>
                <a:cs typeface="Times New Roman"/>
              </a:rPr>
              <a:t>Altered sleep cycle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Past trauma</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All of the above</a:t>
            </a: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Which of the following is an example of dietary interventions that you can recommend to Juan to manage his weight?</a:t>
            </a:r>
            <a:endParaRPr lang="en-CA"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Developing new communication strategies </a:t>
            </a:r>
            <a:r>
              <a:rPr lang="en-US" sz="1050" dirty="0">
                <a:latin typeface="Arial" panose="020B0604020202020204" pitchFamily="34" charset="0"/>
                <a:ea typeface="Calibri" panose="020F0502020204030204" pitchFamily="34" charset="0"/>
                <a:cs typeface="Times New Roman" panose="02020603050405020304" pitchFamily="18" charset="0"/>
              </a:rPr>
              <a:t>between Juan and his mother</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Decreasing daily screen time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Walking on park trails with friends</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Choosing healthier options and portions sizes at restaurants</a:t>
            </a: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Which of the following is not an example of an intervention that Juan’s family can undertake to help Juan?</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Buying healthy foods at the market</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Planning a weekend biking trip</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Eating together while watching television</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Promoting good sleeping habits</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latin typeface="Arial" panose="020B0604020202020204" pitchFamily="34" charset="0"/>
                <a:ea typeface="Calibri" panose="020F0502020204030204" pitchFamily="34" charset="0"/>
                <a:cs typeface="Times New Roman" panose="02020603050405020304" pitchFamily="18" charset="0"/>
              </a:rPr>
              <a:t>How can Juan’s severe obstructive sleep apnea (OSA) contribute to his stress related to his school performance?</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Impaired neurocognitive functions</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Lack of energy for physical activity</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Disruptions in structured eating habits</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Increased risk of hypertension</a:t>
            </a:r>
          </a:p>
        </p:txBody>
      </p:sp>
    </p:spTree>
    <p:extLst>
      <p:ext uri="{BB962C8B-B14F-4D97-AF65-F5344CB8AC3E}">
        <p14:creationId xmlns:p14="http://schemas.microsoft.com/office/powerpoint/2010/main" val="15481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dirty="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dirty="0">
                <a:latin typeface="Arial" panose="020B0604020202020204" pitchFamily="34" charset="0"/>
                <a:cs typeface="Arial" panose="020B0604020202020204" pitchFamily="34" charset="0"/>
              </a:rPr>
            </a:br>
            <a:br>
              <a:rPr lang="en-US" b="1" i="0" dirty="0">
                <a:effectLst/>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dirty="0">
                <a:hlinkClick r:id="rId2"/>
              </a:rPr>
              <a:t>FORWARD: Focus on Obesity Education survey</a:t>
            </a:r>
            <a:r>
              <a:rPr lang="en-CA" sz="2000" dirty="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841062"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DF60B-981D-DA4B-E9D0-7BED6FB71D60}"/>
              </a:ext>
            </a:extLst>
          </p:cNvPr>
          <p:cNvSpPr>
            <a:spLocks noGrp="1"/>
          </p:cNvSpPr>
          <p:nvPr>
            <p:ph type="ctrTitle"/>
          </p:nvPr>
        </p:nvSpPr>
        <p:spPr/>
        <p:txBody>
          <a:bodyPr>
            <a:noAutofit/>
          </a:bodyPr>
          <a:lstStyle/>
          <a:p>
            <a:r>
              <a:rPr lang="en-US" dirty="0">
                <a:latin typeface="Arial"/>
                <a:cs typeface="Arial"/>
              </a:rPr>
              <a:t>From Theory to Practice: Treating Patients </a:t>
            </a:r>
            <a:br>
              <a:rPr lang="en-US" dirty="0">
                <a:latin typeface="Arial"/>
                <a:cs typeface="Arial"/>
              </a:rPr>
            </a:br>
            <a:r>
              <a:rPr lang="en-US" dirty="0">
                <a:latin typeface="Arial"/>
                <a:cs typeface="Arial"/>
              </a:rPr>
              <a:t>with Obesity</a:t>
            </a:r>
            <a:endParaRPr lang="en-CA" dirty="0">
              <a:latin typeface="Arial"/>
              <a:cs typeface="Arial"/>
            </a:endParaRPr>
          </a:p>
        </p:txBody>
      </p:sp>
      <p:sp>
        <p:nvSpPr>
          <p:cNvPr id="3" name="Subtitle 2">
            <a:extLst>
              <a:ext uri="{FF2B5EF4-FFF2-40B4-BE49-F238E27FC236}">
                <a16:creationId xmlns:a16="http://schemas.microsoft.com/office/drawing/2014/main" id="{497D036E-056D-ED08-D808-DB316683CE9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0198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87D9-919B-D25C-263F-0274664364B0}"/>
              </a:ext>
            </a:extLst>
          </p:cNvPr>
          <p:cNvSpPr>
            <a:spLocks noGrp="1"/>
          </p:cNvSpPr>
          <p:nvPr>
            <p:ph type="title"/>
          </p:nvPr>
        </p:nvSpPr>
        <p:spPr/>
        <p:txBody>
          <a:bodyPr/>
          <a:lstStyle/>
          <a:p>
            <a:r>
              <a:rPr lang="en-CA" dirty="0"/>
              <a:t>Learning outcomes</a:t>
            </a:r>
          </a:p>
        </p:txBody>
      </p:sp>
      <p:sp>
        <p:nvSpPr>
          <p:cNvPr id="3" name="Content Placeholder 2">
            <a:extLst>
              <a:ext uri="{FF2B5EF4-FFF2-40B4-BE49-F238E27FC236}">
                <a16:creationId xmlns:a16="http://schemas.microsoft.com/office/drawing/2014/main" id="{29424B95-599C-1484-5FDE-7610392E45B5}"/>
              </a:ext>
            </a:extLst>
          </p:cNvPr>
          <p:cNvSpPr>
            <a:spLocks noGrp="1"/>
          </p:cNvSpPr>
          <p:nvPr>
            <p:ph idx="1"/>
          </p:nvPr>
        </p:nvSpPr>
        <p:spPr/>
        <p:txBody>
          <a:bodyPr/>
          <a:lstStyle/>
          <a:p>
            <a:pPr marL="0" indent="0">
              <a:buNone/>
            </a:pPr>
            <a:r>
              <a:rPr lang="en-US"/>
              <a:t>After completing this module, the learner will be able to:</a:t>
            </a:r>
          </a:p>
          <a:p>
            <a:pPr marL="0" indent="0">
              <a:buNone/>
            </a:pPr>
            <a:endParaRPr lang="en-CA"/>
          </a:p>
          <a:p>
            <a:pPr marL="457200" indent="-457200">
              <a:buFont typeface="+mj-lt"/>
              <a:buAutoNum type="arabicPeriod"/>
            </a:pPr>
            <a:r>
              <a:rPr lang="en-US" sz="2400"/>
              <a:t>Apply knowledge of behavioral modifications, pharmacological treatments, and surgical procedures to develop comprehensive and personalized care plans for adults and children living with obesity that are in accordance with clinical guidelines</a:t>
            </a:r>
            <a:endParaRPr lang="en-CA" sz="2400"/>
          </a:p>
        </p:txBody>
      </p:sp>
    </p:spTree>
    <p:extLst>
      <p:ext uri="{BB962C8B-B14F-4D97-AF65-F5344CB8AC3E}">
        <p14:creationId xmlns:p14="http://schemas.microsoft.com/office/powerpoint/2010/main" val="291731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C2748-CA58-CDA5-1058-3C4F6F951D4E}"/>
              </a:ext>
            </a:extLst>
          </p:cNvPr>
          <p:cNvSpPr>
            <a:spLocks noGrp="1"/>
          </p:cNvSpPr>
          <p:nvPr>
            <p:ph idx="4294967295"/>
          </p:nvPr>
        </p:nvSpPr>
        <p:spPr>
          <a:xfrm>
            <a:off x="-51435" y="2662554"/>
            <a:ext cx="12294870" cy="1463676"/>
          </a:xfrm>
          <a:solidFill>
            <a:schemeClr val="bg1">
              <a:lumMod val="95000"/>
            </a:schemeClr>
          </a:solidFill>
          <a:ln>
            <a:noFill/>
          </a:ln>
        </p:spPr>
        <p:txBody>
          <a:bodyPr>
            <a:normAutofit fontScale="85000" lnSpcReduction="10000"/>
          </a:bodyPr>
          <a:lstStyle/>
          <a:p>
            <a:pPr marL="0" indent="0">
              <a:buNone/>
            </a:pPr>
            <a:endParaRPr lang="en-US" sz="3200" dirty="0">
              <a:effectLst/>
            </a:endParaRPr>
          </a:p>
          <a:p>
            <a:pPr marL="0" indent="0">
              <a:buNone/>
            </a:pPr>
            <a:r>
              <a:rPr lang="en-US" sz="3200" dirty="0">
                <a:effectLst/>
              </a:rPr>
              <a:t>	</a:t>
            </a:r>
            <a:r>
              <a:rPr lang="en-US" sz="3300" dirty="0">
                <a:effectLst/>
              </a:rPr>
              <a:t>All patient profiles in this module are hypothetical and are provided </a:t>
            </a:r>
            <a:br>
              <a:rPr lang="en-US" sz="3300" dirty="0">
                <a:effectLst/>
              </a:rPr>
            </a:br>
            <a:r>
              <a:rPr lang="en-US" sz="3300" dirty="0">
                <a:effectLst/>
              </a:rPr>
              <a:t>	for educational purposes only</a:t>
            </a:r>
            <a:endParaRPr lang="en-CA" sz="4400" dirty="0"/>
          </a:p>
        </p:txBody>
      </p:sp>
      <p:sp>
        <p:nvSpPr>
          <p:cNvPr id="6" name="Rectangle 5">
            <a:extLst>
              <a:ext uri="{FF2B5EF4-FFF2-40B4-BE49-F238E27FC236}">
                <a16:creationId xmlns:a16="http://schemas.microsoft.com/office/drawing/2014/main" id="{12736038-832B-C517-1621-A229B1F69547}"/>
              </a:ext>
            </a:extLst>
          </p:cNvPr>
          <p:cNvSpPr/>
          <p:nvPr/>
        </p:nvSpPr>
        <p:spPr>
          <a:xfrm>
            <a:off x="937259" y="2382520"/>
            <a:ext cx="1485901" cy="58928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Note:</a:t>
            </a:r>
            <a:endParaRPr lang="en-CA" sz="3200" dirty="0"/>
          </a:p>
        </p:txBody>
      </p:sp>
    </p:spTree>
    <p:extLst>
      <p:ext uri="{BB962C8B-B14F-4D97-AF65-F5344CB8AC3E}">
        <p14:creationId xmlns:p14="http://schemas.microsoft.com/office/powerpoint/2010/main" val="390889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702BF3-54A1-9689-44BB-9E88A3F9F202}"/>
              </a:ext>
            </a:extLst>
          </p:cNvPr>
          <p:cNvSpPr/>
          <p:nvPr/>
        </p:nvSpPr>
        <p:spPr>
          <a:xfrm>
            <a:off x="838200" y="1432095"/>
            <a:ext cx="4571999" cy="4475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dirty="0"/>
              <a:t>Meet Jasmine</a:t>
            </a:r>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323999" y="6041571"/>
            <a:ext cx="11544001" cy="492429"/>
          </a:xfrm>
        </p:spPr>
        <p:txBody>
          <a:bodyPr/>
          <a:lstStyle/>
          <a:p>
            <a:endParaRPr lang="en-CA" sz="1000" i="0"/>
          </a:p>
        </p:txBody>
      </p:sp>
      <p:sp>
        <p:nvSpPr>
          <p:cNvPr id="6" name="TextBox 5">
            <a:extLst>
              <a:ext uri="{FF2B5EF4-FFF2-40B4-BE49-F238E27FC236}">
                <a16:creationId xmlns:a16="http://schemas.microsoft.com/office/drawing/2014/main" id="{9963B799-08B9-C113-74B3-F7186013B1EA}"/>
              </a:ext>
            </a:extLst>
          </p:cNvPr>
          <p:cNvSpPr txBox="1"/>
          <p:nvPr/>
        </p:nvSpPr>
        <p:spPr>
          <a:xfrm>
            <a:off x="1025038" y="4059362"/>
            <a:ext cx="4198322" cy="1754326"/>
          </a:xfrm>
          <a:prstGeom prst="rect">
            <a:avLst/>
          </a:prstGeom>
          <a:noFill/>
        </p:spPr>
        <p:txBody>
          <a:bodyPr wrap="square" rtlCol="0">
            <a:spAutoFit/>
          </a:bodyPr>
          <a:lstStyle/>
          <a:p>
            <a:r>
              <a:rPr lang="en-GB" sz="1200" dirty="0">
                <a:solidFill>
                  <a:schemeClr val="bg1"/>
                </a:solidFill>
              </a:rPr>
              <a:t>In an initial check up with Jasmine, s</a:t>
            </a:r>
            <a:r>
              <a:rPr lang="en-US" sz="1200" dirty="0">
                <a:solidFill>
                  <a:schemeClr val="bg1"/>
                </a:solidFill>
              </a:rPr>
              <a:t>he mentioned she has gained 20 </a:t>
            </a:r>
            <a:r>
              <a:rPr lang="en-US" sz="1200" dirty="0" err="1">
                <a:solidFill>
                  <a:schemeClr val="bg1"/>
                </a:solidFill>
              </a:rPr>
              <a:t>lbs</a:t>
            </a:r>
            <a:r>
              <a:rPr lang="en-US" sz="1200" dirty="0">
                <a:solidFill>
                  <a:schemeClr val="bg1"/>
                </a:solidFill>
              </a:rPr>
              <a:t> over the past 6 months and is concerned about developing diabetes in the future and would like to explore further weight management options </a:t>
            </a:r>
            <a:endParaRPr lang="en-GB" sz="1200" dirty="0">
              <a:solidFill>
                <a:schemeClr val="bg1"/>
              </a:solidFill>
            </a:endParaRPr>
          </a:p>
          <a:p>
            <a:endParaRPr lang="en-GB" sz="1200" dirty="0">
              <a:solidFill>
                <a:schemeClr val="bg1"/>
              </a:solidFill>
            </a:endParaRPr>
          </a:p>
          <a:p>
            <a:r>
              <a:rPr lang="en-GB" sz="1200" dirty="0">
                <a:solidFill>
                  <a:schemeClr val="bg1"/>
                </a:solidFill>
              </a:rPr>
              <a:t>You found that she currently has no obesity-related risk factors. You suggested a follow-up to talk more about proactively managing her weight and she agreed</a:t>
            </a:r>
          </a:p>
          <a:p>
            <a:endParaRPr lang="en-GB" sz="1200" dirty="0">
              <a:solidFill>
                <a:schemeClr val="bg1"/>
              </a:solidFill>
            </a:endParaRPr>
          </a:p>
        </p:txBody>
      </p:sp>
      <p:sp>
        <p:nvSpPr>
          <p:cNvPr id="22" name="Rectangle: Rounded Corners 21">
            <a:extLst>
              <a:ext uri="{FF2B5EF4-FFF2-40B4-BE49-F238E27FC236}">
                <a16:creationId xmlns:a16="http://schemas.microsoft.com/office/drawing/2014/main" id="{31637612-3B10-7315-4EFA-A48B89A2F9AC}"/>
              </a:ext>
            </a:extLst>
          </p:cNvPr>
          <p:cNvSpPr/>
          <p:nvPr/>
        </p:nvSpPr>
        <p:spPr>
          <a:xfrm>
            <a:off x="2127249" y="2053029"/>
            <a:ext cx="1993900" cy="1679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3" name="Table 10">
            <a:extLst>
              <a:ext uri="{FF2B5EF4-FFF2-40B4-BE49-F238E27FC236}">
                <a16:creationId xmlns:a16="http://schemas.microsoft.com/office/drawing/2014/main" id="{EE2F1BE7-6F2F-A312-121D-A4AA18D4A95E}"/>
              </a:ext>
            </a:extLst>
          </p:cNvPr>
          <p:cNvGraphicFramePr>
            <a:graphicFrameLocks noGrp="1"/>
          </p:cNvGraphicFramePr>
          <p:nvPr>
            <p:extLst>
              <p:ext uri="{D42A27DB-BD31-4B8C-83A1-F6EECF244321}">
                <p14:modId xmlns:p14="http://schemas.microsoft.com/office/powerpoint/2010/main" val="1101575682"/>
              </p:ext>
            </p:extLst>
          </p:nvPr>
        </p:nvGraphicFramePr>
        <p:xfrm>
          <a:off x="5579787" y="1432096"/>
          <a:ext cx="6111788" cy="4475661"/>
        </p:xfrm>
        <a:graphic>
          <a:graphicData uri="http://schemas.openxmlformats.org/drawingml/2006/table">
            <a:tbl>
              <a:tblPr firstCol="1">
                <a:tableStyleId>{5C22544A-7EE6-4342-B048-85BDC9FD1C3A}</a:tableStyleId>
              </a:tblPr>
              <a:tblGrid>
                <a:gridCol w="1857433">
                  <a:extLst>
                    <a:ext uri="{9D8B030D-6E8A-4147-A177-3AD203B41FA5}">
                      <a16:colId xmlns:a16="http://schemas.microsoft.com/office/drawing/2014/main" val="3944732783"/>
                    </a:ext>
                  </a:extLst>
                </a:gridCol>
                <a:gridCol w="4254355">
                  <a:extLst>
                    <a:ext uri="{9D8B030D-6E8A-4147-A177-3AD203B41FA5}">
                      <a16:colId xmlns:a16="http://schemas.microsoft.com/office/drawing/2014/main" val="1770506614"/>
                    </a:ext>
                  </a:extLst>
                </a:gridCol>
              </a:tblGrid>
              <a:tr h="260707">
                <a:tc>
                  <a:txBody>
                    <a:bodyPr/>
                    <a:lstStyle/>
                    <a:p>
                      <a:r>
                        <a:rPr lang="en-GB" sz="1100"/>
                        <a:t>Age:</a:t>
                      </a:r>
                    </a:p>
                  </a:txBody>
                  <a:tcPr anchor="ctr"/>
                </a:tc>
                <a:tc>
                  <a:txBody>
                    <a:bodyPr/>
                    <a:lstStyle/>
                    <a:p>
                      <a:r>
                        <a:rPr lang="en-GB" sz="1100"/>
                        <a:t>28</a:t>
                      </a:r>
                    </a:p>
                  </a:txBody>
                  <a:tcPr anchor="ctr"/>
                </a:tc>
                <a:extLst>
                  <a:ext uri="{0D108BD9-81ED-4DB2-BD59-A6C34878D82A}">
                    <a16:rowId xmlns:a16="http://schemas.microsoft.com/office/drawing/2014/main" val="1332523245"/>
                  </a:ext>
                </a:extLst>
              </a:tr>
              <a:tr h="260707">
                <a:tc>
                  <a:txBody>
                    <a:bodyPr/>
                    <a:lstStyle/>
                    <a:p>
                      <a:r>
                        <a:rPr lang="en-GB" sz="1100"/>
                        <a:t>Gender:</a:t>
                      </a:r>
                    </a:p>
                  </a:txBody>
                  <a:tcPr anchor="ctr"/>
                </a:tc>
                <a:tc>
                  <a:txBody>
                    <a:bodyPr/>
                    <a:lstStyle/>
                    <a:p>
                      <a:r>
                        <a:rPr lang="en-GB" sz="1100"/>
                        <a:t>Female</a:t>
                      </a:r>
                    </a:p>
                  </a:txBody>
                  <a:tcPr anchor="ctr"/>
                </a:tc>
                <a:extLst>
                  <a:ext uri="{0D108BD9-81ED-4DB2-BD59-A6C34878D82A}">
                    <a16:rowId xmlns:a16="http://schemas.microsoft.com/office/drawing/2014/main" val="1437197020"/>
                  </a:ext>
                </a:extLst>
              </a:tr>
              <a:tr h="260707">
                <a:tc>
                  <a:txBody>
                    <a:bodyPr/>
                    <a:lstStyle/>
                    <a:p>
                      <a:r>
                        <a:rPr lang="en-GB" sz="1100"/>
                        <a:t>Height:</a:t>
                      </a:r>
                    </a:p>
                  </a:txBody>
                  <a:tcPr anchor="ctr"/>
                </a:tc>
                <a:tc>
                  <a:txBody>
                    <a:bodyPr/>
                    <a:lstStyle/>
                    <a:p>
                      <a:r>
                        <a:rPr lang="en-GB" sz="1100"/>
                        <a:t>6’ 0”</a:t>
                      </a:r>
                    </a:p>
                  </a:txBody>
                  <a:tcPr anchor="ctr"/>
                </a:tc>
                <a:extLst>
                  <a:ext uri="{0D108BD9-81ED-4DB2-BD59-A6C34878D82A}">
                    <a16:rowId xmlns:a16="http://schemas.microsoft.com/office/drawing/2014/main" val="3135849935"/>
                  </a:ext>
                </a:extLst>
              </a:tr>
              <a:tr h="260707">
                <a:tc>
                  <a:txBody>
                    <a:bodyPr/>
                    <a:lstStyle/>
                    <a:p>
                      <a:r>
                        <a:rPr lang="en-GB" sz="1100"/>
                        <a:t>Weight:</a:t>
                      </a:r>
                    </a:p>
                  </a:txBody>
                  <a:tcPr anchor="ctr"/>
                </a:tc>
                <a:tc>
                  <a:txBody>
                    <a:bodyPr/>
                    <a:lstStyle/>
                    <a:p>
                      <a:r>
                        <a:rPr lang="en-GB" sz="1100"/>
                        <a:t>236 lb</a:t>
                      </a:r>
                    </a:p>
                  </a:txBody>
                  <a:tcPr anchor="ctr"/>
                </a:tc>
                <a:extLst>
                  <a:ext uri="{0D108BD9-81ED-4DB2-BD59-A6C34878D82A}">
                    <a16:rowId xmlns:a16="http://schemas.microsoft.com/office/drawing/2014/main" val="103729559"/>
                  </a:ext>
                </a:extLst>
              </a:tr>
              <a:tr h="260707">
                <a:tc>
                  <a:txBody>
                    <a:bodyPr/>
                    <a:lstStyle/>
                    <a:p>
                      <a:r>
                        <a:rPr lang="en-GB" sz="1100"/>
                        <a:t>BMI:</a:t>
                      </a:r>
                    </a:p>
                  </a:txBody>
                  <a:tcPr anchor="ctr"/>
                </a:tc>
                <a:tc>
                  <a:txBody>
                    <a:bodyPr/>
                    <a:lstStyle/>
                    <a:p>
                      <a:r>
                        <a:rPr lang="en-GB" sz="1100"/>
                        <a:t>32 kg/</a:t>
                      </a:r>
                      <a:r>
                        <a:rPr lang="en-GB" sz="1100">
                          <a:latin typeface="Arial" panose="020B0604020202020204" pitchFamily="34" charset="0"/>
                          <a:ea typeface="Apis For Office" panose="020B0504010101010104" pitchFamily="34" charset="0"/>
                          <a:cs typeface="Arial" panose="020B0604020202020204" pitchFamily="34" charset="0"/>
                        </a:rPr>
                        <a:t>m</a:t>
                      </a:r>
                      <a:r>
                        <a:rPr lang="en-GB" sz="1100" baseline="30000">
                          <a:latin typeface="Arial" panose="020B0604020202020204" pitchFamily="34" charset="0"/>
                          <a:ea typeface="Apis For Office" panose="020B0504010101010104" pitchFamily="34" charset="0"/>
                          <a:cs typeface="Arial" panose="020B0604020202020204" pitchFamily="34" charset="0"/>
                        </a:rPr>
                        <a:t>2</a:t>
                      </a:r>
                      <a:endParaRPr lang="en-GB" sz="1100"/>
                    </a:p>
                  </a:txBody>
                  <a:tcPr anchor="ctr"/>
                </a:tc>
                <a:extLst>
                  <a:ext uri="{0D108BD9-81ED-4DB2-BD59-A6C34878D82A}">
                    <a16:rowId xmlns:a16="http://schemas.microsoft.com/office/drawing/2014/main" val="4046227223"/>
                  </a:ext>
                </a:extLst>
              </a:tr>
              <a:tr h="260707">
                <a:tc>
                  <a:txBody>
                    <a:bodyPr/>
                    <a:lstStyle/>
                    <a:p>
                      <a:r>
                        <a:rPr lang="en-GB" sz="1100"/>
                        <a:t>Waist circumference:</a:t>
                      </a:r>
                    </a:p>
                  </a:txBody>
                  <a:tcPr anchor="ctr"/>
                </a:tc>
                <a:tc>
                  <a:txBody>
                    <a:bodyPr/>
                    <a:lstStyle/>
                    <a:p>
                      <a:r>
                        <a:rPr lang="en-GB" sz="1100"/>
                        <a:t>41 in</a:t>
                      </a:r>
                    </a:p>
                  </a:txBody>
                  <a:tcPr anchor="ctr"/>
                </a:tc>
                <a:extLst>
                  <a:ext uri="{0D108BD9-81ED-4DB2-BD59-A6C34878D82A}">
                    <a16:rowId xmlns:a16="http://schemas.microsoft.com/office/drawing/2014/main" val="3233613510"/>
                  </a:ext>
                </a:extLst>
              </a:tr>
              <a:tr h="352118">
                <a:tc>
                  <a:txBody>
                    <a:bodyPr/>
                    <a:lstStyle/>
                    <a:p>
                      <a:r>
                        <a:rPr lang="en-GB" sz="1100"/>
                        <a:t>Comorbidities:</a:t>
                      </a:r>
                    </a:p>
                  </a:txBody>
                  <a:tcPr anchor="ctr"/>
                </a:tc>
                <a:tc>
                  <a:txBody>
                    <a:bodyPr/>
                    <a:lstStyle/>
                    <a:p>
                      <a:r>
                        <a:rPr lang="en-GB" sz="1100"/>
                        <a:t>None</a:t>
                      </a:r>
                    </a:p>
                  </a:txBody>
                  <a:tcPr anchor="ctr"/>
                </a:tc>
                <a:extLst>
                  <a:ext uri="{0D108BD9-81ED-4DB2-BD59-A6C34878D82A}">
                    <a16:rowId xmlns:a16="http://schemas.microsoft.com/office/drawing/2014/main" val="2761178838"/>
                  </a:ext>
                </a:extLst>
              </a:tr>
              <a:tr h="260707">
                <a:tc>
                  <a:txBody>
                    <a:bodyPr/>
                    <a:lstStyle/>
                    <a:p>
                      <a:r>
                        <a:rPr lang="en-GB" sz="1100"/>
                        <a:t>Current medications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t>Currently taking Depo-Provera injection as contraceptive</a:t>
                      </a:r>
                    </a:p>
                  </a:txBody>
                  <a:tcPr anchor="ctr"/>
                </a:tc>
                <a:extLst>
                  <a:ext uri="{0D108BD9-81ED-4DB2-BD59-A6C34878D82A}">
                    <a16:rowId xmlns:a16="http://schemas.microsoft.com/office/drawing/2014/main" val="2247480312"/>
                  </a:ext>
                </a:extLst>
              </a:tr>
              <a:tr h="2298594">
                <a:tc>
                  <a:txBody>
                    <a:bodyPr/>
                    <a:lstStyle/>
                    <a:p>
                      <a:r>
                        <a:rPr lang="en-GB" sz="1100"/>
                        <a:t>Bio/Lifestyle:</a:t>
                      </a:r>
                    </a:p>
                  </a:txBody>
                  <a:tcPr/>
                </a:tc>
                <a:tc>
                  <a:txBody>
                    <a:bodyPr/>
                    <a:lstStyle/>
                    <a:p>
                      <a:pPr marL="171450" indent="-171450">
                        <a:buFont typeface="Arial" panose="020B0604020202020204" pitchFamily="34" charset="0"/>
                        <a:buChar char="•"/>
                      </a:pPr>
                      <a:r>
                        <a:rPr lang="en-GB" sz="1100" dirty="0"/>
                        <a:t>Single mother to young daughter</a:t>
                      </a:r>
                    </a:p>
                    <a:p>
                      <a:pPr marL="171450" indent="-171450">
                        <a:buFont typeface="Arial" panose="020B0604020202020204" pitchFamily="34" charset="0"/>
                        <a:buChar char="•"/>
                      </a:pPr>
                      <a:r>
                        <a:rPr lang="en-GB" sz="1100" dirty="0"/>
                        <a:t>Non-smoker</a:t>
                      </a:r>
                    </a:p>
                    <a:p>
                      <a:pPr marL="171450" indent="-171450">
                        <a:buFont typeface="Arial" panose="020B0604020202020204" pitchFamily="34" charset="0"/>
                        <a:buChar char="•"/>
                      </a:pPr>
                      <a:r>
                        <a:rPr lang="en-GB" sz="1100" dirty="0"/>
                        <a:t>Graduate student</a:t>
                      </a:r>
                    </a:p>
                    <a:p>
                      <a:pPr marL="171450" indent="-171450">
                        <a:buFont typeface="Arial" panose="020B0604020202020204" pitchFamily="34" charset="0"/>
                        <a:buChar char="•"/>
                      </a:pPr>
                      <a:r>
                        <a:rPr lang="en-GB" sz="1100" dirty="0"/>
                        <a:t>Physical activity 1</a:t>
                      </a:r>
                      <a:r>
                        <a:rPr lang="en-GB" sz="1100" dirty="0">
                          <a:latin typeface="Calibri" panose="020F0502020204030204" pitchFamily="34" charset="0"/>
                          <a:cs typeface="Calibri" panose="020F0502020204030204" pitchFamily="34" charset="0"/>
                        </a:rPr>
                        <a:t>–</a:t>
                      </a:r>
                      <a:r>
                        <a:rPr lang="en-GB" sz="1100" dirty="0"/>
                        <a:t>2 times a week via brisk walks</a:t>
                      </a:r>
                    </a:p>
                    <a:p>
                      <a:pPr marL="171450" indent="-171450">
                        <a:buFont typeface="Arial" panose="020B0604020202020204" pitchFamily="34" charset="0"/>
                        <a:buChar char="•"/>
                      </a:pPr>
                      <a:r>
                        <a:rPr lang="en-GB" sz="1100" dirty="0"/>
                        <a:t>Used to eat a healthier diet but lately relies on processed </a:t>
                      </a:r>
                      <a:br>
                        <a:rPr lang="en-GB" sz="1100" dirty="0"/>
                      </a:br>
                      <a:r>
                        <a:rPr lang="en-GB" sz="1100" dirty="0"/>
                        <a:t>food (high fat, high sodium) due to lack of time; increased portion sizes</a:t>
                      </a:r>
                    </a:p>
                    <a:p>
                      <a:pPr marL="171450" indent="-171450">
                        <a:buFont typeface="Arial" panose="020B0604020202020204" pitchFamily="34" charset="0"/>
                        <a:buChar char="•"/>
                      </a:pPr>
                      <a:r>
                        <a:rPr lang="en-GB" sz="1100" dirty="0"/>
                        <a:t>Sleeps 7</a:t>
                      </a:r>
                      <a:r>
                        <a:rPr lang="en-GB" sz="1100" dirty="0">
                          <a:latin typeface="Calibri" panose="020F0502020204030204" pitchFamily="34" charset="0"/>
                          <a:cs typeface="Calibri" panose="020F0502020204030204" pitchFamily="34" charset="0"/>
                        </a:rPr>
                        <a:t>–</a:t>
                      </a:r>
                      <a:r>
                        <a:rPr lang="en-GB" sz="1100" dirty="0"/>
                        <a:t>8 hours a day usually</a:t>
                      </a:r>
                    </a:p>
                    <a:p>
                      <a:pPr marL="171450" indent="-171450">
                        <a:buFont typeface="Arial" panose="020B0604020202020204" pitchFamily="34" charset="0"/>
                        <a:buChar char="•"/>
                      </a:pPr>
                      <a:r>
                        <a:rPr lang="en-GB" sz="1100" dirty="0"/>
                        <a:t>Some stress due to school and parental duties</a:t>
                      </a:r>
                    </a:p>
                    <a:p>
                      <a:pPr marL="171450" indent="-171450">
                        <a:buFont typeface="Arial" panose="020B0604020202020204" pitchFamily="34" charset="0"/>
                        <a:buChar char="•"/>
                      </a:pPr>
                      <a:r>
                        <a:rPr lang="en-GB" sz="1100" dirty="0"/>
                        <a:t>Family history of type 2 diabetes from mother and father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No current signs of obesity-related risk factors, no physical symptoms, self-esteem issues or functional limitations</a:t>
                      </a:r>
                    </a:p>
                  </a:txBody>
                  <a:tcPr anchor="ctr"/>
                </a:tc>
                <a:extLst>
                  <a:ext uri="{0D108BD9-81ED-4DB2-BD59-A6C34878D82A}">
                    <a16:rowId xmlns:a16="http://schemas.microsoft.com/office/drawing/2014/main" val="2589035878"/>
                  </a:ext>
                </a:extLst>
              </a:tr>
            </a:tbl>
          </a:graphicData>
        </a:graphic>
      </p:graphicFrame>
      <p:grpSp>
        <p:nvGrpSpPr>
          <p:cNvPr id="44" name="Group 43">
            <a:extLst>
              <a:ext uri="{FF2B5EF4-FFF2-40B4-BE49-F238E27FC236}">
                <a16:creationId xmlns:a16="http://schemas.microsoft.com/office/drawing/2014/main" id="{14768A5B-A49F-4C64-AC45-DEFD02FEC282}"/>
              </a:ext>
            </a:extLst>
          </p:cNvPr>
          <p:cNvGrpSpPr/>
          <p:nvPr/>
        </p:nvGrpSpPr>
        <p:grpSpPr>
          <a:xfrm>
            <a:off x="2421345" y="2246050"/>
            <a:ext cx="1419714" cy="1486262"/>
            <a:chOff x="500290" y="2519363"/>
            <a:chExt cx="1117600" cy="1169987"/>
          </a:xfrm>
        </p:grpSpPr>
        <p:sp>
          <p:nvSpPr>
            <p:cNvPr id="45" name="Freeform 54">
              <a:extLst>
                <a:ext uri="{FF2B5EF4-FFF2-40B4-BE49-F238E27FC236}">
                  <a16:creationId xmlns:a16="http://schemas.microsoft.com/office/drawing/2014/main" id="{43345F34-B26C-4C0D-B5CE-615785F253CC}"/>
                </a:ext>
              </a:extLst>
            </p:cNvPr>
            <p:cNvSpPr>
              <a:spLocks/>
            </p:cNvSpPr>
            <p:nvPr/>
          </p:nvSpPr>
          <p:spPr bwMode="auto">
            <a:xfrm>
              <a:off x="814615" y="2546350"/>
              <a:ext cx="803275" cy="1143000"/>
            </a:xfrm>
            <a:custGeom>
              <a:avLst/>
              <a:gdLst>
                <a:gd name="T0" fmla="*/ 176 w 2095"/>
                <a:gd name="T1" fmla="*/ 347 h 2988"/>
                <a:gd name="T2" fmla="*/ 38 w 2095"/>
                <a:gd name="T3" fmla="*/ 1473 h 2988"/>
                <a:gd name="T4" fmla="*/ 1149 w 2095"/>
                <a:gd name="T5" fmla="*/ 2978 h 2988"/>
                <a:gd name="T6" fmla="*/ 2004 w 2095"/>
                <a:gd name="T7" fmla="*/ 2988 h 2988"/>
                <a:gd name="T8" fmla="*/ 1732 w 2095"/>
                <a:gd name="T9" fmla="*/ 1764 h 2988"/>
                <a:gd name="T10" fmla="*/ 1290 w 2095"/>
                <a:gd name="T11" fmla="*/ 1068 h 2988"/>
                <a:gd name="T12" fmla="*/ 176 w 2095"/>
                <a:gd name="T13" fmla="*/ 347 h 2988"/>
              </a:gdLst>
              <a:ahLst/>
              <a:cxnLst>
                <a:cxn ang="0">
                  <a:pos x="T0" y="T1"/>
                </a:cxn>
                <a:cxn ang="0">
                  <a:pos x="T2" y="T3"/>
                </a:cxn>
                <a:cxn ang="0">
                  <a:pos x="T4" y="T5"/>
                </a:cxn>
                <a:cxn ang="0">
                  <a:pos x="T6" y="T7"/>
                </a:cxn>
                <a:cxn ang="0">
                  <a:pos x="T8" y="T9"/>
                </a:cxn>
                <a:cxn ang="0">
                  <a:pos x="T10" y="T11"/>
                </a:cxn>
                <a:cxn ang="0">
                  <a:pos x="T12" y="T13"/>
                </a:cxn>
              </a:cxnLst>
              <a:rect l="0" t="0" r="r" b="b"/>
              <a:pathLst>
                <a:path w="2095" h="2988">
                  <a:moveTo>
                    <a:pt x="176" y="347"/>
                  </a:moveTo>
                  <a:cubicBezTo>
                    <a:pt x="327" y="527"/>
                    <a:pt x="35" y="757"/>
                    <a:pt x="38" y="1473"/>
                  </a:cubicBezTo>
                  <a:cubicBezTo>
                    <a:pt x="0" y="2637"/>
                    <a:pt x="1105" y="2062"/>
                    <a:pt x="1149" y="2978"/>
                  </a:cubicBezTo>
                  <a:cubicBezTo>
                    <a:pt x="2004" y="2988"/>
                    <a:pt x="2004" y="2988"/>
                    <a:pt x="2004" y="2988"/>
                  </a:cubicBezTo>
                  <a:cubicBezTo>
                    <a:pt x="2008" y="2722"/>
                    <a:pt x="2095" y="2111"/>
                    <a:pt x="1732" y="1764"/>
                  </a:cubicBezTo>
                  <a:cubicBezTo>
                    <a:pt x="1489" y="1555"/>
                    <a:pt x="1374" y="1404"/>
                    <a:pt x="1290" y="1068"/>
                  </a:cubicBezTo>
                  <a:cubicBezTo>
                    <a:pt x="1232" y="500"/>
                    <a:pt x="713" y="0"/>
                    <a:pt x="176" y="347"/>
                  </a:cubicBezTo>
                  <a:close/>
                </a:path>
              </a:pathLst>
            </a:custGeom>
            <a:solidFill>
              <a:srgbClr val="FFD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5">
              <a:extLst>
                <a:ext uri="{FF2B5EF4-FFF2-40B4-BE49-F238E27FC236}">
                  <a16:creationId xmlns:a16="http://schemas.microsoft.com/office/drawing/2014/main" id="{51DF0258-6061-4459-8E85-F9A547C73CBA}"/>
                </a:ext>
              </a:extLst>
            </p:cNvPr>
            <p:cNvSpPr>
              <a:spLocks/>
            </p:cNvSpPr>
            <p:nvPr/>
          </p:nvSpPr>
          <p:spPr bwMode="auto">
            <a:xfrm>
              <a:off x="1044802" y="2881313"/>
              <a:ext cx="457200" cy="795338"/>
            </a:xfrm>
            <a:custGeom>
              <a:avLst/>
              <a:gdLst>
                <a:gd name="T0" fmla="*/ 354 w 1195"/>
                <a:gd name="T1" fmla="*/ 0 h 2078"/>
                <a:gd name="T2" fmla="*/ 602 w 1195"/>
                <a:gd name="T3" fmla="*/ 784 h 2078"/>
                <a:gd name="T4" fmla="*/ 1111 w 1195"/>
                <a:gd name="T5" fmla="*/ 2078 h 2078"/>
                <a:gd name="T6" fmla="*/ 0 w 1195"/>
                <a:gd name="T7" fmla="*/ 1464 h 2078"/>
                <a:gd name="T8" fmla="*/ 18 w 1195"/>
                <a:gd name="T9" fmla="*/ 336 h 2078"/>
                <a:gd name="T10" fmla="*/ 354 w 1195"/>
                <a:gd name="T11" fmla="*/ 0 h 2078"/>
              </a:gdLst>
              <a:ahLst/>
              <a:cxnLst>
                <a:cxn ang="0">
                  <a:pos x="T0" y="T1"/>
                </a:cxn>
                <a:cxn ang="0">
                  <a:pos x="T2" y="T3"/>
                </a:cxn>
                <a:cxn ang="0">
                  <a:pos x="T4" y="T5"/>
                </a:cxn>
                <a:cxn ang="0">
                  <a:pos x="T6" y="T7"/>
                </a:cxn>
                <a:cxn ang="0">
                  <a:pos x="T8" y="T9"/>
                </a:cxn>
                <a:cxn ang="0">
                  <a:pos x="T10" y="T11"/>
                </a:cxn>
              </a:cxnLst>
              <a:rect l="0" t="0" r="r" b="b"/>
              <a:pathLst>
                <a:path w="1195" h="2078">
                  <a:moveTo>
                    <a:pt x="354" y="0"/>
                  </a:moveTo>
                  <a:cubicBezTo>
                    <a:pt x="459" y="259"/>
                    <a:pt x="287" y="576"/>
                    <a:pt x="602" y="784"/>
                  </a:cubicBezTo>
                  <a:cubicBezTo>
                    <a:pt x="1176" y="1084"/>
                    <a:pt x="1195" y="1661"/>
                    <a:pt x="1111" y="2078"/>
                  </a:cubicBezTo>
                  <a:cubicBezTo>
                    <a:pt x="0" y="1464"/>
                    <a:pt x="0" y="1464"/>
                    <a:pt x="0" y="1464"/>
                  </a:cubicBezTo>
                  <a:cubicBezTo>
                    <a:pt x="18" y="336"/>
                    <a:pt x="18" y="336"/>
                    <a:pt x="18" y="336"/>
                  </a:cubicBezTo>
                  <a:lnTo>
                    <a:pt x="354" y="0"/>
                  </a:lnTo>
                  <a:close/>
                </a:path>
              </a:pathLst>
            </a:custGeom>
            <a:solidFill>
              <a:srgbClr val="FFC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6">
              <a:extLst>
                <a:ext uri="{FF2B5EF4-FFF2-40B4-BE49-F238E27FC236}">
                  <a16:creationId xmlns:a16="http://schemas.microsoft.com/office/drawing/2014/main" id="{6D523A02-1305-4DD2-BB15-24E8F73E541C}"/>
                </a:ext>
              </a:extLst>
            </p:cNvPr>
            <p:cNvSpPr>
              <a:spLocks/>
            </p:cNvSpPr>
            <p:nvPr/>
          </p:nvSpPr>
          <p:spPr bwMode="auto">
            <a:xfrm>
              <a:off x="500290" y="3287713"/>
              <a:ext cx="1055688" cy="398463"/>
            </a:xfrm>
            <a:custGeom>
              <a:avLst/>
              <a:gdLst>
                <a:gd name="T0" fmla="*/ 2217 w 2756"/>
                <a:gd name="T1" fmla="*/ 167 h 1044"/>
                <a:gd name="T2" fmla="*/ 1634 w 2756"/>
                <a:gd name="T3" fmla="*/ 0 h 1044"/>
                <a:gd name="T4" fmla="*/ 1123 w 2756"/>
                <a:gd name="T5" fmla="*/ 0 h 1044"/>
                <a:gd name="T6" fmla="*/ 539 w 2756"/>
                <a:gd name="T7" fmla="*/ 167 h 1044"/>
                <a:gd name="T8" fmla="*/ 0 w 2756"/>
                <a:gd name="T9" fmla="*/ 1044 h 1044"/>
                <a:gd name="T10" fmla="*/ 2756 w 2756"/>
                <a:gd name="T11" fmla="*/ 1044 h 1044"/>
                <a:gd name="T12" fmla="*/ 2217 w 2756"/>
                <a:gd name="T13" fmla="*/ 167 h 1044"/>
              </a:gdLst>
              <a:ahLst/>
              <a:cxnLst>
                <a:cxn ang="0">
                  <a:pos x="T0" y="T1"/>
                </a:cxn>
                <a:cxn ang="0">
                  <a:pos x="T2" y="T3"/>
                </a:cxn>
                <a:cxn ang="0">
                  <a:pos x="T4" y="T5"/>
                </a:cxn>
                <a:cxn ang="0">
                  <a:pos x="T6" y="T7"/>
                </a:cxn>
                <a:cxn ang="0">
                  <a:pos x="T8" y="T9"/>
                </a:cxn>
                <a:cxn ang="0">
                  <a:pos x="T10" y="T11"/>
                </a:cxn>
                <a:cxn ang="0">
                  <a:pos x="T12" y="T13"/>
                </a:cxn>
              </a:cxnLst>
              <a:rect l="0" t="0" r="r" b="b"/>
              <a:pathLst>
                <a:path w="2756" h="1044">
                  <a:moveTo>
                    <a:pt x="2217" y="167"/>
                  </a:moveTo>
                  <a:cubicBezTo>
                    <a:pt x="2215" y="166"/>
                    <a:pt x="1634" y="0"/>
                    <a:pt x="1634" y="0"/>
                  </a:cubicBezTo>
                  <a:cubicBezTo>
                    <a:pt x="1123" y="0"/>
                    <a:pt x="1123" y="0"/>
                    <a:pt x="1123" y="0"/>
                  </a:cubicBezTo>
                  <a:cubicBezTo>
                    <a:pt x="1123" y="0"/>
                    <a:pt x="541" y="166"/>
                    <a:pt x="539" y="167"/>
                  </a:cubicBezTo>
                  <a:cubicBezTo>
                    <a:pt x="198" y="300"/>
                    <a:pt x="162" y="720"/>
                    <a:pt x="0" y="1044"/>
                  </a:cubicBezTo>
                  <a:cubicBezTo>
                    <a:pt x="2756" y="1044"/>
                    <a:pt x="2756" y="1044"/>
                    <a:pt x="2756" y="1044"/>
                  </a:cubicBezTo>
                  <a:cubicBezTo>
                    <a:pt x="2594" y="720"/>
                    <a:pt x="2558" y="300"/>
                    <a:pt x="2217" y="167"/>
                  </a:cubicBezTo>
                  <a:close/>
                </a:path>
              </a:pathLst>
            </a:custGeom>
            <a:solidFill>
              <a:srgbClr val="B54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7">
              <a:extLst>
                <a:ext uri="{FF2B5EF4-FFF2-40B4-BE49-F238E27FC236}">
                  <a16:creationId xmlns:a16="http://schemas.microsoft.com/office/drawing/2014/main" id="{E8AEF258-E5F5-4036-96BA-EA19D13AD1F1}"/>
                </a:ext>
              </a:extLst>
            </p:cNvPr>
            <p:cNvSpPr>
              <a:spLocks/>
            </p:cNvSpPr>
            <p:nvPr/>
          </p:nvSpPr>
          <p:spPr bwMode="auto">
            <a:xfrm>
              <a:off x="933677" y="3046413"/>
              <a:ext cx="190500" cy="273050"/>
            </a:xfrm>
            <a:custGeom>
              <a:avLst/>
              <a:gdLst>
                <a:gd name="T0" fmla="*/ 496 w 496"/>
                <a:gd name="T1" fmla="*/ 624 h 711"/>
                <a:gd name="T2" fmla="*/ 448 w 496"/>
                <a:gd name="T3" fmla="*/ 0 h 711"/>
                <a:gd name="T4" fmla="*/ 29 w 496"/>
                <a:gd name="T5" fmla="*/ 0 h 711"/>
                <a:gd name="T6" fmla="*/ 0 w 496"/>
                <a:gd name="T7" fmla="*/ 624 h 711"/>
                <a:gd name="T8" fmla="*/ 496 w 496"/>
                <a:gd name="T9" fmla="*/ 624 h 711"/>
              </a:gdLst>
              <a:ahLst/>
              <a:cxnLst>
                <a:cxn ang="0">
                  <a:pos x="T0" y="T1"/>
                </a:cxn>
                <a:cxn ang="0">
                  <a:pos x="T2" y="T3"/>
                </a:cxn>
                <a:cxn ang="0">
                  <a:pos x="T4" y="T5"/>
                </a:cxn>
                <a:cxn ang="0">
                  <a:pos x="T6" y="T7"/>
                </a:cxn>
                <a:cxn ang="0">
                  <a:pos x="T8" y="T9"/>
                </a:cxn>
              </a:cxnLst>
              <a:rect l="0" t="0" r="r" b="b"/>
              <a:pathLst>
                <a:path w="496" h="711">
                  <a:moveTo>
                    <a:pt x="496" y="624"/>
                  </a:moveTo>
                  <a:cubicBezTo>
                    <a:pt x="448" y="0"/>
                    <a:pt x="448" y="0"/>
                    <a:pt x="448" y="0"/>
                  </a:cubicBezTo>
                  <a:cubicBezTo>
                    <a:pt x="29" y="0"/>
                    <a:pt x="29" y="0"/>
                    <a:pt x="29" y="0"/>
                  </a:cubicBezTo>
                  <a:cubicBezTo>
                    <a:pt x="0" y="624"/>
                    <a:pt x="0" y="624"/>
                    <a:pt x="0" y="624"/>
                  </a:cubicBezTo>
                  <a:cubicBezTo>
                    <a:pt x="168" y="711"/>
                    <a:pt x="333" y="711"/>
                    <a:pt x="496" y="624"/>
                  </a:cubicBezTo>
                  <a:close/>
                </a:path>
              </a:pathLst>
            </a:custGeom>
            <a:solidFill>
              <a:srgbClr val="E3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8">
              <a:extLst>
                <a:ext uri="{FF2B5EF4-FFF2-40B4-BE49-F238E27FC236}">
                  <a16:creationId xmlns:a16="http://schemas.microsoft.com/office/drawing/2014/main" id="{41EB57A9-13EB-48C3-891D-DA4CC58D055E}"/>
                </a:ext>
              </a:extLst>
            </p:cNvPr>
            <p:cNvSpPr>
              <a:spLocks/>
            </p:cNvSpPr>
            <p:nvPr/>
          </p:nvSpPr>
          <p:spPr bwMode="auto">
            <a:xfrm>
              <a:off x="941615" y="3044825"/>
              <a:ext cx="176213" cy="157163"/>
            </a:xfrm>
            <a:custGeom>
              <a:avLst/>
              <a:gdLst>
                <a:gd name="T0" fmla="*/ 111 w 111"/>
                <a:gd name="T1" fmla="*/ 99 h 99"/>
                <a:gd name="T2" fmla="*/ 103 w 111"/>
                <a:gd name="T3" fmla="*/ 0 h 99"/>
                <a:gd name="T4" fmla="*/ 2 w 111"/>
                <a:gd name="T5" fmla="*/ 0 h 99"/>
                <a:gd name="T6" fmla="*/ 0 w 111"/>
                <a:gd name="T7" fmla="*/ 42 h 99"/>
                <a:gd name="T8" fmla="*/ 111 w 111"/>
                <a:gd name="T9" fmla="*/ 99 h 99"/>
              </a:gdLst>
              <a:ahLst/>
              <a:cxnLst>
                <a:cxn ang="0">
                  <a:pos x="T0" y="T1"/>
                </a:cxn>
                <a:cxn ang="0">
                  <a:pos x="T2" y="T3"/>
                </a:cxn>
                <a:cxn ang="0">
                  <a:pos x="T4" y="T5"/>
                </a:cxn>
                <a:cxn ang="0">
                  <a:pos x="T6" y="T7"/>
                </a:cxn>
                <a:cxn ang="0">
                  <a:pos x="T8" y="T9"/>
                </a:cxn>
              </a:cxnLst>
              <a:rect l="0" t="0" r="r" b="b"/>
              <a:pathLst>
                <a:path w="111" h="99">
                  <a:moveTo>
                    <a:pt x="111" y="99"/>
                  </a:moveTo>
                  <a:lnTo>
                    <a:pt x="103" y="0"/>
                  </a:lnTo>
                  <a:lnTo>
                    <a:pt x="2" y="0"/>
                  </a:lnTo>
                  <a:lnTo>
                    <a:pt x="0" y="42"/>
                  </a:lnTo>
                  <a:lnTo>
                    <a:pt x="111" y="99"/>
                  </a:lnTo>
                  <a:close/>
                </a:path>
              </a:pathLst>
            </a:custGeom>
            <a:solidFill>
              <a:srgbClr val="C06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9">
              <a:extLst>
                <a:ext uri="{FF2B5EF4-FFF2-40B4-BE49-F238E27FC236}">
                  <a16:creationId xmlns:a16="http://schemas.microsoft.com/office/drawing/2014/main" id="{BB2A3540-9D9B-4661-9B2B-BD9D82D6268B}"/>
                </a:ext>
              </a:extLst>
            </p:cNvPr>
            <p:cNvSpPr>
              <a:spLocks/>
            </p:cNvSpPr>
            <p:nvPr/>
          </p:nvSpPr>
          <p:spPr bwMode="auto">
            <a:xfrm>
              <a:off x="1122590" y="2824163"/>
              <a:ext cx="107950" cy="138113"/>
            </a:xfrm>
            <a:custGeom>
              <a:avLst/>
              <a:gdLst>
                <a:gd name="T0" fmla="*/ 76 w 284"/>
                <a:gd name="T1" fmla="*/ 333 h 358"/>
                <a:gd name="T2" fmla="*/ 36 w 284"/>
                <a:gd name="T3" fmla="*/ 135 h 358"/>
                <a:gd name="T4" fmla="*/ 208 w 284"/>
                <a:gd name="T5" fmla="*/ 25 h 358"/>
                <a:gd name="T6" fmla="*/ 248 w 284"/>
                <a:gd name="T7" fmla="*/ 223 h 358"/>
                <a:gd name="T8" fmla="*/ 76 w 284"/>
                <a:gd name="T9" fmla="*/ 333 h 358"/>
              </a:gdLst>
              <a:ahLst/>
              <a:cxnLst>
                <a:cxn ang="0">
                  <a:pos x="T0" y="T1"/>
                </a:cxn>
                <a:cxn ang="0">
                  <a:pos x="T2" y="T3"/>
                </a:cxn>
                <a:cxn ang="0">
                  <a:pos x="T4" y="T5"/>
                </a:cxn>
                <a:cxn ang="0">
                  <a:pos x="T6" y="T7"/>
                </a:cxn>
                <a:cxn ang="0">
                  <a:pos x="T8" y="T9"/>
                </a:cxn>
              </a:cxnLst>
              <a:rect l="0" t="0" r="r" b="b"/>
              <a:pathLst>
                <a:path w="284" h="358">
                  <a:moveTo>
                    <a:pt x="76" y="333"/>
                  </a:moveTo>
                  <a:cubicBezTo>
                    <a:pt x="18" y="309"/>
                    <a:pt x="0" y="220"/>
                    <a:pt x="36" y="135"/>
                  </a:cubicBezTo>
                  <a:cubicBezTo>
                    <a:pt x="73" y="49"/>
                    <a:pt x="149" y="0"/>
                    <a:pt x="208" y="25"/>
                  </a:cubicBezTo>
                  <a:cubicBezTo>
                    <a:pt x="266" y="49"/>
                    <a:pt x="284" y="138"/>
                    <a:pt x="248" y="223"/>
                  </a:cubicBezTo>
                  <a:cubicBezTo>
                    <a:pt x="212" y="308"/>
                    <a:pt x="135" y="358"/>
                    <a:pt x="76" y="333"/>
                  </a:cubicBezTo>
                  <a:close/>
                </a:path>
              </a:pathLst>
            </a:custGeom>
            <a:solidFill>
              <a:srgbClr val="D17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60">
              <a:extLst>
                <a:ext uri="{FF2B5EF4-FFF2-40B4-BE49-F238E27FC236}">
                  <a16:creationId xmlns:a16="http://schemas.microsoft.com/office/drawing/2014/main" id="{EAA4E2BD-A80E-4BF0-8FD5-29631EE24A04}"/>
                </a:ext>
              </a:extLst>
            </p:cNvPr>
            <p:cNvSpPr>
              <a:spLocks noChangeArrowheads="1"/>
            </p:cNvSpPr>
            <p:nvPr/>
          </p:nvSpPr>
          <p:spPr bwMode="auto">
            <a:xfrm>
              <a:off x="1165452" y="2944813"/>
              <a:ext cx="39688" cy="396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1">
              <a:extLst>
                <a:ext uri="{FF2B5EF4-FFF2-40B4-BE49-F238E27FC236}">
                  <a16:creationId xmlns:a16="http://schemas.microsoft.com/office/drawing/2014/main" id="{4714A3CE-BE00-4E6D-86A1-8500E1353118}"/>
                </a:ext>
              </a:extLst>
            </p:cNvPr>
            <p:cNvSpPr>
              <a:spLocks/>
            </p:cNvSpPr>
            <p:nvPr/>
          </p:nvSpPr>
          <p:spPr bwMode="auto">
            <a:xfrm>
              <a:off x="846365" y="2703513"/>
              <a:ext cx="338138" cy="412750"/>
            </a:xfrm>
            <a:custGeom>
              <a:avLst/>
              <a:gdLst>
                <a:gd name="T0" fmla="*/ 553 w 883"/>
                <a:gd name="T1" fmla="*/ 1 h 1076"/>
                <a:gd name="T2" fmla="*/ 447 w 883"/>
                <a:gd name="T3" fmla="*/ 1 h 1076"/>
                <a:gd name="T4" fmla="*/ 447 w 883"/>
                <a:gd name="T5" fmla="*/ 1 h 1076"/>
                <a:gd name="T6" fmla="*/ 447 w 883"/>
                <a:gd name="T7" fmla="*/ 1 h 1076"/>
                <a:gd name="T8" fmla="*/ 444 w 883"/>
                <a:gd name="T9" fmla="*/ 1 h 1076"/>
                <a:gd name="T10" fmla="*/ 441 w 883"/>
                <a:gd name="T11" fmla="*/ 1 h 1076"/>
                <a:gd name="T12" fmla="*/ 441 w 883"/>
                <a:gd name="T13" fmla="*/ 1 h 1076"/>
                <a:gd name="T14" fmla="*/ 440 w 883"/>
                <a:gd name="T15" fmla="*/ 1 h 1076"/>
                <a:gd name="T16" fmla="*/ 335 w 883"/>
                <a:gd name="T17" fmla="*/ 1 h 1076"/>
                <a:gd name="T18" fmla="*/ 51 w 883"/>
                <a:gd name="T19" fmla="*/ 297 h 1076"/>
                <a:gd name="T20" fmla="*/ 125 w 883"/>
                <a:gd name="T21" fmla="*/ 903 h 1076"/>
                <a:gd name="T22" fmla="*/ 436 w 883"/>
                <a:gd name="T23" fmla="*/ 1076 h 1076"/>
                <a:gd name="T24" fmla="*/ 452 w 883"/>
                <a:gd name="T25" fmla="*/ 1076 h 1076"/>
                <a:gd name="T26" fmla="*/ 762 w 883"/>
                <a:gd name="T27" fmla="*/ 903 h 1076"/>
                <a:gd name="T28" fmla="*/ 837 w 883"/>
                <a:gd name="T29" fmla="*/ 297 h 1076"/>
                <a:gd name="T30" fmla="*/ 553 w 883"/>
                <a:gd name="T31" fmla="*/ 1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3" h="1076">
                  <a:moveTo>
                    <a:pt x="553" y="1"/>
                  </a:moveTo>
                  <a:cubicBezTo>
                    <a:pt x="515" y="1"/>
                    <a:pt x="480" y="0"/>
                    <a:pt x="447" y="1"/>
                  </a:cubicBezTo>
                  <a:cubicBezTo>
                    <a:pt x="447" y="1"/>
                    <a:pt x="447" y="1"/>
                    <a:pt x="447" y="1"/>
                  </a:cubicBezTo>
                  <a:cubicBezTo>
                    <a:pt x="447" y="1"/>
                    <a:pt x="447" y="1"/>
                    <a:pt x="447" y="1"/>
                  </a:cubicBezTo>
                  <a:cubicBezTo>
                    <a:pt x="446" y="1"/>
                    <a:pt x="445" y="1"/>
                    <a:pt x="444" y="1"/>
                  </a:cubicBezTo>
                  <a:cubicBezTo>
                    <a:pt x="443" y="1"/>
                    <a:pt x="442" y="1"/>
                    <a:pt x="441" y="1"/>
                  </a:cubicBezTo>
                  <a:cubicBezTo>
                    <a:pt x="441" y="1"/>
                    <a:pt x="441" y="1"/>
                    <a:pt x="441" y="1"/>
                  </a:cubicBezTo>
                  <a:cubicBezTo>
                    <a:pt x="441" y="1"/>
                    <a:pt x="441" y="1"/>
                    <a:pt x="440" y="1"/>
                  </a:cubicBezTo>
                  <a:cubicBezTo>
                    <a:pt x="407" y="0"/>
                    <a:pt x="373" y="1"/>
                    <a:pt x="335" y="1"/>
                  </a:cubicBezTo>
                  <a:cubicBezTo>
                    <a:pt x="217" y="8"/>
                    <a:pt x="51" y="85"/>
                    <a:pt x="51" y="297"/>
                  </a:cubicBezTo>
                  <a:cubicBezTo>
                    <a:pt x="29" y="419"/>
                    <a:pt x="0" y="784"/>
                    <a:pt x="125" y="903"/>
                  </a:cubicBezTo>
                  <a:cubicBezTo>
                    <a:pt x="209" y="1011"/>
                    <a:pt x="374" y="1075"/>
                    <a:pt x="436" y="1076"/>
                  </a:cubicBezTo>
                  <a:cubicBezTo>
                    <a:pt x="452" y="1076"/>
                    <a:pt x="452" y="1076"/>
                    <a:pt x="452" y="1076"/>
                  </a:cubicBezTo>
                  <a:cubicBezTo>
                    <a:pt x="515" y="1073"/>
                    <a:pt x="689" y="1002"/>
                    <a:pt x="762" y="903"/>
                  </a:cubicBezTo>
                  <a:cubicBezTo>
                    <a:pt x="883" y="760"/>
                    <a:pt x="872" y="403"/>
                    <a:pt x="837" y="297"/>
                  </a:cubicBezTo>
                  <a:cubicBezTo>
                    <a:pt x="799" y="89"/>
                    <a:pt x="666" y="9"/>
                    <a:pt x="553" y="1"/>
                  </a:cubicBezTo>
                  <a:close/>
                </a:path>
              </a:pathLst>
            </a:custGeom>
            <a:solidFill>
              <a:srgbClr val="E3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CE043565-C6FE-4CFF-AE04-42C0E5C8063E}"/>
                </a:ext>
              </a:extLst>
            </p:cNvPr>
            <p:cNvSpPr>
              <a:spLocks/>
            </p:cNvSpPr>
            <p:nvPr/>
          </p:nvSpPr>
          <p:spPr bwMode="auto">
            <a:xfrm>
              <a:off x="987652" y="2705100"/>
              <a:ext cx="184150" cy="131763"/>
            </a:xfrm>
            <a:custGeom>
              <a:avLst/>
              <a:gdLst>
                <a:gd name="T0" fmla="*/ 479 w 480"/>
                <a:gd name="T1" fmla="*/ 332 h 347"/>
                <a:gd name="T2" fmla="*/ 470 w 480"/>
                <a:gd name="T3" fmla="*/ 296 h 347"/>
                <a:gd name="T4" fmla="*/ 186 w 480"/>
                <a:gd name="T5" fmla="*/ 0 h 347"/>
                <a:gd name="T6" fmla="*/ 178 w 480"/>
                <a:gd name="T7" fmla="*/ 0 h 347"/>
                <a:gd name="T8" fmla="*/ 0 w 480"/>
                <a:gd name="T9" fmla="*/ 194 h 347"/>
                <a:gd name="T10" fmla="*/ 261 w 480"/>
                <a:gd name="T11" fmla="*/ 97 h 347"/>
                <a:gd name="T12" fmla="*/ 480 w 480"/>
                <a:gd name="T13" fmla="*/ 347 h 347"/>
                <a:gd name="T14" fmla="*/ 479 w 480"/>
                <a:gd name="T15" fmla="*/ 332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347">
                  <a:moveTo>
                    <a:pt x="479" y="332"/>
                  </a:moveTo>
                  <a:cubicBezTo>
                    <a:pt x="476" y="318"/>
                    <a:pt x="473" y="306"/>
                    <a:pt x="470" y="296"/>
                  </a:cubicBezTo>
                  <a:cubicBezTo>
                    <a:pt x="432" y="88"/>
                    <a:pt x="299" y="8"/>
                    <a:pt x="186" y="0"/>
                  </a:cubicBezTo>
                  <a:cubicBezTo>
                    <a:pt x="183" y="0"/>
                    <a:pt x="181" y="0"/>
                    <a:pt x="178" y="0"/>
                  </a:cubicBezTo>
                  <a:cubicBezTo>
                    <a:pt x="0" y="194"/>
                    <a:pt x="0" y="194"/>
                    <a:pt x="0" y="194"/>
                  </a:cubicBezTo>
                  <a:cubicBezTo>
                    <a:pt x="64" y="217"/>
                    <a:pt x="219" y="87"/>
                    <a:pt x="261" y="97"/>
                  </a:cubicBezTo>
                  <a:cubicBezTo>
                    <a:pt x="355" y="126"/>
                    <a:pt x="421" y="214"/>
                    <a:pt x="480" y="347"/>
                  </a:cubicBezTo>
                  <a:cubicBezTo>
                    <a:pt x="480" y="342"/>
                    <a:pt x="479" y="337"/>
                    <a:pt x="479" y="332"/>
                  </a:cubicBezTo>
                  <a:close/>
                </a:path>
              </a:pathLst>
            </a:custGeom>
            <a:solidFill>
              <a:srgbClr val="D17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63">
              <a:extLst>
                <a:ext uri="{FF2B5EF4-FFF2-40B4-BE49-F238E27FC236}">
                  <a16:creationId xmlns:a16="http://schemas.microsoft.com/office/drawing/2014/main" id="{FAE32638-D421-4471-8A3D-E23BC8F4C3F5}"/>
                </a:ext>
              </a:extLst>
            </p:cNvPr>
            <p:cNvSpPr>
              <a:spLocks noChangeArrowheads="1"/>
            </p:cNvSpPr>
            <p:nvPr/>
          </p:nvSpPr>
          <p:spPr bwMode="auto">
            <a:xfrm>
              <a:off x="970190" y="2519363"/>
              <a:ext cx="133350" cy="133350"/>
            </a:xfrm>
            <a:prstGeom prst="ellipse">
              <a:avLst/>
            </a:prstGeom>
            <a:solidFill>
              <a:srgbClr val="FFD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8E59F9E5-C04B-48A8-B94A-2FEB0F102FD5}"/>
                </a:ext>
              </a:extLst>
            </p:cNvPr>
            <p:cNvSpPr>
              <a:spLocks/>
            </p:cNvSpPr>
            <p:nvPr/>
          </p:nvSpPr>
          <p:spPr bwMode="auto">
            <a:xfrm>
              <a:off x="589190" y="2681288"/>
              <a:ext cx="496888" cy="1004888"/>
            </a:xfrm>
            <a:custGeom>
              <a:avLst/>
              <a:gdLst>
                <a:gd name="T0" fmla="*/ 1298 w 1298"/>
                <a:gd name="T1" fmla="*/ 55 h 2625"/>
                <a:gd name="T2" fmla="*/ 943 w 1298"/>
                <a:gd name="T3" fmla="*/ 358 h 2625"/>
                <a:gd name="T4" fmla="*/ 806 w 1298"/>
                <a:gd name="T5" fmla="*/ 2625 h 2625"/>
                <a:gd name="T6" fmla="*/ 0 w 1298"/>
                <a:gd name="T7" fmla="*/ 2625 h 2625"/>
                <a:gd name="T8" fmla="*/ 416 w 1298"/>
                <a:gd name="T9" fmla="*/ 1247 h 2625"/>
                <a:gd name="T10" fmla="*/ 773 w 1298"/>
                <a:gd name="T11" fmla="*/ 0 h 2625"/>
                <a:gd name="T12" fmla="*/ 1298 w 1298"/>
                <a:gd name="T13" fmla="*/ 55 h 2625"/>
              </a:gdLst>
              <a:ahLst/>
              <a:cxnLst>
                <a:cxn ang="0">
                  <a:pos x="T0" y="T1"/>
                </a:cxn>
                <a:cxn ang="0">
                  <a:pos x="T2" y="T3"/>
                </a:cxn>
                <a:cxn ang="0">
                  <a:pos x="T4" y="T5"/>
                </a:cxn>
                <a:cxn ang="0">
                  <a:pos x="T6" y="T7"/>
                </a:cxn>
                <a:cxn ang="0">
                  <a:pos x="T8" y="T9"/>
                </a:cxn>
                <a:cxn ang="0">
                  <a:pos x="T10" y="T11"/>
                </a:cxn>
                <a:cxn ang="0">
                  <a:pos x="T12" y="T13"/>
                </a:cxn>
              </a:cxnLst>
              <a:rect l="0" t="0" r="r" b="b"/>
              <a:pathLst>
                <a:path w="1298" h="2625">
                  <a:moveTo>
                    <a:pt x="1298" y="55"/>
                  </a:moveTo>
                  <a:cubicBezTo>
                    <a:pt x="1244" y="190"/>
                    <a:pt x="1190" y="161"/>
                    <a:pt x="943" y="358"/>
                  </a:cubicBezTo>
                  <a:cubicBezTo>
                    <a:pt x="498" y="790"/>
                    <a:pt x="1220" y="1804"/>
                    <a:pt x="806" y="2625"/>
                  </a:cubicBezTo>
                  <a:cubicBezTo>
                    <a:pt x="0" y="2625"/>
                    <a:pt x="0" y="2625"/>
                    <a:pt x="0" y="2625"/>
                  </a:cubicBezTo>
                  <a:cubicBezTo>
                    <a:pt x="176" y="2303"/>
                    <a:pt x="519" y="1719"/>
                    <a:pt x="416" y="1247"/>
                  </a:cubicBezTo>
                  <a:cubicBezTo>
                    <a:pt x="293" y="694"/>
                    <a:pt x="380" y="242"/>
                    <a:pt x="773" y="0"/>
                  </a:cubicBezTo>
                  <a:lnTo>
                    <a:pt x="1298" y="55"/>
                  </a:lnTo>
                  <a:close/>
                </a:path>
              </a:pathLst>
            </a:custGeom>
            <a:solidFill>
              <a:srgbClr val="FFD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800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dirty="0"/>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825625"/>
            <a:ext cx="10515600" cy="47602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How would you classify Jasmine in terms of WHO obesity classification and EOSS staging</a:t>
            </a:r>
            <a:r>
              <a:rPr lang="en-US" sz="1050" dirty="0">
                <a:latin typeface="Arial" panose="020B0604020202020204" pitchFamily="34" charset="0"/>
                <a:ea typeface="Calibri" panose="020F0502020204030204" pitchFamily="34" charset="0"/>
                <a:cs typeface="Times New Roman" panose="02020603050405020304" pitchFamily="18" charset="0"/>
              </a:rPr>
              <a:t>?</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Class III, Stage 2</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Class II, Stage 3</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Class I, Stage 0</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Class II, Stage 0</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Jasmine’s use of contraceptive medication may contribute to her weight gain</a:t>
            </a:r>
            <a:endParaRPr lang="en-CA"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True</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False</a:t>
            </a: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According to AACE/ACE guidelines, which treatment for Jasmine would you recommend to prevent progressive weight gain and/or promote weight loss, in addition to increasing the frequency and intensity of her exercise regime?</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Bariatric surgery</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Reduced-calorie, healthy meal plan</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Weight loss medications </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Both b. and c.</a:t>
            </a:r>
          </a:p>
          <a:p>
            <a:pPr marL="457200" lvl="1" indent="0">
              <a:lnSpc>
                <a:spcPct val="107000"/>
              </a:lnSpc>
              <a:spcBef>
                <a:spcPts val="0"/>
              </a:spcBef>
              <a:buNone/>
            </a:pPr>
            <a:endParaRPr lang="en-US" sz="1050" dirty="0">
              <a:latin typeface="Arial" panose="020B0604020202020204" pitchFamily="34" charset="0"/>
              <a:cs typeface="Times New Roman" panose="02020603050405020304" pitchFamily="18" charset="0"/>
            </a:endParaRPr>
          </a:p>
          <a:p>
            <a:pPr>
              <a:lnSpc>
                <a:spcPct val="107000"/>
              </a:lnSpc>
              <a:spcBef>
                <a:spcPts val="0"/>
              </a:spcBef>
              <a:buFont typeface="+mj-lt"/>
              <a:buAutoNum type="arabicPeriod"/>
            </a:pPr>
            <a:r>
              <a:rPr lang="en-US" sz="1050" dirty="0">
                <a:latin typeface="Arial" panose="020B0604020202020204" pitchFamily="34" charset="0"/>
                <a:cs typeface="Times New Roman" panose="02020603050405020304" pitchFamily="18" charset="0"/>
              </a:rPr>
              <a:t>Which of the following is the most appropriate change that Jasmine can make to her diet to reduce chances of developing diabetes and reducing weight gain?</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Limiting sugar intake </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Increasing alcohol intake </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Eat refined grain instead of whole grain </a:t>
            </a:r>
          </a:p>
          <a:p>
            <a:pPr lvl="1">
              <a:lnSpc>
                <a:spcPct val="107000"/>
              </a:lnSpc>
              <a:spcBef>
                <a:spcPts val="0"/>
              </a:spcBef>
              <a:buAutoNum type="alphaLcPeriod"/>
            </a:pPr>
            <a:r>
              <a:rPr lang="en-US" sz="1050" dirty="0">
                <a:latin typeface="Arial" panose="020B0604020202020204" pitchFamily="34" charset="0"/>
                <a:cs typeface="Times New Roman" panose="02020603050405020304" pitchFamily="18" charset="0"/>
              </a:rPr>
              <a:t>Avoid fiber </a:t>
            </a:r>
          </a:p>
          <a:p>
            <a:pPr lvl="1">
              <a:lnSpc>
                <a:spcPct val="107000"/>
              </a:lnSpc>
              <a:spcBef>
                <a:spcPts val="0"/>
              </a:spcBef>
              <a:buFont typeface="+mj-lt"/>
              <a:buAutoNum type="alphaLcPeriod"/>
            </a:pPr>
            <a:endParaRPr lang="en-CA" sz="105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6727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CBD311-24A1-C72E-0A5C-0238DE5A040F}"/>
              </a:ext>
            </a:extLst>
          </p:cNvPr>
          <p:cNvSpPr/>
          <p:nvPr/>
        </p:nvSpPr>
        <p:spPr>
          <a:xfrm>
            <a:off x="920042" y="1361722"/>
            <a:ext cx="4571999" cy="477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p:txBody>
          <a:bodyPr>
            <a:normAutofit/>
          </a:bodyPr>
          <a:lstStyle/>
          <a:p>
            <a:r>
              <a:rPr lang="en-CA" dirty="0"/>
              <a:t>Meet Cassandra </a:t>
            </a:r>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647998" y="6041571"/>
            <a:ext cx="11544001" cy="492429"/>
          </a:xfrm>
        </p:spPr>
        <p:txBody>
          <a:bodyPr/>
          <a:lstStyle/>
          <a:p>
            <a:endParaRPr lang="en-CA" sz="1000" i="0" dirty="0"/>
          </a:p>
        </p:txBody>
      </p:sp>
      <p:graphicFrame>
        <p:nvGraphicFramePr>
          <p:cNvPr id="10" name="Table 10">
            <a:extLst>
              <a:ext uri="{FF2B5EF4-FFF2-40B4-BE49-F238E27FC236}">
                <a16:creationId xmlns:a16="http://schemas.microsoft.com/office/drawing/2014/main" id="{BACD852B-3948-7C8F-4AD4-B7F7CFEDB565}"/>
              </a:ext>
            </a:extLst>
          </p:cNvPr>
          <p:cNvGraphicFramePr>
            <a:graphicFrameLocks noGrp="1"/>
          </p:cNvGraphicFramePr>
          <p:nvPr>
            <p:extLst>
              <p:ext uri="{D42A27DB-BD31-4B8C-83A1-F6EECF244321}">
                <p14:modId xmlns:p14="http://schemas.microsoft.com/office/powerpoint/2010/main" val="2966560248"/>
              </p:ext>
            </p:extLst>
          </p:nvPr>
        </p:nvGraphicFramePr>
        <p:xfrm>
          <a:off x="5644589" y="1361722"/>
          <a:ext cx="6224959" cy="4770120"/>
        </p:xfrm>
        <a:graphic>
          <a:graphicData uri="http://schemas.openxmlformats.org/drawingml/2006/table">
            <a:tbl>
              <a:tblPr firstCol="1">
                <a:tableStyleId>{5C22544A-7EE6-4342-B048-85BDC9FD1C3A}</a:tableStyleId>
              </a:tblPr>
              <a:tblGrid>
                <a:gridCol w="1891827">
                  <a:extLst>
                    <a:ext uri="{9D8B030D-6E8A-4147-A177-3AD203B41FA5}">
                      <a16:colId xmlns:a16="http://schemas.microsoft.com/office/drawing/2014/main" val="3944732783"/>
                    </a:ext>
                  </a:extLst>
                </a:gridCol>
                <a:gridCol w="4333132">
                  <a:extLst>
                    <a:ext uri="{9D8B030D-6E8A-4147-A177-3AD203B41FA5}">
                      <a16:colId xmlns:a16="http://schemas.microsoft.com/office/drawing/2014/main" val="1770506614"/>
                    </a:ext>
                  </a:extLst>
                </a:gridCol>
              </a:tblGrid>
              <a:tr h="241176">
                <a:tc>
                  <a:txBody>
                    <a:bodyPr/>
                    <a:lstStyle/>
                    <a:p>
                      <a:r>
                        <a:rPr lang="en-GB" sz="1100"/>
                        <a:t>Age:</a:t>
                      </a:r>
                    </a:p>
                  </a:txBody>
                  <a:tcPr anchor="ctr"/>
                </a:tc>
                <a:tc>
                  <a:txBody>
                    <a:bodyPr/>
                    <a:lstStyle/>
                    <a:p>
                      <a:r>
                        <a:rPr lang="en-GB" sz="1100"/>
                        <a:t>37</a:t>
                      </a:r>
                    </a:p>
                  </a:txBody>
                  <a:tcPr anchor="ctr"/>
                </a:tc>
                <a:extLst>
                  <a:ext uri="{0D108BD9-81ED-4DB2-BD59-A6C34878D82A}">
                    <a16:rowId xmlns:a16="http://schemas.microsoft.com/office/drawing/2014/main" val="1332523245"/>
                  </a:ext>
                </a:extLst>
              </a:tr>
              <a:tr h="241176">
                <a:tc>
                  <a:txBody>
                    <a:bodyPr/>
                    <a:lstStyle/>
                    <a:p>
                      <a:r>
                        <a:rPr lang="en-GB" sz="1100"/>
                        <a:t>Gender:</a:t>
                      </a:r>
                    </a:p>
                  </a:txBody>
                  <a:tcPr anchor="ctr"/>
                </a:tc>
                <a:tc>
                  <a:txBody>
                    <a:bodyPr/>
                    <a:lstStyle/>
                    <a:p>
                      <a:r>
                        <a:rPr lang="en-GB" sz="1100"/>
                        <a:t>Female</a:t>
                      </a:r>
                    </a:p>
                  </a:txBody>
                  <a:tcPr anchor="ctr"/>
                </a:tc>
                <a:extLst>
                  <a:ext uri="{0D108BD9-81ED-4DB2-BD59-A6C34878D82A}">
                    <a16:rowId xmlns:a16="http://schemas.microsoft.com/office/drawing/2014/main" val="1437197020"/>
                  </a:ext>
                </a:extLst>
              </a:tr>
              <a:tr h="241176">
                <a:tc>
                  <a:txBody>
                    <a:bodyPr/>
                    <a:lstStyle/>
                    <a:p>
                      <a:r>
                        <a:rPr lang="en-GB" sz="1100"/>
                        <a:t>Height:</a:t>
                      </a:r>
                    </a:p>
                  </a:txBody>
                  <a:tcPr anchor="ctr"/>
                </a:tc>
                <a:tc>
                  <a:txBody>
                    <a:bodyPr/>
                    <a:lstStyle/>
                    <a:p>
                      <a:r>
                        <a:rPr lang="en-GB" sz="1100"/>
                        <a:t>5’ 9”</a:t>
                      </a:r>
                    </a:p>
                  </a:txBody>
                  <a:tcPr anchor="ctr"/>
                </a:tc>
                <a:extLst>
                  <a:ext uri="{0D108BD9-81ED-4DB2-BD59-A6C34878D82A}">
                    <a16:rowId xmlns:a16="http://schemas.microsoft.com/office/drawing/2014/main" val="3135849935"/>
                  </a:ext>
                </a:extLst>
              </a:tr>
              <a:tr h="241176">
                <a:tc>
                  <a:txBody>
                    <a:bodyPr/>
                    <a:lstStyle/>
                    <a:p>
                      <a:r>
                        <a:rPr lang="en-GB" sz="1100"/>
                        <a:t>Weight:</a:t>
                      </a:r>
                    </a:p>
                  </a:txBody>
                  <a:tcPr anchor="ctr"/>
                </a:tc>
                <a:tc>
                  <a:txBody>
                    <a:bodyPr/>
                    <a:lstStyle/>
                    <a:p>
                      <a:r>
                        <a:rPr lang="en-GB" sz="1100"/>
                        <a:t>285 lb</a:t>
                      </a:r>
                    </a:p>
                  </a:txBody>
                  <a:tcPr anchor="ctr"/>
                </a:tc>
                <a:extLst>
                  <a:ext uri="{0D108BD9-81ED-4DB2-BD59-A6C34878D82A}">
                    <a16:rowId xmlns:a16="http://schemas.microsoft.com/office/drawing/2014/main" val="103729559"/>
                  </a:ext>
                </a:extLst>
              </a:tr>
              <a:tr h="241176">
                <a:tc>
                  <a:txBody>
                    <a:bodyPr/>
                    <a:lstStyle/>
                    <a:p>
                      <a:r>
                        <a:rPr lang="en-GB" sz="1100"/>
                        <a:t>BMI:</a:t>
                      </a:r>
                    </a:p>
                  </a:txBody>
                  <a:tcPr anchor="ctr"/>
                </a:tc>
                <a:tc>
                  <a:txBody>
                    <a:bodyPr/>
                    <a:lstStyle/>
                    <a:p>
                      <a:r>
                        <a:rPr lang="en-GB" sz="1100"/>
                        <a:t>42 kg/</a:t>
                      </a:r>
                      <a:r>
                        <a:rPr lang="en-GB" sz="1100">
                          <a:latin typeface="Arial" panose="020B0604020202020204" pitchFamily="34" charset="0"/>
                          <a:ea typeface="Apis For Office" panose="020B0504010101010104" pitchFamily="34" charset="0"/>
                          <a:cs typeface="Arial" panose="020B0604020202020204" pitchFamily="34" charset="0"/>
                        </a:rPr>
                        <a:t>m</a:t>
                      </a:r>
                      <a:r>
                        <a:rPr lang="en-GB" sz="1100" baseline="30000">
                          <a:latin typeface="Arial" panose="020B0604020202020204" pitchFamily="34" charset="0"/>
                          <a:ea typeface="Apis For Office" panose="020B0504010101010104" pitchFamily="34" charset="0"/>
                          <a:cs typeface="Arial" panose="020B0604020202020204" pitchFamily="34" charset="0"/>
                        </a:rPr>
                        <a:t>2</a:t>
                      </a:r>
                      <a:endParaRPr lang="en-GB" sz="1100"/>
                    </a:p>
                  </a:txBody>
                  <a:tcPr anchor="ctr"/>
                </a:tc>
                <a:extLst>
                  <a:ext uri="{0D108BD9-81ED-4DB2-BD59-A6C34878D82A}">
                    <a16:rowId xmlns:a16="http://schemas.microsoft.com/office/drawing/2014/main" val="4046227223"/>
                  </a:ext>
                </a:extLst>
              </a:tr>
              <a:tr h="241176">
                <a:tc>
                  <a:txBody>
                    <a:bodyPr/>
                    <a:lstStyle/>
                    <a:p>
                      <a:r>
                        <a:rPr lang="en-GB" sz="1100"/>
                        <a:t>Waist circumference:</a:t>
                      </a:r>
                    </a:p>
                  </a:txBody>
                  <a:tcPr anchor="ctr"/>
                </a:tc>
                <a:tc>
                  <a:txBody>
                    <a:bodyPr/>
                    <a:lstStyle/>
                    <a:p>
                      <a:r>
                        <a:rPr lang="en-GB" sz="1100"/>
                        <a:t>40 in</a:t>
                      </a:r>
                    </a:p>
                  </a:txBody>
                  <a:tcPr anchor="ctr"/>
                </a:tc>
                <a:extLst>
                  <a:ext uri="{0D108BD9-81ED-4DB2-BD59-A6C34878D82A}">
                    <a16:rowId xmlns:a16="http://schemas.microsoft.com/office/drawing/2014/main" val="3233613510"/>
                  </a:ext>
                </a:extLst>
              </a:tr>
              <a:tr h="241176">
                <a:tc>
                  <a:txBody>
                    <a:bodyPr/>
                    <a:lstStyle/>
                    <a:p>
                      <a:r>
                        <a:rPr lang="en-GB" sz="1100"/>
                        <a:t>Blood pressure:</a:t>
                      </a:r>
                    </a:p>
                  </a:txBody>
                  <a:tcPr anchor="ctr"/>
                </a:tc>
                <a:tc>
                  <a:txBody>
                    <a:bodyPr/>
                    <a:lstStyle/>
                    <a:p>
                      <a:r>
                        <a:rPr lang="en-GB" sz="1100"/>
                        <a:t>132/85 mmHg</a:t>
                      </a:r>
                    </a:p>
                  </a:txBody>
                  <a:tcPr anchor="ctr"/>
                </a:tc>
                <a:extLst>
                  <a:ext uri="{0D108BD9-81ED-4DB2-BD59-A6C34878D82A}">
                    <a16:rowId xmlns:a16="http://schemas.microsoft.com/office/drawing/2014/main" val="3138056013"/>
                  </a:ext>
                </a:extLst>
              </a:tr>
              <a:tr h="397231">
                <a:tc>
                  <a:txBody>
                    <a:bodyPr/>
                    <a:lstStyle/>
                    <a:p>
                      <a:r>
                        <a:rPr lang="en-GB" sz="1100"/>
                        <a:t>Comorbidities:</a:t>
                      </a:r>
                    </a:p>
                  </a:txBody>
                  <a:tcPr anchor="ctr"/>
                </a:tc>
                <a:tc>
                  <a:txBody>
                    <a:bodyPr/>
                    <a:lstStyle/>
                    <a:p>
                      <a:r>
                        <a:rPr lang="en-GB" sz="1100"/>
                        <a:t>Borderline hypertension and occasional back pain but no medical interventions required currently</a:t>
                      </a:r>
                    </a:p>
                  </a:txBody>
                  <a:tcPr anchor="ctr"/>
                </a:tc>
                <a:extLst>
                  <a:ext uri="{0D108BD9-81ED-4DB2-BD59-A6C34878D82A}">
                    <a16:rowId xmlns:a16="http://schemas.microsoft.com/office/drawing/2014/main" val="2761178838"/>
                  </a:ext>
                </a:extLst>
              </a:tr>
              <a:tr h="241176">
                <a:tc>
                  <a:txBody>
                    <a:bodyPr/>
                    <a:lstStyle/>
                    <a:p>
                      <a:r>
                        <a:rPr lang="en-GB" sz="1100"/>
                        <a:t>Current medications</a:t>
                      </a:r>
                    </a:p>
                  </a:txBody>
                  <a:tcPr anchor="ctr"/>
                </a:tc>
                <a:tc>
                  <a:txBody>
                    <a:bodyPr/>
                    <a:lstStyle/>
                    <a:p>
                      <a:r>
                        <a:rPr lang="en-GB" sz="1100"/>
                        <a:t>None</a:t>
                      </a:r>
                    </a:p>
                  </a:txBody>
                  <a:tcPr anchor="ctr"/>
                </a:tc>
                <a:extLst>
                  <a:ext uri="{0D108BD9-81ED-4DB2-BD59-A6C34878D82A}">
                    <a16:rowId xmlns:a16="http://schemas.microsoft.com/office/drawing/2014/main" val="2247480312"/>
                  </a:ext>
                </a:extLst>
              </a:tr>
              <a:tr h="2113836">
                <a:tc>
                  <a:txBody>
                    <a:bodyPr/>
                    <a:lstStyle/>
                    <a:p>
                      <a:r>
                        <a:rPr lang="en-GB" sz="1100" dirty="0"/>
                        <a:t>Bio/Lifestyle:</a:t>
                      </a:r>
                    </a:p>
                  </a:txBody>
                  <a:tcPr/>
                </a:tc>
                <a:tc>
                  <a:txBody>
                    <a:bodyPr/>
                    <a:lstStyle/>
                    <a:p>
                      <a:pPr marL="171450" indent="-171450">
                        <a:buFont typeface="Arial" panose="020B0604020202020204" pitchFamily="34" charset="0"/>
                        <a:buChar char="•"/>
                      </a:pPr>
                      <a:r>
                        <a:rPr lang="en-GB" sz="1100" dirty="0"/>
                        <a:t>Married, with 2 school-aged children</a:t>
                      </a:r>
                    </a:p>
                    <a:p>
                      <a:pPr marL="171450" indent="-171450">
                        <a:buFont typeface="Arial" panose="020B0604020202020204" pitchFamily="34" charset="0"/>
                        <a:buChar char="•"/>
                      </a:pPr>
                      <a:r>
                        <a:rPr lang="en-GB" sz="1100" dirty="0"/>
                        <a:t>Works from home as a Marketing Manager</a:t>
                      </a:r>
                    </a:p>
                    <a:p>
                      <a:pPr marL="171450" indent="-171450">
                        <a:buFont typeface="Arial" panose="020B0604020202020204" pitchFamily="34" charset="0"/>
                        <a:buChar char="•"/>
                      </a:pPr>
                      <a:r>
                        <a:rPr lang="en-GB" sz="1100" dirty="0"/>
                        <a:t>High stress due to work and raising children</a:t>
                      </a:r>
                    </a:p>
                    <a:p>
                      <a:pPr marL="171450" indent="-171450">
                        <a:buFont typeface="Arial" panose="020B0604020202020204" pitchFamily="34" charset="0"/>
                        <a:buChar char="•"/>
                      </a:pPr>
                      <a:r>
                        <a:rPr lang="en-GB" sz="1100" dirty="0"/>
                        <a:t>Lack of time for physical activity</a:t>
                      </a:r>
                    </a:p>
                    <a:p>
                      <a:pPr marL="171450" indent="-171450">
                        <a:buFont typeface="Arial" panose="020B0604020202020204" pitchFamily="34" charset="0"/>
                        <a:buChar char="•"/>
                      </a:pPr>
                      <a:r>
                        <a:rPr lang="en-GB" sz="1100" dirty="0"/>
                        <a:t>Lack of fruits and vegetables in diet, skips breakfast tends to eat junk food at night</a:t>
                      </a:r>
                    </a:p>
                    <a:p>
                      <a:pPr marL="171450" indent="-171450">
                        <a:buFont typeface="Arial" panose="020B0604020202020204" pitchFamily="34" charset="0"/>
                        <a:buChar char="•"/>
                      </a:pPr>
                      <a:r>
                        <a:rPr lang="en-GB" sz="1100" dirty="0"/>
                        <a:t>Suffers from insomnia regularly</a:t>
                      </a:r>
                    </a:p>
                    <a:p>
                      <a:pPr marL="171450" indent="-171450">
                        <a:buFont typeface="Arial" panose="020B0604020202020204" pitchFamily="34" charset="0"/>
                        <a:buChar char="•"/>
                      </a:pPr>
                      <a:r>
                        <a:rPr lang="en-GB" sz="1100" dirty="0"/>
                        <a:t>Would like to lose some weight for an upcoming wedding of her close friend</a:t>
                      </a:r>
                    </a:p>
                    <a:p>
                      <a:pPr marL="171450" indent="-171450">
                        <a:buFont typeface="Arial" panose="020B0604020202020204" pitchFamily="34" charset="0"/>
                        <a:buChar char="•"/>
                      </a:pPr>
                      <a:r>
                        <a:rPr lang="en-GB" sz="1100" dirty="0"/>
                        <a:t>Started gaining weight gradually after getting married and having kids over a decade ago, but was at a healthy weight before that</a:t>
                      </a:r>
                    </a:p>
                    <a:p>
                      <a:pPr marL="171450" indent="-171450">
                        <a:buFont typeface="Arial" panose="020B0604020202020204" pitchFamily="34" charset="0"/>
                        <a:buChar char="•"/>
                      </a:pPr>
                      <a:r>
                        <a:rPr lang="en-GB" sz="1100" dirty="0"/>
                        <a:t>Family history of diabetes and obesity</a:t>
                      </a:r>
                    </a:p>
                  </a:txBody>
                  <a:tcPr/>
                </a:tc>
                <a:extLst>
                  <a:ext uri="{0D108BD9-81ED-4DB2-BD59-A6C34878D82A}">
                    <a16:rowId xmlns:a16="http://schemas.microsoft.com/office/drawing/2014/main" val="2589035878"/>
                  </a:ext>
                </a:extLst>
              </a:tr>
            </a:tbl>
          </a:graphicData>
        </a:graphic>
      </p:graphicFrame>
      <p:sp>
        <p:nvSpPr>
          <p:cNvPr id="7" name="TextBox 6">
            <a:extLst>
              <a:ext uri="{FF2B5EF4-FFF2-40B4-BE49-F238E27FC236}">
                <a16:creationId xmlns:a16="http://schemas.microsoft.com/office/drawing/2014/main" id="{FC13CAE6-12E9-C592-1521-68E43CAEA116}"/>
              </a:ext>
            </a:extLst>
          </p:cNvPr>
          <p:cNvSpPr txBox="1"/>
          <p:nvPr/>
        </p:nvSpPr>
        <p:spPr>
          <a:xfrm>
            <a:off x="1072590" y="3863205"/>
            <a:ext cx="4266903" cy="1938992"/>
          </a:xfrm>
          <a:prstGeom prst="rect">
            <a:avLst/>
          </a:prstGeom>
          <a:noFill/>
        </p:spPr>
        <p:txBody>
          <a:bodyPr wrap="square" rtlCol="0">
            <a:spAutoFit/>
          </a:bodyPr>
          <a:lstStyle/>
          <a:p>
            <a:r>
              <a:rPr lang="en-US" sz="1200" dirty="0">
                <a:solidFill>
                  <a:schemeClr val="bg1"/>
                </a:solidFill>
              </a:rPr>
              <a:t>Cassandra returns for her annual visit.  She is frustrated by her back pain. She thinks her weight is the problem but admits her busy schedule with kids and work leaves her little time to exercise. She isn't interested in talking about her weight today, "I have too many things going on“</a:t>
            </a:r>
          </a:p>
          <a:p>
            <a:endParaRPr lang="en-GB" sz="1200" dirty="0">
              <a:solidFill>
                <a:schemeClr val="bg1"/>
              </a:solidFill>
            </a:endParaRPr>
          </a:p>
          <a:p>
            <a:r>
              <a:rPr lang="en-GB" sz="1200" dirty="0">
                <a:solidFill>
                  <a:schemeClr val="bg1"/>
                </a:solidFill>
              </a:rPr>
              <a:t>Cassandra has tried multiple times on her own in the past to lose weight but with little success. She finds it hard to keep the weight off. She currently lives in a high-rise in a metropolitan area with little access to green spaces</a:t>
            </a:r>
          </a:p>
        </p:txBody>
      </p:sp>
      <p:sp>
        <p:nvSpPr>
          <p:cNvPr id="22" name="Rectangle: Rounded Corners 21">
            <a:extLst>
              <a:ext uri="{FF2B5EF4-FFF2-40B4-BE49-F238E27FC236}">
                <a16:creationId xmlns:a16="http://schemas.microsoft.com/office/drawing/2014/main" id="{8A196078-FB1E-1CDE-9F17-A4676E4E66B6}"/>
              </a:ext>
            </a:extLst>
          </p:cNvPr>
          <p:cNvSpPr/>
          <p:nvPr/>
        </p:nvSpPr>
        <p:spPr>
          <a:xfrm>
            <a:off x="2209091" y="1982656"/>
            <a:ext cx="1993900" cy="16792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80A8AAF2-B306-299A-7CA9-55ACA96C9606}"/>
              </a:ext>
            </a:extLst>
          </p:cNvPr>
          <p:cNvGrpSpPr/>
          <p:nvPr/>
        </p:nvGrpSpPr>
        <p:grpSpPr>
          <a:xfrm>
            <a:off x="2451841" y="2153539"/>
            <a:ext cx="1508400" cy="1508400"/>
            <a:chOff x="4500789" y="3933825"/>
            <a:chExt cx="1109663" cy="1082675"/>
          </a:xfrm>
        </p:grpSpPr>
        <p:sp>
          <p:nvSpPr>
            <p:cNvPr id="13" name="Freeform 270">
              <a:extLst>
                <a:ext uri="{FF2B5EF4-FFF2-40B4-BE49-F238E27FC236}">
                  <a16:creationId xmlns:a16="http://schemas.microsoft.com/office/drawing/2014/main" id="{711B2044-1DDD-B828-529E-96C416B0B484}"/>
                </a:ext>
              </a:extLst>
            </p:cNvPr>
            <p:cNvSpPr>
              <a:spLocks/>
            </p:cNvSpPr>
            <p:nvPr/>
          </p:nvSpPr>
          <p:spPr bwMode="auto">
            <a:xfrm>
              <a:off x="4576989" y="3948112"/>
              <a:ext cx="912813" cy="747713"/>
            </a:xfrm>
            <a:custGeom>
              <a:avLst/>
              <a:gdLst>
                <a:gd name="T0" fmla="*/ 2362 w 2384"/>
                <a:gd name="T1" fmla="*/ 1824 h 1951"/>
                <a:gd name="T2" fmla="*/ 2355 w 2384"/>
                <a:gd name="T3" fmla="*/ 1751 h 1951"/>
                <a:gd name="T4" fmla="*/ 2349 w 2384"/>
                <a:gd name="T5" fmla="*/ 1690 h 1951"/>
                <a:gd name="T6" fmla="*/ 2341 w 2384"/>
                <a:gd name="T7" fmla="*/ 1622 h 1951"/>
                <a:gd name="T8" fmla="*/ 2333 w 2384"/>
                <a:gd name="T9" fmla="*/ 1564 h 1951"/>
                <a:gd name="T10" fmla="*/ 2323 w 2384"/>
                <a:gd name="T11" fmla="*/ 1495 h 1951"/>
                <a:gd name="T12" fmla="*/ 2304 w 2384"/>
                <a:gd name="T13" fmla="*/ 1390 h 1951"/>
                <a:gd name="T14" fmla="*/ 2293 w 2384"/>
                <a:gd name="T15" fmla="*/ 1335 h 1951"/>
                <a:gd name="T16" fmla="*/ 2277 w 2384"/>
                <a:gd name="T17" fmla="*/ 1263 h 1951"/>
                <a:gd name="T18" fmla="*/ 2255 w 2384"/>
                <a:gd name="T19" fmla="*/ 1172 h 1951"/>
                <a:gd name="T20" fmla="*/ 2235 w 2384"/>
                <a:gd name="T21" fmla="*/ 1101 h 1951"/>
                <a:gd name="T22" fmla="*/ 2214 w 2384"/>
                <a:gd name="T23" fmla="*/ 1032 h 1951"/>
                <a:gd name="T24" fmla="*/ 2190 w 2384"/>
                <a:gd name="T25" fmla="*/ 960 h 1951"/>
                <a:gd name="T26" fmla="*/ 2156 w 2384"/>
                <a:gd name="T27" fmla="*/ 872 h 1951"/>
                <a:gd name="T28" fmla="*/ 2102 w 2384"/>
                <a:gd name="T29" fmla="*/ 749 h 1951"/>
                <a:gd name="T30" fmla="*/ 2051 w 2384"/>
                <a:gd name="T31" fmla="*/ 649 h 1951"/>
                <a:gd name="T32" fmla="*/ 1995 w 2384"/>
                <a:gd name="T33" fmla="*/ 555 h 1951"/>
                <a:gd name="T34" fmla="*/ 1930 w 2384"/>
                <a:gd name="T35" fmla="*/ 459 h 1951"/>
                <a:gd name="T36" fmla="*/ 1858 w 2384"/>
                <a:gd name="T37" fmla="*/ 369 h 1951"/>
                <a:gd name="T38" fmla="*/ 1801 w 2384"/>
                <a:gd name="T39" fmla="*/ 306 h 1951"/>
                <a:gd name="T40" fmla="*/ 1719 w 2384"/>
                <a:gd name="T41" fmla="*/ 227 h 1951"/>
                <a:gd name="T42" fmla="*/ 1640 w 2384"/>
                <a:gd name="T43" fmla="*/ 162 h 1951"/>
                <a:gd name="T44" fmla="*/ 1546 w 2384"/>
                <a:gd name="T45" fmla="*/ 97 h 1951"/>
                <a:gd name="T46" fmla="*/ 1453 w 2384"/>
                <a:gd name="T47" fmla="*/ 41 h 1951"/>
                <a:gd name="T48" fmla="*/ 932 w 2384"/>
                <a:gd name="T49" fmla="*/ 41 h 1951"/>
                <a:gd name="T50" fmla="*/ 838 w 2384"/>
                <a:gd name="T51" fmla="*/ 97 h 1951"/>
                <a:gd name="T52" fmla="*/ 744 w 2384"/>
                <a:gd name="T53" fmla="*/ 162 h 1951"/>
                <a:gd name="T54" fmla="*/ 666 w 2384"/>
                <a:gd name="T55" fmla="*/ 227 h 1951"/>
                <a:gd name="T56" fmla="*/ 584 w 2384"/>
                <a:gd name="T57" fmla="*/ 306 h 1951"/>
                <a:gd name="T58" fmla="*/ 527 w 2384"/>
                <a:gd name="T59" fmla="*/ 369 h 1951"/>
                <a:gd name="T60" fmla="*/ 455 w 2384"/>
                <a:gd name="T61" fmla="*/ 459 h 1951"/>
                <a:gd name="T62" fmla="*/ 389 w 2384"/>
                <a:gd name="T63" fmla="*/ 555 h 1951"/>
                <a:gd name="T64" fmla="*/ 334 w 2384"/>
                <a:gd name="T65" fmla="*/ 649 h 1951"/>
                <a:gd name="T66" fmla="*/ 282 w 2384"/>
                <a:gd name="T67" fmla="*/ 749 h 1951"/>
                <a:gd name="T68" fmla="*/ 228 w 2384"/>
                <a:gd name="T69" fmla="*/ 872 h 1951"/>
                <a:gd name="T70" fmla="*/ 195 w 2384"/>
                <a:gd name="T71" fmla="*/ 960 h 1951"/>
                <a:gd name="T72" fmla="*/ 171 w 2384"/>
                <a:gd name="T73" fmla="*/ 1032 h 1951"/>
                <a:gd name="T74" fmla="*/ 150 w 2384"/>
                <a:gd name="T75" fmla="*/ 1101 h 1951"/>
                <a:gd name="T76" fmla="*/ 130 w 2384"/>
                <a:gd name="T77" fmla="*/ 1172 h 1951"/>
                <a:gd name="T78" fmla="*/ 107 w 2384"/>
                <a:gd name="T79" fmla="*/ 1263 h 1951"/>
                <a:gd name="T80" fmla="*/ 92 w 2384"/>
                <a:gd name="T81" fmla="*/ 1335 h 1951"/>
                <a:gd name="T82" fmla="*/ 81 w 2384"/>
                <a:gd name="T83" fmla="*/ 1390 h 1951"/>
                <a:gd name="T84" fmla="*/ 62 w 2384"/>
                <a:gd name="T85" fmla="*/ 1495 h 1951"/>
                <a:gd name="T86" fmla="*/ 52 w 2384"/>
                <a:gd name="T87" fmla="*/ 1564 h 1951"/>
                <a:gd name="T88" fmla="*/ 44 w 2384"/>
                <a:gd name="T89" fmla="*/ 1622 h 1951"/>
                <a:gd name="T90" fmla="*/ 36 w 2384"/>
                <a:gd name="T91" fmla="*/ 1690 h 1951"/>
                <a:gd name="T92" fmla="*/ 29 w 2384"/>
                <a:gd name="T93" fmla="*/ 1751 h 1951"/>
                <a:gd name="T94" fmla="*/ 23 w 2384"/>
                <a:gd name="T95" fmla="*/ 1824 h 1951"/>
                <a:gd name="T96" fmla="*/ 0 w 2384"/>
                <a:gd name="T97" fmla="*/ 1917 h 1951"/>
                <a:gd name="T98" fmla="*/ 2384 w 2384"/>
                <a:gd name="T99" fmla="*/ 1917 h 1951"/>
                <a:gd name="T100" fmla="*/ 2362 w 2384"/>
                <a:gd name="T101" fmla="*/ 1824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84" h="1951">
                  <a:moveTo>
                    <a:pt x="2362" y="1824"/>
                  </a:moveTo>
                  <a:cubicBezTo>
                    <a:pt x="2375" y="1798"/>
                    <a:pt x="2372" y="1773"/>
                    <a:pt x="2355" y="1751"/>
                  </a:cubicBezTo>
                  <a:cubicBezTo>
                    <a:pt x="2335" y="1734"/>
                    <a:pt x="2339" y="1713"/>
                    <a:pt x="2349" y="1690"/>
                  </a:cubicBezTo>
                  <a:cubicBezTo>
                    <a:pt x="2360" y="1665"/>
                    <a:pt x="2362" y="1641"/>
                    <a:pt x="2341" y="1622"/>
                  </a:cubicBezTo>
                  <a:cubicBezTo>
                    <a:pt x="2325" y="1606"/>
                    <a:pt x="2319" y="1588"/>
                    <a:pt x="2333" y="1564"/>
                  </a:cubicBezTo>
                  <a:cubicBezTo>
                    <a:pt x="2344" y="1536"/>
                    <a:pt x="2338" y="1514"/>
                    <a:pt x="2323" y="1495"/>
                  </a:cubicBezTo>
                  <a:cubicBezTo>
                    <a:pt x="2303" y="1467"/>
                    <a:pt x="2283" y="1438"/>
                    <a:pt x="2304" y="1390"/>
                  </a:cubicBezTo>
                  <a:cubicBezTo>
                    <a:pt x="2317" y="1368"/>
                    <a:pt x="2311" y="1350"/>
                    <a:pt x="2293" y="1335"/>
                  </a:cubicBezTo>
                  <a:cubicBezTo>
                    <a:pt x="2271" y="1313"/>
                    <a:pt x="2268" y="1289"/>
                    <a:pt x="2277" y="1263"/>
                  </a:cubicBezTo>
                  <a:cubicBezTo>
                    <a:pt x="2283" y="1232"/>
                    <a:pt x="2290" y="1202"/>
                    <a:pt x="2255" y="1172"/>
                  </a:cubicBezTo>
                  <a:cubicBezTo>
                    <a:pt x="2232" y="1151"/>
                    <a:pt x="2228" y="1127"/>
                    <a:pt x="2235" y="1101"/>
                  </a:cubicBezTo>
                  <a:cubicBezTo>
                    <a:pt x="2248" y="1063"/>
                    <a:pt x="2233" y="1047"/>
                    <a:pt x="2214" y="1032"/>
                  </a:cubicBezTo>
                  <a:cubicBezTo>
                    <a:pt x="2187" y="1015"/>
                    <a:pt x="2181" y="990"/>
                    <a:pt x="2190" y="960"/>
                  </a:cubicBezTo>
                  <a:cubicBezTo>
                    <a:pt x="2196" y="923"/>
                    <a:pt x="2190" y="891"/>
                    <a:pt x="2156" y="872"/>
                  </a:cubicBezTo>
                  <a:cubicBezTo>
                    <a:pt x="2114" y="840"/>
                    <a:pt x="2094" y="800"/>
                    <a:pt x="2102" y="749"/>
                  </a:cubicBezTo>
                  <a:cubicBezTo>
                    <a:pt x="2109" y="713"/>
                    <a:pt x="2104" y="679"/>
                    <a:pt x="2051" y="649"/>
                  </a:cubicBezTo>
                  <a:cubicBezTo>
                    <a:pt x="2011" y="623"/>
                    <a:pt x="1993" y="592"/>
                    <a:pt x="1995" y="555"/>
                  </a:cubicBezTo>
                  <a:cubicBezTo>
                    <a:pt x="1996" y="520"/>
                    <a:pt x="1991" y="485"/>
                    <a:pt x="1930" y="459"/>
                  </a:cubicBezTo>
                  <a:cubicBezTo>
                    <a:pt x="1884" y="440"/>
                    <a:pt x="1859" y="411"/>
                    <a:pt x="1858" y="369"/>
                  </a:cubicBezTo>
                  <a:cubicBezTo>
                    <a:pt x="1854" y="341"/>
                    <a:pt x="1845" y="315"/>
                    <a:pt x="1801" y="306"/>
                  </a:cubicBezTo>
                  <a:cubicBezTo>
                    <a:pt x="1755" y="290"/>
                    <a:pt x="1727" y="265"/>
                    <a:pt x="1719" y="227"/>
                  </a:cubicBezTo>
                  <a:cubicBezTo>
                    <a:pt x="1709" y="189"/>
                    <a:pt x="1682" y="168"/>
                    <a:pt x="1640" y="162"/>
                  </a:cubicBezTo>
                  <a:cubicBezTo>
                    <a:pt x="1580" y="155"/>
                    <a:pt x="1561" y="127"/>
                    <a:pt x="1546" y="97"/>
                  </a:cubicBezTo>
                  <a:cubicBezTo>
                    <a:pt x="1535" y="66"/>
                    <a:pt x="1502" y="49"/>
                    <a:pt x="1453" y="41"/>
                  </a:cubicBezTo>
                  <a:cubicBezTo>
                    <a:pt x="1364" y="4"/>
                    <a:pt x="1045" y="0"/>
                    <a:pt x="932" y="41"/>
                  </a:cubicBezTo>
                  <a:cubicBezTo>
                    <a:pt x="883" y="49"/>
                    <a:pt x="850" y="66"/>
                    <a:pt x="838" y="97"/>
                  </a:cubicBezTo>
                  <a:cubicBezTo>
                    <a:pt x="824" y="127"/>
                    <a:pt x="804" y="155"/>
                    <a:pt x="744" y="162"/>
                  </a:cubicBezTo>
                  <a:cubicBezTo>
                    <a:pt x="702" y="168"/>
                    <a:pt x="676" y="189"/>
                    <a:pt x="666" y="227"/>
                  </a:cubicBezTo>
                  <a:cubicBezTo>
                    <a:pt x="657" y="265"/>
                    <a:pt x="629" y="290"/>
                    <a:pt x="584" y="306"/>
                  </a:cubicBezTo>
                  <a:cubicBezTo>
                    <a:pt x="539" y="315"/>
                    <a:pt x="531" y="341"/>
                    <a:pt x="527" y="369"/>
                  </a:cubicBezTo>
                  <a:cubicBezTo>
                    <a:pt x="525" y="411"/>
                    <a:pt x="501" y="440"/>
                    <a:pt x="455" y="459"/>
                  </a:cubicBezTo>
                  <a:cubicBezTo>
                    <a:pt x="393" y="485"/>
                    <a:pt x="389" y="520"/>
                    <a:pt x="389" y="555"/>
                  </a:cubicBezTo>
                  <a:cubicBezTo>
                    <a:pt x="391" y="592"/>
                    <a:pt x="374" y="623"/>
                    <a:pt x="334" y="649"/>
                  </a:cubicBezTo>
                  <a:cubicBezTo>
                    <a:pt x="281" y="679"/>
                    <a:pt x="276" y="713"/>
                    <a:pt x="282" y="749"/>
                  </a:cubicBezTo>
                  <a:cubicBezTo>
                    <a:pt x="291" y="800"/>
                    <a:pt x="270" y="840"/>
                    <a:pt x="228" y="872"/>
                  </a:cubicBezTo>
                  <a:cubicBezTo>
                    <a:pt x="195" y="891"/>
                    <a:pt x="189" y="923"/>
                    <a:pt x="195" y="960"/>
                  </a:cubicBezTo>
                  <a:cubicBezTo>
                    <a:pt x="204" y="990"/>
                    <a:pt x="198" y="1015"/>
                    <a:pt x="171" y="1032"/>
                  </a:cubicBezTo>
                  <a:cubicBezTo>
                    <a:pt x="152" y="1047"/>
                    <a:pt x="137" y="1063"/>
                    <a:pt x="150" y="1101"/>
                  </a:cubicBezTo>
                  <a:cubicBezTo>
                    <a:pt x="157" y="1127"/>
                    <a:pt x="152" y="1151"/>
                    <a:pt x="130" y="1172"/>
                  </a:cubicBezTo>
                  <a:cubicBezTo>
                    <a:pt x="95" y="1202"/>
                    <a:pt x="102" y="1232"/>
                    <a:pt x="107" y="1263"/>
                  </a:cubicBezTo>
                  <a:cubicBezTo>
                    <a:pt x="116" y="1289"/>
                    <a:pt x="114" y="1313"/>
                    <a:pt x="92" y="1335"/>
                  </a:cubicBezTo>
                  <a:cubicBezTo>
                    <a:pt x="74" y="1350"/>
                    <a:pt x="67" y="1368"/>
                    <a:pt x="81" y="1390"/>
                  </a:cubicBezTo>
                  <a:cubicBezTo>
                    <a:pt x="102" y="1438"/>
                    <a:pt x="82" y="1467"/>
                    <a:pt x="62" y="1495"/>
                  </a:cubicBezTo>
                  <a:cubicBezTo>
                    <a:pt x="46" y="1514"/>
                    <a:pt x="41" y="1536"/>
                    <a:pt x="52" y="1564"/>
                  </a:cubicBezTo>
                  <a:cubicBezTo>
                    <a:pt x="66" y="1588"/>
                    <a:pt x="60" y="1606"/>
                    <a:pt x="44" y="1622"/>
                  </a:cubicBezTo>
                  <a:cubicBezTo>
                    <a:pt x="23" y="1641"/>
                    <a:pt x="24" y="1665"/>
                    <a:pt x="36" y="1690"/>
                  </a:cubicBezTo>
                  <a:cubicBezTo>
                    <a:pt x="45" y="1713"/>
                    <a:pt x="49" y="1734"/>
                    <a:pt x="29" y="1751"/>
                  </a:cubicBezTo>
                  <a:cubicBezTo>
                    <a:pt x="13" y="1773"/>
                    <a:pt x="9" y="1798"/>
                    <a:pt x="23" y="1824"/>
                  </a:cubicBezTo>
                  <a:cubicBezTo>
                    <a:pt x="42" y="1851"/>
                    <a:pt x="13" y="1899"/>
                    <a:pt x="0" y="1917"/>
                  </a:cubicBezTo>
                  <a:cubicBezTo>
                    <a:pt x="314" y="1951"/>
                    <a:pt x="2070" y="1951"/>
                    <a:pt x="2384" y="1917"/>
                  </a:cubicBezTo>
                  <a:cubicBezTo>
                    <a:pt x="2371" y="1899"/>
                    <a:pt x="2343" y="1851"/>
                    <a:pt x="2362" y="1824"/>
                  </a:cubicBez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71">
              <a:extLst>
                <a:ext uri="{FF2B5EF4-FFF2-40B4-BE49-F238E27FC236}">
                  <a16:creationId xmlns:a16="http://schemas.microsoft.com/office/drawing/2014/main" id="{09F9DF32-55FE-9771-AC47-E0AD67527E8A}"/>
                </a:ext>
              </a:extLst>
            </p:cNvPr>
            <p:cNvSpPr>
              <a:spLocks/>
            </p:cNvSpPr>
            <p:nvPr/>
          </p:nvSpPr>
          <p:spPr bwMode="auto">
            <a:xfrm>
              <a:off x="4500789" y="4595812"/>
              <a:ext cx="1109663" cy="420688"/>
            </a:xfrm>
            <a:custGeom>
              <a:avLst/>
              <a:gdLst>
                <a:gd name="T0" fmla="*/ 2331 w 2898"/>
                <a:gd name="T1" fmla="*/ 177 h 1100"/>
                <a:gd name="T2" fmla="*/ 1718 w 2898"/>
                <a:gd name="T3" fmla="*/ 0 h 1100"/>
                <a:gd name="T4" fmla="*/ 1180 w 2898"/>
                <a:gd name="T5" fmla="*/ 0 h 1100"/>
                <a:gd name="T6" fmla="*/ 567 w 2898"/>
                <a:gd name="T7" fmla="*/ 177 h 1100"/>
                <a:gd name="T8" fmla="*/ 0 w 2898"/>
                <a:gd name="T9" fmla="*/ 1100 h 1100"/>
                <a:gd name="T10" fmla="*/ 2898 w 2898"/>
                <a:gd name="T11" fmla="*/ 1100 h 1100"/>
                <a:gd name="T12" fmla="*/ 2331 w 2898"/>
                <a:gd name="T13" fmla="*/ 177 h 1100"/>
              </a:gdLst>
              <a:ahLst/>
              <a:cxnLst>
                <a:cxn ang="0">
                  <a:pos x="T0" y="T1"/>
                </a:cxn>
                <a:cxn ang="0">
                  <a:pos x="T2" y="T3"/>
                </a:cxn>
                <a:cxn ang="0">
                  <a:pos x="T4" y="T5"/>
                </a:cxn>
                <a:cxn ang="0">
                  <a:pos x="T6" y="T7"/>
                </a:cxn>
                <a:cxn ang="0">
                  <a:pos x="T8" y="T9"/>
                </a:cxn>
                <a:cxn ang="0">
                  <a:pos x="T10" y="T11"/>
                </a:cxn>
                <a:cxn ang="0">
                  <a:pos x="T12" y="T13"/>
                </a:cxn>
              </a:cxnLst>
              <a:rect l="0" t="0" r="r" b="b"/>
              <a:pathLst>
                <a:path w="2898" h="1100">
                  <a:moveTo>
                    <a:pt x="2331" y="177"/>
                  </a:moveTo>
                  <a:cubicBezTo>
                    <a:pt x="2329" y="176"/>
                    <a:pt x="1718" y="0"/>
                    <a:pt x="1718" y="0"/>
                  </a:cubicBezTo>
                  <a:cubicBezTo>
                    <a:pt x="1180" y="0"/>
                    <a:pt x="1180" y="0"/>
                    <a:pt x="1180" y="0"/>
                  </a:cubicBezTo>
                  <a:cubicBezTo>
                    <a:pt x="1180" y="0"/>
                    <a:pt x="569" y="176"/>
                    <a:pt x="567" y="177"/>
                  </a:cubicBezTo>
                  <a:cubicBezTo>
                    <a:pt x="209" y="316"/>
                    <a:pt x="171" y="760"/>
                    <a:pt x="0" y="1100"/>
                  </a:cubicBezTo>
                  <a:cubicBezTo>
                    <a:pt x="2898" y="1100"/>
                    <a:pt x="2898" y="1100"/>
                    <a:pt x="2898" y="1100"/>
                  </a:cubicBezTo>
                  <a:cubicBezTo>
                    <a:pt x="2727" y="760"/>
                    <a:pt x="2690" y="316"/>
                    <a:pt x="2331" y="177"/>
                  </a:cubicBezTo>
                  <a:close/>
                </a:path>
              </a:pathLst>
            </a:custGeom>
            <a:solidFill>
              <a:srgbClr val="C77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72">
              <a:extLst>
                <a:ext uri="{FF2B5EF4-FFF2-40B4-BE49-F238E27FC236}">
                  <a16:creationId xmlns:a16="http://schemas.microsoft.com/office/drawing/2014/main" id="{BB4F4C99-940E-7578-4ED6-2A4C2C722064}"/>
                </a:ext>
              </a:extLst>
            </p:cNvPr>
            <p:cNvSpPr>
              <a:spLocks/>
            </p:cNvSpPr>
            <p:nvPr/>
          </p:nvSpPr>
          <p:spPr bwMode="auto">
            <a:xfrm>
              <a:off x="4956402" y="4341812"/>
              <a:ext cx="200025" cy="287338"/>
            </a:xfrm>
            <a:custGeom>
              <a:avLst/>
              <a:gdLst>
                <a:gd name="T0" fmla="*/ 522 w 522"/>
                <a:gd name="T1" fmla="*/ 656 h 748"/>
                <a:gd name="T2" fmla="*/ 472 w 522"/>
                <a:gd name="T3" fmla="*/ 0 h 748"/>
                <a:gd name="T4" fmla="*/ 31 w 522"/>
                <a:gd name="T5" fmla="*/ 0 h 748"/>
                <a:gd name="T6" fmla="*/ 0 w 522"/>
                <a:gd name="T7" fmla="*/ 656 h 748"/>
                <a:gd name="T8" fmla="*/ 522 w 522"/>
                <a:gd name="T9" fmla="*/ 656 h 748"/>
              </a:gdLst>
              <a:ahLst/>
              <a:cxnLst>
                <a:cxn ang="0">
                  <a:pos x="T0" y="T1"/>
                </a:cxn>
                <a:cxn ang="0">
                  <a:pos x="T2" y="T3"/>
                </a:cxn>
                <a:cxn ang="0">
                  <a:pos x="T4" y="T5"/>
                </a:cxn>
                <a:cxn ang="0">
                  <a:pos x="T6" y="T7"/>
                </a:cxn>
                <a:cxn ang="0">
                  <a:pos x="T8" y="T9"/>
                </a:cxn>
              </a:cxnLst>
              <a:rect l="0" t="0" r="r" b="b"/>
              <a:pathLst>
                <a:path w="522" h="748">
                  <a:moveTo>
                    <a:pt x="522" y="656"/>
                  </a:moveTo>
                  <a:cubicBezTo>
                    <a:pt x="472" y="0"/>
                    <a:pt x="472" y="0"/>
                    <a:pt x="472" y="0"/>
                  </a:cubicBezTo>
                  <a:cubicBezTo>
                    <a:pt x="31" y="0"/>
                    <a:pt x="31" y="0"/>
                    <a:pt x="31" y="0"/>
                  </a:cubicBezTo>
                  <a:cubicBezTo>
                    <a:pt x="0" y="656"/>
                    <a:pt x="0" y="656"/>
                    <a:pt x="0" y="656"/>
                  </a:cubicBezTo>
                  <a:cubicBezTo>
                    <a:pt x="177" y="748"/>
                    <a:pt x="351" y="748"/>
                    <a:pt x="522" y="656"/>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73">
              <a:extLst>
                <a:ext uri="{FF2B5EF4-FFF2-40B4-BE49-F238E27FC236}">
                  <a16:creationId xmlns:a16="http://schemas.microsoft.com/office/drawing/2014/main" id="{A30C0D09-534F-0EFF-5835-050EE9990F20}"/>
                </a:ext>
              </a:extLst>
            </p:cNvPr>
            <p:cNvSpPr>
              <a:spLocks/>
            </p:cNvSpPr>
            <p:nvPr/>
          </p:nvSpPr>
          <p:spPr bwMode="auto">
            <a:xfrm>
              <a:off x="4965927" y="4341812"/>
              <a:ext cx="184150" cy="165100"/>
            </a:xfrm>
            <a:custGeom>
              <a:avLst/>
              <a:gdLst>
                <a:gd name="T0" fmla="*/ 116 w 116"/>
                <a:gd name="T1" fmla="*/ 104 h 104"/>
                <a:gd name="T2" fmla="*/ 108 w 116"/>
                <a:gd name="T3" fmla="*/ 0 h 104"/>
                <a:gd name="T4" fmla="*/ 2 w 116"/>
                <a:gd name="T5" fmla="*/ 0 h 104"/>
                <a:gd name="T6" fmla="*/ 0 w 116"/>
                <a:gd name="T7" fmla="*/ 44 h 104"/>
                <a:gd name="T8" fmla="*/ 116 w 116"/>
                <a:gd name="T9" fmla="*/ 104 h 104"/>
              </a:gdLst>
              <a:ahLst/>
              <a:cxnLst>
                <a:cxn ang="0">
                  <a:pos x="T0" y="T1"/>
                </a:cxn>
                <a:cxn ang="0">
                  <a:pos x="T2" y="T3"/>
                </a:cxn>
                <a:cxn ang="0">
                  <a:pos x="T4" y="T5"/>
                </a:cxn>
                <a:cxn ang="0">
                  <a:pos x="T6" y="T7"/>
                </a:cxn>
                <a:cxn ang="0">
                  <a:pos x="T8" y="T9"/>
                </a:cxn>
              </a:cxnLst>
              <a:rect l="0" t="0" r="r" b="b"/>
              <a:pathLst>
                <a:path w="116" h="104">
                  <a:moveTo>
                    <a:pt x="116" y="104"/>
                  </a:moveTo>
                  <a:lnTo>
                    <a:pt x="108" y="0"/>
                  </a:lnTo>
                  <a:lnTo>
                    <a:pt x="2" y="0"/>
                  </a:lnTo>
                  <a:lnTo>
                    <a:pt x="0" y="44"/>
                  </a:lnTo>
                  <a:lnTo>
                    <a:pt x="116" y="104"/>
                  </a:ln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74">
              <a:extLst>
                <a:ext uri="{FF2B5EF4-FFF2-40B4-BE49-F238E27FC236}">
                  <a16:creationId xmlns:a16="http://schemas.microsoft.com/office/drawing/2014/main" id="{D17411E4-11D3-13C7-5898-FA343C5E514A}"/>
                </a:ext>
              </a:extLst>
            </p:cNvPr>
            <p:cNvSpPr>
              <a:spLocks/>
            </p:cNvSpPr>
            <p:nvPr/>
          </p:nvSpPr>
          <p:spPr bwMode="auto">
            <a:xfrm>
              <a:off x="4905602" y="3994150"/>
              <a:ext cx="301625" cy="411163"/>
            </a:xfrm>
            <a:custGeom>
              <a:avLst/>
              <a:gdLst>
                <a:gd name="T0" fmla="*/ 504 w 789"/>
                <a:gd name="T1" fmla="*/ 0 h 1076"/>
                <a:gd name="T2" fmla="*/ 398 w 789"/>
                <a:gd name="T3" fmla="*/ 0 h 1076"/>
                <a:gd name="T4" fmla="*/ 397 w 789"/>
                <a:gd name="T5" fmla="*/ 0 h 1076"/>
                <a:gd name="T6" fmla="*/ 397 w 789"/>
                <a:gd name="T7" fmla="*/ 0 h 1076"/>
                <a:gd name="T8" fmla="*/ 395 w 789"/>
                <a:gd name="T9" fmla="*/ 0 h 1076"/>
                <a:gd name="T10" fmla="*/ 392 w 789"/>
                <a:gd name="T11" fmla="*/ 0 h 1076"/>
                <a:gd name="T12" fmla="*/ 392 w 789"/>
                <a:gd name="T13" fmla="*/ 0 h 1076"/>
                <a:gd name="T14" fmla="*/ 391 w 789"/>
                <a:gd name="T15" fmla="*/ 0 h 1076"/>
                <a:gd name="T16" fmla="*/ 285 w 789"/>
                <a:gd name="T17" fmla="*/ 0 h 1076"/>
                <a:gd name="T18" fmla="*/ 0 w 789"/>
                <a:gd name="T19" fmla="*/ 296 h 1076"/>
                <a:gd name="T20" fmla="*/ 102 w 789"/>
                <a:gd name="T21" fmla="*/ 902 h 1076"/>
                <a:gd name="T22" fmla="*/ 386 w 789"/>
                <a:gd name="T23" fmla="*/ 1076 h 1076"/>
                <a:gd name="T24" fmla="*/ 403 w 789"/>
                <a:gd name="T25" fmla="*/ 1076 h 1076"/>
                <a:gd name="T26" fmla="*/ 687 w 789"/>
                <a:gd name="T27" fmla="*/ 902 h 1076"/>
                <a:gd name="T28" fmla="*/ 789 w 789"/>
                <a:gd name="T29" fmla="*/ 296 h 1076"/>
                <a:gd name="T30" fmla="*/ 504 w 789"/>
                <a:gd name="T31"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9" h="1076">
                  <a:moveTo>
                    <a:pt x="504" y="0"/>
                  </a:moveTo>
                  <a:cubicBezTo>
                    <a:pt x="466" y="0"/>
                    <a:pt x="431" y="0"/>
                    <a:pt x="398" y="0"/>
                  </a:cubicBezTo>
                  <a:cubicBezTo>
                    <a:pt x="398" y="0"/>
                    <a:pt x="398" y="0"/>
                    <a:pt x="397" y="0"/>
                  </a:cubicBezTo>
                  <a:cubicBezTo>
                    <a:pt x="397" y="0"/>
                    <a:pt x="397" y="0"/>
                    <a:pt x="397" y="0"/>
                  </a:cubicBezTo>
                  <a:cubicBezTo>
                    <a:pt x="396" y="0"/>
                    <a:pt x="395" y="0"/>
                    <a:pt x="395" y="0"/>
                  </a:cubicBezTo>
                  <a:cubicBezTo>
                    <a:pt x="394" y="0"/>
                    <a:pt x="393" y="0"/>
                    <a:pt x="392" y="0"/>
                  </a:cubicBezTo>
                  <a:cubicBezTo>
                    <a:pt x="392" y="0"/>
                    <a:pt x="392" y="0"/>
                    <a:pt x="392" y="0"/>
                  </a:cubicBezTo>
                  <a:cubicBezTo>
                    <a:pt x="392" y="0"/>
                    <a:pt x="391" y="0"/>
                    <a:pt x="391" y="0"/>
                  </a:cubicBezTo>
                  <a:cubicBezTo>
                    <a:pt x="358" y="0"/>
                    <a:pt x="323" y="0"/>
                    <a:pt x="285" y="0"/>
                  </a:cubicBezTo>
                  <a:cubicBezTo>
                    <a:pt x="167" y="7"/>
                    <a:pt x="0" y="84"/>
                    <a:pt x="0" y="296"/>
                  </a:cubicBezTo>
                  <a:cubicBezTo>
                    <a:pt x="0" y="428"/>
                    <a:pt x="52" y="843"/>
                    <a:pt x="102" y="902"/>
                  </a:cubicBezTo>
                  <a:cubicBezTo>
                    <a:pt x="176" y="1002"/>
                    <a:pt x="323" y="1073"/>
                    <a:pt x="386" y="1076"/>
                  </a:cubicBezTo>
                  <a:cubicBezTo>
                    <a:pt x="403" y="1076"/>
                    <a:pt x="403" y="1076"/>
                    <a:pt x="403" y="1076"/>
                  </a:cubicBezTo>
                  <a:cubicBezTo>
                    <a:pt x="466" y="1073"/>
                    <a:pt x="613" y="1002"/>
                    <a:pt x="687" y="902"/>
                  </a:cubicBezTo>
                  <a:cubicBezTo>
                    <a:pt x="737" y="843"/>
                    <a:pt x="789" y="428"/>
                    <a:pt x="789" y="296"/>
                  </a:cubicBezTo>
                  <a:cubicBezTo>
                    <a:pt x="789" y="84"/>
                    <a:pt x="622" y="7"/>
                    <a:pt x="504" y="0"/>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75">
              <a:extLst>
                <a:ext uri="{FF2B5EF4-FFF2-40B4-BE49-F238E27FC236}">
                  <a16:creationId xmlns:a16="http://schemas.microsoft.com/office/drawing/2014/main" id="{808F9FB6-292B-6AC5-16B9-29B4709AC6FB}"/>
                </a:ext>
              </a:extLst>
            </p:cNvPr>
            <p:cNvSpPr>
              <a:spLocks/>
            </p:cNvSpPr>
            <p:nvPr/>
          </p:nvSpPr>
          <p:spPr bwMode="auto">
            <a:xfrm>
              <a:off x="4977039" y="3994150"/>
              <a:ext cx="260350" cy="309563"/>
            </a:xfrm>
            <a:custGeom>
              <a:avLst/>
              <a:gdLst>
                <a:gd name="T0" fmla="*/ 604 w 679"/>
                <a:gd name="T1" fmla="*/ 235 h 808"/>
                <a:gd name="T2" fmla="*/ 481 w 679"/>
                <a:gd name="T3" fmla="*/ 50 h 808"/>
                <a:gd name="T4" fmla="*/ 324 w 679"/>
                <a:gd name="T5" fmla="*/ 0 h 808"/>
                <a:gd name="T6" fmla="*/ 218 w 679"/>
                <a:gd name="T7" fmla="*/ 0 h 808"/>
                <a:gd name="T8" fmla="*/ 217 w 679"/>
                <a:gd name="T9" fmla="*/ 0 h 808"/>
                <a:gd name="T10" fmla="*/ 217 w 679"/>
                <a:gd name="T11" fmla="*/ 0 h 808"/>
                <a:gd name="T12" fmla="*/ 215 w 679"/>
                <a:gd name="T13" fmla="*/ 0 h 808"/>
                <a:gd name="T14" fmla="*/ 212 w 679"/>
                <a:gd name="T15" fmla="*/ 0 h 808"/>
                <a:gd name="T16" fmla="*/ 212 w 679"/>
                <a:gd name="T17" fmla="*/ 0 h 808"/>
                <a:gd name="T18" fmla="*/ 211 w 679"/>
                <a:gd name="T19" fmla="*/ 0 h 808"/>
                <a:gd name="T20" fmla="*/ 106 w 679"/>
                <a:gd name="T21" fmla="*/ 0 h 808"/>
                <a:gd name="T22" fmla="*/ 33 w 679"/>
                <a:gd name="T23" fmla="*/ 13 h 808"/>
                <a:gd name="T24" fmla="*/ 0 w 679"/>
                <a:gd name="T25" fmla="*/ 61 h 808"/>
                <a:gd name="T26" fmla="*/ 35 w 679"/>
                <a:gd name="T27" fmla="*/ 135 h 808"/>
                <a:gd name="T28" fmla="*/ 88 w 679"/>
                <a:gd name="T29" fmla="*/ 179 h 808"/>
                <a:gd name="T30" fmla="*/ 177 w 679"/>
                <a:gd name="T31" fmla="*/ 208 h 808"/>
                <a:gd name="T32" fmla="*/ 220 w 679"/>
                <a:gd name="T33" fmla="*/ 248 h 808"/>
                <a:gd name="T34" fmla="*/ 290 w 679"/>
                <a:gd name="T35" fmla="*/ 318 h 808"/>
                <a:gd name="T36" fmla="*/ 358 w 679"/>
                <a:gd name="T37" fmla="*/ 396 h 808"/>
                <a:gd name="T38" fmla="*/ 399 w 679"/>
                <a:gd name="T39" fmla="*/ 448 h 808"/>
                <a:gd name="T40" fmla="*/ 474 w 679"/>
                <a:gd name="T41" fmla="*/ 554 h 808"/>
                <a:gd name="T42" fmla="*/ 527 w 679"/>
                <a:gd name="T43" fmla="*/ 650 h 808"/>
                <a:gd name="T44" fmla="*/ 609 w 679"/>
                <a:gd name="T45" fmla="*/ 296 h 808"/>
                <a:gd name="T46" fmla="*/ 604 w 679"/>
                <a:gd name="T47" fmla="*/ 235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9" h="808">
                  <a:moveTo>
                    <a:pt x="604" y="235"/>
                  </a:moveTo>
                  <a:cubicBezTo>
                    <a:pt x="567" y="170"/>
                    <a:pt x="527" y="108"/>
                    <a:pt x="481" y="50"/>
                  </a:cubicBezTo>
                  <a:cubicBezTo>
                    <a:pt x="430" y="18"/>
                    <a:pt x="373" y="3"/>
                    <a:pt x="324" y="0"/>
                  </a:cubicBezTo>
                  <a:cubicBezTo>
                    <a:pt x="286" y="0"/>
                    <a:pt x="251" y="0"/>
                    <a:pt x="218" y="0"/>
                  </a:cubicBezTo>
                  <a:cubicBezTo>
                    <a:pt x="218" y="0"/>
                    <a:pt x="218" y="0"/>
                    <a:pt x="217" y="0"/>
                  </a:cubicBezTo>
                  <a:cubicBezTo>
                    <a:pt x="217" y="0"/>
                    <a:pt x="217" y="0"/>
                    <a:pt x="217" y="0"/>
                  </a:cubicBezTo>
                  <a:cubicBezTo>
                    <a:pt x="217" y="0"/>
                    <a:pt x="216" y="0"/>
                    <a:pt x="215" y="0"/>
                  </a:cubicBezTo>
                  <a:cubicBezTo>
                    <a:pt x="214" y="0"/>
                    <a:pt x="213" y="0"/>
                    <a:pt x="212" y="0"/>
                  </a:cubicBezTo>
                  <a:cubicBezTo>
                    <a:pt x="212" y="0"/>
                    <a:pt x="212" y="0"/>
                    <a:pt x="212" y="0"/>
                  </a:cubicBezTo>
                  <a:cubicBezTo>
                    <a:pt x="212" y="0"/>
                    <a:pt x="211" y="0"/>
                    <a:pt x="211" y="0"/>
                  </a:cubicBezTo>
                  <a:cubicBezTo>
                    <a:pt x="178" y="0"/>
                    <a:pt x="143" y="0"/>
                    <a:pt x="106" y="0"/>
                  </a:cubicBezTo>
                  <a:cubicBezTo>
                    <a:pt x="83" y="2"/>
                    <a:pt x="58" y="6"/>
                    <a:pt x="33" y="13"/>
                  </a:cubicBezTo>
                  <a:cubicBezTo>
                    <a:pt x="22" y="28"/>
                    <a:pt x="12" y="44"/>
                    <a:pt x="0" y="61"/>
                  </a:cubicBezTo>
                  <a:cubicBezTo>
                    <a:pt x="31" y="58"/>
                    <a:pt x="26" y="109"/>
                    <a:pt x="35" y="135"/>
                  </a:cubicBezTo>
                  <a:cubicBezTo>
                    <a:pt x="42" y="163"/>
                    <a:pt x="59" y="178"/>
                    <a:pt x="88" y="179"/>
                  </a:cubicBezTo>
                  <a:cubicBezTo>
                    <a:pt x="125" y="178"/>
                    <a:pt x="166" y="170"/>
                    <a:pt x="177" y="208"/>
                  </a:cubicBezTo>
                  <a:cubicBezTo>
                    <a:pt x="183" y="228"/>
                    <a:pt x="193" y="244"/>
                    <a:pt x="220" y="248"/>
                  </a:cubicBezTo>
                  <a:cubicBezTo>
                    <a:pt x="267" y="248"/>
                    <a:pt x="281" y="281"/>
                    <a:pt x="290" y="318"/>
                  </a:cubicBezTo>
                  <a:cubicBezTo>
                    <a:pt x="301" y="355"/>
                    <a:pt x="319" y="386"/>
                    <a:pt x="358" y="396"/>
                  </a:cubicBezTo>
                  <a:cubicBezTo>
                    <a:pt x="383" y="398"/>
                    <a:pt x="396" y="416"/>
                    <a:pt x="399" y="448"/>
                  </a:cubicBezTo>
                  <a:cubicBezTo>
                    <a:pt x="406" y="508"/>
                    <a:pt x="439" y="532"/>
                    <a:pt x="474" y="554"/>
                  </a:cubicBezTo>
                  <a:cubicBezTo>
                    <a:pt x="493" y="584"/>
                    <a:pt x="510" y="616"/>
                    <a:pt x="527" y="650"/>
                  </a:cubicBezTo>
                  <a:cubicBezTo>
                    <a:pt x="633" y="808"/>
                    <a:pt x="679" y="476"/>
                    <a:pt x="609" y="296"/>
                  </a:cubicBezTo>
                  <a:cubicBezTo>
                    <a:pt x="609" y="274"/>
                    <a:pt x="607" y="254"/>
                    <a:pt x="604" y="235"/>
                  </a:cubicBezTo>
                  <a:close/>
                </a:path>
              </a:pathLst>
            </a:custGeom>
            <a:solidFill>
              <a:srgbClr val="663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76">
              <a:extLst>
                <a:ext uri="{FF2B5EF4-FFF2-40B4-BE49-F238E27FC236}">
                  <a16:creationId xmlns:a16="http://schemas.microsoft.com/office/drawing/2014/main" id="{58A3E80F-38B0-5212-A024-A532D14A4E8C}"/>
                </a:ext>
              </a:extLst>
            </p:cNvPr>
            <p:cNvSpPr>
              <a:spLocks/>
            </p:cNvSpPr>
            <p:nvPr/>
          </p:nvSpPr>
          <p:spPr bwMode="auto">
            <a:xfrm>
              <a:off x="4781777" y="3933825"/>
              <a:ext cx="531813" cy="400050"/>
            </a:xfrm>
            <a:custGeom>
              <a:avLst/>
              <a:gdLst>
                <a:gd name="T0" fmla="*/ 1389 w 1389"/>
                <a:gd name="T1" fmla="*/ 1043 h 1043"/>
                <a:gd name="T2" fmla="*/ 997 w 1389"/>
                <a:gd name="T3" fmla="*/ 165 h 1043"/>
                <a:gd name="T4" fmla="*/ 388 w 1389"/>
                <a:gd name="T5" fmla="*/ 149 h 1043"/>
                <a:gd name="T6" fmla="*/ 0 w 1389"/>
                <a:gd name="T7" fmla="*/ 851 h 1043"/>
                <a:gd name="T8" fmla="*/ 306 w 1389"/>
                <a:gd name="T9" fmla="*/ 851 h 1043"/>
                <a:gd name="T10" fmla="*/ 315 w 1389"/>
                <a:gd name="T11" fmla="*/ 813 h 1043"/>
                <a:gd name="T12" fmla="*/ 304 w 1389"/>
                <a:gd name="T13" fmla="*/ 697 h 1043"/>
                <a:gd name="T14" fmla="*/ 344 w 1389"/>
                <a:gd name="T15" fmla="*/ 608 h 1043"/>
                <a:gd name="T16" fmla="*/ 404 w 1389"/>
                <a:gd name="T17" fmla="*/ 508 h 1043"/>
                <a:gd name="T18" fmla="*/ 438 w 1389"/>
                <a:gd name="T19" fmla="*/ 459 h 1043"/>
                <a:gd name="T20" fmla="*/ 496 w 1389"/>
                <a:gd name="T21" fmla="*/ 385 h 1043"/>
                <a:gd name="T22" fmla="*/ 557 w 1389"/>
                <a:gd name="T23" fmla="*/ 316 h 1043"/>
                <a:gd name="T24" fmla="*/ 594 w 1389"/>
                <a:gd name="T25" fmla="*/ 277 h 1043"/>
                <a:gd name="T26" fmla="*/ 655 w 1389"/>
                <a:gd name="T27" fmla="*/ 217 h 1043"/>
                <a:gd name="T28" fmla="*/ 671 w 1389"/>
                <a:gd name="T29" fmla="*/ 213 h 1043"/>
                <a:gd name="T30" fmla="*/ 717 w 1389"/>
                <a:gd name="T31" fmla="*/ 254 h 1043"/>
                <a:gd name="T32" fmla="*/ 778 w 1389"/>
                <a:gd name="T33" fmla="*/ 323 h 1043"/>
                <a:gd name="T34" fmla="*/ 815 w 1389"/>
                <a:gd name="T35" fmla="*/ 368 h 1043"/>
                <a:gd name="T36" fmla="*/ 876 w 1389"/>
                <a:gd name="T37" fmla="*/ 447 h 1043"/>
                <a:gd name="T38" fmla="*/ 933 w 1389"/>
                <a:gd name="T39" fmla="*/ 533 h 1043"/>
                <a:gd name="T40" fmla="*/ 968 w 1389"/>
                <a:gd name="T41" fmla="*/ 590 h 1043"/>
                <a:gd name="T42" fmla="*/ 1028 w 1389"/>
                <a:gd name="T43" fmla="*/ 704 h 1043"/>
                <a:gd name="T44" fmla="*/ 1068 w 1389"/>
                <a:gd name="T45" fmla="*/ 807 h 1043"/>
                <a:gd name="T46" fmla="*/ 1057 w 1389"/>
                <a:gd name="T47" fmla="*/ 941 h 1043"/>
                <a:gd name="T48" fmla="*/ 1055 w 1389"/>
                <a:gd name="T49" fmla="*/ 1043 h 1043"/>
                <a:gd name="T50" fmla="*/ 1389 w 1389"/>
                <a:gd name="T51"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9" h="1043">
                  <a:moveTo>
                    <a:pt x="1389" y="1043"/>
                  </a:moveTo>
                  <a:cubicBezTo>
                    <a:pt x="1300" y="675"/>
                    <a:pt x="1220" y="335"/>
                    <a:pt x="997" y="165"/>
                  </a:cubicBezTo>
                  <a:cubicBezTo>
                    <a:pt x="741" y="0"/>
                    <a:pt x="617" y="53"/>
                    <a:pt x="388" y="149"/>
                  </a:cubicBezTo>
                  <a:cubicBezTo>
                    <a:pt x="190" y="322"/>
                    <a:pt x="78" y="575"/>
                    <a:pt x="0" y="851"/>
                  </a:cubicBezTo>
                  <a:cubicBezTo>
                    <a:pt x="306" y="851"/>
                    <a:pt x="306" y="851"/>
                    <a:pt x="306" y="851"/>
                  </a:cubicBezTo>
                  <a:cubicBezTo>
                    <a:pt x="307" y="839"/>
                    <a:pt x="310" y="825"/>
                    <a:pt x="315" y="813"/>
                  </a:cubicBezTo>
                  <a:cubicBezTo>
                    <a:pt x="310" y="771"/>
                    <a:pt x="306" y="732"/>
                    <a:pt x="304" y="697"/>
                  </a:cubicBezTo>
                  <a:cubicBezTo>
                    <a:pt x="316" y="666"/>
                    <a:pt x="329" y="636"/>
                    <a:pt x="344" y="608"/>
                  </a:cubicBezTo>
                  <a:cubicBezTo>
                    <a:pt x="376" y="585"/>
                    <a:pt x="406" y="561"/>
                    <a:pt x="404" y="508"/>
                  </a:cubicBezTo>
                  <a:cubicBezTo>
                    <a:pt x="403" y="480"/>
                    <a:pt x="414" y="463"/>
                    <a:pt x="438" y="459"/>
                  </a:cubicBezTo>
                  <a:cubicBezTo>
                    <a:pt x="476" y="446"/>
                    <a:pt x="489" y="418"/>
                    <a:pt x="496" y="385"/>
                  </a:cubicBezTo>
                  <a:cubicBezTo>
                    <a:pt x="500" y="351"/>
                    <a:pt x="510" y="321"/>
                    <a:pt x="557" y="316"/>
                  </a:cubicBezTo>
                  <a:cubicBezTo>
                    <a:pt x="582" y="310"/>
                    <a:pt x="591" y="295"/>
                    <a:pt x="594" y="277"/>
                  </a:cubicBezTo>
                  <a:cubicBezTo>
                    <a:pt x="600" y="243"/>
                    <a:pt x="618" y="221"/>
                    <a:pt x="655" y="217"/>
                  </a:cubicBezTo>
                  <a:cubicBezTo>
                    <a:pt x="661" y="216"/>
                    <a:pt x="667" y="214"/>
                    <a:pt x="671" y="213"/>
                  </a:cubicBezTo>
                  <a:cubicBezTo>
                    <a:pt x="676" y="236"/>
                    <a:pt x="691" y="250"/>
                    <a:pt x="717" y="254"/>
                  </a:cubicBezTo>
                  <a:cubicBezTo>
                    <a:pt x="754" y="258"/>
                    <a:pt x="772" y="284"/>
                    <a:pt x="778" y="323"/>
                  </a:cubicBezTo>
                  <a:cubicBezTo>
                    <a:pt x="781" y="344"/>
                    <a:pt x="789" y="361"/>
                    <a:pt x="815" y="368"/>
                  </a:cubicBezTo>
                  <a:cubicBezTo>
                    <a:pt x="862" y="374"/>
                    <a:pt x="872" y="409"/>
                    <a:pt x="876" y="447"/>
                  </a:cubicBezTo>
                  <a:cubicBezTo>
                    <a:pt x="882" y="485"/>
                    <a:pt x="896" y="518"/>
                    <a:pt x="933" y="533"/>
                  </a:cubicBezTo>
                  <a:cubicBezTo>
                    <a:pt x="958" y="538"/>
                    <a:pt x="969" y="558"/>
                    <a:pt x="968" y="590"/>
                  </a:cubicBezTo>
                  <a:cubicBezTo>
                    <a:pt x="966" y="650"/>
                    <a:pt x="996" y="678"/>
                    <a:pt x="1028" y="704"/>
                  </a:cubicBezTo>
                  <a:cubicBezTo>
                    <a:pt x="1043" y="737"/>
                    <a:pt x="1056" y="771"/>
                    <a:pt x="1068" y="807"/>
                  </a:cubicBezTo>
                  <a:cubicBezTo>
                    <a:pt x="1066" y="847"/>
                    <a:pt x="1062" y="893"/>
                    <a:pt x="1057" y="941"/>
                  </a:cubicBezTo>
                  <a:cubicBezTo>
                    <a:pt x="1068" y="975"/>
                    <a:pt x="1071" y="1011"/>
                    <a:pt x="1055" y="1043"/>
                  </a:cubicBezTo>
                  <a:lnTo>
                    <a:pt x="1389" y="1043"/>
                  </a:lnTo>
                  <a:close/>
                </a:path>
              </a:pathLst>
            </a:custGeom>
            <a:solidFill>
              <a:srgbClr val="2E2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77">
              <a:extLst>
                <a:ext uri="{FF2B5EF4-FFF2-40B4-BE49-F238E27FC236}">
                  <a16:creationId xmlns:a16="http://schemas.microsoft.com/office/drawing/2014/main" id="{DB7BB2D8-F32A-7930-3663-2EC9320A96DC}"/>
                </a:ext>
              </a:extLst>
            </p:cNvPr>
            <p:cNvSpPr>
              <a:spLocks/>
            </p:cNvSpPr>
            <p:nvPr/>
          </p:nvSpPr>
          <p:spPr bwMode="auto">
            <a:xfrm>
              <a:off x="4851627" y="4138612"/>
              <a:ext cx="90488" cy="111125"/>
            </a:xfrm>
            <a:custGeom>
              <a:avLst/>
              <a:gdLst>
                <a:gd name="T0" fmla="*/ 54 w 237"/>
                <a:gd name="T1" fmla="*/ 24 h 291"/>
                <a:gd name="T2" fmla="*/ 36 w 237"/>
                <a:gd name="T3" fmla="*/ 189 h 291"/>
                <a:gd name="T4" fmla="*/ 183 w 237"/>
                <a:gd name="T5" fmla="*/ 267 h 291"/>
                <a:gd name="T6" fmla="*/ 202 w 237"/>
                <a:gd name="T7" fmla="*/ 102 h 291"/>
                <a:gd name="T8" fmla="*/ 54 w 237"/>
                <a:gd name="T9" fmla="*/ 24 h 291"/>
              </a:gdLst>
              <a:ahLst/>
              <a:cxnLst>
                <a:cxn ang="0">
                  <a:pos x="T0" y="T1"/>
                </a:cxn>
                <a:cxn ang="0">
                  <a:pos x="T2" y="T3"/>
                </a:cxn>
                <a:cxn ang="0">
                  <a:pos x="T4" y="T5"/>
                </a:cxn>
                <a:cxn ang="0">
                  <a:pos x="T6" y="T7"/>
                </a:cxn>
                <a:cxn ang="0">
                  <a:pos x="T8" y="T9"/>
                </a:cxn>
              </a:cxnLst>
              <a:rect l="0" t="0" r="r" b="b"/>
              <a:pathLst>
                <a:path w="237" h="291">
                  <a:moveTo>
                    <a:pt x="54" y="24"/>
                  </a:moveTo>
                  <a:cubicBezTo>
                    <a:pt x="8" y="48"/>
                    <a:pt x="0" y="122"/>
                    <a:pt x="36" y="189"/>
                  </a:cubicBezTo>
                  <a:cubicBezTo>
                    <a:pt x="71" y="256"/>
                    <a:pt x="137" y="291"/>
                    <a:pt x="183" y="267"/>
                  </a:cubicBezTo>
                  <a:cubicBezTo>
                    <a:pt x="229" y="243"/>
                    <a:pt x="237" y="169"/>
                    <a:pt x="202" y="102"/>
                  </a:cubicBezTo>
                  <a:cubicBezTo>
                    <a:pt x="166" y="35"/>
                    <a:pt x="100" y="0"/>
                    <a:pt x="54" y="24"/>
                  </a:cubicBezTo>
                  <a:close/>
                </a:path>
              </a:pathLst>
            </a:custGeom>
            <a:solidFill>
              <a:srgbClr val="9151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8">
              <a:extLst>
                <a:ext uri="{FF2B5EF4-FFF2-40B4-BE49-F238E27FC236}">
                  <a16:creationId xmlns:a16="http://schemas.microsoft.com/office/drawing/2014/main" id="{6125F374-9E34-25CF-CA98-DE286F55314B}"/>
                </a:ext>
              </a:extLst>
            </p:cNvPr>
            <p:cNvSpPr>
              <a:spLocks/>
            </p:cNvSpPr>
            <p:nvPr/>
          </p:nvSpPr>
          <p:spPr bwMode="auto">
            <a:xfrm>
              <a:off x="4880202" y="4229100"/>
              <a:ext cx="49213" cy="82550"/>
            </a:xfrm>
            <a:custGeom>
              <a:avLst/>
              <a:gdLst>
                <a:gd name="T0" fmla="*/ 128 w 128"/>
                <a:gd name="T1" fmla="*/ 154 h 216"/>
                <a:gd name="T2" fmla="*/ 66 w 128"/>
                <a:gd name="T3" fmla="*/ 216 h 216"/>
                <a:gd name="T4" fmla="*/ 62 w 128"/>
                <a:gd name="T5" fmla="*/ 216 h 216"/>
                <a:gd name="T6" fmla="*/ 0 w 128"/>
                <a:gd name="T7" fmla="*/ 154 h 216"/>
                <a:gd name="T8" fmla="*/ 0 w 128"/>
                <a:gd name="T9" fmla="*/ 62 h 216"/>
                <a:gd name="T10" fmla="*/ 62 w 128"/>
                <a:gd name="T11" fmla="*/ 0 h 216"/>
                <a:gd name="T12" fmla="*/ 66 w 128"/>
                <a:gd name="T13" fmla="*/ 0 h 216"/>
                <a:gd name="T14" fmla="*/ 128 w 128"/>
                <a:gd name="T15" fmla="*/ 62 h 216"/>
                <a:gd name="T16" fmla="*/ 128 w 128"/>
                <a:gd name="T17"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16">
                  <a:moveTo>
                    <a:pt x="128" y="154"/>
                  </a:moveTo>
                  <a:cubicBezTo>
                    <a:pt x="128" y="188"/>
                    <a:pt x="100" y="216"/>
                    <a:pt x="66" y="216"/>
                  </a:cubicBezTo>
                  <a:cubicBezTo>
                    <a:pt x="62" y="216"/>
                    <a:pt x="62" y="216"/>
                    <a:pt x="62" y="216"/>
                  </a:cubicBezTo>
                  <a:cubicBezTo>
                    <a:pt x="28" y="216"/>
                    <a:pt x="0" y="188"/>
                    <a:pt x="0" y="154"/>
                  </a:cubicBezTo>
                  <a:cubicBezTo>
                    <a:pt x="0" y="62"/>
                    <a:pt x="0" y="62"/>
                    <a:pt x="0" y="62"/>
                  </a:cubicBezTo>
                  <a:cubicBezTo>
                    <a:pt x="0" y="28"/>
                    <a:pt x="28" y="0"/>
                    <a:pt x="62" y="0"/>
                  </a:cubicBezTo>
                  <a:cubicBezTo>
                    <a:pt x="66" y="0"/>
                    <a:pt x="66" y="0"/>
                    <a:pt x="66" y="0"/>
                  </a:cubicBezTo>
                  <a:cubicBezTo>
                    <a:pt x="100" y="0"/>
                    <a:pt x="128" y="28"/>
                    <a:pt x="128" y="62"/>
                  </a:cubicBezTo>
                  <a:lnTo>
                    <a:pt x="128" y="154"/>
                  </a:lnTo>
                  <a:close/>
                </a:path>
              </a:pathLst>
            </a:custGeom>
            <a:solidFill>
              <a:srgbClr val="F59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515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DCEA-6543-9208-ECAF-B507F5516B44}"/>
              </a:ext>
            </a:extLst>
          </p:cNvPr>
          <p:cNvSpPr>
            <a:spLocks noGrp="1"/>
          </p:cNvSpPr>
          <p:nvPr>
            <p:ph type="title"/>
          </p:nvPr>
        </p:nvSpPr>
        <p:spPr/>
        <p:txBody>
          <a:bodyPr/>
          <a:lstStyle/>
          <a:p>
            <a:r>
              <a:rPr lang="en-CA" dirty="0"/>
              <a:t>Questions</a:t>
            </a:r>
          </a:p>
        </p:txBody>
      </p:sp>
      <p:sp>
        <p:nvSpPr>
          <p:cNvPr id="4" name="Content Placeholder 2">
            <a:extLst>
              <a:ext uri="{FF2B5EF4-FFF2-40B4-BE49-F238E27FC236}">
                <a16:creationId xmlns:a16="http://schemas.microsoft.com/office/drawing/2014/main" id="{005EE853-63DC-0CA5-1104-C5F50D93FCAE}"/>
              </a:ext>
            </a:extLst>
          </p:cNvPr>
          <p:cNvSpPr txBox="1">
            <a:spLocks/>
          </p:cNvSpPr>
          <p:nvPr/>
        </p:nvSpPr>
        <p:spPr>
          <a:xfrm>
            <a:off x="838200" y="1825625"/>
            <a:ext cx="10515600" cy="476023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What is an example of a way to initiate the conversation with Cassandra using empathic, patient-centric and unbiased language</a:t>
            </a:r>
            <a:r>
              <a:rPr lang="en-US" sz="1050" dirty="0">
                <a:latin typeface="Arial" panose="020B0604020202020204" pitchFamily="34" charset="0"/>
                <a:ea typeface="Calibri" panose="020F0502020204030204" pitchFamily="34" charset="0"/>
                <a:cs typeface="Times New Roman" panose="02020603050405020304" pitchFamily="18" charset="0"/>
              </a:rPr>
              <a:t>?</a:t>
            </a:r>
            <a:endParaRPr lang="en-US"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a:ea typeface="Calibri" panose="020F0502020204030204" pitchFamily="34" charset="0"/>
                <a:cs typeface="Times New Roman"/>
              </a:rPr>
              <a:t>“Cassandra, you’re at risk for heart attack or stroke if you don’t lose weight”</a:t>
            </a: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“You should stop night-time eating”</a:t>
            </a:r>
          </a:p>
          <a:p>
            <a:pPr lvl="1">
              <a:lnSpc>
                <a:spcPct val="107000"/>
              </a:lnSpc>
              <a:spcBef>
                <a:spcPts val="0"/>
              </a:spcBef>
              <a:buAutoNum type="alphaLcPeriod"/>
            </a:pPr>
            <a:r>
              <a:rPr lang="en-US" sz="1050" dirty="0">
                <a:latin typeface="Arial"/>
                <a:ea typeface="Calibri" panose="020F0502020204030204" pitchFamily="34" charset="0"/>
                <a:cs typeface="Times New Roman"/>
              </a:rPr>
              <a:t>"Cassandra, it sounds like your back pain may be related to your weight.  Do you mind if we discuss your health and weight?"</a:t>
            </a:r>
          </a:p>
          <a:p>
            <a:pPr lvl="1">
              <a:lnSpc>
                <a:spcPct val="107000"/>
              </a:lnSpc>
              <a:spcBef>
                <a:spcPts val="0"/>
              </a:spcBef>
              <a:buFont typeface="+mj-lt"/>
              <a:buAutoNum type="alphaLcPeriod"/>
            </a:pPr>
            <a:r>
              <a:rPr lang="en-US" sz="1050" dirty="0">
                <a:effectLst/>
                <a:latin typeface="Arial"/>
                <a:ea typeface="Calibri" panose="020F0502020204030204" pitchFamily="34" charset="0"/>
                <a:cs typeface="Times New Roman"/>
              </a:rPr>
              <a:t>“Your hypertension and back pain will only get worse if you don’t </a:t>
            </a:r>
            <a:r>
              <a:rPr lang="en-US" sz="1050" dirty="0">
                <a:latin typeface="Arial"/>
                <a:ea typeface="Calibri" panose="020F0502020204030204" pitchFamily="34" charset="0"/>
                <a:cs typeface="Times New Roman"/>
              </a:rPr>
              <a:t>do something about it.”</a:t>
            </a:r>
            <a:endParaRPr lang="en-US" sz="1050" dirty="0">
              <a:effectLst/>
              <a:latin typeface="Arial"/>
              <a:ea typeface="Calibri" panose="020F0502020204030204" pitchFamily="34" charset="0"/>
              <a:cs typeface="Times New Roman"/>
            </a:endParaRP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Cassandra is a candidate for bariatric surgery given her BMI is ≥40 </a:t>
            </a:r>
            <a:r>
              <a:rPr lang="en-GB" sz="1050" dirty="0"/>
              <a:t>kg/</a:t>
            </a:r>
            <a:r>
              <a:rPr lang="en-GB" sz="1050" dirty="0">
                <a:latin typeface="Arial" panose="020B0604020202020204" pitchFamily="34" charset="0"/>
                <a:ea typeface="Apis For Office" panose="020B0504010101010104" pitchFamily="34" charset="0"/>
                <a:cs typeface="Arial" panose="020B0604020202020204" pitchFamily="34" charset="0"/>
              </a:rPr>
              <a:t>m</a:t>
            </a:r>
            <a:r>
              <a:rPr lang="en-GB" sz="1050" baseline="30000" dirty="0">
                <a:latin typeface="Arial" panose="020B0604020202020204" pitchFamily="34" charset="0"/>
                <a:ea typeface="Apis For Office" panose="020B0504010101010104" pitchFamily="34" charset="0"/>
                <a:cs typeface="Arial" panose="020B0604020202020204" pitchFamily="34" charset="0"/>
              </a:rPr>
              <a:t>2</a:t>
            </a:r>
            <a:endParaRPr lang="en-CA"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True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False</a:t>
            </a:r>
            <a:endParaRPr lang="en-US"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Which of the following are examples of how to motivate Cassandra to increase her physical activity?</a:t>
            </a:r>
            <a:endParaRPr lang="en-CA" sz="1050" dirty="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dirty="0">
                <a:latin typeface="Arial"/>
                <a:cs typeface="Times New Roman"/>
              </a:rPr>
              <a:t>Using motivational interviewing techniques</a:t>
            </a:r>
          </a:p>
          <a:p>
            <a:pPr lvl="1">
              <a:lnSpc>
                <a:spcPct val="107000"/>
              </a:lnSpc>
              <a:spcBef>
                <a:spcPts val="0"/>
              </a:spcBef>
              <a:buFont typeface="+mj-lt"/>
              <a:buAutoNum type="alphaLcPeriod"/>
            </a:pPr>
            <a:r>
              <a:rPr lang="en-US" sz="1050" dirty="0">
                <a:effectLst/>
                <a:latin typeface="Arial"/>
                <a:ea typeface="Calibri" panose="020F0502020204030204" pitchFamily="34" charset="0"/>
                <a:cs typeface="Times New Roman"/>
              </a:rPr>
              <a:t>Suggest family activities</a:t>
            </a:r>
            <a:endParaRPr lang="en-US" sz="1050" strike="sngStrike" dirty="0">
              <a:latin typeface="Arial"/>
              <a:ea typeface="Calibri" panose="020F0502020204030204" pitchFamily="34" charset="0"/>
              <a:cs typeface="Times New Roman"/>
            </a:endParaRPr>
          </a:p>
          <a:p>
            <a:pPr lvl="1">
              <a:lnSpc>
                <a:spcPct val="107000"/>
              </a:lnSpc>
              <a:spcBef>
                <a:spcPts val="0"/>
              </a:spcBef>
              <a:buAutoNum type="alphaLcPeriod"/>
            </a:pPr>
            <a:r>
              <a:rPr lang="en-US" sz="1050" dirty="0">
                <a:latin typeface="Arial"/>
                <a:ea typeface="Calibri" panose="020F0502020204030204" pitchFamily="34" charset="0"/>
                <a:cs typeface="Times New Roman"/>
              </a:rPr>
              <a:t>Increase consultation frequency</a:t>
            </a:r>
          </a:p>
          <a:p>
            <a:pPr lvl="1">
              <a:lnSpc>
                <a:spcPct val="107000"/>
              </a:lnSpc>
              <a:spcBef>
                <a:spcPts val="0"/>
              </a:spcBef>
              <a:buAutoNum type="alphaLcPeriod"/>
            </a:pPr>
            <a:r>
              <a:rPr lang="en-US" sz="1050" dirty="0">
                <a:latin typeface="Arial"/>
                <a:ea typeface="Calibri" panose="020F0502020204030204" pitchFamily="34" charset="0"/>
                <a:cs typeface="Times New Roman"/>
              </a:rPr>
              <a:t>Help her integrate exercise into her daily routine</a:t>
            </a:r>
          </a:p>
          <a:p>
            <a:pPr lvl="1">
              <a:lnSpc>
                <a:spcPct val="107000"/>
              </a:lnSpc>
              <a:spcBef>
                <a:spcPts val="0"/>
              </a:spcBef>
              <a:buFont typeface="+mj-lt"/>
              <a:buAutoNum type="alphaLcPeriod"/>
            </a:pPr>
            <a:r>
              <a:rPr lang="en-US" sz="1050" dirty="0">
                <a:latin typeface="Arial" panose="020B0604020202020204" pitchFamily="34" charset="0"/>
                <a:ea typeface="Calibri" panose="020F0502020204030204" pitchFamily="34" charset="0"/>
                <a:cs typeface="Times New Roman" panose="02020603050405020304" pitchFamily="18" charset="0"/>
              </a:rPr>
              <a:t>All of the above</a:t>
            </a:r>
          </a:p>
          <a:p>
            <a:pPr>
              <a:lnSpc>
                <a:spcPct val="107000"/>
              </a:lnSpc>
              <a:spcAft>
                <a:spcPts val="800"/>
              </a:spcAft>
              <a:buFont typeface="+mj-lt"/>
              <a:buAutoNum type="arabicPeriod"/>
            </a:pPr>
            <a:r>
              <a:rPr lang="en-US" sz="1050" dirty="0">
                <a:latin typeface="Arial" panose="020B0604020202020204" pitchFamily="34" charset="0"/>
                <a:cs typeface="Times New Roman" panose="02020603050405020304" pitchFamily="18" charset="0"/>
              </a:rPr>
              <a:t>Which of the following lifestyle interventions would be recommended for Cassandra’s night-time eating?</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Cognitive restructuring</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Behavioral therapy on meal timing</a:t>
            </a:r>
          </a:p>
          <a:p>
            <a:pPr lvl="1">
              <a:lnSpc>
                <a:spcPct val="107000"/>
              </a:lnSpc>
              <a:spcBef>
                <a:spcPts val="0"/>
              </a:spcBef>
              <a:buFont typeface="+mj-lt"/>
              <a:buAutoNum type="alphaLcPeriod"/>
            </a:pPr>
            <a:r>
              <a:rPr lang="en-US" sz="1050" dirty="0">
                <a:latin typeface="Arial" panose="020B0604020202020204" pitchFamily="34" charset="0"/>
                <a:cs typeface="Times New Roman" panose="02020603050405020304" pitchFamily="18" charset="0"/>
              </a:rPr>
              <a:t>Mindfulness training</a:t>
            </a:r>
          </a:p>
          <a:p>
            <a:pPr lvl="1">
              <a:lnSpc>
                <a:spcPct val="107000"/>
              </a:lnSpc>
              <a:spcBef>
                <a:spcPts val="0"/>
              </a:spcBef>
              <a:buAutoNum type="alphaLcPeriod"/>
            </a:pPr>
            <a:r>
              <a:rPr lang="en-US" sz="1050" dirty="0">
                <a:latin typeface="Arial"/>
                <a:cs typeface="Times New Roman"/>
              </a:rPr>
              <a:t>Stress resilience</a:t>
            </a:r>
          </a:p>
          <a:p>
            <a:pPr lvl="1">
              <a:lnSpc>
                <a:spcPct val="107000"/>
              </a:lnSpc>
              <a:spcBef>
                <a:spcPts val="0"/>
              </a:spcBef>
              <a:buAutoNum type="alphaLcPeriod"/>
            </a:pPr>
            <a:r>
              <a:rPr lang="en-US" sz="1050" dirty="0">
                <a:latin typeface="Arial"/>
                <a:cs typeface="Times New Roman"/>
              </a:rPr>
              <a:t>Improving sleep hygiene</a:t>
            </a:r>
            <a:endParaRPr lang="en-US" sz="105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49825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Carolyn Whiting</DisplayName>
        <AccountId>58</AccountId>
        <AccountType/>
      </UserInfo>
      <UserInfo>
        <DisplayName>Elisha Shin</DisplayName>
        <AccountId>2112</AccountId>
        <AccountType/>
      </UserInfo>
      <UserInfo>
        <DisplayName>Stephanie Bedasse</DisplayName>
        <AccountId>639</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46BCC-A628-4839-A369-D72DA2899AB0}">
  <ds:schemaRefs>
    <ds:schemaRef ds:uri="http://schemas.microsoft.com/sharepoint/v3/contenttype/forms"/>
  </ds:schemaRefs>
</ds:datastoreItem>
</file>

<file path=customXml/itemProps2.xml><?xml version="1.0" encoding="utf-8"?>
<ds:datastoreItem xmlns:ds="http://schemas.openxmlformats.org/officeDocument/2006/customXml" ds:itemID="{7246D676-731D-4DA7-8793-A0175441DC08}">
  <ds:schemaRefs>
    <ds:schemaRef ds:uri="1ff868c5-2c61-4494-a6ef-a5fad2181b1a"/>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40bcddbf-5152-4ba4-91ea-bc5d864a028e"/>
    <ds:schemaRef ds:uri="http://www.w3.org/XML/1998/namespace"/>
    <ds:schemaRef ds:uri="http://purl.org/dc/dcmitype/"/>
  </ds:schemaRefs>
</ds:datastoreItem>
</file>

<file path=customXml/itemProps3.xml><?xml version="1.0" encoding="utf-8"?>
<ds:datastoreItem xmlns:ds="http://schemas.openxmlformats.org/officeDocument/2006/customXml" ds:itemID="{276AEEAF-1C5C-45E9-87A8-D8311923FEE3}">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375</TotalTime>
  <Words>2666</Words>
  <Application>Microsoft Office PowerPoint</Application>
  <PresentationFormat>Widescreen</PresentationFormat>
  <Paragraphs>319</Paragraphs>
  <Slides>16</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2" baseType="lpstr">
      <vt:lpstr>Arial</vt:lpstr>
      <vt:lpstr>Arial Nova Light</vt:lpstr>
      <vt:lpstr>Calibri</vt:lpstr>
      <vt:lpstr>Office Theme</vt:lpstr>
      <vt:lpstr>FORWARD Master Template</vt:lpstr>
      <vt:lpstr>Adobe Acrobat Document</vt:lpstr>
      <vt:lpstr>PowerPoint Presentation</vt:lpstr>
      <vt:lpstr>From Theory to Practice: Treating Patients  with Obesity</vt:lpstr>
      <vt:lpstr>PowerPoint Presentation</vt:lpstr>
      <vt:lpstr>Learning outcomes</vt:lpstr>
      <vt:lpstr>PowerPoint Presentation</vt:lpstr>
      <vt:lpstr>Meet Jasmine</vt:lpstr>
      <vt:lpstr>Questions</vt:lpstr>
      <vt:lpstr>Meet Cassandra </vt:lpstr>
      <vt:lpstr>Questions</vt:lpstr>
      <vt:lpstr>Meet James </vt:lpstr>
      <vt:lpstr>Questions</vt:lpstr>
      <vt:lpstr>Meet Amy</vt:lpstr>
      <vt:lpstr>Questions</vt:lpstr>
      <vt:lpstr>Meet Juan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and adolescent obesity</dc:title>
  <dc:creator>Six Degrees Medical</dc:creator>
  <cp:lastModifiedBy>Elisha Shin</cp:lastModifiedBy>
  <cp:revision>16</cp:revision>
  <dcterms:created xsi:type="dcterms:W3CDTF">2022-06-06T12:53:46Z</dcterms:created>
  <dcterms:modified xsi:type="dcterms:W3CDTF">2023-04-13T20:33:56Z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