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35"/>
  </p:notesMasterIdLst>
  <p:sldIdLst>
    <p:sldId id="276" r:id="rId6"/>
    <p:sldId id="256" r:id="rId7"/>
    <p:sldId id="2134804953" r:id="rId8"/>
    <p:sldId id="257" r:id="rId9"/>
    <p:sldId id="5956" r:id="rId10"/>
    <p:sldId id="5950" r:id="rId11"/>
    <p:sldId id="5951" r:id="rId12"/>
    <p:sldId id="5952" r:id="rId13"/>
    <p:sldId id="5978" r:id="rId14"/>
    <p:sldId id="5955" r:id="rId15"/>
    <p:sldId id="5957" r:id="rId16"/>
    <p:sldId id="5958" r:id="rId17"/>
    <p:sldId id="5959" r:id="rId18"/>
    <p:sldId id="5960" r:id="rId19"/>
    <p:sldId id="5976" r:id="rId20"/>
    <p:sldId id="5962" r:id="rId21"/>
    <p:sldId id="5961" r:id="rId22"/>
    <p:sldId id="5963" r:id="rId23"/>
    <p:sldId id="5966" r:id="rId24"/>
    <p:sldId id="5968" r:id="rId25"/>
    <p:sldId id="5969" r:id="rId26"/>
    <p:sldId id="5970" r:id="rId27"/>
    <p:sldId id="5972" r:id="rId28"/>
    <p:sldId id="5973" r:id="rId29"/>
    <p:sldId id="5974" r:id="rId30"/>
    <p:sldId id="5977" r:id="rId31"/>
    <p:sldId id="258" r:id="rId32"/>
    <p:sldId id="259" r:id="rId33"/>
    <p:sldId id="21348049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13D9C-5349-4E0E-9123-9E385B4FC9CB}">
          <p14:sldIdLst>
            <p14:sldId id="276"/>
            <p14:sldId id="256"/>
            <p14:sldId id="2134804953"/>
            <p14:sldId id="257"/>
          </p14:sldIdLst>
        </p14:section>
        <p14:section name="Classification and prevalance" id="{A78AA130-72A2-45BD-952B-02D13D63386B}">
          <p14:sldIdLst>
            <p14:sldId id="5956"/>
            <p14:sldId id="5950"/>
            <p14:sldId id="5951"/>
            <p14:sldId id="5952"/>
            <p14:sldId id="5978"/>
            <p14:sldId id="5955"/>
          </p14:sldIdLst>
        </p14:section>
        <p14:section name="Etiology and risk factors" id="{9C11499D-21AC-47E5-AE73-5C4700E5336E}">
          <p14:sldIdLst>
            <p14:sldId id="5957"/>
            <p14:sldId id="5958"/>
            <p14:sldId id="5959"/>
            <p14:sldId id="5960"/>
          </p14:sldIdLst>
        </p14:section>
        <p14:section name="Prevention and management" id="{90E3E912-AF1E-4CD5-8F68-C937F377998E}">
          <p14:sldIdLst>
            <p14:sldId id="5976"/>
            <p14:sldId id="5962"/>
            <p14:sldId id="5961"/>
            <p14:sldId id="5963"/>
            <p14:sldId id="5966"/>
            <p14:sldId id="5968"/>
            <p14:sldId id="5969"/>
            <p14:sldId id="5970"/>
            <p14:sldId id="5972"/>
            <p14:sldId id="5973"/>
            <p14:sldId id="5974"/>
            <p14:sldId id="5977"/>
          </p14:sldIdLst>
        </p14:section>
        <p14:section name="Key takeaways" id="{536CA960-AF25-4B0B-BAE4-54659AB395CC}">
          <p14:sldIdLst>
            <p14:sldId id="258"/>
          </p14:sldIdLst>
        </p14:section>
        <p14:section name="Assessment" id="{4498B4B5-BFF3-4E30-ABAD-FAF4DA3A5DEF}">
          <p14:sldIdLst>
            <p14:sldId id="259"/>
          </p14:sldIdLst>
        </p14:section>
        <p14:section name="Survey" id="{106753FE-1CC8-437D-BDE9-992917298ABF}">
          <p14:sldIdLst>
            <p14:sldId id="2134804952"/>
          </p14:sldIdLst>
        </p14:section>
      </p14:sectionLst>
    </p:ext>
    <p:ext uri="{EFAFB233-063F-42B5-8137-9DF3F51BA10A}">
      <p15:sldGuideLst xmlns:p15="http://schemas.microsoft.com/office/powerpoint/2012/main">
        <p15:guide id="1" orient="horz" pos="576" userDrawn="1">
          <p15:clr>
            <a:srgbClr val="A4A3A4"/>
          </p15:clr>
        </p15:guide>
        <p15:guide id="2" pos="408" userDrawn="1">
          <p15:clr>
            <a:srgbClr val="A4A3A4"/>
          </p15:clr>
        </p15:guide>
        <p15:guide id="3" orient="horz"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30D2AF1C-972C-331F-4446-0D38A947512A}" name="Sally Johnson-Majewski" initials="SJM" userId="Sally Johnson-Majewski" providerId="None"/>
  <p188:author id="{95F9C850-147E-B596-AF3E-292AE9A9058E}" name="Melody Pan" initials="MP" userId="S::mpan@sixdegreesmed.com::49f53791-e15b-4be1-8419-ca191a4199fb"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37E4D-82DD-42C4-8BF9-C910A445B362}" v="1" dt="2023-04-13T20:32:15.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79" autoAdjust="0"/>
  </p:normalViewPr>
  <p:slideViewPr>
    <p:cSldViewPr snapToGrid="0">
      <p:cViewPr varScale="1">
        <p:scale>
          <a:sx n="100" d="100"/>
          <a:sy n="100" d="100"/>
        </p:scale>
        <p:origin x="954" y="78"/>
      </p:cViewPr>
      <p:guideLst>
        <p:guide orient="horz" pos="576"/>
        <p:guide pos="408"/>
        <p:guide orient="horz" pos="4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15026246719161E-2"/>
          <c:y val="4.5999646978231723E-2"/>
          <c:w val="0.78073290593629985"/>
          <c:h val="0.81733644473297018"/>
        </c:manualLayout>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Sheet1!$B$2:$B$16</c:f>
              <c:numCache>
                <c:formatCode>General</c:formatCode>
                <c:ptCount val="15"/>
                <c:pt idx="0">
                  <c:v>21.2</c:v>
                </c:pt>
                <c:pt idx="1">
                  <c:v>22.1</c:v>
                </c:pt>
                <c:pt idx="2">
                  <c:v>23.25</c:v>
                </c:pt>
                <c:pt idx="3">
                  <c:v>24.7</c:v>
                </c:pt>
                <c:pt idx="4">
                  <c:v>26.5</c:v>
                </c:pt>
                <c:pt idx="5">
                  <c:v>28.3</c:v>
                </c:pt>
                <c:pt idx="6">
                  <c:v>30.1</c:v>
                </c:pt>
                <c:pt idx="7">
                  <c:v>31.85</c:v>
                </c:pt>
                <c:pt idx="8">
                  <c:v>33.4</c:v>
                </c:pt>
                <c:pt idx="9">
                  <c:v>34.65</c:v>
                </c:pt>
                <c:pt idx="10">
                  <c:v>35.549999999999997</c:v>
                </c:pt>
                <c:pt idx="11">
                  <c:v>36.049999999999997</c:v>
                </c:pt>
                <c:pt idx="12">
                  <c:v>36.28</c:v>
                </c:pt>
                <c:pt idx="13">
                  <c:v>36.28</c:v>
                </c:pt>
                <c:pt idx="14">
                  <c:v>36.18</c:v>
                </c:pt>
              </c:numCache>
            </c:numRef>
          </c:val>
          <c:smooth val="1"/>
          <c:extLst>
            <c:ext xmlns:c16="http://schemas.microsoft.com/office/drawing/2014/chart" uri="{C3380CC4-5D6E-409C-BE32-E72D297353CC}">
              <c16:uniqueId val="{00000000-A808-4FA3-BCFE-AE5CEAC188F5}"/>
            </c:ext>
          </c:extLst>
        </c:ser>
        <c:ser>
          <c:idx val="1"/>
          <c:order val="1"/>
          <c:tx>
            <c:strRef>
              <c:f>Sheet1!$C$1</c:f>
              <c:strCache>
                <c:ptCount val="1"/>
                <c:pt idx="0">
                  <c:v>Series 2</c:v>
                </c:pt>
              </c:strCache>
            </c:strRef>
          </c:tx>
          <c:spPr>
            <a:ln w="28575" cap="rnd">
              <a:solidFill>
                <a:schemeClr val="bg1">
                  <a:lumMod val="50000"/>
                </a:schemeClr>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Sheet1!$C$2:$C$16</c:f>
              <c:numCache>
                <c:formatCode>General</c:formatCode>
                <c:ptCount val="15"/>
                <c:pt idx="0">
                  <c:v>18.8</c:v>
                </c:pt>
                <c:pt idx="1">
                  <c:v>19.2</c:v>
                </c:pt>
                <c:pt idx="2">
                  <c:v>19.8</c:v>
                </c:pt>
                <c:pt idx="3">
                  <c:v>20.5</c:v>
                </c:pt>
                <c:pt idx="4">
                  <c:v>21.5</c:v>
                </c:pt>
                <c:pt idx="5">
                  <c:v>22.55</c:v>
                </c:pt>
                <c:pt idx="6">
                  <c:v>23.7</c:v>
                </c:pt>
                <c:pt idx="7">
                  <c:v>24.95</c:v>
                </c:pt>
                <c:pt idx="8">
                  <c:v>26.2</c:v>
                </c:pt>
                <c:pt idx="9">
                  <c:v>27.3</c:v>
                </c:pt>
                <c:pt idx="10">
                  <c:v>28.22</c:v>
                </c:pt>
                <c:pt idx="11">
                  <c:v>28.85</c:v>
                </c:pt>
                <c:pt idx="12">
                  <c:v>29.3</c:v>
                </c:pt>
                <c:pt idx="13">
                  <c:v>29.5</c:v>
                </c:pt>
                <c:pt idx="14">
                  <c:v>29.65</c:v>
                </c:pt>
              </c:numCache>
            </c:numRef>
          </c:val>
          <c:smooth val="1"/>
          <c:extLst>
            <c:ext xmlns:c16="http://schemas.microsoft.com/office/drawing/2014/chart" uri="{C3380CC4-5D6E-409C-BE32-E72D297353CC}">
              <c16:uniqueId val="{00000001-A808-4FA3-BCFE-AE5CEAC188F5}"/>
            </c:ext>
          </c:extLst>
        </c:ser>
        <c:ser>
          <c:idx val="2"/>
          <c:order val="2"/>
          <c:tx>
            <c:strRef>
              <c:f>Sheet1!$D$1</c:f>
              <c:strCache>
                <c:ptCount val="1"/>
                <c:pt idx="0">
                  <c:v>Series 3</c:v>
                </c:pt>
              </c:strCache>
            </c:strRef>
          </c:tx>
          <c:spPr>
            <a:ln w="28575" cap="rnd">
              <a:solidFill>
                <a:srgbClr val="00B0F0"/>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Sheet1!$D$2:$D$16</c:f>
              <c:numCache>
                <c:formatCode>General</c:formatCode>
                <c:ptCount val="15"/>
                <c:pt idx="0">
                  <c:v>16.8</c:v>
                </c:pt>
                <c:pt idx="1">
                  <c:v>17</c:v>
                </c:pt>
                <c:pt idx="2">
                  <c:v>17.25</c:v>
                </c:pt>
                <c:pt idx="3">
                  <c:v>17.7</c:v>
                </c:pt>
                <c:pt idx="4">
                  <c:v>18.3</c:v>
                </c:pt>
                <c:pt idx="5">
                  <c:v>19</c:v>
                </c:pt>
                <c:pt idx="6">
                  <c:v>19.8</c:v>
                </c:pt>
                <c:pt idx="7">
                  <c:v>20.8</c:v>
                </c:pt>
                <c:pt idx="8">
                  <c:v>21.8</c:v>
                </c:pt>
                <c:pt idx="9">
                  <c:v>22.7</c:v>
                </c:pt>
                <c:pt idx="10">
                  <c:v>23.5</c:v>
                </c:pt>
                <c:pt idx="11">
                  <c:v>24.1</c:v>
                </c:pt>
                <c:pt idx="12">
                  <c:v>24.5</c:v>
                </c:pt>
                <c:pt idx="13">
                  <c:v>24.77</c:v>
                </c:pt>
                <c:pt idx="14">
                  <c:v>24.95</c:v>
                </c:pt>
              </c:numCache>
            </c:numRef>
          </c:val>
          <c:smooth val="1"/>
          <c:extLst>
            <c:ext xmlns:c16="http://schemas.microsoft.com/office/drawing/2014/chart" uri="{C3380CC4-5D6E-409C-BE32-E72D297353CC}">
              <c16:uniqueId val="{00000002-A808-4FA3-BCFE-AE5CEAC188F5}"/>
            </c:ext>
          </c:extLst>
        </c:ser>
        <c:ser>
          <c:idx val="3"/>
          <c:order val="3"/>
          <c:tx>
            <c:strRef>
              <c:f>Sheet1!$E$1</c:f>
              <c:strCache>
                <c:ptCount val="1"/>
                <c:pt idx="0">
                  <c:v>Series 4</c:v>
                </c:pt>
              </c:strCache>
            </c:strRef>
          </c:tx>
          <c:spPr>
            <a:ln w="28575" cap="rnd">
              <a:solidFill>
                <a:schemeClr val="accent1"/>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Sheet1!$E$2:$E$16</c:f>
              <c:numCache>
                <c:formatCode>General</c:formatCode>
                <c:ptCount val="15"/>
                <c:pt idx="0">
                  <c:v>15.24</c:v>
                </c:pt>
                <c:pt idx="1">
                  <c:v>15.26</c:v>
                </c:pt>
                <c:pt idx="2">
                  <c:v>15.36</c:v>
                </c:pt>
                <c:pt idx="3">
                  <c:v>15.65</c:v>
                </c:pt>
                <c:pt idx="4">
                  <c:v>16.05</c:v>
                </c:pt>
                <c:pt idx="5">
                  <c:v>16.600000000000001</c:v>
                </c:pt>
                <c:pt idx="6">
                  <c:v>17.22</c:v>
                </c:pt>
                <c:pt idx="7">
                  <c:v>17.95</c:v>
                </c:pt>
                <c:pt idx="8">
                  <c:v>18.8</c:v>
                </c:pt>
                <c:pt idx="9">
                  <c:v>19.55</c:v>
                </c:pt>
                <c:pt idx="10">
                  <c:v>20.2</c:v>
                </c:pt>
                <c:pt idx="11">
                  <c:v>20.7</c:v>
                </c:pt>
                <c:pt idx="12">
                  <c:v>21.03</c:v>
                </c:pt>
                <c:pt idx="13">
                  <c:v>21.25</c:v>
                </c:pt>
                <c:pt idx="14">
                  <c:v>21.42</c:v>
                </c:pt>
              </c:numCache>
            </c:numRef>
          </c:val>
          <c:smooth val="1"/>
          <c:extLst>
            <c:ext xmlns:c16="http://schemas.microsoft.com/office/drawing/2014/chart" uri="{C3380CC4-5D6E-409C-BE32-E72D297353CC}">
              <c16:uniqueId val="{00000003-A808-4FA3-BCFE-AE5CEAC188F5}"/>
            </c:ext>
          </c:extLst>
        </c:ser>
        <c:ser>
          <c:idx val="4"/>
          <c:order val="4"/>
          <c:tx>
            <c:strRef>
              <c:f>Sheet1!$F$1</c:f>
              <c:strCache>
                <c:ptCount val="1"/>
                <c:pt idx="0">
                  <c:v>Series 5</c:v>
                </c:pt>
              </c:strCache>
            </c:strRef>
          </c:tx>
          <c:spPr>
            <a:ln w="28575" cap="rnd">
              <a:solidFill>
                <a:schemeClr val="accent4"/>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Sheet1!$F$2:$F$16</c:f>
              <c:numCache>
                <c:formatCode>General</c:formatCode>
                <c:ptCount val="15"/>
                <c:pt idx="0">
                  <c:v>13.87</c:v>
                </c:pt>
                <c:pt idx="1">
                  <c:v>13.85</c:v>
                </c:pt>
                <c:pt idx="2">
                  <c:v>13.9</c:v>
                </c:pt>
                <c:pt idx="3">
                  <c:v>14.1</c:v>
                </c:pt>
                <c:pt idx="4">
                  <c:v>14.4</c:v>
                </c:pt>
                <c:pt idx="5">
                  <c:v>14.8</c:v>
                </c:pt>
                <c:pt idx="6">
                  <c:v>15.3</c:v>
                </c:pt>
                <c:pt idx="7">
                  <c:v>15.9</c:v>
                </c:pt>
                <c:pt idx="8">
                  <c:v>16.600000000000001</c:v>
                </c:pt>
                <c:pt idx="9">
                  <c:v>17.21</c:v>
                </c:pt>
                <c:pt idx="10">
                  <c:v>17.75</c:v>
                </c:pt>
                <c:pt idx="11">
                  <c:v>18.149999999999999</c:v>
                </c:pt>
                <c:pt idx="12">
                  <c:v>18.399999999999999</c:v>
                </c:pt>
                <c:pt idx="13">
                  <c:v>18.57</c:v>
                </c:pt>
                <c:pt idx="14">
                  <c:v>18.7</c:v>
                </c:pt>
              </c:numCache>
            </c:numRef>
          </c:val>
          <c:smooth val="1"/>
          <c:extLst>
            <c:ext xmlns:c16="http://schemas.microsoft.com/office/drawing/2014/chart" uri="{C3380CC4-5D6E-409C-BE32-E72D297353CC}">
              <c16:uniqueId val="{00000004-A808-4FA3-BCFE-AE5CEAC188F5}"/>
            </c:ext>
          </c:extLst>
        </c:ser>
        <c:ser>
          <c:idx val="5"/>
          <c:order val="5"/>
          <c:tx>
            <c:strRef>
              <c:f>Sheet1!$G$1</c:f>
              <c:strCache>
                <c:ptCount val="1"/>
                <c:pt idx="0">
                  <c:v>Series 6</c:v>
                </c:pt>
              </c:strCache>
            </c:strRef>
          </c:tx>
          <c:spPr>
            <a:ln w="28575" cap="rnd">
              <a:solidFill>
                <a:schemeClr val="accent6"/>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Sheet1!$G$2:$G$16</c:f>
              <c:numCache>
                <c:formatCode>General</c:formatCode>
                <c:ptCount val="15"/>
                <c:pt idx="0">
                  <c:v>12.76</c:v>
                </c:pt>
                <c:pt idx="1">
                  <c:v>12.71</c:v>
                </c:pt>
                <c:pt idx="2">
                  <c:v>12.75</c:v>
                </c:pt>
                <c:pt idx="3">
                  <c:v>12.85</c:v>
                </c:pt>
                <c:pt idx="4">
                  <c:v>13.15</c:v>
                </c:pt>
                <c:pt idx="5">
                  <c:v>13.48</c:v>
                </c:pt>
                <c:pt idx="6">
                  <c:v>13.82</c:v>
                </c:pt>
                <c:pt idx="7">
                  <c:v>14.34</c:v>
                </c:pt>
                <c:pt idx="8">
                  <c:v>14.9</c:v>
                </c:pt>
                <c:pt idx="9">
                  <c:v>15.43</c:v>
                </c:pt>
                <c:pt idx="10">
                  <c:v>15.85</c:v>
                </c:pt>
                <c:pt idx="11">
                  <c:v>16.16</c:v>
                </c:pt>
                <c:pt idx="12">
                  <c:v>16.350000000000001</c:v>
                </c:pt>
                <c:pt idx="13">
                  <c:v>16.45</c:v>
                </c:pt>
                <c:pt idx="14">
                  <c:v>16.5</c:v>
                </c:pt>
              </c:numCache>
            </c:numRef>
          </c:val>
          <c:smooth val="1"/>
          <c:extLst>
            <c:ext xmlns:c16="http://schemas.microsoft.com/office/drawing/2014/chart" uri="{C3380CC4-5D6E-409C-BE32-E72D297353CC}">
              <c16:uniqueId val="{00000005-A808-4FA3-BCFE-AE5CEAC188F5}"/>
            </c:ext>
          </c:extLst>
        </c:ser>
        <c:ser>
          <c:idx val="6"/>
          <c:order val="6"/>
          <c:tx>
            <c:strRef>
              <c:f>Sheet1!$H$1</c:f>
              <c:strCache>
                <c:ptCount val="1"/>
                <c:pt idx="0">
                  <c:v>Series 7</c:v>
                </c:pt>
              </c:strCache>
            </c:strRef>
          </c:tx>
          <c:spPr>
            <a:ln w="28575" cap="rnd">
              <a:solidFill>
                <a:schemeClr val="accent2"/>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Sheet1!$H$2:$H$16</c:f>
              <c:numCache>
                <c:formatCode>General</c:formatCode>
                <c:ptCount val="15"/>
                <c:pt idx="0">
                  <c:v>11.78</c:v>
                </c:pt>
                <c:pt idx="1">
                  <c:v>11.7</c:v>
                </c:pt>
                <c:pt idx="2">
                  <c:v>11.73</c:v>
                </c:pt>
                <c:pt idx="3">
                  <c:v>11.84</c:v>
                </c:pt>
                <c:pt idx="4">
                  <c:v>12.08</c:v>
                </c:pt>
                <c:pt idx="5">
                  <c:v>12.35</c:v>
                </c:pt>
                <c:pt idx="6">
                  <c:v>12.72</c:v>
                </c:pt>
                <c:pt idx="7">
                  <c:v>13.15</c:v>
                </c:pt>
                <c:pt idx="8">
                  <c:v>13.6</c:v>
                </c:pt>
                <c:pt idx="9">
                  <c:v>14</c:v>
                </c:pt>
                <c:pt idx="10">
                  <c:v>14.34</c:v>
                </c:pt>
                <c:pt idx="11">
                  <c:v>14.6</c:v>
                </c:pt>
                <c:pt idx="12">
                  <c:v>14.7</c:v>
                </c:pt>
                <c:pt idx="13">
                  <c:v>14.72</c:v>
                </c:pt>
                <c:pt idx="14">
                  <c:v>14.7</c:v>
                </c:pt>
              </c:numCache>
            </c:numRef>
          </c:val>
          <c:smooth val="1"/>
          <c:extLst>
            <c:ext xmlns:c16="http://schemas.microsoft.com/office/drawing/2014/chart" uri="{C3380CC4-5D6E-409C-BE32-E72D297353CC}">
              <c16:uniqueId val="{00000006-A808-4FA3-BCFE-AE5CEAC188F5}"/>
            </c:ext>
          </c:extLst>
        </c:ser>
        <c:dLbls>
          <c:showLegendKey val="0"/>
          <c:showVal val="0"/>
          <c:showCatName val="0"/>
          <c:showSerName val="0"/>
          <c:showPercent val="0"/>
          <c:showBubbleSize val="0"/>
        </c:dLbls>
        <c:smooth val="0"/>
        <c:axId val="102219776"/>
        <c:axId val="102221312"/>
      </c:lineChart>
      <c:dateAx>
        <c:axId val="10221977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221312"/>
        <c:crosses val="autoZero"/>
        <c:auto val="0"/>
        <c:lblOffset val="100"/>
        <c:baseTimeUnit val="days"/>
        <c:minorUnit val="1"/>
      </c:dateAx>
      <c:valAx>
        <c:axId val="102221312"/>
        <c:scaling>
          <c:orientation val="minMax"/>
          <c:max val="38"/>
          <c:min val="1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219776"/>
        <c:crosses val="autoZero"/>
        <c:crossBetween val="midCat"/>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70F1-93CE-4C20-B563-F7EC8B0C7C1C}" type="datetimeFigureOut">
              <a:rPr lang="en-CA" smtClean="0"/>
              <a:t>2023-04-13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4DDC7-2F50-4571-9AB8-928769F1430B}" type="slidenum">
              <a:rPr lang="en-CA" smtClean="0"/>
              <a:t>‹#›</a:t>
            </a:fld>
            <a:endParaRPr lang="en-CA"/>
          </a:p>
        </p:txBody>
      </p:sp>
    </p:spTree>
    <p:extLst>
      <p:ext uri="{BB962C8B-B14F-4D97-AF65-F5344CB8AC3E}">
        <p14:creationId xmlns:p14="http://schemas.microsoft.com/office/powerpoint/2010/main" val="270119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4DDC7-2F50-4571-9AB8-928769F1430B}" type="slidenum">
              <a:rPr lang="en-CA" smtClean="0"/>
              <a:t>2</a:t>
            </a:fld>
            <a:endParaRPr lang="en-CA"/>
          </a:p>
        </p:txBody>
      </p:sp>
    </p:spTree>
    <p:extLst>
      <p:ext uri="{BB962C8B-B14F-4D97-AF65-F5344CB8AC3E}">
        <p14:creationId xmlns:p14="http://schemas.microsoft.com/office/powerpoint/2010/main" val="336062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18</a:t>
            </a:fld>
            <a:endParaRPr lang="en-CA"/>
          </a:p>
        </p:txBody>
      </p:sp>
    </p:spTree>
    <p:extLst>
      <p:ext uri="{BB962C8B-B14F-4D97-AF65-F5344CB8AC3E}">
        <p14:creationId xmlns:p14="http://schemas.microsoft.com/office/powerpoint/2010/main" val="390477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19</a:t>
            </a:fld>
            <a:endParaRPr lang="en-CA"/>
          </a:p>
        </p:txBody>
      </p:sp>
    </p:spTree>
    <p:extLst>
      <p:ext uri="{BB962C8B-B14F-4D97-AF65-F5344CB8AC3E}">
        <p14:creationId xmlns:p14="http://schemas.microsoft.com/office/powerpoint/2010/main" val="19369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C24DDC7-2F50-4571-9AB8-928769F1430B}" type="slidenum">
              <a:rPr lang="en-CA" smtClean="0"/>
              <a:t>24</a:t>
            </a:fld>
            <a:endParaRPr lang="en-CA"/>
          </a:p>
        </p:txBody>
      </p:sp>
    </p:spTree>
    <p:extLst>
      <p:ext uri="{BB962C8B-B14F-4D97-AF65-F5344CB8AC3E}">
        <p14:creationId xmlns:p14="http://schemas.microsoft.com/office/powerpoint/2010/main" val="104944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25</a:t>
            </a:fld>
            <a:endParaRPr lang="en-CA"/>
          </a:p>
        </p:txBody>
      </p:sp>
    </p:spTree>
    <p:extLst>
      <p:ext uri="{BB962C8B-B14F-4D97-AF65-F5344CB8AC3E}">
        <p14:creationId xmlns:p14="http://schemas.microsoft.com/office/powerpoint/2010/main" val="179842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26</a:t>
            </a:fld>
            <a:endParaRPr lang="en-CA"/>
          </a:p>
        </p:txBody>
      </p:sp>
    </p:spTree>
    <p:extLst>
      <p:ext uri="{BB962C8B-B14F-4D97-AF65-F5344CB8AC3E}">
        <p14:creationId xmlns:p14="http://schemas.microsoft.com/office/powerpoint/2010/main" val="1630742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d (Slide 11; Lack of breast feeding, smoking during pregnancy are specifically pre-natal and parental environmental causes)</a:t>
            </a:r>
          </a:p>
          <a:p>
            <a:pPr marL="228600" indent="-228600">
              <a:buAutoNum type="arabicPeriod"/>
            </a:pPr>
            <a:r>
              <a:rPr lang="en-US"/>
              <a:t>b (Slide 17; 60 minutes per day is recommended according to AAP guidelines)</a:t>
            </a:r>
          </a:p>
          <a:p>
            <a:pPr marL="228600" indent="-228600">
              <a:buAutoNum type="arabicPeriod"/>
            </a:pPr>
            <a:r>
              <a:rPr lang="en-US"/>
              <a:t>a (Slides 22; Orlistat and liraglutide is the only FDA-approved therapies for pediatric obesity for Noah’s 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d (Slide 24; HCPs should Use open-ended questions motivated by concern for the child/adolescent)</a:t>
            </a:r>
          </a:p>
          <a:p>
            <a:pPr marL="0" indent="0">
              <a:buNone/>
            </a:pPr>
            <a:endParaRPr lang="en-US"/>
          </a:p>
          <a:p>
            <a:pPr marL="228600" indent="-228600">
              <a:buAutoNum type="arabicPeriod"/>
            </a:pPr>
            <a:endParaRPr lang="en-US"/>
          </a:p>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28</a:t>
            </a:fld>
            <a:endParaRPr lang="en-CA"/>
          </a:p>
        </p:txBody>
      </p:sp>
    </p:spTree>
    <p:extLst>
      <p:ext uri="{BB962C8B-B14F-4D97-AF65-F5344CB8AC3E}">
        <p14:creationId xmlns:p14="http://schemas.microsoft.com/office/powerpoint/2010/main" val="92073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9</a:t>
            </a:fld>
            <a:endParaRPr lang="en-CA"/>
          </a:p>
        </p:txBody>
      </p:sp>
    </p:spTree>
    <p:extLst>
      <p:ext uri="{BB962C8B-B14F-4D97-AF65-F5344CB8AC3E}">
        <p14:creationId xmlns:p14="http://schemas.microsoft.com/office/powerpoint/2010/main" val="314271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11</a:t>
            </a:fld>
            <a:endParaRPr lang="en-CA"/>
          </a:p>
        </p:txBody>
      </p:sp>
    </p:spTree>
    <p:extLst>
      <p:ext uri="{BB962C8B-B14F-4D97-AF65-F5344CB8AC3E}">
        <p14:creationId xmlns:p14="http://schemas.microsoft.com/office/powerpoint/2010/main" val="296632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medications used to treat some of mentioned syndromes are orlistat and phentermine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Prader-Willi syndrome: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Growth hormone treatment along with serotonin reuptake inhibitors.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tx1"/>
                </a:solidFill>
                <a:effectLst/>
                <a:uLnTx/>
                <a:uFillTx/>
                <a:ea typeface="Apis For Office" panose="020B0504010101010104" pitchFamily="34" charset="0"/>
                <a:cs typeface="Apis For Office" panose="020B0504010101010104" pitchFamily="34" charset="0"/>
              </a:rPr>
              <a:t>Alström</a:t>
            </a: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 syndrome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Long-term angiotensin-converting enzyme inhibition (ACE) are considered for patients with cardiomyopathy. Diuretics, beta-blockers and spironolactone are other medications that are recommended.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Albright hereditary osteodystrophy (AHO):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Treatment consists of calcium and vitamin D derivatives.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Beckwith-Wiedemann syndrome (BWS):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Diazoxide are often used to treat hyperinsulinism.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Bardet-Biedl syndrome </a:t>
            </a:r>
            <a:r>
              <a:rPr kumimoji="0" lang="en-GB"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Antihypertensives and lipid-lowering medications are often prescribed along with weight management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indent="-228600">
              <a:buAutoNum type="arabicPeriod"/>
            </a:pPr>
            <a:r>
              <a:rPr lang="en-GB" dirty="0"/>
              <a:t>Cassidy SB et al. Genet Med. 2012;14;10</a:t>
            </a:r>
            <a:r>
              <a:rPr lang="en-CA" sz="1200" i="0" dirty="0"/>
              <a:t>–</a:t>
            </a:r>
            <a:r>
              <a:rPr lang="en-GB" dirty="0"/>
              <a:t>26.</a:t>
            </a:r>
          </a:p>
          <a:p>
            <a:pPr marL="228600" indent="-228600">
              <a:buAutoNum type="arabicPeriod"/>
            </a:pPr>
            <a:r>
              <a:rPr lang="en-GB" dirty="0"/>
              <a:t>Marshall JD et al. </a:t>
            </a:r>
            <a:r>
              <a:rPr lang="en-GB" dirty="0" err="1"/>
              <a:t>Eur</a:t>
            </a:r>
            <a:r>
              <a:rPr lang="en-GB" dirty="0"/>
              <a:t> J Hum Genet. 2007;15:1193</a:t>
            </a:r>
            <a:r>
              <a:rPr lang="en-CA" sz="1200" i="0" dirty="0"/>
              <a:t>–</a:t>
            </a:r>
            <a:r>
              <a:rPr lang="en-GB" dirty="0"/>
              <a:t>1202.</a:t>
            </a:r>
          </a:p>
          <a:p>
            <a:pPr marL="228600" indent="-228600">
              <a:buAutoNum type="arabicPeriod"/>
            </a:pPr>
            <a:r>
              <a:rPr lang="en-GB" dirty="0"/>
              <a:t>Simon A et al. </a:t>
            </a:r>
            <a:r>
              <a:rPr lang="en-GB" dirty="0" err="1"/>
              <a:t>Neth</a:t>
            </a:r>
            <a:r>
              <a:rPr lang="en-GB" dirty="0"/>
              <a:t> J Med. 2000;56:100</a:t>
            </a:r>
            <a:r>
              <a:rPr lang="en-CA" sz="1200" i="0" dirty="0"/>
              <a:t>–</a:t>
            </a:r>
            <a:r>
              <a:rPr lang="en-GB" dirty="0"/>
              <a:t>109.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Wang KH et al. Front </a:t>
            </a:r>
            <a:r>
              <a:rPr lang="en-GB" dirty="0" err="1"/>
              <a:t>Pediatr</a:t>
            </a:r>
            <a:r>
              <a:rPr lang="en-GB" dirty="0"/>
              <a:t>. 2020;7:1</a:t>
            </a:r>
            <a:r>
              <a:rPr lang="en-CA" sz="1200" i="0" dirty="0"/>
              <a:t>–</a:t>
            </a:r>
            <a:r>
              <a:rPr lang="en-GB" dirty="0"/>
              <a:t>12.</a:t>
            </a:r>
          </a:p>
          <a:p>
            <a:pPr marL="228600" indent="-228600">
              <a:buAutoNum type="arabicPeriod"/>
            </a:pPr>
            <a:r>
              <a:rPr lang="en-GB" dirty="0" err="1"/>
              <a:t>Forysthe</a:t>
            </a:r>
            <a:r>
              <a:rPr lang="en-GB" dirty="0"/>
              <a:t> E &amp; Beales PL. </a:t>
            </a:r>
            <a:r>
              <a:rPr lang="en-GB" dirty="0" err="1"/>
              <a:t>Eur</a:t>
            </a:r>
            <a:r>
              <a:rPr lang="en-GB" dirty="0"/>
              <a:t> J Hum Genet. 2012;21:8</a:t>
            </a:r>
            <a:r>
              <a:rPr lang="en-CA" sz="1200" i="0" dirty="0"/>
              <a:t>–</a:t>
            </a:r>
            <a:r>
              <a:rPr lang="en-GB" dirty="0"/>
              <a:t>13</a:t>
            </a:r>
          </a:p>
        </p:txBody>
      </p:sp>
      <p:sp>
        <p:nvSpPr>
          <p:cNvPr id="4" name="Slide Number Placeholder 3"/>
          <p:cNvSpPr>
            <a:spLocks noGrp="1"/>
          </p:cNvSpPr>
          <p:nvPr>
            <p:ph type="sldNum" sz="quarter" idx="5"/>
          </p:nvPr>
        </p:nvSpPr>
        <p:spPr/>
        <p:txBody>
          <a:bodyPr/>
          <a:lstStyle/>
          <a:p>
            <a:fld id="{4C24DDC7-2F50-4571-9AB8-928769F1430B}" type="slidenum">
              <a:rPr lang="en-CA" smtClean="0"/>
              <a:t>12</a:t>
            </a:fld>
            <a:endParaRPr lang="en-CA"/>
          </a:p>
        </p:txBody>
      </p:sp>
    </p:spTree>
    <p:extLst>
      <p:ext uri="{BB962C8B-B14F-4D97-AF65-F5344CB8AC3E}">
        <p14:creationId xmlns:p14="http://schemas.microsoft.com/office/powerpoint/2010/main" val="103703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13</a:t>
            </a:fld>
            <a:endParaRPr lang="en-CA"/>
          </a:p>
        </p:txBody>
      </p:sp>
    </p:spTree>
    <p:extLst>
      <p:ext uri="{BB962C8B-B14F-4D97-AF65-F5344CB8AC3E}">
        <p14:creationId xmlns:p14="http://schemas.microsoft.com/office/powerpoint/2010/main" val="153947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24DDC7-2F50-4571-9AB8-928769F1430B}" type="slidenum">
              <a:rPr lang="en-CA" smtClean="0"/>
              <a:t>15</a:t>
            </a:fld>
            <a:endParaRPr lang="en-CA"/>
          </a:p>
        </p:txBody>
      </p:sp>
    </p:spTree>
    <p:extLst>
      <p:ext uri="{BB962C8B-B14F-4D97-AF65-F5344CB8AC3E}">
        <p14:creationId xmlns:p14="http://schemas.microsoft.com/office/powerpoint/2010/main" val="38984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16</a:t>
            </a:fld>
            <a:endParaRPr lang="en-CA"/>
          </a:p>
        </p:txBody>
      </p:sp>
    </p:spTree>
    <p:extLst>
      <p:ext uri="{BB962C8B-B14F-4D97-AF65-F5344CB8AC3E}">
        <p14:creationId xmlns:p14="http://schemas.microsoft.com/office/powerpoint/2010/main" val="176452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17</a:t>
            </a:fld>
            <a:endParaRPr lang="en-CA"/>
          </a:p>
        </p:txBody>
      </p:sp>
    </p:spTree>
    <p:extLst>
      <p:ext uri="{BB962C8B-B14F-4D97-AF65-F5344CB8AC3E}">
        <p14:creationId xmlns:p14="http://schemas.microsoft.com/office/powerpoint/2010/main" val="378384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00874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710480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11133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94261948"/>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23783008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57389383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87152855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2131019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5254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1368254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48621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95094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93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81784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01742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66696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13 April 2023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21440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5.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9.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6.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4.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1.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6.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8.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2.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7.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0152226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https://stateofobesity.org/children1017"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jesse.tg/ngc-archive/summary/10019" TargetMode="External"/><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hyperlink" Target="https://www.pwsa.co.uk/what-is-pw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pcd/issues/2019/19_0054.ht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ice.org.uk/guidance/cg189"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nhmrc.gov.au/about-us/publications/clinical-practice-guidelines-management-overweight-and-obesity#block-views-block-file-attachments-content-block-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esse.tg/ngc-archive/summary/10019"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novonordisk-us.com/content/nncorp/us/en_us/media/news-archive/news-details.html?id=39225"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ho.int/dietphysicalactivity/childhood/en/"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cdc.gov/growthcharts/cdc_charts.ht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cdn.who.int/media/docs/default-source/child-growth/growth-reference-5-19-years/bmi-for-age-(5-19-years)/sft-bmifa-girls-z-5-19years.pdf?sfvrsn=571135b3_4"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my.pbrc.edu/Clinic/Tools/BMI/"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ncdrisc.org/data-downloads-adiposity-ado.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F5D8AE74-4FEA-45D5-B54C-B2CDBF3BA2F7}"/>
              </a:ext>
            </a:extLst>
          </p:cNvPr>
          <p:cNvSpPr txBox="1">
            <a:spLocks/>
          </p:cNvSpPr>
          <p:nvPr/>
        </p:nvSpPr>
        <p:spPr>
          <a:xfrm>
            <a:off x="1112169" y="1332248"/>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a:ln>
                  <a:noFill/>
                </a:ln>
                <a:solidFill>
                  <a:srgbClr val="263C50"/>
                </a:solidFill>
                <a:effectLst/>
                <a:uLnTx/>
                <a:uFillTx/>
                <a:latin typeface="Arial Nova Light"/>
                <a:ea typeface="+mn-ea"/>
                <a:cs typeface="+mn-cs"/>
              </a:rPr>
              <a:t>Pediatric and Adolescent </a:t>
            </a:r>
            <a:r>
              <a:rPr lang="en-US" sz="8800" b="1">
                <a:solidFill>
                  <a:srgbClr val="263C50"/>
                </a:solidFill>
                <a:latin typeface="Arial Nova Light"/>
              </a:rPr>
              <a:t>O</a:t>
            </a:r>
            <a:r>
              <a:rPr kumimoji="0" lang="en-US" sz="8800" b="1" i="0" u="none" strike="noStrike" kern="1200" cap="none" spc="0" normalizeH="0" baseline="0" noProof="0" err="1">
                <a:ln>
                  <a:noFill/>
                </a:ln>
                <a:solidFill>
                  <a:srgbClr val="263C50"/>
                </a:solidFill>
                <a:effectLst/>
                <a:uLnTx/>
                <a:uFillTx/>
                <a:latin typeface="Arial Nova Light"/>
                <a:ea typeface="+mn-ea"/>
                <a:cs typeface="+mn-cs"/>
              </a:rPr>
              <a:t>besity</a:t>
            </a:r>
            <a:r>
              <a:rPr kumimoji="0" lang="en-US" sz="8800" b="1" i="0" u="none" strike="noStrike" kern="1200" cap="none" spc="0" normalizeH="0" baseline="0" noProof="0">
                <a:ln>
                  <a:noFill/>
                </a:ln>
                <a:solidFill>
                  <a:srgbClr val="263C50"/>
                </a:solidFill>
                <a:effectLst/>
                <a:uLnTx/>
                <a:uFillTx/>
                <a:latin typeface="Arial Nova Light"/>
                <a:ea typeface="+mn-ea"/>
                <a:cs typeface="+mn-cs"/>
              </a:rPr>
              <a:t>​​​</a:t>
            </a:r>
          </a:p>
        </p:txBody>
      </p:sp>
      <p:sp>
        <p:nvSpPr>
          <p:cNvPr id="3" name="Text Placeholder 13">
            <a:extLst>
              <a:ext uri="{FF2B5EF4-FFF2-40B4-BE49-F238E27FC236}">
                <a16:creationId xmlns:a16="http://schemas.microsoft.com/office/drawing/2014/main" id="{77F105AD-A069-45B0-A27E-C21F8D00A663}"/>
              </a:ext>
            </a:extLst>
          </p:cNvPr>
          <p:cNvSpPr txBox="1">
            <a:spLocks/>
          </p:cNvSpPr>
          <p:nvPr/>
        </p:nvSpPr>
        <p:spPr>
          <a:xfrm>
            <a:off x="1146420" y="530810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11</a:t>
            </a:r>
          </a:p>
        </p:txBody>
      </p:sp>
    </p:spTree>
    <p:extLst>
      <p:ext uri="{BB962C8B-B14F-4D97-AF65-F5344CB8AC3E}">
        <p14:creationId xmlns:p14="http://schemas.microsoft.com/office/powerpoint/2010/main" val="42501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8023-B2A7-365F-00DA-16DB90D210F4}"/>
              </a:ext>
            </a:extLst>
          </p:cNvPr>
          <p:cNvSpPr>
            <a:spLocks noGrp="1"/>
          </p:cNvSpPr>
          <p:nvPr>
            <p:ph type="title"/>
          </p:nvPr>
        </p:nvSpPr>
        <p:spPr/>
        <p:txBody>
          <a:bodyPr/>
          <a:lstStyle/>
          <a:p>
            <a:r>
              <a:rPr lang="en-US"/>
              <a:t>Obesity prevalence rates in U.S. by state in 2019</a:t>
            </a:r>
            <a:r>
              <a:rPr lang="en-US">
                <a:latin typeface="Calibri" panose="020F0502020204030204" pitchFamily="34" charset="0"/>
                <a:cs typeface="Calibri" panose="020F0502020204030204" pitchFamily="34" charset="0"/>
              </a:rPr>
              <a:t>–</a:t>
            </a:r>
            <a:r>
              <a:rPr lang="en-US"/>
              <a:t>2020</a:t>
            </a:r>
            <a:endParaRPr lang="en-CA"/>
          </a:p>
        </p:txBody>
      </p:sp>
      <p:sp>
        <p:nvSpPr>
          <p:cNvPr id="3" name="Text Placeholder 2">
            <a:extLst>
              <a:ext uri="{FF2B5EF4-FFF2-40B4-BE49-F238E27FC236}">
                <a16:creationId xmlns:a16="http://schemas.microsoft.com/office/drawing/2014/main" id="{52587A74-3A44-8CBF-1EDD-D59E0B54B2F5}"/>
              </a:ext>
            </a:extLst>
          </p:cNvPr>
          <p:cNvSpPr>
            <a:spLocks noGrp="1"/>
          </p:cNvSpPr>
          <p:nvPr>
            <p:ph type="body" sz="quarter" idx="13"/>
          </p:nvPr>
        </p:nvSpPr>
        <p:spPr/>
        <p:txBody>
          <a:bodyPr/>
          <a:lstStyle/>
          <a:p>
            <a:r>
              <a:rPr lang="en-US" sz="1000" i="0"/>
              <a:t>U.S., United States.</a:t>
            </a:r>
            <a:br>
              <a:rPr lang="en-US" sz="1000" i="0"/>
            </a:br>
            <a:r>
              <a:rPr lang="en-US" sz="1000" i="0"/>
              <a:t>Adapted and modified from The State of Obesity. Available at: </a:t>
            </a:r>
            <a:r>
              <a:rPr lang="en-US" sz="1000" i="0">
                <a:hlinkClick r:id="rId2">
                  <a:extLst>
                    <a:ext uri="{A12FA001-AC4F-418D-AE19-62706E023703}">
                      <ahyp:hlinkClr xmlns:ahyp="http://schemas.microsoft.com/office/drawing/2018/hyperlinkcolor" val="tx"/>
                    </a:ext>
                  </a:extLst>
                </a:hlinkClick>
              </a:rPr>
              <a:t>https://stateofobesity.org/children1017</a:t>
            </a:r>
            <a:r>
              <a:rPr lang="en-US" sz="1000" i="0"/>
              <a:t>. Accessed August 2022.</a:t>
            </a:r>
          </a:p>
        </p:txBody>
      </p:sp>
      <p:grpSp>
        <p:nvGrpSpPr>
          <p:cNvPr id="4" name="Group 4">
            <a:extLst>
              <a:ext uri="{FF2B5EF4-FFF2-40B4-BE49-F238E27FC236}">
                <a16:creationId xmlns:a16="http://schemas.microsoft.com/office/drawing/2014/main" id="{2A75019A-FB76-3846-C8FA-DA57EDAB42E8}"/>
              </a:ext>
            </a:extLst>
          </p:cNvPr>
          <p:cNvGrpSpPr>
            <a:grpSpLocks noChangeAspect="1"/>
          </p:cNvGrpSpPr>
          <p:nvPr/>
        </p:nvGrpSpPr>
        <p:grpSpPr bwMode="auto">
          <a:xfrm>
            <a:off x="4017183" y="1698997"/>
            <a:ext cx="7535828" cy="4676089"/>
            <a:chOff x="455" y="0"/>
            <a:chExt cx="4854" cy="3238"/>
          </a:xfrm>
        </p:grpSpPr>
        <p:sp>
          <p:nvSpPr>
            <p:cNvPr id="5" name="Freeform 5">
              <a:extLst>
                <a:ext uri="{FF2B5EF4-FFF2-40B4-BE49-F238E27FC236}">
                  <a16:creationId xmlns:a16="http://schemas.microsoft.com/office/drawing/2014/main" id="{076FF525-D9CD-148B-3E18-9A863D5D565A}"/>
                </a:ext>
              </a:extLst>
            </p:cNvPr>
            <p:cNvSpPr>
              <a:spLocks/>
            </p:cNvSpPr>
            <p:nvPr/>
          </p:nvSpPr>
          <p:spPr bwMode="auto">
            <a:xfrm>
              <a:off x="1817" y="549"/>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WY</a:t>
              </a:r>
            </a:p>
          </p:txBody>
        </p:sp>
        <p:sp>
          <p:nvSpPr>
            <p:cNvPr id="6" name="Freeform 6">
              <a:extLst>
                <a:ext uri="{FF2B5EF4-FFF2-40B4-BE49-F238E27FC236}">
                  <a16:creationId xmlns:a16="http://schemas.microsoft.com/office/drawing/2014/main" id="{00A8EB22-AFCB-1B57-AD02-A0332A0C8010}"/>
                </a:ext>
              </a:extLst>
            </p:cNvPr>
            <p:cNvSpPr>
              <a:spLocks/>
            </p:cNvSpPr>
            <p:nvPr/>
          </p:nvSpPr>
          <p:spPr bwMode="auto">
            <a:xfrm>
              <a:off x="4211"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bg1">
                <a:lumMod val="65000"/>
              </a:schemeClr>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WV</a:t>
              </a:r>
            </a:p>
          </p:txBody>
        </p:sp>
        <p:sp>
          <p:nvSpPr>
            <p:cNvPr id="7" name="Freeform 7">
              <a:extLst>
                <a:ext uri="{FF2B5EF4-FFF2-40B4-BE49-F238E27FC236}">
                  <a16:creationId xmlns:a16="http://schemas.microsoft.com/office/drawing/2014/main" id="{BE0640B8-F208-6B52-BD58-C8A6980C4B8C}"/>
                </a:ext>
              </a:extLst>
            </p:cNvPr>
            <p:cNvSpPr>
              <a:spLocks noEditPoints="1"/>
            </p:cNvSpPr>
            <p:nvPr/>
          </p:nvSpPr>
          <p:spPr bwMode="auto">
            <a:xfrm>
              <a:off x="3288" y="344"/>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WI</a:t>
              </a:r>
            </a:p>
          </p:txBody>
        </p:sp>
        <p:sp>
          <p:nvSpPr>
            <p:cNvPr id="8" name="Freeform 8">
              <a:extLst>
                <a:ext uri="{FF2B5EF4-FFF2-40B4-BE49-F238E27FC236}">
                  <a16:creationId xmlns:a16="http://schemas.microsoft.com/office/drawing/2014/main" id="{F0351E21-6FC2-13E8-4A21-C19DF0A867EB}"/>
                </a:ext>
              </a:extLst>
            </p:cNvPr>
            <p:cNvSpPr>
              <a:spLocks noEditPoints="1"/>
            </p:cNvSpPr>
            <p:nvPr/>
          </p:nvSpPr>
          <p:spPr bwMode="auto">
            <a:xfrm>
              <a:off x="865"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WA</a:t>
              </a:r>
            </a:p>
          </p:txBody>
        </p:sp>
        <p:sp>
          <p:nvSpPr>
            <p:cNvPr id="9" name="Freeform 9">
              <a:extLst>
                <a:ext uri="{FF2B5EF4-FFF2-40B4-BE49-F238E27FC236}">
                  <a16:creationId xmlns:a16="http://schemas.microsoft.com/office/drawing/2014/main" id="{97BCA507-CA4B-AA1E-965C-A07523232457}"/>
                </a:ext>
              </a:extLst>
            </p:cNvPr>
            <p:cNvSpPr>
              <a:spLocks/>
            </p:cNvSpPr>
            <p:nvPr/>
          </p:nvSpPr>
          <p:spPr bwMode="auto">
            <a:xfrm>
              <a:off x="4815"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VT</a:t>
              </a:r>
            </a:p>
          </p:txBody>
        </p:sp>
        <p:sp>
          <p:nvSpPr>
            <p:cNvPr id="10" name="Freeform 10">
              <a:extLst>
                <a:ext uri="{FF2B5EF4-FFF2-40B4-BE49-F238E27FC236}">
                  <a16:creationId xmlns:a16="http://schemas.microsoft.com/office/drawing/2014/main" id="{8B17881A-A814-CAEA-A958-D0CF3947522E}"/>
                </a:ext>
              </a:extLst>
            </p:cNvPr>
            <p:cNvSpPr>
              <a:spLocks noEditPoints="1"/>
            </p:cNvSpPr>
            <p:nvPr/>
          </p:nvSpPr>
          <p:spPr bwMode="auto">
            <a:xfrm>
              <a:off x="4148"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accent1"/>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VA</a:t>
              </a:r>
            </a:p>
          </p:txBody>
        </p:sp>
        <p:sp>
          <p:nvSpPr>
            <p:cNvPr id="11" name="Freeform 11">
              <a:extLst>
                <a:ext uri="{FF2B5EF4-FFF2-40B4-BE49-F238E27FC236}">
                  <a16:creationId xmlns:a16="http://schemas.microsoft.com/office/drawing/2014/main" id="{13D35691-0EF0-4977-5AFB-DD7EEF44449B}"/>
                </a:ext>
              </a:extLst>
            </p:cNvPr>
            <p:cNvSpPr>
              <a:spLocks/>
            </p:cNvSpPr>
            <p:nvPr/>
          </p:nvSpPr>
          <p:spPr bwMode="auto">
            <a:xfrm>
              <a:off x="1516"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UT</a:t>
              </a:r>
            </a:p>
          </p:txBody>
        </p:sp>
        <p:sp>
          <p:nvSpPr>
            <p:cNvPr id="12" name="Freeform 12">
              <a:extLst>
                <a:ext uri="{FF2B5EF4-FFF2-40B4-BE49-F238E27FC236}">
                  <a16:creationId xmlns:a16="http://schemas.microsoft.com/office/drawing/2014/main" id="{87DC20C6-D9E7-2648-D79B-338A26254ECD}"/>
                </a:ext>
              </a:extLst>
            </p:cNvPr>
            <p:cNvSpPr>
              <a:spLocks noEditPoints="1"/>
            </p:cNvSpPr>
            <p:nvPr/>
          </p:nvSpPr>
          <p:spPr bwMode="auto">
            <a:xfrm>
              <a:off x="2120" y="1494"/>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bg1">
                <a:lumMod val="6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TX</a:t>
              </a:r>
            </a:p>
          </p:txBody>
        </p:sp>
        <p:sp>
          <p:nvSpPr>
            <p:cNvPr id="13" name="Freeform 13">
              <a:extLst>
                <a:ext uri="{FF2B5EF4-FFF2-40B4-BE49-F238E27FC236}">
                  <a16:creationId xmlns:a16="http://schemas.microsoft.com/office/drawing/2014/main" id="{6FF81E6A-AB82-2D7C-3F1D-0995F0C46E06}"/>
                </a:ext>
              </a:extLst>
            </p:cNvPr>
            <p:cNvSpPr>
              <a:spLocks/>
            </p:cNvSpPr>
            <p:nvPr/>
          </p:nvSpPr>
          <p:spPr bwMode="auto">
            <a:xfrm>
              <a:off x="3589" y="1353"/>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3"/>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TN</a:t>
              </a:r>
            </a:p>
          </p:txBody>
        </p:sp>
        <p:sp>
          <p:nvSpPr>
            <p:cNvPr id="14" name="Freeform 14">
              <a:extLst>
                <a:ext uri="{FF2B5EF4-FFF2-40B4-BE49-F238E27FC236}">
                  <a16:creationId xmlns:a16="http://schemas.microsoft.com/office/drawing/2014/main" id="{F8D9FFE9-E1CE-0B93-0E4C-DC27263E86AF}"/>
                </a:ext>
              </a:extLst>
            </p:cNvPr>
            <p:cNvSpPr>
              <a:spLocks/>
            </p:cNvSpPr>
            <p:nvPr/>
          </p:nvSpPr>
          <p:spPr bwMode="auto">
            <a:xfrm>
              <a:off x="2405" y="490"/>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SD</a:t>
              </a:r>
            </a:p>
          </p:txBody>
        </p:sp>
        <p:sp>
          <p:nvSpPr>
            <p:cNvPr id="15" name="Freeform 15">
              <a:extLst>
                <a:ext uri="{FF2B5EF4-FFF2-40B4-BE49-F238E27FC236}">
                  <a16:creationId xmlns:a16="http://schemas.microsoft.com/office/drawing/2014/main" id="{84639586-4D17-D0BD-6DA8-B0A4B822514D}"/>
                </a:ext>
              </a:extLst>
            </p:cNvPr>
            <p:cNvSpPr>
              <a:spLocks noEditPoints="1"/>
            </p:cNvSpPr>
            <p:nvPr/>
          </p:nvSpPr>
          <p:spPr bwMode="auto">
            <a:xfrm>
              <a:off x="4205" y="1500"/>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3"/>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SC</a:t>
              </a:r>
            </a:p>
          </p:txBody>
        </p:sp>
        <p:sp>
          <p:nvSpPr>
            <p:cNvPr id="16" name="Freeform 16">
              <a:extLst>
                <a:ext uri="{FF2B5EF4-FFF2-40B4-BE49-F238E27FC236}">
                  <a16:creationId xmlns:a16="http://schemas.microsoft.com/office/drawing/2014/main" id="{D37B6C03-99C3-AD2F-A241-B0520A4EE586}"/>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endParaRPr>
            </a:p>
          </p:txBody>
        </p:sp>
        <p:sp>
          <p:nvSpPr>
            <p:cNvPr id="17" name="Freeform 17">
              <a:extLst>
                <a:ext uri="{FF2B5EF4-FFF2-40B4-BE49-F238E27FC236}">
                  <a16:creationId xmlns:a16="http://schemas.microsoft.com/office/drawing/2014/main" id="{8C14B35B-E0BC-A5E8-C94D-422D06A64D9A}"/>
                </a:ext>
              </a:extLst>
            </p:cNvPr>
            <p:cNvSpPr>
              <a:spLocks/>
            </p:cNvSpPr>
            <p:nvPr/>
          </p:nvSpPr>
          <p:spPr bwMode="auto">
            <a:xfrm>
              <a:off x="4318"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PA</a:t>
              </a:r>
            </a:p>
          </p:txBody>
        </p:sp>
        <p:sp>
          <p:nvSpPr>
            <p:cNvPr id="18" name="Freeform 18">
              <a:extLst>
                <a:ext uri="{FF2B5EF4-FFF2-40B4-BE49-F238E27FC236}">
                  <a16:creationId xmlns:a16="http://schemas.microsoft.com/office/drawing/2014/main" id="{2B6DC67B-B1B1-2A6D-FD6B-A520D9CDAC09}"/>
                </a:ext>
              </a:extLst>
            </p:cNvPr>
            <p:cNvSpPr>
              <a:spLocks/>
            </p:cNvSpPr>
            <p:nvPr/>
          </p:nvSpPr>
          <p:spPr bwMode="auto">
            <a:xfrm>
              <a:off x="752"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OR</a:t>
              </a:r>
            </a:p>
          </p:txBody>
        </p:sp>
        <p:sp>
          <p:nvSpPr>
            <p:cNvPr id="19" name="Freeform 19">
              <a:extLst>
                <a:ext uri="{FF2B5EF4-FFF2-40B4-BE49-F238E27FC236}">
                  <a16:creationId xmlns:a16="http://schemas.microsoft.com/office/drawing/2014/main" id="{4BDFA750-B3B9-F452-9FF2-660B5170DA62}"/>
                </a:ext>
              </a:extLst>
            </p:cNvPr>
            <p:cNvSpPr>
              <a:spLocks/>
            </p:cNvSpPr>
            <p:nvPr/>
          </p:nvSpPr>
          <p:spPr bwMode="auto">
            <a:xfrm>
              <a:off x="2468" y="1433"/>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1">
                <a:lumMod val="20000"/>
                <a:lumOff val="80000"/>
              </a:schemeClr>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OK</a:t>
              </a:r>
            </a:p>
          </p:txBody>
        </p:sp>
        <p:sp>
          <p:nvSpPr>
            <p:cNvPr id="20" name="Freeform 20">
              <a:extLst>
                <a:ext uri="{FF2B5EF4-FFF2-40B4-BE49-F238E27FC236}">
                  <a16:creationId xmlns:a16="http://schemas.microsoft.com/office/drawing/2014/main" id="{FA3F50B9-8475-3FDD-3B61-05B6A672FF51}"/>
                </a:ext>
              </a:extLst>
            </p:cNvPr>
            <p:cNvSpPr>
              <a:spLocks/>
            </p:cNvSpPr>
            <p:nvPr/>
          </p:nvSpPr>
          <p:spPr bwMode="auto">
            <a:xfrm>
              <a:off x="3976" y="771"/>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OH</a:t>
              </a:r>
            </a:p>
          </p:txBody>
        </p:sp>
        <p:sp>
          <p:nvSpPr>
            <p:cNvPr id="21" name="Freeform 21">
              <a:extLst>
                <a:ext uri="{FF2B5EF4-FFF2-40B4-BE49-F238E27FC236}">
                  <a16:creationId xmlns:a16="http://schemas.microsoft.com/office/drawing/2014/main" id="{4E8B83EA-BA24-0E15-55C6-C3630F06E0B1}"/>
                </a:ext>
              </a:extLst>
            </p:cNvPr>
            <p:cNvSpPr>
              <a:spLocks/>
            </p:cNvSpPr>
            <p:nvPr/>
          </p:nvSpPr>
          <p:spPr bwMode="auto">
            <a:xfrm>
              <a:off x="1045"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NV</a:t>
              </a:r>
            </a:p>
          </p:txBody>
        </p:sp>
        <p:sp>
          <p:nvSpPr>
            <p:cNvPr id="22" name="Freeform 22">
              <a:extLst>
                <a:ext uri="{FF2B5EF4-FFF2-40B4-BE49-F238E27FC236}">
                  <a16:creationId xmlns:a16="http://schemas.microsoft.com/office/drawing/2014/main" id="{D672E69D-00E5-F564-76DF-D6A062F39C68}"/>
                </a:ext>
              </a:extLst>
            </p:cNvPr>
            <p:cNvSpPr>
              <a:spLocks/>
            </p:cNvSpPr>
            <p:nvPr/>
          </p:nvSpPr>
          <p:spPr bwMode="auto">
            <a:xfrm>
              <a:off x="1897" y="1412"/>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NM</a:t>
              </a:r>
            </a:p>
          </p:txBody>
        </p:sp>
        <p:sp>
          <p:nvSpPr>
            <p:cNvPr id="23" name="Freeform 23">
              <a:extLst>
                <a:ext uri="{FF2B5EF4-FFF2-40B4-BE49-F238E27FC236}">
                  <a16:creationId xmlns:a16="http://schemas.microsoft.com/office/drawing/2014/main" id="{CF2BC21E-8353-087C-D3E0-31054F01B4FC}"/>
                </a:ext>
              </a:extLst>
            </p:cNvPr>
            <p:cNvSpPr>
              <a:spLocks noEditPoints="1"/>
            </p:cNvSpPr>
            <p:nvPr/>
          </p:nvSpPr>
          <p:spPr bwMode="auto">
            <a:xfrm>
              <a:off x="4373"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NY</a:t>
              </a:r>
            </a:p>
          </p:txBody>
        </p:sp>
        <p:sp>
          <p:nvSpPr>
            <p:cNvPr id="24" name="Freeform 24">
              <a:extLst>
                <a:ext uri="{FF2B5EF4-FFF2-40B4-BE49-F238E27FC236}">
                  <a16:creationId xmlns:a16="http://schemas.microsoft.com/office/drawing/2014/main" id="{AA84CCC1-8ECD-A072-ABB2-2E3A1D5F3EB4}"/>
                </a:ext>
              </a:extLst>
            </p:cNvPr>
            <p:cNvSpPr>
              <a:spLocks noEditPoints="1"/>
            </p:cNvSpPr>
            <p:nvPr/>
          </p:nvSpPr>
          <p:spPr bwMode="auto">
            <a:xfrm>
              <a:off x="4772"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accent1"/>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NJ</a:t>
              </a:r>
            </a:p>
          </p:txBody>
        </p:sp>
        <p:sp>
          <p:nvSpPr>
            <p:cNvPr id="25" name="Freeform 26">
              <a:extLst>
                <a:ext uri="{FF2B5EF4-FFF2-40B4-BE49-F238E27FC236}">
                  <a16:creationId xmlns:a16="http://schemas.microsoft.com/office/drawing/2014/main" id="{7CBB5153-1350-47D9-34F9-237605B282D7}"/>
                </a:ext>
              </a:extLst>
            </p:cNvPr>
            <p:cNvSpPr>
              <a:spLocks/>
            </p:cNvSpPr>
            <p:nvPr/>
          </p:nvSpPr>
          <p:spPr bwMode="auto">
            <a:xfrm>
              <a:off x="2399"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NE</a:t>
              </a:r>
            </a:p>
          </p:txBody>
        </p:sp>
        <p:sp>
          <p:nvSpPr>
            <p:cNvPr id="26" name="Freeform 27">
              <a:extLst>
                <a:ext uri="{FF2B5EF4-FFF2-40B4-BE49-F238E27FC236}">
                  <a16:creationId xmlns:a16="http://schemas.microsoft.com/office/drawing/2014/main" id="{F280ABD0-4CC8-2619-FAFF-65F82DDB118A}"/>
                </a:ext>
              </a:extLst>
            </p:cNvPr>
            <p:cNvSpPr>
              <a:spLocks/>
            </p:cNvSpPr>
            <p:nvPr/>
          </p:nvSpPr>
          <p:spPr bwMode="auto">
            <a:xfrm>
              <a:off x="2417" y="174"/>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ND</a:t>
              </a:r>
            </a:p>
          </p:txBody>
        </p:sp>
        <p:sp>
          <p:nvSpPr>
            <p:cNvPr id="27" name="Freeform 28">
              <a:extLst>
                <a:ext uri="{FF2B5EF4-FFF2-40B4-BE49-F238E27FC236}">
                  <a16:creationId xmlns:a16="http://schemas.microsoft.com/office/drawing/2014/main" id="{570270E7-5230-D710-2426-6BB8EAADF294}"/>
                </a:ext>
              </a:extLst>
            </p:cNvPr>
            <p:cNvSpPr>
              <a:spLocks noEditPoints="1"/>
            </p:cNvSpPr>
            <p:nvPr/>
          </p:nvSpPr>
          <p:spPr bwMode="auto">
            <a:xfrm>
              <a:off x="4115"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NC</a:t>
              </a:r>
            </a:p>
          </p:txBody>
        </p:sp>
        <p:sp>
          <p:nvSpPr>
            <p:cNvPr id="28" name="Freeform 29">
              <a:extLst>
                <a:ext uri="{FF2B5EF4-FFF2-40B4-BE49-F238E27FC236}">
                  <a16:creationId xmlns:a16="http://schemas.microsoft.com/office/drawing/2014/main" id="{C77E96BD-1380-8473-00E5-546046CAF3E5}"/>
                </a:ext>
              </a:extLst>
            </p:cNvPr>
            <p:cNvSpPr>
              <a:spLocks/>
            </p:cNvSpPr>
            <p:nvPr/>
          </p:nvSpPr>
          <p:spPr bwMode="auto">
            <a:xfrm>
              <a:off x="1512"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MT</a:t>
              </a:r>
            </a:p>
          </p:txBody>
        </p:sp>
        <p:sp>
          <p:nvSpPr>
            <p:cNvPr id="29" name="Freeform 30">
              <a:extLst>
                <a:ext uri="{FF2B5EF4-FFF2-40B4-BE49-F238E27FC236}">
                  <a16:creationId xmlns:a16="http://schemas.microsoft.com/office/drawing/2014/main" id="{BD5B6B25-7FC2-8809-2D62-403469119297}"/>
                </a:ext>
              </a:extLst>
            </p:cNvPr>
            <p:cNvSpPr>
              <a:spLocks noEditPoints="1"/>
            </p:cNvSpPr>
            <p:nvPr/>
          </p:nvSpPr>
          <p:spPr bwMode="auto">
            <a:xfrm>
              <a:off x="3501" y="1603"/>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bg1">
                <a:lumMod val="6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MS</a:t>
              </a:r>
            </a:p>
          </p:txBody>
        </p:sp>
        <p:sp>
          <p:nvSpPr>
            <p:cNvPr id="30" name="Freeform 31">
              <a:extLst>
                <a:ext uri="{FF2B5EF4-FFF2-40B4-BE49-F238E27FC236}">
                  <a16:creationId xmlns:a16="http://schemas.microsoft.com/office/drawing/2014/main" id="{B9E878E3-D038-DFF0-689A-71A1B6B5B424}"/>
                </a:ext>
              </a:extLst>
            </p:cNvPr>
            <p:cNvSpPr>
              <a:spLocks/>
            </p:cNvSpPr>
            <p:nvPr/>
          </p:nvSpPr>
          <p:spPr bwMode="auto">
            <a:xfrm>
              <a:off x="3083"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MO</a:t>
              </a:r>
            </a:p>
          </p:txBody>
        </p:sp>
        <p:sp>
          <p:nvSpPr>
            <p:cNvPr id="31" name="Freeform 32">
              <a:extLst>
                <a:ext uri="{FF2B5EF4-FFF2-40B4-BE49-F238E27FC236}">
                  <a16:creationId xmlns:a16="http://schemas.microsoft.com/office/drawing/2014/main" id="{FA28B543-2EBD-E520-6114-9482DD8443C4}"/>
                </a:ext>
              </a:extLst>
            </p:cNvPr>
            <p:cNvSpPr>
              <a:spLocks/>
            </p:cNvSpPr>
            <p:nvPr/>
          </p:nvSpPr>
          <p:spPr bwMode="auto">
            <a:xfrm>
              <a:off x="2939"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accent1"/>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pis For Office" panose="020B0504010101010104" pitchFamily="34" charset="0"/>
                  <a:ea typeface="+mn-ea"/>
                  <a:cs typeface="+mn-cs"/>
                </a:rPr>
                <a:t>MN</a:t>
              </a:r>
            </a:p>
          </p:txBody>
        </p:sp>
        <p:sp>
          <p:nvSpPr>
            <p:cNvPr id="32" name="Freeform 33">
              <a:extLst>
                <a:ext uri="{FF2B5EF4-FFF2-40B4-BE49-F238E27FC236}">
                  <a16:creationId xmlns:a16="http://schemas.microsoft.com/office/drawing/2014/main" id="{389EE1AE-7793-FA4B-2EE9-71FB19CB721E}"/>
                </a:ext>
              </a:extLst>
            </p:cNvPr>
            <p:cNvSpPr>
              <a:spLocks noEditPoints="1"/>
            </p:cNvSpPr>
            <p:nvPr/>
          </p:nvSpPr>
          <p:spPr bwMode="auto">
            <a:xfrm>
              <a:off x="3474" y="217"/>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MI</a:t>
              </a:r>
            </a:p>
          </p:txBody>
        </p:sp>
        <p:sp>
          <p:nvSpPr>
            <p:cNvPr id="33" name="Freeform 34">
              <a:extLst>
                <a:ext uri="{FF2B5EF4-FFF2-40B4-BE49-F238E27FC236}">
                  <a16:creationId xmlns:a16="http://schemas.microsoft.com/office/drawing/2014/main" id="{12C37D41-B99D-F60F-31F7-0AA30CE1AEA3}"/>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accent1"/>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ME</a:t>
              </a:r>
            </a:p>
          </p:txBody>
        </p:sp>
        <p:sp>
          <p:nvSpPr>
            <p:cNvPr id="34" name="Freeform 35">
              <a:extLst>
                <a:ext uri="{FF2B5EF4-FFF2-40B4-BE49-F238E27FC236}">
                  <a16:creationId xmlns:a16="http://schemas.microsoft.com/office/drawing/2014/main" id="{1AA1ECAA-65BE-A0AD-E9CB-F380A30AAB2E}"/>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MD</a:t>
              </a:r>
            </a:p>
          </p:txBody>
        </p:sp>
        <p:sp>
          <p:nvSpPr>
            <p:cNvPr id="35" name="Freeform 36">
              <a:extLst>
                <a:ext uri="{FF2B5EF4-FFF2-40B4-BE49-F238E27FC236}">
                  <a16:creationId xmlns:a16="http://schemas.microsoft.com/office/drawing/2014/main" id="{E400AD1B-9CC4-CB13-0199-742BD12427C2}"/>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MA</a:t>
              </a:r>
            </a:p>
          </p:txBody>
        </p:sp>
        <p:sp>
          <p:nvSpPr>
            <p:cNvPr id="36" name="Freeform 37">
              <a:extLst>
                <a:ext uri="{FF2B5EF4-FFF2-40B4-BE49-F238E27FC236}">
                  <a16:creationId xmlns:a16="http://schemas.microsoft.com/office/drawing/2014/main" id="{16AE8CFB-8028-94D5-3783-B8C82306A6EF}"/>
                </a:ext>
              </a:extLst>
            </p:cNvPr>
            <p:cNvSpPr>
              <a:spLocks noEditPoints="1"/>
            </p:cNvSpPr>
            <p:nvPr/>
          </p:nvSpPr>
          <p:spPr bwMode="auto">
            <a:xfrm>
              <a:off x="3271" y="1840"/>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3"/>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LA</a:t>
              </a:r>
            </a:p>
          </p:txBody>
        </p:sp>
        <p:sp>
          <p:nvSpPr>
            <p:cNvPr id="37" name="Freeform 38">
              <a:extLst>
                <a:ext uri="{FF2B5EF4-FFF2-40B4-BE49-F238E27FC236}">
                  <a16:creationId xmlns:a16="http://schemas.microsoft.com/office/drawing/2014/main" id="{4B1F477E-D6F4-ADF9-C32A-3ABD4A33ED83}"/>
                </a:ext>
              </a:extLst>
            </p:cNvPr>
            <p:cNvSpPr>
              <a:spLocks noEditPoints="1"/>
            </p:cNvSpPr>
            <p:nvPr/>
          </p:nvSpPr>
          <p:spPr bwMode="auto">
            <a:xfrm>
              <a:off x="3638" y="1125"/>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accent3"/>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KY</a:t>
              </a:r>
            </a:p>
          </p:txBody>
        </p:sp>
        <p:sp>
          <p:nvSpPr>
            <p:cNvPr id="38" name="Freeform 39">
              <a:extLst>
                <a:ext uri="{FF2B5EF4-FFF2-40B4-BE49-F238E27FC236}">
                  <a16:creationId xmlns:a16="http://schemas.microsoft.com/office/drawing/2014/main" id="{5B09F371-7EDD-DE61-F136-896EE5D7DBEA}"/>
                </a:ext>
              </a:extLst>
            </p:cNvPr>
            <p:cNvSpPr>
              <a:spLocks/>
            </p:cNvSpPr>
            <p:nvPr/>
          </p:nvSpPr>
          <p:spPr bwMode="auto">
            <a:xfrm>
              <a:off x="2556" y="1113"/>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KS</a:t>
              </a:r>
            </a:p>
          </p:txBody>
        </p:sp>
        <p:sp>
          <p:nvSpPr>
            <p:cNvPr id="39" name="Freeform 40">
              <a:extLst>
                <a:ext uri="{FF2B5EF4-FFF2-40B4-BE49-F238E27FC236}">
                  <a16:creationId xmlns:a16="http://schemas.microsoft.com/office/drawing/2014/main" id="{97749BF5-DEC9-B49F-77B3-611B22E83863}"/>
                </a:ext>
              </a:extLst>
            </p:cNvPr>
            <p:cNvSpPr>
              <a:spLocks/>
            </p:cNvSpPr>
            <p:nvPr/>
          </p:nvSpPr>
          <p:spPr bwMode="auto">
            <a:xfrm>
              <a:off x="3750" y="848"/>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IN</a:t>
              </a:r>
            </a:p>
          </p:txBody>
        </p:sp>
        <p:sp>
          <p:nvSpPr>
            <p:cNvPr id="40" name="Freeform 41">
              <a:extLst>
                <a:ext uri="{FF2B5EF4-FFF2-40B4-BE49-F238E27FC236}">
                  <a16:creationId xmlns:a16="http://schemas.microsoft.com/office/drawing/2014/main" id="{0827941E-A2A4-118C-DA09-EFB7F30DA673}"/>
                </a:ext>
              </a:extLst>
            </p:cNvPr>
            <p:cNvSpPr>
              <a:spLocks/>
            </p:cNvSpPr>
            <p:nvPr/>
          </p:nvSpPr>
          <p:spPr bwMode="auto">
            <a:xfrm>
              <a:off x="3439"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IL</a:t>
              </a:r>
            </a:p>
          </p:txBody>
        </p:sp>
        <p:sp>
          <p:nvSpPr>
            <p:cNvPr id="41" name="Freeform 42">
              <a:extLst>
                <a:ext uri="{FF2B5EF4-FFF2-40B4-BE49-F238E27FC236}">
                  <a16:creationId xmlns:a16="http://schemas.microsoft.com/office/drawing/2014/main" id="{EDFE9CF5-EC0C-0A7D-E265-A9C25439FC6D}"/>
                </a:ext>
              </a:extLst>
            </p:cNvPr>
            <p:cNvSpPr>
              <a:spLocks/>
            </p:cNvSpPr>
            <p:nvPr/>
          </p:nvSpPr>
          <p:spPr bwMode="auto">
            <a:xfrm>
              <a:off x="1342"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accent1"/>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ID</a:t>
              </a:r>
            </a:p>
          </p:txBody>
        </p:sp>
        <p:sp>
          <p:nvSpPr>
            <p:cNvPr id="42" name="Freeform 43">
              <a:extLst>
                <a:ext uri="{FF2B5EF4-FFF2-40B4-BE49-F238E27FC236}">
                  <a16:creationId xmlns:a16="http://schemas.microsoft.com/office/drawing/2014/main" id="{62D25752-7ADA-90BD-919F-04BFC5258197}"/>
                </a:ext>
              </a:extLst>
            </p:cNvPr>
            <p:cNvSpPr>
              <a:spLocks/>
            </p:cNvSpPr>
            <p:nvPr/>
          </p:nvSpPr>
          <p:spPr bwMode="auto">
            <a:xfrm>
              <a:off x="3003" y="723"/>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1965"/>
                  </a:solidFill>
                  <a:effectLst/>
                  <a:uLnTx/>
                  <a:uFillTx/>
                  <a:latin typeface="Apis For Office" panose="020B0504010101010104" pitchFamily="34" charset="0"/>
                  <a:ea typeface="+mn-ea"/>
                  <a:cs typeface="+mn-cs"/>
                </a:rPr>
                <a:t>IA</a:t>
              </a:r>
            </a:p>
          </p:txBody>
        </p:sp>
        <p:sp>
          <p:nvSpPr>
            <p:cNvPr id="43" name="Freeform 44">
              <a:extLst>
                <a:ext uri="{FF2B5EF4-FFF2-40B4-BE49-F238E27FC236}">
                  <a16:creationId xmlns:a16="http://schemas.microsoft.com/office/drawing/2014/main" id="{EFA596DA-E27E-26D9-90EB-9F319CF2095E}"/>
                </a:ext>
              </a:extLst>
            </p:cNvPr>
            <p:cNvSpPr>
              <a:spLocks noEditPoints="1"/>
            </p:cNvSpPr>
            <p:nvPr/>
          </p:nvSpPr>
          <p:spPr bwMode="auto">
            <a:xfrm>
              <a:off x="2368" y="284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accent1">
                <a:lumMod val="20000"/>
                <a:lumOff val="80000"/>
              </a:schemeClr>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HI</a:t>
              </a:r>
            </a:p>
          </p:txBody>
        </p:sp>
        <p:sp>
          <p:nvSpPr>
            <p:cNvPr id="44" name="Freeform 45">
              <a:extLst>
                <a:ext uri="{FF2B5EF4-FFF2-40B4-BE49-F238E27FC236}">
                  <a16:creationId xmlns:a16="http://schemas.microsoft.com/office/drawing/2014/main" id="{D07AC33D-A273-09A7-4537-B0DF0EA9F495}"/>
                </a:ext>
              </a:extLst>
            </p:cNvPr>
            <p:cNvSpPr>
              <a:spLocks noEditPoints="1"/>
            </p:cNvSpPr>
            <p:nvPr/>
          </p:nvSpPr>
          <p:spPr bwMode="auto">
            <a:xfrm>
              <a:off x="4002"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pis For Office" panose="020B0504010101010104" pitchFamily="34" charset="0"/>
                  <a:ea typeface="+mn-ea"/>
                  <a:cs typeface="+mn-cs"/>
                </a:rPr>
                <a:t>GA</a:t>
              </a:r>
            </a:p>
          </p:txBody>
        </p:sp>
        <p:sp>
          <p:nvSpPr>
            <p:cNvPr id="45" name="Freeform 46">
              <a:extLst>
                <a:ext uri="{FF2B5EF4-FFF2-40B4-BE49-F238E27FC236}">
                  <a16:creationId xmlns:a16="http://schemas.microsoft.com/office/drawing/2014/main" id="{3E56A153-62B2-67E8-C390-E47837E45016}"/>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FL</a:t>
              </a:r>
            </a:p>
          </p:txBody>
        </p:sp>
        <p:sp>
          <p:nvSpPr>
            <p:cNvPr id="46" name="Freeform 47">
              <a:extLst>
                <a:ext uri="{FF2B5EF4-FFF2-40B4-BE49-F238E27FC236}">
                  <a16:creationId xmlns:a16="http://schemas.microsoft.com/office/drawing/2014/main" id="{DC355D6F-8F01-2068-346B-2E2A6BBEE6C2}"/>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DE</a:t>
              </a:r>
            </a:p>
          </p:txBody>
        </p:sp>
        <p:sp>
          <p:nvSpPr>
            <p:cNvPr id="47" name="Freeform 48">
              <a:extLst>
                <a:ext uri="{FF2B5EF4-FFF2-40B4-BE49-F238E27FC236}">
                  <a16:creationId xmlns:a16="http://schemas.microsoft.com/office/drawing/2014/main" id="{164E1828-F6A2-E581-599B-525BDD506145}"/>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endParaRPr>
            </a:p>
          </p:txBody>
        </p:sp>
        <p:sp>
          <p:nvSpPr>
            <p:cNvPr id="48" name="Freeform 49">
              <a:extLst>
                <a:ext uri="{FF2B5EF4-FFF2-40B4-BE49-F238E27FC236}">
                  <a16:creationId xmlns:a16="http://schemas.microsoft.com/office/drawing/2014/main" id="{BB05F5EE-5EA8-633A-7F33-848115AA0240}"/>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effectLst/>
                  <a:uLnTx/>
                  <a:uFillTx/>
                  <a:latin typeface="Apis For Office" panose="020B0504010101010104" pitchFamily="34" charset="0"/>
                  <a:ea typeface="+mn-ea"/>
                  <a:cs typeface="+mn-cs"/>
                </a:rPr>
                <a:t>CT</a:t>
              </a:r>
            </a:p>
          </p:txBody>
        </p:sp>
        <p:sp>
          <p:nvSpPr>
            <p:cNvPr id="49" name="Freeform 50">
              <a:extLst>
                <a:ext uri="{FF2B5EF4-FFF2-40B4-BE49-F238E27FC236}">
                  <a16:creationId xmlns:a16="http://schemas.microsoft.com/office/drawing/2014/main" id="{02754FF2-7880-07AE-F113-A4BBAFF54344}"/>
                </a:ext>
              </a:extLst>
            </p:cNvPr>
            <p:cNvSpPr>
              <a:spLocks/>
            </p:cNvSpPr>
            <p:nvPr/>
          </p:nvSpPr>
          <p:spPr bwMode="auto">
            <a:xfrm>
              <a:off x="1948"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CO</a:t>
              </a:r>
            </a:p>
          </p:txBody>
        </p:sp>
        <p:sp>
          <p:nvSpPr>
            <p:cNvPr id="50" name="Freeform 51">
              <a:extLst>
                <a:ext uri="{FF2B5EF4-FFF2-40B4-BE49-F238E27FC236}">
                  <a16:creationId xmlns:a16="http://schemas.microsoft.com/office/drawing/2014/main" id="{A4E4CF37-E340-74DA-3057-1C80E55F563F}"/>
                </a:ext>
              </a:extLst>
            </p:cNvPr>
            <p:cNvSpPr>
              <a:spLocks noEditPoints="1"/>
            </p:cNvSpPr>
            <p:nvPr/>
          </p:nvSpPr>
          <p:spPr bwMode="auto">
            <a:xfrm>
              <a:off x="713" y="693"/>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CA</a:t>
              </a:r>
            </a:p>
          </p:txBody>
        </p:sp>
        <p:sp>
          <p:nvSpPr>
            <p:cNvPr id="51" name="Freeform 52">
              <a:extLst>
                <a:ext uri="{FF2B5EF4-FFF2-40B4-BE49-F238E27FC236}">
                  <a16:creationId xmlns:a16="http://schemas.microsoft.com/office/drawing/2014/main" id="{C2F8EE0E-598C-B9D6-7DD6-1A27A76C6303}"/>
                </a:ext>
              </a:extLst>
            </p:cNvPr>
            <p:cNvSpPr>
              <a:spLocks/>
            </p:cNvSpPr>
            <p:nvPr/>
          </p:nvSpPr>
          <p:spPr bwMode="auto">
            <a:xfrm>
              <a:off x="1385" y="1367"/>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AZ</a:t>
              </a:r>
            </a:p>
          </p:txBody>
        </p:sp>
        <p:sp>
          <p:nvSpPr>
            <p:cNvPr id="52" name="Freeform 53">
              <a:extLst>
                <a:ext uri="{FF2B5EF4-FFF2-40B4-BE49-F238E27FC236}">
                  <a16:creationId xmlns:a16="http://schemas.microsoft.com/office/drawing/2014/main" id="{73E930EC-E736-A6BF-3CDB-0B044B1A9982}"/>
                </a:ext>
              </a:extLst>
            </p:cNvPr>
            <p:cNvSpPr>
              <a:spLocks/>
            </p:cNvSpPr>
            <p:nvPr/>
          </p:nvSpPr>
          <p:spPr bwMode="auto">
            <a:xfrm>
              <a:off x="3199" y="1459"/>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3"/>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AR</a:t>
              </a:r>
            </a:p>
          </p:txBody>
        </p:sp>
        <p:sp>
          <p:nvSpPr>
            <p:cNvPr id="53" name="Freeform 54">
              <a:extLst>
                <a:ext uri="{FF2B5EF4-FFF2-40B4-BE49-F238E27FC236}">
                  <a16:creationId xmlns:a16="http://schemas.microsoft.com/office/drawing/2014/main" id="{A947E3C5-47AF-FF7B-2D7F-AE894AB769FC}"/>
                </a:ext>
              </a:extLst>
            </p:cNvPr>
            <p:cNvSpPr>
              <a:spLocks noEditPoints="1"/>
            </p:cNvSpPr>
            <p:nvPr/>
          </p:nvSpPr>
          <p:spPr bwMode="auto">
            <a:xfrm>
              <a:off x="3775" y="1576"/>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3"/>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AL</a:t>
              </a:r>
            </a:p>
          </p:txBody>
        </p:sp>
        <p:sp>
          <p:nvSpPr>
            <p:cNvPr id="54" name="Freeform 55">
              <a:extLst>
                <a:ext uri="{FF2B5EF4-FFF2-40B4-BE49-F238E27FC236}">
                  <a16:creationId xmlns:a16="http://schemas.microsoft.com/office/drawing/2014/main" id="{7F33CA43-4BC1-0005-DFEF-75C5C37DC216}"/>
                </a:ext>
              </a:extLst>
            </p:cNvPr>
            <p:cNvSpPr>
              <a:spLocks noEditPoints="1"/>
            </p:cNvSpPr>
            <p:nvPr/>
          </p:nvSpPr>
          <p:spPr bwMode="auto">
            <a:xfrm>
              <a:off x="455" y="2117"/>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accent1">
                <a:lumMod val="20000"/>
                <a:lumOff val="80000"/>
              </a:schemeClr>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AK</a:t>
              </a:r>
            </a:p>
          </p:txBody>
        </p:sp>
        <p:sp>
          <p:nvSpPr>
            <p:cNvPr id="55" name="Freeform 25">
              <a:extLst>
                <a:ext uri="{FF2B5EF4-FFF2-40B4-BE49-F238E27FC236}">
                  <a16:creationId xmlns:a16="http://schemas.microsoft.com/office/drawing/2014/main" id="{DCEC7C5B-28A2-201B-5DAE-3A7793CFAF8A}"/>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accent1"/>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NH</a:t>
              </a:r>
            </a:p>
          </p:txBody>
        </p:sp>
      </p:grpSp>
      <p:sp>
        <p:nvSpPr>
          <p:cNvPr id="58" name="TextBox 57">
            <a:extLst>
              <a:ext uri="{FF2B5EF4-FFF2-40B4-BE49-F238E27FC236}">
                <a16:creationId xmlns:a16="http://schemas.microsoft.com/office/drawing/2014/main" id="{47E5790E-615C-832C-813B-2F9F78B6D9E7}"/>
              </a:ext>
            </a:extLst>
          </p:cNvPr>
          <p:cNvSpPr txBox="1"/>
          <p:nvPr/>
        </p:nvSpPr>
        <p:spPr>
          <a:xfrm>
            <a:off x="1040725" y="2724528"/>
            <a:ext cx="2454666" cy="268207"/>
          </a:xfrm>
          <a:prstGeom prst="roundRect">
            <a:avLst>
              <a:gd name="adj" fmla="val 50000"/>
            </a:avLst>
          </a:prstGeom>
          <a:solidFill>
            <a:schemeClr val="accent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10–14.9%</a:t>
            </a:r>
          </a:p>
        </p:txBody>
      </p:sp>
      <p:sp>
        <p:nvSpPr>
          <p:cNvPr id="59" name="TextBox 58">
            <a:extLst>
              <a:ext uri="{FF2B5EF4-FFF2-40B4-BE49-F238E27FC236}">
                <a16:creationId xmlns:a16="http://schemas.microsoft.com/office/drawing/2014/main" id="{3DC7F704-2DAF-FF63-2DCA-AF23276A65F7}"/>
              </a:ext>
            </a:extLst>
          </p:cNvPr>
          <p:cNvSpPr txBox="1"/>
          <p:nvPr/>
        </p:nvSpPr>
        <p:spPr>
          <a:xfrm>
            <a:off x="1040725" y="3025535"/>
            <a:ext cx="2454666" cy="268207"/>
          </a:xfrm>
          <a:prstGeom prst="roundRect">
            <a:avLst>
              <a:gd name="adj" fmla="val 50000"/>
            </a:avLst>
          </a:prstGeom>
          <a:solidFill>
            <a:schemeClr val="accent1">
              <a:lumMod val="20000"/>
              <a:lumOff val="8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pis For Office" panose="020B0504010101010104" pitchFamily="34" charset="0"/>
                <a:ea typeface="+mn-ea"/>
                <a:cs typeface="+mn-cs"/>
              </a:rPr>
              <a:t>15–19.9%</a:t>
            </a:r>
          </a:p>
        </p:txBody>
      </p:sp>
      <p:sp>
        <p:nvSpPr>
          <p:cNvPr id="60" name="TextBox 59">
            <a:extLst>
              <a:ext uri="{FF2B5EF4-FFF2-40B4-BE49-F238E27FC236}">
                <a16:creationId xmlns:a16="http://schemas.microsoft.com/office/drawing/2014/main" id="{3124B1EB-080A-8C5C-4F24-6693955D566A}"/>
              </a:ext>
            </a:extLst>
          </p:cNvPr>
          <p:cNvSpPr txBox="1"/>
          <p:nvPr/>
        </p:nvSpPr>
        <p:spPr>
          <a:xfrm>
            <a:off x="1040725" y="3326542"/>
            <a:ext cx="2454666" cy="268207"/>
          </a:xfrm>
          <a:prstGeom prst="roundRect">
            <a:avLst>
              <a:gd name="adj" fmla="val 50000"/>
            </a:avLst>
          </a:prstGeom>
          <a:solidFill>
            <a:schemeClr val="accent3"/>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pis For Office" panose="020B0504010101010104" pitchFamily="34" charset="0"/>
                <a:ea typeface="+mn-ea"/>
                <a:cs typeface="+mn-cs"/>
              </a:rPr>
              <a:t>20–24.9%</a:t>
            </a:r>
          </a:p>
        </p:txBody>
      </p:sp>
      <p:sp>
        <p:nvSpPr>
          <p:cNvPr id="62" name="TextBox 61">
            <a:extLst>
              <a:ext uri="{FF2B5EF4-FFF2-40B4-BE49-F238E27FC236}">
                <a16:creationId xmlns:a16="http://schemas.microsoft.com/office/drawing/2014/main" id="{4BCDBC63-8F59-58D6-1F48-480777B5ECB9}"/>
              </a:ext>
            </a:extLst>
          </p:cNvPr>
          <p:cNvSpPr txBox="1"/>
          <p:nvPr/>
        </p:nvSpPr>
        <p:spPr>
          <a:xfrm>
            <a:off x="838200" y="1698997"/>
            <a:ext cx="6096000" cy="369332"/>
          </a:xfrm>
          <a:prstGeom prst="rect">
            <a:avLst/>
          </a:prstGeom>
          <a:noFill/>
        </p:spPr>
        <p:txBody>
          <a:bodyPr wrap="square">
            <a:spAutoFit/>
          </a:bodyPr>
          <a:lstStyle/>
          <a:p>
            <a:r>
              <a:rPr lang="en-US"/>
              <a:t>Children ages 10</a:t>
            </a:r>
            <a:r>
              <a:rPr lang="en-US">
                <a:latin typeface="Calibri" panose="020F0502020204030204" pitchFamily="34" charset="0"/>
                <a:cs typeface="Calibri" panose="020F0502020204030204" pitchFamily="34" charset="0"/>
              </a:rPr>
              <a:t>–</a:t>
            </a:r>
            <a:r>
              <a:rPr lang="en-US"/>
              <a:t>17 </a:t>
            </a:r>
            <a:endParaRPr lang="en-CA"/>
          </a:p>
        </p:txBody>
      </p:sp>
    </p:spTree>
    <p:extLst>
      <p:ext uri="{BB962C8B-B14F-4D97-AF65-F5344CB8AC3E}">
        <p14:creationId xmlns:p14="http://schemas.microsoft.com/office/powerpoint/2010/main" val="220547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AEA5-8237-344F-A7E9-A727995DA41A}"/>
              </a:ext>
            </a:extLst>
          </p:cNvPr>
          <p:cNvSpPr>
            <a:spLocks noGrp="1"/>
          </p:cNvSpPr>
          <p:nvPr>
            <p:ph type="title"/>
          </p:nvPr>
        </p:nvSpPr>
        <p:spPr/>
        <p:txBody>
          <a:bodyPr>
            <a:noAutofit/>
          </a:bodyPr>
          <a:lstStyle/>
          <a:p>
            <a:r>
              <a:rPr lang="en-US"/>
              <a:t>Risk factors for pediatric obesity are complex and multifactorial</a:t>
            </a:r>
            <a:endParaRPr lang="en-CA"/>
          </a:p>
        </p:txBody>
      </p:sp>
      <p:sp>
        <p:nvSpPr>
          <p:cNvPr id="3" name="Text Placeholder 2">
            <a:extLst>
              <a:ext uri="{FF2B5EF4-FFF2-40B4-BE49-F238E27FC236}">
                <a16:creationId xmlns:a16="http://schemas.microsoft.com/office/drawing/2014/main" id="{D86082D8-93D2-6CC1-30D1-E9492D72A4DF}"/>
              </a:ext>
            </a:extLst>
          </p:cNvPr>
          <p:cNvSpPr>
            <a:spLocks noGrp="1"/>
          </p:cNvSpPr>
          <p:nvPr>
            <p:ph type="body" sz="quarter" idx="13"/>
          </p:nvPr>
        </p:nvSpPr>
        <p:spPr>
          <a:xfrm>
            <a:off x="647999" y="6201060"/>
            <a:ext cx="9509553" cy="324000"/>
          </a:xfrm>
        </p:spPr>
        <p:txBody>
          <a:bodyPr/>
          <a:lstStyle/>
          <a:p>
            <a:r>
              <a:rPr lang="en-CA" sz="1000" i="0"/>
              <a:t>1. Skelton JA et al. </a:t>
            </a:r>
            <a:r>
              <a:rPr lang="en-CA" sz="1000" i="0" err="1"/>
              <a:t>Pediatr</a:t>
            </a:r>
            <a:r>
              <a:rPr lang="en-CA" sz="1000" i="0"/>
              <a:t> Clin North Am 2011;58:1333–54; 2. Fitch A et al. Institute for Clinical Systems Improvement. Prevention and management of obesity for children and adolescents. July 2013. Available at: </a:t>
            </a:r>
            <a:r>
              <a:rPr lang="en-CA" sz="1000" i="0">
                <a:hlinkClick r:id="rId3"/>
              </a:rPr>
              <a:t>https://jesse.tg/ngc-archive/summary/10019</a:t>
            </a:r>
            <a:r>
              <a:rPr lang="en-CA" sz="1000" i="0"/>
              <a:t>. Accessed August 2022; 3. Kumar S and Kelly AS. Mayo Clin Proc 2017;92:251–65; 4. Xia Q and Grant SFA. Ann N Y </a:t>
            </a:r>
            <a:r>
              <a:rPr lang="en-CA" sz="1000" i="0" err="1"/>
              <a:t>Acad</a:t>
            </a:r>
            <a:r>
              <a:rPr lang="en-CA" sz="1000" i="0"/>
              <a:t> Sci 2013;1281:178–90.</a:t>
            </a:r>
          </a:p>
        </p:txBody>
      </p:sp>
      <p:cxnSp>
        <p:nvCxnSpPr>
          <p:cNvPr id="4" name="Straight Connector 3">
            <a:extLst>
              <a:ext uri="{FF2B5EF4-FFF2-40B4-BE49-F238E27FC236}">
                <a16:creationId xmlns:a16="http://schemas.microsoft.com/office/drawing/2014/main" id="{1FEFF78B-0A4D-65C7-2705-F7CDDBFC65D1}"/>
              </a:ext>
            </a:extLst>
          </p:cNvPr>
          <p:cNvCxnSpPr>
            <a:cxnSpLocks/>
            <a:stCxn id="43" idx="2"/>
          </p:cNvCxnSpPr>
          <p:nvPr/>
        </p:nvCxnSpPr>
        <p:spPr>
          <a:xfrm flipV="1">
            <a:off x="6105618" y="2404810"/>
            <a:ext cx="27841" cy="312810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B77357-67F8-047E-21F2-9FCD6297D5D5}"/>
              </a:ext>
            </a:extLst>
          </p:cNvPr>
          <p:cNvGrpSpPr/>
          <p:nvPr/>
        </p:nvGrpSpPr>
        <p:grpSpPr>
          <a:xfrm>
            <a:off x="2605166" y="2421387"/>
            <a:ext cx="7000904" cy="1523272"/>
            <a:chOff x="2567739" y="2341773"/>
            <a:chExt cx="7000904" cy="1523272"/>
          </a:xfrm>
        </p:grpSpPr>
        <p:grpSp>
          <p:nvGrpSpPr>
            <p:cNvPr id="19" name="Group 18">
              <a:extLst>
                <a:ext uri="{FF2B5EF4-FFF2-40B4-BE49-F238E27FC236}">
                  <a16:creationId xmlns:a16="http://schemas.microsoft.com/office/drawing/2014/main" id="{0272FC1C-A858-DA03-B8B6-669B696BB224}"/>
                </a:ext>
              </a:extLst>
            </p:cNvPr>
            <p:cNvGrpSpPr/>
            <p:nvPr/>
          </p:nvGrpSpPr>
          <p:grpSpPr>
            <a:xfrm>
              <a:off x="2567739" y="2341773"/>
              <a:ext cx="7000904" cy="1523272"/>
              <a:chOff x="2567739" y="2341773"/>
              <a:chExt cx="7000904" cy="1523272"/>
            </a:xfrm>
          </p:grpSpPr>
          <p:grpSp>
            <p:nvGrpSpPr>
              <p:cNvPr id="21" name="Group 20">
                <a:extLst>
                  <a:ext uri="{FF2B5EF4-FFF2-40B4-BE49-F238E27FC236}">
                    <a16:creationId xmlns:a16="http://schemas.microsoft.com/office/drawing/2014/main" id="{80C5915B-545D-998F-3BF9-28923868FEC2}"/>
                  </a:ext>
                </a:extLst>
              </p:cNvPr>
              <p:cNvGrpSpPr/>
              <p:nvPr/>
            </p:nvGrpSpPr>
            <p:grpSpPr>
              <a:xfrm>
                <a:off x="2567739" y="2341773"/>
                <a:ext cx="3524383" cy="1523272"/>
                <a:chOff x="2567739" y="2341773"/>
                <a:chExt cx="3524383" cy="1523272"/>
              </a:xfrm>
            </p:grpSpPr>
            <p:cxnSp>
              <p:nvCxnSpPr>
                <p:cNvPr id="25" name="Straight Connector 24">
                  <a:extLst>
                    <a:ext uri="{FF2B5EF4-FFF2-40B4-BE49-F238E27FC236}">
                      <a16:creationId xmlns:a16="http://schemas.microsoft.com/office/drawing/2014/main" id="{FADE9444-10AA-839A-7EAD-48669C476A51}"/>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509238-D97C-F504-3835-7CD995E5C015}"/>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BC985DC-5A8B-360A-E9A0-B2B1E3583ED4}"/>
                  </a:ext>
                </a:extLst>
              </p:cNvPr>
              <p:cNvGrpSpPr/>
              <p:nvPr/>
            </p:nvGrpSpPr>
            <p:grpSpPr>
              <a:xfrm flipH="1">
                <a:off x="6044260" y="2341773"/>
                <a:ext cx="3524383" cy="1523272"/>
                <a:chOff x="2567739" y="2341773"/>
                <a:chExt cx="3524383" cy="1523272"/>
              </a:xfrm>
            </p:grpSpPr>
            <p:cxnSp>
              <p:nvCxnSpPr>
                <p:cNvPr id="23" name="Straight Connector 22">
                  <a:extLst>
                    <a:ext uri="{FF2B5EF4-FFF2-40B4-BE49-F238E27FC236}">
                      <a16:creationId xmlns:a16="http://schemas.microsoft.com/office/drawing/2014/main" id="{1D1248B6-DD60-336E-AD18-7137534B9A85}"/>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AD47EF-F409-22F8-E7F6-119DB446C20B}"/>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20" name="Straight Connector 19">
              <a:extLst>
                <a:ext uri="{FF2B5EF4-FFF2-40B4-BE49-F238E27FC236}">
                  <a16:creationId xmlns:a16="http://schemas.microsoft.com/office/drawing/2014/main" id="{D2A6DA63-610C-EC74-D3B2-DBE6D783CF81}"/>
                </a:ext>
              </a:extLst>
            </p:cNvPr>
            <p:cNvCxnSpPr/>
            <p:nvPr/>
          </p:nvCxnSpPr>
          <p:spPr>
            <a:xfrm>
              <a:off x="2567739" y="3036197"/>
              <a:ext cx="700090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6C4192B2-78C2-AAD0-B19C-D6F7B08A52A1}"/>
              </a:ext>
            </a:extLst>
          </p:cNvPr>
          <p:cNvGrpSpPr/>
          <p:nvPr/>
        </p:nvGrpSpPr>
        <p:grpSpPr>
          <a:xfrm>
            <a:off x="2605166" y="3868871"/>
            <a:ext cx="7000904" cy="1523272"/>
            <a:chOff x="2567739" y="2341773"/>
            <a:chExt cx="7000904" cy="1523272"/>
          </a:xfrm>
        </p:grpSpPr>
        <p:grpSp>
          <p:nvGrpSpPr>
            <p:cNvPr id="11" name="Group 10">
              <a:extLst>
                <a:ext uri="{FF2B5EF4-FFF2-40B4-BE49-F238E27FC236}">
                  <a16:creationId xmlns:a16="http://schemas.microsoft.com/office/drawing/2014/main" id="{0C518C11-3429-1669-5542-48F078BBC4C9}"/>
                </a:ext>
              </a:extLst>
            </p:cNvPr>
            <p:cNvGrpSpPr/>
            <p:nvPr/>
          </p:nvGrpSpPr>
          <p:grpSpPr>
            <a:xfrm>
              <a:off x="2567739" y="2341773"/>
              <a:ext cx="7000904" cy="1523272"/>
              <a:chOff x="2567739" y="2341773"/>
              <a:chExt cx="7000904" cy="1523272"/>
            </a:xfrm>
          </p:grpSpPr>
          <p:grpSp>
            <p:nvGrpSpPr>
              <p:cNvPr id="13" name="Group 12">
                <a:extLst>
                  <a:ext uri="{FF2B5EF4-FFF2-40B4-BE49-F238E27FC236}">
                    <a16:creationId xmlns:a16="http://schemas.microsoft.com/office/drawing/2014/main" id="{81DEA38B-4FA7-B10C-6E6F-BCECBF25F32F}"/>
                  </a:ext>
                </a:extLst>
              </p:cNvPr>
              <p:cNvGrpSpPr/>
              <p:nvPr/>
            </p:nvGrpSpPr>
            <p:grpSpPr>
              <a:xfrm>
                <a:off x="2567739" y="2341773"/>
                <a:ext cx="3524383" cy="1523272"/>
                <a:chOff x="2567739" y="2341773"/>
                <a:chExt cx="3524383" cy="1523272"/>
              </a:xfrm>
            </p:grpSpPr>
            <p:cxnSp>
              <p:nvCxnSpPr>
                <p:cNvPr id="17" name="Straight Connector 16">
                  <a:extLst>
                    <a:ext uri="{FF2B5EF4-FFF2-40B4-BE49-F238E27FC236}">
                      <a16:creationId xmlns:a16="http://schemas.microsoft.com/office/drawing/2014/main" id="{DA1488D4-88B8-E881-D64B-7F5F7E3CCA6C}"/>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7D2D5-95E4-8858-81AC-59D9F85657F6}"/>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39D8D0B-1BFD-4613-32B6-947CE541E9FA}"/>
                  </a:ext>
                </a:extLst>
              </p:cNvPr>
              <p:cNvGrpSpPr/>
              <p:nvPr/>
            </p:nvGrpSpPr>
            <p:grpSpPr>
              <a:xfrm flipH="1">
                <a:off x="6044260" y="2341773"/>
                <a:ext cx="3524383" cy="1523272"/>
                <a:chOff x="2567739" y="2341773"/>
                <a:chExt cx="3524383" cy="1523272"/>
              </a:xfrm>
            </p:grpSpPr>
            <p:cxnSp>
              <p:nvCxnSpPr>
                <p:cNvPr id="15" name="Straight Connector 14">
                  <a:extLst>
                    <a:ext uri="{FF2B5EF4-FFF2-40B4-BE49-F238E27FC236}">
                      <a16:creationId xmlns:a16="http://schemas.microsoft.com/office/drawing/2014/main" id="{D6305BF5-DE3F-7368-E1F4-6EC21ABCE264}"/>
                    </a:ext>
                  </a:extLst>
                </p:cNvPr>
                <p:cNvCxnSpPr>
                  <a:cxnSpLocks/>
                </p:cNvCxnSpPr>
                <p:nvPr/>
              </p:nvCxnSpPr>
              <p:spPr>
                <a:xfrm flipV="1">
                  <a:off x="2567739" y="2341773"/>
                  <a:ext cx="3524383" cy="69442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CACD3C-8218-CDEF-3FC5-DF8F67870AE0}"/>
                    </a:ext>
                  </a:extLst>
                </p:cNvPr>
                <p:cNvCxnSpPr>
                  <a:cxnSpLocks/>
                </p:cNvCxnSpPr>
                <p:nvPr/>
              </p:nvCxnSpPr>
              <p:spPr>
                <a:xfrm>
                  <a:off x="2567739" y="3036197"/>
                  <a:ext cx="3428660" cy="8288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6E109BF3-B893-34A7-7A21-4C882B90BD25}"/>
                </a:ext>
              </a:extLst>
            </p:cNvPr>
            <p:cNvCxnSpPr/>
            <p:nvPr/>
          </p:nvCxnSpPr>
          <p:spPr>
            <a:xfrm>
              <a:off x="2567739" y="3036197"/>
              <a:ext cx="700090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467B21AE-4F7D-3329-68A5-6E3D9BA6DF10}"/>
              </a:ext>
            </a:extLst>
          </p:cNvPr>
          <p:cNvCxnSpPr/>
          <p:nvPr/>
        </p:nvCxnSpPr>
        <p:spPr>
          <a:xfrm flipV="1">
            <a:off x="2605166" y="3079667"/>
            <a:ext cx="0" cy="1483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80152A-FD0E-5889-D343-1A5CF61DAA0D}"/>
              </a:ext>
            </a:extLst>
          </p:cNvPr>
          <p:cNvCxnSpPr/>
          <p:nvPr/>
        </p:nvCxnSpPr>
        <p:spPr>
          <a:xfrm flipV="1">
            <a:off x="9599708" y="3098045"/>
            <a:ext cx="0" cy="14836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C1FA433-48B2-EA83-9D8A-3CA80311B102}"/>
              </a:ext>
            </a:extLst>
          </p:cNvPr>
          <p:cNvSpPr/>
          <p:nvPr/>
        </p:nvSpPr>
        <p:spPr>
          <a:xfrm>
            <a:off x="5419341" y="1726350"/>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29" name="Oval 28">
            <a:extLst>
              <a:ext uri="{FF2B5EF4-FFF2-40B4-BE49-F238E27FC236}">
                <a16:creationId xmlns:a16="http://schemas.microsoft.com/office/drawing/2014/main" id="{CE2B1ABC-C77A-91D1-D3FC-3CE91ADBF65E}"/>
              </a:ext>
            </a:extLst>
          </p:cNvPr>
          <p:cNvSpPr/>
          <p:nvPr/>
        </p:nvSpPr>
        <p:spPr>
          <a:xfrm>
            <a:off x="5419341" y="3173834"/>
            <a:ext cx="1353317" cy="135331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0" name="Oval 29">
            <a:extLst>
              <a:ext uri="{FF2B5EF4-FFF2-40B4-BE49-F238E27FC236}">
                <a16:creationId xmlns:a16="http://schemas.microsoft.com/office/drawing/2014/main" id="{0FF46ED6-256A-8AE3-D960-E347F981C153}"/>
              </a:ext>
            </a:extLst>
          </p:cNvPr>
          <p:cNvSpPr/>
          <p:nvPr/>
        </p:nvSpPr>
        <p:spPr>
          <a:xfrm>
            <a:off x="5419341" y="4621317"/>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2" name="Oval 31">
            <a:extLst>
              <a:ext uri="{FF2B5EF4-FFF2-40B4-BE49-F238E27FC236}">
                <a16:creationId xmlns:a16="http://schemas.microsoft.com/office/drawing/2014/main" id="{49413CFD-AF16-ECD4-1B7C-ED127DBC3511}"/>
              </a:ext>
            </a:extLst>
          </p:cNvPr>
          <p:cNvSpPr/>
          <p:nvPr/>
        </p:nvSpPr>
        <p:spPr>
          <a:xfrm>
            <a:off x="1942820" y="2421387"/>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3" name="Oval 32">
            <a:extLst>
              <a:ext uri="{FF2B5EF4-FFF2-40B4-BE49-F238E27FC236}">
                <a16:creationId xmlns:a16="http://schemas.microsoft.com/office/drawing/2014/main" id="{1225CCCD-FF95-3EC4-C32D-66336CA9CC2D}"/>
              </a:ext>
            </a:extLst>
          </p:cNvPr>
          <p:cNvSpPr/>
          <p:nvPr/>
        </p:nvSpPr>
        <p:spPr>
          <a:xfrm>
            <a:off x="1942820" y="3944659"/>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5" name="Oval 34">
            <a:extLst>
              <a:ext uri="{FF2B5EF4-FFF2-40B4-BE49-F238E27FC236}">
                <a16:creationId xmlns:a16="http://schemas.microsoft.com/office/drawing/2014/main" id="{C4D2D950-C78E-9957-4424-C4DD44253153}"/>
              </a:ext>
            </a:extLst>
          </p:cNvPr>
          <p:cNvSpPr/>
          <p:nvPr/>
        </p:nvSpPr>
        <p:spPr>
          <a:xfrm>
            <a:off x="8895862" y="2421387"/>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6" name="Oval 35">
            <a:extLst>
              <a:ext uri="{FF2B5EF4-FFF2-40B4-BE49-F238E27FC236}">
                <a16:creationId xmlns:a16="http://schemas.microsoft.com/office/drawing/2014/main" id="{53909436-79FB-5A58-7A04-BE0B88E58484}"/>
              </a:ext>
            </a:extLst>
          </p:cNvPr>
          <p:cNvSpPr/>
          <p:nvPr/>
        </p:nvSpPr>
        <p:spPr>
          <a:xfrm>
            <a:off x="8895862" y="3944659"/>
            <a:ext cx="1353317" cy="13533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7" name="TextBox 36">
            <a:extLst>
              <a:ext uri="{FF2B5EF4-FFF2-40B4-BE49-F238E27FC236}">
                <a16:creationId xmlns:a16="http://schemas.microsoft.com/office/drawing/2014/main" id="{2309A2DC-68BD-B70E-8E35-14EB0B0D83C9}"/>
              </a:ext>
            </a:extLst>
          </p:cNvPr>
          <p:cNvSpPr txBox="1"/>
          <p:nvPr/>
        </p:nvSpPr>
        <p:spPr>
          <a:xfrm>
            <a:off x="5524991" y="3566680"/>
            <a:ext cx="1171181" cy="615553"/>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000" b="1" i="0" u="none" strike="noStrike" kern="1200" cap="none" spc="0" normalizeH="0" baseline="0" noProof="0">
                <a:ln>
                  <a:noFill/>
                </a:ln>
                <a:solidFill>
                  <a:srgbClr val="FFFFFF"/>
                </a:solidFill>
                <a:effectLst/>
                <a:uLnTx/>
                <a:uFillTx/>
                <a:ea typeface="+mn-ea"/>
                <a:cs typeface="+mn-cs"/>
              </a:rPr>
              <a:t>Pediatric obesity</a:t>
            </a:r>
          </a:p>
        </p:txBody>
      </p:sp>
      <p:sp>
        <p:nvSpPr>
          <p:cNvPr id="38" name="TextBox 37">
            <a:extLst>
              <a:ext uri="{FF2B5EF4-FFF2-40B4-BE49-F238E27FC236}">
                <a16:creationId xmlns:a16="http://schemas.microsoft.com/office/drawing/2014/main" id="{CB5F3D38-8A0C-2554-46B1-926A6DBF5A91}"/>
              </a:ext>
            </a:extLst>
          </p:cNvPr>
          <p:cNvSpPr txBox="1"/>
          <p:nvPr/>
        </p:nvSpPr>
        <p:spPr>
          <a:xfrm>
            <a:off x="5539420" y="2199929"/>
            <a:ext cx="1113158"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Genetics/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Epigenetics</a:t>
            </a:r>
            <a:r>
              <a:rPr kumimoji="0" lang="en-CA" sz="1300" b="0" i="0" u="none" strike="noStrike" kern="1200" cap="none" spc="0" normalizeH="0" baseline="30000" noProof="0">
                <a:ln>
                  <a:noFill/>
                </a:ln>
                <a:solidFill>
                  <a:srgbClr val="FFFFFF"/>
                </a:solidFill>
                <a:effectLst/>
                <a:uLnTx/>
                <a:uFillTx/>
                <a:ea typeface="+mn-ea"/>
                <a:cs typeface="+mn-cs"/>
              </a:rPr>
              <a:t>1-4</a:t>
            </a:r>
          </a:p>
        </p:txBody>
      </p:sp>
      <p:sp>
        <p:nvSpPr>
          <p:cNvPr id="39" name="TextBox 38">
            <a:extLst>
              <a:ext uri="{FF2B5EF4-FFF2-40B4-BE49-F238E27FC236}">
                <a16:creationId xmlns:a16="http://schemas.microsoft.com/office/drawing/2014/main" id="{410AA91D-D038-78F6-4DDE-76F389FA8E3B}"/>
              </a:ext>
            </a:extLst>
          </p:cNvPr>
          <p:cNvSpPr txBox="1"/>
          <p:nvPr/>
        </p:nvSpPr>
        <p:spPr>
          <a:xfrm>
            <a:off x="2062898" y="2836042"/>
            <a:ext cx="1113158" cy="60016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Hormonal/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endocrine factors</a:t>
            </a:r>
            <a:r>
              <a:rPr kumimoji="0" lang="en-CA" sz="1300" b="0" i="0" u="none" strike="noStrike" kern="1200" cap="none" spc="0" normalizeH="0" baseline="30000" noProof="0">
                <a:ln>
                  <a:noFill/>
                </a:ln>
                <a:solidFill>
                  <a:srgbClr val="FFFFFF"/>
                </a:solidFill>
                <a:effectLst/>
                <a:uLnTx/>
                <a:uFillTx/>
                <a:ea typeface="+mn-ea"/>
                <a:cs typeface="+mn-cs"/>
              </a:rPr>
              <a:t>1,3,4</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0" name="TextBox 39">
            <a:extLst>
              <a:ext uri="{FF2B5EF4-FFF2-40B4-BE49-F238E27FC236}">
                <a16:creationId xmlns:a16="http://schemas.microsoft.com/office/drawing/2014/main" id="{27C9C41B-3DBF-BAA6-5C64-FCE6C9CB57EC}"/>
              </a:ext>
            </a:extLst>
          </p:cNvPr>
          <p:cNvSpPr txBox="1"/>
          <p:nvPr/>
        </p:nvSpPr>
        <p:spPr>
          <a:xfrm>
            <a:off x="1995702" y="4469128"/>
            <a:ext cx="1247551"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Environmental factors</a:t>
            </a:r>
            <a:r>
              <a:rPr kumimoji="0" lang="en-CA" sz="1300" b="0" i="0" u="none" strike="noStrike" kern="1200" cap="none" spc="0" normalizeH="0" baseline="30000" noProof="0">
                <a:ln>
                  <a:noFill/>
                </a:ln>
                <a:solidFill>
                  <a:srgbClr val="FFFFFF"/>
                </a:solidFill>
                <a:effectLst/>
                <a:uLnTx/>
                <a:uFillTx/>
                <a:ea typeface="+mn-ea"/>
                <a:cs typeface="+mn-cs"/>
              </a:rPr>
              <a:t>1-4</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1" name="TextBox 40">
            <a:extLst>
              <a:ext uri="{FF2B5EF4-FFF2-40B4-BE49-F238E27FC236}">
                <a16:creationId xmlns:a16="http://schemas.microsoft.com/office/drawing/2014/main" id="{910E7019-CF80-3F5C-D7B8-0F596779DD41}"/>
              </a:ext>
            </a:extLst>
          </p:cNvPr>
          <p:cNvSpPr txBox="1"/>
          <p:nvPr/>
        </p:nvSpPr>
        <p:spPr>
          <a:xfrm>
            <a:off x="8966350" y="2704901"/>
            <a:ext cx="1240964" cy="80021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Prenatal/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early developmental factors</a:t>
            </a:r>
            <a:r>
              <a:rPr kumimoji="0" lang="en-CA" sz="1300" b="0" i="0" u="none" strike="noStrike" kern="1200" cap="none" spc="0" normalizeH="0" baseline="30000" noProof="0">
                <a:ln>
                  <a:noFill/>
                </a:ln>
                <a:solidFill>
                  <a:srgbClr val="FFFFFF"/>
                </a:solidFill>
                <a:effectLst/>
                <a:uLnTx/>
                <a:uFillTx/>
                <a:ea typeface="+mn-ea"/>
                <a:cs typeface="+mn-cs"/>
              </a:rPr>
              <a:t>1-4</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2" name="TextBox 41">
            <a:extLst>
              <a:ext uri="{FF2B5EF4-FFF2-40B4-BE49-F238E27FC236}">
                <a16:creationId xmlns:a16="http://schemas.microsoft.com/office/drawing/2014/main" id="{00891742-31EE-933B-18C0-99982A62EB0A}"/>
              </a:ext>
            </a:extLst>
          </p:cNvPr>
          <p:cNvSpPr txBox="1"/>
          <p:nvPr/>
        </p:nvSpPr>
        <p:spPr>
          <a:xfrm>
            <a:off x="9030518" y="4365583"/>
            <a:ext cx="1113158"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Diet &amp; physical activity</a:t>
            </a:r>
            <a:r>
              <a:rPr kumimoji="0" lang="en-CA" sz="1300" b="0" i="0" u="none" strike="noStrike" kern="1200" cap="none" spc="0" normalizeH="0" baseline="30000" noProof="0">
                <a:ln>
                  <a:noFill/>
                </a:ln>
                <a:solidFill>
                  <a:srgbClr val="FFFFFF"/>
                </a:solidFill>
                <a:effectLst/>
                <a:uLnTx/>
                <a:uFillTx/>
                <a:ea typeface="+mn-ea"/>
                <a:cs typeface="+mn-cs"/>
              </a:rPr>
              <a:t>1-4</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43" name="TextBox 42">
            <a:extLst>
              <a:ext uri="{FF2B5EF4-FFF2-40B4-BE49-F238E27FC236}">
                <a16:creationId xmlns:a16="http://schemas.microsoft.com/office/drawing/2014/main" id="{6F0D600B-4E77-327A-D38E-6BBD19D93B68}"/>
              </a:ext>
            </a:extLst>
          </p:cNvPr>
          <p:cNvSpPr txBox="1"/>
          <p:nvPr/>
        </p:nvSpPr>
        <p:spPr>
          <a:xfrm>
            <a:off x="5476482" y="5132806"/>
            <a:ext cx="1258272" cy="40011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1300" b="0" i="0" u="none" strike="noStrike" kern="1200" cap="none" spc="0" normalizeH="0" baseline="0" noProof="0">
                <a:ln>
                  <a:noFill/>
                </a:ln>
                <a:solidFill>
                  <a:srgbClr val="FFFFFF"/>
                </a:solidFill>
                <a:effectLst/>
                <a:uLnTx/>
                <a:uFillTx/>
                <a:ea typeface="+mn-ea"/>
                <a:cs typeface="+mn-cs"/>
              </a:rPr>
              <a:t>Socioeconomic factors</a:t>
            </a:r>
            <a:r>
              <a:rPr kumimoji="0" lang="en-CA" sz="1300" b="0" i="0" u="none" strike="noStrike" kern="1200" cap="none" spc="0" normalizeH="0" baseline="30000" noProof="0">
                <a:ln>
                  <a:noFill/>
                </a:ln>
                <a:solidFill>
                  <a:srgbClr val="FFFFFF"/>
                </a:solidFill>
                <a:effectLst/>
                <a:uLnTx/>
                <a:uFillTx/>
                <a:ea typeface="+mn-ea"/>
                <a:cs typeface="+mn-cs"/>
              </a:rPr>
              <a:t>1,2,3</a:t>
            </a:r>
            <a:endParaRPr kumimoji="0" lang="en-CA" sz="1300" b="0" i="0" u="none" strike="noStrike" kern="1200" cap="none" spc="0" normalizeH="0" baseline="0" noProof="0">
              <a:ln>
                <a:noFill/>
              </a:ln>
              <a:solidFill>
                <a:srgbClr val="FFFFFF"/>
              </a:solidFill>
              <a:effectLst/>
              <a:uLnTx/>
              <a:uFillTx/>
              <a:ea typeface="+mn-ea"/>
              <a:cs typeface="+mn-cs"/>
            </a:endParaRPr>
          </a:p>
        </p:txBody>
      </p:sp>
      <p:sp>
        <p:nvSpPr>
          <p:cNvPr id="69" name="Freeform 27">
            <a:extLst>
              <a:ext uri="{FF2B5EF4-FFF2-40B4-BE49-F238E27FC236}">
                <a16:creationId xmlns:a16="http://schemas.microsoft.com/office/drawing/2014/main" id="{77862DC0-0627-255D-B3D8-0F0FB8FA87AE}"/>
              </a:ext>
            </a:extLst>
          </p:cNvPr>
          <p:cNvSpPr>
            <a:spLocks/>
          </p:cNvSpPr>
          <p:nvPr/>
        </p:nvSpPr>
        <p:spPr bwMode="auto">
          <a:xfrm>
            <a:off x="6031889" y="1641641"/>
            <a:ext cx="416910" cy="306239"/>
          </a:xfrm>
          <a:custGeom>
            <a:avLst/>
            <a:gdLst>
              <a:gd name="T0" fmla="*/ 2543 w 2543"/>
              <a:gd name="T1" fmla="*/ 159 h 1869"/>
              <a:gd name="T2" fmla="*/ 2414 w 2543"/>
              <a:gd name="T3" fmla="*/ 309 h 1869"/>
              <a:gd name="T4" fmla="*/ 1935 w 2543"/>
              <a:gd name="T5" fmla="*/ 539 h 1869"/>
              <a:gd name="T6" fmla="*/ 1485 w 2543"/>
              <a:gd name="T7" fmla="*/ 581 h 1869"/>
              <a:gd name="T8" fmla="*/ 1124 w 2543"/>
              <a:gd name="T9" fmla="*/ 591 h 1869"/>
              <a:gd name="T10" fmla="*/ 715 w 2543"/>
              <a:gd name="T11" fmla="*/ 667 h 1869"/>
              <a:gd name="T12" fmla="*/ 249 w 2543"/>
              <a:gd name="T13" fmla="*/ 1437 h 1869"/>
              <a:gd name="T14" fmla="*/ 345 w 2543"/>
              <a:gd name="T15" fmla="*/ 1836 h 1869"/>
              <a:gd name="T16" fmla="*/ 355 w 2543"/>
              <a:gd name="T17" fmla="*/ 1865 h 1869"/>
              <a:gd name="T18" fmla="*/ 251 w 2543"/>
              <a:gd name="T19" fmla="*/ 1865 h 1869"/>
              <a:gd name="T20" fmla="*/ 111 w 2543"/>
              <a:gd name="T21" fmla="*/ 1868 h 1869"/>
              <a:gd name="T22" fmla="*/ 92 w 2543"/>
              <a:gd name="T23" fmla="*/ 1856 h 1869"/>
              <a:gd name="T24" fmla="*/ 0 w 2543"/>
              <a:gd name="T25" fmla="*/ 1347 h 1869"/>
              <a:gd name="T26" fmla="*/ 728 w 2543"/>
              <a:gd name="T27" fmla="*/ 404 h 1869"/>
              <a:gd name="T28" fmla="*/ 1140 w 2543"/>
              <a:gd name="T29" fmla="*/ 343 h 1869"/>
              <a:gd name="T30" fmla="*/ 1562 w 2543"/>
              <a:gd name="T31" fmla="*/ 332 h 1869"/>
              <a:gd name="T32" fmla="*/ 1996 w 2543"/>
              <a:gd name="T33" fmla="*/ 268 h 1869"/>
              <a:gd name="T34" fmla="*/ 2321 w 2543"/>
              <a:gd name="T35" fmla="*/ 53 h 1869"/>
              <a:gd name="T36" fmla="*/ 2457 w 2543"/>
              <a:gd name="T37" fmla="*/ 36 h 1869"/>
              <a:gd name="T38" fmla="*/ 2481 w 2543"/>
              <a:gd name="T39" fmla="*/ 53 h 1869"/>
              <a:gd name="T40" fmla="*/ 2543 w 2543"/>
              <a:gd name="T41" fmla="*/ 123 h 1869"/>
              <a:gd name="T42" fmla="*/ 2543 w 2543"/>
              <a:gd name="T43" fmla="*/ 159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3" h="1869">
                <a:moveTo>
                  <a:pt x="2543" y="159"/>
                </a:moveTo>
                <a:cubicBezTo>
                  <a:pt x="2515" y="222"/>
                  <a:pt x="2463" y="265"/>
                  <a:pt x="2414" y="309"/>
                </a:cubicBezTo>
                <a:cubicBezTo>
                  <a:pt x="2276" y="432"/>
                  <a:pt x="2113" y="501"/>
                  <a:pt x="1935" y="539"/>
                </a:cubicBezTo>
                <a:cubicBezTo>
                  <a:pt x="1786" y="570"/>
                  <a:pt x="1636" y="577"/>
                  <a:pt x="1485" y="581"/>
                </a:cubicBezTo>
                <a:cubicBezTo>
                  <a:pt x="1365" y="584"/>
                  <a:pt x="1244" y="586"/>
                  <a:pt x="1124" y="591"/>
                </a:cubicBezTo>
                <a:cubicBezTo>
                  <a:pt x="984" y="597"/>
                  <a:pt x="846" y="615"/>
                  <a:pt x="715" y="667"/>
                </a:cubicBezTo>
                <a:cubicBezTo>
                  <a:pt x="410" y="789"/>
                  <a:pt x="217" y="1110"/>
                  <a:pt x="249" y="1437"/>
                </a:cubicBezTo>
                <a:cubicBezTo>
                  <a:pt x="263" y="1575"/>
                  <a:pt x="301" y="1706"/>
                  <a:pt x="345" y="1836"/>
                </a:cubicBezTo>
                <a:cubicBezTo>
                  <a:pt x="348" y="1844"/>
                  <a:pt x="350" y="1852"/>
                  <a:pt x="355" y="1865"/>
                </a:cubicBezTo>
                <a:cubicBezTo>
                  <a:pt x="318" y="1865"/>
                  <a:pt x="285" y="1865"/>
                  <a:pt x="251" y="1865"/>
                </a:cubicBezTo>
                <a:cubicBezTo>
                  <a:pt x="204" y="1866"/>
                  <a:pt x="158" y="1867"/>
                  <a:pt x="111" y="1868"/>
                </a:cubicBezTo>
                <a:cubicBezTo>
                  <a:pt x="101" y="1869"/>
                  <a:pt x="95" y="1867"/>
                  <a:pt x="92" y="1856"/>
                </a:cubicBezTo>
                <a:cubicBezTo>
                  <a:pt x="39" y="1690"/>
                  <a:pt x="0" y="1522"/>
                  <a:pt x="0" y="1347"/>
                </a:cubicBezTo>
                <a:cubicBezTo>
                  <a:pt x="0" y="951"/>
                  <a:pt x="275" y="527"/>
                  <a:pt x="728" y="404"/>
                </a:cubicBezTo>
                <a:cubicBezTo>
                  <a:pt x="863" y="367"/>
                  <a:pt x="1001" y="348"/>
                  <a:pt x="1140" y="343"/>
                </a:cubicBezTo>
                <a:cubicBezTo>
                  <a:pt x="1281" y="338"/>
                  <a:pt x="1421" y="336"/>
                  <a:pt x="1562" y="332"/>
                </a:cubicBezTo>
                <a:cubicBezTo>
                  <a:pt x="1709" y="327"/>
                  <a:pt x="1855" y="315"/>
                  <a:pt x="1996" y="268"/>
                </a:cubicBezTo>
                <a:cubicBezTo>
                  <a:pt x="2124" y="226"/>
                  <a:pt x="2233" y="155"/>
                  <a:pt x="2321" y="53"/>
                </a:cubicBezTo>
                <a:cubicBezTo>
                  <a:pt x="2363" y="5"/>
                  <a:pt x="2405" y="0"/>
                  <a:pt x="2457" y="36"/>
                </a:cubicBezTo>
                <a:cubicBezTo>
                  <a:pt x="2465" y="42"/>
                  <a:pt x="2473" y="48"/>
                  <a:pt x="2481" y="53"/>
                </a:cubicBezTo>
                <a:cubicBezTo>
                  <a:pt x="2510" y="70"/>
                  <a:pt x="2532" y="91"/>
                  <a:pt x="2543" y="123"/>
                </a:cubicBezTo>
                <a:cubicBezTo>
                  <a:pt x="2543" y="135"/>
                  <a:pt x="2543" y="147"/>
                  <a:pt x="2543" y="15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0" name="Freeform 28">
            <a:extLst>
              <a:ext uri="{FF2B5EF4-FFF2-40B4-BE49-F238E27FC236}">
                <a16:creationId xmlns:a16="http://schemas.microsoft.com/office/drawing/2014/main" id="{890CF53A-E90B-4C43-505C-3CA067D10FEF}"/>
              </a:ext>
            </a:extLst>
          </p:cNvPr>
          <p:cNvSpPr>
            <a:spLocks/>
          </p:cNvSpPr>
          <p:nvPr/>
        </p:nvSpPr>
        <p:spPr bwMode="auto">
          <a:xfrm>
            <a:off x="5888169" y="1745490"/>
            <a:ext cx="417213" cy="306088"/>
          </a:xfrm>
          <a:custGeom>
            <a:avLst/>
            <a:gdLst>
              <a:gd name="T0" fmla="*/ 0 w 2545"/>
              <a:gd name="T1" fmla="*/ 1709 h 1867"/>
              <a:gd name="T2" fmla="*/ 119 w 2545"/>
              <a:gd name="T3" fmla="*/ 1568 h 1867"/>
              <a:gd name="T4" fmla="*/ 608 w 2545"/>
              <a:gd name="T5" fmla="*/ 1329 h 1867"/>
              <a:gd name="T6" fmla="*/ 1090 w 2545"/>
              <a:gd name="T7" fmla="*/ 1286 h 1867"/>
              <a:gd name="T8" fmla="*/ 1479 w 2545"/>
              <a:gd name="T9" fmla="*/ 1273 h 1867"/>
              <a:gd name="T10" fmla="*/ 1904 w 2545"/>
              <a:gd name="T11" fmla="*/ 1165 h 1867"/>
              <a:gd name="T12" fmla="*/ 2294 w 2545"/>
              <a:gd name="T13" fmla="*/ 433 h 1867"/>
              <a:gd name="T14" fmla="*/ 2198 w 2545"/>
              <a:gd name="T15" fmla="*/ 32 h 1867"/>
              <a:gd name="T16" fmla="*/ 2189 w 2545"/>
              <a:gd name="T17" fmla="*/ 6 h 1867"/>
              <a:gd name="T18" fmla="*/ 2206 w 2545"/>
              <a:gd name="T19" fmla="*/ 5 h 1867"/>
              <a:gd name="T20" fmla="*/ 2430 w 2545"/>
              <a:gd name="T21" fmla="*/ 0 h 1867"/>
              <a:gd name="T22" fmla="*/ 2451 w 2545"/>
              <a:gd name="T23" fmla="*/ 12 h 1867"/>
              <a:gd name="T24" fmla="*/ 2543 w 2545"/>
              <a:gd name="T25" fmla="*/ 517 h 1867"/>
              <a:gd name="T26" fmla="*/ 1798 w 2545"/>
              <a:gd name="T27" fmla="*/ 1469 h 1867"/>
              <a:gd name="T28" fmla="*/ 1423 w 2545"/>
              <a:gd name="T29" fmla="*/ 1524 h 1867"/>
              <a:gd name="T30" fmla="*/ 985 w 2545"/>
              <a:gd name="T31" fmla="*/ 1536 h 1867"/>
              <a:gd name="T32" fmla="*/ 580 w 2545"/>
              <a:gd name="T33" fmla="*/ 1589 h 1867"/>
              <a:gd name="T34" fmla="*/ 218 w 2545"/>
              <a:gd name="T35" fmla="*/ 1820 h 1867"/>
              <a:gd name="T36" fmla="*/ 93 w 2545"/>
              <a:gd name="T37" fmla="*/ 1837 h 1867"/>
              <a:gd name="T38" fmla="*/ 62 w 2545"/>
              <a:gd name="T39" fmla="*/ 1815 h 1867"/>
              <a:gd name="T40" fmla="*/ 0 w 2545"/>
              <a:gd name="T41" fmla="*/ 1745 h 1867"/>
              <a:gd name="T42" fmla="*/ 0 w 2545"/>
              <a:gd name="T43" fmla="*/ 170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5" h="1867">
                <a:moveTo>
                  <a:pt x="0" y="1709"/>
                </a:moveTo>
                <a:cubicBezTo>
                  <a:pt x="26" y="1650"/>
                  <a:pt x="74" y="1610"/>
                  <a:pt x="119" y="1568"/>
                </a:cubicBezTo>
                <a:cubicBezTo>
                  <a:pt x="258" y="1440"/>
                  <a:pt x="425" y="1368"/>
                  <a:pt x="608" y="1329"/>
                </a:cubicBezTo>
                <a:cubicBezTo>
                  <a:pt x="767" y="1296"/>
                  <a:pt x="928" y="1290"/>
                  <a:pt x="1090" y="1286"/>
                </a:cubicBezTo>
                <a:cubicBezTo>
                  <a:pt x="1220" y="1282"/>
                  <a:pt x="1350" y="1281"/>
                  <a:pt x="1479" y="1273"/>
                </a:cubicBezTo>
                <a:cubicBezTo>
                  <a:pt x="1627" y="1264"/>
                  <a:pt x="1771" y="1235"/>
                  <a:pt x="1904" y="1165"/>
                </a:cubicBezTo>
                <a:cubicBezTo>
                  <a:pt x="2115" y="1054"/>
                  <a:pt x="2329" y="778"/>
                  <a:pt x="2294" y="433"/>
                </a:cubicBezTo>
                <a:cubicBezTo>
                  <a:pt x="2280" y="295"/>
                  <a:pt x="2242" y="163"/>
                  <a:pt x="2198" y="32"/>
                </a:cubicBezTo>
                <a:cubicBezTo>
                  <a:pt x="2195" y="24"/>
                  <a:pt x="2192" y="16"/>
                  <a:pt x="2189" y="6"/>
                </a:cubicBezTo>
                <a:cubicBezTo>
                  <a:pt x="2196" y="5"/>
                  <a:pt x="2201" y="5"/>
                  <a:pt x="2206" y="5"/>
                </a:cubicBezTo>
                <a:cubicBezTo>
                  <a:pt x="2281" y="3"/>
                  <a:pt x="2355" y="2"/>
                  <a:pt x="2430" y="0"/>
                </a:cubicBezTo>
                <a:cubicBezTo>
                  <a:pt x="2440" y="0"/>
                  <a:pt x="2447" y="0"/>
                  <a:pt x="2451" y="12"/>
                </a:cubicBezTo>
                <a:cubicBezTo>
                  <a:pt x="2503" y="176"/>
                  <a:pt x="2542" y="343"/>
                  <a:pt x="2543" y="517"/>
                </a:cubicBezTo>
                <a:cubicBezTo>
                  <a:pt x="2545" y="914"/>
                  <a:pt x="2269" y="1348"/>
                  <a:pt x="1798" y="1469"/>
                </a:cubicBezTo>
                <a:cubicBezTo>
                  <a:pt x="1675" y="1501"/>
                  <a:pt x="1549" y="1519"/>
                  <a:pt x="1423" y="1524"/>
                </a:cubicBezTo>
                <a:cubicBezTo>
                  <a:pt x="1277" y="1530"/>
                  <a:pt x="1131" y="1532"/>
                  <a:pt x="985" y="1536"/>
                </a:cubicBezTo>
                <a:cubicBezTo>
                  <a:pt x="848" y="1540"/>
                  <a:pt x="712" y="1551"/>
                  <a:pt x="580" y="1589"/>
                </a:cubicBezTo>
                <a:cubicBezTo>
                  <a:pt x="436" y="1631"/>
                  <a:pt x="315" y="1706"/>
                  <a:pt x="218" y="1820"/>
                </a:cubicBezTo>
                <a:cubicBezTo>
                  <a:pt x="183" y="1861"/>
                  <a:pt x="137" y="1867"/>
                  <a:pt x="93" y="1837"/>
                </a:cubicBezTo>
                <a:cubicBezTo>
                  <a:pt x="83" y="1829"/>
                  <a:pt x="73" y="1821"/>
                  <a:pt x="62" y="1815"/>
                </a:cubicBezTo>
                <a:cubicBezTo>
                  <a:pt x="34" y="1798"/>
                  <a:pt x="11" y="1777"/>
                  <a:pt x="0" y="1745"/>
                </a:cubicBezTo>
                <a:cubicBezTo>
                  <a:pt x="0" y="1733"/>
                  <a:pt x="0" y="1721"/>
                  <a:pt x="0" y="170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1" name="Freeform 29">
            <a:extLst>
              <a:ext uri="{FF2B5EF4-FFF2-40B4-BE49-F238E27FC236}">
                <a16:creationId xmlns:a16="http://schemas.microsoft.com/office/drawing/2014/main" id="{AEC53A2D-9843-1815-BE6C-BD9BB91E26E5}"/>
              </a:ext>
            </a:extLst>
          </p:cNvPr>
          <p:cNvSpPr>
            <a:spLocks/>
          </p:cNvSpPr>
          <p:nvPr/>
        </p:nvSpPr>
        <p:spPr bwMode="auto">
          <a:xfrm>
            <a:off x="6210781" y="1518842"/>
            <a:ext cx="59125" cy="169645"/>
          </a:xfrm>
          <a:custGeom>
            <a:avLst/>
            <a:gdLst>
              <a:gd name="T0" fmla="*/ 220 w 361"/>
              <a:gd name="T1" fmla="*/ 0 h 1035"/>
              <a:gd name="T2" fmla="*/ 308 w 361"/>
              <a:gd name="T3" fmla="*/ 55 h 1035"/>
              <a:gd name="T4" fmla="*/ 336 w 361"/>
              <a:gd name="T5" fmla="*/ 175 h 1035"/>
              <a:gd name="T6" fmla="*/ 256 w 361"/>
              <a:gd name="T7" fmla="*/ 408 h 1035"/>
              <a:gd name="T8" fmla="*/ 275 w 361"/>
              <a:gd name="T9" fmla="*/ 757 h 1035"/>
              <a:gd name="T10" fmla="*/ 346 w 361"/>
              <a:gd name="T11" fmla="*/ 1004 h 1035"/>
              <a:gd name="T12" fmla="*/ 354 w 361"/>
              <a:gd name="T13" fmla="*/ 1028 h 1035"/>
              <a:gd name="T14" fmla="*/ 335 w 361"/>
              <a:gd name="T15" fmla="*/ 1030 h 1035"/>
              <a:gd name="T16" fmla="*/ 111 w 361"/>
              <a:gd name="T17" fmla="*/ 1035 h 1035"/>
              <a:gd name="T18" fmla="*/ 92 w 361"/>
              <a:gd name="T19" fmla="*/ 1022 h 1035"/>
              <a:gd name="T20" fmla="*/ 1 w 361"/>
              <a:gd name="T21" fmla="*/ 519 h 1035"/>
              <a:gd name="T22" fmla="*/ 118 w 361"/>
              <a:gd name="T23" fmla="*/ 60 h 1035"/>
              <a:gd name="T24" fmla="*/ 184 w 361"/>
              <a:gd name="T25" fmla="*/ 0 h 1035"/>
              <a:gd name="T26" fmla="*/ 220 w 361"/>
              <a:gd name="T27"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1035">
                <a:moveTo>
                  <a:pt x="220" y="0"/>
                </a:moveTo>
                <a:cubicBezTo>
                  <a:pt x="249" y="18"/>
                  <a:pt x="279" y="35"/>
                  <a:pt x="308" y="55"/>
                </a:cubicBezTo>
                <a:cubicBezTo>
                  <a:pt x="351" y="84"/>
                  <a:pt x="361" y="129"/>
                  <a:pt x="336" y="175"/>
                </a:cubicBezTo>
                <a:cubicBezTo>
                  <a:pt x="297" y="248"/>
                  <a:pt x="269" y="326"/>
                  <a:pt x="256" y="408"/>
                </a:cubicBezTo>
                <a:cubicBezTo>
                  <a:pt x="237" y="526"/>
                  <a:pt x="246" y="642"/>
                  <a:pt x="275" y="757"/>
                </a:cubicBezTo>
                <a:cubicBezTo>
                  <a:pt x="295" y="840"/>
                  <a:pt x="322" y="922"/>
                  <a:pt x="346" y="1004"/>
                </a:cubicBezTo>
                <a:cubicBezTo>
                  <a:pt x="348" y="1012"/>
                  <a:pt x="351" y="1019"/>
                  <a:pt x="354" y="1028"/>
                </a:cubicBezTo>
                <a:cubicBezTo>
                  <a:pt x="346" y="1029"/>
                  <a:pt x="340" y="1029"/>
                  <a:pt x="335" y="1030"/>
                </a:cubicBezTo>
                <a:cubicBezTo>
                  <a:pt x="260" y="1031"/>
                  <a:pt x="185" y="1033"/>
                  <a:pt x="111" y="1035"/>
                </a:cubicBezTo>
                <a:cubicBezTo>
                  <a:pt x="100" y="1035"/>
                  <a:pt x="95" y="1032"/>
                  <a:pt x="92" y="1022"/>
                </a:cubicBezTo>
                <a:cubicBezTo>
                  <a:pt x="40" y="859"/>
                  <a:pt x="0" y="693"/>
                  <a:pt x="1" y="519"/>
                </a:cubicBezTo>
                <a:cubicBezTo>
                  <a:pt x="1" y="356"/>
                  <a:pt x="40" y="203"/>
                  <a:pt x="118" y="60"/>
                </a:cubicBezTo>
                <a:cubicBezTo>
                  <a:pt x="133" y="31"/>
                  <a:pt x="154" y="11"/>
                  <a:pt x="184" y="0"/>
                </a:cubicBezTo>
                <a:cubicBezTo>
                  <a:pt x="196" y="0"/>
                  <a:pt x="208" y="0"/>
                  <a:pt x="2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2" name="Freeform 30">
            <a:extLst>
              <a:ext uri="{FF2B5EF4-FFF2-40B4-BE49-F238E27FC236}">
                <a16:creationId xmlns:a16="http://schemas.microsoft.com/office/drawing/2014/main" id="{FA92136C-5603-F0E8-458E-D10540192FD6}"/>
              </a:ext>
            </a:extLst>
          </p:cNvPr>
          <p:cNvSpPr>
            <a:spLocks/>
          </p:cNvSpPr>
          <p:nvPr/>
        </p:nvSpPr>
        <p:spPr bwMode="auto">
          <a:xfrm>
            <a:off x="6094805" y="1792941"/>
            <a:ext cx="147207" cy="107487"/>
          </a:xfrm>
          <a:custGeom>
            <a:avLst/>
            <a:gdLst>
              <a:gd name="T0" fmla="*/ 0 w 898"/>
              <a:gd name="T1" fmla="*/ 68 h 656"/>
              <a:gd name="T2" fmla="*/ 48 w 898"/>
              <a:gd name="T3" fmla="*/ 0 h 656"/>
              <a:gd name="T4" fmla="*/ 898 w 898"/>
              <a:gd name="T5" fmla="*/ 587 h 656"/>
              <a:gd name="T6" fmla="*/ 851 w 898"/>
              <a:gd name="T7" fmla="*/ 656 h 656"/>
              <a:gd name="T8" fmla="*/ 0 w 898"/>
              <a:gd name="T9" fmla="*/ 68 h 656"/>
            </a:gdLst>
            <a:ahLst/>
            <a:cxnLst>
              <a:cxn ang="0">
                <a:pos x="T0" y="T1"/>
              </a:cxn>
              <a:cxn ang="0">
                <a:pos x="T2" y="T3"/>
              </a:cxn>
              <a:cxn ang="0">
                <a:pos x="T4" y="T5"/>
              </a:cxn>
              <a:cxn ang="0">
                <a:pos x="T6" y="T7"/>
              </a:cxn>
              <a:cxn ang="0">
                <a:pos x="T8" y="T9"/>
              </a:cxn>
            </a:cxnLst>
            <a:rect l="0" t="0" r="r" b="b"/>
            <a:pathLst>
              <a:path w="898" h="656">
                <a:moveTo>
                  <a:pt x="0" y="68"/>
                </a:moveTo>
                <a:cubicBezTo>
                  <a:pt x="17" y="44"/>
                  <a:pt x="32" y="22"/>
                  <a:pt x="48" y="0"/>
                </a:cubicBezTo>
                <a:cubicBezTo>
                  <a:pt x="331" y="196"/>
                  <a:pt x="614" y="391"/>
                  <a:pt x="898" y="587"/>
                </a:cubicBezTo>
                <a:cubicBezTo>
                  <a:pt x="882" y="611"/>
                  <a:pt x="866" y="633"/>
                  <a:pt x="851" y="656"/>
                </a:cubicBezTo>
                <a:cubicBezTo>
                  <a:pt x="567" y="460"/>
                  <a:pt x="284" y="265"/>
                  <a:pt x="0" y="6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3" name="Freeform 31">
            <a:extLst>
              <a:ext uri="{FF2B5EF4-FFF2-40B4-BE49-F238E27FC236}">
                <a16:creationId xmlns:a16="http://schemas.microsoft.com/office/drawing/2014/main" id="{B0EB6752-D389-22FD-822A-5DCF0FC48DA9}"/>
              </a:ext>
            </a:extLst>
          </p:cNvPr>
          <p:cNvSpPr>
            <a:spLocks/>
          </p:cNvSpPr>
          <p:nvPr/>
        </p:nvSpPr>
        <p:spPr bwMode="auto">
          <a:xfrm>
            <a:off x="5938956" y="2027776"/>
            <a:ext cx="138566" cy="100968"/>
          </a:xfrm>
          <a:custGeom>
            <a:avLst/>
            <a:gdLst>
              <a:gd name="T0" fmla="*/ 0 w 845"/>
              <a:gd name="T1" fmla="*/ 51 h 616"/>
              <a:gd name="T2" fmla="*/ 64 w 845"/>
              <a:gd name="T3" fmla="*/ 3 h 616"/>
              <a:gd name="T4" fmla="*/ 127 w 845"/>
              <a:gd name="T5" fmla="*/ 37 h 616"/>
              <a:gd name="T6" fmla="*/ 824 w 845"/>
              <a:gd name="T7" fmla="*/ 518 h 616"/>
              <a:gd name="T8" fmla="*/ 838 w 845"/>
              <a:gd name="T9" fmla="*/ 557 h 616"/>
              <a:gd name="T10" fmla="*/ 818 w 845"/>
              <a:gd name="T11" fmla="*/ 616 h 616"/>
              <a:gd name="T12" fmla="*/ 0 w 845"/>
              <a:gd name="T13" fmla="*/ 51 h 616"/>
            </a:gdLst>
            <a:ahLst/>
            <a:cxnLst>
              <a:cxn ang="0">
                <a:pos x="T0" y="T1"/>
              </a:cxn>
              <a:cxn ang="0">
                <a:pos x="T2" y="T3"/>
              </a:cxn>
              <a:cxn ang="0">
                <a:pos x="T4" y="T5"/>
              </a:cxn>
              <a:cxn ang="0">
                <a:pos x="T6" y="T7"/>
              </a:cxn>
              <a:cxn ang="0">
                <a:pos x="T8" y="T9"/>
              </a:cxn>
              <a:cxn ang="0">
                <a:pos x="T10" y="T11"/>
              </a:cxn>
              <a:cxn ang="0">
                <a:pos x="T12" y="T13"/>
              </a:cxn>
            </a:cxnLst>
            <a:rect l="0" t="0" r="r" b="b"/>
            <a:pathLst>
              <a:path w="845" h="616">
                <a:moveTo>
                  <a:pt x="0" y="51"/>
                </a:moveTo>
                <a:cubicBezTo>
                  <a:pt x="23" y="32"/>
                  <a:pt x="42" y="6"/>
                  <a:pt x="64" y="3"/>
                </a:cubicBezTo>
                <a:cubicBezTo>
                  <a:pt x="83" y="0"/>
                  <a:pt x="107" y="23"/>
                  <a:pt x="127" y="37"/>
                </a:cubicBezTo>
                <a:cubicBezTo>
                  <a:pt x="359" y="197"/>
                  <a:pt x="592" y="358"/>
                  <a:pt x="824" y="518"/>
                </a:cubicBezTo>
                <a:cubicBezTo>
                  <a:pt x="841" y="529"/>
                  <a:pt x="845" y="539"/>
                  <a:pt x="838" y="557"/>
                </a:cubicBezTo>
                <a:cubicBezTo>
                  <a:pt x="831" y="575"/>
                  <a:pt x="825" y="595"/>
                  <a:pt x="818" y="616"/>
                </a:cubicBezTo>
                <a:cubicBezTo>
                  <a:pt x="545" y="427"/>
                  <a:pt x="273" y="239"/>
                  <a:pt x="0" y="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4" name="Freeform 32">
            <a:extLst>
              <a:ext uri="{FF2B5EF4-FFF2-40B4-BE49-F238E27FC236}">
                <a16:creationId xmlns:a16="http://schemas.microsoft.com/office/drawing/2014/main" id="{151B9CBA-49EE-FCF4-664C-8CBA14EE7DCC}"/>
              </a:ext>
            </a:extLst>
          </p:cNvPr>
          <p:cNvSpPr>
            <a:spLocks/>
          </p:cNvSpPr>
          <p:nvPr/>
        </p:nvSpPr>
        <p:spPr bwMode="auto">
          <a:xfrm>
            <a:off x="6259598" y="1564626"/>
            <a:ext cx="138566" cy="101271"/>
          </a:xfrm>
          <a:custGeom>
            <a:avLst/>
            <a:gdLst>
              <a:gd name="T0" fmla="*/ 845 w 845"/>
              <a:gd name="T1" fmla="*/ 566 h 618"/>
              <a:gd name="T2" fmla="*/ 794 w 845"/>
              <a:gd name="T3" fmla="*/ 607 h 618"/>
              <a:gd name="T4" fmla="*/ 758 w 845"/>
              <a:gd name="T5" fmla="*/ 608 h 618"/>
              <a:gd name="T6" fmla="*/ 318 w 845"/>
              <a:gd name="T7" fmla="*/ 303 h 618"/>
              <a:gd name="T8" fmla="*/ 17 w 845"/>
              <a:gd name="T9" fmla="*/ 96 h 618"/>
              <a:gd name="T10" fmla="*/ 5 w 845"/>
              <a:gd name="T11" fmla="*/ 63 h 618"/>
              <a:gd name="T12" fmla="*/ 25 w 845"/>
              <a:gd name="T13" fmla="*/ 0 h 618"/>
              <a:gd name="T14" fmla="*/ 845 w 845"/>
              <a:gd name="T15" fmla="*/ 566 h 6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5" h="618">
                <a:moveTo>
                  <a:pt x="845" y="566"/>
                </a:moveTo>
                <a:cubicBezTo>
                  <a:pt x="826" y="581"/>
                  <a:pt x="809" y="593"/>
                  <a:pt x="794" y="607"/>
                </a:cubicBezTo>
                <a:cubicBezTo>
                  <a:pt x="782" y="618"/>
                  <a:pt x="772" y="618"/>
                  <a:pt x="758" y="608"/>
                </a:cubicBezTo>
                <a:cubicBezTo>
                  <a:pt x="611" y="506"/>
                  <a:pt x="464" y="405"/>
                  <a:pt x="318" y="303"/>
                </a:cubicBezTo>
                <a:cubicBezTo>
                  <a:pt x="217" y="234"/>
                  <a:pt x="117" y="165"/>
                  <a:pt x="17" y="96"/>
                </a:cubicBezTo>
                <a:cubicBezTo>
                  <a:pt x="3" y="87"/>
                  <a:pt x="0" y="78"/>
                  <a:pt x="5" y="63"/>
                </a:cubicBezTo>
                <a:cubicBezTo>
                  <a:pt x="13" y="43"/>
                  <a:pt x="18" y="23"/>
                  <a:pt x="25" y="0"/>
                </a:cubicBezTo>
                <a:cubicBezTo>
                  <a:pt x="299" y="189"/>
                  <a:pt x="571" y="377"/>
                  <a:pt x="845" y="5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5" name="Freeform 33">
            <a:extLst>
              <a:ext uri="{FF2B5EF4-FFF2-40B4-BE49-F238E27FC236}">
                <a16:creationId xmlns:a16="http://schemas.microsoft.com/office/drawing/2014/main" id="{36D67390-87FA-53F0-E10D-6B279DA45EB4}"/>
              </a:ext>
            </a:extLst>
          </p:cNvPr>
          <p:cNvSpPr>
            <a:spLocks/>
          </p:cNvSpPr>
          <p:nvPr/>
        </p:nvSpPr>
        <p:spPr bwMode="auto">
          <a:xfrm>
            <a:off x="6134828" y="1757163"/>
            <a:ext cx="124618" cy="91417"/>
          </a:xfrm>
          <a:custGeom>
            <a:avLst/>
            <a:gdLst>
              <a:gd name="T0" fmla="*/ 749 w 760"/>
              <a:gd name="T1" fmla="*/ 558 h 558"/>
              <a:gd name="T2" fmla="*/ 0 w 760"/>
              <a:gd name="T3" fmla="*/ 40 h 558"/>
              <a:gd name="T4" fmla="*/ 79 w 760"/>
              <a:gd name="T5" fmla="*/ 2 h 558"/>
              <a:gd name="T6" fmla="*/ 100 w 760"/>
              <a:gd name="T7" fmla="*/ 9 h 558"/>
              <a:gd name="T8" fmla="*/ 564 w 760"/>
              <a:gd name="T9" fmla="*/ 329 h 558"/>
              <a:gd name="T10" fmla="*/ 745 w 760"/>
              <a:gd name="T11" fmla="*/ 454 h 558"/>
              <a:gd name="T12" fmla="*/ 758 w 760"/>
              <a:gd name="T13" fmla="*/ 481 h 558"/>
              <a:gd name="T14" fmla="*/ 749 w 760"/>
              <a:gd name="T15" fmla="*/ 558 h 5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0" h="558">
                <a:moveTo>
                  <a:pt x="749" y="558"/>
                </a:moveTo>
                <a:cubicBezTo>
                  <a:pt x="499" y="385"/>
                  <a:pt x="251" y="214"/>
                  <a:pt x="0" y="40"/>
                </a:cubicBezTo>
                <a:cubicBezTo>
                  <a:pt x="28" y="26"/>
                  <a:pt x="53" y="13"/>
                  <a:pt x="79" y="2"/>
                </a:cubicBezTo>
                <a:cubicBezTo>
                  <a:pt x="84" y="0"/>
                  <a:pt x="94" y="5"/>
                  <a:pt x="100" y="9"/>
                </a:cubicBezTo>
                <a:cubicBezTo>
                  <a:pt x="255" y="115"/>
                  <a:pt x="409" y="222"/>
                  <a:pt x="564" y="329"/>
                </a:cubicBezTo>
                <a:cubicBezTo>
                  <a:pt x="624" y="371"/>
                  <a:pt x="684" y="412"/>
                  <a:pt x="745" y="454"/>
                </a:cubicBezTo>
                <a:cubicBezTo>
                  <a:pt x="756" y="461"/>
                  <a:pt x="760" y="469"/>
                  <a:pt x="758" y="481"/>
                </a:cubicBezTo>
                <a:cubicBezTo>
                  <a:pt x="755" y="506"/>
                  <a:pt x="753" y="530"/>
                  <a:pt x="749" y="5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6" name="Freeform 34">
            <a:extLst>
              <a:ext uri="{FF2B5EF4-FFF2-40B4-BE49-F238E27FC236}">
                <a16:creationId xmlns:a16="http://schemas.microsoft.com/office/drawing/2014/main" id="{CFFFF3C7-66A4-5DC4-89A8-3A06B0801A88}"/>
              </a:ext>
            </a:extLst>
          </p:cNvPr>
          <p:cNvSpPr>
            <a:spLocks/>
          </p:cNvSpPr>
          <p:nvPr/>
        </p:nvSpPr>
        <p:spPr bwMode="auto">
          <a:xfrm>
            <a:off x="6077522" y="1844638"/>
            <a:ext cx="124163" cy="90811"/>
          </a:xfrm>
          <a:custGeom>
            <a:avLst/>
            <a:gdLst>
              <a:gd name="T0" fmla="*/ 758 w 758"/>
              <a:gd name="T1" fmla="*/ 516 h 554"/>
              <a:gd name="T2" fmla="*/ 754 w 758"/>
              <a:gd name="T3" fmla="*/ 520 h 554"/>
              <a:gd name="T4" fmla="*/ 681 w 758"/>
              <a:gd name="T5" fmla="*/ 554 h 554"/>
              <a:gd name="T6" fmla="*/ 612 w 758"/>
              <a:gd name="T7" fmla="*/ 516 h 554"/>
              <a:gd name="T8" fmla="*/ 17 w 758"/>
              <a:gd name="T9" fmla="*/ 106 h 554"/>
              <a:gd name="T10" fmla="*/ 2 w 758"/>
              <a:gd name="T11" fmla="*/ 74 h 554"/>
              <a:gd name="T12" fmla="*/ 11 w 758"/>
              <a:gd name="T13" fmla="*/ 0 h 554"/>
              <a:gd name="T14" fmla="*/ 758 w 758"/>
              <a:gd name="T15" fmla="*/ 516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554">
                <a:moveTo>
                  <a:pt x="758" y="516"/>
                </a:moveTo>
                <a:cubicBezTo>
                  <a:pt x="755" y="519"/>
                  <a:pt x="754" y="519"/>
                  <a:pt x="754" y="520"/>
                </a:cubicBezTo>
                <a:cubicBezTo>
                  <a:pt x="729" y="532"/>
                  <a:pt x="705" y="554"/>
                  <a:pt x="681" y="554"/>
                </a:cubicBezTo>
                <a:cubicBezTo>
                  <a:pt x="658" y="553"/>
                  <a:pt x="634" y="531"/>
                  <a:pt x="612" y="516"/>
                </a:cubicBezTo>
                <a:cubicBezTo>
                  <a:pt x="414" y="380"/>
                  <a:pt x="215" y="242"/>
                  <a:pt x="17" y="106"/>
                </a:cubicBezTo>
                <a:cubicBezTo>
                  <a:pt x="5" y="97"/>
                  <a:pt x="0" y="89"/>
                  <a:pt x="2" y="74"/>
                </a:cubicBezTo>
                <a:cubicBezTo>
                  <a:pt x="5" y="51"/>
                  <a:pt x="7" y="28"/>
                  <a:pt x="11" y="0"/>
                </a:cubicBezTo>
                <a:cubicBezTo>
                  <a:pt x="261" y="173"/>
                  <a:pt x="509" y="344"/>
                  <a:pt x="758" y="5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7" name="Freeform 35">
            <a:extLst>
              <a:ext uri="{FF2B5EF4-FFF2-40B4-BE49-F238E27FC236}">
                <a16:creationId xmlns:a16="http://schemas.microsoft.com/office/drawing/2014/main" id="{F98C7D24-DAE0-7297-D356-DC3CF4036BFB}"/>
              </a:ext>
            </a:extLst>
          </p:cNvPr>
          <p:cNvSpPr>
            <a:spLocks/>
          </p:cNvSpPr>
          <p:nvPr/>
        </p:nvSpPr>
        <p:spPr bwMode="auto">
          <a:xfrm>
            <a:off x="5997627" y="2005187"/>
            <a:ext cx="80198" cy="58822"/>
          </a:xfrm>
          <a:custGeom>
            <a:avLst/>
            <a:gdLst>
              <a:gd name="T0" fmla="*/ 0 w 489"/>
              <a:gd name="T1" fmla="*/ 16 h 359"/>
              <a:gd name="T2" fmla="*/ 106 w 489"/>
              <a:gd name="T3" fmla="*/ 1 h 359"/>
              <a:gd name="T4" fmla="*/ 126 w 489"/>
              <a:gd name="T5" fmla="*/ 8 h 359"/>
              <a:gd name="T6" fmla="*/ 458 w 489"/>
              <a:gd name="T7" fmla="*/ 237 h 359"/>
              <a:gd name="T8" fmla="*/ 471 w 489"/>
              <a:gd name="T9" fmla="*/ 253 h 359"/>
              <a:gd name="T10" fmla="*/ 489 w 489"/>
              <a:gd name="T11" fmla="*/ 359 h 359"/>
              <a:gd name="T12" fmla="*/ 0 w 489"/>
              <a:gd name="T13" fmla="*/ 21 h 359"/>
              <a:gd name="T14" fmla="*/ 0 w 489"/>
              <a:gd name="T15" fmla="*/ 16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359">
                <a:moveTo>
                  <a:pt x="0" y="16"/>
                </a:moveTo>
                <a:cubicBezTo>
                  <a:pt x="36" y="11"/>
                  <a:pt x="71" y="5"/>
                  <a:pt x="106" y="1"/>
                </a:cubicBezTo>
                <a:cubicBezTo>
                  <a:pt x="113" y="0"/>
                  <a:pt x="120" y="4"/>
                  <a:pt x="126" y="8"/>
                </a:cubicBezTo>
                <a:cubicBezTo>
                  <a:pt x="237" y="84"/>
                  <a:pt x="347" y="160"/>
                  <a:pt x="458" y="237"/>
                </a:cubicBezTo>
                <a:cubicBezTo>
                  <a:pt x="463" y="241"/>
                  <a:pt x="469" y="247"/>
                  <a:pt x="471" y="253"/>
                </a:cubicBezTo>
                <a:cubicBezTo>
                  <a:pt x="479" y="287"/>
                  <a:pt x="486" y="322"/>
                  <a:pt x="489" y="359"/>
                </a:cubicBezTo>
                <a:cubicBezTo>
                  <a:pt x="326" y="247"/>
                  <a:pt x="163" y="134"/>
                  <a:pt x="0" y="21"/>
                </a:cubicBezTo>
                <a:cubicBezTo>
                  <a:pt x="0" y="20"/>
                  <a:pt x="0" y="18"/>
                  <a:pt x="0"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8" name="Freeform 36">
            <a:extLst>
              <a:ext uri="{FF2B5EF4-FFF2-40B4-BE49-F238E27FC236}">
                <a16:creationId xmlns:a16="http://schemas.microsoft.com/office/drawing/2014/main" id="{C087BF7E-2E4A-3C1C-E07D-1B42C745FAE5}"/>
              </a:ext>
            </a:extLst>
          </p:cNvPr>
          <p:cNvSpPr>
            <a:spLocks/>
          </p:cNvSpPr>
          <p:nvPr/>
        </p:nvSpPr>
        <p:spPr bwMode="auto">
          <a:xfrm>
            <a:off x="6258233" y="1628603"/>
            <a:ext cx="81108" cy="59580"/>
          </a:xfrm>
          <a:custGeom>
            <a:avLst/>
            <a:gdLst>
              <a:gd name="T0" fmla="*/ 0 w 494"/>
              <a:gd name="T1" fmla="*/ 0 h 363"/>
              <a:gd name="T2" fmla="*/ 494 w 494"/>
              <a:gd name="T3" fmla="*/ 342 h 363"/>
              <a:gd name="T4" fmla="*/ 494 w 494"/>
              <a:gd name="T5" fmla="*/ 347 h 363"/>
              <a:gd name="T6" fmla="*/ 382 w 494"/>
              <a:gd name="T7" fmla="*/ 362 h 363"/>
              <a:gd name="T8" fmla="*/ 368 w 494"/>
              <a:gd name="T9" fmla="*/ 356 h 363"/>
              <a:gd name="T10" fmla="*/ 37 w 494"/>
              <a:gd name="T11" fmla="*/ 127 h 363"/>
              <a:gd name="T12" fmla="*/ 22 w 494"/>
              <a:gd name="T13" fmla="*/ 105 h 363"/>
              <a:gd name="T14" fmla="*/ 0 w 494"/>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363">
                <a:moveTo>
                  <a:pt x="0" y="0"/>
                </a:moveTo>
                <a:cubicBezTo>
                  <a:pt x="168" y="116"/>
                  <a:pt x="331" y="229"/>
                  <a:pt x="494" y="342"/>
                </a:cubicBezTo>
                <a:cubicBezTo>
                  <a:pt x="494" y="343"/>
                  <a:pt x="494" y="345"/>
                  <a:pt x="494" y="347"/>
                </a:cubicBezTo>
                <a:cubicBezTo>
                  <a:pt x="457" y="352"/>
                  <a:pt x="419" y="358"/>
                  <a:pt x="382" y="362"/>
                </a:cubicBezTo>
                <a:cubicBezTo>
                  <a:pt x="377" y="363"/>
                  <a:pt x="372" y="358"/>
                  <a:pt x="368" y="356"/>
                </a:cubicBezTo>
                <a:cubicBezTo>
                  <a:pt x="257" y="279"/>
                  <a:pt x="147" y="203"/>
                  <a:pt x="37" y="127"/>
                </a:cubicBezTo>
                <a:cubicBezTo>
                  <a:pt x="30" y="122"/>
                  <a:pt x="24" y="113"/>
                  <a:pt x="22" y="105"/>
                </a:cubicBezTo>
                <a:cubicBezTo>
                  <a:pt x="14" y="72"/>
                  <a:pt x="8" y="3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79" name="Freeform 37">
            <a:extLst>
              <a:ext uri="{FF2B5EF4-FFF2-40B4-BE49-F238E27FC236}">
                <a16:creationId xmlns:a16="http://schemas.microsoft.com/office/drawing/2014/main" id="{4ED0F03F-025B-B370-04ED-F7D6CDE2B55B}"/>
              </a:ext>
            </a:extLst>
          </p:cNvPr>
          <p:cNvSpPr>
            <a:spLocks/>
          </p:cNvSpPr>
          <p:nvPr/>
        </p:nvSpPr>
        <p:spPr bwMode="auto">
          <a:xfrm>
            <a:off x="6086315" y="1917863"/>
            <a:ext cx="44420" cy="32140"/>
          </a:xfrm>
          <a:custGeom>
            <a:avLst/>
            <a:gdLst>
              <a:gd name="T0" fmla="*/ 4 w 271"/>
              <a:gd name="T1" fmla="*/ 0 h 196"/>
              <a:gd name="T2" fmla="*/ 271 w 271"/>
              <a:gd name="T3" fmla="*/ 185 h 196"/>
              <a:gd name="T4" fmla="*/ 270 w 271"/>
              <a:gd name="T5" fmla="*/ 189 h 196"/>
              <a:gd name="T6" fmla="*/ 148 w 271"/>
              <a:gd name="T7" fmla="*/ 195 h 196"/>
              <a:gd name="T8" fmla="*/ 131 w 271"/>
              <a:gd name="T9" fmla="*/ 189 h 196"/>
              <a:gd name="T10" fmla="*/ 49 w 271"/>
              <a:gd name="T11" fmla="*/ 132 h 196"/>
              <a:gd name="T12" fmla="*/ 38 w 271"/>
              <a:gd name="T13" fmla="*/ 119 h 196"/>
              <a:gd name="T14" fmla="*/ 0 w 271"/>
              <a:gd name="T15" fmla="*/ 2 h 196"/>
              <a:gd name="T16" fmla="*/ 4 w 271"/>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196">
                <a:moveTo>
                  <a:pt x="4" y="0"/>
                </a:moveTo>
                <a:cubicBezTo>
                  <a:pt x="93" y="61"/>
                  <a:pt x="182" y="123"/>
                  <a:pt x="271" y="185"/>
                </a:cubicBezTo>
                <a:cubicBezTo>
                  <a:pt x="271" y="186"/>
                  <a:pt x="271" y="187"/>
                  <a:pt x="270" y="189"/>
                </a:cubicBezTo>
                <a:cubicBezTo>
                  <a:pt x="229" y="191"/>
                  <a:pt x="188" y="194"/>
                  <a:pt x="148" y="195"/>
                </a:cubicBezTo>
                <a:cubicBezTo>
                  <a:pt x="142" y="196"/>
                  <a:pt x="136" y="192"/>
                  <a:pt x="131" y="189"/>
                </a:cubicBezTo>
                <a:cubicBezTo>
                  <a:pt x="104" y="170"/>
                  <a:pt x="76" y="151"/>
                  <a:pt x="49" y="132"/>
                </a:cubicBezTo>
                <a:cubicBezTo>
                  <a:pt x="45" y="129"/>
                  <a:pt x="39" y="124"/>
                  <a:pt x="38" y="119"/>
                </a:cubicBezTo>
                <a:cubicBezTo>
                  <a:pt x="25" y="80"/>
                  <a:pt x="12" y="41"/>
                  <a:pt x="0" y="2"/>
                </a:cubicBezTo>
                <a:cubicBezTo>
                  <a:pt x="1" y="1"/>
                  <a:pt x="2"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0" name="Freeform 38">
            <a:extLst>
              <a:ext uri="{FF2B5EF4-FFF2-40B4-BE49-F238E27FC236}">
                <a16:creationId xmlns:a16="http://schemas.microsoft.com/office/drawing/2014/main" id="{DF397E46-8CC7-A065-613D-5D276A07C1CB}"/>
              </a:ext>
            </a:extLst>
          </p:cNvPr>
          <p:cNvSpPr>
            <a:spLocks/>
          </p:cNvSpPr>
          <p:nvPr/>
        </p:nvSpPr>
        <p:spPr bwMode="auto">
          <a:xfrm flipV="1">
            <a:off x="6206233" y="1697496"/>
            <a:ext cx="141558" cy="45719"/>
          </a:xfrm>
          <a:custGeom>
            <a:avLst/>
            <a:gdLst>
              <a:gd name="T0" fmla="*/ 1 w 267"/>
              <a:gd name="T1" fmla="*/ 7 h 196"/>
              <a:gd name="T2" fmla="*/ 120 w 267"/>
              <a:gd name="T3" fmla="*/ 1 h 196"/>
              <a:gd name="T4" fmla="*/ 138 w 267"/>
              <a:gd name="T5" fmla="*/ 7 h 196"/>
              <a:gd name="T6" fmla="*/ 191 w 267"/>
              <a:gd name="T7" fmla="*/ 42 h 196"/>
              <a:gd name="T8" fmla="*/ 248 w 267"/>
              <a:gd name="T9" fmla="*/ 119 h 196"/>
              <a:gd name="T10" fmla="*/ 267 w 267"/>
              <a:gd name="T11" fmla="*/ 196 h 196"/>
              <a:gd name="T12" fmla="*/ 0 w 267"/>
              <a:gd name="T13" fmla="*/ 12 h 196"/>
              <a:gd name="T14" fmla="*/ 1 w 267"/>
              <a:gd name="T15" fmla="*/ 7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96">
                <a:moveTo>
                  <a:pt x="1" y="7"/>
                </a:moveTo>
                <a:cubicBezTo>
                  <a:pt x="41" y="5"/>
                  <a:pt x="80" y="2"/>
                  <a:pt x="120" y="1"/>
                </a:cubicBezTo>
                <a:cubicBezTo>
                  <a:pt x="126" y="0"/>
                  <a:pt x="133" y="3"/>
                  <a:pt x="138" y="7"/>
                </a:cubicBezTo>
                <a:cubicBezTo>
                  <a:pt x="156" y="18"/>
                  <a:pt x="173" y="32"/>
                  <a:pt x="191" y="42"/>
                </a:cubicBezTo>
                <a:cubicBezTo>
                  <a:pt x="223" y="59"/>
                  <a:pt x="240" y="85"/>
                  <a:pt x="248" y="119"/>
                </a:cubicBezTo>
                <a:cubicBezTo>
                  <a:pt x="254" y="144"/>
                  <a:pt x="263" y="169"/>
                  <a:pt x="267" y="196"/>
                </a:cubicBezTo>
                <a:cubicBezTo>
                  <a:pt x="178" y="135"/>
                  <a:pt x="89" y="73"/>
                  <a:pt x="0" y="12"/>
                </a:cubicBezTo>
                <a:cubicBezTo>
                  <a:pt x="0" y="10"/>
                  <a:pt x="1" y="9"/>
                  <a:pt x="1"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1" name="Freeform 39">
            <a:extLst>
              <a:ext uri="{FF2B5EF4-FFF2-40B4-BE49-F238E27FC236}">
                <a16:creationId xmlns:a16="http://schemas.microsoft.com/office/drawing/2014/main" id="{F4BF4579-3F9C-2772-E06F-2365781170D2}"/>
              </a:ext>
            </a:extLst>
          </p:cNvPr>
          <p:cNvSpPr>
            <a:spLocks/>
          </p:cNvSpPr>
          <p:nvPr/>
        </p:nvSpPr>
        <p:spPr bwMode="auto">
          <a:xfrm>
            <a:off x="6067061" y="2004732"/>
            <a:ext cx="59277" cy="169038"/>
          </a:xfrm>
          <a:custGeom>
            <a:avLst/>
            <a:gdLst>
              <a:gd name="T0" fmla="*/ 90 w 362"/>
              <a:gd name="T1" fmla="*/ 297 h 1031"/>
              <a:gd name="T2" fmla="*/ 21 w 362"/>
              <a:gd name="T3" fmla="*/ 866 h 1031"/>
              <a:gd name="T4" fmla="*/ 48 w 362"/>
              <a:gd name="T5" fmla="*/ 976 h 1031"/>
              <a:gd name="T6" fmla="*/ 128 w 362"/>
              <a:gd name="T7" fmla="*/ 1031 h 1031"/>
              <a:gd name="T8" fmla="*/ 190 w 362"/>
              <a:gd name="T9" fmla="*/ 1031 h 1031"/>
              <a:gd name="T10" fmla="*/ 241 w 362"/>
              <a:gd name="T11" fmla="*/ 979 h 1031"/>
              <a:gd name="T12" fmla="*/ 360 w 362"/>
              <a:gd name="T13" fmla="*/ 520 h 1031"/>
              <a:gd name="T14" fmla="*/ 269 w 362"/>
              <a:gd name="T15" fmla="*/ 13 h 1031"/>
              <a:gd name="T16" fmla="*/ 250 w 362"/>
              <a:gd name="T17" fmla="*/ 0 h 1031"/>
              <a:gd name="T18" fmla="*/ 54 w 362"/>
              <a:gd name="T19" fmla="*/ 5 h 1031"/>
              <a:gd name="T20" fmla="*/ 7 w 362"/>
              <a:gd name="T21" fmla="*/ 5 h 1031"/>
              <a:gd name="T22" fmla="*/ 13 w 362"/>
              <a:gd name="T23" fmla="*/ 24 h 1031"/>
              <a:gd name="T24" fmla="*/ 90 w 362"/>
              <a:gd name="T25" fmla="*/ 29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2" h="1031">
                <a:moveTo>
                  <a:pt x="90" y="297"/>
                </a:moveTo>
                <a:cubicBezTo>
                  <a:pt x="135" y="494"/>
                  <a:pt x="123" y="686"/>
                  <a:pt x="21" y="866"/>
                </a:cubicBezTo>
                <a:cubicBezTo>
                  <a:pt x="0" y="905"/>
                  <a:pt x="12" y="950"/>
                  <a:pt x="48" y="976"/>
                </a:cubicBezTo>
                <a:cubicBezTo>
                  <a:pt x="74" y="995"/>
                  <a:pt x="101" y="1013"/>
                  <a:pt x="128" y="1031"/>
                </a:cubicBezTo>
                <a:cubicBezTo>
                  <a:pt x="190" y="1031"/>
                  <a:pt x="190" y="1031"/>
                  <a:pt x="190" y="1031"/>
                </a:cubicBezTo>
                <a:cubicBezTo>
                  <a:pt x="213" y="1019"/>
                  <a:pt x="228" y="1002"/>
                  <a:pt x="241" y="979"/>
                </a:cubicBezTo>
                <a:cubicBezTo>
                  <a:pt x="319" y="836"/>
                  <a:pt x="359" y="683"/>
                  <a:pt x="360" y="520"/>
                </a:cubicBezTo>
                <a:cubicBezTo>
                  <a:pt x="362" y="345"/>
                  <a:pt x="321" y="178"/>
                  <a:pt x="269" y="13"/>
                </a:cubicBezTo>
                <a:cubicBezTo>
                  <a:pt x="266" y="2"/>
                  <a:pt x="260" y="0"/>
                  <a:pt x="250" y="0"/>
                </a:cubicBezTo>
                <a:cubicBezTo>
                  <a:pt x="185" y="2"/>
                  <a:pt x="119" y="3"/>
                  <a:pt x="54" y="5"/>
                </a:cubicBezTo>
                <a:cubicBezTo>
                  <a:pt x="39" y="5"/>
                  <a:pt x="24" y="5"/>
                  <a:pt x="7" y="5"/>
                </a:cubicBezTo>
                <a:cubicBezTo>
                  <a:pt x="10" y="14"/>
                  <a:pt x="11" y="19"/>
                  <a:pt x="13" y="24"/>
                </a:cubicBezTo>
                <a:cubicBezTo>
                  <a:pt x="39" y="115"/>
                  <a:pt x="69" y="205"/>
                  <a:pt x="90" y="29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3" name="Freeform 43">
            <a:extLst>
              <a:ext uri="{FF2B5EF4-FFF2-40B4-BE49-F238E27FC236}">
                <a16:creationId xmlns:a16="http://schemas.microsoft.com/office/drawing/2014/main" id="{5B93E389-183E-747C-601B-E6233FEFCD07}"/>
              </a:ext>
            </a:extLst>
          </p:cNvPr>
          <p:cNvSpPr>
            <a:spLocks noEditPoints="1"/>
          </p:cNvSpPr>
          <p:nvPr/>
        </p:nvSpPr>
        <p:spPr bwMode="auto">
          <a:xfrm>
            <a:off x="2243052" y="2102821"/>
            <a:ext cx="759927" cy="591460"/>
          </a:xfrm>
          <a:custGeom>
            <a:avLst/>
            <a:gdLst>
              <a:gd name="T0" fmla="*/ 2046 w 5780"/>
              <a:gd name="T1" fmla="*/ 547 h 4498"/>
              <a:gd name="T2" fmla="*/ 2884 w 5780"/>
              <a:gd name="T3" fmla="*/ 1031 h 4498"/>
              <a:gd name="T4" fmla="*/ 3209 w 5780"/>
              <a:gd name="T5" fmla="*/ 853 h 4498"/>
              <a:gd name="T6" fmla="*/ 2760 w 5780"/>
              <a:gd name="T7" fmla="*/ 727 h 4498"/>
              <a:gd name="T8" fmla="*/ 3407 w 5780"/>
              <a:gd name="T9" fmla="*/ 381 h 4498"/>
              <a:gd name="T10" fmla="*/ 3512 w 5780"/>
              <a:gd name="T11" fmla="*/ 681 h 4498"/>
              <a:gd name="T12" fmla="*/ 4794 w 5780"/>
              <a:gd name="T13" fmla="*/ 1069 h 4498"/>
              <a:gd name="T14" fmla="*/ 4869 w 5780"/>
              <a:gd name="T15" fmla="*/ 2186 h 4498"/>
              <a:gd name="T16" fmla="*/ 5774 w 5780"/>
              <a:gd name="T17" fmla="*/ 2787 h 4498"/>
              <a:gd name="T18" fmla="*/ 4817 w 5780"/>
              <a:gd name="T19" fmla="*/ 2412 h 4498"/>
              <a:gd name="T20" fmla="*/ 4684 w 5780"/>
              <a:gd name="T21" fmla="*/ 2400 h 4498"/>
              <a:gd name="T22" fmla="*/ 3927 w 5780"/>
              <a:gd name="T23" fmla="*/ 3240 h 4498"/>
              <a:gd name="T24" fmla="*/ 4791 w 5780"/>
              <a:gd name="T25" fmla="*/ 4272 h 4498"/>
              <a:gd name="T26" fmla="*/ 4685 w 5780"/>
              <a:gd name="T27" fmla="*/ 4466 h 4498"/>
              <a:gd name="T28" fmla="*/ 3803 w 5780"/>
              <a:gd name="T29" fmla="*/ 3974 h 4498"/>
              <a:gd name="T30" fmla="*/ 2034 w 5780"/>
              <a:gd name="T31" fmla="*/ 4003 h 4498"/>
              <a:gd name="T32" fmla="*/ 1106 w 5780"/>
              <a:gd name="T33" fmla="*/ 4466 h 4498"/>
              <a:gd name="T34" fmla="*/ 1730 w 5780"/>
              <a:gd name="T35" fmla="*/ 3848 h 4498"/>
              <a:gd name="T36" fmla="*/ 1860 w 5780"/>
              <a:gd name="T37" fmla="*/ 3118 h 4498"/>
              <a:gd name="T38" fmla="*/ 1232 w 5780"/>
              <a:gd name="T39" fmla="*/ 2474 h 4498"/>
              <a:gd name="T40" fmla="*/ 187 w 5780"/>
              <a:gd name="T41" fmla="*/ 2865 h 4498"/>
              <a:gd name="T42" fmla="*/ 295 w 5780"/>
              <a:gd name="T43" fmla="*/ 2546 h 4498"/>
              <a:gd name="T44" fmla="*/ 937 w 5780"/>
              <a:gd name="T45" fmla="*/ 1641 h 4498"/>
              <a:gd name="T46" fmla="*/ 980 w 5780"/>
              <a:gd name="T47" fmla="*/ 703 h 4498"/>
              <a:gd name="T48" fmla="*/ 1160 w 5780"/>
              <a:gd name="T49" fmla="*/ 1622 h 4498"/>
              <a:gd name="T50" fmla="*/ 1174 w 5780"/>
              <a:gd name="T51" fmla="*/ 2175 h 4498"/>
              <a:gd name="T52" fmla="*/ 2502 w 5780"/>
              <a:gd name="T53" fmla="*/ 2330 h 4498"/>
              <a:gd name="T54" fmla="*/ 2782 w 5780"/>
              <a:gd name="T55" fmla="*/ 1913 h 4498"/>
              <a:gd name="T56" fmla="*/ 1994 w 5780"/>
              <a:gd name="T57" fmla="*/ 775 h 4498"/>
              <a:gd name="T58" fmla="*/ 1498 w 5780"/>
              <a:gd name="T59" fmla="*/ 1035 h 4498"/>
              <a:gd name="T60" fmla="*/ 3706 w 5780"/>
              <a:gd name="T61" fmla="*/ 3305 h 4498"/>
              <a:gd name="T62" fmla="*/ 2907 w 5780"/>
              <a:gd name="T63" fmla="*/ 2375 h 4498"/>
              <a:gd name="T64" fmla="*/ 2082 w 5780"/>
              <a:gd name="T65" fmla="*/ 2856 h 4498"/>
              <a:gd name="T66" fmla="*/ 2880 w 5780"/>
              <a:gd name="T67" fmla="*/ 4235 h 4498"/>
              <a:gd name="T68" fmla="*/ 3706 w 5780"/>
              <a:gd name="T69" fmla="*/ 3755 h 4498"/>
              <a:gd name="T70" fmla="*/ 3006 w 5780"/>
              <a:gd name="T71" fmla="*/ 1697 h 4498"/>
              <a:gd name="T72" fmla="*/ 3799 w 5780"/>
              <a:gd name="T73" fmla="*/ 2626 h 4498"/>
              <a:gd name="T74" fmla="*/ 4630 w 5780"/>
              <a:gd name="T75" fmla="*/ 2144 h 4498"/>
              <a:gd name="T76" fmla="*/ 3840 w 5780"/>
              <a:gd name="T77" fmla="*/ 774 h 4498"/>
              <a:gd name="T78" fmla="*/ 3006 w 5780"/>
              <a:gd name="T79" fmla="*/ 1243 h 4498"/>
              <a:gd name="T80" fmla="*/ 1294 w 5780"/>
              <a:gd name="T81" fmla="*/ 1161 h 4498"/>
              <a:gd name="T82" fmla="*/ 1046 w 5780"/>
              <a:gd name="T83" fmla="*/ 1412 h 4498"/>
              <a:gd name="T84" fmla="*/ 3188 w 5780"/>
              <a:gd name="T85" fmla="*/ 431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80" h="4498">
                <a:moveTo>
                  <a:pt x="1388" y="842"/>
                </a:moveTo>
                <a:cubicBezTo>
                  <a:pt x="1558" y="743"/>
                  <a:pt x="1728" y="646"/>
                  <a:pt x="1897" y="547"/>
                </a:cubicBezTo>
                <a:cubicBezTo>
                  <a:pt x="1948" y="516"/>
                  <a:pt x="1995" y="517"/>
                  <a:pt x="2046" y="547"/>
                </a:cubicBezTo>
                <a:cubicBezTo>
                  <a:pt x="2214" y="646"/>
                  <a:pt x="2384" y="743"/>
                  <a:pt x="2553" y="840"/>
                </a:cubicBezTo>
                <a:cubicBezTo>
                  <a:pt x="2625" y="882"/>
                  <a:pt x="2697" y="925"/>
                  <a:pt x="2770" y="967"/>
                </a:cubicBezTo>
                <a:cubicBezTo>
                  <a:pt x="2807" y="989"/>
                  <a:pt x="2846" y="1011"/>
                  <a:pt x="2884" y="1031"/>
                </a:cubicBezTo>
                <a:cubicBezTo>
                  <a:pt x="2889" y="1034"/>
                  <a:pt x="2898" y="1035"/>
                  <a:pt x="2902" y="1032"/>
                </a:cubicBezTo>
                <a:cubicBezTo>
                  <a:pt x="3004" y="974"/>
                  <a:pt x="3105" y="915"/>
                  <a:pt x="3206" y="856"/>
                </a:cubicBezTo>
                <a:cubicBezTo>
                  <a:pt x="3207" y="856"/>
                  <a:pt x="3207" y="855"/>
                  <a:pt x="3209" y="853"/>
                </a:cubicBezTo>
                <a:cubicBezTo>
                  <a:pt x="3193" y="837"/>
                  <a:pt x="3178" y="819"/>
                  <a:pt x="3161" y="804"/>
                </a:cubicBezTo>
                <a:cubicBezTo>
                  <a:pt x="3157" y="800"/>
                  <a:pt x="3146" y="802"/>
                  <a:pt x="3140" y="804"/>
                </a:cubicBezTo>
                <a:cubicBezTo>
                  <a:pt x="2999" y="846"/>
                  <a:pt x="2870" y="824"/>
                  <a:pt x="2760" y="727"/>
                </a:cubicBezTo>
                <a:cubicBezTo>
                  <a:pt x="2637" y="620"/>
                  <a:pt x="2594" y="482"/>
                  <a:pt x="2638" y="325"/>
                </a:cubicBezTo>
                <a:cubicBezTo>
                  <a:pt x="2681" y="170"/>
                  <a:pt x="2786" y="74"/>
                  <a:pt x="2944" y="43"/>
                </a:cubicBezTo>
                <a:cubicBezTo>
                  <a:pt x="3168" y="0"/>
                  <a:pt x="3379" y="156"/>
                  <a:pt x="3407" y="381"/>
                </a:cubicBezTo>
                <a:cubicBezTo>
                  <a:pt x="3419" y="484"/>
                  <a:pt x="3393" y="576"/>
                  <a:pt x="3335" y="662"/>
                </a:cubicBezTo>
                <a:cubicBezTo>
                  <a:pt x="3359" y="688"/>
                  <a:pt x="3383" y="713"/>
                  <a:pt x="3409" y="740"/>
                </a:cubicBezTo>
                <a:cubicBezTo>
                  <a:pt x="3443" y="720"/>
                  <a:pt x="3478" y="700"/>
                  <a:pt x="3512" y="681"/>
                </a:cubicBezTo>
                <a:cubicBezTo>
                  <a:pt x="3592" y="634"/>
                  <a:pt x="3673" y="588"/>
                  <a:pt x="3752" y="542"/>
                </a:cubicBezTo>
                <a:cubicBezTo>
                  <a:pt x="3795" y="517"/>
                  <a:pt x="3836" y="515"/>
                  <a:pt x="3879" y="540"/>
                </a:cubicBezTo>
                <a:cubicBezTo>
                  <a:pt x="4184" y="716"/>
                  <a:pt x="4489" y="892"/>
                  <a:pt x="4794" y="1069"/>
                </a:cubicBezTo>
                <a:cubicBezTo>
                  <a:pt x="4832" y="1090"/>
                  <a:pt x="4851" y="1123"/>
                  <a:pt x="4851" y="1167"/>
                </a:cubicBezTo>
                <a:cubicBezTo>
                  <a:pt x="4851" y="1496"/>
                  <a:pt x="4851" y="1825"/>
                  <a:pt x="4850" y="2153"/>
                </a:cubicBezTo>
                <a:cubicBezTo>
                  <a:pt x="4850" y="2169"/>
                  <a:pt x="4855" y="2178"/>
                  <a:pt x="4869" y="2186"/>
                </a:cubicBezTo>
                <a:cubicBezTo>
                  <a:pt x="5093" y="2315"/>
                  <a:pt x="5317" y="2444"/>
                  <a:pt x="5540" y="2573"/>
                </a:cubicBezTo>
                <a:cubicBezTo>
                  <a:pt x="5598" y="2607"/>
                  <a:pt x="5657" y="2640"/>
                  <a:pt x="5715" y="2674"/>
                </a:cubicBezTo>
                <a:cubicBezTo>
                  <a:pt x="5758" y="2698"/>
                  <a:pt x="5780" y="2741"/>
                  <a:pt x="5774" y="2787"/>
                </a:cubicBezTo>
                <a:cubicBezTo>
                  <a:pt x="5768" y="2833"/>
                  <a:pt x="5734" y="2870"/>
                  <a:pt x="5687" y="2881"/>
                </a:cubicBezTo>
                <a:cubicBezTo>
                  <a:pt x="5659" y="2887"/>
                  <a:pt x="5632" y="2883"/>
                  <a:pt x="5608" y="2869"/>
                </a:cubicBezTo>
                <a:cubicBezTo>
                  <a:pt x="5344" y="2716"/>
                  <a:pt x="5081" y="2564"/>
                  <a:pt x="4817" y="2412"/>
                </a:cubicBezTo>
                <a:cubicBezTo>
                  <a:pt x="4810" y="2408"/>
                  <a:pt x="4802" y="2403"/>
                  <a:pt x="4795" y="2399"/>
                </a:cubicBezTo>
                <a:cubicBezTo>
                  <a:pt x="4776" y="2389"/>
                  <a:pt x="4758" y="2370"/>
                  <a:pt x="4739" y="2371"/>
                </a:cubicBezTo>
                <a:cubicBezTo>
                  <a:pt x="4721" y="2371"/>
                  <a:pt x="4702" y="2390"/>
                  <a:pt x="4684" y="2400"/>
                </a:cubicBezTo>
                <a:cubicBezTo>
                  <a:pt x="4448" y="2536"/>
                  <a:pt x="4214" y="2673"/>
                  <a:pt x="3977" y="2807"/>
                </a:cubicBezTo>
                <a:cubicBezTo>
                  <a:pt x="3941" y="2827"/>
                  <a:pt x="3926" y="2849"/>
                  <a:pt x="3927" y="2892"/>
                </a:cubicBezTo>
                <a:cubicBezTo>
                  <a:pt x="3930" y="3008"/>
                  <a:pt x="3927" y="3124"/>
                  <a:pt x="3927" y="3240"/>
                </a:cubicBezTo>
                <a:cubicBezTo>
                  <a:pt x="3927" y="3412"/>
                  <a:pt x="3928" y="3584"/>
                  <a:pt x="3928" y="3756"/>
                </a:cubicBezTo>
                <a:cubicBezTo>
                  <a:pt x="3928" y="3770"/>
                  <a:pt x="3933" y="3777"/>
                  <a:pt x="3945" y="3783"/>
                </a:cubicBezTo>
                <a:cubicBezTo>
                  <a:pt x="4227" y="3946"/>
                  <a:pt x="4509" y="4109"/>
                  <a:pt x="4791" y="4272"/>
                </a:cubicBezTo>
                <a:cubicBezTo>
                  <a:pt x="4837" y="4298"/>
                  <a:pt x="4859" y="4343"/>
                  <a:pt x="4849" y="4392"/>
                </a:cubicBezTo>
                <a:cubicBezTo>
                  <a:pt x="4841" y="4439"/>
                  <a:pt x="4804" y="4476"/>
                  <a:pt x="4753" y="4480"/>
                </a:cubicBezTo>
                <a:cubicBezTo>
                  <a:pt x="4731" y="4482"/>
                  <a:pt x="4704" y="4477"/>
                  <a:pt x="4685" y="4466"/>
                </a:cubicBezTo>
                <a:cubicBezTo>
                  <a:pt x="4486" y="4353"/>
                  <a:pt x="4289" y="4238"/>
                  <a:pt x="4091" y="4124"/>
                </a:cubicBezTo>
                <a:cubicBezTo>
                  <a:pt x="4004" y="4074"/>
                  <a:pt x="3917" y="4024"/>
                  <a:pt x="3830" y="3974"/>
                </a:cubicBezTo>
                <a:cubicBezTo>
                  <a:pt x="3819" y="3968"/>
                  <a:pt x="3813" y="3969"/>
                  <a:pt x="3803" y="3974"/>
                </a:cubicBezTo>
                <a:cubicBezTo>
                  <a:pt x="3521" y="4138"/>
                  <a:pt x="3238" y="4301"/>
                  <a:pt x="2956" y="4464"/>
                </a:cubicBezTo>
                <a:cubicBezTo>
                  <a:pt x="2914" y="4488"/>
                  <a:pt x="2874" y="4488"/>
                  <a:pt x="2833" y="4464"/>
                </a:cubicBezTo>
                <a:cubicBezTo>
                  <a:pt x="2567" y="4310"/>
                  <a:pt x="2300" y="4156"/>
                  <a:pt x="2034" y="4003"/>
                </a:cubicBezTo>
                <a:cubicBezTo>
                  <a:pt x="2013" y="3991"/>
                  <a:pt x="1992" y="3970"/>
                  <a:pt x="1971" y="3970"/>
                </a:cubicBezTo>
                <a:cubicBezTo>
                  <a:pt x="1950" y="3970"/>
                  <a:pt x="1929" y="3991"/>
                  <a:pt x="1908" y="4003"/>
                </a:cubicBezTo>
                <a:cubicBezTo>
                  <a:pt x="1641" y="4157"/>
                  <a:pt x="1373" y="4312"/>
                  <a:pt x="1106" y="4466"/>
                </a:cubicBezTo>
                <a:cubicBezTo>
                  <a:pt x="1051" y="4498"/>
                  <a:pt x="982" y="4480"/>
                  <a:pt x="951" y="4426"/>
                </a:cubicBezTo>
                <a:cubicBezTo>
                  <a:pt x="921" y="4373"/>
                  <a:pt x="939" y="4306"/>
                  <a:pt x="994" y="4274"/>
                </a:cubicBezTo>
                <a:cubicBezTo>
                  <a:pt x="1239" y="4132"/>
                  <a:pt x="1485" y="3990"/>
                  <a:pt x="1730" y="3848"/>
                </a:cubicBezTo>
                <a:cubicBezTo>
                  <a:pt x="1768" y="3827"/>
                  <a:pt x="1805" y="3804"/>
                  <a:pt x="1843" y="3784"/>
                </a:cubicBezTo>
                <a:cubicBezTo>
                  <a:pt x="1857" y="3776"/>
                  <a:pt x="1860" y="3766"/>
                  <a:pt x="1860" y="3752"/>
                </a:cubicBezTo>
                <a:cubicBezTo>
                  <a:pt x="1860" y="3541"/>
                  <a:pt x="1860" y="3329"/>
                  <a:pt x="1860" y="3118"/>
                </a:cubicBezTo>
                <a:cubicBezTo>
                  <a:pt x="1860" y="3030"/>
                  <a:pt x="1859" y="2942"/>
                  <a:pt x="1860" y="2854"/>
                </a:cubicBezTo>
                <a:cubicBezTo>
                  <a:pt x="1860" y="2841"/>
                  <a:pt x="1856" y="2834"/>
                  <a:pt x="1845" y="2827"/>
                </a:cubicBezTo>
                <a:cubicBezTo>
                  <a:pt x="1640" y="2710"/>
                  <a:pt x="1437" y="2592"/>
                  <a:pt x="1232" y="2474"/>
                </a:cubicBezTo>
                <a:cubicBezTo>
                  <a:pt x="1175" y="2441"/>
                  <a:pt x="1118" y="2408"/>
                  <a:pt x="1061" y="2375"/>
                </a:cubicBezTo>
                <a:cubicBezTo>
                  <a:pt x="1051" y="2369"/>
                  <a:pt x="1044" y="2369"/>
                  <a:pt x="1034" y="2375"/>
                </a:cubicBezTo>
                <a:cubicBezTo>
                  <a:pt x="752" y="2539"/>
                  <a:pt x="469" y="2702"/>
                  <a:pt x="187" y="2865"/>
                </a:cubicBezTo>
                <a:cubicBezTo>
                  <a:pt x="124" y="2901"/>
                  <a:pt x="53" y="2881"/>
                  <a:pt x="24" y="2819"/>
                </a:cubicBezTo>
                <a:cubicBezTo>
                  <a:pt x="0" y="2768"/>
                  <a:pt x="17" y="2708"/>
                  <a:pt x="67" y="2678"/>
                </a:cubicBezTo>
                <a:cubicBezTo>
                  <a:pt x="142" y="2633"/>
                  <a:pt x="219" y="2590"/>
                  <a:pt x="295" y="2546"/>
                </a:cubicBezTo>
                <a:cubicBezTo>
                  <a:pt x="503" y="2425"/>
                  <a:pt x="712" y="2305"/>
                  <a:pt x="921" y="2185"/>
                </a:cubicBezTo>
                <a:cubicBezTo>
                  <a:pt x="932" y="2178"/>
                  <a:pt x="938" y="2171"/>
                  <a:pt x="938" y="2157"/>
                </a:cubicBezTo>
                <a:cubicBezTo>
                  <a:pt x="937" y="1985"/>
                  <a:pt x="937" y="1813"/>
                  <a:pt x="937" y="1641"/>
                </a:cubicBezTo>
                <a:cubicBezTo>
                  <a:pt x="937" y="1628"/>
                  <a:pt x="936" y="1621"/>
                  <a:pt x="921" y="1617"/>
                </a:cubicBezTo>
                <a:cubicBezTo>
                  <a:pt x="717" y="1557"/>
                  <a:pt x="582" y="1383"/>
                  <a:pt x="579" y="1171"/>
                </a:cubicBezTo>
                <a:cubicBezTo>
                  <a:pt x="577" y="920"/>
                  <a:pt x="765" y="732"/>
                  <a:pt x="980" y="703"/>
                </a:cubicBezTo>
                <a:cubicBezTo>
                  <a:pt x="1135" y="682"/>
                  <a:pt x="1268" y="727"/>
                  <a:pt x="1380" y="836"/>
                </a:cubicBezTo>
                <a:cubicBezTo>
                  <a:pt x="1382" y="838"/>
                  <a:pt x="1384" y="839"/>
                  <a:pt x="1388" y="842"/>
                </a:cubicBezTo>
                <a:close/>
                <a:moveTo>
                  <a:pt x="1160" y="1622"/>
                </a:moveTo>
                <a:cubicBezTo>
                  <a:pt x="1159" y="1625"/>
                  <a:pt x="1159" y="1627"/>
                  <a:pt x="1159" y="1629"/>
                </a:cubicBezTo>
                <a:cubicBezTo>
                  <a:pt x="1159" y="1804"/>
                  <a:pt x="1158" y="1978"/>
                  <a:pt x="1159" y="2153"/>
                </a:cubicBezTo>
                <a:cubicBezTo>
                  <a:pt x="1159" y="2160"/>
                  <a:pt x="1167" y="2171"/>
                  <a:pt x="1174" y="2175"/>
                </a:cubicBezTo>
                <a:cubicBezTo>
                  <a:pt x="1434" y="2326"/>
                  <a:pt x="1695" y="2476"/>
                  <a:pt x="1955" y="2627"/>
                </a:cubicBezTo>
                <a:cubicBezTo>
                  <a:pt x="1967" y="2634"/>
                  <a:pt x="1975" y="2634"/>
                  <a:pt x="1987" y="2627"/>
                </a:cubicBezTo>
                <a:cubicBezTo>
                  <a:pt x="2159" y="2528"/>
                  <a:pt x="2330" y="2429"/>
                  <a:pt x="2502" y="2330"/>
                </a:cubicBezTo>
                <a:cubicBezTo>
                  <a:pt x="2589" y="2279"/>
                  <a:pt x="2676" y="2229"/>
                  <a:pt x="2763" y="2179"/>
                </a:cubicBezTo>
                <a:cubicBezTo>
                  <a:pt x="2778" y="2171"/>
                  <a:pt x="2783" y="2162"/>
                  <a:pt x="2783" y="2145"/>
                </a:cubicBezTo>
                <a:cubicBezTo>
                  <a:pt x="2782" y="2068"/>
                  <a:pt x="2782" y="1991"/>
                  <a:pt x="2782" y="1913"/>
                </a:cubicBezTo>
                <a:cubicBezTo>
                  <a:pt x="2782" y="1692"/>
                  <a:pt x="2782" y="1471"/>
                  <a:pt x="2783" y="1249"/>
                </a:cubicBezTo>
                <a:cubicBezTo>
                  <a:pt x="2783" y="1235"/>
                  <a:pt x="2778" y="1227"/>
                  <a:pt x="2766" y="1220"/>
                </a:cubicBezTo>
                <a:cubicBezTo>
                  <a:pt x="2508" y="1072"/>
                  <a:pt x="2251" y="924"/>
                  <a:pt x="1994" y="775"/>
                </a:cubicBezTo>
                <a:cubicBezTo>
                  <a:pt x="1977" y="765"/>
                  <a:pt x="1965" y="764"/>
                  <a:pt x="1948" y="774"/>
                </a:cubicBezTo>
                <a:cubicBezTo>
                  <a:pt x="1819" y="849"/>
                  <a:pt x="1690" y="924"/>
                  <a:pt x="1561" y="998"/>
                </a:cubicBezTo>
                <a:cubicBezTo>
                  <a:pt x="1540" y="1011"/>
                  <a:pt x="1519" y="1023"/>
                  <a:pt x="1498" y="1035"/>
                </a:cubicBezTo>
                <a:cubicBezTo>
                  <a:pt x="1570" y="1296"/>
                  <a:pt x="1418" y="1554"/>
                  <a:pt x="1160" y="1622"/>
                </a:cubicBezTo>
                <a:close/>
                <a:moveTo>
                  <a:pt x="3706" y="3305"/>
                </a:moveTo>
                <a:cubicBezTo>
                  <a:pt x="3706" y="3305"/>
                  <a:pt x="3706" y="3305"/>
                  <a:pt x="3706" y="3305"/>
                </a:cubicBezTo>
                <a:cubicBezTo>
                  <a:pt x="3706" y="3155"/>
                  <a:pt x="3706" y="3005"/>
                  <a:pt x="3706" y="2855"/>
                </a:cubicBezTo>
                <a:cubicBezTo>
                  <a:pt x="3706" y="2842"/>
                  <a:pt x="3702" y="2834"/>
                  <a:pt x="3691" y="2827"/>
                </a:cubicBezTo>
                <a:cubicBezTo>
                  <a:pt x="3429" y="2677"/>
                  <a:pt x="3168" y="2526"/>
                  <a:pt x="2907" y="2375"/>
                </a:cubicBezTo>
                <a:cubicBezTo>
                  <a:pt x="2898" y="2370"/>
                  <a:pt x="2892" y="2369"/>
                  <a:pt x="2882" y="2374"/>
                </a:cubicBezTo>
                <a:cubicBezTo>
                  <a:pt x="2620" y="2526"/>
                  <a:pt x="2359" y="2677"/>
                  <a:pt x="2097" y="2828"/>
                </a:cubicBezTo>
                <a:cubicBezTo>
                  <a:pt x="2084" y="2835"/>
                  <a:pt x="2082" y="2843"/>
                  <a:pt x="2082" y="2856"/>
                </a:cubicBezTo>
                <a:cubicBezTo>
                  <a:pt x="2082" y="3155"/>
                  <a:pt x="2082" y="3455"/>
                  <a:pt x="2082" y="3754"/>
                </a:cubicBezTo>
                <a:cubicBezTo>
                  <a:pt x="2081" y="3770"/>
                  <a:pt x="2087" y="3777"/>
                  <a:pt x="2100" y="3785"/>
                </a:cubicBezTo>
                <a:cubicBezTo>
                  <a:pt x="2360" y="3934"/>
                  <a:pt x="2620" y="4084"/>
                  <a:pt x="2880" y="4235"/>
                </a:cubicBezTo>
                <a:cubicBezTo>
                  <a:pt x="2890" y="4240"/>
                  <a:pt x="2897" y="4241"/>
                  <a:pt x="2907" y="4235"/>
                </a:cubicBezTo>
                <a:cubicBezTo>
                  <a:pt x="3168" y="4084"/>
                  <a:pt x="3429" y="3933"/>
                  <a:pt x="3691" y="3783"/>
                </a:cubicBezTo>
                <a:cubicBezTo>
                  <a:pt x="3703" y="3776"/>
                  <a:pt x="3706" y="3768"/>
                  <a:pt x="3706" y="3755"/>
                </a:cubicBezTo>
                <a:cubicBezTo>
                  <a:pt x="3706" y="3605"/>
                  <a:pt x="3706" y="3455"/>
                  <a:pt x="3706" y="3305"/>
                </a:cubicBezTo>
                <a:close/>
                <a:moveTo>
                  <a:pt x="3006" y="1697"/>
                </a:moveTo>
                <a:cubicBezTo>
                  <a:pt x="3006" y="1697"/>
                  <a:pt x="3006" y="1697"/>
                  <a:pt x="3006" y="1697"/>
                </a:cubicBezTo>
                <a:cubicBezTo>
                  <a:pt x="3006" y="1846"/>
                  <a:pt x="3006" y="1994"/>
                  <a:pt x="3005" y="2143"/>
                </a:cubicBezTo>
                <a:cubicBezTo>
                  <a:pt x="3005" y="2162"/>
                  <a:pt x="3012" y="2172"/>
                  <a:pt x="3028" y="2181"/>
                </a:cubicBezTo>
                <a:cubicBezTo>
                  <a:pt x="3285" y="2329"/>
                  <a:pt x="3542" y="2478"/>
                  <a:pt x="3799" y="2626"/>
                </a:cubicBezTo>
                <a:cubicBezTo>
                  <a:pt x="3813" y="2634"/>
                  <a:pt x="3822" y="2634"/>
                  <a:pt x="3835" y="2626"/>
                </a:cubicBezTo>
                <a:cubicBezTo>
                  <a:pt x="4093" y="2477"/>
                  <a:pt x="4351" y="2328"/>
                  <a:pt x="4610" y="2179"/>
                </a:cubicBezTo>
                <a:cubicBezTo>
                  <a:pt x="4625" y="2170"/>
                  <a:pt x="4630" y="2161"/>
                  <a:pt x="4630" y="2144"/>
                </a:cubicBezTo>
                <a:cubicBezTo>
                  <a:pt x="4629" y="1861"/>
                  <a:pt x="4628" y="1577"/>
                  <a:pt x="4631" y="1293"/>
                </a:cubicBezTo>
                <a:cubicBezTo>
                  <a:pt x="4631" y="1246"/>
                  <a:pt x="4618" y="1222"/>
                  <a:pt x="4577" y="1199"/>
                </a:cubicBezTo>
                <a:cubicBezTo>
                  <a:pt x="4330" y="1059"/>
                  <a:pt x="4085" y="916"/>
                  <a:pt x="3840" y="774"/>
                </a:cubicBezTo>
                <a:cubicBezTo>
                  <a:pt x="3824" y="765"/>
                  <a:pt x="3812" y="764"/>
                  <a:pt x="3795" y="774"/>
                </a:cubicBezTo>
                <a:cubicBezTo>
                  <a:pt x="3536" y="924"/>
                  <a:pt x="3277" y="1073"/>
                  <a:pt x="3017" y="1223"/>
                </a:cubicBezTo>
                <a:cubicBezTo>
                  <a:pt x="3012" y="1227"/>
                  <a:pt x="3006" y="1236"/>
                  <a:pt x="3006" y="1243"/>
                </a:cubicBezTo>
                <a:cubicBezTo>
                  <a:pt x="3005" y="1394"/>
                  <a:pt x="3006" y="1546"/>
                  <a:pt x="3006" y="1697"/>
                </a:cubicBezTo>
                <a:close/>
                <a:moveTo>
                  <a:pt x="1046" y="1412"/>
                </a:moveTo>
                <a:cubicBezTo>
                  <a:pt x="1185" y="1413"/>
                  <a:pt x="1297" y="1303"/>
                  <a:pt x="1294" y="1161"/>
                </a:cubicBezTo>
                <a:cubicBezTo>
                  <a:pt x="1292" y="1025"/>
                  <a:pt x="1182" y="921"/>
                  <a:pt x="1049" y="920"/>
                </a:cubicBezTo>
                <a:cubicBezTo>
                  <a:pt x="916" y="918"/>
                  <a:pt x="803" y="1029"/>
                  <a:pt x="802" y="1160"/>
                </a:cubicBezTo>
                <a:cubicBezTo>
                  <a:pt x="801" y="1300"/>
                  <a:pt x="908" y="1411"/>
                  <a:pt x="1046" y="1412"/>
                </a:cubicBezTo>
                <a:close/>
                <a:moveTo>
                  <a:pt x="2845" y="428"/>
                </a:moveTo>
                <a:cubicBezTo>
                  <a:pt x="2844" y="523"/>
                  <a:pt x="2919" y="600"/>
                  <a:pt x="3015" y="601"/>
                </a:cubicBezTo>
                <a:cubicBezTo>
                  <a:pt x="3107" y="603"/>
                  <a:pt x="3187" y="525"/>
                  <a:pt x="3188" y="431"/>
                </a:cubicBezTo>
                <a:cubicBezTo>
                  <a:pt x="3188" y="338"/>
                  <a:pt x="3112" y="260"/>
                  <a:pt x="3022" y="259"/>
                </a:cubicBezTo>
                <a:cubicBezTo>
                  <a:pt x="2923" y="258"/>
                  <a:pt x="2846" y="331"/>
                  <a:pt x="2845" y="4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4" name="Freeform 44">
            <a:extLst>
              <a:ext uri="{FF2B5EF4-FFF2-40B4-BE49-F238E27FC236}">
                <a16:creationId xmlns:a16="http://schemas.microsoft.com/office/drawing/2014/main" id="{7BE8DBF2-21BC-0F8B-28B2-39DA75026D43}"/>
              </a:ext>
            </a:extLst>
          </p:cNvPr>
          <p:cNvSpPr>
            <a:spLocks noEditPoints="1"/>
          </p:cNvSpPr>
          <p:nvPr/>
        </p:nvSpPr>
        <p:spPr bwMode="auto">
          <a:xfrm>
            <a:off x="2570513" y="2499428"/>
            <a:ext cx="100133" cy="100133"/>
          </a:xfrm>
          <a:custGeom>
            <a:avLst/>
            <a:gdLst>
              <a:gd name="T0" fmla="*/ 762 w 762"/>
              <a:gd name="T1" fmla="*/ 382 h 762"/>
              <a:gd name="T2" fmla="*/ 382 w 762"/>
              <a:gd name="T3" fmla="*/ 762 h 762"/>
              <a:gd name="T4" fmla="*/ 0 w 762"/>
              <a:gd name="T5" fmla="*/ 379 h 762"/>
              <a:gd name="T6" fmla="*/ 382 w 762"/>
              <a:gd name="T7" fmla="*/ 0 h 762"/>
              <a:gd name="T8" fmla="*/ 762 w 762"/>
              <a:gd name="T9" fmla="*/ 382 h 762"/>
              <a:gd name="T10" fmla="*/ 381 w 762"/>
              <a:gd name="T11" fmla="*/ 539 h 762"/>
              <a:gd name="T12" fmla="*/ 540 w 762"/>
              <a:gd name="T13" fmla="*/ 379 h 762"/>
              <a:gd name="T14" fmla="*/ 381 w 762"/>
              <a:gd name="T15" fmla="*/ 223 h 762"/>
              <a:gd name="T16" fmla="*/ 223 w 762"/>
              <a:gd name="T17" fmla="*/ 375 h 762"/>
              <a:gd name="T18" fmla="*/ 381 w 762"/>
              <a:gd name="T19" fmla="*/ 53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762" y="382"/>
                </a:moveTo>
                <a:cubicBezTo>
                  <a:pt x="762" y="591"/>
                  <a:pt x="592" y="762"/>
                  <a:pt x="382" y="762"/>
                </a:cubicBezTo>
                <a:cubicBezTo>
                  <a:pt x="171" y="762"/>
                  <a:pt x="0" y="591"/>
                  <a:pt x="0" y="379"/>
                </a:cubicBezTo>
                <a:cubicBezTo>
                  <a:pt x="1" y="171"/>
                  <a:pt x="173" y="0"/>
                  <a:pt x="382" y="0"/>
                </a:cubicBezTo>
                <a:cubicBezTo>
                  <a:pt x="592" y="0"/>
                  <a:pt x="762" y="171"/>
                  <a:pt x="762" y="382"/>
                </a:cubicBezTo>
                <a:close/>
                <a:moveTo>
                  <a:pt x="381" y="539"/>
                </a:moveTo>
                <a:cubicBezTo>
                  <a:pt x="470" y="539"/>
                  <a:pt x="541" y="468"/>
                  <a:pt x="540" y="379"/>
                </a:cubicBezTo>
                <a:cubicBezTo>
                  <a:pt x="540" y="293"/>
                  <a:pt x="468" y="223"/>
                  <a:pt x="381" y="223"/>
                </a:cubicBezTo>
                <a:cubicBezTo>
                  <a:pt x="291" y="222"/>
                  <a:pt x="225" y="295"/>
                  <a:pt x="223" y="375"/>
                </a:cubicBezTo>
                <a:cubicBezTo>
                  <a:pt x="220" y="477"/>
                  <a:pt x="306" y="542"/>
                  <a:pt x="381" y="53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85" name="Freeform 45">
            <a:extLst>
              <a:ext uri="{FF2B5EF4-FFF2-40B4-BE49-F238E27FC236}">
                <a16:creationId xmlns:a16="http://schemas.microsoft.com/office/drawing/2014/main" id="{FE670F5C-E0A3-9377-04D0-04FCBFC361C8}"/>
              </a:ext>
            </a:extLst>
          </p:cNvPr>
          <p:cNvSpPr>
            <a:spLocks noEditPoints="1"/>
          </p:cNvSpPr>
          <p:nvPr/>
        </p:nvSpPr>
        <p:spPr bwMode="auto">
          <a:xfrm>
            <a:off x="2712594" y="2285766"/>
            <a:ext cx="112446" cy="112717"/>
          </a:xfrm>
          <a:custGeom>
            <a:avLst/>
            <a:gdLst>
              <a:gd name="T0" fmla="*/ 2 w 856"/>
              <a:gd name="T1" fmla="*/ 427 h 858"/>
              <a:gd name="T2" fmla="*/ 426 w 856"/>
              <a:gd name="T3" fmla="*/ 0 h 858"/>
              <a:gd name="T4" fmla="*/ 854 w 856"/>
              <a:gd name="T5" fmla="*/ 426 h 858"/>
              <a:gd name="T6" fmla="*/ 442 w 856"/>
              <a:gd name="T7" fmla="*/ 851 h 858"/>
              <a:gd name="T8" fmla="*/ 2 w 856"/>
              <a:gd name="T9" fmla="*/ 427 h 858"/>
              <a:gd name="T10" fmla="*/ 428 w 856"/>
              <a:gd name="T11" fmla="*/ 629 h 858"/>
              <a:gd name="T12" fmla="*/ 631 w 856"/>
              <a:gd name="T13" fmla="*/ 431 h 858"/>
              <a:gd name="T14" fmla="*/ 427 w 856"/>
              <a:gd name="T15" fmla="*/ 223 h 858"/>
              <a:gd name="T16" fmla="*/ 224 w 856"/>
              <a:gd name="T17" fmla="*/ 425 h 858"/>
              <a:gd name="T18" fmla="*/ 428 w 856"/>
              <a:gd name="T19" fmla="*/ 629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 h="858">
                <a:moveTo>
                  <a:pt x="2" y="427"/>
                </a:moveTo>
                <a:cubicBezTo>
                  <a:pt x="2" y="191"/>
                  <a:pt x="192" y="0"/>
                  <a:pt x="426" y="0"/>
                </a:cubicBezTo>
                <a:cubicBezTo>
                  <a:pt x="662" y="0"/>
                  <a:pt x="856" y="192"/>
                  <a:pt x="854" y="426"/>
                </a:cubicBezTo>
                <a:cubicBezTo>
                  <a:pt x="852" y="671"/>
                  <a:pt x="658" y="846"/>
                  <a:pt x="442" y="851"/>
                </a:cubicBezTo>
                <a:cubicBezTo>
                  <a:pt x="185" y="858"/>
                  <a:pt x="0" y="650"/>
                  <a:pt x="2" y="427"/>
                </a:cubicBezTo>
                <a:close/>
                <a:moveTo>
                  <a:pt x="428" y="629"/>
                </a:moveTo>
                <a:cubicBezTo>
                  <a:pt x="539" y="629"/>
                  <a:pt x="631" y="538"/>
                  <a:pt x="631" y="431"/>
                </a:cubicBezTo>
                <a:cubicBezTo>
                  <a:pt x="631" y="313"/>
                  <a:pt x="542" y="222"/>
                  <a:pt x="427" y="223"/>
                </a:cubicBezTo>
                <a:cubicBezTo>
                  <a:pt x="316" y="223"/>
                  <a:pt x="224" y="315"/>
                  <a:pt x="224" y="425"/>
                </a:cubicBezTo>
                <a:cubicBezTo>
                  <a:pt x="223" y="537"/>
                  <a:pt x="315" y="629"/>
                  <a:pt x="428" y="6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pic>
        <p:nvPicPr>
          <p:cNvPr id="6" name="Graphic 5" descr="Pregnant lady with solid fill">
            <a:extLst>
              <a:ext uri="{FF2B5EF4-FFF2-40B4-BE49-F238E27FC236}">
                <a16:creationId xmlns:a16="http://schemas.microsoft.com/office/drawing/2014/main" id="{66BF022C-8201-491C-8A45-B731E6F39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5500" y="1957203"/>
            <a:ext cx="682516" cy="682516"/>
          </a:xfrm>
          <a:prstGeom prst="rect">
            <a:avLst/>
          </a:prstGeom>
        </p:spPr>
      </p:pic>
      <p:pic>
        <p:nvPicPr>
          <p:cNvPr id="44" name="Graphic 43" descr="Open hand with plant with solid fill">
            <a:extLst>
              <a:ext uri="{FF2B5EF4-FFF2-40B4-BE49-F238E27FC236}">
                <a16:creationId xmlns:a16="http://schemas.microsoft.com/office/drawing/2014/main" id="{B5088A2B-5E45-4BA0-85D0-03A2736E64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5527" y="4806920"/>
            <a:ext cx="735348" cy="735348"/>
          </a:xfrm>
          <a:prstGeom prst="rect">
            <a:avLst/>
          </a:prstGeom>
        </p:spPr>
      </p:pic>
      <p:pic>
        <p:nvPicPr>
          <p:cNvPr id="51" name="Graphic 50" descr="Money with solid fill">
            <a:extLst>
              <a:ext uri="{FF2B5EF4-FFF2-40B4-BE49-F238E27FC236}">
                <a16:creationId xmlns:a16="http://schemas.microsoft.com/office/drawing/2014/main" id="{64EA0233-6910-44A9-A1F9-B89CFD306F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36644" y="5450670"/>
            <a:ext cx="681531" cy="681531"/>
          </a:xfrm>
          <a:prstGeom prst="rect">
            <a:avLst/>
          </a:prstGeom>
        </p:spPr>
      </p:pic>
      <p:pic>
        <p:nvPicPr>
          <p:cNvPr id="68" name="Graphic 67" descr="Run with solid fill">
            <a:extLst>
              <a:ext uri="{FF2B5EF4-FFF2-40B4-BE49-F238E27FC236}">
                <a16:creationId xmlns:a16="http://schemas.microsoft.com/office/drawing/2014/main" id="{69DC3D1D-771C-4ED7-9E6A-D950B1B38B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48721" y="4842005"/>
            <a:ext cx="676222" cy="676222"/>
          </a:xfrm>
          <a:prstGeom prst="rect">
            <a:avLst/>
          </a:prstGeom>
        </p:spPr>
      </p:pic>
    </p:spTree>
    <p:extLst>
      <p:ext uri="{BB962C8B-B14F-4D97-AF65-F5344CB8AC3E}">
        <p14:creationId xmlns:p14="http://schemas.microsoft.com/office/powerpoint/2010/main" val="382758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E439-2D45-C059-AF9D-8A3BC95CAB61}"/>
              </a:ext>
            </a:extLst>
          </p:cNvPr>
          <p:cNvSpPr>
            <a:spLocks noGrp="1"/>
          </p:cNvSpPr>
          <p:nvPr>
            <p:ph type="title"/>
          </p:nvPr>
        </p:nvSpPr>
        <p:spPr/>
        <p:txBody>
          <a:bodyPr/>
          <a:lstStyle/>
          <a:p>
            <a:r>
              <a:rPr lang="en-US"/>
              <a:t>Genetic factors in pediatric obesity</a:t>
            </a:r>
            <a:endParaRPr lang="en-CA"/>
          </a:p>
        </p:txBody>
      </p:sp>
      <p:sp>
        <p:nvSpPr>
          <p:cNvPr id="3" name="Text Placeholder 2">
            <a:extLst>
              <a:ext uri="{FF2B5EF4-FFF2-40B4-BE49-F238E27FC236}">
                <a16:creationId xmlns:a16="http://schemas.microsoft.com/office/drawing/2014/main" id="{69825413-7EFD-FB74-EFA4-A48360F95EBF}"/>
              </a:ext>
            </a:extLst>
          </p:cNvPr>
          <p:cNvSpPr>
            <a:spLocks noGrp="1"/>
          </p:cNvSpPr>
          <p:nvPr>
            <p:ph type="body" sz="quarter" idx="13"/>
          </p:nvPr>
        </p:nvSpPr>
        <p:spPr>
          <a:xfrm>
            <a:off x="647999" y="6059870"/>
            <a:ext cx="9530144" cy="474130"/>
          </a:xfrm>
        </p:spPr>
        <p:txBody>
          <a:bodyPr/>
          <a:lstStyle/>
          <a:p>
            <a:r>
              <a:rPr lang="en-CA" sz="1000" i="0"/>
              <a:t>*Most common for adults also. </a:t>
            </a:r>
            <a:r>
              <a:rPr lang="en-CA" sz="1000" i="0" baseline="30000"/>
              <a:t>†</a:t>
            </a:r>
            <a:r>
              <a:rPr lang="en-CA" sz="1000" i="0"/>
              <a:t>Epigenetics refers to changes caused by modification of gene expression rather than alteration of the genetic code. </a:t>
            </a:r>
            <a:br>
              <a:rPr lang="en-CA" sz="1000" i="0"/>
            </a:br>
            <a:r>
              <a:rPr lang="en-CA" sz="1000" i="0"/>
              <a:t>1. Kumar S and Kelly AS. Mayo Clin Proc 2017;92:251–65; 2. </a:t>
            </a:r>
            <a:r>
              <a:rPr lang="en-CA" sz="1000" i="0" err="1"/>
              <a:t>Styne</a:t>
            </a:r>
            <a:r>
              <a:rPr lang="en-CA" sz="1000" i="0"/>
              <a:t> DM et al. J Clin Endocrinol </a:t>
            </a:r>
            <a:r>
              <a:rPr lang="en-CA" sz="1000" i="0" err="1"/>
              <a:t>Metab</a:t>
            </a:r>
            <a:r>
              <a:rPr lang="en-CA" sz="1000" i="0"/>
              <a:t> 2017;102:709–57.</a:t>
            </a:r>
          </a:p>
        </p:txBody>
      </p:sp>
      <p:sp>
        <p:nvSpPr>
          <p:cNvPr id="6" name="Rounded Rectangle 39">
            <a:extLst>
              <a:ext uri="{FF2B5EF4-FFF2-40B4-BE49-F238E27FC236}">
                <a16:creationId xmlns:a16="http://schemas.microsoft.com/office/drawing/2014/main" id="{DCA01A9B-55C2-6003-A02B-71994CB9557B}"/>
              </a:ext>
            </a:extLst>
          </p:cNvPr>
          <p:cNvSpPr/>
          <p:nvPr/>
        </p:nvSpPr>
        <p:spPr>
          <a:xfrm>
            <a:off x="623961" y="1971466"/>
            <a:ext cx="5041044" cy="1783078"/>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Multiple </a:t>
            </a: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single</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t>
            </a: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gene </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defects associated with </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obesity have been identified</a:t>
            </a: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Most common is melanocortin-4 receptor (</a:t>
            </a:r>
            <a:r>
              <a:rPr kumimoji="0" lang="en-US" sz="1600" b="0" i="1"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MC4R</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Others include leptin (</a:t>
            </a:r>
            <a:r>
              <a:rPr kumimoji="0" lang="en-US" sz="1600" b="0" i="1"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LEP</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leptin receptor </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1"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LEPR</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brain-derived neurotrophic factor (</a:t>
            </a:r>
            <a:r>
              <a:rPr kumimoji="0" lang="en-US" sz="1600" b="0" i="1"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BDNF</a:t>
            </a:r>
            <a:r>
              <a:rPr lang="en-US" sz="1600">
                <a:solidFill>
                  <a:schemeClr val="tx1"/>
                </a:solidFill>
                <a:ea typeface="Apis For Office" panose="020B0504010101010104" pitchFamily="34" charset="0"/>
                <a:cs typeface="Apis For Office" panose="020B0504010101010104" pitchFamily="34" charset="0"/>
              </a:rPr>
              <a:t>) and</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proopiomelanocortin (</a:t>
            </a:r>
            <a:r>
              <a:rPr kumimoji="0" lang="en-US" sz="1600" b="0" i="1"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POMC</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2</a:t>
            </a:r>
          </a:p>
        </p:txBody>
      </p:sp>
      <p:sp>
        <p:nvSpPr>
          <p:cNvPr id="7" name="Rounded Rectangle 48">
            <a:extLst>
              <a:ext uri="{FF2B5EF4-FFF2-40B4-BE49-F238E27FC236}">
                <a16:creationId xmlns:a16="http://schemas.microsoft.com/office/drawing/2014/main" id="{DF11D1F0-FF80-E7B7-2B49-347217015907}"/>
              </a:ext>
            </a:extLst>
          </p:cNvPr>
          <p:cNvSpPr/>
          <p:nvPr/>
        </p:nvSpPr>
        <p:spPr>
          <a:xfrm>
            <a:off x="623961" y="3904673"/>
            <a:ext cx="5028726" cy="1976524"/>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Several </a:t>
            </a: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syndromes </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associated with obesity</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have been identified</a:t>
            </a: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Most common is Prader-Willi</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Others include </a:t>
            </a:r>
            <a:r>
              <a:rPr kumimoji="0" lang="en-US" sz="1600" b="0" i="0" u="none" strike="noStrike" kern="1200" cap="none" spc="0" normalizeH="0" baseline="0" noProof="0" err="1">
                <a:ln>
                  <a:noFill/>
                </a:ln>
                <a:solidFill>
                  <a:schemeClr val="tx1"/>
                </a:solidFill>
                <a:effectLst/>
                <a:uLnTx/>
                <a:uFillTx/>
                <a:ea typeface="Apis For Office" panose="020B0504010101010104" pitchFamily="34" charset="0"/>
                <a:cs typeface="Apis For Office" panose="020B0504010101010104" pitchFamily="34" charset="0"/>
              </a:rPr>
              <a:t>Alström</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syndrome (AS), Albright hereditary osteodystrophy (AHO)</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Beckwith-Wiedemann syndrome (BWS)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Bardet-Biedl syndrome (BBS)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and Cohen syndrome (CS)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8" name="Right Brace 7">
            <a:extLst>
              <a:ext uri="{FF2B5EF4-FFF2-40B4-BE49-F238E27FC236}">
                <a16:creationId xmlns:a16="http://schemas.microsoft.com/office/drawing/2014/main" id="{9AD2805D-D1D9-A01E-5EEF-7891D30CE74A}"/>
              </a:ext>
            </a:extLst>
          </p:cNvPr>
          <p:cNvSpPr/>
          <p:nvPr/>
        </p:nvSpPr>
        <p:spPr>
          <a:xfrm>
            <a:off x="5679025" y="2819278"/>
            <a:ext cx="576703" cy="2349381"/>
          </a:xfrm>
          <a:prstGeom prst="rightBrace">
            <a:avLst>
              <a:gd name="adj1" fmla="val 8333"/>
              <a:gd name="adj2" fmla="val 46983"/>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9" name="TextBox 8">
            <a:extLst>
              <a:ext uri="{FF2B5EF4-FFF2-40B4-BE49-F238E27FC236}">
                <a16:creationId xmlns:a16="http://schemas.microsoft.com/office/drawing/2014/main" id="{D06EBFAE-D6C7-D62E-DE5E-0C9F4F876B0D}"/>
              </a:ext>
            </a:extLst>
          </p:cNvPr>
          <p:cNvSpPr txBox="1"/>
          <p:nvPr/>
        </p:nvSpPr>
        <p:spPr>
          <a:xfrm>
            <a:off x="6050236" y="4378284"/>
            <a:ext cx="731290" cy="502573"/>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ea typeface="+mn-ea"/>
                <a:cs typeface="Arial" charset="0"/>
              </a:rPr>
              <a:t>&lt;1% of</a:t>
            </a:r>
            <a:br>
              <a:rPr kumimoji="0" lang="en-US" sz="1333" b="0" i="0" u="none" strike="noStrike" kern="1200" cap="none" spc="0" normalizeH="0" baseline="0" noProof="0">
                <a:ln>
                  <a:noFill/>
                </a:ln>
                <a:effectLst/>
                <a:uLnTx/>
                <a:uFillTx/>
                <a:ea typeface="+mn-ea"/>
                <a:cs typeface="Arial" charset="0"/>
              </a:rPr>
            </a:br>
            <a:r>
              <a:rPr kumimoji="0" lang="en-US" sz="1333" b="0" i="0" u="none" strike="noStrike" kern="1200" cap="none" spc="0" normalizeH="0" baseline="0" noProof="0">
                <a:ln>
                  <a:noFill/>
                </a:ln>
                <a:effectLst/>
                <a:uLnTx/>
                <a:uFillTx/>
                <a:ea typeface="+mn-ea"/>
                <a:cs typeface="Arial" charset="0"/>
              </a:rPr>
              <a:t> cases</a:t>
            </a:r>
          </a:p>
        </p:txBody>
      </p:sp>
      <p:sp>
        <p:nvSpPr>
          <p:cNvPr id="10" name="Rounded Rectangle 56">
            <a:extLst>
              <a:ext uri="{FF2B5EF4-FFF2-40B4-BE49-F238E27FC236}">
                <a16:creationId xmlns:a16="http://schemas.microsoft.com/office/drawing/2014/main" id="{A4C912E4-DA51-23A2-225B-666A39A241C8}"/>
              </a:ext>
            </a:extLst>
          </p:cNvPr>
          <p:cNvSpPr/>
          <p:nvPr/>
        </p:nvSpPr>
        <p:spPr>
          <a:xfrm>
            <a:off x="8155986" y="1621621"/>
            <a:ext cx="3324570" cy="2311735"/>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Polygenetic</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obesity is by far</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the most common genetic</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cause of obesity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Accounts for 30–50% of</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variation in adiposity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1" name="Rounded Rectangle 70">
            <a:extLst>
              <a:ext uri="{FF2B5EF4-FFF2-40B4-BE49-F238E27FC236}">
                <a16:creationId xmlns:a16="http://schemas.microsoft.com/office/drawing/2014/main" id="{6A2A6032-EDDE-6DC9-4BE8-DF220EE77F78}"/>
              </a:ext>
            </a:extLst>
          </p:cNvPr>
          <p:cNvSpPr/>
          <p:nvPr/>
        </p:nvSpPr>
        <p:spPr>
          <a:xfrm>
            <a:off x="8155986" y="4083346"/>
            <a:ext cx="3324570" cy="1976524"/>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Increasing evidence that </a:t>
            </a: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epigenetics</a:t>
            </a:r>
            <a:r>
              <a:rPr kumimoji="0" lang="en-US" sz="16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play a role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a:p>
            <a:pPr marL="228589" marR="0" lvl="0" indent="-22858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Epigenetic factors may</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modify the interaction of environment, microbiome, and nutrition on weight</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5" name="Oval 14">
            <a:extLst>
              <a:ext uri="{FF2B5EF4-FFF2-40B4-BE49-F238E27FC236}">
                <a16:creationId xmlns:a16="http://schemas.microsoft.com/office/drawing/2014/main" id="{FCDE0B60-8988-48D2-F490-D6756ABAB5AC}"/>
              </a:ext>
            </a:extLst>
          </p:cNvPr>
          <p:cNvSpPr/>
          <p:nvPr/>
        </p:nvSpPr>
        <p:spPr>
          <a:xfrm>
            <a:off x="5111906" y="1773371"/>
            <a:ext cx="640983"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6" name="Oval 15">
            <a:extLst>
              <a:ext uri="{FF2B5EF4-FFF2-40B4-BE49-F238E27FC236}">
                <a16:creationId xmlns:a16="http://schemas.microsoft.com/office/drawing/2014/main" id="{0D514C40-E8B6-2134-F9F7-01250CFA2E29}"/>
              </a:ext>
            </a:extLst>
          </p:cNvPr>
          <p:cNvSpPr/>
          <p:nvPr/>
        </p:nvSpPr>
        <p:spPr>
          <a:xfrm>
            <a:off x="5196810" y="4047679"/>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7" name="Oval 16">
            <a:extLst>
              <a:ext uri="{FF2B5EF4-FFF2-40B4-BE49-F238E27FC236}">
                <a16:creationId xmlns:a16="http://schemas.microsoft.com/office/drawing/2014/main" id="{B985D23D-5618-0387-0CE7-2219E4E78B5F}"/>
              </a:ext>
            </a:extLst>
          </p:cNvPr>
          <p:cNvSpPr/>
          <p:nvPr/>
        </p:nvSpPr>
        <p:spPr>
          <a:xfrm>
            <a:off x="11100069" y="1731444"/>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8" name="Oval 17">
            <a:extLst>
              <a:ext uri="{FF2B5EF4-FFF2-40B4-BE49-F238E27FC236}">
                <a16:creationId xmlns:a16="http://schemas.microsoft.com/office/drawing/2014/main" id="{D34EADF7-70D8-4167-5BE9-BF53612445BF}"/>
              </a:ext>
            </a:extLst>
          </p:cNvPr>
          <p:cNvSpPr/>
          <p:nvPr/>
        </p:nvSpPr>
        <p:spPr>
          <a:xfrm>
            <a:off x="11104391" y="4226491"/>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9" name="Freeform 5">
            <a:extLst>
              <a:ext uri="{FF2B5EF4-FFF2-40B4-BE49-F238E27FC236}">
                <a16:creationId xmlns:a16="http://schemas.microsoft.com/office/drawing/2014/main" id="{DB716864-D2AC-87FA-1F76-E122CFF3BD1A}"/>
              </a:ext>
            </a:extLst>
          </p:cNvPr>
          <p:cNvSpPr>
            <a:spLocks/>
          </p:cNvSpPr>
          <p:nvPr/>
        </p:nvSpPr>
        <p:spPr bwMode="auto">
          <a:xfrm>
            <a:off x="11243670" y="4359808"/>
            <a:ext cx="375983" cy="399810"/>
          </a:xfrm>
          <a:custGeom>
            <a:avLst/>
            <a:gdLst>
              <a:gd name="T0" fmla="*/ 395 w 1654"/>
              <a:gd name="T1" fmla="*/ 1270 h 1759"/>
              <a:gd name="T2" fmla="*/ 419 w 1654"/>
              <a:gd name="T3" fmla="*/ 463 h 1759"/>
              <a:gd name="T4" fmla="*/ 343 w 1654"/>
              <a:gd name="T5" fmla="*/ 380 h 1759"/>
              <a:gd name="T6" fmla="*/ 288 w 1654"/>
              <a:gd name="T7" fmla="*/ 384 h 1759"/>
              <a:gd name="T8" fmla="*/ 77 w 1654"/>
              <a:gd name="T9" fmla="*/ 348 h 1759"/>
              <a:gd name="T10" fmla="*/ 26 w 1654"/>
              <a:gd name="T11" fmla="*/ 146 h 1759"/>
              <a:gd name="T12" fmla="*/ 194 w 1654"/>
              <a:gd name="T13" fmla="*/ 15 h 1759"/>
              <a:gd name="T14" fmla="*/ 385 w 1654"/>
              <a:gd name="T15" fmla="*/ 284 h 1759"/>
              <a:gd name="T16" fmla="*/ 352 w 1654"/>
              <a:gd name="T17" fmla="*/ 345 h 1759"/>
              <a:gd name="T18" fmla="*/ 440 w 1654"/>
              <a:gd name="T19" fmla="*/ 442 h 1759"/>
              <a:gd name="T20" fmla="*/ 1213 w 1654"/>
              <a:gd name="T21" fmla="*/ 446 h 1759"/>
              <a:gd name="T22" fmla="*/ 1266 w 1654"/>
              <a:gd name="T23" fmla="*/ 380 h 1759"/>
              <a:gd name="T24" fmla="*/ 1275 w 1654"/>
              <a:gd name="T25" fmla="*/ 301 h 1759"/>
              <a:gd name="T26" fmla="*/ 1304 w 1654"/>
              <a:gd name="T27" fmla="*/ 75 h 1759"/>
              <a:gd name="T28" fmla="*/ 1519 w 1654"/>
              <a:gd name="T29" fmla="*/ 31 h 1759"/>
              <a:gd name="T30" fmla="*/ 1635 w 1654"/>
              <a:gd name="T31" fmla="*/ 227 h 1759"/>
              <a:gd name="T32" fmla="*/ 1386 w 1654"/>
              <a:gd name="T33" fmla="*/ 390 h 1759"/>
              <a:gd name="T34" fmla="*/ 1258 w 1654"/>
              <a:gd name="T35" fmla="*/ 427 h 1759"/>
              <a:gd name="T36" fmla="*/ 1230 w 1654"/>
              <a:gd name="T37" fmla="*/ 460 h 1759"/>
              <a:gd name="T38" fmla="*/ 1231 w 1654"/>
              <a:gd name="T39" fmla="*/ 1295 h 1759"/>
              <a:gd name="T40" fmla="*/ 1267 w 1654"/>
              <a:gd name="T41" fmla="*/ 1338 h 1759"/>
              <a:gd name="T42" fmla="*/ 1381 w 1654"/>
              <a:gd name="T43" fmla="*/ 1368 h 1759"/>
              <a:gd name="T44" fmla="*/ 1605 w 1654"/>
              <a:gd name="T45" fmla="*/ 1446 h 1759"/>
              <a:gd name="T46" fmla="*/ 1573 w 1654"/>
              <a:gd name="T47" fmla="*/ 1690 h 1759"/>
              <a:gd name="T48" fmla="*/ 1336 w 1654"/>
              <a:gd name="T49" fmla="*/ 1711 h 1759"/>
              <a:gd name="T50" fmla="*/ 1262 w 1654"/>
              <a:gd name="T51" fmla="*/ 1481 h 1759"/>
              <a:gd name="T52" fmla="*/ 1297 w 1654"/>
              <a:gd name="T53" fmla="*/ 1412 h 1759"/>
              <a:gd name="T54" fmla="*/ 1209 w 1654"/>
              <a:gd name="T55" fmla="*/ 1314 h 1759"/>
              <a:gd name="T56" fmla="*/ 464 w 1654"/>
              <a:gd name="T57" fmla="*/ 1332 h 1759"/>
              <a:gd name="T58" fmla="*/ 157 w 1654"/>
              <a:gd name="T59" fmla="*/ 1660 h 1759"/>
              <a:gd name="T60" fmla="*/ 113 w 1654"/>
              <a:gd name="T61" fmla="*/ 1706 h 1759"/>
              <a:gd name="T62" fmla="*/ 37 w 1654"/>
              <a:gd name="T63" fmla="*/ 1720 h 1759"/>
              <a:gd name="T64" fmla="*/ 50 w 1654"/>
              <a:gd name="T65" fmla="*/ 1644 h 1759"/>
              <a:gd name="T66" fmla="*/ 354 w 1654"/>
              <a:gd name="T67" fmla="*/ 1315 h 1759"/>
              <a:gd name="T68" fmla="*/ 395 w 1654"/>
              <a:gd name="T69" fmla="*/ 127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4" h="1759">
                <a:moveTo>
                  <a:pt x="395" y="1270"/>
                </a:moveTo>
                <a:cubicBezTo>
                  <a:pt x="179" y="998"/>
                  <a:pt x="217" y="681"/>
                  <a:pt x="419" y="463"/>
                </a:cubicBezTo>
                <a:cubicBezTo>
                  <a:pt x="395" y="435"/>
                  <a:pt x="372" y="403"/>
                  <a:pt x="343" y="380"/>
                </a:cubicBezTo>
                <a:cubicBezTo>
                  <a:pt x="333" y="371"/>
                  <a:pt x="305" y="377"/>
                  <a:pt x="288" y="384"/>
                </a:cubicBezTo>
                <a:cubicBezTo>
                  <a:pt x="209" y="415"/>
                  <a:pt x="138" y="405"/>
                  <a:pt x="77" y="348"/>
                </a:cubicBezTo>
                <a:cubicBezTo>
                  <a:pt x="17" y="293"/>
                  <a:pt x="0" y="222"/>
                  <a:pt x="26" y="146"/>
                </a:cubicBezTo>
                <a:cubicBezTo>
                  <a:pt x="52" y="66"/>
                  <a:pt x="111" y="23"/>
                  <a:pt x="194" y="15"/>
                </a:cubicBezTo>
                <a:cubicBezTo>
                  <a:pt x="337" y="2"/>
                  <a:pt x="442" y="151"/>
                  <a:pt x="385" y="284"/>
                </a:cubicBezTo>
                <a:cubicBezTo>
                  <a:pt x="377" y="303"/>
                  <a:pt x="365" y="321"/>
                  <a:pt x="352" y="345"/>
                </a:cubicBezTo>
                <a:cubicBezTo>
                  <a:pt x="380" y="376"/>
                  <a:pt x="410" y="409"/>
                  <a:pt x="440" y="442"/>
                </a:cubicBezTo>
                <a:cubicBezTo>
                  <a:pt x="695" y="255"/>
                  <a:pt x="948" y="254"/>
                  <a:pt x="1213" y="446"/>
                </a:cubicBezTo>
                <a:cubicBezTo>
                  <a:pt x="1230" y="425"/>
                  <a:pt x="1245" y="399"/>
                  <a:pt x="1266" y="380"/>
                </a:cubicBezTo>
                <a:cubicBezTo>
                  <a:pt x="1293" y="354"/>
                  <a:pt x="1294" y="334"/>
                  <a:pt x="1275" y="301"/>
                </a:cubicBezTo>
                <a:cubicBezTo>
                  <a:pt x="1232" y="226"/>
                  <a:pt x="1246" y="135"/>
                  <a:pt x="1304" y="75"/>
                </a:cubicBezTo>
                <a:cubicBezTo>
                  <a:pt x="1357" y="18"/>
                  <a:pt x="1447" y="0"/>
                  <a:pt x="1519" y="31"/>
                </a:cubicBezTo>
                <a:cubicBezTo>
                  <a:pt x="1597" y="65"/>
                  <a:pt x="1642" y="140"/>
                  <a:pt x="1635" y="227"/>
                </a:cubicBezTo>
                <a:cubicBezTo>
                  <a:pt x="1625" y="348"/>
                  <a:pt x="1499" y="438"/>
                  <a:pt x="1386" y="390"/>
                </a:cubicBezTo>
                <a:cubicBezTo>
                  <a:pt x="1321" y="361"/>
                  <a:pt x="1291" y="382"/>
                  <a:pt x="1258" y="427"/>
                </a:cubicBezTo>
                <a:cubicBezTo>
                  <a:pt x="1250" y="438"/>
                  <a:pt x="1241" y="448"/>
                  <a:pt x="1230" y="460"/>
                </a:cubicBezTo>
                <a:cubicBezTo>
                  <a:pt x="1459" y="736"/>
                  <a:pt x="1461" y="1014"/>
                  <a:pt x="1231" y="1295"/>
                </a:cubicBezTo>
                <a:cubicBezTo>
                  <a:pt x="1243" y="1309"/>
                  <a:pt x="1256" y="1323"/>
                  <a:pt x="1267" y="1338"/>
                </a:cubicBezTo>
                <a:cubicBezTo>
                  <a:pt x="1297" y="1380"/>
                  <a:pt x="1326" y="1395"/>
                  <a:pt x="1381" y="1368"/>
                </a:cubicBezTo>
                <a:cubicBezTo>
                  <a:pt x="1460" y="1331"/>
                  <a:pt x="1559" y="1372"/>
                  <a:pt x="1605" y="1446"/>
                </a:cubicBezTo>
                <a:cubicBezTo>
                  <a:pt x="1654" y="1525"/>
                  <a:pt x="1641" y="1627"/>
                  <a:pt x="1573" y="1690"/>
                </a:cubicBezTo>
                <a:cubicBezTo>
                  <a:pt x="1508" y="1751"/>
                  <a:pt x="1410" y="1759"/>
                  <a:pt x="1336" y="1711"/>
                </a:cubicBezTo>
                <a:cubicBezTo>
                  <a:pt x="1260" y="1662"/>
                  <a:pt x="1229" y="1566"/>
                  <a:pt x="1262" y="1481"/>
                </a:cubicBezTo>
                <a:cubicBezTo>
                  <a:pt x="1270" y="1459"/>
                  <a:pt x="1282" y="1440"/>
                  <a:pt x="1297" y="1412"/>
                </a:cubicBezTo>
                <a:cubicBezTo>
                  <a:pt x="1270" y="1382"/>
                  <a:pt x="1241" y="1350"/>
                  <a:pt x="1209" y="1314"/>
                </a:cubicBezTo>
                <a:cubicBezTo>
                  <a:pt x="964" y="1495"/>
                  <a:pt x="717" y="1502"/>
                  <a:pt x="464" y="1332"/>
                </a:cubicBezTo>
                <a:cubicBezTo>
                  <a:pt x="361" y="1442"/>
                  <a:pt x="259" y="1551"/>
                  <a:pt x="157" y="1660"/>
                </a:cubicBezTo>
                <a:cubicBezTo>
                  <a:pt x="143" y="1676"/>
                  <a:pt x="131" y="1697"/>
                  <a:pt x="113" y="1706"/>
                </a:cubicBezTo>
                <a:cubicBezTo>
                  <a:pt x="90" y="1716"/>
                  <a:pt x="63" y="1716"/>
                  <a:pt x="37" y="1720"/>
                </a:cubicBezTo>
                <a:cubicBezTo>
                  <a:pt x="41" y="1694"/>
                  <a:pt x="35" y="1660"/>
                  <a:pt x="50" y="1644"/>
                </a:cubicBezTo>
                <a:cubicBezTo>
                  <a:pt x="149" y="1533"/>
                  <a:pt x="252" y="1425"/>
                  <a:pt x="354" y="1315"/>
                </a:cubicBezTo>
                <a:cubicBezTo>
                  <a:pt x="367" y="1301"/>
                  <a:pt x="380" y="1287"/>
                  <a:pt x="395" y="12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0" name="Freeform 9">
            <a:extLst>
              <a:ext uri="{FF2B5EF4-FFF2-40B4-BE49-F238E27FC236}">
                <a16:creationId xmlns:a16="http://schemas.microsoft.com/office/drawing/2014/main" id="{889CC04A-1FC5-D40D-87BC-479D807D0C4D}"/>
              </a:ext>
            </a:extLst>
          </p:cNvPr>
          <p:cNvSpPr>
            <a:spLocks noEditPoints="1"/>
          </p:cNvSpPr>
          <p:nvPr/>
        </p:nvSpPr>
        <p:spPr bwMode="auto">
          <a:xfrm>
            <a:off x="5428856" y="4141599"/>
            <a:ext cx="208216" cy="483682"/>
          </a:xfrm>
          <a:custGeom>
            <a:avLst/>
            <a:gdLst>
              <a:gd name="T0" fmla="*/ 9 w 542"/>
              <a:gd name="T1" fmla="*/ 431 h 1418"/>
              <a:gd name="T2" fmla="*/ 233 w 542"/>
              <a:gd name="T3" fmla="*/ 117 h 1418"/>
              <a:gd name="T4" fmla="*/ 271 w 542"/>
              <a:gd name="T5" fmla="*/ 616 h 1418"/>
              <a:gd name="T6" fmla="*/ 412 w 542"/>
              <a:gd name="T7" fmla="*/ 3 h 1418"/>
              <a:gd name="T8" fmla="*/ 537 w 542"/>
              <a:gd name="T9" fmla="*/ 495 h 1418"/>
              <a:gd name="T10" fmla="*/ 537 w 542"/>
              <a:gd name="T11" fmla="*/ 844 h 1418"/>
              <a:gd name="T12" fmla="*/ 312 w 542"/>
              <a:gd name="T13" fmla="*/ 1298 h 1418"/>
              <a:gd name="T14" fmla="*/ 233 w 542"/>
              <a:gd name="T15" fmla="*/ 734 h 1418"/>
              <a:gd name="T16" fmla="*/ 10 w 542"/>
              <a:gd name="T17" fmla="*/ 1280 h 1418"/>
              <a:gd name="T18" fmla="*/ 145 w 542"/>
              <a:gd name="T19" fmla="*/ 641 h 1418"/>
              <a:gd name="T20" fmla="*/ 48 w 542"/>
              <a:gd name="T21" fmla="*/ 447 h 1418"/>
              <a:gd name="T22" fmla="*/ 494 w 542"/>
              <a:gd name="T23" fmla="*/ 447 h 1418"/>
              <a:gd name="T24" fmla="*/ 44 w 542"/>
              <a:gd name="T25" fmla="*/ 185 h 1418"/>
              <a:gd name="T26" fmla="*/ 76 w 542"/>
              <a:gd name="T27" fmla="*/ 41 h 1418"/>
              <a:gd name="T28" fmla="*/ 502 w 542"/>
              <a:gd name="T29" fmla="*/ 186 h 1418"/>
              <a:gd name="T30" fmla="*/ 345 w 542"/>
              <a:gd name="T31" fmla="*/ 186 h 1418"/>
              <a:gd name="T32" fmla="*/ 474 w 542"/>
              <a:gd name="T33" fmla="*/ 1375 h 1418"/>
              <a:gd name="T34" fmla="*/ 43 w 542"/>
              <a:gd name="T35" fmla="*/ 1242 h 1418"/>
              <a:gd name="T36" fmla="*/ 199 w 542"/>
              <a:gd name="T37" fmla="*/ 1242 h 1418"/>
              <a:gd name="T38" fmla="*/ 197 w 542"/>
              <a:gd name="T39" fmla="*/ 259 h 1418"/>
              <a:gd name="T40" fmla="*/ 197 w 542"/>
              <a:gd name="T41" fmla="*/ 389 h 1418"/>
              <a:gd name="T42" fmla="*/ 499 w 542"/>
              <a:gd name="T43" fmla="*/ 388 h 1418"/>
              <a:gd name="T44" fmla="*/ 48 w 542"/>
              <a:gd name="T45" fmla="*/ 794 h 1418"/>
              <a:gd name="T46" fmla="*/ 48 w 542"/>
              <a:gd name="T47" fmla="*/ 794 h 1418"/>
              <a:gd name="T48" fmla="*/ 352 w 542"/>
              <a:gd name="T49" fmla="*/ 796 h 1418"/>
              <a:gd name="T50" fmla="*/ 197 w 542"/>
              <a:gd name="T51" fmla="*/ 1212 h 1418"/>
              <a:gd name="T52" fmla="*/ 46 w 542"/>
              <a:gd name="T53" fmla="*/ 1212 h 1418"/>
              <a:gd name="T54" fmla="*/ 349 w 542"/>
              <a:gd name="T55" fmla="*/ 1212 h 1418"/>
              <a:gd name="T56" fmla="*/ 49 w 542"/>
              <a:gd name="T57" fmla="*/ 1012 h 1418"/>
              <a:gd name="T58" fmla="*/ 97 w 542"/>
              <a:gd name="T59" fmla="*/ 949 h 1418"/>
              <a:gd name="T60" fmla="*/ 349 w 542"/>
              <a:gd name="T61" fmla="*/ 952 h 1418"/>
              <a:gd name="T62" fmla="*/ 499 w 542"/>
              <a:gd name="T63" fmla="*/ 952 h 1418"/>
              <a:gd name="T64" fmla="*/ 167 w 542"/>
              <a:gd name="T65" fmla="*/ 898 h 1418"/>
              <a:gd name="T66" fmla="*/ 351 w 542"/>
              <a:gd name="T67" fmla="*/ 852 h 1418"/>
              <a:gd name="T68" fmla="*/ 495 w 542"/>
              <a:gd name="T69" fmla="*/ 852 h 1418"/>
              <a:gd name="T70" fmla="*/ 50 w 542"/>
              <a:gd name="T71" fmla="*/ 1085 h 1418"/>
              <a:gd name="T72" fmla="*/ 173 w 542"/>
              <a:gd name="T73" fmla="*/ 1040 h 1418"/>
              <a:gd name="T74" fmla="*/ 347 w 542"/>
              <a:gd name="T75" fmla="*/ 1082 h 1418"/>
              <a:gd name="T76" fmla="*/ 349 w 542"/>
              <a:gd name="T77" fmla="*/ 1041 h 1418"/>
              <a:gd name="T78" fmla="*/ 49 w 542"/>
              <a:gd name="T79" fmla="*/ 225 h 1418"/>
              <a:gd name="T80" fmla="*/ 49 w 542"/>
              <a:gd name="T81" fmla="*/ 215 h 1418"/>
              <a:gd name="T82" fmla="*/ 351 w 542"/>
              <a:gd name="T83" fmla="*/ 216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2" h="1418">
                <a:moveTo>
                  <a:pt x="145" y="641"/>
                </a:moveTo>
                <a:cubicBezTo>
                  <a:pt x="141" y="633"/>
                  <a:pt x="140" y="629"/>
                  <a:pt x="138" y="628"/>
                </a:cubicBezTo>
                <a:cubicBezTo>
                  <a:pt x="28" y="606"/>
                  <a:pt x="0" y="537"/>
                  <a:pt x="9" y="431"/>
                </a:cubicBezTo>
                <a:cubicBezTo>
                  <a:pt x="17" y="328"/>
                  <a:pt x="10" y="223"/>
                  <a:pt x="11" y="119"/>
                </a:cubicBezTo>
                <a:cubicBezTo>
                  <a:pt x="11" y="41"/>
                  <a:pt x="48" y="3"/>
                  <a:pt x="121" y="3"/>
                </a:cubicBezTo>
                <a:cubicBezTo>
                  <a:pt x="196" y="3"/>
                  <a:pt x="233" y="40"/>
                  <a:pt x="233" y="117"/>
                </a:cubicBezTo>
                <a:cubicBezTo>
                  <a:pt x="234" y="253"/>
                  <a:pt x="233" y="389"/>
                  <a:pt x="233" y="524"/>
                </a:cubicBezTo>
                <a:cubicBezTo>
                  <a:pt x="233" y="535"/>
                  <a:pt x="229" y="548"/>
                  <a:pt x="234" y="557"/>
                </a:cubicBezTo>
                <a:cubicBezTo>
                  <a:pt x="244" y="578"/>
                  <a:pt x="259" y="597"/>
                  <a:pt x="271" y="616"/>
                </a:cubicBezTo>
                <a:cubicBezTo>
                  <a:pt x="285" y="596"/>
                  <a:pt x="310" y="576"/>
                  <a:pt x="311" y="556"/>
                </a:cubicBezTo>
                <a:cubicBezTo>
                  <a:pt x="314" y="406"/>
                  <a:pt x="312" y="256"/>
                  <a:pt x="313" y="106"/>
                </a:cubicBezTo>
                <a:cubicBezTo>
                  <a:pt x="313" y="44"/>
                  <a:pt x="351" y="7"/>
                  <a:pt x="412" y="3"/>
                </a:cubicBezTo>
                <a:cubicBezTo>
                  <a:pt x="480" y="0"/>
                  <a:pt x="525" y="31"/>
                  <a:pt x="534" y="88"/>
                </a:cubicBezTo>
                <a:cubicBezTo>
                  <a:pt x="536" y="101"/>
                  <a:pt x="535" y="114"/>
                  <a:pt x="535" y="126"/>
                </a:cubicBezTo>
                <a:cubicBezTo>
                  <a:pt x="535" y="249"/>
                  <a:pt x="532" y="372"/>
                  <a:pt x="537" y="495"/>
                </a:cubicBezTo>
                <a:cubicBezTo>
                  <a:pt x="539" y="559"/>
                  <a:pt x="510" y="592"/>
                  <a:pt x="457" y="613"/>
                </a:cubicBezTo>
                <a:cubicBezTo>
                  <a:pt x="440" y="620"/>
                  <a:pt x="423" y="627"/>
                  <a:pt x="403" y="641"/>
                </a:cubicBezTo>
                <a:cubicBezTo>
                  <a:pt x="527" y="661"/>
                  <a:pt x="542" y="741"/>
                  <a:pt x="537" y="844"/>
                </a:cubicBezTo>
                <a:cubicBezTo>
                  <a:pt x="530" y="995"/>
                  <a:pt x="535" y="1147"/>
                  <a:pt x="535" y="1298"/>
                </a:cubicBezTo>
                <a:cubicBezTo>
                  <a:pt x="535" y="1377"/>
                  <a:pt x="495" y="1418"/>
                  <a:pt x="421" y="1416"/>
                </a:cubicBezTo>
                <a:cubicBezTo>
                  <a:pt x="349" y="1415"/>
                  <a:pt x="312" y="1376"/>
                  <a:pt x="312" y="1298"/>
                </a:cubicBezTo>
                <a:cubicBezTo>
                  <a:pt x="312" y="1111"/>
                  <a:pt x="312" y="923"/>
                  <a:pt x="313" y="735"/>
                </a:cubicBezTo>
                <a:cubicBezTo>
                  <a:pt x="313" y="702"/>
                  <a:pt x="310" y="662"/>
                  <a:pt x="273" y="661"/>
                </a:cubicBezTo>
                <a:cubicBezTo>
                  <a:pt x="237" y="661"/>
                  <a:pt x="233" y="701"/>
                  <a:pt x="233" y="734"/>
                </a:cubicBezTo>
                <a:cubicBezTo>
                  <a:pt x="233" y="916"/>
                  <a:pt x="233" y="1097"/>
                  <a:pt x="233" y="1279"/>
                </a:cubicBezTo>
                <a:cubicBezTo>
                  <a:pt x="233" y="1377"/>
                  <a:pt x="200" y="1417"/>
                  <a:pt x="121" y="1416"/>
                </a:cubicBezTo>
                <a:cubicBezTo>
                  <a:pt x="43" y="1416"/>
                  <a:pt x="11" y="1375"/>
                  <a:pt x="10" y="1280"/>
                </a:cubicBezTo>
                <a:cubicBezTo>
                  <a:pt x="10" y="1116"/>
                  <a:pt x="10" y="952"/>
                  <a:pt x="10" y="788"/>
                </a:cubicBezTo>
                <a:cubicBezTo>
                  <a:pt x="10" y="708"/>
                  <a:pt x="27" y="684"/>
                  <a:pt x="103" y="656"/>
                </a:cubicBezTo>
                <a:cubicBezTo>
                  <a:pt x="116" y="651"/>
                  <a:pt x="129" y="647"/>
                  <a:pt x="145" y="641"/>
                </a:cubicBezTo>
                <a:close/>
                <a:moveTo>
                  <a:pt x="208" y="616"/>
                </a:moveTo>
                <a:cubicBezTo>
                  <a:pt x="204" y="560"/>
                  <a:pt x="200" y="505"/>
                  <a:pt x="196" y="447"/>
                </a:cubicBezTo>
                <a:cubicBezTo>
                  <a:pt x="146" y="447"/>
                  <a:pt x="97" y="447"/>
                  <a:pt x="48" y="447"/>
                </a:cubicBezTo>
                <a:cubicBezTo>
                  <a:pt x="33" y="566"/>
                  <a:pt x="97" y="629"/>
                  <a:pt x="208" y="616"/>
                </a:cubicBezTo>
                <a:close/>
                <a:moveTo>
                  <a:pt x="338" y="616"/>
                </a:moveTo>
                <a:cubicBezTo>
                  <a:pt x="455" y="629"/>
                  <a:pt x="524" y="558"/>
                  <a:pt x="494" y="447"/>
                </a:cubicBezTo>
                <a:cubicBezTo>
                  <a:pt x="447" y="447"/>
                  <a:pt x="399" y="447"/>
                  <a:pt x="350" y="447"/>
                </a:cubicBezTo>
                <a:cubicBezTo>
                  <a:pt x="346" y="505"/>
                  <a:pt x="342" y="560"/>
                  <a:pt x="338" y="616"/>
                </a:cubicBezTo>
                <a:close/>
                <a:moveTo>
                  <a:pt x="44" y="185"/>
                </a:moveTo>
                <a:cubicBezTo>
                  <a:pt x="98" y="185"/>
                  <a:pt x="147" y="185"/>
                  <a:pt x="201" y="185"/>
                </a:cubicBezTo>
                <a:cubicBezTo>
                  <a:pt x="194" y="131"/>
                  <a:pt x="223" y="72"/>
                  <a:pt x="167" y="39"/>
                </a:cubicBezTo>
                <a:cubicBezTo>
                  <a:pt x="144" y="26"/>
                  <a:pt x="99" y="27"/>
                  <a:pt x="76" y="41"/>
                </a:cubicBezTo>
                <a:cubicBezTo>
                  <a:pt x="21" y="74"/>
                  <a:pt x="50" y="133"/>
                  <a:pt x="44" y="185"/>
                </a:cubicBezTo>
                <a:close/>
                <a:moveTo>
                  <a:pt x="345" y="186"/>
                </a:moveTo>
                <a:cubicBezTo>
                  <a:pt x="401" y="186"/>
                  <a:pt x="449" y="186"/>
                  <a:pt x="502" y="186"/>
                </a:cubicBezTo>
                <a:cubicBezTo>
                  <a:pt x="496" y="133"/>
                  <a:pt x="525" y="74"/>
                  <a:pt x="470" y="40"/>
                </a:cubicBezTo>
                <a:cubicBezTo>
                  <a:pt x="447" y="26"/>
                  <a:pt x="402" y="26"/>
                  <a:pt x="379" y="39"/>
                </a:cubicBezTo>
                <a:cubicBezTo>
                  <a:pt x="322" y="72"/>
                  <a:pt x="352" y="132"/>
                  <a:pt x="345" y="186"/>
                </a:cubicBezTo>
                <a:close/>
                <a:moveTo>
                  <a:pt x="346" y="1242"/>
                </a:moveTo>
                <a:cubicBezTo>
                  <a:pt x="351" y="1293"/>
                  <a:pt x="324" y="1351"/>
                  <a:pt x="380" y="1381"/>
                </a:cubicBezTo>
                <a:cubicBezTo>
                  <a:pt x="405" y="1394"/>
                  <a:pt x="451" y="1391"/>
                  <a:pt x="474" y="1375"/>
                </a:cubicBezTo>
                <a:cubicBezTo>
                  <a:pt x="522" y="1343"/>
                  <a:pt x="499" y="1289"/>
                  <a:pt x="500" y="1242"/>
                </a:cubicBezTo>
                <a:cubicBezTo>
                  <a:pt x="446" y="1242"/>
                  <a:pt x="398" y="1242"/>
                  <a:pt x="346" y="1242"/>
                </a:cubicBezTo>
                <a:close/>
                <a:moveTo>
                  <a:pt x="43" y="1242"/>
                </a:moveTo>
                <a:cubicBezTo>
                  <a:pt x="51" y="1292"/>
                  <a:pt x="23" y="1351"/>
                  <a:pt x="78" y="1380"/>
                </a:cubicBezTo>
                <a:cubicBezTo>
                  <a:pt x="103" y="1394"/>
                  <a:pt x="150" y="1392"/>
                  <a:pt x="173" y="1376"/>
                </a:cubicBezTo>
                <a:cubicBezTo>
                  <a:pt x="220" y="1344"/>
                  <a:pt x="197" y="1290"/>
                  <a:pt x="199" y="1242"/>
                </a:cubicBezTo>
                <a:cubicBezTo>
                  <a:pt x="145" y="1242"/>
                  <a:pt x="97" y="1242"/>
                  <a:pt x="43" y="1242"/>
                </a:cubicBezTo>
                <a:close/>
                <a:moveTo>
                  <a:pt x="197" y="389"/>
                </a:moveTo>
                <a:cubicBezTo>
                  <a:pt x="197" y="342"/>
                  <a:pt x="197" y="300"/>
                  <a:pt x="197" y="259"/>
                </a:cubicBezTo>
                <a:cubicBezTo>
                  <a:pt x="144" y="259"/>
                  <a:pt x="96" y="259"/>
                  <a:pt x="47" y="259"/>
                </a:cubicBezTo>
                <a:cubicBezTo>
                  <a:pt x="47" y="304"/>
                  <a:pt x="47" y="346"/>
                  <a:pt x="47" y="389"/>
                </a:cubicBezTo>
                <a:cubicBezTo>
                  <a:pt x="98" y="389"/>
                  <a:pt x="146" y="389"/>
                  <a:pt x="197" y="389"/>
                </a:cubicBezTo>
                <a:close/>
                <a:moveTo>
                  <a:pt x="349" y="257"/>
                </a:moveTo>
                <a:cubicBezTo>
                  <a:pt x="349" y="304"/>
                  <a:pt x="349" y="345"/>
                  <a:pt x="349" y="388"/>
                </a:cubicBezTo>
                <a:cubicBezTo>
                  <a:pt x="401" y="388"/>
                  <a:pt x="450" y="388"/>
                  <a:pt x="499" y="388"/>
                </a:cubicBezTo>
                <a:cubicBezTo>
                  <a:pt x="499" y="342"/>
                  <a:pt x="499" y="301"/>
                  <a:pt x="499" y="257"/>
                </a:cubicBezTo>
                <a:cubicBezTo>
                  <a:pt x="448" y="257"/>
                  <a:pt x="400" y="257"/>
                  <a:pt x="349" y="257"/>
                </a:cubicBezTo>
                <a:close/>
                <a:moveTo>
                  <a:pt x="48" y="794"/>
                </a:moveTo>
                <a:cubicBezTo>
                  <a:pt x="100" y="794"/>
                  <a:pt x="148" y="794"/>
                  <a:pt x="195" y="794"/>
                </a:cubicBezTo>
                <a:cubicBezTo>
                  <a:pt x="201" y="745"/>
                  <a:pt x="206" y="701"/>
                  <a:pt x="211" y="657"/>
                </a:cubicBezTo>
                <a:cubicBezTo>
                  <a:pt x="111" y="649"/>
                  <a:pt x="38" y="706"/>
                  <a:pt x="48" y="794"/>
                </a:cubicBezTo>
                <a:close/>
                <a:moveTo>
                  <a:pt x="498" y="796"/>
                </a:moveTo>
                <a:cubicBezTo>
                  <a:pt x="508" y="705"/>
                  <a:pt x="426" y="643"/>
                  <a:pt x="334" y="658"/>
                </a:cubicBezTo>
                <a:cubicBezTo>
                  <a:pt x="340" y="704"/>
                  <a:pt x="346" y="750"/>
                  <a:pt x="352" y="796"/>
                </a:cubicBezTo>
                <a:cubicBezTo>
                  <a:pt x="401" y="796"/>
                  <a:pt x="448" y="796"/>
                  <a:pt x="498" y="796"/>
                </a:cubicBezTo>
                <a:close/>
                <a:moveTo>
                  <a:pt x="46" y="1212"/>
                </a:moveTo>
                <a:cubicBezTo>
                  <a:pt x="100" y="1212"/>
                  <a:pt x="148" y="1212"/>
                  <a:pt x="197" y="1212"/>
                </a:cubicBezTo>
                <a:cubicBezTo>
                  <a:pt x="197" y="1177"/>
                  <a:pt x="197" y="1145"/>
                  <a:pt x="197" y="1113"/>
                </a:cubicBezTo>
                <a:cubicBezTo>
                  <a:pt x="144" y="1113"/>
                  <a:pt x="96" y="1113"/>
                  <a:pt x="46" y="1113"/>
                </a:cubicBezTo>
                <a:cubicBezTo>
                  <a:pt x="46" y="1148"/>
                  <a:pt x="46" y="1179"/>
                  <a:pt x="46" y="1212"/>
                </a:cubicBezTo>
                <a:close/>
                <a:moveTo>
                  <a:pt x="499" y="1112"/>
                </a:moveTo>
                <a:cubicBezTo>
                  <a:pt x="446" y="1112"/>
                  <a:pt x="398" y="1112"/>
                  <a:pt x="349" y="1112"/>
                </a:cubicBezTo>
                <a:cubicBezTo>
                  <a:pt x="349" y="1147"/>
                  <a:pt x="349" y="1179"/>
                  <a:pt x="349" y="1212"/>
                </a:cubicBezTo>
                <a:cubicBezTo>
                  <a:pt x="401" y="1212"/>
                  <a:pt x="450" y="1212"/>
                  <a:pt x="499" y="1212"/>
                </a:cubicBezTo>
                <a:cubicBezTo>
                  <a:pt x="499" y="1177"/>
                  <a:pt x="499" y="1146"/>
                  <a:pt x="499" y="1112"/>
                </a:cubicBezTo>
                <a:close/>
                <a:moveTo>
                  <a:pt x="49" y="1012"/>
                </a:moveTo>
                <a:cubicBezTo>
                  <a:pt x="100" y="1012"/>
                  <a:pt x="147" y="1012"/>
                  <a:pt x="195" y="1012"/>
                </a:cubicBezTo>
                <a:cubicBezTo>
                  <a:pt x="205" y="951"/>
                  <a:pt x="204" y="949"/>
                  <a:pt x="148" y="949"/>
                </a:cubicBezTo>
                <a:cubicBezTo>
                  <a:pt x="131" y="949"/>
                  <a:pt x="114" y="949"/>
                  <a:pt x="97" y="949"/>
                </a:cubicBezTo>
                <a:cubicBezTo>
                  <a:pt x="40" y="949"/>
                  <a:pt x="40" y="949"/>
                  <a:pt x="49" y="1012"/>
                </a:cubicBezTo>
                <a:close/>
                <a:moveTo>
                  <a:pt x="499" y="952"/>
                </a:moveTo>
                <a:cubicBezTo>
                  <a:pt x="448" y="952"/>
                  <a:pt x="399" y="952"/>
                  <a:pt x="349" y="952"/>
                </a:cubicBezTo>
                <a:cubicBezTo>
                  <a:pt x="349" y="974"/>
                  <a:pt x="349" y="992"/>
                  <a:pt x="349" y="1011"/>
                </a:cubicBezTo>
                <a:cubicBezTo>
                  <a:pt x="401" y="1011"/>
                  <a:pt x="450" y="1011"/>
                  <a:pt x="499" y="1011"/>
                </a:cubicBezTo>
                <a:cubicBezTo>
                  <a:pt x="499" y="990"/>
                  <a:pt x="499" y="973"/>
                  <a:pt x="499" y="952"/>
                </a:cubicBezTo>
                <a:close/>
                <a:moveTo>
                  <a:pt x="48" y="853"/>
                </a:moveTo>
                <a:cubicBezTo>
                  <a:pt x="40" y="883"/>
                  <a:pt x="45" y="900"/>
                  <a:pt x="79" y="899"/>
                </a:cubicBezTo>
                <a:cubicBezTo>
                  <a:pt x="108" y="898"/>
                  <a:pt x="138" y="898"/>
                  <a:pt x="167" y="898"/>
                </a:cubicBezTo>
                <a:cubicBezTo>
                  <a:pt x="202" y="899"/>
                  <a:pt x="205" y="881"/>
                  <a:pt x="194" y="853"/>
                </a:cubicBezTo>
                <a:cubicBezTo>
                  <a:pt x="145" y="853"/>
                  <a:pt x="97" y="853"/>
                  <a:pt x="48" y="853"/>
                </a:cubicBezTo>
                <a:close/>
                <a:moveTo>
                  <a:pt x="351" y="852"/>
                </a:moveTo>
                <a:cubicBezTo>
                  <a:pt x="339" y="886"/>
                  <a:pt x="350" y="900"/>
                  <a:pt x="382" y="899"/>
                </a:cubicBezTo>
                <a:cubicBezTo>
                  <a:pt x="410" y="898"/>
                  <a:pt x="438" y="898"/>
                  <a:pt x="466" y="899"/>
                </a:cubicBezTo>
                <a:cubicBezTo>
                  <a:pt x="502" y="899"/>
                  <a:pt x="508" y="883"/>
                  <a:pt x="495" y="852"/>
                </a:cubicBezTo>
                <a:cubicBezTo>
                  <a:pt x="447" y="852"/>
                  <a:pt x="400" y="852"/>
                  <a:pt x="351" y="852"/>
                </a:cubicBezTo>
                <a:close/>
                <a:moveTo>
                  <a:pt x="39" y="1066"/>
                </a:moveTo>
                <a:cubicBezTo>
                  <a:pt x="43" y="1072"/>
                  <a:pt x="47" y="1078"/>
                  <a:pt x="50" y="1085"/>
                </a:cubicBezTo>
                <a:cubicBezTo>
                  <a:pt x="91" y="1085"/>
                  <a:pt x="131" y="1086"/>
                  <a:pt x="172" y="1084"/>
                </a:cubicBezTo>
                <a:cubicBezTo>
                  <a:pt x="182" y="1083"/>
                  <a:pt x="190" y="1070"/>
                  <a:pt x="200" y="1062"/>
                </a:cubicBezTo>
                <a:cubicBezTo>
                  <a:pt x="191" y="1055"/>
                  <a:pt x="183" y="1041"/>
                  <a:pt x="173" y="1040"/>
                </a:cubicBezTo>
                <a:cubicBezTo>
                  <a:pt x="141" y="1037"/>
                  <a:pt x="107" y="1036"/>
                  <a:pt x="75" y="1040"/>
                </a:cubicBezTo>
                <a:cubicBezTo>
                  <a:pt x="62" y="1041"/>
                  <a:pt x="51" y="1057"/>
                  <a:pt x="39" y="1066"/>
                </a:cubicBezTo>
                <a:close/>
                <a:moveTo>
                  <a:pt x="347" y="1082"/>
                </a:moveTo>
                <a:cubicBezTo>
                  <a:pt x="401" y="1082"/>
                  <a:pt x="449" y="1082"/>
                  <a:pt x="498" y="1082"/>
                </a:cubicBezTo>
                <a:cubicBezTo>
                  <a:pt x="498" y="1067"/>
                  <a:pt x="498" y="1055"/>
                  <a:pt x="498" y="1041"/>
                </a:cubicBezTo>
                <a:cubicBezTo>
                  <a:pt x="448" y="1041"/>
                  <a:pt x="400" y="1041"/>
                  <a:pt x="349" y="1041"/>
                </a:cubicBezTo>
                <a:cubicBezTo>
                  <a:pt x="348" y="1055"/>
                  <a:pt x="348" y="1066"/>
                  <a:pt x="347" y="1082"/>
                </a:cubicBezTo>
                <a:close/>
                <a:moveTo>
                  <a:pt x="49" y="215"/>
                </a:moveTo>
                <a:cubicBezTo>
                  <a:pt x="49" y="219"/>
                  <a:pt x="49" y="222"/>
                  <a:pt x="49" y="225"/>
                </a:cubicBezTo>
                <a:cubicBezTo>
                  <a:pt x="98" y="225"/>
                  <a:pt x="146" y="225"/>
                  <a:pt x="195" y="225"/>
                </a:cubicBezTo>
                <a:cubicBezTo>
                  <a:pt x="195" y="222"/>
                  <a:pt x="195" y="219"/>
                  <a:pt x="194" y="215"/>
                </a:cubicBezTo>
                <a:cubicBezTo>
                  <a:pt x="146" y="215"/>
                  <a:pt x="97" y="215"/>
                  <a:pt x="49" y="215"/>
                </a:cubicBezTo>
                <a:close/>
                <a:moveTo>
                  <a:pt x="497" y="226"/>
                </a:moveTo>
                <a:cubicBezTo>
                  <a:pt x="497" y="223"/>
                  <a:pt x="497" y="220"/>
                  <a:pt x="497" y="216"/>
                </a:cubicBezTo>
                <a:cubicBezTo>
                  <a:pt x="448" y="216"/>
                  <a:pt x="400" y="216"/>
                  <a:pt x="351" y="216"/>
                </a:cubicBezTo>
                <a:cubicBezTo>
                  <a:pt x="351" y="220"/>
                  <a:pt x="351" y="223"/>
                  <a:pt x="351" y="226"/>
                </a:cubicBezTo>
                <a:cubicBezTo>
                  <a:pt x="399" y="226"/>
                  <a:pt x="448" y="226"/>
                  <a:pt x="497" y="2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nvGrpSpPr>
          <p:cNvPr id="21" name="Group 12">
            <a:extLst>
              <a:ext uri="{FF2B5EF4-FFF2-40B4-BE49-F238E27FC236}">
                <a16:creationId xmlns:a16="http://schemas.microsoft.com/office/drawing/2014/main" id="{8A1BDE7E-B77D-FDA3-8F21-D44CDCC2A3D3}"/>
              </a:ext>
            </a:extLst>
          </p:cNvPr>
          <p:cNvGrpSpPr>
            <a:grpSpLocks noChangeAspect="1"/>
          </p:cNvGrpSpPr>
          <p:nvPr/>
        </p:nvGrpSpPr>
        <p:grpSpPr bwMode="auto">
          <a:xfrm>
            <a:off x="11219604" y="1840453"/>
            <a:ext cx="427843" cy="474853"/>
            <a:chOff x="3526" y="1812"/>
            <a:chExt cx="628" cy="697"/>
          </a:xfrm>
          <a:solidFill>
            <a:schemeClr val="bg1"/>
          </a:solidFill>
        </p:grpSpPr>
        <p:sp>
          <p:nvSpPr>
            <p:cNvPr id="22" name="Freeform 13">
              <a:extLst>
                <a:ext uri="{FF2B5EF4-FFF2-40B4-BE49-F238E27FC236}">
                  <a16:creationId xmlns:a16="http://schemas.microsoft.com/office/drawing/2014/main" id="{9552E076-DD3C-F92E-A416-0B1E24C212F1}"/>
                </a:ext>
              </a:extLst>
            </p:cNvPr>
            <p:cNvSpPr>
              <a:spLocks noEditPoints="1"/>
            </p:cNvSpPr>
            <p:nvPr/>
          </p:nvSpPr>
          <p:spPr bwMode="auto">
            <a:xfrm>
              <a:off x="3526" y="1812"/>
              <a:ext cx="375" cy="401"/>
            </a:xfrm>
            <a:custGeom>
              <a:avLst/>
              <a:gdLst>
                <a:gd name="T0" fmla="*/ 4142 w 6245"/>
                <a:gd name="T1" fmla="*/ 2468 h 6668"/>
                <a:gd name="T2" fmla="*/ 2330 w 6245"/>
                <a:gd name="T3" fmla="*/ 1887 h 6668"/>
                <a:gd name="T4" fmla="*/ 2039 w 6245"/>
                <a:gd name="T5" fmla="*/ 5 h 6668"/>
                <a:gd name="T6" fmla="*/ 2034 w 6245"/>
                <a:gd name="T7" fmla="*/ 0 h 6668"/>
                <a:gd name="T8" fmla="*/ 1735 w 6245"/>
                <a:gd name="T9" fmla="*/ 256 h 6668"/>
                <a:gd name="T10" fmla="*/ 1739 w 6245"/>
                <a:gd name="T11" fmla="*/ 261 h 6668"/>
                <a:gd name="T12" fmla="*/ 1917 w 6245"/>
                <a:gd name="T13" fmla="*/ 1923 h 6668"/>
                <a:gd name="T14" fmla="*/ 305 w 6245"/>
                <a:gd name="T15" fmla="*/ 1487 h 6668"/>
                <a:gd name="T16" fmla="*/ 300 w 6245"/>
                <a:gd name="T17" fmla="*/ 1481 h 6668"/>
                <a:gd name="T18" fmla="*/ 0 w 6245"/>
                <a:gd name="T19" fmla="*/ 1737 h 6668"/>
                <a:gd name="T20" fmla="*/ 6 w 6245"/>
                <a:gd name="T21" fmla="*/ 1743 h 6668"/>
                <a:gd name="T22" fmla="*/ 1818 w 6245"/>
                <a:gd name="T23" fmla="*/ 2324 h 6668"/>
                <a:gd name="T24" fmla="*/ 2108 w 6245"/>
                <a:gd name="T25" fmla="*/ 4205 h 6668"/>
                <a:gd name="T26" fmla="*/ 3921 w 6245"/>
                <a:gd name="T27" fmla="*/ 4787 h 6668"/>
                <a:gd name="T28" fmla="*/ 4212 w 6245"/>
                <a:gd name="T29" fmla="*/ 6668 h 6668"/>
                <a:gd name="T30" fmla="*/ 4511 w 6245"/>
                <a:gd name="T31" fmla="*/ 6412 h 6668"/>
                <a:gd name="T32" fmla="*/ 4334 w 6245"/>
                <a:gd name="T33" fmla="*/ 4751 h 6668"/>
                <a:gd name="T34" fmla="*/ 5946 w 6245"/>
                <a:gd name="T35" fmla="*/ 5186 h 6668"/>
                <a:gd name="T36" fmla="*/ 6245 w 6245"/>
                <a:gd name="T37" fmla="*/ 4930 h 6668"/>
                <a:gd name="T38" fmla="*/ 4433 w 6245"/>
                <a:gd name="T39" fmla="*/ 4349 h 6668"/>
                <a:gd name="T40" fmla="*/ 4142 w 6245"/>
                <a:gd name="T41" fmla="*/ 2468 h 6668"/>
                <a:gd name="T42" fmla="*/ 4021 w 6245"/>
                <a:gd name="T43" fmla="*/ 4384 h 6668"/>
                <a:gd name="T44" fmla="*/ 2408 w 6245"/>
                <a:gd name="T45" fmla="*/ 3949 h 6668"/>
                <a:gd name="T46" fmla="*/ 2230 w 6245"/>
                <a:gd name="T47" fmla="*/ 2289 h 6668"/>
                <a:gd name="T48" fmla="*/ 3843 w 6245"/>
                <a:gd name="T49" fmla="*/ 2724 h 6668"/>
                <a:gd name="T50" fmla="*/ 4021 w 6245"/>
                <a:gd name="T51" fmla="*/ 4384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5" h="6668">
                  <a:moveTo>
                    <a:pt x="4142" y="2468"/>
                  </a:moveTo>
                  <a:cubicBezTo>
                    <a:pt x="3626" y="1864"/>
                    <a:pt x="2957" y="1841"/>
                    <a:pt x="2330" y="1887"/>
                  </a:cubicBezTo>
                  <a:cubicBezTo>
                    <a:pt x="2474" y="1274"/>
                    <a:pt x="2555" y="610"/>
                    <a:pt x="2039" y="5"/>
                  </a:cubicBezTo>
                  <a:cubicBezTo>
                    <a:pt x="2037" y="3"/>
                    <a:pt x="2036" y="2"/>
                    <a:pt x="2034" y="0"/>
                  </a:cubicBezTo>
                  <a:cubicBezTo>
                    <a:pt x="1735" y="256"/>
                    <a:pt x="1735" y="256"/>
                    <a:pt x="1735" y="256"/>
                  </a:cubicBezTo>
                  <a:cubicBezTo>
                    <a:pt x="1736" y="257"/>
                    <a:pt x="1738" y="259"/>
                    <a:pt x="1739" y="261"/>
                  </a:cubicBezTo>
                  <a:cubicBezTo>
                    <a:pt x="2169" y="764"/>
                    <a:pt x="2070" y="1304"/>
                    <a:pt x="1917" y="1923"/>
                  </a:cubicBezTo>
                  <a:cubicBezTo>
                    <a:pt x="1283" y="1976"/>
                    <a:pt x="734" y="1989"/>
                    <a:pt x="305" y="1487"/>
                  </a:cubicBezTo>
                  <a:cubicBezTo>
                    <a:pt x="304" y="1486"/>
                    <a:pt x="301" y="1483"/>
                    <a:pt x="300" y="1481"/>
                  </a:cubicBezTo>
                  <a:cubicBezTo>
                    <a:pt x="0" y="1737"/>
                    <a:pt x="0" y="1737"/>
                    <a:pt x="0" y="1737"/>
                  </a:cubicBezTo>
                  <a:cubicBezTo>
                    <a:pt x="2" y="1739"/>
                    <a:pt x="4" y="1741"/>
                    <a:pt x="6" y="1743"/>
                  </a:cubicBezTo>
                  <a:cubicBezTo>
                    <a:pt x="521" y="2347"/>
                    <a:pt x="1191" y="2370"/>
                    <a:pt x="1818" y="2324"/>
                  </a:cubicBezTo>
                  <a:cubicBezTo>
                    <a:pt x="1674" y="2937"/>
                    <a:pt x="1592" y="3601"/>
                    <a:pt x="2108" y="4205"/>
                  </a:cubicBezTo>
                  <a:cubicBezTo>
                    <a:pt x="2624" y="4809"/>
                    <a:pt x="3294" y="4833"/>
                    <a:pt x="3921" y="4787"/>
                  </a:cubicBezTo>
                  <a:cubicBezTo>
                    <a:pt x="3778" y="5399"/>
                    <a:pt x="3696" y="6064"/>
                    <a:pt x="4212" y="6668"/>
                  </a:cubicBezTo>
                  <a:cubicBezTo>
                    <a:pt x="4511" y="6412"/>
                    <a:pt x="4511" y="6412"/>
                    <a:pt x="4511" y="6412"/>
                  </a:cubicBezTo>
                  <a:cubicBezTo>
                    <a:pt x="4082" y="5910"/>
                    <a:pt x="4180" y="5369"/>
                    <a:pt x="4334" y="4751"/>
                  </a:cubicBezTo>
                  <a:cubicBezTo>
                    <a:pt x="4968" y="4696"/>
                    <a:pt x="5517" y="4684"/>
                    <a:pt x="5946" y="5186"/>
                  </a:cubicBezTo>
                  <a:cubicBezTo>
                    <a:pt x="6245" y="4930"/>
                    <a:pt x="6245" y="4930"/>
                    <a:pt x="6245" y="4930"/>
                  </a:cubicBezTo>
                  <a:cubicBezTo>
                    <a:pt x="5730" y="4327"/>
                    <a:pt x="5061" y="4303"/>
                    <a:pt x="4433" y="4349"/>
                  </a:cubicBezTo>
                  <a:cubicBezTo>
                    <a:pt x="4576" y="3736"/>
                    <a:pt x="4658" y="3072"/>
                    <a:pt x="4142" y="2468"/>
                  </a:cubicBezTo>
                  <a:close/>
                  <a:moveTo>
                    <a:pt x="4021" y="4384"/>
                  </a:moveTo>
                  <a:cubicBezTo>
                    <a:pt x="3386" y="4439"/>
                    <a:pt x="2836" y="4451"/>
                    <a:pt x="2408" y="3949"/>
                  </a:cubicBezTo>
                  <a:cubicBezTo>
                    <a:pt x="1979" y="3447"/>
                    <a:pt x="2078" y="2907"/>
                    <a:pt x="2230" y="2289"/>
                  </a:cubicBezTo>
                  <a:cubicBezTo>
                    <a:pt x="2865" y="2234"/>
                    <a:pt x="3414" y="2222"/>
                    <a:pt x="3843" y="2724"/>
                  </a:cubicBezTo>
                  <a:cubicBezTo>
                    <a:pt x="4271" y="3226"/>
                    <a:pt x="4174" y="3766"/>
                    <a:pt x="4021" y="4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3" name="Freeform 14">
              <a:extLst>
                <a:ext uri="{FF2B5EF4-FFF2-40B4-BE49-F238E27FC236}">
                  <a16:creationId xmlns:a16="http://schemas.microsoft.com/office/drawing/2014/main" id="{9EE7CF3E-AA22-A8CC-B7CB-7AE58616DF64}"/>
                </a:ext>
              </a:extLst>
            </p:cNvPr>
            <p:cNvSpPr>
              <a:spLocks/>
            </p:cNvSpPr>
            <p:nvPr/>
          </p:nvSpPr>
          <p:spPr bwMode="auto">
            <a:xfrm>
              <a:off x="3670" y="1976"/>
              <a:ext cx="86" cy="75"/>
            </a:xfrm>
            <a:custGeom>
              <a:avLst/>
              <a:gdLst>
                <a:gd name="T0" fmla="*/ 1218 w 1424"/>
                <a:gd name="T1" fmla="*/ 41 h 1256"/>
                <a:gd name="T2" fmla="*/ 52 w 1424"/>
                <a:gd name="T3" fmla="*/ 1037 h 1256"/>
                <a:gd name="T4" fmla="*/ 42 w 1424"/>
                <a:gd name="T5" fmla="*/ 1200 h 1256"/>
                <a:gd name="T6" fmla="*/ 204 w 1424"/>
                <a:gd name="T7" fmla="*/ 1215 h 1256"/>
                <a:gd name="T8" fmla="*/ 1370 w 1424"/>
                <a:gd name="T9" fmla="*/ 219 h 1256"/>
                <a:gd name="T10" fmla="*/ 1382 w 1424"/>
                <a:gd name="T11" fmla="*/ 56 h 1256"/>
                <a:gd name="T12" fmla="*/ 1218 w 1424"/>
                <a:gd name="T13" fmla="*/ 41 h 1256"/>
              </a:gdLst>
              <a:ahLst/>
              <a:cxnLst>
                <a:cxn ang="0">
                  <a:pos x="T0" y="T1"/>
                </a:cxn>
                <a:cxn ang="0">
                  <a:pos x="T2" y="T3"/>
                </a:cxn>
                <a:cxn ang="0">
                  <a:pos x="T4" y="T5"/>
                </a:cxn>
                <a:cxn ang="0">
                  <a:pos x="T6" y="T7"/>
                </a:cxn>
                <a:cxn ang="0">
                  <a:pos x="T8" y="T9"/>
                </a:cxn>
                <a:cxn ang="0">
                  <a:pos x="T10" y="T11"/>
                </a:cxn>
                <a:cxn ang="0">
                  <a:pos x="T12" y="T13"/>
                </a:cxn>
              </a:cxnLst>
              <a:rect l="0" t="0" r="r" b="b"/>
              <a:pathLst>
                <a:path w="1424" h="1256">
                  <a:moveTo>
                    <a:pt x="1218" y="41"/>
                  </a:moveTo>
                  <a:cubicBezTo>
                    <a:pt x="52" y="1037"/>
                    <a:pt x="52" y="1037"/>
                    <a:pt x="52" y="1037"/>
                  </a:cubicBezTo>
                  <a:cubicBezTo>
                    <a:pt x="4" y="1078"/>
                    <a:pt x="0" y="1151"/>
                    <a:pt x="42" y="1200"/>
                  </a:cubicBezTo>
                  <a:cubicBezTo>
                    <a:pt x="84" y="1250"/>
                    <a:pt x="156" y="1256"/>
                    <a:pt x="204" y="1215"/>
                  </a:cubicBezTo>
                  <a:cubicBezTo>
                    <a:pt x="1370" y="219"/>
                    <a:pt x="1370" y="219"/>
                    <a:pt x="1370" y="219"/>
                  </a:cubicBezTo>
                  <a:cubicBezTo>
                    <a:pt x="1418" y="178"/>
                    <a:pt x="1424" y="105"/>
                    <a:pt x="1382" y="56"/>
                  </a:cubicBezTo>
                  <a:cubicBezTo>
                    <a:pt x="1340" y="7"/>
                    <a:pt x="1266" y="0"/>
                    <a:pt x="1218" y="4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4" name="Freeform 15">
              <a:extLst>
                <a:ext uri="{FF2B5EF4-FFF2-40B4-BE49-F238E27FC236}">
                  <a16:creationId xmlns:a16="http://schemas.microsoft.com/office/drawing/2014/main" id="{82FA3728-D95F-31EC-4B69-120331AB3889}"/>
                </a:ext>
              </a:extLst>
            </p:cNvPr>
            <p:cNvSpPr>
              <a:spLocks/>
            </p:cNvSpPr>
            <p:nvPr/>
          </p:nvSpPr>
          <p:spPr bwMode="auto">
            <a:xfrm>
              <a:off x="3659" y="1960"/>
              <a:ext cx="74" cy="66"/>
            </a:xfrm>
            <a:custGeom>
              <a:avLst/>
              <a:gdLst>
                <a:gd name="T0" fmla="*/ 189 w 1243"/>
                <a:gd name="T1" fmla="*/ 1060 h 1098"/>
                <a:gd name="T2" fmla="*/ 1193 w 1243"/>
                <a:gd name="T3" fmla="*/ 202 h 1098"/>
                <a:gd name="T4" fmla="*/ 1205 w 1243"/>
                <a:gd name="T5" fmla="*/ 51 h 1098"/>
                <a:gd name="T6" fmla="*/ 1053 w 1243"/>
                <a:gd name="T7" fmla="*/ 38 h 1098"/>
                <a:gd name="T8" fmla="*/ 49 w 1243"/>
                <a:gd name="T9" fmla="*/ 896 h 1098"/>
                <a:gd name="T10" fmla="*/ 38 w 1243"/>
                <a:gd name="T11" fmla="*/ 1047 h 1098"/>
                <a:gd name="T12" fmla="*/ 189 w 1243"/>
                <a:gd name="T13" fmla="*/ 1060 h 1098"/>
              </a:gdLst>
              <a:ahLst/>
              <a:cxnLst>
                <a:cxn ang="0">
                  <a:pos x="T0" y="T1"/>
                </a:cxn>
                <a:cxn ang="0">
                  <a:pos x="T2" y="T3"/>
                </a:cxn>
                <a:cxn ang="0">
                  <a:pos x="T4" y="T5"/>
                </a:cxn>
                <a:cxn ang="0">
                  <a:pos x="T6" y="T7"/>
                </a:cxn>
                <a:cxn ang="0">
                  <a:pos x="T8" y="T9"/>
                </a:cxn>
                <a:cxn ang="0">
                  <a:pos x="T10" y="T11"/>
                </a:cxn>
                <a:cxn ang="0">
                  <a:pos x="T12" y="T13"/>
                </a:cxn>
              </a:cxnLst>
              <a:rect l="0" t="0" r="r" b="b"/>
              <a:pathLst>
                <a:path w="1243" h="1098">
                  <a:moveTo>
                    <a:pt x="189" y="1060"/>
                  </a:moveTo>
                  <a:cubicBezTo>
                    <a:pt x="1193" y="202"/>
                    <a:pt x="1193" y="202"/>
                    <a:pt x="1193" y="202"/>
                  </a:cubicBezTo>
                  <a:cubicBezTo>
                    <a:pt x="1238" y="164"/>
                    <a:pt x="1243" y="96"/>
                    <a:pt x="1205" y="51"/>
                  </a:cubicBezTo>
                  <a:cubicBezTo>
                    <a:pt x="1166" y="6"/>
                    <a:pt x="1098" y="0"/>
                    <a:pt x="1053" y="38"/>
                  </a:cubicBezTo>
                  <a:cubicBezTo>
                    <a:pt x="49" y="896"/>
                    <a:pt x="49" y="896"/>
                    <a:pt x="49" y="896"/>
                  </a:cubicBezTo>
                  <a:cubicBezTo>
                    <a:pt x="5" y="934"/>
                    <a:pt x="0" y="1002"/>
                    <a:pt x="38" y="1047"/>
                  </a:cubicBezTo>
                  <a:cubicBezTo>
                    <a:pt x="77" y="1093"/>
                    <a:pt x="145" y="1098"/>
                    <a:pt x="189" y="10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5" name="Freeform 16">
              <a:extLst>
                <a:ext uri="{FF2B5EF4-FFF2-40B4-BE49-F238E27FC236}">
                  <a16:creationId xmlns:a16="http://schemas.microsoft.com/office/drawing/2014/main" id="{F8236F9F-5D90-B665-3E8B-1A8F45E572D1}"/>
                </a:ext>
              </a:extLst>
            </p:cNvPr>
            <p:cNvSpPr>
              <a:spLocks/>
            </p:cNvSpPr>
            <p:nvPr/>
          </p:nvSpPr>
          <p:spPr bwMode="auto">
            <a:xfrm>
              <a:off x="3655" y="1951"/>
              <a:ext cx="48" cy="43"/>
            </a:xfrm>
            <a:custGeom>
              <a:avLst/>
              <a:gdLst>
                <a:gd name="T0" fmla="*/ 149 w 803"/>
                <a:gd name="T1" fmla="*/ 685 h 715"/>
                <a:gd name="T2" fmla="*/ 764 w 803"/>
                <a:gd name="T3" fmla="*/ 160 h 715"/>
                <a:gd name="T4" fmla="*/ 773 w 803"/>
                <a:gd name="T5" fmla="*/ 41 h 715"/>
                <a:gd name="T6" fmla="*/ 653 w 803"/>
                <a:gd name="T7" fmla="*/ 30 h 715"/>
                <a:gd name="T8" fmla="*/ 38 w 803"/>
                <a:gd name="T9" fmla="*/ 555 h 715"/>
                <a:gd name="T10" fmla="*/ 30 w 803"/>
                <a:gd name="T11" fmla="*/ 675 h 715"/>
                <a:gd name="T12" fmla="*/ 149 w 803"/>
                <a:gd name="T13" fmla="*/ 685 h 715"/>
              </a:gdLst>
              <a:ahLst/>
              <a:cxnLst>
                <a:cxn ang="0">
                  <a:pos x="T0" y="T1"/>
                </a:cxn>
                <a:cxn ang="0">
                  <a:pos x="T2" y="T3"/>
                </a:cxn>
                <a:cxn ang="0">
                  <a:pos x="T4" y="T5"/>
                </a:cxn>
                <a:cxn ang="0">
                  <a:pos x="T6" y="T7"/>
                </a:cxn>
                <a:cxn ang="0">
                  <a:pos x="T8" y="T9"/>
                </a:cxn>
                <a:cxn ang="0">
                  <a:pos x="T10" y="T11"/>
                </a:cxn>
                <a:cxn ang="0">
                  <a:pos x="T12" y="T13"/>
                </a:cxn>
              </a:cxnLst>
              <a:rect l="0" t="0" r="r" b="b"/>
              <a:pathLst>
                <a:path w="803" h="715">
                  <a:moveTo>
                    <a:pt x="149" y="685"/>
                  </a:moveTo>
                  <a:cubicBezTo>
                    <a:pt x="764" y="160"/>
                    <a:pt x="764" y="160"/>
                    <a:pt x="764" y="160"/>
                  </a:cubicBezTo>
                  <a:cubicBezTo>
                    <a:pt x="799" y="130"/>
                    <a:pt x="803" y="77"/>
                    <a:pt x="773" y="41"/>
                  </a:cubicBezTo>
                  <a:cubicBezTo>
                    <a:pt x="742" y="5"/>
                    <a:pt x="688" y="0"/>
                    <a:pt x="653" y="30"/>
                  </a:cubicBezTo>
                  <a:cubicBezTo>
                    <a:pt x="38" y="555"/>
                    <a:pt x="38" y="555"/>
                    <a:pt x="38" y="555"/>
                  </a:cubicBezTo>
                  <a:cubicBezTo>
                    <a:pt x="3" y="585"/>
                    <a:pt x="0" y="639"/>
                    <a:pt x="30" y="675"/>
                  </a:cubicBezTo>
                  <a:cubicBezTo>
                    <a:pt x="61" y="711"/>
                    <a:pt x="114" y="715"/>
                    <a:pt x="149" y="68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6" name="Freeform 17">
              <a:extLst>
                <a:ext uri="{FF2B5EF4-FFF2-40B4-BE49-F238E27FC236}">
                  <a16:creationId xmlns:a16="http://schemas.microsoft.com/office/drawing/2014/main" id="{034297F9-0868-261C-2ED9-7F863C5BB5F3}"/>
                </a:ext>
              </a:extLst>
            </p:cNvPr>
            <p:cNvSpPr>
              <a:spLocks/>
            </p:cNvSpPr>
            <p:nvPr/>
          </p:nvSpPr>
          <p:spPr bwMode="auto">
            <a:xfrm>
              <a:off x="3791" y="2115"/>
              <a:ext cx="75" cy="66"/>
            </a:xfrm>
            <a:custGeom>
              <a:avLst/>
              <a:gdLst>
                <a:gd name="T0" fmla="*/ 1054 w 1243"/>
                <a:gd name="T1" fmla="*/ 38 h 1098"/>
                <a:gd name="T2" fmla="*/ 50 w 1243"/>
                <a:gd name="T3" fmla="*/ 896 h 1098"/>
                <a:gd name="T4" fmla="*/ 39 w 1243"/>
                <a:gd name="T5" fmla="*/ 1047 h 1098"/>
                <a:gd name="T6" fmla="*/ 190 w 1243"/>
                <a:gd name="T7" fmla="*/ 1060 h 1098"/>
                <a:gd name="T8" fmla="*/ 1194 w 1243"/>
                <a:gd name="T9" fmla="*/ 202 h 1098"/>
                <a:gd name="T10" fmla="*/ 1205 w 1243"/>
                <a:gd name="T11" fmla="*/ 51 h 1098"/>
                <a:gd name="T12" fmla="*/ 1054 w 1243"/>
                <a:gd name="T13" fmla="*/ 38 h 1098"/>
              </a:gdLst>
              <a:ahLst/>
              <a:cxnLst>
                <a:cxn ang="0">
                  <a:pos x="T0" y="T1"/>
                </a:cxn>
                <a:cxn ang="0">
                  <a:pos x="T2" y="T3"/>
                </a:cxn>
                <a:cxn ang="0">
                  <a:pos x="T4" y="T5"/>
                </a:cxn>
                <a:cxn ang="0">
                  <a:pos x="T6" y="T7"/>
                </a:cxn>
                <a:cxn ang="0">
                  <a:pos x="T8" y="T9"/>
                </a:cxn>
                <a:cxn ang="0">
                  <a:pos x="T10" y="T11"/>
                </a:cxn>
                <a:cxn ang="0">
                  <a:pos x="T12" y="T13"/>
                </a:cxn>
              </a:cxnLst>
              <a:rect l="0" t="0" r="r" b="b"/>
              <a:pathLst>
                <a:path w="1243" h="1098">
                  <a:moveTo>
                    <a:pt x="1054" y="38"/>
                  </a:moveTo>
                  <a:cubicBezTo>
                    <a:pt x="50" y="896"/>
                    <a:pt x="50" y="896"/>
                    <a:pt x="50" y="896"/>
                  </a:cubicBezTo>
                  <a:cubicBezTo>
                    <a:pt x="5" y="934"/>
                    <a:pt x="0" y="1002"/>
                    <a:pt x="39" y="1047"/>
                  </a:cubicBezTo>
                  <a:cubicBezTo>
                    <a:pt x="77" y="1092"/>
                    <a:pt x="145" y="1098"/>
                    <a:pt x="190" y="1060"/>
                  </a:cubicBezTo>
                  <a:cubicBezTo>
                    <a:pt x="1194" y="202"/>
                    <a:pt x="1194" y="202"/>
                    <a:pt x="1194" y="202"/>
                  </a:cubicBezTo>
                  <a:cubicBezTo>
                    <a:pt x="1238" y="164"/>
                    <a:pt x="1243" y="96"/>
                    <a:pt x="1205" y="51"/>
                  </a:cubicBezTo>
                  <a:cubicBezTo>
                    <a:pt x="1166" y="6"/>
                    <a:pt x="1098" y="0"/>
                    <a:pt x="105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7" name="Freeform 18">
              <a:extLst>
                <a:ext uri="{FF2B5EF4-FFF2-40B4-BE49-F238E27FC236}">
                  <a16:creationId xmlns:a16="http://schemas.microsoft.com/office/drawing/2014/main" id="{0478FEDC-A13D-48DD-3206-0A3897E48C1F}"/>
                </a:ext>
              </a:extLst>
            </p:cNvPr>
            <p:cNvSpPr>
              <a:spLocks/>
            </p:cNvSpPr>
            <p:nvPr/>
          </p:nvSpPr>
          <p:spPr bwMode="auto">
            <a:xfrm>
              <a:off x="3787" y="2107"/>
              <a:ext cx="49" cy="43"/>
            </a:xfrm>
            <a:custGeom>
              <a:avLst/>
              <a:gdLst>
                <a:gd name="T0" fmla="*/ 765 w 803"/>
                <a:gd name="T1" fmla="*/ 160 h 715"/>
                <a:gd name="T2" fmla="*/ 773 w 803"/>
                <a:gd name="T3" fmla="*/ 40 h 715"/>
                <a:gd name="T4" fmla="*/ 653 w 803"/>
                <a:gd name="T5" fmla="*/ 30 h 715"/>
                <a:gd name="T6" fmla="*/ 39 w 803"/>
                <a:gd name="T7" fmla="*/ 555 h 715"/>
                <a:gd name="T8" fmla="*/ 31 w 803"/>
                <a:gd name="T9" fmla="*/ 674 h 715"/>
                <a:gd name="T10" fmla="*/ 150 w 803"/>
                <a:gd name="T11" fmla="*/ 685 h 715"/>
                <a:gd name="T12" fmla="*/ 765 w 803"/>
                <a:gd name="T13" fmla="*/ 160 h 715"/>
              </a:gdLst>
              <a:ahLst/>
              <a:cxnLst>
                <a:cxn ang="0">
                  <a:pos x="T0" y="T1"/>
                </a:cxn>
                <a:cxn ang="0">
                  <a:pos x="T2" y="T3"/>
                </a:cxn>
                <a:cxn ang="0">
                  <a:pos x="T4" y="T5"/>
                </a:cxn>
                <a:cxn ang="0">
                  <a:pos x="T6" y="T7"/>
                </a:cxn>
                <a:cxn ang="0">
                  <a:pos x="T8" y="T9"/>
                </a:cxn>
                <a:cxn ang="0">
                  <a:pos x="T10" y="T11"/>
                </a:cxn>
                <a:cxn ang="0">
                  <a:pos x="T12" y="T13"/>
                </a:cxn>
              </a:cxnLst>
              <a:rect l="0" t="0" r="r" b="b"/>
              <a:pathLst>
                <a:path w="803" h="715">
                  <a:moveTo>
                    <a:pt x="765" y="160"/>
                  </a:moveTo>
                  <a:cubicBezTo>
                    <a:pt x="800" y="130"/>
                    <a:pt x="803" y="76"/>
                    <a:pt x="773" y="40"/>
                  </a:cubicBezTo>
                  <a:cubicBezTo>
                    <a:pt x="742" y="4"/>
                    <a:pt x="688" y="0"/>
                    <a:pt x="653" y="30"/>
                  </a:cubicBezTo>
                  <a:cubicBezTo>
                    <a:pt x="39" y="555"/>
                    <a:pt x="39" y="555"/>
                    <a:pt x="39" y="555"/>
                  </a:cubicBezTo>
                  <a:cubicBezTo>
                    <a:pt x="4" y="585"/>
                    <a:pt x="0" y="638"/>
                    <a:pt x="31" y="674"/>
                  </a:cubicBezTo>
                  <a:cubicBezTo>
                    <a:pt x="61" y="710"/>
                    <a:pt x="115" y="715"/>
                    <a:pt x="150" y="685"/>
                  </a:cubicBezTo>
                  <a:lnTo>
                    <a:pt x="765" y="1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8" name="Freeform 19">
              <a:extLst>
                <a:ext uri="{FF2B5EF4-FFF2-40B4-BE49-F238E27FC236}">
                  <a16:creationId xmlns:a16="http://schemas.microsoft.com/office/drawing/2014/main" id="{05692308-7623-10F8-0AD1-FC194CD11874}"/>
                </a:ext>
              </a:extLst>
            </p:cNvPr>
            <p:cNvSpPr>
              <a:spLocks/>
            </p:cNvSpPr>
            <p:nvPr/>
          </p:nvSpPr>
          <p:spPr bwMode="auto">
            <a:xfrm>
              <a:off x="3724" y="2032"/>
              <a:ext cx="48" cy="43"/>
            </a:xfrm>
            <a:custGeom>
              <a:avLst/>
              <a:gdLst>
                <a:gd name="T0" fmla="*/ 653 w 804"/>
                <a:gd name="T1" fmla="*/ 30 h 715"/>
                <a:gd name="T2" fmla="*/ 39 w 804"/>
                <a:gd name="T3" fmla="*/ 555 h 715"/>
                <a:gd name="T4" fmla="*/ 31 w 804"/>
                <a:gd name="T5" fmla="*/ 675 h 715"/>
                <a:gd name="T6" fmla="*/ 150 w 804"/>
                <a:gd name="T7" fmla="*/ 685 h 715"/>
                <a:gd name="T8" fmla="*/ 765 w 804"/>
                <a:gd name="T9" fmla="*/ 160 h 715"/>
                <a:gd name="T10" fmla="*/ 773 w 804"/>
                <a:gd name="T11" fmla="*/ 41 h 715"/>
                <a:gd name="T12" fmla="*/ 653 w 804"/>
                <a:gd name="T13" fmla="*/ 30 h 715"/>
              </a:gdLst>
              <a:ahLst/>
              <a:cxnLst>
                <a:cxn ang="0">
                  <a:pos x="T0" y="T1"/>
                </a:cxn>
                <a:cxn ang="0">
                  <a:pos x="T2" y="T3"/>
                </a:cxn>
                <a:cxn ang="0">
                  <a:pos x="T4" y="T5"/>
                </a:cxn>
                <a:cxn ang="0">
                  <a:pos x="T6" y="T7"/>
                </a:cxn>
                <a:cxn ang="0">
                  <a:pos x="T8" y="T9"/>
                </a:cxn>
                <a:cxn ang="0">
                  <a:pos x="T10" y="T11"/>
                </a:cxn>
                <a:cxn ang="0">
                  <a:pos x="T12" y="T13"/>
                </a:cxn>
              </a:cxnLst>
              <a:rect l="0" t="0" r="r" b="b"/>
              <a:pathLst>
                <a:path w="804" h="715">
                  <a:moveTo>
                    <a:pt x="653" y="30"/>
                  </a:moveTo>
                  <a:cubicBezTo>
                    <a:pt x="39" y="555"/>
                    <a:pt x="39" y="555"/>
                    <a:pt x="39" y="555"/>
                  </a:cubicBezTo>
                  <a:cubicBezTo>
                    <a:pt x="4" y="585"/>
                    <a:pt x="0" y="639"/>
                    <a:pt x="31" y="675"/>
                  </a:cubicBezTo>
                  <a:cubicBezTo>
                    <a:pt x="62" y="711"/>
                    <a:pt x="115" y="715"/>
                    <a:pt x="150" y="685"/>
                  </a:cubicBezTo>
                  <a:cubicBezTo>
                    <a:pt x="765" y="160"/>
                    <a:pt x="765" y="160"/>
                    <a:pt x="765" y="160"/>
                  </a:cubicBezTo>
                  <a:cubicBezTo>
                    <a:pt x="800" y="130"/>
                    <a:pt x="804" y="77"/>
                    <a:pt x="773" y="41"/>
                  </a:cubicBezTo>
                  <a:cubicBezTo>
                    <a:pt x="742" y="5"/>
                    <a:pt x="688" y="0"/>
                    <a:pt x="653" y="3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9" name="Freeform 20">
              <a:extLst>
                <a:ext uri="{FF2B5EF4-FFF2-40B4-BE49-F238E27FC236}">
                  <a16:creationId xmlns:a16="http://schemas.microsoft.com/office/drawing/2014/main" id="{D2E3FB74-2C9A-B456-C2EA-B1F5CAE8EEAC}"/>
                </a:ext>
              </a:extLst>
            </p:cNvPr>
            <p:cNvSpPr>
              <a:spLocks/>
            </p:cNvSpPr>
            <p:nvPr/>
          </p:nvSpPr>
          <p:spPr bwMode="auto">
            <a:xfrm>
              <a:off x="3693" y="2000"/>
              <a:ext cx="75" cy="66"/>
            </a:xfrm>
            <a:custGeom>
              <a:avLst/>
              <a:gdLst>
                <a:gd name="T0" fmla="*/ 1054 w 1244"/>
                <a:gd name="T1" fmla="*/ 38 h 1098"/>
                <a:gd name="T2" fmla="*/ 49 w 1244"/>
                <a:gd name="T3" fmla="*/ 896 h 1098"/>
                <a:gd name="T4" fmla="*/ 39 w 1244"/>
                <a:gd name="T5" fmla="*/ 1047 h 1098"/>
                <a:gd name="T6" fmla="*/ 189 w 1244"/>
                <a:gd name="T7" fmla="*/ 1059 h 1098"/>
                <a:gd name="T8" fmla="*/ 1194 w 1244"/>
                <a:gd name="T9" fmla="*/ 202 h 1098"/>
                <a:gd name="T10" fmla="*/ 1205 w 1244"/>
                <a:gd name="T11" fmla="*/ 51 h 1098"/>
                <a:gd name="T12" fmla="*/ 1054 w 1244"/>
                <a:gd name="T13" fmla="*/ 38 h 1098"/>
              </a:gdLst>
              <a:ahLst/>
              <a:cxnLst>
                <a:cxn ang="0">
                  <a:pos x="T0" y="T1"/>
                </a:cxn>
                <a:cxn ang="0">
                  <a:pos x="T2" y="T3"/>
                </a:cxn>
                <a:cxn ang="0">
                  <a:pos x="T4" y="T5"/>
                </a:cxn>
                <a:cxn ang="0">
                  <a:pos x="T6" y="T7"/>
                </a:cxn>
                <a:cxn ang="0">
                  <a:pos x="T8" y="T9"/>
                </a:cxn>
                <a:cxn ang="0">
                  <a:pos x="T10" y="T11"/>
                </a:cxn>
                <a:cxn ang="0">
                  <a:pos x="T12" y="T13"/>
                </a:cxn>
              </a:cxnLst>
              <a:rect l="0" t="0" r="r" b="b"/>
              <a:pathLst>
                <a:path w="1244" h="1098">
                  <a:moveTo>
                    <a:pt x="1054" y="38"/>
                  </a:moveTo>
                  <a:cubicBezTo>
                    <a:pt x="49" y="896"/>
                    <a:pt x="49" y="896"/>
                    <a:pt x="49" y="896"/>
                  </a:cubicBezTo>
                  <a:cubicBezTo>
                    <a:pt x="5" y="934"/>
                    <a:pt x="0" y="1002"/>
                    <a:pt x="39" y="1047"/>
                  </a:cubicBezTo>
                  <a:cubicBezTo>
                    <a:pt x="77" y="1092"/>
                    <a:pt x="145" y="1098"/>
                    <a:pt x="189" y="1059"/>
                  </a:cubicBezTo>
                  <a:cubicBezTo>
                    <a:pt x="1194" y="202"/>
                    <a:pt x="1194" y="202"/>
                    <a:pt x="1194" y="202"/>
                  </a:cubicBezTo>
                  <a:cubicBezTo>
                    <a:pt x="1238" y="164"/>
                    <a:pt x="1244" y="96"/>
                    <a:pt x="1205" y="51"/>
                  </a:cubicBezTo>
                  <a:cubicBezTo>
                    <a:pt x="1166" y="6"/>
                    <a:pt x="1098" y="0"/>
                    <a:pt x="105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0" name="Freeform 21">
              <a:extLst>
                <a:ext uri="{FF2B5EF4-FFF2-40B4-BE49-F238E27FC236}">
                  <a16:creationId xmlns:a16="http://schemas.microsoft.com/office/drawing/2014/main" id="{4BB9F37E-651E-CA10-415A-0AB139239494}"/>
                </a:ext>
              </a:extLst>
            </p:cNvPr>
            <p:cNvSpPr>
              <a:spLocks/>
            </p:cNvSpPr>
            <p:nvPr/>
          </p:nvSpPr>
          <p:spPr bwMode="auto">
            <a:xfrm>
              <a:off x="3593" y="1879"/>
              <a:ext cx="48" cy="43"/>
            </a:xfrm>
            <a:custGeom>
              <a:avLst/>
              <a:gdLst>
                <a:gd name="T0" fmla="*/ 39 w 801"/>
                <a:gd name="T1" fmla="*/ 555 h 710"/>
                <a:gd name="T2" fmla="*/ 29 w 801"/>
                <a:gd name="T3" fmla="*/ 672 h 710"/>
                <a:gd name="T4" fmla="*/ 146 w 801"/>
                <a:gd name="T5" fmla="*/ 680 h 710"/>
                <a:gd name="T6" fmla="*/ 761 w 801"/>
                <a:gd name="T7" fmla="*/ 155 h 710"/>
                <a:gd name="T8" fmla="*/ 771 w 801"/>
                <a:gd name="T9" fmla="*/ 38 h 710"/>
                <a:gd name="T10" fmla="*/ 654 w 801"/>
                <a:gd name="T11" fmla="*/ 30 h 710"/>
                <a:gd name="T12" fmla="*/ 39 w 801"/>
                <a:gd name="T13" fmla="*/ 555 h 710"/>
              </a:gdLst>
              <a:ahLst/>
              <a:cxnLst>
                <a:cxn ang="0">
                  <a:pos x="T0" y="T1"/>
                </a:cxn>
                <a:cxn ang="0">
                  <a:pos x="T2" y="T3"/>
                </a:cxn>
                <a:cxn ang="0">
                  <a:pos x="T4" y="T5"/>
                </a:cxn>
                <a:cxn ang="0">
                  <a:pos x="T6" y="T7"/>
                </a:cxn>
                <a:cxn ang="0">
                  <a:pos x="T8" y="T9"/>
                </a:cxn>
                <a:cxn ang="0">
                  <a:pos x="T10" y="T11"/>
                </a:cxn>
                <a:cxn ang="0">
                  <a:pos x="T12" y="T13"/>
                </a:cxn>
              </a:cxnLst>
              <a:rect l="0" t="0" r="r" b="b"/>
              <a:pathLst>
                <a:path w="801" h="710">
                  <a:moveTo>
                    <a:pt x="39" y="555"/>
                  </a:moveTo>
                  <a:cubicBezTo>
                    <a:pt x="4" y="585"/>
                    <a:pt x="0" y="638"/>
                    <a:pt x="29" y="672"/>
                  </a:cubicBezTo>
                  <a:cubicBezTo>
                    <a:pt x="58" y="707"/>
                    <a:pt x="111" y="710"/>
                    <a:pt x="146" y="680"/>
                  </a:cubicBezTo>
                  <a:cubicBezTo>
                    <a:pt x="761" y="155"/>
                    <a:pt x="761" y="155"/>
                    <a:pt x="761" y="155"/>
                  </a:cubicBezTo>
                  <a:cubicBezTo>
                    <a:pt x="796" y="125"/>
                    <a:pt x="801" y="73"/>
                    <a:pt x="771" y="38"/>
                  </a:cubicBezTo>
                  <a:cubicBezTo>
                    <a:pt x="742" y="4"/>
                    <a:pt x="689" y="0"/>
                    <a:pt x="654" y="30"/>
                  </a:cubicBezTo>
                  <a:lnTo>
                    <a:pt x="39" y="5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1" name="Freeform 22">
              <a:extLst>
                <a:ext uri="{FF2B5EF4-FFF2-40B4-BE49-F238E27FC236}">
                  <a16:creationId xmlns:a16="http://schemas.microsoft.com/office/drawing/2014/main" id="{2D0EDB5F-72D6-EDC9-8EEE-F949528F8DB5}"/>
                </a:ext>
              </a:extLst>
            </p:cNvPr>
            <p:cNvSpPr>
              <a:spLocks/>
            </p:cNvSpPr>
            <p:nvPr/>
          </p:nvSpPr>
          <p:spPr bwMode="auto">
            <a:xfrm>
              <a:off x="3563" y="1848"/>
              <a:ext cx="74" cy="66"/>
            </a:xfrm>
            <a:custGeom>
              <a:avLst/>
              <a:gdLst>
                <a:gd name="T0" fmla="*/ 190 w 1244"/>
                <a:gd name="T1" fmla="*/ 1059 h 1098"/>
                <a:gd name="T2" fmla="*/ 1194 w 1244"/>
                <a:gd name="T3" fmla="*/ 202 h 1098"/>
                <a:gd name="T4" fmla="*/ 1205 w 1244"/>
                <a:gd name="T5" fmla="*/ 51 h 1098"/>
                <a:gd name="T6" fmla="*/ 1054 w 1244"/>
                <a:gd name="T7" fmla="*/ 38 h 1098"/>
                <a:gd name="T8" fmla="*/ 50 w 1244"/>
                <a:gd name="T9" fmla="*/ 896 h 1098"/>
                <a:gd name="T10" fmla="*/ 39 w 1244"/>
                <a:gd name="T11" fmla="*/ 1047 h 1098"/>
                <a:gd name="T12" fmla="*/ 190 w 1244"/>
                <a:gd name="T13" fmla="*/ 1059 h 1098"/>
              </a:gdLst>
              <a:ahLst/>
              <a:cxnLst>
                <a:cxn ang="0">
                  <a:pos x="T0" y="T1"/>
                </a:cxn>
                <a:cxn ang="0">
                  <a:pos x="T2" y="T3"/>
                </a:cxn>
                <a:cxn ang="0">
                  <a:pos x="T4" y="T5"/>
                </a:cxn>
                <a:cxn ang="0">
                  <a:pos x="T6" y="T7"/>
                </a:cxn>
                <a:cxn ang="0">
                  <a:pos x="T8" y="T9"/>
                </a:cxn>
                <a:cxn ang="0">
                  <a:pos x="T10" y="T11"/>
                </a:cxn>
                <a:cxn ang="0">
                  <a:pos x="T12" y="T13"/>
                </a:cxn>
              </a:cxnLst>
              <a:rect l="0" t="0" r="r" b="b"/>
              <a:pathLst>
                <a:path w="1244" h="1098">
                  <a:moveTo>
                    <a:pt x="190" y="1059"/>
                  </a:moveTo>
                  <a:cubicBezTo>
                    <a:pt x="1194" y="202"/>
                    <a:pt x="1194" y="202"/>
                    <a:pt x="1194" y="202"/>
                  </a:cubicBezTo>
                  <a:cubicBezTo>
                    <a:pt x="1239" y="164"/>
                    <a:pt x="1244" y="96"/>
                    <a:pt x="1205" y="51"/>
                  </a:cubicBezTo>
                  <a:cubicBezTo>
                    <a:pt x="1167" y="6"/>
                    <a:pt x="1099" y="0"/>
                    <a:pt x="1054" y="38"/>
                  </a:cubicBezTo>
                  <a:cubicBezTo>
                    <a:pt x="50" y="896"/>
                    <a:pt x="50" y="896"/>
                    <a:pt x="50" y="896"/>
                  </a:cubicBezTo>
                  <a:cubicBezTo>
                    <a:pt x="5" y="934"/>
                    <a:pt x="0" y="1002"/>
                    <a:pt x="39" y="1047"/>
                  </a:cubicBezTo>
                  <a:cubicBezTo>
                    <a:pt x="77" y="1092"/>
                    <a:pt x="145" y="1098"/>
                    <a:pt x="190" y="105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2" name="Freeform 23">
              <a:extLst>
                <a:ext uri="{FF2B5EF4-FFF2-40B4-BE49-F238E27FC236}">
                  <a16:creationId xmlns:a16="http://schemas.microsoft.com/office/drawing/2014/main" id="{A689881E-84D5-BC01-B684-715417038B6F}"/>
                </a:ext>
              </a:extLst>
            </p:cNvPr>
            <p:cNvSpPr>
              <a:spLocks noEditPoints="1"/>
            </p:cNvSpPr>
            <p:nvPr/>
          </p:nvSpPr>
          <p:spPr bwMode="auto">
            <a:xfrm>
              <a:off x="3779" y="2108"/>
              <a:ext cx="375" cy="401"/>
            </a:xfrm>
            <a:custGeom>
              <a:avLst/>
              <a:gdLst>
                <a:gd name="T0" fmla="*/ 4142 w 6245"/>
                <a:gd name="T1" fmla="*/ 2468 h 6667"/>
                <a:gd name="T2" fmla="*/ 2330 w 6245"/>
                <a:gd name="T3" fmla="*/ 1886 h 6667"/>
                <a:gd name="T4" fmla="*/ 2038 w 6245"/>
                <a:gd name="T5" fmla="*/ 5 h 6667"/>
                <a:gd name="T6" fmla="*/ 2034 w 6245"/>
                <a:gd name="T7" fmla="*/ 0 h 6667"/>
                <a:gd name="T8" fmla="*/ 1734 w 6245"/>
                <a:gd name="T9" fmla="*/ 255 h 6667"/>
                <a:gd name="T10" fmla="*/ 1739 w 6245"/>
                <a:gd name="T11" fmla="*/ 261 h 6667"/>
                <a:gd name="T12" fmla="*/ 1917 w 6245"/>
                <a:gd name="T13" fmla="*/ 1923 h 6667"/>
                <a:gd name="T14" fmla="*/ 305 w 6245"/>
                <a:gd name="T15" fmla="*/ 1487 h 6667"/>
                <a:gd name="T16" fmla="*/ 299 w 6245"/>
                <a:gd name="T17" fmla="*/ 1481 h 6667"/>
                <a:gd name="T18" fmla="*/ 0 w 6245"/>
                <a:gd name="T19" fmla="*/ 1737 h 6667"/>
                <a:gd name="T20" fmla="*/ 5 w 6245"/>
                <a:gd name="T21" fmla="*/ 1743 h 6667"/>
                <a:gd name="T22" fmla="*/ 1817 w 6245"/>
                <a:gd name="T23" fmla="*/ 2324 h 6667"/>
                <a:gd name="T24" fmla="*/ 2108 w 6245"/>
                <a:gd name="T25" fmla="*/ 4205 h 6667"/>
                <a:gd name="T26" fmla="*/ 3921 w 6245"/>
                <a:gd name="T27" fmla="*/ 4787 h 6667"/>
                <a:gd name="T28" fmla="*/ 4211 w 6245"/>
                <a:gd name="T29" fmla="*/ 6667 h 6667"/>
                <a:gd name="T30" fmla="*/ 4511 w 6245"/>
                <a:gd name="T31" fmla="*/ 6412 h 6667"/>
                <a:gd name="T32" fmla="*/ 4334 w 6245"/>
                <a:gd name="T33" fmla="*/ 4751 h 6667"/>
                <a:gd name="T34" fmla="*/ 5946 w 6245"/>
                <a:gd name="T35" fmla="*/ 5186 h 6667"/>
                <a:gd name="T36" fmla="*/ 6245 w 6245"/>
                <a:gd name="T37" fmla="*/ 4930 h 6667"/>
                <a:gd name="T38" fmla="*/ 4433 w 6245"/>
                <a:gd name="T39" fmla="*/ 4349 h 6667"/>
                <a:gd name="T40" fmla="*/ 4142 w 6245"/>
                <a:gd name="T41" fmla="*/ 2468 h 6667"/>
                <a:gd name="T42" fmla="*/ 4020 w 6245"/>
                <a:gd name="T43" fmla="*/ 4383 h 6667"/>
                <a:gd name="T44" fmla="*/ 2407 w 6245"/>
                <a:gd name="T45" fmla="*/ 3949 h 6667"/>
                <a:gd name="T46" fmla="*/ 2230 w 6245"/>
                <a:gd name="T47" fmla="*/ 2289 h 6667"/>
                <a:gd name="T48" fmla="*/ 3842 w 6245"/>
                <a:gd name="T49" fmla="*/ 2723 h 6667"/>
                <a:gd name="T50" fmla="*/ 4020 w 6245"/>
                <a:gd name="T51" fmla="*/ 4383 h 6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5" h="6667">
                  <a:moveTo>
                    <a:pt x="4142" y="2468"/>
                  </a:moveTo>
                  <a:cubicBezTo>
                    <a:pt x="3626" y="1864"/>
                    <a:pt x="2957" y="1841"/>
                    <a:pt x="2330" y="1886"/>
                  </a:cubicBezTo>
                  <a:cubicBezTo>
                    <a:pt x="2473" y="1274"/>
                    <a:pt x="2555" y="610"/>
                    <a:pt x="2038" y="5"/>
                  </a:cubicBezTo>
                  <a:cubicBezTo>
                    <a:pt x="2037" y="3"/>
                    <a:pt x="2035" y="1"/>
                    <a:pt x="2034" y="0"/>
                  </a:cubicBezTo>
                  <a:cubicBezTo>
                    <a:pt x="1734" y="255"/>
                    <a:pt x="1734" y="255"/>
                    <a:pt x="1734" y="255"/>
                  </a:cubicBezTo>
                  <a:cubicBezTo>
                    <a:pt x="1736" y="257"/>
                    <a:pt x="1737" y="259"/>
                    <a:pt x="1739" y="261"/>
                  </a:cubicBezTo>
                  <a:cubicBezTo>
                    <a:pt x="2169" y="764"/>
                    <a:pt x="2070" y="1304"/>
                    <a:pt x="1917" y="1923"/>
                  </a:cubicBezTo>
                  <a:cubicBezTo>
                    <a:pt x="1282" y="1976"/>
                    <a:pt x="734" y="1989"/>
                    <a:pt x="305" y="1487"/>
                  </a:cubicBezTo>
                  <a:cubicBezTo>
                    <a:pt x="303" y="1485"/>
                    <a:pt x="301" y="1483"/>
                    <a:pt x="299" y="1481"/>
                  </a:cubicBezTo>
                  <a:cubicBezTo>
                    <a:pt x="0" y="1737"/>
                    <a:pt x="0" y="1737"/>
                    <a:pt x="0" y="1737"/>
                  </a:cubicBezTo>
                  <a:cubicBezTo>
                    <a:pt x="1" y="1739"/>
                    <a:pt x="4" y="1741"/>
                    <a:pt x="5" y="1743"/>
                  </a:cubicBezTo>
                  <a:cubicBezTo>
                    <a:pt x="521" y="2347"/>
                    <a:pt x="1190" y="2370"/>
                    <a:pt x="1817" y="2324"/>
                  </a:cubicBezTo>
                  <a:cubicBezTo>
                    <a:pt x="1674" y="2936"/>
                    <a:pt x="1592" y="3601"/>
                    <a:pt x="2108" y="4205"/>
                  </a:cubicBezTo>
                  <a:cubicBezTo>
                    <a:pt x="2624" y="4809"/>
                    <a:pt x="3294" y="4833"/>
                    <a:pt x="3921" y="4787"/>
                  </a:cubicBezTo>
                  <a:cubicBezTo>
                    <a:pt x="3777" y="5399"/>
                    <a:pt x="3696" y="6064"/>
                    <a:pt x="4211" y="6667"/>
                  </a:cubicBezTo>
                  <a:cubicBezTo>
                    <a:pt x="4511" y="6412"/>
                    <a:pt x="4511" y="6412"/>
                    <a:pt x="4511" y="6412"/>
                  </a:cubicBezTo>
                  <a:cubicBezTo>
                    <a:pt x="4082" y="5910"/>
                    <a:pt x="4180" y="5369"/>
                    <a:pt x="4334" y="4751"/>
                  </a:cubicBezTo>
                  <a:cubicBezTo>
                    <a:pt x="4967" y="4696"/>
                    <a:pt x="5517" y="4684"/>
                    <a:pt x="5946" y="5186"/>
                  </a:cubicBezTo>
                  <a:cubicBezTo>
                    <a:pt x="6245" y="4930"/>
                    <a:pt x="6245" y="4930"/>
                    <a:pt x="6245" y="4930"/>
                  </a:cubicBezTo>
                  <a:cubicBezTo>
                    <a:pt x="5729" y="4326"/>
                    <a:pt x="5060" y="4303"/>
                    <a:pt x="4433" y="4349"/>
                  </a:cubicBezTo>
                  <a:cubicBezTo>
                    <a:pt x="4576" y="3736"/>
                    <a:pt x="4658" y="3071"/>
                    <a:pt x="4142" y="2468"/>
                  </a:cubicBezTo>
                  <a:close/>
                  <a:moveTo>
                    <a:pt x="4020" y="4383"/>
                  </a:moveTo>
                  <a:cubicBezTo>
                    <a:pt x="3386" y="4439"/>
                    <a:pt x="2836" y="4451"/>
                    <a:pt x="2407" y="3949"/>
                  </a:cubicBezTo>
                  <a:cubicBezTo>
                    <a:pt x="1979" y="3447"/>
                    <a:pt x="2077" y="2907"/>
                    <a:pt x="2230" y="2289"/>
                  </a:cubicBezTo>
                  <a:cubicBezTo>
                    <a:pt x="2865" y="2234"/>
                    <a:pt x="3414" y="2221"/>
                    <a:pt x="3842" y="2723"/>
                  </a:cubicBezTo>
                  <a:cubicBezTo>
                    <a:pt x="4271" y="3225"/>
                    <a:pt x="4173" y="3766"/>
                    <a:pt x="4020" y="43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3" name="Freeform 24">
              <a:extLst>
                <a:ext uri="{FF2B5EF4-FFF2-40B4-BE49-F238E27FC236}">
                  <a16:creationId xmlns:a16="http://schemas.microsoft.com/office/drawing/2014/main" id="{E6EE3A97-107C-A8E0-2544-8E345E819DAF}"/>
                </a:ext>
              </a:extLst>
            </p:cNvPr>
            <p:cNvSpPr>
              <a:spLocks/>
            </p:cNvSpPr>
            <p:nvPr/>
          </p:nvSpPr>
          <p:spPr bwMode="auto">
            <a:xfrm>
              <a:off x="3924" y="2272"/>
              <a:ext cx="85" cy="75"/>
            </a:xfrm>
            <a:custGeom>
              <a:avLst/>
              <a:gdLst>
                <a:gd name="T0" fmla="*/ 1218 w 1425"/>
                <a:gd name="T1" fmla="*/ 41 h 1256"/>
                <a:gd name="T2" fmla="*/ 53 w 1425"/>
                <a:gd name="T3" fmla="*/ 1037 h 1256"/>
                <a:gd name="T4" fmla="*/ 42 w 1425"/>
                <a:gd name="T5" fmla="*/ 1200 h 1256"/>
                <a:gd name="T6" fmla="*/ 205 w 1425"/>
                <a:gd name="T7" fmla="*/ 1215 h 1256"/>
                <a:gd name="T8" fmla="*/ 1371 w 1425"/>
                <a:gd name="T9" fmla="*/ 219 h 1256"/>
                <a:gd name="T10" fmla="*/ 1382 w 1425"/>
                <a:gd name="T11" fmla="*/ 56 h 1256"/>
                <a:gd name="T12" fmla="*/ 1218 w 1425"/>
                <a:gd name="T13" fmla="*/ 41 h 1256"/>
              </a:gdLst>
              <a:ahLst/>
              <a:cxnLst>
                <a:cxn ang="0">
                  <a:pos x="T0" y="T1"/>
                </a:cxn>
                <a:cxn ang="0">
                  <a:pos x="T2" y="T3"/>
                </a:cxn>
                <a:cxn ang="0">
                  <a:pos x="T4" y="T5"/>
                </a:cxn>
                <a:cxn ang="0">
                  <a:pos x="T6" y="T7"/>
                </a:cxn>
                <a:cxn ang="0">
                  <a:pos x="T8" y="T9"/>
                </a:cxn>
                <a:cxn ang="0">
                  <a:pos x="T10" y="T11"/>
                </a:cxn>
                <a:cxn ang="0">
                  <a:pos x="T12" y="T13"/>
                </a:cxn>
              </a:cxnLst>
              <a:rect l="0" t="0" r="r" b="b"/>
              <a:pathLst>
                <a:path w="1425" h="1256">
                  <a:moveTo>
                    <a:pt x="1218" y="41"/>
                  </a:moveTo>
                  <a:cubicBezTo>
                    <a:pt x="53" y="1037"/>
                    <a:pt x="53" y="1037"/>
                    <a:pt x="53" y="1037"/>
                  </a:cubicBezTo>
                  <a:cubicBezTo>
                    <a:pt x="4" y="1078"/>
                    <a:pt x="0" y="1151"/>
                    <a:pt x="42" y="1200"/>
                  </a:cubicBezTo>
                  <a:cubicBezTo>
                    <a:pt x="85" y="1250"/>
                    <a:pt x="157" y="1256"/>
                    <a:pt x="205" y="1215"/>
                  </a:cubicBezTo>
                  <a:cubicBezTo>
                    <a:pt x="1371" y="219"/>
                    <a:pt x="1371" y="219"/>
                    <a:pt x="1371" y="219"/>
                  </a:cubicBezTo>
                  <a:cubicBezTo>
                    <a:pt x="1419" y="178"/>
                    <a:pt x="1425" y="105"/>
                    <a:pt x="1382" y="56"/>
                  </a:cubicBezTo>
                  <a:cubicBezTo>
                    <a:pt x="1340" y="6"/>
                    <a:pt x="1267" y="0"/>
                    <a:pt x="1218" y="41"/>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4" name="Freeform 25">
              <a:extLst>
                <a:ext uri="{FF2B5EF4-FFF2-40B4-BE49-F238E27FC236}">
                  <a16:creationId xmlns:a16="http://schemas.microsoft.com/office/drawing/2014/main" id="{D756A59F-B792-38DC-0246-534010AF61B7}"/>
                </a:ext>
              </a:extLst>
            </p:cNvPr>
            <p:cNvSpPr>
              <a:spLocks/>
            </p:cNvSpPr>
            <p:nvPr/>
          </p:nvSpPr>
          <p:spPr bwMode="auto">
            <a:xfrm>
              <a:off x="3912" y="2256"/>
              <a:ext cx="75" cy="66"/>
            </a:xfrm>
            <a:custGeom>
              <a:avLst/>
              <a:gdLst>
                <a:gd name="T0" fmla="*/ 190 w 1244"/>
                <a:gd name="T1" fmla="*/ 1059 h 1097"/>
                <a:gd name="T2" fmla="*/ 1194 w 1244"/>
                <a:gd name="T3" fmla="*/ 202 h 1097"/>
                <a:gd name="T4" fmla="*/ 1206 w 1244"/>
                <a:gd name="T5" fmla="*/ 51 h 1097"/>
                <a:gd name="T6" fmla="*/ 1054 w 1244"/>
                <a:gd name="T7" fmla="*/ 38 h 1097"/>
                <a:gd name="T8" fmla="*/ 50 w 1244"/>
                <a:gd name="T9" fmla="*/ 895 h 1097"/>
                <a:gd name="T10" fmla="*/ 39 w 1244"/>
                <a:gd name="T11" fmla="*/ 1047 h 1097"/>
                <a:gd name="T12" fmla="*/ 190 w 1244"/>
                <a:gd name="T13" fmla="*/ 1059 h 1097"/>
              </a:gdLst>
              <a:ahLst/>
              <a:cxnLst>
                <a:cxn ang="0">
                  <a:pos x="T0" y="T1"/>
                </a:cxn>
                <a:cxn ang="0">
                  <a:pos x="T2" y="T3"/>
                </a:cxn>
                <a:cxn ang="0">
                  <a:pos x="T4" y="T5"/>
                </a:cxn>
                <a:cxn ang="0">
                  <a:pos x="T6" y="T7"/>
                </a:cxn>
                <a:cxn ang="0">
                  <a:pos x="T8" y="T9"/>
                </a:cxn>
                <a:cxn ang="0">
                  <a:pos x="T10" y="T11"/>
                </a:cxn>
                <a:cxn ang="0">
                  <a:pos x="T12" y="T13"/>
                </a:cxn>
              </a:cxnLst>
              <a:rect l="0" t="0" r="r" b="b"/>
              <a:pathLst>
                <a:path w="1244" h="1097">
                  <a:moveTo>
                    <a:pt x="190" y="1059"/>
                  </a:moveTo>
                  <a:cubicBezTo>
                    <a:pt x="1194" y="202"/>
                    <a:pt x="1194" y="202"/>
                    <a:pt x="1194" y="202"/>
                  </a:cubicBezTo>
                  <a:cubicBezTo>
                    <a:pt x="1239" y="164"/>
                    <a:pt x="1244" y="96"/>
                    <a:pt x="1206" y="51"/>
                  </a:cubicBezTo>
                  <a:cubicBezTo>
                    <a:pt x="1167" y="6"/>
                    <a:pt x="1099" y="0"/>
                    <a:pt x="1054" y="38"/>
                  </a:cubicBezTo>
                  <a:cubicBezTo>
                    <a:pt x="50" y="895"/>
                    <a:pt x="50" y="895"/>
                    <a:pt x="50" y="895"/>
                  </a:cubicBezTo>
                  <a:cubicBezTo>
                    <a:pt x="5" y="933"/>
                    <a:pt x="0" y="1002"/>
                    <a:pt x="39" y="1047"/>
                  </a:cubicBezTo>
                  <a:cubicBezTo>
                    <a:pt x="78" y="1092"/>
                    <a:pt x="145" y="1097"/>
                    <a:pt x="190" y="105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5" name="Freeform 26">
              <a:extLst>
                <a:ext uri="{FF2B5EF4-FFF2-40B4-BE49-F238E27FC236}">
                  <a16:creationId xmlns:a16="http://schemas.microsoft.com/office/drawing/2014/main" id="{A637D8F3-1CAF-A3EC-9E70-367C164476F0}"/>
                </a:ext>
              </a:extLst>
            </p:cNvPr>
            <p:cNvSpPr>
              <a:spLocks/>
            </p:cNvSpPr>
            <p:nvPr/>
          </p:nvSpPr>
          <p:spPr bwMode="auto">
            <a:xfrm>
              <a:off x="3908" y="2248"/>
              <a:ext cx="48" cy="43"/>
            </a:xfrm>
            <a:custGeom>
              <a:avLst/>
              <a:gdLst>
                <a:gd name="T0" fmla="*/ 150 w 804"/>
                <a:gd name="T1" fmla="*/ 685 h 715"/>
                <a:gd name="T2" fmla="*/ 765 w 804"/>
                <a:gd name="T3" fmla="*/ 160 h 715"/>
                <a:gd name="T4" fmla="*/ 773 w 804"/>
                <a:gd name="T5" fmla="*/ 41 h 715"/>
                <a:gd name="T6" fmla="*/ 654 w 804"/>
                <a:gd name="T7" fmla="*/ 30 h 715"/>
                <a:gd name="T8" fmla="*/ 39 w 804"/>
                <a:gd name="T9" fmla="*/ 555 h 715"/>
                <a:gd name="T10" fmla="*/ 31 w 804"/>
                <a:gd name="T11" fmla="*/ 675 h 715"/>
                <a:gd name="T12" fmla="*/ 150 w 804"/>
                <a:gd name="T13" fmla="*/ 685 h 715"/>
              </a:gdLst>
              <a:ahLst/>
              <a:cxnLst>
                <a:cxn ang="0">
                  <a:pos x="T0" y="T1"/>
                </a:cxn>
                <a:cxn ang="0">
                  <a:pos x="T2" y="T3"/>
                </a:cxn>
                <a:cxn ang="0">
                  <a:pos x="T4" y="T5"/>
                </a:cxn>
                <a:cxn ang="0">
                  <a:pos x="T6" y="T7"/>
                </a:cxn>
                <a:cxn ang="0">
                  <a:pos x="T8" y="T9"/>
                </a:cxn>
                <a:cxn ang="0">
                  <a:pos x="T10" y="T11"/>
                </a:cxn>
                <a:cxn ang="0">
                  <a:pos x="T12" y="T13"/>
                </a:cxn>
              </a:cxnLst>
              <a:rect l="0" t="0" r="r" b="b"/>
              <a:pathLst>
                <a:path w="804" h="715">
                  <a:moveTo>
                    <a:pt x="150" y="685"/>
                  </a:moveTo>
                  <a:cubicBezTo>
                    <a:pt x="765" y="160"/>
                    <a:pt x="765" y="160"/>
                    <a:pt x="765" y="160"/>
                  </a:cubicBezTo>
                  <a:cubicBezTo>
                    <a:pt x="800" y="130"/>
                    <a:pt x="804" y="77"/>
                    <a:pt x="773" y="41"/>
                  </a:cubicBezTo>
                  <a:cubicBezTo>
                    <a:pt x="743" y="5"/>
                    <a:pt x="689" y="0"/>
                    <a:pt x="654" y="30"/>
                  </a:cubicBezTo>
                  <a:cubicBezTo>
                    <a:pt x="39" y="555"/>
                    <a:pt x="39" y="555"/>
                    <a:pt x="39" y="555"/>
                  </a:cubicBezTo>
                  <a:cubicBezTo>
                    <a:pt x="4" y="585"/>
                    <a:pt x="0" y="639"/>
                    <a:pt x="31" y="675"/>
                  </a:cubicBezTo>
                  <a:cubicBezTo>
                    <a:pt x="62" y="711"/>
                    <a:pt x="115" y="715"/>
                    <a:pt x="150" y="685"/>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6" name="Freeform 27">
              <a:extLst>
                <a:ext uri="{FF2B5EF4-FFF2-40B4-BE49-F238E27FC236}">
                  <a16:creationId xmlns:a16="http://schemas.microsoft.com/office/drawing/2014/main" id="{16DEBF6C-B070-F06C-2CAF-F7423D834949}"/>
                </a:ext>
              </a:extLst>
            </p:cNvPr>
            <p:cNvSpPr>
              <a:spLocks/>
            </p:cNvSpPr>
            <p:nvPr/>
          </p:nvSpPr>
          <p:spPr bwMode="auto">
            <a:xfrm>
              <a:off x="4044" y="2412"/>
              <a:ext cx="75" cy="66"/>
            </a:xfrm>
            <a:custGeom>
              <a:avLst/>
              <a:gdLst>
                <a:gd name="T0" fmla="*/ 1054 w 1243"/>
                <a:gd name="T1" fmla="*/ 38 h 1098"/>
                <a:gd name="T2" fmla="*/ 49 w 1243"/>
                <a:gd name="T3" fmla="*/ 896 h 1098"/>
                <a:gd name="T4" fmla="*/ 38 w 1243"/>
                <a:gd name="T5" fmla="*/ 1047 h 1098"/>
                <a:gd name="T6" fmla="*/ 189 w 1243"/>
                <a:gd name="T7" fmla="*/ 1060 h 1098"/>
                <a:gd name="T8" fmla="*/ 1194 w 1243"/>
                <a:gd name="T9" fmla="*/ 202 h 1098"/>
                <a:gd name="T10" fmla="*/ 1205 w 1243"/>
                <a:gd name="T11" fmla="*/ 51 h 1098"/>
                <a:gd name="T12" fmla="*/ 1054 w 1243"/>
                <a:gd name="T13" fmla="*/ 38 h 1098"/>
              </a:gdLst>
              <a:ahLst/>
              <a:cxnLst>
                <a:cxn ang="0">
                  <a:pos x="T0" y="T1"/>
                </a:cxn>
                <a:cxn ang="0">
                  <a:pos x="T2" y="T3"/>
                </a:cxn>
                <a:cxn ang="0">
                  <a:pos x="T4" y="T5"/>
                </a:cxn>
                <a:cxn ang="0">
                  <a:pos x="T6" y="T7"/>
                </a:cxn>
                <a:cxn ang="0">
                  <a:pos x="T8" y="T9"/>
                </a:cxn>
                <a:cxn ang="0">
                  <a:pos x="T10" y="T11"/>
                </a:cxn>
                <a:cxn ang="0">
                  <a:pos x="T12" y="T13"/>
                </a:cxn>
              </a:cxnLst>
              <a:rect l="0" t="0" r="r" b="b"/>
              <a:pathLst>
                <a:path w="1243" h="1098">
                  <a:moveTo>
                    <a:pt x="1054" y="38"/>
                  </a:moveTo>
                  <a:cubicBezTo>
                    <a:pt x="49" y="896"/>
                    <a:pt x="49" y="896"/>
                    <a:pt x="49" y="896"/>
                  </a:cubicBezTo>
                  <a:cubicBezTo>
                    <a:pt x="5" y="934"/>
                    <a:pt x="0" y="1002"/>
                    <a:pt x="38" y="1047"/>
                  </a:cubicBezTo>
                  <a:cubicBezTo>
                    <a:pt x="77" y="1092"/>
                    <a:pt x="145" y="1098"/>
                    <a:pt x="189" y="1060"/>
                  </a:cubicBezTo>
                  <a:cubicBezTo>
                    <a:pt x="1194" y="202"/>
                    <a:pt x="1194" y="202"/>
                    <a:pt x="1194" y="202"/>
                  </a:cubicBezTo>
                  <a:cubicBezTo>
                    <a:pt x="1238" y="164"/>
                    <a:pt x="1243" y="96"/>
                    <a:pt x="1205" y="51"/>
                  </a:cubicBezTo>
                  <a:cubicBezTo>
                    <a:pt x="1166" y="6"/>
                    <a:pt x="1098" y="0"/>
                    <a:pt x="1054"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7" name="Freeform 28">
              <a:extLst>
                <a:ext uri="{FF2B5EF4-FFF2-40B4-BE49-F238E27FC236}">
                  <a16:creationId xmlns:a16="http://schemas.microsoft.com/office/drawing/2014/main" id="{83955670-576D-96C7-AFB9-B5F7C4B4A7A0}"/>
                </a:ext>
              </a:extLst>
            </p:cNvPr>
            <p:cNvSpPr>
              <a:spLocks/>
            </p:cNvSpPr>
            <p:nvPr/>
          </p:nvSpPr>
          <p:spPr bwMode="auto">
            <a:xfrm>
              <a:off x="4040" y="2403"/>
              <a:ext cx="49" cy="43"/>
            </a:xfrm>
            <a:custGeom>
              <a:avLst/>
              <a:gdLst>
                <a:gd name="T0" fmla="*/ 764 w 803"/>
                <a:gd name="T1" fmla="*/ 160 h 715"/>
                <a:gd name="T2" fmla="*/ 772 w 803"/>
                <a:gd name="T3" fmla="*/ 41 h 715"/>
                <a:gd name="T4" fmla="*/ 653 w 803"/>
                <a:gd name="T5" fmla="*/ 30 h 715"/>
                <a:gd name="T6" fmla="*/ 38 w 803"/>
                <a:gd name="T7" fmla="*/ 555 h 715"/>
                <a:gd name="T8" fmla="*/ 30 w 803"/>
                <a:gd name="T9" fmla="*/ 675 h 715"/>
                <a:gd name="T10" fmla="*/ 150 w 803"/>
                <a:gd name="T11" fmla="*/ 686 h 715"/>
                <a:gd name="T12" fmla="*/ 764 w 803"/>
                <a:gd name="T13" fmla="*/ 160 h 715"/>
              </a:gdLst>
              <a:ahLst/>
              <a:cxnLst>
                <a:cxn ang="0">
                  <a:pos x="T0" y="T1"/>
                </a:cxn>
                <a:cxn ang="0">
                  <a:pos x="T2" y="T3"/>
                </a:cxn>
                <a:cxn ang="0">
                  <a:pos x="T4" y="T5"/>
                </a:cxn>
                <a:cxn ang="0">
                  <a:pos x="T6" y="T7"/>
                </a:cxn>
                <a:cxn ang="0">
                  <a:pos x="T8" y="T9"/>
                </a:cxn>
                <a:cxn ang="0">
                  <a:pos x="T10" y="T11"/>
                </a:cxn>
                <a:cxn ang="0">
                  <a:pos x="T12" y="T13"/>
                </a:cxn>
              </a:cxnLst>
              <a:rect l="0" t="0" r="r" b="b"/>
              <a:pathLst>
                <a:path w="803" h="715">
                  <a:moveTo>
                    <a:pt x="764" y="160"/>
                  </a:moveTo>
                  <a:cubicBezTo>
                    <a:pt x="799" y="131"/>
                    <a:pt x="803" y="77"/>
                    <a:pt x="772" y="41"/>
                  </a:cubicBezTo>
                  <a:cubicBezTo>
                    <a:pt x="742" y="5"/>
                    <a:pt x="688" y="0"/>
                    <a:pt x="653" y="30"/>
                  </a:cubicBezTo>
                  <a:cubicBezTo>
                    <a:pt x="38" y="555"/>
                    <a:pt x="38" y="555"/>
                    <a:pt x="38" y="555"/>
                  </a:cubicBezTo>
                  <a:cubicBezTo>
                    <a:pt x="3" y="585"/>
                    <a:pt x="0" y="639"/>
                    <a:pt x="30" y="675"/>
                  </a:cubicBezTo>
                  <a:cubicBezTo>
                    <a:pt x="61" y="711"/>
                    <a:pt x="115" y="715"/>
                    <a:pt x="150" y="686"/>
                  </a:cubicBezTo>
                  <a:lnTo>
                    <a:pt x="764" y="1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8" name="Freeform 29">
              <a:extLst>
                <a:ext uri="{FF2B5EF4-FFF2-40B4-BE49-F238E27FC236}">
                  <a16:creationId xmlns:a16="http://schemas.microsoft.com/office/drawing/2014/main" id="{C25B350D-2D6A-018F-D673-D376FC80A64B}"/>
                </a:ext>
              </a:extLst>
            </p:cNvPr>
            <p:cNvSpPr>
              <a:spLocks/>
            </p:cNvSpPr>
            <p:nvPr/>
          </p:nvSpPr>
          <p:spPr bwMode="auto">
            <a:xfrm>
              <a:off x="3977" y="2328"/>
              <a:ext cx="48" cy="43"/>
            </a:xfrm>
            <a:custGeom>
              <a:avLst/>
              <a:gdLst>
                <a:gd name="T0" fmla="*/ 653 w 804"/>
                <a:gd name="T1" fmla="*/ 30 h 715"/>
                <a:gd name="T2" fmla="*/ 38 w 804"/>
                <a:gd name="T3" fmla="*/ 555 h 715"/>
                <a:gd name="T4" fmla="*/ 31 w 804"/>
                <a:gd name="T5" fmla="*/ 675 h 715"/>
                <a:gd name="T6" fmla="*/ 149 w 804"/>
                <a:gd name="T7" fmla="*/ 685 h 715"/>
                <a:gd name="T8" fmla="*/ 764 w 804"/>
                <a:gd name="T9" fmla="*/ 160 h 715"/>
                <a:gd name="T10" fmla="*/ 773 w 804"/>
                <a:gd name="T11" fmla="*/ 41 h 715"/>
                <a:gd name="T12" fmla="*/ 653 w 804"/>
                <a:gd name="T13" fmla="*/ 30 h 715"/>
              </a:gdLst>
              <a:ahLst/>
              <a:cxnLst>
                <a:cxn ang="0">
                  <a:pos x="T0" y="T1"/>
                </a:cxn>
                <a:cxn ang="0">
                  <a:pos x="T2" y="T3"/>
                </a:cxn>
                <a:cxn ang="0">
                  <a:pos x="T4" y="T5"/>
                </a:cxn>
                <a:cxn ang="0">
                  <a:pos x="T6" y="T7"/>
                </a:cxn>
                <a:cxn ang="0">
                  <a:pos x="T8" y="T9"/>
                </a:cxn>
                <a:cxn ang="0">
                  <a:pos x="T10" y="T11"/>
                </a:cxn>
                <a:cxn ang="0">
                  <a:pos x="T12" y="T13"/>
                </a:cxn>
              </a:cxnLst>
              <a:rect l="0" t="0" r="r" b="b"/>
              <a:pathLst>
                <a:path w="804" h="715">
                  <a:moveTo>
                    <a:pt x="653" y="30"/>
                  </a:moveTo>
                  <a:cubicBezTo>
                    <a:pt x="38" y="555"/>
                    <a:pt x="38" y="555"/>
                    <a:pt x="38" y="555"/>
                  </a:cubicBezTo>
                  <a:cubicBezTo>
                    <a:pt x="3" y="585"/>
                    <a:pt x="0" y="639"/>
                    <a:pt x="31" y="675"/>
                  </a:cubicBezTo>
                  <a:cubicBezTo>
                    <a:pt x="61" y="711"/>
                    <a:pt x="114" y="715"/>
                    <a:pt x="149" y="685"/>
                  </a:cubicBezTo>
                  <a:cubicBezTo>
                    <a:pt x="764" y="160"/>
                    <a:pt x="764" y="160"/>
                    <a:pt x="764" y="160"/>
                  </a:cubicBezTo>
                  <a:cubicBezTo>
                    <a:pt x="799" y="130"/>
                    <a:pt x="804" y="77"/>
                    <a:pt x="773" y="41"/>
                  </a:cubicBezTo>
                  <a:cubicBezTo>
                    <a:pt x="742" y="5"/>
                    <a:pt x="688" y="0"/>
                    <a:pt x="653" y="3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9" name="Freeform 30">
              <a:extLst>
                <a:ext uri="{FF2B5EF4-FFF2-40B4-BE49-F238E27FC236}">
                  <a16:creationId xmlns:a16="http://schemas.microsoft.com/office/drawing/2014/main" id="{BA59ED53-61F7-FD66-E1C7-5AACCA99EC56}"/>
                </a:ext>
              </a:extLst>
            </p:cNvPr>
            <p:cNvSpPr>
              <a:spLocks/>
            </p:cNvSpPr>
            <p:nvPr/>
          </p:nvSpPr>
          <p:spPr bwMode="auto">
            <a:xfrm>
              <a:off x="3946" y="2297"/>
              <a:ext cx="75" cy="65"/>
            </a:xfrm>
            <a:custGeom>
              <a:avLst/>
              <a:gdLst>
                <a:gd name="T0" fmla="*/ 1053 w 1243"/>
                <a:gd name="T1" fmla="*/ 38 h 1097"/>
                <a:gd name="T2" fmla="*/ 49 w 1243"/>
                <a:gd name="T3" fmla="*/ 895 h 1097"/>
                <a:gd name="T4" fmla="*/ 38 w 1243"/>
                <a:gd name="T5" fmla="*/ 1047 h 1097"/>
                <a:gd name="T6" fmla="*/ 189 w 1243"/>
                <a:gd name="T7" fmla="*/ 1059 h 1097"/>
                <a:gd name="T8" fmla="*/ 1193 w 1243"/>
                <a:gd name="T9" fmla="*/ 202 h 1097"/>
                <a:gd name="T10" fmla="*/ 1205 w 1243"/>
                <a:gd name="T11" fmla="*/ 51 h 1097"/>
                <a:gd name="T12" fmla="*/ 1053 w 1243"/>
                <a:gd name="T13" fmla="*/ 38 h 1097"/>
              </a:gdLst>
              <a:ahLst/>
              <a:cxnLst>
                <a:cxn ang="0">
                  <a:pos x="T0" y="T1"/>
                </a:cxn>
                <a:cxn ang="0">
                  <a:pos x="T2" y="T3"/>
                </a:cxn>
                <a:cxn ang="0">
                  <a:pos x="T4" y="T5"/>
                </a:cxn>
                <a:cxn ang="0">
                  <a:pos x="T6" y="T7"/>
                </a:cxn>
                <a:cxn ang="0">
                  <a:pos x="T8" y="T9"/>
                </a:cxn>
                <a:cxn ang="0">
                  <a:pos x="T10" y="T11"/>
                </a:cxn>
                <a:cxn ang="0">
                  <a:pos x="T12" y="T13"/>
                </a:cxn>
              </a:cxnLst>
              <a:rect l="0" t="0" r="r" b="b"/>
              <a:pathLst>
                <a:path w="1243" h="1097">
                  <a:moveTo>
                    <a:pt x="1053" y="38"/>
                  </a:moveTo>
                  <a:cubicBezTo>
                    <a:pt x="49" y="895"/>
                    <a:pt x="49" y="895"/>
                    <a:pt x="49" y="895"/>
                  </a:cubicBezTo>
                  <a:cubicBezTo>
                    <a:pt x="5" y="933"/>
                    <a:pt x="0" y="1002"/>
                    <a:pt x="38" y="1047"/>
                  </a:cubicBezTo>
                  <a:cubicBezTo>
                    <a:pt x="77" y="1092"/>
                    <a:pt x="144" y="1097"/>
                    <a:pt x="189" y="1059"/>
                  </a:cubicBezTo>
                  <a:cubicBezTo>
                    <a:pt x="1193" y="202"/>
                    <a:pt x="1193" y="202"/>
                    <a:pt x="1193" y="202"/>
                  </a:cubicBezTo>
                  <a:cubicBezTo>
                    <a:pt x="1238" y="163"/>
                    <a:pt x="1243" y="96"/>
                    <a:pt x="1205" y="51"/>
                  </a:cubicBezTo>
                  <a:cubicBezTo>
                    <a:pt x="1166" y="6"/>
                    <a:pt x="1098" y="0"/>
                    <a:pt x="1053" y="3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0" name="Freeform 31">
              <a:extLst>
                <a:ext uri="{FF2B5EF4-FFF2-40B4-BE49-F238E27FC236}">
                  <a16:creationId xmlns:a16="http://schemas.microsoft.com/office/drawing/2014/main" id="{D90ED4BB-774C-20E7-6A0B-D3C7D6BC1F28}"/>
                </a:ext>
              </a:extLst>
            </p:cNvPr>
            <p:cNvSpPr>
              <a:spLocks/>
            </p:cNvSpPr>
            <p:nvPr/>
          </p:nvSpPr>
          <p:spPr bwMode="auto">
            <a:xfrm>
              <a:off x="3846" y="2176"/>
              <a:ext cx="48" cy="42"/>
            </a:xfrm>
            <a:custGeom>
              <a:avLst/>
              <a:gdLst>
                <a:gd name="T0" fmla="*/ 40 w 801"/>
                <a:gd name="T1" fmla="*/ 555 h 710"/>
                <a:gd name="T2" fmla="*/ 30 w 801"/>
                <a:gd name="T3" fmla="*/ 672 h 710"/>
                <a:gd name="T4" fmla="*/ 147 w 801"/>
                <a:gd name="T5" fmla="*/ 680 h 710"/>
                <a:gd name="T6" fmla="*/ 762 w 801"/>
                <a:gd name="T7" fmla="*/ 155 h 710"/>
                <a:gd name="T8" fmla="*/ 772 w 801"/>
                <a:gd name="T9" fmla="*/ 38 h 710"/>
                <a:gd name="T10" fmla="*/ 655 w 801"/>
                <a:gd name="T11" fmla="*/ 30 h 710"/>
                <a:gd name="T12" fmla="*/ 40 w 801"/>
                <a:gd name="T13" fmla="*/ 555 h 710"/>
              </a:gdLst>
              <a:ahLst/>
              <a:cxnLst>
                <a:cxn ang="0">
                  <a:pos x="T0" y="T1"/>
                </a:cxn>
                <a:cxn ang="0">
                  <a:pos x="T2" y="T3"/>
                </a:cxn>
                <a:cxn ang="0">
                  <a:pos x="T4" y="T5"/>
                </a:cxn>
                <a:cxn ang="0">
                  <a:pos x="T6" y="T7"/>
                </a:cxn>
                <a:cxn ang="0">
                  <a:pos x="T8" y="T9"/>
                </a:cxn>
                <a:cxn ang="0">
                  <a:pos x="T10" y="T11"/>
                </a:cxn>
                <a:cxn ang="0">
                  <a:pos x="T12" y="T13"/>
                </a:cxn>
              </a:cxnLst>
              <a:rect l="0" t="0" r="r" b="b"/>
              <a:pathLst>
                <a:path w="801" h="710">
                  <a:moveTo>
                    <a:pt x="40" y="555"/>
                  </a:moveTo>
                  <a:cubicBezTo>
                    <a:pt x="5" y="585"/>
                    <a:pt x="0" y="638"/>
                    <a:pt x="30" y="672"/>
                  </a:cubicBezTo>
                  <a:cubicBezTo>
                    <a:pt x="59" y="706"/>
                    <a:pt x="112" y="710"/>
                    <a:pt x="147" y="680"/>
                  </a:cubicBezTo>
                  <a:cubicBezTo>
                    <a:pt x="762" y="155"/>
                    <a:pt x="762" y="155"/>
                    <a:pt x="762" y="155"/>
                  </a:cubicBezTo>
                  <a:cubicBezTo>
                    <a:pt x="797" y="125"/>
                    <a:pt x="801" y="72"/>
                    <a:pt x="772" y="38"/>
                  </a:cubicBezTo>
                  <a:cubicBezTo>
                    <a:pt x="742" y="4"/>
                    <a:pt x="690" y="0"/>
                    <a:pt x="655" y="30"/>
                  </a:cubicBezTo>
                  <a:lnTo>
                    <a:pt x="40" y="5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1" name="Freeform 32">
              <a:extLst>
                <a:ext uri="{FF2B5EF4-FFF2-40B4-BE49-F238E27FC236}">
                  <a16:creationId xmlns:a16="http://schemas.microsoft.com/office/drawing/2014/main" id="{5D3E6842-6199-1AC0-DAB7-29AA0E09EF84}"/>
                </a:ext>
              </a:extLst>
            </p:cNvPr>
            <p:cNvSpPr>
              <a:spLocks/>
            </p:cNvSpPr>
            <p:nvPr/>
          </p:nvSpPr>
          <p:spPr bwMode="auto">
            <a:xfrm>
              <a:off x="3816" y="2144"/>
              <a:ext cx="74" cy="66"/>
            </a:xfrm>
            <a:custGeom>
              <a:avLst/>
              <a:gdLst>
                <a:gd name="T0" fmla="*/ 190 w 1243"/>
                <a:gd name="T1" fmla="*/ 1059 h 1097"/>
                <a:gd name="T2" fmla="*/ 1194 w 1243"/>
                <a:gd name="T3" fmla="*/ 202 h 1097"/>
                <a:gd name="T4" fmla="*/ 1205 w 1243"/>
                <a:gd name="T5" fmla="*/ 50 h 1097"/>
                <a:gd name="T6" fmla="*/ 1054 w 1243"/>
                <a:gd name="T7" fmla="*/ 38 h 1097"/>
                <a:gd name="T8" fmla="*/ 50 w 1243"/>
                <a:gd name="T9" fmla="*/ 895 h 1097"/>
                <a:gd name="T10" fmla="*/ 39 w 1243"/>
                <a:gd name="T11" fmla="*/ 1047 h 1097"/>
                <a:gd name="T12" fmla="*/ 190 w 1243"/>
                <a:gd name="T13" fmla="*/ 1059 h 1097"/>
              </a:gdLst>
              <a:ahLst/>
              <a:cxnLst>
                <a:cxn ang="0">
                  <a:pos x="T0" y="T1"/>
                </a:cxn>
                <a:cxn ang="0">
                  <a:pos x="T2" y="T3"/>
                </a:cxn>
                <a:cxn ang="0">
                  <a:pos x="T4" y="T5"/>
                </a:cxn>
                <a:cxn ang="0">
                  <a:pos x="T6" y="T7"/>
                </a:cxn>
                <a:cxn ang="0">
                  <a:pos x="T8" y="T9"/>
                </a:cxn>
                <a:cxn ang="0">
                  <a:pos x="T10" y="T11"/>
                </a:cxn>
                <a:cxn ang="0">
                  <a:pos x="T12" y="T13"/>
                </a:cxn>
              </a:cxnLst>
              <a:rect l="0" t="0" r="r" b="b"/>
              <a:pathLst>
                <a:path w="1243" h="1097">
                  <a:moveTo>
                    <a:pt x="190" y="1059"/>
                  </a:moveTo>
                  <a:cubicBezTo>
                    <a:pt x="1194" y="202"/>
                    <a:pt x="1194" y="202"/>
                    <a:pt x="1194" y="202"/>
                  </a:cubicBezTo>
                  <a:cubicBezTo>
                    <a:pt x="1238" y="163"/>
                    <a:pt x="1243" y="95"/>
                    <a:pt x="1205" y="50"/>
                  </a:cubicBezTo>
                  <a:cubicBezTo>
                    <a:pt x="1166" y="5"/>
                    <a:pt x="1098" y="0"/>
                    <a:pt x="1054" y="38"/>
                  </a:cubicBezTo>
                  <a:cubicBezTo>
                    <a:pt x="50" y="895"/>
                    <a:pt x="50" y="895"/>
                    <a:pt x="50" y="895"/>
                  </a:cubicBezTo>
                  <a:cubicBezTo>
                    <a:pt x="5" y="933"/>
                    <a:pt x="0" y="1002"/>
                    <a:pt x="39" y="1047"/>
                  </a:cubicBezTo>
                  <a:cubicBezTo>
                    <a:pt x="77" y="1092"/>
                    <a:pt x="145" y="1097"/>
                    <a:pt x="190" y="1059"/>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2" name="Group 41">
            <a:extLst>
              <a:ext uri="{FF2B5EF4-FFF2-40B4-BE49-F238E27FC236}">
                <a16:creationId xmlns:a16="http://schemas.microsoft.com/office/drawing/2014/main" id="{6B8CD9D2-B883-F90D-5A22-62027AF2AB06}"/>
              </a:ext>
            </a:extLst>
          </p:cNvPr>
          <p:cNvGrpSpPr>
            <a:grpSpLocks noChangeAspect="1"/>
          </p:cNvGrpSpPr>
          <p:nvPr/>
        </p:nvGrpSpPr>
        <p:grpSpPr>
          <a:xfrm rot="18959622">
            <a:off x="5205259" y="1870643"/>
            <a:ext cx="477983" cy="493600"/>
            <a:chOff x="2781300" y="3327401"/>
            <a:chExt cx="468313" cy="465138"/>
          </a:xfrm>
          <a:solidFill>
            <a:schemeClr val="bg1"/>
          </a:solidFill>
        </p:grpSpPr>
        <p:sp>
          <p:nvSpPr>
            <p:cNvPr id="43" name="Freeform 72">
              <a:extLst>
                <a:ext uri="{FF2B5EF4-FFF2-40B4-BE49-F238E27FC236}">
                  <a16:creationId xmlns:a16="http://schemas.microsoft.com/office/drawing/2014/main" id="{33DD8F0D-4CFD-62F6-50FF-52DF07754A64}"/>
                </a:ext>
              </a:extLst>
            </p:cNvPr>
            <p:cNvSpPr>
              <a:spLocks/>
            </p:cNvSpPr>
            <p:nvPr/>
          </p:nvSpPr>
          <p:spPr bwMode="auto">
            <a:xfrm>
              <a:off x="2781300" y="3424238"/>
              <a:ext cx="468313" cy="315913"/>
            </a:xfrm>
            <a:custGeom>
              <a:avLst/>
              <a:gdLst>
                <a:gd name="T0" fmla="*/ 20 w 235"/>
                <a:gd name="T1" fmla="*/ 92 h 158"/>
                <a:gd name="T2" fmla="*/ 26 w 235"/>
                <a:gd name="T3" fmla="*/ 97 h 158"/>
                <a:gd name="T4" fmla="*/ 77 w 235"/>
                <a:gd name="T5" fmla="*/ 149 h 158"/>
                <a:gd name="T6" fmla="*/ 77 w 235"/>
                <a:gd name="T7" fmla="*/ 157 h 158"/>
                <a:gd name="T8" fmla="*/ 70 w 235"/>
                <a:gd name="T9" fmla="*/ 156 h 158"/>
                <a:gd name="T10" fmla="*/ 47 w 235"/>
                <a:gd name="T11" fmla="*/ 132 h 158"/>
                <a:gd name="T12" fmla="*/ 14 w 235"/>
                <a:gd name="T13" fmla="*/ 100 h 158"/>
                <a:gd name="T14" fmla="*/ 12 w 235"/>
                <a:gd name="T15" fmla="*/ 98 h 158"/>
                <a:gd name="T16" fmla="*/ 9 w 235"/>
                <a:gd name="T17" fmla="*/ 101 h 158"/>
                <a:gd name="T18" fmla="*/ 2 w 235"/>
                <a:gd name="T19" fmla="*/ 101 h 158"/>
                <a:gd name="T20" fmla="*/ 3 w 235"/>
                <a:gd name="T21" fmla="*/ 94 h 158"/>
                <a:gd name="T22" fmla="*/ 25 w 235"/>
                <a:gd name="T23" fmla="*/ 79 h 158"/>
                <a:gd name="T24" fmla="*/ 75 w 235"/>
                <a:gd name="T25" fmla="*/ 64 h 158"/>
                <a:gd name="T26" fmla="*/ 152 w 235"/>
                <a:gd name="T27" fmla="*/ 52 h 158"/>
                <a:gd name="T28" fmla="*/ 155 w 235"/>
                <a:gd name="T29" fmla="*/ 52 h 158"/>
                <a:gd name="T30" fmla="*/ 153 w 235"/>
                <a:gd name="T31" fmla="*/ 50 h 158"/>
                <a:gd name="T32" fmla="*/ 153 w 235"/>
                <a:gd name="T33" fmla="*/ 44 h 158"/>
                <a:gd name="T34" fmla="*/ 160 w 235"/>
                <a:gd name="T35" fmla="*/ 43 h 158"/>
                <a:gd name="T36" fmla="*/ 166 w 235"/>
                <a:gd name="T37" fmla="*/ 49 h 158"/>
                <a:gd name="T38" fmla="*/ 169 w 235"/>
                <a:gd name="T39" fmla="*/ 50 h 158"/>
                <a:gd name="T40" fmla="*/ 196 w 235"/>
                <a:gd name="T41" fmla="*/ 46 h 158"/>
                <a:gd name="T42" fmla="*/ 194 w 235"/>
                <a:gd name="T43" fmla="*/ 44 h 158"/>
                <a:gd name="T44" fmla="*/ 161 w 235"/>
                <a:gd name="T45" fmla="*/ 11 h 158"/>
                <a:gd name="T46" fmla="*/ 159 w 235"/>
                <a:gd name="T47" fmla="*/ 2 h 158"/>
                <a:gd name="T48" fmla="*/ 168 w 235"/>
                <a:gd name="T49" fmla="*/ 4 h 158"/>
                <a:gd name="T50" fmla="*/ 205 w 235"/>
                <a:gd name="T51" fmla="*/ 42 h 158"/>
                <a:gd name="T52" fmla="*/ 210 w 235"/>
                <a:gd name="T53" fmla="*/ 43 h 158"/>
                <a:gd name="T54" fmla="*/ 227 w 235"/>
                <a:gd name="T55" fmla="*/ 35 h 158"/>
                <a:gd name="T56" fmla="*/ 234 w 235"/>
                <a:gd name="T57" fmla="*/ 35 h 158"/>
                <a:gd name="T58" fmla="*/ 233 w 235"/>
                <a:gd name="T59" fmla="*/ 42 h 158"/>
                <a:gd name="T60" fmla="*/ 223 w 235"/>
                <a:gd name="T61" fmla="*/ 49 h 158"/>
                <a:gd name="T62" fmla="*/ 194 w 235"/>
                <a:gd name="T63" fmla="*/ 56 h 158"/>
                <a:gd name="T64" fmla="*/ 119 w 235"/>
                <a:gd name="T65" fmla="*/ 67 h 158"/>
                <a:gd name="T66" fmla="*/ 57 w 235"/>
                <a:gd name="T67" fmla="*/ 78 h 158"/>
                <a:gd name="T68" fmla="*/ 55 w 235"/>
                <a:gd name="T69" fmla="*/ 79 h 158"/>
                <a:gd name="T70" fmla="*/ 57 w 235"/>
                <a:gd name="T71" fmla="*/ 81 h 158"/>
                <a:gd name="T72" fmla="*/ 89 w 235"/>
                <a:gd name="T73" fmla="*/ 113 h 158"/>
                <a:gd name="T74" fmla="*/ 91 w 235"/>
                <a:gd name="T75" fmla="*/ 117 h 158"/>
                <a:gd name="T76" fmla="*/ 88 w 235"/>
                <a:gd name="T77" fmla="*/ 122 h 158"/>
                <a:gd name="T78" fmla="*/ 82 w 235"/>
                <a:gd name="T79" fmla="*/ 121 h 158"/>
                <a:gd name="T80" fmla="*/ 66 w 235"/>
                <a:gd name="T81" fmla="*/ 104 h 158"/>
                <a:gd name="T82" fmla="*/ 45 w 235"/>
                <a:gd name="T83" fmla="*/ 84 h 158"/>
                <a:gd name="T84" fmla="*/ 42 w 235"/>
                <a:gd name="T85" fmla="*/ 83 h 158"/>
                <a:gd name="T86" fmla="*/ 20 w 235"/>
                <a:gd name="T87" fmla="*/ 9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158">
                  <a:moveTo>
                    <a:pt x="20" y="92"/>
                  </a:moveTo>
                  <a:cubicBezTo>
                    <a:pt x="23" y="94"/>
                    <a:pt x="24" y="96"/>
                    <a:pt x="26" y="97"/>
                  </a:cubicBezTo>
                  <a:cubicBezTo>
                    <a:pt x="43" y="114"/>
                    <a:pt x="60" y="131"/>
                    <a:pt x="77" y="149"/>
                  </a:cubicBezTo>
                  <a:cubicBezTo>
                    <a:pt x="80" y="151"/>
                    <a:pt x="80" y="154"/>
                    <a:pt x="77" y="157"/>
                  </a:cubicBezTo>
                  <a:cubicBezTo>
                    <a:pt x="75" y="158"/>
                    <a:pt x="72" y="158"/>
                    <a:pt x="70" y="156"/>
                  </a:cubicBezTo>
                  <a:cubicBezTo>
                    <a:pt x="62" y="148"/>
                    <a:pt x="54" y="140"/>
                    <a:pt x="47" y="132"/>
                  </a:cubicBezTo>
                  <a:cubicBezTo>
                    <a:pt x="36" y="121"/>
                    <a:pt x="25" y="111"/>
                    <a:pt x="14" y="100"/>
                  </a:cubicBezTo>
                  <a:cubicBezTo>
                    <a:pt x="14" y="99"/>
                    <a:pt x="13" y="99"/>
                    <a:pt x="12" y="98"/>
                  </a:cubicBezTo>
                  <a:cubicBezTo>
                    <a:pt x="11" y="99"/>
                    <a:pt x="10" y="100"/>
                    <a:pt x="9" y="101"/>
                  </a:cubicBezTo>
                  <a:cubicBezTo>
                    <a:pt x="7" y="103"/>
                    <a:pt x="4" y="103"/>
                    <a:pt x="2" y="101"/>
                  </a:cubicBezTo>
                  <a:cubicBezTo>
                    <a:pt x="0" y="99"/>
                    <a:pt x="0" y="96"/>
                    <a:pt x="3" y="94"/>
                  </a:cubicBezTo>
                  <a:cubicBezTo>
                    <a:pt x="9" y="88"/>
                    <a:pt x="17" y="83"/>
                    <a:pt x="25" y="79"/>
                  </a:cubicBezTo>
                  <a:cubicBezTo>
                    <a:pt x="41" y="72"/>
                    <a:pt x="58" y="68"/>
                    <a:pt x="75" y="64"/>
                  </a:cubicBezTo>
                  <a:cubicBezTo>
                    <a:pt x="100" y="59"/>
                    <a:pt x="126" y="56"/>
                    <a:pt x="152" y="52"/>
                  </a:cubicBezTo>
                  <a:cubicBezTo>
                    <a:pt x="153" y="52"/>
                    <a:pt x="154" y="52"/>
                    <a:pt x="155" y="52"/>
                  </a:cubicBezTo>
                  <a:cubicBezTo>
                    <a:pt x="154" y="51"/>
                    <a:pt x="153" y="51"/>
                    <a:pt x="153" y="50"/>
                  </a:cubicBezTo>
                  <a:cubicBezTo>
                    <a:pt x="151" y="48"/>
                    <a:pt x="151" y="45"/>
                    <a:pt x="153" y="44"/>
                  </a:cubicBezTo>
                  <a:cubicBezTo>
                    <a:pt x="155" y="42"/>
                    <a:pt x="158" y="41"/>
                    <a:pt x="160" y="43"/>
                  </a:cubicBezTo>
                  <a:cubicBezTo>
                    <a:pt x="162" y="45"/>
                    <a:pt x="164" y="47"/>
                    <a:pt x="166" y="49"/>
                  </a:cubicBezTo>
                  <a:cubicBezTo>
                    <a:pt x="167" y="50"/>
                    <a:pt x="168" y="50"/>
                    <a:pt x="169" y="50"/>
                  </a:cubicBezTo>
                  <a:cubicBezTo>
                    <a:pt x="177" y="49"/>
                    <a:pt x="186" y="47"/>
                    <a:pt x="196" y="46"/>
                  </a:cubicBezTo>
                  <a:cubicBezTo>
                    <a:pt x="195" y="45"/>
                    <a:pt x="195" y="45"/>
                    <a:pt x="194" y="44"/>
                  </a:cubicBezTo>
                  <a:cubicBezTo>
                    <a:pt x="183" y="33"/>
                    <a:pt x="172" y="22"/>
                    <a:pt x="161" y="11"/>
                  </a:cubicBezTo>
                  <a:cubicBezTo>
                    <a:pt x="157" y="8"/>
                    <a:pt x="157" y="5"/>
                    <a:pt x="159" y="2"/>
                  </a:cubicBezTo>
                  <a:cubicBezTo>
                    <a:pt x="161" y="0"/>
                    <a:pt x="164" y="1"/>
                    <a:pt x="168" y="4"/>
                  </a:cubicBezTo>
                  <a:cubicBezTo>
                    <a:pt x="180" y="16"/>
                    <a:pt x="193" y="29"/>
                    <a:pt x="205" y="42"/>
                  </a:cubicBezTo>
                  <a:cubicBezTo>
                    <a:pt x="207" y="43"/>
                    <a:pt x="208" y="43"/>
                    <a:pt x="210" y="43"/>
                  </a:cubicBezTo>
                  <a:cubicBezTo>
                    <a:pt x="216" y="41"/>
                    <a:pt x="222" y="39"/>
                    <a:pt x="227" y="35"/>
                  </a:cubicBezTo>
                  <a:cubicBezTo>
                    <a:pt x="229" y="33"/>
                    <a:pt x="232" y="33"/>
                    <a:pt x="234" y="35"/>
                  </a:cubicBezTo>
                  <a:cubicBezTo>
                    <a:pt x="235" y="37"/>
                    <a:pt x="235" y="40"/>
                    <a:pt x="233" y="42"/>
                  </a:cubicBezTo>
                  <a:cubicBezTo>
                    <a:pt x="230" y="45"/>
                    <a:pt x="226" y="47"/>
                    <a:pt x="223" y="49"/>
                  </a:cubicBezTo>
                  <a:cubicBezTo>
                    <a:pt x="213" y="53"/>
                    <a:pt x="204" y="55"/>
                    <a:pt x="194" y="56"/>
                  </a:cubicBezTo>
                  <a:cubicBezTo>
                    <a:pt x="169" y="60"/>
                    <a:pt x="144" y="63"/>
                    <a:pt x="119" y="67"/>
                  </a:cubicBezTo>
                  <a:cubicBezTo>
                    <a:pt x="98" y="70"/>
                    <a:pt x="77" y="73"/>
                    <a:pt x="57" y="78"/>
                  </a:cubicBezTo>
                  <a:cubicBezTo>
                    <a:pt x="56" y="78"/>
                    <a:pt x="56" y="79"/>
                    <a:pt x="55" y="79"/>
                  </a:cubicBezTo>
                  <a:cubicBezTo>
                    <a:pt x="55" y="80"/>
                    <a:pt x="56" y="81"/>
                    <a:pt x="57" y="81"/>
                  </a:cubicBezTo>
                  <a:cubicBezTo>
                    <a:pt x="67" y="92"/>
                    <a:pt x="78" y="102"/>
                    <a:pt x="89" y="113"/>
                  </a:cubicBezTo>
                  <a:cubicBezTo>
                    <a:pt x="89" y="114"/>
                    <a:pt x="90" y="115"/>
                    <a:pt x="91" y="117"/>
                  </a:cubicBezTo>
                  <a:cubicBezTo>
                    <a:pt x="91" y="119"/>
                    <a:pt x="90" y="121"/>
                    <a:pt x="88" y="122"/>
                  </a:cubicBezTo>
                  <a:cubicBezTo>
                    <a:pt x="86" y="123"/>
                    <a:pt x="84" y="122"/>
                    <a:pt x="82" y="121"/>
                  </a:cubicBezTo>
                  <a:cubicBezTo>
                    <a:pt x="77" y="115"/>
                    <a:pt x="71" y="110"/>
                    <a:pt x="66" y="104"/>
                  </a:cubicBezTo>
                  <a:cubicBezTo>
                    <a:pt x="59" y="97"/>
                    <a:pt x="52" y="91"/>
                    <a:pt x="45" y="84"/>
                  </a:cubicBezTo>
                  <a:cubicBezTo>
                    <a:pt x="44" y="83"/>
                    <a:pt x="43" y="82"/>
                    <a:pt x="42" y="83"/>
                  </a:cubicBezTo>
                  <a:cubicBezTo>
                    <a:pt x="35" y="86"/>
                    <a:pt x="28" y="89"/>
                    <a:pt x="2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44" name="Freeform 73">
              <a:extLst>
                <a:ext uri="{FF2B5EF4-FFF2-40B4-BE49-F238E27FC236}">
                  <a16:creationId xmlns:a16="http://schemas.microsoft.com/office/drawing/2014/main" id="{37740418-CFE6-78B0-39FE-0E14493A8AA8}"/>
                </a:ext>
              </a:extLst>
            </p:cNvPr>
            <p:cNvSpPr>
              <a:spLocks/>
            </p:cNvSpPr>
            <p:nvPr/>
          </p:nvSpPr>
          <p:spPr bwMode="auto">
            <a:xfrm>
              <a:off x="3024187" y="3327401"/>
              <a:ext cx="173038" cy="203200"/>
            </a:xfrm>
            <a:custGeom>
              <a:avLst/>
              <a:gdLst>
                <a:gd name="T0" fmla="*/ 15 w 87"/>
                <a:gd name="T1" fmla="*/ 60 h 102"/>
                <a:gd name="T2" fmla="*/ 11 w 87"/>
                <a:gd name="T3" fmla="*/ 88 h 102"/>
                <a:gd name="T4" fmla="*/ 10 w 87"/>
                <a:gd name="T5" fmla="*/ 97 h 102"/>
                <a:gd name="T6" fmla="*/ 4 w 87"/>
                <a:gd name="T7" fmla="*/ 102 h 102"/>
                <a:gd name="T8" fmla="*/ 0 w 87"/>
                <a:gd name="T9" fmla="*/ 96 h 102"/>
                <a:gd name="T10" fmla="*/ 12 w 87"/>
                <a:gd name="T11" fmla="*/ 24 h 102"/>
                <a:gd name="T12" fmla="*/ 17 w 87"/>
                <a:gd name="T13" fmla="*/ 9 h 102"/>
                <a:gd name="T14" fmla="*/ 22 w 87"/>
                <a:gd name="T15" fmla="*/ 2 h 102"/>
                <a:gd name="T16" fmla="*/ 29 w 87"/>
                <a:gd name="T17" fmla="*/ 2 h 102"/>
                <a:gd name="T18" fmla="*/ 29 w 87"/>
                <a:gd name="T19" fmla="*/ 8 h 102"/>
                <a:gd name="T20" fmla="*/ 27 w 87"/>
                <a:gd name="T21" fmla="*/ 11 h 102"/>
                <a:gd name="T22" fmla="*/ 29 w 87"/>
                <a:gd name="T23" fmla="*/ 13 h 102"/>
                <a:gd name="T24" fmla="*/ 84 w 87"/>
                <a:gd name="T25" fmla="*/ 68 h 102"/>
                <a:gd name="T26" fmla="*/ 87 w 87"/>
                <a:gd name="T27" fmla="*/ 71 h 102"/>
                <a:gd name="T28" fmla="*/ 84 w 87"/>
                <a:gd name="T29" fmla="*/ 77 h 102"/>
                <a:gd name="T30" fmla="*/ 78 w 87"/>
                <a:gd name="T31" fmla="*/ 76 h 102"/>
                <a:gd name="T32" fmla="*/ 64 w 87"/>
                <a:gd name="T33" fmla="*/ 61 h 102"/>
                <a:gd name="T34" fmla="*/ 25 w 87"/>
                <a:gd name="T35" fmla="*/ 23 h 102"/>
                <a:gd name="T36" fmla="*/ 23 w 87"/>
                <a:gd name="T37" fmla="*/ 20 h 102"/>
                <a:gd name="T38" fmla="*/ 18 w 87"/>
                <a:gd name="T39" fmla="*/ 39 h 102"/>
                <a:gd name="T40" fmla="*/ 22 w 87"/>
                <a:gd name="T41" fmla="*/ 53 h 102"/>
                <a:gd name="T42" fmla="*/ 49 w 87"/>
                <a:gd name="T43" fmla="*/ 80 h 102"/>
                <a:gd name="T44" fmla="*/ 50 w 87"/>
                <a:gd name="T45" fmla="*/ 81 h 102"/>
                <a:gd name="T46" fmla="*/ 50 w 87"/>
                <a:gd name="T47" fmla="*/ 88 h 102"/>
                <a:gd name="T48" fmla="*/ 43 w 87"/>
                <a:gd name="T49" fmla="*/ 88 h 102"/>
                <a:gd name="T50" fmla="*/ 35 w 87"/>
                <a:gd name="T51" fmla="*/ 80 h 102"/>
                <a:gd name="T52" fmla="*/ 16 w 87"/>
                <a:gd name="T53" fmla="*/ 60 h 102"/>
                <a:gd name="T54" fmla="*/ 15 w 87"/>
                <a:gd name="T55"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02">
                  <a:moveTo>
                    <a:pt x="15" y="60"/>
                  </a:moveTo>
                  <a:cubicBezTo>
                    <a:pt x="13" y="69"/>
                    <a:pt x="12" y="79"/>
                    <a:pt x="11" y="88"/>
                  </a:cubicBezTo>
                  <a:cubicBezTo>
                    <a:pt x="11" y="91"/>
                    <a:pt x="10" y="94"/>
                    <a:pt x="10" y="97"/>
                  </a:cubicBezTo>
                  <a:cubicBezTo>
                    <a:pt x="9" y="100"/>
                    <a:pt x="7" y="102"/>
                    <a:pt x="4" y="102"/>
                  </a:cubicBezTo>
                  <a:cubicBezTo>
                    <a:pt x="1" y="102"/>
                    <a:pt x="0" y="99"/>
                    <a:pt x="0" y="96"/>
                  </a:cubicBezTo>
                  <a:cubicBezTo>
                    <a:pt x="3" y="72"/>
                    <a:pt x="5" y="48"/>
                    <a:pt x="12" y="24"/>
                  </a:cubicBezTo>
                  <a:cubicBezTo>
                    <a:pt x="13" y="19"/>
                    <a:pt x="15" y="14"/>
                    <a:pt x="17" y="9"/>
                  </a:cubicBezTo>
                  <a:cubicBezTo>
                    <a:pt x="18" y="6"/>
                    <a:pt x="20" y="4"/>
                    <a:pt x="22" y="2"/>
                  </a:cubicBezTo>
                  <a:cubicBezTo>
                    <a:pt x="24" y="0"/>
                    <a:pt x="27" y="0"/>
                    <a:pt x="29" y="2"/>
                  </a:cubicBezTo>
                  <a:cubicBezTo>
                    <a:pt x="31" y="3"/>
                    <a:pt x="31" y="6"/>
                    <a:pt x="29" y="8"/>
                  </a:cubicBezTo>
                  <a:cubicBezTo>
                    <a:pt x="29" y="9"/>
                    <a:pt x="28" y="10"/>
                    <a:pt x="27" y="11"/>
                  </a:cubicBezTo>
                  <a:cubicBezTo>
                    <a:pt x="28" y="11"/>
                    <a:pt x="28" y="12"/>
                    <a:pt x="29" y="13"/>
                  </a:cubicBezTo>
                  <a:cubicBezTo>
                    <a:pt x="47" y="31"/>
                    <a:pt x="66" y="50"/>
                    <a:pt x="84" y="68"/>
                  </a:cubicBezTo>
                  <a:cubicBezTo>
                    <a:pt x="85" y="69"/>
                    <a:pt x="86" y="70"/>
                    <a:pt x="87" y="71"/>
                  </a:cubicBezTo>
                  <a:cubicBezTo>
                    <a:pt x="87" y="74"/>
                    <a:pt x="86" y="76"/>
                    <a:pt x="84" y="77"/>
                  </a:cubicBezTo>
                  <a:cubicBezTo>
                    <a:pt x="82" y="78"/>
                    <a:pt x="80" y="77"/>
                    <a:pt x="78" y="76"/>
                  </a:cubicBezTo>
                  <a:cubicBezTo>
                    <a:pt x="73" y="71"/>
                    <a:pt x="69" y="66"/>
                    <a:pt x="64" y="61"/>
                  </a:cubicBezTo>
                  <a:cubicBezTo>
                    <a:pt x="51" y="48"/>
                    <a:pt x="38" y="35"/>
                    <a:pt x="25" y="23"/>
                  </a:cubicBezTo>
                  <a:cubicBezTo>
                    <a:pt x="24" y="22"/>
                    <a:pt x="24" y="21"/>
                    <a:pt x="23" y="20"/>
                  </a:cubicBezTo>
                  <a:cubicBezTo>
                    <a:pt x="21" y="27"/>
                    <a:pt x="20" y="33"/>
                    <a:pt x="18" y="39"/>
                  </a:cubicBezTo>
                  <a:cubicBezTo>
                    <a:pt x="16" y="45"/>
                    <a:pt x="18" y="49"/>
                    <a:pt x="22" y="53"/>
                  </a:cubicBezTo>
                  <a:cubicBezTo>
                    <a:pt x="32" y="62"/>
                    <a:pt x="40" y="71"/>
                    <a:pt x="49" y="80"/>
                  </a:cubicBezTo>
                  <a:cubicBezTo>
                    <a:pt x="49" y="80"/>
                    <a:pt x="50" y="80"/>
                    <a:pt x="50" y="81"/>
                  </a:cubicBezTo>
                  <a:cubicBezTo>
                    <a:pt x="52" y="83"/>
                    <a:pt x="52" y="86"/>
                    <a:pt x="50" y="88"/>
                  </a:cubicBezTo>
                  <a:cubicBezTo>
                    <a:pt x="48" y="89"/>
                    <a:pt x="45" y="90"/>
                    <a:pt x="43" y="88"/>
                  </a:cubicBezTo>
                  <a:cubicBezTo>
                    <a:pt x="40" y="85"/>
                    <a:pt x="38" y="83"/>
                    <a:pt x="35" y="80"/>
                  </a:cubicBezTo>
                  <a:cubicBezTo>
                    <a:pt x="29" y="73"/>
                    <a:pt x="22" y="66"/>
                    <a:pt x="16" y="60"/>
                  </a:cubicBezTo>
                  <a:cubicBezTo>
                    <a:pt x="15" y="60"/>
                    <a:pt x="15" y="60"/>
                    <a:pt x="1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45" name="Freeform 74">
              <a:extLst>
                <a:ext uri="{FF2B5EF4-FFF2-40B4-BE49-F238E27FC236}">
                  <a16:creationId xmlns:a16="http://schemas.microsoft.com/office/drawing/2014/main" id="{A3EBDBBF-B5B3-C64F-DC47-D99135706600}"/>
                </a:ext>
              </a:extLst>
            </p:cNvPr>
            <p:cNvSpPr>
              <a:spLocks/>
            </p:cNvSpPr>
            <p:nvPr/>
          </p:nvSpPr>
          <p:spPr bwMode="auto">
            <a:xfrm>
              <a:off x="2882900" y="3571876"/>
              <a:ext cx="152400" cy="220663"/>
            </a:xfrm>
            <a:custGeom>
              <a:avLst/>
              <a:gdLst>
                <a:gd name="T0" fmla="*/ 50 w 77"/>
                <a:gd name="T1" fmla="*/ 75 h 111"/>
                <a:gd name="T2" fmla="*/ 58 w 77"/>
                <a:gd name="T3" fmla="*/ 51 h 111"/>
                <a:gd name="T4" fmla="*/ 57 w 77"/>
                <a:gd name="T5" fmla="*/ 48 h 111"/>
                <a:gd name="T6" fmla="*/ 38 w 77"/>
                <a:gd name="T7" fmla="*/ 30 h 111"/>
                <a:gd name="T8" fmla="*/ 36 w 77"/>
                <a:gd name="T9" fmla="*/ 25 h 111"/>
                <a:gd name="T10" fmla="*/ 39 w 77"/>
                <a:gd name="T11" fmla="*/ 21 h 111"/>
                <a:gd name="T12" fmla="*/ 45 w 77"/>
                <a:gd name="T13" fmla="*/ 23 h 111"/>
                <a:gd name="T14" fmla="*/ 58 w 77"/>
                <a:gd name="T15" fmla="*/ 36 h 111"/>
                <a:gd name="T16" fmla="*/ 60 w 77"/>
                <a:gd name="T17" fmla="*/ 39 h 111"/>
                <a:gd name="T18" fmla="*/ 61 w 77"/>
                <a:gd name="T19" fmla="*/ 38 h 111"/>
                <a:gd name="T20" fmla="*/ 65 w 77"/>
                <a:gd name="T21" fmla="*/ 18 h 111"/>
                <a:gd name="T22" fmla="*/ 67 w 77"/>
                <a:gd name="T23" fmla="*/ 5 h 111"/>
                <a:gd name="T24" fmla="*/ 72 w 77"/>
                <a:gd name="T25" fmla="*/ 0 h 111"/>
                <a:gd name="T26" fmla="*/ 76 w 77"/>
                <a:gd name="T27" fmla="*/ 6 h 111"/>
                <a:gd name="T28" fmla="*/ 57 w 77"/>
                <a:gd name="T29" fmla="*/ 83 h 111"/>
                <a:gd name="T30" fmla="*/ 41 w 77"/>
                <a:gd name="T31" fmla="*/ 109 h 111"/>
                <a:gd name="T32" fmla="*/ 38 w 77"/>
                <a:gd name="T33" fmla="*/ 111 h 111"/>
                <a:gd name="T34" fmla="*/ 33 w 77"/>
                <a:gd name="T35" fmla="*/ 109 h 111"/>
                <a:gd name="T36" fmla="*/ 34 w 77"/>
                <a:gd name="T37" fmla="*/ 102 h 111"/>
                <a:gd name="T38" fmla="*/ 43 w 77"/>
                <a:gd name="T39" fmla="*/ 91 h 111"/>
                <a:gd name="T40" fmla="*/ 41 w 77"/>
                <a:gd name="T41" fmla="*/ 80 h 111"/>
                <a:gd name="T42" fmla="*/ 3 w 77"/>
                <a:gd name="T43" fmla="*/ 42 h 111"/>
                <a:gd name="T44" fmla="*/ 2 w 77"/>
                <a:gd name="T45" fmla="*/ 41 h 111"/>
                <a:gd name="T46" fmla="*/ 2 w 77"/>
                <a:gd name="T47" fmla="*/ 34 h 111"/>
                <a:gd name="T48" fmla="*/ 9 w 77"/>
                <a:gd name="T49" fmla="*/ 34 h 111"/>
                <a:gd name="T50" fmla="*/ 22 w 77"/>
                <a:gd name="T51" fmla="*/ 47 h 111"/>
                <a:gd name="T52" fmla="*/ 48 w 77"/>
                <a:gd name="T53" fmla="*/ 73 h 111"/>
                <a:gd name="T54" fmla="*/ 50 w 77"/>
                <a:gd name="T55"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111">
                  <a:moveTo>
                    <a:pt x="50" y="75"/>
                  </a:moveTo>
                  <a:cubicBezTo>
                    <a:pt x="53" y="67"/>
                    <a:pt x="55" y="59"/>
                    <a:pt x="58" y="51"/>
                  </a:cubicBezTo>
                  <a:cubicBezTo>
                    <a:pt x="58" y="50"/>
                    <a:pt x="57" y="49"/>
                    <a:pt x="57" y="48"/>
                  </a:cubicBezTo>
                  <a:cubicBezTo>
                    <a:pt x="50" y="42"/>
                    <a:pt x="44" y="36"/>
                    <a:pt x="38" y="30"/>
                  </a:cubicBezTo>
                  <a:cubicBezTo>
                    <a:pt x="37" y="29"/>
                    <a:pt x="36" y="27"/>
                    <a:pt x="36" y="25"/>
                  </a:cubicBezTo>
                  <a:cubicBezTo>
                    <a:pt x="36" y="24"/>
                    <a:pt x="38" y="22"/>
                    <a:pt x="39" y="21"/>
                  </a:cubicBezTo>
                  <a:cubicBezTo>
                    <a:pt x="41" y="20"/>
                    <a:pt x="43" y="21"/>
                    <a:pt x="45" y="23"/>
                  </a:cubicBezTo>
                  <a:cubicBezTo>
                    <a:pt x="49" y="27"/>
                    <a:pt x="53" y="31"/>
                    <a:pt x="58" y="36"/>
                  </a:cubicBezTo>
                  <a:cubicBezTo>
                    <a:pt x="59" y="37"/>
                    <a:pt x="59" y="38"/>
                    <a:pt x="60" y="39"/>
                  </a:cubicBezTo>
                  <a:cubicBezTo>
                    <a:pt x="60" y="38"/>
                    <a:pt x="61" y="38"/>
                    <a:pt x="61" y="38"/>
                  </a:cubicBezTo>
                  <a:cubicBezTo>
                    <a:pt x="62" y="31"/>
                    <a:pt x="63" y="25"/>
                    <a:pt x="65" y="18"/>
                  </a:cubicBezTo>
                  <a:cubicBezTo>
                    <a:pt x="65" y="13"/>
                    <a:pt x="66" y="9"/>
                    <a:pt x="67" y="5"/>
                  </a:cubicBezTo>
                  <a:cubicBezTo>
                    <a:pt x="67" y="1"/>
                    <a:pt x="69" y="0"/>
                    <a:pt x="72" y="0"/>
                  </a:cubicBezTo>
                  <a:cubicBezTo>
                    <a:pt x="75" y="1"/>
                    <a:pt x="77" y="3"/>
                    <a:pt x="76" y="6"/>
                  </a:cubicBezTo>
                  <a:cubicBezTo>
                    <a:pt x="72" y="32"/>
                    <a:pt x="68" y="59"/>
                    <a:pt x="57" y="83"/>
                  </a:cubicBezTo>
                  <a:cubicBezTo>
                    <a:pt x="53" y="93"/>
                    <a:pt x="49" y="101"/>
                    <a:pt x="41" y="109"/>
                  </a:cubicBezTo>
                  <a:cubicBezTo>
                    <a:pt x="41" y="110"/>
                    <a:pt x="39" y="110"/>
                    <a:pt x="38" y="111"/>
                  </a:cubicBezTo>
                  <a:cubicBezTo>
                    <a:pt x="36" y="111"/>
                    <a:pt x="34" y="111"/>
                    <a:pt x="33" y="109"/>
                  </a:cubicBezTo>
                  <a:cubicBezTo>
                    <a:pt x="32" y="106"/>
                    <a:pt x="32" y="104"/>
                    <a:pt x="34" y="102"/>
                  </a:cubicBezTo>
                  <a:cubicBezTo>
                    <a:pt x="37" y="99"/>
                    <a:pt x="40" y="95"/>
                    <a:pt x="43" y="91"/>
                  </a:cubicBezTo>
                  <a:cubicBezTo>
                    <a:pt x="46" y="85"/>
                    <a:pt x="46" y="85"/>
                    <a:pt x="41" y="80"/>
                  </a:cubicBezTo>
                  <a:cubicBezTo>
                    <a:pt x="29" y="68"/>
                    <a:pt x="16" y="55"/>
                    <a:pt x="3" y="42"/>
                  </a:cubicBezTo>
                  <a:cubicBezTo>
                    <a:pt x="3" y="42"/>
                    <a:pt x="3" y="42"/>
                    <a:pt x="2" y="41"/>
                  </a:cubicBezTo>
                  <a:cubicBezTo>
                    <a:pt x="0" y="39"/>
                    <a:pt x="0" y="36"/>
                    <a:pt x="2" y="34"/>
                  </a:cubicBezTo>
                  <a:cubicBezTo>
                    <a:pt x="4" y="32"/>
                    <a:pt x="7" y="32"/>
                    <a:pt x="9" y="34"/>
                  </a:cubicBezTo>
                  <a:cubicBezTo>
                    <a:pt x="14" y="39"/>
                    <a:pt x="18" y="43"/>
                    <a:pt x="22" y="47"/>
                  </a:cubicBezTo>
                  <a:cubicBezTo>
                    <a:pt x="31" y="56"/>
                    <a:pt x="40" y="65"/>
                    <a:pt x="48" y="73"/>
                  </a:cubicBezTo>
                  <a:cubicBezTo>
                    <a:pt x="49" y="74"/>
                    <a:pt x="49" y="74"/>
                    <a:pt x="5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46" name="Freeform 75">
              <a:extLst>
                <a:ext uri="{FF2B5EF4-FFF2-40B4-BE49-F238E27FC236}">
                  <a16:creationId xmlns:a16="http://schemas.microsoft.com/office/drawing/2014/main" id="{0C132596-84B1-BE0F-8DB6-E26F34C45443}"/>
                </a:ext>
              </a:extLst>
            </p:cNvPr>
            <p:cNvSpPr>
              <a:spLocks/>
            </p:cNvSpPr>
            <p:nvPr/>
          </p:nvSpPr>
          <p:spPr bwMode="auto">
            <a:xfrm>
              <a:off x="2956300" y="3568955"/>
              <a:ext cx="46038" cy="46038"/>
            </a:xfrm>
            <a:custGeom>
              <a:avLst/>
              <a:gdLst>
                <a:gd name="T0" fmla="*/ 23 w 23"/>
                <a:gd name="T1" fmla="*/ 18 h 23"/>
                <a:gd name="T2" fmla="*/ 20 w 23"/>
                <a:gd name="T3" fmla="*/ 21 h 23"/>
                <a:gd name="T4" fmla="*/ 15 w 23"/>
                <a:gd name="T5" fmla="*/ 21 h 23"/>
                <a:gd name="T6" fmla="*/ 2 w 23"/>
                <a:gd name="T7" fmla="*/ 8 h 23"/>
                <a:gd name="T8" fmla="*/ 2 w 23"/>
                <a:gd name="T9" fmla="*/ 2 h 23"/>
                <a:gd name="T10" fmla="*/ 9 w 23"/>
                <a:gd name="T11" fmla="*/ 2 h 23"/>
                <a:gd name="T12" fmla="*/ 21 w 23"/>
                <a:gd name="T13" fmla="*/ 14 h 23"/>
                <a:gd name="T14" fmla="*/ 23 w 23"/>
                <a:gd name="T15" fmla="*/ 1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3" y="18"/>
                  </a:moveTo>
                  <a:cubicBezTo>
                    <a:pt x="22" y="19"/>
                    <a:pt x="21" y="20"/>
                    <a:pt x="20" y="21"/>
                  </a:cubicBezTo>
                  <a:cubicBezTo>
                    <a:pt x="18" y="23"/>
                    <a:pt x="16" y="22"/>
                    <a:pt x="15" y="21"/>
                  </a:cubicBezTo>
                  <a:cubicBezTo>
                    <a:pt x="10" y="17"/>
                    <a:pt x="6" y="13"/>
                    <a:pt x="2" y="8"/>
                  </a:cubicBezTo>
                  <a:cubicBezTo>
                    <a:pt x="0" y="6"/>
                    <a:pt x="1" y="4"/>
                    <a:pt x="2" y="2"/>
                  </a:cubicBezTo>
                  <a:cubicBezTo>
                    <a:pt x="4" y="0"/>
                    <a:pt x="7" y="0"/>
                    <a:pt x="9" y="2"/>
                  </a:cubicBezTo>
                  <a:cubicBezTo>
                    <a:pt x="13" y="6"/>
                    <a:pt x="17" y="10"/>
                    <a:pt x="21" y="14"/>
                  </a:cubicBezTo>
                  <a:cubicBezTo>
                    <a:pt x="22" y="15"/>
                    <a:pt x="22" y="16"/>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sp>
        <p:nvSpPr>
          <p:cNvPr id="47" name="TextBox 46">
            <a:extLst>
              <a:ext uri="{FF2B5EF4-FFF2-40B4-BE49-F238E27FC236}">
                <a16:creationId xmlns:a16="http://schemas.microsoft.com/office/drawing/2014/main" id="{491F1BF9-656E-38FE-E050-C450028B59B6}"/>
              </a:ext>
            </a:extLst>
          </p:cNvPr>
          <p:cNvSpPr txBox="1"/>
          <p:nvPr/>
        </p:nvSpPr>
        <p:spPr>
          <a:xfrm>
            <a:off x="577656" y="1608127"/>
            <a:ext cx="2801998" cy="369332"/>
          </a:xfrm>
          <a:prstGeom prst="rect">
            <a:avLst/>
          </a:prstGeom>
          <a:noFill/>
        </p:spPr>
        <p:txBody>
          <a:bodyPr wrap="square">
            <a:spAutoFit/>
          </a:bodyPr>
          <a:lstStyle/>
          <a:p>
            <a:r>
              <a:rPr lang="en-US" b="1"/>
              <a:t>Syndromic obesity</a:t>
            </a:r>
            <a:endParaRPr lang="en-CA" b="1"/>
          </a:p>
        </p:txBody>
      </p:sp>
      <p:pic>
        <p:nvPicPr>
          <p:cNvPr id="5" name="Graphic 4" descr="Child with balloon outline">
            <a:extLst>
              <a:ext uri="{FF2B5EF4-FFF2-40B4-BE49-F238E27FC236}">
                <a16:creationId xmlns:a16="http://schemas.microsoft.com/office/drawing/2014/main" id="{42C3923D-14B4-4441-936D-F9B165A37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1178" y="1689341"/>
            <a:ext cx="3324570" cy="3324570"/>
          </a:xfrm>
          <a:prstGeom prst="rect">
            <a:avLst/>
          </a:prstGeom>
        </p:spPr>
      </p:pic>
    </p:spTree>
    <p:extLst>
      <p:ext uri="{BB962C8B-B14F-4D97-AF65-F5344CB8AC3E}">
        <p14:creationId xmlns:p14="http://schemas.microsoft.com/office/powerpoint/2010/main" val="287640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8790-CA50-4916-6A10-35BEB5DED9D0}"/>
              </a:ext>
            </a:extLst>
          </p:cNvPr>
          <p:cNvSpPr>
            <a:spLocks noGrp="1"/>
          </p:cNvSpPr>
          <p:nvPr>
            <p:ph type="title"/>
          </p:nvPr>
        </p:nvSpPr>
        <p:spPr/>
        <p:txBody>
          <a:bodyPr/>
          <a:lstStyle/>
          <a:p>
            <a:r>
              <a:rPr lang="en-CA"/>
              <a:t>Environmental causes of pediatric obesity</a:t>
            </a:r>
          </a:p>
        </p:txBody>
      </p:sp>
      <p:sp>
        <p:nvSpPr>
          <p:cNvPr id="3" name="Text Placeholder 2">
            <a:extLst>
              <a:ext uri="{FF2B5EF4-FFF2-40B4-BE49-F238E27FC236}">
                <a16:creationId xmlns:a16="http://schemas.microsoft.com/office/drawing/2014/main" id="{508DC8B4-1EF5-B860-84D9-C3D5C67FE681}"/>
              </a:ext>
            </a:extLst>
          </p:cNvPr>
          <p:cNvSpPr>
            <a:spLocks noGrp="1"/>
          </p:cNvSpPr>
          <p:nvPr>
            <p:ph type="body" sz="quarter" idx="13"/>
          </p:nvPr>
        </p:nvSpPr>
        <p:spPr>
          <a:xfrm>
            <a:off x="647999" y="6210552"/>
            <a:ext cx="11133616" cy="323447"/>
          </a:xfrm>
        </p:spPr>
        <p:txBody>
          <a:bodyPr/>
          <a:lstStyle/>
          <a:p>
            <a:r>
              <a:rPr lang="en-CA" sz="1000" i="0"/>
              <a:t>1. Kumar S and Kelly AS. Mayo Clin Proc 2017;92:251–65; 2. Rhee KE et al. Int J Pediatrics 2012;2012:463850; 3. </a:t>
            </a:r>
            <a:r>
              <a:rPr lang="en-CA" sz="1000" i="0" err="1"/>
              <a:t>Karnik</a:t>
            </a:r>
            <a:r>
              <a:rPr lang="en-CA" sz="1000" i="0"/>
              <a:t> S and </a:t>
            </a:r>
            <a:r>
              <a:rPr lang="en-CA" sz="1000" i="0" err="1"/>
              <a:t>Kanekar</a:t>
            </a:r>
            <a:r>
              <a:rPr lang="en-CA" sz="1000" i="0"/>
              <a:t> A. Int J </a:t>
            </a:r>
            <a:r>
              <a:rPr lang="en-CA" sz="1000" i="0" err="1"/>
              <a:t>Prev</a:t>
            </a:r>
            <a:r>
              <a:rPr lang="en-CA" sz="1000" i="0"/>
              <a:t> Med 2012;3:1–7; </a:t>
            </a:r>
            <a:br>
              <a:rPr lang="en-CA" sz="1000" i="0"/>
            </a:br>
            <a:r>
              <a:rPr lang="en-CA" sz="1000" i="0"/>
              <a:t>4. Sahoo K et al. J Family Med Prim Care 2015;4:187–92; 5. </a:t>
            </a:r>
            <a:r>
              <a:rPr lang="en-CA" sz="1000" i="0" err="1"/>
              <a:t>Salvy</a:t>
            </a:r>
            <a:r>
              <a:rPr lang="en-CA" sz="1000" i="0"/>
              <a:t> S-J and Bowker JC. J </a:t>
            </a:r>
            <a:r>
              <a:rPr lang="en-CA" sz="1000" i="0" err="1"/>
              <a:t>Obes</a:t>
            </a:r>
            <a:r>
              <a:rPr lang="en-CA" sz="1000" i="0"/>
              <a:t> Weight Loss </a:t>
            </a:r>
            <a:r>
              <a:rPr lang="en-CA" sz="1000" i="0" err="1"/>
              <a:t>Ther</a:t>
            </a:r>
            <a:r>
              <a:rPr lang="en-CA" sz="1000" i="0"/>
              <a:t> 2014;4(1):207; 6. Taveras EM et al. Pediatrics 2014;133:1013–22; </a:t>
            </a:r>
            <a:br>
              <a:rPr lang="en-CA" sz="1000" i="0"/>
            </a:br>
            <a:r>
              <a:rPr lang="en-CA" sz="1000" i="0"/>
              <a:t>7. </a:t>
            </a:r>
            <a:r>
              <a:rPr lang="en-CA" sz="1000" i="0" err="1"/>
              <a:t>Weihrauch-Blüher</a:t>
            </a:r>
            <a:r>
              <a:rPr lang="en-CA" sz="1000" i="0"/>
              <a:t> S and Wiegand S. </a:t>
            </a:r>
            <a:r>
              <a:rPr lang="en-CA" sz="1000" i="0" err="1"/>
              <a:t>Curr</a:t>
            </a:r>
            <a:r>
              <a:rPr lang="en-CA" sz="1000" i="0"/>
              <a:t> </a:t>
            </a:r>
            <a:r>
              <a:rPr lang="en-CA" sz="1000" i="0" err="1"/>
              <a:t>Obes</a:t>
            </a:r>
            <a:r>
              <a:rPr lang="en-CA" sz="1000" i="0"/>
              <a:t> Rep 2018;7:254</a:t>
            </a:r>
            <a:r>
              <a:rPr lang="en-CA" sz="1000" i="0">
                <a:latin typeface="Calibri" panose="020F0502020204030204" pitchFamily="34" charset="0"/>
                <a:cs typeface="Calibri" panose="020F0502020204030204" pitchFamily="34" charset="0"/>
              </a:rPr>
              <a:t>–</a:t>
            </a:r>
            <a:r>
              <a:rPr lang="en-CA" sz="1000" i="0"/>
              <a:t>9; .</a:t>
            </a:r>
          </a:p>
        </p:txBody>
      </p:sp>
      <p:sp>
        <p:nvSpPr>
          <p:cNvPr id="7" name="Rounded Rectangle 39">
            <a:extLst>
              <a:ext uri="{FF2B5EF4-FFF2-40B4-BE49-F238E27FC236}">
                <a16:creationId xmlns:a16="http://schemas.microsoft.com/office/drawing/2014/main" id="{6D76445B-4598-0063-76BF-DBC979DA3E20}"/>
              </a:ext>
            </a:extLst>
          </p:cNvPr>
          <p:cNvSpPr/>
          <p:nvPr/>
        </p:nvSpPr>
        <p:spPr>
          <a:xfrm>
            <a:off x="647999" y="3092511"/>
            <a:ext cx="4175185" cy="1328619"/>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Socioeconomic factors</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Obesity burden greater in lower socioeconomic groups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junk food</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is inexpensive, and associated with pleasure and convenience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4</a:t>
            </a:r>
          </a:p>
        </p:txBody>
      </p:sp>
      <p:sp>
        <p:nvSpPr>
          <p:cNvPr id="8" name="Oval 7">
            <a:extLst>
              <a:ext uri="{FF2B5EF4-FFF2-40B4-BE49-F238E27FC236}">
                <a16:creationId xmlns:a16="http://schemas.microsoft.com/office/drawing/2014/main" id="{B27C55C6-07A6-541A-B1E5-0DBF20A2F6E0}"/>
              </a:ext>
            </a:extLst>
          </p:cNvPr>
          <p:cNvSpPr/>
          <p:nvPr/>
        </p:nvSpPr>
        <p:spPr>
          <a:xfrm>
            <a:off x="4484011" y="3029609"/>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9" name="Rounded Rectangle 39">
            <a:extLst>
              <a:ext uri="{FF2B5EF4-FFF2-40B4-BE49-F238E27FC236}">
                <a16:creationId xmlns:a16="http://schemas.microsoft.com/office/drawing/2014/main" id="{49F12DDF-1D9F-44BE-B5BF-55F7C514AFEE}"/>
              </a:ext>
            </a:extLst>
          </p:cNvPr>
          <p:cNvSpPr/>
          <p:nvPr/>
        </p:nvSpPr>
        <p:spPr>
          <a:xfrm>
            <a:off x="661014" y="1552603"/>
            <a:ext cx="4175185" cy="1328619"/>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Prenatal &amp; parental factors</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Smoking during pregnancy, lack of breastfeeding</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and mimicking parents’ poor eating habits are all associated with obesity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1,3,4</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0" name="Oval 9">
            <a:extLst>
              <a:ext uri="{FF2B5EF4-FFF2-40B4-BE49-F238E27FC236}">
                <a16:creationId xmlns:a16="http://schemas.microsoft.com/office/drawing/2014/main" id="{00C0B83C-4715-0B71-9C16-5F01D8D707EC}"/>
              </a:ext>
            </a:extLst>
          </p:cNvPr>
          <p:cNvSpPr/>
          <p:nvPr/>
        </p:nvSpPr>
        <p:spPr>
          <a:xfrm>
            <a:off x="4497026" y="1489701"/>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1" name="Rounded Rectangle 39">
            <a:extLst>
              <a:ext uri="{FF2B5EF4-FFF2-40B4-BE49-F238E27FC236}">
                <a16:creationId xmlns:a16="http://schemas.microsoft.com/office/drawing/2014/main" id="{10516405-A5B4-4A78-AB5A-7E2EE250DD38}"/>
              </a:ext>
            </a:extLst>
          </p:cNvPr>
          <p:cNvSpPr/>
          <p:nvPr/>
        </p:nvSpPr>
        <p:spPr>
          <a:xfrm>
            <a:off x="661014" y="4623270"/>
            <a:ext cx="4175185" cy="1328619"/>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Diet and physical activity</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High glycemic foods and sweetened </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drinks targeted at children. Television, computers, phones, and tablets</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increase sedentary time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a:t>
            </a:r>
          </a:p>
        </p:txBody>
      </p:sp>
      <p:sp>
        <p:nvSpPr>
          <p:cNvPr id="12" name="Oval 11">
            <a:extLst>
              <a:ext uri="{FF2B5EF4-FFF2-40B4-BE49-F238E27FC236}">
                <a16:creationId xmlns:a16="http://schemas.microsoft.com/office/drawing/2014/main" id="{254DFAA4-9079-2D30-8ABD-D0FDCCBA1D92}"/>
              </a:ext>
            </a:extLst>
          </p:cNvPr>
          <p:cNvSpPr/>
          <p:nvPr/>
        </p:nvSpPr>
        <p:spPr>
          <a:xfrm>
            <a:off x="4497026" y="4560368"/>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3" name="Rounded Rectangle 39">
            <a:extLst>
              <a:ext uri="{FF2B5EF4-FFF2-40B4-BE49-F238E27FC236}">
                <a16:creationId xmlns:a16="http://schemas.microsoft.com/office/drawing/2014/main" id="{13769D4A-50E9-55DE-4300-BBFCCD6F7369}"/>
              </a:ext>
            </a:extLst>
          </p:cNvPr>
          <p:cNvSpPr/>
          <p:nvPr/>
        </p:nvSpPr>
        <p:spPr>
          <a:xfrm>
            <a:off x="7279159" y="1808204"/>
            <a:ext cx="4175185" cy="2331723"/>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Psychosocial/emotional factors</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Depression</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peer pressure</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5</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anxiety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t>
            </a:r>
            <a:b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low self-esteem</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1,3</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body dissatisfaction</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3,5</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eating disorders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1,5</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poor sleep quality</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1,6</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and maladaptive coping strategies</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can both cause and result from obesity. </a:t>
            </a:r>
            <a:r>
              <a:rPr lang="en-US" sz="1600">
                <a:solidFill>
                  <a:schemeClr val="tx1"/>
                </a:solidFill>
                <a:ea typeface="Apis For Office" panose="020B0504010101010104" pitchFamily="34" charset="0"/>
                <a:cs typeface="Apis For Office" panose="020B0504010101010104" pitchFamily="34" charset="0"/>
              </a:rPr>
              <a:t>Discourage fat-shaming by family members or using shame to motivate the child to lose weight</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4" name="Oval 13">
            <a:extLst>
              <a:ext uri="{FF2B5EF4-FFF2-40B4-BE49-F238E27FC236}">
                <a16:creationId xmlns:a16="http://schemas.microsoft.com/office/drawing/2014/main" id="{1BAEADFE-A357-E90A-629F-46E7916515C6}"/>
              </a:ext>
            </a:extLst>
          </p:cNvPr>
          <p:cNvSpPr/>
          <p:nvPr/>
        </p:nvSpPr>
        <p:spPr>
          <a:xfrm>
            <a:off x="11115171" y="1745302"/>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5" name="Rounded Rectangle 39">
            <a:extLst>
              <a:ext uri="{FF2B5EF4-FFF2-40B4-BE49-F238E27FC236}">
                <a16:creationId xmlns:a16="http://schemas.microsoft.com/office/drawing/2014/main" id="{4C9E1E62-CC8B-DD50-8670-0AB2F21F07A6}"/>
              </a:ext>
            </a:extLst>
          </p:cNvPr>
          <p:cNvSpPr/>
          <p:nvPr/>
        </p:nvSpPr>
        <p:spPr>
          <a:xfrm>
            <a:off x="7279159" y="4243098"/>
            <a:ext cx="4175185" cy="1708791"/>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Environment</a:t>
            </a: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Length of the street the children live on, accessibility of nearest playground by foot, frequency of buses/trains passing the street, and the socioeconomic status of the neighborhood</a:t>
            </a:r>
            <a:r>
              <a:rPr kumimoji="0" lang="en-US" sz="16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3,7</a:t>
            </a:r>
          </a:p>
        </p:txBody>
      </p:sp>
      <p:grpSp>
        <p:nvGrpSpPr>
          <p:cNvPr id="17" name="Group 4">
            <a:extLst>
              <a:ext uri="{FF2B5EF4-FFF2-40B4-BE49-F238E27FC236}">
                <a16:creationId xmlns:a16="http://schemas.microsoft.com/office/drawing/2014/main" id="{3E12A0D5-F2ED-4265-4751-6EF8AAEC7C86}"/>
              </a:ext>
            </a:extLst>
          </p:cNvPr>
          <p:cNvGrpSpPr>
            <a:grpSpLocks noChangeAspect="1"/>
          </p:cNvGrpSpPr>
          <p:nvPr/>
        </p:nvGrpSpPr>
        <p:grpSpPr bwMode="auto">
          <a:xfrm>
            <a:off x="4593401" y="3152413"/>
            <a:ext cx="486193" cy="348836"/>
            <a:chOff x="827" y="2"/>
            <a:chExt cx="6028" cy="4325"/>
          </a:xfrm>
          <a:solidFill>
            <a:schemeClr val="bg1"/>
          </a:solidFill>
        </p:grpSpPr>
        <p:sp>
          <p:nvSpPr>
            <p:cNvPr id="18" name="Freeform 5">
              <a:extLst>
                <a:ext uri="{FF2B5EF4-FFF2-40B4-BE49-F238E27FC236}">
                  <a16:creationId xmlns:a16="http://schemas.microsoft.com/office/drawing/2014/main" id="{613D33C4-AE7E-42D2-CC4B-113D02CD2492}"/>
                </a:ext>
              </a:extLst>
            </p:cNvPr>
            <p:cNvSpPr>
              <a:spLocks/>
            </p:cNvSpPr>
            <p:nvPr/>
          </p:nvSpPr>
          <p:spPr bwMode="auto">
            <a:xfrm>
              <a:off x="875" y="1627"/>
              <a:ext cx="5980" cy="2700"/>
            </a:xfrm>
            <a:custGeom>
              <a:avLst/>
              <a:gdLst>
                <a:gd name="T0" fmla="*/ 2103 w 2526"/>
                <a:gd name="T1" fmla="*/ 0 h 1140"/>
                <a:gd name="T2" fmla="*/ 2186 w 2526"/>
                <a:gd name="T3" fmla="*/ 21 h 1140"/>
                <a:gd name="T4" fmla="*/ 2505 w 2526"/>
                <a:gd name="T5" fmla="*/ 107 h 1140"/>
                <a:gd name="T6" fmla="*/ 2521 w 2526"/>
                <a:gd name="T7" fmla="*/ 134 h 1140"/>
                <a:gd name="T8" fmla="*/ 2417 w 2526"/>
                <a:gd name="T9" fmla="*/ 517 h 1140"/>
                <a:gd name="T10" fmla="*/ 2410 w 2526"/>
                <a:gd name="T11" fmla="*/ 539 h 1140"/>
                <a:gd name="T12" fmla="*/ 2384 w 2526"/>
                <a:gd name="T13" fmla="*/ 501 h 1140"/>
                <a:gd name="T14" fmla="*/ 2311 w 2526"/>
                <a:gd name="T15" fmla="*/ 370 h 1140"/>
                <a:gd name="T16" fmla="*/ 2286 w 2526"/>
                <a:gd name="T17" fmla="*/ 363 h 1140"/>
                <a:gd name="T18" fmla="*/ 1345 w 2526"/>
                <a:gd name="T19" fmla="*/ 882 h 1140"/>
                <a:gd name="T20" fmla="*/ 1317 w 2526"/>
                <a:gd name="T21" fmla="*/ 881 h 1140"/>
                <a:gd name="T22" fmla="*/ 831 w 2526"/>
                <a:gd name="T23" fmla="*/ 618 h 1140"/>
                <a:gd name="T24" fmla="*/ 788 w 2526"/>
                <a:gd name="T25" fmla="*/ 621 h 1140"/>
                <a:gd name="T26" fmla="*/ 143 w 2526"/>
                <a:gd name="T27" fmla="*/ 1129 h 1140"/>
                <a:gd name="T28" fmla="*/ 111 w 2526"/>
                <a:gd name="T29" fmla="*/ 1126 h 1140"/>
                <a:gd name="T30" fmla="*/ 12 w 2526"/>
                <a:gd name="T31" fmla="*/ 998 h 1140"/>
                <a:gd name="T32" fmla="*/ 20 w 2526"/>
                <a:gd name="T33" fmla="*/ 974 h 1140"/>
                <a:gd name="T34" fmla="*/ 218 w 2526"/>
                <a:gd name="T35" fmla="*/ 821 h 1140"/>
                <a:gd name="T36" fmla="*/ 772 w 2526"/>
                <a:gd name="T37" fmla="*/ 388 h 1140"/>
                <a:gd name="T38" fmla="*/ 807 w 2526"/>
                <a:gd name="T39" fmla="*/ 385 h 1140"/>
                <a:gd name="T40" fmla="*/ 1317 w 2526"/>
                <a:gd name="T41" fmla="*/ 659 h 1140"/>
                <a:gd name="T42" fmla="*/ 1344 w 2526"/>
                <a:gd name="T43" fmla="*/ 659 h 1140"/>
                <a:gd name="T44" fmla="*/ 2187 w 2526"/>
                <a:gd name="T45" fmla="*/ 198 h 1140"/>
                <a:gd name="T46" fmla="*/ 2195 w 2526"/>
                <a:gd name="T47" fmla="*/ 167 h 1140"/>
                <a:gd name="T48" fmla="*/ 2111 w 2526"/>
                <a:gd name="T49" fmla="*/ 22 h 1140"/>
                <a:gd name="T50" fmla="*/ 2103 w 2526"/>
                <a:gd name="T51" fmla="*/ 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6" h="1140">
                  <a:moveTo>
                    <a:pt x="2103" y="0"/>
                  </a:moveTo>
                  <a:cubicBezTo>
                    <a:pt x="2131" y="7"/>
                    <a:pt x="2158" y="14"/>
                    <a:pt x="2186" y="21"/>
                  </a:cubicBezTo>
                  <a:cubicBezTo>
                    <a:pt x="2292" y="50"/>
                    <a:pt x="2399" y="79"/>
                    <a:pt x="2505" y="107"/>
                  </a:cubicBezTo>
                  <a:cubicBezTo>
                    <a:pt x="2522" y="111"/>
                    <a:pt x="2526" y="116"/>
                    <a:pt x="2521" y="134"/>
                  </a:cubicBezTo>
                  <a:cubicBezTo>
                    <a:pt x="2485" y="261"/>
                    <a:pt x="2451" y="389"/>
                    <a:pt x="2417" y="517"/>
                  </a:cubicBezTo>
                  <a:cubicBezTo>
                    <a:pt x="2415" y="523"/>
                    <a:pt x="2413" y="530"/>
                    <a:pt x="2410" y="539"/>
                  </a:cubicBezTo>
                  <a:cubicBezTo>
                    <a:pt x="2397" y="528"/>
                    <a:pt x="2391" y="513"/>
                    <a:pt x="2384" y="501"/>
                  </a:cubicBezTo>
                  <a:cubicBezTo>
                    <a:pt x="2359" y="457"/>
                    <a:pt x="2335" y="414"/>
                    <a:pt x="2311" y="370"/>
                  </a:cubicBezTo>
                  <a:cubicBezTo>
                    <a:pt x="2304" y="358"/>
                    <a:pt x="2299" y="356"/>
                    <a:pt x="2286" y="363"/>
                  </a:cubicBezTo>
                  <a:cubicBezTo>
                    <a:pt x="1973" y="536"/>
                    <a:pt x="1659" y="709"/>
                    <a:pt x="1345" y="882"/>
                  </a:cubicBezTo>
                  <a:cubicBezTo>
                    <a:pt x="1335" y="887"/>
                    <a:pt x="1327" y="887"/>
                    <a:pt x="1317" y="881"/>
                  </a:cubicBezTo>
                  <a:cubicBezTo>
                    <a:pt x="1155" y="793"/>
                    <a:pt x="993" y="706"/>
                    <a:pt x="831" y="618"/>
                  </a:cubicBezTo>
                  <a:cubicBezTo>
                    <a:pt x="814" y="609"/>
                    <a:pt x="803" y="609"/>
                    <a:pt x="788" y="621"/>
                  </a:cubicBezTo>
                  <a:cubicBezTo>
                    <a:pt x="573" y="790"/>
                    <a:pt x="358" y="959"/>
                    <a:pt x="143" y="1129"/>
                  </a:cubicBezTo>
                  <a:cubicBezTo>
                    <a:pt x="130" y="1139"/>
                    <a:pt x="122" y="1140"/>
                    <a:pt x="111" y="1126"/>
                  </a:cubicBezTo>
                  <a:cubicBezTo>
                    <a:pt x="79" y="1083"/>
                    <a:pt x="46" y="1040"/>
                    <a:pt x="12" y="998"/>
                  </a:cubicBezTo>
                  <a:cubicBezTo>
                    <a:pt x="0" y="983"/>
                    <a:pt x="13" y="979"/>
                    <a:pt x="20" y="974"/>
                  </a:cubicBezTo>
                  <a:cubicBezTo>
                    <a:pt x="86" y="923"/>
                    <a:pt x="152" y="872"/>
                    <a:pt x="218" y="821"/>
                  </a:cubicBezTo>
                  <a:cubicBezTo>
                    <a:pt x="402" y="677"/>
                    <a:pt x="587" y="533"/>
                    <a:pt x="772" y="388"/>
                  </a:cubicBezTo>
                  <a:cubicBezTo>
                    <a:pt x="784" y="378"/>
                    <a:pt x="793" y="377"/>
                    <a:pt x="807" y="385"/>
                  </a:cubicBezTo>
                  <a:cubicBezTo>
                    <a:pt x="977" y="477"/>
                    <a:pt x="1147" y="568"/>
                    <a:pt x="1317" y="659"/>
                  </a:cubicBezTo>
                  <a:cubicBezTo>
                    <a:pt x="1327" y="665"/>
                    <a:pt x="1334" y="665"/>
                    <a:pt x="1344" y="659"/>
                  </a:cubicBezTo>
                  <a:cubicBezTo>
                    <a:pt x="1625" y="505"/>
                    <a:pt x="1906" y="351"/>
                    <a:pt x="2187" y="198"/>
                  </a:cubicBezTo>
                  <a:cubicBezTo>
                    <a:pt x="2202" y="189"/>
                    <a:pt x="2205" y="183"/>
                    <a:pt x="2195" y="167"/>
                  </a:cubicBezTo>
                  <a:cubicBezTo>
                    <a:pt x="2167" y="120"/>
                    <a:pt x="2139" y="71"/>
                    <a:pt x="2111" y="22"/>
                  </a:cubicBezTo>
                  <a:cubicBezTo>
                    <a:pt x="2108" y="16"/>
                    <a:pt x="2103" y="10"/>
                    <a:pt x="2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6">
              <a:extLst>
                <a:ext uri="{FF2B5EF4-FFF2-40B4-BE49-F238E27FC236}">
                  <a16:creationId xmlns:a16="http://schemas.microsoft.com/office/drawing/2014/main" id="{21FA7DBE-ABBF-852B-BCF3-F8EFA596967D}"/>
                </a:ext>
              </a:extLst>
            </p:cNvPr>
            <p:cNvSpPr>
              <a:spLocks/>
            </p:cNvSpPr>
            <p:nvPr/>
          </p:nvSpPr>
          <p:spPr bwMode="auto">
            <a:xfrm>
              <a:off x="3839" y="969"/>
              <a:ext cx="1865" cy="1823"/>
            </a:xfrm>
            <a:custGeom>
              <a:avLst/>
              <a:gdLst>
                <a:gd name="T0" fmla="*/ 649 w 788"/>
                <a:gd name="T1" fmla="*/ 526 h 770"/>
                <a:gd name="T2" fmla="*/ 649 w 788"/>
                <a:gd name="T3" fmla="*/ 266 h 770"/>
                <a:gd name="T4" fmla="*/ 642 w 788"/>
                <a:gd name="T5" fmla="*/ 205 h 770"/>
                <a:gd name="T6" fmla="*/ 601 w 788"/>
                <a:gd name="T7" fmla="*/ 157 h 770"/>
                <a:gd name="T8" fmla="*/ 585 w 788"/>
                <a:gd name="T9" fmla="*/ 166 h 770"/>
                <a:gd name="T10" fmla="*/ 585 w 788"/>
                <a:gd name="T11" fmla="*/ 446 h 770"/>
                <a:gd name="T12" fmla="*/ 585 w 788"/>
                <a:gd name="T13" fmla="*/ 544 h 770"/>
                <a:gd name="T14" fmla="*/ 572 w 788"/>
                <a:gd name="T15" fmla="*/ 568 h 770"/>
                <a:gd name="T16" fmla="*/ 221 w 788"/>
                <a:gd name="T17" fmla="*/ 759 h 770"/>
                <a:gd name="T18" fmla="*/ 207 w 788"/>
                <a:gd name="T19" fmla="*/ 746 h 770"/>
                <a:gd name="T20" fmla="*/ 205 w 788"/>
                <a:gd name="T21" fmla="*/ 346 h 770"/>
                <a:gd name="T22" fmla="*/ 205 w 788"/>
                <a:gd name="T23" fmla="*/ 170 h 770"/>
                <a:gd name="T24" fmla="*/ 201 w 788"/>
                <a:gd name="T25" fmla="*/ 152 h 770"/>
                <a:gd name="T26" fmla="*/ 183 w 788"/>
                <a:gd name="T27" fmla="*/ 160 h 770"/>
                <a:gd name="T28" fmla="*/ 140 w 788"/>
                <a:gd name="T29" fmla="*/ 246 h 770"/>
                <a:gd name="T30" fmla="*/ 141 w 788"/>
                <a:gd name="T31" fmla="*/ 591 h 770"/>
                <a:gd name="T32" fmla="*/ 69 w 788"/>
                <a:gd name="T33" fmla="*/ 668 h 770"/>
                <a:gd name="T34" fmla="*/ 3 w 788"/>
                <a:gd name="T35" fmla="*/ 604 h 770"/>
                <a:gd name="T36" fmla="*/ 3 w 788"/>
                <a:gd name="T37" fmla="*/ 224 h 770"/>
                <a:gd name="T38" fmla="*/ 232 w 788"/>
                <a:gd name="T39" fmla="*/ 2 h 770"/>
                <a:gd name="T40" fmla="*/ 551 w 788"/>
                <a:gd name="T41" fmla="*/ 1 h 770"/>
                <a:gd name="T42" fmla="*/ 787 w 788"/>
                <a:gd name="T43" fmla="*/ 243 h 770"/>
                <a:gd name="T44" fmla="*/ 788 w 788"/>
                <a:gd name="T45" fmla="*/ 431 h 770"/>
                <a:gd name="T46" fmla="*/ 770 w 788"/>
                <a:gd name="T47" fmla="*/ 461 h 770"/>
                <a:gd name="T48" fmla="*/ 649 w 788"/>
                <a:gd name="T49" fmla="*/ 52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8" h="770">
                  <a:moveTo>
                    <a:pt x="649" y="526"/>
                  </a:moveTo>
                  <a:cubicBezTo>
                    <a:pt x="649" y="437"/>
                    <a:pt x="649" y="351"/>
                    <a:pt x="649" y="266"/>
                  </a:cubicBezTo>
                  <a:cubicBezTo>
                    <a:pt x="649" y="245"/>
                    <a:pt x="650" y="225"/>
                    <a:pt x="642" y="205"/>
                  </a:cubicBezTo>
                  <a:cubicBezTo>
                    <a:pt x="633" y="185"/>
                    <a:pt x="619" y="169"/>
                    <a:pt x="601" y="157"/>
                  </a:cubicBezTo>
                  <a:cubicBezTo>
                    <a:pt x="589" y="148"/>
                    <a:pt x="585" y="151"/>
                    <a:pt x="585" y="166"/>
                  </a:cubicBezTo>
                  <a:cubicBezTo>
                    <a:pt x="585" y="260"/>
                    <a:pt x="585" y="353"/>
                    <a:pt x="585" y="446"/>
                  </a:cubicBezTo>
                  <a:cubicBezTo>
                    <a:pt x="585" y="479"/>
                    <a:pt x="584" y="512"/>
                    <a:pt x="585" y="544"/>
                  </a:cubicBezTo>
                  <a:cubicBezTo>
                    <a:pt x="585" y="555"/>
                    <a:pt x="582" y="563"/>
                    <a:pt x="572" y="568"/>
                  </a:cubicBezTo>
                  <a:cubicBezTo>
                    <a:pt x="455" y="632"/>
                    <a:pt x="338" y="696"/>
                    <a:pt x="221" y="759"/>
                  </a:cubicBezTo>
                  <a:cubicBezTo>
                    <a:pt x="202" y="770"/>
                    <a:pt x="207" y="754"/>
                    <a:pt x="207" y="746"/>
                  </a:cubicBezTo>
                  <a:cubicBezTo>
                    <a:pt x="206" y="613"/>
                    <a:pt x="205" y="479"/>
                    <a:pt x="205" y="346"/>
                  </a:cubicBezTo>
                  <a:cubicBezTo>
                    <a:pt x="205" y="288"/>
                    <a:pt x="205" y="229"/>
                    <a:pt x="205" y="170"/>
                  </a:cubicBezTo>
                  <a:cubicBezTo>
                    <a:pt x="205" y="164"/>
                    <a:pt x="209" y="155"/>
                    <a:pt x="201" y="152"/>
                  </a:cubicBezTo>
                  <a:cubicBezTo>
                    <a:pt x="194" y="150"/>
                    <a:pt x="189" y="156"/>
                    <a:pt x="183" y="160"/>
                  </a:cubicBezTo>
                  <a:cubicBezTo>
                    <a:pt x="155" y="182"/>
                    <a:pt x="140" y="209"/>
                    <a:pt x="140" y="246"/>
                  </a:cubicBezTo>
                  <a:cubicBezTo>
                    <a:pt x="141" y="361"/>
                    <a:pt x="141" y="476"/>
                    <a:pt x="141" y="591"/>
                  </a:cubicBezTo>
                  <a:cubicBezTo>
                    <a:pt x="141" y="637"/>
                    <a:pt x="111" y="669"/>
                    <a:pt x="69" y="668"/>
                  </a:cubicBezTo>
                  <a:cubicBezTo>
                    <a:pt x="35" y="667"/>
                    <a:pt x="3" y="638"/>
                    <a:pt x="3" y="604"/>
                  </a:cubicBezTo>
                  <a:cubicBezTo>
                    <a:pt x="2" y="477"/>
                    <a:pt x="0" y="350"/>
                    <a:pt x="3" y="224"/>
                  </a:cubicBezTo>
                  <a:cubicBezTo>
                    <a:pt x="6" y="105"/>
                    <a:pt x="112" y="4"/>
                    <a:pt x="232" y="2"/>
                  </a:cubicBezTo>
                  <a:cubicBezTo>
                    <a:pt x="338" y="0"/>
                    <a:pt x="445" y="0"/>
                    <a:pt x="551" y="1"/>
                  </a:cubicBezTo>
                  <a:cubicBezTo>
                    <a:pt x="684" y="3"/>
                    <a:pt x="787" y="110"/>
                    <a:pt x="787" y="243"/>
                  </a:cubicBezTo>
                  <a:cubicBezTo>
                    <a:pt x="787" y="306"/>
                    <a:pt x="787" y="368"/>
                    <a:pt x="788" y="431"/>
                  </a:cubicBezTo>
                  <a:cubicBezTo>
                    <a:pt x="788" y="445"/>
                    <a:pt x="784" y="454"/>
                    <a:pt x="770" y="461"/>
                  </a:cubicBezTo>
                  <a:cubicBezTo>
                    <a:pt x="731" y="481"/>
                    <a:pt x="692" y="503"/>
                    <a:pt x="649" y="5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0" name="Freeform 7">
              <a:extLst>
                <a:ext uri="{FF2B5EF4-FFF2-40B4-BE49-F238E27FC236}">
                  <a16:creationId xmlns:a16="http://schemas.microsoft.com/office/drawing/2014/main" id="{125DB419-BC2C-E3ED-661A-9439216446EF}"/>
                </a:ext>
              </a:extLst>
            </p:cNvPr>
            <p:cNvSpPr>
              <a:spLocks/>
            </p:cNvSpPr>
            <p:nvPr/>
          </p:nvSpPr>
          <p:spPr bwMode="auto">
            <a:xfrm>
              <a:off x="827" y="1923"/>
              <a:ext cx="1269" cy="1568"/>
            </a:xfrm>
            <a:custGeom>
              <a:avLst/>
              <a:gdLst>
                <a:gd name="T0" fmla="*/ 401 w 536"/>
                <a:gd name="T1" fmla="*/ 283 h 662"/>
                <a:gd name="T2" fmla="*/ 401 w 536"/>
                <a:gd name="T3" fmla="*/ 437 h 662"/>
                <a:gd name="T4" fmla="*/ 385 w 536"/>
                <a:gd name="T5" fmla="*/ 472 h 662"/>
                <a:gd name="T6" fmla="*/ 323 w 536"/>
                <a:gd name="T7" fmla="*/ 520 h 662"/>
                <a:gd name="T8" fmla="*/ 311 w 536"/>
                <a:gd name="T9" fmla="*/ 524 h 662"/>
                <a:gd name="T10" fmla="*/ 309 w 536"/>
                <a:gd name="T11" fmla="*/ 513 h 662"/>
                <a:gd name="T12" fmla="*/ 270 w 536"/>
                <a:gd name="T13" fmla="*/ 477 h 662"/>
                <a:gd name="T14" fmla="*/ 229 w 536"/>
                <a:gd name="T15" fmla="*/ 518 h 662"/>
                <a:gd name="T16" fmla="*/ 229 w 536"/>
                <a:gd name="T17" fmla="*/ 536 h 662"/>
                <a:gd name="T18" fmla="*/ 184 w 536"/>
                <a:gd name="T19" fmla="*/ 629 h 662"/>
                <a:gd name="T20" fmla="*/ 150 w 536"/>
                <a:gd name="T21" fmla="*/ 656 h 662"/>
                <a:gd name="T22" fmla="*/ 139 w 536"/>
                <a:gd name="T23" fmla="*/ 660 h 662"/>
                <a:gd name="T24" fmla="*/ 137 w 536"/>
                <a:gd name="T25" fmla="*/ 649 h 662"/>
                <a:gd name="T26" fmla="*/ 139 w 536"/>
                <a:gd name="T27" fmla="*/ 379 h 662"/>
                <a:gd name="T28" fmla="*/ 140 w 536"/>
                <a:gd name="T29" fmla="*/ 117 h 662"/>
                <a:gd name="T30" fmla="*/ 136 w 536"/>
                <a:gd name="T31" fmla="*/ 105 h 662"/>
                <a:gd name="T32" fmla="*/ 124 w 536"/>
                <a:gd name="T33" fmla="*/ 110 h 662"/>
                <a:gd name="T34" fmla="*/ 96 w 536"/>
                <a:gd name="T35" fmla="*/ 165 h 662"/>
                <a:gd name="T36" fmla="*/ 97 w 536"/>
                <a:gd name="T37" fmla="*/ 393 h 662"/>
                <a:gd name="T38" fmla="*/ 93 w 536"/>
                <a:gd name="T39" fmla="*/ 422 h 662"/>
                <a:gd name="T40" fmla="*/ 42 w 536"/>
                <a:gd name="T41" fmla="*/ 454 h 662"/>
                <a:gd name="T42" fmla="*/ 3 w 536"/>
                <a:gd name="T43" fmla="*/ 408 h 662"/>
                <a:gd name="T44" fmla="*/ 4 w 536"/>
                <a:gd name="T45" fmla="*/ 151 h 662"/>
                <a:gd name="T46" fmla="*/ 159 w 536"/>
                <a:gd name="T47" fmla="*/ 1 h 662"/>
                <a:gd name="T48" fmla="*/ 372 w 536"/>
                <a:gd name="T49" fmla="*/ 1 h 662"/>
                <a:gd name="T50" fmla="*/ 536 w 536"/>
                <a:gd name="T51" fmla="*/ 170 h 662"/>
                <a:gd name="T52" fmla="*/ 536 w 536"/>
                <a:gd name="T53" fmla="*/ 336 h 662"/>
                <a:gd name="T54" fmla="*/ 520 w 536"/>
                <a:gd name="T55" fmla="*/ 367 h 662"/>
                <a:gd name="T56" fmla="*/ 461 w 536"/>
                <a:gd name="T57" fmla="*/ 412 h 662"/>
                <a:gd name="T58" fmla="*/ 448 w 536"/>
                <a:gd name="T59" fmla="*/ 419 h 662"/>
                <a:gd name="T60" fmla="*/ 445 w 536"/>
                <a:gd name="T61" fmla="*/ 404 h 662"/>
                <a:gd name="T62" fmla="*/ 445 w 536"/>
                <a:gd name="T63" fmla="*/ 178 h 662"/>
                <a:gd name="T64" fmla="*/ 420 w 536"/>
                <a:gd name="T65" fmla="*/ 113 h 662"/>
                <a:gd name="T66" fmla="*/ 403 w 536"/>
                <a:gd name="T67" fmla="*/ 105 h 662"/>
                <a:gd name="T68" fmla="*/ 400 w 536"/>
                <a:gd name="T69" fmla="*/ 121 h 662"/>
                <a:gd name="T70" fmla="*/ 400 w 536"/>
                <a:gd name="T71" fmla="*/ 283 h 662"/>
                <a:gd name="T72" fmla="*/ 401 w 536"/>
                <a:gd name="T73" fmla="*/ 283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662">
                  <a:moveTo>
                    <a:pt x="401" y="283"/>
                  </a:moveTo>
                  <a:cubicBezTo>
                    <a:pt x="401" y="334"/>
                    <a:pt x="401" y="386"/>
                    <a:pt x="401" y="437"/>
                  </a:cubicBezTo>
                  <a:cubicBezTo>
                    <a:pt x="402" y="452"/>
                    <a:pt x="399" y="463"/>
                    <a:pt x="385" y="472"/>
                  </a:cubicBezTo>
                  <a:cubicBezTo>
                    <a:pt x="364" y="487"/>
                    <a:pt x="344" y="504"/>
                    <a:pt x="323" y="520"/>
                  </a:cubicBezTo>
                  <a:cubicBezTo>
                    <a:pt x="320" y="522"/>
                    <a:pt x="317" y="527"/>
                    <a:pt x="311" y="524"/>
                  </a:cubicBezTo>
                  <a:cubicBezTo>
                    <a:pt x="308" y="522"/>
                    <a:pt x="309" y="517"/>
                    <a:pt x="309" y="513"/>
                  </a:cubicBezTo>
                  <a:cubicBezTo>
                    <a:pt x="307" y="476"/>
                    <a:pt x="307" y="476"/>
                    <a:pt x="270" y="477"/>
                  </a:cubicBezTo>
                  <a:cubicBezTo>
                    <a:pt x="229" y="478"/>
                    <a:pt x="229" y="478"/>
                    <a:pt x="229" y="518"/>
                  </a:cubicBezTo>
                  <a:cubicBezTo>
                    <a:pt x="229" y="524"/>
                    <a:pt x="228" y="530"/>
                    <a:pt x="229" y="536"/>
                  </a:cubicBezTo>
                  <a:cubicBezTo>
                    <a:pt x="237" y="578"/>
                    <a:pt x="222" y="608"/>
                    <a:pt x="184" y="629"/>
                  </a:cubicBezTo>
                  <a:cubicBezTo>
                    <a:pt x="172" y="636"/>
                    <a:pt x="161" y="647"/>
                    <a:pt x="150" y="656"/>
                  </a:cubicBezTo>
                  <a:cubicBezTo>
                    <a:pt x="147" y="658"/>
                    <a:pt x="144" y="662"/>
                    <a:pt x="139" y="660"/>
                  </a:cubicBezTo>
                  <a:cubicBezTo>
                    <a:pt x="135" y="657"/>
                    <a:pt x="137" y="652"/>
                    <a:pt x="137" y="649"/>
                  </a:cubicBezTo>
                  <a:cubicBezTo>
                    <a:pt x="138" y="559"/>
                    <a:pt x="137" y="469"/>
                    <a:pt x="139" y="379"/>
                  </a:cubicBezTo>
                  <a:cubicBezTo>
                    <a:pt x="141" y="292"/>
                    <a:pt x="140" y="204"/>
                    <a:pt x="140" y="117"/>
                  </a:cubicBezTo>
                  <a:cubicBezTo>
                    <a:pt x="140" y="113"/>
                    <a:pt x="141" y="107"/>
                    <a:pt x="136" y="105"/>
                  </a:cubicBezTo>
                  <a:cubicBezTo>
                    <a:pt x="131" y="103"/>
                    <a:pt x="127" y="107"/>
                    <a:pt x="124" y="110"/>
                  </a:cubicBezTo>
                  <a:cubicBezTo>
                    <a:pt x="106" y="124"/>
                    <a:pt x="96" y="142"/>
                    <a:pt x="96" y="165"/>
                  </a:cubicBezTo>
                  <a:cubicBezTo>
                    <a:pt x="96" y="241"/>
                    <a:pt x="96" y="317"/>
                    <a:pt x="97" y="393"/>
                  </a:cubicBezTo>
                  <a:cubicBezTo>
                    <a:pt x="97" y="403"/>
                    <a:pt x="97" y="413"/>
                    <a:pt x="93" y="422"/>
                  </a:cubicBezTo>
                  <a:cubicBezTo>
                    <a:pt x="86" y="445"/>
                    <a:pt x="65" y="458"/>
                    <a:pt x="42" y="454"/>
                  </a:cubicBezTo>
                  <a:cubicBezTo>
                    <a:pt x="19" y="450"/>
                    <a:pt x="3" y="432"/>
                    <a:pt x="3" y="408"/>
                  </a:cubicBezTo>
                  <a:cubicBezTo>
                    <a:pt x="3" y="322"/>
                    <a:pt x="0" y="236"/>
                    <a:pt x="4" y="151"/>
                  </a:cubicBezTo>
                  <a:cubicBezTo>
                    <a:pt x="7" y="74"/>
                    <a:pt x="73" y="4"/>
                    <a:pt x="159" y="1"/>
                  </a:cubicBezTo>
                  <a:cubicBezTo>
                    <a:pt x="230" y="0"/>
                    <a:pt x="301" y="0"/>
                    <a:pt x="372" y="1"/>
                  </a:cubicBezTo>
                  <a:cubicBezTo>
                    <a:pt x="468" y="3"/>
                    <a:pt x="536" y="74"/>
                    <a:pt x="536" y="170"/>
                  </a:cubicBezTo>
                  <a:cubicBezTo>
                    <a:pt x="536" y="225"/>
                    <a:pt x="535" y="280"/>
                    <a:pt x="536" y="336"/>
                  </a:cubicBezTo>
                  <a:cubicBezTo>
                    <a:pt x="536" y="350"/>
                    <a:pt x="531" y="359"/>
                    <a:pt x="520" y="367"/>
                  </a:cubicBezTo>
                  <a:cubicBezTo>
                    <a:pt x="500" y="382"/>
                    <a:pt x="481" y="397"/>
                    <a:pt x="461" y="412"/>
                  </a:cubicBezTo>
                  <a:cubicBezTo>
                    <a:pt x="457" y="415"/>
                    <a:pt x="454" y="422"/>
                    <a:pt x="448" y="419"/>
                  </a:cubicBezTo>
                  <a:cubicBezTo>
                    <a:pt x="443" y="416"/>
                    <a:pt x="445" y="409"/>
                    <a:pt x="445" y="404"/>
                  </a:cubicBezTo>
                  <a:cubicBezTo>
                    <a:pt x="445" y="329"/>
                    <a:pt x="444" y="253"/>
                    <a:pt x="445" y="178"/>
                  </a:cubicBezTo>
                  <a:cubicBezTo>
                    <a:pt x="445" y="153"/>
                    <a:pt x="440" y="130"/>
                    <a:pt x="420" y="113"/>
                  </a:cubicBezTo>
                  <a:cubicBezTo>
                    <a:pt x="415" y="109"/>
                    <a:pt x="411" y="102"/>
                    <a:pt x="403" y="105"/>
                  </a:cubicBezTo>
                  <a:cubicBezTo>
                    <a:pt x="397" y="108"/>
                    <a:pt x="400" y="116"/>
                    <a:pt x="400" y="121"/>
                  </a:cubicBezTo>
                  <a:cubicBezTo>
                    <a:pt x="399" y="175"/>
                    <a:pt x="400" y="229"/>
                    <a:pt x="400" y="283"/>
                  </a:cubicBezTo>
                  <a:cubicBezTo>
                    <a:pt x="400" y="283"/>
                    <a:pt x="401" y="283"/>
                    <a:pt x="401" y="2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1" name="Freeform 8">
              <a:extLst>
                <a:ext uri="{FF2B5EF4-FFF2-40B4-BE49-F238E27FC236}">
                  <a16:creationId xmlns:a16="http://schemas.microsoft.com/office/drawing/2014/main" id="{3714446B-234A-45E3-C2B6-316E6270A863}"/>
                </a:ext>
              </a:extLst>
            </p:cNvPr>
            <p:cNvSpPr>
              <a:spLocks/>
            </p:cNvSpPr>
            <p:nvPr/>
          </p:nvSpPr>
          <p:spPr bwMode="auto">
            <a:xfrm>
              <a:off x="2229" y="1573"/>
              <a:ext cx="1477" cy="1210"/>
            </a:xfrm>
            <a:custGeom>
              <a:avLst/>
              <a:gdLst>
                <a:gd name="T0" fmla="*/ 2 w 624"/>
                <a:gd name="T1" fmla="*/ 458 h 511"/>
                <a:gd name="T2" fmla="*/ 2 w 624"/>
                <a:gd name="T3" fmla="*/ 391 h 511"/>
                <a:gd name="T4" fmla="*/ 3 w 624"/>
                <a:gd name="T5" fmla="*/ 179 h 511"/>
                <a:gd name="T6" fmla="*/ 201 w 624"/>
                <a:gd name="T7" fmla="*/ 4 h 511"/>
                <a:gd name="T8" fmla="*/ 439 w 624"/>
                <a:gd name="T9" fmla="*/ 5 h 511"/>
                <a:gd name="T10" fmla="*/ 621 w 624"/>
                <a:gd name="T11" fmla="*/ 184 h 511"/>
                <a:gd name="T12" fmla="*/ 623 w 624"/>
                <a:gd name="T13" fmla="*/ 458 h 511"/>
                <a:gd name="T14" fmla="*/ 617 w 624"/>
                <a:gd name="T15" fmla="*/ 499 h 511"/>
                <a:gd name="T16" fmla="*/ 599 w 624"/>
                <a:gd name="T17" fmla="*/ 505 h 511"/>
                <a:gd name="T18" fmla="*/ 527 w 624"/>
                <a:gd name="T19" fmla="*/ 461 h 511"/>
                <a:gd name="T20" fmla="*/ 518 w 624"/>
                <a:gd name="T21" fmla="*/ 439 h 511"/>
                <a:gd name="T22" fmla="*/ 519 w 624"/>
                <a:gd name="T23" fmla="*/ 201 h 511"/>
                <a:gd name="T24" fmla="*/ 484 w 624"/>
                <a:gd name="T25" fmla="*/ 126 h 511"/>
                <a:gd name="T26" fmla="*/ 467 w 624"/>
                <a:gd name="T27" fmla="*/ 119 h 511"/>
                <a:gd name="T28" fmla="*/ 464 w 624"/>
                <a:gd name="T29" fmla="*/ 136 h 511"/>
                <a:gd name="T30" fmla="*/ 464 w 624"/>
                <a:gd name="T31" fmla="*/ 400 h 511"/>
                <a:gd name="T32" fmla="*/ 462 w 624"/>
                <a:gd name="T33" fmla="*/ 416 h 511"/>
                <a:gd name="T34" fmla="*/ 446 w 624"/>
                <a:gd name="T35" fmla="*/ 410 h 511"/>
                <a:gd name="T36" fmla="*/ 247 w 624"/>
                <a:gd name="T37" fmla="*/ 287 h 511"/>
                <a:gd name="T38" fmla="*/ 219 w 624"/>
                <a:gd name="T39" fmla="*/ 289 h 511"/>
                <a:gd name="T40" fmla="*/ 164 w 624"/>
                <a:gd name="T41" fmla="*/ 332 h 511"/>
                <a:gd name="T42" fmla="*/ 160 w 624"/>
                <a:gd name="T43" fmla="*/ 315 h 511"/>
                <a:gd name="T44" fmla="*/ 159 w 624"/>
                <a:gd name="T45" fmla="*/ 131 h 511"/>
                <a:gd name="T46" fmla="*/ 143 w 624"/>
                <a:gd name="T47" fmla="*/ 124 h 511"/>
                <a:gd name="T48" fmla="*/ 105 w 624"/>
                <a:gd name="T49" fmla="*/ 199 h 511"/>
                <a:gd name="T50" fmla="*/ 105 w 624"/>
                <a:gd name="T51" fmla="*/ 361 h 511"/>
                <a:gd name="T52" fmla="*/ 101 w 624"/>
                <a:gd name="T53" fmla="*/ 380 h 511"/>
                <a:gd name="T54" fmla="*/ 2 w 624"/>
                <a:gd name="T55" fmla="*/ 45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511">
                  <a:moveTo>
                    <a:pt x="2" y="458"/>
                  </a:moveTo>
                  <a:cubicBezTo>
                    <a:pt x="2" y="431"/>
                    <a:pt x="2" y="411"/>
                    <a:pt x="2" y="391"/>
                  </a:cubicBezTo>
                  <a:cubicBezTo>
                    <a:pt x="2" y="320"/>
                    <a:pt x="0" y="249"/>
                    <a:pt x="3" y="179"/>
                  </a:cubicBezTo>
                  <a:cubicBezTo>
                    <a:pt x="8" y="75"/>
                    <a:pt x="98" y="0"/>
                    <a:pt x="201" y="4"/>
                  </a:cubicBezTo>
                  <a:cubicBezTo>
                    <a:pt x="280" y="6"/>
                    <a:pt x="360" y="5"/>
                    <a:pt x="439" y="5"/>
                  </a:cubicBezTo>
                  <a:cubicBezTo>
                    <a:pt x="536" y="6"/>
                    <a:pt x="619" y="87"/>
                    <a:pt x="621" y="184"/>
                  </a:cubicBezTo>
                  <a:cubicBezTo>
                    <a:pt x="622" y="275"/>
                    <a:pt x="623" y="367"/>
                    <a:pt x="623" y="458"/>
                  </a:cubicBezTo>
                  <a:cubicBezTo>
                    <a:pt x="624" y="472"/>
                    <a:pt x="622" y="486"/>
                    <a:pt x="617" y="499"/>
                  </a:cubicBezTo>
                  <a:cubicBezTo>
                    <a:pt x="613" y="508"/>
                    <a:pt x="608" y="511"/>
                    <a:pt x="599" y="505"/>
                  </a:cubicBezTo>
                  <a:cubicBezTo>
                    <a:pt x="575" y="490"/>
                    <a:pt x="551" y="475"/>
                    <a:pt x="527" y="461"/>
                  </a:cubicBezTo>
                  <a:cubicBezTo>
                    <a:pt x="518" y="456"/>
                    <a:pt x="518" y="448"/>
                    <a:pt x="518" y="439"/>
                  </a:cubicBezTo>
                  <a:cubicBezTo>
                    <a:pt x="518" y="360"/>
                    <a:pt x="518" y="280"/>
                    <a:pt x="519" y="201"/>
                  </a:cubicBezTo>
                  <a:cubicBezTo>
                    <a:pt x="519" y="171"/>
                    <a:pt x="509" y="145"/>
                    <a:pt x="484" y="126"/>
                  </a:cubicBezTo>
                  <a:cubicBezTo>
                    <a:pt x="479" y="122"/>
                    <a:pt x="474" y="115"/>
                    <a:pt x="467" y="119"/>
                  </a:cubicBezTo>
                  <a:cubicBezTo>
                    <a:pt x="461" y="122"/>
                    <a:pt x="464" y="130"/>
                    <a:pt x="464" y="136"/>
                  </a:cubicBezTo>
                  <a:cubicBezTo>
                    <a:pt x="464" y="224"/>
                    <a:pt x="464" y="312"/>
                    <a:pt x="464" y="400"/>
                  </a:cubicBezTo>
                  <a:cubicBezTo>
                    <a:pt x="464" y="405"/>
                    <a:pt x="468" y="413"/>
                    <a:pt x="462" y="416"/>
                  </a:cubicBezTo>
                  <a:cubicBezTo>
                    <a:pt x="456" y="420"/>
                    <a:pt x="451" y="413"/>
                    <a:pt x="446" y="410"/>
                  </a:cubicBezTo>
                  <a:cubicBezTo>
                    <a:pt x="379" y="370"/>
                    <a:pt x="313" y="329"/>
                    <a:pt x="247" y="287"/>
                  </a:cubicBezTo>
                  <a:cubicBezTo>
                    <a:pt x="236" y="280"/>
                    <a:pt x="229" y="281"/>
                    <a:pt x="219" y="289"/>
                  </a:cubicBezTo>
                  <a:cubicBezTo>
                    <a:pt x="201" y="303"/>
                    <a:pt x="183" y="317"/>
                    <a:pt x="164" y="332"/>
                  </a:cubicBezTo>
                  <a:cubicBezTo>
                    <a:pt x="157" y="327"/>
                    <a:pt x="160" y="320"/>
                    <a:pt x="160" y="315"/>
                  </a:cubicBezTo>
                  <a:cubicBezTo>
                    <a:pt x="160" y="254"/>
                    <a:pt x="159" y="192"/>
                    <a:pt x="159" y="131"/>
                  </a:cubicBezTo>
                  <a:cubicBezTo>
                    <a:pt x="159" y="115"/>
                    <a:pt x="153" y="116"/>
                    <a:pt x="143" y="124"/>
                  </a:cubicBezTo>
                  <a:cubicBezTo>
                    <a:pt x="117" y="142"/>
                    <a:pt x="105" y="167"/>
                    <a:pt x="105" y="199"/>
                  </a:cubicBezTo>
                  <a:cubicBezTo>
                    <a:pt x="105" y="253"/>
                    <a:pt x="105" y="307"/>
                    <a:pt x="105" y="361"/>
                  </a:cubicBezTo>
                  <a:cubicBezTo>
                    <a:pt x="105" y="367"/>
                    <a:pt x="108" y="375"/>
                    <a:pt x="101" y="380"/>
                  </a:cubicBezTo>
                  <a:cubicBezTo>
                    <a:pt x="70" y="405"/>
                    <a:pt x="38" y="429"/>
                    <a:pt x="2" y="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2" name="Freeform 9">
              <a:extLst>
                <a:ext uri="{FF2B5EF4-FFF2-40B4-BE49-F238E27FC236}">
                  <a16:creationId xmlns:a16="http://schemas.microsoft.com/office/drawing/2014/main" id="{94F7C9AC-76C9-B02B-07F7-A643473B793C}"/>
                </a:ext>
              </a:extLst>
            </p:cNvPr>
            <p:cNvSpPr>
              <a:spLocks/>
            </p:cNvSpPr>
            <p:nvPr/>
          </p:nvSpPr>
          <p:spPr bwMode="auto">
            <a:xfrm>
              <a:off x="4353" y="2"/>
              <a:ext cx="842" cy="855"/>
            </a:xfrm>
            <a:custGeom>
              <a:avLst/>
              <a:gdLst>
                <a:gd name="T0" fmla="*/ 176 w 356"/>
                <a:gd name="T1" fmla="*/ 0 h 361"/>
                <a:gd name="T2" fmla="*/ 356 w 356"/>
                <a:gd name="T3" fmla="*/ 182 h 361"/>
                <a:gd name="T4" fmla="*/ 179 w 356"/>
                <a:gd name="T5" fmla="*/ 361 h 361"/>
                <a:gd name="T6" fmla="*/ 0 w 356"/>
                <a:gd name="T7" fmla="*/ 180 h 361"/>
                <a:gd name="T8" fmla="*/ 176 w 356"/>
                <a:gd name="T9" fmla="*/ 0 h 361"/>
              </a:gdLst>
              <a:ahLst/>
              <a:cxnLst>
                <a:cxn ang="0">
                  <a:pos x="T0" y="T1"/>
                </a:cxn>
                <a:cxn ang="0">
                  <a:pos x="T2" y="T3"/>
                </a:cxn>
                <a:cxn ang="0">
                  <a:pos x="T4" y="T5"/>
                </a:cxn>
                <a:cxn ang="0">
                  <a:pos x="T6" y="T7"/>
                </a:cxn>
                <a:cxn ang="0">
                  <a:pos x="T8" y="T9"/>
                </a:cxn>
              </a:cxnLst>
              <a:rect l="0" t="0" r="r" b="b"/>
              <a:pathLst>
                <a:path w="356" h="361">
                  <a:moveTo>
                    <a:pt x="176" y="0"/>
                  </a:moveTo>
                  <a:cubicBezTo>
                    <a:pt x="276" y="0"/>
                    <a:pt x="356" y="80"/>
                    <a:pt x="356" y="182"/>
                  </a:cubicBezTo>
                  <a:cubicBezTo>
                    <a:pt x="356" y="279"/>
                    <a:pt x="275" y="361"/>
                    <a:pt x="179" y="361"/>
                  </a:cubicBezTo>
                  <a:cubicBezTo>
                    <a:pt x="79" y="361"/>
                    <a:pt x="0" y="281"/>
                    <a:pt x="0" y="180"/>
                  </a:cubicBezTo>
                  <a:cubicBezTo>
                    <a:pt x="0" y="81"/>
                    <a:pt x="79" y="0"/>
                    <a:pt x="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3" name="Freeform 10">
              <a:extLst>
                <a:ext uri="{FF2B5EF4-FFF2-40B4-BE49-F238E27FC236}">
                  <a16:creationId xmlns:a16="http://schemas.microsoft.com/office/drawing/2014/main" id="{DCA58DC0-5726-2E13-86C6-021BF8269E99}"/>
                </a:ext>
              </a:extLst>
            </p:cNvPr>
            <p:cNvSpPr>
              <a:spLocks/>
            </p:cNvSpPr>
            <p:nvPr/>
          </p:nvSpPr>
          <p:spPr bwMode="auto">
            <a:xfrm>
              <a:off x="2627" y="798"/>
              <a:ext cx="677" cy="689"/>
            </a:xfrm>
            <a:custGeom>
              <a:avLst/>
              <a:gdLst>
                <a:gd name="T0" fmla="*/ 285 w 286"/>
                <a:gd name="T1" fmla="*/ 146 h 291"/>
                <a:gd name="T2" fmla="*/ 145 w 286"/>
                <a:gd name="T3" fmla="*/ 290 h 291"/>
                <a:gd name="T4" fmla="*/ 1 w 286"/>
                <a:gd name="T5" fmla="*/ 148 h 291"/>
                <a:gd name="T6" fmla="*/ 141 w 286"/>
                <a:gd name="T7" fmla="*/ 0 h 291"/>
                <a:gd name="T8" fmla="*/ 285 w 286"/>
                <a:gd name="T9" fmla="*/ 146 h 291"/>
              </a:gdLst>
              <a:ahLst/>
              <a:cxnLst>
                <a:cxn ang="0">
                  <a:pos x="T0" y="T1"/>
                </a:cxn>
                <a:cxn ang="0">
                  <a:pos x="T2" y="T3"/>
                </a:cxn>
                <a:cxn ang="0">
                  <a:pos x="T4" y="T5"/>
                </a:cxn>
                <a:cxn ang="0">
                  <a:pos x="T6" y="T7"/>
                </a:cxn>
                <a:cxn ang="0">
                  <a:pos x="T8" y="T9"/>
                </a:cxn>
              </a:cxnLst>
              <a:rect l="0" t="0" r="r" b="b"/>
              <a:pathLst>
                <a:path w="286" h="291">
                  <a:moveTo>
                    <a:pt x="285" y="146"/>
                  </a:moveTo>
                  <a:cubicBezTo>
                    <a:pt x="286" y="223"/>
                    <a:pt x="220" y="291"/>
                    <a:pt x="145" y="290"/>
                  </a:cubicBezTo>
                  <a:cubicBezTo>
                    <a:pt x="66" y="289"/>
                    <a:pt x="2" y="225"/>
                    <a:pt x="1" y="148"/>
                  </a:cubicBezTo>
                  <a:cubicBezTo>
                    <a:pt x="0" y="68"/>
                    <a:pt x="64" y="1"/>
                    <a:pt x="141" y="0"/>
                  </a:cubicBezTo>
                  <a:cubicBezTo>
                    <a:pt x="222" y="0"/>
                    <a:pt x="285" y="63"/>
                    <a:pt x="285"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4" name="Freeform 11">
              <a:extLst>
                <a:ext uri="{FF2B5EF4-FFF2-40B4-BE49-F238E27FC236}">
                  <a16:creationId xmlns:a16="http://schemas.microsoft.com/office/drawing/2014/main" id="{CA71C097-BEE8-09E2-661D-9E05FFD07364}"/>
                </a:ext>
              </a:extLst>
            </p:cNvPr>
            <p:cNvSpPr>
              <a:spLocks/>
            </p:cNvSpPr>
            <p:nvPr/>
          </p:nvSpPr>
          <p:spPr bwMode="auto">
            <a:xfrm>
              <a:off x="1173" y="1260"/>
              <a:ext cx="582" cy="592"/>
            </a:xfrm>
            <a:custGeom>
              <a:avLst/>
              <a:gdLst>
                <a:gd name="T0" fmla="*/ 246 w 246"/>
                <a:gd name="T1" fmla="*/ 124 h 250"/>
                <a:gd name="T2" fmla="*/ 125 w 246"/>
                <a:gd name="T3" fmla="*/ 249 h 250"/>
                <a:gd name="T4" fmla="*/ 1 w 246"/>
                <a:gd name="T5" fmla="*/ 125 h 250"/>
                <a:gd name="T6" fmla="*/ 122 w 246"/>
                <a:gd name="T7" fmla="*/ 1 h 250"/>
                <a:gd name="T8" fmla="*/ 246 w 246"/>
                <a:gd name="T9" fmla="*/ 124 h 250"/>
              </a:gdLst>
              <a:ahLst/>
              <a:cxnLst>
                <a:cxn ang="0">
                  <a:pos x="T0" y="T1"/>
                </a:cxn>
                <a:cxn ang="0">
                  <a:pos x="T2" y="T3"/>
                </a:cxn>
                <a:cxn ang="0">
                  <a:pos x="T4" y="T5"/>
                </a:cxn>
                <a:cxn ang="0">
                  <a:pos x="T6" y="T7"/>
                </a:cxn>
                <a:cxn ang="0">
                  <a:pos x="T8" y="T9"/>
                </a:cxn>
              </a:cxnLst>
              <a:rect l="0" t="0" r="r" b="b"/>
              <a:pathLst>
                <a:path w="246" h="250">
                  <a:moveTo>
                    <a:pt x="246" y="124"/>
                  </a:moveTo>
                  <a:cubicBezTo>
                    <a:pt x="246" y="190"/>
                    <a:pt x="190" y="248"/>
                    <a:pt x="125" y="249"/>
                  </a:cubicBezTo>
                  <a:cubicBezTo>
                    <a:pt x="59" y="250"/>
                    <a:pt x="2" y="192"/>
                    <a:pt x="1" y="125"/>
                  </a:cubicBezTo>
                  <a:cubicBezTo>
                    <a:pt x="0" y="60"/>
                    <a:pt x="63" y="0"/>
                    <a:pt x="122" y="1"/>
                  </a:cubicBezTo>
                  <a:cubicBezTo>
                    <a:pt x="190" y="2"/>
                    <a:pt x="245" y="56"/>
                    <a:pt x="246"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25" name="Group 9">
            <a:extLst>
              <a:ext uri="{FF2B5EF4-FFF2-40B4-BE49-F238E27FC236}">
                <a16:creationId xmlns:a16="http://schemas.microsoft.com/office/drawing/2014/main" id="{EED9A317-F60A-CE0F-9096-F6AA9CD9E7CC}"/>
              </a:ext>
            </a:extLst>
          </p:cNvPr>
          <p:cNvGrpSpPr>
            <a:grpSpLocks noChangeAspect="1"/>
          </p:cNvGrpSpPr>
          <p:nvPr/>
        </p:nvGrpSpPr>
        <p:grpSpPr bwMode="auto">
          <a:xfrm>
            <a:off x="4728881" y="1596493"/>
            <a:ext cx="168335" cy="436823"/>
            <a:chOff x="352" y="-129"/>
            <a:chExt cx="1669" cy="4331"/>
          </a:xfrm>
          <a:solidFill>
            <a:schemeClr val="bg2"/>
          </a:solidFill>
        </p:grpSpPr>
        <p:sp>
          <p:nvSpPr>
            <p:cNvPr id="26" name="Freeform 10">
              <a:extLst>
                <a:ext uri="{FF2B5EF4-FFF2-40B4-BE49-F238E27FC236}">
                  <a16:creationId xmlns:a16="http://schemas.microsoft.com/office/drawing/2014/main" id="{E3D7F66D-442B-C810-A3E7-D52F9F2CB8BB}"/>
                </a:ext>
              </a:extLst>
            </p:cNvPr>
            <p:cNvSpPr>
              <a:spLocks/>
            </p:cNvSpPr>
            <p:nvPr/>
          </p:nvSpPr>
          <p:spPr bwMode="auto">
            <a:xfrm>
              <a:off x="352" y="616"/>
              <a:ext cx="1669" cy="2638"/>
            </a:xfrm>
            <a:custGeom>
              <a:avLst/>
              <a:gdLst>
                <a:gd name="T0" fmla="*/ 940 w 1243"/>
                <a:gd name="T1" fmla="*/ 632 h 1968"/>
                <a:gd name="T2" fmla="*/ 983 w 1243"/>
                <a:gd name="T3" fmla="*/ 665 h 1968"/>
                <a:gd name="T4" fmla="*/ 1204 w 1243"/>
                <a:gd name="T5" fmla="*/ 952 h 1968"/>
                <a:gd name="T6" fmla="*/ 1224 w 1243"/>
                <a:gd name="T7" fmla="*/ 1254 h 1968"/>
                <a:gd name="T8" fmla="*/ 1133 w 1243"/>
                <a:gd name="T9" fmla="*/ 1660 h 1968"/>
                <a:gd name="T10" fmla="*/ 1064 w 1243"/>
                <a:gd name="T11" fmla="*/ 1951 h 1968"/>
                <a:gd name="T12" fmla="*/ 1045 w 1243"/>
                <a:gd name="T13" fmla="*/ 1968 h 1968"/>
                <a:gd name="T14" fmla="*/ 155 w 1243"/>
                <a:gd name="T15" fmla="*/ 1968 h 1968"/>
                <a:gd name="T16" fmla="*/ 142 w 1243"/>
                <a:gd name="T17" fmla="*/ 1967 h 1968"/>
                <a:gd name="T18" fmla="*/ 358 w 1243"/>
                <a:gd name="T19" fmla="*/ 1102 h 1968"/>
                <a:gd name="T20" fmla="*/ 418 w 1243"/>
                <a:gd name="T21" fmla="*/ 1153 h 1968"/>
                <a:gd name="T22" fmla="*/ 644 w 1243"/>
                <a:gd name="T23" fmla="*/ 1160 h 1968"/>
                <a:gd name="T24" fmla="*/ 676 w 1243"/>
                <a:gd name="T25" fmla="*/ 851 h 1968"/>
                <a:gd name="T26" fmla="*/ 418 w 1243"/>
                <a:gd name="T27" fmla="*/ 592 h 1968"/>
                <a:gd name="T28" fmla="*/ 402 w 1243"/>
                <a:gd name="T29" fmla="*/ 575 h 1968"/>
                <a:gd name="T30" fmla="*/ 548 w 1243"/>
                <a:gd name="T31" fmla="*/ 429 h 1968"/>
                <a:gd name="T32" fmla="*/ 560 w 1243"/>
                <a:gd name="T33" fmla="*/ 371 h 1968"/>
                <a:gd name="T34" fmla="*/ 501 w 1243"/>
                <a:gd name="T35" fmla="*/ 383 h 1968"/>
                <a:gd name="T36" fmla="*/ 338 w 1243"/>
                <a:gd name="T37" fmla="*/ 545 h 1968"/>
                <a:gd name="T38" fmla="*/ 338 w 1243"/>
                <a:gd name="T39" fmla="*/ 607 h 1968"/>
                <a:gd name="T40" fmla="*/ 628 w 1243"/>
                <a:gd name="T41" fmla="*/ 896 h 1968"/>
                <a:gd name="T42" fmla="*/ 662 w 1243"/>
                <a:gd name="T43" fmla="*/ 1031 h 1968"/>
                <a:gd name="T44" fmla="*/ 566 w 1243"/>
                <a:gd name="T45" fmla="*/ 1122 h 1968"/>
                <a:gd name="T46" fmla="*/ 444 w 1243"/>
                <a:gd name="T47" fmla="*/ 1090 h 1968"/>
                <a:gd name="T48" fmla="*/ 86 w 1243"/>
                <a:gd name="T49" fmla="*/ 732 h 1968"/>
                <a:gd name="T50" fmla="*/ 90 w 1243"/>
                <a:gd name="T51" fmla="*/ 416 h 1968"/>
                <a:gd name="T52" fmla="*/ 442 w 1243"/>
                <a:gd name="T53" fmla="*/ 63 h 1968"/>
                <a:gd name="T54" fmla="*/ 653 w 1243"/>
                <a:gd name="T55" fmla="*/ 48 h 1968"/>
                <a:gd name="T56" fmla="*/ 723 w 1243"/>
                <a:gd name="T57" fmla="*/ 113 h 1968"/>
                <a:gd name="T58" fmla="*/ 964 w 1243"/>
                <a:gd name="T59" fmla="*/ 352 h 1968"/>
                <a:gd name="T60" fmla="*/ 965 w 1243"/>
                <a:gd name="T61" fmla="*/ 607 h 1968"/>
                <a:gd name="T62" fmla="*/ 940 w 1243"/>
                <a:gd name="T63" fmla="*/ 632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3" h="1968">
                  <a:moveTo>
                    <a:pt x="940" y="632"/>
                  </a:moveTo>
                  <a:cubicBezTo>
                    <a:pt x="956" y="644"/>
                    <a:pt x="970" y="654"/>
                    <a:pt x="983" y="665"/>
                  </a:cubicBezTo>
                  <a:cubicBezTo>
                    <a:pt x="1081" y="742"/>
                    <a:pt x="1162" y="832"/>
                    <a:pt x="1204" y="952"/>
                  </a:cubicBezTo>
                  <a:cubicBezTo>
                    <a:pt x="1238" y="1051"/>
                    <a:pt x="1243" y="1153"/>
                    <a:pt x="1224" y="1254"/>
                  </a:cubicBezTo>
                  <a:cubicBezTo>
                    <a:pt x="1197" y="1390"/>
                    <a:pt x="1164" y="1525"/>
                    <a:pt x="1133" y="1660"/>
                  </a:cubicBezTo>
                  <a:cubicBezTo>
                    <a:pt x="1111" y="1757"/>
                    <a:pt x="1087" y="1854"/>
                    <a:pt x="1064" y="1951"/>
                  </a:cubicBezTo>
                  <a:cubicBezTo>
                    <a:pt x="1061" y="1963"/>
                    <a:pt x="1057" y="1968"/>
                    <a:pt x="1045" y="1968"/>
                  </a:cubicBezTo>
                  <a:cubicBezTo>
                    <a:pt x="748" y="1968"/>
                    <a:pt x="451" y="1968"/>
                    <a:pt x="155" y="1968"/>
                  </a:cubicBezTo>
                  <a:cubicBezTo>
                    <a:pt x="151" y="1968"/>
                    <a:pt x="148" y="1967"/>
                    <a:pt x="142" y="1967"/>
                  </a:cubicBezTo>
                  <a:cubicBezTo>
                    <a:pt x="214" y="1678"/>
                    <a:pt x="286" y="1391"/>
                    <a:pt x="358" y="1102"/>
                  </a:cubicBezTo>
                  <a:cubicBezTo>
                    <a:pt x="379" y="1120"/>
                    <a:pt x="398" y="1138"/>
                    <a:pt x="418" y="1153"/>
                  </a:cubicBezTo>
                  <a:cubicBezTo>
                    <a:pt x="485" y="1204"/>
                    <a:pt x="575" y="1206"/>
                    <a:pt x="644" y="1160"/>
                  </a:cubicBezTo>
                  <a:cubicBezTo>
                    <a:pt x="751" y="1090"/>
                    <a:pt x="767" y="943"/>
                    <a:pt x="676" y="851"/>
                  </a:cubicBezTo>
                  <a:cubicBezTo>
                    <a:pt x="591" y="764"/>
                    <a:pt x="504" y="679"/>
                    <a:pt x="418" y="592"/>
                  </a:cubicBezTo>
                  <a:cubicBezTo>
                    <a:pt x="413" y="587"/>
                    <a:pt x="408" y="582"/>
                    <a:pt x="402" y="575"/>
                  </a:cubicBezTo>
                  <a:cubicBezTo>
                    <a:pt x="451" y="526"/>
                    <a:pt x="500" y="478"/>
                    <a:pt x="548" y="429"/>
                  </a:cubicBezTo>
                  <a:cubicBezTo>
                    <a:pt x="572" y="405"/>
                    <a:pt x="576" y="388"/>
                    <a:pt x="560" y="371"/>
                  </a:cubicBezTo>
                  <a:cubicBezTo>
                    <a:pt x="544" y="354"/>
                    <a:pt x="526" y="358"/>
                    <a:pt x="501" y="383"/>
                  </a:cubicBezTo>
                  <a:cubicBezTo>
                    <a:pt x="446" y="437"/>
                    <a:pt x="392" y="491"/>
                    <a:pt x="338" y="545"/>
                  </a:cubicBezTo>
                  <a:cubicBezTo>
                    <a:pt x="315" y="568"/>
                    <a:pt x="315" y="584"/>
                    <a:pt x="338" y="607"/>
                  </a:cubicBezTo>
                  <a:cubicBezTo>
                    <a:pt x="434" y="703"/>
                    <a:pt x="531" y="800"/>
                    <a:pt x="628" y="896"/>
                  </a:cubicBezTo>
                  <a:cubicBezTo>
                    <a:pt x="665" y="934"/>
                    <a:pt x="677" y="980"/>
                    <a:pt x="662" y="1031"/>
                  </a:cubicBezTo>
                  <a:cubicBezTo>
                    <a:pt x="648" y="1079"/>
                    <a:pt x="615" y="1111"/>
                    <a:pt x="566" y="1122"/>
                  </a:cubicBezTo>
                  <a:cubicBezTo>
                    <a:pt x="520" y="1133"/>
                    <a:pt x="477" y="1123"/>
                    <a:pt x="444" y="1090"/>
                  </a:cubicBezTo>
                  <a:cubicBezTo>
                    <a:pt x="324" y="971"/>
                    <a:pt x="203" y="853"/>
                    <a:pt x="86" y="732"/>
                  </a:cubicBezTo>
                  <a:cubicBezTo>
                    <a:pt x="0" y="643"/>
                    <a:pt x="3" y="503"/>
                    <a:pt x="90" y="416"/>
                  </a:cubicBezTo>
                  <a:cubicBezTo>
                    <a:pt x="207" y="298"/>
                    <a:pt x="324" y="180"/>
                    <a:pt x="442" y="63"/>
                  </a:cubicBezTo>
                  <a:cubicBezTo>
                    <a:pt x="499" y="7"/>
                    <a:pt x="589" y="0"/>
                    <a:pt x="653" y="48"/>
                  </a:cubicBezTo>
                  <a:cubicBezTo>
                    <a:pt x="678" y="67"/>
                    <a:pt x="701" y="90"/>
                    <a:pt x="723" y="113"/>
                  </a:cubicBezTo>
                  <a:cubicBezTo>
                    <a:pt x="804" y="192"/>
                    <a:pt x="884" y="272"/>
                    <a:pt x="964" y="352"/>
                  </a:cubicBezTo>
                  <a:cubicBezTo>
                    <a:pt x="1039" y="427"/>
                    <a:pt x="1039" y="532"/>
                    <a:pt x="965" y="607"/>
                  </a:cubicBezTo>
                  <a:cubicBezTo>
                    <a:pt x="958" y="615"/>
                    <a:pt x="949" y="623"/>
                    <a:pt x="940" y="6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effectLst/>
                <a:uLnTx/>
                <a:uFillTx/>
                <a:ea typeface="+mn-ea"/>
                <a:cs typeface="+mn-cs"/>
              </a:endParaRPr>
            </a:p>
          </p:txBody>
        </p:sp>
        <p:sp>
          <p:nvSpPr>
            <p:cNvPr id="27" name="Freeform 11">
              <a:extLst>
                <a:ext uri="{FF2B5EF4-FFF2-40B4-BE49-F238E27FC236}">
                  <a16:creationId xmlns:a16="http://schemas.microsoft.com/office/drawing/2014/main" id="{9060D454-8494-7F51-CA26-1ACDD617879D}"/>
                </a:ext>
              </a:extLst>
            </p:cNvPr>
            <p:cNvSpPr>
              <a:spLocks/>
            </p:cNvSpPr>
            <p:nvPr/>
          </p:nvSpPr>
          <p:spPr bwMode="auto">
            <a:xfrm>
              <a:off x="799" y="-129"/>
              <a:ext cx="653" cy="653"/>
            </a:xfrm>
            <a:custGeom>
              <a:avLst/>
              <a:gdLst>
                <a:gd name="T0" fmla="*/ 486 w 486"/>
                <a:gd name="T1" fmla="*/ 244 h 487"/>
                <a:gd name="T2" fmla="*/ 243 w 486"/>
                <a:gd name="T3" fmla="*/ 487 h 487"/>
                <a:gd name="T4" fmla="*/ 0 w 486"/>
                <a:gd name="T5" fmla="*/ 243 h 487"/>
                <a:gd name="T6" fmla="*/ 243 w 486"/>
                <a:gd name="T7" fmla="*/ 1 h 487"/>
                <a:gd name="T8" fmla="*/ 486 w 486"/>
                <a:gd name="T9" fmla="*/ 244 h 487"/>
              </a:gdLst>
              <a:ahLst/>
              <a:cxnLst>
                <a:cxn ang="0">
                  <a:pos x="T0" y="T1"/>
                </a:cxn>
                <a:cxn ang="0">
                  <a:pos x="T2" y="T3"/>
                </a:cxn>
                <a:cxn ang="0">
                  <a:pos x="T4" y="T5"/>
                </a:cxn>
                <a:cxn ang="0">
                  <a:pos x="T6" y="T7"/>
                </a:cxn>
                <a:cxn ang="0">
                  <a:pos x="T8" y="T9"/>
                </a:cxn>
              </a:cxnLst>
              <a:rect l="0" t="0" r="r" b="b"/>
              <a:pathLst>
                <a:path w="486" h="487">
                  <a:moveTo>
                    <a:pt x="486" y="244"/>
                  </a:moveTo>
                  <a:cubicBezTo>
                    <a:pt x="486" y="378"/>
                    <a:pt x="377" y="487"/>
                    <a:pt x="243" y="487"/>
                  </a:cubicBezTo>
                  <a:cubicBezTo>
                    <a:pt x="109" y="487"/>
                    <a:pt x="0" y="377"/>
                    <a:pt x="0" y="243"/>
                  </a:cubicBezTo>
                  <a:cubicBezTo>
                    <a:pt x="1" y="109"/>
                    <a:pt x="110" y="0"/>
                    <a:pt x="243" y="1"/>
                  </a:cubicBezTo>
                  <a:cubicBezTo>
                    <a:pt x="378" y="1"/>
                    <a:pt x="486" y="110"/>
                    <a:pt x="486"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effectLst/>
                <a:uLnTx/>
                <a:uFillTx/>
                <a:ea typeface="+mn-ea"/>
                <a:cs typeface="+mn-cs"/>
              </a:endParaRPr>
            </a:p>
          </p:txBody>
        </p:sp>
        <p:sp>
          <p:nvSpPr>
            <p:cNvPr id="28" name="Freeform 12">
              <a:extLst>
                <a:ext uri="{FF2B5EF4-FFF2-40B4-BE49-F238E27FC236}">
                  <a16:creationId xmlns:a16="http://schemas.microsoft.com/office/drawing/2014/main" id="{5D078DE0-CFB1-2E8A-BB64-278B7799639D}"/>
                </a:ext>
              </a:extLst>
            </p:cNvPr>
            <p:cNvSpPr>
              <a:spLocks/>
            </p:cNvSpPr>
            <p:nvPr/>
          </p:nvSpPr>
          <p:spPr bwMode="auto">
            <a:xfrm>
              <a:off x="941" y="3369"/>
              <a:ext cx="414" cy="833"/>
            </a:xfrm>
            <a:custGeom>
              <a:avLst/>
              <a:gdLst>
                <a:gd name="T0" fmla="*/ 1 w 308"/>
                <a:gd name="T1" fmla="*/ 0 h 621"/>
                <a:gd name="T2" fmla="*/ 307 w 308"/>
                <a:gd name="T3" fmla="*/ 0 h 621"/>
                <a:gd name="T4" fmla="*/ 308 w 308"/>
                <a:gd name="T5" fmla="*/ 16 h 621"/>
                <a:gd name="T6" fmla="*/ 308 w 308"/>
                <a:gd name="T7" fmla="*/ 460 h 621"/>
                <a:gd name="T8" fmla="*/ 164 w 308"/>
                <a:gd name="T9" fmla="*/ 614 h 621"/>
                <a:gd name="T10" fmla="*/ 2 w 308"/>
                <a:gd name="T11" fmla="*/ 487 h 621"/>
                <a:gd name="T12" fmla="*/ 0 w 308"/>
                <a:gd name="T13" fmla="*/ 463 h 621"/>
                <a:gd name="T14" fmla="*/ 0 w 308"/>
                <a:gd name="T15" fmla="*/ 13 h 621"/>
                <a:gd name="T16" fmla="*/ 1 w 308"/>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621">
                  <a:moveTo>
                    <a:pt x="1" y="0"/>
                  </a:moveTo>
                  <a:cubicBezTo>
                    <a:pt x="104" y="0"/>
                    <a:pt x="205" y="0"/>
                    <a:pt x="307" y="0"/>
                  </a:cubicBezTo>
                  <a:cubicBezTo>
                    <a:pt x="307" y="6"/>
                    <a:pt x="308" y="11"/>
                    <a:pt x="308" y="16"/>
                  </a:cubicBezTo>
                  <a:cubicBezTo>
                    <a:pt x="308" y="164"/>
                    <a:pt x="308" y="312"/>
                    <a:pt x="308" y="460"/>
                  </a:cubicBezTo>
                  <a:cubicBezTo>
                    <a:pt x="307" y="542"/>
                    <a:pt x="247" y="607"/>
                    <a:pt x="164" y="614"/>
                  </a:cubicBezTo>
                  <a:cubicBezTo>
                    <a:pt x="87" y="621"/>
                    <a:pt x="17" y="565"/>
                    <a:pt x="2" y="487"/>
                  </a:cubicBezTo>
                  <a:cubicBezTo>
                    <a:pt x="1" y="479"/>
                    <a:pt x="0" y="471"/>
                    <a:pt x="0" y="463"/>
                  </a:cubicBezTo>
                  <a:cubicBezTo>
                    <a:pt x="0" y="313"/>
                    <a:pt x="0" y="163"/>
                    <a:pt x="0" y="13"/>
                  </a:cubicBezTo>
                  <a:cubicBezTo>
                    <a:pt x="0" y="9"/>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effectLst/>
                <a:uLnTx/>
                <a:uFillTx/>
                <a:ea typeface="+mn-ea"/>
                <a:cs typeface="+mn-cs"/>
              </a:endParaRPr>
            </a:p>
          </p:txBody>
        </p:sp>
      </p:grpSp>
      <p:grpSp>
        <p:nvGrpSpPr>
          <p:cNvPr id="29" name="Group 4">
            <a:extLst>
              <a:ext uri="{FF2B5EF4-FFF2-40B4-BE49-F238E27FC236}">
                <a16:creationId xmlns:a16="http://schemas.microsoft.com/office/drawing/2014/main" id="{A94826FB-6647-427E-1F9F-B44F17465187}"/>
              </a:ext>
            </a:extLst>
          </p:cNvPr>
          <p:cNvGrpSpPr>
            <a:grpSpLocks noChangeAspect="1"/>
          </p:cNvGrpSpPr>
          <p:nvPr/>
        </p:nvGrpSpPr>
        <p:grpSpPr bwMode="auto">
          <a:xfrm>
            <a:off x="4655369" y="4692455"/>
            <a:ext cx="349348" cy="398041"/>
            <a:chOff x="1960" y="45"/>
            <a:chExt cx="3738" cy="4259"/>
          </a:xfrm>
          <a:solidFill>
            <a:schemeClr val="bg1"/>
          </a:solidFill>
        </p:grpSpPr>
        <p:sp>
          <p:nvSpPr>
            <p:cNvPr id="30" name="Freeform 5">
              <a:extLst>
                <a:ext uri="{FF2B5EF4-FFF2-40B4-BE49-F238E27FC236}">
                  <a16:creationId xmlns:a16="http://schemas.microsoft.com/office/drawing/2014/main" id="{F4A1AB76-7782-675D-8589-E0C77CDF5791}"/>
                </a:ext>
              </a:extLst>
            </p:cNvPr>
            <p:cNvSpPr>
              <a:spLocks/>
            </p:cNvSpPr>
            <p:nvPr/>
          </p:nvSpPr>
          <p:spPr bwMode="auto">
            <a:xfrm>
              <a:off x="1960" y="600"/>
              <a:ext cx="3738" cy="3704"/>
            </a:xfrm>
            <a:custGeom>
              <a:avLst/>
              <a:gdLst>
                <a:gd name="T0" fmla="*/ 1137 w 1574"/>
                <a:gd name="T1" fmla="*/ 457 h 1560"/>
                <a:gd name="T2" fmla="*/ 957 w 1574"/>
                <a:gd name="T3" fmla="*/ 823 h 1560"/>
                <a:gd name="T4" fmla="*/ 1044 w 1574"/>
                <a:gd name="T5" fmla="*/ 897 h 1560"/>
                <a:gd name="T6" fmla="*/ 1177 w 1574"/>
                <a:gd name="T7" fmla="*/ 1011 h 1560"/>
                <a:gd name="T8" fmla="*/ 1179 w 1574"/>
                <a:gd name="T9" fmla="*/ 1157 h 1560"/>
                <a:gd name="T10" fmla="*/ 870 w 1574"/>
                <a:gd name="T11" fmla="*/ 1505 h 1560"/>
                <a:gd name="T12" fmla="*/ 719 w 1574"/>
                <a:gd name="T13" fmla="*/ 1516 h 1560"/>
                <a:gd name="T14" fmla="*/ 715 w 1574"/>
                <a:gd name="T15" fmla="*/ 1386 h 1560"/>
                <a:gd name="T16" fmla="*/ 873 w 1574"/>
                <a:gd name="T17" fmla="*/ 1208 h 1560"/>
                <a:gd name="T18" fmla="*/ 974 w 1574"/>
                <a:gd name="T19" fmla="*/ 1094 h 1560"/>
                <a:gd name="T20" fmla="*/ 734 w 1574"/>
                <a:gd name="T21" fmla="*/ 889 h 1560"/>
                <a:gd name="T22" fmla="*/ 684 w 1574"/>
                <a:gd name="T23" fmla="*/ 971 h 1560"/>
                <a:gd name="T24" fmla="*/ 574 w 1574"/>
                <a:gd name="T25" fmla="*/ 1144 h 1560"/>
                <a:gd name="T26" fmla="*/ 543 w 1574"/>
                <a:gd name="T27" fmla="*/ 1168 h 1560"/>
                <a:gd name="T28" fmla="*/ 179 w 1574"/>
                <a:gd name="T29" fmla="*/ 1294 h 1560"/>
                <a:gd name="T30" fmla="*/ 158 w 1574"/>
                <a:gd name="T31" fmla="*/ 1304 h 1560"/>
                <a:gd name="T32" fmla="*/ 30 w 1574"/>
                <a:gd name="T33" fmla="*/ 1277 h 1560"/>
                <a:gd name="T34" fmla="*/ 46 w 1574"/>
                <a:gd name="T35" fmla="*/ 1147 h 1560"/>
                <a:gd name="T36" fmla="*/ 99 w 1574"/>
                <a:gd name="T37" fmla="*/ 1126 h 1560"/>
                <a:gd name="T38" fmla="*/ 403 w 1574"/>
                <a:gd name="T39" fmla="*/ 1024 h 1560"/>
                <a:gd name="T40" fmla="*/ 447 w 1574"/>
                <a:gd name="T41" fmla="*/ 990 h 1560"/>
                <a:gd name="T42" fmla="*/ 654 w 1574"/>
                <a:gd name="T43" fmla="*/ 639 h 1560"/>
                <a:gd name="T44" fmla="*/ 720 w 1574"/>
                <a:gd name="T45" fmla="*/ 496 h 1560"/>
                <a:gd name="T46" fmla="*/ 861 w 1574"/>
                <a:gd name="T47" fmla="*/ 191 h 1560"/>
                <a:gd name="T48" fmla="*/ 826 w 1574"/>
                <a:gd name="T49" fmla="*/ 180 h 1560"/>
                <a:gd name="T50" fmla="*/ 735 w 1574"/>
                <a:gd name="T51" fmla="*/ 154 h 1560"/>
                <a:gd name="T52" fmla="*/ 710 w 1574"/>
                <a:gd name="T53" fmla="*/ 167 h 1560"/>
                <a:gd name="T54" fmla="*/ 617 w 1574"/>
                <a:gd name="T55" fmla="*/ 407 h 1560"/>
                <a:gd name="T56" fmla="*/ 532 w 1574"/>
                <a:gd name="T57" fmla="*/ 451 h 1560"/>
                <a:gd name="T58" fmla="*/ 493 w 1574"/>
                <a:gd name="T59" fmla="*/ 363 h 1560"/>
                <a:gd name="T60" fmla="*/ 612 w 1574"/>
                <a:gd name="T61" fmla="*/ 58 h 1560"/>
                <a:gd name="T62" fmla="*/ 707 w 1574"/>
                <a:gd name="T63" fmla="*/ 11 h 1560"/>
                <a:gd name="T64" fmla="*/ 1011 w 1574"/>
                <a:gd name="T65" fmla="*/ 95 h 1560"/>
                <a:gd name="T66" fmla="*/ 1107 w 1574"/>
                <a:gd name="T67" fmla="*/ 131 h 1560"/>
                <a:gd name="T68" fmla="*/ 1167 w 1574"/>
                <a:gd name="T69" fmla="*/ 190 h 1560"/>
                <a:gd name="T70" fmla="*/ 1272 w 1574"/>
                <a:gd name="T71" fmla="*/ 425 h 1560"/>
                <a:gd name="T72" fmla="*/ 1277 w 1574"/>
                <a:gd name="T73" fmla="*/ 437 h 1560"/>
                <a:gd name="T74" fmla="*/ 1387 w 1574"/>
                <a:gd name="T75" fmla="*/ 345 h 1560"/>
                <a:gd name="T76" fmla="*/ 1454 w 1574"/>
                <a:gd name="T77" fmla="*/ 288 h 1560"/>
                <a:gd name="T78" fmla="*/ 1532 w 1574"/>
                <a:gd name="T79" fmla="*/ 278 h 1560"/>
                <a:gd name="T80" fmla="*/ 1574 w 1574"/>
                <a:gd name="T81" fmla="*/ 352 h 1560"/>
                <a:gd name="T82" fmla="*/ 1552 w 1574"/>
                <a:gd name="T83" fmla="*/ 391 h 1560"/>
                <a:gd name="T84" fmla="*/ 1297 w 1574"/>
                <a:gd name="T85" fmla="*/ 609 h 1560"/>
                <a:gd name="T86" fmla="*/ 1183 w 1574"/>
                <a:gd name="T87" fmla="*/ 578 h 1560"/>
                <a:gd name="T88" fmla="*/ 1137 w 1574"/>
                <a:gd name="T89" fmla="*/ 457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4" h="1560">
                  <a:moveTo>
                    <a:pt x="1137" y="457"/>
                  </a:moveTo>
                  <a:cubicBezTo>
                    <a:pt x="1072" y="579"/>
                    <a:pt x="1030" y="707"/>
                    <a:pt x="957" y="823"/>
                  </a:cubicBezTo>
                  <a:cubicBezTo>
                    <a:pt x="984" y="846"/>
                    <a:pt x="1014" y="872"/>
                    <a:pt x="1044" y="897"/>
                  </a:cubicBezTo>
                  <a:cubicBezTo>
                    <a:pt x="1088" y="935"/>
                    <a:pt x="1133" y="972"/>
                    <a:pt x="1177" y="1011"/>
                  </a:cubicBezTo>
                  <a:cubicBezTo>
                    <a:pt x="1219" y="1048"/>
                    <a:pt x="1219" y="1112"/>
                    <a:pt x="1179" y="1157"/>
                  </a:cubicBezTo>
                  <a:cubicBezTo>
                    <a:pt x="1076" y="1273"/>
                    <a:pt x="973" y="1389"/>
                    <a:pt x="870" y="1505"/>
                  </a:cubicBezTo>
                  <a:cubicBezTo>
                    <a:pt x="825" y="1556"/>
                    <a:pt x="765" y="1560"/>
                    <a:pt x="719" y="1516"/>
                  </a:cubicBezTo>
                  <a:cubicBezTo>
                    <a:pt x="685" y="1482"/>
                    <a:pt x="683" y="1424"/>
                    <a:pt x="715" y="1386"/>
                  </a:cubicBezTo>
                  <a:cubicBezTo>
                    <a:pt x="767" y="1326"/>
                    <a:pt x="820" y="1268"/>
                    <a:pt x="873" y="1208"/>
                  </a:cubicBezTo>
                  <a:cubicBezTo>
                    <a:pt x="906" y="1171"/>
                    <a:pt x="939" y="1134"/>
                    <a:pt x="974" y="1094"/>
                  </a:cubicBezTo>
                  <a:cubicBezTo>
                    <a:pt x="894" y="1026"/>
                    <a:pt x="815" y="958"/>
                    <a:pt x="734" y="889"/>
                  </a:cubicBezTo>
                  <a:cubicBezTo>
                    <a:pt x="716" y="918"/>
                    <a:pt x="701" y="944"/>
                    <a:pt x="684" y="971"/>
                  </a:cubicBezTo>
                  <a:cubicBezTo>
                    <a:pt x="648" y="1029"/>
                    <a:pt x="612" y="1087"/>
                    <a:pt x="574" y="1144"/>
                  </a:cubicBezTo>
                  <a:cubicBezTo>
                    <a:pt x="567" y="1154"/>
                    <a:pt x="555" y="1164"/>
                    <a:pt x="543" y="1168"/>
                  </a:cubicBezTo>
                  <a:cubicBezTo>
                    <a:pt x="422" y="1210"/>
                    <a:pt x="301" y="1252"/>
                    <a:pt x="179" y="1294"/>
                  </a:cubicBezTo>
                  <a:cubicBezTo>
                    <a:pt x="172" y="1296"/>
                    <a:pt x="164" y="1300"/>
                    <a:pt x="158" y="1304"/>
                  </a:cubicBezTo>
                  <a:cubicBezTo>
                    <a:pt x="114" y="1329"/>
                    <a:pt x="59" y="1318"/>
                    <a:pt x="30" y="1277"/>
                  </a:cubicBezTo>
                  <a:cubicBezTo>
                    <a:pt x="0" y="1237"/>
                    <a:pt x="6" y="1178"/>
                    <a:pt x="46" y="1147"/>
                  </a:cubicBezTo>
                  <a:cubicBezTo>
                    <a:pt x="60" y="1136"/>
                    <a:pt x="80" y="1132"/>
                    <a:pt x="99" y="1126"/>
                  </a:cubicBezTo>
                  <a:cubicBezTo>
                    <a:pt x="200" y="1092"/>
                    <a:pt x="302" y="1058"/>
                    <a:pt x="403" y="1024"/>
                  </a:cubicBezTo>
                  <a:cubicBezTo>
                    <a:pt x="423" y="1018"/>
                    <a:pt x="436" y="1008"/>
                    <a:pt x="447" y="990"/>
                  </a:cubicBezTo>
                  <a:cubicBezTo>
                    <a:pt x="515" y="873"/>
                    <a:pt x="587" y="757"/>
                    <a:pt x="654" y="639"/>
                  </a:cubicBezTo>
                  <a:cubicBezTo>
                    <a:pt x="680" y="594"/>
                    <a:pt x="698" y="544"/>
                    <a:pt x="720" y="496"/>
                  </a:cubicBezTo>
                  <a:cubicBezTo>
                    <a:pt x="767" y="395"/>
                    <a:pt x="813" y="294"/>
                    <a:pt x="861" y="191"/>
                  </a:cubicBezTo>
                  <a:cubicBezTo>
                    <a:pt x="849" y="187"/>
                    <a:pt x="837" y="183"/>
                    <a:pt x="826" y="180"/>
                  </a:cubicBezTo>
                  <a:cubicBezTo>
                    <a:pt x="796" y="171"/>
                    <a:pt x="765" y="163"/>
                    <a:pt x="735" y="154"/>
                  </a:cubicBezTo>
                  <a:cubicBezTo>
                    <a:pt x="722" y="151"/>
                    <a:pt x="715" y="153"/>
                    <a:pt x="710" y="167"/>
                  </a:cubicBezTo>
                  <a:cubicBezTo>
                    <a:pt x="679" y="247"/>
                    <a:pt x="648" y="327"/>
                    <a:pt x="617" y="407"/>
                  </a:cubicBezTo>
                  <a:cubicBezTo>
                    <a:pt x="603" y="444"/>
                    <a:pt x="566" y="463"/>
                    <a:pt x="532" y="451"/>
                  </a:cubicBezTo>
                  <a:cubicBezTo>
                    <a:pt x="496" y="438"/>
                    <a:pt x="479" y="400"/>
                    <a:pt x="493" y="363"/>
                  </a:cubicBezTo>
                  <a:cubicBezTo>
                    <a:pt x="532" y="261"/>
                    <a:pt x="572" y="159"/>
                    <a:pt x="612" y="58"/>
                  </a:cubicBezTo>
                  <a:cubicBezTo>
                    <a:pt x="627" y="20"/>
                    <a:pt x="667" y="0"/>
                    <a:pt x="707" y="11"/>
                  </a:cubicBezTo>
                  <a:cubicBezTo>
                    <a:pt x="808" y="39"/>
                    <a:pt x="910" y="66"/>
                    <a:pt x="1011" y="95"/>
                  </a:cubicBezTo>
                  <a:cubicBezTo>
                    <a:pt x="1044" y="105"/>
                    <a:pt x="1078" y="114"/>
                    <a:pt x="1107" y="131"/>
                  </a:cubicBezTo>
                  <a:cubicBezTo>
                    <a:pt x="1131" y="145"/>
                    <a:pt x="1155" y="166"/>
                    <a:pt x="1167" y="190"/>
                  </a:cubicBezTo>
                  <a:cubicBezTo>
                    <a:pt x="1205" y="267"/>
                    <a:pt x="1237" y="346"/>
                    <a:pt x="1272" y="425"/>
                  </a:cubicBezTo>
                  <a:cubicBezTo>
                    <a:pt x="1273" y="428"/>
                    <a:pt x="1275" y="432"/>
                    <a:pt x="1277" y="437"/>
                  </a:cubicBezTo>
                  <a:cubicBezTo>
                    <a:pt x="1315" y="406"/>
                    <a:pt x="1351" y="376"/>
                    <a:pt x="1387" y="345"/>
                  </a:cubicBezTo>
                  <a:cubicBezTo>
                    <a:pt x="1409" y="326"/>
                    <a:pt x="1431" y="307"/>
                    <a:pt x="1454" y="288"/>
                  </a:cubicBezTo>
                  <a:cubicBezTo>
                    <a:pt x="1479" y="268"/>
                    <a:pt x="1507" y="263"/>
                    <a:pt x="1532" y="278"/>
                  </a:cubicBezTo>
                  <a:cubicBezTo>
                    <a:pt x="1560" y="294"/>
                    <a:pt x="1574" y="321"/>
                    <a:pt x="1574" y="352"/>
                  </a:cubicBezTo>
                  <a:cubicBezTo>
                    <a:pt x="1574" y="365"/>
                    <a:pt x="1563" y="381"/>
                    <a:pt x="1552" y="391"/>
                  </a:cubicBezTo>
                  <a:cubicBezTo>
                    <a:pt x="1468" y="464"/>
                    <a:pt x="1382" y="536"/>
                    <a:pt x="1297" y="609"/>
                  </a:cubicBezTo>
                  <a:cubicBezTo>
                    <a:pt x="1253" y="646"/>
                    <a:pt x="1202" y="633"/>
                    <a:pt x="1183" y="578"/>
                  </a:cubicBezTo>
                  <a:cubicBezTo>
                    <a:pt x="1169" y="539"/>
                    <a:pt x="1153" y="500"/>
                    <a:pt x="1137"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1" name="Freeform 6">
              <a:extLst>
                <a:ext uri="{FF2B5EF4-FFF2-40B4-BE49-F238E27FC236}">
                  <a16:creationId xmlns:a16="http://schemas.microsoft.com/office/drawing/2014/main" id="{82AB6AA9-FBD1-AB12-0801-59695AD2BD00}"/>
                </a:ext>
              </a:extLst>
            </p:cNvPr>
            <p:cNvSpPr>
              <a:spLocks/>
            </p:cNvSpPr>
            <p:nvPr/>
          </p:nvSpPr>
          <p:spPr bwMode="auto">
            <a:xfrm>
              <a:off x="4421" y="45"/>
              <a:ext cx="876" cy="874"/>
            </a:xfrm>
            <a:custGeom>
              <a:avLst/>
              <a:gdLst>
                <a:gd name="T0" fmla="*/ 186 w 369"/>
                <a:gd name="T1" fmla="*/ 368 h 368"/>
                <a:gd name="T2" fmla="*/ 1 w 369"/>
                <a:gd name="T3" fmla="*/ 186 h 368"/>
                <a:gd name="T4" fmla="*/ 183 w 369"/>
                <a:gd name="T5" fmla="*/ 2 h 368"/>
                <a:gd name="T6" fmla="*/ 368 w 369"/>
                <a:gd name="T7" fmla="*/ 184 h 368"/>
                <a:gd name="T8" fmla="*/ 186 w 369"/>
                <a:gd name="T9" fmla="*/ 368 h 368"/>
              </a:gdLst>
              <a:ahLst/>
              <a:cxnLst>
                <a:cxn ang="0">
                  <a:pos x="T0" y="T1"/>
                </a:cxn>
                <a:cxn ang="0">
                  <a:pos x="T2" y="T3"/>
                </a:cxn>
                <a:cxn ang="0">
                  <a:pos x="T4" y="T5"/>
                </a:cxn>
                <a:cxn ang="0">
                  <a:pos x="T6" y="T7"/>
                </a:cxn>
                <a:cxn ang="0">
                  <a:pos x="T8" y="T9"/>
                </a:cxn>
              </a:cxnLst>
              <a:rect l="0" t="0" r="r" b="b"/>
              <a:pathLst>
                <a:path w="369" h="368">
                  <a:moveTo>
                    <a:pt x="186" y="368"/>
                  </a:moveTo>
                  <a:cubicBezTo>
                    <a:pt x="84" y="368"/>
                    <a:pt x="2" y="287"/>
                    <a:pt x="1" y="186"/>
                  </a:cubicBezTo>
                  <a:cubicBezTo>
                    <a:pt x="0" y="86"/>
                    <a:pt x="82" y="4"/>
                    <a:pt x="183" y="2"/>
                  </a:cubicBezTo>
                  <a:cubicBezTo>
                    <a:pt x="282" y="0"/>
                    <a:pt x="367" y="84"/>
                    <a:pt x="368" y="184"/>
                  </a:cubicBezTo>
                  <a:cubicBezTo>
                    <a:pt x="369" y="284"/>
                    <a:pt x="286" y="367"/>
                    <a:pt x="18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42" name="Group 41">
            <a:extLst>
              <a:ext uri="{FF2B5EF4-FFF2-40B4-BE49-F238E27FC236}">
                <a16:creationId xmlns:a16="http://schemas.microsoft.com/office/drawing/2014/main" id="{C59C7717-5BA7-5CE5-B2D7-630F9432CBBF}"/>
              </a:ext>
            </a:extLst>
          </p:cNvPr>
          <p:cNvGrpSpPr/>
          <p:nvPr/>
        </p:nvGrpSpPr>
        <p:grpSpPr>
          <a:xfrm>
            <a:off x="11115171" y="4160137"/>
            <a:ext cx="666444" cy="666444"/>
            <a:chOff x="11115171" y="3877912"/>
            <a:chExt cx="666444" cy="666444"/>
          </a:xfrm>
        </p:grpSpPr>
        <p:sp>
          <p:nvSpPr>
            <p:cNvPr id="16" name="Oval 15">
              <a:extLst>
                <a:ext uri="{FF2B5EF4-FFF2-40B4-BE49-F238E27FC236}">
                  <a16:creationId xmlns:a16="http://schemas.microsoft.com/office/drawing/2014/main" id="{63107974-5F33-E264-E37C-56B1429FB72A}"/>
                </a:ext>
              </a:extLst>
            </p:cNvPr>
            <p:cNvSpPr/>
            <p:nvPr/>
          </p:nvSpPr>
          <p:spPr>
            <a:xfrm>
              <a:off x="11115171" y="3877912"/>
              <a:ext cx="666444" cy="6664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nvGrpSpPr>
            <p:cNvPr id="32" name="Group 15">
              <a:extLst>
                <a:ext uri="{FF2B5EF4-FFF2-40B4-BE49-F238E27FC236}">
                  <a16:creationId xmlns:a16="http://schemas.microsoft.com/office/drawing/2014/main" id="{02E649C8-6FB7-36D0-22EB-CBA153DC5838}"/>
                </a:ext>
              </a:extLst>
            </p:cNvPr>
            <p:cNvGrpSpPr>
              <a:grpSpLocks noChangeAspect="1"/>
            </p:cNvGrpSpPr>
            <p:nvPr/>
          </p:nvGrpSpPr>
          <p:grpSpPr bwMode="auto">
            <a:xfrm>
              <a:off x="11231037" y="4077390"/>
              <a:ext cx="434712" cy="270933"/>
              <a:chOff x="349" y="-2"/>
              <a:chExt cx="6986" cy="4354"/>
            </a:xfrm>
            <a:solidFill>
              <a:schemeClr val="bg1"/>
            </a:solidFill>
          </p:grpSpPr>
          <p:sp>
            <p:nvSpPr>
              <p:cNvPr id="33" name="Freeform 16">
                <a:extLst>
                  <a:ext uri="{FF2B5EF4-FFF2-40B4-BE49-F238E27FC236}">
                    <a16:creationId xmlns:a16="http://schemas.microsoft.com/office/drawing/2014/main" id="{C1F13BDF-757A-B127-6937-37A8182972E3}"/>
                  </a:ext>
                </a:extLst>
              </p:cNvPr>
              <p:cNvSpPr>
                <a:spLocks/>
              </p:cNvSpPr>
              <p:nvPr/>
            </p:nvSpPr>
            <p:spPr bwMode="auto">
              <a:xfrm>
                <a:off x="1927" y="1085"/>
                <a:ext cx="2114" cy="3251"/>
              </a:xfrm>
              <a:custGeom>
                <a:avLst/>
                <a:gdLst>
                  <a:gd name="T0" fmla="*/ 512 w 1055"/>
                  <a:gd name="T1" fmla="*/ 858 h 1621"/>
                  <a:gd name="T2" fmla="*/ 472 w 1055"/>
                  <a:gd name="T3" fmla="*/ 858 h 1621"/>
                  <a:gd name="T4" fmla="*/ 472 w 1055"/>
                  <a:gd name="T5" fmla="*/ 884 h 1621"/>
                  <a:gd name="T6" fmla="*/ 471 w 1055"/>
                  <a:gd name="T7" fmla="*/ 1490 h 1621"/>
                  <a:gd name="T8" fmla="*/ 387 w 1055"/>
                  <a:gd name="T9" fmla="*/ 1606 h 1621"/>
                  <a:gd name="T10" fmla="*/ 254 w 1055"/>
                  <a:gd name="T11" fmla="*/ 1561 h 1621"/>
                  <a:gd name="T12" fmla="*/ 232 w 1055"/>
                  <a:gd name="T13" fmla="*/ 1483 h 1621"/>
                  <a:gd name="T14" fmla="*/ 232 w 1055"/>
                  <a:gd name="T15" fmla="*/ 245 h 1621"/>
                  <a:gd name="T16" fmla="*/ 232 w 1055"/>
                  <a:gd name="T17" fmla="*/ 219 h 1621"/>
                  <a:gd name="T18" fmla="*/ 193 w 1055"/>
                  <a:gd name="T19" fmla="*/ 219 h 1621"/>
                  <a:gd name="T20" fmla="*/ 193 w 1055"/>
                  <a:gd name="T21" fmla="*/ 243 h 1621"/>
                  <a:gd name="T22" fmla="*/ 192 w 1055"/>
                  <a:gd name="T23" fmla="*/ 681 h 1621"/>
                  <a:gd name="T24" fmla="*/ 126 w 1055"/>
                  <a:gd name="T25" fmla="*/ 772 h 1621"/>
                  <a:gd name="T26" fmla="*/ 18 w 1055"/>
                  <a:gd name="T27" fmla="*/ 735 h 1621"/>
                  <a:gd name="T28" fmla="*/ 1 w 1055"/>
                  <a:gd name="T29" fmla="*/ 681 h 1621"/>
                  <a:gd name="T30" fmla="*/ 1 w 1055"/>
                  <a:gd name="T31" fmla="*/ 97 h 1621"/>
                  <a:gd name="T32" fmla="*/ 104 w 1055"/>
                  <a:gd name="T33" fmla="*/ 1 h 1621"/>
                  <a:gd name="T34" fmla="*/ 294 w 1055"/>
                  <a:gd name="T35" fmla="*/ 1 h 1621"/>
                  <a:gd name="T36" fmla="*/ 846 w 1055"/>
                  <a:gd name="T37" fmla="*/ 1 h 1621"/>
                  <a:gd name="T38" fmla="*/ 872 w 1055"/>
                  <a:gd name="T39" fmla="*/ 2 h 1621"/>
                  <a:gd name="T40" fmla="*/ 963 w 1055"/>
                  <a:gd name="T41" fmla="*/ 90 h 1621"/>
                  <a:gd name="T42" fmla="*/ 1051 w 1055"/>
                  <a:gd name="T43" fmla="*/ 655 h 1621"/>
                  <a:gd name="T44" fmla="*/ 1041 w 1055"/>
                  <a:gd name="T45" fmla="*/ 728 h 1621"/>
                  <a:gd name="T46" fmla="*/ 939 w 1055"/>
                  <a:gd name="T47" fmla="*/ 775 h 1621"/>
                  <a:gd name="T48" fmla="*/ 861 w 1055"/>
                  <a:gd name="T49" fmla="*/ 692 h 1621"/>
                  <a:gd name="T50" fmla="*/ 833 w 1055"/>
                  <a:gd name="T51" fmla="*/ 513 h 1621"/>
                  <a:gd name="T52" fmla="*/ 791 w 1055"/>
                  <a:gd name="T53" fmla="*/ 244 h 1621"/>
                  <a:gd name="T54" fmla="*/ 752 w 1055"/>
                  <a:gd name="T55" fmla="*/ 220 h 1621"/>
                  <a:gd name="T56" fmla="*/ 752 w 1055"/>
                  <a:gd name="T57" fmla="*/ 247 h 1621"/>
                  <a:gd name="T58" fmla="*/ 752 w 1055"/>
                  <a:gd name="T59" fmla="*/ 1485 h 1621"/>
                  <a:gd name="T60" fmla="*/ 632 w 1055"/>
                  <a:gd name="T61" fmla="*/ 1611 h 1621"/>
                  <a:gd name="T62" fmla="*/ 513 w 1055"/>
                  <a:gd name="T63" fmla="*/ 1491 h 1621"/>
                  <a:gd name="T64" fmla="*/ 512 w 1055"/>
                  <a:gd name="T65" fmla="*/ 1021 h 1621"/>
                  <a:gd name="T66" fmla="*/ 512 w 1055"/>
                  <a:gd name="T67" fmla="*/ 858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5" h="1621">
                    <a:moveTo>
                      <a:pt x="512" y="858"/>
                    </a:moveTo>
                    <a:cubicBezTo>
                      <a:pt x="498" y="858"/>
                      <a:pt x="486" y="858"/>
                      <a:pt x="472" y="858"/>
                    </a:cubicBezTo>
                    <a:cubicBezTo>
                      <a:pt x="472" y="868"/>
                      <a:pt x="472" y="876"/>
                      <a:pt x="472" y="884"/>
                    </a:cubicBezTo>
                    <a:cubicBezTo>
                      <a:pt x="472" y="1086"/>
                      <a:pt x="472" y="1288"/>
                      <a:pt x="471" y="1490"/>
                    </a:cubicBezTo>
                    <a:cubicBezTo>
                      <a:pt x="471" y="1545"/>
                      <a:pt x="438" y="1591"/>
                      <a:pt x="387" y="1606"/>
                    </a:cubicBezTo>
                    <a:cubicBezTo>
                      <a:pt x="337" y="1621"/>
                      <a:pt x="284" y="1603"/>
                      <a:pt x="254" y="1561"/>
                    </a:cubicBezTo>
                    <a:cubicBezTo>
                      <a:pt x="238" y="1538"/>
                      <a:pt x="232" y="1512"/>
                      <a:pt x="232" y="1483"/>
                    </a:cubicBezTo>
                    <a:cubicBezTo>
                      <a:pt x="233" y="1071"/>
                      <a:pt x="232" y="658"/>
                      <a:pt x="232" y="245"/>
                    </a:cubicBezTo>
                    <a:cubicBezTo>
                      <a:pt x="232" y="237"/>
                      <a:pt x="232" y="228"/>
                      <a:pt x="232" y="219"/>
                    </a:cubicBezTo>
                    <a:cubicBezTo>
                      <a:pt x="219" y="219"/>
                      <a:pt x="207" y="219"/>
                      <a:pt x="193" y="219"/>
                    </a:cubicBezTo>
                    <a:cubicBezTo>
                      <a:pt x="193" y="227"/>
                      <a:pt x="193" y="235"/>
                      <a:pt x="193" y="243"/>
                    </a:cubicBezTo>
                    <a:cubicBezTo>
                      <a:pt x="193" y="389"/>
                      <a:pt x="193" y="535"/>
                      <a:pt x="192" y="681"/>
                    </a:cubicBezTo>
                    <a:cubicBezTo>
                      <a:pt x="192" y="725"/>
                      <a:pt x="166" y="759"/>
                      <a:pt x="126" y="772"/>
                    </a:cubicBezTo>
                    <a:cubicBezTo>
                      <a:pt x="85" y="785"/>
                      <a:pt x="40" y="771"/>
                      <a:pt x="18" y="735"/>
                    </a:cubicBezTo>
                    <a:cubicBezTo>
                      <a:pt x="9" y="719"/>
                      <a:pt x="1" y="699"/>
                      <a:pt x="1" y="681"/>
                    </a:cubicBezTo>
                    <a:cubicBezTo>
                      <a:pt x="0" y="486"/>
                      <a:pt x="0" y="292"/>
                      <a:pt x="1" y="97"/>
                    </a:cubicBezTo>
                    <a:cubicBezTo>
                      <a:pt x="1" y="41"/>
                      <a:pt x="43" y="1"/>
                      <a:pt x="104" y="1"/>
                    </a:cubicBezTo>
                    <a:cubicBezTo>
                      <a:pt x="167" y="0"/>
                      <a:pt x="230" y="1"/>
                      <a:pt x="294" y="1"/>
                    </a:cubicBezTo>
                    <a:cubicBezTo>
                      <a:pt x="478" y="1"/>
                      <a:pt x="662" y="1"/>
                      <a:pt x="846" y="1"/>
                    </a:cubicBezTo>
                    <a:cubicBezTo>
                      <a:pt x="854" y="1"/>
                      <a:pt x="863" y="1"/>
                      <a:pt x="872" y="2"/>
                    </a:cubicBezTo>
                    <a:cubicBezTo>
                      <a:pt x="924" y="9"/>
                      <a:pt x="954" y="38"/>
                      <a:pt x="963" y="90"/>
                    </a:cubicBezTo>
                    <a:cubicBezTo>
                      <a:pt x="992" y="278"/>
                      <a:pt x="1022" y="467"/>
                      <a:pt x="1051" y="655"/>
                    </a:cubicBezTo>
                    <a:cubicBezTo>
                      <a:pt x="1055" y="680"/>
                      <a:pt x="1055" y="705"/>
                      <a:pt x="1041" y="728"/>
                    </a:cubicBezTo>
                    <a:cubicBezTo>
                      <a:pt x="1020" y="764"/>
                      <a:pt x="981" y="783"/>
                      <a:pt x="939" y="775"/>
                    </a:cubicBezTo>
                    <a:cubicBezTo>
                      <a:pt x="898" y="768"/>
                      <a:pt x="868" y="737"/>
                      <a:pt x="861" y="692"/>
                    </a:cubicBezTo>
                    <a:cubicBezTo>
                      <a:pt x="851" y="632"/>
                      <a:pt x="842" y="573"/>
                      <a:pt x="833" y="513"/>
                    </a:cubicBezTo>
                    <a:cubicBezTo>
                      <a:pt x="819" y="423"/>
                      <a:pt x="805" y="334"/>
                      <a:pt x="791" y="244"/>
                    </a:cubicBezTo>
                    <a:cubicBezTo>
                      <a:pt x="787" y="214"/>
                      <a:pt x="786" y="214"/>
                      <a:pt x="752" y="220"/>
                    </a:cubicBezTo>
                    <a:cubicBezTo>
                      <a:pt x="752" y="229"/>
                      <a:pt x="752" y="238"/>
                      <a:pt x="752" y="247"/>
                    </a:cubicBezTo>
                    <a:cubicBezTo>
                      <a:pt x="752" y="660"/>
                      <a:pt x="752" y="1072"/>
                      <a:pt x="752" y="1485"/>
                    </a:cubicBezTo>
                    <a:cubicBezTo>
                      <a:pt x="752" y="1557"/>
                      <a:pt x="701" y="1611"/>
                      <a:pt x="632" y="1611"/>
                    </a:cubicBezTo>
                    <a:cubicBezTo>
                      <a:pt x="565" y="1612"/>
                      <a:pt x="513" y="1559"/>
                      <a:pt x="513" y="1491"/>
                    </a:cubicBezTo>
                    <a:cubicBezTo>
                      <a:pt x="512" y="1334"/>
                      <a:pt x="512" y="1177"/>
                      <a:pt x="512" y="1021"/>
                    </a:cubicBezTo>
                    <a:cubicBezTo>
                      <a:pt x="512" y="967"/>
                      <a:pt x="512" y="914"/>
                      <a:pt x="512" y="8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4" name="Freeform 17">
                <a:extLst>
                  <a:ext uri="{FF2B5EF4-FFF2-40B4-BE49-F238E27FC236}">
                    <a16:creationId xmlns:a16="http://schemas.microsoft.com/office/drawing/2014/main" id="{4EA8FE98-C430-B022-95D8-FE3672B6A25C}"/>
                  </a:ext>
                </a:extLst>
              </p:cNvPr>
              <p:cNvSpPr>
                <a:spLocks/>
              </p:cNvSpPr>
              <p:nvPr/>
            </p:nvSpPr>
            <p:spPr bwMode="auto">
              <a:xfrm>
                <a:off x="3873" y="1093"/>
                <a:ext cx="1900" cy="3259"/>
              </a:xfrm>
              <a:custGeom>
                <a:avLst/>
                <a:gdLst>
                  <a:gd name="T0" fmla="*/ 439 w 948"/>
                  <a:gd name="T1" fmla="*/ 948 h 1625"/>
                  <a:gd name="T2" fmla="*/ 391 w 948"/>
                  <a:gd name="T3" fmla="*/ 948 h 1625"/>
                  <a:gd name="T4" fmla="*/ 391 w 948"/>
                  <a:gd name="T5" fmla="*/ 974 h 1625"/>
                  <a:gd name="T6" fmla="*/ 391 w 948"/>
                  <a:gd name="T7" fmla="*/ 1482 h 1625"/>
                  <a:gd name="T8" fmla="*/ 239 w 948"/>
                  <a:gd name="T9" fmla="*/ 1603 h 1625"/>
                  <a:gd name="T10" fmla="*/ 153 w 948"/>
                  <a:gd name="T11" fmla="*/ 1484 h 1625"/>
                  <a:gd name="T12" fmla="*/ 152 w 948"/>
                  <a:gd name="T13" fmla="*/ 972 h 1625"/>
                  <a:gd name="T14" fmla="*/ 152 w 948"/>
                  <a:gd name="T15" fmla="*/ 947 h 1625"/>
                  <a:gd name="T16" fmla="*/ 129 w 948"/>
                  <a:gd name="T17" fmla="*/ 947 h 1625"/>
                  <a:gd name="T18" fmla="*/ 86 w 948"/>
                  <a:gd name="T19" fmla="*/ 896 h 1625"/>
                  <a:gd name="T20" fmla="*/ 131 w 948"/>
                  <a:gd name="T21" fmla="*/ 614 h 1625"/>
                  <a:gd name="T22" fmla="*/ 192 w 948"/>
                  <a:gd name="T23" fmla="*/ 229 h 1625"/>
                  <a:gd name="T24" fmla="*/ 193 w 948"/>
                  <a:gd name="T25" fmla="*/ 216 h 1625"/>
                  <a:gd name="T26" fmla="*/ 152 w 948"/>
                  <a:gd name="T27" fmla="*/ 242 h 1625"/>
                  <a:gd name="T28" fmla="*/ 96 w 948"/>
                  <a:gd name="T29" fmla="*/ 578 h 1625"/>
                  <a:gd name="T30" fmla="*/ 86 w 948"/>
                  <a:gd name="T31" fmla="*/ 519 h 1625"/>
                  <a:gd name="T32" fmla="*/ 17 w 948"/>
                  <a:gd name="T33" fmla="*/ 79 h 1625"/>
                  <a:gd name="T34" fmla="*/ 11 w 948"/>
                  <a:gd name="T35" fmla="*/ 54 h 1625"/>
                  <a:gd name="T36" fmla="*/ 25 w 948"/>
                  <a:gd name="T37" fmla="*/ 16 h 1625"/>
                  <a:gd name="T38" fmla="*/ 78 w 948"/>
                  <a:gd name="T39" fmla="*/ 1 h 1625"/>
                  <a:gd name="T40" fmla="*/ 751 w 948"/>
                  <a:gd name="T41" fmla="*/ 1 h 1625"/>
                  <a:gd name="T42" fmla="*/ 848 w 948"/>
                  <a:gd name="T43" fmla="*/ 84 h 1625"/>
                  <a:gd name="T44" fmla="*/ 939 w 948"/>
                  <a:gd name="T45" fmla="*/ 662 h 1625"/>
                  <a:gd name="T46" fmla="*/ 861 w 948"/>
                  <a:gd name="T47" fmla="*/ 774 h 1625"/>
                  <a:gd name="T48" fmla="*/ 749 w 948"/>
                  <a:gd name="T49" fmla="*/ 694 h 1625"/>
                  <a:gd name="T50" fmla="*/ 677 w 948"/>
                  <a:gd name="T51" fmla="*/ 238 h 1625"/>
                  <a:gd name="T52" fmla="*/ 673 w 948"/>
                  <a:gd name="T53" fmla="*/ 215 h 1625"/>
                  <a:gd name="T54" fmla="*/ 636 w 948"/>
                  <a:gd name="T55" fmla="*/ 215 h 1625"/>
                  <a:gd name="T56" fmla="*/ 654 w 948"/>
                  <a:gd name="T57" fmla="*/ 334 h 1625"/>
                  <a:gd name="T58" fmla="*/ 743 w 948"/>
                  <a:gd name="T59" fmla="*/ 895 h 1625"/>
                  <a:gd name="T60" fmla="*/ 701 w 948"/>
                  <a:gd name="T61" fmla="*/ 947 h 1625"/>
                  <a:gd name="T62" fmla="*/ 678 w 948"/>
                  <a:gd name="T63" fmla="*/ 947 h 1625"/>
                  <a:gd name="T64" fmla="*/ 678 w 948"/>
                  <a:gd name="T65" fmla="*/ 973 h 1625"/>
                  <a:gd name="T66" fmla="*/ 677 w 948"/>
                  <a:gd name="T67" fmla="*/ 1487 h 1625"/>
                  <a:gd name="T68" fmla="*/ 575 w 948"/>
                  <a:gd name="T69" fmla="*/ 1606 h 1625"/>
                  <a:gd name="T70" fmla="*/ 444 w 948"/>
                  <a:gd name="T71" fmla="*/ 1522 h 1625"/>
                  <a:gd name="T72" fmla="*/ 439 w 948"/>
                  <a:gd name="T73" fmla="*/ 1477 h 1625"/>
                  <a:gd name="T74" fmla="*/ 439 w 948"/>
                  <a:gd name="T75" fmla="*/ 973 h 1625"/>
                  <a:gd name="T76" fmla="*/ 439 w 948"/>
                  <a:gd name="T77" fmla="*/ 948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8" h="1625">
                    <a:moveTo>
                      <a:pt x="439" y="948"/>
                    </a:moveTo>
                    <a:cubicBezTo>
                      <a:pt x="422" y="948"/>
                      <a:pt x="408" y="948"/>
                      <a:pt x="391" y="948"/>
                    </a:cubicBezTo>
                    <a:cubicBezTo>
                      <a:pt x="391" y="957"/>
                      <a:pt x="391" y="965"/>
                      <a:pt x="391" y="974"/>
                    </a:cubicBezTo>
                    <a:cubicBezTo>
                      <a:pt x="391" y="1143"/>
                      <a:pt x="392" y="1312"/>
                      <a:pt x="391" y="1482"/>
                    </a:cubicBezTo>
                    <a:cubicBezTo>
                      <a:pt x="391" y="1567"/>
                      <a:pt x="318" y="1625"/>
                      <a:pt x="239" y="1603"/>
                    </a:cubicBezTo>
                    <a:cubicBezTo>
                      <a:pt x="186" y="1588"/>
                      <a:pt x="153" y="1542"/>
                      <a:pt x="153" y="1484"/>
                    </a:cubicBezTo>
                    <a:cubicBezTo>
                      <a:pt x="152" y="1314"/>
                      <a:pt x="152" y="1143"/>
                      <a:pt x="152" y="972"/>
                    </a:cubicBezTo>
                    <a:cubicBezTo>
                      <a:pt x="152" y="964"/>
                      <a:pt x="152" y="957"/>
                      <a:pt x="152" y="947"/>
                    </a:cubicBezTo>
                    <a:cubicBezTo>
                      <a:pt x="143" y="947"/>
                      <a:pt x="136" y="947"/>
                      <a:pt x="129" y="947"/>
                    </a:cubicBezTo>
                    <a:cubicBezTo>
                      <a:pt x="99" y="945"/>
                      <a:pt x="82" y="926"/>
                      <a:pt x="86" y="896"/>
                    </a:cubicBezTo>
                    <a:cubicBezTo>
                      <a:pt x="101" y="802"/>
                      <a:pt x="116" y="708"/>
                      <a:pt x="131" y="614"/>
                    </a:cubicBezTo>
                    <a:cubicBezTo>
                      <a:pt x="152" y="486"/>
                      <a:pt x="172" y="358"/>
                      <a:pt x="192" y="229"/>
                    </a:cubicBezTo>
                    <a:cubicBezTo>
                      <a:pt x="193" y="225"/>
                      <a:pt x="193" y="220"/>
                      <a:pt x="193" y="216"/>
                    </a:cubicBezTo>
                    <a:cubicBezTo>
                      <a:pt x="157" y="209"/>
                      <a:pt x="157" y="209"/>
                      <a:pt x="152" y="242"/>
                    </a:cubicBezTo>
                    <a:cubicBezTo>
                      <a:pt x="135" y="354"/>
                      <a:pt x="117" y="466"/>
                      <a:pt x="96" y="578"/>
                    </a:cubicBezTo>
                    <a:cubicBezTo>
                      <a:pt x="93" y="559"/>
                      <a:pt x="89" y="539"/>
                      <a:pt x="86" y="519"/>
                    </a:cubicBezTo>
                    <a:cubicBezTo>
                      <a:pt x="63" y="373"/>
                      <a:pt x="40" y="226"/>
                      <a:pt x="17" y="79"/>
                    </a:cubicBezTo>
                    <a:cubicBezTo>
                      <a:pt x="16" y="71"/>
                      <a:pt x="15" y="61"/>
                      <a:pt x="11" y="54"/>
                    </a:cubicBezTo>
                    <a:cubicBezTo>
                      <a:pt x="0" y="35"/>
                      <a:pt x="9" y="23"/>
                      <a:pt x="25" y="16"/>
                    </a:cubicBezTo>
                    <a:cubicBezTo>
                      <a:pt x="41" y="9"/>
                      <a:pt x="60" y="1"/>
                      <a:pt x="78" y="1"/>
                    </a:cubicBezTo>
                    <a:cubicBezTo>
                      <a:pt x="302" y="0"/>
                      <a:pt x="527" y="0"/>
                      <a:pt x="751" y="1"/>
                    </a:cubicBezTo>
                    <a:cubicBezTo>
                      <a:pt x="803" y="1"/>
                      <a:pt x="840" y="34"/>
                      <a:pt x="848" y="84"/>
                    </a:cubicBezTo>
                    <a:cubicBezTo>
                      <a:pt x="879" y="277"/>
                      <a:pt x="909" y="469"/>
                      <a:pt x="939" y="662"/>
                    </a:cubicBezTo>
                    <a:cubicBezTo>
                      <a:pt x="948" y="716"/>
                      <a:pt x="913" y="766"/>
                      <a:pt x="861" y="774"/>
                    </a:cubicBezTo>
                    <a:cubicBezTo>
                      <a:pt x="807" y="783"/>
                      <a:pt x="758" y="749"/>
                      <a:pt x="749" y="694"/>
                    </a:cubicBezTo>
                    <a:cubicBezTo>
                      <a:pt x="724" y="542"/>
                      <a:pt x="701" y="390"/>
                      <a:pt x="677" y="238"/>
                    </a:cubicBezTo>
                    <a:cubicBezTo>
                      <a:pt x="676" y="230"/>
                      <a:pt x="675" y="223"/>
                      <a:pt x="673" y="215"/>
                    </a:cubicBezTo>
                    <a:cubicBezTo>
                      <a:pt x="661" y="215"/>
                      <a:pt x="649" y="215"/>
                      <a:pt x="636" y="215"/>
                    </a:cubicBezTo>
                    <a:cubicBezTo>
                      <a:pt x="642" y="256"/>
                      <a:pt x="648" y="295"/>
                      <a:pt x="654" y="334"/>
                    </a:cubicBezTo>
                    <a:cubicBezTo>
                      <a:pt x="684" y="521"/>
                      <a:pt x="714" y="708"/>
                      <a:pt x="743" y="895"/>
                    </a:cubicBezTo>
                    <a:cubicBezTo>
                      <a:pt x="748" y="926"/>
                      <a:pt x="731" y="945"/>
                      <a:pt x="701" y="947"/>
                    </a:cubicBezTo>
                    <a:cubicBezTo>
                      <a:pt x="694" y="947"/>
                      <a:pt x="687" y="947"/>
                      <a:pt x="678" y="947"/>
                    </a:cubicBezTo>
                    <a:cubicBezTo>
                      <a:pt x="678" y="956"/>
                      <a:pt x="678" y="964"/>
                      <a:pt x="678" y="973"/>
                    </a:cubicBezTo>
                    <a:cubicBezTo>
                      <a:pt x="678" y="1144"/>
                      <a:pt x="678" y="1315"/>
                      <a:pt x="677" y="1487"/>
                    </a:cubicBezTo>
                    <a:cubicBezTo>
                      <a:pt x="677" y="1548"/>
                      <a:pt x="634" y="1598"/>
                      <a:pt x="575" y="1606"/>
                    </a:cubicBezTo>
                    <a:cubicBezTo>
                      <a:pt x="516" y="1614"/>
                      <a:pt x="460" y="1579"/>
                      <a:pt x="444" y="1522"/>
                    </a:cubicBezTo>
                    <a:cubicBezTo>
                      <a:pt x="440" y="1508"/>
                      <a:pt x="439" y="1492"/>
                      <a:pt x="439" y="1477"/>
                    </a:cubicBezTo>
                    <a:cubicBezTo>
                      <a:pt x="438" y="1309"/>
                      <a:pt x="439" y="1141"/>
                      <a:pt x="439" y="973"/>
                    </a:cubicBezTo>
                    <a:cubicBezTo>
                      <a:pt x="439" y="965"/>
                      <a:pt x="439" y="957"/>
                      <a:pt x="439" y="9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5" name="Freeform 18">
                <a:extLst>
                  <a:ext uri="{FF2B5EF4-FFF2-40B4-BE49-F238E27FC236}">
                    <a16:creationId xmlns:a16="http://schemas.microsoft.com/office/drawing/2014/main" id="{BE865A56-CB26-BA17-C1CB-39BB6CB32770}"/>
                  </a:ext>
                </a:extLst>
              </p:cNvPr>
              <p:cNvSpPr>
                <a:spLocks/>
              </p:cNvSpPr>
              <p:nvPr/>
            </p:nvSpPr>
            <p:spPr bwMode="auto">
              <a:xfrm>
                <a:off x="5787" y="1962"/>
                <a:ext cx="1548" cy="2370"/>
              </a:xfrm>
              <a:custGeom>
                <a:avLst/>
                <a:gdLst>
                  <a:gd name="T0" fmla="*/ 577 w 772"/>
                  <a:gd name="T1" fmla="*/ 158 h 1182"/>
                  <a:gd name="T2" fmla="*/ 550 w 772"/>
                  <a:gd name="T3" fmla="*/ 158 h 1182"/>
                  <a:gd name="T4" fmla="*/ 551 w 772"/>
                  <a:gd name="T5" fmla="*/ 176 h 1182"/>
                  <a:gd name="T6" fmla="*/ 625 w 772"/>
                  <a:gd name="T7" fmla="*/ 638 h 1182"/>
                  <a:gd name="T8" fmla="*/ 580 w 772"/>
                  <a:gd name="T9" fmla="*/ 695 h 1182"/>
                  <a:gd name="T10" fmla="*/ 580 w 772"/>
                  <a:gd name="T11" fmla="*/ 718 h 1182"/>
                  <a:gd name="T12" fmla="*/ 580 w 772"/>
                  <a:gd name="T13" fmla="*/ 1082 h 1182"/>
                  <a:gd name="T14" fmla="*/ 493 w 772"/>
                  <a:gd name="T15" fmla="*/ 1174 h 1182"/>
                  <a:gd name="T16" fmla="*/ 407 w 772"/>
                  <a:gd name="T17" fmla="*/ 1086 h 1182"/>
                  <a:gd name="T18" fmla="*/ 406 w 772"/>
                  <a:gd name="T19" fmla="*/ 718 h 1182"/>
                  <a:gd name="T20" fmla="*/ 406 w 772"/>
                  <a:gd name="T21" fmla="*/ 694 h 1182"/>
                  <a:gd name="T22" fmla="*/ 371 w 772"/>
                  <a:gd name="T23" fmla="*/ 694 h 1182"/>
                  <a:gd name="T24" fmla="*/ 371 w 772"/>
                  <a:gd name="T25" fmla="*/ 718 h 1182"/>
                  <a:gd name="T26" fmla="*/ 370 w 772"/>
                  <a:gd name="T27" fmla="*/ 1088 h 1182"/>
                  <a:gd name="T28" fmla="*/ 317 w 772"/>
                  <a:gd name="T29" fmla="*/ 1167 h 1182"/>
                  <a:gd name="T30" fmla="*/ 223 w 772"/>
                  <a:gd name="T31" fmla="*/ 1149 h 1182"/>
                  <a:gd name="T32" fmla="*/ 197 w 772"/>
                  <a:gd name="T33" fmla="*/ 1082 h 1182"/>
                  <a:gd name="T34" fmla="*/ 197 w 772"/>
                  <a:gd name="T35" fmla="*/ 720 h 1182"/>
                  <a:gd name="T36" fmla="*/ 197 w 772"/>
                  <a:gd name="T37" fmla="*/ 695 h 1182"/>
                  <a:gd name="T38" fmla="*/ 153 w 772"/>
                  <a:gd name="T39" fmla="*/ 633 h 1182"/>
                  <a:gd name="T40" fmla="*/ 225 w 772"/>
                  <a:gd name="T41" fmla="*/ 173 h 1182"/>
                  <a:gd name="T42" fmla="*/ 225 w 772"/>
                  <a:gd name="T43" fmla="*/ 159 h 1182"/>
                  <a:gd name="T44" fmla="*/ 200 w 772"/>
                  <a:gd name="T45" fmla="*/ 159 h 1182"/>
                  <a:gd name="T46" fmla="*/ 178 w 772"/>
                  <a:gd name="T47" fmla="*/ 297 h 1182"/>
                  <a:gd name="T48" fmla="*/ 146 w 772"/>
                  <a:gd name="T49" fmla="*/ 500 h 1182"/>
                  <a:gd name="T50" fmla="*/ 65 w 772"/>
                  <a:gd name="T51" fmla="*/ 567 h 1182"/>
                  <a:gd name="T52" fmla="*/ 7 w 772"/>
                  <a:gd name="T53" fmla="*/ 480 h 1182"/>
                  <a:gd name="T54" fmla="*/ 57 w 772"/>
                  <a:gd name="T55" fmla="*/ 164 h 1182"/>
                  <a:gd name="T56" fmla="*/ 70 w 772"/>
                  <a:gd name="T57" fmla="*/ 75 h 1182"/>
                  <a:gd name="T58" fmla="*/ 157 w 772"/>
                  <a:gd name="T59" fmla="*/ 0 h 1182"/>
                  <a:gd name="T60" fmla="*/ 619 w 772"/>
                  <a:gd name="T61" fmla="*/ 0 h 1182"/>
                  <a:gd name="T62" fmla="*/ 706 w 772"/>
                  <a:gd name="T63" fmla="*/ 76 h 1182"/>
                  <a:gd name="T64" fmla="*/ 769 w 772"/>
                  <a:gd name="T65" fmla="*/ 470 h 1182"/>
                  <a:gd name="T66" fmla="*/ 771 w 772"/>
                  <a:gd name="T67" fmla="*/ 500 h 1182"/>
                  <a:gd name="T68" fmla="*/ 707 w 772"/>
                  <a:gd name="T69" fmla="*/ 568 h 1182"/>
                  <a:gd name="T70" fmla="*/ 632 w 772"/>
                  <a:gd name="T71" fmla="*/ 508 h 1182"/>
                  <a:gd name="T72" fmla="*/ 606 w 772"/>
                  <a:gd name="T73" fmla="*/ 346 h 1182"/>
                  <a:gd name="T74" fmla="*/ 577 w 772"/>
                  <a:gd name="T75" fmla="*/ 158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2" h="1182">
                    <a:moveTo>
                      <a:pt x="577" y="158"/>
                    </a:moveTo>
                    <a:cubicBezTo>
                      <a:pt x="567" y="158"/>
                      <a:pt x="560" y="158"/>
                      <a:pt x="550" y="158"/>
                    </a:cubicBezTo>
                    <a:cubicBezTo>
                      <a:pt x="550" y="165"/>
                      <a:pt x="550" y="171"/>
                      <a:pt x="551" y="176"/>
                    </a:cubicBezTo>
                    <a:cubicBezTo>
                      <a:pt x="576" y="330"/>
                      <a:pt x="600" y="484"/>
                      <a:pt x="625" y="638"/>
                    </a:cubicBezTo>
                    <a:cubicBezTo>
                      <a:pt x="632" y="682"/>
                      <a:pt x="629" y="687"/>
                      <a:pt x="580" y="695"/>
                    </a:cubicBezTo>
                    <a:cubicBezTo>
                      <a:pt x="580" y="702"/>
                      <a:pt x="580" y="710"/>
                      <a:pt x="580" y="718"/>
                    </a:cubicBezTo>
                    <a:cubicBezTo>
                      <a:pt x="580" y="839"/>
                      <a:pt x="581" y="961"/>
                      <a:pt x="580" y="1082"/>
                    </a:cubicBezTo>
                    <a:cubicBezTo>
                      <a:pt x="580" y="1135"/>
                      <a:pt x="543" y="1174"/>
                      <a:pt x="493" y="1174"/>
                    </a:cubicBezTo>
                    <a:cubicBezTo>
                      <a:pt x="444" y="1174"/>
                      <a:pt x="407" y="1137"/>
                      <a:pt x="407" y="1086"/>
                    </a:cubicBezTo>
                    <a:cubicBezTo>
                      <a:pt x="406" y="964"/>
                      <a:pt x="406" y="841"/>
                      <a:pt x="406" y="718"/>
                    </a:cubicBezTo>
                    <a:cubicBezTo>
                      <a:pt x="406" y="711"/>
                      <a:pt x="406" y="703"/>
                      <a:pt x="406" y="694"/>
                    </a:cubicBezTo>
                    <a:cubicBezTo>
                      <a:pt x="394" y="694"/>
                      <a:pt x="384" y="694"/>
                      <a:pt x="371" y="694"/>
                    </a:cubicBezTo>
                    <a:cubicBezTo>
                      <a:pt x="371" y="702"/>
                      <a:pt x="371" y="710"/>
                      <a:pt x="371" y="718"/>
                    </a:cubicBezTo>
                    <a:cubicBezTo>
                      <a:pt x="371" y="841"/>
                      <a:pt x="371" y="964"/>
                      <a:pt x="370" y="1088"/>
                    </a:cubicBezTo>
                    <a:cubicBezTo>
                      <a:pt x="370" y="1126"/>
                      <a:pt x="352" y="1153"/>
                      <a:pt x="317" y="1167"/>
                    </a:cubicBezTo>
                    <a:cubicBezTo>
                      <a:pt x="283" y="1182"/>
                      <a:pt x="250" y="1175"/>
                      <a:pt x="223" y="1149"/>
                    </a:cubicBezTo>
                    <a:cubicBezTo>
                      <a:pt x="204" y="1131"/>
                      <a:pt x="197" y="1108"/>
                      <a:pt x="197" y="1082"/>
                    </a:cubicBezTo>
                    <a:cubicBezTo>
                      <a:pt x="198" y="962"/>
                      <a:pt x="197" y="841"/>
                      <a:pt x="197" y="720"/>
                    </a:cubicBezTo>
                    <a:cubicBezTo>
                      <a:pt x="197" y="712"/>
                      <a:pt x="197" y="703"/>
                      <a:pt x="197" y="695"/>
                    </a:cubicBezTo>
                    <a:cubicBezTo>
                      <a:pt x="147" y="686"/>
                      <a:pt x="145" y="683"/>
                      <a:pt x="153" y="633"/>
                    </a:cubicBezTo>
                    <a:cubicBezTo>
                      <a:pt x="177" y="480"/>
                      <a:pt x="201" y="327"/>
                      <a:pt x="225" y="173"/>
                    </a:cubicBezTo>
                    <a:cubicBezTo>
                      <a:pt x="226" y="169"/>
                      <a:pt x="225" y="164"/>
                      <a:pt x="225" y="159"/>
                    </a:cubicBezTo>
                    <a:cubicBezTo>
                      <a:pt x="217" y="159"/>
                      <a:pt x="210" y="159"/>
                      <a:pt x="200" y="159"/>
                    </a:cubicBezTo>
                    <a:cubicBezTo>
                      <a:pt x="193" y="205"/>
                      <a:pt x="186" y="251"/>
                      <a:pt x="178" y="297"/>
                    </a:cubicBezTo>
                    <a:cubicBezTo>
                      <a:pt x="168" y="365"/>
                      <a:pt x="157" y="433"/>
                      <a:pt x="146" y="500"/>
                    </a:cubicBezTo>
                    <a:cubicBezTo>
                      <a:pt x="139" y="546"/>
                      <a:pt x="107" y="573"/>
                      <a:pt x="65" y="567"/>
                    </a:cubicBezTo>
                    <a:cubicBezTo>
                      <a:pt x="24" y="561"/>
                      <a:pt x="0" y="526"/>
                      <a:pt x="7" y="480"/>
                    </a:cubicBezTo>
                    <a:cubicBezTo>
                      <a:pt x="23" y="375"/>
                      <a:pt x="40" y="269"/>
                      <a:pt x="57" y="164"/>
                    </a:cubicBezTo>
                    <a:cubicBezTo>
                      <a:pt x="61" y="134"/>
                      <a:pt x="66" y="105"/>
                      <a:pt x="70" y="75"/>
                    </a:cubicBezTo>
                    <a:cubicBezTo>
                      <a:pt x="78" y="25"/>
                      <a:pt x="106" y="0"/>
                      <a:pt x="157" y="0"/>
                    </a:cubicBezTo>
                    <a:cubicBezTo>
                      <a:pt x="311" y="0"/>
                      <a:pt x="465" y="0"/>
                      <a:pt x="619" y="0"/>
                    </a:cubicBezTo>
                    <a:cubicBezTo>
                      <a:pt x="671" y="0"/>
                      <a:pt x="698" y="24"/>
                      <a:pt x="706" y="76"/>
                    </a:cubicBezTo>
                    <a:cubicBezTo>
                      <a:pt x="727" y="207"/>
                      <a:pt x="748" y="339"/>
                      <a:pt x="769" y="470"/>
                    </a:cubicBezTo>
                    <a:cubicBezTo>
                      <a:pt x="770" y="480"/>
                      <a:pt x="772" y="490"/>
                      <a:pt x="771" y="500"/>
                    </a:cubicBezTo>
                    <a:cubicBezTo>
                      <a:pt x="770" y="536"/>
                      <a:pt x="743" y="564"/>
                      <a:pt x="707" y="568"/>
                    </a:cubicBezTo>
                    <a:cubicBezTo>
                      <a:pt x="671" y="571"/>
                      <a:pt x="638" y="546"/>
                      <a:pt x="632" y="508"/>
                    </a:cubicBezTo>
                    <a:cubicBezTo>
                      <a:pt x="623" y="454"/>
                      <a:pt x="615" y="400"/>
                      <a:pt x="606" y="346"/>
                    </a:cubicBezTo>
                    <a:cubicBezTo>
                      <a:pt x="597" y="284"/>
                      <a:pt x="587" y="222"/>
                      <a:pt x="577"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6" name="Freeform 19">
                <a:extLst>
                  <a:ext uri="{FF2B5EF4-FFF2-40B4-BE49-F238E27FC236}">
                    <a16:creationId xmlns:a16="http://schemas.microsoft.com/office/drawing/2014/main" id="{CF713A87-D4B4-CB2F-41DA-BC3FCC87E03F}"/>
                  </a:ext>
                </a:extLst>
              </p:cNvPr>
              <p:cNvSpPr>
                <a:spLocks/>
              </p:cNvSpPr>
              <p:nvPr/>
            </p:nvSpPr>
            <p:spPr bwMode="auto">
              <a:xfrm>
                <a:off x="349" y="1960"/>
                <a:ext cx="1439" cy="2372"/>
              </a:xfrm>
              <a:custGeom>
                <a:avLst/>
                <a:gdLst>
                  <a:gd name="T0" fmla="*/ 374 w 718"/>
                  <a:gd name="T1" fmla="*/ 627 h 1183"/>
                  <a:gd name="T2" fmla="*/ 345 w 718"/>
                  <a:gd name="T3" fmla="*/ 627 h 1183"/>
                  <a:gd name="T4" fmla="*/ 345 w 718"/>
                  <a:gd name="T5" fmla="*/ 652 h 1183"/>
                  <a:gd name="T6" fmla="*/ 345 w 718"/>
                  <a:gd name="T7" fmla="*/ 1080 h 1183"/>
                  <a:gd name="T8" fmla="*/ 253 w 718"/>
                  <a:gd name="T9" fmla="*/ 1175 h 1183"/>
                  <a:gd name="T10" fmla="*/ 171 w 718"/>
                  <a:gd name="T11" fmla="*/ 1095 h 1183"/>
                  <a:gd name="T12" fmla="*/ 170 w 718"/>
                  <a:gd name="T13" fmla="*/ 1071 h 1183"/>
                  <a:gd name="T14" fmla="*/ 170 w 718"/>
                  <a:gd name="T15" fmla="*/ 185 h 1183"/>
                  <a:gd name="T16" fmla="*/ 170 w 718"/>
                  <a:gd name="T17" fmla="*/ 160 h 1183"/>
                  <a:gd name="T18" fmla="*/ 143 w 718"/>
                  <a:gd name="T19" fmla="*/ 160 h 1183"/>
                  <a:gd name="T20" fmla="*/ 143 w 718"/>
                  <a:gd name="T21" fmla="*/ 183 h 1183"/>
                  <a:gd name="T22" fmla="*/ 142 w 718"/>
                  <a:gd name="T23" fmla="*/ 494 h 1183"/>
                  <a:gd name="T24" fmla="*/ 94 w 718"/>
                  <a:gd name="T25" fmla="*/ 563 h 1183"/>
                  <a:gd name="T26" fmla="*/ 16 w 718"/>
                  <a:gd name="T27" fmla="*/ 538 h 1183"/>
                  <a:gd name="T28" fmla="*/ 1 w 718"/>
                  <a:gd name="T29" fmla="*/ 492 h 1183"/>
                  <a:gd name="T30" fmla="*/ 1 w 718"/>
                  <a:gd name="T31" fmla="*/ 78 h 1183"/>
                  <a:gd name="T32" fmla="*/ 85 w 718"/>
                  <a:gd name="T33" fmla="*/ 1 h 1183"/>
                  <a:gd name="T34" fmla="*/ 575 w 718"/>
                  <a:gd name="T35" fmla="*/ 1 h 1183"/>
                  <a:gd name="T36" fmla="*/ 639 w 718"/>
                  <a:gd name="T37" fmla="*/ 1 h 1183"/>
                  <a:gd name="T38" fmla="*/ 717 w 718"/>
                  <a:gd name="T39" fmla="*/ 78 h 1183"/>
                  <a:gd name="T40" fmla="*/ 717 w 718"/>
                  <a:gd name="T41" fmla="*/ 492 h 1183"/>
                  <a:gd name="T42" fmla="*/ 648 w 718"/>
                  <a:gd name="T43" fmla="*/ 567 h 1183"/>
                  <a:gd name="T44" fmla="*/ 577 w 718"/>
                  <a:gd name="T45" fmla="*/ 492 h 1183"/>
                  <a:gd name="T46" fmla="*/ 577 w 718"/>
                  <a:gd name="T47" fmla="*/ 188 h 1183"/>
                  <a:gd name="T48" fmla="*/ 577 w 718"/>
                  <a:gd name="T49" fmla="*/ 160 h 1183"/>
                  <a:gd name="T50" fmla="*/ 548 w 718"/>
                  <a:gd name="T51" fmla="*/ 160 h 1183"/>
                  <a:gd name="T52" fmla="*/ 548 w 718"/>
                  <a:gd name="T53" fmla="*/ 185 h 1183"/>
                  <a:gd name="T54" fmla="*/ 548 w 718"/>
                  <a:gd name="T55" fmla="*/ 1085 h 1183"/>
                  <a:gd name="T56" fmla="*/ 489 w 718"/>
                  <a:gd name="T57" fmla="*/ 1171 h 1183"/>
                  <a:gd name="T58" fmla="*/ 393 w 718"/>
                  <a:gd name="T59" fmla="*/ 1141 h 1183"/>
                  <a:gd name="T60" fmla="*/ 375 w 718"/>
                  <a:gd name="T61" fmla="*/ 1081 h 1183"/>
                  <a:gd name="T62" fmla="*/ 374 w 718"/>
                  <a:gd name="T63" fmla="*/ 651 h 1183"/>
                  <a:gd name="T64" fmla="*/ 374 w 718"/>
                  <a:gd name="T65" fmla="*/ 627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1183">
                    <a:moveTo>
                      <a:pt x="374" y="627"/>
                    </a:moveTo>
                    <a:cubicBezTo>
                      <a:pt x="364" y="627"/>
                      <a:pt x="357" y="627"/>
                      <a:pt x="345" y="627"/>
                    </a:cubicBezTo>
                    <a:cubicBezTo>
                      <a:pt x="345" y="635"/>
                      <a:pt x="345" y="643"/>
                      <a:pt x="345" y="652"/>
                    </a:cubicBezTo>
                    <a:cubicBezTo>
                      <a:pt x="345" y="794"/>
                      <a:pt x="346" y="937"/>
                      <a:pt x="345" y="1080"/>
                    </a:cubicBezTo>
                    <a:cubicBezTo>
                      <a:pt x="345" y="1138"/>
                      <a:pt x="307" y="1177"/>
                      <a:pt x="253" y="1175"/>
                    </a:cubicBezTo>
                    <a:cubicBezTo>
                      <a:pt x="210" y="1173"/>
                      <a:pt x="174" y="1139"/>
                      <a:pt x="171" y="1095"/>
                    </a:cubicBezTo>
                    <a:cubicBezTo>
                      <a:pt x="170" y="1087"/>
                      <a:pt x="170" y="1079"/>
                      <a:pt x="170" y="1071"/>
                    </a:cubicBezTo>
                    <a:cubicBezTo>
                      <a:pt x="170" y="776"/>
                      <a:pt x="170" y="481"/>
                      <a:pt x="170" y="185"/>
                    </a:cubicBezTo>
                    <a:cubicBezTo>
                      <a:pt x="170" y="177"/>
                      <a:pt x="170" y="169"/>
                      <a:pt x="170" y="160"/>
                    </a:cubicBezTo>
                    <a:cubicBezTo>
                      <a:pt x="161" y="160"/>
                      <a:pt x="153" y="160"/>
                      <a:pt x="143" y="160"/>
                    </a:cubicBezTo>
                    <a:cubicBezTo>
                      <a:pt x="143" y="167"/>
                      <a:pt x="143" y="175"/>
                      <a:pt x="143" y="183"/>
                    </a:cubicBezTo>
                    <a:cubicBezTo>
                      <a:pt x="143" y="287"/>
                      <a:pt x="143" y="391"/>
                      <a:pt x="142" y="494"/>
                    </a:cubicBezTo>
                    <a:cubicBezTo>
                      <a:pt x="142" y="527"/>
                      <a:pt x="123" y="553"/>
                      <a:pt x="94" y="563"/>
                    </a:cubicBezTo>
                    <a:cubicBezTo>
                      <a:pt x="65" y="573"/>
                      <a:pt x="32" y="564"/>
                      <a:pt x="16" y="538"/>
                    </a:cubicBezTo>
                    <a:cubicBezTo>
                      <a:pt x="7" y="525"/>
                      <a:pt x="1" y="508"/>
                      <a:pt x="1" y="492"/>
                    </a:cubicBezTo>
                    <a:cubicBezTo>
                      <a:pt x="0" y="354"/>
                      <a:pt x="0" y="216"/>
                      <a:pt x="1" y="78"/>
                    </a:cubicBezTo>
                    <a:cubicBezTo>
                      <a:pt x="1" y="28"/>
                      <a:pt x="31" y="1"/>
                      <a:pt x="85" y="1"/>
                    </a:cubicBezTo>
                    <a:cubicBezTo>
                      <a:pt x="248" y="1"/>
                      <a:pt x="411" y="1"/>
                      <a:pt x="575" y="1"/>
                    </a:cubicBezTo>
                    <a:cubicBezTo>
                      <a:pt x="596" y="1"/>
                      <a:pt x="617" y="0"/>
                      <a:pt x="639" y="1"/>
                    </a:cubicBezTo>
                    <a:cubicBezTo>
                      <a:pt x="689" y="1"/>
                      <a:pt x="717" y="29"/>
                      <a:pt x="717" y="78"/>
                    </a:cubicBezTo>
                    <a:cubicBezTo>
                      <a:pt x="718" y="216"/>
                      <a:pt x="718" y="354"/>
                      <a:pt x="717" y="492"/>
                    </a:cubicBezTo>
                    <a:cubicBezTo>
                      <a:pt x="717" y="536"/>
                      <a:pt x="688" y="566"/>
                      <a:pt x="648" y="567"/>
                    </a:cubicBezTo>
                    <a:cubicBezTo>
                      <a:pt x="607" y="567"/>
                      <a:pt x="577" y="536"/>
                      <a:pt x="577" y="492"/>
                    </a:cubicBezTo>
                    <a:cubicBezTo>
                      <a:pt x="576" y="390"/>
                      <a:pt x="577" y="289"/>
                      <a:pt x="577" y="188"/>
                    </a:cubicBezTo>
                    <a:cubicBezTo>
                      <a:pt x="577" y="179"/>
                      <a:pt x="577" y="170"/>
                      <a:pt x="577" y="160"/>
                    </a:cubicBezTo>
                    <a:cubicBezTo>
                      <a:pt x="567" y="160"/>
                      <a:pt x="559" y="160"/>
                      <a:pt x="548" y="160"/>
                    </a:cubicBezTo>
                    <a:cubicBezTo>
                      <a:pt x="548" y="168"/>
                      <a:pt x="548" y="177"/>
                      <a:pt x="548" y="185"/>
                    </a:cubicBezTo>
                    <a:cubicBezTo>
                      <a:pt x="548" y="485"/>
                      <a:pt x="548" y="785"/>
                      <a:pt x="548" y="1085"/>
                    </a:cubicBezTo>
                    <a:cubicBezTo>
                      <a:pt x="548" y="1127"/>
                      <a:pt x="526" y="1159"/>
                      <a:pt x="489" y="1171"/>
                    </a:cubicBezTo>
                    <a:cubicBezTo>
                      <a:pt x="454" y="1183"/>
                      <a:pt x="413" y="1172"/>
                      <a:pt x="393" y="1141"/>
                    </a:cubicBezTo>
                    <a:cubicBezTo>
                      <a:pt x="382" y="1124"/>
                      <a:pt x="375" y="1101"/>
                      <a:pt x="375" y="1081"/>
                    </a:cubicBezTo>
                    <a:cubicBezTo>
                      <a:pt x="374" y="938"/>
                      <a:pt x="374" y="795"/>
                      <a:pt x="374" y="651"/>
                    </a:cubicBezTo>
                    <a:cubicBezTo>
                      <a:pt x="374" y="644"/>
                      <a:pt x="374" y="636"/>
                      <a:pt x="374" y="6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7" name="Freeform 20">
                <a:extLst>
                  <a:ext uri="{FF2B5EF4-FFF2-40B4-BE49-F238E27FC236}">
                    <a16:creationId xmlns:a16="http://schemas.microsoft.com/office/drawing/2014/main" id="{13C6A432-663C-B6B2-C32C-1DFA753A276B}"/>
                  </a:ext>
                </a:extLst>
              </p:cNvPr>
              <p:cNvSpPr>
                <a:spLocks/>
              </p:cNvSpPr>
              <p:nvPr/>
            </p:nvSpPr>
            <p:spPr bwMode="auto">
              <a:xfrm>
                <a:off x="4196" y="0"/>
                <a:ext cx="1018" cy="1017"/>
              </a:xfrm>
              <a:custGeom>
                <a:avLst/>
                <a:gdLst>
                  <a:gd name="T0" fmla="*/ 254 w 508"/>
                  <a:gd name="T1" fmla="*/ 0 h 507"/>
                  <a:gd name="T2" fmla="*/ 508 w 508"/>
                  <a:gd name="T3" fmla="*/ 253 h 507"/>
                  <a:gd name="T4" fmla="*/ 254 w 508"/>
                  <a:gd name="T5" fmla="*/ 507 h 507"/>
                  <a:gd name="T6" fmla="*/ 0 w 508"/>
                  <a:gd name="T7" fmla="*/ 252 h 507"/>
                  <a:gd name="T8" fmla="*/ 254 w 508"/>
                  <a:gd name="T9" fmla="*/ 0 h 507"/>
                </a:gdLst>
                <a:ahLst/>
                <a:cxnLst>
                  <a:cxn ang="0">
                    <a:pos x="T0" y="T1"/>
                  </a:cxn>
                  <a:cxn ang="0">
                    <a:pos x="T2" y="T3"/>
                  </a:cxn>
                  <a:cxn ang="0">
                    <a:pos x="T4" y="T5"/>
                  </a:cxn>
                  <a:cxn ang="0">
                    <a:pos x="T6" y="T7"/>
                  </a:cxn>
                  <a:cxn ang="0">
                    <a:pos x="T8" y="T9"/>
                  </a:cxn>
                </a:cxnLst>
                <a:rect l="0" t="0" r="r" b="b"/>
                <a:pathLst>
                  <a:path w="508" h="507">
                    <a:moveTo>
                      <a:pt x="254" y="0"/>
                    </a:moveTo>
                    <a:cubicBezTo>
                      <a:pt x="394" y="0"/>
                      <a:pt x="508" y="113"/>
                      <a:pt x="508" y="253"/>
                    </a:cubicBezTo>
                    <a:cubicBezTo>
                      <a:pt x="508" y="394"/>
                      <a:pt x="394" y="507"/>
                      <a:pt x="254" y="507"/>
                    </a:cubicBezTo>
                    <a:cubicBezTo>
                      <a:pt x="113" y="507"/>
                      <a:pt x="0" y="393"/>
                      <a:pt x="0" y="252"/>
                    </a:cubicBezTo>
                    <a:cubicBezTo>
                      <a:pt x="1" y="112"/>
                      <a:pt x="114" y="0"/>
                      <a:pt x="2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8" name="Freeform 21">
                <a:extLst>
                  <a:ext uri="{FF2B5EF4-FFF2-40B4-BE49-F238E27FC236}">
                    <a16:creationId xmlns:a16="http://schemas.microsoft.com/office/drawing/2014/main" id="{2BC681A1-E6D7-C942-E0B1-DC28FB410E80}"/>
                  </a:ext>
                </a:extLst>
              </p:cNvPr>
              <p:cNvSpPr>
                <a:spLocks/>
              </p:cNvSpPr>
              <p:nvPr/>
            </p:nvSpPr>
            <p:spPr bwMode="auto">
              <a:xfrm>
                <a:off x="2404" y="-2"/>
                <a:ext cx="1016" cy="1021"/>
              </a:xfrm>
              <a:custGeom>
                <a:avLst/>
                <a:gdLst>
                  <a:gd name="T0" fmla="*/ 507 w 507"/>
                  <a:gd name="T1" fmla="*/ 254 h 509"/>
                  <a:gd name="T2" fmla="*/ 253 w 507"/>
                  <a:gd name="T3" fmla="*/ 508 h 509"/>
                  <a:gd name="T4" fmla="*/ 0 w 507"/>
                  <a:gd name="T5" fmla="*/ 254 h 509"/>
                  <a:gd name="T6" fmla="*/ 255 w 507"/>
                  <a:gd name="T7" fmla="*/ 1 h 509"/>
                  <a:gd name="T8" fmla="*/ 507 w 507"/>
                  <a:gd name="T9" fmla="*/ 254 h 509"/>
                </a:gdLst>
                <a:ahLst/>
                <a:cxnLst>
                  <a:cxn ang="0">
                    <a:pos x="T0" y="T1"/>
                  </a:cxn>
                  <a:cxn ang="0">
                    <a:pos x="T2" y="T3"/>
                  </a:cxn>
                  <a:cxn ang="0">
                    <a:pos x="T4" y="T5"/>
                  </a:cxn>
                  <a:cxn ang="0">
                    <a:pos x="T6" y="T7"/>
                  </a:cxn>
                  <a:cxn ang="0">
                    <a:pos x="T8" y="T9"/>
                  </a:cxn>
                </a:cxnLst>
                <a:rect l="0" t="0" r="r" b="b"/>
                <a:pathLst>
                  <a:path w="507" h="509">
                    <a:moveTo>
                      <a:pt x="507" y="254"/>
                    </a:moveTo>
                    <a:cubicBezTo>
                      <a:pt x="507" y="395"/>
                      <a:pt x="393" y="509"/>
                      <a:pt x="253" y="508"/>
                    </a:cubicBezTo>
                    <a:cubicBezTo>
                      <a:pt x="113" y="508"/>
                      <a:pt x="0" y="394"/>
                      <a:pt x="0" y="254"/>
                    </a:cubicBezTo>
                    <a:cubicBezTo>
                      <a:pt x="0" y="114"/>
                      <a:pt x="114" y="0"/>
                      <a:pt x="255" y="1"/>
                    </a:cubicBezTo>
                    <a:cubicBezTo>
                      <a:pt x="395" y="1"/>
                      <a:pt x="507" y="114"/>
                      <a:pt x="50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39" name="Freeform 22">
                <a:extLst>
                  <a:ext uri="{FF2B5EF4-FFF2-40B4-BE49-F238E27FC236}">
                    <a16:creationId xmlns:a16="http://schemas.microsoft.com/office/drawing/2014/main" id="{1ED085B2-59FB-FD6F-7CA7-9DCC94D8A67D}"/>
                  </a:ext>
                </a:extLst>
              </p:cNvPr>
              <p:cNvSpPr>
                <a:spLocks/>
              </p:cNvSpPr>
              <p:nvPr/>
            </p:nvSpPr>
            <p:spPr bwMode="auto">
              <a:xfrm>
                <a:off x="6076" y="1003"/>
                <a:ext cx="978" cy="938"/>
              </a:xfrm>
              <a:custGeom>
                <a:avLst/>
                <a:gdLst>
                  <a:gd name="T0" fmla="*/ 93 w 488"/>
                  <a:gd name="T1" fmla="*/ 159 h 468"/>
                  <a:gd name="T2" fmla="*/ 35 w 488"/>
                  <a:gd name="T3" fmla="*/ 144 h 468"/>
                  <a:gd name="T4" fmla="*/ 21 w 488"/>
                  <a:gd name="T5" fmla="*/ 91 h 468"/>
                  <a:gd name="T6" fmla="*/ 92 w 488"/>
                  <a:gd name="T7" fmla="*/ 20 h 468"/>
                  <a:gd name="T8" fmla="*/ 143 w 488"/>
                  <a:gd name="T9" fmla="*/ 34 h 468"/>
                  <a:gd name="T10" fmla="*/ 162 w 488"/>
                  <a:gd name="T11" fmla="*/ 101 h 468"/>
                  <a:gd name="T12" fmla="*/ 327 w 488"/>
                  <a:gd name="T13" fmla="*/ 102 h 468"/>
                  <a:gd name="T14" fmla="*/ 345 w 488"/>
                  <a:gd name="T15" fmla="*/ 36 h 468"/>
                  <a:gd name="T16" fmla="*/ 399 w 488"/>
                  <a:gd name="T17" fmla="*/ 21 h 468"/>
                  <a:gd name="T18" fmla="*/ 468 w 488"/>
                  <a:gd name="T19" fmla="*/ 91 h 468"/>
                  <a:gd name="T20" fmla="*/ 454 w 488"/>
                  <a:gd name="T21" fmla="*/ 144 h 468"/>
                  <a:gd name="T22" fmla="*/ 396 w 488"/>
                  <a:gd name="T23" fmla="*/ 159 h 468"/>
                  <a:gd name="T24" fmla="*/ 418 w 488"/>
                  <a:gd name="T25" fmla="*/ 330 h 468"/>
                  <a:gd name="T26" fmla="*/ 344 w 488"/>
                  <a:gd name="T27" fmla="*/ 423 h 468"/>
                  <a:gd name="T28" fmla="*/ 120 w 488"/>
                  <a:gd name="T29" fmla="*/ 404 h 468"/>
                  <a:gd name="T30" fmla="*/ 93 w 488"/>
                  <a:gd name="T31" fmla="*/ 15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68">
                    <a:moveTo>
                      <a:pt x="93" y="159"/>
                    </a:moveTo>
                    <a:cubicBezTo>
                      <a:pt x="72" y="154"/>
                      <a:pt x="54" y="149"/>
                      <a:pt x="35" y="144"/>
                    </a:cubicBezTo>
                    <a:cubicBezTo>
                      <a:pt x="7" y="135"/>
                      <a:pt x="0" y="112"/>
                      <a:pt x="21" y="91"/>
                    </a:cubicBezTo>
                    <a:cubicBezTo>
                      <a:pt x="44" y="67"/>
                      <a:pt x="68" y="43"/>
                      <a:pt x="92" y="20"/>
                    </a:cubicBezTo>
                    <a:cubicBezTo>
                      <a:pt x="112" y="0"/>
                      <a:pt x="135" y="6"/>
                      <a:pt x="143" y="34"/>
                    </a:cubicBezTo>
                    <a:cubicBezTo>
                      <a:pt x="150" y="55"/>
                      <a:pt x="155" y="77"/>
                      <a:pt x="162" y="101"/>
                    </a:cubicBezTo>
                    <a:cubicBezTo>
                      <a:pt x="217" y="78"/>
                      <a:pt x="271" y="76"/>
                      <a:pt x="327" y="102"/>
                    </a:cubicBezTo>
                    <a:cubicBezTo>
                      <a:pt x="333" y="79"/>
                      <a:pt x="339" y="57"/>
                      <a:pt x="345" y="36"/>
                    </a:cubicBezTo>
                    <a:cubicBezTo>
                      <a:pt x="354" y="6"/>
                      <a:pt x="376" y="0"/>
                      <a:pt x="399" y="21"/>
                    </a:cubicBezTo>
                    <a:cubicBezTo>
                      <a:pt x="422" y="44"/>
                      <a:pt x="445" y="67"/>
                      <a:pt x="468" y="91"/>
                    </a:cubicBezTo>
                    <a:cubicBezTo>
                      <a:pt x="488" y="112"/>
                      <a:pt x="482" y="135"/>
                      <a:pt x="454" y="144"/>
                    </a:cubicBezTo>
                    <a:cubicBezTo>
                      <a:pt x="436" y="149"/>
                      <a:pt x="417" y="154"/>
                      <a:pt x="396" y="159"/>
                    </a:cubicBezTo>
                    <a:cubicBezTo>
                      <a:pt x="429" y="214"/>
                      <a:pt x="440" y="270"/>
                      <a:pt x="418" y="330"/>
                    </a:cubicBezTo>
                    <a:cubicBezTo>
                      <a:pt x="404" y="370"/>
                      <a:pt x="379" y="401"/>
                      <a:pt x="344" y="423"/>
                    </a:cubicBezTo>
                    <a:cubicBezTo>
                      <a:pt x="274" y="468"/>
                      <a:pt x="182" y="460"/>
                      <a:pt x="120" y="404"/>
                    </a:cubicBezTo>
                    <a:cubicBezTo>
                      <a:pt x="68" y="358"/>
                      <a:pt x="29" y="263"/>
                      <a:pt x="93"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40" name="Freeform 23">
                <a:extLst>
                  <a:ext uri="{FF2B5EF4-FFF2-40B4-BE49-F238E27FC236}">
                    <a16:creationId xmlns:a16="http://schemas.microsoft.com/office/drawing/2014/main" id="{F57F344B-A11C-E4EB-DA47-509073CA2FD7}"/>
                  </a:ext>
                </a:extLst>
              </p:cNvPr>
              <p:cNvSpPr>
                <a:spLocks/>
              </p:cNvSpPr>
              <p:nvPr/>
            </p:nvSpPr>
            <p:spPr bwMode="auto">
              <a:xfrm>
                <a:off x="696" y="1165"/>
                <a:ext cx="750" cy="748"/>
              </a:xfrm>
              <a:custGeom>
                <a:avLst/>
                <a:gdLst>
                  <a:gd name="T0" fmla="*/ 189 w 374"/>
                  <a:gd name="T1" fmla="*/ 2 h 373"/>
                  <a:gd name="T2" fmla="*/ 371 w 374"/>
                  <a:gd name="T3" fmla="*/ 190 h 373"/>
                  <a:gd name="T4" fmla="*/ 184 w 374"/>
                  <a:gd name="T5" fmla="*/ 371 h 373"/>
                  <a:gd name="T6" fmla="*/ 2 w 374"/>
                  <a:gd name="T7" fmla="*/ 183 h 373"/>
                  <a:gd name="T8" fmla="*/ 189 w 374"/>
                  <a:gd name="T9" fmla="*/ 2 h 373"/>
                </a:gdLst>
                <a:ahLst/>
                <a:cxnLst>
                  <a:cxn ang="0">
                    <a:pos x="T0" y="T1"/>
                  </a:cxn>
                  <a:cxn ang="0">
                    <a:pos x="T2" y="T3"/>
                  </a:cxn>
                  <a:cxn ang="0">
                    <a:pos x="T4" y="T5"/>
                  </a:cxn>
                  <a:cxn ang="0">
                    <a:pos x="T6" y="T7"/>
                  </a:cxn>
                  <a:cxn ang="0">
                    <a:pos x="T8" y="T9"/>
                  </a:cxn>
                </a:cxnLst>
                <a:rect l="0" t="0" r="r" b="b"/>
                <a:pathLst>
                  <a:path w="374" h="373">
                    <a:moveTo>
                      <a:pt x="189" y="2"/>
                    </a:moveTo>
                    <a:cubicBezTo>
                      <a:pt x="293" y="4"/>
                      <a:pt x="374" y="88"/>
                      <a:pt x="371" y="190"/>
                    </a:cubicBezTo>
                    <a:cubicBezTo>
                      <a:pt x="369" y="293"/>
                      <a:pt x="286" y="373"/>
                      <a:pt x="184" y="371"/>
                    </a:cubicBezTo>
                    <a:cubicBezTo>
                      <a:pt x="81" y="370"/>
                      <a:pt x="0" y="286"/>
                      <a:pt x="2" y="183"/>
                    </a:cubicBezTo>
                    <a:cubicBezTo>
                      <a:pt x="3" y="81"/>
                      <a:pt x="88" y="0"/>
                      <a:pt x="18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sp>
        <p:nvSpPr>
          <p:cNvPr id="41" name="Freeform 5">
            <a:extLst>
              <a:ext uri="{FF2B5EF4-FFF2-40B4-BE49-F238E27FC236}">
                <a16:creationId xmlns:a16="http://schemas.microsoft.com/office/drawing/2014/main" id="{D16F8B28-A6ED-CF7D-9FEA-5645DF896432}"/>
              </a:ext>
            </a:extLst>
          </p:cNvPr>
          <p:cNvSpPr>
            <a:spLocks noEditPoints="1"/>
          </p:cNvSpPr>
          <p:nvPr/>
        </p:nvSpPr>
        <p:spPr bwMode="auto">
          <a:xfrm>
            <a:off x="11233544" y="1873487"/>
            <a:ext cx="365065" cy="384083"/>
          </a:xfrm>
          <a:custGeom>
            <a:avLst/>
            <a:gdLst>
              <a:gd name="T0" fmla="*/ 243 w 3218"/>
              <a:gd name="T1" fmla="*/ 2271 h 3386"/>
              <a:gd name="T2" fmla="*/ 241 w 3218"/>
              <a:gd name="T3" fmla="*/ 2037 h 3386"/>
              <a:gd name="T4" fmla="*/ 33 w 3218"/>
              <a:gd name="T5" fmla="*/ 1782 h 3386"/>
              <a:gd name="T6" fmla="*/ 376 w 3218"/>
              <a:gd name="T7" fmla="*/ 1210 h 3386"/>
              <a:gd name="T8" fmla="*/ 1157 w 3218"/>
              <a:gd name="T9" fmla="*/ 126 h 3386"/>
              <a:gd name="T10" fmla="*/ 2896 w 3218"/>
              <a:gd name="T11" fmla="*/ 495 h 3386"/>
              <a:gd name="T12" fmla="*/ 2759 w 3218"/>
              <a:gd name="T13" fmla="*/ 2218 h 3386"/>
              <a:gd name="T14" fmla="*/ 2879 w 3218"/>
              <a:gd name="T15" fmla="*/ 3258 h 3386"/>
              <a:gd name="T16" fmla="*/ 2258 w 3218"/>
              <a:gd name="T17" fmla="*/ 3327 h 3386"/>
              <a:gd name="T18" fmla="*/ 1282 w 3218"/>
              <a:gd name="T19" fmla="*/ 2989 h 3386"/>
              <a:gd name="T20" fmla="*/ 682 w 3218"/>
              <a:gd name="T21" fmla="*/ 2972 h 3386"/>
              <a:gd name="T22" fmla="*/ 316 w 3218"/>
              <a:gd name="T23" fmla="*/ 2787 h 3386"/>
              <a:gd name="T24" fmla="*/ 314 w 3218"/>
              <a:gd name="T25" fmla="*/ 2454 h 3386"/>
              <a:gd name="T26" fmla="*/ 312 w 3218"/>
              <a:gd name="T27" fmla="*/ 2306 h 3386"/>
              <a:gd name="T28" fmla="*/ 2513 w 3218"/>
              <a:gd name="T29" fmla="*/ 1959 h 3386"/>
              <a:gd name="T30" fmla="*/ 2787 w 3218"/>
              <a:gd name="T31" fmla="*/ 1594 h 3386"/>
              <a:gd name="T32" fmla="*/ 2826 w 3218"/>
              <a:gd name="T33" fmla="*/ 1142 h 3386"/>
              <a:gd name="T34" fmla="*/ 2612 w 3218"/>
              <a:gd name="T35" fmla="*/ 702 h 3386"/>
              <a:gd name="T36" fmla="*/ 2116 w 3218"/>
              <a:gd name="T37" fmla="*/ 446 h 3386"/>
              <a:gd name="T38" fmla="*/ 1652 w 3218"/>
              <a:gd name="T39" fmla="*/ 441 h 3386"/>
              <a:gd name="T40" fmla="*/ 1193 w 3218"/>
              <a:gd name="T41" fmla="*/ 540 h 3386"/>
              <a:gd name="T42" fmla="*/ 796 w 3218"/>
              <a:gd name="T43" fmla="*/ 838 h 3386"/>
              <a:gd name="T44" fmla="*/ 804 w 3218"/>
              <a:gd name="T45" fmla="*/ 1506 h 3386"/>
              <a:gd name="T46" fmla="*/ 1547 w 3218"/>
              <a:gd name="T47" fmla="*/ 1555 h 3386"/>
              <a:gd name="T48" fmla="*/ 1839 w 3218"/>
              <a:gd name="T49" fmla="*/ 1666 h 3386"/>
              <a:gd name="T50" fmla="*/ 1918 w 3218"/>
              <a:gd name="T51" fmla="*/ 2316 h 3386"/>
              <a:gd name="T52" fmla="*/ 2065 w 3218"/>
              <a:gd name="T53" fmla="*/ 1889 h 3386"/>
              <a:gd name="T54" fmla="*/ 2278 w 3218"/>
              <a:gd name="T55" fmla="*/ 1577 h 3386"/>
              <a:gd name="T56" fmla="*/ 2194 w 3218"/>
              <a:gd name="T57" fmla="*/ 1084 h 3386"/>
              <a:gd name="T58" fmla="*/ 1866 w 3218"/>
              <a:gd name="T59" fmla="*/ 1191 h 3386"/>
              <a:gd name="T60" fmla="*/ 1846 w 3218"/>
              <a:gd name="T61" fmla="*/ 1422 h 3386"/>
              <a:gd name="T62" fmla="*/ 1741 w 3218"/>
              <a:gd name="T63" fmla="*/ 1231 h 3386"/>
              <a:gd name="T64" fmla="*/ 1569 w 3218"/>
              <a:gd name="T65" fmla="*/ 1191 h 3386"/>
              <a:gd name="T66" fmla="*/ 1859 w 3218"/>
              <a:gd name="T67" fmla="*/ 1012 h 3386"/>
              <a:gd name="T68" fmla="*/ 1644 w 3218"/>
              <a:gd name="T69" fmla="*/ 904 h 3386"/>
              <a:gd name="T70" fmla="*/ 1266 w 3218"/>
              <a:gd name="T71" fmla="*/ 1191 h 3386"/>
              <a:gd name="T72" fmla="*/ 1009 w 3218"/>
              <a:gd name="T73" fmla="*/ 1249 h 3386"/>
              <a:gd name="T74" fmla="*/ 819 w 3218"/>
              <a:gd name="T75" fmla="*/ 1314 h 3386"/>
              <a:gd name="T76" fmla="*/ 1118 w 3218"/>
              <a:gd name="T77" fmla="*/ 1166 h 3386"/>
              <a:gd name="T78" fmla="*/ 1007 w 3218"/>
              <a:gd name="T79" fmla="*/ 1015 h 3386"/>
              <a:gd name="T80" fmla="*/ 1283 w 3218"/>
              <a:gd name="T81" fmla="*/ 1087 h 3386"/>
              <a:gd name="T82" fmla="*/ 1280 w 3218"/>
              <a:gd name="T83" fmla="*/ 792 h 3386"/>
              <a:gd name="T84" fmla="*/ 1498 w 3218"/>
              <a:gd name="T85" fmla="*/ 847 h 3386"/>
              <a:gd name="T86" fmla="*/ 1742 w 3218"/>
              <a:gd name="T87" fmla="*/ 786 h 3386"/>
              <a:gd name="T88" fmla="*/ 1875 w 3218"/>
              <a:gd name="T89" fmla="*/ 684 h 3386"/>
              <a:gd name="T90" fmla="*/ 1946 w 3218"/>
              <a:gd name="T91" fmla="*/ 951 h 3386"/>
              <a:gd name="T92" fmla="*/ 2100 w 3218"/>
              <a:gd name="T93" fmla="*/ 862 h 3386"/>
              <a:gd name="T94" fmla="*/ 2211 w 3218"/>
              <a:gd name="T95" fmla="*/ 871 h 3386"/>
              <a:gd name="T96" fmla="*/ 2241 w 3218"/>
              <a:gd name="T97" fmla="*/ 1003 h 3386"/>
              <a:gd name="T98" fmla="*/ 2556 w 3218"/>
              <a:gd name="T99" fmla="*/ 1128 h 3386"/>
              <a:gd name="T100" fmla="*/ 2683 w 3218"/>
              <a:gd name="T101" fmla="*/ 1130 h 3386"/>
              <a:gd name="T102" fmla="*/ 2461 w 3218"/>
              <a:gd name="T103" fmla="*/ 1289 h 3386"/>
              <a:gd name="T104" fmla="*/ 2500 w 3218"/>
              <a:gd name="T105" fmla="*/ 1577 h 3386"/>
              <a:gd name="T106" fmla="*/ 2507 w 3218"/>
              <a:gd name="T107" fmla="*/ 1724 h 3386"/>
              <a:gd name="T108" fmla="*/ 2357 w 3218"/>
              <a:gd name="T109" fmla="*/ 1626 h 3386"/>
              <a:gd name="T110" fmla="*/ 2147 w 3218"/>
              <a:gd name="T111" fmla="*/ 2291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8" h="3386">
                <a:moveTo>
                  <a:pt x="312" y="2306"/>
                </a:moveTo>
                <a:cubicBezTo>
                  <a:pt x="292" y="2296"/>
                  <a:pt x="273" y="2287"/>
                  <a:pt x="255" y="2278"/>
                </a:cubicBezTo>
                <a:cubicBezTo>
                  <a:pt x="251" y="2276"/>
                  <a:pt x="247" y="2274"/>
                  <a:pt x="243" y="2271"/>
                </a:cubicBezTo>
                <a:cubicBezTo>
                  <a:pt x="193" y="2240"/>
                  <a:pt x="188" y="2218"/>
                  <a:pt x="222" y="2169"/>
                </a:cubicBezTo>
                <a:cubicBezTo>
                  <a:pt x="229" y="2157"/>
                  <a:pt x="238" y="2146"/>
                  <a:pt x="246" y="2134"/>
                </a:cubicBezTo>
                <a:cubicBezTo>
                  <a:pt x="270" y="2099"/>
                  <a:pt x="271" y="2066"/>
                  <a:pt x="241" y="2037"/>
                </a:cubicBezTo>
                <a:cubicBezTo>
                  <a:pt x="212" y="2009"/>
                  <a:pt x="178" y="1986"/>
                  <a:pt x="145" y="1963"/>
                </a:cubicBezTo>
                <a:cubicBezTo>
                  <a:pt x="123" y="1948"/>
                  <a:pt x="98" y="1938"/>
                  <a:pt x="75" y="1925"/>
                </a:cubicBezTo>
                <a:cubicBezTo>
                  <a:pt x="14" y="1891"/>
                  <a:pt x="0" y="1842"/>
                  <a:pt x="33" y="1782"/>
                </a:cubicBezTo>
                <a:cubicBezTo>
                  <a:pt x="60" y="1733"/>
                  <a:pt x="101" y="1699"/>
                  <a:pt x="141" y="1662"/>
                </a:cubicBezTo>
                <a:cubicBezTo>
                  <a:pt x="248" y="1565"/>
                  <a:pt x="332" y="1453"/>
                  <a:pt x="367" y="1309"/>
                </a:cubicBezTo>
                <a:cubicBezTo>
                  <a:pt x="375" y="1277"/>
                  <a:pt x="375" y="1243"/>
                  <a:pt x="376" y="1210"/>
                </a:cubicBezTo>
                <a:cubicBezTo>
                  <a:pt x="377" y="1123"/>
                  <a:pt x="371" y="1036"/>
                  <a:pt x="378" y="950"/>
                </a:cubicBezTo>
                <a:cubicBezTo>
                  <a:pt x="395" y="731"/>
                  <a:pt x="494" y="553"/>
                  <a:pt x="660" y="410"/>
                </a:cubicBezTo>
                <a:cubicBezTo>
                  <a:pt x="807" y="283"/>
                  <a:pt x="977" y="195"/>
                  <a:pt x="1157" y="126"/>
                </a:cubicBezTo>
                <a:cubicBezTo>
                  <a:pt x="1388" y="37"/>
                  <a:pt x="1627" y="0"/>
                  <a:pt x="1875" y="22"/>
                </a:cubicBezTo>
                <a:cubicBezTo>
                  <a:pt x="2089" y="42"/>
                  <a:pt x="2291" y="104"/>
                  <a:pt x="2483" y="200"/>
                </a:cubicBezTo>
                <a:cubicBezTo>
                  <a:pt x="2636" y="277"/>
                  <a:pt x="2779" y="368"/>
                  <a:pt x="2896" y="495"/>
                </a:cubicBezTo>
                <a:cubicBezTo>
                  <a:pt x="3110" y="724"/>
                  <a:pt x="3218" y="995"/>
                  <a:pt x="3206" y="1309"/>
                </a:cubicBezTo>
                <a:cubicBezTo>
                  <a:pt x="3195" y="1572"/>
                  <a:pt x="3097" y="1802"/>
                  <a:pt x="2930" y="2002"/>
                </a:cubicBezTo>
                <a:cubicBezTo>
                  <a:pt x="2871" y="2073"/>
                  <a:pt x="2808" y="2140"/>
                  <a:pt x="2759" y="2218"/>
                </a:cubicBezTo>
                <a:cubicBezTo>
                  <a:pt x="2692" y="2324"/>
                  <a:pt x="2648" y="2437"/>
                  <a:pt x="2651" y="2564"/>
                </a:cubicBezTo>
                <a:cubicBezTo>
                  <a:pt x="2654" y="2663"/>
                  <a:pt x="2681" y="2756"/>
                  <a:pt x="2716" y="2847"/>
                </a:cubicBezTo>
                <a:cubicBezTo>
                  <a:pt x="2769" y="2985"/>
                  <a:pt x="2825" y="3121"/>
                  <a:pt x="2879" y="3258"/>
                </a:cubicBezTo>
                <a:cubicBezTo>
                  <a:pt x="2882" y="3265"/>
                  <a:pt x="2885" y="3273"/>
                  <a:pt x="2888" y="3282"/>
                </a:cubicBezTo>
                <a:cubicBezTo>
                  <a:pt x="2882" y="3284"/>
                  <a:pt x="2877" y="3285"/>
                  <a:pt x="2872" y="3286"/>
                </a:cubicBezTo>
                <a:cubicBezTo>
                  <a:pt x="2668" y="3300"/>
                  <a:pt x="2463" y="3313"/>
                  <a:pt x="2258" y="3327"/>
                </a:cubicBezTo>
                <a:cubicBezTo>
                  <a:pt x="1975" y="3346"/>
                  <a:pt x="1693" y="3365"/>
                  <a:pt x="1410" y="3385"/>
                </a:cubicBezTo>
                <a:cubicBezTo>
                  <a:pt x="1397" y="3386"/>
                  <a:pt x="1391" y="3383"/>
                  <a:pt x="1387" y="3370"/>
                </a:cubicBezTo>
                <a:cubicBezTo>
                  <a:pt x="1348" y="3244"/>
                  <a:pt x="1305" y="3119"/>
                  <a:pt x="1282" y="2989"/>
                </a:cubicBezTo>
                <a:cubicBezTo>
                  <a:pt x="1276" y="2950"/>
                  <a:pt x="1247" y="2932"/>
                  <a:pt x="1213" y="2923"/>
                </a:cubicBezTo>
                <a:cubicBezTo>
                  <a:pt x="1162" y="2909"/>
                  <a:pt x="1111" y="2910"/>
                  <a:pt x="1060" y="2917"/>
                </a:cubicBezTo>
                <a:cubicBezTo>
                  <a:pt x="934" y="2934"/>
                  <a:pt x="808" y="2955"/>
                  <a:pt x="682" y="2972"/>
                </a:cubicBezTo>
                <a:cubicBezTo>
                  <a:pt x="602" y="2982"/>
                  <a:pt x="522" y="2982"/>
                  <a:pt x="445" y="2954"/>
                </a:cubicBezTo>
                <a:cubicBezTo>
                  <a:pt x="407" y="2940"/>
                  <a:pt x="373" y="2922"/>
                  <a:pt x="347" y="2891"/>
                </a:cubicBezTo>
                <a:cubicBezTo>
                  <a:pt x="321" y="2861"/>
                  <a:pt x="310" y="2826"/>
                  <a:pt x="316" y="2787"/>
                </a:cubicBezTo>
                <a:cubicBezTo>
                  <a:pt x="327" y="2723"/>
                  <a:pt x="339" y="2660"/>
                  <a:pt x="347" y="2596"/>
                </a:cubicBezTo>
                <a:cubicBezTo>
                  <a:pt x="351" y="2565"/>
                  <a:pt x="348" y="2533"/>
                  <a:pt x="346" y="2502"/>
                </a:cubicBezTo>
                <a:cubicBezTo>
                  <a:pt x="344" y="2482"/>
                  <a:pt x="332" y="2466"/>
                  <a:pt x="314" y="2454"/>
                </a:cubicBezTo>
                <a:cubicBezTo>
                  <a:pt x="299" y="2444"/>
                  <a:pt x="285" y="2432"/>
                  <a:pt x="274" y="2418"/>
                </a:cubicBezTo>
                <a:cubicBezTo>
                  <a:pt x="248" y="2387"/>
                  <a:pt x="252" y="2353"/>
                  <a:pt x="283" y="2327"/>
                </a:cubicBezTo>
                <a:cubicBezTo>
                  <a:pt x="292" y="2320"/>
                  <a:pt x="301" y="2314"/>
                  <a:pt x="312" y="2306"/>
                </a:cubicBezTo>
                <a:close/>
                <a:moveTo>
                  <a:pt x="2309" y="2313"/>
                </a:moveTo>
                <a:cubicBezTo>
                  <a:pt x="2311" y="2287"/>
                  <a:pt x="2312" y="2263"/>
                  <a:pt x="2316" y="2240"/>
                </a:cubicBezTo>
                <a:cubicBezTo>
                  <a:pt x="2338" y="2116"/>
                  <a:pt x="2407" y="2025"/>
                  <a:pt x="2513" y="1959"/>
                </a:cubicBezTo>
                <a:cubicBezTo>
                  <a:pt x="2548" y="1938"/>
                  <a:pt x="2584" y="1916"/>
                  <a:pt x="2616" y="1891"/>
                </a:cubicBezTo>
                <a:cubicBezTo>
                  <a:pt x="2702" y="1820"/>
                  <a:pt x="2758" y="1732"/>
                  <a:pt x="2773" y="1619"/>
                </a:cubicBezTo>
                <a:cubicBezTo>
                  <a:pt x="2774" y="1610"/>
                  <a:pt x="2781" y="1601"/>
                  <a:pt x="2787" y="1594"/>
                </a:cubicBezTo>
                <a:cubicBezTo>
                  <a:pt x="2827" y="1545"/>
                  <a:pt x="2859" y="1492"/>
                  <a:pt x="2879" y="1431"/>
                </a:cubicBezTo>
                <a:cubicBezTo>
                  <a:pt x="2910" y="1336"/>
                  <a:pt x="2898" y="1247"/>
                  <a:pt x="2835" y="1167"/>
                </a:cubicBezTo>
                <a:cubicBezTo>
                  <a:pt x="2830" y="1160"/>
                  <a:pt x="2827" y="1150"/>
                  <a:pt x="2826" y="1142"/>
                </a:cubicBezTo>
                <a:cubicBezTo>
                  <a:pt x="2823" y="1095"/>
                  <a:pt x="2823" y="1049"/>
                  <a:pt x="2818" y="1002"/>
                </a:cubicBezTo>
                <a:cubicBezTo>
                  <a:pt x="2810" y="932"/>
                  <a:pt x="2794" y="864"/>
                  <a:pt x="2759" y="802"/>
                </a:cubicBezTo>
                <a:cubicBezTo>
                  <a:pt x="2726" y="745"/>
                  <a:pt x="2680" y="708"/>
                  <a:pt x="2612" y="702"/>
                </a:cubicBezTo>
                <a:cubicBezTo>
                  <a:pt x="2606" y="702"/>
                  <a:pt x="2598" y="695"/>
                  <a:pt x="2595" y="689"/>
                </a:cubicBezTo>
                <a:cubicBezTo>
                  <a:pt x="2509" y="507"/>
                  <a:pt x="2356" y="424"/>
                  <a:pt x="2157" y="455"/>
                </a:cubicBezTo>
                <a:cubicBezTo>
                  <a:pt x="2141" y="458"/>
                  <a:pt x="2129" y="455"/>
                  <a:pt x="2116" y="446"/>
                </a:cubicBezTo>
                <a:cubicBezTo>
                  <a:pt x="2055" y="406"/>
                  <a:pt x="1990" y="375"/>
                  <a:pt x="1917" y="361"/>
                </a:cubicBezTo>
                <a:cubicBezTo>
                  <a:pt x="1822" y="342"/>
                  <a:pt x="1739" y="360"/>
                  <a:pt x="1673" y="438"/>
                </a:cubicBezTo>
                <a:cubicBezTo>
                  <a:pt x="1670" y="442"/>
                  <a:pt x="1658" y="443"/>
                  <a:pt x="1652" y="441"/>
                </a:cubicBezTo>
                <a:cubicBezTo>
                  <a:pt x="1576" y="413"/>
                  <a:pt x="1497" y="395"/>
                  <a:pt x="1415" y="403"/>
                </a:cubicBezTo>
                <a:cubicBezTo>
                  <a:pt x="1331" y="411"/>
                  <a:pt x="1264" y="449"/>
                  <a:pt x="1222" y="524"/>
                </a:cubicBezTo>
                <a:cubicBezTo>
                  <a:pt x="1215" y="537"/>
                  <a:pt x="1207" y="541"/>
                  <a:pt x="1193" y="540"/>
                </a:cubicBezTo>
                <a:cubicBezTo>
                  <a:pt x="1139" y="537"/>
                  <a:pt x="1086" y="543"/>
                  <a:pt x="1035" y="559"/>
                </a:cubicBezTo>
                <a:cubicBezTo>
                  <a:pt x="911" y="597"/>
                  <a:pt x="839" y="681"/>
                  <a:pt x="819" y="808"/>
                </a:cubicBezTo>
                <a:cubicBezTo>
                  <a:pt x="816" y="824"/>
                  <a:pt x="810" y="831"/>
                  <a:pt x="796" y="838"/>
                </a:cubicBezTo>
                <a:cubicBezTo>
                  <a:pt x="775" y="847"/>
                  <a:pt x="754" y="857"/>
                  <a:pt x="737" y="872"/>
                </a:cubicBezTo>
                <a:cubicBezTo>
                  <a:pt x="607" y="978"/>
                  <a:pt x="574" y="1121"/>
                  <a:pt x="598" y="1278"/>
                </a:cubicBezTo>
                <a:cubicBezTo>
                  <a:pt x="616" y="1396"/>
                  <a:pt x="699" y="1464"/>
                  <a:pt x="804" y="1506"/>
                </a:cubicBezTo>
                <a:cubicBezTo>
                  <a:pt x="925" y="1555"/>
                  <a:pt x="1049" y="1551"/>
                  <a:pt x="1172" y="1521"/>
                </a:cubicBezTo>
                <a:cubicBezTo>
                  <a:pt x="1212" y="1512"/>
                  <a:pt x="1243" y="1512"/>
                  <a:pt x="1281" y="1533"/>
                </a:cubicBezTo>
                <a:cubicBezTo>
                  <a:pt x="1365" y="1578"/>
                  <a:pt x="1457" y="1580"/>
                  <a:pt x="1547" y="1555"/>
                </a:cubicBezTo>
                <a:cubicBezTo>
                  <a:pt x="1594" y="1543"/>
                  <a:pt x="1634" y="1547"/>
                  <a:pt x="1675" y="1568"/>
                </a:cubicBezTo>
                <a:cubicBezTo>
                  <a:pt x="1694" y="1577"/>
                  <a:pt x="1715" y="1584"/>
                  <a:pt x="1733" y="1595"/>
                </a:cubicBezTo>
                <a:cubicBezTo>
                  <a:pt x="1769" y="1617"/>
                  <a:pt x="1806" y="1639"/>
                  <a:pt x="1839" y="1666"/>
                </a:cubicBezTo>
                <a:cubicBezTo>
                  <a:pt x="1893" y="1709"/>
                  <a:pt x="1920" y="1765"/>
                  <a:pt x="1919" y="1836"/>
                </a:cubicBezTo>
                <a:cubicBezTo>
                  <a:pt x="1916" y="1988"/>
                  <a:pt x="1918" y="2140"/>
                  <a:pt x="1918" y="2292"/>
                </a:cubicBezTo>
                <a:cubicBezTo>
                  <a:pt x="1918" y="2300"/>
                  <a:pt x="1918" y="2308"/>
                  <a:pt x="1918" y="2316"/>
                </a:cubicBezTo>
                <a:cubicBezTo>
                  <a:pt x="1969" y="2316"/>
                  <a:pt x="2017" y="2316"/>
                  <a:pt x="2067" y="2316"/>
                </a:cubicBezTo>
                <a:cubicBezTo>
                  <a:pt x="2067" y="2307"/>
                  <a:pt x="2067" y="2299"/>
                  <a:pt x="2067" y="2291"/>
                </a:cubicBezTo>
                <a:cubicBezTo>
                  <a:pt x="2066" y="2157"/>
                  <a:pt x="2064" y="2023"/>
                  <a:pt x="2065" y="1889"/>
                </a:cubicBezTo>
                <a:cubicBezTo>
                  <a:pt x="2065" y="1856"/>
                  <a:pt x="2071" y="1821"/>
                  <a:pt x="2080" y="1789"/>
                </a:cubicBezTo>
                <a:cubicBezTo>
                  <a:pt x="2096" y="1736"/>
                  <a:pt x="2137" y="1701"/>
                  <a:pt x="2179" y="1666"/>
                </a:cubicBezTo>
                <a:cubicBezTo>
                  <a:pt x="2213" y="1638"/>
                  <a:pt x="2250" y="1611"/>
                  <a:pt x="2278" y="1577"/>
                </a:cubicBezTo>
                <a:cubicBezTo>
                  <a:pt x="2357" y="1483"/>
                  <a:pt x="2378" y="1370"/>
                  <a:pt x="2368" y="1251"/>
                </a:cubicBezTo>
                <a:cubicBezTo>
                  <a:pt x="2363" y="1186"/>
                  <a:pt x="2325" y="1140"/>
                  <a:pt x="2267" y="1112"/>
                </a:cubicBezTo>
                <a:cubicBezTo>
                  <a:pt x="2243" y="1101"/>
                  <a:pt x="2219" y="1092"/>
                  <a:pt x="2194" y="1084"/>
                </a:cubicBezTo>
                <a:cubicBezTo>
                  <a:pt x="2125" y="1062"/>
                  <a:pt x="2054" y="1044"/>
                  <a:pt x="1981" y="1046"/>
                </a:cubicBezTo>
                <a:cubicBezTo>
                  <a:pt x="1945" y="1047"/>
                  <a:pt x="1918" y="1062"/>
                  <a:pt x="1899" y="1092"/>
                </a:cubicBezTo>
                <a:cubicBezTo>
                  <a:pt x="1879" y="1122"/>
                  <a:pt x="1869" y="1155"/>
                  <a:pt x="1866" y="1191"/>
                </a:cubicBezTo>
                <a:cubicBezTo>
                  <a:pt x="1863" y="1250"/>
                  <a:pt x="1880" y="1303"/>
                  <a:pt x="1906" y="1354"/>
                </a:cubicBezTo>
                <a:cubicBezTo>
                  <a:pt x="1909" y="1360"/>
                  <a:pt x="1911" y="1371"/>
                  <a:pt x="1908" y="1373"/>
                </a:cubicBezTo>
                <a:cubicBezTo>
                  <a:pt x="1889" y="1390"/>
                  <a:pt x="1868" y="1405"/>
                  <a:pt x="1846" y="1422"/>
                </a:cubicBezTo>
                <a:cubicBezTo>
                  <a:pt x="1813" y="1369"/>
                  <a:pt x="1790" y="1317"/>
                  <a:pt x="1783" y="1258"/>
                </a:cubicBezTo>
                <a:cubicBezTo>
                  <a:pt x="1780" y="1238"/>
                  <a:pt x="1772" y="1231"/>
                  <a:pt x="1753" y="1231"/>
                </a:cubicBezTo>
                <a:cubicBezTo>
                  <a:pt x="1749" y="1232"/>
                  <a:pt x="1745" y="1231"/>
                  <a:pt x="1741" y="1231"/>
                </a:cubicBezTo>
                <a:cubicBezTo>
                  <a:pt x="1677" y="1230"/>
                  <a:pt x="1618" y="1245"/>
                  <a:pt x="1572" y="1294"/>
                </a:cubicBezTo>
                <a:cubicBezTo>
                  <a:pt x="1548" y="1280"/>
                  <a:pt x="1526" y="1267"/>
                  <a:pt x="1497" y="1251"/>
                </a:cubicBezTo>
                <a:cubicBezTo>
                  <a:pt x="1524" y="1229"/>
                  <a:pt x="1545" y="1207"/>
                  <a:pt x="1569" y="1191"/>
                </a:cubicBezTo>
                <a:cubicBezTo>
                  <a:pt x="1631" y="1151"/>
                  <a:pt x="1700" y="1140"/>
                  <a:pt x="1772" y="1143"/>
                </a:cubicBezTo>
                <a:cubicBezTo>
                  <a:pt x="1785" y="1144"/>
                  <a:pt x="1791" y="1141"/>
                  <a:pt x="1795" y="1128"/>
                </a:cubicBezTo>
                <a:cubicBezTo>
                  <a:pt x="1807" y="1084"/>
                  <a:pt x="1830" y="1046"/>
                  <a:pt x="1859" y="1012"/>
                </a:cubicBezTo>
                <a:cubicBezTo>
                  <a:pt x="1863" y="1007"/>
                  <a:pt x="1867" y="1000"/>
                  <a:pt x="1866" y="995"/>
                </a:cubicBezTo>
                <a:cubicBezTo>
                  <a:pt x="1851" y="925"/>
                  <a:pt x="1775" y="874"/>
                  <a:pt x="1705" y="887"/>
                </a:cubicBezTo>
                <a:cubicBezTo>
                  <a:pt x="1685" y="891"/>
                  <a:pt x="1663" y="895"/>
                  <a:pt x="1644" y="904"/>
                </a:cubicBezTo>
                <a:cubicBezTo>
                  <a:pt x="1600" y="924"/>
                  <a:pt x="1555" y="934"/>
                  <a:pt x="1507" y="938"/>
                </a:cubicBezTo>
                <a:cubicBezTo>
                  <a:pt x="1501" y="939"/>
                  <a:pt x="1493" y="946"/>
                  <a:pt x="1491" y="951"/>
                </a:cubicBezTo>
                <a:cubicBezTo>
                  <a:pt x="1454" y="1067"/>
                  <a:pt x="1376" y="1144"/>
                  <a:pt x="1266" y="1191"/>
                </a:cubicBezTo>
                <a:cubicBezTo>
                  <a:pt x="1259" y="1194"/>
                  <a:pt x="1251" y="1197"/>
                  <a:pt x="1245" y="1202"/>
                </a:cubicBezTo>
                <a:cubicBezTo>
                  <a:pt x="1212" y="1229"/>
                  <a:pt x="1174" y="1247"/>
                  <a:pt x="1133" y="1250"/>
                </a:cubicBezTo>
                <a:cubicBezTo>
                  <a:pt x="1092" y="1253"/>
                  <a:pt x="1050" y="1251"/>
                  <a:pt x="1009" y="1249"/>
                </a:cubicBezTo>
                <a:cubicBezTo>
                  <a:pt x="945" y="1247"/>
                  <a:pt x="914" y="1270"/>
                  <a:pt x="901" y="1330"/>
                </a:cubicBezTo>
                <a:cubicBezTo>
                  <a:pt x="901" y="1331"/>
                  <a:pt x="900" y="1332"/>
                  <a:pt x="897" y="1335"/>
                </a:cubicBezTo>
                <a:cubicBezTo>
                  <a:pt x="871" y="1328"/>
                  <a:pt x="845" y="1321"/>
                  <a:pt x="819" y="1314"/>
                </a:cubicBezTo>
                <a:cubicBezTo>
                  <a:pt x="818" y="1311"/>
                  <a:pt x="817" y="1309"/>
                  <a:pt x="817" y="1308"/>
                </a:cubicBezTo>
                <a:cubicBezTo>
                  <a:pt x="848" y="1203"/>
                  <a:pt x="902" y="1156"/>
                  <a:pt x="998" y="1164"/>
                </a:cubicBezTo>
                <a:cubicBezTo>
                  <a:pt x="1038" y="1167"/>
                  <a:pt x="1078" y="1167"/>
                  <a:pt x="1118" y="1166"/>
                </a:cubicBezTo>
                <a:cubicBezTo>
                  <a:pt x="1134" y="1166"/>
                  <a:pt x="1150" y="1158"/>
                  <a:pt x="1169" y="1153"/>
                </a:cubicBezTo>
                <a:cubicBezTo>
                  <a:pt x="1136" y="1085"/>
                  <a:pt x="1094" y="1035"/>
                  <a:pt x="1019" y="1022"/>
                </a:cubicBezTo>
                <a:cubicBezTo>
                  <a:pt x="1015" y="1021"/>
                  <a:pt x="1007" y="1018"/>
                  <a:pt x="1007" y="1015"/>
                </a:cubicBezTo>
                <a:cubicBezTo>
                  <a:pt x="1005" y="989"/>
                  <a:pt x="1004" y="962"/>
                  <a:pt x="1003" y="934"/>
                </a:cubicBezTo>
                <a:cubicBezTo>
                  <a:pt x="1120" y="943"/>
                  <a:pt x="1194" y="1006"/>
                  <a:pt x="1248" y="1104"/>
                </a:cubicBezTo>
                <a:cubicBezTo>
                  <a:pt x="1260" y="1098"/>
                  <a:pt x="1272" y="1093"/>
                  <a:pt x="1283" y="1087"/>
                </a:cubicBezTo>
                <a:cubicBezTo>
                  <a:pt x="1347" y="1050"/>
                  <a:pt x="1386" y="994"/>
                  <a:pt x="1410" y="926"/>
                </a:cubicBezTo>
                <a:cubicBezTo>
                  <a:pt x="1415" y="913"/>
                  <a:pt x="1413" y="904"/>
                  <a:pt x="1405" y="893"/>
                </a:cubicBezTo>
                <a:cubicBezTo>
                  <a:pt x="1372" y="849"/>
                  <a:pt x="1332" y="816"/>
                  <a:pt x="1280" y="792"/>
                </a:cubicBezTo>
                <a:cubicBezTo>
                  <a:pt x="1289" y="764"/>
                  <a:pt x="1298" y="738"/>
                  <a:pt x="1307" y="709"/>
                </a:cubicBezTo>
                <a:cubicBezTo>
                  <a:pt x="1376" y="736"/>
                  <a:pt x="1431" y="775"/>
                  <a:pt x="1470" y="834"/>
                </a:cubicBezTo>
                <a:cubicBezTo>
                  <a:pt x="1477" y="845"/>
                  <a:pt x="1485" y="850"/>
                  <a:pt x="1498" y="847"/>
                </a:cubicBezTo>
                <a:cubicBezTo>
                  <a:pt x="1537" y="838"/>
                  <a:pt x="1576" y="829"/>
                  <a:pt x="1616" y="820"/>
                </a:cubicBezTo>
                <a:cubicBezTo>
                  <a:pt x="1648" y="814"/>
                  <a:pt x="1680" y="807"/>
                  <a:pt x="1712" y="803"/>
                </a:cubicBezTo>
                <a:cubicBezTo>
                  <a:pt x="1726" y="802"/>
                  <a:pt x="1735" y="798"/>
                  <a:pt x="1742" y="786"/>
                </a:cubicBezTo>
                <a:cubicBezTo>
                  <a:pt x="1764" y="745"/>
                  <a:pt x="1779" y="702"/>
                  <a:pt x="1784" y="654"/>
                </a:cubicBezTo>
                <a:cubicBezTo>
                  <a:pt x="1811" y="658"/>
                  <a:pt x="1836" y="663"/>
                  <a:pt x="1862" y="666"/>
                </a:cubicBezTo>
                <a:cubicBezTo>
                  <a:pt x="1875" y="667"/>
                  <a:pt x="1878" y="674"/>
                  <a:pt x="1875" y="684"/>
                </a:cubicBezTo>
                <a:cubicBezTo>
                  <a:pt x="1864" y="719"/>
                  <a:pt x="1853" y="754"/>
                  <a:pt x="1842" y="789"/>
                </a:cubicBezTo>
                <a:cubicBezTo>
                  <a:pt x="1838" y="799"/>
                  <a:pt x="1831" y="808"/>
                  <a:pt x="1826" y="818"/>
                </a:cubicBezTo>
                <a:cubicBezTo>
                  <a:pt x="1899" y="864"/>
                  <a:pt x="1907" y="874"/>
                  <a:pt x="1946" y="951"/>
                </a:cubicBezTo>
                <a:cubicBezTo>
                  <a:pt x="1947" y="955"/>
                  <a:pt x="1953" y="960"/>
                  <a:pt x="1957" y="960"/>
                </a:cubicBezTo>
                <a:cubicBezTo>
                  <a:pt x="1998" y="961"/>
                  <a:pt x="2039" y="960"/>
                  <a:pt x="2077" y="960"/>
                </a:cubicBezTo>
                <a:cubicBezTo>
                  <a:pt x="2084" y="930"/>
                  <a:pt x="2089" y="895"/>
                  <a:pt x="2100" y="862"/>
                </a:cubicBezTo>
                <a:cubicBezTo>
                  <a:pt x="2113" y="828"/>
                  <a:pt x="2139" y="803"/>
                  <a:pt x="2173" y="785"/>
                </a:cubicBezTo>
                <a:cubicBezTo>
                  <a:pt x="2190" y="811"/>
                  <a:pt x="2205" y="835"/>
                  <a:pt x="2221" y="859"/>
                </a:cubicBezTo>
                <a:cubicBezTo>
                  <a:pt x="2217" y="864"/>
                  <a:pt x="2214" y="867"/>
                  <a:pt x="2211" y="871"/>
                </a:cubicBezTo>
                <a:cubicBezTo>
                  <a:pt x="2187" y="898"/>
                  <a:pt x="2171" y="929"/>
                  <a:pt x="2175" y="967"/>
                </a:cubicBezTo>
                <a:cubicBezTo>
                  <a:pt x="2177" y="980"/>
                  <a:pt x="2181" y="989"/>
                  <a:pt x="2197" y="991"/>
                </a:cubicBezTo>
                <a:cubicBezTo>
                  <a:pt x="2212" y="993"/>
                  <a:pt x="2226" y="998"/>
                  <a:pt x="2241" y="1003"/>
                </a:cubicBezTo>
                <a:cubicBezTo>
                  <a:pt x="2326" y="1034"/>
                  <a:pt x="2399" y="1079"/>
                  <a:pt x="2440" y="1166"/>
                </a:cubicBezTo>
                <a:cubicBezTo>
                  <a:pt x="2442" y="1170"/>
                  <a:pt x="2453" y="1174"/>
                  <a:pt x="2459" y="1173"/>
                </a:cubicBezTo>
                <a:cubicBezTo>
                  <a:pt x="2496" y="1167"/>
                  <a:pt x="2528" y="1152"/>
                  <a:pt x="2556" y="1128"/>
                </a:cubicBezTo>
                <a:cubicBezTo>
                  <a:pt x="2576" y="1112"/>
                  <a:pt x="2594" y="1093"/>
                  <a:pt x="2614" y="1075"/>
                </a:cubicBezTo>
                <a:cubicBezTo>
                  <a:pt x="2637" y="1091"/>
                  <a:pt x="2661" y="1108"/>
                  <a:pt x="2684" y="1124"/>
                </a:cubicBezTo>
                <a:cubicBezTo>
                  <a:pt x="2683" y="1128"/>
                  <a:pt x="2683" y="1129"/>
                  <a:pt x="2683" y="1130"/>
                </a:cubicBezTo>
                <a:cubicBezTo>
                  <a:pt x="2680" y="1134"/>
                  <a:pt x="2676" y="1139"/>
                  <a:pt x="2673" y="1143"/>
                </a:cubicBezTo>
                <a:cubicBezTo>
                  <a:pt x="2620" y="1200"/>
                  <a:pt x="2557" y="1240"/>
                  <a:pt x="2482" y="1262"/>
                </a:cubicBezTo>
                <a:cubicBezTo>
                  <a:pt x="2466" y="1267"/>
                  <a:pt x="2462" y="1273"/>
                  <a:pt x="2461" y="1289"/>
                </a:cubicBezTo>
                <a:cubicBezTo>
                  <a:pt x="2458" y="1333"/>
                  <a:pt x="2454" y="1377"/>
                  <a:pt x="2447" y="1420"/>
                </a:cubicBezTo>
                <a:cubicBezTo>
                  <a:pt x="2441" y="1455"/>
                  <a:pt x="2429" y="1488"/>
                  <a:pt x="2420" y="1521"/>
                </a:cubicBezTo>
                <a:cubicBezTo>
                  <a:pt x="2447" y="1540"/>
                  <a:pt x="2475" y="1557"/>
                  <a:pt x="2500" y="1577"/>
                </a:cubicBezTo>
                <a:cubicBezTo>
                  <a:pt x="2535" y="1606"/>
                  <a:pt x="2561" y="1642"/>
                  <a:pt x="2571" y="1688"/>
                </a:cubicBezTo>
                <a:cubicBezTo>
                  <a:pt x="2574" y="1699"/>
                  <a:pt x="2572" y="1705"/>
                  <a:pt x="2560" y="1707"/>
                </a:cubicBezTo>
                <a:cubicBezTo>
                  <a:pt x="2542" y="1712"/>
                  <a:pt x="2524" y="1717"/>
                  <a:pt x="2507" y="1724"/>
                </a:cubicBezTo>
                <a:cubicBezTo>
                  <a:pt x="2492" y="1729"/>
                  <a:pt x="2486" y="1725"/>
                  <a:pt x="2480" y="1711"/>
                </a:cubicBezTo>
                <a:cubicBezTo>
                  <a:pt x="2462" y="1671"/>
                  <a:pt x="2436" y="1639"/>
                  <a:pt x="2394" y="1620"/>
                </a:cubicBezTo>
                <a:cubicBezTo>
                  <a:pt x="2380" y="1613"/>
                  <a:pt x="2370" y="1614"/>
                  <a:pt x="2357" y="1626"/>
                </a:cubicBezTo>
                <a:cubicBezTo>
                  <a:pt x="2316" y="1664"/>
                  <a:pt x="2276" y="1704"/>
                  <a:pt x="2231" y="1737"/>
                </a:cubicBezTo>
                <a:cubicBezTo>
                  <a:pt x="2173" y="1780"/>
                  <a:pt x="2152" y="1838"/>
                  <a:pt x="2151" y="1907"/>
                </a:cubicBezTo>
                <a:cubicBezTo>
                  <a:pt x="2149" y="2035"/>
                  <a:pt x="2148" y="2163"/>
                  <a:pt x="2147" y="2291"/>
                </a:cubicBezTo>
                <a:cubicBezTo>
                  <a:pt x="2147" y="2298"/>
                  <a:pt x="2147" y="2305"/>
                  <a:pt x="2148" y="2313"/>
                </a:cubicBezTo>
                <a:cubicBezTo>
                  <a:pt x="2202" y="2313"/>
                  <a:pt x="2255" y="2313"/>
                  <a:pt x="2309" y="23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pic>
        <p:nvPicPr>
          <p:cNvPr id="43" name="Graphic 42" descr="Child with balloon outline">
            <a:extLst>
              <a:ext uri="{FF2B5EF4-FFF2-40B4-BE49-F238E27FC236}">
                <a16:creationId xmlns:a16="http://schemas.microsoft.com/office/drawing/2014/main" id="{C6CCD095-EAA7-4DED-B759-136F30DAF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6613" y="1823772"/>
            <a:ext cx="3324570" cy="3324570"/>
          </a:xfrm>
          <a:prstGeom prst="rect">
            <a:avLst/>
          </a:prstGeom>
        </p:spPr>
      </p:pic>
    </p:spTree>
    <p:extLst>
      <p:ext uri="{BB962C8B-B14F-4D97-AF65-F5344CB8AC3E}">
        <p14:creationId xmlns:p14="http://schemas.microsoft.com/office/powerpoint/2010/main" val="190011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0EC6-A472-6D50-6DBB-71B810BD9A50}"/>
              </a:ext>
            </a:extLst>
          </p:cNvPr>
          <p:cNvSpPr>
            <a:spLocks noGrp="1"/>
          </p:cNvSpPr>
          <p:nvPr>
            <p:ph type="title"/>
          </p:nvPr>
        </p:nvSpPr>
        <p:spPr/>
        <p:txBody>
          <a:bodyPr/>
          <a:lstStyle/>
          <a:p>
            <a:r>
              <a:rPr lang="en-CA"/>
              <a:t>Endocrine causes of obesity in children</a:t>
            </a:r>
          </a:p>
        </p:txBody>
      </p:sp>
      <p:sp>
        <p:nvSpPr>
          <p:cNvPr id="3" name="Text Placeholder 2">
            <a:extLst>
              <a:ext uri="{FF2B5EF4-FFF2-40B4-BE49-F238E27FC236}">
                <a16:creationId xmlns:a16="http://schemas.microsoft.com/office/drawing/2014/main" id="{57BD5735-0CDE-A12C-06F2-DDC5F98680B7}"/>
              </a:ext>
            </a:extLst>
          </p:cNvPr>
          <p:cNvSpPr>
            <a:spLocks noGrp="1"/>
          </p:cNvSpPr>
          <p:nvPr>
            <p:ph type="body" sz="quarter" idx="13"/>
          </p:nvPr>
        </p:nvSpPr>
        <p:spPr>
          <a:xfrm>
            <a:off x="647998" y="6210000"/>
            <a:ext cx="11067751" cy="324000"/>
          </a:xfrm>
        </p:spPr>
        <p:txBody>
          <a:bodyPr/>
          <a:lstStyle/>
          <a:p>
            <a:r>
              <a:rPr lang="en-CA" sz="1000" i="0"/>
              <a:t>1. </a:t>
            </a:r>
            <a:r>
              <a:rPr lang="en-CA" sz="1000" i="0" err="1"/>
              <a:t>Reinehr</a:t>
            </a:r>
            <a:r>
              <a:rPr lang="en-CA" sz="1000" i="0"/>
              <a:t> T et al. J </a:t>
            </a:r>
            <a:r>
              <a:rPr lang="en-CA" sz="1000" i="0" err="1"/>
              <a:t>Pediatr</a:t>
            </a:r>
            <a:r>
              <a:rPr lang="en-CA" sz="1000" i="0"/>
              <a:t> 2007;150:618–22; 2. </a:t>
            </a:r>
            <a:r>
              <a:rPr lang="en-CA" sz="1000" i="0" err="1"/>
              <a:t>Speiser</a:t>
            </a:r>
            <a:r>
              <a:rPr lang="en-CA" sz="1000" i="0"/>
              <a:t> PW et al. J Clin Endocrinol </a:t>
            </a:r>
            <a:r>
              <a:rPr lang="en-CA" sz="1000" i="0" err="1"/>
              <a:t>Metab</a:t>
            </a:r>
            <a:r>
              <a:rPr lang="en-CA" sz="1000" i="0"/>
              <a:t> 2005;90:1871–7; 3. Kumar S and Kelly AS. Mayo Clin Proc 2017;92:251–65; 4. </a:t>
            </a:r>
            <a:r>
              <a:rPr lang="en-CA" sz="1000" i="0" err="1"/>
              <a:t>Aycan</a:t>
            </a:r>
            <a:r>
              <a:rPr lang="en-CA" sz="1000" i="0"/>
              <a:t> Z and Bas VN. J Clin </a:t>
            </a:r>
            <a:r>
              <a:rPr lang="en-CA" sz="1000" i="0" err="1"/>
              <a:t>Pediatr</a:t>
            </a:r>
            <a:r>
              <a:rPr lang="en-CA" sz="1000" i="0"/>
              <a:t> Endocrinol 2014;6:62–7; 5. Prader-Willi Syndrome Association UK. Available at: </a:t>
            </a:r>
            <a:r>
              <a:rPr lang="en-CA" sz="1000" i="0">
                <a:hlinkClick r:id="rId2"/>
              </a:rPr>
              <a:t>https://www.pwsa.co.uk/what-is-pws</a:t>
            </a:r>
            <a:r>
              <a:rPr lang="en-CA" sz="1000" i="0"/>
              <a:t>. Accessed August 2022; 6. </a:t>
            </a:r>
            <a:r>
              <a:rPr lang="en-CA" sz="1000" i="0" err="1"/>
              <a:t>Ghergherehchi</a:t>
            </a:r>
            <a:r>
              <a:rPr lang="en-CA" sz="1000" i="0"/>
              <a:t> R and </a:t>
            </a:r>
            <a:r>
              <a:rPr lang="en-CA" sz="1000" i="0" err="1"/>
              <a:t>Hazhir</a:t>
            </a:r>
            <a:r>
              <a:rPr lang="en-CA" sz="1000" i="0"/>
              <a:t> N. </a:t>
            </a:r>
            <a:r>
              <a:rPr lang="en-CA" sz="1000" i="0" err="1"/>
              <a:t>Ther</a:t>
            </a:r>
            <a:r>
              <a:rPr lang="en-CA" sz="1000" i="0"/>
              <a:t> Adv Endocrinol </a:t>
            </a:r>
            <a:r>
              <a:rPr lang="en-CA" sz="1000" i="0" err="1"/>
              <a:t>Metab</a:t>
            </a:r>
            <a:r>
              <a:rPr lang="en-CA" sz="1000" i="0"/>
              <a:t> 2015;6:51–5; 7. Savage MO and </a:t>
            </a:r>
            <a:r>
              <a:rPr lang="en-CA" sz="1000" i="0" err="1"/>
              <a:t>Storr</a:t>
            </a:r>
            <a:r>
              <a:rPr lang="en-CA" sz="1000" i="0"/>
              <a:t> HL. Indian J Endocrinol </a:t>
            </a:r>
            <a:r>
              <a:rPr lang="en-CA" sz="1000" i="0" err="1"/>
              <a:t>Metab</a:t>
            </a:r>
            <a:r>
              <a:rPr lang="en-CA" sz="1000" i="0"/>
              <a:t> 2012;16(Suppl 2):S171–5; 8. </a:t>
            </a:r>
            <a:r>
              <a:rPr lang="en-CA" sz="1000" i="0" err="1"/>
              <a:t>Stratakis</a:t>
            </a:r>
            <a:r>
              <a:rPr lang="en-CA" sz="1000" i="0"/>
              <a:t> CA et al. Endocrinol </a:t>
            </a:r>
            <a:r>
              <a:rPr lang="en-CA" sz="1000" i="0" err="1"/>
              <a:t>Metab</a:t>
            </a:r>
            <a:r>
              <a:rPr lang="en-CA" sz="1000" i="0"/>
              <a:t> Clin North Am 2012;41:793–803; </a:t>
            </a:r>
            <a:br>
              <a:rPr lang="en-CA" sz="1000" i="0"/>
            </a:br>
            <a:r>
              <a:rPr lang="en-CA" sz="1000" i="0"/>
              <a:t>9. Skelton JA et al. </a:t>
            </a:r>
            <a:r>
              <a:rPr lang="en-CA" sz="1000" i="0" err="1"/>
              <a:t>Pediatr</a:t>
            </a:r>
            <a:r>
              <a:rPr lang="en-CA" sz="1000" i="0"/>
              <a:t> Clin North Am 2011;58:1333–54;.</a:t>
            </a:r>
          </a:p>
        </p:txBody>
      </p:sp>
      <p:grpSp>
        <p:nvGrpSpPr>
          <p:cNvPr id="4" name="Group 3">
            <a:extLst>
              <a:ext uri="{FF2B5EF4-FFF2-40B4-BE49-F238E27FC236}">
                <a16:creationId xmlns:a16="http://schemas.microsoft.com/office/drawing/2014/main" id="{CB0AE69E-5530-C19A-BA23-5E0D564F4EF7}"/>
              </a:ext>
            </a:extLst>
          </p:cNvPr>
          <p:cNvGrpSpPr/>
          <p:nvPr/>
        </p:nvGrpSpPr>
        <p:grpSpPr>
          <a:xfrm>
            <a:off x="628338" y="1764572"/>
            <a:ext cx="5135154" cy="3808413"/>
            <a:chOff x="628338" y="1944687"/>
            <a:chExt cx="5135154" cy="3808413"/>
          </a:xfrm>
        </p:grpSpPr>
        <p:grpSp>
          <p:nvGrpSpPr>
            <p:cNvPr id="5" name="Group 4">
              <a:extLst>
                <a:ext uri="{FF2B5EF4-FFF2-40B4-BE49-F238E27FC236}">
                  <a16:creationId xmlns:a16="http://schemas.microsoft.com/office/drawing/2014/main" id="{565A6A4A-56D6-D884-8CDB-0705239CEA00}"/>
                </a:ext>
              </a:extLst>
            </p:cNvPr>
            <p:cNvGrpSpPr/>
            <p:nvPr/>
          </p:nvGrpSpPr>
          <p:grpSpPr>
            <a:xfrm>
              <a:off x="628338" y="1944687"/>
              <a:ext cx="5135154" cy="3808413"/>
              <a:chOff x="628337" y="2373255"/>
              <a:chExt cx="10915963" cy="3379845"/>
            </a:xfrm>
          </p:grpSpPr>
          <p:sp>
            <p:nvSpPr>
              <p:cNvPr id="7" name="Rectangle 6">
                <a:extLst>
                  <a:ext uri="{FF2B5EF4-FFF2-40B4-BE49-F238E27FC236}">
                    <a16:creationId xmlns:a16="http://schemas.microsoft.com/office/drawing/2014/main" id="{B5ED196F-B123-D013-CA4C-19C8875DB739}"/>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A6AA1B9F-5F16-55AA-B575-516E2FC14EB1}"/>
                  </a:ext>
                </a:extLst>
              </p:cNvPr>
              <p:cNvSpPr/>
              <p:nvPr/>
            </p:nvSpPr>
            <p:spPr>
              <a:xfrm>
                <a:off x="647699" y="2373255"/>
                <a:ext cx="10896601" cy="1446382"/>
              </a:xfrm>
              <a:prstGeom prst="rect">
                <a:avLst/>
              </a:prstGeom>
              <a:solidFill>
                <a:schemeClr val="bg2">
                  <a:lumMod val="25000"/>
                </a:schemeClr>
              </a:solidFill>
            </p:spPr>
            <p:txBody>
              <a:bodyPr wrap="square" lIns="182880" rIns="182880" anchor="ctr" anchorCtr="0">
                <a:noAutofit/>
              </a:bodyPr>
              <a:lstStyle/>
              <a:p>
                <a:pPr marL="0" marR="0" lvl="0" indent="0" algn="l"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0" i="0" u="none" strike="noStrike" kern="1200" cap="none" spc="0" normalizeH="0" baseline="0" noProof="0">
                    <a:ln>
                      <a:noFill/>
                    </a:ln>
                    <a:solidFill>
                      <a:srgbClr val="FFFFFF"/>
                    </a:solidFill>
                    <a:effectLst/>
                    <a:uLnTx/>
                    <a:uFillTx/>
                    <a:ea typeface="+mn-ea"/>
                    <a:cs typeface="+mn-cs"/>
                  </a:rPr>
                  <a:t>Endocrine causes of weight gain</a:t>
                </a:r>
                <a:br>
                  <a:rPr kumimoji="0" lang="en-US" sz="2200" b="0" i="0" u="none" strike="noStrike" kern="1200" cap="none" spc="0" normalizeH="0" baseline="0" noProof="0">
                    <a:ln>
                      <a:noFill/>
                    </a:ln>
                    <a:solidFill>
                      <a:srgbClr val="FFFFFF"/>
                    </a:solidFill>
                    <a:effectLst/>
                    <a:uLnTx/>
                    <a:uFillTx/>
                    <a:ea typeface="+mn-ea"/>
                    <a:cs typeface="+mn-cs"/>
                  </a:rPr>
                </a:br>
                <a:r>
                  <a:rPr kumimoji="0" lang="en-US" sz="2200" b="0" i="0" u="none" strike="noStrike" kern="1200" cap="none" spc="0" normalizeH="0" baseline="0" noProof="0">
                    <a:ln>
                      <a:noFill/>
                    </a:ln>
                    <a:solidFill>
                      <a:srgbClr val="FFFFFF"/>
                    </a:solidFill>
                    <a:effectLst/>
                    <a:uLnTx/>
                    <a:uFillTx/>
                    <a:ea typeface="+mn-ea"/>
                    <a:cs typeface="+mn-cs"/>
                  </a:rPr>
                  <a:t>are rare (identified in &lt;1% of children and adolescents with obesity) and include:</a:t>
                </a:r>
                <a:r>
                  <a:rPr kumimoji="0" lang="en-US" sz="2200" b="0" i="0" u="none" strike="noStrike" kern="1200" cap="none" spc="0" normalizeH="0" baseline="30000" noProof="0">
                    <a:ln>
                      <a:noFill/>
                    </a:ln>
                    <a:solidFill>
                      <a:srgbClr val="FFFFFF"/>
                    </a:solidFill>
                    <a:effectLst/>
                    <a:uLnTx/>
                    <a:uFillTx/>
                    <a:ea typeface="+mn-ea"/>
                    <a:cs typeface="+mn-cs"/>
                  </a:rPr>
                  <a:t>1,2,3</a:t>
                </a:r>
              </a:p>
            </p:txBody>
          </p:sp>
        </p:grpSp>
        <p:sp>
          <p:nvSpPr>
            <p:cNvPr id="6" name="TextBox 5">
              <a:extLst>
                <a:ext uri="{FF2B5EF4-FFF2-40B4-BE49-F238E27FC236}">
                  <a16:creationId xmlns:a16="http://schemas.microsoft.com/office/drawing/2014/main" id="{42579C42-6E9E-1A4F-ABAA-8F3B958F75DD}"/>
                </a:ext>
              </a:extLst>
            </p:cNvPr>
            <p:cNvSpPr txBox="1"/>
            <p:nvPr/>
          </p:nvSpPr>
          <p:spPr>
            <a:xfrm>
              <a:off x="886691" y="3768436"/>
              <a:ext cx="4558145" cy="1692771"/>
            </a:xfrm>
            <a:prstGeom prst="rect">
              <a:avLst/>
            </a:prstGeom>
            <a:noFill/>
          </p:spPr>
          <p:txBody>
            <a:bodyPr wrap="square" lIns="0" tIns="0" rIns="0" bIns="0" rtlCol="0">
              <a:spAutoFit/>
            </a:bodyPr>
            <a:lstStyle/>
            <a:p>
              <a:pPr marL="285750" indent="-285750" fontAlgn="base">
                <a:spcAft>
                  <a:spcPts val="600"/>
                </a:spcAft>
                <a:buFont typeface="Arial" panose="020B0604020202020204" pitchFamily="34" charset="0"/>
                <a:buChar char="•"/>
                <a:defRPr/>
              </a:pPr>
              <a:r>
                <a:rPr lang="en-CA"/>
                <a:t>Pseudohypoparathyroidism type 1a</a:t>
              </a:r>
              <a:r>
                <a:rPr lang="en-CA" baseline="30000"/>
                <a:t>3</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mn-cs"/>
                </a:rPr>
                <a:t>Growth hormone deficiency</a:t>
              </a:r>
              <a:r>
                <a:rPr kumimoji="0" lang="en-CA" sz="1800" b="0" i="0" u="none" strike="noStrike" kern="1200" cap="none" spc="0" normalizeH="0" baseline="30000" noProof="0">
                  <a:ln>
                    <a:noFill/>
                  </a:ln>
                  <a:effectLst/>
                  <a:uLnTx/>
                  <a:uFillTx/>
                  <a:ea typeface="+mn-ea"/>
                  <a:cs typeface="+mn-cs"/>
                </a:rPr>
                <a:t>4,5</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mn-cs"/>
                </a:rPr>
                <a:t>Hypothyroidism</a:t>
              </a:r>
              <a:r>
                <a:rPr kumimoji="0" lang="en-CA" sz="1800" b="0" i="0" u="none" strike="noStrike" kern="1200" cap="none" spc="0" normalizeH="0" baseline="30000" noProof="0">
                  <a:ln>
                    <a:noFill/>
                  </a:ln>
                  <a:effectLst/>
                  <a:uLnTx/>
                  <a:uFillTx/>
                  <a:ea typeface="+mn-ea"/>
                  <a:cs typeface="+mn-cs"/>
                </a:rPr>
                <a:t>6</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mn-cs"/>
                </a:rPr>
                <a:t>Cushing’s syndrome</a:t>
              </a:r>
              <a:r>
                <a:rPr kumimoji="0" lang="en-CA" sz="1800" b="0" i="0" u="none" strike="noStrike" kern="1200" cap="none" spc="0" normalizeH="0" baseline="30000" noProof="0">
                  <a:ln>
                    <a:noFill/>
                  </a:ln>
                  <a:effectLst/>
                  <a:uLnTx/>
                  <a:uFillTx/>
                  <a:ea typeface="+mn-ea"/>
                  <a:cs typeface="+mn-cs"/>
                </a:rPr>
                <a:t>7,8</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ea typeface="+mn-ea"/>
                  <a:cs typeface="+mn-cs"/>
                </a:rPr>
                <a:t>Congenital leptin deficiency</a:t>
              </a:r>
              <a:r>
                <a:rPr kumimoji="0" lang="en-CA" sz="1800" b="0" i="0" u="none" strike="noStrike" kern="1200" cap="none" spc="0" normalizeH="0" baseline="30000" noProof="0">
                  <a:ln>
                    <a:noFill/>
                  </a:ln>
                  <a:effectLst/>
                  <a:uLnTx/>
                  <a:uFillTx/>
                  <a:ea typeface="+mn-ea"/>
                  <a:cs typeface="+mn-cs"/>
                </a:rPr>
                <a:t>9</a:t>
              </a:r>
            </a:p>
          </p:txBody>
        </p:sp>
      </p:grpSp>
      <p:grpSp>
        <p:nvGrpSpPr>
          <p:cNvPr id="9" name="Group 8">
            <a:extLst>
              <a:ext uri="{FF2B5EF4-FFF2-40B4-BE49-F238E27FC236}">
                <a16:creationId xmlns:a16="http://schemas.microsoft.com/office/drawing/2014/main" id="{3F01472E-D8CB-603A-ED10-BDF8BFB62D4E}"/>
              </a:ext>
            </a:extLst>
          </p:cNvPr>
          <p:cNvGrpSpPr/>
          <p:nvPr/>
        </p:nvGrpSpPr>
        <p:grpSpPr>
          <a:xfrm>
            <a:off x="6428510" y="1764572"/>
            <a:ext cx="5135154" cy="3808413"/>
            <a:chOff x="628338" y="1944687"/>
            <a:chExt cx="5135154" cy="3808413"/>
          </a:xfrm>
        </p:grpSpPr>
        <p:grpSp>
          <p:nvGrpSpPr>
            <p:cNvPr id="10" name="Group 9">
              <a:extLst>
                <a:ext uri="{FF2B5EF4-FFF2-40B4-BE49-F238E27FC236}">
                  <a16:creationId xmlns:a16="http://schemas.microsoft.com/office/drawing/2014/main" id="{AEFFAEA0-9C03-4784-A1AF-A37C4FAA0548}"/>
                </a:ext>
              </a:extLst>
            </p:cNvPr>
            <p:cNvGrpSpPr/>
            <p:nvPr/>
          </p:nvGrpSpPr>
          <p:grpSpPr>
            <a:xfrm>
              <a:off x="628338" y="1944687"/>
              <a:ext cx="5135154" cy="3808413"/>
              <a:chOff x="628337" y="2373255"/>
              <a:chExt cx="10915963" cy="3379845"/>
            </a:xfrm>
          </p:grpSpPr>
          <p:sp>
            <p:nvSpPr>
              <p:cNvPr id="12" name="Rectangle 11">
                <a:extLst>
                  <a:ext uri="{FF2B5EF4-FFF2-40B4-BE49-F238E27FC236}">
                    <a16:creationId xmlns:a16="http://schemas.microsoft.com/office/drawing/2014/main" id="{624A98AC-BBAB-EF26-42E0-0092DE167F04}"/>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3" name="Rectangle 12">
                <a:extLst>
                  <a:ext uri="{FF2B5EF4-FFF2-40B4-BE49-F238E27FC236}">
                    <a16:creationId xmlns:a16="http://schemas.microsoft.com/office/drawing/2014/main" id="{07862BAA-0FF8-7A09-553E-7A21DB6274B5}"/>
                  </a:ext>
                </a:extLst>
              </p:cNvPr>
              <p:cNvSpPr/>
              <p:nvPr/>
            </p:nvSpPr>
            <p:spPr>
              <a:xfrm>
                <a:off x="647699" y="2373255"/>
                <a:ext cx="10896601" cy="1446382"/>
              </a:xfrm>
              <a:prstGeom prst="rect">
                <a:avLst/>
              </a:prstGeom>
              <a:solidFill>
                <a:schemeClr val="bg2">
                  <a:lumMod val="25000"/>
                </a:schemeClr>
              </a:solidFill>
            </p:spPr>
            <p:txBody>
              <a:bodyPr wrap="square" lIns="182880" rIns="182880" anchor="ctr" anchorCtr="0">
                <a:noAutofit/>
              </a:bodyPr>
              <a:lstStyle/>
              <a:p>
                <a:pPr marL="0" marR="0" lvl="0" indent="0" algn="l"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0" i="0" u="none" strike="noStrike" kern="1200" cap="none" spc="0" normalizeH="0" baseline="0" noProof="0">
                    <a:ln>
                      <a:noFill/>
                    </a:ln>
                    <a:solidFill>
                      <a:srgbClr val="FFFFFF"/>
                    </a:solidFill>
                    <a:effectLst/>
                    <a:uLnTx/>
                    <a:uFillTx/>
                    <a:ea typeface="+mn-ea"/>
                    <a:cs typeface="+mn-cs"/>
                  </a:rPr>
                  <a:t>Most children with endocrine disorders resulting in weight</a:t>
                </a:r>
                <a:br>
                  <a:rPr kumimoji="0" lang="en-US" sz="2200" b="0" i="0" u="none" strike="noStrike" kern="1200" cap="none" spc="0" normalizeH="0" baseline="0" noProof="0">
                    <a:ln>
                      <a:noFill/>
                    </a:ln>
                    <a:solidFill>
                      <a:srgbClr val="FFFFFF"/>
                    </a:solidFill>
                    <a:effectLst/>
                    <a:uLnTx/>
                    <a:uFillTx/>
                    <a:ea typeface="+mn-ea"/>
                    <a:cs typeface="+mn-cs"/>
                  </a:rPr>
                </a:br>
                <a:r>
                  <a:rPr kumimoji="0" lang="en-US" sz="2200" b="0" i="0" u="none" strike="noStrike" kern="1200" cap="none" spc="0" normalizeH="0" baseline="0" noProof="0">
                    <a:ln>
                      <a:noFill/>
                    </a:ln>
                    <a:solidFill>
                      <a:srgbClr val="FFFFFF"/>
                    </a:solidFill>
                    <a:effectLst/>
                    <a:uLnTx/>
                    <a:uFillTx/>
                    <a:ea typeface="+mn-ea"/>
                    <a:cs typeface="+mn-cs"/>
                  </a:rPr>
                  <a:t>gain have:</a:t>
                </a:r>
                <a:r>
                  <a:rPr kumimoji="0" lang="en-US" sz="2200" b="0" i="0" u="none" strike="noStrike" kern="1200" cap="none" spc="0" normalizeH="0" baseline="30000" noProof="0">
                    <a:ln>
                      <a:noFill/>
                    </a:ln>
                    <a:solidFill>
                      <a:srgbClr val="FFFFFF"/>
                    </a:solidFill>
                    <a:effectLst/>
                    <a:uLnTx/>
                    <a:uFillTx/>
                    <a:ea typeface="+mn-ea"/>
                    <a:cs typeface="+mn-cs"/>
                  </a:rPr>
                  <a:t>2,3</a:t>
                </a:r>
              </a:p>
            </p:txBody>
          </p:sp>
        </p:grpSp>
        <p:sp>
          <p:nvSpPr>
            <p:cNvPr id="11" name="TextBox 10">
              <a:extLst>
                <a:ext uri="{FF2B5EF4-FFF2-40B4-BE49-F238E27FC236}">
                  <a16:creationId xmlns:a16="http://schemas.microsoft.com/office/drawing/2014/main" id="{5ACA36EA-90EA-725D-DB01-A99E3A27B372}"/>
                </a:ext>
              </a:extLst>
            </p:cNvPr>
            <p:cNvSpPr txBox="1"/>
            <p:nvPr/>
          </p:nvSpPr>
          <p:spPr>
            <a:xfrm>
              <a:off x="886691" y="3768436"/>
              <a:ext cx="4558145" cy="630942"/>
            </a:xfrm>
            <a:prstGeom prst="rect">
              <a:avLst/>
            </a:prstGeom>
            <a:noFill/>
          </p:spPr>
          <p:txBody>
            <a:bodyPr wrap="square" lIns="0" tIns="0" rIns="0" bIns="0"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Poor linear growth</a:t>
              </a:r>
              <a:r>
                <a:rPr kumimoji="0" lang="en-US" sz="1800" b="0" i="0" u="none" strike="noStrike" kern="1200" cap="none" spc="0" normalizeH="0" baseline="30000" noProof="0">
                  <a:ln>
                    <a:noFill/>
                  </a:ln>
                  <a:effectLst/>
                  <a:uLnTx/>
                  <a:uFillTx/>
                  <a:ea typeface="+mn-ea"/>
                  <a:cs typeface="+mn-cs"/>
                </a:rPr>
                <a:t>2,3</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Short stature and/or hypogonadism</a:t>
              </a:r>
              <a:r>
                <a:rPr kumimoji="0" lang="en-US" sz="1800" b="0" i="0" u="none" strike="noStrike" kern="1200" cap="none" spc="0" normalizeH="0" baseline="30000" noProof="0">
                  <a:ln>
                    <a:noFill/>
                  </a:ln>
                  <a:effectLst/>
                  <a:uLnTx/>
                  <a:uFillTx/>
                  <a:ea typeface="+mn-ea"/>
                  <a:cs typeface="+mn-cs"/>
                </a:rPr>
                <a:t>2,3</a:t>
              </a:r>
            </a:p>
          </p:txBody>
        </p:sp>
      </p:grpSp>
    </p:spTree>
    <p:extLst>
      <p:ext uri="{BB962C8B-B14F-4D97-AF65-F5344CB8AC3E}">
        <p14:creationId xmlns:p14="http://schemas.microsoft.com/office/powerpoint/2010/main" val="86763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55CC-D272-F52E-F12E-07F63D705352}"/>
              </a:ext>
            </a:extLst>
          </p:cNvPr>
          <p:cNvSpPr>
            <a:spLocks noGrp="1"/>
          </p:cNvSpPr>
          <p:nvPr>
            <p:ph type="title"/>
          </p:nvPr>
        </p:nvSpPr>
        <p:spPr>
          <a:xfrm>
            <a:off x="838200" y="347018"/>
            <a:ext cx="10515600" cy="1325563"/>
          </a:xfrm>
        </p:spPr>
        <p:txBody>
          <a:bodyPr/>
          <a:lstStyle/>
          <a:p>
            <a:r>
              <a:rPr lang="en-US"/>
              <a:t>Preventing childhood obesity</a:t>
            </a:r>
            <a:endParaRPr lang="en-CA"/>
          </a:p>
        </p:txBody>
      </p:sp>
      <p:sp>
        <p:nvSpPr>
          <p:cNvPr id="3" name="Text Placeholder 2">
            <a:extLst>
              <a:ext uri="{FF2B5EF4-FFF2-40B4-BE49-F238E27FC236}">
                <a16:creationId xmlns:a16="http://schemas.microsoft.com/office/drawing/2014/main" id="{CAC1C6D3-B222-3F17-201D-DCB3F855DE27}"/>
              </a:ext>
            </a:extLst>
          </p:cNvPr>
          <p:cNvSpPr>
            <a:spLocks noGrp="1"/>
          </p:cNvSpPr>
          <p:nvPr>
            <p:ph type="body" sz="quarter" idx="13"/>
          </p:nvPr>
        </p:nvSpPr>
        <p:spPr>
          <a:xfrm>
            <a:off x="647999" y="6197587"/>
            <a:ext cx="10515600" cy="336413"/>
          </a:xfrm>
        </p:spPr>
        <p:txBody>
          <a:bodyPr/>
          <a:lstStyle/>
          <a:p>
            <a:r>
              <a:rPr lang="en-US" sz="1000" b="0" i="0">
                <a:solidFill>
                  <a:srgbClr val="000000"/>
                </a:solidFill>
                <a:effectLst/>
              </a:rPr>
              <a:t>Team </a:t>
            </a:r>
            <a:r>
              <a:rPr lang="en-US" sz="1000" b="0" i="0" err="1">
                <a:solidFill>
                  <a:srgbClr val="000000"/>
                </a:solidFill>
                <a:effectLst/>
              </a:rPr>
              <a:t>KiPOW</a:t>
            </a:r>
            <a:r>
              <a:rPr lang="en-US" sz="1000" b="0" i="0">
                <a:solidFill>
                  <a:srgbClr val="000000"/>
                </a:solidFill>
                <a:effectLst/>
              </a:rPr>
              <a:t>! model. Components of the Team </a:t>
            </a:r>
            <a:r>
              <a:rPr lang="en-US" sz="1000" b="0" i="0" err="1">
                <a:solidFill>
                  <a:srgbClr val="000000"/>
                </a:solidFill>
                <a:effectLst/>
              </a:rPr>
              <a:t>KiPOW</a:t>
            </a:r>
            <a:r>
              <a:rPr lang="en-US" sz="1000" b="0" i="0">
                <a:solidFill>
                  <a:srgbClr val="000000"/>
                </a:solidFill>
                <a:effectLst/>
              </a:rPr>
              <a:t>! intervention and its multiple levels of interaction. </a:t>
            </a:r>
            <a:r>
              <a:rPr lang="en-US" sz="1000" b="0" i="0" err="1">
                <a:solidFill>
                  <a:srgbClr val="000000"/>
                </a:solidFill>
                <a:effectLst/>
              </a:rPr>
              <a:t>KiPOW</a:t>
            </a:r>
            <a:r>
              <a:rPr lang="en-US" sz="1000" b="0" i="0">
                <a:solidFill>
                  <a:srgbClr val="000000"/>
                </a:solidFill>
                <a:effectLst/>
              </a:rPr>
              <a:t>! is based on a socioecological model of health promotion and was developed with existing health policy in mind.</a:t>
            </a:r>
            <a:br>
              <a:rPr lang="en-US" sz="1000" b="0" i="0">
                <a:solidFill>
                  <a:srgbClr val="000000"/>
                </a:solidFill>
                <a:effectLst/>
              </a:rPr>
            </a:br>
            <a:r>
              <a:rPr lang="en-US" sz="1000" b="0" i="0">
                <a:solidFill>
                  <a:srgbClr val="000000"/>
                </a:solidFill>
                <a:effectLst/>
              </a:rPr>
              <a:t>DCHSA, District of Columbia Healthy Schools Act 2010; HHFKA, Healthy Hunger-Free Kids Act; </a:t>
            </a:r>
            <a:r>
              <a:rPr lang="en-US" sz="1000" i="0" err="1">
                <a:solidFill>
                  <a:srgbClr val="000000"/>
                </a:solidFill>
              </a:rPr>
              <a:t>K</a:t>
            </a:r>
            <a:r>
              <a:rPr lang="en-US" sz="1000" b="0" i="0" err="1">
                <a:solidFill>
                  <a:srgbClr val="000000"/>
                </a:solidFill>
                <a:effectLst/>
              </a:rPr>
              <a:t>iPOW</a:t>
            </a:r>
            <a:r>
              <a:rPr lang="en-US" sz="1000" b="0" i="0">
                <a:solidFill>
                  <a:srgbClr val="000000"/>
                </a:solidFill>
                <a:effectLst/>
              </a:rPr>
              <a:t>, kid power; NSLP, National School Lunch Program; USPSTF, US Preventive Services Task Force. </a:t>
            </a:r>
            <a:br>
              <a:rPr lang="en-US" sz="1000" i="0"/>
            </a:br>
            <a:r>
              <a:rPr lang="en-US" sz="1000" i="0"/>
              <a:t>Centers for Disease Control and Prevention (CDC) Available at: </a:t>
            </a:r>
            <a:r>
              <a:rPr lang="en-US" sz="1000" i="0">
                <a:hlinkClick r:id="rId3"/>
              </a:rPr>
              <a:t>https://www.cdc.gov/pcd/issues/2019/19_0054.htm</a:t>
            </a:r>
            <a:r>
              <a:rPr lang="en-US" sz="1000" i="0"/>
              <a:t>. Accessed August 2022.</a:t>
            </a:r>
            <a:endParaRPr lang="en-CA" sz="1000" i="0"/>
          </a:p>
        </p:txBody>
      </p:sp>
      <p:grpSp>
        <p:nvGrpSpPr>
          <p:cNvPr id="19" name="Group 18">
            <a:extLst>
              <a:ext uri="{FF2B5EF4-FFF2-40B4-BE49-F238E27FC236}">
                <a16:creationId xmlns:a16="http://schemas.microsoft.com/office/drawing/2014/main" id="{3EF62420-22EA-D805-2893-99469376E50B}"/>
              </a:ext>
            </a:extLst>
          </p:cNvPr>
          <p:cNvGrpSpPr/>
          <p:nvPr/>
        </p:nvGrpSpPr>
        <p:grpSpPr>
          <a:xfrm>
            <a:off x="2249455" y="1327245"/>
            <a:ext cx="3985242" cy="3985242"/>
            <a:chOff x="920739" y="1970344"/>
            <a:chExt cx="3960000" cy="3960000"/>
          </a:xfrm>
        </p:grpSpPr>
        <p:sp>
          <p:nvSpPr>
            <p:cNvPr id="9" name="Oval 8">
              <a:extLst>
                <a:ext uri="{FF2B5EF4-FFF2-40B4-BE49-F238E27FC236}">
                  <a16:creationId xmlns:a16="http://schemas.microsoft.com/office/drawing/2014/main" id="{01F423A9-FFD0-FFA6-B055-BE3317ED5A05}"/>
                </a:ext>
              </a:extLst>
            </p:cNvPr>
            <p:cNvSpPr/>
            <p:nvPr/>
          </p:nvSpPr>
          <p:spPr>
            <a:xfrm>
              <a:off x="920739" y="1970344"/>
              <a:ext cx="3960000" cy="3960000"/>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518DE8BD-C8E4-E6C9-4BA8-A43620751E89}"/>
                </a:ext>
              </a:extLst>
            </p:cNvPr>
            <p:cNvSpPr/>
            <p:nvPr/>
          </p:nvSpPr>
          <p:spPr>
            <a:xfrm>
              <a:off x="1280739" y="2690344"/>
              <a:ext cx="3240000" cy="3240000"/>
            </a:xfrm>
            <a:prstGeom prst="ellips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9BAECBE3-9FB2-A555-5154-C137F589ECFA}"/>
                </a:ext>
              </a:extLst>
            </p:cNvPr>
            <p:cNvSpPr/>
            <p:nvPr/>
          </p:nvSpPr>
          <p:spPr>
            <a:xfrm>
              <a:off x="1640739" y="3410344"/>
              <a:ext cx="2520000" cy="2520000"/>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3A88DD1A-9918-24F9-0F54-0999572C4FD6}"/>
                </a:ext>
              </a:extLst>
            </p:cNvPr>
            <p:cNvSpPr/>
            <p:nvPr/>
          </p:nvSpPr>
          <p:spPr>
            <a:xfrm>
              <a:off x="2000739" y="4130344"/>
              <a:ext cx="1800000" cy="18000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4" name="Oval 3">
              <a:extLst>
                <a:ext uri="{FF2B5EF4-FFF2-40B4-BE49-F238E27FC236}">
                  <a16:creationId xmlns:a16="http://schemas.microsoft.com/office/drawing/2014/main" id="{93397BB9-9110-BE72-3C80-72D334C99D92}"/>
                </a:ext>
              </a:extLst>
            </p:cNvPr>
            <p:cNvSpPr/>
            <p:nvPr/>
          </p:nvSpPr>
          <p:spPr>
            <a:xfrm>
              <a:off x="2378739" y="4886344"/>
              <a:ext cx="1044000" cy="1044000"/>
            </a:xfrm>
            <a:prstGeom prst="ellipse">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Child</a:t>
              </a:r>
              <a:endParaRPr lang="en-CA" sz="1600" b="1"/>
            </a:p>
          </p:txBody>
        </p:sp>
        <p:sp>
          <p:nvSpPr>
            <p:cNvPr id="10" name="TextBox 9">
              <a:extLst>
                <a:ext uri="{FF2B5EF4-FFF2-40B4-BE49-F238E27FC236}">
                  <a16:creationId xmlns:a16="http://schemas.microsoft.com/office/drawing/2014/main" id="{DA0C5983-1F9C-80C2-96EF-362E9C4C6D48}"/>
                </a:ext>
              </a:extLst>
            </p:cNvPr>
            <p:cNvSpPr txBox="1"/>
            <p:nvPr/>
          </p:nvSpPr>
          <p:spPr>
            <a:xfrm>
              <a:off x="2131195" y="4310344"/>
              <a:ext cx="1539089" cy="584775"/>
            </a:xfrm>
            <a:prstGeom prst="rect">
              <a:avLst/>
            </a:prstGeom>
            <a:noFill/>
          </p:spPr>
          <p:txBody>
            <a:bodyPr wrap="square" rtlCol="0">
              <a:spAutoFit/>
            </a:bodyPr>
            <a:lstStyle/>
            <a:p>
              <a:pPr algn="ctr"/>
              <a:r>
                <a:rPr lang="en-US" sz="1600" b="1">
                  <a:solidFill>
                    <a:schemeClr val="bg1"/>
                  </a:solidFill>
                </a:rPr>
                <a:t>Child-family interaction</a:t>
              </a:r>
              <a:endParaRPr lang="en-CA" sz="1600" b="1">
                <a:solidFill>
                  <a:schemeClr val="bg1"/>
                </a:solidFill>
              </a:endParaRPr>
            </a:p>
          </p:txBody>
        </p:sp>
        <p:sp>
          <p:nvSpPr>
            <p:cNvPr id="11" name="TextBox 10">
              <a:extLst>
                <a:ext uri="{FF2B5EF4-FFF2-40B4-BE49-F238E27FC236}">
                  <a16:creationId xmlns:a16="http://schemas.microsoft.com/office/drawing/2014/main" id="{1B704A73-3A1C-AB76-969F-9998D6D8C119}"/>
                </a:ext>
              </a:extLst>
            </p:cNvPr>
            <p:cNvSpPr txBox="1"/>
            <p:nvPr/>
          </p:nvSpPr>
          <p:spPr>
            <a:xfrm>
              <a:off x="2131195" y="3620812"/>
              <a:ext cx="1539089" cy="338554"/>
            </a:xfrm>
            <a:prstGeom prst="rect">
              <a:avLst/>
            </a:prstGeom>
            <a:noFill/>
          </p:spPr>
          <p:txBody>
            <a:bodyPr wrap="square" rtlCol="0">
              <a:spAutoFit/>
            </a:bodyPr>
            <a:lstStyle/>
            <a:p>
              <a:pPr algn="ctr"/>
              <a:r>
                <a:rPr lang="en-US" sz="1600" b="1">
                  <a:solidFill>
                    <a:schemeClr val="bg1"/>
                  </a:solidFill>
                </a:rPr>
                <a:t>School</a:t>
              </a:r>
              <a:endParaRPr lang="en-CA" sz="1600" b="1">
                <a:solidFill>
                  <a:schemeClr val="bg1"/>
                </a:solidFill>
              </a:endParaRPr>
            </a:p>
          </p:txBody>
        </p:sp>
        <p:sp>
          <p:nvSpPr>
            <p:cNvPr id="12" name="TextBox 11">
              <a:extLst>
                <a:ext uri="{FF2B5EF4-FFF2-40B4-BE49-F238E27FC236}">
                  <a16:creationId xmlns:a16="http://schemas.microsoft.com/office/drawing/2014/main" id="{9D0BAAB3-69E3-1945-37E3-F24EDCCED42A}"/>
                </a:ext>
              </a:extLst>
            </p:cNvPr>
            <p:cNvSpPr txBox="1"/>
            <p:nvPr/>
          </p:nvSpPr>
          <p:spPr>
            <a:xfrm>
              <a:off x="2131195" y="2882706"/>
              <a:ext cx="1539089" cy="338554"/>
            </a:xfrm>
            <a:prstGeom prst="rect">
              <a:avLst/>
            </a:prstGeom>
            <a:noFill/>
          </p:spPr>
          <p:txBody>
            <a:bodyPr wrap="square" rtlCol="0">
              <a:spAutoFit/>
            </a:bodyPr>
            <a:lstStyle/>
            <a:p>
              <a:pPr algn="ctr"/>
              <a:r>
                <a:rPr lang="en-US" sz="1600" b="1">
                  <a:solidFill>
                    <a:schemeClr val="bg1"/>
                  </a:solidFill>
                </a:rPr>
                <a:t>Community</a:t>
              </a:r>
              <a:endParaRPr lang="en-CA" sz="1600" b="1">
                <a:solidFill>
                  <a:schemeClr val="bg1"/>
                </a:solidFill>
              </a:endParaRPr>
            </a:p>
          </p:txBody>
        </p:sp>
        <p:sp>
          <p:nvSpPr>
            <p:cNvPr id="13" name="TextBox 12">
              <a:extLst>
                <a:ext uri="{FF2B5EF4-FFF2-40B4-BE49-F238E27FC236}">
                  <a16:creationId xmlns:a16="http://schemas.microsoft.com/office/drawing/2014/main" id="{1473E201-CA86-E335-CBC6-9A2925651759}"/>
                </a:ext>
              </a:extLst>
            </p:cNvPr>
            <p:cNvSpPr txBox="1"/>
            <p:nvPr/>
          </p:nvSpPr>
          <p:spPr>
            <a:xfrm>
              <a:off x="2131195" y="2195821"/>
              <a:ext cx="1539089" cy="338554"/>
            </a:xfrm>
            <a:prstGeom prst="rect">
              <a:avLst/>
            </a:prstGeom>
            <a:noFill/>
          </p:spPr>
          <p:txBody>
            <a:bodyPr wrap="square" rtlCol="0">
              <a:spAutoFit/>
            </a:bodyPr>
            <a:lstStyle/>
            <a:p>
              <a:pPr algn="ctr"/>
              <a:r>
                <a:rPr lang="en-US" sz="1600" b="1">
                  <a:solidFill>
                    <a:schemeClr val="bg1"/>
                  </a:solidFill>
                </a:rPr>
                <a:t>Health policy</a:t>
              </a:r>
              <a:endParaRPr lang="en-CA" sz="1600" b="1">
                <a:solidFill>
                  <a:schemeClr val="bg1"/>
                </a:solidFill>
              </a:endParaRPr>
            </a:p>
          </p:txBody>
        </p:sp>
      </p:grpSp>
      <p:grpSp>
        <p:nvGrpSpPr>
          <p:cNvPr id="20" name="Group 19">
            <a:extLst>
              <a:ext uri="{FF2B5EF4-FFF2-40B4-BE49-F238E27FC236}">
                <a16:creationId xmlns:a16="http://schemas.microsoft.com/office/drawing/2014/main" id="{3100B47E-1A83-9D7B-D47E-84FCFC7B013C}"/>
              </a:ext>
            </a:extLst>
          </p:cNvPr>
          <p:cNvGrpSpPr/>
          <p:nvPr/>
        </p:nvGrpSpPr>
        <p:grpSpPr>
          <a:xfrm>
            <a:off x="6573069" y="1574800"/>
            <a:ext cx="3637462" cy="3493249"/>
            <a:chOff x="7161289" y="1952237"/>
            <a:chExt cx="3614423" cy="3471123"/>
          </a:xfrm>
        </p:grpSpPr>
        <p:sp>
          <p:nvSpPr>
            <p:cNvPr id="14" name="Rectangle 13">
              <a:extLst>
                <a:ext uri="{FF2B5EF4-FFF2-40B4-BE49-F238E27FC236}">
                  <a16:creationId xmlns:a16="http://schemas.microsoft.com/office/drawing/2014/main" id="{3100D217-8782-42FD-C590-B550D6C044D5}"/>
                </a:ext>
              </a:extLst>
            </p:cNvPr>
            <p:cNvSpPr/>
            <p:nvPr/>
          </p:nvSpPr>
          <p:spPr>
            <a:xfrm>
              <a:off x="7161289" y="4764546"/>
              <a:ext cx="3614423" cy="6588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t>Health education</a:t>
              </a:r>
            </a:p>
            <a:p>
              <a:pPr marL="285750" indent="-285750">
                <a:buFont typeface="Arial" panose="020B0604020202020204" pitchFamily="34" charset="0"/>
                <a:buChar char="•"/>
              </a:pPr>
              <a:r>
                <a:rPr lang="en-US" sz="1400"/>
                <a:t>Shared meals</a:t>
              </a:r>
            </a:p>
            <a:p>
              <a:pPr marL="285750" indent="-285750">
                <a:buFont typeface="Arial" panose="020B0604020202020204" pitchFamily="34" charset="0"/>
                <a:buChar char="•"/>
              </a:pPr>
              <a:r>
                <a:rPr lang="en-US" sz="1400"/>
                <a:t>Physical activity minutes</a:t>
              </a:r>
              <a:endParaRPr lang="en-CA" sz="1400"/>
            </a:p>
          </p:txBody>
        </p:sp>
        <p:sp>
          <p:nvSpPr>
            <p:cNvPr id="15" name="Rectangle 14">
              <a:extLst>
                <a:ext uri="{FF2B5EF4-FFF2-40B4-BE49-F238E27FC236}">
                  <a16:creationId xmlns:a16="http://schemas.microsoft.com/office/drawing/2014/main" id="{9E1901E2-64F3-308E-DE6C-00A523DB20DE}"/>
                </a:ext>
              </a:extLst>
            </p:cNvPr>
            <p:cNvSpPr/>
            <p:nvPr/>
          </p:nvSpPr>
          <p:spPr>
            <a:xfrm>
              <a:off x="7161289" y="3991872"/>
              <a:ext cx="3614423" cy="6588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t>Parent newsletters and educational materials</a:t>
              </a:r>
            </a:p>
            <a:p>
              <a:pPr marL="285750" indent="-285750">
                <a:buFont typeface="Arial" panose="020B0604020202020204" pitchFamily="34" charset="0"/>
                <a:buChar char="•"/>
              </a:pPr>
              <a:r>
                <a:rPr lang="en-US" sz="1400"/>
                <a:t>Family picnic</a:t>
              </a:r>
              <a:endParaRPr lang="en-CA" sz="1400"/>
            </a:p>
          </p:txBody>
        </p:sp>
        <p:sp>
          <p:nvSpPr>
            <p:cNvPr id="16" name="Rectangle 15">
              <a:extLst>
                <a:ext uri="{FF2B5EF4-FFF2-40B4-BE49-F238E27FC236}">
                  <a16:creationId xmlns:a16="http://schemas.microsoft.com/office/drawing/2014/main" id="{DC1D2C82-4AD7-E723-79F7-2C2F49C406A2}"/>
                </a:ext>
              </a:extLst>
            </p:cNvPr>
            <p:cNvSpPr/>
            <p:nvPr/>
          </p:nvSpPr>
          <p:spPr>
            <a:xfrm>
              <a:off x="7161289" y="3497587"/>
              <a:ext cx="3614423" cy="38042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Modeling healthy habits in school</a:t>
              </a:r>
              <a:endParaRPr lang="en-CA" sz="1400"/>
            </a:p>
          </p:txBody>
        </p:sp>
        <p:sp>
          <p:nvSpPr>
            <p:cNvPr id="17" name="Rectangle 16">
              <a:extLst>
                <a:ext uri="{FF2B5EF4-FFF2-40B4-BE49-F238E27FC236}">
                  <a16:creationId xmlns:a16="http://schemas.microsoft.com/office/drawing/2014/main" id="{6798ED4B-227F-99D9-B1D7-8C20EA6DEB6A}"/>
                </a:ext>
              </a:extLst>
            </p:cNvPr>
            <p:cNvSpPr/>
            <p:nvPr/>
          </p:nvSpPr>
          <p:spPr>
            <a:xfrm>
              <a:off x="7161289" y="2724912"/>
              <a:ext cx="3614423" cy="6588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t>Collaboration among medical schools, universities, children’s hospitals and school boards</a:t>
              </a:r>
              <a:endParaRPr lang="en-CA" sz="1400"/>
            </a:p>
          </p:txBody>
        </p:sp>
        <p:sp>
          <p:nvSpPr>
            <p:cNvPr id="18" name="Rectangle 17">
              <a:extLst>
                <a:ext uri="{FF2B5EF4-FFF2-40B4-BE49-F238E27FC236}">
                  <a16:creationId xmlns:a16="http://schemas.microsoft.com/office/drawing/2014/main" id="{B43FC690-009B-67C4-0FF5-8002F6DB6B55}"/>
                </a:ext>
              </a:extLst>
            </p:cNvPr>
            <p:cNvSpPr/>
            <p:nvPr/>
          </p:nvSpPr>
          <p:spPr>
            <a:xfrm>
              <a:off x="7161289" y="1952237"/>
              <a:ext cx="3614423" cy="6588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t>Federal school lunch policy </a:t>
              </a:r>
              <a:br>
                <a:rPr lang="en-US" sz="1400"/>
              </a:br>
              <a:r>
                <a:rPr lang="en-US" sz="1400"/>
                <a:t>(NSLP HHFKA, DCHSA)</a:t>
              </a:r>
            </a:p>
            <a:p>
              <a:pPr marL="285750" indent="-285750">
                <a:buFont typeface="Arial" panose="020B0604020202020204" pitchFamily="34" charset="0"/>
                <a:buChar char="•"/>
              </a:pPr>
              <a:r>
                <a:rPr lang="en-US" sz="1400"/>
                <a:t>USPSTF recommendations</a:t>
              </a:r>
              <a:endParaRPr lang="en-CA" sz="1400"/>
            </a:p>
          </p:txBody>
        </p:sp>
      </p:grpSp>
      <p:sp>
        <p:nvSpPr>
          <p:cNvPr id="21" name="Rounded Rectangle 48">
            <a:extLst>
              <a:ext uri="{FF2B5EF4-FFF2-40B4-BE49-F238E27FC236}">
                <a16:creationId xmlns:a16="http://schemas.microsoft.com/office/drawing/2014/main" id="{983E8523-AB01-4ED5-7E94-6CE399180715}"/>
              </a:ext>
            </a:extLst>
          </p:cNvPr>
          <p:cNvSpPr/>
          <p:nvPr/>
        </p:nvSpPr>
        <p:spPr>
          <a:xfrm>
            <a:off x="0" y="5379570"/>
            <a:ext cx="12208171" cy="31966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However, none of these interventions are effective </a:t>
            </a:r>
            <a:r>
              <a:rPr lang="en-US">
                <a:solidFill>
                  <a:schemeClr val="tx1"/>
                </a:solidFill>
                <a:ea typeface="Apis For Office" panose="020B0504010101010104" pitchFamily="34" charset="0"/>
                <a:cs typeface="Apis For Office" panose="020B0504010101010104" pitchFamily="34" charset="0"/>
              </a:rPr>
              <a:t>in preventing obesity</a:t>
            </a:r>
            <a:endParaRPr kumimoji="0" lang="en-US"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161319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3C2F-2898-A80E-FEC9-48F10E76343E}"/>
              </a:ext>
            </a:extLst>
          </p:cNvPr>
          <p:cNvSpPr>
            <a:spLocks noGrp="1"/>
          </p:cNvSpPr>
          <p:nvPr>
            <p:ph type="title"/>
          </p:nvPr>
        </p:nvSpPr>
        <p:spPr/>
        <p:txBody>
          <a:bodyPr/>
          <a:lstStyle/>
          <a:p>
            <a:r>
              <a:rPr lang="en-US"/>
              <a:t>Multicomponent lifestyle and dietary interventions in children with obesity</a:t>
            </a:r>
            <a:r>
              <a:rPr lang="en-US" baseline="30000"/>
              <a:t>1-3</a:t>
            </a:r>
            <a:endParaRPr lang="en-CA" baseline="30000"/>
          </a:p>
        </p:txBody>
      </p:sp>
      <p:sp>
        <p:nvSpPr>
          <p:cNvPr id="3" name="Text Placeholder 2">
            <a:extLst>
              <a:ext uri="{FF2B5EF4-FFF2-40B4-BE49-F238E27FC236}">
                <a16:creationId xmlns:a16="http://schemas.microsoft.com/office/drawing/2014/main" id="{96BC6CE8-B960-BA7C-2110-1F9DDA067F60}"/>
              </a:ext>
            </a:extLst>
          </p:cNvPr>
          <p:cNvSpPr>
            <a:spLocks noGrp="1"/>
          </p:cNvSpPr>
          <p:nvPr>
            <p:ph type="body" sz="quarter" idx="13"/>
          </p:nvPr>
        </p:nvSpPr>
        <p:spPr>
          <a:xfrm>
            <a:off x="647998" y="6081559"/>
            <a:ext cx="9856715" cy="452441"/>
          </a:xfrm>
        </p:spPr>
        <p:txBody>
          <a:bodyPr/>
          <a:lstStyle/>
          <a:p>
            <a:r>
              <a:rPr lang="en-CA" sz="1000" i="0"/>
              <a:t>1. NICE Obesity clinical guideline 2014. Available at: </a:t>
            </a:r>
            <a:r>
              <a:rPr lang="en-CA" sz="1000" i="0">
                <a:hlinkClick r:id="rId3"/>
              </a:rPr>
              <a:t>https://www.nice.org.uk/guidance/cg189</a:t>
            </a:r>
            <a:r>
              <a:rPr lang="en-CA" sz="1000" i="0"/>
              <a:t>. Accessed August 2022; 2. NHMRC clinical practice guidelines 2013. Available at: </a:t>
            </a:r>
            <a:r>
              <a:rPr lang="en-CA" sz="1000" i="0">
                <a:hlinkClick r:id="rId4"/>
              </a:rPr>
              <a:t>https://www.nhmrc.gov.au/about-us/publications/clinical-practice-guidelines-management-overweight-and-obesity#block-views-block-file-attachments-content-block-1. </a:t>
            </a:r>
            <a:r>
              <a:rPr lang="en-CA" sz="1000" i="0"/>
              <a:t>Accessed August 2022; 3. </a:t>
            </a:r>
            <a:r>
              <a:rPr lang="en-CA" sz="1000" i="0" err="1"/>
              <a:t>Styne</a:t>
            </a:r>
            <a:r>
              <a:rPr lang="en-CA" sz="1000" i="0"/>
              <a:t> DM et al. J Clin Endocrinol </a:t>
            </a:r>
            <a:r>
              <a:rPr lang="en-CA" sz="1000" i="0" err="1"/>
              <a:t>Metab</a:t>
            </a:r>
            <a:r>
              <a:rPr lang="en-CA" sz="1000" i="0"/>
              <a:t> 2017;102:709–57.</a:t>
            </a:r>
          </a:p>
        </p:txBody>
      </p:sp>
      <p:sp>
        <p:nvSpPr>
          <p:cNvPr id="4" name="Rounded Rectangle 48">
            <a:extLst>
              <a:ext uri="{FF2B5EF4-FFF2-40B4-BE49-F238E27FC236}">
                <a16:creationId xmlns:a16="http://schemas.microsoft.com/office/drawing/2014/main" id="{8973D8F6-2FE2-BFCC-4403-5ED68181FE72}"/>
              </a:ext>
            </a:extLst>
          </p:cNvPr>
          <p:cNvSpPr/>
          <p:nvPr/>
        </p:nvSpPr>
        <p:spPr>
          <a:xfrm>
            <a:off x="1046268" y="3952162"/>
            <a:ext cx="3550024" cy="1739152"/>
          </a:xfrm>
          <a:prstGeom prst="rect">
            <a:avLst/>
          </a:prstGeom>
          <a:solidFill>
            <a:schemeClr val="bg2">
              <a:lumMod val="9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Calibri" panose="020F0502020204030204" pitchFamily="34" charset="0"/>
              </a:rPr>
              <a:t>↑</a:t>
            </a: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Physical activity</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and </a:t>
            </a: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Calibri" panose="020F0502020204030204" pitchFamily="34" charset="0"/>
              </a:rPr>
              <a:t>↓</a:t>
            </a: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sedentary time</a:t>
            </a:r>
          </a:p>
        </p:txBody>
      </p:sp>
      <p:sp>
        <p:nvSpPr>
          <p:cNvPr id="5" name="Rounded Rectangle 70">
            <a:extLst>
              <a:ext uri="{FF2B5EF4-FFF2-40B4-BE49-F238E27FC236}">
                <a16:creationId xmlns:a16="http://schemas.microsoft.com/office/drawing/2014/main" id="{9B4DF016-ACB4-1E77-2059-96F9AE52D8AB}"/>
              </a:ext>
            </a:extLst>
          </p:cNvPr>
          <p:cNvSpPr/>
          <p:nvPr/>
        </p:nvSpPr>
        <p:spPr>
          <a:xfrm>
            <a:off x="7644782" y="3952163"/>
            <a:ext cx="3550024" cy="1739152"/>
          </a:xfrm>
          <a:prstGeom prst="rect">
            <a:avLst/>
          </a:prstGeom>
          <a:solidFill>
            <a:schemeClr val="bg1">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Family-centered interventions</a:t>
            </a:r>
          </a:p>
        </p:txBody>
      </p:sp>
      <p:sp>
        <p:nvSpPr>
          <p:cNvPr id="6" name="Rounded Rectangle 48">
            <a:extLst>
              <a:ext uri="{FF2B5EF4-FFF2-40B4-BE49-F238E27FC236}">
                <a16:creationId xmlns:a16="http://schemas.microsoft.com/office/drawing/2014/main" id="{E87DF444-DB81-BA86-702C-C9AC15C59AA4}"/>
              </a:ext>
            </a:extLst>
          </p:cNvPr>
          <p:cNvSpPr/>
          <p:nvPr/>
        </p:nvSpPr>
        <p:spPr>
          <a:xfrm>
            <a:off x="1046268" y="2010669"/>
            <a:ext cx="3550024" cy="173915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Dietary</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Interventions</a:t>
            </a:r>
            <a:endParaRPr kumimoji="0" lang="en-US" sz="24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7" name="Rounded Rectangle 70">
            <a:extLst>
              <a:ext uri="{FF2B5EF4-FFF2-40B4-BE49-F238E27FC236}">
                <a16:creationId xmlns:a16="http://schemas.microsoft.com/office/drawing/2014/main" id="{45EAF406-02CB-6137-211C-3E0448138194}"/>
              </a:ext>
            </a:extLst>
          </p:cNvPr>
          <p:cNvSpPr/>
          <p:nvPr/>
        </p:nvSpPr>
        <p:spPr>
          <a:xfrm>
            <a:off x="7644782" y="2010670"/>
            <a:ext cx="3550024" cy="1739152"/>
          </a:xfrm>
          <a:prstGeom prst="rect">
            <a:avLst/>
          </a:prstGeom>
          <a:solidFill>
            <a:schemeClr val="bg1">
              <a:lumMod val="6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Behavioral counseling</a:t>
            </a:r>
          </a:p>
        </p:txBody>
      </p:sp>
      <p:grpSp>
        <p:nvGrpSpPr>
          <p:cNvPr id="8" name="Group 7">
            <a:extLst>
              <a:ext uri="{FF2B5EF4-FFF2-40B4-BE49-F238E27FC236}">
                <a16:creationId xmlns:a16="http://schemas.microsoft.com/office/drawing/2014/main" id="{C80C8677-1E35-6BDA-3EEB-25F0630A6DDB}"/>
              </a:ext>
            </a:extLst>
          </p:cNvPr>
          <p:cNvGrpSpPr/>
          <p:nvPr/>
        </p:nvGrpSpPr>
        <p:grpSpPr>
          <a:xfrm>
            <a:off x="4348181" y="3077863"/>
            <a:ext cx="3506339" cy="536946"/>
            <a:chOff x="4348181" y="3077863"/>
            <a:chExt cx="3506339" cy="536946"/>
          </a:xfrm>
        </p:grpSpPr>
        <p:sp>
          <p:nvSpPr>
            <p:cNvPr id="9" name="Arrow: Down 8">
              <a:extLst>
                <a:ext uri="{FF2B5EF4-FFF2-40B4-BE49-F238E27FC236}">
                  <a16:creationId xmlns:a16="http://schemas.microsoft.com/office/drawing/2014/main" id="{6B486105-8D2C-38F1-9B66-BB05F90A5980}"/>
                </a:ext>
              </a:extLst>
            </p:cNvPr>
            <p:cNvSpPr/>
            <p:nvPr/>
          </p:nvSpPr>
          <p:spPr>
            <a:xfrm rot="7209035">
              <a:off x="5021575"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0" name="Arrow: Down 9">
              <a:extLst>
                <a:ext uri="{FF2B5EF4-FFF2-40B4-BE49-F238E27FC236}">
                  <a16:creationId xmlns:a16="http://schemas.microsoft.com/office/drawing/2014/main" id="{148397DB-FFB1-31BD-F254-E3F0B1CE2881}"/>
                </a:ext>
              </a:extLst>
            </p:cNvPr>
            <p:cNvSpPr/>
            <p:nvPr/>
          </p:nvSpPr>
          <p:spPr>
            <a:xfrm rot="14390965" flipH="1">
              <a:off x="6644180"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grpSp>
        <p:nvGrpSpPr>
          <p:cNvPr id="11" name="Group 10">
            <a:extLst>
              <a:ext uri="{FF2B5EF4-FFF2-40B4-BE49-F238E27FC236}">
                <a16:creationId xmlns:a16="http://schemas.microsoft.com/office/drawing/2014/main" id="{7C46D6D6-CF4F-8EE5-DDFB-510D8CCC24DC}"/>
              </a:ext>
            </a:extLst>
          </p:cNvPr>
          <p:cNvGrpSpPr/>
          <p:nvPr/>
        </p:nvGrpSpPr>
        <p:grpSpPr>
          <a:xfrm flipV="1">
            <a:off x="4355602" y="4157548"/>
            <a:ext cx="3506339" cy="536946"/>
            <a:chOff x="4348181" y="3077863"/>
            <a:chExt cx="3506339" cy="536946"/>
          </a:xfrm>
        </p:grpSpPr>
        <p:sp>
          <p:nvSpPr>
            <p:cNvPr id="12" name="Arrow: Down 11">
              <a:extLst>
                <a:ext uri="{FF2B5EF4-FFF2-40B4-BE49-F238E27FC236}">
                  <a16:creationId xmlns:a16="http://schemas.microsoft.com/office/drawing/2014/main" id="{F4415DCD-1A32-B818-307B-90AEE452D295}"/>
                </a:ext>
              </a:extLst>
            </p:cNvPr>
            <p:cNvSpPr/>
            <p:nvPr/>
          </p:nvSpPr>
          <p:spPr>
            <a:xfrm rot="7209035">
              <a:off x="5021575"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3" name="Arrow: Down 12">
              <a:extLst>
                <a:ext uri="{FF2B5EF4-FFF2-40B4-BE49-F238E27FC236}">
                  <a16:creationId xmlns:a16="http://schemas.microsoft.com/office/drawing/2014/main" id="{B377A22D-04FB-30AD-50BD-943784772D20}"/>
                </a:ext>
              </a:extLst>
            </p:cNvPr>
            <p:cNvSpPr/>
            <p:nvPr/>
          </p:nvSpPr>
          <p:spPr>
            <a:xfrm rot="14390965" flipH="1">
              <a:off x="6644180"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grpSp>
        <p:nvGrpSpPr>
          <p:cNvPr id="16" name="Group 109">
            <a:extLst>
              <a:ext uri="{FF2B5EF4-FFF2-40B4-BE49-F238E27FC236}">
                <a16:creationId xmlns:a16="http://schemas.microsoft.com/office/drawing/2014/main" id="{849ECD5F-02DA-4B4F-B5D2-364743A2C6DB}"/>
              </a:ext>
            </a:extLst>
          </p:cNvPr>
          <p:cNvGrpSpPr>
            <a:grpSpLocks noChangeAspect="1"/>
          </p:cNvGrpSpPr>
          <p:nvPr/>
        </p:nvGrpSpPr>
        <p:grpSpPr bwMode="auto">
          <a:xfrm>
            <a:off x="5055420" y="1782910"/>
            <a:ext cx="2130233" cy="3875767"/>
            <a:chOff x="2287" y="548"/>
            <a:chExt cx="1185" cy="2156"/>
          </a:xfrm>
          <a:solidFill>
            <a:schemeClr val="accent2">
              <a:lumMod val="20000"/>
              <a:lumOff val="80000"/>
            </a:schemeClr>
          </a:solidFill>
        </p:grpSpPr>
        <p:sp>
          <p:nvSpPr>
            <p:cNvPr id="17" name="Freeform 110">
              <a:extLst>
                <a:ext uri="{FF2B5EF4-FFF2-40B4-BE49-F238E27FC236}">
                  <a16:creationId xmlns:a16="http://schemas.microsoft.com/office/drawing/2014/main" id="{4758388A-1675-4D85-B911-60D3D4B05681}"/>
                </a:ext>
              </a:extLst>
            </p:cNvPr>
            <p:cNvSpPr>
              <a:spLocks noEditPoints="1"/>
            </p:cNvSpPr>
            <p:nvPr/>
          </p:nvSpPr>
          <p:spPr bwMode="auto">
            <a:xfrm>
              <a:off x="2287" y="1002"/>
              <a:ext cx="1185" cy="1702"/>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1">
              <a:extLst>
                <a:ext uri="{FF2B5EF4-FFF2-40B4-BE49-F238E27FC236}">
                  <a16:creationId xmlns:a16="http://schemas.microsoft.com/office/drawing/2014/main" id="{0C0B41AE-FB14-4ADE-A05C-846E16590FB0}"/>
                </a:ext>
              </a:extLst>
            </p:cNvPr>
            <p:cNvSpPr>
              <a:spLocks/>
            </p:cNvSpPr>
            <p:nvPr/>
          </p:nvSpPr>
          <p:spPr bwMode="auto">
            <a:xfrm>
              <a:off x="2640" y="548"/>
              <a:ext cx="478" cy="478"/>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2">
              <a:extLst>
                <a:ext uri="{FF2B5EF4-FFF2-40B4-BE49-F238E27FC236}">
                  <a16:creationId xmlns:a16="http://schemas.microsoft.com/office/drawing/2014/main" id="{76631B27-193E-496B-8BA8-70B3584FCA40}"/>
                </a:ext>
              </a:extLst>
            </p:cNvPr>
            <p:cNvSpPr>
              <a:spLocks/>
            </p:cNvSpPr>
            <p:nvPr/>
          </p:nvSpPr>
          <p:spPr bwMode="auto">
            <a:xfrm>
              <a:off x="3214" y="1469"/>
              <a:ext cx="110" cy="369"/>
            </a:xfrm>
            <a:custGeom>
              <a:avLst/>
              <a:gdLst>
                <a:gd name="T0" fmla="*/ 0 w 73"/>
                <a:gd name="T1" fmla="*/ 246 h 246"/>
                <a:gd name="T2" fmla="*/ 21 w 73"/>
                <a:gd name="T3" fmla="*/ 0 h 246"/>
                <a:gd name="T4" fmla="*/ 0 w 73"/>
                <a:gd name="T5" fmla="*/ 246 h 246"/>
              </a:gdLst>
              <a:ahLst/>
              <a:cxnLst>
                <a:cxn ang="0">
                  <a:pos x="T0" y="T1"/>
                </a:cxn>
                <a:cxn ang="0">
                  <a:pos x="T2" y="T3"/>
                </a:cxn>
                <a:cxn ang="0">
                  <a:pos x="T4" y="T5"/>
                </a:cxn>
              </a:cxnLst>
              <a:rect l="0" t="0" r="r" b="b"/>
              <a:pathLst>
                <a:path w="73" h="246">
                  <a:moveTo>
                    <a:pt x="0" y="246"/>
                  </a:moveTo>
                  <a:cubicBezTo>
                    <a:pt x="57" y="168"/>
                    <a:pt x="64" y="87"/>
                    <a:pt x="21" y="0"/>
                  </a:cubicBezTo>
                  <a:cubicBezTo>
                    <a:pt x="73" y="68"/>
                    <a:pt x="73" y="195"/>
                    <a:pt x="0"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3">
              <a:extLst>
                <a:ext uri="{FF2B5EF4-FFF2-40B4-BE49-F238E27FC236}">
                  <a16:creationId xmlns:a16="http://schemas.microsoft.com/office/drawing/2014/main" id="{93046BE3-8C0C-411D-BD2A-45AD15DD5442}"/>
                </a:ext>
              </a:extLst>
            </p:cNvPr>
            <p:cNvSpPr>
              <a:spLocks/>
            </p:cNvSpPr>
            <p:nvPr/>
          </p:nvSpPr>
          <p:spPr bwMode="auto">
            <a:xfrm>
              <a:off x="2434" y="1484"/>
              <a:ext cx="104" cy="349"/>
            </a:xfrm>
            <a:custGeom>
              <a:avLst/>
              <a:gdLst>
                <a:gd name="T0" fmla="*/ 69 w 69"/>
                <a:gd name="T1" fmla="*/ 233 h 233"/>
                <a:gd name="T2" fmla="*/ 46 w 69"/>
                <a:gd name="T3" fmla="*/ 0 h 233"/>
                <a:gd name="T4" fmla="*/ 26 w 69"/>
                <a:gd name="T5" fmla="*/ 120 h 233"/>
                <a:gd name="T6" fmla="*/ 69 w 69"/>
                <a:gd name="T7" fmla="*/ 233 h 233"/>
              </a:gdLst>
              <a:ahLst/>
              <a:cxnLst>
                <a:cxn ang="0">
                  <a:pos x="T0" y="T1"/>
                </a:cxn>
                <a:cxn ang="0">
                  <a:pos x="T2" y="T3"/>
                </a:cxn>
                <a:cxn ang="0">
                  <a:pos x="T4" y="T5"/>
                </a:cxn>
                <a:cxn ang="0">
                  <a:pos x="T6" y="T7"/>
                </a:cxn>
              </a:cxnLst>
              <a:rect l="0" t="0" r="r" b="b"/>
              <a:pathLst>
                <a:path w="69" h="233">
                  <a:moveTo>
                    <a:pt x="69" y="233"/>
                  </a:moveTo>
                  <a:cubicBezTo>
                    <a:pt x="0" y="180"/>
                    <a:pt x="4" y="60"/>
                    <a:pt x="46" y="0"/>
                  </a:cubicBezTo>
                  <a:cubicBezTo>
                    <a:pt x="30" y="39"/>
                    <a:pt x="22" y="78"/>
                    <a:pt x="26" y="120"/>
                  </a:cubicBezTo>
                  <a:cubicBezTo>
                    <a:pt x="30" y="162"/>
                    <a:pt x="46" y="198"/>
                    <a:pt x="69"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4">
              <a:extLst>
                <a:ext uri="{FF2B5EF4-FFF2-40B4-BE49-F238E27FC236}">
                  <a16:creationId xmlns:a16="http://schemas.microsoft.com/office/drawing/2014/main" id="{8E5AF8C8-C105-4AA5-87C3-3907E109591A}"/>
                </a:ext>
              </a:extLst>
            </p:cNvPr>
            <p:cNvSpPr>
              <a:spLocks/>
            </p:cNvSpPr>
            <p:nvPr/>
          </p:nvSpPr>
          <p:spPr bwMode="auto">
            <a:xfrm>
              <a:off x="3190" y="1329"/>
              <a:ext cx="50" cy="123"/>
            </a:xfrm>
            <a:custGeom>
              <a:avLst/>
              <a:gdLst>
                <a:gd name="T0" fmla="*/ 27 w 33"/>
                <a:gd name="T1" fmla="*/ 82 h 82"/>
                <a:gd name="T2" fmla="*/ 11 w 33"/>
                <a:gd name="T3" fmla="*/ 42 h 82"/>
                <a:gd name="T4" fmla="*/ 0 w 33"/>
                <a:gd name="T5" fmla="*/ 1 h 82"/>
                <a:gd name="T6" fmla="*/ 3 w 33"/>
                <a:gd name="T7" fmla="*/ 0 h 82"/>
                <a:gd name="T8" fmla="*/ 33 w 33"/>
                <a:gd name="T9" fmla="*/ 80 h 82"/>
                <a:gd name="T10" fmla="*/ 27 w 33"/>
                <a:gd name="T11" fmla="*/ 82 h 82"/>
              </a:gdLst>
              <a:ahLst/>
              <a:cxnLst>
                <a:cxn ang="0">
                  <a:pos x="T0" y="T1"/>
                </a:cxn>
                <a:cxn ang="0">
                  <a:pos x="T2" y="T3"/>
                </a:cxn>
                <a:cxn ang="0">
                  <a:pos x="T4" y="T5"/>
                </a:cxn>
                <a:cxn ang="0">
                  <a:pos x="T6" y="T7"/>
                </a:cxn>
                <a:cxn ang="0">
                  <a:pos x="T8" y="T9"/>
                </a:cxn>
                <a:cxn ang="0">
                  <a:pos x="T10" y="T11"/>
                </a:cxn>
              </a:cxnLst>
              <a:rect l="0" t="0" r="r" b="b"/>
              <a:pathLst>
                <a:path w="33" h="82">
                  <a:moveTo>
                    <a:pt x="27" y="82"/>
                  </a:moveTo>
                  <a:cubicBezTo>
                    <a:pt x="21" y="69"/>
                    <a:pt x="16" y="56"/>
                    <a:pt x="11" y="42"/>
                  </a:cubicBezTo>
                  <a:cubicBezTo>
                    <a:pt x="7" y="29"/>
                    <a:pt x="3" y="15"/>
                    <a:pt x="0" y="1"/>
                  </a:cubicBezTo>
                  <a:cubicBezTo>
                    <a:pt x="1" y="1"/>
                    <a:pt x="2" y="1"/>
                    <a:pt x="3" y="0"/>
                  </a:cubicBezTo>
                  <a:cubicBezTo>
                    <a:pt x="13" y="27"/>
                    <a:pt x="23" y="54"/>
                    <a:pt x="33" y="80"/>
                  </a:cubicBezTo>
                  <a:cubicBezTo>
                    <a:pt x="31" y="81"/>
                    <a:pt x="29" y="82"/>
                    <a:pt x="2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5">
              <a:extLst>
                <a:ext uri="{FF2B5EF4-FFF2-40B4-BE49-F238E27FC236}">
                  <a16:creationId xmlns:a16="http://schemas.microsoft.com/office/drawing/2014/main" id="{347B32D6-0C06-4D0F-A6DB-EEEF6805BB09}"/>
                </a:ext>
              </a:extLst>
            </p:cNvPr>
            <p:cNvSpPr>
              <a:spLocks/>
            </p:cNvSpPr>
            <p:nvPr/>
          </p:nvSpPr>
          <p:spPr bwMode="auto">
            <a:xfrm>
              <a:off x="2518" y="1338"/>
              <a:ext cx="49" cy="111"/>
            </a:xfrm>
            <a:custGeom>
              <a:avLst/>
              <a:gdLst>
                <a:gd name="T0" fmla="*/ 32 w 32"/>
                <a:gd name="T1" fmla="*/ 2 h 74"/>
                <a:gd name="T2" fmla="*/ 0 w 32"/>
                <a:gd name="T3" fmla="*/ 74 h 74"/>
                <a:gd name="T4" fmla="*/ 28 w 32"/>
                <a:gd name="T5" fmla="*/ 0 h 74"/>
                <a:gd name="T6" fmla="*/ 32 w 32"/>
                <a:gd name="T7" fmla="*/ 2 h 74"/>
              </a:gdLst>
              <a:ahLst/>
              <a:cxnLst>
                <a:cxn ang="0">
                  <a:pos x="T0" y="T1"/>
                </a:cxn>
                <a:cxn ang="0">
                  <a:pos x="T2" y="T3"/>
                </a:cxn>
                <a:cxn ang="0">
                  <a:pos x="T4" y="T5"/>
                </a:cxn>
                <a:cxn ang="0">
                  <a:pos x="T6" y="T7"/>
                </a:cxn>
              </a:cxnLst>
              <a:rect l="0" t="0" r="r" b="b"/>
              <a:pathLst>
                <a:path w="32" h="74">
                  <a:moveTo>
                    <a:pt x="32" y="2"/>
                  </a:moveTo>
                  <a:cubicBezTo>
                    <a:pt x="23" y="26"/>
                    <a:pt x="23" y="54"/>
                    <a:pt x="0" y="74"/>
                  </a:cubicBezTo>
                  <a:cubicBezTo>
                    <a:pt x="9" y="49"/>
                    <a:pt x="18" y="25"/>
                    <a:pt x="28" y="0"/>
                  </a:cubicBezTo>
                  <a:cubicBezTo>
                    <a:pt x="29" y="0"/>
                    <a:pt x="31" y="1"/>
                    <a:pt x="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1714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2FCE-8AAF-8087-71A5-6EE9ED611322}"/>
              </a:ext>
            </a:extLst>
          </p:cNvPr>
          <p:cNvSpPr>
            <a:spLocks noGrp="1"/>
          </p:cNvSpPr>
          <p:nvPr>
            <p:ph type="title"/>
          </p:nvPr>
        </p:nvSpPr>
        <p:spPr/>
        <p:txBody>
          <a:bodyPr/>
          <a:lstStyle/>
          <a:p>
            <a:r>
              <a:rPr lang="en-US"/>
              <a:t>Obesity treatment options for children </a:t>
            </a:r>
            <a:br>
              <a:rPr lang="en-US"/>
            </a:br>
            <a:r>
              <a:rPr lang="en-US"/>
              <a:t>are limited</a:t>
            </a:r>
            <a:endParaRPr lang="en-CA"/>
          </a:p>
        </p:txBody>
      </p:sp>
      <p:sp>
        <p:nvSpPr>
          <p:cNvPr id="3" name="Text Placeholder 2">
            <a:extLst>
              <a:ext uri="{FF2B5EF4-FFF2-40B4-BE49-F238E27FC236}">
                <a16:creationId xmlns:a16="http://schemas.microsoft.com/office/drawing/2014/main" id="{D7E9531E-6CA6-866E-833D-32FE70D5307B}"/>
              </a:ext>
            </a:extLst>
          </p:cNvPr>
          <p:cNvSpPr>
            <a:spLocks noGrp="1"/>
          </p:cNvSpPr>
          <p:nvPr>
            <p:ph type="body" sz="quarter" idx="13"/>
          </p:nvPr>
        </p:nvSpPr>
        <p:spPr>
          <a:xfrm>
            <a:off x="647999" y="6204857"/>
            <a:ext cx="11206544" cy="329143"/>
          </a:xfrm>
        </p:spPr>
        <p:txBody>
          <a:bodyPr/>
          <a:lstStyle/>
          <a:p>
            <a:pPr>
              <a:spcBef>
                <a:spcPts val="0"/>
              </a:spcBef>
              <a:spcAft>
                <a:spcPts val="0"/>
              </a:spcAft>
            </a:pPr>
            <a:r>
              <a:rPr lang="en-CA" sz="1000" i="0"/>
              <a:t>LAGB, laparoscopic adjustable gastric banding; RYGB, Roux-en-Y gastric bypass; U.S., United States.</a:t>
            </a:r>
          </a:p>
          <a:p>
            <a:pPr>
              <a:spcBef>
                <a:spcPts val="0"/>
              </a:spcBef>
              <a:spcAft>
                <a:spcPts val="0"/>
              </a:spcAft>
            </a:pPr>
            <a:r>
              <a:rPr lang="en-CA" sz="1000" i="0"/>
              <a:t>1. Fitch A et al. Institute for Clinical Systems Improvement. Prevention and management of obesity for children and adolescents. July 2013. Available at: </a:t>
            </a:r>
            <a:r>
              <a:rPr lang="en-CA" sz="1000" i="0">
                <a:hlinkClick r:id="rId3"/>
              </a:rPr>
              <a:t>https://jesse.tg/ngc-archive/summary/10019</a:t>
            </a:r>
            <a:r>
              <a:rPr lang="en-CA" sz="1000" i="0"/>
              <a:t>. Accessed August 2022; 2. Kelly AS et al. Circulation 2013;128:1689–712. </a:t>
            </a:r>
          </a:p>
        </p:txBody>
      </p:sp>
      <p:sp>
        <p:nvSpPr>
          <p:cNvPr id="4" name="Rectangle 3">
            <a:extLst>
              <a:ext uri="{FF2B5EF4-FFF2-40B4-BE49-F238E27FC236}">
                <a16:creationId xmlns:a16="http://schemas.microsoft.com/office/drawing/2014/main" id="{BEAAAAB5-B9CC-C08E-9276-3FEC55F32D65}"/>
              </a:ext>
            </a:extLst>
          </p:cNvPr>
          <p:cNvSpPr/>
          <p:nvPr/>
        </p:nvSpPr>
        <p:spPr>
          <a:xfrm>
            <a:off x="647701" y="4567033"/>
            <a:ext cx="10981635" cy="1224167"/>
          </a:xfrm>
          <a:prstGeom prst="rect">
            <a:avLst/>
          </a:prstGeom>
          <a:solidFill>
            <a:schemeClr val="accent1">
              <a:lumMod val="40000"/>
              <a:lumOff val="6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chemeClr val="tx1"/>
                </a:solidFill>
                <a:effectLst/>
                <a:uLnTx/>
                <a:uFillTx/>
                <a:ea typeface="+mn-ea"/>
                <a:cs typeface="+mn-cs"/>
              </a:rPr>
              <a:t>RYGB, LAGB sleeve gastrectomy</a:t>
            </a:r>
            <a:r>
              <a:rPr kumimoji="0" lang="en-US" sz="2400" i="0" u="none" strike="noStrike" kern="1200" cap="none" spc="0" normalizeH="0" baseline="30000" noProof="0">
                <a:ln>
                  <a:noFill/>
                </a:ln>
                <a:solidFill>
                  <a:schemeClr val="tx1"/>
                </a:solidFill>
                <a:effectLst/>
                <a:uLnTx/>
                <a:uFillTx/>
                <a:ea typeface="+mn-ea"/>
                <a:cs typeface="+mn-cs"/>
              </a:rPr>
              <a:t>1,2</a:t>
            </a:r>
            <a:r>
              <a:rPr kumimoji="0" lang="en-US" sz="2400" i="0" u="none" strike="noStrike" kern="1200" cap="none" spc="0" normalizeH="0" baseline="0" noProof="0">
                <a:ln>
                  <a:noFill/>
                </a:ln>
                <a:solidFill>
                  <a:schemeClr val="tx1"/>
                </a:solidFill>
                <a:effectLst/>
                <a:uLnTx/>
                <a:uFillTx/>
                <a:ea typeface="+mn-ea"/>
                <a:cs typeface="+mn-cs"/>
              </a:rPr>
              <a:t> </a:t>
            </a:r>
          </a:p>
        </p:txBody>
      </p:sp>
      <p:sp>
        <p:nvSpPr>
          <p:cNvPr id="5" name="Rectangle 4">
            <a:extLst>
              <a:ext uri="{FF2B5EF4-FFF2-40B4-BE49-F238E27FC236}">
                <a16:creationId xmlns:a16="http://schemas.microsoft.com/office/drawing/2014/main" id="{A3B94ADF-4008-1DCA-B17D-78EA53AD944E}"/>
              </a:ext>
            </a:extLst>
          </p:cNvPr>
          <p:cNvSpPr/>
          <p:nvPr/>
        </p:nvSpPr>
        <p:spPr>
          <a:xfrm>
            <a:off x="647701" y="2992720"/>
            <a:ext cx="10981635" cy="1388724"/>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chemeClr val="tx1"/>
                </a:solidFill>
                <a:effectLst/>
                <a:uLnTx/>
                <a:uFillTx/>
                <a:ea typeface="+mn-ea"/>
                <a:cs typeface="+mn-cs"/>
              </a:rPr>
              <a:t>Only three pharmacotherapies currently approved for specific adolescent populations in the U.S.</a:t>
            </a:r>
            <a:r>
              <a:rPr kumimoji="0" lang="en-US" sz="2400" i="0" u="none" strike="noStrike" kern="1200" cap="none" spc="0" normalizeH="0" baseline="30000" noProof="0">
                <a:ln>
                  <a:noFill/>
                </a:ln>
                <a:solidFill>
                  <a:schemeClr val="tx1"/>
                </a:solidFill>
                <a:effectLst/>
                <a:uLnTx/>
                <a:uFillTx/>
                <a:ea typeface="+mn-ea"/>
                <a:cs typeface="+mn-cs"/>
              </a:rPr>
              <a:t>2</a:t>
            </a:r>
          </a:p>
        </p:txBody>
      </p:sp>
      <p:sp>
        <p:nvSpPr>
          <p:cNvPr id="6" name="Rectangle 5">
            <a:extLst>
              <a:ext uri="{FF2B5EF4-FFF2-40B4-BE49-F238E27FC236}">
                <a16:creationId xmlns:a16="http://schemas.microsoft.com/office/drawing/2014/main" id="{F2875404-BC52-1CA9-706E-5607AD7E9280}"/>
              </a:ext>
            </a:extLst>
          </p:cNvPr>
          <p:cNvSpPr/>
          <p:nvPr/>
        </p:nvSpPr>
        <p:spPr>
          <a:xfrm>
            <a:off x="647701" y="1645919"/>
            <a:ext cx="10981635" cy="1224167"/>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chemeClr val="tx1"/>
                </a:solidFill>
                <a:effectLst/>
                <a:uLnTx/>
                <a:uFillTx/>
                <a:ea typeface="+mn-ea"/>
                <a:cs typeface="+mn-cs"/>
              </a:rPr>
              <a:t>Diet, lifestyle, </a:t>
            </a:r>
            <a:r>
              <a:rPr kumimoji="0" lang="en-US" sz="2400" i="0" u="none" strike="noStrike" kern="1200" cap="none" spc="0" normalizeH="0" baseline="0" noProof="0">
                <a:ln>
                  <a:noFill/>
                </a:ln>
                <a:solidFill>
                  <a:schemeClr val="tx1"/>
                </a:solidFill>
                <a:effectLst/>
                <a:uLnTx/>
                <a:uFillTx/>
                <a:ea typeface="+mn-ea"/>
                <a:cs typeface="+mn-cs"/>
              </a:rPr>
              <a:t>&amp; </a:t>
            </a:r>
            <a:r>
              <a:rPr kumimoji="0" lang="en-US" sz="2400" b="0" i="0" u="none" strike="noStrike" kern="1200" cap="none" spc="0" normalizeH="0" baseline="0" noProof="0">
                <a:ln>
                  <a:noFill/>
                </a:ln>
                <a:solidFill>
                  <a:schemeClr val="tx1"/>
                </a:solidFill>
                <a:effectLst/>
                <a:uLnTx/>
                <a:uFillTx/>
                <a:ea typeface="+mn-ea"/>
                <a:cs typeface="+mn-cs"/>
              </a:rPr>
              <a:t>behavioral interventions</a:t>
            </a:r>
            <a:r>
              <a:rPr kumimoji="0" lang="en-US" sz="2400" b="0" i="0" u="none" strike="noStrike" kern="1200" cap="none" spc="0" normalizeH="0" baseline="30000" noProof="0">
                <a:ln>
                  <a:noFill/>
                </a:ln>
                <a:solidFill>
                  <a:schemeClr val="tx1"/>
                </a:solidFill>
                <a:effectLst/>
                <a:uLnTx/>
                <a:uFillTx/>
                <a:ea typeface="+mn-ea"/>
                <a:cs typeface="+mn-cs"/>
              </a:rPr>
              <a:t>1,2</a:t>
            </a:r>
          </a:p>
        </p:txBody>
      </p:sp>
      <p:sp>
        <p:nvSpPr>
          <p:cNvPr id="7" name="Rectangle 6">
            <a:extLst>
              <a:ext uri="{FF2B5EF4-FFF2-40B4-BE49-F238E27FC236}">
                <a16:creationId xmlns:a16="http://schemas.microsoft.com/office/drawing/2014/main" id="{5B9BEE4C-2042-0FEA-FBB6-B263E798FBD2}"/>
              </a:ext>
            </a:extLst>
          </p:cNvPr>
          <p:cNvSpPr/>
          <p:nvPr/>
        </p:nvSpPr>
        <p:spPr>
          <a:xfrm>
            <a:off x="649097" y="4567032"/>
            <a:ext cx="892543" cy="1224168"/>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non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a:ln>
                <a:noFill/>
              </a:ln>
              <a:solidFill>
                <a:srgbClr val="FFFFFF">
                  <a:lumMod val="100000"/>
                </a:srgbClr>
              </a:solidFill>
              <a:effectLst/>
              <a:uLnTx/>
              <a:uFillTx/>
              <a:latin typeface="Apis For Office"/>
              <a:ea typeface="+mn-ea"/>
              <a:cs typeface="+mn-cs"/>
            </a:endParaRPr>
          </a:p>
        </p:txBody>
      </p:sp>
      <p:sp>
        <p:nvSpPr>
          <p:cNvPr id="8" name="Rectangle 7">
            <a:extLst>
              <a:ext uri="{FF2B5EF4-FFF2-40B4-BE49-F238E27FC236}">
                <a16:creationId xmlns:a16="http://schemas.microsoft.com/office/drawing/2014/main" id="{36E52F80-2C2A-03F0-4E15-A9C3316A544D}"/>
              </a:ext>
            </a:extLst>
          </p:cNvPr>
          <p:cNvSpPr/>
          <p:nvPr/>
        </p:nvSpPr>
        <p:spPr>
          <a:xfrm>
            <a:off x="649097" y="2992720"/>
            <a:ext cx="892543" cy="1388724"/>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BBC57B0C-3C94-450D-7201-770C7DBA873E}"/>
              </a:ext>
            </a:extLst>
          </p:cNvPr>
          <p:cNvSpPr/>
          <p:nvPr/>
        </p:nvSpPr>
        <p:spPr>
          <a:xfrm>
            <a:off x="649097" y="1645919"/>
            <a:ext cx="892543" cy="1224167"/>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D0AA6055-53EC-3DDF-AF10-317F43C00D03}"/>
              </a:ext>
            </a:extLst>
          </p:cNvPr>
          <p:cNvGrpSpPr/>
          <p:nvPr/>
        </p:nvGrpSpPr>
        <p:grpSpPr>
          <a:xfrm>
            <a:off x="853529" y="2001467"/>
            <a:ext cx="483678" cy="568225"/>
            <a:chOff x="1362940" y="1999345"/>
            <a:chExt cx="483678" cy="568225"/>
          </a:xfrm>
        </p:grpSpPr>
        <p:sp>
          <p:nvSpPr>
            <p:cNvPr id="11" name="Freeform 117">
              <a:extLst>
                <a:ext uri="{FF2B5EF4-FFF2-40B4-BE49-F238E27FC236}">
                  <a16:creationId xmlns:a16="http://schemas.microsoft.com/office/drawing/2014/main" id="{5A1F7713-B480-983A-36FA-5EFAEA1941BF}"/>
                </a:ext>
              </a:extLst>
            </p:cNvPr>
            <p:cNvSpPr>
              <a:spLocks/>
            </p:cNvSpPr>
            <p:nvPr/>
          </p:nvSpPr>
          <p:spPr bwMode="auto">
            <a:xfrm>
              <a:off x="1362940" y="2058810"/>
              <a:ext cx="483678" cy="508760"/>
            </a:xfrm>
            <a:custGeom>
              <a:avLst/>
              <a:gdLst>
                <a:gd name="T0" fmla="*/ 148 w 151"/>
                <a:gd name="T1" fmla="*/ 17 h 158"/>
                <a:gd name="T2" fmla="*/ 144 w 151"/>
                <a:gd name="T3" fmla="*/ 13 h 158"/>
                <a:gd name="T4" fmla="*/ 118 w 151"/>
                <a:gd name="T5" fmla="*/ 37 h 158"/>
                <a:gd name="T6" fmla="*/ 50 w 151"/>
                <a:gd name="T7" fmla="*/ 3 h 158"/>
                <a:gd name="T8" fmla="*/ 41 w 151"/>
                <a:gd name="T9" fmla="*/ 5 h 158"/>
                <a:gd name="T10" fmla="*/ 21 w 151"/>
                <a:gd name="T11" fmla="*/ 31 h 158"/>
                <a:gd name="T12" fmla="*/ 23 w 151"/>
                <a:gd name="T13" fmla="*/ 42 h 158"/>
                <a:gd name="T14" fmla="*/ 28 w 151"/>
                <a:gd name="T15" fmla="*/ 45 h 158"/>
                <a:gd name="T16" fmla="*/ 49 w 151"/>
                <a:gd name="T17" fmla="*/ 18 h 158"/>
                <a:gd name="T18" fmla="*/ 64 w 151"/>
                <a:gd name="T19" fmla="*/ 26 h 158"/>
                <a:gd name="T20" fmla="*/ 50 w 151"/>
                <a:gd name="T21" fmla="*/ 76 h 158"/>
                <a:gd name="T22" fmla="*/ 4 w 151"/>
                <a:gd name="T23" fmla="*/ 142 h 158"/>
                <a:gd name="T24" fmla="*/ 6 w 151"/>
                <a:gd name="T25" fmla="*/ 156 h 158"/>
                <a:gd name="T26" fmla="*/ 19 w 151"/>
                <a:gd name="T27" fmla="*/ 151 h 158"/>
                <a:gd name="T28" fmla="*/ 59 w 151"/>
                <a:gd name="T29" fmla="*/ 95 h 158"/>
                <a:gd name="T30" fmla="*/ 98 w 151"/>
                <a:gd name="T31" fmla="*/ 105 h 158"/>
                <a:gd name="T32" fmla="*/ 104 w 151"/>
                <a:gd name="T33" fmla="*/ 144 h 158"/>
                <a:gd name="T34" fmla="*/ 117 w 151"/>
                <a:gd name="T35" fmla="*/ 149 h 158"/>
                <a:gd name="T36" fmla="*/ 121 w 151"/>
                <a:gd name="T37" fmla="*/ 136 h 158"/>
                <a:gd name="T38" fmla="*/ 114 w 151"/>
                <a:gd name="T39" fmla="*/ 91 h 158"/>
                <a:gd name="T40" fmla="*/ 82 w 151"/>
                <a:gd name="T41" fmla="*/ 82 h 158"/>
                <a:gd name="T42" fmla="*/ 95 w 151"/>
                <a:gd name="T43" fmla="*/ 42 h 158"/>
                <a:gd name="T44" fmla="*/ 116 w 151"/>
                <a:gd name="T45" fmla="*/ 52 h 158"/>
                <a:gd name="T46" fmla="*/ 125 w 151"/>
                <a:gd name="T47" fmla="*/ 51 h 158"/>
                <a:gd name="T48" fmla="*/ 148 w 151"/>
                <a:gd name="T49" fmla="*/ 28 h 158"/>
                <a:gd name="T50" fmla="*/ 148 w 151"/>
                <a:gd name="T51" fmla="*/ 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58">
                  <a:moveTo>
                    <a:pt x="148" y="17"/>
                  </a:moveTo>
                  <a:cubicBezTo>
                    <a:pt x="147" y="16"/>
                    <a:pt x="145" y="14"/>
                    <a:pt x="144" y="13"/>
                  </a:cubicBezTo>
                  <a:cubicBezTo>
                    <a:pt x="118" y="37"/>
                    <a:pt x="118" y="37"/>
                    <a:pt x="118" y="37"/>
                  </a:cubicBezTo>
                  <a:cubicBezTo>
                    <a:pt x="118" y="37"/>
                    <a:pt x="56" y="6"/>
                    <a:pt x="50" y="3"/>
                  </a:cubicBezTo>
                  <a:cubicBezTo>
                    <a:pt x="45" y="0"/>
                    <a:pt x="41" y="5"/>
                    <a:pt x="41" y="5"/>
                  </a:cubicBezTo>
                  <a:cubicBezTo>
                    <a:pt x="41" y="5"/>
                    <a:pt x="22" y="30"/>
                    <a:pt x="21" y="31"/>
                  </a:cubicBezTo>
                  <a:cubicBezTo>
                    <a:pt x="18" y="35"/>
                    <a:pt x="21" y="40"/>
                    <a:pt x="23" y="42"/>
                  </a:cubicBezTo>
                  <a:cubicBezTo>
                    <a:pt x="25" y="44"/>
                    <a:pt x="26" y="44"/>
                    <a:pt x="28" y="45"/>
                  </a:cubicBezTo>
                  <a:cubicBezTo>
                    <a:pt x="28" y="45"/>
                    <a:pt x="46" y="22"/>
                    <a:pt x="49" y="18"/>
                  </a:cubicBezTo>
                  <a:cubicBezTo>
                    <a:pt x="64" y="26"/>
                    <a:pt x="64" y="26"/>
                    <a:pt x="64" y="26"/>
                  </a:cubicBezTo>
                  <a:cubicBezTo>
                    <a:pt x="50" y="76"/>
                    <a:pt x="50" y="76"/>
                    <a:pt x="50" y="76"/>
                  </a:cubicBezTo>
                  <a:cubicBezTo>
                    <a:pt x="4" y="142"/>
                    <a:pt x="4" y="142"/>
                    <a:pt x="4" y="142"/>
                  </a:cubicBezTo>
                  <a:cubicBezTo>
                    <a:pt x="1" y="147"/>
                    <a:pt x="0" y="153"/>
                    <a:pt x="6" y="156"/>
                  </a:cubicBezTo>
                  <a:cubicBezTo>
                    <a:pt x="11" y="158"/>
                    <a:pt x="16" y="155"/>
                    <a:pt x="19" y="151"/>
                  </a:cubicBezTo>
                  <a:cubicBezTo>
                    <a:pt x="21" y="149"/>
                    <a:pt x="55" y="100"/>
                    <a:pt x="59" y="95"/>
                  </a:cubicBezTo>
                  <a:cubicBezTo>
                    <a:pt x="66" y="97"/>
                    <a:pt x="98" y="105"/>
                    <a:pt x="98" y="105"/>
                  </a:cubicBezTo>
                  <a:cubicBezTo>
                    <a:pt x="104" y="144"/>
                    <a:pt x="104" y="144"/>
                    <a:pt x="104" y="144"/>
                  </a:cubicBezTo>
                  <a:cubicBezTo>
                    <a:pt x="106" y="149"/>
                    <a:pt x="112" y="151"/>
                    <a:pt x="117" y="149"/>
                  </a:cubicBezTo>
                  <a:cubicBezTo>
                    <a:pt x="121" y="147"/>
                    <a:pt x="122" y="142"/>
                    <a:pt x="121" y="136"/>
                  </a:cubicBezTo>
                  <a:cubicBezTo>
                    <a:pt x="114" y="91"/>
                    <a:pt x="114" y="91"/>
                    <a:pt x="114" y="91"/>
                  </a:cubicBezTo>
                  <a:cubicBezTo>
                    <a:pt x="82" y="82"/>
                    <a:pt x="82" y="82"/>
                    <a:pt x="82" y="82"/>
                  </a:cubicBezTo>
                  <a:cubicBezTo>
                    <a:pt x="95" y="42"/>
                    <a:pt x="95" y="42"/>
                    <a:pt x="95" y="42"/>
                  </a:cubicBezTo>
                  <a:cubicBezTo>
                    <a:pt x="116" y="52"/>
                    <a:pt x="116" y="52"/>
                    <a:pt x="116" y="52"/>
                  </a:cubicBezTo>
                  <a:cubicBezTo>
                    <a:pt x="116" y="52"/>
                    <a:pt x="121" y="54"/>
                    <a:pt x="125" y="51"/>
                  </a:cubicBezTo>
                  <a:cubicBezTo>
                    <a:pt x="130" y="46"/>
                    <a:pt x="148" y="28"/>
                    <a:pt x="148" y="28"/>
                  </a:cubicBezTo>
                  <a:cubicBezTo>
                    <a:pt x="151" y="25"/>
                    <a:pt x="150" y="21"/>
                    <a:pt x="148"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Verdana"/>
                <a:ea typeface="+mn-ea"/>
                <a:cs typeface="+mn-cs"/>
              </a:endParaRPr>
            </a:p>
          </p:txBody>
        </p:sp>
        <p:sp>
          <p:nvSpPr>
            <p:cNvPr id="12" name="Freeform 118">
              <a:extLst>
                <a:ext uri="{FF2B5EF4-FFF2-40B4-BE49-F238E27FC236}">
                  <a16:creationId xmlns:a16="http://schemas.microsoft.com/office/drawing/2014/main" id="{475DA5DC-7B81-03A5-5B1A-57465B6EFF84}"/>
                </a:ext>
              </a:extLst>
            </p:cNvPr>
            <p:cNvSpPr>
              <a:spLocks/>
            </p:cNvSpPr>
            <p:nvPr/>
          </p:nvSpPr>
          <p:spPr bwMode="auto">
            <a:xfrm>
              <a:off x="1603135" y="1999345"/>
              <a:ext cx="125032" cy="128843"/>
            </a:xfrm>
            <a:custGeom>
              <a:avLst/>
              <a:gdLst>
                <a:gd name="T0" fmla="*/ 36 w 39"/>
                <a:gd name="T1" fmla="*/ 14 h 40"/>
                <a:gd name="T2" fmla="*/ 25 w 39"/>
                <a:gd name="T3" fmla="*/ 36 h 40"/>
                <a:gd name="T4" fmla="*/ 3 w 39"/>
                <a:gd name="T5" fmla="*/ 25 h 40"/>
                <a:gd name="T6" fmla="*/ 14 w 39"/>
                <a:gd name="T7" fmla="*/ 3 h 40"/>
                <a:gd name="T8" fmla="*/ 36 w 39"/>
                <a:gd name="T9" fmla="*/ 14 h 40"/>
              </a:gdLst>
              <a:ahLst/>
              <a:cxnLst>
                <a:cxn ang="0">
                  <a:pos x="T0" y="T1"/>
                </a:cxn>
                <a:cxn ang="0">
                  <a:pos x="T2" y="T3"/>
                </a:cxn>
                <a:cxn ang="0">
                  <a:pos x="T4" y="T5"/>
                </a:cxn>
                <a:cxn ang="0">
                  <a:pos x="T6" y="T7"/>
                </a:cxn>
                <a:cxn ang="0">
                  <a:pos x="T8" y="T9"/>
                </a:cxn>
              </a:cxnLst>
              <a:rect l="0" t="0" r="r" b="b"/>
              <a:pathLst>
                <a:path w="39" h="40">
                  <a:moveTo>
                    <a:pt x="36" y="14"/>
                  </a:moveTo>
                  <a:cubicBezTo>
                    <a:pt x="39" y="23"/>
                    <a:pt x="34" y="33"/>
                    <a:pt x="25" y="36"/>
                  </a:cubicBezTo>
                  <a:cubicBezTo>
                    <a:pt x="16" y="40"/>
                    <a:pt x="6" y="35"/>
                    <a:pt x="3" y="25"/>
                  </a:cubicBezTo>
                  <a:cubicBezTo>
                    <a:pt x="0" y="16"/>
                    <a:pt x="5" y="6"/>
                    <a:pt x="14" y="3"/>
                  </a:cubicBezTo>
                  <a:cubicBezTo>
                    <a:pt x="23" y="0"/>
                    <a:pt x="33" y="5"/>
                    <a:pt x="36"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Verdana"/>
                <a:ea typeface="+mn-ea"/>
                <a:cs typeface="+mn-cs"/>
              </a:endParaRPr>
            </a:p>
          </p:txBody>
        </p:sp>
      </p:grpSp>
      <p:grpSp>
        <p:nvGrpSpPr>
          <p:cNvPr id="14" name="Group 13">
            <a:extLst>
              <a:ext uri="{FF2B5EF4-FFF2-40B4-BE49-F238E27FC236}">
                <a16:creationId xmlns:a16="http://schemas.microsoft.com/office/drawing/2014/main" id="{07C807FC-4B50-7660-90A8-FC66AA6120F1}"/>
              </a:ext>
            </a:extLst>
          </p:cNvPr>
          <p:cNvGrpSpPr/>
          <p:nvPr/>
        </p:nvGrpSpPr>
        <p:grpSpPr>
          <a:xfrm>
            <a:off x="927580" y="3231116"/>
            <a:ext cx="332287" cy="863137"/>
            <a:chOff x="886469" y="3328575"/>
            <a:chExt cx="207255" cy="538358"/>
          </a:xfrm>
        </p:grpSpPr>
        <p:sp>
          <p:nvSpPr>
            <p:cNvPr id="15" name="Freeform 47">
              <a:extLst>
                <a:ext uri="{FF2B5EF4-FFF2-40B4-BE49-F238E27FC236}">
                  <a16:creationId xmlns:a16="http://schemas.microsoft.com/office/drawing/2014/main" id="{2CD58FC9-1D5A-8B8C-EEF5-E587D4F3F234}"/>
                </a:ext>
              </a:extLst>
            </p:cNvPr>
            <p:cNvSpPr>
              <a:spLocks/>
            </p:cNvSpPr>
            <p:nvPr/>
          </p:nvSpPr>
          <p:spPr bwMode="auto">
            <a:xfrm>
              <a:off x="886469" y="3497918"/>
              <a:ext cx="207255" cy="369015"/>
            </a:xfrm>
            <a:custGeom>
              <a:avLst/>
              <a:gdLst>
                <a:gd name="T0" fmla="*/ 57 w 109"/>
                <a:gd name="T1" fmla="*/ 109 h 194"/>
                <a:gd name="T2" fmla="*/ 51 w 109"/>
                <a:gd name="T3" fmla="*/ 109 h 194"/>
                <a:gd name="T4" fmla="*/ 51 w 109"/>
                <a:gd name="T5" fmla="*/ 115 h 194"/>
                <a:gd name="T6" fmla="*/ 51 w 109"/>
                <a:gd name="T7" fmla="*/ 176 h 194"/>
                <a:gd name="T8" fmla="*/ 45 w 109"/>
                <a:gd name="T9" fmla="*/ 188 h 194"/>
                <a:gd name="T10" fmla="*/ 26 w 109"/>
                <a:gd name="T11" fmla="*/ 176 h 194"/>
                <a:gd name="T12" fmla="*/ 26 w 109"/>
                <a:gd name="T13" fmla="*/ 117 h 194"/>
                <a:gd name="T14" fmla="*/ 26 w 109"/>
                <a:gd name="T15" fmla="*/ 109 h 194"/>
                <a:gd name="T16" fmla="*/ 17 w 109"/>
                <a:gd name="T17" fmla="*/ 109 h 194"/>
                <a:gd name="T18" fmla="*/ 25 w 109"/>
                <a:gd name="T19" fmla="*/ 71 h 194"/>
                <a:gd name="T20" fmla="*/ 27 w 109"/>
                <a:gd name="T21" fmla="*/ 35 h 194"/>
                <a:gd name="T22" fmla="*/ 19 w 109"/>
                <a:gd name="T23" fmla="*/ 78 h 194"/>
                <a:gd name="T24" fmla="*/ 18 w 109"/>
                <a:gd name="T25" fmla="*/ 85 h 194"/>
                <a:gd name="T26" fmla="*/ 8 w 109"/>
                <a:gd name="T27" fmla="*/ 91 h 194"/>
                <a:gd name="T28" fmla="*/ 0 w 109"/>
                <a:gd name="T29" fmla="*/ 82 h 194"/>
                <a:gd name="T30" fmla="*/ 2 w 109"/>
                <a:gd name="T31" fmla="*/ 69 h 194"/>
                <a:gd name="T32" fmla="*/ 11 w 109"/>
                <a:gd name="T33" fmla="*/ 20 h 194"/>
                <a:gd name="T34" fmla="*/ 35 w 109"/>
                <a:gd name="T35" fmla="*/ 0 h 194"/>
                <a:gd name="T36" fmla="*/ 75 w 109"/>
                <a:gd name="T37" fmla="*/ 0 h 194"/>
                <a:gd name="T38" fmla="*/ 97 w 109"/>
                <a:gd name="T39" fmla="*/ 18 h 194"/>
                <a:gd name="T40" fmla="*/ 108 w 109"/>
                <a:gd name="T41" fmla="*/ 79 h 194"/>
                <a:gd name="T42" fmla="*/ 102 w 109"/>
                <a:gd name="T43" fmla="*/ 90 h 194"/>
                <a:gd name="T44" fmla="*/ 90 w 109"/>
                <a:gd name="T45" fmla="*/ 83 h 194"/>
                <a:gd name="T46" fmla="*/ 84 w 109"/>
                <a:gd name="T47" fmla="*/ 49 h 194"/>
                <a:gd name="T48" fmla="*/ 80 w 109"/>
                <a:gd name="T49" fmla="*/ 32 h 194"/>
                <a:gd name="T50" fmla="*/ 91 w 109"/>
                <a:gd name="T51" fmla="*/ 108 h 194"/>
                <a:gd name="T52" fmla="*/ 82 w 109"/>
                <a:gd name="T53" fmla="*/ 109 h 194"/>
                <a:gd name="T54" fmla="*/ 82 w 109"/>
                <a:gd name="T55" fmla="*/ 114 h 194"/>
                <a:gd name="T56" fmla="*/ 82 w 109"/>
                <a:gd name="T57" fmla="*/ 174 h 194"/>
                <a:gd name="T58" fmla="*/ 80 w 109"/>
                <a:gd name="T59" fmla="*/ 185 h 194"/>
                <a:gd name="T60" fmla="*/ 68 w 109"/>
                <a:gd name="T61" fmla="*/ 190 h 194"/>
                <a:gd name="T62" fmla="*/ 58 w 109"/>
                <a:gd name="T63" fmla="*/ 180 h 194"/>
                <a:gd name="T64" fmla="*/ 57 w 109"/>
                <a:gd name="T65" fmla="*/ 173 h 194"/>
                <a:gd name="T66" fmla="*/ 57 w 109"/>
                <a:gd name="T67" fmla="*/ 115 h 194"/>
                <a:gd name="T68" fmla="*/ 57 w 109"/>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94">
                  <a:moveTo>
                    <a:pt x="57" y="109"/>
                  </a:moveTo>
                  <a:cubicBezTo>
                    <a:pt x="55" y="109"/>
                    <a:pt x="53" y="109"/>
                    <a:pt x="51" y="109"/>
                  </a:cubicBezTo>
                  <a:cubicBezTo>
                    <a:pt x="51" y="111"/>
                    <a:pt x="51" y="113"/>
                    <a:pt x="51" y="115"/>
                  </a:cubicBezTo>
                  <a:cubicBezTo>
                    <a:pt x="51" y="135"/>
                    <a:pt x="51" y="156"/>
                    <a:pt x="51" y="176"/>
                  </a:cubicBezTo>
                  <a:cubicBezTo>
                    <a:pt x="51" y="181"/>
                    <a:pt x="50" y="185"/>
                    <a:pt x="45" y="188"/>
                  </a:cubicBezTo>
                  <a:cubicBezTo>
                    <a:pt x="36" y="194"/>
                    <a:pt x="26" y="187"/>
                    <a:pt x="26" y="176"/>
                  </a:cubicBezTo>
                  <a:cubicBezTo>
                    <a:pt x="26" y="156"/>
                    <a:pt x="26" y="137"/>
                    <a:pt x="26" y="117"/>
                  </a:cubicBezTo>
                  <a:cubicBezTo>
                    <a:pt x="26" y="115"/>
                    <a:pt x="26" y="112"/>
                    <a:pt x="26" y="109"/>
                  </a:cubicBezTo>
                  <a:cubicBezTo>
                    <a:pt x="23" y="109"/>
                    <a:pt x="20" y="109"/>
                    <a:pt x="17" y="109"/>
                  </a:cubicBezTo>
                  <a:cubicBezTo>
                    <a:pt x="20" y="96"/>
                    <a:pt x="22" y="83"/>
                    <a:pt x="25" y="71"/>
                  </a:cubicBezTo>
                  <a:cubicBezTo>
                    <a:pt x="27" y="59"/>
                    <a:pt x="28" y="47"/>
                    <a:pt x="27" y="35"/>
                  </a:cubicBezTo>
                  <a:cubicBezTo>
                    <a:pt x="25" y="49"/>
                    <a:pt x="22" y="64"/>
                    <a:pt x="19" y="78"/>
                  </a:cubicBezTo>
                  <a:cubicBezTo>
                    <a:pt x="19" y="80"/>
                    <a:pt x="19" y="83"/>
                    <a:pt x="18" y="85"/>
                  </a:cubicBezTo>
                  <a:cubicBezTo>
                    <a:pt x="16" y="89"/>
                    <a:pt x="12" y="92"/>
                    <a:pt x="8" y="91"/>
                  </a:cubicBezTo>
                  <a:cubicBezTo>
                    <a:pt x="3" y="90"/>
                    <a:pt x="0" y="87"/>
                    <a:pt x="0" y="82"/>
                  </a:cubicBezTo>
                  <a:cubicBezTo>
                    <a:pt x="0" y="77"/>
                    <a:pt x="1" y="73"/>
                    <a:pt x="2" y="69"/>
                  </a:cubicBezTo>
                  <a:cubicBezTo>
                    <a:pt x="5" y="53"/>
                    <a:pt x="8" y="36"/>
                    <a:pt x="11" y="20"/>
                  </a:cubicBezTo>
                  <a:cubicBezTo>
                    <a:pt x="13" y="7"/>
                    <a:pt x="22" y="0"/>
                    <a:pt x="35" y="0"/>
                  </a:cubicBezTo>
                  <a:cubicBezTo>
                    <a:pt x="48" y="0"/>
                    <a:pt x="61" y="0"/>
                    <a:pt x="75" y="0"/>
                  </a:cubicBezTo>
                  <a:cubicBezTo>
                    <a:pt x="86" y="0"/>
                    <a:pt x="95" y="7"/>
                    <a:pt x="97" y="18"/>
                  </a:cubicBezTo>
                  <a:cubicBezTo>
                    <a:pt x="101" y="38"/>
                    <a:pt x="104" y="59"/>
                    <a:pt x="108" y="79"/>
                  </a:cubicBezTo>
                  <a:cubicBezTo>
                    <a:pt x="109" y="85"/>
                    <a:pt x="107" y="89"/>
                    <a:pt x="102" y="90"/>
                  </a:cubicBezTo>
                  <a:cubicBezTo>
                    <a:pt x="96" y="92"/>
                    <a:pt x="92" y="90"/>
                    <a:pt x="90" y="83"/>
                  </a:cubicBezTo>
                  <a:cubicBezTo>
                    <a:pt x="88" y="72"/>
                    <a:pt x="86" y="61"/>
                    <a:pt x="84" y="49"/>
                  </a:cubicBezTo>
                  <a:cubicBezTo>
                    <a:pt x="83" y="44"/>
                    <a:pt x="82" y="38"/>
                    <a:pt x="80" y="32"/>
                  </a:cubicBezTo>
                  <a:cubicBezTo>
                    <a:pt x="79" y="59"/>
                    <a:pt x="87" y="83"/>
                    <a:pt x="91" y="108"/>
                  </a:cubicBezTo>
                  <a:cubicBezTo>
                    <a:pt x="88" y="109"/>
                    <a:pt x="85" y="109"/>
                    <a:pt x="82" y="109"/>
                  </a:cubicBezTo>
                  <a:cubicBezTo>
                    <a:pt x="82" y="111"/>
                    <a:pt x="82" y="113"/>
                    <a:pt x="82" y="114"/>
                  </a:cubicBezTo>
                  <a:cubicBezTo>
                    <a:pt x="82" y="134"/>
                    <a:pt x="82" y="154"/>
                    <a:pt x="82" y="174"/>
                  </a:cubicBezTo>
                  <a:cubicBezTo>
                    <a:pt x="82" y="178"/>
                    <a:pt x="81" y="182"/>
                    <a:pt x="80" y="185"/>
                  </a:cubicBezTo>
                  <a:cubicBezTo>
                    <a:pt x="77" y="189"/>
                    <a:pt x="73" y="191"/>
                    <a:pt x="68" y="190"/>
                  </a:cubicBezTo>
                  <a:cubicBezTo>
                    <a:pt x="63" y="189"/>
                    <a:pt x="59" y="185"/>
                    <a:pt x="58" y="180"/>
                  </a:cubicBezTo>
                  <a:cubicBezTo>
                    <a:pt x="57" y="178"/>
                    <a:pt x="57" y="175"/>
                    <a:pt x="57" y="173"/>
                  </a:cubicBezTo>
                  <a:cubicBezTo>
                    <a:pt x="57" y="153"/>
                    <a:pt x="57" y="134"/>
                    <a:pt x="57" y="115"/>
                  </a:cubicBezTo>
                  <a:cubicBezTo>
                    <a:pt x="57" y="113"/>
                    <a:pt x="57" y="111"/>
                    <a:pt x="57" y="1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6" name="Freeform 59">
              <a:extLst>
                <a:ext uri="{FF2B5EF4-FFF2-40B4-BE49-F238E27FC236}">
                  <a16:creationId xmlns:a16="http://schemas.microsoft.com/office/drawing/2014/main" id="{F4228251-9AE4-3CD4-BD9B-8711E752C776}"/>
                </a:ext>
              </a:extLst>
            </p:cNvPr>
            <p:cNvSpPr>
              <a:spLocks/>
            </p:cNvSpPr>
            <p:nvPr/>
          </p:nvSpPr>
          <p:spPr bwMode="auto">
            <a:xfrm>
              <a:off x="929437" y="3384180"/>
              <a:ext cx="115002" cy="107419"/>
            </a:xfrm>
            <a:custGeom>
              <a:avLst/>
              <a:gdLst>
                <a:gd name="T0" fmla="*/ 35 w 60"/>
                <a:gd name="T1" fmla="*/ 1 h 57"/>
                <a:gd name="T2" fmla="*/ 60 w 60"/>
                <a:gd name="T3" fmla="*/ 28 h 57"/>
                <a:gd name="T4" fmla="*/ 36 w 60"/>
                <a:gd name="T5" fmla="*/ 55 h 57"/>
                <a:gd name="T6" fmla="*/ 3 w 60"/>
                <a:gd name="T7" fmla="*/ 34 h 57"/>
                <a:gd name="T8" fmla="*/ 18 w 60"/>
                <a:gd name="T9" fmla="*/ 2 h 57"/>
                <a:gd name="T10" fmla="*/ 23 w 60"/>
                <a:gd name="T11" fmla="*/ 1 h 57"/>
                <a:gd name="T12" fmla="*/ 34 w 60"/>
                <a:gd name="T13" fmla="*/ 1 h 57"/>
                <a:gd name="T14" fmla="*/ 35 w 60"/>
                <a:gd name="T15" fmla="*/ 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35" y="1"/>
                  </a:moveTo>
                  <a:cubicBezTo>
                    <a:pt x="48" y="0"/>
                    <a:pt x="60" y="13"/>
                    <a:pt x="60" y="28"/>
                  </a:cubicBezTo>
                  <a:cubicBezTo>
                    <a:pt x="60" y="41"/>
                    <a:pt x="49" y="54"/>
                    <a:pt x="36" y="55"/>
                  </a:cubicBezTo>
                  <a:cubicBezTo>
                    <a:pt x="20" y="57"/>
                    <a:pt x="7" y="49"/>
                    <a:pt x="3" y="34"/>
                  </a:cubicBezTo>
                  <a:cubicBezTo>
                    <a:pt x="0" y="21"/>
                    <a:pt x="6" y="8"/>
                    <a:pt x="18" y="2"/>
                  </a:cubicBezTo>
                  <a:cubicBezTo>
                    <a:pt x="20" y="2"/>
                    <a:pt x="21" y="2"/>
                    <a:pt x="23" y="1"/>
                  </a:cubicBezTo>
                  <a:cubicBezTo>
                    <a:pt x="29" y="7"/>
                    <a:pt x="29" y="7"/>
                    <a:pt x="34" y="1"/>
                  </a:cubicBezTo>
                  <a:cubicBezTo>
                    <a:pt x="34" y="1"/>
                    <a:pt x="35" y="1"/>
                    <a:pt x="3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66">
              <a:extLst>
                <a:ext uri="{FF2B5EF4-FFF2-40B4-BE49-F238E27FC236}">
                  <a16:creationId xmlns:a16="http://schemas.microsoft.com/office/drawing/2014/main" id="{E226F57D-1B0E-FC58-1575-14A6947529BF}"/>
                </a:ext>
              </a:extLst>
            </p:cNvPr>
            <p:cNvSpPr>
              <a:spLocks/>
            </p:cNvSpPr>
            <p:nvPr/>
          </p:nvSpPr>
          <p:spPr bwMode="auto">
            <a:xfrm>
              <a:off x="1006525" y="3328575"/>
              <a:ext cx="34122" cy="70770"/>
            </a:xfrm>
            <a:custGeom>
              <a:avLst/>
              <a:gdLst>
                <a:gd name="T0" fmla="*/ 18 w 18"/>
                <a:gd name="T1" fmla="*/ 37 h 37"/>
                <a:gd name="T2" fmla="*/ 0 w 18"/>
                <a:gd name="T3" fmla="*/ 18 h 37"/>
                <a:gd name="T4" fmla="*/ 18 w 18"/>
                <a:gd name="T5" fmla="*/ 0 h 37"/>
                <a:gd name="T6" fmla="*/ 18 w 18"/>
                <a:gd name="T7" fmla="*/ 37 h 37"/>
              </a:gdLst>
              <a:ahLst/>
              <a:cxnLst>
                <a:cxn ang="0">
                  <a:pos x="T0" y="T1"/>
                </a:cxn>
                <a:cxn ang="0">
                  <a:pos x="T2" y="T3"/>
                </a:cxn>
                <a:cxn ang="0">
                  <a:pos x="T4" y="T5"/>
                </a:cxn>
                <a:cxn ang="0">
                  <a:pos x="T6" y="T7"/>
                </a:cxn>
              </a:cxnLst>
              <a:rect l="0" t="0" r="r" b="b"/>
              <a:pathLst>
                <a:path w="18" h="37">
                  <a:moveTo>
                    <a:pt x="18" y="37"/>
                  </a:moveTo>
                  <a:cubicBezTo>
                    <a:pt x="12" y="30"/>
                    <a:pt x="6" y="24"/>
                    <a:pt x="0" y="18"/>
                  </a:cubicBezTo>
                  <a:cubicBezTo>
                    <a:pt x="6" y="13"/>
                    <a:pt x="12" y="6"/>
                    <a:pt x="18" y="0"/>
                  </a:cubicBezTo>
                  <a:cubicBezTo>
                    <a:pt x="18" y="12"/>
                    <a:pt x="18" y="24"/>
                    <a:pt x="18"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8" name="Freeform 71">
              <a:extLst>
                <a:ext uri="{FF2B5EF4-FFF2-40B4-BE49-F238E27FC236}">
                  <a16:creationId xmlns:a16="http://schemas.microsoft.com/office/drawing/2014/main" id="{D05725EA-814B-918D-76B4-D4BC0F292324}"/>
                </a:ext>
              </a:extLst>
            </p:cNvPr>
            <p:cNvSpPr>
              <a:spLocks/>
            </p:cNvSpPr>
            <p:nvPr/>
          </p:nvSpPr>
          <p:spPr bwMode="auto">
            <a:xfrm>
              <a:off x="937019" y="3328575"/>
              <a:ext cx="36649" cy="45495"/>
            </a:xfrm>
            <a:custGeom>
              <a:avLst/>
              <a:gdLst>
                <a:gd name="T0" fmla="*/ 1 w 19"/>
                <a:gd name="T1" fmla="*/ 12 h 24"/>
                <a:gd name="T2" fmla="*/ 0 w 19"/>
                <a:gd name="T3" fmla="*/ 10 h 24"/>
                <a:gd name="T4" fmla="*/ 0 w 19"/>
                <a:gd name="T5" fmla="*/ 0 h 24"/>
                <a:gd name="T6" fmla="*/ 10 w 19"/>
                <a:gd name="T7" fmla="*/ 9 h 24"/>
                <a:gd name="T8" fmla="*/ 19 w 19"/>
                <a:gd name="T9" fmla="*/ 19 h 24"/>
                <a:gd name="T10" fmla="*/ 13 w 19"/>
                <a:gd name="T11" fmla="*/ 24 h 24"/>
                <a:gd name="T12" fmla="*/ 1 w 1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 y="12"/>
                  </a:moveTo>
                  <a:cubicBezTo>
                    <a:pt x="0" y="11"/>
                    <a:pt x="0" y="11"/>
                    <a:pt x="0" y="10"/>
                  </a:cubicBezTo>
                  <a:cubicBezTo>
                    <a:pt x="0" y="7"/>
                    <a:pt x="0" y="4"/>
                    <a:pt x="0" y="0"/>
                  </a:cubicBezTo>
                  <a:cubicBezTo>
                    <a:pt x="4" y="3"/>
                    <a:pt x="7" y="6"/>
                    <a:pt x="10" y="9"/>
                  </a:cubicBezTo>
                  <a:cubicBezTo>
                    <a:pt x="13" y="12"/>
                    <a:pt x="15" y="15"/>
                    <a:pt x="19" y="19"/>
                  </a:cubicBezTo>
                  <a:cubicBezTo>
                    <a:pt x="17" y="21"/>
                    <a:pt x="15" y="22"/>
                    <a:pt x="13" y="24"/>
                  </a:cubicBezTo>
                  <a:cubicBezTo>
                    <a:pt x="9" y="20"/>
                    <a:pt x="5" y="16"/>
                    <a:pt x="1"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72">
              <a:extLst>
                <a:ext uri="{FF2B5EF4-FFF2-40B4-BE49-F238E27FC236}">
                  <a16:creationId xmlns:a16="http://schemas.microsoft.com/office/drawing/2014/main" id="{A65ADEBF-7547-FD22-4C2F-0177721657FA}"/>
                </a:ext>
              </a:extLst>
            </p:cNvPr>
            <p:cNvSpPr>
              <a:spLocks/>
            </p:cNvSpPr>
            <p:nvPr/>
          </p:nvSpPr>
          <p:spPr bwMode="auto">
            <a:xfrm>
              <a:off x="939547" y="3351323"/>
              <a:ext cx="22748" cy="48023"/>
            </a:xfrm>
            <a:custGeom>
              <a:avLst/>
              <a:gdLst>
                <a:gd name="T0" fmla="*/ 0 w 12"/>
                <a:gd name="T1" fmla="*/ 0 h 25"/>
                <a:gd name="T2" fmla="*/ 12 w 12"/>
                <a:gd name="T3" fmla="*/ 12 h 25"/>
                <a:gd name="T4" fmla="*/ 0 w 12"/>
                <a:gd name="T5" fmla="*/ 25 h 25"/>
                <a:gd name="T6" fmla="*/ 0 w 12"/>
                <a:gd name="T7" fmla="*/ 0 h 25"/>
              </a:gdLst>
              <a:ahLst/>
              <a:cxnLst>
                <a:cxn ang="0">
                  <a:pos x="T0" y="T1"/>
                </a:cxn>
                <a:cxn ang="0">
                  <a:pos x="T2" y="T3"/>
                </a:cxn>
                <a:cxn ang="0">
                  <a:pos x="T4" y="T5"/>
                </a:cxn>
                <a:cxn ang="0">
                  <a:pos x="T6" y="T7"/>
                </a:cxn>
              </a:cxnLst>
              <a:rect l="0" t="0" r="r" b="b"/>
              <a:pathLst>
                <a:path w="12" h="25">
                  <a:moveTo>
                    <a:pt x="0" y="0"/>
                  </a:moveTo>
                  <a:cubicBezTo>
                    <a:pt x="4" y="4"/>
                    <a:pt x="8" y="8"/>
                    <a:pt x="12" y="12"/>
                  </a:cubicBezTo>
                  <a:cubicBezTo>
                    <a:pt x="8" y="16"/>
                    <a:pt x="4" y="20"/>
                    <a:pt x="0" y="25"/>
                  </a:cubicBezTo>
                  <a:cubicBezTo>
                    <a:pt x="0" y="16"/>
                    <a:pt x="0" y="8"/>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0" name="Freeform 73">
              <a:extLst>
                <a:ext uri="{FF2B5EF4-FFF2-40B4-BE49-F238E27FC236}">
                  <a16:creationId xmlns:a16="http://schemas.microsoft.com/office/drawing/2014/main" id="{D1DB7ADA-D5DA-F57F-B907-159717EF21F3}"/>
                </a:ext>
              </a:extLst>
            </p:cNvPr>
            <p:cNvSpPr>
              <a:spLocks/>
            </p:cNvSpPr>
            <p:nvPr/>
          </p:nvSpPr>
          <p:spPr bwMode="auto">
            <a:xfrm>
              <a:off x="976195" y="3348795"/>
              <a:ext cx="26539" cy="29067"/>
            </a:xfrm>
            <a:custGeom>
              <a:avLst/>
              <a:gdLst>
                <a:gd name="T0" fmla="*/ 14 w 14"/>
                <a:gd name="T1" fmla="*/ 7 h 15"/>
                <a:gd name="T2" fmla="*/ 7 w 14"/>
                <a:gd name="T3" fmla="*/ 15 h 15"/>
                <a:gd name="T4" fmla="*/ 0 w 14"/>
                <a:gd name="T5" fmla="*/ 8 h 15"/>
                <a:gd name="T6" fmla="*/ 7 w 14"/>
                <a:gd name="T7" fmla="*/ 0 h 15"/>
                <a:gd name="T8" fmla="*/ 14 w 14"/>
                <a:gd name="T9" fmla="*/ 7 h 15"/>
              </a:gdLst>
              <a:ahLst/>
              <a:cxnLst>
                <a:cxn ang="0">
                  <a:pos x="T0" y="T1"/>
                </a:cxn>
                <a:cxn ang="0">
                  <a:pos x="T2" y="T3"/>
                </a:cxn>
                <a:cxn ang="0">
                  <a:pos x="T4" y="T5"/>
                </a:cxn>
                <a:cxn ang="0">
                  <a:pos x="T6" y="T7"/>
                </a:cxn>
                <a:cxn ang="0">
                  <a:pos x="T8" y="T9"/>
                </a:cxn>
              </a:cxnLst>
              <a:rect l="0" t="0" r="r" b="b"/>
              <a:pathLst>
                <a:path w="14" h="15">
                  <a:moveTo>
                    <a:pt x="14" y="7"/>
                  </a:moveTo>
                  <a:cubicBezTo>
                    <a:pt x="14" y="11"/>
                    <a:pt x="11" y="15"/>
                    <a:pt x="7" y="15"/>
                  </a:cubicBezTo>
                  <a:cubicBezTo>
                    <a:pt x="3" y="15"/>
                    <a:pt x="0" y="11"/>
                    <a:pt x="0" y="8"/>
                  </a:cubicBezTo>
                  <a:cubicBezTo>
                    <a:pt x="0" y="3"/>
                    <a:pt x="3" y="0"/>
                    <a:pt x="7" y="0"/>
                  </a:cubicBezTo>
                  <a:cubicBezTo>
                    <a:pt x="11" y="0"/>
                    <a:pt x="14" y="3"/>
                    <a:pt x="14"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21" name="Freeform 75">
              <a:extLst>
                <a:ext uri="{FF2B5EF4-FFF2-40B4-BE49-F238E27FC236}">
                  <a16:creationId xmlns:a16="http://schemas.microsoft.com/office/drawing/2014/main" id="{4DEC2A76-2166-64B7-C78D-0B12301BD153}"/>
                </a:ext>
              </a:extLst>
            </p:cNvPr>
            <p:cNvSpPr>
              <a:spLocks/>
            </p:cNvSpPr>
            <p:nvPr/>
          </p:nvSpPr>
          <p:spPr bwMode="auto">
            <a:xfrm>
              <a:off x="973668" y="3385444"/>
              <a:ext cx="22748" cy="11374"/>
            </a:xfrm>
            <a:custGeom>
              <a:avLst/>
              <a:gdLst>
                <a:gd name="T0" fmla="*/ 12 w 12"/>
                <a:gd name="T1" fmla="*/ 0 h 6"/>
                <a:gd name="T2" fmla="*/ 11 w 12"/>
                <a:gd name="T3" fmla="*/ 0 h 6"/>
                <a:gd name="T4" fmla="*/ 0 w 12"/>
                <a:gd name="T5" fmla="*/ 0 h 6"/>
                <a:gd name="T6" fmla="*/ 12 w 12"/>
                <a:gd name="T7" fmla="*/ 0 h 6"/>
              </a:gdLst>
              <a:ahLst/>
              <a:cxnLst>
                <a:cxn ang="0">
                  <a:pos x="T0" y="T1"/>
                </a:cxn>
                <a:cxn ang="0">
                  <a:pos x="T2" y="T3"/>
                </a:cxn>
                <a:cxn ang="0">
                  <a:pos x="T4" y="T5"/>
                </a:cxn>
                <a:cxn ang="0">
                  <a:pos x="T6" y="T7"/>
                </a:cxn>
              </a:cxnLst>
              <a:rect l="0" t="0" r="r" b="b"/>
              <a:pathLst>
                <a:path w="12" h="6">
                  <a:moveTo>
                    <a:pt x="12" y="0"/>
                  </a:moveTo>
                  <a:cubicBezTo>
                    <a:pt x="12" y="0"/>
                    <a:pt x="11" y="0"/>
                    <a:pt x="11" y="0"/>
                  </a:cubicBezTo>
                  <a:cubicBezTo>
                    <a:pt x="6" y="6"/>
                    <a:pt x="6" y="6"/>
                    <a:pt x="0" y="0"/>
                  </a:cubicBezTo>
                  <a:cubicBezTo>
                    <a:pt x="4" y="0"/>
                    <a:pt x="8" y="0"/>
                    <a:pt x="1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grpSp>
        <p:nvGrpSpPr>
          <p:cNvPr id="22" name="Group 21">
            <a:extLst>
              <a:ext uri="{FF2B5EF4-FFF2-40B4-BE49-F238E27FC236}">
                <a16:creationId xmlns:a16="http://schemas.microsoft.com/office/drawing/2014/main" id="{756261BA-80F5-3E23-0600-8385959A9802}"/>
              </a:ext>
            </a:extLst>
          </p:cNvPr>
          <p:cNvGrpSpPr/>
          <p:nvPr/>
        </p:nvGrpSpPr>
        <p:grpSpPr>
          <a:xfrm>
            <a:off x="701283" y="4834194"/>
            <a:ext cx="768672" cy="698436"/>
            <a:chOff x="7716838" y="546101"/>
            <a:chExt cx="312738" cy="284162"/>
          </a:xfrm>
          <a:noFill/>
        </p:grpSpPr>
        <p:sp>
          <p:nvSpPr>
            <p:cNvPr id="23" name="Freeform 1179">
              <a:extLst>
                <a:ext uri="{FF2B5EF4-FFF2-40B4-BE49-F238E27FC236}">
                  <a16:creationId xmlns:a16="http://schemas.microsoft.com/office/drawing/2014/main" id="{187658C8-E6BF-52BB-1C12-DF3E3DDC1B15}"/>
                </a:ext>
              </a:extLst>
            </p:cNvPr>
            <p:cNvSpPr>
              <a:spLocks/>
            </p:cNvSpPr>
            <p:nvPr/>
          </p:nvSpPr>
          <p:spPr bwMode="auto">
            <a:xfrm>
              <a:off x="7716838" y="687388"/>
              <a:ext cx="161925" cy="142875"/>
            </a:xfrm>
            <a:custGeom>
              <a:avLst/>
              <a:gdLst>
                <a:gd name="T0" fmla="*/ 123 w 123"/>
                <a:gd name="T1" fmla="*/ 30 h 107"/>
                <a:gd name="T2" fmla="*/ 96 w 123"/>
                <a:gd name="T3" fmla="*/ 57 h 107"/>
                <a:gd name="T4" fmla="*/ 0 w 123"/>
                <a:gd name="T5" fmla="*/ 91 h 107"/>
                <a:gd name="T6" fmla="*/ 0 w 123"/>
                <a:gd name="T7" fmla="*/ 91 h 107"/>
                <a:gd name="T8" fmla="*/ 92 w 123"/>
                <a:gd name="T9" fmla="*/ 0 h 107"/>
                <a:gd name="T10" fmla="*/ 123 w 123"/>
                <a:gd name="T11" fmla="*/ 30 h 107"/>
              </a:gdLst>
              <a:ahLst/>
              <a:cxnLst>
                <a:cxn ang="0">
                  <a:pos x="T0" y="T1"/>
                </a:cxn>
                <a:cxn ang="0">
                  <a:pos x="T2" y="T3"/>
                </a:cxn>
                <a:cxn ang="0">
                  <a:pos x="T4" y="T5"/>
                </a:cxn>
                <a:cxn ang="0">
                  <a:pos x="T6" y="T7"/>
                </a:cxn>
                <a:cxn ang="0">
                  <a:pos x="T8" y="T9"/>
                </a:cxn>
                <a:cxn ang="0">
                  <a:pos x="T10" y="T11"/>
                </a:cxn>
              </a:cxnLst>
              <a:rect l="0" t="0" r="r" b="b"/>
              <a:pathLst>
                <a:path w="123" h="107">
                  <a:moveTo>
                    <a:pt x="123" y="30"/>
                  </a:moveTo>
                  <a:cubicBezTo>
                    <a:pt x="96" y="57"/>
                    <a:pt x="96" y="57"/>
                    <a:pt x="96" y="57"/>
                  </a:cubicBezTo>
                  <a:cubicBezTo>
                    <a:pt x="50" y="102"/>
                    <a:pt x="17" y="107"/>
                    <a:pt x="0" y="91"/>
                  </a:cubicBezTo>
                  <a:cubicBezTo>
                    <a:pt x="0" y="91"/>
                    <a:pt x="0" y="91"/>
                    <a:pt x="0" y="91"/>
                  </a:cubicBezTo>
                  <a:cubicBezTo>
                    <a:pt x="92" y="0"/>
                    <a:pt x="92" y="0"/>
                    <a:pt x="92" y="0"/>
                  </a:cubicBezTo>
                  <a:lnTo>
                    <a:pt x="123" y="30"/>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180">
              <a:extLst>
                <a:ext uri="{FF2B5EF4-FFF2-40B4-BE49-F238E27FC236}">
                  <a16:creationId xmlns:a16="http://schemas.microsoft.com/office/drawing/2014/main" id="{397273D1-3E8A-8DD5-6A91-8D8EBB1D9113}"/>
                </a:ext>
              </a:extLst>
            </p:cNvPr>
            <p:cNvSpPr>
              <a:spLocks/>
            </p:cNvSpPr>
            <p:nvPr/>
          </p:nvSpPr>
          <p:spPr bwMode="auto">
            <a:xfrm>
              <a:off x="7848601" y="677863"/>
              <a:ext cx="39688" cy="41275"/>
            </a:xfrm>
            <a:custGeom>
              <a:avLst/>
              <a:gdLst>
                <a:gd name="T0" fmla="*/ 13 w 25"/>
                <a:gd name="T1" fmla="*/ 26 h 26"/>
                <a:gd name="T2" fmla="*/ 25 w 25"/>
                <a:gd name="T3" fmla="*/ 12 h 26"/>
                <a:gd name="T4" fmla="*/ 13 w 25"/>
                <a:gd name="T5" fmla="*/ 0 h 26"/>
                <a:gd name="T6" fmla="*/ 0 w 25"/>
                <a:gd name="T7" fmla="*/ 12 h 26"/>
                <a:gd name="T8" fmla="*/ 13 w 25"/>
                <a:gd name="T9" fmla="*/ 26 h 26"/>
              </a:gdLst>
              <a:ahLst/>
              <a:cxnLst>
                <a:cxn ang="0">
                  <a:pos x="T0" y="T1"/>
                </a:cxn>
                <a:cxn ang="0">
                  <a:pos x="T2" y="T3"/>
                </a:cxn>
                <a:cxn ang="0">
                  <a:pos x="T4" y="T5"/>
                </a:cxn>
                <a:cxn ang="0">
                  <a:pos x="T6" y="T7"/>
                </a:cxn>
                <a:cxn ang="0">
                  <a:pos x="T8" y="T9"/>
                </a:cxn>
              </a:cxnLst>
              <a:rect l="0" t="0" r="r" b="b"/>
              <a:pathLst>
                <a:path w="25" h="26">
                  <a:moveTo>
                    <a:pt x="13" y="26"/>
                  </a:moveTo>
                  <a:lnTo>
                    <a:pt x="25" y="12"/>
                  </a:lnTo>
                  <a:lnTo>
                    <a:pt x="13" y="0"/>
                  </a:lnTo>
                  <a:lnTo>
                    <a:pt x="0" y="12"/>
                  </a:lnTo>
                  <a:lnTo>
                    <a:pt x="13" y="26"/>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81">
              <a:extLst>
                <a:ext uri="{FF2B5EF4-FFF2-40B4-BE49-F238E27FC236}">
                  <a16:creationId xmlns:a16="http://schemas.microsoft.com/office/drawing/2014/main" id="{B48BB847-B97F-1211-7953-EC6422A1606A}"/>
                </a:ext>
              </a:extLst>
            </p:cNvPr>
            <p:cNvSpPr>
              <a:spLocks/>
            </p:cNvSpPr>
            <p:nvPr/>
          </p:nvSpPr>
          <p:spPr bwMode="auto">
            <a:xfrm>
              <a:off x="7854951" y="546101"/>
              <a:ext cx="166688" cy="166688"/>
            </a:xfrm>
            <a:custGeom>
              <a:avLst/>
              <a:gdLst>
                <a:gd name="T0" fmla="*/ 105 w 105"/>
                <a:gd name="T1" fmla="*/ 33 h 105"/>
                <a:gd name="T2" fmla="*/ 31 w 105"/>
                <a:gd name="T3" fmla="*/ 105 h 105"/>
                <a:gd name="T4" fmla="*/ 0 w 105"/>
                <a:gd name="T5" fmla="*/ 74 h 105"/>
                <a:gd name="T6" fmla="*/ 73 w 105"/>
                <a:gd name="T7" fmla="*/ 0 h 105"/>
                <a:gd name="T8" fmla="*/ 105 w 105"/>
                <a:gd name="T9" fmla="*/ 33 h 105"/>
              </a:gdLst>
              <a:ahLst/>
              <a:cxnLst>
                <a:cxn ang="0">
                  <a:pos x="T0" y="T1"/>
                </a:cxn>
                <a:cxn ang="0">
                  <a:pos x="T2" y="T3"/>
                </a:cxn>
                <a:cxn ang="0">
                  <a:pos x="T4" y="T5"/>
                </a:cxn>
                <a:cxn ang="0">
                  <a:pos x="T6" y="T7"/>
                </a:cxn>
                <a:cxn ang="0">
                  <a:pos x="T8" y="T9"/>
                </a:cxn>
              </a:cxnLst>
              <a:rect l="0" t="0" r="r" b="b"/>
              <a:pathLst>
                <a:path w="105" h="105">
                  <a:moveTo>
                    <a:pt x="105" y="33"/>
                  </a:moveTo>
                  <a:lnTo>
                    <a:pt x="31" y="105"/>
                  </a:lnTo>
                  <a:lnTo>
                    <a:pt x="0" y="74"/>
                  </a:lnTo>
                  <a:lnTo>
                    <a:pt x="73" y="0"/>
                  </a:lnTo>
                  <a:lnTo>
                    <a:pt x="105" y="33"/>
                  </a:lnTo>
                  <a:close/>
                </a:path>
              </a:pathLst>
            </a:cu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1182">
              <a:extLst>
                <a:ext uri="{FF2B5EF4-FFF2-40B4-BE49-F238E27FC236}">
                  <a16:creationId xmlns:a16="http://schemas.microsoft.com/office/drawing/2014/main" id="{D045B3F5-9F6B-A045-6422-F092BBA96C89}"/>
                </a:ext>
              </a:extLst>
            </p:cNvPr>
            <p:cNvSpPr>
              <a:spLocks noChangeShapeType="1"/>
            </p:cNvSpPr>
            <p:nvPr/>
          </p:nvSpPr>
          <p:spPr bwMode="auto">
            <a:xfrm flipV="1">
              <a:off x="7767638" y="717551"/>
              <a:ext cx="71438" cy="71438"/>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1183">
              <a:extLst>
                <a:ext uri="{FF2B5EF4-FFF2-40B4-BE49-F238E27FC236}">
                  <a16:creationId xmlns:a16="http://schemas.microsoft.com/office/drawing/2014/main" id="{34CAFF98-4E29-EDAA-45F0-24EF2955BB82}"/>
                </a:ext>
              </a:extLst>
            </p:cNvPr>
            <p:cNvSpPr>
              <a:spLocks noChangeShapeType="1"/>
            </p:cNvSpPr>
            <p:nvPr/>
          </p:nvSpPr>
          <p:spPr bwMode="auto">
            <a:xfrm>
              <a:off x="7796213"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1184">
              <a:extLst>
                <a:ext uri="{FF2B5EF4-FFF2-40B4-BE49-F238E27FC236}">
                  <a16:creationId xmlns:a16="http://schemas.microsoft.com/office/drawing/2014/main" id="{6AAF8010-0D49-33FA-11A4-BE3F7579BEDF}"/>
                </a:ext>
              </a:extLst>
            </p:cNvPr>
            <p:cNvSpPr>
              <a:spLocks noChangeShapeType="1"/>
            </p:cNvSpPr>
            <p:nvPr/>
          </p:nvSpPr>
          <p:spPr bwMode="auto">
            <a:xfrm>
              <a:off x="7839076"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1185">
              <a:extLst>
                <a:ext uri="{FF2B5EF4-FFF2-40B4-BE49-F238E27FC236}">
                  <a16:creationId xmlns:a16="http://schemas.microsoft.com/office/drawing/2014/main" id="{14F17882-763E-436F-7C2D-69D656AB1296}"/>
                </a:ext>
              </a:extLst>
            </p:cNvPr>
            <p:cNvSpPr>
              <a:spLocks noChangeShapeType="1"/>
            </p:cNvSpPr>
            <p:nvPr/>
          </p:nvSpPr>
          <p:spPr bwMode="auto">
            <a:xfrm>
              <a:off x="7880351" y="819151"/>
              <a:ext cx="22225"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1186">
              <a:extLst>
                <a:ext uri="{FF2B5EF4-FFF2-40B4-BE49-F238E27FC236}">
                  <a16:creationId xmlns:a16="http://schemas.microsoft.com/office/drawing/2014/main" id="{E9EFB9FC-15ED-8B60-D8B0-A08C251D4F5B}"/>
                </a:ext>
              </a:extLst>
            </p:cNvPr>
            <p:cNvSpPr>
              <a:spLocks noChangeShapeType="1"/>
            </p:cNvSpPr>
            <p:nvPr/>
          </p:nvSpPr>
          <p:spPr bwMode="auto">
            <a:xfrm>
              <a:off x="7923213"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1187">
              <a:extLst>
                <a:ext uri="{FF2B5EF4-FFF2-40B4-BE49-F238E27FC236}">
                  <a16:creationId xmlns:a16="http://schemas.microsoft.com/office/drawing/2014/main" id="{839B7264-1D6F-233A-6827-FAE72EEF0182}"/>
                </a:ext>
              </a:extLst>
            </p:cNvPr>
            <p:cNvSpPr>
              <a:spLocks noChangeShapeType="1"/>
            </p:cNvSpPr>
            <p:nvPr/>
          </p:nvSpPr>
          <p:spPr bwMode="auto">
            <a:xfrm>
              <a:off x="7966076" y="819151"/>
              <a:ext cx="20638"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1188">
              <a:extLst>
                <a:ext uri="{FF2B5EF4-FFF2-40B4-BE49-F238E27FC236}">
                  <a16:creationId xmlns:a16="http://schemas.microsoft.com/office/drawing/2014/main" id="{2A1396B0-92C8-4571-BE90-8747F831377B}"/>
                </a:ext>
              </a:extLst>
            </p:cNvPr>
            <p:cNvSpPr>
              <a:spLocks noChangeShapeType="1"/>
            </p:cNvSpPr>
            <p:nvPr/>
          </p:nvSpPr>
          <p:spPr bwMode="auto">
            <a:xfrm>
              <a:off x="8007351" y="819151"/>
              <a:ext cx="22225" cy="0"/>
            </a:xfrm>
            <a:prstGeom prst="line">
              <a:avLst/>
            </a:prstGeom>
            <a:grp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457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6145-BEE7-4D40-1C4C-AF89CF132870}"/>
              </a:ext>
            </a:extLst>
          </p:cNvPr>
          <p:cNvSpPr>
            <a:spLocks noGrp="1"/>
          </p:cNvSpPr>
          <p:nvPr>
            <p:ph type="title"/>
          </p:nvPr>
        </p:nvSpPr>
        <p:spPr/>
        <p:txBody>
          <a:bodyPr/>
          <a:lstStyle/>
          <a:p>
            <a:r>
              <a:rPr lang="en-US"/>
              <a:t>Dietary recommendations in children and adolescents with obesity</a:t>
            </a:r>
            <a:endParaRPr lang="en-CA"/>
          </a:p>
        </p:txBody>
      </p:sp>
      <p:sp>
        <p:nvSpPr>
          <p:cNvPr id="3" name="Text Placeholder 2">
            <a:extLst>
              <a:ext uri="{FF2B5EF4-FFF2-40B4-BE49-F238E27FC236}">
                <a16:creationId xmlns:a16="http://schemas.microsoft.com/office/drawing/2014/main" id="{376D5DC2-735B-2349-9855-01580143B829}"/>
              </a:ext>
            </a:extLst>
          </p:cNvPr>
          <p:cNvSpPr>
            <a:spLocks noGrp="1"/>
          </p:cNvSpPr>
          <p:nvPr>
            <p:ph type="body" sz="quarter" idx="13"/>
          </p:nvPr>
        </p:nvSpPr>
        <p:spPr/>
        <p:txBody>
          <a:bodyPr/>
          <a:lstStyle/>
          <a:p>
            <a:r>
              <a:rPr lang="en-CA" sz="1000" i="0"/>
              <a:t>AAP, American Academy of Pediatrics; ENDO, Endocrine Society.</a:t>
            </a:r>
            <a:br>
              <a:rPr lang="en-CA" sz="1000" i="0"/>
            </a:br>
            <a:r>
              <a:rPr lang="en-CA" sz="1000" i="0"/>
              <a:t>1. </a:t>
            </a:r>
            <a:r>
              <a:rPr lang="it-IT" sz="1000" i="0"/>
              <a:t>Styne DM et al. J Clin Endocrinol Metab 2017;102:709–57; 2. Daniels SR et al. Pediatrics 2015;136:e275</a:t>
            </a:r>
            <a:r>
              <a:rPr lang="it-IT" sz="1000" i="0">
                <a:latin typeface="Calibri" panose="020F0502020204030204" pitchFamily="34" charset="0"/>
                <a:cs typeface="Calibri" panose="020F0502020204030204" pitchFamily="34" charset="0"/>
              </a:rPr>
              <a:t>–</a:t>
            </a:r>
            <a:r>
              <a:rPr lang="it-IT" sz="1000" i="0"/>
              <a:t>92.</a:t>
            </a:r>
          </a:p>
        </p:txBody>
      </p:sp>
      <p:sp>
        <p:nvSpPr>
          <p:cNvPr id="4" name="Rectangle 3">
            <a:extLst>
              <a:ext uri="{FF2B5EF4-FFF2-40B4-BE49-F238E27FC236}">
                <a16:creationId xmlns:a16="http://schemas.microsoft.com/office/drawing/2014/main" id="{03F44763-E433-01FF-4CE6-9805B9335CC3}"/>
              </a:ext>
            </a:extLst>
          </p:cNvPr>
          <p:cNvSpPr/>
          <p:nvPr/>
        </p:nvSpPr>
        <p:spPr>
          <a:xfrm>
            <a:off x="647701" y="4279685"/>
            <a:ext cx="10981635" cy="880589"/>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Eating family meals (AAP)</a:t>
            </a:r>
            <a:r>
              <a:rPr kumimoji="0" lang="en-US" sz="1700" b="0" i="0" u="none" strike="noStrike" kern="1200" cap="none" spc="0" normalizeH="0" baseline="30000" noProof="0">
                <a:ln>
                  <a:noFill/>
                </a:ln>
                <a:solidFill>
                  <a:schemeClr val="tx1"/>
                </a:solidFill>
                <a:effectLst/>
                <a:uLnTx/>
                <a:uFillTx/>
                <a:ea typeface="+mn-ea"/>
                <a:cs typeface="+mn-cs"/>
              </a:rPr>
              <a:t>2</a:t>
            </a:r>
            <a:endParaRPr kumimoji="0" lang="en-US" sz="1700" b="0" i="0" u="none" strike="noStrike" kern="1200" cap="none" spc="0" normalizeH="0" baseline="0" noProof="0">
              <a:ln>
                <a:noFill/>
              </a:ln>
              <a:solidFill>
                <a:schemeClr val="tx1"/>
              </a:solidFill>
              <a:effectLst/>
              <a:uLnTx/>
              <a:uFillTx/>
              <a:ea typeface="+mn-ea"/>
              <a:cs typeface="+mn-cs"/>
            </a:endParaRPr>
          </a:p>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Avoid watching television while eating (AAP)</a:t>
            </a:r>
            <a:r>
              <a:rPr kumimoji="0" lang="en-US" sz="1700" b="0" i="0" u="none" strike="noStrike" kern="1200" cap="none" spc="0" normalizeH="0" baseline="30000" noProof="0">
                <a:ln>
                  <a:noFill/>
                </a:ln>
                <a:solidFill>
                  <a:schemeClr val="tx1"/>
                </a:solidFill>
                <a:effectLst/>
                <a:uLnTx/>
                <a:uFillTx/>
                <a:ea typeface="+mn-ea"/>
                <a:cs typeface="+mn-cs"/>
              </a:rPr>
              <a:t>2</a:t>
            </a:r>
            <a:endParaRPr kumimoji="0" lang="en-US" sz="1700" b="0" i="0" u="none" strike="noStrike" kern="1200" cap="none" spc="0" normalizeH="0" baseline="0" noProof="0">
              <a:ln>
                <a:noFill/>
              </a:ln>
              <a:solidFill>
                <a:schemeClr val="tx1"/>
              </a:solidFill>
              <a:effectLst/>
              <a:uLnTx/>
              <a:uFillTx/>
              <a:ea typeface="+mn-ea"/>
              <a:cs typeface="+mn-cs"/>
            </a:endParaRPr>
          </a:p>
        </p:txBody>
      </p:sp>
      <p:sp>
        <p:nvSpPr>
          <p:cNvPr id="5" name="Rectangle 4">
            <a:extLst>
              <a:ext uri="{FF2B5EF4-FFF2-40B4-BE49-F238E27FC236}">
                <a16:creationId xmlns:a16="http://schemas.microsoft.com/office/drawing/2014/main" id="{E5F95DA6-2972-161F-0003-CDD5AD0F3F0B}"/>
              </a:ext>
            </a:extLst>
          </p:cNvPr>
          <p:cNvSpPr/>
          <p:nvPr/>
        </p:nvSpPr>
        <p:spPr>
          <a:xfrm>
            <a:off x="647701" y="3321398"/>
            <a:ext cx="10981635" cy="880589"/>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Increased intake of dietary fiber, fruits and vegetables; eating a healthy breakfast (ENDO)</a:t>
            </a:r>
            <a:r>
              <a:rPr kumimoji="0" lang="en-US" sz="1700" b="0" i="0" u="none" strike="noStrike" kern="1200" cap="none" spc="0" normalizeH="0" baseline="30000" noProof="0">
                <a:ln>
                  <a:noFill/>
                </a:ln>
                <a:solidFill>
                  <a:schemeClr val="tx1"/>
                </a:solidFill>
                <a:effectLst/>
                <a:uLnTx/>
                <a:uFillTx/>
                <a:ea typeface="+mn-ea"/>
                <a:cs typeface="+mn-cs"/>
              </a:rPr>
              <a:t>1</a:t>
            </a:r>
            <a:r>
              <a:rPr kumimoji="0" lang="en-US" sz="1700" b="0" i="0" u="none" strike="noStrike" kern="1200" cap="none" spc="0" normalizeH="0" baseline="0" noProof="0">
                <a:ln>
                  <a:noFill/>
                </a:ln>
                <a:solidFill>
                  <a:schemeClr val="tx1"/>
                </a:solidFill>
                <a:effectLst/>
                <a:uLnTx/>
                <a:uFillTx/>
                <a:ea typeface="+mn-ea"/>
                <a:cs typeface="+mn-cs"/>
              </a:rPr>
              <a:t> </a:t>
            </a:r>
          </a:p>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Promote diet rich in foods with low caloric density and poor in foods with high caloric density (AAP)</a:t>
            </a:r>
            <a:r>
              <a:rPr kumimoji="0" lang="en-US" sz="1700" b="0" i="0" u="none" strike="noStrike" kern="1200" cap="none" spc="0" normalizeH="0" baseline="30000" noProof="0">
                <a:ln>
                  <a:noFill/>
                </a:ln>
                <a:solidFill>
                  <a:schemeClr val="tx1"/>
                </a:solidFill>
                <a:effectLst/>
                <a:uLnTx/>
                <a:uFillTx/>
                <a:ea typeface="+mn-ea"/>
                <a:cs typeface="+mn-cs"/>
              </a:rPr>
              <a:t>2</a:t>
            </a:r>
            <a:endParaRPr kumimoji="0" lang="en-US" sz="1700" b="0" i="0" u="none" strike="noStrike" kern="1200" cap="none" spc="0" normalizeH="0" baseline="0" noProof="0">
              <a:ln>
                <a:noFill/>
              </a:ln>
              <a:solidFill>
                <a:schemeClr val="tx1"/>
              </a:solidFill>
              <a:effectLst/>
              <a:uLnTx/>
              <a:uFillTx/>
              <a:ea typeface="+mn-ea"/>
              <a:cs typeface="+mn-cs"/>
            </a:endParaRPr>
          </a:p>
        </p:txBody>
      </p:sp>
      <p:sp>
        <p:nvSpPr>
          <p:cNvPr id="6" name="Rectangle 5">
            <a:extLst>
              <a:ext uri="{FF2B5EF4-FFF2-40B4-BE49-F238E27FC236}">
                <a16:creationId xmlns:a16="http://schemas.microsoft.com/office/drawing/2014/main" id="{BA54027A-5A52-CC2B-9CE6-8864D2546C91}"/>
              </a:ext>
            </a:extLst>
          </p:cNvPr>
          <p:cNvSpPr/>
          <p:nvPr/>
        </p:nvSpPr>
        <p:spPr>
          <a:xfrm>
            <a:off x="647701" y="1944290"/>
            <a:ext cx="10981635" cy="1296988"/>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Decrease consumption of fast foods, added table sugar, high-fructose corn syrup, fruit juices,</a:t>
            </a:r>
            <a:br>
              <a:rPr kumimoji="0" lang="en-US" sz="1700" b="0" i="0" u="none" strike="noStrike" kern="1200" cap="none" spc="0" normalizeH="0" baseline="0" noProof="0">
                <a:ln>
                  <a:noFill/>
                </a:ln>
                <a:solidFill>
                  <a:schemeClr val="tx1"/>
                </a:solidFill>
                <a:effectLst/>
                <a:uLnTx/>
                <a:uFillTx/>
                <a:ea typeface="+mn-ea"/>
                <a:cs typeface="+mn-cs"/>
              </a:rPr>
            </a:br>
            <a:r>
              <a:rPr kumimoji="0" lang="en-US" sz="1700" b="0" i="0" u="none" strike="noStrike" kern="1200" cap="none" spc="0" normalizeH="0" baseline="0" noProof="0">
                <a:ln>
                  <a:noFill/>
                </a:ln>
                <a:solidFill>
                  <a:schemeClr val="tx1"/>
                </a:solidFill>
                <a:effectLst/>
                <a:uLnTx/>
                <a:uFillTx/>
                <a:ea typeface="+mn-ea"/>
                <a:cs typeface="+mn-cs"/>
              </a:rPr>
              <a:t>	high-fat, high-sodium and processed foods (ENDO)</a:t>
            </a:r>
            <a:r>
              <a:rPr kumimoji="0" lang="en-US" sz="1700" b="0" i="0" u="none" strike="noStrike" kern="1200" cap="none" spc="0" normalizeH="0" baseline="30000" noProof="0">
                <a:ln>
                  <a:noFill/>
                </a:ln>
                <a:solidFill>
                  <a:schemeClr val="tx1"/>
                </a:solidFill>
                <a:effectLst/>
                <a:uLnTx/>
                <a:uFillTx/>
                <a:ea typeface="+mn-ea"/>
                <a:cs typeface="+mn-cs"/>
              </a:rPr>
              <a:t>1</a:t>
            </a:r>
          </a:p>
          <a:p>
            <a:pPr marL="232817" marR="0" lvl="0" algn="l" defTabSz="1219139" rtl="0" eaLnBrk="1" fontAlgn="base" latinLnBrk="0" hangingPunct="1">
              <a:lnSpc>
                <a:spcPct val="100000"/>
              </a:lnSpc>
              <a:spcBef>
                <a:spcPct val="0"/>
              </a:spcBef>
              <a:spcAft>
                <a:spcPts val="300"/>
              </a:spcAft>
              <a:buClrTx/>
              <a:buSzTx/>
              <a:tabLst/>
              <a:defRPr/>
            </a:pPr>
            <a:r>
              <a:rPr kumimoji="0" lang="en-US" sz="1700" b="1" i="0" u="none" strike="noStrike" kern="1200" cap="none" spc="0" normalizeH="0" baseline="0" noProof="0">
                <a:ln>
                  <a:noFill/>
                </a:ln>
                <a:solidFill>
                  <a:schemeClr val="tx1"/>
                </a:solidFill>
                <a:effectLst/>
                <a:uLnTx/>
                <a:uFillTx/>
                <a:ea typeface="+mn-ea"/>
                <a:cs typeface="+mn-cs"/>
              </a:rPr>
              <a:t>	Remove all sweetened beverages from the diets of children. The ideal beverage </a:t>
            </a:r>
            <a:br>
              <a:rPr kumimoji="0" lang="en-US" sz="1700" b="1" i="0" u="none" strike="noStrike" kern="1200" cap="none" spc="0" normalizeH="0" baseline="0" noProof="0">
                <a:ln>
                  <a:noFill/>
                </a:ln>
                <a:solidFill>
                  <a:schemeClr val="tx1"/>
                </a:solidFill>
                <a:effectLst/>
                <a:uLnTx/>
                <a:uFillTx/>
                <a:ea typeface="+mn-ea"/>
                <a:cs typeface="+mn-cs"/>
              </a:rPr>
            </a:br>
            <a:r>
              <a:rPr kumimoji="0" lang="en-US" sz="1700" b="1" i="0" u="none" strike="noStrike" kern="1200" cap="none" spc="0" normalizeH="0" baseline="0" noProof="0">
                <a:ln>
                  <a:noFill/>
                </a:ln>
                <a:solidFill>
                  <a:schemeClr val="tx1"/>
                </a:solidFill>
                <a:effectLst/>
                <a:uLnTx/>
                <a:uFillTx/>
                <a:ea typeface="+mn-ea"/>
                <a:cs typeface="+mn-cs"/>
              </a:rPr>
              <a:t>	for children</a:t>
            </a:r>
            <a:r>
              <a:rPr lang="en-US" sz="1700" b="1">
                <a:solidFill>
                  <a:schemeClr val="tx1"/>
                </a:solidFill>
              </a:rPr>
              <a:t> </a:t>
            </a:r>
            <a:r>
              <a:rPr kumimoji="0" lang="en-US" sz="1700" b="1" i="0" u="none" strike="noStrike" kern="1200" cap="none" spc="0" normalizeH="0" baseline="0" noProof="0">
                <a:ln>
                  <a:noFill/>
                </a:ln>
                <a:solidFill>
                  <a:schemeClr val="tx1"/>
                </a:solidFill>
                <a:effectLst/>
                <a:uLnTx/>
                <a:uFillTx/>
                <a:ea typeface="+mn-ea"/>
                <a:cs typeface="+mn-cs"/>
              </a:rPr>
              <a:t>at all meals and during the day is water (AAP)</a:t>
            </a:r>
            <a:r>
              <a:rPr kumimoji="0" lang="en-US" sz="1700" b="1" i="0" u="none" strike="noStrike" kern="1200" cap="none" spc="0" normalizeH="0" baseline="30000" noProof="0">
                <a:ln>
                  <a:noFill/>
                </a:ln>
                <a:solidFill>
                  <a:schemeClr val="tx1"/>
                </a:solidFill>
                <a:effectLst/>
                <a:uLnTx/>
                <a:uFillTx/>
                <a:ea typeface="+mn-ea"/>
                <a:cs typeface="+mn-cs"/>
              </a:rPr>
              <a:t>2</a:t>
            </a:r>
          </a:p>
        </p:txBody>
      </p:sp>
      <p:sp>
        <p:nvSpPr>
          <p:cNvPr id="7" name="Rectangle 6">
            <a:extLst>
              <a:ext uri="{FF2B5EF4-FFF2-40B4-BE49-F238E27FC236}">
                <a16:creationId xmlns:a16="http://schemas.microsoft.com/office/drawing/2014/main" id="{A68A3298-5C5D-3181-88B0-113BB671E24A}"/>
              </a:ext>
            </a:extLst>
          </p:cNvPr>
          <p:cNvSpPr/>
          <p:nvPr/>
        </p:nvSpPr>
        <p:spPr>
          <a:xfrm>
            <a:off x="647701" y="5237973"/>
            <a:ext cx="10981635" cy="880589"/>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algn="l" defTabSz="1219139" rtl="0" eaLnBrk="1" fontAlgn="base" latinLnBrk="0" hangingPunct="1">
              <a:lnSpc>
                <a:spcPct val="100000"/>
              </a:lnSpc>
              <a:spcBef>
                <a:spcPct val="0"/>
              </a:spcBef>
              <a:spcAft>
                <a:spcPts val="300"/>
              </a:spcAft>
              <a:buClrTx/>
              <a:buSzTx/>
              <a:tabLst/>
              <a:defRPr/>
            </a:pPr>
            <a:r>
              <a:rPr kumimoji="0" lang="en-US" sz="1700" b="0" i="0" u="none" strike="noStrike" kern="1200" cap="none" spc="0" normalizeH="0" baseline="0" noProof="0">
                <a:ln>
                  <a:noFill/>
                </a:ln>
                <a:solidFill>
                  <a:schemeClr val="tx1"/>
                </a:solidFill>
                <a:effectLst/>
                <a:uLnTx/>
                <a:uFillTx/>
                <a:ea typeface="+mn-ea"/>
                <a:cs typeface="+mn-cs"/>
              </a:rPr>
              <a:t>	Portion control education, timely, regular meals, and avoiding constant ‘grazing’ during the day, 	recognizing eating cues in the child or adolescent’s environment; ensure availability of healthy </a:t>
            </a:r>
            <a:br>
              <a:rPr kumimoji="0" lang="en-US" sz="1700" b="0" i="0" u="none" strike="noStrike" kern="1200" cap="none" spc="0" normalizeH="0" baseline="0" noProof="0">
                <a:ln>
                  <a:noFill/>
                </a:ln>
                <a:solidFill>
                  <a:schemeClr val="tx1"/>
                </a:solidFill>
                <a:effectLst/>
                <a:uLnTx/>
                <a:uFillTx/>
                <a:ea typeface="+mn-ea"/>
                <a:cs typeface="+mn-cs"/>
              </a:rPr>
            </a:br>
            <a:r>
              <a:rPr kumimoji="0" lang="en-US" sz="1700" b="0" i="0" u="none" strike="noStrike" kern="1200" cap="none" spc="0" normalizeH="0" baseline="0" noProof="0">
                <a:ln>
                  <a:noFill/>
                </a:ln>
                <a:solidFill>
                  <a:schemeClr val="tx1"/>
                </a:solidFill>
                <a:effectLst/>
                <a:uLnTx/>
                <a:uFillTx/>
                <a:ea typeface="+mn-ea"/>
                <a:cs typeface="+mn-cs"/>
              </a:rPr>
              <a:t>	snacks (ENDO)</a:t>
            </a:r>
            <a:r>
              <a:rPr kumimoji="0" lang="en-US" sz="1700" b="0" i="0" u="none" strike="noStrike" kern="1200" cap="none" spc="0" normalizeH="0" baseline="30000" noProof="0">
                <a:ln>
                  <a:noFill/>
                </a:ln>
                <a:solidFill>
                  <a:schemeClr val="tx1"/>
                </a:solidFill>
                <a:effectLst/>
                <a:uLnTx/>
                <a:uFillTx/>
                <a:ea typeface="+mn-ea"/>
                <a:cs typeface="+mn-cs"/>
              </a:rPr>
              <a:t>1</a:t>
            </a:r>
            <a:endParaRPr kumimoji="0" lang="en-US" sz="1700" b="0" i="0" u="none" strike="noStrike" kern="1200" cap="none" spc="0" normalizeH="0" baseline="0" noProof="0">
              <a:ln>
                <a:noFill/>
              </a:ln>
              <a:solidFill>
                <a:schemeClr val="tx1"/>
              </a:solidFill>
              <a:effectLst/>
              <a:uLnTx/>
              <a:uFillTx/>
              <a:ea typeface="+mn-ea"/>
              <a:cs typeface="+mn-cs"/>
            </a:endParaRPr>
          </a:p>
        </p:txBody>
      </p:sp>
      <p:grpSp>
        <p:nvGrpSpPr>
          <p:cNvPr id="72" name="Group 71">
            <a:extLst>
              <a:ext uri="{FF2B5EF4-FFF2-40B4-BE49-F238E27FC236}">
                <a16:creationId xmlns:a16="http://schemas.microsoft.com/office/drawing/2014/main" id="{06EF3970-7258-7D43-E458-44B7B44DB6C0}"/>
              </a:ext>
            </a:extLst>
          </p:cNvPr>
          <p:cNvGrpSpPr/>
          <p:nvPr/>
        </p:nvGrpSpPr>
        <p:grpSpPr>
          <a:xfrm>
            <a:off x="875929" y="3347692"/>
            <a:ext cx="828000" cy="828000"/>
            <a:chOff x="422084" y="3421291"/>
            <a:chExt cx="828000" cy="828000"/>
          </a:xfrm>
        </p:grpSpPr>
        <p:sp>
          <p:nvSpPr>
            <p:cNvPr id="67" name="Oval 66">
              <a:extLst>
                <a:ext uri="{FF2B5EF4-FFF2-40B4-BE49-F238E27FC236}">
                  <a16:creationId xmlns:a16="http://schemas.microsoft.com/office/drawing/2014/main" id="{35C78D1A-6E06-8FDB-C012-550537EA67D0}"/>
                </a:ext>
              </a:extLst>
            </p:cNvPr>
            <p:cNvSpPr/>
            <p:nvPr/>
          </p:nvSpPr>
          <p:spPr>
            <a:xfrm>
              <a:off x="422084" y="3421291"/>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11">
              <a:extLst>
                <a:ext uri="{FF2B5EF4-FFF2-40B4-BE49-F238E27FC236}">
                  <a16:creationId xmlns:a16="http://schemas.microsoft.com/office/drawing/2014/main" id="{45490314-A1EA-676F-FC7D-750A01A33E5D}"/>
                </a:ext>
              </a:extLst>
            </p:cNvPr>
            <p:cNvSpPr>
              <a:spLocks/>
            </p:cNvSpPr>
            <p:nvPr/>
          </p:nvSpPr>
          <p:spPr bwMode="auto">
            <a:xfrm>
              <a:off x="652728" y="3603516"/>
              <a:ext cx="366713" cy="463550"/>
            </a:xfrm>
            <a:custGeom>
              <a:avLst/>
              <a:gdLst>
                <a:gd name="T0" fmla="*/ 395 w 441"/>
                <a:gd name="T1" fmla="*/ 192 h 554"/>
                <a:gd name="T2" fmla="*/ 338 w 441"/>
                <a:gd name="T3" fmla="*/ 159 h 554"/>
                <a:gd name="T4" fmla="*/ 273 w 441"/>
                <a:gd name="T5" fmla="*/ 156 h 554"/>
                <a:gd name="T6" fmla="*/ 239 w 441"/>
                <a:gd name="T7" fmla="*/ 158 h 554"/>
                <a:gd name="T8" fmla="*/ 226 w 441"/>
                <a:gd name="T9" fmla="*/ 159 h 554"/>
                <a:gd name="T10" fmla="*/ 225 w 441"/>
                <a:gd name="T11" fmla="*/ 159 h 554"/>
                <a:gd name="T12" fmla="*/ 224 w 441"/>
                <a:gd name="T13" fmla="*/ 159 h 554"/>
                <a:gd name="T14" fmla="*/ 223 w 441"/>
                <a:gd name="T15" fmla="*/ 159 h 554"/>
                <a:gd name="T16" fmla="*/ 222 w 441"/>
                <a:gd name="T17" fmla="*/ 145 h 554"/>
                <a:gd name="T18" fmla="*/ 365 w 441"/>
                <a:gd name="T19" fmla="*/ 0 h 554"/>
                <a:gd name="T20" fmla="*/ 259 w 441"/>
                <a:gd name="T21" fmla="*/ 31 h 554"/>
                <a:gd name="T22" fmla="*/ 218 w 441"/>
                <a:gd name="T23" fmla="*/ 134 h 554"/>
                <a:gd name="T24" fmla="*/ 213 w 441"/>
                <a:gd name="T25" fmla="*/ 122 h 554"/>
                <a:gd name="T26" fmla="*/ 175 w 441"/>
                <a:gd name="T27" fmla="*/ 77 h 554"/>
                <a:gd name="T28" fmla="*/ 152 w 441"/>
                <a:gd name="T29" fmla="*/ 81 h 554"/>
                <a:gd name="T30" fmla="*/ 160 w 441"/>
                <a:gd name="T31" fmla="*/ 96 h 554"/>
                <a:gd name="T32" fmla="*/ 166 w 441"/>
                <a:gd name="T33" fmla="*/ 100 h 554"/>
                <a:gd name="T34" fmla="*/ 209 w 441"/>
                <a:gd name="T35" fmla="*/ 159 h 554"/>
                <a:gd name="T36" fmla="*/ 208 w 441"/>
                <a:gd name="T37" fmla="*/ 158 h 554"/>
                <a:gd name="T38" fmla="*/ 193 w 441"/>
                <a:gd name="T39" fmla="*/ 158 h 554"/>
                <a:gd name="T40" fmla="*/ 174 w 441"/>
                <a:gd name="T41" fmla="*/ 157 h 554"/>
                <a:gd name="T42" fmla="*/ 128 w 441"/>
                <a:gd name="T43" fmla="*/ 155 h 554"/>
                <a:gd name="T44" fmla="*/ 35 w 441"/>
                <a:gd name="T45" fmla="*/ 205 h 554"/>
                <a:gd name="T46" fmla="*/ 4 w 441"/>
                <a:gd name="T47" fmla="*/ 287 h 554"/>
                <a:gd name="T48" fmla="*/ 23 w 441"/>
                <a:gd name="T49" fmla="*/ 417 h 554"/>
                <a:gd name="T50" fmla="*/ 96 w 441"/>
                <a:gd name="T51" fmla="*/ 525 h 554"/>
                <a:gd name="T52" fmla="*/ 149 w 441"/>
                <a:gd name="T53" fmla="*/ 548 h 554"/>
                <a:gd name="T54" fmla="*/ 168 w 441"/>
                <a:gd name="T55" fmla="*/ 546 h 554"/>
                <a:gd name="T56" fmla="*/ 200 w 441"/>
                <a:gd name="T57" fmla="*/ 541 h 554"/>
                <a:gd name="T58" fmla="*/ 213 w 441"/>
                <a:gd name="T59" fmla="*/ 554 h 554"/>
                <a:gd name="T60" fmla="*/ 215 w 441"/>
                <a:gd name="T61" fmla="*/ 549 h 554"/>
                <a:gd name="T62" fmla="*/ 219 w 441"/>
                <a:gd name="T63" fmla="*/ 554 h 554"/>
                <a:gd name="T64" fmla="*/ 222 w 441"/>
                <a:gd name="T65" fmla="*/ 549 h 554"/>
                <a:gd name="T66" fmla="*/ 225 w 441"/>
                <a:gd name="T67" fmla="*/ 554 h 554"/>
                <a:gd name="T68" fmla="*/ 229 w 441"/>
                <a:gd name="T69" fmla="*/ 548 h 554"/>
                <a:gd name="T70" fmla="*/ 232 w 441"/>
                <a:gd name="T71" fmla="*/ 553 h 554"/>
                <a:gd name="T72" fmla="*/ 243 w 441"/>
                <a:gd name="T73" fmla="*/ 541 h 554"/>
                <a:gd name="T74" fmla="*/ 269 w 441"/>
                <a:gd name="T75" fmla="*/ 546 h 554"/>
                <a:gd name="T76" fmla="*/ 290 w 441"/>
                <a:gd name="T77" fmla="*/ 548 h 554"/>
                <a:gd name="T78" fmla="*/ 350 w 441"/>
                <a:gd name="T79" fmla="*/ 520 h 554"/>
                <a:gd name="T80" fmla="*/ 437 w 441"/>
                <a:gd name="T81" fmla="*/ 327 h 554"/>
                <a:gd name="T82" fmla="*/ 395 w 441"/>
                <a:gd name="T83" fmla="*/ 19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1" h="554">
                  <a:moveTo>
                    <a:pt x="395" y="192"/>
                  </a:moveTo>
                  <a:cubicBezTo>
                    <a:pt x="378" y="172"/>
                    <a:pt x="358" y="161"/>
                    <a:pt x="338" y="159"/>
                  </a:cubicBezTo>
                  <a:cubicBezTo>
                    <a:pt x="316" y="156"/>
                    <a:pt x="295" y="156"/>
                    <a:pt x="273" y="156"/>
                  </a:cubicBezTo>
                  <a:cubicBezTo>
                    <a:pt x="261" y="156"/>
                    <a:pt x="250" y="157"/>
                    <a:pt x="239" y="158"/>
                  </a:cubicBezTo>
                  <a:cubicBezTo>
                    <a:pt x="234" y="158"/>
                    <a:pt x="230" y="159"/>
                    <a:pt x="226" y="159"/>
                  </a:cubicBezTo>
                  <a:cubicBezTo>
                    <a:pt x="225" y="159"/>
                    <a:pt x="225" y="159"/>
                    <a:pt x="225" y="159"/>
                  </a:cubicBezTo>
                  <a:cubicBezTo>
                    <a:pt x="224" y="159"/>
                    <a:pt x="224" y="159"/>
                    <a:pt x="224" y="159"/>
                  </a:cubicBezTo>
                  <a:cubicBezTo>
                    <a:pt x="224" y="159"/>
                    <a:pt x="224" y="159"/>
                    <a:pt x="223" y="159"/>
                  </a:cubicBezTo>
                  <a:cubicBezTo>
                    <a:pt x="223" y="154"/>
                    <a:pt x="222" y="149"/>
                    <a:pt x="222" y="145"/>
                  </a:cubicBezTo>
                  <a:cubicBezTo>
                    <a:pt x="244" y="120"/>
                    <a:pt x="366" y="177"/>
                    <a:pt x="365" y="0"/>
                  </a:cubicBezTo>
                  <a:cubicBezTo>
                    <a:pt x="326" y="0"/>
                    <a:pt x="291" y="7"/>
                    <a:pt x="259" y="31"/>
                  </a:cubicBezTo>
                  <a:cubicBezTo>
                    <a:pt x="215" y="64"/>
                    <a:pt x="239" y="132"/>
                    <a:pt x="218" y="134"/>
                  </a:cubicBezTo>
                  <a:cubicBezTo>
                    <a:pt x="216" y="128"/>
                    <a:pt x="214" y="125"/>
                    <a:pt x="213" y="122"/>
                  </a:cubicBezTo>
                  <a:cubicBezTo>
                    <a:pt x="204" y="104"/>
                    <a:pt x="191" y="89"/>
                    <a:pt x="175" y="77"/>
                  </a:cubicBezTo>
                  <a:cubicBezTo>
                    <a:pt x="166" y="72"/>
                    <a:pt x="156" y="73"/>
                    <a:pt x="152" y="81"/>
                  </a:cubicBezTo>
                  <a:cubicBezTo>
                    <a:pt x="150" y="84"/>
                    <a:pt x="151" y="91"/>
                    <a:pt x="160" y="96"/>
                  </a:cubicBezTo>
                  <a:cubicBezTo>
                    <a:pt x="162" y="97"/>
                    <a:pt x="164" y="99"/>
                    <a:pt x="166" y="100"/>
                  </a:cubicBezTo>
                  <a:cubicBezTo>
                    <a:pt x="188" y="112"/>
                    <a:pt x="201" y="134"/>
                    <a:pt x="209" y="159"/>
                  </a:cubicBezTo>
                  <a:cubicBezTo>
                    <a:pt x="209" y="158"/>
                    <a:pt x="208" y="158"/>
                    <a:pt x="208" y="158"/>
                  </a:cubicBezTo>
                  <a:cubicBezTo>
                    <a:pt x="202" y="158"/>
                    <a:pt x="198" y="158"/>
                    <a:pt x="193" y="158"/>
                  </a:cubicBezTo>
                  <a:cubicBezTo>
                    <a:pt x="187" y="157"/>
                    <a:pt x="180" y="157"/>
                    <a:pt x="174" y="157"/>
                  </a:cubicBezTo>
                  <a:cubicBezTo>
                    <a:pt x="159" y="156"/>
                    <a:pt x="143" y="155"/>
                    <a:pt x="128" y="155"/>
                  </a:cubicBezTo>
                  <a:cubicBezTo>
                    <a:pt x="89" y="156"/>
                    <a:pt x="57" y="173"/>
                    <a:pt x="35" y="205"/>
                  </a:cubicBezTo>
                  <a:cubicBezTo>
                    <a:pt x="17" y="231"/>
                    <a:pt x="6" y="259"/>
                    <a:pt x="4" y="287"/>
                  </a:cubicBezTo>
                  <a:cubicBezTo>
                    <a:pt x="0" y="333"/>
                    <a:pt x="7" y="377"/>
                    <a:pt x="23" y="417"/>
                  </a:cubicBezTo>
                  <a:cubicBezTo>
                    <a:pt x="38" y="455"/>
                    <a:pt x="63" y="492"/>
                    <a:pt x="96" y="525"/>
                  </a:cubicBezTo>
                  <a:cubicBezTo>
                    <a:pt x="111" y="541"/>
                    <a:pt x="129" y="548"/>
                    <a:pt x="149" y="548"/>
                  </a:cubicBezTo>
                  <a:cubicBezTo>
                    <a:pt x="155" y="548"/>
                    <a:pt x="162" y="548"/>
                    <a:pt x="168" y="546"/>
                  </a:cubicBezTo>
                  <a:cubicBezTo>
                    <a:pt x="179" y="544"/>
                    <a:pt x="190" y="542"/>
                    <a:pt x="200" y="541"/>
                  </a:cubicBezTo>
                  <a:cubicBezTo>
                    <a:pt x="213" y="554"/>
                    <a:pt x="213" y="554"/>
                    <a:pt x="213" y="554"/>
                  </a:cubicBezTo>
                  <a:cubicBezTo>
                    <a:pt x="215" y="549"/>
                    <a:pt x="215" y="549"/>
                    <a:pt x="215" y="549"/>
                  </a:cubicBezTo>
                  <a:cubicBezTo>
                    <a:pt x="219" y="554"/>
                    <a:pt x="219" y="554"/>
                    <a:pt x="219" y="554"/>
                  </a:cubicBezTo>
                  <a:cubicBezTo>
                    <a:pt x="222" y="549"/>
                    <a:pt x="222" y="549"/>
                    <a:pt x="222" y="549"/>
                  </a:cubicBezTo>
                  <a:cubicBezTo>
                    <a:pt x="225" y="554"/>
                    <a:pt x="225" y="554"/>
                    <a:pt x="225" y="554"/>
                  </a:cubicBezTo>
                  <a:cubicBezTo>
                    <a:pt x="229" y="548"/>
                    <a:pt x="229" y="548"/>
                    <a:pt x="229" y="548"/>
                  </a:cubicBezTo>
                  <a:cubicBezTo>
                    <a:pt x="232" y="553"/>
                    <a:pt x="232" y="553"/>
                    <a:pt x="232" y="553"/>
                  </a:cubicBezTo>
                  <a:cubicBezTo>
                    <a:pt x="243" y="541"/>
                    <a:pt x="243" y="541"/>
                    <a:pt x="243" y="541"/>
                  </a:cubicBezTo>
                  <a:cubicBezTo>
                    <a:pt x="252" y="542"/>
                    <a:pt x="260" y="543"/>
                    <a:pt x="269" y="546"/>
                  </a:cubicBezTo>
                  <a:cubicBezTo>
                    <a:pt x="276" y="547"/>
                    <a:pt x="283" y="548"/>
                    <a:pt x="290" y="548"/>
                  </a:cubicBezTo>
                  <a:cubicBezTo>
                    <a:pt x="312" y="548"/>
                    <a:pt x="332" y="539"/>
                    <a:pt x="350" y="520"/>
                  </a:cubicBezTo>
                  <a:cubicBezTo>
                    <a:pt x="403" y="465"/>
                    <a:pt x="432" y="400"/>
                    <a:pt x="437" y="327"/>
                  </a:cubicBezTo>
                  <a:cubicBezTo>
                    <a:pt x="441" y="274"/>
                    <a:pt x="427" y="228"/>
                    <a:pt x="395"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7069A44-852F-3A8E-9BCB-035485AFD028}"/>
              </a:ext>
            </a:extLst>
          </p:cNvPr>
          <p:cNvGrpSpPr/>
          <p:nvPr/>
        </p:nvGrpSpPr>
        <p:grpSpPr>
          <a:xfrm>
            <a:off x="875929" y="4305979"/>
            <a:ext cx="828000" cy="828000"/>
            <a:chOff x="-64885" y="2507138"/>
            <a:chExt cx="828000" cy="828000"/>
          </a:xfrm>
        </p:grpSpPr>
        <p:sp>
          <p:nvSpPr>
            <p:cNvPr id="69" name="Oval 68">
              <a:extLst>
                <a:ext uri="{FF2B5EF4-FFF2-40B4-BE49-F238E27FC236}">
                  <a16:creationId xmlns:a16="http://schemas.microsoft.com/office/drawing/2014/main" id="{AA897A46-9468-6D95-C7D6-C3CFDD05D49C}"/>
                </a:ext>
              </a:extLst>
            </p:cNvPr>
            <p:cNvSpPr/>
            <p:nvPr/>
          </p:nvSpPr>
          <p:spPr>
            <a:xfrm>
              <a:off x="-64885" y="2507138"/>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a:extLst>
                <a:ext uri="{FF2B5EF4-FFF2-40B4-BE49-F238E27FC236}">
                  <a16:creationId xmlns:a16="http://schemas.microsoft.com/office/drawing/2014/main" id="{CDCADC7E-D5EA-1788-1EA4-AFFA8CABE534}"/>
                </a:ext>
              </a:extLst>
            </p:cNvPr>
            <p:cNvGrpSpPr/>
            <p:nvPr/>
          </p:nvGrpSpPr>
          <p:grpSpPr>
            <a:xfrm>
              <a:off x="-5398" y="2580412"/>
              <a:ext cx="709027" cy="452852"/>
              <a:chOff x="4970206" y="2015806"/>
              <a:chExt cx="737268" cy="478518"/>
            </a:xfrm>
            <a:solidFill>
              <a:schemeClr val="accent1"/>
            </a:solidFill>
          </p:grpSpPr>
          <p:sp>
            <p:nvSpPr>
              <p:cNvPr id="45" name="Freeform 23">
                <a:extLst>
                  <a:ext uri="{FF2B5EF4-FFF2-40B4-BE49-F238E27FC236}">
                    <a16:creationId xmlns:a16="http://schemas.microsoft.com/office/drawing/2014/main" id="{9DF7646A-D91C-C1FB-0C32-7B1193A3B901}"/>
                  </a:ext>
                </a:extLst>
              </p:cNvPr>
              <p:cNvSpPr>
                <a:spLocks noEditPoints="1"/>
              </p:cNvSpPr>
              <p:nvPr/>
            </p:nvSpPr>
            <p:spPr bwMode="auto">
              <a:xfrm>
                <a:off x="5175190" y="2114601"/>
                <a:ext cx="325285" cy="236571"/>
              </a:xfrm>
              <a:custGeom>
                <a:avLst/>
                <a:gdLst>
                  <a:gd name="T0" fmla="*/ 346 w 433"/>
                  <a:gd name="T1" fmla="*/ 14 h 315"/>
                  <a:gd name="T2" fmla="*/ 313 w 433"/>
                  <a:gd name="T3" fmla="*/ 34 h 315"/>
                  <a:gd name="T4" fmla="*/ 62 w 433"/>
                  <a:gd name="T5" fmla="*/ 46 h 315"/>
                  <a:gd name="T6" fmla="*/ 28 w 433"/>
                  <a:gd name="T7" fmla="*/ 60 h 315"/>
                  <a:gd name="T8" fmla="*/ 28 w 433"/>
                  <a:gd name="T9" fmla="*/ 66 h 315"/>
                  <a:gd name="T10" fmla="*/ 62 w 433"/>
                  <a:gd name="T11" fmla="*/ 81 h 315"/>
                  <a:gd name="T12" fmla="*/ 275 w 433"/>
                  <a:gd name="T13" fmla="*/ 97 h 315"/>
                  <a:gd name="T14" fmla="*/ 372 w 433"/>
                  <a:gd name="T15" fmla="*/ 81 h 315"/>
                  <a:gd name="T16" fmla="*/ 410 w 433"/>
                  <a:gd name="T17" fmla="*/ 66 h 315"/>
                  <a:gd name="T18" fmla="*/ 395 w 433"/>
                  <a:gd name="T19" fmla="*/ 53 h 315"/>
                  <a:gd name="T20" fmla="*/ 404 w 433"/>
                  <a:gd name="T21" fmla="*/ 33 h 315"/>
                  <a:gd name="T22" fmla="*/ 432 w 433"/>
                  <a:gd name="T23" fmla="*/ 68 h 315"/>
                  <a:gd name="T24" fmla="*/ 342 w 433"/>
                  <a:gd name="T25" fmla="*/ 265 h 315"/>
                  <a:gd name="T26" fmla="*/ 127 w 433"/>
                  <a:gd name="T27" fmla="*/ 284 h 315"/>
                  <a:gd name="T28" fmla="*/ 3 w 433"/>
                  <a:gd name="T29" fmla="*/ 62 h 315"/>
                  <a:gd name="T30" fmla="*/ 24 w 433"/>
                  <a:gd name="T31" fmla="*/ 35 h 315"/>
                  <a:gd name="T32" fmla="*/ 133 w 433"/>
                  <a:gd name="T33" fmla="*/ 7 h 315"/>
                  <a:gd name="T34" fmla="*/ 341 w 433"/>
                  <a:gd name="T35" fmla="*/ 12 h 315"/>
                  <a:gd name="T36" fmla="*/ 346 w 433"/>
                  <a:gd name="T37" fmla="*/ 14 h 315"/>
                  <a:gd name="T38" fmla="*/ 43 w 433"/>
                  <a:gd name="T39" fmla="*/ 99 h 315"/>
                  <a:gd name="T40" fmla="*/ 37 w 433"/>
                  <a:gd name="T41" fmla="*/ 100 h 315"/>
                  <a:gd name="T42" fmla="*/ 33 w 433"/>
                  <a:gd name="T43" fmla="*/ 112 h 315"/>
                  <a:gd name="T44" fmla="*/ 45 w 433"/>
                  <a:gd name="T45" fmla="*/ 158 h 315"/>
                  <a:gd name="T46" fmla="*/ 107 w 433"/>
                  <a:gd name="T47" fmla="*/ 244 h 315"/>
                  <a:gd name="T48" fmla="*/ 119 w 433"/>
                  <a:gd name="T49" fmla="*/ 245 h 315"/>
                  <a:gd name="T50" fmla="*/ 117 w 433"/>
                  <a:gd name="T51" fmla="*/ 232 h 315"/>
                  <a:gd name="T52" fmla="*/ 107 w 433"/>
                  <a:gd name="T53" fmla="*/ 223 h 315"/>
                  <a:gd name="T54" fmla="*/ 49 w 433"/>
                  <a:gd name="T55" fmla="*/ 114 h 315"/>
                  <a:gd name="T56" fmla="*/ 43 w 433"/>
                  <a:gd name="T57" fmla="*/ 9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315">
                    <a:moveTo>
                      <a:pt x="346" y="14"/>
                    </a:moveTo>
                    <a:cubicBezTo>
                      <a:pt x="338" y="38"/>
                      <a:pt x="338" y="37"/>
                      <a:pt x="313" y="34"/>
                    </a:cubicBezTo>
                    <a:cubicBezTo>
                      <a:pt x="229" y="25"/>
                      <a:pt x="145" y="24"/>
                      <a:pt x="62" y="46"/>
                    </a:cubicBezTo>
                    <a:cubicBezTo>
                      <a:pt x="50" y="50"/>
                      <a:pt x="39" y="55"/>
                      <a:pt x="28" y="60"/>
                    </a:cubicBezTo>
                    <a:cubicBezTo>
                      <a:pt x="28" y="62"/>
                      <a:pt x="28" y="64"/>
                      <a:pt x="28" y="66"/>
                    </a:cubicBezTo>
                    <a:cubicBezTo>
                      <a:pt x="39" y="71"/>
                      <a:pt x="50" y="78"/>
                      <a:pt x="62" y="81"/>
                    </a:cubicBezTo>
                    <a:cubicBezTo>
                      <a:pt x="132" y="100"/>
                      <a:pt x="203" y="102"/>
                      <a:pt x="275" y="97"/>
                    </a:cubicBezTo>
                    <a:cubicBezTo>
                      <a:pt x="308" y="94"/>
                      <a:pt x="340" y="87"/>
                      <a:pt x="372" y="81"/>
                    </a:cubicBezTo>
                    <a:cubicBezTo>
                      <a:pt x="384" y="79"/>
                      <a:pt x="395" y="72"/>
                      <a:pt x="410" y="66"/>
                    </a:cubicBezTo>
                    <a:cubicBezTo>
                      <a:pt x="403" y="60"/>
                      <a:pt x="400" y="57"/>
                      <a:pt x="395" y="53"/>
                    </a:cubicBezTo>
                    <a:cubicBezTo>
                      <a:pt x="398" y="47"/>
                      <a:pt x="401" y="40"/>
                      <a:pt x="404" y="33"/>
                    </a:cubicBezTo>
                    <a:cubicBezTo>
                      <a:pt x="424" y="38"/>
                      <a:pt x="433" y="49"/>
                      <a:pt x="432" y="68"/>
                    </a:cubicBezTo>
                    <a:cubicBezTo>
                      <a:pt x="430" y="146"/>
                      <a:pt x="409" y="218"/>
                      <a:pt x="342" y="265"/>
                    </a:cubicBezTo>
                    <a:cubicBezTo>
                      <a:pt x="275" y="312"/>
                      <a:pt x="202" y="315"/>
                      <a:pt x="127" y="284"/>
                    </a:cubicBezTo>
                    <a:cubicBezTo>
                      <a:pt x="38" y="247"/>
                      <a:pt x="0" y="143"/>
                      <a:pt x="3" y="62"/>
                    </a:cubicBezTo>
                    <a:cubicBezTo>
                      <a:pt x="3" y="48"/>
                      <a:pt x="13" y="41"/>
                      <a:pt x="24" y="35"/>
                    </a:cubicBezTo>
                    <a:cubicBezTo>
                      <a:pt x="58" y="16"/>
                      <a:pt x="95" y="11"/>
                      <a:pt x="133" y="7"/>
                    </a:cubicBezTo>
                    <a:cubicBezTo>
                      <a:pt x="202" y="0"/>
                      <a:pt x="272" y="1"/>
                      <a:pt x="341" y="12"/>
                    </a:cubicBezTo>
                    <a:cubicBezTo>
                      <a:pt x="342" y="13"/>
                      <a:pt x="343" y="13"/>
                      <a:pt x="346" y="14"/>
                    </a:cubicBezTo>
                    <a:close/>
                    <a:moveTo>
                      <a:pt x="43" y="99"/>
                    </a:moveTo>
                    <a:cubicBezTo>
                      <a:pt x="41" y="99"/>
                      <a:pt x="39" y="99"/>
                      <a:pt x="37" y="100"/>
                    </a:cubicBezTo>
                    <a:cubicBezTo>
                      <a:pt x="35" y="104"/>
                      <a:pt x="32" y="108"/>
                      <a:pt x="33" y="112"/>
                    </a:cubicBezTo>
                    <a:cubicBezTo>
                      <a:pt x="37" y="128"/>
                      <a:pt x="41" y="143"/>
                      <a:pt x="45" y="158"/>
                    </a:cubicBezTo>
                    <a:cubicBezTo>
                      <a:pt x="55" y="194"/>
                      <a:pt x="78" y="221"/>
                      <a:pt x="107" y="244"/>
                    </a:cubicBezTo>
                    <a:cubicBezTo>
                      <a:pt x="109" y="246"/>
                      <a:pt x="115" y="245"/>
                      <a:pt x="119" y="245"/>
                    </a:cubicBezTo>
                    <a:cubicBezTo>
                      <a:pt x="118" y="241"/>
                      <a:pt x="119" y="235"/>
                      <a:pt x="117" y="232"/>
                    </a:cubicBezTo>
                    <a:cubicBezTo>
                      <a:pt x="115" y="228"/>
                      <a:pt x="110" y="226"/>
                      <a:pt x="107" y="223"/>
                    </a:cubicBezTo>
                    <a:cubicBezTo>
                      <a:pt x="75" y="194"/>
                      <a:pt x="57" y="157"/>
                      <a:pt x="49" y="114"/>
                    </a:cubicBezTo>
                    <a:cubicBezTo>
                      <a:pt x="48" y="109"/>
                      <a:pt x="45" y="104"/>
                      <a:pt x="43"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6">
                <a:extLst>
                  <a:ext uri="{FF2B5EF4-FFF2-40B4-BE49-F238E27FC236}">
                    <a16:creationId xmlns:a16="http://schemas.microsoft.com/office/drawing/2014/main" id="{9ED30942-98C8-2435-EF63-97AC639055C4}"/>
                  </a:ext>
                </a:extLst>
              </p:cNvPr>
              <p:cNvSpPr>
                <a:spLocks/>
              </p:cNvSpPr>
              <p:nvPr/>
            </p:nvSpPr>
            <p:spPr bwMode="auto">
              <a:xfrm>
                <a:off x="5394286" y="2269851"/>
                <a:ext cx="237915" cy="223801"/>
              </a:xfrm>
              <a:custGeom>
                <a:avLst/>
                <a:gdLst>
                  <a:gd name="T0" fmla="*/ 145 w 317"/>
                  <a:gd name="T1" fmla="*/ 262 h 298"/>
                  <a:gd name="T2" fmla="*/ 137 w 317"/>
                  <a:gd name="T3" fmla="*/ 250 h 298"/>
                  <a:gd name="T4" fmla="*/ 41 w 317"/>
                  <a:gd name="T5" fmla="*/ 250 h 298"/>
                  <a:gd name="T6" fmla="*/ 19 w 317"/>
                  <a:gd name="T7" fmla="*/ 234 h 298"/>
                  <a:gd name="T8" fmla="*/ 39 w 317"/>
                  <a:gd name="T9" fmla="*/ 214 h 298"/>
                  <a:gd name="T10" fmla="*/ 135 w 317"/>
                  <a:gd name="T11" fmla="*/ 214 h 298"/>
                  <a:gd name="T12" fmla="*/ 145 w 317"/>
                  <a:gd name="T13" fmla="*/ 200 h 298"/>
                  <a:gd name="T14" fmla="*/ 80 w 317"/>
                  <a:gd name="T15" fmla="*/ 200 h 298"/>
                  <a:gd name="T16" fmla="*/ 22 w 317"/>
                  <a:gd name="T17" fmla="*/ 200 h 298"/>
                  <a:gd name="T18" fmla="*/ 0 w 317"/>
                  <a:gd name="T19" fmla="*/ 182 h 298"/>
                  <a:gd name="T20" fmla="*/ 22 w 317"/>
                  <a:gd name="T21" fmla="*/ 163 h 298"/>
                  <a:gd name="T22" fmla="*/ 135 w 317"/>
                  <a:gd name="T23" fmla="*/ 163 h 298"/>
                  <a:gd name="T24" fmla="*/ 145 w 317"/>
                  <a:gd name="T25" fmla="*/ 151 h 298"/>
                  <a:gd name="T26" fmla="*/ 58 w 317"/>
                  <a:gd name="T27" fmla="*/ 151 h 298"/>
                  <a:gd name="T28" fmla="*/ 29 w 317"/>
                  <a:gd name="T29" fmla="*/ 150 h 298"/>
                  <a:gd name="T30" fmla="*/ 9 w 317"/>
                  <a:gd name="T31" fmla="*/ 131 h 298"/>
                  <a:gd name="T32" fmla="*/ 30 w 317"/>
                  <a:gd name="T33" fmla="*/ 114 h 298"/>
                  <a:gd name="T34" fmla="*/ 197 w 317"/>
                  <a:gd name="T35" fmla="*/ 114 h 298"/>
                  <a:gd name="T36" fmla="*/ 218 w 317"/>
                  <a:gd name="T37" fmla="*/ 114 h 298"/>
                  <a:gd name="T38" fmla="*/ 176 w 317"/>
                  <a:gd name="T39" fmla="*/ 75 h 298"/>
                  <a:gd name="T40" fmla="*/ 145 w 317"/>
                  <a:gd name="T41" fmla="*/ 47 h 298"/>
                  <a:gd name="T42" fmla="*/ 140 w 317"/>
                  <a:gd name="T43" fmla="*/ 14 h 298"/>
                  <a:gd name="T44" fmla="*/ 174 w 317"/>
                  <a:gd name="T45" fmla="*/ 8 h 298"/>
                  <a:gd name="T46" fmla="*/ 199 w 317"/>
                  <a:gd name="T47" fmla="*/ 29 h 298"/>
                  <a:gd name="T48" fmla="*/ 306 w 317"/>
                  <a:gd name="T49" fmla="*/ 121 h 298"/>
                  <a:gd name="T50" fmla="*/ 317 w 317"/>
                  <a:gd name="T51" fmla="*/ 145 h 298"/>
                  <a:gd name="T52" fmla="*/ 316 w 317"/>
                  <a:gd name="T53" fmla="*/ 275 h 298"/>
                  <a:gd name="T54" fmla="*/ 293 w 317"/>
                  <a:gd name="T55" fmla="*/ 298 h 298"/>
                  <a:gd name="T56" fmla="*/ 93 w 317"/>
                  <a:gd name="T57" fmla="*/ 298 h 298"/>
                  <a:gd name="T58" fmla="*/ 70 w 317"/>
                  <a:gd name="T59" fmla="*/ 280 h 298"/>
                  <a:gd name="T60" fmla="*/ 94 w 317"/>
                  <a:gd name="T61" fmla="*/ 262 h 298"/>
                  <a:gd name="T62" fmla="*/ 145 w 317"/>
                  <a:gd name="T63" fmla="*/ 2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7" h="298">
                    <a:moveTo>
                      <a:pt x="145" y="262"/>
                    </a:moveTo>
                    <a:cubicBezTo>
                      <a:pt x="149" y="253"/>
                      <a:pt x="146" y="250"/>
                      <a:pt x="137" y="250"/>
                    </a:cubicBezTo>
                    <a:cubicBezTo>
                      <a:pt x="105" y="250"/>
                      <a:pt x="73" y="250"/>
                      <a:pt x="41" y="250"/>
                    </a:cubicBezTo>
                    <a:cubicBezTo>
                      <a:pt x="30" y="250"/>
                      <a:pt x="21" y="247"/>
                      <a:pt x="19" y="234"/>
                    </a:cubicBezTo>
                    <a:cubicBezTo>
                      <a:pt x="17" y="222"/>
                      <a:pt x="25" y="214"/>
                      <a:pt x="39" y="214"/>
                    </a:cubicBezTo>
                    <a:cubicBezTo>
                      <a:pt x="71" y="214"/>
                      <a:pt x="103" y="214"/>
                      <a:pt x="135" y="214"/>
                    </a:cubicBezTo>
                    <a:cubicBezTo>
                      <a:pt x="145" y="214"/>
                      <a:pt x="149" y="212"/>
                      <a:pt x="145" y="200"/>
                    </a:cubicBezTo>
                    <a:cubicBezTo>
                      <a:pt x="124" y="200"/>
                      <a:pt x="102" y="200"/>
                      <a:pt x="80" y="200"/>
                    </a:cubicBezTo>
                    <a:cubicBezTo>
                      <a:pt x="61" y="200"/>
                      <a:pt x="42" y="200"/>
                      <a:pt x="22" y="200"/>
                    </a:cubicBezTo>
                    <a:cubicBezTo>
                      <a:pt x="7" y="200"/>
                      <a:pt x="0" y="194"/>
                      <a:pt x="0" y="182"/>
                    </a:cubicBezTo>
                    <a:cubicBezTo>
                      <a:pt x="0" y="170"/>
                      <a:pt x="7" y="163"/>
                      <a:pt x="22" y="163"/>
                    </a:cubicBezTo>
                    <a:cubicBezTo>
                      <a:pt x="60" y="163"/>
                      <a:pt x="97" y="163"/>
                      <a:pt x="135" y="163"/>
                    </a:cubicBezTo>
                    <a:cubicBezTo>
                      <a:pt x="143" y="163"/>
                      <a:pt x="149" y="163"/>
                      <a:pt x="145" y="151"/>
                    </a:cubicBezTo>
                    <a:cubicBezTo>
                      <a:pt x="117" y="151"/>
                      <a:pt x="87" y="151"/>
                      <a:pt x="58" y="151"/>
                    </a:cubicBezTo>
                    <a:cubicBezTo>
                      <a:pt x="49" y="151"/>
                      <a:pt x="39" y="151"/>
                      <a:pt x="29" y="150"/>
                    </a:cubicBezTo>
                    <a:cubicBezTo>
                      <a:pt x="16" y="150"/>
                      <a:pt x="8" y="143"/>
                      <a:pt x="9" y="131"/>
                    </a:cubicBezTo>
                    <a:cubicBezTo>
                      <a:pt x="11" y="120"/>
                      <a:pt x="17" y="114"/>
                      <a:pt x="30" y="114"/>
                    </a:cubicBezTo>
                    <a:cubicBezTo>
                      <a:pt x="85" y="114"/>
                      <a:pt x="141" y="114"/>
                      <a:pt x="197" y="114"/>
                    </a:cubicBezTo>
                    <a:cubicBezTo>
                      <a:pt x="202" y="114"/>
                      <a:pt x="208" y="114"/>
                      <a:pt x="218" y="114"/>
                    </a:cubicBezTo>
                    <a:cubicBezTo>
                      <a:pt x="202" y="99"/>
                      <a:pt x="189" y="87"/>
                      <a:pt x="176" y="75"/>
                    </a:cubicBezTo>
                    <a:cubicBezTo>
                      <a:pt x="166" y="65"/>
                      <a:pt x="155" y="56"/>
                      <a:pt x="145" y="47"/>
                    </a:cubicBezTo>
                    <a:cubicBezTo>
                      <a:pt x="134" y="37"/>
                      <a:pt x="132" y="24"/>
                      <a:pt x="140" y="14"/>
                    </a:cubicBezTo>
                    <a:cubicBezTo>
                      <a:pt x="147" y="3"/>
                      <a:pt x="163" y="0"/>
                      <a:pt x="174" y="8"/>
                    </a:cubicBezTo>
                    <a:cubicBezTo>
                      <a:pt x="183" y="14"/>
                      <a:pt x="191" y="22"/>
                      <a:pt x="199" y="29"/>
                    </a:cubicBezTo>
                    <a:cubicBezTo>
                      <a:pt x="234" y="59"/>
                      <a:pt x="270" y="90"/>
                      <a:pt x="306" y="121"/>
                    </a:cubicBezTo>
                    <a:cubicBezTo>
                      <a:pt x="314" y="127"/>
                      <a:pt x="317" y="135"/>
                      <a:pt x="317" y="145"/>
                    </a:cubicBezTo>
                    <a:cubicBezTo>
                      <a:pt x="316" y="189"/>
                      <a:pt x="316" y="232"/>
                      <a:pt x="316" y="275"/>
                    </a:cubicBezTo>
                    <a:cubicBezTo>
                      <a:pt x="316" y="293"/>
                      <a:pt x="311" y="298"/>
                      <a:pt x="293" y="298"/>
                    </a:cubicBezTo>
                    <a:cubicBezTo>
                      <a:pt x="227" y="298"/>
                      <a:pt x="160" y="298"/>
                      <a:pt x="93" y="298"/>
                    </a:cubicBezTo>
                    <a:cubicBezTo>
                      <a:pt x="78" y="298"/>
                      <a:pt x="70" y="292"/>
                      <a:pt x="70" y="280"/>
                    </a:cubicBezTo>
                    <a:cubicBezTo>
                      <a:pt x="70" y="268"/>
                      <a:pt x="78" y="262"/>
                      <a:pt x="94" y="262"/>
                    </a:cubicBezTo>
                    <a:cubicBezTo>
                      <a:pt x="111" y="262"/>
                      <a:pt x="128" y="262"/>
                      <a:pt x="145"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
                <a:extLst>
                  <a:ext uri="{FF2B5EF4-FFF2-40B4-BE49-F238E27FC236}">
                    <a16:creationId xmlns:a16="http://schemas.microsoft.com/office/drawing/2014/main" id="{BD233EFB-FF56-8F6E-D131-D04342BBA66D}"/>
                  </a:ext>
                </a:extLst>
              </p:cNvPr>
              <p:cNvSpPr>
                <a:spLocks/>
              </p:cNvSpPr>
              <p:nvPr/>
            </p:nvSpPr>
            <p:spPr bwMode="auto">
              <a:xfrm>
                <a:off x="5046151" y="2270523"/>
                <a:ext cx="240603" cy="223129"/>
              </a:xfrm>
              <a:custGeom>
                <a:avLst/>
                <a:gdLst>
                  <a:gd name="T0" fmla="*/ 168 w 320"/>
                  <a:gd name="T1" fmla="*/ 254 h 297"/>
                  <a:gd name="T2" fmla="*/ 180 w 320"/>
                  <a:gd name="T3" fmla="*/ 261 h 297"/>
                  <a:gd name="T4" fmla="*/ 226 w 320"/>
                  <a:gd name="T5" fmla="*/ 261 h 297"/>
                  <a:gd name="T6" fmla="*/ 246 w 320"/>
                  <a:gd name="T7" fmla="*/ 278 h 297"/>
                  <a:gd name="T8" fmla="*/ 226 w 320"/>
                  <a:gd name="T9" fmla="*/ 297 h 297"/>
                  <a:gd name="T10" fmla="*/ 21 w 320"/>
                  <a:gd name="T11" fmla="*/ 297 h 297"/>
                  <a:gd name="T12" fmla="*/ 0 w 320"/>
                  <a:gd name="T13" fmla="*/ 276 h 297"/>
                  <a:gd name="T14" fmla="*/ 1 w 320"/>
                  <a:gd name="T15" fmla="*/ 138 h 297"/>
                  <a:gd name="T16" fmla="*/ 8 w 320"/>
                  <a:gd name="T17" fmla="*/ 122 h 297"/>
                  <a:gd name="T18" fmla="*/ 141 w 320"/>
                  <a:gd name="T19" fmla="*/ 10 h 297"/>
                  <a:gd name="T20" fmla="*/ 175 w 320"/>
                  <a:gd name="T21" fmla="*/ 10 h 297"/>
                  <a:gd name="T22" fmla="*/ 171 w 320"/>
                  <a:gd name="T23" fmla="*/ 45 h 297"/>
                  <a:gd name="T24" fmla="*/ 117 w 320"/>
                  <a:gd name="T25" fmla="*/ 94 h 297"/>
                  <a:gd name="T26" fmla="*/ 97 w 320"/>
                  <a:gd name="T27" fmla="*/ 106 h 297"/>
                  <a:gd name="T28" fmla="*/ 102 w 320"/>
                  <a:gd name="T29" fmla="*/ 114 h 297"/>
                  <a:gd name="T30" fmla="*/ 139 w 320"/>
                  <a:gd name="T31" fmla="*/ 114 h 297"/>
                  <a:gd name="T32" fmla="*/ 287 w 320"/>
                  <a:gd name="T33" fmla="*/ 113 h 297"/>
                  <a:gd name="T34" fmla="*/ 307 w 320"/>
                  <a:gd name="T35" fmla="*/ 131 h 297"/>
                  <a:gd name="T36" fmla="*/ 287 w 320"/>
                  <a:gd name="T37" fmla="*/ 149 h 297"/>
                  <a:gd name="T38" fmla="*/ 195 w 320"/>
                  <a:gd name="T39" fmla="*/ 149 h 297"/>
                  <a:gd name="T40" fmla="*/ 171 w 320"/>
                  <a:gd name="T41" fmla="*/ 149 h 297"/>
                  <a:gd name="T42" fmla="*/ 181 w 320"/>
                  <a:gd name="T43" fmla="*/ 162 h 297"/>
                  <a:gd name="T44" fmla="*/ 295 w 320"/>
                  <a:gd name="T45" fmla="*/ 162 h 297"/>
                  <a:gd name="T46" fmla="*/ 316 w 320"/>
                  <a:gd name="T47" fmla="*/ 175 h 297"/>
                  <a:gd name="T48" fmla="*/ 296 w 320"/>
                  <a:gd name="T49" fmla="*/ 199 h 297"/>
                  <a:gd name="T50" fmla="*/ 189 w 320"/>
                  <a:gd name="T51" fmla="*/ 199 h 297"/>
                  <a:gd name="T52" fmla="*/ 172 w 320"/>
                  <a:gd name="T53" fmla="*/ 199 h 297"/>
                  <a:gd name="T54" fmla="*/ 181 w 320"/>
                  <a:gd name="T55" fmla="*/ 213 h 297"/>
                  <a:gd name="T56" fmla="*/ 276 w 320"/>
                  <a:gd name="T57" fmla="*/ 213 h 297"/>
                  <a:gd name="T58" fmla="*/ 298 w 320"/>
                  <a:gd name="T59" fmla="*/ 230 h 297"/>
                  <a:gd name="T60" fmla="*/ 276 w 320"/>
                  <a:gd name="T61" fmla="*/ 249 h 297"/>
                  <a:gd name="T62" fmla="*/ 172 w 320"/>
                  <a:gd name="T63" fmla="*/ 249 h 297"/>
                  <a:gd name="T64" fmla="*/ 168 w 320"/>
                  <a:gd name="T65" fmla="*/ 25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297">
                    <a:moveTo>
                      <a:pt x="168" y="254"/>
                    </a:moveTo>
                    <a:cubicBezTo>
                      <a:pt x="172" y="256"/>
                      <a:pt x="176" y="261"/>
                      <a:pt x="180" y="261"/>
                    </a:cubicBezTo>
                    <a:cubicBezTo>
                      <a:pt x="195" y="262"/>
                      <a:pt x="210" y="262"/>
                      <a:pt x="226" y="261"/>
                    </a:cubicBezTo>
                    <a:cubicBezTo>
                      <a:pt x="238" y="261"/>
                      <a:pt x="245" y="267"/>
                      <a:pt x="246" y="278"/>
                    </a:cubicBezTo>
                    <a:cubicBezTo>
                      <a:pt x="247" y="289"/>
                      <a:pt x="239" y="297"/>
                      <a:pt x="226" y="297"/>
                    </a:cubicBezTo>
                    <a:cubicBezTo>
                      <a:pt x="157" y="297"/>
                      <a:pt x="89" y="297"/>
                      <a:pt x="21" y="297"/>
                    </a:cubicBezTo>
                    <a:cubicBezTo>
                      <a:pt x="6" y="297"/>
                      <a:pt x="0" y="291"/>
                      <a:pt x="0" y="276"/>
                    </a:cubicBezTo>
                    <a:cubicBezTo>
                      <a:pt x="0" y="230"/>
                      <a:pt x="0" y="184"/>
                      <a:pt x="1" y="138"/>
                    </a:cubicBezTo>
                    <a:cubicBezTo>
                      <a:pt x="1" y="132"/>
                      <a:pt x="4" y="126"/>
                      <a:pt x="8" y="122"/>
                    </a:cubicBezTo>
                    <a:cubicBezTo>
                      <a:pt x="52" y="84"/>
                      <a:pt x="96" y="47"/>
                      <a:pt x="141" y="10"/>
                    </a:cubicBezTo>
                    <a:cubicBezTo>
                      <a:pt x="152" y="0"/>
                      <a:pt x="167" y="1"/>
                      <a:pt x="175" y="10"/>
                    </a:cubicBezTo>
                    <a:cubicBezTo>
                      <a:pt x="183" y="19"/>
                      <a:pt x="182" y="35"/>
                      <a:pt x="171" y="45"/>
                    </a:cubicBezTo>
                    <a:cubicBezTo>
                      <a:pt x="153" y="62"/>
                      <a:pt x="135" y="78"/>
                      <a:pt x="117" y="94"/>
                    </a:cubicBezTo>
                    <a:cubicBezTo>
                      <a:pt x="111" y="99"/>
                      <a:pt x="104" y="102"/>
                      <a:pt x="97" y="106"/>
                    </a:cubicBezTo>
                    <a:cubicBezTo>
                      <a:pt x="99" y="109"/>
                      <a:pt x="101" y="111"/>
                      <a:pt x="102" y="114"/>
                    </a:cubicBezTo>
                    <a:cubicBezTo>
                      <a:pt x="114" y="114"/>
                      <a:pt x="127" y="114"/>
                      <a:pt x="139" y="114"/>
                    </a:cubicBezTo>
                    <a:cubicBezTo>
                      <a:pt x="188" y="114"/>
                      <a:pt x="238" y="114"/>
                      <a:pt x="287" y="113"/>
                    </a:cubicBezTo>
                    <a:cubicBezTo>
                      <a:pt x="299" y="113"/>
                      <a:pt x="306" y="119"/>
                      <a:pt x="307" y="131"/>
                    </a:cubicBezTo>
                    <a:cubicBezTo>
                      <a:pt x="307" y="143"/>
                      <a:pt x="299" y="149"/>
                      <a:pt x="287" y="149"/>
                    </a:cubicBezTo>
                    <a:cubicBezTo>
                      <a:pt x="257" y="149"/>
                      <a:pt x="226" y="149"/>
                      <a:pt x="195" y="149"/>
                    </a:cubicBezTo>
                    <a:cubicBezTo>
                      <a:pt x="187" y="149"/>
                      <a:pt x="179" y="149"/>
                      <a:pt x="171" y="149"/>
                    </a:cubicBezTo>
                    <a:cubicBezTo>
                      <a:pt x="166" y="160"/>
                      <a:pt x="172" y="162"/>
                      <a:pt x="181" y="162"/>
                    </a:cubicBezTo>
                    <a:cubicBezTo>
                      <a:pt x="219" y="162"/>
                      <a:pt x="257" y="162"/>
                      <a:pt x="295" y="162"/>
                    </a:cubicBezTo>
                    <a:cubicBezTo>
                      <a:pt x="305" y="162"/>
                      <a:pt x="313" y="165"/>
                      <a:pt x="316" y="175"/>
                    </a:cubicBezTo>
                    <a:cubicBezTo>
                      <a:pt x="320" y="188"/>
                      <a:pt x="311" y="199"/>
                      <a:pt x="296" y="199"/>
                    </a:cubicBezTo>
                    <a:cubicBezTo>
                      <a:pt x="260" y="199"/>
                      <a:pt x="225" y="199"/>
                      <a:pt x="189" y="199"/>
                    </a:cubicBezTo>
                    <a:cubicBezTo>
                      <a:pt x="183" y="199"/>
                      <a:pt x="178" y="199"/>
                      <a:pt x="172" y="199"/>
                    </a:cubicBezTo>
                    <a:cubicBezTo>
                      <a:pt x="167" y="210"/>
                      <a:pt x="171" y="213"/>
                      <a:pt x="181" y="213"/>
                    </a:cubicBezTo>
                    <a:cubicBezTo>
                      <a:pt x="213" y="212"/>
                      <a:pt x="244" y="213"/>
                      <a:pt x="276" y="213"/>
                    </a:cubicBezTo>
                    <a:cubicBezTo>
                      <a:pt x="289" y="212"/>
                      <a:pt x="296" y="218"/>
                      <a:pt x="298" y="230"/>
                    </a:cubicBezTo>
                    <a:cubicBezTo>
                      <a:pt x="299" y="241"/>
                      <a:pt x="290" y="249"/>
                      <a:pt x="276" y="249"/>
                    </a:cubicBezTo>
                    <a:cubicBezTo>
                      <a:pt x="241" y="249"/>
                      <a:pt x="207" y="249"/>
                      <a:pt x="172" y="249"/>
                    </a:cubicBezTo>
                    <a:cubicBezTo>
                      <a:pt x="171" y="251"/>
                      <a:pt x="170" y="252"/>
                      <a:pt x="168"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C13C8424-F658-BF48-E40C-16ABE71360D4}"/>
                  </a:ext>
                </a:extLst>
              </p:cNvPr>
              <p:cNvSpPr>
                <a:spLocks/>
              </p:cNvSpPr>
              <p:nvPr/>
            </p:nvSpPr>
            <p:spPr bwMode="auto">
              <a:xfrm>
                <a:off x="5649003" y="2368646"/>
                <a:ext cx="58471" cy="124334"/>
              </a:xfrm>
              <a:custGeom>
                <a:avLst/>
                <a:gdLst>
                  <a:gd name="T0" fmla="*/ 0 w 78"/>
                  <a:gd name="T1" fmla="*/ 0 h 166"/>
                  <a:gd name="T2" fmla="*/ 78 w 78"/>
                  <a:gd name="T3" fmla="*/ 0 h 166"/>
                  <a:gd name="T4" fmla="*/ 78 w 78"/>
                  <a:gd name="T5" fmla="*/ 166 h 166"/>
                  <a:gd name="T6" fmla="*/ 0 w 78"/>
                  <a:gd name="T7" fmla="*/ 166 h 166"/>
                  <a:gd name="T8" fmla="*/ 0 w 78"/>
                  <a:gd name="T9" fmla="*/ 0 h 166"/>
                </a:gdLst>
                <a:ahLst/>
                <a:cxnLst>
                  <a:cxn ang="0">
                    <a:pos x="T0" y="T1"/>
                  </a:cxn>
                  <a:cxn ang="0">
                    <a:pos x="T2" y="T3"/>
                  </a:cxn>
                  <a:cxn ang="0">
                    <a:pos x="T4" y="T5"/>
                  </a:cxn>
                  <a:cxn ang="0">
                    <a:pos x="T6" y="T7"/>
                  </a:cxn>
                  <a:cxn ang="0">
                    <a:pos x="T8" y="T9"/>
                  </a:cxn>
                </a:cxnLst>
                <a:rect l="0" t="0" r="r" b="b"/>
                <a:pathLst>
                  <a:path w="78" h="166">
                    <a:moveTo>
                      <a:pt x="0" y="0"/>
                    </a:moveTo>
                    <a:cubicBezTo>
                      <a:pt x="27" y="0"/>
                      <a:pt x="52" y="0"/>
                      <a:pt x="78" y="0"/>
                    </a:cubicBezTo>
                    <a:cubicBezTo>
                      <a:pt x="78" y="55"/>
                      <a:pt x="78" y="110"/>
                      <a:pt x="78" y="166"/>
                    </a:cubicBezTo>
                    <a:cubicBezTo>
                      <a:pt x="52" y="166"/>
                      <a:pt x="27" y="166"/>
                      <a:pt x="0" y="166"/>
                    </a:cubicBezTo>
                    <a:cubicBezTo>
                      <a:pt x="0" y="111"/>
                      <a:pt x="0" y="5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A3159EB8-4B46-0581-7C5B-D5B27A56B394}"/>
                  </a:ext>
                </a:extLst>
              </p:cNvPr>
              <p:cNvSpPr>
                <a:spLocks/>
              </p:cNvSpPr>
              <p:nvPr/>
            </p:nvSpPr>
            <p:spPr bwMode="auto">
              <a:xfrm>
                <a:off x="4970206" y="2368646"/>
                <a:ext cx="59815" cy="125678"/>
              </a:xfrm>
              <a:custGeom>
                <a:avLst/>
                <a:gdLst>
                  <a:gd name="T0" fmla="*/ 0 w 80"/>
                  <a:gd name="T1" fmla="*/ 0 h 168"/>
                  <a:gd name="T2" fmla="*/ 78 w 80"/>
                  <a:gd name="T3" fmla="*/ 0 h 168"/>
                  <a:gd name="T4" fmla="*/ 79 w 80"/>
                  <a:gd name="T5" fmla="*/ 12 h 168"/>
                  <a:gd name="T6" fmla="*/ 79 w 80"/>
                  <a:gd name="T7" fmla="*/ 156 h 168"/>
                  <a:gd name="T8" fmla="*/ 71 w 80"/>
                  <a:gd name="T9" fmla="*/ 167 h 168"/>
                  <a:gd name="T10" fmla="*/ 0 w 80"/>
                  <a:gd name="T11" fmla="*/ 167 h 168"/>
                  <a:gd name="T12" fmla="*/ 0 w 80"/>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80" h="168">
                    <a:moveTo>
                      <a:pt x="0" y="0"/>
                    </a:moveTo>
                    <a:cubicBezTo>
                      <a:pt x="27" y="0"/>
                      <a:pt x="52" y="0"/>
                      <a:pt x="78" y="0"/>
                    </a:cubicBezTo>
                    <a:cubicBezTo>
                      <a:pt x="78" y="5"/>
                      <a:pt x="79" y="8"/>
                      <a:pt x="79" y="12"/>
                    </a:cubicBezTo>
                    <a:cubicBezTo>
                      <a:pt x="79" y="60"/>
                      <a:pt x="80" y="108"/>
                      <a:pt x="79" y="156"/>
                    </a:cubicBezTo>
                    <a:cubicBezTo>
                      <a:pt x="79" y="159"/>
                      <a:pt x="74" y="167"/>
                      <a:pt x="71" y="167"/>
                    </a:cubicBezTo>
                    <a:cubicBezTo>
                      <a:pt x="47" y="168"/>
                      <a:pt x="24" y="167"/>
                      <a:pt x="0" y="167"/>
                    </a:cubicBezTo>
                    <a:cubicBezTo>
                      <a:pt x="0" y="111"/>
                      <a:pt x="0" y="5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BFAEA961-6326-D7C1-A879-196D23A14FF4}"/>
                  </a:ext>
                </a:extLst>
              </p:cNvPr>
              <p:cNvSpPr>
                <a:spLocks/>
              </p:cNvSpPr>
              <p:nvPr/>
            </p:nvSpPr>
            <p:spPr bwMode="auto">
              <a:xfrm>
                <a:off x="5429906" y="2015806"/>
                <a:ext cx="88042" cy="153905"/>
              </a:xfrm>
              <a:custGeom>
                <a:avLst/>
                <a:gdLst>
                  <a:gd name="T0" fmla="*/ 0 w 117"/>
                  <a:gd name="T1" fmla="*/ 203 h 205"/>
                  <a:gd name="T2" fmla="*/ 23 w 117"/>
                  <a:gd name="T3" fmla="*/ 151 h 205"/>
                  <a:gd name="T4" fmla="*/ 84 w 117"/>
                  <a:gd name="T5" fmla="*/ 18 h 205"/>
                  <a:gd name="T6" fmla="*/ 104 w 117"/>
                  <a:gd name="T7" fmla="*/ 5 h 205"/>
                  <a:gd name="T8" fmla="*/ 110 w 117"/>
                  <a:gd name="T9" fmla="*/ 29 h 205"/>
                  <a:gd name="T10" fmla="*/ 37 w 117"/>
                  <a:gd name="T11" fmla="*/ 189 h 205"/>
                  <a:gd name="T12" fmla="*/ 0 w 117"/>
                  <a:gd name="T13" fmla="*/ 203 h 205"/>
                </a:gdLst>
                <a:ahLst/>
                <a:cxnLst>
                  <a:cxn ang="0">
                    <a:pos x="T0" y="T1"/>
                  </a:cxn>
                  <a:cxn ang="0">
                    <a:pos x="T2" y="T3"/>
                  </a:cxn>
                  <a:cxn ang="0">
                    <a:pos x="T4" y="T5"/>
                  </a:cxn>
                  <a:cxn ang="0">
                    <a:pos x="T6" y="T7"/>
                  </a:cxn>
                  <a:cxn ang="0">
                    <a:pos x="T8" y="T9"/>
                  </a:cxn>
                  <a:cxn ang="0">
                    <a:pos x="T10" y="T11"/>
                  </a:cxn>
                  <a:cxn ang="0">
                    <a:pos x="T12" y="T13"/>
                  </a:cxn>
                </a:cxnLst>
                <a:rect l="0" t="0" r="r" b="b"/>
                <a:pathLst>
                  <a:path w="117" h="205">
                    <a:moveTo>
                      <a:pt x="0" y="203"/>
                    </a:moveTo>
                    <a:cubicBezTo>
                      <a:pt x="7" y="186"/>
                      <a:pt x="15" y="168"/>
                      <a:pt x="23" y="151"/>
                    </a:cubicBezTo>
                    <a:cubicBezTo>
                      <a:pt x="44" y="107"/>
                      <a:pt x="64" y="62"/>
                      <a:pt x="84" y="18"/>
                    </a:cubicBezTo>
                    <a:cubicBezTo>
                      <a:pt x="88" y="9"/>
                      <a:pt x="93" y="0"/>
                      <a:pt x="104" y="5"/>
                    </a:cubicBezTo>
                    <a:cubicBezTo>
                      <a:pt x="117" y="10"/>
                      <a:pt x="114" y="20"/>
                      <a:pt x="110" y="29"/>
                    </a:cubicBezTo>
                    <a:cubicBezTo>
                      <a:pt x="86" y="82"/>
                      <a:pt x="61" y="136"/>
                      <a:pt x="37" y="189"/>
                    </a:cubicBezTo>
                    <a:cubicBezTo>
                      <a:pt x="30" y="205"/>
                      <a:pt x="13" y="199"/>
                      <a:pt x="0"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5">
                <a:extLst>
                  <a:ext uri="{FF2B5EF4-FFF2-40B4-BE49-F238E27FC236}">
                    <a16:creationId xmlns:a16="http://schemas.microsoft.com/office/drawing/2014/main" id="{A39BEBA0-E11F-BAE5-D429-1767E771054B}"/>
                  </a:ext>
                </a:extLst>
              </p:cNvPr>
              <p:cNvSpPr>
                <a:spLocks/>
              </p:cNvSpPr>
              <p:nvPr/>
            </p:nvSpPr>
            <p:spPr bwMode="auto">
              <a:xfrm>
                <a:off x="5199384" y="2189202"/>
                <a:ext cx="65191" cy="110220"/>
              </a:xfrm>
              <a:custGeom>
                <a:avLst/>
                <a:gdLst>
                  <a:gd name="T0" fmla="*/ 11 w 87"/>
                  <a:gd name="T1" fmla="*/ 0 h 147"/>
                  <a:gd name="T2" fmla="*/ 17 w 87"/>
                  <a:gd name="T3" fmla="*/ 15 h 147"/>
                  <a:gd name="T4" fmla="*/ 75 w 87"/>
                  <a:gd name="T5" fmla="*/ 124 h 147"/>
                  <a:gd name="T6" fmla="*/ 85 w 87"/>
                  <a:gd name="T7" fmla="*/ 133 h 147"/>
                  <a:gd name="T8" fmla="*/ 87 w 87"/>
                  <a:gd name="T9" fmla="*/ 146 h 147"/>
                  <a:gd name="T10" fmla="*/ 75 w 87"/>
                  <a:gd name="T11" fmla="*/ 145 h 147"/>
                  <a:gd name="T12" fmla="*/ 13 w 87"/>
                  <a:gd name="T13" fmla="*/ 59 h 147"/>
                  <a:gd name="T14" fmla="*/ 1 w 87"/>
                  <a:gd name="T15" fmla="*/ 13 h 147"/>
                  <a:gd name="T16" fmla="*/ 5 w 87"/>
                  <a:gd name="T17" fmla="*/ 1 h 147"/>
                  <a:gd name="T18" fmla="*/ 11 w 8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47">
                    <a:moveTo>
                      <a:pt x="11" y="0"/>
                    </a:moveTo>
                    <a:cubicBezTo>
                      <a:pt x="13" y="5"/>
                      <a:pt x="16" y="10"/>
                      <a:pt x="17" y="15"/>
                    </a:cubicBezTo>
                    <a:cubicBezTo>
                      <a:pt x="25" y="58"/>
                      <a:pt x="43" y="95"/>
                      <a:pt x="75" y="124"/>
                    </a:cubicBezTo>
                    <a:cubicBezTo>
                      <a:pt x="78" y="127"/>
                      <a:pt x="83" y="129"/>
                      <a:pt x="85" y="133"/>
                    </a:cubicBezTo>
                    <a:cubicBezTo>
                      <a:pt x="87" y="136"/>
                      <a:pt x="86" y="142"/>
                      <a:pt x="87" y="146"/>
                    </a:cubicBezTo>
                    <a:cubicBezTo>
                      <a:pt x="83" y="146"/>
                      <a:pt x="77" y="147"/>
                      <a:pt x="75" y="145"/>
                    </a:cubicBezTo>
                    <a:cubicBezTo>
                      <a:pt x="46" y="122"/>
                      <a:pt x="23" y="95"/>
                      <a:pt x="13" y="59"/>
                    </a:cubicBezTo>
                    <a:cubicBezTo>
                      <a:pt x="9" y="44"/>
                      <a:pt x="5" y="29"/>
                      <a:pt x="1" y="13"/>
                    </a:cubicBezTo>
                    <a:cubicBezTo>
                      <a:pt x="0" y="9"/>
                      <a:pt x="3" y="5"/>
                      <a:pt x="5" y="1"/>
                    </a:cubicBezTo>
                    <a:cubicBezTo>
                      <a:pt x="7" y="0"/>
                      <a:pt x="9" y="0"/>
                      <a:pt x="1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15">
            <a:extLst>
              <a:ext uri="{FF2B5EF4-FFF2-40B4-BE49-F238E27FC236}">
                <a16:creationId xmlns:a16="http://schemas.microsoft.com/office/drawing/2014/main" id="{A1A3892F-5506-2783-6A27-9CBDA6402727}"/>
              </a:ext>
            </a:extLst>
          </p:cNvPr>
          <p:cNvGrpSpPr>
            <a:grpSpLocks noChangeAspect="1"/>
          </p:cNvGrpSpPr>
          <p:nvPr/>
        </p:nvGrpSpPr>
        <p:grpSpPr bwMode="auto">
          <a:xfrm>
            <a:off x="875929" y="5273358"/>
            <a:ext cx="828000" cy="809817"/>
            <a:chOff x="1245" y="-10"/>
            <a:chExt cx="3270" cy="3250"/>
          </a:xfrm>
          <a:solidFill>
            <a:schemeClr val="accent1"/>
          </a:solidFill>
        </p:grpSpPr>
        <p:sp>
          <p:nvSpPr>
            <p:cNvPr id="53" name="Freeform 16">
              <a:extLst>
                <a:ext uri="{FF2B5EF4-FFF2-40B4-BE49-F238E27FC236}">
                  <a16:creationId xmlns:a16="http://schemas.microsoft.com/office/drawing/2014/main" id="{B9B1C3C3-E404-35B5-84CF-03E3646CF6FF}"/>
                </a:ext>
              </a:extLst>
            </p:cNvPr>
            <p:cNvSpPr>
              <a:spLocks noEditPoints="1"/>
            </p:cNvSpPr>
            <p:nvPr/>
          </p:nvSpPr>
          <p:spPr bwMode="auto">
            <a:xfrm>
              <a:off x="1245" y="-10"/>
              <a:ext cx="3270" cy="3250"/>
            </a:xfrm>
            <a:custGeom>
              <a:avLst/>
              <a:gdLst>
                <a:gd name="T0" fmla="*/ 1557 w 3117"/>
                <a:gd name="T1" fmla="*/ 3103 h 3103"/>
                <a:gd name="T2" fmla="*/ 13 w 3117"/>
                <a:gd name="T3" fmla="*/ 1534 h 3103"/>
                <a:gd name="T4" fmla="*/ 1575 w 3117"/>
                <a:gd name="T5" fmla="*/ 9 h 3103"/>
                <a:gd name="T6" fmla="*/ 3105 w 3117"/>
                <a:gd name="T7" fmla="*/ 1576 h 3103"/>
                <a:gd name="T8" fmla="*/ 1557 w 3117"/>
                <a:gd name="T9" fmla="*/ 3103 h 3103"/>
                <a:gd name="T10" fmla="*/ 1559 w 3117"/>
                <a:gd name="T11" fmla="*/ 112 h 3103"/>
                <a:gd name="T12" fmla="*/ 115 w 3117"/>
                <a:gd name="T13" fmla="*/ 1554 h 3103"/>
                <a:gd name="T14" fmla="*/ 1557 w 3117"/>
                <a:gd name="T15" fmla="*/ 2999 h 3103"/>
                <a:gd name="T16" fmla="*/ 2577 w 3117"/>
                <a:gd name="T17" fmla="*/ 2577 h 3103"/>
                <a:gd name="T18" fmla="*/ 2998 w 3117"/>
                <a:gd name="T19" fmla="*/ 1437 h 3103"/>
                <a:gd name="T20" fmla="*/ 1559 w 3117"/>
                <a:gd name="T21" fmla="*/ 112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7" h="3103">
                  <a:moveTo>
                    <a:pt x="1557" y="3103"/>
                  </a:moveTo>
                  <a:cubicBezTo>
                    <a:pt x="691" y="3099"/>
                    <a:pt x="0" y="2392"/>
                    <a:pt x="13" y="1534"/>
                  </a:cubicBezTo>
                  <a:cubicBezTo>
                    <a:pt x="25" y="674"/>
                    <a:pt x="733" y="0"/>
                    <a:pt x="1575" y="9"/>
                  </a:cubicBezTo>
                  <a:cubicBezTo>
                    <a:pt x="2422" y="18"/>
                    <a:pt x="3117" y="713"/>
                    <a:pt x="3105" y="1576"/>
                  </a:cubicBezTo>
                  <a:cubicBezTo>
                    <a:pt x="3094" y="2428"/>
                    <a:pt x="2400" y="3103"/>
                    <a:pt x="1557" y="3103"/>
                  </a:cubicBezTo>
                  <a:close/>
                  <a:moveTo>
                    <a:pt x="1559" y="112"/>
                  </a:moveTo>
                  <a:cubicBezTo>
                    <a:pt x="765" y="111"/>
                    <a:pt x="117" y="758"/>
                    <a:pt x="115" y="1554"/>
                  </a:cubicBezTo>
                  <a:cubicBezTo>
                    <a:pt x="113" y="2349"/>
                    <a:pt x="760" y="2999"/>
                    <a:pt x="1557" y="2999"/>
                  </a:cubicBezTo>
                  <a:cubicBezTo>
                    <a:pt x="1954" y="2999"/>
                    <a:pt x="2297" y="2858"/>
                    <a:pt x="2577" y="2577"/>
                  </a:cubicBezTo>
                  <a:cubicBezTo>
                    <a:pt x="2891" y="2263"/>
                    <a:pt x="3031" y="1879"/>
                    <a:pt x="2998" y="1437"/>
                  </a:cubicBezTo>
                  <a:cubicBezTo>
                    <a:pt x="2945" y="729"/>
                    <a:pt x="2349" y="116"/>
                    <a:pt x="155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99639274-8939-8467-3D94-981CC932CF2A}"/>
                </a:ext>
              </a:extLst>
            </p:cNvPr>
            <p:cNvSpPr>
              <a:spLocks noEditPoints="1"/>
            </p:cNvSpPr>
            <p:nvPr/>
          </p:nvSpPr>
          <p:spPr bwMode="auto">
            <a:xfrm>
              <a:off x="1364" y="106"/>
              <a:ext cx="3060" cy="3025"/>
            </a:xfrm>
            <a:custGeom>
              <a:avLst/>
              <a:gdLst>
                <a:gd name="T0" fmla="*/ 1446 w 2918"/>
                <a:gd name="T1" fmla="*/ 1 h 2888"/>
                <a:gd name="T2" fmla="*/ 2885 w 2918"/>
                <a:gd name="T3" fmla="*/ 1326 h 2888"/>
                <a:gd name="T4" fmla="*/ 2464 w 2918"/>
                <a:gd name="T5" fmla="*/ 2466 h 2888"/>
                <a:gd name="T6" fmla="*/ 1444 w 2918"/>
                <a:gd name="T7" fmla="*/ 2888 h 2888"/>
                <a:gd name="T8" fmla="*/ 2 w 2918"/>
                <a:gd name="T9" fmla="*/ 1443 h 2888"/>
                <a:gd name="T10" fmla="*/ 1446 w 2918"/>
                <a:gd name="T11" fmla="*/ 1 h 2888"/>
                <a:gd name="T12" fmla="*/ 2634 w 2918"/>
                <a:gd name="T13" fmla="*/ 1445 h 2888"/>
                <a:gd name="T14" fmla="*/ 1452 w 2918"/>
                <a:gd name="T15" fmla="*/ 257 h 2888"/>
                <a:gd name="T16" fmla="*/ 258 w 2918"/>
                <a:gd name="T17" fmla="*/ 1441 h 2888"/>
                <a:gd name="T18" fmla="*/ 1440 w 2918"/>
                <a:gd name="T19" fmla="*/ 2632 h 2888"/>
                <a:gd name="T20" fmla="*/ 2634 w 2918"/>
                <a:gd name="T21" fmla="*/ 1445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8" h="2888">
                  <a:moveTo>
                    <a:pt x="1446" y="1"/>
                  </a:moveTo>
                  <a:cubicBezTo>
                    <a:pt x="2236" y="5"/>
                    <a:pt x="2832" y="618"/>
                    <a:pt x="2885" y="1326"/>
                  </a:cubicBezTo>
                  <a:cubicBezTo>
                    <a:pt x="2918" y="1768"/>
                    <a:pt x="2778" y="2152"/>
                    <a:pt x="2464" y="2466"/>
                  </a:cubicBezTo>
                  <a:cubicBezTo>
                    <a:pt x="2184" y="2747"/>
                    <a:pt x="1841" y="2888"/>
                    <a:pt x="1444" y="2888"/>
                  </a:cubicBezTo>
                  <a:cubicBezTo>
                    <a:pt x="647" y="2888"/>
                    <a:pt x="0" y="2238"/>
                    <a:pt x="2" y="1443"/>
                  </a:cubicBezTo>
                  <a:cubicBezTo>
                    <a:pt x="4" y="647"/>
                    <a:pt x="652" y="0"/>
                    <a:pt x="1446" y="1"/>
                  </a:cubicBezTo>
                  <a:close/>
                  <a:moveTo>
                    <a:pt x="2634" y="1445"/>
                  </a:moveTo>
                  <a:cubicBezTo>
                    <a:pt x="2634" y="793"/>
                    <a:pt x="2102" y="258"/>
                    <a:pt x="1452" y="257"/>
                  </a:cubicBezTo>
                  <a:cubicBezTo>
                    <a:pt x="793" y="256"/>
                    <a:pt x="260" y="786"/>
                    <a:pt x="258" y="1441"/>
                  </a:cubicBezTo>
                  <a:cubicBezTo>
                    <a:pt x="256" y="2102"/>
                    <a:pt x="794" y="2631"/>
                    <a:pt x="1440" y="2632"/>
                  </a:cubicBezTo>
                  <a:cubicBezTo>
                    <a:pt x="2101" y="2633"/>
                    <a:pt x="2633" y="2104"/>
                    <a:pt x="2634" y="14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43C0EF4C-35B9-0220-3E19-A3986D9E01B5}"/>
                </a:ext>
              </a:extLst>
            </p:cNvPr>
            <p:cNvSpPr>
              <a:spLocks noEditPoints="1"/>
            </p:cNvSpPr>
            <p:nvPr/>
          </p:nvSpPr>
          <p:spPr bwMode="auto">
            <a:xfrm>
              <a:off x="1632" y="374"/>
              <a:ext cx="2494" cy="2490"/>
            </a:xfrm>
            <a:custGeom>
              <a:avLst/>
              <a:gdLst>
                <a:gd name="T0" fmla="*/ 1184 w 2378"/>
                <a:gd name="T1" fmla="*/ 2376 h 2377"/>
                <a:gd name="T2" fmla="*/ 1196 w 2378"/>
                <a:gd name="T3" fmla="*/ 1 h 2377"/>
                <a:gd name="T4" fmla="*/ 1292 w 2378"/>
                <a:gd name="T5" fmla="*/ 1126 h 2377"/>
                <a:gd name="T6" fmla="*/ 1601 w 2378"/>
                <a:gd name="T7" fmla="*/ 826 h 2377"/>
                <a:gd name="T8" fmla="*/ 1675 w 2378"/>
                <a:gd name="T9" fmla="*/ 810 h 2377"/>
                <a:gd name="T10" fmla="*/ 1974 w 2378"/>
                <a:gd name="T11" fmla="*/ 541 h 2377"/>
                <a:gd name="T12" fmla="*/ 1810 w 2378"/>
                <a:gd name="T13" fmla="*/ 410 h 2377"/>
                <a:gd name="T14" fmla="*/ 1563 w 2378"/>
                <a:gd name="T15" fmla="*/ 718 h 2377"/>
                <a:gd name="T16" fmla="*/ 1238 w 2378"/>
                <a:gd name="T17" fmla="*/ 1030 h 2377"/>
                <a:gd name="T18" fmla="*/ 1292 w 2378"/>
                <a:gd name="T19" fmla="*/ 1126 h 2377"/>
                <a:gd name="T20" fmla="*/ 1211 w 2378"/>
                <a:gd name="T21" fmla="*/ 1376 h 2377"/>
                <a:gd name="T22" fmla="*/ 1696 w 2378"/>
                <a:gd name="T23" fmla="*/ 2098 h 2377"/>
                <a:gd name="T24" fmla="*/ 1719 w 2378"/>
                <a:gd name="T25" fmla="*/ 1951 h 2377"/>
                <a:gd name="T26" fmla="*/ 1468 w 2378"/>
                <a:gd name="T27" fmla="*/ 1594 h 2377"/>
                <a:gd name="T28" fmla="*/ 1369 w 2378"/>
                <a:gd name="T29" fmla="*/ 1442 h 2377"/>
                <a:gd name="T30" fmla="*/ 1192 w 2378"/>
                <a:gd name="T31" fmla="*/ 1346 h 2377"/>
                <a:gd name="T32" fmla="*/ 393 w 2378"/>
                <a:gd name="T33" fmla="*/ 666 h 2377"/>
                <a:gd name="T34" fmla="*/ 586 w 2378"/>
                <a:gd name="T35" fmla="*/ 848 h 2377"/>
                <a:gd name="T36" fmla="*/ 680 w 2378"/>
                <a:gd name="T37" fmla="*/ 864 h 2377"/>
                <a:gd name="T38" fmla="*/ 1013 w 2378"/>
                <a:gd name="T39" fmla="*/ 1135 h 2377"/>
                <a:gd name="T40" fmla="*/ 1049 w 2378"/>
                <a:gd name="T41" fmla="*/ 1058 h 2377"/>
                <a:gd name="T42" fmla="*/ 721 w 2378"/>
                <a:gd name="T43" fmla="*/ 772 h 2377"/>
                <a:gd name="T44" fmla="*/ 515 w 2378"/>
                <a:gd name="T45" fmla="*/ 568 h 2377"/>
                <a:gd name="T46" fmla="*/ 505 w 2378"/>
                <a:gd name="T47" fmla="*/ 567 h 2377"/>
                <a:gd name="T48" fmla="*/ 636 w 2378"/>
                <a:gd name="T49" fmla="*/ 708 h 2377"/>
                <a:gd name="T50" fmla="*/ 463 w 2378"/>
                <a:gd name="T51" fmla="*/ 595 h 2377"/>
                <a:gd name="T52" fmla="*/ 603 w 2378"/>
                <a:gd name="T53" fmla="*/ 750 h 2377"/>
                <a:gd name="T54" fmla="*/ 576 w 2378"/>
                <a:gd name="T55" fmla="*/ 781 h 2377"/>
                <a:gd name="T56" fmla="*/ 394 w 2378"/>
                <a:gd name="T57" fmla="*/ 664 h 2377"/>
                <a:gd name="T58" fmla="*/ 1153 w 2378"/>
                <a:gd name="T59" fmla="*/ 1277 h 2377"/>
                <a:gd name="T60" fmla="*/ 1154 w 2378"/>
                <a:gd name="T61" fmla="*/ 1116 h 2377"/>
                <a:gd name="T62" fmla="*/ 1229 w 2378"/>
                <a:gd name="T63" fmla="*/ 186 h 2377"/>
                <a:gd name="T64" fmla="*/ 1191 w 2378"/>
                <a:gd name="T65" fmla="*/ 104 h 2377"/>
                <a:gd name="T66" fmla="*/ 1154 w 2378"/>
                <a:gd name="T67" fmla="*/ 228 h 2377"/>
                <a:gd name="T68" fmla="*/ 1229 w 2378"/>
                <a:gd name="T69" fmla="*/ 230 h 2377"/>
                <a:gd name="T70" fmla="*/ 2164 w 2378"/>
                <a:gd name="T71" fmla="*/ 1196 h 2377"/>
                <a:gd name="T72" fmla="*/ 2204 w 2378"/>
                <a:gd name="T73" fmla="*/ 1196 h 2377"/>
                <a:gd name="T74" fmla="*/ 2246 w 2378"/>
                <a:gd name="T75" fmla="*/ 1157 h 2377"/>
                <a:gd name="T76" fmla="*/ 2118 w 2378"/>
                <a:gd name="T77" fmla="*/ 1120 h 2377"/>
                <a:gd name="T78" fmla="*/ 2119 w 2378"/>
                <a:gd name="T79" fmla="*/ 1196 h 2377"/>
                <a:gd name="T80" fmla="*/ 1154 w 2378"/>
                <a:gd name="T81" fmla="*/ 2205 h 2377"/>
                <a:gd name="T82" fmla="*/ 1189 w 2378"/>
                <a:gd name="T83" fmla="*/ 2288 h 2377"/>
                <a:gd name="T84" fmla="*/ 1229 w 2378"/>
                <a:gd name="T85" fmla="*/ 2159 h 2377"/>
                <a:gd name="T86" fmla="*/ 1154 w 2378"/>
                <a:gd name="T87" fmla="*/ 2163 h 2377"/>
                <a:gd name="T88" fmla="*/ 143 w 2378"/>
                <a:gd name="T89" fmla="*/ 1196 h 2377"/>
                <a:gd name="T90" fmla="*/ 180 w 2378"/>
                <a:gd name="T91" fmla="*/ 1196 h 2377"/>
                <a:gd name="T92" fmla="*/ 182 w 2378"/>
                <a:gd name="T93" fmla="*/ 1119 h 2377"/>
                <a:gd name="T94" fmla="*/ 62 w 2378"/>
                <a:gd name="T95" fmla="*/ 1158 h 2377"/>
                <a:gd name="T96" fmla="*/ 143 w 2378"/>
                <a:gd name="T97" fmla="*/ 1196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8" h="2377">
                  <a:moveTo>
                    <a:pt x="2378" y="1189"/>
                  </a:moveTo>
                  <a:cubicBezTo>
                    <a:pt x="2377" y="1848"/>
                    <a:pt x="1845" y="2377"/>
                    <a:pt x="1184" y="2376"/>
                  </a:cubicBezTo>
                  <a:cubicBezTo>
                    <a:pt x="538" y="2375"/>
                    <a:pt x="0" y="1846"/>
                    <a:pt x="2" y="1185"/>
                  </a:cubicBezTo>
                  <a:cubicBezTo>
                    <a:pt x="4" y="530"/>
                    <a:pt x="537" y="0"/>
                    <a:pt x="1196" y="1"/>
                  </a:cubicBezTo>
                  <a:cubicBezTo>
                    <a:pt x="1846" y="2"/>
                    <a:pt x="2378" y="537"/>
                    <a:pt x="2378" y="1189"/>
                  </a:cubicBezTo>
                  <a:close/>
                  <a:moveTo>
                    <a:pt x="1292" y="1126"/>
                  </a:moveTo>
                  <a:cubicBezTo>
                    <a:pt x="1354" y="1066"/>
                    <a:pt x="1419" y="1003"/>
                    <a:pt x="1484" y="940"/>
                  </a:cubicBezTo>
                  <a:cubicBezTo>
                    <a:pt x="1524" y="902"/>
                    <a:pt x="1563" y="865"/>
                    <a:pt x="1601" y="826"/>
                  </a:cubicBezTo>
                  <a:cubicBezTo>
                    <a:pt x="1618" y="808"/>
                    <a:pt x="1634" y="798"/>
                    <a:pt x="1659" y="809"/>
                  </a:cubicBezTo>
                  <a:cubicBezTo>
                    <a:pt x="1663" y="811"/>
                    <a:pt x="1669" y="810"/>
                    <a:pt x="1675" y="810"/>
                  </a:cubicBezTo>
                  <a:cubicBezTo>
                    <a:pt x="1741" y="812"/>
                    <a:pt x="1799" y="788"/>
                    <a:pt x="1850" y="747"/>
                  </a:cubicBezTo>
                  <a:cubicBezTo>
                    <a:pt x="1917" y="695"/>
                    <a:pt x="1965" y="629"/>
                    <a:pt x="1974" y="541"/>
                  </a:cubicBezTo>
                  <a:cubicBezTo>
                    <a:pt x="1980" y="473"/>
                    <a:pt x="1943" y="421"/>
                    <a:pt x="1879" y="410"/>
                  </a:cubicBezTo>
                  <a:cubicBezTo>
                    <a:pt x="1856" y="406"/>
                    <a:pt x="1832" y="406"/>
                    <a:pt x="1810" y="410"/>
                  </a:cubicBezTo>
                  <a:cubicBezTo>
                    <a:pt x="1706" y="432"/>
                    <a:pt x="1634" y="495"/>
                    <a:pt x="1585" y="587"/>
                  </a:cubicBezTo>
                  <a:cubicBezTo>
                    <a:pt x="1564" y="628"/>
                    <a:pt x="1553" y="672"/>
                    <a:pt x="1563" y="718"/>
                  </a:cubicBezTo>
                  <a:cubicBezTo>
                    <a:pt x="1566" y="732"/>
                    <a:pt x="1563" y="739"/>
                    <a:pt x="1553" y="747"/>
                  </a:cubicBezTo>
                  <a:cubicBezTo>
                    <a:pt x="1448" y="841"/>
                    <a:pt x="1343" y="935"/>
                    <a:pt x="1238" y="1030"/>
                  </a:cubicBezTo>
                  <a:cubicBezTo>
                    <a:pt x="1228" y="1038"/>
                    <a:pt x="1219" y="1047"/>
                    <a:pt x="1214" y="1053"/>
                  </a:cubicBezTo>
                  <a:cubicBezTo>
                    <a:pt x="1241" y="1078"/>
                    <a:pt x="1266" y="1101"/>
                    <a:pt x="1292" y="1126"/>
                  </a:cubicBezTo>
                  <a:close/>
                  <a:moveTo>
                    <a:pt x="1192" y="1346"/>
                  </a:moveTo>
                  <a:cubicBezTo>
                    <a:pt x="1197" y="1354"/>
                    <a:pt x="1204" y="1365"/>
                    <a:pt x="1211" y="1376"/>
                  </a:cubicBezTo>
                  <a:cubicBezTo>
                    <a:pt x="1354" y="1607"/>
                    <a:pt x="1497" y="1838"/>
                    <a:pt x="1641" y="2070"/>
                  </a:cubicBezTo>
                  <a:cubicBezTo>
                    <a:pt x="1656" y="2094"/>
                    <a:pt x="1674" y="2103"/>
                    <a:pt x="1696" y="2098"/>
                  </a:cubicBezTo>
                  <a:cubicBezTo>
                    <a:pt x="1722" y="2091"/>
                    <a:pt x="1736" y="2072"/>
                    <a:pt x="1738" y="2044"/>
                  </a:cubicBezTo>
                  <a:cubicBezTo>
                    <a:pt x="1741" y="2011"/>
                    <a:pt x="1733" y="1980"/>
                    <a:pt x="1719" y="1951"/>
                  </a:cubicBezTo>
                  <a:cubicBezTo>
                    <a:pt x="1681" y="1874"/>
                    <a:pt x="1642" y="1798"/>
                    <a:pt x="1601" y="1722"/>
                  </a:cubicBezTo>
                  <a:cubicBezTo>
                    <a:pt x="1571" y="1666"/>
                    <a:pt x="1532" y="1616"/>
                    <a:pt x="1468" y="1594"/>
                  </a:cubicBezTo>
                  <a:cubicBezTo>
                    <a:pt x="1462" y="1592"/>
                    <a:pt x="1458" y="1585"/>
                    <a:pt x="1455" y="1580"/>
                  </a:cubicBezTo>
                  <a:cubicBezTo>
                    <a:pt x="1426" y="1534"/>
                    <a:pt x="1398" y="1488"/>
                    <a:pt x="1369" y="1442"/>
                  </a:cubicBezTo>
                  <a:cubicBezTo>
                    <a:pt x="1337" y="1391"/>
                    <a:pt x="1306" y="1340"/>
                    <a:pt x="1276" y="1291"/>
                  </a:cubicBezTo>
                  <a:cubicBezTo>
                    <a:pt x="1248" y="1309"/>
                    <a:pt x="1221" y="1327"/>
                    <a:pt x="1192" y="1346"/>
                  </a:cubicBezTo>
                  <a:close/>
                  <a:moveTo>
                    <a:pt x="394" y="664"/>
                  </a:moveTo>
                  <a:cubicBezTo>
                    <a:pt x="394" y="665"/>
                    <a:pt x="393" y="666"/>
                    <a:pt x="393" y="666"/>
                  </a:cubicBezTo>
                  <a:cubicBezTo>
                    <a:pt x="412" y="686"/>
                    <a:pt x="431" y="707"/>
                    <a:pt x="452" y="726"/>
                  </a:cubicBezTo>
                  <a:cubicBezTo>
                    <a:pt x="496" y="767"/>
                    <a:pt x="541" y="808"/>
                    <a:pt x="586" y="848"/>
                  </a:cubicBezTo>
                  <a:cubicBezTo>
                    <a:pt x="605" y="864"/>
                    <a:pt x="628" y="871"/>
                    <a:pt x="651" y="859"/>
                  </a:cubicBezTo>
                  <a:cubicBezTo>
                    <a:pt x="664" y="852"/>
                    <a:pt x="671" y="856"/>
                    <a:pt x="680" y="864"/>
                  </a:cubicBezTo>
                  <a:cubicBezTo>
                    <a:pt x="765" y="933"/>
                    <a:pt x="849" y="1002"/>
                    <a:pt x="934" y="1071"/>
                  </a:cubicBezTo>
                  <a:cubicBezTo>
                    <a:pt x="961" y="1093"/>
                    <a:pt x="987" y="1114"/>
                    <a:pt x="1013" y="1135"/>
                  </a:cubicBezTo>
                  <a:cubicBezTo>
                    <a:pt x="1031" y="1112"/>
                    <a:pt x="1047" y="1092"/>
                    <a:pt x="1065" y="1071"/>
                  </a:cubicBezTo>
                  <a:cubicBezTo>
                    <a:pt x="1060" y="1067"/>
                    <a:pt x="1055" y="1062"/>
                    <a:pt x="1049" y="1058"/>
                  </a:cubicBezTo>
                  <a:cubicBezTo>
                    <a:pt x="943" y="971"/>
                    <a:pt x="837" y="884"/>
                    <a:pt x="730" y="797"/>
                  </a:cubicBezTo>
                  <a:cubicBezTo>
                    <a:pt x="722" y="790"/>
                    <a:pt x="718" y="785"/>
                    <a:pt x="721" y="772"/>
                  </a:cubicBezTo>
                  <a:cubicBezTo>
                    <a:pt x="727" y="745"/>
                    <a:pt x="718" y="722"/>
                    <a:pt x="695" y="704"/>
                  </a:cubicBezTo>
                  <a:cubicBezTo>
                    <a:pt x="635" y="659"/>
                    <a:pt x="575" y="614"/>
                    <a:pt x="515" y="568"/>
                  </a:cubicBezTo>
                  <a:cubicBezTo>
                    <a:pt x="513" y="567"/>
                    <a:pt x="510" y="566"/>
                    <a:pt x="507" y="564"/>
                  </a:cubicBezTo>
                  <a:cubicBezTo>
                    <a:pt x="507" y="565"/>
                    <a:pt x="506" y="566"/>
                    <a:pt x="505" y="567"/>
                  </a:cubicBezTo>
                  <a:cubicBezTo>
                    <a:pt x="550" y="613"/>
                    <a:pt x="595" y="659"/>
                    <a:pt x="640" y="704"/>
                  </a:cubicBezTo>
                  <a:cubicBezTo>
                    <a:pt x="638" y="706"/>
                    <a:pt x="637" y="707"/>
                    <a:pt x="636" y="708"/>
                  </a:cubicBezTo>
                  <a:cubicBezTo>
                    <a:pt x="579" y="670"/>
                    <a:pt x="522" y="631"/>
                    <a:pt x="465" y="593"/>
                  </a:cubicBezTo>
                  <a:cubicBezTo>
                    <a:pt x="464" y="594"/>
                    <a:pt x="464" y="595"/>
                    <a:pt x="463" y="595"/>
                  </a:cubicBezTo>
                  <a:cubicBezTo>
                    <a:pt x="511" y="645"/>
                    <a:pt x="559" y="696"/>
                    <a:pt x="607" y="746"/>
                  </a:cubicBezTo>
                  <a:cubicBezTo>
                    <a:pt x="606" y="747"/>
                    <a:pt x="604" y="748"/>
                    <a:pt x="603" y="750"/>
                  </a:cubicBezTo>
                  <a:cubicBezTo>
                    <a:pt x="548" y="712"/>
                    <a:pt x="493" y="674"/>
                    <a:pt x="437" y="636"/>
                  </a:cubicBezTo>
                  <a:cubicBezTo>
                    <a:pt x="483" y="686"/>
                    <a:pt x="532" y="731"/>
                    <a:pt x="576" y="781"/>
                  </a:cubicBezTo>
                  <a:cubicBezTo>
                    <a:pt x="544" y="764"/>
                    <a:pt x="514" y="745"/>
                    <a:pt x="485" y="725"/>
                  </a:cubicBezTo>
                  <a:cubicBezTo>
                    <a:pt x="454" y="705"/>
                    <a:pt x="424" y="685"/>
                    <a:pt x="394" y="664"/>
                  </a:cubicBezTo>
                  <a:close/>
                  <a:moveTo>
                    <a:pt x="1072" y="1196"/>
                  </a:moveTo>
                  <a:cubicBezTo>
                    <a:pt x="1073" y="1242"/>
                    <a:pt x="1108" y="1277"/>
                    <a:pt x="1153" y="1277"/>
                  </a:cubicBezTo>
                  <a:cubicBezTo>
                    <a:pt x="1199" y="1277"/>
                    <a:pt x="1235" y="1240"/>
                    <a:pt x="1234" y="1195"/>
                  </a:cubicBezTo>
                  <a:cubicBezTo>
                    <a:pt x="1234" y="1151"/>
                    <a:pt x="1198" y="1115"/>
                    <a:pt x="1154" y="1116"/>
                  </a:cubicBezTo>
                  <a:cubicBezTo>
                    <a:pt x="1108" y="1116"/>
                    <a:pt x="1072" y="1151"/>
                    <a:pt x="1072" y="1196"/>
                  </a:cubicBezTo>
                  <a:close/>
                  <a:moveTo>
                    <a:pt x="1229" y="186"/>
                  </a:moveTo>
                  <a:cubicBezTo>
                    <a:pt x="1229" y="171"/>
                    <a:pt x="1230" y="157"/>
                    <a:pt x="1229" y="142"/>
                  </a:cubicBezTo>
                  <a:cubicBezTo>
                    <a:pt x="1228" y="120"/>
                    <a:pt x="1211" y="104"/>
                    <a:pt x="1191" y="104"/>
                  </a:cubicBezTo>
                  <a:cubicBezTo>
                    <a:pt x="1170" y="105"/>
                    <a:pt x="1154" y="120"/>
                    <a:pt x="1154" y="142"/>
                  </a:cubicBezTo>
                  <a:cubicBezTo>
                    <a:pt x="1153" y="171"/>
                    <a:pt x="1153" y="199"/>
                    <a:pt x="1154" y="228"/>
                  </a:cubicBezTo>
                  <a:cubicBezTo>
                    <a:pt x="1154" y="252"/>
                    <a:pt x="1170" y="268"/>
                    <a:pt x="1191" y="268"/>
                  </a:cubicBezTo>
                  <a:cubicBezTo>
                    <a:pt x="1212" y="268"/>
                    <a:pt x="1228" y="252"/>
                    <a:pt x="1229" y="230"/>
                  </a:cubicBezTo>
                  <a:cubicBezTo>
                    <a:pt x="1230" y="215"/>
                    <a:pt x="1229" y="200"/>
                    <a:pt x="1229" y="186"/>
                  </a:cubicBezTo>
                  <a:close/>
                  <a:moveTo>
                    <a:pt x="2164" y="1196"/>
                  </a:moveTo>
                  <a:cubicBezTo>
                    <a:pt x="2164" y="1196"/>
                    <a:pt x="2164" y="1196"/>
                    <a:pt x="2164" y="1196"/>
                  </a:cubicBezTo>
                  <a:cubicBezTo>
                    <a:pt x="2178" y="1196"/>
                    <a:pt x="2191" y="1196"/>
                    <a:pt x="2204" y="1196"/>
                  </a:cubicBezTo>
                  <a:cubicBezTo>
                    <a:pt x="2206" y="1196"/>
                    <a:pt x="2207" y="1196"/>
                    <a:pt x="2208" y="1196"/>
                  </a:cubicBezTo>
                  <a:cubicBezTo>
                    <a:pt x="2230" y="1195"/>
                    <a:pt x="2246" y="1178"/>
                    <a:pt x="2246" y="1157"/>
                  </a:cubicBezTo>
                  <a:cubicBezTo>
                    <a:pt x="2245" y="1138"/>
                    <a:pt x="2228" y="1121"/>
                    <a:pt x="2208" y="1120"/>
                  </a:cubicBezTo>
                  <a:cubicBezTo>
                    <a:pt x="2178" y="1120"/>
                    <a:pt x="2148" y="1120"/>
                    <a:pt x="2118" y="1120"/>
                  </a:cubicBezTo>
                  <a:cubicBezTo>
                    <a:pt x="2097" y="1121"/>
                    <a:pt x="2082" y="1137"/>
                    <a:pt x="2082" y="1157"/>
                  </a:cubicBezTo>
                  <a:cubicBezTo>
                    <a:pt x="2081" y="1179"/>
                    <a:pt x="2096" y="1195"/>
                    <a:pt x="2119" y="1196"/>
                  </a:cubicBezTo>
                  <a:cubicBezTo>
                    <a:pt x="2134" y="1197"/>
                    <a:pt x="2149" y="1196"/>
                    <a:pt x="2164" y="1196"/>
                  </a:cubicBezTo>
                  <a:close/>
                  <a:moveTo>
                    <a:pt x="1154" y="2205"/>
                  </a:moveTo>
                  <a:cubicBezTo>
                    <a:pt x="1154" y="2221"/>
                    <a:pt x="1153" y="2236"/>
                    <a:pt x="1154" y="2251"/>
                  </a:cubicBezTo>
                  <a:cubicBezTo>
                    <a:pt x="1155" y="2272"/>
                    <a:pt x="1169" y="2287"/>
                    <a:pt x="1189" y="2288"/>
                  </a:cubicBezTo>
                  <a:cubicBezTo>
                    <a:pt x="1209" y="2289"/>
                    <a:pt x="1228" y="2275"/>
                    <a:pt x="1229" y="2254"/>
                  </a:cubicBezTo>
                  <a:cubicBezTo>
                    <a:pt x="1230" y="2222"/>
                    <a:pt x="1230" y="2190"/>
                    <a:pt x="1229" y="2159"/>
                  </a:cubicBezTo>
                  <a:cubicBezTo>
                    <a:pt x="1228" y="2138"/>
                    <a:pt x="1209" y="2124"/>
                    <a:pt x="1189" y="2125"/>
                  </a:cubicBezTo>
                  <a:cubicBezTo>
                    <a:pt x="1169" y="2126"/>
                    <a:pt x="1154" y="2142"/>
                    <a:pt x="1154" y="2163"/>
                  </a:cubicBezTo>
                  <a:cubicBezTo>
                    <a:pt x="1153" y="2177"/>
                    <a:pt x="1154" y="2191"/>
                    <a:pt x="1154" y="2205"/>
                  </a:cubicBezTo>
                  <a:close/>
                  <a:moveTo>
                    <a:pt x="143" y="1196"/>
                  </a:moveTo>
                  <a:cubicBezTo>
                    <a:pt x="143" y="1196"/>
                    <a:pt x="143" y="1196"/>
                    <a:pt x="143" y="1196"/>
                  </a:cubicBezTo>
                  <a:cubicBezTo>
                    <a:pt x="155" y="1196"/>
                    <a:pt x="168" y="1196"/>
                    <a:pt x="180" y="1196"/>
                  </a:cubicBezTo>
                  <a:cubicBezTo>
                    <a:pt x="208" y="1196"/>
                    <a:pt x="224" y="1181"/>
                    <a:pt x="224" y="1158"/>
                  </a:cubicBezTo>
                  <a:cubicBezTo>
                    <a:pt x="224" y="1136"/>
                    <a:pt x="207" y="1120"/>
                    <a:pt x="182" y="1119"/>
                  </a:cubicBezTo>
                  <a:cubicBezTo>
                    <a:pt x="154" y="1119"/>
                    <a:pt x="126" y="1119"/>
                    <a:pt x="98" y="1120"/>
                  </a:cubicBezTo>
                  <a:cubicBezTo>
                    <a:pt x="77" y="1121"/>
                    <a:pt x="62" y="1137"/>
                    <a:pt x="62" y="1158"/>
                  </a:cubicBezTo>
                  <a:cubicBezTo>
                    <a:pt x="61" y="1180"/>
                    <a:pt x="74" y="1194"/>
                    <a:pt x="97" y="1196"/>
                  </a:cubicBezTo>
                  <a:cubicBezTo>
                    <a:pt x="112" y="1197"/>
                    <a:pt x="127" y="1196"/>
                    <a:pt x="143" y="1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CCD35421-1059-BC22-0607-5F7DA6686A3D}"/>
                </a:ext>
              </a:extLst>
            </p:cNvPr>
            <p:cNvSpPr>
              <a:spLocks/>
            </p:cNvSpPr>
            <p:nvPr/>
          </p:nvSpPr>
          <p:spPr bwMode="auto">
            <a:xfrm>
              <a:off x="2906" y="799"/>
              <a:ext cx="803" cy="755"/>
            </a:xfrm>
            <a:custGeom>
              <a:avLst/>
              <a:gdLst>
                <a:gd name="T0" fmla="*/ 78 w 766"/>
                <a:gd name="T1" fmla="*/ 720 h 720"/>
                <a:gd name="T2" fmla="*/ 0 w 766"/>
                <a:gd name="T3" fmla="*/ 647 h 720"/>
                <a:gd name="T4" fmla="*/ 24 w 766"/>
                <a:gd name="T5" fmla="*/ 624 h 720"/>
                <a:gd name="T6" fmla="*/ 339 w 766"/>
                <a:gd name="T7" fmla="*/ 341 h 720"/>
                <a:gd name="T8" fmla="*/ 349 w 766"/>
                <a:gd name="T9" fmla="*/ 312 h 720"/>
                <a:gd name="T10" fmla="*/ 371 w 766"/>
                <a:gd name="T11" fmla="*/ 181 h 720"/>
                <a:gd name="T12" fmla="*/ 596 w 766"/>
                <a:gd name="T13" fmla="*/ 4 h 720"/>
                <a:gd name="T14" fmla="*/ 665 w 766"/>
                <a:gd name="T15" fmla="*/ 4 h 720"/>
                <a:gd name="T16" fmla="*/ 760 w 766"/>
                <a:gd name="T17" fmla="*/ 135 h 720"/>
                <a:gd name="T18" fmla="*/ 636 w 766"/>
                <a:gd name="T19" fmla="*/ 341 h 720"/>
                <a:gd name="T20" fmla="*/ 461 w 766"/>
                <a:gd name="T21" fmla="*/ 404 h 720"/>
                <a:gd name="T22" fmla="*/ 445 w 766"/>
                <a:gd name="T23" fmla="*/ 403 h 720"/>
                <a:gd name="T24" fmla="*/ 387 w 766"/>
                <a:gd name="T25" fmla="*/ 420 h 720"/>
                <a:gd name="T26" fmla="*/ 270 w 766"/>
                <a:gd name="T27" fmla="*/ 534 h 720"/>
                <a:gd name="T28" fmla="*/ 78 w 766"/>
                <a:gd name="T29"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6" h="720">
                  <a:moveTo>
                    <a:pt x="78" y="720"/>
                  </a:moveTo>
                  <a:cubicBezTo>
                    <a:pt x="52" y="695"/>
                    <a:pt x="27" y="672"/>
                    <a:pt x="0" y="647"/>
                  </a:cubicBezTo>
                  <a:cubicBezTo>
                    <a:pt x="5" y="641"/>
                    <a:pt x="14" y="632"/>
                    <a:pt x="24" y="624"/>
                  </a:cubicBezTo>
                  <a:cubicBezTo>
                    <a:pt x="129" y="529"/>
                    <a:pt x="234" y="435"/>
                    <a:pt x="339" y="341"/>
                  </a:cubicBezTo>
                  <a:cubicBezTo>
                    <a:pt x="349" y="333"/>
                    <a:pt x="352" y="326"/>
                    <a:pt x="349" y="312"/>
                  </a:cubicBezTo>
                  <a:cubicBezTo>
                    <a:pt x="339" y="266"/>
                    <a:pt x="350" y="222"/>
                    <a:pt x="371" y="181"/>
                  </a:cubicBezTo>
                  <a:cubicBezTo>
                    <a:pt x="420" y="89"/>
                    <a:pt x="492" y="26"/>
                    <a:pt x="596" y="4"/>
                  </a:cubicBezTo>
                  <a:cubicBezTo>
                    <a:pt x="618" y="0"/>
                    <a:pt x="642" y="0"/>
                    <a:pt x="665" y="4"/>
                  </a:cubicBezTo>
                  <a:cubicBezTo>
                    <a:pt x="729" y="15"/>
                    <a:pt x="766" y="67"/>
                    <a:pt x="760" y="135"/>
                  </a:cubicBezTo>
                  <a:cubicBezTo>
                    <a:pt x="751" y="223"/>
                    <a:pt x="703" y="289"/>
                    <a:pt x="636" y="341"/>
                  </a:cubicBezTo>
                  <a:cubicBezTo>
                    <a:pt x="585" y="382"/>
                    <a:pt x="527" y="406"/>
                    <a:pt x="461" y="404"/>
                  </a:cubicBezTo>
                  <a:cubicBezTo>
                    <a:pt x="455" y="404"/>
                    <a:pt x="449" y="405"/>
                    <a:pt x="445" y="403"/>
                  </a:cubicBezTo>
                  <a:cubicBezTo>
                    <a:pt x="420" y="392"/>
                    <a:pt x="404" y="402"/>
                    <a:pt x="387" y="420"/>
                  </a:cubicBezTo>
                  <a:cubicBezTo>
                    <a:pt x="349" y="459"/>
                    <a:pt x="310" y="496"/>
                    <a:pt x="270" y="534"/>
                  </a:cubicBezTo>
                  <a:cubicBezTo>
                    <a:pt x="205" y="597"/>
                    <a:pt x="140" y="660"/>
                    <a:pt x="78" y="7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8707CDA8-B527-6EB3-FB97-839D5E3AE798}"/>
                </a:ext>
              </a:extLst>
            </p:cNvPr>
            <p:cNvSpPr>
              <a:spLocks/>
            </p:cNvSpPr>
            <p:nvPr/>
          </p:nvSpPr>
          <p:spPr bwMode="auto">
            <a:xfrm>
              <a:off x="2883" y="1726"/>
              <a:ext cx="575" cy="851"/>
            </a:xfrm>
            <a:custGeom>
              <a:avLst/>
              <a:gdLst>
                <a:gd name="T0" fmla="*/ 0 w 549"/>
                <a:gd name="T1" fmla="*/ 55 h 812"/>
                <a:gd name="T2" fmla="*/ 84 w 549"/>
                <a:gd name="T3" fmla="*/ 0 h 812"/>
                <a:gd name="T4" fmla="*/ 177 w 549"/>
                <a:gd name="T5" fmla="*/ 151 h 812"/>
                <a:gd name="T6" fmla="*/ 263 w 549"/>
                <a:gd name="T7" fmla="*/ 289 h 812"/>
                <a:gd name="T8" fmla="*/ 276 w 549"/>
                <a:gd name="T9" fmla="*/ 303 h 812"/>
                <a:gd name="T10" fmla="*/ 409 w 549"/>
                <a:gd name="T11" fmla="*/ 431 h 812"/>
                <a:gd name="T12" fmla="*/ 527 w 549"/>
                <a:gd name="T13" fmla="*/ 660 h 812"/>
                <a:gd name="T14" fmla="*/ 546 w 549"/>
                <a:gd name="T15" fmla="*/ 753 h 812"/>
                <a:gd name="T16" fmla="*/ 504 w 549"/>
                <a:gd name="T17" fmla="*/ 807 h 812"/>
                <a:gd name="T18" fmla="*/ 449 w 549"/>
                <a:gd name="T19" fmla="*/ 779 h 812"/>
                <a:gd name="T20" fmla="*/ 19 w 549"/>
                <a:gd name="T21" fmla="*/ 85 h 812"/>
                <a:gd name="T22" fmla="*/ 0 w 549"/>
                <a:gd name="T23" fmla="*/ 55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812">
                  <a:moveTo>
                    <a:pt x="0" y="55"/>
                  </a:moveTo>
                  <a:cubicBezTo>
                    <a:pt x="29" y="36"/>
                    <a:pt x="56" y="18"/>
                    <a:pt x="84" y="0"/>
                  </a:cubicBezTo>
                  <a:cubicBezTo>
                    <a:pt x="114" y="49"/>
                    <a:pt x="145" y="100"/>
                    <a:pt x="177" y="151"/>
                  </a:cubicBezTo>
                  <a:cubicBezTo>
                    <a:pt x="206" y="197"/>
                    <a:pt x="234" y="243"/>
                    <a:pt x="263" y="289"/>
                  </a:cubicBezTo>
                  <a:cubicBezTo>
                    <a:pt x="266" y="294"/>
                    <a:pt x="270" y="301"/>
                    <a:pt x="276" y="303"/>
                  </a:cubicBezTo>
                  <a:cubicBezTo>
                    <a:pt x="340" y="325"/>
                    <a:pt x="379" y="375"/>
                    <a:pt x="409" y="431"/>
                  </a:cubicBezTo>
                  <a:cubicBezTo>
                    <a:pt x="450" y="507"/>
                    <a:pt x="489" y="583"/>
                    <a:pt x="527" y="660"/>
                  </a:cubicBezTo>
                  <a:cubicBezTo>
                    <a:pt x="541" y="689"/>
                    <a:pt x="549" y="720"/>
                    <a:pt x="546" y="753"/>
                  </a:cubicBezTo>
                  <a:cubicBezTo>
                    <a:pt x="544" y="781"/>
                    <a:pt x="530" y="800"/>
                    <a:pt x="504" y="807"/>
                  </a:cubicBezTo>
                  <a:cubicBezTo>
                    <a:pt x="482" y="812"/>
                    <a:pt x="464" y="803"/>
                    <a:pt x="449" y="779"/>
                  </a:cubicBezTo>
                  <a:cubicBezTo>
                    <a:pt x="305" y="547"/>
                    <a:pt x="162" y="316"/>
                    <a:pt x="19" y="85"/>
                  </a:cubicBezTo>
                  <a:cubicBezTo>
                    <a:pt x="12" y="74"/>
                    <a:pt x="5" y="63"/>
                    <a:pt x="0"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FE8BF2F9-8D9A-9C23-F09E-6BAA31269632}"/>
                </a:ext>
              </a:extLst>
            </p:cNvPr>
            <p:cNvSpPr>
              <a:spLocks/>
            </p:cNvSpPr>
            <p:nvPr/>
          </p:nvSpPr>
          <p:spPr bwMode="auto">
            <a:xfrm>
              <a:off x="2045" y="965"/>
              <a:ext cx="704" cy="598"/>
            </a:xfrm>
            <a:custGeom>
              <a:avLst/>
              <a:gdLst>
                <a:gd name="T0" fmla="*/ 1 w 672"/>
                <a:gd name="T1" fmla="*/ 100 h 571"/>
                <a:gd name="T2" fmla="*/ 92 w 672"/>
                <a:gd name="T3" fmla="*/ 161 h 571"/>
                <a:gd name="T4" fmla="*/ 183 w 672"/>
                <a:gd name="T5" fmla="*/ 217 h 571"/>
                <a:gd name="T6" fmla="*/ 44 w 672"/>
                <a:gd name="T7" fmla="*/ 72 h 571"/>
                <a:gd name="T8" fmla="*/ 210 w 672"/>
                <a:gd name="T9" fmla="*/ 186 h 571"/>
                <a:gd name="T10" fmla="*/ 214 w 672"/>
                <a:gd name="T11" fmla="*/ 182 h 571"/>
                <a:gd name="T12" fmla="*/ 70 w 672"/>
                <a:gd name="T13" fmla="*/ 31 h 571"/>
                <a:gd name="T14" fmla="*/ 72 w 672"/>
                <a:gd name="T15" fmla="*/ 29 h 571"/>
                <a:gd name="T16" fmla="*/ 243 w 672"/>
                <a:gd name="T17" fmla="*/ 144 h 571"/>
                <a:gd name="T18" fmla="*/ 247 w 672"/>
                <a:gd name="T19" fmla="*/ 140 h 571"/>
                <a:gd name="T20" fmla="*/ 112 w 672"/>
                <a:gd name="T21" fmla="*/ 3 h 571"/>
                <a:gd name="T22" fmla="*/ 114 w 672"/>
                <a:gd name="T23" fmla="*/ 0 h 571"/>
                <a:gd name="T24" fmla="*/ 122 w 672"/>
                <a:gd name="T25" fmla="*/ 4 h 571"/>
                <a:gd name="T26" fmla="*/ 302 w 672"/>
                <a:gd name="T27" fmla="*/ 140 h 571"/>
                <a:gd name="T28" fmla="*/ 328 w 672"/>
                <a:gd name="T29" fmla="*/ 208 h 571"/>
                <a:gd name="T30" fmla="*/ 337 w 672"/>
                <a:gd name="T31" fmla="*/ 233 h 571"/>
                <a:gd name="T32" fmla="*/ 656 w 672"/>
                <a:gd name="T33" fmla="*/ 494 h 571"/>
                <a:gd name="T34" fmla="*/ 672 w 672"/>
                <a:gd name="T35" fmla="*/ 507 h 571"/>
                <a:gd name="T36" fmla="*/ 620 w 672"/>
                <a:gd name="T37" fmla="*/ 571 h 571"/>
                <a:gd name="T38" fmla="*/ 541 w 672"/>
                <a:gd name="T39" fmla="*/ 507 h 571"/>
                <a:gd name="T40" fmla="*/ 287 w 672"/>
                <a:gd name="T41" fmla="*/ 300 h 571"/>
                <a:gd name="T42" fmla="*/ 258 w 672"/>
                <a:gd name="T43" fmla="*/ 295 h 571"/>
                <a:gd name="T44" fmla="*/ 193 w 672"/>
                <a:gd name="T45" fmla="*/ 284 h 571"/>
                <a:gd name="T46" fmla="*/ 59 w 672"/>
                <a:gd name="T47" fmla="*/ 162 h 571"/>
                <a:gd name="T48" fmla="*/ 0 w 672"/>
                <a:gd name="T49" fmla="*/ 102 h 571"/>
                <a:gd name="T50" fmla="*/ 1 w 672"/>
                <a:gd name="T51" fmla="*/ 10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2" h="571">
                  <a:moveTo>
                    <a:pt x="1" y="100"/>
                  </a:moveTo>
                  <a:cubicBezTo>
                    <a:pt x="31" y="121"/>
                    <a:pt x="61" y="141"/>
                    <a:pt x="92" y="161"/>
                  </a:cubicBezTo>
                  <a:cubicBezTo>
                    <a:pt x="121" y="181"/>
                    <a:pt x="151" y="200"/>
                    <a:pt x="183" y="217"/>
                  </a:cubicBezTo>
                  <a:cubicBezTo>
                    <a:pt x="139" y="167"/>
                    <a:pt x="90" y="122"/>
                    <a:pt x="44" y="72"/>
                  </a:cubicBezTo>
                  <a:cubicBezTo>
                    <a:pt x="100" y="110"/>
                    <a:pt x="155" y="148"/>
                    <a:pt x="210" y="186"/>
                  </a:cubicBezTo>
                  <a:cubicBezTo>
                    <a:pt x="211" y="184"/>
                    <a:pt x="213" y="183"/>
                    <a:pt x="214" y="182"/>
                  </a:cubicBezTo>
                  <a:cubicBezTo>
                    <a:pt x="166" y="132"/>
                    <a:pt x="118" y="81"/>
                    <a:pt x="70" y="31"/>
                  </a:cubicBezTo>
                  <a:cubicBezTo>
                    <a:pt x="71" y="31"/>
                    <a:pt x="71" y="30"/>
                    <a:pt x="72" y="29"/>
                  </a:cubicBezTo>
                  <a:cubicBezTo>
                    <a:pt x="129" y="67"/>
                    <a:pt x="186" y="106"/>
                    <a:pt x="243" y="144"/>
                  </a:cubicBezTo>
                  <a:cubicBezTo>
                    <a:pt x="244" y="143"/>
                    <a:pt x="245" y="142"/>
                    <a:pt x="247" y="140"/>
                  </a:cubicBezTo>
                  <a:cubicBezTo>
                    <a:pt x="202" y="95"/>
                    <a:pt x="157" y="49"/>
                    <a:pt x="112" y="3"/>
                  </a:cubicBezTo>
                  <a:cubicBezTo>
                    <a:pt x="113" y="2"/>
                    <a:pt x="114" y="1"/>
                    <a:pt x="114" y="0"/>
                  </a:cubicBezTo>
                  <a:cubicBezTo>
                    <a:pt x="117" y="2"/>
                    <a:pt x="120" y="3"/>
                    <a:pt x="122" y="4"/>
                  </a:cubicBezTo>
                  <a:cubicBezTo>
                    <a:pt x="182" y="50"/>
                    <a:pt x="242" y="95"/>
                    <a:pt x="302" y="140"/>
                  </a:cubicBezTo>
                  <a:cubicBezTo>
                    <a:pt x="325" y="158"/>
                    <a:pt x="334" y="181"/>
                    <a:pt x="328" y="208"/>
                  </a:cubicBezTo>
                  <a:cubicBezTo>
                    <a:pt x="325" y="221"/>
                    <a:pt x="329" y="226"/>
                    <a:pt x="337" y="233"/>
                  </a:cubicBezTo>
                  <a:cubicBezTo>
                    <a:pt x="444" y="320"/>
                    <a:pt x="550" y="407"/>
                    <a:pt x="656" y="494"/>
                  </a:cubicBezTo>
                  <a:cubicBezTo>
                    <a:pt x="662" y="498"/>
                    <a:pt x="667" y="503"/>
                    <a:pt x="672" y="507"/>
                  </a:cubicBezTo>
                  <a:cubicBezTo>
                    <a:pt x="654" y="528"/>
                    <a:pt x="638" y="548"/>
                    <a:pt x="620" y="571"/>
                  </a:cubicBezTo>
                  <a:cubicBezTo>
                    <a:pt x="594" y="550"/>
                    <a:pt x="568" y="529"/>
                    <a:pt x="541" y="507"/>
                  </a:cubicBezTo>
                  <a:cubicBezTo>
                    <a:pt x="456" y="438"/>
                    <a:pt x="372" y="369"/>
                    <a:pt x="287" y="300"/>
                  </a:cubicBezTo>
                  <a:cubicBezTo>
                    <a:pt x="278" y="292"/>
                    <a:pt x="271" y="288"/>
                    <a:pt x="258" y="295"/>
                  </a:cubicBezTo>
                  <a:cubicBezTo>
                    <a:pt x="235" y="307"/>
                    <a:pt x="212" y="300"/>
                    <a:pt x="193" y="284"/>
                  </a:cubicBezTo>
                  <a:cubicBezTo>
                    <a:pt x="148" y="244"/>
                    <a:pt x="103" y="203"/>
                    <a:pt x="59" y="162"/>
                  </a:cubicBezTo>
                  <a:cubicBezTo>
                    <a:pt x="38" y="143"/>
                    <a:pt x="19" y="122"/>
                    <a:pt x="0" y="102"/>
                  </a:cubicBezTo>
                  <a:cubicBezTo>
                    <a:pt x="0" y="102"/>
                    <a:pt x="1" y="101"/>
                    <a:pt x="1"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EA7866AB-9D64-8921-4102-5701BDB5A501}"/>
                </a:ext>
              </a:extLst>
            </p:cNvPr>
            <p:cNvSpPr>
              <a:spLocks/>
            </p:cNvSpPr>
            <p:nvPr/>
          </p:nvSpPr>
          <p:spPr bwMode="auto">
            <a:xfrm>
              <a:off x="2757" y="1542"/>
              <a:ext cx="171" cy="170"/>
            </a:xfrm>
            <a:custGeom>
              <a:avLst/>
              <a:gdLst>
                <a:gd name="T0" fmla="*/ 0 w 163"/>
                <a:gd name="T1" fmla="*/ 81 h 162"/>
                <a:gd name="T2" fmla="*/ 82 w 163"/>
                <a:gd name="T3" fmla="*/ 1 h 162"/>
                <a:gd name="T4" fmla="*/ 162 w 163"/>
                <a:gd name="T5" fmla="*/ 80 h 162"/>
                <a:gd name="T6" fmla="*/ 81 w 163"/>
                <a:gd name="T7" fmla="*/ 162 h 162"/>
                <a:gd name="T8" fmla="*/ 0 w 163"/>
                <a:gd name="T9" fmla="*/ 81 h 162"/>
              </a:gdLst>
              <a:ahLst/>
              <a:cxnLst>
                <a:cxn ang="0">
                  <a:pos x="T0" y="T1"/>
                </a:cxn>
                <a:cxn ang="0">
                  <a:pos x="T2" y="T3"/>
                </a:cxn>
                <a:cxn ang="0">
                  <a:pos x="T4" y="T5"/>
                </a:cxn>
                <a:cxn ang="0">
                  <a:pos x="T6" y="T7"/>
                </a:cxn>
                <a:cxn ang="0">
                  <a:pos x="T8" y="T9"/>
                </a:cxn>
              </a:cxnLst>
              <a:rect l="0" t="0" r="r" b="b"/>
              <a:pathLst>
                <a:path w="163" h="162">
                  <a:moveTo>
                    <a:pt x="0" y="81"/>
                  </a:moveTo>
                  <a:cubicBezTo>
                    <a:pt x="0" y="36"/>
                    <a:pt x="36" y="1"/>
                    <a:pt x="82" y="1"/>
                  </a:cubicBezTo>
                  <a:cubicBezTo>
                    <a:pt x="126" y="0"/>
                    <a:pt x="162" y="36"/>
                    <a:pt x="162" y="80"/>
                  </a:cubicBezTo>
                  <a:cubicBezTo>
                    <a:pt x="163" y="125"/>
                    <a:pt x="127" y="162"/>
                    <a:pt x="81" y="162"/>
                  </a:cubicBezTo>
                  <a:cubicBezTo>
                    <a:pt x="36" y="162"/>
                    <a:pt x="1" y="127"/>
                    <a:pt x="0"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9250C9DD-573B-2902-DDE0-7DBB70D7291B}"/>
                </a:ext>
              </a:extLst>
            </p:cNvPr>
            <p:cNvSpPr>
              <a:spLocks/>
            </p:cNvSpPr>
            <p:nvPr/>
          </p:nvSpPr>
          <p:spPr bwMode="auto">
            <a:xfrm>
              <a:off x="2842" y="483"/>
              <a:ext cx="80" cy="172"/>
            </a:xfrm>
            <a:custGeom>
              <a:avLst/>
              <a:gdLst>
                <a:gd name="T0" fmla="*/ 76 w 77"/>
                <a:gd name="T1" fmla="*/ 82 h 164"/>
                <a:gd name="T2" fmla="*/ 76 w 77"/>
                <a:gd name="T3" fmla="*/ 126 h 164"/>
                <a:gd name="T4" fmla="*/ 38 w 77"/>
                <a:gd name="T5" fmla="*/ 164 h 164"/>
                <a:gd name="T6" fmla="*/ 1 w 77"/>
                <a:gd name="T7" fmla="*/ 124 h 164"/>
                <a:gd name="T8" fmla="*/ 1 w 77"/>
                <a:gd name="T9" fmla="*/ 38 h 164"/>
                <a:gd name="T10" fmla="*/ 38 w 77"/>
                <a:gd name="T11" fmla="*/ 0 h 164"/>
                <a:gd name="T12" fmla="*/ 76 w 77"/>
                <a:gd name="T13" fmla="*/ 38 h 164"/>
                <a:gd name="T14" fmla="*/ 76 w 77"/>
                <a:gd name="T15" fmla="*/ 82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4">
                  <a:moveTo>
                    <a:pt x="76" y="82"/>
                  </a:moveTo>
                  <a:cubicBezTo>
                    <a:pt x="76" y="96"/>
                    <a:pt x="77" y="111"/>
                    <a:pt x="76" y="126"/>
                  </a:cubicBezTo>
                  <a:cubicBezTo>
                    <a:pt x="75" y="148"/>
                    <a:pt x="59" y="164"/>
                    <a:pt x="38" y="164"/>
                  </a:cubicBezTo>
                  <a:cubicBezTo>
                    <a:pt x="17" y="164"/>
                    <a:pt x="1" y="148"/>
                    <a:pt x="1" y="124"/>
                  </a:cubicBezTo>
                  <a:cubicBezTo>
                    <a:pt x="0" y="95"/>
                    <a:pt x="0" y="67"/>
                    <a:pt x="1" y="38"/>
                  </a:cubicBezTo>
                  <a:cubicBezTo>
                    <a:pt x="1" y="16"/>
                    <a:pt x="17" y="1"/>
                    <a:pt x="38" y="0"/>
                  </a:cubicBezTo>
                  <a:cubicBezTo>
                    <a:pt x="58" y="0"/>
                    <a:pt x="75" y="16"/>
                    <a:pt x="76" y="38"/>
                  </a:cubicBezTo>
                  <a:cubicBezTo>
                    <a:pt x="77" y="53"/>
                    <a:pt x="76" y="67"/>
                    <a:pt x="76"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B9F62C4B-A269-52E0-A3CE-88BC9B81F79D}"/>
                </a:ext>
              </a:extLst>
            </p:cNvPr>
            <p:cNvSpPr>
              <a:spLocks/>
            </p:cNvSpPr>
            <p:nvPr/>
          </p:nvSpPr>
          <p:spPr bwMode="auto">
            <a:xfrm>
              <a:off x="3815" y="1547"/>
              <a:ext cx="173" cy="81"/>
            </a:xfrm>
            <a:custGeom>
              <a:avLst/>
              <a:gdLst>
                <a:gd name="T0" fmla="*/ 83 w 165"/>
                <a:gd name="T1" fmla="*/ 76 h 77"/>
                <a:gd name="T2" fmla="*/ 38 w 165"/>
                <a:gd name="T3" fmla="*/ 76 h 77"/>
                <a:gd name="T4" fmla="*/ 1 w 165"/>
                <a:gd name="T5" fmla="*/ 37 h 77"/>
                <a:gd name="T6" fmla="*/ 37 w 165"/>
                <a:gd name="T7" fmla="*/ 0 h 77"/>
                <a:gd name="T8" fmla="*/ 127 w 165"/>
                <a:gd name="T9" fmla="*/ 0 h 77"/>
                <a:gd name="T10" fmla="*/ 165 w 165"/>
                <a:gd name="T11" fmla="*/ 37 h 77"/>
                <a:gd name="T12" fmla="*/ 127 w 165"/>
                <a:gd name="T13" fmla="*/ 76 h 77"/>
                <a:gd name="T14" fmla="*/ 123 w 165"/>
                <a:gd name="T15" fmla="*/ 76 h 77"/>
                <a:gd name="T16" fmla="*/ 83 w 165"/>
                <a:gd name="T17" fmla="*/ 76 h 77"/>
                <a:gd name="T18" fmla="*/ 83 w 165"/>
                <a:gd name="T19"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77">
                  <a:moveTo>
                    <a:pt x="83" y="76"/>
                  </a:moveTo>
                  <a:cubicBezTo>
                    <a:pt x="68" y="76"/>
                    <a:pt x="53" y="77"/>
                    <a:pt x="38" y="76"/>
                  </a:cubicBezTo>
                  <a:cubicBezTo>
                    <a:pt x="15" y="75"/>
                    <a:pt x="0" y="59"/>
                    <a:pt x="1" y="37"/>
                  </a:cubicBezTo>
                  <a:cubicBezTo>
                    <a:pt x="1" y="17"/>
                    <a:pt x="16" y="1"/>
                    <a:pt x="37" y="0"/>
                  </a:cubicBezTo>
                  <a:cubicBezTo>
                    <a:pt x="67" y="0"/>
                    <a:pt x="97" y="0"/>
                    <a:pt x="127" y="0"/>
                  </a:cubicBezTo>
                  <a:cubicBezTo>
                    <a:pt x="147" y="1"/>
                    <a:pt x="164" y="18"/>
                    <a:pt x="165" y="37"/>
                  </a:cubicBezTo>
                  <a:cubicBezTo>
                    <a:pt x="165" y="58"/>
                    <a:pt x="149" y="75"/>
                    <a:pt x="127" y="76"/>
                  </a:cubicBezTo>
                  <a:cubicBezTo>
                    <a:pt x="126" y="76"/>
                    <a:pt x="125" y="76"/>
                    <a:pt x="123" y="76"/>
                  </a:cubicBezTo>
                  <a:cubicBezTo>
                    <a:pt x="110" y="76"/>
                    <a:pt x="97" y="76"/>
                    <a:pt x="83" y="76"/>
                  </a:cubicBezTo>
                  <a:cubicBezTo>
                    <a:pt x="83" y="76"/>
                    <a:pt x="83" y="76"/>
                    <a:pt x="83"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28B0E008-EEFC-465C-4A5C-A80D3255B960}"/>
                </a:ext>
              </a:extLst>
            </p:cNvPr>
            <p:cNvSpPr>
              <a:spLocks/>
            </p:cNvSpPr>
            <p:nvPr/>
          </p:nvSpPr>
          <p:spPr bwMode="auto">
            <a:xfrm>
              <a:off x="2842" y="2599"/>
              <a:ext cx="80" cy="173"/>
            </a:xfrm>
            <a:custGeom>
              <a:avLst/>
              <a:gdLst>
                <a:gd name="T0" fmla="*/ 1 w 77"/>
                <a:gd name="T1" fmla="*/ 81 h 165"/>
                <a:gd name="T2" fmla="*/ 1 w 77"/>
                <a:gd name="T3" fmla="*/ 39 h 165"/>
                <a:gd name="T4" fmla="*/ 36 w 77"/>
                <a:gd name="T5" fmla="*/ 1 h 165"/>
                <a:gd name="T6" fmla="*/ 76 w 77"/>
                <a:gd name="T7" fmla="*/ 35 h 165"/>
                <a:gd name="T8" fmla="*/ 76 w 77"/>
                <a:gd name="T9" fmla="*/ 130 h 165"/>
                <a:gd name="T10" fmla="*/ 36 w 77"/>
                <a:gd name="T11" fmla="*/ 164 h 165"/>
                <a:gd name="T12" fmla="*/ 1 w 77"/>
                <a:gd name="T13" fmla="*/ 127 h 165"/>
                <a:gd name="T14" fmla="*/ 1 w 77"/>
                <a:gd name="T15" fmla="*/ 81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5">
                  <a:moveTo>
                    <a:pt x="1" y="81"/>
                  </a:moveTo>
                  <a:cubicBezTo>
                    <a:pt x="1" y="67"/>
                    <a:pt x="0" y="53"/>
                    <a:pt x="1" y="39"/>
                  </a:cubicBezTo>
                  <a:cubicBezTo>
                    <a:pt x="1" y="18"/>
                    <a:pt x="16" y="2"/>
                    <a:pt x="36" y="1"/>
                  </a:cubicBezTo>
                  <a:cubicBezTo>
                    <a:pt x="56" y="0"/>
                    <a:pt x="75" y="14"/>
                    <a:pt x="76" y="35"/>
                  </a:cubicBezTo>
                  <a:cubicBezTo>
                    <a:pt x="77" y="66"/>
                    <a:pt x="77" y="98"/>
                    <a:pt x="76" y="130"/>
                  </a:cubicBezTo>
                  <a:cubicBezTo>
                    <a:pt x="75" y="151"/>
                    <a:pt x="56" y="165"/>
                    <a:pt x="36" y="164"/>
                  </a:cubicBezTo>
                  <a:cubicBezTo>
                    <a:pt x="16" y="163"/>
                    <a:pt x="2" y="148"/>
                    <a:pt x="1" y="127"/>
                  </a:cubicBezTo>
                  <a:cubicBezTo>
                    <a:pt x="0" y="112"/>
                    <a:pt x="1" y="97"/>
                    <a:pt x="1"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a16="http://schemas.microsoft.com/office/drawing/2014/main" id="{A9E48470-7D98-493E-55AE-A37C8FEB49E0}"/>
                </a:ext>
              </a:extLst>
            </p:cNvPr>
            <p:cNvSpPr>
              <a:spLocks/>
            </p:cNvSpPr>
            <p:nvPr/>
          </p:nvSpPr>
          <p:spPr bwMode="auto">
            <a:xfrm>
              <a:off x="1696" y="1546"/>
              <a:ext cx="171" cy="82"/>
            </a:xfrm>
            <a:custGeom>
              <a:avLst/>
              <a:gdLst>
                <a:gd name="T0" fmla="*/ 82 w 163"/>
                <a:gd name="T1" fmla="*/ 77 h 78"/>
                <a:gd name="T2" fmla="*/ 36 w 163"/>
                <a:gd name="T3" fmla="*/ 77 h 78"/>
                <a:gd name="T4" fmla="*/ 1 w 163"/>
                <a:gd name="T5" fmla="*/ 39 h 78"/>
                <a:gd name="T6" fmla="*/ 37 w 163"/>
                <a:gd name="T7" fmla="*/ 1 h 78"/>
                <a:gd name="T8" fmla="*/ 121 w 163"/>
                <a:gd name="T9" fmla="*/ 0 h 78"/>
                <a:gd name="T10" fmla="*/ 163 w 163"/>
                <a:gd name="T11" fmla="*/ 39 h 78"/>
                <a:gd name="T12" fmla="*/ 119 w 163"/>
                <a:gd name="T13" fmla="*/ 77 h 78"/>
                <a:gd name="T14" fmla="*/ 82 w 163"/>
                <a:gd name="T15" fmla="*/ 77 h 78"/>
                <a:gd name="T16" fmla="*/ 82 w 163"/>
                <a:gd name="T1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8">
                  <a:moveTo>
                    <a:pt x="82" y="77"/>
                  </a:moveTo>
                  <a:cubicBezTo>
                    <a:pt x="66" y="77"/>
                    <a:pt x="51" y="78"/>
                    <a:pt x="36" y="77"/>
                  </a:cubicBezTo>
                  <a:cubicBezTo>
                    <a:pt x="13" y="75"/>
                    <a:pt x="0" y="61"/>
                    <a:pt x="1" y="39"/>
                  </a:cubicBezTo>
                  <a:cubicBezTo>
                    <a:pt x="1" y="18"/>
                    <a:pt x="16" y="2"/>
                    <a:pt x="37" y="1"/>
                  </a:cubicBezTo>
                  <a:cubicBezTo>
                    <a:pt x="65" y="0"/>
                    <a:pt x="93" y="0"/>
                    <a:pt x="121" y="0"/>
                  </a:cubicBezTo>
                  <a:cubicBezTo>
                    <a:pt x="146" y="1"/>
                    <a:pt x="163" y="17"/>
                    <a:pt x="163" y="39"/>
                  </a:cubicBezTo>
                  <a:cubicBezTo>
                    <a:pt x="163" y="62"/>
                    <a:pt x="147" y="77"/>
                    <a:pt x="119" y="77"/>
                  </a:cubicBezTo>
                  <a:cubicBezTo>
                    <a:pt x="107" y="77"/>
                    <a:pt x="94" y="77"/>
                    <a:pt x="82" y="77"/>
                  </a:cubicBezTo>
                  <a:cubicBezTo>
                    <a:pt x="82" y="77"/>
                    <a:pt x="82" y="77"/>
                    <a:pt x="82" y="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5F5BFB78-7350-5794-4EAC-783A77758C9C}"/>
              </a:ext>
            </a:extLst>
          </p:cNvPr>
          <p:cNvGrpSpPr/>
          <p:nvPr/>
        </p:nvGrpSpPr>
        <p:grpSpPr>
          <a:xfrm>
            <a:off x="727819" y="2181206"/>
            <a:ext cx="976110" cy="828000"/>
            <a:chOff x="167268" y="2101050"/>
            <a:chExt cx="976110" cy="828000"/>
          </a:xfrm>
        </p:grpSpPr>
        <p:sp>
          <p:nvSpPr>
            <p:cNvPr id="64" name="Oval 63">
              <a:extLst>
                <a:ext uri="{FF2B5EF4-FFF2-40B4-BE49-F238E27FC236}">
                  <a16:creationId xmlns:a16="http://schemas.microsoft.com/office/drawing/2014/main" id="{4A979067-4712-F760-9A49-2A8C53FE6CA9}"/>
                </a:ext>
              </a:extLst>
            </p:cNvPr>
            <p:cNvSpPr/>
            <p:nvPr/>
          </p:nvSpPr>
          <p:spPr>
            <a:xfrm>
              <a:off x="315378" y="2101050"/>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CCDBEBF2-B414-2CD8-27AB-A84EF70F36BD}"/>
                </a:ext>
              </a:extLst>
            </p:cNvPr>
            <p:cNvGrpSpPr/>
            <p:nvPr/>
          </p:nvGrpSpPr>
          <p:grpSpPr>
            <a:xfrm>
              <a:off x="807531" y="2277081"/>
              <a:ext cx="254357" cy="333984"/>
              <a:chOff x="6697904" y="981288"/>
              <a:chExt cx="494179" cy="659393"/>
            </a:xfrm>
          </p:grpSpPr>
          <p:sp>
            <p:nvSpPr>
              <p:cNvPr id="13" name="Freeform 86">
                <a:extLst>
                  <a:ext uri="{FF2B5EF4-FFF2-40B4-BE49-F238E27FC236}">
                    <a16:creationId xmlns:a16="http://schemas.microsoft.com/office/drawing/2014/main" id="{38263BB4-03E6-D6EC-E01F-5EAB7E1E357D}"/>
                  </a:ext>
                </a:extLst>
              </p:cNvPr>
              <p:cNvSpPr>
                <a:spLocks noEditPoints="1"/>
              </p:cNvSpPr>
              <p:nvPr/>
            </p:nvSpPr>
            <p:spPr bwMode="auto">
              <a:xfrm>
                <a:off x="6697904" y="981288"/>
                <a:ext cx="494179" cy="658906"/>
              </a:xfrm>
              <a:custGeom>
                <a:avLst/>
                <a:gdLst>
                  <a:gd name="T0" fmla="*/ 6 w 291"/>
                  <a:gd name="T1" fmla="*/ 130 h 391"/>
                  <a:gd name="T2" fmla="*/ 8 w 291"/>
                  <a:gd name="T3" fmla="*/ 100 h 391"/>
                  <a:gd name="T4" fmla="*/ 4 w 291"/>
                  <a:gd name="T5" fmla="*/ 36 h 391"/>
                  <a:gd name="T6" fmla="*/ 31 w 291"/>
                  <a:gd name="T7" fmla="*/ 0 h 391"/>
                  <a:gd name="T8" fmla="*/ 71 w 291"/>
                  <a:gd name="T9" fmla="*/ 26 h 391"/>
                  <a:gd name="T10" fmla="*/ 115 w 291"/>
                  <a:gd name="T11" fmla="*/ 34 h 391"/>
                  <a:gd name="T12" fmla="*/ 151 w 291"/>
                  <a:gd name="T13" fmla="*/ 55 h 391"/>
                  <a:gd name="T14" fmla="*/ 173 w 291"/>
                  <a:gd name="T15" fmla="*/ 26 h 391"/>
                  <a:gd name="T16" fmla="*/ 177 w 291"/>
                  <a:gd name="T17" fmla="*/ 0 h 391"/>
                  <a:gd name="T18" fmla="*/ 216 w 291"/>
                  <a:gd name="T19" fmla="*/ 27 h 391"/>
                  <a:gd name="T20" fmla="*/ 243 w 291"/>
                  <a:gd name="T21" fmla="*/ 60 h 391"/>
                  <a:gd name="T22" fmla="*/ 286 w 291"/>
                  <a:gd name="T23" fmla="*/ 23 h 391"/>
                  <a:gd name="T24" fmla="*/ 287 w 291"/>
                  <a:gd name="T25" fmla="*/ 101 h 391"/>
                  <a:gd name="T26" fmla="*/ 271 w 291"/>
                  <a:gd name="T27" fmla="*/ 251 h 391"/>
                  <a:gd name="T28" fmla="*/ 269 w 291"/>
                  <a:gd name="T29" fmla="*/ 274 h 391"/>
                  <a:gd name="T30" fmla="*/ 251 w 291"/>
                  <a:gd name="T31" fmla="*/ 391 h 391"/>
                  <a:gd name="T32" fmla="*/ 111 w 291"/>
                  <a:gd name="T33" fmla="*/ 389 h 391"/>
                  <a:gd name="T34" fmla="*/ 95 w 291"/>
                  <a:gd name="T35" fmla="*/ 391 h 391"/>
                  <a:gd name="T36" fmla="*/ 25 w 291"/>
                  <a:gd name="T37" fmla="*/ 311 h 391"/>
                  <a:gd name="T38" fmla="*/ 13 w 291"/>
                  <a:gd name="T39" fmla="*/ 199 h 391"/>
                  <a:gd name="T40" fmla="*/ 184 w 291"/>
                  <a:gd name="T41" fmla="*/ 34 h 391"/>
                  <a:gd name="T42" fmla="*/ 157 w 291"/>
                  <a:gd name="T43" fmla="*/ 93 h 391"/>
                  <a:gd name="T44" fmla="*/ 152 w 291"/>
                  <a:gd name="T45" fmla="*/ 183 h 391"/>
                  <a:gd name="T46" fmla="*/ 187 w 291"/>
                  <a:gd name="T47" fmla="*/ 177 h 391"/>
                  <a:gd name="T48" fmla="*/ 206 w 291"/>
                  <a:gd name="T49" fmla="*/ 151 h 391"/>
                  <a:gd name="T50" fmla="*/ 195 w 291"/>
                  <a:gd name="T51" fmla="*/ 21 h 391"/>
                  <a:gd name="T52" fmla="*/ 75 w 291"/>
                  <a:gd name="T53" fmla="*/ 41 h 391"/>
                  <a:gd name="T54" fmla="*/ 54 w 291"/>
                  <a:gd name="T55" fmla="*/ 138 h 391"/>
                  <a:gd name="T56" fmla="*/ 124 w 291"/>
                  <a:gd name="T57" fmla="*/ 182 h 391"/>
                  <a:gd name="T58" fmla="*/ 96 w 291"/>
                  <a:gd name="T59" fmla="*/ 80 h 391"/>
                  <a:gd name="T60" fmla="*/ 105 w 291"/>
                  <a:gd name="T61" fmla="*/ 177 h 391"/>
                  <a:gd name="T62" fmla="*/ 123 w 291"/>
                  <a:gd name="T63" fmla="*/ 41 h 391"/>
                  <a:gd name="T64" fmla="*/ 129 w 291"/>
                  <a:gd name="T65" fmla="*/ 129 h 391"/>
                  <a:gd name="T66" fmla="*/ 138 w 291"/>
                  <a:gd name="T67" fmla="*/ 176 h 391"/>
                  <a:gd name="T68" fmla="*/ 143 w 291"/>
                  <a:gd name="T69" fmla="*/ 75 h 391"/>
                  <a:gd name="T70" fmla="*/ 239 w 291"/>
                  <a:gd name="T71" fmla="*/ 144 h 391"/>
                  <a:gd name="T72" fmla="*/ 275 w 291"/>
                  <a:gd name="T73" fmla="*/ 57 h 391"/>
                  <a:gd name="T74" fmla="*/ 256 w 291"/>
                  <a:gd name="T75" fmla="*/ 46 h 391"/>
                  <a:gd name="T76" fmla="*/ 238 w 291"/>
                  <a:gd name="T77" fmla="*/ 144 h 391"/>
                  <a:gd name="T78" fmla="*/ 216 w 291"/>
                  <a:gd name="T79" fmla="*/ 47 h 391"/>
                  <a:gd name="T80" fmla="*/ 226 w 291"/>
                  <a:gd name="T81" fmla="*/ 153 h 391"/>
                  <a:gd name="T82" fmla="*/ 232 w 291"/>
                  <a:gd name="T83" fmla="*/ 56 h 391"/>
                  <a:gd name="T84" fmla="*/ 41 w 291"/>
                  <a:gd name="T85" fmla="*/ 21 h 391"/>
                  <a:gd name="T86" fmla="*/ 44 w 291"/>
                  <a:gd name="T87" fmla="*/ 139 h 391"/>
                  <a:gd name="T88" fmla="*/ 61 w 291"/>
                  <a:gd name="T89" fmla="*/ 31 h 391"/>
                  <a:gd name="T90" fmla="*/ 31 w 291"/>
                  <a:gd name="T91" fmla="*/ 127 h 391"/>
                  <a:gd name="T92" fmla="*/ 29 w 291"/>
                  <a:gd name="T93" fmla="*/ 31 h 391"/>
                  <a:gd name="T94" fmla="*/ 19 w 291"/>
                  <a:gd name="T95" fmla="*/ 109 h 391"/>
                  <a:gd name="T96" fmla="*/ 258 w 291"/>
                  <a:gd name="T97" fmla="*/ 276 h 391"/>
                  <a:gd name="T98" fmla="*/ 254 w 291"/>
                  <a:gd name="T99" fmla="*/ 2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391">
                    <a:moveTo>
                      <a:pt x="17" y="190"/>
                    </a:moveTo>
                    <a:cubicBezTo>
                      <a:pt x="10" y="189"/>
                      <a:pt x="11" y="183"/>
                      <a:pt x="11" y="179"/>
                    </a:cubicBezTo>
                    <a:cubicBezTo>
                      <a:pt x="9" y="163"/>
                      <a:pt x="7" y="146"/>
                      <a:pt x="6" y="130"/>
                    </a:cubicBezTo>
                    <a:cubicBezTo>
                      <a:pt x="5" y="121"/>
                      <a:pt x="3" y="113"/>
                      <a:pt x="3" y="104"/>
                    </a:cubicBezTo>
                    <a:cubicBezTo>
                      <a:pt x="3" y="102"/>
                      <a:pt x="5" y="101"/>
                      <a:pt x="6" y="99"/>
                    </a:cubicBezTo>
                    <a:cubicBezTo>
                      <a:pt x="7" y="100"/>
                      <a:pt x="7" y="100"/>
                      <a:pt x="8" y="100"/>
                    </a:cubicBezTo>
                    <a:cubicBezTo>
                      <a:pt x="8" y="98"/>
                      <a:pt x="8" y="96"/>
                      <a:pt x="7" y="94"/>
                    </a:cubicBezTo>
                    <a:cubicBezTo>
                      <a:pt x="5" y="77"/>
                      <a:pt x="3" y="61"/>
                      <a:pt x="1" y="45"/>
                    </a:cubicBezTo>
                    <a:cubicBezTo>
                      <a:pt x="0" y="41"/>
                      <a:pt x="1" y="38"/>
                      <a:pt x="4" y="36"/>
                    </a:cubicBezTo>
                    <a:cubicBezTo>
                      <a:pt x="12" y="31"/>
                      <a:pt x="19" y="25"/>
                      <a:pt x="27" y="20"/>
                    </a:cubicBezTo>
                    <a:cubicBezTo>
                      <a:pt x="30" y="18"/>
                      <a:pt x="31" y="16"/>
                      <a:pt x="31" y="13"/>
                    </a:cubicBezTo>
                    <a:cubicBezTo>
                      <a:pt x="31" y="9"/>
                      <a:pt x="31" y="5"/>
                      <a:pt x="31" y="0"/>
                    </a:cubicBezTo>
                    <a:cubicBezTo>
                      <a:pt x="38" y="4"/>
                      <a:pt x="44" y="7"/>
                      <a:pt x="50" y="10"/>
                    </a:cubicBezTo>
                    <a:cubicBezTo>
                      <a:pt x="55" y="12"/>
                      <a:pt x="60" y="15"/>
                      <a:pt x="65" y="17"/>
                    </a:cubicBezTo>
                    <a:cubicBezTo>
                      <a:pt x="69" y="19"/>
                      <a:pt x="72" y="21"/>
                      <a:pt x="71" y="26"/>
                    </a:cubicBezTo>
                    <a:cubicBezTo>
                      <a:pt x="71" y="27"/>
                      <a:pt x="71" y="29"/>
                      <a:pt x="71" y="30"/>
                    </a:cubicBezTo>
                    <a:cubicBezTo>
                      <a:pt x="86" y="28"/>
                      <a:pt x="100" y="25"/>
                      <a:pt x="111" y="13"/>
                    </a:cubicBezTo>
                    <a:cubicBezTo>
                      <a:pt x="113" y="21"/>
                      <a:pt x="114" y="27"/>
                      <a:pt x="115" y="34"/>
                    </a:cubicBezTo>
                    <a:cubicBezTo>
                      <a:pt x="124" y="27"/>
                      <a:pt x="134" y="21"/>
                      <a:pt x="144" y="13"/>
                    </a:cubicBezTo>
                    <a:cubicBezTo>
                      <a:pt x="146" y="28"/>
                      <a:pt x="148" y="41"/>
                      <a:pt x="150" y="55"/>
                    </a:cubicBezTo>
                    <a:cubicBezTo>
                      <a:pt x="150" y="55"/>
                      <a:pt x="151" y="55"/>
                      <a:pt x="151" y="55"/>
                    </a:cubicBezTo>
                    <a:cubicBezTo>
                      <a:pt x="152" y="49"/>
                      <a:pt x="153" y="43"/>
                      <a:pt x="153" y="37"/>
                    </a:cubicBezTo>
                    <a:cubicBezTo>
                      <a:pt x="153" y="34"/>
                      <a:pt x="155" y="32"/>
                      <a:pt x="158" y="31"/>
                    </a:cubicBezTo>
                    <a:cubicBezTo>
                      <a:pt x="163" y="30"/>
                      <a:pt x="168" y="28"/>
                      <a:pt x="173" y="26"/>
                    </a:cubicBezTo>
                    <a:cubicBezTo>
                      <a:pt x="176" y="25"/>
                      <a:pt x="176" y="24"/>
                      <a:pt x="176" y="21"/>
                    </a:cubicBezTo>
                    <a:cubicBezTo>
                      <a:pt x="176" y="15"/>
                      <a:pt x="176" y="9"/>
                      <a:pt x="176" y="3"/>
                    </a:cubicBezTo>
                    <a:cubicBezTo>
                      <a:pt x="176" y="2"/>
                      <a:pt x="176" y="2"/>
                      <a:pt x="177" y="0"/>
                    </a:cubicBezTo>
                    <a:cubicBezTo>
                      <a:pt x="187" y="5"/>
                      <a:pt x="197" y="10"/>
                      <a:pt x="206" y="15"/>
                    </a:cubicBezTo>
                    <a:cubicBezTo>
                      <a:pt x="207" y="16"/>
                      <a:pt x="208" y="16"/>
                      <a:pt x="208" y="16"/>
                    </a:cubicBezTo>
                    <a:cubicBezTo>
                      <a:pt x="213" y="18"/>
                      <a:pt x="217" y="20"/>
                      <a:pt x="216" y="27"/>
                    </a:cubicBezTo>
                    <a:cubicBezTo>
                      <a:pt x="223" y="22"/>
                      <a:pt x="229" y="18"/>
                      <a:pt x="236" y="13"/>
                    </a:cubicBezTo>
                    <a:cubicBezTo>
                      <a:pt x="238" y="29"/>
                      <a:pt x="240" y="45"/>
                      <a:pt x="242" y="60"/>
                    </a:cubicBezTo>
                    <a:cubicBezTo>
                      <a:pt x="243" y="60"/>
                      <a:pt x="243" y="60"/>
                      <a:pt x="243" y="60"/>
                    </a:cubicBezTo>
                    <a:cubicBezTo>
                      <a:pt x="245" y="52"/>
                      <a:pt x="246" y="44"/>
                      <a:pt x="248" y="36"/>
                    </a:cubicBezTo>
                    <a:cubicBezTo>
                      <a:pt x="248" y="34"/>
                      <a:pt x="250" y="32"/>
                      <a:pt x="252" y="32"/>
                    </a:cubicBezTo>
                    <a:cubicBezTo>
                      <a:pt x="263" y="29"/>
                      <a:pt x="275" y="26"/>
                      <a:pt x="286" y="23"/>
                    </a:cubicBezTo>
                    <a:cubicBezTo>
                      <a:pt x="288" y="23"/>
                      <a:pt x="289" y="23"/>
                      <a:pt x="291" y="23"/>
                    </a:cubicBezTo>
                    <a:cubicBezTo>
                      <a:pt x="286" y="49"/>
                      <a:pt x="281" y="74"/>
                      <a:pt x="277" y="100"/>
                    </a:cubicBezTo>
                    <a:cubicBezTo>
                      <a:pt x="280" y="100"/>
                      <a:pt x="283" y="101"/>
                      <a:pt x="287" y="101"/>
                    </a:cubicBezTo>
                    <a:cubicBezTo>
                      <a:pt x="286" y="106"/>
                      <a:pt x="286" y="111"/>
                      <a:pt x="285" y="115"/>
                    </a:cubicBezTo>
                    <a:cubicBezTo>
                      <a:pt x="283" y="138"/>
                      <a:pt x="281" y="161"/>
                      <a:pt x="278" y="184"/>
                    </a:cubicBezTo>
                    <a:cubicBezTo>
                      <a:pt x="276" y="206"/>
                      <a:pt x="273" y="228"/>
                      <a:pt x="271" y="251"/>
                    </a:cubicBezTo>
                    <a:cubicBezTo>
                      <a:pt x="271" y="252"/>
                      <a:pt x="269" y="254"/>
                      <a:pt x="268" y="254"/>
                    </a:cubicBezTo>
                    <a:cubicBezTo>
                      <a:pt x="262" y="255"/>
                      <a:pt x="259" y="260"/>
                      <a:pt x="266" y="266"/>
                    </a:cubicBezTo>
                    <a:cubicBezTo>
                      <a:pt x="269" y="269"/>
                      <a:pt x="269" y="271"/>
                      <a:pt x="269" y="274"/>
                    </a:cubicBezTo>
                    <a:cubicBezTo>
                      <a:pt x="265" y="305"/>
                      <a:pt x="262" y="336"/>
                      <a:pt x="258" y="367"/>
                    </a:cubicBezTo>
                    <a:cubicBezTo>
                      <a:pt x="258" y="373"/>
                      <a:pt x="257" y="380"/>
                      <a:pt x="257" y="386"/>
                    </a:cubicBezTo>
                    <a:cubicBezTo>
                      <a:pt x="257" y="391"/>
                      <a:pt x="255" y="391"/>
                      <a:pt x="251" y="391"/>
                    </a:cubicBezTo>
                    <a:cubicBezTo>
                      <a:pt x="215" y="391"/>
                      <a:pt x="180" y="391"/>
                      <a:pt x="145" y="391"/>
                    </a:cubicBezTo>
                    <a:cubicBezTo>
                      <a:pt x="132" y="391"/>
                      <a:pt x="120" y="391"/>
                      <a:pt x="108" y="391"/>
                    </a:cubicBezTo>
                    <a:cubicBezTo>
                      <a:pt x="109" y="390"/>
                      <a:pt x="110" y="389"/>
                      <a:pt x="111" y="389"/>
                    </a:cubicBezTo>
                    <a:cubicBezTo>
                      <a:pt x="110" y="388"/>
                      <a:pt x="109" y="387"/>
                      <a:pt x="108" y="387"/>
                    </a:cubicBezTo>
                    <a:cubicBezTo>
                      <a:pt x="106" y="387"/>
                      <a:pt x="103" y="387"/>
                      <a:pt x="102" y="389"/>
                    </a:cubicBezTo>
                    <a:cubicBezTo>
                      <a:pt x="101" y="391"/>
                      <a:pt x="98" y="391"/>
                      <a:pt x="95" y="391"/>
                    </a:cubicBezTo>
                    <a:cubicBezTo>
                      <a:pt x="76" y="391"/>
                      <a:pt x="58" y="391"/>
                      <a:pt x="39" y="391"/>
                    </a:cubicBezTo>
                    <a:cubicBezTo>
                      <a:pt x="35" y="391"/>
                      <a:pt x="34" y="390"/>
                      <a:pt x="34" y="386"/>
                    </a:cubicBezTo>
                    <a:cubicBezTo>
                      <a:pt x="31" y="361"/>
                      <a:pt x="28" y="336"/>
                      <a:pt x="25" y="311"/>
                    </a:cubicBezTo>
                    <a:cubicBezTo>
                      <a:pt x="23" y="291"/>
                      <a:pt x="21" y="271"/>
                      <a:pt x="19" y="251"/>
                    </a:cubicBezTo>
                    <a:cubicBezTo>
                      <a:pt x="18" y="240"/>
                      <a:pt x="17" y="230"/>
                      <a:pt x="16" y="220"/>
                    </a:cubicBezTo>
                    <a:cubicBezTo>
                      <a:pt x="15" y="213"/>
                      <a:pt x="14" y="206"/>
                      <a:pt x="13" y="199"/>
                    </a:cubicBezTo>
                    <a:cubicBezTo>
                      <a:pt x="13" y="196"/>
                      <a:pt x="12" y="192"/>
                      <a:pt x="17" y="190"/>
                    </a:cubicBezTo>
                    <a:close/>
                    <a:moveTo>
                      <a:pt x="168" y="181"/>
                    </a:moveTo>
                    <a:cubicBezTo>
                      <a:pt x="173" y="132"/>
                      <a:pt x="178" y="83"/>
                      <a:pt x="184" y="34"/>
                    </a:cubicBezTo>
                    <a:cubicBezTo>
                      <a:pt x="177" y="36"/>
                      <a:pt x="172" y="38"/>
                      <a:pt x="167" y="40"/>
                    </a:cubicBezTo>
                    <a:cubicBezTo>
                      <a:pt x="163" y="41"/>
                      <a:pt x="162" y="42"/>
                      <a:pt x="162" y="46"/>
                    </a:cubicBezTo>
                    <a:cubicBezTo>
                      <a:pt x="160" y="61"/>
                      <a:pt x="159" y="77"/>
                      <a:pt x="157" y="93"/>
                    </a:cubicBezTo>
                    <a:cubicBezTo>
                      <a:pt x="154" y="117"/>
                      <a:pt x="152" y="141"/>
                      <a:pt x="149" y="165"/>
                    </a:cubicBezTo>
                    <a:cubicBezTo>
                      <a:pt x="148" y="171"/>
                      <a:pt x="148" y="177"/>
                      <a:pt x="148" y="183"/>
                    </a:cubicBezTo>
                    <a:cubicBezTo>
                      <a:pt x="149" y="183"/>
                      <a:pt x="151" y="183"/>
                      <a:pt x="152" y="183"/>
                    </a:cubicBezTo>
                    <a:cubicBezTo>
                      <a:pt x="157" y="182"/>
                      <a:pt x="163" y="182"/>
                      <a:pt x="168" y="181"/>
                    </a:cubicBezTo>
                    <a:close/>
                    <a:moveTo>
                      <a:pt x="195" y="21"/>
                    </a:moveTo>
                    <a:cubicBezTo>
                      <a:pt x="188" y="73"/>
                      <a:pt x="184" y="124"/>
                      <a:pt x="187" y="177"/>
                    </a:cubicBezTo>
                    <a:cubicBezTo>
                      <a:pt x="193" y="174"/>
                      <a:pt x="199" y="171"/>
                      <a:pt x="205" y="169"/>
                    </a:cubicBezTo>
                    <a:cubicBezTo>
                      <a:pt x="206" y="168"/>
                      <a:pt x="206" y="166"/>
                      <a:pt x="206" y="165"/>
                    </a:cubicBezTo>
                    <a:cubicBezTo>
                      <a:pt x="206" y="160"/>
                      <a:pt x="206" y="155"/>
                      <a:pt x="206" y="151"/>
                    </a:cubicBezTo>
                    <a:cubicBezTo>
                      <a:pt x="206" y="111"/>
                      <a:pt x="206" y="71"/>
                      <a:pt x="206" y="31"/>
                    </a:cubicBezTo>
                    <a:cubicBezTo>
                      <a:pt x="206" y="29"/>
                      <a:pt x="206" y="27"/>
                      <a:pt x="204" y="26"/>
                    </a:cubicBezTo>
                    <a:cubicBezTo>
                      <a:pt x="202" y="24"/>
                      <a:pt x="198" y="23"/>
                      <a:pt x="195" y="21"/>
                    </a:cubicBezTo>
                    <a:close/>
                    <a:moveTo>
                      <a:pt x="71" y="161"/>
                    </a:moveTo>
                    <a:cubicBezTo>
                      <a:pt x="79" y="119"/>
                      <a:pt x="86" y="78"/>
                      <a:pt x="94" y="36"/>
                    </a:cubicBezTo>
                    <a:cubicBezTo>
                      <a:pt x="87" y="38"/>
                      <a:pt x="81" y="39"/>
                      <a:pt x="75" y="41"/>
                    </a:cubicBezTo>
                    <a:cubicBezTo>
                      <a:pt x="73" y="41"/>
                      <a:pt x="72" y="44"/>
                      <a:pt x="71" y="45"/>
                    </a:cubicBezTo>
                    <a:cubicBezTo>
                      <a:pt x="70" y="51"/>
                      <a:pt x="69" y="56"/>
                      <a:pt x="68" y="62"/>
                    </a:cubicBezTo>
                    <a:cubicBezTo>
                      <a:pt x="64" y="87"/>
                      <a:pt x="59" y="113"/>
                      <a:pt x="54" y="138"/>
                    </a:cubicBezTo>
                    <a:cubicBezTo>
                      <a:pt x="53" y="144"/>
                      <a:pt x="53" y="149"/>
                      <a:pt x="59" y="152"/>
                    </a:cubicBezTo>
                    <a:cubicBezTo>
                      <a:pt x="63" y="155"/>
                      <a:pt x="66" y="158"/>
                      <a:pt x="71" y="161"/>
                    </a:cubicBezTo>
                    <a:close/>
                    <a:moveTo>
                      <a:pt x="124" y="182"/>
                    </a:moveTo>
                    <a:cubicBezTo>
                      <a:pt x="118" y="132"/>
                      <a:pt x="111" y="85"/>
                      <a:pt x="105" y="37"/>
                    </a:cubicBezTo>
                    <a:cubicBezTo>
                      <a:pt x="104" y="38"/>
                      <a:pt x="103" y="40"/>
                      <a:pt x="103" y="41"/>
                    </a:cubicBezTo>
                    <a:cubicBezTo>
                      <a:pt x="100" y="54"/>
                      <a:pt x="98" y="67"/>
                      <a:pt x="96" y="80"/>
                    </a:cubicBezTo>
                    <a:cubicBezTo>
                      <a:pt x="94" y="89"/>
                      <a:pt x="92" y="97"/>
                      <a:pt x="94" y="107"/>
                    </a:cubicBezTo>
                    <a:cubicBezTo>
                      <a:pt x="97" y="129"/>
                      <a:pt x="100" y="152"/>
                      <a:pt x="103" y="174"/>
                    </a:cubicBezTo>
                    <a:cubicBezTo>
                      <a:pt x="103" y="175"/>
                      <a:pt x="104" y="177"/>
                      <a:pt x="105" y="177"/>
                    </a:cubicBezTo>
                    <a:cubicBezTo>
                      <a:pt x="111" y="179"/>
                      <a:pt x="117" y="180"/>
                      <a:pt x="124" y="182"/>
                    </a:cubicBezTo>
                    <a:close/>
                    <a:moveTo>
                      <a:pt x="137" y="31"/>
                    </a:moveTo>
                    <a:cubicBezTo>
                      <a:pt x="132" y="35"/>
                      <a:pt x="127" y="38"/>
                      <a:pt x="123" y="41"/>
                    </a:cubicBezTo>
                    <a:cubicBezTo>
                      <a:pt x="118" y="44"/>
                      <a:pt x="118" y="47"/>
                      <a:pt x="119" y="51"/>
                    </a:cubicBezTo>
                    <a:cubicBezTo>
                      <a:pt x="120" y="60"/>
                      <a:pt x="122" y="69"/>
                      <a:pt x="123" y="78"/>
                    </a:cubicBezTo>
                    <a:cubicBezTo>
                      <a:pt x="125" y="95"/>
                      <a:pt x="127" y="112"/>
                      <a:pt x="129" y="129"/>
                    </a:cubicBezTo>
                    <a:cubicBezTo>
                      <a:pt x="131" y="142"/>
                      <a:pt x="133" y="155"/>
                      <a:pt x="134" y="168"/>
                    </a:cubicBezTo>
                    <a:cubicBezTo>
                      <a:pt x="135" y="173"/>
                      <a:pt x="136" y="177"/>
                      <a:pt x="136" y="182"/>
                    </a:cubicBezTo>
                    <a:cubicBezTo>
                      <a:pt x="138" y="180"/>
                      <a:pt x="138" y="178"/>
                      <a:pt x="138" y="176"/>
                    </a:cubicBezTo>
                    <a:cubicBezTo>
                      <a:pt x="139" y="168"/>
                      <a:pt x="140" y="160"/>
                      <a:pt x="141" y="151"/>
                    </a:cubicBezTo>
                    <a:cubicBezTo>
                      <a:pt x="142" y="137"/>
                      <a:pt x="145" y="122"/>
                      <a:pt x="145" y="108"/>
                    </a:cubicBezTo>
                    <a:cubicBezTo>
                      <a:pt x="146" y="97"/>
                      <a:pt x="144" y="86"/>
                      <a:pt x="143" y="75"/>
                    </a:cubicBezTo>
                    <a:cubicBezTo>
                      <a:pt x="141" y="60"/>
                      <a:pt x="139" y="46"/>
                      <a:pt x="137" y="31"/>
                    </a:cubicBezTo>
                    <a:close/>
                    <a:moveTo>
                      <a:pt x="238" y="144"/>
                    </a:moveTo>
                    <a:cubicBezTo>
                      <a:pt x="238" y="144"/>
                      <a:pt x="238" y="144"/>
                      <a:pt x="239" y="144"/>
                    </a:cubicBezTo>
                    <a:cubicBezTo>
                      <a:pt x="245" y="139"/>
                      <a:pt x="251" y="133"/>
                      <a:pt x="258" y="127"/>
                    </a:cubicBezTo>
                    <a:cubicBezTo>
                      <a:pt x="262" y="124"/>
                      <a:pt x="263" y="121"/>
                      <a:pt x="264" y="116"/>
                    </a:cubicBezTo>
                    <a:cubicBezTo>
                      <a:pt x="267" y="97"/>
                      <a:pt x="271" y="77"/>
                      <a:pt x="275" y="57"/>
                    </a:cubicBezTo>
                    <a:cubicBezTo>
                      <a:pt x="276" y="50"/>
                      <a:pt x="277" y="43"/>
                      <a:pt x="278" y="36"/>
                    </a:cubicBezTo>
                    <a:cubicBezTo>
                      <a:pt x="272" y="38"/>
                      <a:pt x="266" y="39"/>
                      <a:pt x="260" y="41"/>
                    </a:cubicBezTo>
                    <a:cubicBezTo>
                      <a:pt x="258" y="41"/>
                      <a:pt x="256" y="44"/>
                      <a:pt x="256" y="46"/>
                    </a:cubicBezTo>
                    <a:cubicBezTo>
                      <a:pt x="254" y="51"/>
                      <a:pt x="254" y="57"/>
                      <a:pt x="253" y="63"/>
                    </a:cubicBezTo>
                    <a:cubicBezTo>
                      <a:pt x="249" y="80"/>
                      <a:pt x="246" y="98"/>
                      <a:pt x="243" y="116"/>
                    </a:cubicBezTo>
                    <a:cubicBezTo>
                      <a:pt x="241" y="125"/>
                      <a:pt x="239" y="134"/>
                      <a:pt x="238" y="144"/>
                    </a:cubicBezTo>
                    <a:close/>
                    <a:moveTo>
                      <a:pt x="229" y="31"/>
                    </a:moveTo>
                    <a:cubicBezTo>
                      <a:pt x="226" y="33"/>
                      <a:pt x="224" y="35"/>
                      <a:pt x="221" y="36"/>
                    </a:cubicBezTo>
                    <a:cubicBezTo>
                      <a:pt x="217" y="39"/>
                      <a:pt x="216" y="42"/>
                      <a:pt x="216" y="47"/>
                    </a:cubicBezTo>
                    <a:cubicBezTo>
                      <a:pt x="214" y="78"/>
                      <a:pt x="218" y="110"/>
                      <a:pt x="222" y="141"/>
                    </a:cubicBezTo>
                    <a:cubicBezTo>
                      <a:pt x="223" y="145"/>
                      <a:pt x="224" y="150"/>
                      <a:pt x="224" y="155"/>
                    </a:cubicBezTo>
                    <a:cubicBezTo>
                      <a:pt x="226" y="154"/>
                      <a:pt x="226" y="154"/>
                      <a:pt x="226" y="153"/>
                    </a:cubicBezTo>
                    <a:cubicBezTo>
                      <a:pt x="229" y="140"/>
                      <a:pt x="231" y="127"/>
                      <a:pt x="233" y="114"/>
                    </a:cubicBezTo>
                    <a:cubicBezTo>
                      <a:pt x="235" y="105"/>
                      <a:pt x="236" y="96"/>
                      <a:pt x="236" y="88"/>
                    </a:cubicBezTo>
                    <a:cubicBezTo>
                      <a:pt x="236" y="77"/>
                      <a:pt x="234" y="67"/>
                      <a:pt x="232" y="56"/>
                    </a:cubicBezTo>
                    <a:cubicBezTo>
                      <a:pt x="231" y="48"/>
                      <a:pt x="230" y="40"/>
                      <a:pt x="229" y="31"/>
                    </a:cubicBezTo>
                    <a:close/>
                    <a:moveTo>
                      <a:pt x="41" y="17"/>
                    </a:moveTo>
                    <a:cubicBezTo>
                      <a:pt x="41" y="19"/>
                      <a:pt x="41" y="20"/>
                      <a:pt x="41" y="21"/>
                    </a:cubicBezTo>
                    <a:cubicBezTo>
                      <a:pt x="41" y="58"/>
                      <a:pt x="41" y="95"/>
                      <a:pt x="41" y="132"/>
                    </a:cubicBezTo>
                    <a:cubicBezTo>
                      <a:pt x="41" y="133"/>
                      <a:pt x="41" y="134"/>
                      <a:pt x="41" y="135"/>
                    </a:cubicBezTo>
                    <a:cubicBezTo>
                      <a:pt x="42" y="136"/>
                      <a:pt x="43" y="137"/>
                      <a:pt x="44" y="139"/>
                    </a:cubicBezTo>
                    <a:cubicBezTo>
                      <a:pt x="46" y="132"/>
                      <a:pt x="47" y="126"/>
                      <a:pt x="48" y="121"/>
                    </a:cubicBezTo>
                    <a:cubicBezTo>
                      <a:pt x="51" y="103"/>
                      <a:pt x="54" y="86"/>
                      <a:pt x="57" y="69"/>
                    </a:cubicBezTo>
                    <a:cubicBezTo>
                      <a:pt x="60" y="56"/>
                      <a:pt x="62" y="43"/>
                      <a:pt x="61" y="31"/>
                    </a:cubicBezTo>
                    <a:cubicBezTo>
                      <a:pt x="61" y="29"/>
                      <a:pt x="60" y="26"/>
                      <a:pt x="59" y="26"/>
                    </a:cubicBezTo>
                    <a:cubicBezTo>
                      <a:pt x="53" y="23"/>
                      <a:pt x="48" y="20"/>
                      <a:pt x="41" y="17"/>
                    </a:cubicBezTo>
                    <a:close/>
                    <a:moveTo>
                      <a:pt x="31" y="127"/>
                    </a:moveTo>
                    <a:cubicBezTo>
                      <a:pt x="31" y="125"/>
                      <a:pt x="31" y="124"/>
                      <a:pt x="31" y="123"/>
                    </a:cubicBezTo>
                    <a:cubicBezTo>
                      <a:pt x="31" y="98"/>
                      <a:pt x="31" y="73"/>
                      <a:pt x="31" y="48"/>
                    </a:cubicBezTo>
                    <a:cubicBezTo>
                      <a:pt x="31" y="42"/>
                      <a:pt x="30" y="37"/>
                      <a:pt x="29" y="31"/>
                    </a:cubicBezTo>
                    <a:cubicBezTo>
                      <a:pt x="24" y="35"/>
                      <a:pt x="20" y="38"/>
                      <a:pt x="15" y="41"/>
                    </a:cubicBezTo>
                    <a:cubicBezTo>
                      <a:pt x="11" y="43"/>
                      <a:pt x="10" y="47"/>
                      <a:pt x="11" y="51"/>
                    </a:cubicBezTo>
                    <a:cubicBezTo>
                      <a:pt x="14" y="71"/>
                      <a:pt x="17" y="90"/>
                      <a:pt x="19" y="109"/>
                    </a:cubicBezTo>
                    <a:cubicBezTo>
                      <a:pt x="19" y="118"/>
                      <a:pt x="24" y="122"/>
                      <a:pt x="31" y="127"/>
                    </a:cubicBezTo>
                    <a:close/>
                    <a:moveTo>
                      <a:pt x="247" y="261"/>
                    </a:moveTo>
                    <a:cubicBezTo>
                      <a:pt x="251" y="266"/>
                      <a:pt x="254" y="271"/>
                      <a:pt x="258" y="276"/>
                    </a:cubicBezTo>
                    <a:cubicBezTo>
                      <a:pt x="258" y="275"/>
                      <a:pt x="258" y="275"/>
                      <a:pt x="259" y="275"/>
                    </a:cubicBezTo>
                    <a:cubicBezTo>
                      <a:pt x="259" y="275"/>
                      <a:pt x="259" y="264"/>
                      <a:pt x="259" y="264"/>
                    </a:cubicBezTo>
                    <a:cubicBezTo>
                      <a:pt x="258" y="265"/>
                      <a:pt x="256" y="265"/>
                      <a:pt x="254" y="266"/>
                    </a:cubicBezTo>
                    <a:cubicBezTo>
                      <a:pt x="249" y="262"/>
                      <a:pt x="253" y="260"/>
                      <a:pt x="254" y="256"/>
                    </a:cubicBezTo>
                    <a:cubicBezTo>
                      <a:pt x="252" y="258"/>
                      <a:pt x="250" y="259"/>
                      <a:pt x="247" y="2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3">
                <a:extLst>
                  <a:ext uri="{FF2B5EF4-FFF2-40B4-BE49-F238E27FC236}">
                    <a16:creationId xmlns:a16="http://schemas.microsoft.com/office/drawing/2014/main" id="{955025CC-857C-ABD6-9057-8B0BE327CF99}"/>
                  </a:ext>
                </a:extLst>
              </p:cNvPr>
              <p:cNvSpPr>
                <a:spLocks/>
              </p:cNvSpPr>
              <p:nvPr/>
            </p:nvSpPr>
            <p:spPr bwMode="auto">
              <a:xfrm>
                <a:off x="7147260" y="1412715"/>
                <a:ext cx="8965" cy="15688"/>
              </a:xfrm>
              <a:custGeom>
                <a:avLst/>
                <a:gdLst>
                  <a:gd name="T0" fmla="*/ 2 w 5"/>
                  <a:gd name="T1" fmla="*/ 9 h 9"/>
                  <a:gd name="T2" fmla="*/ 0 w 5"/>
                  <a:gd name="T3" fmla="*/ 2 h 9"/>
                  <a:gd name="T4" fmla="*/ 3 w 5"/>
                  <a:gd name="T5" fmla="*/ 0 h 9"/>
                  <a:gd name="T6" fmla="*/ 5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7"/>
                      <a:pt x="0" y="4"/>
                      <a:pt x="0" y="2"/>
                    </a:cubicBezTo>
                    <a:cubicBezTo>
                      <a:pt x="0" y="2"/>
                      <a:pt x="2" y="1"/>
                      <a:pt x="3" y="0"/>
                    </a:cubicBezTo>
                    <a:cubicBezTo>
                      <a:pt x="4" y="3"/>
                      <a:pt x="5" y="6"/>
                      <a:pt x="5" y="8"/>
                    </a:cubicBezTo>
                    <a:cubicBezTo>
                      <a:pt x="4" y="9"/>
                      <a:pt x="3"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4">
                <a:extLst>
                  <a:ext uri="{FF2B5EF4-FFF2-40B4-BE49-F238E27FC236}">
                    <a16:creationId xmlns:a16="http://schemas.microsoft.com/office/drawing/2014/main" id="{DB2E9B69-56B7-9C25-5D00-1E17A6226650}"/>
                  </a:ext>
                </a:extLst>
              </p:cNvPr>
              <p:cNvSpPr>
                <a:spLocks/>
              </p:cNvSpPr>
              <p:nvPr/>
            </p:nvSpPr>
            <p:spPr bwMode="auto">
              <a:xfrm>
                <a:off x="6948916" y="1038438"/>
                <a:ext cx="61632" cy="251012"/>
              </a:xfrm>
              <a:custGeom>
                <a:avLst/>
                <a:gdLst>
                  <a:gd name="T0" fmla="*/ 20 w 36"/>
                  <a:gd name="T1" fmla="*/ 147 h 149"/>
                  <a:gd name="T2" fmla="*/ 4 w 36"/>
                  <a:gd name="T3" fmla="*/ 149 h 149"/>
                  <a:gd name="T4" fmla="*/ 0 w 36"/>
                  <a:gd name="T5" fmla="*/ 149 h 149"/>
                  <a:gd name="T6" fmla="*/ 1 w 36"/>
                  <a:gd name="T7" fmla="*/ 131 h 149"/>
                  <a:gd name="T8" fmla="*/ 9 w 36"/>
                  <a:gd name="T9" fmla="*/ 59 h 149"/>
                  <a:gd name="T10" fmla="*/ 14 w 36"/>
                  <a:gd name="T11" fmla="*/ 12 h 149"/>
                  <a:gd name="T12" fmla="*/ 19 w 36"/>
                  <a:gd name="T13" fmla="*/ 6 h 149"/>
                  <a:gd name="T14" fmla="*/ 36 w 36"/>
                  <a:gd name="T15" fmla="*/ 0 h 149"/>
                  <a:gd name="T16" fmla="*/ 20 w 36"/>
                  <a:gd name="T17"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49">
                    <a:moveTo>
                      <a:pt x="20" y="147"/>
                    </a:moveTo>
                    <a:cubicBezTo>
                      <a:pt x="15" y="148"/>
                      <a:pt x="9" y="148"/>
                      <a:pt x="4" y="149"/>
                    </a:cubicBezTo>
                    <a:cubicBezTo>
                      <a:pt x="3" y="149"/>
                      <a:pt x="1" y="149"/>
                      <a:pt x="0" y="149"/>
                    </a:cubicBezTo>
                    <a:cubicBezTo>
                      <a:pt x="0" y="143"/>
                      <a:pt x="0" y="137"/>
                      <a:pt x="1" y="131"/>
                    </a:cubicBezTo>
                    <a:cubicBezTo>
                      <a:pt x="4" y="107"/>
                      <a:pt x="6" y="83"/>
                      <a:pt x="9" y="59"/>
                    </a:cubicBezTo>
                    <a:cubicBezTo>
                      <a:pt x="11" y="43"/>
                      <a:pt x="12" y="27"/>
                      <a:pt x="14" y="12"/>
                    </a:cubicBezTo>
                    <a:cubicBezTo>
                      <a:pt x="14" y="8"/>
                      <a:pt x="15" y="7"/>
                      <a:pt x="19" y="6"/>
                    </a:cubicBezTo>
                    <a:cubicBezTo>
                      <a:pt x="24" y="4"/>
                      <a:pt x="29" y="2"/>
                      <a:pt x="36" y="0"/>
                    </a:cubicBezTo>
                    <a:cubicBezTo>
                      <a:pt x="30" y="49"/>
                      <a:pt x="25" y="98"/>
                      <a:pt x="20"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5">
                <a:extLst>
                  <a:ext uri="{FF2B5EF4-FFF2-40B4-BE49-F238E27FC236}">
                    <a16:creationId xmlns:a16="http://schemas.microsoft.com/office/drawing/2014/main" id="{69FC02C5-FB47-5937-9D89-D0F01EE6C3D3}"/>
                  </a:ext>
                </a:extLst>
              </p:cNvPr>
              <p:cNvSpPr>
                <a:spLocks/>
              </p:cNvSpPr>
              <p:nvPr/>
            </p:nvSpPr>
            <p:spPr bwMode="auto">
              <a:xfrm>
                <a:off x="7010548" y="1017147"/>
                <a:ext cx="36979" cy="262218"/>
              </a:xfrm>
              <a:custGeom>
                <a:avLst/>
                <a:gdLst>
                  <a:gd name="T0" fmla="*/ 11 w 22"/>
                  <a:gd name="T1" fmla="*/ 0 h 156"/>
                  <a:gd name="T2" fmla="*/ 20 w 22"/>
                  <a:gd name="T3" fmla="*/ 5 h 156"/>
                  <a:gd name="T4" fmla="*/ 22 w 22"/>
                  <a:gd name="T5" fmla="*/ 10 h 156"/>
                  <a:gd name="T6" fmla="*/ 22 w 22"/>
                  <a:gd name="T7" fmla="*/ 130 h 156"/>
                  <a:gd name="T8" fmla="*/ 22 w 22"/>
                  <a:gd name="T9" fmla="*/ 144 h 156"/>
                  <a:gd name="T10" fmla="*/ 21 w 22"/>
                  <a:gd name="T11" fmla="*/ 148 h 156"/>
                  <a:gd name="T12" fmla="*/ 3 w 22"/>
                  <a:gd name="T13" fmla="*/ 156 h 156"/>
                  <a:gd name="T14" fmla="*/ 11 w 2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6">
                    <a:moveTo>
                      <a:pt x="11" y="0"/>
                    </a:moveTo>
                    <a:cubicBezTo>
                      <a:pt x="14" y="2"/>
                      <a:pt x="18" y="3"/>
                      <a:pt x="20" y="5"/>
                    </a:cubicBezTo>
                    <a:cubicBezTo>
                      <a:pt x="22" y="6"/>
                      <a:pt x="22" y="8"/>
                      <a:pt x="22" y="10"/>
                    </a:cubicBezTo>
                    <a:cubicBezTo>
                      <a:pt x="22" y="50"/>
                      <a:pt x="22" y="90"/>
                      <a:pt x="22" y="130"/>
                    </a:cubicBezTo>
                    <a:cubicBezTo>
                      <a:pt x="22" y="134"/>
                      <a:pt x="22" y="139"/>
                      <a:pt x="22" y="144"/>
                    </a:cubicBezTo>
                    <a:cubicBezTo>
                      <a:pt x="22" y="145"/>
                      <a:pt x="22" y="147"/>
                      <a:pt x="21" y="148"/>
                    </a:cubicBezTo>
                    <a:cubicBezTo>
                      <a:pt x="15" y="150"/>
                      <a:pt x="9" y="153"/>
                      <a:pt x="3" y="156"/>
                    </a:cubicBezTo>
                    <a:cubicBezTo>
                      <a:pt x="0" y="103"/>
                      <a:pt x="4" y="5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6">
                <a:extLst>
                  <a:ext uri="{FF2B5EF4-FFF2-40B4-BE49-F238E27FC236}">
                    <a16:creationId xmlns:a16="http://schemas.microsoft.com/office/drawing/2014/main" id="{09168E20-3FD8-86B9-4435-15824A54F826}"/>
                  </a:ext>
                </a:extLst>
              </p:cNvPr>
              <p:cNvSpPr>
                <a:spLocks/>
              </p:cNvSpPr>
              <p:nvPr/>
            </p:nvSpPr>
            <p:spPr bwMode="auto">
              <a:xfrm>
                <a:off x="6787551" y="1041800"/>
                <a:ext cx="69476" cy="210670"/>
              </a:xfrm>
              <a:custGeom>
                <a:avLst/>
                <a:gdLst>
                  <a:gd name="T0" fmla="*/ 18 w 41"/>
                  <a:gd name="T1" fmla="*/ 125 h 125"/>
                  <a:gd name="T2" fmla="*/ 6 w 41"/>
                  <a:gd name="T3" fmla="*/ 116 h 125"/>
                  <a:gd name="T4" fmla="*/ 1 w 41"/>
                  <a:gd name="T5" fmla="*/ 102 h 125"/>
                  <a:gd name="T6" fmla="*/ 15 w 41"/>
                  <a:gd name="T7" fmla="*/ 26 h 125"/>
                  <a:gd name="T8" fmla="*/ 18 w 41"/>
                  <a:gd name="T9" fmla="*/ 9 h 125"/>
                  <a:gd name="T10" fmla="*/ 22 w 41"/>
                  <a:gd name="T11" fmla="*/ 5 h 125"/>
                  <a:gd name="T12" fmla="*/ 41 w 41"/>
                  <a:gd name="T13" fmla="*/ 0 h 125"/>
                  <a:gd name="T14" fmla="*/ 18 w 41"/>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5">
                    <a:moveTo>
                      <a:pt x="18" y="125"/>
                    </a:moveTo>
                    <a:cubicBezTo>
                      <a:pt x="13" y="122"/>
                      <a:pt x="10" y="119"/>
                      <a:pt x="6" y="116"/>
                    </a:cubicBezTo>
                    <a:cubicBezTo>
                      <a:pt x="0" y="113"/>
                      <a:pt x="0" y="108"/>
                      <a:pt x="1" y="102"/>
                    </a:cubicBezTo>
                    <a:cubicBezTo>
                      <a:pt x="6" y="77"/>
                      <a:pt x="11" y="51"/>
                      <a:pt x="15" y="26"/>
                    </a:cubicBezTo>
                    <a:cubicBezTo>
                      <a:pt x="16" y="20"/>
                      <a:pt x="17" y="15"/>
                      <a:pt x="18" y="9"/>
                    </a:cubicBezTo>
                    <a:cubicBezTo>
                      <a:pt x="19" y="8"/>
                      <a:pt x="20" y="5"/>
                      <a:pt x="22" y="5"/>
                    </a:cubicBezTo>
                    <a:cubicBezTo>
                      <a:pt x="28" y="3"/>
                      <a:pt x="34" y="2"/>
                      <a:pt x="41" y="0"/>
                    </a:cubicBezTo>
                    <a:cubicBezTo>
                      <a:pt x="33" y="42"/>
                      <a:pt x="26" y="83"/>
                      <a:pt x="18"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7">
                <a:extLst>
                  <a:ext uri="{FF2B5EF4-FFF2-40B4-BE49-F238E27FC236}">
                    <a16:creationId xmlns:a16="http://schemas.microsoft.com/office/drawing/2014/main" id="{C11D88A2-9BDF-96BB-BC63-5A2F2E5937DB}"/>
                  </a:ext>
                </a:extLst>
              </p:cNvPr>
              <p:cNvSpPr>
                <a:spLocks/>
              </p:cNvSpPr>
              <p:nvPr/>
            </p:nvSpPr>
            <p:spPr bwMode="auto">
              <a:xfrm>
                <a:off x="6853666" y="1044041"/>
                <a:ext cx="54909" cy="244288"/>
              </a:xfrm>
              <a:custGeom>
                <a:avLst/>
                <a:gdLst>
                  <a:gd name="T0" fmla="*/ 32 w 32"/>
                  <a:gd name="T1" fmla="*/ 145 h 145"/>
                  <a:gd name="T2" fmla="*/ 13 w 32"/>
                  <a:gd name="T3" fmla="*/ 140 h 145"/>
                  <a:gd name="T4" fmla="*/ 11 w 32"/>
                  <a:gd name="T5" fmla="*/ 137 h 145"/>
                  <a:gd name="T6" fmla="*/ 2 w 32"/>
                  <a:gd name="T7" fmla="*/ 70 h 145"/>
                  <a:gd name="T8" fmla="*/ 4 w 32"/>
                  <a:gd name="T9" fmla="*/ 43 h 145"/>
                  <a:gd name="T10" fmla="*/ 11 w 32"/>
                  <a:gd name="T11" fmla="*/ 4 h 145"/>
                  <a:gd name="T12" fmla="*/ 13 w 32"/>
                  <a:gd name="T13" fmla="*/ 0 h 145"/>
                  <a:gd name="T14" fmla="*/ 32 w 32"/>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5">
                    <a:moveTo>
                      <a:pt x="32" y="145"/>
                    </a:moveTo>
                    <a:cubicBezTo>
                      <a:pt x="25" y="143"/>
                      <a:pt x="19" y="142"/>
                      <a:pt x="13" y="140"/>
                    </a:cubicBezTo>
                    <a:cubicBezTo>
                      <a:pt x="12" y="140"/>
                      <a:pt x="11" y="138"/>
                      <a:pt x="11" y="137"/>
                    </a:cubicBezTo>
                    <a:cubicBezTo>
                      <a:pt x="8" y="115"/>
                      <a:pt x="5" y="92"/>
                      <a:pt x="2" y="70"/>
                    </a:cubicBezTo>
                    <a:cubicBezTo>
                      <a:pt x="0" y="60"/>
                      <a:pt x="2" y="52"/>
                      <a:pt x="4" y="43"/>
                    </a:cubicBezTo>
                    <a:cubicBezTo>
                      <a:pt x="6" y="30"/>
                      <a:pt x="8" y="17"/>
                      <a:pt x="11" y="4"/>
                    </a:cubicBezTo>
                    <a:cubicBezTo>
                      <a:pt x="11" y="3"/>
                      <a:pt x="12" y="1"/>
                      <a:pt x="13" y="0"/>
                    </a:cubicBezTo>
                    <a:cubicBezTo>
                      <a:pt x="19" y="48"/>
                      <a:pt x="26" y="95"/>
                      <a:pt x="32"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8">
                <a:extLst>
                  <a:ext uri="{FF2B5EF4-FFF2-40B4-BE49-F238E27FC236}">
                    <a16:creationId xmlns:a16="http://schemas.microsoft.com/office/drawing/2014/main" id="{5C04E8C8-5369-B1D5-A982-B29AC1FF9BE6}"/>
                  </a:ext>
                </a:extLst>
              </p:cNvPr>
              <p:cNvSpPr>
                <a:spLocks/>
              </p:cNvSpPr>
              <p:nvPr/>
            </p:nvSpPr>
            <p:spPr bwMode="auto">
              <a:xfrm>
                <a:off x="6898489" y="1033956"/>
                <a:ext cx="47065" cy="254373"/>
              </a:xfrm>
              <a:custGeom>
                <a:avLst/>
                <a:gdLst>
                  <a:gd name="T0" fmla="*/ 19 w 28"/>
                  <a:gd name="T1" fmla="*/ 0 h 151"/>
                  <a:gd name="T2" fmla="*/ 25 w 28"/>
                  <a:gd name="T3" fmla="*/ 44 h 151"/>
                  <a:gd name="T4" fmla="*/ 27 w 28"/>
                  <a:gd name="T5" fmla="*/ 77 h 151"/>
                  <a:gd name="T6" fmla="*/ 23 w 28"/>
                  <a:gd name="T7" fmla="*/ 120 h 151"/>
                  <a:gd name="T8" fmla="*/ 20 w 28"/>
                  <a:gd name="T9" fmla="*/ 145 h 151"/>
                  <a:gd name="T10" fmla="*/ 18 w 28"/>
                  <a:gd name="T11" fmla="*/ 151 h 151"/>
                  <a:gd name="T12" fmla="*/ 16 w 28"/>
                  <a:gd name="T13" fmla="*/ 137 h 151"/>
                  <a:gd name="T14" fmla="*/ 11 w 28"/>
                  <a:gd name="T15" fmla="*/ 98 h 151"/>
                  <a:gd name="T16" fmla="*/ 5 w 28"/>
                  <a:gd name="T17" fmla="*/ 47 h 151"/>
                  <a:gd name="T18" fmla="*/ 1 w 28"/>
                  <a:gd name="T19" fmla="*/ 20 h 151"/>
                  <a:gd name="T20" fmla="*/ 5 w 28"/>
                  <a:gd name="T21" fmla="*/ 10 h 151"/>
                  <a:gd name="T22" fmla="*/ 19 w 28"/>
                  <a:gd name="T2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51">
                    <a:moveTo>
                      <a:pt x="19" y="0"/>
                    </a:moveTo>
                    <a:cubicBezTo>
                      <a:pt x="21" y="15"/>
                      <a:pt x="23" y="29"/>
                      <a:pt x="25" y="44"/>
                    </a:cubicBezTo>
                    <a:cubicBezTo>
                      <a:pt x="26" y="55"/>
                      <a:pt x="28" y="66"/>
                      <a:pt x="27" y="77"/>
                    </a:cubicBezTo>
                    <a:cubicBezTo>
                      <a:pt x="27" y="91"/>
                      <a:pt x="24" y="106"/>
                      <a:pt x="23" y="120"/>
                    </a:cubicBezTo>
                    <a:cubicBezTo>
                      <a:pt x="22" y="129"/>
                      <a:pt x="21" y="137"/>
                      <a:pt x="20" y="145"/>
                    </a:cubicBezTo>
                    <a:cubicBezTo>
                      <a:pt x="20" y="147"/>
                      <a:pt x="20" y="149"/>
                      <a:pt x="18" y="151"/>
                    </a:cubicBezTo>
                    <a:cubicBezTo>
                      <a:pt x="18" y="146"/>
                      <a:pt x="17" y="142"/>
                      <a:pt x="16" y="137"/>
                    </a:cubicBezTo>
                    <a:cubicBezTo>
                      <a:pt x="15" y="124"/>
                      <a:pt x="13" y="111"/>
                      <a:pt x="11" y="98"/>
                    </a:cubicBezTo>
                    <a:cubicBezTo>
                      <a:pt x="9" y="81"/>
                      <a:pt x="7" y="64"/>
                      <a:pt x="5" y="47"/>
                    </a:cubicBezTo>
                    <a:cubicBezTo>
                      <a:pt x="4" y="38"/>
                      <a:pt x="2" y="29"/>
                      <a:pt x="1" y="20"/>
                    </a:cubicBezTo>
                    <a:cubicBezTo>
                      <a:pt x="0" y="16"/>
                      <a:pt x="0" y="13"/>
                      <a:pt x="5" y="10"/>
                    </a:cubicBezTo>
                    <a:cubicBezTo>
                      <a:pt x="9" y="7"/>
                      <a:pt x="14" y="4"/>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9">
                <a:extLst>
                  <a:ext uri="{FF2B5EF4-FFF2-40B4-BE49-F238E27FC236}">
                    <a16:creationId xmlns:a16="http://schemas.microsoft.com/office/drawing/2014/main" id="{6C5CDEAB-FE8C-FCA7-D451-DB7086D8AD09}"/>
                  </a:ext>
                </a:extLst>
              </p:cNvPr>
              <p:cNvSpPr>
                <a:spLocks/>
              </p:cNvSpPr>
              <p:nvPr/>
            </p:nvSpPr>
            <p:spPr bwMode="auto">
              <a:xfrm>
                <a:off x="7101316" y="1041800"/>
                <a:ext cx="68356" cy="182656"/>
              </a:xfrm>
              <a:custGeom>
                <a:avLst/>
                <a:gdLst>
                  <a:gd name="T0" fmla="*/ 0 w 40"/>
                  <a:gd name="T1" fmla="*/ 108 h 108"/>
                  <a:gd name="T2" fmla="*/ 5 w 40"/>
                  <a:gd name="T3" fmla="*/ 80 h 108"/>
                  <a:gd name="T4" fmla="*/ 15 w 40"/>
                  <a:gd name="T5" fmla="*/ 27 h 108"/>
                  <a:gd name="T6" fmla="*/ 18 w 40"/>
                  <a:gd name="T7" fmla="*/ 10 h 108"/>
                  <a:gd name="T8" fmla="*/ 22 w 40"/>
                  <a:gd name="T9" fmla="*/ 5 h 108"/>
                  <a:gd name="T10" fmla="*/ 40 w 40"/>
                  <a:gd name="T11" fmla="*/ 0 h 108"/>
                  <a:gd name="T12" fmla="*/ 37 w 40"/>
                  <a:gd name="T13" fmla="*/ 21 h 108"/>
                  <a:gd name="T14" fmla="*/ 26 w 40"/>
                  <a:gd name="T15" fmla="*/ 80 h 108"/>
                  <a:gd name="T16" fmla="*/ 20 w 40"/>
                  <a:gd name="T17" fmla="*/ 91 h 108"/>
                  <a:gd name="T18" fmla="*/ 1 w 40"/>
                  <a:gd name="T19" fmla="*/ 108 h 108"/>
                  <a:gd name="T20" fmla="*/ 0 w 40"/>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8">
                    <a:moveTo>
                      <a:pt x="0" y="108"/>
                    </a:moveTo>
                    <a:cubicBezTo>
                      <a:pt x="1" y="98"/>
                      <a:pt x="3" y="89"/>
                      <a:pt x="5" y="80"/>
                    </a:cubicBezTo>
                    <a:cubicBezTo>
                      <a:pt x="8" y="62"/>
                      <a:pt x="11" y="44"/>
                      <a:pt x="15" y="27"/>
                    </a:cubicBezTo>
                    <a:cubicBezTo>
                      <a:pt x="16" y="21"/>
                      <a:pt x="16" y="15"/>
                      <a:pt x="18" y="10"/>
                    </a:cubicBezTo>
                    <a:cubicBezTo>
                      <a:pt x="18" y="8"/>
                      <a:pt x="20" y="5"/>
                      <a:pt x="22" y="5"/>
                    </a:cubicBezTo>
                    <a:cubicBezTo>
                      <a:pt x="28" y="3"/>
                      <a:pt x="34" y="2"/>
                      <a:pt x="40" y="0"/>
                    </a:cubicBezTo>
                    <a:cubicBezTo>
                      <a:pt x="39" y="7"/>
                      <a:pt x="38" y="14"/>
                      <a:pt x="37" y="21"/>
                    </a:cubicBezTo>
                    <a:cubicBezTo>
                      <a:pt x="33" y="41"/>
                      <a:pt x="29" y="61"/>
                      <a:pt x="26" y="80"/>
                    </a:cubicBezTo>
                    <a:cubicBezTo>
                      <a:pt x="25" y="85"/>
                      <a:pt x="24" y="88"/>
                      <a:pt x="20" y="91"/>
                    </a:cubicBezTo>
                    <a:cubicBezTo>
                      <a:pt x="13" y="97"/>
                      <a:pt x="7" y="103"/>
                      <a:pt x="1" y="108"/>
                    </a:cubicBezTo>
                    <a:cubicBezTo>
                      <a:pt x="0" y="108"/>
                      <a:pt x="0" y="108"/>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0">
                <a:extLst>
                  <a:ext uri="{FF2B5EF4-FFF2-40B4-BE49-F238E27FC236}">
                    <a16:creationId xmlns:a16="http://schemas.microsoft.com/office/drawing/2014/main" id="{2B73ED79-5F76-0390-E055-9F0C448F21FE}"/>
                  </a:ext>
                </a:extLst>
              </p:cNvPr>
              <p:cNvSpPr>
                <a:spLocks/>
              </p:cNvSpPr>
              <p:nvPr/>
            </p:nvSpPr>
            <p:spPr bwMode="auto">
              <a:xfrm>
                <a:off x="7060974" y="1033956"/>
                <a:ext cx="36979" cy="208429"/>
              </a:xfrm>
              <a:custGeom>
                <a:avLst/>
                <a:gdLst>
                  <a:gd name="T0" fmla="*/ 15 w 22"/>
                  <a:gd name="T1" fmla="*/ 0 h 124"/>
                  <a:gd name="T2" fmla="*/ 18 w 22"/>
                  <a:gd name="T3" fmla="*/ 25 h 124"/>
                  <a:gd name="T4" fmla="*/ 22 w 22"/>
                  <a:gd name="T5" fmla="*/ 57 h 124"/>
                  <a:gd name="T6" fmla="*/ 19 w 22"/>
                  <a:gd name="T7" fmla="*/ 83 h 124"/>
                  <a:gd name="T8" fmla="*/ 12 w 22"/>
                  <a:gd name="T9" fmla="*/ 122 h 124"/>
                  <a:gd name="T10" fmla="*/ 10 w 22"/>
                  <a:gd name="T11" fmla="*/ 124 h 124"/>
                  <a:gd name="T12" fmla="*/ 8 w 22"/>
                  <a:gd name="T13" fmla="*/ 110 h 124"/>
                  <a:gd name="T14" fmla="*/ 2 w 22"/>
                  <a:gd name="T15" fmla="*/ 16 h 124"/>
                  <a:gd name="T16" fmla="*/ 7 w 22"/>
                  <a:gd name="T17" fmla="*/ 5 h 124"/>
                  <a:gd name="T18" fmla="*/ 15 w 22"/>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4">
                    <a:moveTo>
                      <a:pt x="15" y="0"/>
                    </a:moveTo>
                    <a:cubicBezTo>
                      <a:pt x="16" y="9"/>
                      <a:pt x="17" y="17"/>
                      <a:pt x="18" y="25"/>
                    </a:cubicBezTo>
                    <a:cubicBezTo>
                      <a:pt x="20" y="36"/>
                      <a:pt x="22" y="46"/>
                      <a:pt x="22" y="57"/>
                    </a:cubicBezTo>
                    <a:cubicBezTo>
                      <a:pt x="22" y="65"/>
                      <a:pt x="21" y="74"/>
                      <a:pt x="19" y="83"/>
                    </a:cubicBezTo>
                    <a:cubicBezTo>
                      <a:pt x="17" y="96"/>
                      <a:pt x="15" y="109"/>
                      <a:pt x="12" y="122"/>
                    </a:cubicBezTo>
                    <a:cubicBezTo>
                      <a:pt x="12" y="123"/>
                      <a:pt x="12" y="123"/>
                      <a:pt x="10" y="124"/>
                    </a:cubicBezTo>
                    <a:cubicBezTo>
                      <a:pt x="10" y="119"/>
                      <a:pt x="9" y="114"/>
                      <a:pt x="8" y="110"/>
                    </a:cubicBezTo>
                    <a:cubicBezTo>
                      <a:pt x="4" y="79"/>
                      <a:pt x="0" y="47"/>
                      <a:pt x="2" y="16"/>
                    </a:cubicBezTo>
                    <a:cubicBezTo>
                      <a:pt x="2" y="11"/>
                      <a:pt x="3" y="8"/>
                      <a:pt x="7" y="5"/>
                    </a:cubicBezTo>
                    <a:cubicBezTo>
                      <a:pt x="10" y="4"/>
                      <a:pt x="12" y="2"/>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1">
                <a:extLst>
                  <a:ext uri="{FF2B5EF4-FFF2-40B4-BE49-F238E27FC236}">
                    <a16:creationId xmlns:a16="http://schemas.microsoft.com/office/drawing/2014/main" id="{9DA4F040-660E-6203-40D4-82209EE58B2E}"/>
                  </a:ext>
                </a:extLst>
              </p:cNvPr>
              <p:cNvSpPr>
                <a:spLocks/>
              </p:cNvSpPr>
              <p:nvPr/>
            </p:nvSpPr>
            <p:spPr bwMode="auto">
              <a:xfrm>
                <a:off x="6767380" y="1010424"/>
                <a:ext cx="35859" cy="205068"/>
              </a:xfrm>
              <a:custGeom>
                <a:avLst/>
                <a:gdLst>
                  <a:gd name="T0" fmla="*/ 0 w 21"/>
                  <a:gd name="T1" fmla="*/ 0 h 122"/>
                  <a:gd name="T2" fmla="*/ 18 w 21"/>
                  <a:gd name="T3" fmla="*/ 9 h 122"/>
                  <a:gd name="T4" fmla="*/ 20 w 21"/>
                  <a:gd name="T5" fmla="*/ 14 h 122"/>
                  <a:gd name="T6" fmla="*/ 16 w 21"/>
                  <a:gd name="T7" fmla="*/ 52 h 122"/>
                  <a:gd name="T8" fmla="*/ 7 w 21"/>
                  <a:gd name="T9" fmla="*/ 104 h 122"/>
                  <a:gd name="T10" fmla="*/ 3 w 21"/>
                  <a:gd name="T11" fmla="*/ 122 h 122"/>
                  <a:gd name="T12" fmla="*/ 0 w 21"/>
                  <a:gd name="T13" fmla="*/ 118 h 122"/>
                  <a:gd name="T14" fmla="*/ 0 w 21"/>
                  <a:gd name="T15" fmla="*/ 115 h 122"/>
                  <a:gd name="T16" fmla="*/ 0 w 21"/>
                  <a:gd name="T17" fmla="*/ 4 h 122"/>
                  <a:gd name="T18" fmla="*/ 0 w 21"/>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2">
                    <a:moveTo>
                      <a:pt x="0" y="0"/>
                    </a:moveTo>
                    <a:cubicBezTo>
                      <a:pt x="7" y="3"/>
                      <a:pt x="12" y="6"/>
                      <a:pt x="18" y="9"/>
                    </a:cubicBezTo>
                    <a:cubicBezTo>
                      <a:pt x="19" y="9"/>
                      <a:pt x="20" y="12"/>
                      <a:pt x="20" y="14"/>
                    </a:cubicBezTo>
                    <a:cubicBezTo>
                      <a:pt x="21" y="26"/>
                      <a:pt x="19" y="39"/>
                      <a:pt x="16" y="52"/>
                    </a:cubicBezTo>
                    <a:cubicBezTo>
                      <a:pt x="13" y="69"/>
                      <a:pt x="10" y="86"/>
                      <a:pt x="7" y="104"/>
                    </a:cubicBezTo>
                    <a:cubicBezTo>
                      <a:pt x="6" y="109"/>
                      <a:pt x="5" y="115"/>
                      <a:pt x="3" y="122"/>
                    </a:cubicBezTo>
                    <a:cubicBezTo>
                      <a:pt x="2" y="120"/>
                      <a:pt x="1" y="119"/>
                      <a:pt x="0" y="118"/>
                    </a:cubicBezTo>
                    <a:cubicBezTo>
                      <a:pt x="0" y="117"/>
                      <a:pt x="0" y="116"/>
                      <a:pt x="0" y="115"/>
                    </a:cubicBezTo>
                    <a:cubicBezTo>
                      <a:pt x="0" y="78"/>
                      <a:pt x="0" y="41"/>
                      <a:pt x="0" y="4"/>
                    </a:cubicBezTo>
                    <a:cubicBezTo>
                      <a:pt x="0" y="3"/>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2">
                <a:extLst>
                  <a:ext uri="{FF2B5EF4-FFF2-40B4-BE49-F238E27FC236}">
                    <a16:creationId xmlns:a16="http://schemas.microsoft.com/office/drawing/2014/main" id="{0F557713-2D37-38BE-0CB1-0770A483BABE}"/>
                  </a:ext>
                </a:extLst>
              </p:cNvPr>
              <p:cNvSpPr>
                <a:spLocks/>
              </p:cNvSpPr>
              <p:nvPr/>
            </p:nvSpPr>
            <p:spPr bwMode="auto">
              <a:xfrm>
                <a:off x="6714713" y="1033956"/>
                <a:ext cx="35859" cy="161365"/>
              </a:xfrm>
              <a:custGeom>
                <a:avLst/>
                <a:gdLst>
                  <a:gd name="T0" fmla="*/ 21 w 21"/>
                  <a:gd name="T1" fmla="*/ 96 h 96"/>
                  <a:gd name="T2" fmla="*/ 9 w 21"/>
                  <a:gd name="T3" fmla="*/ 78 h 96"/>
                  <a:gd name="T4" fmla="*/ 1 w 21"/>
                  <a:gd name="T5" fmla="*/ 20 h 96"/>
                  <a:gd name="T6" fmla="*/ 5 w 21"/>
                  <a:gd name="T7" fmla="*/ 10 h 96"/>
                  <a:gd name="T8" fmla="*/ 19 w 21"/>
                  <a:gd name="T9" fmla="*/ 0 h 96"/>
                  <a:gd name="T10" fmla="*/ 21 w 21"/>
                  <a:gd name="T11" fmla="*/ 17 h 96"/>
                  <a:gd name="T12" fmla="*/ 21 w 21"/>
                  <a:gd name="T13" fmla="*/ 92 h 96"/>
                  <a:gd name="T14" fmla="*/ 21 w 21"/>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6">
                    <a:moveTo>
                      <a:pt x="21" y="96"/>
                    </a:moveTo>
                    <a:cubicBezTo>
                      <a:pt x="14" y="91"/>
                      <a:pt x="9" y="87"/>
                      <a:pt x="9" y="78"/>
                    </a:cubicBezTo>
                    <a:cubicBezTo>
                      <a:pt x="7" y="59"/>
                      <a:pt x="4" y="40"/>
                      <a:pt x="1" y="20"/>
                    </a:cubicBezTo>
                    <a:cubicBezTo>
                      <a:pt x="0" y="16"/>
                      <a:pt x="1" y="12"/>
                      <a:pt x="5" y="10"/>
                    </a:cubicBezTo>
                    <a:cubicBezTo>
                      <a:pt x="10" y="7"/>
                      <a:pt x="14" y="4"/>
                      <a:pt x="19" y="0"/>
                    </a:cubicBezTo>
                    <a:cubicBezTo>
                      <a:pt x="20" y="6"/>
                      <a:pt x="21" y="11"/>
                      <a:pt x="21" y="17"/>
                    </a:cubicBezTo>
                    <a:cubicBezTo>
                      <a:pt x="21" y="42"/>
                      <a:pt x="21" y="67"/>
                      <a:pt x="21" y="92"/>
                    </a:cubicBezTo>
                    <a:cubicBezTo>
                      <a:pt x="21" y="93"/>
                      <a:pt x="21" y="94"/>
                      <a:pt x="21"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3">
                <a:extLst>
                  <a:ext uri="{FF2B5EF4-FFF2-40B4-BE49-F238E27FC236}">
                    <a16:creationId xmlns:a16="http://schemas.microsoft.com/office/drawing/2014/main" id="{7F220BD5-2E7D-9BDF-D154-7F7A7E7C6F17}"/>
                  </a:ext>
                </a:extLst>
              </p:cNvPr>
              <p:cNvSpPr>
                <a:spLocks/>
              </p:cNvSpPr>
              <p:nvPr/>
            </p:nvSpPr>
            <p:spPr bwMode="auto">
              <a:xfrm>
                <a:off x="7117004" y="1412715"/>
                <a:ext cx="20171" cy="33618"/>
              </a:xfrm>
              <a:custGeom>
                <a:avLst/>
                <a:gdLst>
                  <a:gd name="T0" fmla="*/ 0 w 12"/>
                  <a:gd name="T1" fmla="*/ 5 h 20"/>
                  <a:gd name="T2" fmla="*/ 7 w 12"/>
                  <a:gd name="T3" fmla="*/ 0 h 20"/>
                  <a:gd name="T4" fmla="*/ 7 w 12"/>
                  <a:gd name="T5" fmla="*/ 10 h 20"/>
                  <a:gd name="T6" fmla="*/ 12 w 12"/>
                  <a:gd name="T7" fmla="*/ 8 h 20"/>
                  <a:gd name="T8" fmla="*/ 12 w 12"/>
                  <a:gd name="T9" fmla="*/ 19 h 20"/>
                  <a:gd name="T10" fmla="*/ 11 w 12"/>
                  <a:gd name="T11" fmla="*/ 20 h 20"/>
                  <a:gd name="T12" fmla="*/ 0 w 1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5"/>
                    </a:moveTo>
                    <a:cubicBezTo>
                      <a:pt x="3" y="3"/>
                      <a:pt x="5" y="2"/>
                      <a:pt x="7" y="0"/>
                    </a:cubicBezTo>
                    <a:cubicBezTo>
                      <a:pt x="6" y="4"/>
                      <a:pt x="2" y="6"/>
                      <a:pt x="7" y="10"/>
                    </a:cubicBezTo>
                    <a:cubicBezTo>
                      <a:pt x="9" y="9"/>
                      <a:pt x="11" y="9"/>
                      <a:pt x="12" y="8"/>
                    </a:cubicBezTo>
                    <a:cubicBezTo>
                      <a:pt x="12" y="8"/>
                      <a:pt x="12" y="19"/>
                      <a:pt x="12" y="19"/>
                    </a:cubicBezTo>
                    <a:cubicBezTo>
                      <a:pt x="11" y="19"/>
                      <a:pt x="11" y="19"/>
                      <a:pt x="11" y="20"/>
                    </a:cubicBezTo>
                    <a:cubicBezTo>
                      <a:pt x="7" y="15"/>
                      <a:pt x="4" y="10"/>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58AF0102-E690-4834-9F3E-D379B3D972A1}"/>
                  </a:ext>
                </a:extLst>
              </p:cNvPr>
              <p:cNvSpPr/>
              <p:nvPr/>
            </p:nvSpPr>
            <p:spPr>
              <a:xfrm>
                <a:off x="6714712" y="1252537"/>
                <a:ext cx="455231" cy="388144"/>
              </a:xfrm>
              <a:custGeom>
                <a:avLst/>
                <a:gdLst>
                  <a:gd name="connsiteX0" fmla="*/ 450057 w 450057"/>
                  <a:gd name="connsiteY0" fmla="*/ 40481 h 388144"/>
                  <a:gd name="connsiteX1" fmla="*/ 416719 w 450057"/>
                  <a:gd name="connsiteY1" fmla="*/ 338137 h 388144"/>
                  <a:gd name="connsiteX2" fmla="*/ 411957 w 450057"/>
                  <a:gd name="connsiteY2" fmla="*/ 388144 h 388144"/>
                  <a:gd name="connsiteX3" fmla="*/ 45244 w 450057"/>
                  <a:gd name="connsiteY3" fmla="*/ 388144 h 388144"/>
                  <a:gd name="connsiteX4" fmla="*/ 0 w 450057"/>
                  <a:gd name="connsiteY4" fmla="*/ 0 h 388144"/>
                  <a:gd name="connsiteX5" fmla="*/ 197644 w 450057"/>
                  <a:gd name="connsiteY5" fmla="*/ 109537 h 388144"/>
                  <a:gd name="connsiteX6" fmla="*/ 366713 w 450057"/>
                  <a:gd name="connsiteY6" fmla="*/ 50006 h 388144"/>
                  <a:gd name="connsiteX7" fmla="*/ 450057 w 450057"/>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54769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 name="connsiteX0" fmla="*/ 459582 w 459582"/>
                  <a:gd name="connsiteY0" fmla="*/ 40481 h 388144"/>
                  <a:gd name="connsiteX1" fmla="*/ 426244 w 459582"/>
                  <a:gd name="connsiteY1" fmla="*/ 338137 h 388144"/>
                  <a:gd name="connsiteX2" fmla="*/ 421482 w 459582"/>
                  <a:gd name="connsiteY2" fmla="*/ 388144 h 388144"/>
                  <a:gd name="connsiteX3" fmla="*/ 45244 w 459582"/>
                  <a:gd name="connsiteY3" fmla="*/ 388144 h 388144"/>
                  <a:gd name="connsiteX4" fmla="*/ 0 w 459582"/>
                  <a:gd name="connsiteY4" fmla="*/ 0 h 388144"/>
                  <a:gd name="connsiteX5" fmla="*/ 207169 w 459582"/>
                  <a:gd name="connsiteY5" fmla="*/ 109537 h 388144"/>
                  <a:gd name="connsiteX6" fmla="*/ 376238 w 459582"/>
                  <a:gd name="connsiteY6" fmla="*/ 50006 h 388144"/>
                  <a:gd name="connsiteX7" fmla="*/ 459582 w 459582"/>
                  <a:gd name="connsiteY7" fmla="*/ 40481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82" h="388144">
                    <a:moveTo>
                      <a:pt x="459582" y="40481"/>
                    </a:moveTo>
                    <a:lnTo>
                      <a:pt x="426244" y="338137"/>
                    </a:lnTo>
                    <a:lnTo>
                      <a:pt x="421482" y="388144"/>
                    </a:lnTo>
                    <a:lnTo>
                      <a:pt x="45244" y="388144"/>
                    </a:lnTo>
                    <a:lnTo>
                      <a:pt x="0" y="0"/>
                    </a:lnTo>
                    <a:lnTo>
                      <a:pt x="207169" y="109537"/>
                    </a:lnTo>
                    <a:lnTo>
                      <a:pt x="376238" y="50006"/>
                    </a:lnTo>
                    <a:lnTo>
                      <a:pt x="459582" y="40481"/>
                    </a:lnTo>
                    <a:close/>
                  </a:path>
                </a:pathLst>
              </a:cu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D52905DE-7E93-2E09-D902-BDDB5FF1E90B}"/>
                </a:ext>
              </a:extLst>
            </p:cNvPr>
            <p:cNvGrpSpPr/>
            <p:nvPr/>
          </p:nvGrpSpPr>
          <p:grpSpPr>
            <a:xfrm>
              <a:off x="435676" y="2449804"/>
              <a:ext cx="430475" cy="249479"/>
              <a:chOff x="6599292" y="393935"/>
              <a:chExt cx="668145" cy="393492"/>
            </a:xfrm>
          </p:grpSpPr>
          <p:sp>
            <p:nvSpPr>
              <p:cNvPr id="27" name="Freeform: Shape 26">
                <a:extLst>
                  <a:ext uri="{FF2B5EF4-FFF2-40B4-BE49-F238E27FC236}">
                    <a16:creationId xmlns:a16="http://schemas.microsoft.com/office/drawing/2014/main" id="{6A207B47-63E7-6BCE-F0C5-1336A207B47F}"/>
                  </a:ext>
                </a:extLst>
              </p:cNvPr>
              <p:cNvSpPr/>
              <p:nvPr/>
            </p:nvSpPr>
            <p:spPr>
              <a:xfrm>
                <a:off x="6601036" y="393935"/>
                <a:ext cx="666401" cy="198716"/>
              </a:xfrm>
              <a:custGeom>
                <a:avLst/>
                <a:gdLst>
                  <a:gd name="connsiteX0" fmla="*/ 333200 w 666401"/>
                  <a:gd name="connsiteY0" fmla="*/ 0 h 198716"/>
                  <a:gd name="connsiteX1" fmla="*/ 665264 w 666401"/>
                  <a:gd name="connsiteY1" fmla="*/ 190766 h 198716"/>
                  <a:gd name="connsiteX2" fmla="*/ 666401 w 666401"/>
                  <a:gd name="connsiteY2" fmla="*/ 198716 h 198716"/>
                  <a:gd name="connsiteX3" fmla="*/ 0 w 666401"/>
                  <a:gd name="connsiteY3" fmla="*/ 198716 h 198716"/>
                  <a:gd name="connsiteX4" fmla="*/ 1137 w 666401"/>
                  <a:gd name="connsiteY4" fmla="*/ 190766 h 198716"/>
                  <a:gd name="connsiteX5" fmla="*/ 333200 w 666401"/>
                  <a:gd name="connsiteY5" fmla="*/ 0 h 19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01" h="198716">
                    <a:moveTo>
                      <a:pt x="333200" y="0"/>
                    </a:moveTo>
                    <a:cubicBezTo>
                      <a:pt x="496998" y="0"/>
                      <a:pt x="633658" y="81896"/>
                      <a:pt x="665264" y="190766"/>
                    </a:cubicBezTo>
                    <a:lnTo>
                      <a:pt x="666401" y="198716"/>
                    </a:lnTo>
                    <a:lnTo>
                      <a:pt x="0" y="198716"/>
                    </a:lnTo>
                    <a:lnTo>
                      <a:pt x="1137" y="190766"/>
                    </a:lnTo>
                    <a:cubicBezTo>
                      <a:pt x="32742" y="81896"/>
                      <a:pt x="169403" y="0"/>
                      <a:pt x="33320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88">
                <a:extLst>
                  <a:ext uri="{FF2B5EF4-FFF2-40B4-BE49-F238E27FC236}">
                    <a16:creationId xmlns:a16="http://schemas.microsoft.com/office/drawing/2014/main" id="{E9BD070B-5156-FA9A-B313-564C2EFF2E29}"/>
                  </a:ext>
                </a:extLst>
              </p:cNvPr>
              <p:cNvSpPr>
                <a:spLocks/>
              </p:cNvSpPr>
              <p:nvPr/>
            </p:nvSpPr>
            <p:spPr bwMode="auto">
              <a:xfrm>
                <a:off x="6602654" y="719071"/>
                <a:ext cx="662268" cy="68356"/>
              </a:xfrm>
              <a:custGeom>
                <a:avLst/>
                <a:gdLst>
                  <a:gd name="T0" fmla="*/ 389 w 390"/>
                  <a:gd name="T1" fmla="*/ 0 h 41"/>
                  <a:gd name="T2" fmla="*/ 386 w 390"/>
                  <a:gd name="T3" fmla="*/ 28 h 41"/>
                  <a:gd name="T4" fmla="*/ 369 w 390"/>
                  <a:gd name="T5" fmla="*/ 41 h 41"/>
                  <a:gd name="T6" fmla="*/ 24 w 390"/>
                  <a:gd name="T7" fmla="*/ 40 h 41"/>
                  <a:gd name="T8" fmla="*/ 0 w 390"/>
                  <a:gd name="T9" fmla="*/ 19 h 41"/>
                  <a:gd name="T10" fmla="*/ 0 w 390"/>
                  <a:gd name="T11" fmla="*/ 0 h 41"/>
                  <a:gd name="T12" fmla="*/ 389 w 39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90" h="41">
                    <a:moveTo>
                      <a:pt x="389" y="0"/>
                    </a:moveTo>
                    <a:cubicBezTo>
                      <a:pt x="389" y="10"/>
                      <a:pt x="390" y="19"/>
                      <a:pt x="386" y="28"/>
                    </a:cubicBezTo>
                    <a:cubicBezTo>
                      <a:pt x="383" y="34"/>
                      <a:pt x="377" y="41"/>
                      <a:pt x="369" y="41"/>
                    </a:cubicBezTo>
                    <a:cubicBezTo>
                      <a:pt x="254" y="40"/>
                      <a:pt x="139" y="40"/>
                      <a:pt x="24" y="40"/>
                    </a:cubicBezTo>
                    <a:cubicBezTo>
                      <a:pt x="11" y="40"/>
                      <a:pt x="2" y="32"/>
                      <a:pt x="0" y="19"/>
                    </a:cubicBezTo>
                    <a:cubicBezTo>
                      <a:pt x="0" y="13"/>
                      <a:pt x="0" y="7"/>
                      <a:pt x="0" y="0"/>
                    </a:cubicBezTo>
                    <a:cubicBezTo>
                      <a:pt x="130" y="0"/>
                      <a:pt x="259" y="0"/>
                      <a:pt x="3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9">
                <a:extLst>
                  <a:ext uri="{FF2B5EF4-FFF2-40B4-BE49-F238E27FC236}">
                    <a16:creationId xmlns:a16="http://schemas.microsoft.com/office/drawing/2014/main" id="{53B01895-CDCD-8B01-312A-E2FD6520AE40}"/>
                  </a:ext>
                </a:extLst>
              </p:cNvPr>
              <p:cNvSpPr>
                <a:spLocks/>
              </p:cNvSpPr>
              <p:nvPr/>
            </p:nvSpPr>
            <p:spPr bwMode="auto">
              <a:xfrm>
                <a:off x="6599292" y="612615"/>
                <a:ext cx="448235" cy="52668"/>
              </a:xfrm>
              <a:custGeom>
                <a:avLst/>
                <a:gdLst>
                  <a:gd name="T0" fmla="*/ 264 w 264"/>
                  <a:gd name="T1" fmla="*/ 31 h 31"/>
                  <a:gd name="T2" fmla="*/ 262 w 264"/>
                  <a:gd name="T3" fmla="*/ 31 h 31"/>
                  <a:gd name="T4" fmla="*/ 20 w 264"/>
                  <a:gd name="T5" fmla="*/ 31 h 31"/>
                  <a:gd name="T6" fmla="*/ 5 w 264"/>
                  <a:gd name="T7" fmla="*/ 8 h 31"/>
                  <a:gd name="T8" fmla="*/ 18 w 264"/>
                  <a:gd name="T9" fmla="*/ 0 h 31"/>
                  <a:gd name="T10" fmla="*/ 210 w 264"/>
                  <a:gd name="T11" fmla="*/ 0 h 31"/>
                  <a:gd name="T12" fmla="*/ 230 w 264"/>
                  <a:gd name="T13" fmla="*/ 5 h 31"/>
                  <a:gd name="T14" fmla="*/ 263 w 264"/>
                  <a:gd name="T15" fmla="*/ 29 h 31"/>
                  <a:gd name="T16" fmla="*/ 264 w 26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1">
                    <a:moveTo>
                      <a:pt x="264" y="31"/>
                    </a:moveTo>
                    <a:cubicBezTo>
                      <a:pt x="263" y="31"/>
                      <a:pt x="262" y="31"/>
                      <a:pt x="262" y="31"/>
                    </a:cubicBezTo>
                    <a:cubicBezTo>
                      <a:pt x="181" y="31"/>
                      <a:pt x="101" y="31"/>
                      <a:pt x="20" y="31"/>
                    </a:cubicBezTo>
                    <a:cubicBezTo>
                      <a:pt x="7" y="31"/>
                      <a:pt x="0" y="19"/>
                      <a:pt x="5" y="8"/>
                    </a:cubicBezTo>
                    <a:cubicBezTo>
                      <a:pt x="8" y="3"/>
                      <a:pt x="12" y="0"/>
                      <a:pt x="18" y="0"/>
                    </a:cubicBezTo>
                    <a:cubicBezTo>
                      <a:pt x="82" y="0"/>
                      <a:pt x="146" y="0"/>
                      <a:pt x="210" y="0"/>
                    </a:cubicBezTo>
                    <a:cubicBezTo>
                      <a:pt x="218" y="0"/>
                      <a:pt x="224" y="1"/>
                      <a:pt x="230" y="5"/>
                    </a:cubicBezTo>
                    <a:cubicBezTo>
                      <a:pt x="241" y="14"/>
                      <a:pt x="252" y="21"/>
                      <a:pt x="263" y="29"/>
                    </a:cubicBezTo>
                    <a:cubicBezTo>
                      <a:pt x="263" y="30"/>
                      <a:pt x="264" y="30"/>
                      <a:pt x="264"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0">
                <a:extLst>
                  <a:ext uri="{FF2B5EF4-FFF2-40B4-BE49-F238E27FC236}">
                    <a16:creationId xmlns:a16="http://schemas.microsoft.com/office/drawing/2014/main" id="{8D555C62-AB3F-C9D4-657B-C6E6E4A135F6}"/>
                  </a:ext>
                </a:extLst>
              </p:cNvPr>
              <p:cNvSpPr>
                <a:spLocks/>
              </p:cNvSpPr>
              <p:nvPr/>
            </p:nvSpPr>
            <p:spPr bwMode="auto">
              <a:xfrm>
                <a:off x="6604895" y="685453"/>
                <a:ext cx="491938" cy="17929"/>
              </a:xfrm>
              <a:custGeom>
                <a:avLst/>
                <a:gdLst>
                  <a:gd name="T0" fmla="*/ 290 w 290"/>
                  <a:gd name="T1" fmla="*/ 10 h 11"/>
                  <a:gd name="T2" fmla="*/ 223 w 290"/>
                  <a:gd name="T3" fmla="*/ 10 h 11"/>
                  <a:gd name="T4" fmla="*/ 9 w 290"/>
                  <a:gd name="T5" fmla="*/ 10 h 11"/>
                  <a:gd name="T6" fmla="*/ 1 w 290"/>
                  <a:gd name="T7" fmla="*/ 5 h 11"/>
                  <a:gd name="T8" fmla="*/ 10 w 290"/>
                  <a:gd name="T9" fmla="*/ 0 h 11"/>
                  <a:gd name="T10" fmla="*/ 144 w 290"/>
                  <a:gd name="T11" fmla="*/ 0 h 11"/>
                  <a:gd name="T12" fmla="*/ 272 w 290"/>
                  <a:gd name="T13" fmla="*/ 0 h 11"/>
                  <a:gd name="T14" fmla="*/ 290 w 29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
                    <a:moveTo>
                      <a:pt x="290" y="10"/>
                    </a:moveTo>
                    <a:cubicBezTo>
                      <a:pt x="268" y="10"/>
                      <a:pt x="245" y="10"/>
                      <a:pt x="223" y="10"/>
                    </a:cubicBezTo>
                    <a:cubicBezTo>
                      <a:pt x="152" y="10"/>
                      <a:pt x="81" y="10"/>
                      <a:pt x="9" y="10"/>
                    </a:cubicBezTo>
                    <a:cubicBezTo>
                      <a:pt x="6" y="10"/>
                      <a:pt x="1" y="11"/>
                      <a:pt x="1" y="5"/>
                    </a:cubicBezTo>
                    <a:cubicBezTo>
                      <a:pt x="0" y="2"/>
                      <a:pt x="3" y="0"/>
                      <a:pt x="10" y="0"/>
                    </a:cubicBezTo>
                    <a:cubicBezTo>
                      <a:pt x="55" y="0"/>
                      <a:pt x="99" y="0"/>
                      <a:pt x="144" y="0"/>
                    </a:cubicBezTo>
                    <a:cubicBezTo>
                      <a:pt x="187" y="0"/>
                      <a:pt x="229" y="0"/>
                      <a:pt x="272" y="0"/>
                    </a:cubicBezTo>
                    <a:cubicBezTo>
                      <a:pt x="281" y="0"/>
                      <a:pt x="285" y="5"/>
                      <a:pt x="29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1">
                <a:extLst>
                  <a:ext uri="{FF2B5EF4-FFF2-40B4-BE49-F238E27FC236}">
                    <a16:creationId xmlns:a16="http://schemas.microsoft.com/office/drawing/2014/main" id="{0277D869-8D4D-963E-6304-658483DD8253}"/>
                  </a:ext>
                </a:extLst>
              </p:cNvPr>
              <p:cNvSpPr>
                <a:spLocks/>
              </p:cNvSpPr>
              <p:nvPr/>
            </p:nvSpPr>
            <p:spPr bwMode="auto">
              <a:xfrm>
                <a:off x="7140536" y="612615"/>
                <a:ext cx="125506" cy="52668"/>
              </a:xfrm>
              <a:custGeom>
                <a:avLst/>
                <a:gdLst>
                  <a:gd name="T0" fmla="*/ 0 w 74"/>
                  <a:gd name="T1" fmla="*/ 31 h 31"/>
                  <a:gd name="T2" fmla="*/ 21 w 74"/>
                  <a:gd name="T3" fmla="*/ 1 h 31"/>
                  <a:gd name="T4" fmla="*/ 25 w 74"/>
                  <a:gd name="T5" fmla="*/ 0 h 31"/>
                  <a:gd name="T6" fmla="*/ 58 w 74"/>
                  <a:gd name="T7" fmla="*/ 0 h 31"/>
                  <a:gd name="T8" fmla="*/ 72 w 74"/>
                  <a:gd name="T9" fmla="*/ 11 h 31"/>
                  <a:gd name="T10" fmla="*/ 65 w 74"/>
                  <a:gd name="T11" fmla="*/ 29 h 31"/>
                  <a:gd name="T12" fmla="*/ 58 w 74"/>
                  <a:gd name="T13" fmla="*/ 31 h 31"/>
                  <a:gd name="T14" fmla="*/ 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0" y="31"/>
                    </a:moveTo>
                    <a:cubicBezTo>
                      <a:pt x="7" y="21"/>
                      <a:pt x="14" y="11"/>
                      <a:pt x="21" y="1"/>
                    </a:cubicBezTo>
                    <a:cubicBezTo>
                      <a:pt x="21" y="0"/>
                      <a:pt x="23" y="0"/>
                      <a:pt x="25" y="0"/>
                    </a:cubicBezTo>
                    <a:cubicBezTo>
                      <a:pt x="36" y="0"/>
                      <a:pt x="47" y="0"/>
                      <a:pt x="58" y="0"/>
                    </a:cubicBezTo>
                    <a:cubicBezTo>
                      <a:pt x="65" y="0"/>
                      <a:pt x="70" y="4"/>
                      <a:pt x="72" y="11"/>
                    </a:cubicBezTo>
                    <a:cubicBezTo>
                      <a:pt x="74" y="19"/>
                      <a:pt x="72" y="25"/>
                      <a:pt x="65" y="29"/>
                    </a:cubicBezTo>
                    <a:cubicBezTo>
                      <a:pt x="63" y="30"/>
                      <a:pt x="60" y="31"/>
                      <a:pt x="58" y="31"/>
                    </a:cubicBezTo>
                    <a:cubicBezTo>
                      <a:pt x="39" y="31"/>
                      <a:pt x="20" y="31"/>
                      <a:pt x="0"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2">
                <a:extLst>
                  <a:ext uri="{FF2B5EF4-FFF2-40B4-BE49-F238E27FC236}">
                    <a16:creationId xmlns:a16="http://schemas.microsoft.com/office/drawing/2014/main" id="{81FAB4DA-3136-A323-2E5B-B8B00C6C0FAE}"/>
                  </a:ext>
                </a:extLst>
              </p:cNvPr>
              <p:cNvSpPr>
                <a:spLocks/>
              </p:cNvSpPr>
              <p:nvPr/>
            </p:nvSpPr>
            <p:spPr bwMode="auto">
              <a:xfrm>
                <a:off x="7117004" y="685453"/>
                <a:ext cx="147918" cy="16809"/>
              </a:xfrm>
              <a:custGeom>
                <a:avLst/>
                <a:gdLst>
                  <a:gd name="T0" fmla="*/ 0 w 87"/>
                  <a:gd name="T1" fmla="*/ 10 h 10"/>
                  <a:gd name="T2" fmla="*/ 11 w 87"/>
                  <a:gd name="T3" fmla="*/ 0 h 10"/>
                  <a:gd name="T4" fmla="*/ 79 w 87"/>
                  <a:gd name="T5" fmla="*/ 0 h 10"/>
                  <a:gd name="T6" fmla="*/ 84 w 87"/>
                  <a:gd name="T7" fmla="*/ 1 h 10"/>
                  <a:gd name="T8" fmla="*/ 87 w 87"/>
                  <a:gd name="T9" fmla="*/ 5 h 10"/>
                  <a:gd name="T10" fmla="*/ 83 w 87"/>
                  <a:gd name="T11" fmla="*/ 9 h 10"/>
                  <a:gd name="T12" fmla="*/ 80 w 87"/>
                  <a:gd name="T13" fmla="*/ 10 h 10"/>
                  <a:gd name="T14" fmla="*/ 3 w 87"/>
                  <a:gd name="T15" fmla="*/ 10 h 10"/>
                  <a:gd name="T16" fmla="*/ 0 w 8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
                    <a:moveTo>
                      <a:pt x="0" y="10"/>
                    </a:moveTo>
                    <a:cubicBezTo>
                      <a:pt x="2" y="2"/>
                      <a:pt x="5" y="0"/>
                      <a:pt x="11" y="0"/>
                    </a:cubicBezTo>
                    <a:cubicBezTo>
                      <a:pt x="34" y="0"/>
                      <a:pt x="57" y="0"/>
                      <a:pt x="79" y="0"/>
                    </a:cubicBezTo>
                    <a:cubicBezTo>
                      <a:pt x="81" y="0"/>
                      <a:pt x="83" y="0"/>
                      <a:pt x="84" y="1"/>
                    </a:cubicBezTo>
                    <a:cubicBezTo>
                      <a:pt x="86" y="2"/>
                      <a:pt x="87" y="4"/>
                      <a:pt x="87" y="5"/>
                    </a:cubicBezTo>
                    <a:cubicBezTo>
                      <a:pt x="86" y="7"/>
                      <a:pt x="85" y="8"/>
                      <a:pt x="83" y="9"/>
                    </a:cubicBezTo>
                    <a:cubicBezTo>
                      <a:pt x="83" y="10"/>
                      <a:pt x="81" y="10"/>
                      <a:pt x="80" y="10"/>
                    </a:cubicBezTo>
                    <a:cubicBezTo>
                      <a:pt x="54" y="10"/>
                      <a:pt x="29" y="10"/>
                      <a:pt x="3" y="10"/>
                    </a:cubicBezTo>
                    <a:cubicBezTo>
                      <a:pt x="2" y="10"/>
                      <a:pt x="1" y="10"/>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5EE9EC00-F526-218A-9F2D-86B60A23E646}"/>
                  </a:ext>
                </a:extLst>
              </p:cNvPr>
              <p:cNvSpPr/>
              <p:nvPr/>
            </p:nvSpPr>
            <p:spPr>
              <a:xfrm rot="11668338" flipV="1">
                <a:off x="6726392" y="50469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D09BE03-D158-594C-172D-2AC84AEFB935}"/>
                  </a:ext>
                </a:extLst>
              </p:cNvPr>
              <p:cNvSpPr/>
              <p:nvPr/>
            </p:nvSpPr>
            <p:spPr>
              <a:xfrm rot="11668338" flipV="1">
                <a:off x="6774334" y="459773"/>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884CA7-2A49-8376-6E0F-13B9BC082052}"/>
                  </a:ext>
                </a:extLst>
              </p:cNvPr>
              <p:cNvSpPr/>
              <p:nvPr/>
            </p:nvSpPr>
            <p:spPr>
              <a:xfrm rot="11668338" flipV="1">
                <a:off x="7096554" y="50746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66CBBD6-9C8D-58CA-2663-951BEBC7CDD2}"/>
                  </a:ext>
                </a:extLst>
              </p:cNvPr>
              <p:cNvSpPr/>
              <p:nvPr/>
            </p:nvSpPr>
            <p:spPr>
              <a:xfrm rot="11668338" flipV="1">
                <a:off x="6830806" y="52887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83DC0FC-D134-76B7-CDCB-2E6542D29143}"/>
                  </a:ext>
                </a:extLst>
              </p:cNvPr>
              <p:cNvSpPr/>
              <p:nvPr/>
            </p:nvSpPr>
            <p:spPr>
              <a:xfrm rot="11668338" flipV="1">
                <a:off x="7047465" y="457634"/>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Arrow: Down 76">
              <a:extLst>
                <a:ext uri="{FF2B5EF4-FFF2-40B4-BE49-F238E27FC236}">
                  <a16:creationId xmlns:a16="http://schemas.microsoft.com/office/drawing/2014/main" id="{183667ED-C0ED-64D3-90F7-DC9DE21D9DC1}"/>
                </a:ext>
              </a:extLst>
            </p:cNvPr>
            <p:cNvSpPr/>
            <p:nvPr/>
          </p:nvSpPr>
          <p:spPr>
            <a:xfrm>
              <a:off x="167268" y="2288242"/>
              <a:ext cx="252000" cy="550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2" name="Group 101">
            <a:extLst>
              <a:ext uri="{FF2B5EF4-FFF2-40B4-BE49-F238E27FC236}">
                <a16:creationId xmlns:a16="http://schemas.microsoft.com/office/drawing/2014/main" id="{209F7440-95BC-0A68-8863-763B2B8DD4BB}"/>
              </a:ext>
            </a:extLst>
          </p:cNvPr>
          <p:cNvGrpSpPr/>
          <p:nvPr/>
        </p:nvGrpSpPr>
        <p:grpSpPr>
          <a:xfrm>
            <a:off x="10082869" y="2356290"/>
            <a:ext cx="1056106" cy="828000"/>
            <a:chOff x="10801336" y="2415699"/>
            <a:chExt cx="1056106" cy="828000"/>
          </a:xfrm>
        </p:grpSpPr>
        <p:grpSp>
          <p:nvGrpSpPr>
            <p:cNvPr id="66" name="Group 65">
              <a:extLst>
                <a:ext uri="{FF2B5EF4-FFF2-40B4-BE49-F238E27FC236}">
                  <a16:creationId xmlns:a16="http://schemas.microsoft.com/office/drawing/2014/main" id="{698FED85-89BE-8A8F-793B-2B15E297E78D}"/>
                </a:ext>
              </a:extLst>
            </p:cNvPr>
            <p:cNvGrpSpPr/>
            <p:nvPr/>
          </p:nvGrpSpPr>
          <p:grpSpPr>
            <a:xfrm>
              <a:off x="10801336" y="2415699"/>
              <a:ext cx="828000" cy="828000"/>
              <a:chOff x="10928220" y="1603596"/>
              <a:chExt cx="828000" cy="828000"/>
            </a:xfrm>
          </p:grpSpPr>
          <p:sp>
            <p:nvSpPr>
              <p:cNvPr id="65" name="Oval 64">
                <a:extLst>
                  <a:ext uri="{FF2B5EF4-FFF2-40B4-BE49-F238E27FC236}">
                    <a16:creationId xmlns:a16="http://schemas.microsoft.com/office/drawing/2014/main" id="{D08FBA16-1671-7B4B-4197-4FFE5B48FD42}"/>
                  </a:ext>
                </a:extLst>
              </p:cNvPr>
              <p:cNvSpPr/>
              <p:nvPr/>
            </p:nvSpPr>
            <p:spPr>
              <a:xfrm>
                <a:off x="10928220" y="1603596"/>
                <a:ext cx="828000" cy="828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DF1C68C6-DE7B-57F6-D65A-74C4136765DE}"/>
                  </a:ext>
                </a:extLst>
              </p:cNvPr>
              <p:cNvGrpSpPr>
                <a:grpSpLocks noChangeAspect="1"/>
              </p:cNvGrpSpPr>
              <p:nvPr/>
            </p:nvGrpSpPr>
            <p:grpSpPr bwMode="auto">
              <a:xfrm>
                <a:off x="11235898" y="1683169"/>
                <a:ext cx="212645" cy="668853"/>
                <a:chOff x="2833" y="353"/>
                <a:chExt cx="438" cy="1400"/>
              </a:xfrm>
            </p:grpSpPr>
            <p:sp>
              <p:nvSpPr>
                <p:cNvPr id="9" name="Freeform 5">
                  <a:extLst>
                    <a:ext uri="{FF2B5EF4-FFF2-40B4-BE49-F238E27FC236}">
                      <a16:creationId xmlns:a16="http://schemas.microsoft.com/office/drawing/2014/main" id="{599FAD61-7A7A-3FA3-657A-FAD789F128F8}"/>
                    </a:ext>
                  </a:extLst>
                </p:cNvPr>
                <p:cNvSpPr>
                  <a:spLocks noEditPoints="1"/>
                </p:cNvSpPr>
                <p:nvPr/>
              </p:nvSpPr>
              <p:spPr bwMode="auto">
                <a:xfrm>
                  <a:off x="2833" y="353"/>
                  <a:ext cx="438" cy="1400"/>
                </a:xfrm>
                <a:custGeom>
                  <a:avLst/>
                  <a:gdLst>
                    <a:gd name="T0" fmla="*/ 10 w 49"/>
                    <a:gd name="T1" fmla="*/ 15 h 163"/>
                    <a:gd name="T2" fmla="*/ 15 w 49"/>
                    <a:gd name="T3" fmla="*/ 0 h 163"/>
                    <a:gd name="T4" fmla="*/ 38 w 49"/>
                    <a:gd name="T5" fmla="*/ 4 h 163"/>
                    <a:gd name="T6" fmla="*/ 35 w 49"/>
                    <a:gd name="T7" fmla="*/ 16 h 163"/>
                    <a:gd name="T8" fmla="*/ 36 w 49"/>
                    <a:gd name="T9" fmla="*/ 21 h 163"/>
                    <a:gd name="T10" fmla="*/ 48 w 49"/>
                    <a:gd name="T11" fmla="*/ 60 h 163"/>
                    <a:gd name="T12" fmla="*/ 47 w 49"/>
                    <a:gd name="T13" fmla="*/ 65 h 163"/>
                    <a:gd name="T14" fmla="*/ 47 w 49"/>
                    <a:gd name="T15" fmla="*/ 75 h 163"/>
                    <a:gd name="T16" fmla="*/ 47 w 49"/>
                    <a:gd name="T17" fmla="*/ 86 h 163"/>
                    <a:gd name="T18" fmla="*/ 47 w 49"/>
                    <a:gd name="T19" fmla="*/ 96 h 163"/>
                    <a:gd name="T20" fmla="*/ 47 w 49"/>
                    <a:gd name="T21" fmla="*/ 106 h 163"/>
                    <a:gd name="T22" fmla="*/ 47 w 49"/>
                    <a:gd name="T23" fmla="*/ 117 h 163"/>
                    <a:gd name="T24" fmla="*/ 47 w 49"/>
                    <a:gd name="T25" fmla="*/ 127 h 163"/>
                    <a:gd name="T26" fmla="*/ 47 w 49"/>
                    <a:gd name="T27" fmla="*/ 138 h 163"/>
                    <a:gd name="T28" fmla="*/ 45 w 49"/>
                    <a:gd name="T29" fmla="*/ 157 h 163"/>
                    <a:gd name="T30" fmla="*/ 11 w 49"/>
                    <a:gd name="T31" fmla="*/ 163 h 163"/>
                    <a:gd name="T32" fmla="*/ 1 w 49"/>
                    <a:gd name="T33" fmla="*/ 141 h 163"/>
                    <a:gd name="T34" fmla="*/ 2 w 49"/>
                    <a:gd name="T35" fmla="*/ 134 h 163"/>
                    <a:gd name="T36" fmla="*/ 1 w 49"/>
                    <a:gd name="T37" fmla="*/ 123 h 163"/>
                    <a:gd name="T38" fmla="*/ 1 w 49"/>
                    <a:gd name="T39" fmla="*/ 113 h 163"/>
                    <a:gd name="T40" fmla="*/ 1 w 49"/>
                    <a:gd name="T41" fmla="*/ 103 h 163"/>
                    <a:gd name="T42" fmla="*/ 1 w 49"/>
                    <a:gd name="T43" fmla="*/ 92 h 163"/>
                    <a:gd name="T44" fmla="*/ 1 w 49"/>
                    <a:gd name="T45" fmla="*/ 82 h 163"/>
                    <a:gd name="T46" fmla="*/ 1 w 49"/>
                    <a:gd name="T47" fmla="*/ 72 h 163"/>
                    <a:gd name="T48" fmla="*/ 1 w 49"/>
                    <a:gd name="T49" fmla="*/ 61 h 163"/>
                    <a:gd name="T50" fmla="*/ 1 w 49"/>
                    <a:gd name="T51" fmla="*/ 44 h 163"/>
                    <a:gd name="T52" fmla="*/ 10 w 49"/>
                    <a:gd name="T53" fmla="*/ 23 h 163"/>
                    <a:gd name="T54" fmla="*/ 16 w 49"/>
                    <a:gd name="T55" fmla="*/ 16 h 163"/>
                    <a:gd name="T56" fmla="*/ 13 w 49"/>
                    <a:gd name="T57" fmla="*/ 25 h 163"/>
                    <a:gd name="T58" fmla="*/ 4 w 49"/>
                    <a:gd name="T59" fmla="*/ 42 h 163"/>
                    <a:gd name="T60" fmla="*/ 4 w 49"/>
                    <a:gd name="T61" fmla="*/ 60 h 163"/>
                    <a:gd name="T62" fmla="*/ 4 w 49"/>
                    <a:gd name="T63" fmla="*/ 70 h 163"/>
                    <a:gd name="T64" fmla="*/ 4 w 49"/>
                    <a:gd name="T65" fmla="*/ 80 h 163"/>
                    <a:gd name="T66" fmla="*/ 4 w 49"/>
                    <a:gd name="T67" fmla="*/ 91 h 163"/>
                    <a:gd name="T68" fmla="*/ 4 w 49"/>
                    <a:gd name="T69" fmla="*/ 101 h 163"/>
                    <a:gd name="T70" fmla="*/ 4 w 49"/>
                    <a:gd name="T71" fmla="*/ 112 h 163"/>
                    <a:gd name="T72" fmla="*/ 4 w 49"/>
                    <a:gd name="T73" fmla="*/ 122 h 163"/>
                    <a:gd name="T74" fmla="*/ 4 w 49"/>
                    <a:gd name="T75" fmla="*/ 132 h 163"/>
                    <a:gd name="T76" fmla="*/ 4 w 49"/>
                    <a:gd name="T77" fmla="*/ 142 h 163"/>
                    <a:gd name="T78" fmla="*/ 11 w 49"/>
                    <a:gd name="T79" fmla="*/ 159 h 163"/>
                    <a:gd name="T80" fmla="*/ 43 w 49"/>
                    <a:gd name="T81" fmla="*/ 156 h 163"/>
                    <a:gd name="T82" fmla="*/ 45 w 49"/>
                    <a:gd name="T83" fmla="*/ 139 h 163"/>
                    <a:gd name="T84" fmla="*/ 45 w 49"/>
                    <a:gd name="T85" fmla="*/ 129 h 163"/>
                    <a:gd name="T86" fmla="*/ 45 w 49"/>
                    <a:gd name="T87" fmla="*/ 119 h 163"/>
                    <a:gd name="T88" fmla="*/ 45 w 49"/>
                    <a:gd name="T89" fmla="*/ 109 h 163"/>
                    <a:gd name="T90" fmla="*/ 45 w 49"/>
                    <a:gd name="T91" fmla="*/ 98 h 163"/>
                    <a:gd name="T92" fmla="*/ 45 w 49"/>
                    <a:gd name="T93" fmla="*/ 88 h 163"/>
                    <a:gd name="T94" fmla="*/ 44 w 49"/>
                    <a:gd name="T95" fmla="*/ 77 h 163"/>
                    <a:gd name="T96" fmla="*/ 44 w 49"/>
                    <a:gd name="T97" fmla="*/ 66 h 163"/>
                    <a:gd name="T98" fmla="*/ 45 w 49"/>
                    <a:gd name="T99" fmla="*/ 58 h 163"/>
                    <a:gd name="T100" fmla="*/ 33 w 49"/>
                    <a:gd name="T101" fmla="*/ 23 h 163"/>
                    <a:gd name="T102" fmla="*/ 32 w 49"/>
                    <a:gd name="T103" fmla="*/ 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163">
                      <a:moveTo>
                        <a:pt x="13" y="15"/>
                      </a:moveTo>
                      <a:cubicBezTo>
                        <a:pt x="12" y="15"/>
                        <a:pt x="11" y="15"/>
                        <a:pt x="10" y="15"/>
                      </a:cubicBezTo>
                      <a:cubicBezTo>
                        <a:pt x="10" y="12"/>
                        <a:pt x="10" y="8"/>
                        <a:pt x="10" y="4"/>
                      </a:cubicBezTo>
                      <a:cubicBezTo>
                        <a:pt x="10" y="2"/>
                        <a:pt x="12" y="0"/>
                        <a:pt x="15" y="0"/>
                      </a:cubicBezTo>
                      <a:cubicBezTo>
                        <a:pt x="21" y="0"/>
                        <a:pt x="27" y="0"/>
                        <a:pt x="33" y="0"/>
                      </a:cubicBezTo>
                      <a:cubicBezTo>
                        <a:pt x="35" y="0"/>
                        <a:pt x="37" y="2"/>
                        <a:pt x="38" y="4"/>
                      </a:cubicBezTo>
                      <a:cubicBezTo>
                        <a:pt x="38" y="8"/>
                        <a:pt x="38" y="12"/>
                        <a:pt x="38" y="15"/>
                      </a:cubicBezTo>
                      <a:cubicBezTo>
                        <a:pt x="37" y="15"/>
                        <a:pt x="36" y="15"/>
                        <a:pt x="35" y="16"/>
                      </a:cubicBezTo>
                      <a:cubicBezTo>
                        <a:pt x="35" y="17"/>
                        <a:pt x="35" y="18"/>
                        <a:pt x="35" y="20"/>
                      </a:cubicBezTo>
                      <a:cubicBezTo>
                        <a:pt x="35" y="20"/>
                        <a:pt x="35" y="21"/>
                        <a:pt x="36" y="21"/>
                      </a:cubicBezTo>
                      <a:cubicBezTo>
                        <a:pt x="43" y="25"/>
                        <a:pt x="46" y="31"/>
                        <a:pt x="47" y="38"/>
                      </a:cubicBezTo>
                      <a:cubicBezTo>
                        <a:pt x="49" y="46"/>
                        <a:pt x="48" y="53"/>
                        <a:pt x="48" y="60"/>
                      </a:cubicBezTo>
                      <a:cubicBezTo>
                        <a:pt x="48" y="60"/>
                        <a:pt x="47" y="61"/>
                        <a:pt x="47" y="61"/>
                      </a:cubicBezTo>
                      <a:cubicBezTo>
                        <a:pt x="47" y="62"/>
                        <a:pt x="47" y="64"/>
                        <a:pt x="47" y="65"/>
                      </a:cubicBezTo>
                      <a:cubicBezTo>
                        <a:pt x="48" y="67"/>
                        <a:pt x="48" y="70"/>
                        <a:pt x="47" y="72"/>
                      </a:cubicBezTo>
                      <a:cubicBezTo>
                        <a:pt x="47" y="73"/>
                        <a:pt x="47" y="74"/>
                        <a:pt x="47" y="75"/>
                      </a:cubicBezTo>
                      <a:cubicBezTo>
                        <a:pt x="48" y="77"/>
                        <a:pt x="48" y="81"/>
                        <a:pt x="47" y="82"/>
                      </a:cubicBezTo>
                      <a:cubicBezTo>
                        <a:pt x="47" y="83"/>
                        <a:pt x="47" y="85"/>
                        <a:pt x="47" y="86"/>
                      </a:cubicBezTo>
                      <a:cubicBezTo>
                        <a:pt x="49" y="88"/>
                        <a:pt x="48" y="90"/>
                        <a:pt x="47" y="93"/>
                      </a:cubicBezTo>
                      <a:cubicBezTo>
                        <a:pt x="47" y="94"/>
                        <a:pt x="47" y="95"/>
                        <a:pt x="47" y="96"/>
                      </a:cubicBezTo>
                      <a:cubicBezTo>
                        <a:pt x="48" y="99"/>
                        <a:pt x="48" y="101"/>
                        <a:pt x="47" y="104"/>
                      </a:cubicBezTo>
                      <a:cubicBezTo>
                        <a:pt x="47" y="104"/>
                        <a:pt x="47" y="106"/>
                        <a:pt x="47" y="106"/>
                      </a:cubicBezTo>
                      <a:cubicBezTo>
                        <a:pt x="48" y="109"/>
                        <a:pt x="48" y="111"/>
                        <a:pt x="47" y="114"/>
                      </a:cubicBezTo>
                      <a:cubicBezTo>
                        <a:pt x="47" y="115"/>
                        <a:pt x="47" y="116"/>
                        <a:pt x="47" y="117"/>
                      </a:cubicBezTo>
                      <a:cubicBezTo>
                        <a:pt x="48" y="119"/>
                        <a:pt x="48" y="122"/>
                        <a:pt x="47" y="125"/>
                      </a:cubicBezTo>
                      <a:cubicBezTo>
                        <a:pt x="47" y="125"/>
                        <a:pt x="47" y="126"/>
                        <a:pt x="47" y="127"/>
                      </a:cubicBezTo>
                      <a:cubicBezTo>
                        <a:pt x="48" y="130"/>
                        <a:pt x="48" y="133"/>
                        <a:pt x="47" y="135"/>
                      </a:cubicBezTo>
                      <a:cubicBezTo>
                        <a:pt x="47" y="136"/>
                        <a:pt x="47" y="137"/>
                        <a:pt x="47" y="138"/>
                      </a:cubicBezTo>
                      <a:cubicBezTo>
                        <a:pt x="49" y="141"/>
                        <a:pt x="48" y="145"/>
                        <a:pt x="48" y="149"/>
                      </a:cubicBezTo>
                      <a:cubicBezTo>
                        <a:pt x="47" y="151"/>
                        <a:pt x="46" y="154"/>
                        <a:pt x="45" y="157"/>
                      </a:cubicBezTo>
                      <a:cubicBezTo>
                        <a:pt x="44" y="160"/>
                        <a:pt x="42" y="163"/>
                        <a:pt x="38" y="163"/>
                      </a:cubicBezTo>
                      <a:cubicBezTo>
                        <a:pt x="29" y="163"/>
                        <a:pt x="20" y="163"/>
                        <a:pt x="11" y="163"/>
                      </a:cubicBezTo>
                      <a:cubicBezTo>
                        <a:pt x="7" y="163"/>
                        <a:pt x="5" y="160"/>
                        <a:pt x="3" y="157"/>
                      </a:cubicBezTo>
                      <a:cubicBezTo>
                        <a:pt x="2" y="152"/>
                        <a:pt x="0" y="146"/>
                        <a:pt x="1" y="141"/>
                      </a:cubicBezTo>
                      <a:cubicBezTo>
                        <a:pt x="1" y="140"/>
                        <a:pt x="1" y="139"/>
                        <a:pt x="2" y="139"/>
                      </a:cubicBezTo>
                      <a:cubicBezTo>
                        <a:pt x="3" y="137"/>
                        <a:pt x="3" y="135"/>
                        <a:pt x="2" y="134"/>
                      </a:cubicBezTo>
                      <a:cubicBezTo>
                        <a:pt x="0" y="133"/>
                        <a:pt x="0" y="129"/>
                        <a:pt x="1" y="128"/>
                      </a:cubicBezTo>
                      <a:cubicBezTo>
                        <a:pt x="3" y="127"/>
                        <a:pt x="3" y="125"/>
                        <a:pt x="1" y="123"/>
                      </a:cubicBezTo>
                      <a:cubicBezTo>
                        <a:pt x="0" y="123"/>
                        <a:pt x="1" y="119"/>
                        <a:pt x="1" y="118"/>
                      </a:cubicBezTo>
                      <a:cubicBezTo>
                        <a:pt x="3" y="116"/>
                        <a:pt x="2" y="115"/>
                        <a:pt x="1" y="113"/>
                      </a:cubicBezTo>
                      <a:cubicBezTo>
                        <a:pt x="1" y="111"/>
                        <a:pt x="1" y="109"/>
                        <a:pt x="1" y="107"/>
                      </a:cubicBezTo>
                      <a:cubicBezTo>
                        <a:pt x="2" y="106"/>
                        <a:pt x="3" y="104"/>
                        <a:pt x="1" y="103"/>
                      </a:cubicBezTo>
                      <a:cubicBezTo>
                        <a:pt x="1" y="102"/>
                        <a:pt x="0" y="98"/>
                        <a:pt x="1" y="97"/>
                      </a:cubicBezTo>
                      <a:cubicBezTo>
                        <a:pt x="3" y="95"/>
                        <a:pt x="3" y="94"/>
                        <a:pt x="1" y="92"/>
                      </a:cubicBezTo>
                      <a:cubicBezTo>
                        <a:pt x="0" y="91"/>
                        <a:pt x="0" y="87"/>
                        <a:pt x="1" y="86"/>
                      </a:cubicBezTo>
                      <a:cubicBezTo>
                        <a:pt x="3" y="84"/>
                        <a:pt x="3" y="84"/>
                        <a:pt x="1" y="82"/>
                      </a:cubicBezTo>
                      <a:cubicBezTo>
                        <a:pt x="0" y="81"/>
                        <a:pt x="1" y="77"/>
                        <a:pt x="1" y="76"/>
                      </a:cubicBezTo>
                      <a:cubicBezTo>
                        <a:pt x="3" y="74"/>
                        <a:pt x="3" y="73"/>
                        <a:pt x="1" y="72"/>
                      </a:cubicBezTo>
                      <a:cubicBezTo>
                        <a:pt x="1" y="70"/>
                        <a:pt x="0" y="66"/>
                        <a:pt x="1" y="65"/>
                      </a:cubicBezTo>
                      <a:cubicBezTo>
                        <a:pt x="2" y="64"/>
                        <a:pt x="2" y="63"/>
                        <a:pt x="1" y="61"/>
                      </a:cubicBezTo>
                      <a:cubicBezTo>
                        <a:pt x="1" y="61"/>
                        <a:pt x="1" y="60"/>
                        <a:pt x="1" y="59"/>
                      </a:cubicBezTo>
                      <a:cubicBezTo>
                        <a:pt x="1" y="54"/>
                        <a:pt x="1" y="49"/>
                        <a:pt x="1" y="44"/>
                      </a:cubicBezTo>
                      <a:cubicBezTo>
                        <a:pt x="1" y="37"/>
                        <a:pt x="3" y="31"/>
                        <a:pt x="7" y="26"/>
                      </a:cubicBezTo>
                      <a:cubicBezTo>
                        <a:pt x="8" y="25"/>
                        <a:pt x="9" y="24"/>
                        <a:pt x="10" y="23"/>
                      </a:cubicBezTo>
                      <a:cubicBezTo>
                        <a:pt x="13" y="22"/>
                        <a:pt x="13" y="19"/>
                        <a:pt x="13" y="15"/>
                      </a:cubicBezTo>
                      <a:close/>
                      <a:moveTo>
                        <a:pt x="16" y="16"/>
                      </a:moveTo>
                      <a:cubicBezTo>
                        <a:pt x="16" y="17"/>
                        <a:pt x="15" y="18"/>
                        <a:pt x="16" y="20"/>
                      </a:cubicBezTo>
                      <a:cubicBezTo>
                        <a:pt x="16" y="22"/>
                        <a:pt x="15" y="24"/>
                        <a:pt x="13" y="25"/>
                      </a:cubicBezTo>
                      <a:cubicBezTo>
                        <a:pt x="12" y="25"/>
                        <a:pt x="11" y="26"/>
                        <a:pt x="11" y="26"/>
                      </a:cubicBezTo>
                      <a:cubicBezTo>
                        <a:pt x="6" y="31"/>
                        <a:pt x="5" y="36"/>
                        <a:pt x="4" y="42"/>
                      </a:cubicBezTo>
                      <a:cubicBezTo>
                        <a:pt x="3" y="47"/>
                        <a:pt x="4" y="53"/>
                        <a:pt x="4" y="58"/>
                      </a:cubicBezTo>
                      <a:cubicBezTo>
                        <a:pt x="4" y="59"/>
                        <a:pt x="4" y="59"/>
                        <a:pt x="4" y="60"/>
                      </a:cubicBezTo>
                      <a:cubicBezTo>
                        <a:pt x="6" y="62"/>
                        <a:pt x="6" y="64"/>
                        <a:pt x="4" y="67"/>
                      </a:cubicBezTo>
                      <a:cubicBezTo>
                        <a:pt x="4" y="68"/>
                        <a:pt x="4" y="69"/>
                        <a:pt x="4" y="70"/>
                      </a:cubicBezTo>
                      <a:cubicBezTo>
                        <a:pt x="6" y="72"/>
                        <a:pt x="6" y="75"/>
                        <a:pt x="4" y="77"/>
                      </a:cubicBezTo>
                      <a:cubicBezTo>
                        <a:pt x="4" y="78"/>
                        <a:pt x="4" y="80"/>
                        <a:pt x="4" y="80"/>
                      </a:cubicBezTo>
                      <a:cubicBezTo>
                        <a:pt x="6" y="83"/>
                        <a:pt x="6" y="85"/>
                        <a:pt x="4" y="88"/>
                      </a:cubicBezTo>
                      <a:cubicBezTo>
                        <a:pt x="3" y="89"/>
                        <a:pt x="3" y="90"/>
                        <a:pt x="4" y="91"/>
                      </a:cubicBezTo>
                      <a:cubicBezTo>
                        <a:pt x="6" y="93"/>
                        <a:pt x="6" y="96"/>
                        <a:pt x="4" y="98"/>
                      </a:cubicBezTo>
                      <a:cubicBezTo>
                        <a:pt x="3" y="99"/>
                        <a:pt x="3" y="100"/>
                        <a:pt x="4" y="101"/>
                      </a:cubicBezTo>
                      <a:cubicBezTo>
                        <a:pt x="6" y="103"/>
                        <a:pt x="6" y="107"/>
                        <a:pt x="4" y="109"/>
                      </a:cubicBezTo>
                      <a:cubicBezTo>
                        <a:pt x="3" y="110"/>
                        <a:pt x="3" y="111"/>
                        <a:pt x="4" y="112"/>
                      </a:cubicBezTo>
                      <a:cubicBezTo>
                        <a:pt x="6" y="114"/>
                        <a:pt x="6" y="117"/>
                        <a:pt x="4" y="119"/>
                      </a:cubicBezTo>
                      <a:cubicBezTo>
                        <a:pt x="3" y="120"/>
                        <a:pt x="3" y="121"/>
                        <a:pt x="4" y="122"/>
                      </a:cubicBezTo>
                      <a:cubicBezTo>
                        <a:pt x="6" y="125"/>
                        <a:pt x="6" y="127"/>
                        <a:pt x="4" y="130"/>
                      </a:cubicBezTo>
                      <a:cubicBezTo>
                        <a:pt x="4" y="130"/>
                        <a:pt x="4" y="132"/>
                        <a:pt x="4" y="132"/>
                      </a:cubicBezTo>
                      <a:cubicBezTo>
                        <a:pt x="6" y="135"/>
                        <a:pt x="6" y="138"/>
                        <a:pt x="4" y="140"/>
                      </a:cubicBezTo>
                      <a:cubicBezTo>
                        <a:pt x="4" y="141"/>
                        <a:pt x="4" y="142"/>
                        <a:pt x="4" y="142"/>
                      </a:cubicBezTo>
                      <a:cubicBezTo>
                        <a:pt x="3" y="147"/>
                        <a:pt x="5" y="151"/>
                        <a:pt x="6" y="156"/>
                      </a:cubicBezTo>
                      <a:cubicBezTo>
                        <a:pt x="7" y="158"/>
                        <a:pt x="8" y="159"/>
                        <a:pt x="11" y="159"/>
                      </a:cubicBezTo>
                      <a:cubicBezTo>
                        <a:pt x="20" y="159"/>
                        <a:pt x="29" y="159"/>
                        <a:pt x="38" y="159"/>
                      </a:cubicBezTo>
                      <a:cubicBezTo>
                        <a:pt x="40" y="159"/>
                        <a:pt x="42" y="158"/>
                        <a:pt x="43" y="156"/>
                      </a:cubicBezTo>
                      <a:cubicBezTo>
                        <a:pt x="43" y="153"/>
                        <a:pt x="44" y="150"/>
                        <a:pt x="45" y="147"/>
                      </a:cubicBezTo>
                      <a:cubicBezTo>
                        <a:pt x="45" y="144"/>
                        <a:pt x="45" y="142"/>
                        <a:pt x="45" y="139"/>
                      </a:cubicBezTo>
                      <a:cubicBezTo>
                        <a:pt x="44" y="137"/>
                        <a:pt x="44" y="135"/>
                        <a:pt x="45" y="134"/>
                      </a:cubicBezTo>
                      <a:cubicBezTo>
                        <a:pt x="45" y="132"/>
                        <a:pt x="45" y="130"/>
                        <a:pt x="45" y="129"/>
                      </a:cubicBezTo>
                      <a:cubicBezTo>
                        <a:pt x="44" y="127"/>
                        <a:pt x="44" y="125"/>
                        <a:pt x="45" y="123"/>
                      </a:cubicBezTo>
                      <a:cubicBezTo>
                        <a:pt x="45" y="122"/>
                        <a:pt x="45" y="120"/>
                        <a:pt x="45" y="119"/>
                      </a:cubicBezTo>
                      <a:cubicBezTo>
                        <a:pt x="44" y="117"/>
                        <a:pt x="44" y="114"/>
                        <a:pt x="45" y="112"/>
                      </a:cubicBezTo>
                      <a:cubicBezTo>
                        <a:pt x="45" y="111"/>
                        <a:pt x="45" y="110"/>
                        <a:pt x="45" y="109"/>
                      </a:cubicBezTo>
                      <a:cubicBezTo>
                        <a:pt x="44" y="106"/>
                        <a:pt x="44" y="104"/>
                        <a:pt x="45" y="101"/>
                      </a:cubicBezTo>
                      <a:cubicBezTo>
                        <a:pt x="45" y="100"/>
                        <a:pt x="45" y="99"/>
                        <a:pt x="45" y="98"/>
                      </a:cubicBezTo>
                      <a:cubicBezTo>
                        <a:pt x="44" y="96"/>
                        <a:pt x="44" y="94"/>
                        <a:pt x="45" y="91"/>
                      </a:cubicBezTo>
                      <a:cubicBezTo>
                        <a:pt x="45" y="90"/>
                        <a:pt x="45" y="89"/>
                        <a:pt x="45" y="88"/>
                      </a:cubicBezTo>
                      <a:cubicBezTo>
                        <a:pt x="44" y="85"/>
                        <a:pt x="44" y="83"/>
                        <a:pt x="45" y="80"/>
                      </a:cubicBezTo>
                      <a:cubicBezTo>
                        <a:pt x="45" y="79"/>
                        <a:pt x="45" y="78"/>
                        <a:pt x="44" y="77"/>
                      </a:cubicBezTo>
                      <a:cubicBezTo>
                        <a:pt x="44" y="75"/>
                        <a:pt x="43" y="73"/>
                        <a:pt x="45" y="70"/>
                      </a:cubicBezTo>
                      <a:cubicBezTo>
                        <a:pt x="45" y="69"/>
                        <a:pt x="45" y="68"/>
                        <a:pt x="44" y="66"/>
                      </a:cubicBezTo>
                      <a:cubicBezTo>
                        <a:pt x="43" y="64"/>
                        <a:pt x="43" y="62"/>
                        <a:pt x="44" y="60"/>
                      </a:cubicBezTo>
                      <a:cubicBezTo>
                        <a:pt x="45" y="59"/>
                        <a:pt x="45" y="59"/>
                        <a:pt x="45" y="58"/>
                      </a:cubicBezTo>
                      <a:cubicBezTo>
                        <a:pt x="45" y="52"/>
                        <a:pt x="45" y="46"/>
                        <a:pt x="44" y="40"/>
                      </a:cubicBezTo>
                      <a:cubicBezTo>
                        <a:pt x="43" y="33"/>
                        <a:pt x="40" y="26"/>
                        <a:pt x="33" y="23"/>
                      </a:cubicBezTo>
                      <a:cubicBezTo>
                        <a:pt x="32" y="23"/>
                        <a:pt x="32" y="22"/>
                        <a:pt x="32" y="21"/>
                      </a:cubicBezTo>
                      <a:cubicBezTo>
                        <a:pt x="32" y="19"/>
                        <a:pt x="32" y="17"/>
                        <a:pt x="32" y="16"/>
                      </a:cubicBezTo>
                      <a:cubicBezTo>
                        <a:pt x="26" y="16"/>
                        <a:pt x="21" y="16"/>
                        <a:pt x="16"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026C83D3-6347-6A07-C9A2-881F5B260F82}"/>
                    </a:ext>
                  </a:extLst>
                </p:cNvPr>
                <p:cNvSpPr>
                  <a:spLocks noEditPoints="1"/>
                </p:cNvSpPr>
                <p:nvPr/>
              </p:nvSpPr>
              <p:spPr bwMode="auto">
                <a:xfrm>
                  <a:off x="2860" y="490"/>
                  <a:ext cx="375" cy="1228"/>
                </a:xfrm>
                <a:custGeom>
                  <a:avLst/>
                  <a:gdLst>
                    <a:gd name="T0" fmla="*/ 29 w 42"/>
                    <a:gd name="T1" fmla="*/ 0 h 143"/>
                    <a:gd name="T2" fmla="*/ 30 w 42"/>
                    <a:gd name="T3" fmla="*/ 7 h 143"/>
                    <a:gd name="T4" fmla="*/ 42 w 42"/>
                    <a:gd name="T5" fmla="*/ 42 h 143"/>
                    <a:gd name="T6" fmla="*/ 41 w 42"/>
                    <a:gd name="T7" fmla="*/ 50 h 143"/>
                    <a:gd name="T8" fmla="*/ 41 w 42"/>
                    <a:gd name="T9" fmla="*/ 61 h 143"/>
                    <a:gd name="T10" fmla="*/ 42 w 42"/>
                    <a:gd name="T11" fmla="*/ 72 h 143"/>
                    <a:gd name="T12" fmla="*/ 42 w 42"/>
                    <a:gd name="T13" fmla="*/ 82 h 143"/>
                    <a:gd name="T14" fmla="*/ 42 w 42"/>
                    <a:gd name="T15" fmla="*/ 93 h 143"/>
                    <a:gd name="T16" fmla="*/ 42 w 42"/>
                    <a:gd name="T17" fmla="*/ 103 h 143"/>
                    <a:gd name="T18" fmla="*/ 42 w 42"/>
                    <a:gd name="T19" fmla="*/ 113 h 143"/>
                    <a:gd name="T20" fmla="*/ 42 w 42"/>
                    <a:gd name="T21" fmla="*/ 123 h 143"/>
                    <a:gd name="T22" fmla="*/ 40 w 42"/>
                    <a:gd name="T23" fmla="*/ 140 h 143"/>
                    <a:gd name="T24" fmla="*/ 8 w 42"/>
                    <a:gd name="T25" fmla="*/ 143 h 143"/>
                    <a:gd name="T26" fmla="*/ 1 w 42"/>
                    <a:gd name="T27" fmla="*/ 126 h 143"/>
                    <a:gd name="T28" fmla="*/ 1 w 42"/>
                    <a:gd name="T29" fmla="*/ 116 h 143"/>
                    <a:gd name="T30" fmla="*/ 1 w 42"/>
                    <a:gd name="T31" fmla="*/ 106 h 143"/>
                    <a:gd name="T32" fmla="*/ 1 w 42"/>
                    <a:gd name="T33" fmla="*/ 96 h 143"/>
                    <a:gd name="T34" fmla="*/ 1 w 42"/>
                    <a:gd name="T35" fmla="*/ 85 h 143"/>
                    <a:gd name="T36" fmla="*/ 1 w 42"/>
                    <a:gd name="T37" fmla="*/ 75 h 143"/>
                    <a:gd name="T38" fmla="*/ 1 w 42"/>
                    <a:gd name="T39" fmla="*/ 64 h 143"/>
                    <a:gd name="T40" fmla="*/ 1 w 42"/>
                    <a:gd name="T41" fmla="*/ 54 h 143"/>
                    <a:gd name="T42" fmla="*/ 1 w 42"/>
                    <a:gd name="T43" fmla="*/ 44 h 143"/>
                    <a:gd name="T44" fmla="*/ 1 w 42"/>
                    <a:gd name="T45" fmla="*/ 26 h 143"/>
                    <a:gd name="T46" fmla="*/ 10 w 42"/>
                    <a:gd name="T47" fmla="*/ 9 h 143"/>
                    <a:gd name="T48" fmla="*/ 13 w 42"/>
                    <a:gd name="T49" fmla="*/ 0 h 143"/>
                    <a:gd name="T50" fmla="*/ 4 w 42"/>
                    <a:gd name="T51" fmla="*/ 83 h 143"/>
                    <a:gd name="T52" fmla="*/ 4 w 42"/>
                    <a:gd name="T53" fmla="*/ 93 h 143"/>
                    <a:gd name="T54" fmla="*/ 4 w 42"/>
                    <a:gd name="T55" fmla="*/ 104 h 143"/>
                    <a:gd name="T56" fmla="*/ 4 w 42"/>
                    <a:gd name="T57" fmla="*/ 115 h 143"/>
                    <a:gd name="T58" fmla="*/ 3 w 42"/>
                    <a:gd name="T59" fmla="*/ 127 h 143"/>
                    <a:gd name="T60" fmla="*/ 8 w 42"/>
                    <a:gd name="T61" fmla="*/ 141 h 143"/>
                    <a:gd name="T62" fmla="*/ 37 w 42"/>
                    <a:gd name="T63" fmla="*/ 139 h 143"/>
                    <a:gd name="T64" fmla="*/ 39 w 42"/>
                    <a:gd name="T65" fmla="*/ 123 h 143"/>
                    <a:gd name="T66" fmla="*/ 39 w 42"/>
                    <a:gd name="T67" fmla="*/ 114 h 143"/>
                    <a:gd name="T68" fmla="*/ 39 w 42"/>
                    <a:gd name="T69" fmla="*/ 104 h 143"/>
                    <a:gd name="T70" fmla="*/ 40 w 42"/>
                    <a:gd name="T71" fmla="*/ 93 h 143"/>
                    <a:gd name="T72" fmla="*/ 39 w 42"/>
                    <a:gd name="T73" fmla="*/ 83 h 143"/>
                    <a:gd name="T74" fmla="*/ 38 w 42"/>
                    <a:gd name="T75" fmla="*/ 69 h 143"/>
                    <a:gd name="T76" fmla="*/ 38 w 42"/>
                    <a:gd name="T77" fmla="*/ 58 h 143"/>
                    <a:gd name="T78" fmla="*/ 40 w 42"/>
                    <a:gd name="T79" fmla="*/ 52 h 143"/>
                    <a:gd name="T80" fmla="*/ 40 w 42"/>
                    <a:gd name="T81" fmla="*/ 42 h 143"/>
                    <a:gd name="T82" fmla="*/ 24 w 42"/>
                    <a:gd name="T83" fmla="*/ 30 h 143"/>
                    <a:gd name="T84" fmla="*/ 3 w 42"/>
                    <a:gd name="T85" fmla="*/ 34 h 143"/>
                    <a:gd name="T86" fmla="*/ 3 w 42"/>
                    <a:gd name="T87" fmla="*/ 42 h 143"/>
                    <a:gd name="T88" fmla="*/ 3 w 42"/>
                    <a:gd name="T89" fmla="*/ 6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 h="143">
                      <a:moveTo>
                        <a:pt x="13" y="0"/>
                      </a:moveTo>
                      <a:cubicBezTo>
                        <a:pt x="18" y="0"/>
                        <a:pt x="23" y="0"/>
                        <a:pt x="29" y="0"/>
                      </a:cubicBezTo>
                      <a:cubicBezTo>
                        <a:pt x="29" y="1"/>
                        <a:pt x="29" y="3"/>
                        <a:pt x="29" y="5"/>
                      </a:cubicBezTo>
                      <a:cubicBezTo>
                        <a:pt x="29" y="6"/>
                        <a:pt x="29" y="7"/>
                        <a:pt x="30" y="7"/>
                      </a:cubicBezTo>
                      <a:cubicBezTo>
                        <a:pt x="37" y="10"/>
                        <a:pt x="40" y="17"/>
                        <a:pt x="41" y="24"/>
                      </a:cubicBezTo>
                      <a:cubicBezTo>
                        <a:pt x="42" y="30"/>
                        <a:pt x="42" y="36"/>
                        <a:pt x="42" y="42"/>
                      </a:cubicBezTo>
                      <a:cubicBezTo>
                        <a:pt x="42" y="43"/>
                        <a:pt x="42" y="43"/>
                        <a:pt x="41" y="44"/>
                      </a:cubicBezTo>
                      <a:cubicBezTo>
                        <a:pt x="40" y="46"/>
                        <a:pt x="40" y="48"/>
                        <a:pt x="41" y="50"/>
                      </a:cubicBezTo>
                      <a:cubicBezTo>
                        <a:pt x="42" y="52"/>
                        <a:pt x="42" y="53"/>
                        <a:pt x="42" y="54"/>
                      </a:cubicBezTo>
                      <a:cubicBezTo>
                        <a:pt x="40" y="57"/>
                        <a:pt x="41" y="59"/>
                        <a:pt x="41" y="61"/>
                      </a:cubicBezTo>
                      <a:cubicBezTo>
                        <a:pt x="42" y="62"/>
                        <a:pt x="42" y="63"/>
                        <a:pt x="42" y="64"/>
                      </a:cubicBezTo>
                      <a:cubicBezTo>
                        <a:pt x="41" y="67"/>
                        <a:pt x="41" y="69"/>
                        <a:pt x="42" y="72"/>
                      </a:cubicBezTo>
                      <a:cubicBezTo>
                        <a:pt x="42" y="73"/>
                        <a:pt x="42" y="74"/>
                        <a:pt x="42" y="75"/>
                      </a:cubicBezTo>
                      <a:cubicBezTo>
                        <a:pt x="41" y="78"/>
                        <a:pt x="41" y="80"/>
                        <a:pt x="42" y="82"/>
                      </a:cubicBezTo>
                      <a:cubicBezTo>
                        <a:pt x="42" y="83"/>
                        <a:pt x="42" y="84"/>
                        <a:pt x="42" y="85"/>
                      </a:cubicBezTo>
                      <a:cubicBezTo>
                        <a:pt x="41" y="88"/>
                        <a:pt x="41" y="90"/>
                        <a:pt x="42" y="93"/>
                      </a:cubicBezTo>
                      <a:cubicBezTo>
                        <a:pt x="42" y="94"/>
                        <a:pt x="42" y="95"/>
                        <a:pt x="42" y="96"/>
                      </a:cubicBezTo>
                      <a:cubicBezTo>
                        <a:pt x="41" y="98"/>
                        <a:pt x="41" y="101"/>
                        <a:pt x="42" y="103"/>
                      </a:cubicBezTo>
                      <a:cubicBezTo>
                        <a:pt x="42" y="104"/>
                        <a:pt x="42" y="106"/>
                        <a:pt x="42" y="107"/>
                      </a:cubicBezTo>
                      <a:cubicBezTo>
                        <a:pt x="41" y="109"/>
                        <a:pt x="41" y="111"/>
                        <a:pt x="42" y="113"/>
                      </a:cubicBezTo>
                      <a:cubicBezTo>
                        <a:pt x="42" y="114"/>
                        <a:pt x="42" y="116"/>
                        <a:pt x="42" y="118"/>
                      </a:cubicBezTo>
                      <a:cubicBezTo>
                        <a:pt x="41" y="119"/>
                        <a:pt x="41" y="121"/>
                        <a:pt x="42" y="123"/>
                      </a:cubicBezTo>
                      <a:cubicBezTo>
                        <a:pt x="42" y="126"/>
                        <a:pt x="42" y="128"/>
                        <a:pt x="42" y="131"/>
                      </a:cubicBezTo>
                      <a:cubicBezTo>
                        <a:pt x="41" y="134"/>
                        <a:pt x="40" y="137"/>
                        <a:pt x="40" y="140"/>
                      </a:cubicBezTo>
                      <a:cubicBezTo>
                        <a:pt x="39" y="142"/>
                        <a:pt x="37" y="143"/>
                        <a:pt x="35" y="143"/>
                      </a:cubicBezTo>
                      <a:cubicBezTo>
                        <a:pt x="26" y="143"/>
                        <a:pt x="17" y="143"/>
                        <a:pt x="8" y="143"/>
                      </a:cubicBezTo>
                      <a:cubicBezTo>
                        <a:pt x="5" y="143"/>
                        <a:pt x="4" y="142"/>
                        <a:pt x="3" y="140"/>
                      </a:cubicBezTo>
                      <a:cubicBezTo>
                        <a:pt x="2" y="135"/>
                        <a:pt x="0" y="131"/>
                        <a:pt x="1" y="126"/>
                      </a:cubicBezTo>
                      <a:cubicBezTo>
                        <a:pt x="1" y="126"/>
                        <a:pt x="1" y="125"/>
                        <a:pt x="1" y="124"/>
                      </a:cubicBezTo>
                      <a:cubicBezTo>
                        <a:pt x="3" y="122"/>
                        <a:pt x="3" y="119"/>
                        <a:pt x="1" y="116"/>
                      </a:cubicBezTo>
                      <a:cubicBezTo>
                        <a:pt x="1" y="116"/>
                        <a:pt x="1" y="114"/>
                        <a:pt x="1" y="114"/>
                      </a:cubicBezTo>
                      <a:cubicBezTo>
                        <a:pt x="3" y="111"/>
                        <a:pt x="3" y="109"/>
                        <a:pt x="1" y="106"/>
                      </a:cubicBezTo>
                      <a:cubicBezTo>
                        <a:pt x="0" y="105"/>
                        <a:pt x="0" y="104"/>
                        <a:pt x="1" y="103"/>
                      </a:cubicBezTo>
                      <a:cubicBezTo>
                        <a:pt x="3" y="101"/>
                        <a:pt x="3" y="98"/>
                        <a:pt x="1" y="96"/>
                      </a:cubicBezTo>
                      <a:cubicBezTo>
                        <a:pt x="0" y="95"/>
                        <a:pt x="0" y="94"/>
                        <a:pt x="1" y="93"/>
                      </a:cubicBezTo>
                      <a:cubicBezTo>
                        <a:pt x="3" y="91"/>
                        <a:pt x="3" y="87"/>
                        <a:pt x="1" y="85"/>
                      </a:cubicBezTo>
                      <a:cubicBezTo>
                        <a:pt x="0" y="84"/>
                        <a:pt x="0" y="83"/>
                        <a:pt x="1" y="82"/>
                      </a:cubicBezTo>
                      <a:cubicBezTo>
                        <a:pt x="3" y="80"/>
                        <a:pt x="3" y="77"/>
                        <a:pt x="1" y="75"/>
                      </a:cubicBezTo>
                      <a:cubicBezTo>
                        <a:pt x="0" y="74"/>
                        <a:pt x="0" y="73"/>
                        <a:pt x="1" y="72"/>
                      </a:cubicBezTo>
                      <a:cubicBezTo>
                        <a:pt x="3" y="69"/>
                        <a:pt x="3" y="67"/>
                        <a:pt x="1" y="64"/>
                      </a:cubicBezTo>
                      <a:cubicBezTo>
                        <a:pt x="1" y="64"/>
                        <a:pt x="1" y="62"/>
                        <a:pt x="1" y="61"/>
                      </a:cubicBezTo>
                      <a:cubicBezTo>
                        <a:pt x="3" y="59"/>
                        <a:pt x="3" y="56"/>
                        <a:pt x="1" y="54"/>
                      </a:cubicBezTo>
                      <a:cubicBezTo>
                        <a:pt x="1" y="53"/>
                        <a:pt x="1" y="52"/>
                        <a:pt x="1" y="51"/>
                      </a:cubicBezTo>
                      <a:cubicBezTo>
                        <a:pt x="3" y="48"/>
                        <a:pt x="3" y="46"/>
                        <a:pt x="1" y="44"/>
                      </a:cubicBezTo>
                      <a:cubicBezTo>
                        <a:pt x="1" y="43"/>
                        <a:pt x="1" y="43"/>
                        <a:pt x="1" y="42"/>
                      </a:cubicBezTo>
                      <a:cubicBezTo>
                        <a:pt x="1" y="37"/>
                        <a:pt x="0" y="31"/>
                        <a:pt x="1" y="26"/>
                      </a:cubicBezTo>
                      <a:cubicBezTo>
                        <a:pt x="2" y="20"/>
                        <a:pt x="3" y="15"/>
                        <a:pt x="8" y="10"/>
                      </a:cubicBezTo>
                      <a:cubicBezTo>
                        <a:pt x="8" y="10"/>
                        <a:pt x="9" y="9"/>
                        <a:pt x="10" y="9"/>
                      </a:cubicBezTo>
                      <a:cubicBezTo>
                        <a:pt x="12" y="8"/>
                        <a:pt x="13" y="6"/>
                        <a:pt x="13" y="4"/>
                      </a:cubicBezTo>
                      <a:cubicBezTo>
                        <a:pt x="12" y="2"/>
                        <a:pt x="13" y="1"/>
                        <a:pt x="13" y="0"/>
                      </a:cubicBezTo>
                      <a:close/>
                      <a:moveTo>
                        <a:pt x="3" y="73"/>
                      </a:moveTo>
                      <a:cubicBezTo>
                        <a:pt x="5" y="76"/>
                        <a:pt x="5" y="80"/>
                        <a:pt x="4" y="83"/>
                      </a:cubicBezTo>
                      <a:cubicBezTo>
                        <a:pt x="3" y="83"/>
                        <a:pt x="4" y="84"/>
                        <a:pt x="4" y="85"/>
                      </a:cubicBezTo>
                      <a:cubicBezTo>
                        <a:pt x="5" y="88"/>
                        <a:pt x="5" y="90"/>
                        <a:pt x="4" y="93"/>
                      </a:cubicBezTo>
                      <a:cubicBezTo>
                        <a:pt x="4" y="94"/>
                        <a:pt x="4" y="95"/>
                        <a:pt x="4" y="95"/>
                      </a:cubicBezTo>
                      <a:cubicBezTo>
                        <a:pt x="5" y="98"/>
                        <a:pt x="5" y="101"/>
                        <a:pt x="4" y="104"/>
                      </a:cubicBezTo>
                      <a:cubicBezTo>
                        <a:pt x="4" y="104"/>
                        <a:pt x="4" y="105"/>
                        <a:pt x="4" y="105"/>
                      </a:cubicBezTo>
                      <a:cubicBezTo>
                        <a:pt x="6" y="109"/>
                        <a:pt x="5" y="112"/>
                        <a:pt x="4" y="115"/>
                      </a:cubicBezTo>
                      <a:cubicBezTo>
                        <a:pt x="5" y="119"/>
                        <a:pt x="6" y="122"/>
                        <a:pt x="3" y="126"/>
                      </a:cubicBezTo>
                      <a:cubicBezTo>
                        <a:pt x="3" y="126"/>
                        <a:pt x="3" y="127"/>
                        <a:pt x="3" y="127"/>
                      </a:cubicBezTo>
                      <a:cubicBezTo>
                        <a:pt x="4" y="131"/>
                        <a:pt x="5" y="136"/>
                        <a:pt x="6" y="140"/>
                      </a:cubicBezTo>
                      <a:cubicBezTo>
                        <a:pt x="6" y="140"/>
                        <a:pt x="7" y="141"/>
                        <a:pt x="8" y="141"/>
                      </a:cubicBezTo>
                      <a:cubicBezTo>
                        <a:pt x="17" y="141"/>
                        <a:pt x="26" y="141"/>
                        <a:pt x="35" y="141"/>
                      </a:cubicBezTo>
                      <a:cubicBezTo>
                        <a:pt x="36" y="141"/>
                        <a:pt x="37" y="140"/>
                        <a:pt x="37" y="139"/>
                      </a:cubicBezTo>
                      <a:cubicBezTo>
                        <a:pt x="38" y="137"/>
                        <a:pt x="38" y="135"/>
                        <a:pt x="39" y="133"/>
                      </a:cubicBezTo>
                      <a:cubicBezTo>
                        <a:pt x="40" y="130"/>
                        <a:pt x="40" y="126"/>
                        <a:pt x="39" y="123"/>
                      </a:cubicBezTo>
                      <a:cubicBezTo>
                        <a:pt x="39" y="121"/>
                        <a:pt x="39" y="119"/>
                        <a:pt x="39" y="117"/>
                      </a:cubicBezTo>
                      <a:cubicBezTo>
                        <a:pt x="39" y="116"/>
                        <a:pt x="40" y="115"/>
                        <a:pt x="39" y="114"/>
                      </a:cubicBezTo>
                      <a:cubicBezTo>
                        <a:pt x="38" y="111"/>
                        <a:pt x="38" y="109"/>
                        <a:pt x="39" y="106"/>
                      </a:cubicBezTo>
                      <a:cubicBezTo>
                        <a:pt x="40" y="105"/>
                        <a:pt x="40" y="104"/>
                        <a:pt x="39" y="104"/>
                      </a:cubicBezTo>
                      <a:cubicBezTo>
                        <a:pt x="38" y="101"/>
                        <a:pt x="38" y="98"/>
                        <a:pt x="39" y="95"/>
                      </a:cubicBezTo>
                      <a:cubicBezTo>
                        <a:pt x="40" y="95"/>
                        <a:pt x="40" y="94"/>
                        <a:pt x="40" y="93"/>
                      </a:cubicBezTo>
                      <a:cubicBezTo>
                        <a:pt x="38" y="91"/>
                        <a:pt x="38" y="88"/>
                        <a:pt x="40" y="85"/>
                      </a:cubicBezTo>
                      <a:cubicBezTo>
                        <a:pt x="40" y="84"/>
                        <a:pt x="40" y="83"/>
                        <a:pt x="39" y="83"/>
                      </a:cubicBezTo>
                      <a:cubicBezTo>
                        <a:pt x="39" y="81"/>
                        <a:pt x="38" y="80"/>
                        <a:pt x="39" y="79"/>
                      </a:cubicBezTo>
                      <a:cubicBezTo>
                        <a:pt x="39" y="75"/>
                        <a:pt x="40" y="72"/>
                        <a:pt x="38" y="69"/>
                      </a:cubicBezTo>
                      <a:cubicBezTo>
                        <a:pt x="38" y="69"/>
                        <a:pt x="38" y="68"/>
                        <a:pt x="38" y="68"/>
                      </a:cubicBezTo>
                      <a:cubicBezTo>
                        <a:pt x="39" y="65"/>
                        <a:pt x="40" y="61"/>
                        <a:pt x="38" y="58"/>
                      </a:cubicBezTo>
                      <a:cubicBezTo>
                        <a:pt x="38" y="58"/>
                        <a:pt x="38" y="58"/>
                        <a:pt x="38" y="58"/>
                      </a:cubicBezTo>
                      <a:cubicBezTo>
                        <a:pt x="39" y="56"/>
                        <a:pt x="40" y="54"/>
                        <a:pt x="40" y="52"/>
                      </a:cubicBezTo>
                      <a:cubicBezTo>
                        <a:pt x="40" y="51"/>
                        <a:pt x="38" y="49"/>
                        <a:pt x="38" y="47"/>
                      </a:cubicBezTo>
                      <a:cubicBezTo>
                        <a:pt x="38" y="46"/>
                        <a:pt x="40" y="44"/>
                        <a:pt x="40" y="42"/>
                      </a:cubicBezTo>
                      <a:cubicBezTo>
                        <a:pt x="40" y="37"/>
                        <a:pt x="40" y="33"/>
                        <a:pt x="40" y="28"/>
                      </a:cubicBezTo>
                      <a:cubicBezTo>
                        <a:pt x="34" y="28"/>
                        <a:pt x="29" y="28"/>
                        <a:pt x="24" y="30"/>
                      </a:cubicBezTo>
                      <a:cubicBezTo>
                        <a:pt x="19" y="33"/>
                        <a:pt x="14" y="34"/>
                        <a:pt x="9" y="34"/>
                      </a:cubicBezTo>
                      <a:cubicBezTo>
                        <a:pt x="7" y="34"/>
                        <a:pt x="5" y="34"/>
                        <a:pt x="3" y="34"/>
                      </a:cubicBezTo>
                      <a:cubicBezTo>
                        <a:pt x="3" y="35"/>
                        <a:pt x="3" y="37"/>
                        <a:pt x="3" y="38"/>
                      </a:cubicBezTo>
                      <a:cubicBezTo>
                        <a:pt x="3" y="39"/>
                        <a:pt x="3" y="41"/>
                        <a:pt x="3" y="42"/>
                      </a:cubicBezTo>
                      <a:cubicBezTo>
                        <a:pt x="5" y="46"/>
                        <a:pt x="5" y="49"/>
                        <a:pt x="3" y="52"/>
                      </a:cubicBezTo>
                      <a:cubicBezTo>
                        <a:pt x="5" y="56"/>
                        <a:pt x="5" y="59"/>
                        <a:pt x="3" y="63"/>
                      </a:cubicBezTo>
                      <a:cubicBezTo>
                        <a:pt x="5" y="66"/>
                        <a:pt x="5" y="70"/>
                        <a:pt x="3"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6A4C887-8452-1A22-BC47-48ABCBD9DEA4}"/>
                    </a:ext>
                  </a:extLst>
                </p:cNvPr>
                <p:cNvSpPr>
                  <a:spLocks/>
                </p:cNvSpPr>
                <p:nvPr/>
              </p:nvSpPr>
              <p:spPr bwMode="auto">
                <a:xfrm>
                  <a:off x="2887" y="731"/>
                  <a:ext cx="331" cy="970"/>
                </a:xfrm>
                <a:custGeom>
                  <a:avLst/>
                  <a:gdLst>
                    <a:gd name="T0" fmla="*/ 0 w 37"/>
                    <a:gd name="T1" fmla="*/ 45 h 113"/>
                    <a:gd name="T2" fmla="*/ 0 w 37"/>
                    <a:gd name="T3" fmla="*/ 35 h 113"/>
                    <a:gd name="T4" fmla="*/ 0 w 37"/>
                    <a:gd name="T5" fmla="*/ 24 h 113"/>
                    <a:gd name="T6" fmla="*/ 0 w 37"/>
                    <a:gd name="T7" fmla="*/ 14 h 113"/>
                    <a:gd name="T8" fmla="*/ 0 w 37"/>
                    <a:gd name="T9" fmla="*/ 10 h 113"/>
                    <a:gd name="T10" fmla="*/ 0 w 37"/>
                    <a:gd name="T11" fmla="*/ 6 h 113"/>
                    <a:gd name="T12" fmla="*/ 6 w 37"/>
                    <a:gd name="T13" fmla="*/ 6 h 113"/>
                    <a:gd name="T14" fmla="*/ 21 w 37"/>
                    <a:gd name="T15" fmla="*/ 2 h 113"/>
                    <a:gd name="T16" fmla="*/ 37 w 37"/>
                    <a:gd name="T17" fmla="*/ 0 h 113"/>
                    <a:gd name="T18" fmla="*/ 37 w 37"/>
                    <a:gd name="T19" fmla="*/ 14 h 113"/>
                    <a:gd name="T20" fmla="*/ 35 w 37"/>
                    <a:gd name="T21" fmla="*/ 19 h 113"/>
                    <a:gd name="T22" fmla="*/ 37 w 37"/>
                    <a:gd name="T23" fmla="*/ 24 h 113"/>
                    <a:gd name="T24" fmla="*/ 35 w 37"/>
                    <a:gd name="T25" fmla="*/ 30 h 113"/>
                    <a:gd name="T26" fmla="*/ 35 w 37"/>
                    <a:gd name="T27" fmla="*/ 30 h 113"/>
                    <a:gd name="T28" fmla="*/ 35 w 37"/>
                    <a:gd name="T29" fmla="*/ 40 h 113"/>
                    <a:gd name="T30" fmla="*/ 35 w 37"/>
                    <a:gd name="T31" fmla="*/ 41 h 113"/>
                    <a:gd name="T32" fmla="*/ 36 w 37"/>
                    <a:gd name="T33" fmla="*/ 51 h 113"/>
                    <a:gd name="T34" fmla="*/ 36 w 37"/>
                    <a:gd name="T35" fmla="*/ 55 h 113"/>
                    <a:gd name="T36" fmla="*/ 37 w 37"/>
                    <a:gd name="T37" fmla="*/ 57 h 113"/>
                    <a:gd name="T38" fmla="*/ 37 w 37"/>
                    <a:gd name="T39" fmla="*/ 65 h 113"/>
                    <a:gd name="T40" fmla="*/ 36 w 37"/>
                    <a:gd name="T41" fmla="*/ 67 h 113"/>
                    <a:gd name="T42" fmla="*/ 36 w 37"/>
                    <a:gd name="T43" fmla="*/ 76 h 113"/>
                    <a:gd name="T44" fmla="*/ 36 w 37"/>
                    <a:gd name="T45" fmla="*/ 78 h 113"/>
                    <a:gd name="T46" fmla="*/ 36 w 37"/>
                    <a:gd name="T47" fmla="*/ 86 h 113"/>
                    <a:gd name="T48" fmla="*/ 36 w 37"/>
                    <a:gd name="T49" fmla="*/ 89 h 113"/>
                    <a:gd name="T50" fmla="*/ 36 w 37"/>
                    <a:gd name="T51" fmla="*/ 95 h 113"/>
                    <a:gd name="T52" fmla="*/ 36 w 37"/>
                    <a:gd name="T53" fmla="*/ 105 h 113"/>
                    <a:gd name="T54" fmla="*/ 34 w 37"/>
                    <a:gd name="T55" fmla="*/ 111 h 113"/>
                    <a:gd name="T56" fmla="*/ 32 w 37"/>
                    <a:gd name="T57" fmla="*/ 113 h 113"/>
                    <a:gd name="T58" fmla="*/ 5 w 37"/>
                    <a:gd name="T59" fmla="*/ 113 h 113"/>
                    <a:gd name="T60" fmla="*/ 3 w 37"/>
                    <a:gd name="T61" fmla="*/ 112 h 113"/>
                    <a:gd name="T62" fmla="*/ 0 w 37"/>
                    <a:gd name="T63" fmla="*/ 99 h 113"/>
                    <a:gd name="T64" fmla="*/ 0 w 37"/>
                    <a:gd name="T65" fmla="*/ 98 h 113"/>
                    <a:gd name="T66" fmla="*/ 1 w 37"/>
                    <a:gd name="T67" fmla="*/ 87 h 113"/>
                    <a:gd name="T68" fmla="*/ 1 w 37"/>
                    <a:gd name="T69" fmla="*/ 77 h 113"/>
                    <a:gd name="T70" fmla="*/ 1 w 37"/>
                    <a:gd name="T71" fmla="*/ 76 h 113"/>
                    <a:gd name="T72" fmla="*/ 1 w 37"/>
                    <a:gd name="T73" fmla="*/ 67 h 113"/>
                    <a:gd name="T74" fmla="*/ 1 w 37"/>
                    <a:gd name="T75" fmla="*/ 65 h 113"/>
                    <a:gd name="T76" fmla="*/ 1 w 37"/>
                    <a:gd name="T77" fmla="*/ 57 h 113"/>
                    <a:gd name="T78" fmla="*/ 1 w 37"/>
                    <a:gd name="T79" fmla="*/ 55 h 113"/>
                    <a:gd name="T80" fmla="*/ 0 w 37"/>
                    <a:gd name="T81" fmla="*/ 4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113">
                      <a:moveTo>
                        <a:pt x="0" y="45"/>
                      </a:moveTo>
                      <a:cubicBezTo>
                        <a:pt x="2" y="42"/>
                        <a:pt x="2" y="38"/>
                        <a:pt x="0" y="35"/>
                      </a:cubicBezTo>
                      <a:cubicBezTo>
                        <a:pt x="2" y="31"/>
                        <a:pt x="2" y="28"/>
                        <a:pt x="0" y="24"/>
                      </a:cubicBezTo>
                      <a:cubicBezTo>
                        <a:pt x="2" y="21"/>
                        <a:pt x="2" y="18"/>
                        <a:pt x="0" y="14"/>
                      </a:cubicBezTo>
                      <a:cubicBezTo>
                        <a:pt x="0" y="13"/>
                        <a:pt x="0" y="11"/>
                        <a:pt x="0" y="10"/>
                      </a:cubicBezTo>
                      <a:cubicBezTo>
                        <a:pt x="0" y="9"/>
                        <a:pt x="0" y="7"/>
                        <a:pt x="0" y="6"/>
                      </a:cubicBezTo>
                      <a:cubicBezTo>
                        <a:pt x="2" y="6"/>
                        <a:pt x="4" y="6"/>
                        <a:pt x="6" y="6"/>
                      </a:cubicBezTo>
                      <a:cubicBezTo>
                        <a:pt x="11" y="6"/>
                        <a:pt x="16" y="5"/>
                        <a:pt x="21" y="2"/>
                      </a:cubicBezTo>
                      <a:cubicBezTo>
                        <a:pt x="26" y="0"/>
                        <a:pt x="31" y="0"/>
                        <a:pt x="37" y="0"/>
                      </a:cubicBezTo>
                      <a:cubicBezTo>
                        <a:pt x="37" y="5"/>
                        <a:pt x="37" y="9"/>
                        <a:pt x="37" y="14"/>
                      </a:cubicBezTo>
                      <a:cubicBezTo>
                        <a:pt x="37" y="16"/>
                        <a:pt x="35" y="18"/>
                        <a:pt x="35" y="19"/>
                      </a:cubicBezTo>
                      <a:cubicBezTo>
                        <a:pt x="35" y="21"/>
                        <a:pt x="37" y="23"/>
                        <a:pt x="37" y="24"/>
                      </a:cubicBezTo>
                      <a:cubicBezTo>
                        <a:pt x="37" y="26"/>
                        <a:pt x="36" y="28"/>
                        <a:pt x="35" y="30"/>
                      </a:cubicBezTo>
                      <a:cubicBezTo>
                        <a:pt x="35" y="30"/>
                        <a:pt x="35" y="30"/>
                        <a:pt x="35" y="30"/>
                      </a:cubicBezTo>
                      <a:cubicBezTo>
                        <a:pt x="37" y="33"/>
                        <a:pt x="36" y="37"/>
                        <a:pt x="35" y="40"/>
                      </a:cubicBezTo>
                      <a:cubicBezTo>
                        <a:pt x="35" y="40"/>
                        <a:pt x="35" y="41"/>
                        <a:pt x="35" y="41"/>
                      </a:cubicBezTo>
                      <a:cubicBezTo>
                        <a:pt x="37" y="44"/>
                        <a:pt x="36" y="47"/>
                        <a:pt x="36" y="51"/>
                      </a:cubicBezTo>
                      <a:cubicBezTo>
                        <a:pt x="35" y="52"/>
                        <a:pt x="36" y="53"/>
                        <a:pt x="36" y="55"/>
                      </a:cubicBezTo>
                      <a:cubicBezTo>
                        <a:pt x="37" y="55"/>
                        <a:pt x="37" y="56"/>
                        <a:pt x="37" y="57"/>
                      </a:cubicBezTo>
                      <a:cubicBezTo>
                        <a:pt x="35" y="60"/>
                        <a:pt x="35" y="63"/>
                        <a:pt x="37" y="65"/>
                      </a:cubicBezTo>
                      <a:cubicBezTo>
                        <a:pt x="37" y="66"/>
                        <a:pt x="37" y="67"/>
                        <a:pt x="36" y="67"/>
                      </a:cubicBezTo>
                      <a:cubicBezTo>
                        <a:pt x="35" y="70"/>
                        <a:pt x="35" y="73"/>
                        <a:pt x="36" y="76"/>
                      </a:cubicBezTo>
                      <a:cubicBezTo>
                        <a:pt x="37" y="76"/>
                        <a:pt x="37" y="77"/>
                        <a:pt x="36" y="78"/>
                      </a:cubicBezTo>
                      <a:cubicBezTo>
                        <a:pt x="35" y="81"/>
                        <a:pt x="35" y="83"/>
                        <a:pt x="36" y="86"/>
                      </a:cubicBezTo>
                      <a:cubicBezTo>
                        <a:pt x="37" y="87"/>
                        <a:pt x="36" y="88"/>
                        <a:pt x="36" y="89"/>
                      </a:cubicBezTo>
                      <a:cubicBezTo>
                        <a:pt x="36" y="91"/>
                        <a:pt x="36" y="93"/>
                        <a:pt x="36" y="95"/>
                      </a:cubicBezTo>
                      <a:cubicBezTo>
                        <a:pt x="37" y="98"/>
                        <a:pt x="37" y="102"/>
                        <a:pt x="36" y="105"/>
                      </a:cubicBezTo>
                      <a:cubicBezTo>
                        <a:pt x="35" y="107"/>
                        <a:pt x="35" y="109"/>
                        <a:pt x="34" y="111"/>
                      </a:cubicBezTo>
                      <a:cubicBezTo>
                        <a:pt x="34" y="112"/>
                        <a:pt x="33" y="113"/>
                        <a:pt x="32" y="113"/>
                      </a:cubicBezTo>
                      <a:cubicBezTo>
                        <a:pt x="23" y="113"/>
                        <a:pt x="14" y="113"/>
                        <a:pt x="5" y="113"/>
                      </a:cubicBezTo>
                      <a:cubicBezTo>
                        <a:pt x="4" y="113"/>
                        <a:pt x="3" y="112"/>
                        <a:pt x="3" y="112"/>
                      </a:cubicBezTo>
                      <a:cubicBezTo>
                        <a:pt x="2" y="108"/>
                        <a:pt x="1" y="103"/>
                        <a:pt x="0" y="99"/>
                      </a:cubicBezTo>
                      <a:cubicBezTo>
                        <a:pt x="0" y="99"/>
                        <a:pt x="0" y="98"/>
                        <a:pt x="0" y="98"/>
                      </a:cubicBezTo>
                      <a:cubicBezTo>
                        <a:pt x="3" y="94"/>
                        <a:pt x="2" y="91"/>
                        <a:pt x="1" y="87"/>
                      </a:cubicBezTo>
                      <a:cubicBezTo>
                        <a:pt x="2" y="84"/>
                        <a:pt x="3" y="81"/>
                        <a:pt x="1" y="77"/>
                      </a:cubicBezTo>
                      <a:cubicBezTo>
                        <a:pt x="1" y="77"/>
                        <a:pt x="1" y="76"/>
                        <a:pt x="1" y="76"/>
                      </a:cubicBezTo>
                      <a:cubicBezTo>
                        <a:pt x="2" y="73"/>
                        <a:pt x="2" y="70"/>
                        <a:pt x="1" y="67"/>
                      </a:cubicBezTo>
                      <a:cubicBezTo>
                        <a:pt x="1" y="67"/>
                        <a:pt x="1" y="66"/>
                        <a:pt x="1" y="65"/>
                      </a:cubicBezTo>
                      <a:cubicBezTo>
                        <a:pt x="2" y="62"/>
                        <a:pt x="2" y="60"/>
                        <a:pt x="1" y="57"/>
                      </a:cubicBezTo>
                      <a:cubicBezTo>
                        <a:pt x="1" y="56"/>
                        <a:pt x="0" y="55"/>
                        <a:pt x="1" y="55"/>
                      </a:cubicBezTo>
                      <a:cubicBezTo>
                        <a:pt x="2" y="52"/>
                        <a:pt x="2" y="48"/>
                        <a:pt x="0"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9" name="Group 19">
              <a:extLst>
                <a:ext uri="{FF2B5EF4-FFF2-40B4-BE49-F238E27FC236}">
                  <a16:creationId xmlns:a16="http://schemas.microsoft.com/office/drawing/2014/main" id="{2507307E-E4BB-F89E-FBE0-38A8F29E5ADF}"/>
                </a:ext>
              </a:extLst>
            </p:cNvPr>
            <p:cNvGrpSpPr>
              <a:grpSpLocks noChangeAspect="1"/>
            </p:cNvGrpSpPr>
            <p:nvPr/>
          </p:nvGrpSpPr>
          <p:grpSpPr bwMode="auto">
            <a:xfrm>
              <a:off x="11416041" y="2536974"/>
              <a:ext cx="441401" cy="458451"/>
              <a:chOff x="2646" y="1379"/>
              <a:chExt cx="466" cy="484"/>
            </a:xfrm>
            <a:solidFill>
              <a:schemeClr val="accent1"/>
            </a:solidFill>
          </p:grpSpPr>
          <p:sp>
            <p:nvSpPr>
              <p:cNvPr id="100" name="Freeform 20">
                <a:extLst>
                  <a:ext uri="{FF2B5EF4-FFF2-40B4-BE49-F238E27FC236}">
                    <a16:creationId xmlns:a16="http://schemas.microsoft.com/office/drawing/2014/main" id="{3F3F1788-E62B-CBCE-7CA0-56592ED41A9A}"/>
                  </a:ext>
                </a:extLst>
              </p:cNvPr>
              <p:cNvSpPr>
                <a:spLocks/>
              </p:cNvSpPr>
              <p:nvPr/>
            </p:nvSpPr>
            <p:spPr bwMode="auto">
              <a:xfrm>
                <a:off x="2763" y="1379"/>
                <a:ext cx="349" cy="484"/>
              </a:xfrm>
              <a:custGeom>
                <a:avLst/>
                <a:gdLst>
                  <a:gd name="T0" fmla="*/ 106 w 230"/>
                  <a:gd name="T1" fmla="*/ 0 h 320"/>
                  <a:gd name="T2" fmla="*/ 112 w 230"/>
                  <a:gd name="T3" fmla="*/ 0 h 320"/>
                  <a:gd name="T4" fmla="*/ 121 w 230"/>
                  <a:gd name="T5" fmla="*/ 3 h 320"/>
                  <a:gd name="T6" fmla="*/ 144 w 230"/>
                  <a:gd name="T7" fmla="*/ 34 h 320"/>
                  <a:gd name="T8" fmla="*/ 136 w 230"/>
                  <a:gd name="T9" fmla="*/ 80 h 320"/>
                  <a:gd name="T10" fmla="*/ 123 w 230"/>
                  <a:gd name="T11" fmla="*/ 107 h 320"/>
                  <a:gd name="T12" fmla="*/ 120 w 230"/>
                  <a:gd name="T13" fmla="*/ 123 h 320"/>
                  <a:gd name="T14" fmla="*/ 126 w 230"/>
                  <a:gd name="T15" fmla="*/ 128 h 320"/>
                  <a:gd name="T16" fmla="*/ 198 w 230"/>
                  <a:gd name="T17" fmla="*/ 129 h 320"/>
                  <a:gd name="T18" fmla="*/ 211 w 230"/>
                  <a:gd name="T19" fmla="*/ 133 h 320"/>
                  <a:gd name="T20" fmla="*/ 228 w 230"/>
                  <a:gd name="T21" fmla="*/ 156 h 320"/>
                  <a:gd name="T22" fmla="*/ 226 w 230"/>
                  <a:gd name="T23" fmla="*/ 170 h 320"/>
                  <a:gd name="T24" fmla="*/ 221 w 230"/>
                  <a:gd name="T25" fmla="*/ 175 h 320"/>
                  <a:gd name="T26" fmla="*/ 220 w 230"/>
                  <a:gd name="T27" fmla="*/ 189 h 320"/>
                  <a:gd name="T28" fmla="*/ 227 w 230"/>
                  <a:gd name="T29" fmla="*/ 199 h 320"/>
                  <a:gd name="T30" fmla="*/ 226 w 230"/>
                  <a:gd name="T31" fmla="*/ 212 h 320"/>
                  <a:gd name="T32" fmla="*/ 219 w 230"/>
                  <a:gd name="T33" fmla="*/ 220 h 320"/>
                  <a:gd name="T34" fmla="*/ 216 w 230"/>
                  <a:gd name="T35" fmla="*/ 233 h 320"/>
                  <a:gd name="T36" fmla="*/ 221 w 230"/>
                  <a:gd name="T37" fmla="*/ 245 h 320"/>
                  <a:gd name="T38" fmla="*/ 219 w 230"/>
                  <a:gd name="T39" fmla="*/ 258 h 320"/>
                  <a:gd name="T40" fmla="*/ 207 w 230"/>
                  <a:gd name="T41" fmla="*/ 270 h 320"/>
                  <a:gd name="T42" fmla="*/ 204 w 230"/>
                  <a:gd name="T43" fmla="*/ 280 h 320"/>
                  <a:gd name="T44" fmla="*/ 204 w 230"/>
                  <a:gd name="T45" fmla="*/ 288 h 320"/>
                  <a:gd name="T46" fmla="*/ 201 w 230"/>
                  <a:gd name="T47" fmla="*/ 298 h 320"/>
                  <a:gd name="T48" fmla="*/ 182 w 230"/>
                  <a:gd name="T49" fmla="*/ 314 h 320"/>
                  <a:gd name="T50" fmla="*/ 176 w 230"/>
                  <a:gd name="T51" fmla="*/ 317 h 320"/>
                  <a:gd name="T52" fmla="*/ 147 w 230"/>
                  <a:gd name="T53" fmla="*/ 320 h 320"/>
                  <a:gd name="T54" fmla="*/ 99 w 230"/>
                  <a:gd name="T55" fmla="*/ 319 h 320"/>
                  <a:gd name="T56" fmla="*/ 66 w 230"/>
                  <a:gd name="T57" fmla="*/ 316 h 320"/>
                  <a:gd name="T58" fmla="*/ 16 w 230"/>
                  <a:gd name="T59" fmla="*/ 307 h 320"/>
                  <a:gd name="T60" fmla="*/ 0 w 230"/>
                  <a:gd name="T61" fmla="*/ 304 h 320"/>
                  <a:gd name="T62" fmla="*/ 0 w 230"/>
                  <a:gd name="T63" fmla="*/ 173 h 320"/>
                  <a:gd name="T64" fmla="*/ 3 w 230"/>
                  <a:gd name="T65" fmla="*/ 173 h 320"/>
                  <a:gd name="T66" fmla="*/ 20 w 230"/>
                  <a:gd name="T67" fmla="*/ 166 h 320"/>
                  <a:gd name="T68" fmla="*/ 33 w 230"/>
                  <a:gd name="T69" fmla="*/ 149 h 320"/>
                  <a:gd name="T70" fmla="*/ 54 w 230"/>
                  <a:gd name="T71" fmla="*/ 106 h 320"/>
                  <a:gd name="T72" fmla="*/ 71 w 230"/>
                  <a:gd name="T73" fmla="*/ 84 h 320"/>
                  <a:gd name="T74" fmla="*/ 80 w 230"/>
                  <a:gd name="T75" fmla="*/ 76 h 320"/>
                  <a:gd name="T76" fmla="*/ 95 w 230"/>
                  <a:gd name="T77" fmla="*/ 47 h 320"/>
                  <a:gd name="T78" fmla="*/ 101 w 230"/>
                  <a:gd name="T79" fmla="*/ 8 h 320"/>
                  <a:gd name="T80" fmla="*/ 106 w 230"/>
                  <a:gd name="T8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320">
                    <a:moveTo>
                      <a:pt x="106" y="0"/>
                    </a:moveTo>
                    <a:cubicBezTo>
                      <a:pt x="108" y="0"/>
                      <a:pt x="110" y="0"/>
                      <a:pt x="112" y="0"/>
                    </a:cubicBezTo>
                    <a:cubicBezTo>
                      <a:pt x="115" y="1"/>
                      <a:pt x="118" y="2"/>
                      <a:pt x="121" y="3"/>
                    </a:cubicBezTo>
                    <a:cubicBezTo>
                      <a:pt x="135" y="8"/>
                      <a:pt x="141" y="20"/>
                      <a:pt x="144" y="34"/>
                    </a:cubicBezTo>
                    <a:cubicBezTo>
                      <a:pt x="146" y="50"/>
                      <a:pt x="143" y="66"/>
                      <a:pt x="136" y="80"/>
                    </a:cubicBezTo>
                    <a:cubicBezTo>
                      <a:pt x="131" y="89"/>
                      <a:pt x="127" y="98"/>
                      <a:pt x="123" y="107"/>
                    </a:cubicBezTo>
                    <a:cubicBezTo>
                      <a:pt x="121" y="112"/>
                      <a:pt x="120" y="117"/>
                      <a:pt x="120" y="123"/>
                    </a:cubicBezTo>
                    <a:cubicBezTo>
                      <a:pt x="120" y="127"/>
                      <a:pt x="121" y="128"/>
                      <a:pt x="126" y="128"/>
                    </a:cubicBezTo>
                    <a:cubicBezTo>
                      <a:pt x="150" y="127"/>
                      <a:pt x="174" y="126"/>
                      <a:pt x="198" y="129"/>
                    </a:cubicBezTo>
                    <a:cubicBezTo>
                      <a:pt x="202" y="129"/>
                      <a:pt x="207" y="130"/>
                      <a:pt x="211" y="133"/>
                    </a:cubicBezTo>
                    <a:cubicBezTo>
                      <a:pt x="219" y="139"/>
                      <a:pt x="224" y="147"/>
                      <a:pt x="228" y="156"/>
                    </a:cubicBezTo>
                    <a:cubicBezTo>
                      <a:pt x="230" y="161"/>
                      <a:pt x="229" y="165"/>
                      <a:pt x="226" y="170"/>
                    </a:cubicBezTo>
                    <a:cubicBezTo>
                      <a:pt x="224" y="171"/>
                      <a:pt x="223" y="173"/>
                      <a:pt x="221" y="175"/>
                    </a:cubicBezTo>
                    <a:cubicBezTo>
                      <a:pt x="218" y="179"/>
                      <a:pt x="218" y="184"/>
                      <a:pt x="220" y="189"/>
                    </a:cubicBezTo>
                    <a:cubicBezTo>
                      <a:pt x="223" y="192"/>
                      <a:pt x="225" y="196"/>
                      <a:pt x="227" y="199"/>
                    </a:cubicBezTo>
                    <a:cubicBezTo>
                      <a:pt x="230" y="204"/>
                      <a:pt x="230" y="207"/>
                      <a:pt x="226" y="212"/>
                    </a:cubicBezTo>
                    <a:cubicBezTo>
                      <a:pt x="223" y="215"/>
                      <a:pt x="221" y="218"/>
                      <a:pt x="219" y="220"/>
                    </a:cubicBezTo>
                    <a:cubicBezTo>
                      <a:pt x="215" y="224"/>
                      <a:pt x="214" y="229"/>
                      <a:pt x="216" y="233"/>
                    </a:cubicBezTo>
                    <a:cubicBezTo>
                      <a:pt x="218" y="237"/>
                      <a:pt x="219" y="241"/>
                      <a:pt x="221" y="245"/>
                    </a:cubicBezTo>
                    <a:cubicBezTo>
                      <a:pt x="223" y="250"/>
                      <a:pt x="222" y="254"/>
                      <a:pt x="219" y="258"/>
                    </a:cubicBezTo>
                    <a:cubicBezTo>
                      <a:pt x="215" y="262"/>
                      <a:pt x="211" y="266"/>
                      <a:pt x="207" y="270"/>
                    </a:cubicBezTo>
                    <a:cubicBezTo>
                      <a:pt x="205" y="273"/>
                      <a:pt x="203" y="276"/>
                      <a:pt x="204" y="280"/>
                    </a:cubicBezTo>
                    <a:cubicBezTo>
                      <a:pt x="204" y="283"/>
                      <a:pt x="204" y="286"/>
                      <a:pt x="204" y="288"/>
                    </a:cubicBezTo>
                    <a:cubicBezTo>
                      <a:pt x="204" y="292"/>
                      <a:pt x="203" y="295"/>
                      <a:pt x="201" y="298"/>
                    </a:cubicBezTo>
                    <a:cubicBezTo>
                      <a:pt x="196" y="305"/>
                      <a:pt x="189" y="310"/>
                      <a:pt x="182" y="314"/>
                    </a:cubicBezTo>
                    <a:cubicBezTo>
                      <a:pt x="180" y="315"/>
                      <a:pt x="178" y="316"/>
                      <a:pt x="176" y="317"/>
                    </a:cubicBezTo>
                    <a:cubicBezTo>
                      <a:pt x="166" y="319"/>
                      <a:pt x="157" y="320"/>
                      <a:pt x="147" y="320"/>
                    </a:cubicBezTo>
                    <a:cubicBezTo>
                      <a:pt x="131" y="320"/>
                      <a:pt x="115" y="320"/>
                      <a:pt x="99" y="319"/>
                    </a:cubicBezTo>
                    <a:cubicBezTo>
                      <a:pt x="88" y="318"/>
                      <a:pt x="77" y="318"/>
                      <a:pt x="66" y="316"/>
                    </a:cubicBezTo>
                    <a:cubicBezTo>
                      <a:pt x="49" y="314"/>
                      <a:pt x="32" y="310"/>
                      <a:pt x="16" y="307"/>
                    </a:cubicBezTo>
                    <a:cubicBezTo>
                      <a:pt x="11" y="306"/>
                      <a:pt x="5" y="305"/>
                      <a:pt x="0" y="304"/>
                    </a:cubicBezTo>
                    <a:cubicBezTo>
                      <a:pt x="0" y="260"/>
                      <a:pt x="0" y="217"/>
                      <a:pt x="0" y="173"/>
                    </a:cubicBezTo>
                    <a:cubicBezTo>
                      <a:pt x="1" y="173"/>
                      <a:pt x="2" y="173"/>
                      <a:pt x="3" y="173"/>
                    </a:cubicBezTo>
                    <a:cubicBezTo>
                      <a:pt x="10" y="174"/>
                      <a:pt x="15" y="171"/>
                      <a:pt x="20" y="166"/>
                    </a:cubicBezTo>
                    <a:cubicBezTo>
                      <a:pt x="25" y="161"/>
                      <a:pt x="29" y="155"/>
                      <a:pt x="33" y="149"/>
                    </a:cubicBezTo>
                    <a:cubicBezTo>
                      <a:pt x="42" y="135"/>
                      <a:pt x="48" y="120"/>
                      <a:pt x="54" y="106"/>
                    </a:cubicBezTo>
                    <a:cubicBezTo>
                      <a:pt x="58" y="97"/>
                      <a:pt x="63" y="90"/>
                      <a:pt x="71" y="84"/>
                    </a:cubicBezTo>
                    <a:cubicBezTo>
                      <a:pt x="74" y="81"/>
                      <a:pt x="77" y="79"/>
                      <a:pt x="80" y="76"/>
                    </a:cubicBezTo>
                    <a:cubicBezTo>
                      <a:pt x="88" y="68"/>
                      <a:pt x="92" y="58"/>
                      <a:pt x="95" y="47"/>
                    </a:cubicBezTo>
                    <a:cubicBezTo>
                      <a:pt x="98" y="34"/>
                      <a:pt x="100" y="21"/>
                      <a:pt x="101" y="8"/>
                    </a:cubicBezTo>
                    <a:cubicBezTo>
                      <a:pt x="101" y="4"/>
                      <a:pt x="102" y="1"/>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109BFFE3-8239-DBF9-E771-ABC8E1401389}"/>
                  </a:ext>
                </a:extLst>
              </p:cNvPr>
              <p:cNvSpPr>
                <a:spLocks/>
              </p:cNvSpPr>
              <p:nvPr/>
            </p:nvSpPr>
            <p:spPr bwMode="auto">
              <a:xfrm>
                <a:off x="2646" y="1631"/>
                <a:ext cx="98" cy="223"/>
              </a:xfrm>
              <a:custGeom>
                <a:avLst/>
                <a:gdLst>
                  <a:gd name="T0" fmla="*/ 0 w 64"/>
                  <a:gd name="T1" fmla="*/ 10 h 147"/>
                  <a:gd name="T2" fmla="*/ 4 w 64"/>
                  <a:gd name="T3" fmla="*/ 4 h 147"/>
                  <a:gd name="T4" fmla="*/ 14 w 64"/>
                  <a:gd name="T5" fmla="*/ 0 h 147"/>
                  <a:gd name="T6" fmla="*/ 51 w 64"/>
                  <a:gd name="T7" fmla="*/ 0 h 147"/>
                  <a:gd name="T8" fmla="*/ 64 w 64"/>
                  <a:gd name="T9" fmla="*/ 14 h 147"/>
                  <a:gd name="T10" fmla="*/ 64 w 64"/>
                  <a:gd name="T11" fmla="*/ 133 h 147"/>
                  <a:gd name="T12" fmla="*/ 50 w 64"/>
                  <a:gd name="T13" fmla="*/ 147 h 147"/>
                  <a:gd name="T14" fmla="*/ 17 w 64"/>
                  <a:gd name="T15" fmla="*/ 147 h 147"/>
                  <a:gd name="T16" fmla="*/ 0 w 64"/>
                  <a:gd name="T17" fmla="*/ 137 h 147"/>
                  <a:gd name="T18" fmla="*/ 0 w 64"/>
                  <a:gd name="T19" fmla="*/ 1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47">
                    <a:moveTo>
                      <a:pt x="0" y="10"/>
                    </a:moveTo>
                    <a:cubicBezTo>
                      <a:pt x="2" y="8"/>
                      <a:pt x="2" y="6"/>
                      <a:pt x="4" y="4"/>
                    </a:cubicBezTo>
                    <a:cubicBezTo>
                      <a:pt x="6" y="1"/>
                      <a:pt x="10" y="0"/>
                      <a:pt x="14" y="0"/>
                    </a:cubicBezTo>
                    <a:cubicBezTo>
                      <a:pt x="26" y="0"/>
                      <a:pt x="38" y="0"/>
                      <a:pt x="51" y="0"/>
                    </a:cubicBezTo>
                    <a:cubicBezTo>
                      <a:pt x="59" y="0"/>
                      <a:pt x="64" y="5"/>
                      <a:pt x="64" y="14"/>
                    </a:cubicBezTo>
                    <a:cubicBezTo>
                      <a:pt x="64" y="53"/>
                      <a:pt x="64" y="93"/>
                      <a:pt x="64" y="133"/>
                    </a:cubicBezTo>
                    <a:cubicBezTo>
                      <a:pt x="64" y="142"/>
                      <a:pt x="59" y="147"/>
                      <a:pt x="50" y="147"/>
                    </a:cubicBezTo>
                    <a:cubicBezTo>
                      <a:pt x="39" y="147"/>
                      <a:pt x="28" y="147"/>
                      <a:pt x="17" y="147"/>
                    </a:cubicBezTo>
                    <a:cubicBezTo>
                      <a:pt x="9" y="147"/>
                      <a:pt x="3" y="145"/>
                      <a:pt x="0" y="137"/>
                    </a:cubicBezTo>
                    <a:cubicBezTo>
                      <a:pt x="0" y="94"/>
                      <a:pt x="0" y="52"/>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9235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DA49-82A0-36C9-F0BF-3F6865806CAD}"/>
              </a:ext>
            </a:extLst>
          </p:cNvPr>
          <p:cNvSpPr>
            <a:spLocks noGrp="1"/>
          </p:cNvSpPr>
          <p:nvPr>
            <p:ph type="title"/>
          </p:nvPr>
        </p:nvSpPr>
        <p:spPr>
          <a:xfrm>
            <a:off x="838200" y="431227"/>
            <a:ext cx="10515600" cy="1325563"/>
          </a:xfrm>
        </p:spPr>
        <p:txBody>
          <a:bodyPr>
            <a:normAutofit/>
          </a:bodyPr>
          <a:lstStyle/>
          <a:p>
            <a:r>
              <a:rPr lang="en-US" sz="3800"/>
              <a:t>Recommendations for physical activity and sedentary time reduction in children with obesity</a:t>
            </a:r>
            <a:endParaRPr lang="en-CA" sz="3800"/>
          </a:p>
        </p:txBody>
      </p:sp>
      <p:sp>
        <p:nvSpPr>
          <p:cNvPr id="3" name="Text Placeholder 2">
            <a:extLst>
              <a:ext uri="{FF2B5EF4-FFF2-40B4-BE49-F238E27FC236}">
                <a16:creationId xmlns:a16="http://schemas.microsoft.com/office/drawing/2014/main" id="{8C9F0B25-BEC3-E115-B0B6-019EBEE07BAA}"/>
              </a:ext>
            </a:extLst>
          </p:cNvPr>
          <p:cNvSpPr>
            <a:spLocks noGrp="1"/>
          </p:cNvSpPr>
          <p:nvPr>
            <p:ph type="body" sz="quarter" idx="13"/>
          </p:nvPr>
        </p:nvSpPr>
        <p:spPr/>
        <p:txBody>
          <a:bodyPr/>
          <a:lstStyle/>
          <a:p>
            <a:r>
              <a:rPr lang="en-CA" sz="1000" i="0"/>
              <a:t>AAP, American Academy of Pediatrics; ENDO, Endocrine Society. </a:t>
            </a:r>
            <a:br>
              <a:rPr lang="en-CA" sz="1000" i="0"/>
            </a:br>
            <a:r>
              <a:rPr lang="en-CA" sz="1000" i="0"/>
              <a:t>1. </a:t>
            </a:r>
            <a:r>
              <a:rPr lang="it-IT" sz="1000" i="0"/>
              <a:t>Styne DM et al. J Clin Endocrinol Metab 2017;102:709–57; 2. Daniels SR et al. Pediatrics 2015;136:e275</a:t>
            </a:r>
            <a:r>
              <a:rPr lang="it-IT" sz="1000" i="0">
                <a:latin typeface="Calibri" panose="020F0502020204030204" pitchFamily="34" charset="0"/>
                <a:cs typeface="Calibri" panose="020F0502020204030204" pitchFamily="34" charset="0"/>
              </a:rPr>
              <a:t>–</a:t>
            </a:r>
            <a:r>
              <a:rPr lang="it-IT" sz="1000" i="0"/>
              <a:t>92.</a:t>
            </a:r>
          </a:p>
        </p:txBody>
      </p:sp>
      <p:grpSp>
        <p:nvGrpSpPr>
          <p:cNvPr id="4" name="Group 3">
            <a:extLst>
              <a:ext uri="{FF2B5EF4-FFF2-40B4-BE49-F238E27FC236}">
                <a16:creationId xmlns:a16="http://schemas.microsoft.com/office/drawing/2014/main" id="{2E46EDBF-97B6-F214-BD0D-49D988108C6A}"/>
              </a:ext>
            </a:extLst>
          </p:cNvPr>
          <p:cNvGrpSpPr/>
          <p:nvPr/>
        </p:nvGrpSpPr>
        <p:grpSpPr>
          <a:xfrm>
            <a:off x="628338" y="2026780"/>
            <a:ext cx="5135154" cy="3991415"/>
            <a:chOff x="628337" y="2605957"/>
            <a:chExt cx="10915963" cy="3147143"/>
          </a:xfrm>
        </p:grpSpPr>
        <p:sp>
          <p:nvSpPr>
            <p:cNvPr id="5" name="Rectangle 4">
              <a:extLst>
                <a:ext uri="{FF2B5EF4-FFF2-40B4-BE49-F238E27FC236}">
                  <a16:creationId xmlns:a16="http://schemas.microsoft.com/office/drawing/2014/main" id="{127B84D3-C701-D8BF-7906-BB46DC15B9E9}"/>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A4576F4C-0765-EFE5-29A0-E7CADDC83EB0}"/>
                </a:ext>
              </a:extLst>
            </p:cNvPr>
            <p:cNvSpPr/>
            <p:nvPr/>
          </p:nvSpPr>
          <p:spPr>
            <a:xfrm>
              <a:off x="647698" y="2605957"/>
              <a:ext cx="10896602" cy="732298"/>
            </a:xfrm>
            <a:prstGeom prst="rect">
              <a:avLst/>
            </a:prstGeom>
            <a:solidFill>
              <a:schemeClr val="bg2">
                <a:lumMod val="25000"/>
              </a:schemeClr>
            </a:solidFill>
          </p:spPr>
          <p:txBody>
            <a:bodyPr wrap="square" lIns="182880" rIns="182880" anchor="ctr" anchorCtr="0">
              <a:noAutofit/>
            </a:bodyPr>
            <a:lstStyle/>
            <a:p>
              <a:pPr marL="0" marR="0" lvl="0" indent="0" algn="r"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Increasing physical activity</a:t>
              </a:r>
            </a:p>
          </p:txBody>
        </p:sp>
      </p:grpSp>
      <p:sp>
        <p:nvSpPr>
          <p:cNvPr id="7" name="TextBox 6">
            <a:extLst>
              <a:ext uri="{FF2B5EF4-FFF2-40B4-BE49-F238E27FC236}">
                <a16:creationId xmlns:a16="http://schemas.microsoft.com/office/drawing/2014/main" id="{5AC8977C-0A15-D53B-6F32-55A27C8E0C55}"/>
              </a:ext>
            </a:extLst>
          </p:cNvPr>
          <p:cNvSpPr txBox="1"/>
          <p:nvPr/>
        </p:nvSpPr>
        <p:spPr>
          <a:xfrm>
            <a:off x="838563" y="3107057"/>
            <a:ext cx="4558145" cy="2015936"/>
          </a:xfrm>
          <a:prstGeom prst="rect">
            <a:avLst/>
          </a:prstGeom>
          <a:noFill/>
        </p:spPr>
        <p:txBody>
          <a:bodyPr wrap="square" lIns="0" tIns="0" rIns="0" bIns="0"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At least 20 minutes (optimally 60 minutes), vigorous physical activity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≥5 days/week (ENDO)</a:t>
            </a:r>
            <a:r>
              <a:rPr kumimoji="0" lang="en-US" sz="1800" b="0" i="0" u="none" strike="noStrike" kern="1200" cap="none" spc="0" normalizeH="0" baseline="30000" noProof="0">
                <a:ln>
                  <a:noFill/>
                </a:ln>
                <a:effectLst/>
                <a:uLnTx/>
                <a:uFillTx/>
                <a:ea typeface="+mn-ea"/>
                <a:cs typeface="+mn-cs"/>
              </a:rPr>
              <a:t>1</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Promotion of active play and lifestyle and family- or sports-based moderate to vigorous physical activity for a total of 60 minutes/day (AAP)</a:t>
            </a:r>
            <a:r>
              <a:rPr kumimoji="0" lang="en-US" sz="1800" b="0" i="0" u="none" strike="noStrike" kern="1200" cap="none" spc="0" normalizeH="0" baseline="30000" noProof="0">
                <a:ln>
                  <a:noFill/>
                </a:ln>
                <a:effectLst/>
                <a:uLnTx/>
                <a:uFillTx/>
                <a:ea typeface="+mn-ea"/>
                <a:cs typeface="+mn-cs"/>
              </a:rPr>
              <a:t>2</a:t>
            </a:r>
            <a:r>
              <a:rPr kumimoji="0" lang="en-US" sz="1800" b="0" i="0" u="none" strike="noStrike" kern="1200" cap="none" spc="0" normalizeH="0" baseline="0" noProof="0">
                <a:ln>
                  <a:noFill/>
                </a:ln>
                <a:effectLst/>
                <a:uLnTx/>
                <a:uFillTx/>
                <a:ea typeface="+mn-ea"/>
                <a:cs typeface="+mn-cs"/>
              </a:rPr>
              <a:t> </a:t>
            </a:r>
          </a:p>
        </p:txBody>
      </p:sp>
      <p:grpSp>
        <p:nvGrpSpPr>
          <p:cNvPr id="8" name="Group 7">
            <a:extLst>
              <a:ext uri="{FF2B5EF4-FFF2-40B4-BE49-F238E27FC236}">
                <a16:creationId xmlns:a16="http://schemas.microsoft.com/office/drawing/2014/main" id="{728C1B0C-D225-C57E-E791-E513F49BAD21}"/>
              </a:ext>
            </a:extLst>
          </p:cNvPr>
          <p:cNvGrpSpPr/>
          <p:nvPr/>
        </p:nvGrpSpPr>
        <p:grpSpPr>
          <a:xfrm>
            <a:off x="6428510" y="2026780"/>
            <a:ext cx="5135154" cy="3991415"/>
            <a:chOff x="628337" y="2605957"/>
            <a:chExt cx="10915963" cy="3147143"/>
          </a:xfrm>
        </p:grpSpPr>
        <p:sp>
          <p:nvSpPr>
            <p:cNvPr id="9" name="Rectangle 8">
              <a:extLst>
                <a:ext uri="{FF2B5EF4-FFF2-40B4-BE49-F238E27FC236}">
                  <a16:creationId xmlns:a16="http://schemas.microsoft.com/office/drawing/2014/main" id="{B8F24BD3-1CEF-9792-D8CB-BB665C3EF868}"/>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9EB50AD6-7332-7732-38E5-85A76AAFC7A8}"/>
                </a:ext>
              </a:extLst>
            </p:cNvPr>
            <p:cNvSpPr/>
            <p:nvPr/>
          </p:nvSpPr>
          <p:spPr>
            <a:xfrm>
              <a:off x="647698" y="2605957"/>
              <a:ext cx="10896602" cy="732298"/>
            </a:xfrm>
            <a:prstGeom prst="rect">
              <a:avLst/>
            </a:prstGeom>
            <a:solidFill>
              <a:schemeClr val="bg2">
                <a:lumMod val="25000"/>
              </a:schemeClr>
            </a:solidFill>
          </p:spPr>
          <p:txBody>
            <a:bodyPr wrap="square" lIns="182880" rIns="182880" anchor="ctr" anchorCtr="0">
              <a:noAutofit/>
            </a:bodyPr>
            <a:lstStyle/>
            <a:p>
              <a:pPr marL="0" marR="0" lvl="0" indent="0"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Reducing sedentary time</a:t>
              </a:r>
            </a:p>
          </p:txBody>
        </p:sp>
      </p:grpSp>
      <p:sp>
        <p:nvSpPr>
          <p:cNvPr id="11" name="TextBox 10">
            <a:extLst>
              <a:ext uri="{FF2B5EF4-FFF2-40B4-BE49-F238E27FC236}">
                <a16:creationId xmlns:a16="http://schemas.microsoft.com/office/drawing/2014/main" id="{BA04E3B1-CA05-8E80-0452-B7FE1558AF35}"/>
              </a:ext>
            </a:extLst>
          </p:cNvPr>
          <p:cNvSpPr txBox="1"/>
          <p:nvPr/>
        </p:nvSpPr>
        <p:spPr>
          <a:xfrm>
            <a:off x="6614671" y="3107057"/>
            <a:ext cx="4767200" cy="2292935"/>
          </a:xfrm>
          <a:prstGeom prst="rect">
            <a:avLst/>
          </a:prstGeom>
          <a:noFill/>
        </p:spPr>
        <p:txBody>
          <a:bodyPr wrap="square" lIns="0" tIns="0" rIns="0" bIns="0" rtlCol="0">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Limiting non-academic screen time to </a:t>
            </a:r>
            <a:br>
              <a:rPr kumimoji="0" lang="en-US" sz="1800" b="0" i="0" u="none" strike="noStrike" kern="1200" cap="none" spc="0" normalizeH="0" baseline="0" noProof="0">
                <a:ln>
                  <a:noFill/>
                </a:ln>
                <a:effectLst/>
                <a:uLnTx/>
                <a:uFillTx/>
                <a:ea typeface="+mn-ea"/>
                <a:cs typeface="+mn-cs"/>
              </a:rPr>
            </a:br>
            <a:r>
              <a:rPr kumimoji="0" lang="en-US" sz="1800" b="0" i="0" u="none" strike="noStrike" kern="1200" cap="none" spc="0" normalizeH="0" baseline="0" noProof="0">
                <a:ln>
                  <a:noFill/>
                </a:ln>
                <a:effectLst/>
                <a:uLnTx/>
                <a:uFillTx/>
                <a:ea typeface="+mn-ea"/>
                <a:cs typeface="+mn-cs"/>
              </a:rPr>
              <a:t>1–2 hours/day and decreasing other sedentary behaviors, e.g., digital activities (ENDO/AAP), and television prior to age 2</a:t>
            </a:r>
            <a:r>
              <a:rPr kumimoji="0" lang="en-US" sz="1800" b="0" i="0" u="none" strike="noStrike" kern="1200" cap="none" spc="0" normalizeH="0" baseline="30000" noProof="0">
                <a:ln>
                  <a:noFill/>
                </a:ln>
                <a:effectLst/>
                <a:uLnTx/>
                <a:uFillTx/>
                <a:ea typeface="+mn-ea"/>
                <a:cs typeface="+mn-cs"/>
              </a:rPr>
              <a:t>1,2</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Balancing unavoidable technology-related screen time in children and adolescents with increased opportunities for physical activity (ENDO)</a:t>
            </a:r>
            <a:r>
              <a:rPr kumimoji="0" lang="en-US" sz="1800" b="0" i="0" u="none" strike="noStrike" kern="1200" cap="none" spc="0" normalizeH="0" baseline="30000" noProof="0">
                <a:ln>
                  <a:noFill/>
                </a:ln>
                <a:effectLst/>
                <a:uLnTx/>
                <a:uFillTx/>
                <a:ea typeface="+mn-ea"/>
                <a:cs typeface="+mn-cs"/>
              </a:rPr>
              <a:t>1</a:t>
            </a:r>
            <a:r>
              <a:rPr kumimoji="0" lang="en-US" sz="1800" b="0" i="0" u="none" strike="noStrike" kern="1200" cap="none" spc="0" normalizeH="0" baseline="0" noProof="0">
                <a:ln>
                  <a:noFill/>
                </a:ln>
                <a:effectLst/>
                <a:uLnTx/>
                <a:uFillTx/>
                <a:ea typeface="+mn-ea"/>
                <a:cs typeface="+mn-cs"/>
              </a:rPr>
              <a:t> </a:t>
            </a:r>
          </a:p>
        </p:txBody>
      </p:sp>
      <p:grpSp>
        <p:nvGrpSpPr>
          <p:cNvPr id="17" name="Group 16">
            <a:extLst>
              <a:ext uri="{FF2B5EF4-FFF2-40B4-BE49-F238E27FC236}">
                <a16:creationId xmlns:a16="http://schemas.microsoft.com/office/drawing/2014/main" id="{A4C82D79-D400-65E0-8256-32AB080DFB09}"/>
              </a:ext>
            </a:extLst>
          </p:cNvPr>
          <p:cNvGrpSpPr/>
          <p:nvPr/>
        </p:nvGrpSpPr>
        <p:grpSpPr>
          <a:xfrm>
            <a:off x="10049871" y="2254854"/>
            <a:ext cx="1332000" cy="468000"/>
            <a:chOff x="-2310081" y="1386422"/>
            <a:chExt cx="1154114" cy="441052"/>
          </a:xfrm>
          <a:solidFill>
            <a:schemeClr val="bg1"/>
          </a:solidFill>
        </p:grpSpPr>
        <p:sp>
          <p:nvSpPr>
            <p:cNvPr id="18" name="Freeform 89">
              <a:extLst>
                <a:ext uri="{FF2B5EF4-FFF2-40B4-BE49-F238E27FC236}">
                  <a16:creationId xmlns:a16="http://schemas.microsoft.com/office/drawing/2014/main" id="{F99AE58F-BD89-EA41-303A-A9A0DCF52542}"/>
                </a:ext>
              </a:extLst>
            </p:cNvPr>
            <p:cNvSpPr>
              <a:spLocks noEditPoints="1"/>
            </p:cNvSpPr>
            <p:nvPr/>
          </p:nvSpPr>
          <p:spPr bwMode="auto">
            <a:xfrm>
              <a:off x="-2310081" y="1410649"/>
              <a:ext cx="1154114" cy="416825"/>
            </a:xfrm>
            <a:custGeom>
              <a:avLst/>
              <a:gdLst>
                <a:gd name="T0" fmla="*/ 201 w 2094"/>
                <a:gd name="T1" fmla="*/ 727 h 757"/>
                <a:gd name="T2" fmla="*/ 149 w 2094"/>
                <a:gd name="T3" fmla="*/ 640 h 757"/>
                <a:gd name="T4" fmla="*/ 119 w 2094"/>
                <a:gd name="T5" fmla="*/ 418 h 757"/>
                <a:gd name="T6" fmla="*/ 60 w 2094"/>
                <a:gd name="T7" fmla="*/ 82 h 757"/>
                <a:gd name="T8" fmla="*/ 196 w 2094"/>
                <a:gd name="T9" fmla="*/ 102 h 757"/>
                <a:gd name="T10" fmla="*/ 306 w 2094"/>
                <a:gd name="T11" fmla="*/ 369 h 757"/>
                <a:gd name="T12" fmla="*/ 502 w 2094"/>
                <a:gd name="T13" fmla="*/ 383 h 757"/>
                <a:gd name="T14" fmla="*/ 537 w 2094"/>
                <a:gd name="T15" fmla="*/ 211 h 757"/>
                <a:gd name="T16" fmla="*/ 680 w 2094"/>
                <a:gd name="T17" fmla="*/ 205 h 757"/>
                <a:gd name="T18" fmla="*/ 694 w 2094"/>
                <a:gd name="T19" fmla="*/ 281 h 757"/>
                <a:gd name="T20" fmla="*/ 855 w 2094"/>
                <a:gd name="T21" fmla="*/ 309 h 757"/>
                <a:gd name="T22" fmla="*/ 1025 w 2094"/>
                <a:gd name="T23" fmla="*/ 449 h 757"/>
                <a:gd name="T24" fmla="*/ 1222 w 2094"/>
                <a:gd name="T25" fmla="*/ 706 h 757"/>
                <a:gd name="T26" fmla="*/ 1416 w 2094"/>
                <a:gd name="T27" fmla="*/ 681 h 757"/>
                <a:gd name="T28" fmla="*/ 1602 w 2094"/>
                <a:gd name="T29" fmla="*/ 696 h 757"/>
                <a:gd name="T30" fmla="*/ 1614 w 2094"/>
                <a:gd name="T31" fmla="*/ 555 h 757"/>
                <a:gd name="T32" fmla="*/ 1697 w 2094"/>
                <a:gd name="T33" fmla="*/ 528 h 757"/>
                <a:gd name="T34" fmla="*/ 1784 w 2094"/>
                <a:gd name="T35" fmla="*/ 503 h 757"/>
                <a:gd name="T36" fmla="*/ 1767 w 2094"/>
                <a:gd name="T37" fmla="*/ 465 h 757"/>
                <a:gd name="T38" fmla="*/ 1793 w 2094"/>
                <a:gd name="T39" fmla="*/ 0 h 757"/>
                <a:gd name="T40" fmla="*/ 1807 w 2094"/>
                <a:gd name="T41" fmla="*/ 90 h 757"/>
                <a:gd name="T42" fmla="*/ 1861 w 2094"/>
                <a:gd name="T43" fmla="*/ 390 h 757"/>
                <a:gd name="T44" fmla="*/ 2043 w 2094"/>
                <a:gd name="T45" fmla="*/ 607 h 757"/>
                <a:gd name="T46" fmla="*/ 2094 w 2094"/>
                <a:gd name="T47" fmla="*/ 582 h 757"/>
                <a:gd name="T48" fmla="*/ 2086 w 2094"/>
                <a:gd name="T49" fmla="*/ 666 h 757"/>
                <a:gd name="T50" fmla="*/ 2054 w 2094"/>
                <a:gd name="T51" fmla="*/ 625 h 757"/>
                <a:gd name="T52" fmla="*/ 1953 w 2094"/>
                <a:gd name="T53" fmla="*/ 478 h 757"/>
                <a:gd name="T54" fmla="*/ 1832 w 2094"/>
                <a:gd name="T55" fmla="*/ 407 h 757"/>
                <a:gd name="T56" fmla="*/ 1957 w 2094"/>
                <a:gd name="T57" fmla="*/ 596 h 757"/>
                <a:gd name="T58" fmla="*/ 1952 w 2094"/>
                <a:gd name="T59" fmla="*/ 717 h 757"/>
                <a:gd name="T60" fmla="*/ 1934 w 2094"/>
                <a:gd name="T61" fmla="*/ 728 h 757"/>
                <a:gd name="T62" fmla="*/ 1952 w 2094"/>
                <a:gd name="T63" fmla="*/ 745 h 757"/>
                <a:gd name="T64" fmla="*/ 1901 w 2094"/>
                <a:gd name="T65" fmla="*/ 753 h 757"/>
                <a:gd name="T66" fmla="*/ 1900 w 2094"/>
                <a:gd name="T67" fmla="*/ 737 h 757"/>
                <a:gd name="T68" fmla="*/ 1897 w 2094"/>
                <a:gd name="T69" fmla="*/ 720 h 757"/>
                <a:gd name="T70" fmla="*/ 1652 w 2094"/>
                <a:gd name="T71" fmla="*/ 726 h 757"/>
                <a:gd name="T72" fmla="*/ 1672 w 2094"/>
                <a:gd name="T73" fmla="*/ 749 h 757"/>
                <a:gd name="T74" fmla="*/ 1613 w 2094"/>
                <a:gd name="T75" fmla="*/ 745 h 757"/>
                <a:gd name="T76" fmla="*/ 1633 w 2094"/>
                <a:gd name="T77" fmla="*/ 727 h 757"/>
                <a:gd name="T78" fmla="*/ 1606 w 2094"/>
                <a:gd name="T79" fmla="*/ 705 h 757"/>
                <a:gd name="T80" fmla="*/ 1387 w 2094"/>
                <a:gd name="T81" fmla="*/ 745 h 757"/>
                <a:gd name="T82" fmla="*/ 1269 w 2094"/>
                <a:gd name="T83" fmla="*/ 750 h 757"/>
                <a:gd name="T84" fmla="*/ 1176 w 2094"/>
                <a:gd name="T85" fmla="*/ 711 h 757"/>
                <a:gd name="T86" fmla="*/ 1016 w 2094"/>
                <a:gd name="T87" fmla="*/ 468 h 757"/>
                <a:gd name="T88" fmla="*/ 859 w 2094"/>
                <a:gd name="T89" fmla="*/ 369 h 757"/>
                <a:gd name="T90" fmla="*/ 714 w 2094"/>
                <a:gd name="T91" fmla="*/ 308 h 757"/>
                <a:gd name="T92" fmla="*/ 616 w 2094"/>
                <a:gd name="T93" fmla="*/ 176 h 757"/>
                <a:gd name="T94" fmla="*/ 638 w 2094"/>
                <a:gd name="T95" fmla="*/ 356 h 757"/>
                <a:gd name="T96" fmla="*/ 664 w 2094"/>
                <a:gd name="T97" fmla="*/ 388 h 757"/>
                <a:gd name="T98" fmla="*/ 799 w 2094"/>
                <a:gd name="T99" fmla="*/ 426 h 757"/>
                <a:gd name="T100" fmla="*/ 844 w 2094"/>
                <a:gd name="T101" fmla="*/ 707 h 757"/>
                <a:gd name="T102" fmla="*/ 741 w 2094"/>
                <a:gd name="T103" fmla="*/ 701 h 757"/>
                <a:gd name="T104" fmla="*/ 751 w 2094"/>
                <a:gd name="T105" fmla="*/ 532 h 757"/>
                <a:gd name="T106" fmla="*/ 705 w 2094"/>
                <a:gd name="T107" fmla="*/ 650 h 757"/>
                <a:gd name="T108" fmla="*/ 647 w 2094"/>
                <a:gd name="T109" fmla="*/ 750 h 757"/>
                <a:gd name="T110" fmla="*/ 544 w 2094"/>
                <a:gd name="T111" fmla="*/ 728 h 757"/>
                <a:gd name="T112" fmla="*/ 305 w 2094"/>
                <a:gd name="T113" fmla="*/ 750 h 757"/>
                <a:gd name="T114" fmla="*/ 1955 w 2094"/>
                <a:gd name="T115" fmla="*/ 571 h 757"/>
                <a:gd name="T116" fmla="*/ 1831 w 2094"/>
                <a:gd name="T117" fmla="*/ 501 h 757"/>
                <a:gd name="T118" fmla="*/ 1867 w 2094"/>
                <a:gd name="T119" fmla="*/ 528 h 757"/>
                <a:gd name="T120" fmla="*/ 1954 w 2094"/>
                <a:gd name="T121" fmla="*/ 57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4" h="757">
                  <a:moveTo>
                    <a:pt x="202" y="750"/>
                  </a:moveTo>
                  <a:cubicBezTo>
                    <a:pt x="202" y="741"/>
                    <a:pt x="201" y="734"/>
                    <a:pt x="201" y="727"/>
                  </a:cubicBezTo>
                  <a:cubicBezTo>
                    <a:pt x="178" y="719"/>
                    <a:pt x="159" y="707"/>
                    <a:pt x="152" y="684"/>
                  </a:cubicBezTo>
                  <a:cubicBezTo>
                    <a:pt x="149" y="670"/>
                    <a:pt x="149" y="655"/>
                    <a:pt x="149" y="640"/>
                  </a:cubicBezTo>
                  <a:cubicBezTo>
                    <a:pt x="148" y="616"/>
                    <a:pt x="147" y="592"/>
                    <a:pt x="149" y="568"/>
                  </a:cubicBezTo>
                  <a:cubicBezTo>
                    <a:pt x="154" y="515"/>
                    <a:pt x="141" y="467"/>
                    <a:pt x="119" y="418"/>
                  </a:cubicBezTo>
                  <a:cubicBezTo>
                    <a:pt x="84" y="339"/>
                    <a:pt x="52" y="259"/>
                    <a:pt x="19" y="179"/>
                  </a:cubicBezTo>
                  <a:cubicBezTo>
                    <a:pt x="0" y="130"/>
                    <a:pt x="12" y="102"/>
                    <a:pt x="60" y="82"/>
                  </a:cubicBezTo>
                  <a:cubicBezTo>
                    <a:pt x="75" y="76"/>
                    <a:pt x="90" y="70"/>
                    <a:pt x="104" y="64"/>
                  </a:cubicBezTo>
                  <a:cubicBezTo>
                    <a:pt x="146" y="47"/>
                    <a:pt x="178" y="60"/>
                    <a:pt x="196" y="102"/>
                  </a:cubicBezTo>
                  <a:cubicBezTo>
                    <a:pt x="219" y="158"/>
                    <a:pt x="242" y="214"/>
                    <a:pt x="265" y="270"/>
                  </a:cubicBezTo>
                  <a:cubicBezTo>
                    <a:pt x="279" y="303"/>
                    <a:pt x="292" y="336"/>
                    <a:pt x="306" y="369"/>
                  </a:cubicBezTo>
                  <a:cubicBezTo>
                    <a:pt x="309" y="375"/>
                    <a:pt x="317" y="382"/>
                    <a:pt x="322" y="382"/>
                  </a:cubicBezTo>
                  <a:cubicBezTo>
                    <a:pt x="382" y="383"/>
                    <a:pt x="442" y="383"/>
                    <a:pt x="502" y="383"/>
                  </a:cubicBezTo>
                  <a:cubicBezTo>
                    <a:pt x="506" y="351"/>
                    <a:pt x="508" y="319"/>
                    <a:pt x="514" y="288"/>
                  </a:cubicBezTo>
                  <a:cubicBezTo>
                    <a:pt x="520" y="262"/>
                    <a:pt x="528" y="236"/>
                    <a:pt x="537" y="211"/>
                  </a:cubicBezTo>
                  <a:cubicBezTo>
                    <a:pt x="547" y="183"/>
                    <a:pt x="566" y="163"/>
                    <a:pt x="596" y="153"/>
                  </a:cubicBezTo>
                  <a:cubicBezTo>
                    <a:pt x="640" y="138"/>
                    <a:pt x="675" y="159"/>
                    <a:pt x="680" y="205"/>
                  </a:cubicBezTo>
                  <a:cubicBezTo>
                    <a:pt x="682" y="217"/>
                    <a:pt x="683" y="229"/>
                    <a:pt x="679" y="239"/>
                  </a:cubicBezTo>
                  <a:cubicBezTo>
                    <a:pt x="673" y="258"/>
                    <a:pt x="681" y="270"/>
                    <a:pt x="694" y="281"/>
                  </a:cubicBezTo>
                  <a:cubicBezTo>
                    <a:pt x="733" y="315"/>
                    <a:pt x="782" y="319"/>
                    <a:pt x="831" y="318"/>
                  </a:cubicBezTo>
                  <a:cubicBezTo>
                    <a:pt x="839" y="318"/>
                    <a:pt x="849" y="307"/>
                    <a:pt x="855" y="309"/>
                  </a:cubicBezTo>
                  <a:cubicBezTo>
                    <a:pt x="895" y="321"/>
                    <a:pt x="936" y="331"/>
                    <a:pt x="972" y="350"/>
                  </a:cubicBezTo>
                  <a:cubicBezTo>
                    <a:pt x="1010" y="369"/>
                    <a:pt x="1023" y="407"/>
                    <a:pt x="1025" y="449"/>
                  </a:cubicBezTo>
                  <a:cubicBezTo>
                    <a:pt x="1027" y="486"/>
                    <a:pt x="1026" y="524"/>
                    <a:pt x="1033" y="560"/>
                  </a:cubicBezTo>
                  <a:cubicBezTo>
                    <a:pt x="1051" y="656"/>
                    <a:pt x="1122" y="709"/>
                    <a:pt x="1222" y="706"/>
                  </a:cubicBezTo>
                  <a:cubicBezTo>
                    <a:pt x="1222" y="683"/>
                    <a:pt x="1237" y="681"/>
                    <a:pt x="1256" y="681"/>
                  </a:cubicBezTo>
                  <a:cubicBezTo>
                    <a:pt x="1309" y="682"/>
                    <a:pt x="1363" y="682"/>
                    <a:pt x="1416" y="681"/>
                  </a:cubicBezTo>
                  <a:cubicBezTo>
                    <a:pt x="1432" y="681"/>
                    <a:pt x="1444" y="683"/>
                    <a:pt x="1446" y="705"/>
                  </a:cubicBezTo>
                  <a:cubicBezTo>
                    <a:pt x="1498" y="702"/>
                    <a:pt x="1550" y="700"/>
                    <a:pt x="1602" y="696"/>
                  </a:cubicBezTo>
                  <a:cubicBezTo>
                    <a:pt x="1606" y="696"/>
                    <a:pt x="1613" y="686"/>
                    <a:pt x="1613" y="681"/>
                  </a:cubicBezTo>
                  <a:cubicBezTo>
                    <a:pt x="1614" y="639"/>
                    <a:pt x="1614" y="597"/>
                    <a:pt x="1614" y="555"/>
                  </a:cubicBezTo>
                  <a:cubicBezTo>
                    <a:pt x="1614" y="531"/>
                    <a:pt x="1617" y="528"/>
                    <a:pt x="1640" y="528"/>
                  </a:cubicBezTo>
                  <a:cubicBezTo>
                    <a:pt x="1659" y="528"/>
                    <a:pt x="1677" y="528"/>
                    <a:pt x="1697" y="528"/>
                  </a:cubicBezTo>
                  <a:cubicBezTo>
                    <a:pt x="1697" y="519"/>
                    <a:pt x="1697" y="512"/>
                    <a:pt x="1697" y="503"/>
                  </a:cubicBezTo>
                  <a:cubicBezTo>
                    <a:pt x="1726" y="503"/>
                    <a:pt x="1755" y="503"/>
                    <a:pt x="1784" y="503"/>
                  </a:cubicBezTo>
                  <a:cubicBezTo>
                    <a:pt x="1784" y="491"/>
                    <a:pt x="1784" y="482"/>
                    <a:pt x="1784" y="470"/>
                  </a:cubicBezTo>
                  <a:cubicBezTo>
                    <a:pt x="1779" y="469"/>
                    <a:pt x="1773" y="467"/>
                    <a:pt x="1767" y="465"/>
                  </a:cubicBezTo>
                  <a:cubicBezTo>
                    <a:pt x="1767" y="310"/>
                    <a:pt x="1767" y="156"/>
                    <a:pt x="1767" y="0"/>
                  </a:cubicBezTo>
                  <a:cubicBezTo>
                    <a:pt x="1775" y="0"/>
                    <a:pt x="1783" y="0"/>
                    <a:pt x="1793" y="0"/>
                  </a:cubicBezTo>
                  <a:cubicBezTo>
                    <a:pt x="1793" y="23"/>
                    <a:pt x="1793" y="46"/>
                    <a:pt x="1793" y="69"/>
                  </a:cubicBezTo>
                  <a:cubicBezTo>
                    <a:pt x="1793" y="80"/>
                    <a:pt x="1789" y="94"/>
                    <a:pt x="1807" y="90"/>
                  </a:cubicBezTo>
                  <a:cubicBezTo>
                    <a:pt x="1810" y="187"/>
                    <a:pt x="1812" y="281"/>
                    <a:pt x="1815" y="375"/>
                  </a:cubicBezTo>
                  <a:cubicBezTo>
                    <a:pt x="1832" y="381"/>
                    <a:pt x="1847" y="385"/>
                    <a:pt x="1861" y="390"/>
                  </a:cubicBezTo>
                  <a:cubicBezTo>
                    <a:pt x="1907" y="409"/>
                    <a:pt x="1942" y="439"/>
                    <a:pt x="1966" y="484"/>
                  </a:cubicBezTo>
                  <a:cubicBezTo>
                    <a:pt x="1989" y="526"/>
                    <a:pt x="2016" y="567"/>
                    <a:pt x="2043" y="607"/>
                  </a:cubicBezTo>
                  <a:cubicBezTo>
                    <a:pt x="2049" y="616"/>
                    <a:pt x="2061" y="620"/>
                    <a:pt x="2074" y="628"/>
                  </a:cubicBezTo>
                  <a:cubicBezTo>
                    <a:pt x="2075" y="607"/>
                    <a:pt x="2059" y="584"/>
                    <a:pt x="2094" y="582"/>
                  </a:cubicBezTo>
                  <a:cubicBezTo>
                    <a:pt x="2094" y="607"/>
                    <a:pt x="2094" y="632"/>
                    <a:pt x="2094" y="656"/>
                  </a:cubicBezTo>
                  <a:cubicBezTo>
                    <a:pt x="2094" y="659"/>
                    <a:pt x="2089" y="663"/>
                    <a:pt x="2086" y="666"/>
                  </a:cubicBezTo>
                  <a:cubicBezTo>
                    <a:pt x="2083" y="663"/>
                    <a:pt x="2077" y="659"/>
                    <a:pt x="2077" y="656"/>
                  </a:cubicBezTo>
                  <a:cubicBezTo>
                    <a:pt x="2079" y="638"/>
                    <a:pt x="2067" y="634"/>
                    <a:pt x="2054" y="625"/>
                  </a:cubicBezTo>
                  <a:cubicBezTo>
                    <a:pt x="2036" y="613"/>
                    <a:pt x="2020" y="596"/>
                    <a:pt x="2008" y="577"/>
                  </a:cubicBezTo>
                  <a:cubicBezTo>
                    <a:pt x="1988" y="546"/>
                    <a:pt x="1971" y="511"/>
                    <a:pt x="1953" y="478"/>
                  </a:cubicBezTo>
                  <a:cubicBezTo>
                    <a:pt x="1927" y="432"/>
                    <a:pt x="1871" y="394"/>
                    <a:pt x="1818" y="394"/>
                  </a:cubicBezTo>
                  <a:cubicBezTo>
                    <a:pt x="1822" y="398"/>
                    <a:pt x="1826" y="405"/>
                    <a:pt x="1832" y="407"/>
                  </a:cubicBezTo>
                  <a:cubicBezTo>
                    <a:pt x="1881" y="421"/>
                    <a:pt x="1919" y="451"/>
                    <a:pt x="1947" y="494"/>
                  </a:cubicBezTo>
                  <a:cubicBezTo>
                    <a:pt x="1968" y="526"/>
                    <a:pt x="1970" y="559"/>
                    <a:pt x="1957" y="596"/>
                  </a:cubicBezTo>
                  <a:cubicBezTo>
                    <a:pt x="1949" y="621"/>
                    <a:pt x="1953" y="650"/>
                    <a:pt x="1952" y="677"/>
                  </a:cubicBezTo>
                  <a:cubicBezTo>
                    <a:pt x="1952" y="690"/>
                    <a:pt x="1952" y="704"/>
                    <a:pt x="1952" y="717"/>
                  </a:cubicBezTo>
                  <a:cubicBezTo>
                    <a:pt x="1949" y="718"/>
                    <a:pt x="1945" y="719"/>
                    <a:pt x="1942" y="720"/>
                  </a:cubicBezTo>
                  <a:cubicBezTo>
                    <a:pt x="1939" y="722"/>
                    <a:pt x="1936" y="726"/>
                    <a:pt x="1934" y="728"/>
                  </a:cubicBezTo>
                  <a:cubicBezTo>
                    <a:pt x="1936" y="731"/>
                    <a:pt x="1939" y="734"/>
                    <a:pt x="1942" y="737"/>
                  </a:cubicBezTo>
                  <a:cubicBezTo>
                    <a:pt x="1945" y="740"/>
                    <a:pt x="1949" y="742"/>
                    <a:pt x="1952" y="745"/>
                  </a:cubicBezTo>
                  <a:cubicBezTo>
                    <a:pt x="1948" y="748"/>
                    <a:pt x="1944" y="752"/>
                    <a:pt x="1939" y="753"/>
                  </a:cubicBezTo>
                  <a:cubicBezTo>
                    <a:pt x="1927" y="754"/>
                    <a:pt x="1914" y="753"/>
                    <a:pt x="1901" y="753"/>
                  </a:cubicBezTo>
                  <a:cubicBezTo>
                    <a:pt x="1898" y="752"/>
                    <a:pt x="1893" y="748"/>
                    <a:pt x="1894" y="746"/>
                  </a:cubicBezTo>
                  <a:cubicBezTo>
                    <a:pt x="1894" y="743"/>
                    <a:pt x="1898" y="740"/>
                    <a:pt x="1900" y="737"/>
                  </a:cubicBezTo>
                  <a:cubicBezTo>
                    <a:pt x="1904" y="734"/>
                    <a:pt x="1908" y="731"/>
                    <a:pt x="1912" y="728"/>
                  </a:cubicBezTo>
                  <a:cubicBezTo>
                    <a:pt x="1907" y="725"/>
                    <a:pt x="1902" y="720"/>
                    <a:pt x="1897" y="720"/>
                  </a:cubicBezTo>
                  <a:cubicBezTo>
                    <a:pt x="1821" y="720"/>
                    <a:pt x="1745" y="720"/>
                    <a:pt x="1669" y="720"/>
                  </a:cubicBezTo>
                  <a:cubicBezTo>
                    <a:pt x="1664" y="720"/>
                    <a:pt x="1658" y="724"/>
                    <a:pt x="1652" y="726"/>
                  </a:cubicBezTo>
                  <a:cubicBezTo>
                    <a:pt x="1662" y="734"/>
                    <a:pt x="1669" y="739"/>
                    <a:pt x="1675" y="744"/>
                  </a:cubicBezTo>
                  <a:cubicBezTo>
                    <a:pt x="1674" y="745"/>
                    <a:pt x="1673" y="747"/>
                    <a:pt x="1672" y="749"/>
                  </a:cubicBezTo>
                  <a:cubicBezTo>
                    <a:pt x="1653" y="749"/>
                    <a:pt x="1635" y="749"/>
                    <a:pt x="1617" y="749"/>
                  </a:cubicBezTo>
                  <a:cubicBezTo>
                    <a:pt x="1615" y="748"/>
                    <a:pt x="1614" y="746"/>
                    <a:pt x="1613" y="745"/>
                  </a:cubicBezTo>
                  <a:cubicBezTo>
                    <a:pt x="1617" y="741"/>
                    <a:pt x="1621" y="738"/>
                    <a:pt x="1626" y="734"/>
                  </a:cubicBezTo>
                  <a:cubicBezTo>
                    <a:pt x="1628" y="732"/>
                    <a:pt x="1631" y="730"/>
                    <a:pt x="1633" y="727"/>
                  </a:cubicBezTo>
                  <a:cubicBezTo>
                    <a:pt x="1631" y="725"/>
                    <a:pt x="1628" y="722"/>
                    <a:pt x="1626" y="720"/>
                  </a:cubicBezTo>
                  <a:cubicBezTo>
                    <a:pt x="1620" y="716"/>
                    <a:pt x="1615" y="712"/>
                    <a:pt x="1606" y="705"/>
                  </a:cubicBezTo>
                  <a:cubicBezTo>
                    <a:pt x="1556" y="708"/>
                    <a:pt x="1502" y="711"/>
                    <a:pt x="1447" y="714"/>
                  </a:cubicBezTo>
                  <a:cubicBezTo>
                    <a:pt x="1440" y="746"/>
                    <a:pt x="1417" y="757"/>
                    <a:pt x="1387" y="745"/>
                  </a:cubicBezTo>
                  <a:cubicBezTo>
                    <a:pt x="1382" y="743"/>
                    <a:pt x="1375" y="743"/>
                    <a:pt x="1369" y="743"/>
                  </a:cubicBezTo>
                  <a:cubicBezTo>
                    <a:pt x="1336" y="745"/>
                    <a:pt x="1303" y="747"/>
                    <a:pt x="1269" y="750"/>
                  </a:cubicBezTo>
                  <a:cubicBezTo>
                    <a:pt x="1246" y="752"/>
                    <a:pt x="1226" y="740"/>
                    <a:pt x="1222" y="717"/>
                  </a:cubicBezTo>
                  <a:cubicBezTo>
                    <a:pt x="1207" y="715"/>
                    <a:pt x="1191" y="713"/>
                    <a:pt x="1176" y="711"/>
                  </a:cubicBezTo>
                  <a:cubicBezTo>
                    <a:pt x="1088" y="694"/>
                    <a:pt x="1037" y="643"/>
                    <a:pt x="1022" y="555"/>
                  </a:cubicBezTo>
                  <a:cubicBezTo>
                    <a:pt x="1017" y="526"/>
                    <a:pt x="1016" y="497"/>
                    <a:pt x="1016" y="468"/>
                  </a:cubicBezTo>
                  <a:cubicBezTo>
                    <a:pt x="1017" y="383"/>
                    <a:pt x="968" y="332"/>
                    <a:pt x="884" y="330"/>
                  </a:cubicBezTo>
                  <a:cubicBezTo>
                    <a:pt x="876" y="342"/>
                    <a:pt x="869" y="354"/>
                    <a:pt x="859" y="369"/>
                  </a:cubicBezTo>
                  <a:cubicBezTo>
                    <a:pt x="852" y="335"/>
                    <a:pt x="830" y="327"/>
                    <a:pt x="801" y="325"/>
                  </a:cubicBezTo>
                  <a:cubicBezTo>
                    <a:pt x="771" y="324"/>
                    <a:pt x="741" y="319"/>
                    <a:pt x="714" y="308"/>
                  </a:cubicBezTo>
                  <a:cubicBezTo>
                    <a:pt x="677" y="294"/>
                    <a:pt x="659" y="263"/>
                    <a:pt x="657" y="223"/>
                  </a:cubicBezTo>
                  <a:cubicBezTo>
                    <a:pt x="656" y="193"/>
                    <a:pt x="640" y="175"/>
                    <a:pt x="616" y="176"/>
                  </a:cubicBezTo>
                  <a:cubicBezTo>
                    <a:pt x="591" y="177"/>
                    <a:pt x="575" y="196"/>
                    <a:pt x="576" y="226"/>
                  </a:cubicBezTo>
                  <a:cubicBezTo>
                    <a:pt x="579" y="278"/>
                    <a:pt x="599" y="321"/>
                    <a:pt x="638" y="356"/>
                  </a:cubicBezTo>
                  <a:cubicBezTo>
                    <a:pt x="645" y="363"/>
                    <a:pt x="650" y="373"/>
                    <a:pt x="657" y="381"/>
                  </a:cubicBezTo>
                  <a:cubicBezTo>
                    <a:pt x="658" y="384"/>
                    <a:pt x="661" y="386"/>
                    <a:pt x="664" y="388"/>
                  </a:cubicBezTo>
                  <a:cubicBezTo>
                    <a:pt x="678" y="400"/>
                    <a:pt x="692" y="412"/>
                    <a:pt x="708" y="426"/>
                  </a:cubicBezTo>
                  <a:cubicBezTo>
                    <a:pt x="735" y="426"/>
                    <a:pt x="767" y="426"/>
                    <a:pt x="799" y="426"/>
                  </a:cubicBezTo>
                  <a:cubicBezTo>
                    <a:pt x="837" y="426"/>
                    <a:pt x="859" y="446"/>
                    <a:pt x="857" y="484"/>
                  </a:cubicBezTo>
                  <a:cubicBezTo>
                    <a:pt x="853" y="558"/>
                    <a:pt x="849" y="633"/>
                    <a:pt x="844" y="707"/>
                  </a:cubicBezTo>
                  <a:cubicBezTo>
                    <a:pt x="841" y="737"/>
                    <a:pt x="818" y="757"/>
                    <a:pt x="788" y="755"/>
                  </a:cubicBezTo>
                  <a:cubicBezTo>
                    <a:pt x="760" y="753"/>
                    <a:pt x="740" y="731"/>
                    <a:pt x="741" y="701"/>
                  </a:cubicBezTo>
                  <a:cubicBezTo>
                    <a:pt x="742" y="673"/>
                    <a:pt x="745" y="645"/>
                    <a:pt x="746" y="617"/>
                  </a:cubicBezTo>
                  <a:cubicBezTo>
                    <a:pt x="748" y="589"/>
                    <a:pt x="750" y="561"/>
                    <a:pt x="751" y="532"/>
                  </a:cubicBezTo>
                  <a:cubicBezTo>
                    <a:pt x="736" y="532"/>
                    <a:pt x="722" y="532"/>
                    <a:pt x="705" y="532"/>
                  </a:cubicBezTo>
                  <a:cubicBezTo>
                    <a:pt x="705" y="572"/>
                    <a:pt x="705" y="611"/>
                    <a:pt x="705" y="650"/>
                  </a:cubicBezTo>
                  <a:cubicBezTo>
                    <a:pt x="706" y="684"/>
                    <a:pt x="694" y="709"/>
                    <a:pt x="661" y="724"/>
                  </a:cubicBezTo>
                  <a:cubicBezTo>
                    <a:pt x="655" y="727"/>
                    <a:pt x="652" y="739"/>
                    <a:pt x="647" y="750"/>
                  </a:cubicBezTo>
                  <a:cubicBezTo>
                    <a:pt x="617" y="750"/>
                    <a:pt x="583" y="750"/>
                    <a:pt x="548" y="750"/>
                  </a:cubicBezTo>
                  <a:cubicBezTo>
                    <a:pt x="547" y="743"/>
                    <a:pt x="546" y="736"/>
                    <a:pt x="544" y="728"/>
                  </a:cubicBezTo>
                  <a:cubicBezTo>
                    <a:pt x="466" y="728"/>
                    <a:pt x="388" y="728"/>
                    <a:pt x="309" y="728"/>
                  </a:cubicBezTo>
                  <a:cubicBezTo>
                    <a:pt x="308" y="735"/>
                    <a:pt x="307" y="742"/>
                    <a:pt x="305" y="750"/>
                  </a:cubicBezTo>
                  <a:cubicBezTo>
                    <a:pt x="271" y="750"/>
                    <a:pt x="237" y="750"/>
                    <a:pt x="202" y="750"/>
                  </a:cubicBezTo>
                  <a:close/>
                  <a:moveTo>
                    <a:pt x="1955" y="571"/>
                  </a:moveTo>
                  <a:cubicBezTo>
                    <a:pt x="1968" y="509"/>
                    <a:pt x="1891" y="419"/>
                    <a:pt x="1821" y="417"/>
                  </a:cubicBezTo>
                  <a:cubicBezTo>
                    <a:pt x="1824" y="445"/>
                    <a:pt x="1828" y="473"/>
                    <a:pt x="1831" y="501"/>
                  </a:cubicBezTo>
                  <a:cubicBezTo>
                    <a:pt x="1844" y="502"/>
                    <a:pt x="1855" y="502"/>
                    <a:pt x="1867" y="503"/>
                  </a:cubicBezTo>
                  <a:cubicBezTo>
                    <a:pt x="1867" y="512"/>
                    <a:pt x="1867" y="519"/>
                    <a:pt x="1867" y="528"/>
                  </a:cubicBezTo>
                  <a:cubicBezTo>
                    <a:pt x="1880" y="528"/>
                    <a:pt x="1893" y="528"/>
                    <a:pt x="1906" y="528"/>
                  </a:cubicBezTo>
                  <a:cubicBezTo>
                    <a:pt x="1948" y="528"/>
                    <a:pt x="1948" y="528"/>
                    <a:pt x="1954" y="570"/>
                  </a:cubicBezTo>
                  <a:cubicBezTo>
                    <a:pt x="1954" y="570"/>
                    <a:pt x="1954" y="571"/>
                    <a:pt x="1955" y="5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9">
              <a:extLst>
                <a:ext uri="{FF2B5EF4-FFF2-40B4-BE49-F238E27FC236}">
                  <a16:creationId xmlns:a16="http://schemas.microsoft.com/office/drawing/2014/main" id="{2B6F3E8E-5617-918C-0FC3-4CDCF23301C8}"/>
                </a:ext>
              </a:extLst>
            </p:cNvPr>
            <p:cNvSpPr>
              <a:spLocks/>
            </p:cNvSpPr>
            <p:nvPr/>
          </p:nvSpPr>
          <p:spPr bwMode="auto">
            <a:xfrm>
              <a:off x="-1983559" y="1386422"/>
              <a:ext cx="101866" cy="101315"/>
            </a:xfrm>
            <a:custGeom>
              <a:avLst/>
              <a:gdLst>
                <a:gd name="T0" fmla="*/ 93 w 185"/>
                <a:gd name="T1" fmla="*/ 0 h 184"/>
                <a:gd name="T2" fmla="*/ 185 w 185"/>
                <a:gd name="T3" fmla="*/ 92 h 184"/>
                <a:gd name="T4" fmla="*/ 95 w 185"/>
                <a:gd name="T5" fmla="*/ 183 h 184"/>
                <a:gd name="T6" fmla="*/ 1 w 185"/>
                <a:gd name="T7" fmla="*/ 93 h 184"/>
                <a:gd name="T8" fmla="*/ 93 w 185"/>
                <a:gd name="T9" fmla="*/ 0 h 184"/>
              </a:gdLst>
              <a:ahLst/>
              <a:cxnLst>
                <a:cxn ang="0">
                  <a:pos x="T0" y="T1"/>
                </a:cxn>
                <a:cxn ang="0">
                  <a:pos x="T2" y="T3"/>
                </a:cxn>
                <a:cxn ang="0">
                  <a:pos x="T4" y="T5"/>
                </a:cxn>
                <a:cxn ang="0">
                  <a:pos x="T6" y="T7"/>
                </a:cxn>
                <a:cxn ang="0">
                  <a:pos x="T8" y="T9"/>
                </a:cxn>
              </a:cxnLst>
              <a:rect l="0" t="0" r="r" b="b"/>
              <a:pathLst>
                <a:path w="185" h="184">
                  <a:moveTo>
                    <a:pt x="93" y="0"/>
                  </a:moveTo>
                  <a:cubicBezTo>
                    <a:pt x="144" y="0"/>
                    <a:pt x="185" y="40"/>
                    <a:pt x="185" y="92"/>
                  </a:cubicBezTo>
                  <a:cubicBezTo>
                    <a:pt x="185" y="141"/>
                    <a:pt x="145" y="182"/>
                    <a:pt x="95" y="183"/>
                  </a:cubicBezTo>
                  <a:cubicBezTo>
                    <a:pt x="43" y="184"/>
                    <a:pt x="2" y="144"/>
                    <a:pt x="1" y="93"/>
                  </a:cubicBezTo>
                  <a:cubicBezTo>
                    <a:pt x="0" y="42"/>
                    <a:pt x="41" y="1"/>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4">
              <a:extLst>
                <a:ext uri="{FF2B5EF4-FFF2-40B4-BE49-F238E27FC236}">
                  <a16:creationId xmlns:a16="http://schemas.microsoft.com/office/drawing/2014/main" id="{F05F2B28-E02F-4A8F-474F-2035B27914B3}"/>
                </a:ext>
              </a:extLst>
            </p:cNvPr>
            <p:cNvSpPr>
              <a:spLocks/>
            </p:cNvSpPr>
            <p:nvPr/>
          </p:nvSpPr>
          <p:spPr bwMode="auto">
            <a:xfrm>
              <a:off x="-1989065" y="1511965"/>
              <a:ext cx="147017" cy="119486"/>
            </a:xfrm>
            <a:custGeom>
              <a:avLst/>
              <a:gdLst>
                <a:gd name="T0" fmla="*/ 210 w 267"/>
                <a:gd name="T1" fmla="*/ 216 h 217"/>
                <a:gd name="T2" fmla="*/ 56 w 267"/>
                <a:gd name="T3" fmla="*/ 161 h 217"/>
                <a:gd name="T4" fmla="*/ 3 w 267"/>
                <a:gd name="T5" fmla="*/ 31 h 217"/>
                <a:gd name="T6" fmla="*/ 33 w 267"/>
                <a:gd name="T7" fmla="*/ 0 h 217"/>
                <a:gd name="T8" fmla="*/ 67 w 267"/>
                <a:gd name="T9" fmla="*/ 29 h 217"/>
                <a:gd name="T10" fmla="*/ 193 w 267"/>
                <a:gd name="T11" fmla="*/ 149 h 217"/>
                <a:gd name="T12" fmla="*/ 230 w 267"/>
                <a:gd name="T13" fmla="*/ 150 h 217"/>
                <a:gd name="T14" fmla="*/ 267 w 267"/>
                <a:gd name="T15" fmla="*/ 184 h 217"/>
                <a:gd name="T16" fmla="*/ 230 w 267"/>
                <a:gd name="T17" fmla="*/ 217 h 217"/>
                <a:gd name="T18" fmla="*/ 210 w 267"/>
                <a:gd name="T1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17">
                  <a:moveTo>
                    <a:pt x="210" y="216"/>
                  </a:moveTo>
                  <a:cubicBezTo>
                    <a:pt x="153" y="214"/>
                    <a:pt x="99" y="202"/>
                    <a:pt x="56" y="161"/>
                  </a:cubicBezTo>
                  <a:cubicBezTo>
                    <a:pt x="18" y="126"/>
                    <a:pt x="0" y="82"/>
                    <a:pt x="3" y="31"/>
                  </a:cubicBezTo>
                  <a:cubicBezTo>
                    <a:pt x="4" y="12"/>
                    <a:pt x="16" y="1"/>
                    <a:pt x="33" y="0"/>
                  </a:cubicBezTo>
                  <a:cubicBezTo>
                    <a:pt x="53" y="0"/>
                    <a:pt x="67" y="11"/>
                    <a:pt x="67" y="29"/>
                  </a:cubicBezTo>
                  <a:cubicBezTo>
                    <a:pt x="68" y="108"/>
                    <a:pt x="121" y="141"/>
                    <a:pt x="193" y="149"/>
                  </a:cubicBezTo>
                  <a:cubicBezTo>
                    <a:pt x="205" y="150"/>
                    <a:pt x="218" y="150"/>
                    <a:pt x="230" y="150"/>
                  </a:cubicBezTo>
                  <a:cubicBezTo>
                    <a:pt x="253" y="151"/>
                    <a:pt x="267" y="164"/>
                    <a:pt x="267" y="184"/>
                  </a:cubicBezTo>
                  <a:cubicBezTo>
                    <a:pt x="267" y="203"/>
                    <a:pt x="253" y="216"/>
                    <a:pt x="230" y="217"/>
                  </a:cubicBezTo>
                  <a:cubicBezTo>
                    <a:pt x="223" y="217"/>
                    <a:pt x="217" y="216"/>
                    <a:pt x="21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2EC466FB-114E-528B-2C3C-876E410D125A}"/>
              </a:ext>
            </a:extLst>
          </p:cNvPr>
          <p:cNvGrpSpPr/>
          <p:nvPr/>
        </p:nvGrpSpPr>
        <p:grpSpPr>
          <a:xfrm>
            <a:off x="1059151" y="2160466"/>
            <a:ext cx="476704" cy="661376"/>
            <a:chOff x="9609552" y="1388463"/>
            <a:chExt cx="1145760" cy="1589621"/>
          </a:xfrm>
          <a:solidFill>
            <a:schemeClr val="bg1"/>
          </a:solidFill>
        </p:grpSpPr>
        <p:sp>
          <p:nvSpPr>
            <p:cNvPr id="22" name="Freeform 5">
              <a:extLst>
                <a:ext uri="{FF2B5EF4-FFF2-40B4-BE49-F238E27FC236}">
                  <a16:creationId xmlns:a16="http://schemas.microsoft.com/office/drawing/2014/main" id="{F3184D44-660B-C352-F47D-20B7A30DCA91}"/>
                </a:ext>
              </a:extLst>
            </p:cNvPr>
            <p:cNvSpPr>
              <a:spLocks/>
            </p:cNvSpPr>
            <p:nvPr/>
          </p:nvSpPr>
          <p:spPr bwMode="auto">
            <a:xfrm>
              <a:off x="10034301" y="1747586"/>
              <a:ext cx="525924" cy="1230498"/>
            </a:xfrm>
            <a:custGeom>
              <a:avLst/>
              <a:gdLst>
                <a:gd name="T0" fmla="*/ 33 w 234"/>
                <a:gd name="T1" fmla="*/ 33 h 548"/>
                <a:gd name="T2" fmla="*/ 139 w 234"/>
                <a:gd name="T3" fmla="*/ 43 h 548"/>
                <a:gd name="T4" fmla="*/ 149 w 234"/>
                <a:gd name="T5" fmla="*/ 85 h 548"/>
                <a:gd name="T6" fmla="*/ 133 w 234"/>
                <a:gd name="T7" fmla="*/ 235 h 548"/>
                <a:gd name="T8" fmla="*/ 117 w 234"/>
                <a:gd name="T9" fmla="*/ 277 h 548"/>
                <a:gd name="T10" fmla="*/ 150 w 234"/>
                <a:gd name="T11" fmla="*/ 310 h 548"/>
                <a:gd name="T12" fmla="*/ 185 w 234"/>
                <a:gd name="T13" fmla="*/ 346 h 548"/>
                <a:gd name="T14" fmla="*/ 195 w 234"/>
                <a:gd name="T15" fmla="*/ 363 h 548"/>
                <a:gd name="T16" fmla="*/ 230 w 234"/>
                <a:gd name="T17" fmla="*/ 505 h 548"/>
                <a:gd name="T18" fmla="*/ 214 w 234"/>
                <a:gd name="T19" fmla="*/ 541 h 548"/>
                <a:gd name="T20" fmla="*/ 176 w 234"/>
                <a:gd name="T21" fmla="*/ 536 h 548"/>
                <a:gd name="T22" fmla="*/ 167 w 234"/>
                <a:gd name="T23" fmla="*/ 519 h 548"/>
                <a:gd name="T24" fmla="*/ 136 w 234"/>
                <a:gd name="T25" fmla="*/ 393 h 548"/>
                <a:gd name="T26" fmla="*/ 130 w 234"/>
                <a:gd name="T27" fmla="*/ 381 h 548"/>
                <a:gd name="T28" fmla="*/ 53 w 234"/>
                <a:gd name="T29" fmla="*/ 305 h 548"/>
                <a:gd name="T30" fmla="*/ 41 w 234"/>
                <a:gd name="T31" fmla="*/ 297 h 548"/>
                <a:gd name="T32" fmla="*/ 4 w 234"/>
                <a:gd name="T33" fmla="*/ 263 h 548"/>
                <a:gd name="T34" fmla="*/ 5 w 234"/>
                <a:gd name="T35" fmla="*/ 254 h 548"/>
                <a:gd name="T36" fmla="*/ 13 w 234"/>
                <a:gd name="T37" fmla="*/ 203 h 548"/>
                <a:gd name="T38" fmla="*/ 7 w 234"/>
                <a:gd name="T39" fmla="*/ 186 h 548"/>
                <a:gd name="T40" fmla="*/ 6 w 234"/>
                <a:gd name="T41" fmla="*/ 147 h 548"/>
                <a:gd name="T42" fmla="*/ 12 w 234"/>
                <a:gd name="T43" fmla="*/ 140 h 548"/>
                <a:gd name="T44" fmla="*/ 56 w 234"/>
                <a:gd name="T45" fmla="*/ 119 h 548"/>
                <a:gd name="T46" fmla="*/ 86 w 234"/>
                <a:gd name="T47" fmla="*/ 65 h 548"/>
                <a:gd name="T48" fmla="*/ 33 w 234"/>
                <a:gd name="T49" fmla="*/ 3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4" h="548">
                  <a:moveTo>
                    <a:pt x="33" y="33"/>
                  </a:moveTo>
                  <a:cubicBezTo>
                    <a:pt x="59" y="0"/>
                    <a:pt x="117" y="5"/>
                    <a:pt x="139" y="43"/>
                  </a:cubicBezTo>
                  <a:cubicBezTo>
                    <a:pt x="147" y="56"/>
                    <a:pt x="151" y="70"/>
                    <a:pt x="149" y="85"/>
                  </a:cubicBezTo>
                  <a:cubicBezTo>
                    <a:pt x="144" y="135"/>
                    <a:pt x="138" y="185"/>
                    <a:pt x="133" y="235"/>
                  </a:cubicBezTo>
                  <a:cubicBezTo>
                    <a:pt x="132" y="250"/>
                    <a:pt x="127" y="264"/>
                    <a:pt x="117" y="277"/>
                  </a:cubicBezTo>
                  <a:cubicBezTo>
                    <a:pt x="128" y="288"/>
                    <a:pt x="139" y="299"/>
                    <a:pt x="150" y="310"/>
                  </a:cubicBezTo>
                  <a:cubicBezTo>
                    <a:pt x="162" y="322"/>
                    <a:pt x="174" y="334"/>
                    <a:pt x="185" y="346"/>
                  </a:cubicBezTo>
                  <a:cubicBezTo>
                    <a:pt x="190" y="351"/>
                    <a:pt x="193" y="357"/>
                    <a:pt x="195" y="363"/>
                  </a:cubicBezTo>
                  <a:cubicBezTo>
                    <a:pt x="207" y="410"/>
                    <a:pt x="218" y="458"/>
                    <a:pt x="230" y="505"/>
                  </a:cubicBezTo>
                  <a:cubicBezTo>
                    <a:pt x="234" y="520"/>
                    <a:pt x="227" y="534"/>
                    <a:pt x="214" y="541"/>
                  </a:cubicBezTo>
                  <a:cubicBezTo>
                    <a:pt x="202" y="548"/>
                    <a:pt x="186" y="547"/>
                    <a:pt x="176" y="536"/>
                  </a:cubicBezTo>
                  <a:cubicBezTo>
                    <a:pt x="172" y="532"/>
                    <a:pt x="169" y="525"/>
                    <a:pt x="167" y="519"/>
                  </a:cubicBezTo>
                  <a:cubicBezTo>
                    <a:pt x="157" y="477"/>
                    <a:pt x="147" y="435"/>
                    <a:pt x="136" y="393"/>
                  </a:cubicBezTo>
                  <a:cubicBezTo>
                    <a:pt x="135" y="389"/>
                    <a:pt x="133" y="384"/>
                    <a:pt x="130" y="381"/>
                  </a:cubicBezTo>
                  <a:cubicBezTo>
                    <a:pt x="104" y="356"/>
                    <a:pt x="79" y="330"/>
                    <a:pt x="53" y="305"/>
                  </a:cubicBezTo>
                  <a:cubicBezTo>
                    <a:pt x="50" y="301"/>
                    <a:pt x="46" y="299"/>
                    <a:pt x="41" y="297"/>
                  </a:cubicBezTo>
                  <a:cubicBezTo>
                    <a:pt x="24" y="291"/>
                    <a:pt x="12" y="279"/>
                    <a:pt x="4" y="263"/>
                  </a:cubicBezTo>
                  <a:cubicBezTo>
                    <a:pt x="2" y="261"/>
                    <a:pt x="3" y="256"/>
                    <a:pt x="5" y="254"/>
                  </a:cubicBezTo>
                  <a:cubicBezTo>
                    <a:pt x="19" y="238"/>
                    <a:pt x="20" y="221"/>
                    <a:pt x="13" y="203"/>
                  </a:cubicBezTo>
                  <a:cubicBezTo>
                    <a:pt x="12" y="197"/>
                    <a:pt x="10" y="191"/>
                    <a:pt x="7" y="186"/>
                  </a:cubicBezTo>
                  <a:cubicBezTo>
                    <a:pt x="0" y="173"/>
                    <a:pt x="4" y="160"/>
                    <a:pt x="6" y="147"/>
                  </a:cubicBezTo>
                  <a:cubicBezTo>
                    <a:pt x="6" y="145"/>
                    <a:pt x="10" y="142"/>
                    <a:pt x="12" y="140"/>
                  </a:cubicBezTo>
                  <a:cubicBezTo>
                    <a:pt x="27" y="133"/>
                    <a:pt x="41" y="126"/>
                    <a:pt x="56" y="119"/>
                  </a:cubicBezTo>
                  <a:cubicBezTo>
                    <a:pt x="81" y="107"/>
                    <a:pt x="92" y="87"/>
                    <a:pt x="86" y="65"/>
                  </a:cubicBezTo>
                  <a:cubicBezTo>
                    <a:pt x="80" y="42"/>
                    <a:pt x="62" y="31"/>
                    <a:pt x="33"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24396F4-30BD-D060-63F4-709466E55C33}"/>
                </a:ext>
              </a:extLst>
            </p:cNvPr>
            <p:cNvSpPr>
              <a:spLocks/>
            </p:cNvSpPr>
            <p:nvPr/>
          </p:nvSpPr>
          <p:spPr bwMode="auto">
            <a:xfrm>
              <a:off x="10086256" y="1388463"/>
              <a:ext cx="350008" cy="351831"/>
            </a:xfrm>
            <a:custGeom>
              <a:avLst/>
              <a:gdLst>
                <a:gd name="T0" fmla="*/ 78 w 156"/>
                <a:gd name="T1" fmla="*/ 157 h 157"/>
                <a:gd name="T2" fmla="*/ 0 w 156"/>
                <a:gd name="T3" fmla="*/ 79 h 157"/>
                <a:gd name="T4" fmla="*/ 78 w 156"/>
                <a:gd name="T5" fmla="*/ 1 h 157"/>
                <a:gd name="T6" fmla="*/ 156 w 156"/>
                <a:gd name="T7" fmla="*/ 78 h 157"/>
                <a:gd name="T8" fmla="*/ 78 w 156"/>
                <a:gd name="T9" fmla="*/ 157 h 157"/>
              </a:gdLst>
              <a:ahLst/>
              <a:cxnLst>
                <a:cxn ang="0">
                  <a:pos x="T0" y="T1"/>
                </a:cxn>
                <a:cxn ang="0">
                  <a:pos x="T2" y="T3"/>
                </a:cxn>
                <a:cxn ang="0">
                  <a:pos x="T4" y="T5"/>
                </a:cxn>
                <a:cxn ang="0">
                  <a:pos x="T6" y="T7"/>
                </a:cxn>
                <a:cxn ang="0">
                  <a:pos x="T8" y="T9"/>
                </a:cxn>
              </a:cxnLst>
              <a:rect l="0" t="0" r="r" b="b"/>
              <a:pathLst>
                <a:path w="156" h="157">
                  <a:moveTo>
                    <a:pt x="78" y="157"/>
                  </a:moveTo>
                  <a:cubicBezTo>
                    <a:pt x="35" y="157"/>
                    <a:pt x="0" y="122"/>
                    <a:pt x="0" y="79"/>
                  </a:cubicBezTo>
                  <a:cubicBezTo>
                    <a:pt x="0" y="36"/>
                    <a:pt x="35" y="1"/>
                    <a:pt x="78" y="1"/>
                  </a:cubicBezTo>
                  <a:cubicBezTo>
                    <a:pt x="121" y="0"/>
                    <a:pt x="156" y="35"/>
                    <a:pt x="156" y="78"/>
                  </a:cubicBezTo>
                  <a:cubicBezTo>
                    <a:pt x="156" y="122"/>
                    <a:pt x="122" y="157"/>
                    <a:pt x="78" y="1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F4BB274F-41B1-22B1-2874-28ECFD9D958C}"/>
                </a:ext>
              </a:extLst>
            </p:cNvPr>
            <p:cNvSpPr>
              <a:spLocks/>
            </p:cNvSpPr>
            <p:nvPr/>
          </p:nvSpPr>
          <p:spPr bwMode="auto">
            <a:xfrm>
              <a:off x="9609552" y="2360101"/>
              <a:ext cx="532304" cy="453917"/>
            </a:xfrm>
            <a:custGeom>
              <a:avLst/>
              <a:gdLst>
                <a:gd name="T0" fmla="*/ 184 w 237"/>
                <a:gd name="T1" fmla="*/ 0 h 202"/>
                <a:gd name="T2" fmla="*/ 237 w 237"/>
                <a:gd name="T3" fmla="*/ 39 h 202"/>
                <a:gd name="T4" fmla="*/ 236 w 237"/>
                <a:gd name="T5" fmla="*/ 45 h 202"/>
                <a:gd name="T6" fmla="*/ 205 w 237"/>
                <a:gd name="T7" fmla="*/ 126 h 202"/>
                <a:gd name="T8" fmla="*/ 185 w 237"/>
                <a:gd name="T9" fmla="*/ 145 h 202"/>
                <a:gd name="T10" fmla="*/ 49 w 237"/>
                <a:gd name="T11" fmla="*/ 196 h 202"/>
                <a:gd name="T12" fmla="*/ 6 w 237"/>
                <a:gd name="T13" fmla="*/ 177 h 202"/>
                <a:gd name="T14" fmla="*/ 27 w 237"/>
                <a:gd name="T15" fmla="*/ 135 h 202"/>
                <a:gd name="T16" fmla="*/ 140 w 237"/>
                <a:gd name="T17" fmla="*/ 94 h 202"/>
                <a:gd name="T18" fmla="*/ 154 w 237"/>
                <a:gd name="T19" fmla="*/ 79 h 202"/>
                <a:gd name="T20" fmla="*/ 184 w 237"/>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02">
                  <a:moveTo>
                    <a:pt x="184" y="0"/>
                  </a:moveTo>
                  <a:cubicBezTo>
                    <a:pt x="197" y="20"/>
                    <a:pt x="214" y="33"/>
                    <a:pt x="237" y="39"/>
                  </a:cubicBezTo>
                  <a:cubicBezTo>
                    <a:pt x="236" y="41"/>
                    <a:pt x="236" y="43"/>
                    <a:pt x="236" y="45"/>
                  </a:cubicBezTo>
                  <a:cubicBezTo>
                    <a:pt x="225" y="72"/>
                    <a:pt x="215" y="99"/>
                    <a:pt x="205" y="126"/>
                  </a:cubicBezTo>
                  <a:cubicBezTo>
                    <a:pt x="201" y="136"/>
                    <a:pt x="194" y="142"/>
                    <a:pt x="185" y="145"/>
                  </a:cubicBezTo>
                  <a:cubicBezTo>
                    <a:pt x="139" y="162"/>
                    <a:pt x="94" y="179"/>
                    <a:pt x="49" y="196"/>
                  </a:cubicBezTo>
                  <a:cubicBezTo>
                    <a:pt x="31" y="202"/>
                    <a:pt x="13" y="194"/>
                    <a:pt x="6" y="177"/>
                  </a:cubicBezTo>
                  <a:cubicBezTo>
                    <a:pt x="0" y="160"/>
                    <a:pt x="8" y="142"/>
                    <a:pt x="27" y="135"/>
                  </a:cubicBezTo>
                  <a:cubicBezTo>
                    <a:pt x="64" y="121"/>
                    <a:pt x="102" y="107"/>
                    <a:pt x="140" y="94"/>
                  </a:cubicBezTo>
                  <a:cubicBezTo>
                    <a:pt x="147" y="91"/>
                    <a:pt x="151" y="87"/>
                    <a:pt x="154" y="79"/>
                  </a:cubicBezTo>
                  <a:cubicBezTo>
                    <a:pt x="163" y="53"/>
                    <a:pt x="173" y="28"/>
                    <a:pt x="18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684ED9EC-5876-B3A1-3040-2B5DD7745A3B}"/>
                </a:ext>
              </a:extLst>
            </p:cNvPr>
            <p:cNvSpPr>
              <a:spLocks/>
            </p:cNvSpPr>
            <p:nvPr/>
          </p:nvSpPr>
          <p:spPr bwMode="auto">
            <a:xfrm>
              <a:off x="9818281" y="1835088"/>
              <a:ext cx="398316" cy="495845"/>
            </a:xfrm>
            <a:custGeom>
              <a:avLst/>
              <a:gdLst>
                <a:gd name="T0" fmla="*/ 76 w 177"/>
                <a:gd name="T1" fmla="*/ 104 h 221"/>
                <a:gd name="T2" fmla="*/ 98 w 177"/>
                <a:gd name="T3" fmla="*/ 167 h 221"/>
                <a:gd name="T4" fmla="*/ 81 w 177"/>
                <a:gd name="T5" fmla="*/ 213 h 221"/>
                <a:gd name="T6" fmla="*/ 38 w 177"/>
                <a:gd name="T7" fmla="*/ 191 h 221"/>
                <a:gd name="T8" fmla="*/ 6 w 177"/>
                <a:gd name="T9" fmla="*/ 99 h 221"/>
                <a:gd name="T10" fmla="*/ 23 w 177"/>
                <a:gd name="T11" fmla="*/ 58 h 221"/>
                <a:gd name="T12" fmla="*/ 124 w 177"/>
                <a:gd name="T13" fmla="*/ 9 h 221"/>
                <a:gd name="T14" fmla="*/ 168 w 177"/>
                <a:gd name="T15" fmla="*/ 22 h 221"/>
                <a:gd name="T16" fmla="*/ 153 w 177"/>
                <a:gd name="T17" fmla="*/ 66 h 221"/>
                <a:gd name="T18" fmla="*/ 84 w 177"/>
                <a:gd name="T19" fmla="*/ 100 h 221"/>
                <a:gd name="T20" fmla="*/ 76 w 177"/>
                <a:gd name="T21" fmla="*/ 10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221">
                  <a:moveTo>
                    <a:pt x="76" y="104"/>
                  </a:moveTo>
                  <a:cubicBezTo>
                    <a:pt x="84" y="126"/>
                    <a:pt x="90" y="147"/>
                    <a:pt x="98" y="167"/>
                  </a:cubicBezTo>
                  <a:cubicBezTo>
                    <a:pt x="105" y="187"/>
                    <a:pt x="99" y="207"/>
                    <a:pt x="81" y="213"/>
                  </a:cubicBezTo>
                  <a:cubicBezTo>
                    <a:pt x="63" y="221"/>
                    <a:pt x="45" y="212"/>
                    <a:pt x="38" y="191"/>
                  </a:cubicBezTo>
                  <a:cubicBezTo>
                    <a:pt x="27" y="161"/>
                    <a:pt x="17" y="130"/>
                    <a:pt x="6" y="99"/>
                  </a:cubicBezTo>
                  <a:cubicBezTo>
                    <a:pt x="0" y="82"/>
                    <a:pt x="7" y="67"/>
                    <a:pt x="23" y="58"/>
                  </a:cubicBezTo>
                  <a:cubicBezTo>
                    <a:pt x="57" y="42"/>
                    <a:pt x="90" y="25"/>
                    <a:pt x="124" y="9"/>
                  </a:cubicBezTo>
                  <a:cubicBezTo>
                    <a:pt x="141" y="0"/>
                    <a:pt x="160" y="6"/>
                    <a:pt x="168" y="22"/>
                  </a:cubicBezTo>
                  <a:cubicBezTo>
                    <a:pt x="177" y="39"/>
                    <a:pt x="170" y="57"/>
                    <a:pt x="153" y="66"/>
                  </a:cubicBezTo>
                  <a:cubicBezTo>
                    <a:pt x="130" y="78"/>
                    <a:pt x="107" y="89"/>
                    <a:pt x="84" y="100"/>
                  </a:cubicBezTo>
                  <a:cubicBezTo>
                    <a:pt x="82" y="101"/>
                    <a:pt x="79" y="103"/>
                    <a:pt x="76"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Shape 25">
              <a:extLst>
                <a:ext uri="{FF2B5EF4-FFF2-40B4-BE49-F238E27FC236}">
                  <a16:creationId xmlns:a16="http://schemas.microsoft.com/office/drawing/2014/main" id="{15580B31-DDB7-414C-B047-374BCA5306C1}"/>
                </a:ext>
              </a:extLst>
            </p:cNvPr>
            <p:cNvSpPr>
              <a:spLocks/>
            </p:cNvSpPr>
            <p:nvPr/>
          </p:nvSpPr>
          <p:spPr bwMode="auto">
            <a:xfrm>
              <a:off x="10375826" y="1945378"/>
              <a:ext cx="379486" cy="282159"/>
            </a:xfrm>
            <a:custGeom>
              <a:avLst/>
              <a:gdLst>
                <a:gd name="connsiteX0" fmla="*/ 24923 w 379486"/>
                <a:gd name="connsiteY0" fmla="*/ 0 h 282159"/>
                <a:gd name="connsiteX1" fmla="*/ 110276 w 379486"/>
                <a:gd name="connsiteY1" fmla="*/ 118913 h 282159"/>
                <a:gd name="connsiteX2" fmla="*/ 296706 w 379486"/>
                <a:gd name="connsiteY2" fmla="*/ 29168 h 282159"/>
                <a:gd name="connsiteX3" fmla="*/ 297156 w 379486"/>
                <a:gd name="connsiteY3" fmla="*/ 34297 h 282159"/>
                <a:gd name="connsiteX4" fmla="*/ 302313 w 379486"/>
                <a:gd name="connsiteY4" fmla="*/ 32920 h 282159"/>
                <a:gd name="connsiteX5" fmla="*/ 371899 w 379486"/>
                <a:gd name="connsiteY5" fmla="*/ 73238 h 282159"/>
                <a:gd name="connsiteX6" fmla="*/ 371898 w 379486"/>
                <a:gd name="connsiteY6" fmla="*/ 73238 h 282159"/>
                <a:gd name="connsiteX7" fmla="*/ 339038 w 379486"/>
                <a:gd name="connsiteY7" fmla="*/ 170735 h 282159"/>
                <a:gd name="connsiteX8" fmla="*/ 270858 w 379486"/>
                <a:gd name="connsiteY8" fmla="*/ 204540 h 282159"/>
                <a:gd name="connsiteX9" fmla="*/ 257925 w 379486"/>
                <a:gd name="connsiteY9" fmla="*/ 207995 h 282159"/>
                <a:gd name="connsiteX10" fmla="*/ 132738 w 379486"/>
                <a:gd name="connsiteY10" fmla="*/ 271481 h 282159"/>
                <a:gd name="connsiteX11" fmla="*/ 27169 w 379486"/>
                <a:gd name="connsiteY11" fmla="*/ 249045 h 282159"/>
                <a:gd name="connsiteX12" fmla="*/ 2461 w 379486"/>
                <a:gd name="connsiteY12" fmla="*/ 157055 h 282159"/>
                <a:gd name="connsiteX13" fmla="*/ 20431 w 379486"/>
                <a:gd name="connsiteY13" fmla="*/ 2244 h 282159"/>
                <a:gd name="connsiteX14" fmla="*/ 24923 w 379486"/>
                <a:gd name="connsiteY14" fmla="*/ 0 h 28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486" h="282159">
                  <a:moveTo>
                    <a:pt x="24923" y="0"/>
                  </a:moveTo>
                  <a:cubicBezTo>
                    <a:pt x="54123" y="40386"/>
                    <a:pt x="81076" y="78528"/>
                    <a:pt x="110276" y="118913"/>
                  </a:cubicBezTo>
                  <a:cubicBezTo>
                    <a:pt x="173168" y="89746"/>
                    <a:pt x="231568" y="60579"/>
                    <a:pt x="296706" y="29168"/>
                  </a:cubicBezTo>
                  <a:lnTo>
                    <a:pt x="297156" y="34297"/>
                  </a:lnTo>
                  <a:lnTo>
                    <a:pt x="302313" y="32920"/>
                  </a:lnTo>
                  <a:cubicBezTo>
                    <a:pt x="330613" y="31215"/>
                    <a:pt x="358513" y="46240"/>
                    <a:pt x="371899" y="73238"/>
                  </a:cubicBezTo>
                  <a:lnTo>
                    <a:pt x="371898" y="73238"/>
                  </a:lnTo>
                  <a:cubicBezTo>
                    <a:pt x="389747" y="109235"/>
                    <a:pt x="375035" y="152886"/>
                    <a:pt x="339038" y="170735"/>
                  </a:cubicBezTo>
                  <a:lnTo>
                    <a:pt x="270858" y="204540"/>
                  </a:lnTo>
                  <a:lnTo>
                    <a:pt x="257925" y="207995"/>
                  </a:lnTo>
                  <a:lnTo>
                    <a:pt x="132738" y="271481"/>
                  </a:lnTo>
                  <a:cubicBezTo>
                    <a:pt x="94553" y="291674"/>
                    <a:pt x="54123" y="282700"/>
                    <a:pt x="27169" y="249045"/>
                  </a:cubicBezTo>
                  <a:cubicBezTo>
                    <a:pt x="2461" y="222121"/>
                    <a:pt x="-4277" y="192954"/>
                    <a:pt x="2461" y="157055"/>
                  </a:cubicBezTo>
                  <a:cubicBezTo>
                    <a:pt x="11446" y="105451"/>
                    <a:pt x="13692" y="53848"/>
                    <a:pt x="20431" y="2244"/>
                  </a:cubicBezTo>
                  <a:cubicBezTo>
                    <a:pt x="20431" y="0"/>
                    <a:pt x="22677" y="0"/>
                    <a:pt x="24923"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372892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F60B-981D-DA4B-E9D0-7BED6FB71D60}"/>
              </a:ext>
            </a:extLst>
          </p:cNvPr>
          <p:cNvSpPr>
            <a:spLocks noGrp="1"/>
          </p:cNvSpPr>
          <p:nvPr>
            <p:ph type="ctrTitle"/>
          </p:nvPr>
        </p:nvSpPr>
        <p:spPr/>
        <p:txBody>
          <a:bodyPr/>
          <a:lstStyle/>
          <a:p>
            <a:r>
              <a:rPr lang="en-CA">
                <a:latin typeface="Arial"/>
                <a:cs typeface="Arial"/>
              </a:rPr>
              <a:t>Pediatric and </a:t>
            </a:r>
            <a:br>
              <a:rPr lang="en-CA">
                <a:latin typeface="Arial"/>
                <a:cs typeface="Arial"/>
              </a:rPr>
            </a:br>
            <a:r>
              <a:rPr lang="en-CA">
                <a:latin typeface="Arial"/>
                <a:cs typeface="Arial"/>
              </a:rPr>
              <a:t>Adolescent Obesity</a:t>
            </a:r>
          </a:p>
        </p:txBody>
      </p:sp>
      <p:sp>
        <p:nvSpPr>
          <p:cNvPr id="3" name="Subtitle 2">
            <a:extLst>
              <a:ext uri="{FF2B5EF4-FFF2-40B4-BE49-F238E27FC236}">
                <a16:creationId xmlns:a16="http://schemas.microsoft.com/office/drawing/2014/main" id="{497D036E-056D-ED08-D808-DB316683CE9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0198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A80B-2AFD-434F-E0BF-D7B4EC2C7CA1}"/>
              </a:ext>
            </a:extLst>
          </p:cNvPr>
          <p:cNvSpPr>
            <a:spLocks noGrp="1"/>
          </p:cNvSpPr>
          <p:nvPr>
            <p:ph type="title"/>
          </p:nvPr>
        </p:nvSpPr>
        <p:spPr>
          <a:xfrm>
            <a:off x="838200" y="453261"/>
            <a:ext cx="11203236" cy="1325563"/>
          </a:xfrm>
        </p:spPr>
        <p:txBody>
          <a:bodyPr>
            <a:noAutofit/>
          </a:bodyPr>
          <a:lstStyle/>
          <a:p>
            <a:r>
              <a:rPr lang="en-US" sz="3700"/>
              <a:t>Lifestyle intervention improves outcomes in children and adolescents with obesity or overweight</a:t>
            </a:r>
            <a:endParaRPr lang="en-CA" sz="3700"/>
          </a:p>
        </p:txBody>
      </p:sp>
      <p:sp>
        <p:nvSpPr>
          <p:cNvPr id="3" name="Text Placeholder 2">
            <a:extLst>
              <a:ext uri="{FF2B5EF4-FFF2-40B4-BE49-F238E27FC236}">
                <a16:creationId xmlns:a16="http://schemas.microsoft.com/office/drawing/2014/main" id="{E7CA0F3F-1E3D-82AF-A8EC-D74E2EBD6836}"/>
              </a:ext>
            </a:extLst>
          </p:cNvPr>
          <p:cNvSpPr>
            <a:spLocks noGrp="1"/>
          </p:cNvSpPr>
          <p:nvPr>
            <p:ph type="body" sz="quarter" idx="13"/>
          </p:nvPr>
        </p:nvSpPr>
        <p:spPr/>
        <p:txBody>
          <a:bodyPr/>
          <a:lstStyle/>
          <a:p>
            <a:pPr>
              <a:spcBef>
                <a:spcPts val="0"/>
              </a:spcBef>
              <a:spcAft>
                <a:spcPts val="0"/>
              </a:spcAft>
            </a:pPr>
            <a:r>
              <a:rPr lang="en-US" sz="1000" i="0"/>
              <a:t>BMI, body mass index; CI, confidence interval; LDL, low-density lipoprotein. </a:t>
            </a:r>
            <a:br>
              <a:rPr lang="en-US" sz="1000" i="0"/>
            </a:br>
            <a:r>
              <a:rPr lang="en-US" sz="1000" i="0"/>
              <a:t>Systematic review and meta-analysis of 38 studies conducted between 1975 and 2010.</a:t>
            </a:r>
          </a:p>
          <a:p>
            <a:pPr>
              <a:spcBef>
                <a:spcPts val="0"/>
              </a:spcBef>
              <a:spcAft>
                <a:spcPts val="0"/>
              </a:spcAft>
            </a:pPr>
            <a:r>
              <a:rPr lang="en-US" sz="1000" i="0"/>
              <a:t>Ho M et al. Pediatrics 2012;130:e1647–71.</a:t>
            </a:r>
          </a:p>
        </p:txBody>
      </p:sp>
      <p:sp>
        <p:nvSpPr>
          <p:cNvPr id="4" name="Rectangle 3">
            <a:extLst>
              <a:ext uri="{FF2B5EF4-FFF2-40B4-BE49-F238E27FC236}">
                <a16:creationId xmlns:a16="http://schemas.microsoft.com/office/drawing/2014/main" id="{1BF0D768-A87F-B35F-62B8-D01030BF0893}"/>
              </a:ext>
            </a:extLst>
          </p:cNvPr>
          <p:cNvSpPr/>
          <p:nvPr/>
        </p:nvSpPr>
        <p:spPr>
          <a:xfrm>
            <a:off x="647699" y="3179551"/>
            <a:ext cx="10993105" cy="256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5" name="TextBox 4">
            <a:extLst>
              <a:ext uri="{FF2B5EF4-FFF2-40B4-BE49-F238E27FC236}">
                <a16:creationId xmlns:a16="http://schemas.microsoft.com/office/drawing/2014/main" id="{8686335E-46FB-B9CE-4B9F-53FC3CF8B676}"/>
              </a:ext>
            </a:extLst>
          </p:cNvPr>
          <p:cNvSpPr txBox="1"/>
          <p:nvPr/>
        </p:nvSpPr>
        <p:spPr>
          <a:xfrm>
            <a:off x="647699" y="3179550"/>
            <a:ext cx="10972802" cy="379656"/>
          </a:xfrm>
          <a:prstGeom prst="rect">
            <a:avLst/>
          </a:prstGeom>
          <a:solidFill>
            <a:schemeClr val="bg1">
              <a:lumMod val="50000"/>
            </a:schemeClr>
          </a:solidFill>
          <a:ln>
            <a:noFill/>
          </a:ln>
          <a:effectLst/>
        </p:spPr>
        <p:txBody>
          <a:bodyPr wrap="square" rtlCol="0">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867" b="1" i="0" u="none" strike="noStrike" kern="1200" cap="none" spc="0" normalizeH="0" baseline="0" noProof="0">
                <a:ln>
                  <a:noFill/>
                </a:ln>
                <a:solidFill>
                  <a:srgbClr val="FFFFFF"/>
                </a:solidFill>
                <a:effectLst/>
                <a:uLnTx/>
                <a:uFillTx/>
                <a:ea typeface="+mn-ea"/>
                <a:cs typeface="+mn-cs"/>
              </a:rPr>
              <a:t>Changes with diet and exercise</a:t>
            </a:r>
            <a:endParaRPr kumimoji="0" lang="en-US" sz="1867" b="1" i="0" u="none" strike="noStrike" kern="1200" cap="none" spc="0" normalizeH="0" baseline="30000" noProof="0">
              <a:ln>
                <a:noFill/>
              </a:ln>
              <a:solidFill>
                <a:srgbClr val="FFFFFF"/>
              </a:solidFill>
              <a:effectLst/>
              <a:uLnTx/>
              <a:uFillTx/>
              <a:ea typeface="+mn-ea"/>
              <a:cs typeface="+mn-cs"/>
            </a:endParaRPr>
          </a:p>
        </p:txBody>
      </p:sp>
      <p:grpSp>
        <p:nvGrpSpPr>
          <p:cNvPr id="6" name="Group 5">
            <a:extLst>
              <a:ext uri="{FF2B5EF4-FFF2-40B4-BE49-F238E27FC236}">
                <a16:creationId xmlns:a16="http://schemas.microsoft.com/office/drawing/2014/main" id="{5A91DE9C-FAA6-DDE7-9850-BA179B5E06D0}"/>
              </a:ext>
            </a:extLst>
          </p:cNvPr>
          <p:cNvGrpSpPr/>
          <p:nvPr/>
        </p:nvGrpSpPr>
        <p:grpSpPr>
          <a:xfrm>
            <a:off x="932688" y="3848896"/>
            <a:ext cx="10771632" cy="1985551"/>
            <a:chOff x="304800" y="2682787"/>
            <a:chExt cx="10001278" cy="1489163"/>
          </a:xfrm>
        </p:grpSpPr>
        <p:sp>
          <p:nvSpPr>
            <p:cNvPr id="7" name="Down Arrow 5">
              <a:extLst>
                <a:ext uri="{FF2B5EF4-FFF2-40B4-BE49-F238E27FC236}">
                  <a16:creationId xmlns:a16="http://schemas.microsoft.com/office/drawing/2014/main" id="{3AF4C0BC-B603-B25A-EC4E-49B78A981CBF}"/>
                </a:ext>
              </a:extLst>
            </p:cNvPr>
            <p:cNvSpPr/>
            <p:nvPr/>
          </p:nvSpPr>
          <p:spPr>
            <a:xfrm>
              <a:off x="304800" y="2682787"/>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8" name="Down Arrow 10">
              <a:extLst>
                <a:ext uri="{FF2B5EF4-FFF2-40B4-BE49-F238E27FC236}">
                  <a16:creationId xmlns:a16="http://schemas.microsoft.com/office/drawing/2014/main" id="{AB9760F2-8CE4-D7A5-7DF6-19372293B3C6}"/>
                </a:ext>
              </a:extLst>
            </p:cNvPr>
            <p:cNvSpPr/>
            <p:nvPr/>
          </p:nvSpPr>
          <p:spPr>
            <a:xfrm>
              <a:off x="2628474" y="2687158"/>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9" name="Down Arrow 12">
              <a:extLst>
                <a:ext uri="{FF2B5EF4-FFF2-40B4-BE49-F238E27FC236}">
                  <a16:creationId xmlns:a16="http://schemas.microsoft.com/office/drawing/2014/main" id="{DD2C43EA-250D-9DF4-387F-D678554CD849}"/>
                </a:ext>
              </a:extLst>
            </p:cNvPr>
            <p:cNvSpPr/>
            <p:nvPr/>
          </p:nvSpPr>
          <p:spPr>
            <a:xfrm>
              <a:off x="4832724" y="2687158"/>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10" name="Rectangle 9">
              <a:extLst>
                <a:ext uri="{FF2B5EF4-FFF2-40B4-BE49-F238E27FC236}">
                  <a16:creationId xmlns:a16="http://schemas.microsoft.com/office/drawing/2014/main" id="{1E483D3C-8111-FA62-D697-E4986D3DB793}"/>
                </a:ext>
              </a:extLst>
            </p:cNvPr>
            <p:cNvSpPr/>
            <p:nvPr/>
          </p:nvSpPr>
          <p:spPr>
            <a:xfrm>
              <a:off x="886175" y="2687158"/>
              <a:ext cx="1833758" cy="1005840"/>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BMI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−1.25 kg/m</a:t>
              </a:r>
              <a:r>
                <a:rPr kumimoji="0" lang="en-US" sz="1400" b="0" i="0" u="none" strike="noStrike" kern="1200" cap="none" spc="0" normalizeH="0" baseline="30000" noProof="0">
                  <a:ln>
                    <a:noFill/>
                  </a:ln>
                  <a:effectLst/>
                  <a:uLnTx/>
                  <a:uFillTx/>
                  <a:ea typeface="+mn-ea"/>
                  <a:cs typeface="+mn-cs"/>
                </a:rPr>
                <a:t>2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(95% CI −2.18; −0.32)</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no treatment </a:t>
              </a:r>
            </a:p>
          </p:txBody>
        </p:sp>
        <p:sp>
          <p:nvSpPr>
            <p:cNvPr id="11" name="Rectangle 10">
              <a:extLst>
                <a:ext uri="{FF2B5EF4-FFF2-40B4-BE49-F238E27FC236}">
                  <a16:creationId xmlns:a16="http://schemas.microsoft.com/office/drawing/2014/main" id="{797CD5B7-19C1-19E7-454F-8A29A62AE230}"/>
                </a:ext>
              </a:extLst>
            </p:cNvPr>
            <p:cNvSpPr/>
            <p:nvPr/>
          </p:nvSpPr>
          <p:spPr>
            <a:xfrm>
              <a:off x="3271531" y="2687158"/>
              <a:ext cx="1789564" cy="1005840"/>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LDL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−5.4 mg/dL</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(95% CI −8.1; −0.27)</a:t>
              </a:r>
              <a:r>
                <a:rPr kumimoji="0" lang="en-US" sz="1400" b="0" i="0" u="none" strike="noStrike" kern="1200" cap="none" spc="0" normalizeH="0" baseline="30000" noProof="0">
                  <a:ln>
                    <a:noFill/>
                  </a:ln>
                  <a:effectLst/>
                  <a:uLnTx/>
                  <a:uFillTx/>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baseline</a:t>
              </a:r>
              <a:endParaRPr kumimoji="0" lang="en-US" sz="1600" b="0" i="0" u="none" strike="noStrike" kern="1200" cap="none" spc="0" normalizeH="0" baseline="0" noProof="0">
                <a:ln>
                  <a:noFill/>
                </a:ln>
                <a:effectLst/>
                <a:uLnTx/>
                <a:uFillTx/>
                <a:ea typeface="+mn-ea"/>
                <a:cs typeface="+mn-cs"/>
              </a:endParaRPr>
            </a:p>
          </p:txBody>
        </p:sp>
        <p:sp>
          <p:nvSpPr>
            <p:cNvPr id="12" name="Rectangle 11">
              <a:extLst>
                <a:ext uri="{FF2B5EF4-FFF2-40B4-BE49-F238E27FC236}">
                  <a16:creationId xmlns:a16="http://schemas.microsoft.com/office/drawing/2014/main" id="{58BDD7B7-5328-0BC1-90DE-2B026434FC6D}"/>
                </a:ext>
              </a:extLst>
            </p:cNvPr>
            <p:cNvSpPr/>
            <p:nvPr/>
          </p:nvSpPr>
          <p:spPr>
            <a:xfrm>
              <a:off x="5414908" y="2687158"/>
              <a:ext cx="1860125" cy="1005840"/>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Triglycerides</a:t>
              </a:r>
              <a:br>
                <a:rPr kumimoji="0" lang="en-US" sz="1800" b="1"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−2.7 mg/dL</a:t>
              </a:r>
              <a:br>
                <a:rPr kumimoji="0" lang="en-US" sz="1400" b="0"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(95% CI −4.3; −1.3)</a:t>
              </a:r>
              <a:r>
                <a:rPr kumimoji="0" lang="en-US" sz="1400" b="0" i="0" u="none" strike="noStrike" kern="1200" cap="none" spc="0" normalizeH="0" baseline="30000" noProof="0">
                  <a:ln>
                    <a:noFill/>
                  </a:ln>
                  <a:effectLst/>
                  <a:uLnTx/>
                  <a:uFillTx/>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baseline</a:t>
              </a:r>
            </a:p>
          </p:txBody>
        </p:sp>
        <p:sp>
          <p:nvSpPr>
            <p:cNvPr id="13" name="Down Arrow 16">
              <a:extLst>
                <a:ext uri="{FF2B5EF4-FFF2-40B4-BE49-F238E27FC236}">
                  <a16:creationId xmlns:a16="http://schemas.microsoft.com/office/drawing/2014/main" id="{B3A13F38-77CA-CEA8-9B04-B0BCAB47A109}"/>
                </a:ext>
              </a:extLst>
            </p:cNvPr>
            <p:cNvSpPr/>
            <p:nvPr/>
          </p:nvSpPr>
          <p:spPr>
            <a:xfrm>
              <a:off x="7036974" y="2687158"/>
              <a:ext cx="692821" cy="1056283"/>
            </a:xfrm>
            <a:prstGeom prst="downArrow">
              <a:avLst/>
            </a:prstGeom>
            <a:solidFill>
              <a:schemeClr val="tx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a:ea typeface="+mn-ea"/>
                <a:cs typeface="+mn-cs"/>
              </a:endParaRPr>
            </a:p>
          </p:txBody>
        </p:sp>
        <p:sp>
          <p:nvSpPr>
            <p:cNvPr id="14" name="Rectangle 13">
              <a:extLst>
                <a:ext uri="{FF2B5EF4-FFF2-40B4-BE49-F238E27FC236}">
                  <a16:creationId xmlns:a16="http://schemas.microsoft.com/office/drawing/2014/main" id="{B2448B1F-D56C-C3DF-473D-9426AD8EA4A4}"/>
                </a:ext>
              </a:extLst>
            </p:cNvPr>
            <p:cNvSpPr/>
            <p:nvPr/>
          </p:nvSpPr>
          <p:spPr>
            <a:xfrm>
              <a:off x="7570296" y="2687158"/>
              <a:ext cx="2735782" cy="1484792"/>
            </a:xfrm>
            <a:prstGeom prst="rect">
              <a:avLst/>
            </a:prstGeom>
          </p:spPr>
          <p:txBody>
            <a:bodyPr wrap="squar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ea typeface="+mn-ea"/>
                  <a:cs typeface="+mn-cs"/>
                </a:rPr>
                <a:t>Fasting plasma </a:t>
              </a:r>
              <a:r>
                <a:rPr lang="en-US" b="1"/>
                <a:t>g</a:t>
              </a:r>
              <a:r>
                <a:rPr kumimoji="0" lang="en-US" sz="1800" b="1" i="0" u="none" strike="noStrike" kern="1200" cap="none" spc="0" normalizeH="0" baseline="0" noProof="0" err="1">
                  <a:ln>
                    <a:noFill/>
                  </a:ln>
                  <a:effectLst/>
                  <a:uLnTx/>
                  <a:uFillTx/>
                  <a:ea typeface="+mn-ea"/>
                  <a:cs typeface="+mn-cs"/>
                </a:rPr>
                <a:t>lucose</a:t>
              </a:r>
              <a:br>
                <a:rPr kumimoji="0" lang="en-US" sz="1800" b="1" i="0" u="none" strike="noStrike" kern="1200" cap="none" spc="0" normalizeH="0" baseline="0" noProof="0">
                  <a:ln>
                    <a:noFill/>
                  </a:ln>
                  <a:effectLst/>
                  <a:uLnTx/>
                  <a:uFillTx/>
                  <a:ea typeface="+mn-ea"/>
                  <a:cs typeface="+mn-cs"/>
                </a:rPr>
              </a:br>
              <a:r>
                <a:rPr kumimoji="0" lang="en-US" sz="1400" b="0" i="0" u="none" strike="noStrike" kern="1200" cap="none" spc="0" normalizeH="0" baseline="0" noProof="0">
                  <a:ln>
                    <a:noFill/>
                  </a:ln>
                  <a:effectLst/>
                  <a:uLnTx/>
                  <a:uFillTx/>
                  <a:ea typeface="+mn-ea"/>
                  <a:cs typeface="+mn-cs"/>
                </a:rPr>
                <a:t>-1.0 x 10</a:t>
              </a:r>
              <a:r>
                <a:rPr kumimoji="0" lang="en-US" sz="1400" b="0" i="0" u="none" strike="noStrike" kern="1200" cap="none" spc="0" normalizeH="0" baseline="30000" noProof="0">
                  <a:ln>
                    <a:noFill/>
                  </a:ln>
                  <a:effectLst/>
                  <a:uLnTx/>
                  <a:uFillTx/>
                  <a:ea typeface="+mn-ea"/>
                  <a:cs typeface="+mn-cs"/>
                </a:rPr>
                <a:t>-6</a:t>
              </a:r>
              <a:r>
                <a:rPr kumimoji="0" lang="en-US" sz="1400" b="0" i="0" u="none" strike="noStrike" kern="1200" cap="none" spc="0" normalizeH="0" baseline="0" noProof="0">
                  <a:ln>
                    <a:noFill/>
                  </a:ln>
                  <a:effectLst/>
                  <a:uLnTx/>
                  <a:uFillTx/>
                  <a:ea typeface="+mn-ea"/>
                  <a:cs typeface="+mn-cs"/>
                </a:rPr>
                <a:t> mg/dL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(95% CI 5.0; 4.38)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mn-cs"/>
                </a:rPr>
                <a:t>vs baseline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effectLst/>
                <a:uLnTx/>
                <a:uFillTx/>
                <a:ea typeface="+mn-ea"/>
                <a:cs typeface="+mn-cs"/>
              </a:endParaRPr>
            </a:p>
          </p:txBody>
        </p:sp>
      </p:grpSp>
      <p:sp>
        <p:nvSpPr>
          <p:cNvPr id="15" name="Rectangle 14">
            <a:extLst>
              <a:ext uri="{FF2B5EF4-FFF2-40B4-BE49-F238E27FC236}">
                <a16:creationId xmlns:a16="http://schemas.microsoft.com/office/drawing/2014/main" id="{08FC7DCC-CDD3-B1B9-E441-AAEA266872B9}"/>
              </a:ext>
            </a:extLst>
          </p:cNvPr>
          <p:cNvSpPr/>
          <p:nvPr/>
        </p:nvSpPr>
        <p:spPr>
          <a:xfrm>
            <a:off x="647699" y="1946328"/>
            <a:ext cx="10972802" cy="126396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16" name="Content Placeholder 1">
            <a:extLst>
              <a:ext uri="{FF2B5EF4-FFF2-40B4-BE49-F238E27FC236}">
                <a16:creationId xmlns:a16="http://schemas.microsoft.com/office/drawing/2014/main" id="{C516C364-8408-36AD-43CE-8DCD427F5E86}"/>
              </a:ext>
            </a:extLst>
          </p:cNvPr>
          <p:cNvSpPr txBox="1">
            <a:spLocks/>
          </p:cNvSpPr>
          <p:nvPr/>
        </p:nvSpPr>
        <p:spPr bwMode="auto">
          <a:xfrm>
            <a:off x="1974554" y="2070616"/>
            <a:ext cx="8242892" cy="992394"/>
          </a:xfrm>
          <a:prstGeom prst="rect">
            <a:avLst/>
          </a:prstGeom>
          <a:solidFill>
            <a:schemeClr val="accent1">
              <a:alpha val="0"/>
            </a:schemeClr>
          </a:solidFill>
          <a:ln/>
        </p:spPr>
        <p:txBody>
          <a:bodyPr vert="horz" wrap="square" lIns="0" tIns="0" rIns="0" bIns="0" rtlCol="0" anchor="t"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39" rtl="0" eaLnBrk="1" fontAlgn="auto" latinLnBrk="0" hangingPunct="1">
              <a:lnSpc>
                <a:spcPct val="100000"/>
              </a:lnSpc>
              <a:spcBef>
                <a:spcPct val="0"/>
              </a:spcBef>
              <a:spcAft>
                <a:spcPts val="0"/>
              </a:spcAft>
              <a:buClr>
                <a:srgbClr val="009FDA"/>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n-lt"/>
                <a:ea typeface="+mn-ea"/>
                <a:cs typeface="+mn-cs"/>
              </a:rPr>
              <a:t>Effect of lifestyle intervention alone </a:t>
            </a:r>
            <a:r>
              <a:rPr kumimoji="0" lang="en-US" sz="2000" b="0" i="0" u="none" strike="noStrike" kern="1200" cap="none" spc="0" normalizeH="0" baseline="0" noProof="0">
                <a:ln>
                  <a:noFill/>
                </a:ln>
                <a:solidFill>
                  <a:srgbClr val="FFFFFF"/>
                </a:solidFill>
                <a:effectLst/>
                <a:uLnTx/>
                <a:uFillTx/>
                <a:latin typeface="+mn-lt"/>
                <a:ea typeface="+mn-ea"/>
                <a:cs typeface="+mn-cs"/>
              </a:rPr>
              <a:t>(diet and exercise) </a:t>
            </a:r>
          </a:p>
          <a:p>
            <a:pPr marL="0" marR="0" lvl="0" indent="0" algn="ctr" defTabSz="1219139" rtl="0" eaLnBrk="1" fontAlgn="auto" latinLnBrk="0" hangingPunct="1">
              <a:lnSpc>
                <a:spcPct val="100000"/>
              </a:lnSpc>
              <a:spcBef>
                <a:spcPct val="0"/>
              </a:spcBef>
              <a:spcAft>
                <a:spcPts val="0"/>
              </a:spcAft>
              <a:buClr>
                <a:srgbClr val="009FDA"/>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n-lt"/>
                <a:ea typeface="+mn-ea"/>
                <a:cs typeface="+mn-cs"/>
              </a:rPr>
              <a:t>vs control </a:t>
            </a:r>
            <a:r>
              <a:rPr kumimoji="0" lang="en-US" sz="2000" b="0" i="0" u="none" strike="noStrike" kern="1200" cap="none" spc="0" normalizeH="0" baseline="0" noProof="0">
                <a:ln>
                  <a:noFill/>
                </a:ln>
                <a:solidFill>
                  <a:srgbClr val="FFFFFF"/>
                </a:solidFill>
                <a:effectLst/>
                <a:uLnTx/>
                <a:uFillTx/>
                <a:latin typeface="+mn-lt"/>
                <a:ea typeface="+mn-ea"/>
                <a:cs typeface="+mn-cs"/>
              </a:rPr>
              <a:t>(no treatment, usual care or written educational materials) </a:t>
            </a:r>
            <a:r>
              <a:rPr kumimoji="0" lang="en-US" sz="2000" b="1" i="0" u="none" strike="noStrike" kern="1200" cap="none" spc="0" normalizeH="0" baseline="0" noProof="0">
                <a:ln>
                  <a:noFill/>
                </a:ln>
                <a:solidFill>
                  <a:srgbClr val="FFFFFF"/>
                </a:solidFill>
                <a:effectLst/>
                <a:uLnTx/>
                <a:uFillTx/>
                <a:latin typeface="+mn-lt"/>
                <a:ea typeface="+mn-ea"/>
                <a:cs typeface="+mn-cs"/>
              </a:rPr>
              <a:t>in children ≤18 years of age</a:t>
            </a:r>
          </a:p>
        </p:txBody>
      </p:sp>
    </p:spTree>
    <p:extLst>
      <p:ext uri="{BB962C8B-B14F-4D97-AF65-F5344CB8AC3E}">
        <p14:creationId xmlns:p14="http://schemas.microsoft.com/office/powerpoint/2010/main" val="380391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365A-A61A-9ADF-17E5-4AFE4DD0D2E1}"/>
              </a:ext>
            </a:extLst>
          </p:cNvPr>
          <p:cNvSpPr>
            <a:spLocks noGrp="1"/>
          </p:cNvSpPr>
          <p:nvPr>
            <p:ph type="title"/>
          </p:nvPr>
        </p:nvSpPr>
        <p:spPr>
          <a:xfrm>
            <a:off x="838200" y="431227"/>
            <a:ext cx="10993916" cy="1325563"/>
          </a:xfrm>
        </p:spPr>
        <p:txBody>
          <a:bodyPr>
            <a:noAutofit/>
          </a:bodyPr>
          <a:lstStyle/>
          <a:p>
            <a:r>
              <a:rPr lang="en-US" sz="3800"/>
              <a:t>Recommendations for family-centered interventions in children with obesity or overweight</a:t>
            </a:r>
            <a:endParaRPr lang="en-CA" sz="3800"/>
          </a:p>
        </p:txBody>
      </p:sp>
      <p:sp>
        <p:nvSpPr>
          <p:cNvPr id="3" name="Text Placeholder 2">
            <a:extLst>
              <a:ext uri="{FF2B5EF4-FFF2-40B4-BE49-F238E27FC236}">
                <a16:creationId xmlns:a16="http://schemas.microsoft.com/office/drawing/2014/main" id="{695A23F1-00B1-13CD-DBAB-7D50B9EB28BD}"/>
              </a:ext>
            </a:extLst>
          </p:cNvPr>
          <p:cNvSpPr>
            <a:spLocks noGrp="1"/>
          </p:cNvSpPr>
          <p:nvPr>
            <p:ph type="body" sz="quarter" idx="13"/>
          </p:nvPr>
        </p:nvSpPr>
        <p:spPr/>
        <p:txBody>
          <a:bodyPr/>
          <a:lstStyle/>
          <a:p>
            <a:r>
              <a:rPr lang="en-CA" sz="1000" i="0"/>
              <a:t>AAP, American Academy of Pediatrics; ENDO, Endocrine Society.</a:t>
            </a:r>
            <a:br>
              <a:rPr lang="it-IT" sz="1000" i="0"/>
            </a:br>
            <a:r>
              <a:rPr lang="it-IT" sz="1000" i="0"/>
              <a:t>1. Daniels SR et al. Pediatrics 2015;136:e275</a:t>
            </a:r>
            <a:r>
              <a:rPr lang="it-IT" sz="1000" i="0">
                <a:latin typeface="Calibri" panose="020F0502020204030204" pitchFamily="34" charset="0"/>
                <a:cs typeface="Calibri" panose="020F0502020204030204" pitchFamily="34" charset="0"/>
              </a:rPr>
              <a:t>–</a:t>
            </a:r>
            <a:r>
              <a:rPr lang="it-IT" sz="1000" i="0"/>
              <a:t>92; 2. Styne DM et al. J Clin Endocrinol Metab 2017;102:709–57.</a:t>
            </a:r>
          </a:p>
        </p:txBody>
      </p:sp>
      <p:grpSp>
        <p:nvGrpSpPr>
          <p:cNvPr id="4" name="Group 3">
            <a:extLst>
              <a:ext uri="{FF2B5EF4-FFF2-40B4-BE49-F238E27FC236}">
                <a16:creationId xmlns:a16="http://schemas.microsoft.com/office/drawing/2014/main" id="{56006533-29D1-E7A6-5E94-B73060FBEB11}"/>
              </a:ext>
            </a:extLst>
          </p:cNvPr>
          <p:cNvGrpSpPr/>
          <p:nvPr/>
        </p:nvGrpSpPr>
        <p:grpSpPr>
          <a:xfrm>
            <a:off x="628338" y="2026780"/>
            <a:ext cx="5135154" cy="3991415"/>
            <a:chOff x="628337" y="2605957"/>
            <a:chExt cx="10915963" cy="3147143"/>
          </a:xfrm>
        </p:grpSpPr>
        <p:sp>
          <p:nvSpPr>
            <p:cNvPr id="5" name="Rectangle 4">
              <a:extLst>
                <a:ext uri="{FF2B5EF4-FFF2-40B4-BE49-F238E27FC236}">
                  <a16:creationId xmlns:a16="http://schemas.microsoft.com/office/drawing/2014/main" id="{DE7E1529-C27B-5C3D-4333-DB49B36E8243}"/>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B7289547-F8B0-3394-A936-C6DCD266F384}"/>
                </a:ext>
              </a:extLst>
            </p:cNvPr>
            <p:cNvSpPr/>
            <p:nvPr/>
          </p:nvSpPr>
          <p:spPr>
            <a:xfrm>
              <a:off x="647698" y="2605957"/>
              <a:ext cx="10896602" cy="1105620"/>
            </a:xfrm>
            <a:prstGeom prst="rect">
              <a:avLst/>
            </a:prstGeom>
            <a:solidFill>
              <a:schemeClr val="bg2">
                <a:lumMod val="25000"/>
              </a:schemeClr>
            </a:solidFill>
          </p:spPr>
          <p:txBody>
            <a:bodyPr wrap="square" lIns="182880" tIns="182880" rIns="182880" anchor="t" anchorCtr="0">
              <a:no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Parental role modeling of healthy dietary and physical activity behaviors (AAP)</a:t>
              </a:r>
              <a:r>
                <a:rPr kumimoji="0" lang="en-US" sz="2200" b="1" i="0" u="none" strike="noStrike" kern="1200" cap="none" spc="0" normalizeH="0" baseline="30000" noProof="0">
                  <a:ln>
                    <a:noFill/>
                  </a:ln>
                  <a:solidFill>
                    <a:srgbClr val="FFFFFF"/>
                  </a:solidFill>
                  <a:effectLst/>
                  <a:uLnTx/>
                  <a:uFillTx/>
                  <a:ea typeface="+mn-ea"/>
                  <a:cs typeface="+mn-cs"/>
                </a:rPr>
                <a:t>1</a:t>
              </a:r>
            </a:p>
          </p:txBody>
        </p:sp>
      </p:grpSp>
      <p:sp>
        <p:nvSpPr>
          <p:cNvPr id="7" name="TextBox 6">
            <a:extLst>
              <a:ext uri="{FF2B5EF4-FFF2-40B4-BE49-F238E27FC236}">
                <a16:creationId xmlns:a16="http://schemas.microsoft.com/office/drawing/2014/main" id="{82D3BB8E-02CE-8B30-0B0B-146B9E662012}"/>
              </a:ext>
            </a:extLst>
          </p:cNvPr>
          <p:cNvSpPr txBox="1"/>
          <p:nvPr/>
        </p:nvSpPr>
        <p:spPr>
          <a:xfrm>
            <a:off x="838563" y="3716653"/>
            <a:ext cx="4731920" cy="153888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effectLst/>
                <a:uLnTx/>
                <a:uFillTx/>
                <a:ea typeface="+mn-ea"/>
                <a:cs typeface="+mn-cs"/>
              </a:rPr>
              <a:t>Enlist the entire family, prescribing and supporting intensive, age-appropriate, culturally sensitive, family-centered lifestyle modifications (dietary, physical activity, behavioral) (ENDO)</a:t>
            </a:r>
            <a:r>
              <a:rPr kumimoji="0" lang="en-US" sz="2000" b="0" i="0" u="none" strike="noStrike" kern="1200" cap="none" spc="0" normalizeH="0" baseline="30000" noProof="0">
                <a:ln>
                  <a:noFill/>
                </a:ln>
                <a:effectLst/>
                <a:uLnTx/>
                <a:uFillTx/>
                <a:ea typeface="+mn-ea"/>
                <a:cs typeface="+mn-cs"/>
              </a:rPr>
              <a:t>2</a:t>
            </a:r>
          </a:p>
        </p:txBody>
      </p:sp>
      <p:grpSp>
        <p:nvGrpSpPr>
          <p:cNvPr id="8" name="Group 7">
            <a:extLst>
              <a:ext uri="{FF2B5EF4-FFF2-40B4-BE49-F238E27FC236}">
                <a16:creationId xmlns:a16="http://schemas.microsoft.com/office/drawing/2014/main" id="{085E2D15-F025-B957-5779-74707F0620BF}"/>
              </a:ext>
            </a:extLst>
          </p:cNvPr>
          <p:cNvGrpSpPr/>
          <p:nvPr/>
        </p:nvGrpSpPr>
        <p:grpSpPr>
          <a:xfrm>
            <a:off x="6428510" y="2026780"/>
            <a:ext cx="5135154" cy="3991415"/>
            <a:chOff x="628337" y="2605957"/>
            <a:chExt cx="10915963" cy="3147143"/>
          </a:xfrm>
        </p:grpSpPr>
        <p:sp>
          <p:nvSpPr>
            <p:cNvPr id="9" name="Rectangle 8">
              <a:extLst>
                <a:ext uri="{FF2B5EF4-FFF2-40B4-BE49-F238E27FC236}">
                  <a16:creationId xmlns:a16="http://schemas.microsoft.com/office/drawing/2014/main" id="{CCD908F6-FD4F-FA0A-9DC3-6820D487D384}"/>
                </a:ext>
              </a:extLst>
            </p:cNvPr>
            <p:cNvSpPr/>
            <p:nvPr/>
          </p:nvSpPr>
          <p:spPr>
            <a:xfrm>
              <a:off x="628337" y="2850307"/>
              <a:ext cx="10912233" cy="2902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95849D34-BCD1-6725-4E7C-0E8F3E931E70}"/>
                </a:ext>
              </a:extLst>
            </p:cNvPr>
            <p:cNvSpPr/>
            <p:nvPr/>
          </p:nvSpPr>
          <p:spPr>
            <a:xfrm>
              <a:off x="647698" y="2605957"/>
              <a:ext cx="10896602" cy="1105620"/>
            </a:xfrm>
            <a:prstGeom prst="rect">
              <a:avLst/>
            </a:prstGeom>
            <a:solidFill>
              <a:schemeClr val="bg2">
                <a:lumMod val="25000"/>
              </a:schemeClr>
            </a:solidFill>
          </p:spPr>
          <p:txBody>
            <a:bodyPr wrap="square" lIns="182880" tIns="182880" rIns="182880" anchor="t" anchorCtr="0">
              <a:no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sz="1200" b="1" i="0" u="none" strike="noStrike" kern="1200" baseline="0">
                  <a:solidFill>
                    <a:srgbClr val="001965"/>
                  </a:solidFill>
                  <a:latin typeface="+mn-lt"/>
                  <a:ea typeface="+mn-ea"/>
                  <a:cs typeface="+mn-cs"/>
                </a:defRPr>
              </a:pPr>
              <a:r>
                <a:rPr kumimoji="0" lang="en-US" sz="2200" b="1" i="0" u="none" strike="noStrike" kern="1200" cap="none" spc="0" normalizeH="0" baseline="0" noProof="0">
                  <a:ln>
                    <a:noFill/>
                  </a:ln>
                  <a:solidFill>
                    <a:srgbClr val="FFFFFF"/>
                  </a:solidFill>
                  <a:effectLst/>
                  <a:uLnTx/>
                  <a:uFillTx/>
                  <a:ea typeface="+mn-ea"/>
                  <a:cs typeface="+mn-cs"/>
                </a:rPr>
                <a:t>Educate families about</a:t>
              </a:r>
              <a:br>
                <a:rPr kumimoji="0" lang="en-US" sz="2200" b="1" i="0" u="none" strike="noStrike" kern="1200" cap="none" spc="0" normalizeH="0" baseline="0" noProof="0">
                  <a:ln>
                    <a:noFill/>
                  </a:ln>
                  <a:solidFill>
                    <a:srgbClr val="FFFFFF"/>
                  </a:solidFill>
                  <a:effectLst/>
                  <a:uLnTx/>
                  <a:uFillTx/>
                  <a:ea typeface="+mn-ea"/>
                  <a:cs typeface="+mn-cs"/>
                </a:rPr>
              </a:br>
              <a:r>
                <a:rPr kumimoji="0" lang="en-US" sz="2200" b="1" i="0" u="none" strike="noStrike" kern="1200" cap="none" spc="0" normalizeH="0" baseline="0" noProof="0">
                  <a:ln>
                    <a:noFill/>
                  </a:ln>
                  <a:solidFill>
                    <a:srgbClr val="FFFFFF"/>
                  </a:solidFill>
                  <a:effectLst/>
                  <a:uLnTx/>
                  <a:uFillTx/>
                  <a:ea typeface="+mn-ea"/>
                  <a:cs typeface="+mn-cs"/>
                </a:rPr>
                <a:t>healthy food and exercise</a:t>
              </a:r>
              <a:br>
                <a:rPr kumimoji="0" lang="en-US" sz="2200" b="1" i="0" u="none" strike="noStrike" kern="1200" cap="none" spc="0" normalizeH="0" baseline="0" noProof="0">
                  <a:ln>
                    <a:noFill/>
                  </a:ln>
                  <a:solidFill>
                    <a:srgbClr val="FFFFFF"/>
                  </a:solidFill>
                  <a:effectLst/>
                  <a:uLnTx/>
                  <a:uFillTx/>
                  <a:ea typeface="+mn-ea"/>
                  <a:cs typeface="+mn-cs"/>
                </a:rPr>
              </a:br>
              <a:r>
                <a:rPr kumimoji="0" lang="en-US" sz="2200" b="1" i="0" u="none" strike="noStrike" kern="1200" cap="none" spc="0" normalizeH="0" baseline="0" noProof="0">
                  <a:ln>
                    <a:noFill/>
                  </a:ln>
                  <a:solidFill>
                    <a:srgbClr val="FFFFFF"/>
                  </a:solidFill>
                  <a:effectLst/>
                  <a:uLnTx/>
                  <a:uFillTx/>
                  <a:ea typeface="+mn-ea"/>
                  <a:cs typeface="+mn-cs"/>
                </a:rPr>
                <a:t>habits (ENDO)</a:t>
              </a:r>
              <a:r>
                <a:rPr kumimoji="0" lang="en-US" sz="2200" b="1" i="0" u="none" strike="noStrike" kern="1200" cap="none" spc="0" normalizeH="0" baseline="30000" noProof="0">
                  <a:ln>
                    <a:noFill/>
                  </a:ln>
                  <a:solidFill>
                    <a:srgbClr val="FFFFFF"/>
                  </a:solidFill>
                  <a:effectLst/>
                  <a:uLnTx/>
                  <a:uFillTx/>
                  <a:ea typeface="+mn-ea"/>
                  <a:cs typeface="+mn-cs"/>
                </a:rPr>
                <a:t>2</a:t>
              </a:r>
              <a:r>
                <a:rPr kumimoji="0" lang="en-US" sz="2200" b="1" i="0" u="none" strike="noStrike" kern="1200" cap="none" spc="0" normalizeH="0" baseline="0" noProof="0">
                  <a:ln>
                    <a:noFill/>
                  </a:ln>
                  <a:solidFill>
                    <a:srgbClr val="FFFFFF"/>
                  </a:solidFill>
                  <a:effectLst/>
                  <a:uLnTx/>
                  <a:uFillTx/>
                  <a:ea typeface="+mn-ea"/>
                  <a:cs typeface="+mn-cs"/>
                </a:rPr>
                <a:t> </a:t>
              </a:r>
            </a:p>
          </p:txBody>
        </p:sp>
      </p:grpSp>
      <p:sp>
        <p:nvSpPr>
          <p:cNvPr id="11" name="TextBox 10">
            <a:extLst>
              <a:ext uri="{FF2B5EF4-FFF2-40B4-BE49-F238E27FC236}">
                <a16:creationId xmlns:a16="http://schemas.microsoft.com/office/drawing/2014/main" id="{44EEFF1E-C91B-E216-D90B-D06FC02E0F39}"/>
              </a:ext>
            </a:extLst>
          </p:cNvPr>
          <p:cNvSpPr txBox="1"/>
          <p:nvPr/>
        </p:nvSpPr>
        <p:spPr>
          <a:xfrm>
            <a:off x="6614671" y="3716653"/>
            <a:ext cx="4767200" cy="1231106"/>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effectLst/>
                <a:uLnTx/>
                <a:uFillTx/>
                <a:ea typeface="+mn-ea"/>
                <a:cs typeface="+mn-cs"/>
              </a:rPr>
              <a:t>Diagnose unhealthy intra-family communication patterns and support rearing patterns to enhance the child’s or adolescent’s self-esteem (ENDO)</a:t>
            </a:r>
            <a:r>
              <a:rPr kumimoji="0" lang="en-US" sz="2000" b="0" i="0" u="none" strike="noStrike" kern="1200" cap="none" spc="0" normalizeH="0" baseline="30000" noProof="0">
                <a:ln>
                  <a:noFill/>
                </a:ln>
                <a:effectLst/>
                <a:uLnTx/>
                <a:uFillTx/>
                <a:ea typeface="+mn-ea"/>
                <a:cs typeface="+mn-cs"/>
              </a:rPr>
              <a:t>2</a:t>
            </a:r>
          </a:p>
        </p:txBody>
      </p:sp>
    </p:spTree>
    <p:extLst>
      <p:ext uri="{BB962C8B-B14F-4D97-AF65-F5344CB8AC3E}">
        <p14:creationId xmlns:p14="http://schemas.microsoft.com/office/powerpoint/2010/main" val="170356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097E-CDAE-D3EF-FBF9-5AA4F4303D6E}"/>
              </a:ext>
            </a:extLst>
          </p:cNvPr>
          <p:cNvSpPr>
            <a:spLocks noGrp="1"/>
          </p:cNvSpPr>
          <p:nvPr>
            <p:ph type="title"/>
          </p:nvPr>
        </p:nvSpPr>
        <p:spPr>
          <a:xfrm>
            <a:off x="838200" y="453261"/>
            <a:ext cx="11026966" cy="1325563"/>
          </a:xfrm>
        </p:spPr>
        <p:txBody>
          <a:bodyPr>
            <a:noAutofit/>
          </a:bodyPr>
          <a:lstStyle/>
          <a:p>
            <a:r>
              <a:rPr lang="en-US" sz="3700"/>
              <a:t>Other guideline recommendations for management of children with obesity or overweight</a:t>
            </a:r>
            <a:endParaRPr lang="en-CA" sz="3700"/>
          </a:p>
        </p:txBody>
      </p:sp>
      <p:sp>
        <p:nvSpPr>
          <p:cNvPr id="3" name="Text Placeholder 2">
            <a:extLst>
              <a:ext uri="{FF2B5EF4-FFF2-40B4-BE49-F238E27FC236}">
                <a16:creationId xmlns:a16="http://schemas.microsoft.com/office/drawing/2014/main" id="{BC5D0DEB-EFE8-4A65-FB27-5DDD6D5882FE}"/>
              </a:ext>
            </a:extLst>
          </p:cNvPr>
          <p:cNvSpPr>
            <a:spLocks noGrp="1"/>
          </p:cNvSpPr>
          <p:nvPr>
            <p:ph type="body" sz="quarter" idx="13"/>
          </p:nvPr>
        </p:nvSpPr>
        <p:spPr/>
        <p:txBody>
          <a:bodyPr/>
          <a:lstStyle/>
          <a:p>
            <a:r>
              <a:rPr lang="en-CA" sz="1000" i="0"/>
              <a:t>AAP, American Academy of Pediatrics; ENDO, Endocrine Society.</a:t>
            </a:r>
            <a:br>
              <a:rPr lang="en-CA" sz="1000" i="0"/>
            </a:br>
            <a:r>
              <a:rPr lang="en-CA" sz="1000" i="0"/>
              <a:t>1. </a:t>
            </a:r>
            <a:r>
              <a:rPr lang="en-CA" sz="1000" i="0" err="1"/>
              <a:t>Styne</a:t>
            </a:r>
            <a:r>
              <a:rPr lang="en-CA" sz="1000" i="0"/>
              <a:t> DM et al. J Clin Endocrinol </a:t>
            </a:r>
            <a:r>
              <a:rPr lang="en-CA" sz="1000" i="0" err="1"/>
              <a:t>Metab</a:t>
            </a:r>
            <a:r>
              <a:rPr lang="en-CA" sz="1000" i="0"/>
              <a:t> 2017;102:709–57; 2. Daniels SR et al. Pediatrics 2015;136:e275</a:t>
            </a:r>
            <a:r>
              <a:rPr lang="en-CA" sz="1000" i="0">
                <a:latin typeface="Calibri" panose="020F0502020204030204" pitchFamily="34" charset="0"/>
                <a:cs typeface="Calibri" panose="020F0502020204030204" pitchFamily="34" charset="0"/>
              </a:rPr>
              <a:t>–</a:t>
            </a:r>
            <a:r>
              <a:rPr lang="en-CA" sz="1000" i="0"/>
              <a:t>92.</a:t>
            </a:r>
          </a:p>
        </p:txBody>
      </p:sp>
      <p:grpSp>
        <p:nvGrpSpPr>
          <p:cNvPr id="4" name="Group 3">
            <a:extLst>
              <a:ext uri="{FF2B5EF4-FFF2-40B4-BE49-F238E27FC236}">
                <a16:creationId xmlns:a16="http://schemas.microsoft.com/office/drawing/2014/main" id="{8FD74510-95FF-695F-6955-3DD18E520E04}"/>
              </a:ext>
            </a:extLst>
          </p:cNvPr>
          <p:cNvGrpSpPr/>
          <p:nvPr/>
        </p:nvGrpSpPr>
        <p:grpSpPr>
          <a:xfrm>
            <a:off x="647701" y="1902506"/>
            <a:ext cx="10981635" cy="3990294"/>
            <a:chOff x="647701" y="3321398"/>
            <a:chExt cx="10981635" cy="4206666"/>
          </a:xfrm>
          <a:solidFill>
            <a:schemeClr val="bg2"/>
          </a:solidFill>
        </p:grpSpPr>
        <p:sp>
          <p:nvSpPr>
            <p:cNvPr id="5" name="Rectangle 4">
              <a:extLst>
                <a:ext uri="{FF2B5EF4-FFF2-40B4-BE49-F238E27FC236}">
                  <a16:creationId xmlns:a16="http://schemas.microsoft.com/office/drawing/2014/main" id="{223CCFC6-70C2-4E74-4FC0-6461EC76BAEB}"/>
                </a:ext>
              </a:extLst>
            </p:cNvPr>
            <p:cNvSpPr/>
            <p:nvPr/>
          </p:nvSpPr>
          <p:spPr>
            <a:xfrm>
              <a:off x="647701" y="4291291"/>
              <a:ext cx="10981635" cy="880589"/>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Use comprehensive behavior changing interventions (ENDO)</a:t>
              </a:r>
              <a:r>
                <a:rPr kumimoji="0" lang="en-US" sz="2000" b="0" i="0" u="none" strike="noStrike" kern="1200" cap="none" spc="0" normalizeH="0" baseline="30000" noProof="0">
                  <a:ln>
                    <a:noFill/>
                  </a:ln>
                  <a:solidFill>
                    <a:schemeClr val="tx1"/>
                  </a:solidFill>
                  <a:effectLst/>
                  <a:uLnTx/>
                  <a:uFillTx/>
                  <a:ea typeface="+mn-ea"/>
                  <a:cs typeface="+mn-cs"/>
                </a:rPr>
                <a:t>1</a:t>
              </a:r>
              <a:r>
                <a:rPr kumimoji="0" lang="en-US" sz="2000" b="0" i="0" u="none" strike="noStrike" kern="1200" cap="none" spc="0" normalizeH="0" baseline="0" noProof="0">
                  <a:ln>
                    <a:noFill/>
                  </a:ln>
                  <a:solidFill>
                    <a:schemeClr val="tx1"/>
                  </a:solidFill>
                  <a:effectLst/>
                  <a:uLnTx/>
                  <a:uFillTx/>
                  <a:ea typeface="+mn-ea"/>
                  <a:cs typeface="+mn-cs"/>
                </a:rPr>
                <a:t> </a:t>
              </a:r>
            </a:p>
          </p:txBody>
        </p:sp>
        <p:sp>
          <p:nvSpPr>
            <p:cNvPr id="6" name="Rectangle 5">
              <a:extLst>
                <a:ext uri="{FF2B5EF4-FFF2-40B4-BE49-F238E27FC236}">
                  <a16:creationId xmlns:a16="http://schemas.microsoft.com/office/drawing/2014/main" id="{80CA124D-AE4F-4A22-6D9D-014830D58500}"/>
                </a:ext>
              </a:extLst>
            </p:cNvPr>
            <p:cNvSpPr/>
            <p:nvPr/>
          </p:nvSpPr>
          <p:spPr>
            <a:xfrm>
              <a:off x="647701" y="3321398"/>
              <a:ext cx="10981635" cy="880589"/>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Foster healthy sleep patterns (ENDO)</a:t>
              </a:r>
              <a:r>
                <a:rPr kumimoji="0" lang="en-US" sz="2000" b="0" i="0" u="none" strike="noStrike" kern="1200" cap="none" spc="0" normalizeH="0" baseline="30000" noProof="0">
                  <a:ln>
                    <a:noFill/>
                  </a:ln>
                  <a:solidFill>
                    <a:schemeClr val="tx1"/>
                  </a:solidFill>
                  <a:effectLst/>
                  <a:uLnTx/>
                  <a:uFillTx/>
                  <a:ea typeface="+mn-ea"/>
                  <a:cs typeface="+mn-cs"/>
                </a:rPr>
                <a:t>1</a:t>
              </a:r>
            </a:p>
          </p:txBody>
        </p:sp>
        <p:sp>
          <p:nvSpPr>
            <p:cNvPr id="7" name="Rectangle 6">
              <a:extLst>
                <a:ext uri="{FF2B5EF4-FFF2-40B4-BE49-F238E27FC236}">
                  <a16:creationId xmlns:a16="http://schemas.microsoft.com/office/drawing/2014/main" id="{37122FEA-961E-06C2-A7AB-425BFE0434D3}"/>
                </a:ext>
              </a:extLst>
            </p:cNvPr>
            <p:cNvSpPr/>
            <p:nvPr/>
          </p:nvSpPr>
          <p:spPr>
            <a:xfrm>
              <a:off x="647701" y="6231076"/>
              <a:ext cx="10981635" cy="1296988"/>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Although the prevention messages are similar for all pediatric patients, counseling</a:t>
              </a:r>
              <a:br>
                <a:rPr kumimoji="0" lang="en-US" sz="2000" b="0" i="0" u="none" strike="noStrike" kern="1200" cap="none" spc="0" normalizeH="0" baseline="0" noProof="0">
                  <a:ln>
                    <a:noFill/>
                  </a:ln>
                  <a:solidFill>
                    <a:schemeClr val="tx1"/>
                  </a:solidFill>
                  <a:effectLst/>
                  <a:uLnTx/>
                  <a:uFillTx/>
                  <a:ea typeface="+mn-ea"/>
                  <a:cs typeface="+mn-cs"/>
                </a:rPr>
              </a:br>
              <a:r>
                <a:rPr kumimoji="0" lang="en-US" sz="2000" b="0" i="0" u="none" strike="noStrike" kern="1200" cap="none" spc="0" normalizeH="0" baseline="0" noProof="0">
                  <a:ln>
                    <a:noFill/>
                  </a:ln>
                  <a:solidFill>
                    <a:schemeClr val="tx1"/>
                  </a:solidFill>
                  <a:effectLst/>
                  <a:uLnTx/>
                  <a:uFillTx/>
                  <a:ea typeface="+mn-ea"/>
                  <a:cs typeface="+mn-cs"/>
                </a:rPr>
                <a:t>should be tailored to the child’s developmental stage, and the socioeconomic, cultural, and psychological characteristics of families (AAP)</a:t>
              </a:r>
              <a:r>
                <a:rPr kumimoji="0" lang="en-US" sz="2000" b="0" i="0" u="none" strike="noStrike" kern="1200" cap="none" spc="0" normalizeH="0" baseline="30000" noProof="0">
                  <a:ln>
                    <a:noFill/>
                  </a:ln>
                  <a:solidFill>
                    <a:schemeClr val="tx1"/>
                  </a:solidFill>
                  <a:effectLst/>
                  <a:uLnTx/>
                  <a:uFillTx/>
                  <a:ea typeface="+mn-ea"/>
                  <a:cs typeface="+mn-cs"/>
                </a:rPr>
                <a:t>2</a:t>
              </a:r>
              <a:endParaRPr kumimoji="0" lang="en-US" sz="2000" b="0" i="0" u="none" strike="noStrike" kern="1200" cap="none" spc="0" normalizeH="0" baseline="0" noProof="0">
                <a:ln>
                  <a:noFill/>
                </a:ln>
                <a:solidFill>
                  <a:schemeClr val="tx1"/>
                </a:solidFill>
                <a:effectLst/>
                <a:uLnTx/>
                <a:uFillTx/>
                <a:ea typeface="+mn-ea"/>
                <a:cs typeface="+mn-cs"/>
              </a:endParaRPr>
            </a:p>
          </p:txBody>
        </p:sp>
        <p:sp>
          <p:nvSpPr>
            <p:cNvPr id="8" name="Rectangle 7">
              <a:extLst>
                <a:ext uri="{FF2B5EF4-FFF2-40B4-BE49-F238E27FC236}">
                  <a16:creationId xmlns:a16="http://schemas.microsoft.com/office/drawing/2014/main" id="{21A95AAB-263D-61A7-9181-5C79954B1B8C}"/>
                </a:ext>
              </a:extLst>
            </p:cNvPr>
            <p:cNvSpPr/>
            <p:nvPr/>
          </p:nvSpPr>
          <p:spPr>
            <a:xfrm>
              <a:off x="647701" y="5261184"/>
              <a:ext cx="10981635" cy="880589"/>
            </a:xfrm>
            <a:prstGeom prst="rect">
              <a:avLst/>
            </a:prstGeom>
            <a:grp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l" defTabSz="1219139"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chemeClr val="tx1"/>
                  </a:solidFill>
                  <a:effectLst/>
                  <a:uLnTx/>
                  <a:uFillTx/>
                  <a:ea typeface="+mn-ea"/>
                  <a:cs typeface="+mn-cs"/>
                </a:rPr>
                <a:t>Evaluate psychosocial comorbidities and prescribe counseling if needed (ENDO)</a:t>
              </a:r>
              <a:r>
                <a:rPr kumimoji="0" lang="en-US" sz="2000" b="0" i="0" u="none" strike="noStrike" kern="1200" cap="none" spc="0" normalizeH="0" baseline="30000" noProof="0">
                  <a:ln>
                    <a:noFill/>
                  </a:ln>
                  <a:solidFill>
                    <a:schemeClr val="tx1"/>
                  </a:solidFill>
                  <a:effectLst/>
                  <a:uLnTx/>
                  <a:uFillTx/>
                  <a:ea typeface="+mn-ea"/>
                  <a:cs typeface="+mn-cs"/>
                </a:rPr>
                <a:t>1</a:t>
              </a:r>
              <a:endParaRPr kumimoji="0" lang="en-US" sz="2000" b="0" i="0" u="none" strike="noStrike" kern="1200" cap="none" spc="0" normalizeH="0" baseline="0" noProof="0">
                <a:ln>
                  <a:noFill/>
                </a:ln>
                <a:solidFill>
                  <a:schemeClr val="tx1"/>
                </a:solidFill>
                <a:effectLst/>
                <a:uLnTx/>
                <a:uFillTx/>
                <a:ea typeface="+mn-ea"/>
                <a:cs typeface="+mn-cs"/>
              </a:endParaRPr>
            </a:p>
          </p:txBody>
        </p:sp>
      </p:grpSp>
    </p:spTree>
    <p:extLst>
      <p:ext uri="{BB962C8B-B14F-4D97-AF65-F5344CB8AC3E}">
        <p14:creationId xmlns:p14="http://schemas.microsoft.com/office/powerpoint/2010/main" val="31014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7C0C-2388-E54D-388E-52A92F2C856A}"/>
              </a:ext>
            </a:extLst>
          </p:cNvPr>
          <p:cNvSpPr>
            <a:spLocks noGrp="1"/>
          </p:cNvSpPr>
          <p:nvPr>
            <p:ph type="title"/>
          </p:nvPr>
        </p:nvSpPr>
        <p:spPr/>
        <p:txBody>
          <a:bodyPr/>
          <a:lstStyle/>
          <a:p>
            <a:r>
              <a:rPr lang="en-US"/>
              <a:t>Recommendations for pharmacotherapy in children with obesity or overweight</a:t>
            </a:r>
            <a:endParaRPr lang="en-CA"/>
          </a:p>
        </p:txBody>
      </p:sp>
      <p:sp>
        <p:nvSpPr>
          <p:cNvPr id="3" name="Text Placeholder 2">
            <a:extLst>
              <a:ext uri="{FF2B5EF4-FFF2-40B4-BE49-F238E27FC236}">
                <a16:creationId xmlns:a16="http://schemas.microsoft.com/office/drawing/2014/main" id="{277C8253-4929-84CA-E4B9-08991F453834}"/>
              </a:ext>
            </a:extLst>
          </p:cNvPr>
          <p:cNvSpPr>
            <a:spLocks noGrp="1"/>
          </p:cNvSpPr>
          <p:nvPr>
            <p:ph type="body" sz="quarter" idx="13"/>
          </p:nvPr>
        </p:nvSpPr>
        <p:spPr>
          <a:xfrm>
            <a:off x="647999" y="6220633"/>
            <a:ext cx="8652000" cy="324000"/>
          </a:xfrm>
        </p:spPr>
        <p:txBody>
          <a:bodyPr/>
          <a:lstStyle/>
          <a:p>
            <a:pPr>
              <a:spcBef>
                <a:spcPts val="0"/>
              </a:spcBef>
            </a:pPr>
            <a:br>
              <a:rPr lang="en-CA" sz="1000" i="0"/>
            </a:br>
            <a:r>
              <a:rPr lang="en-US" sz="1000" i="0"/>
              <a:t>*Staged care approach for weight management: Stage 1, Prevention plus; Stage 2, Structured weight management; Stage 3, Comprehensive multidisciplinary intervention; Stage 4, Tertiary care intervention. </a:t>
            </a:r>
            <a:endParaRPr lang="en-CA" sz="1000" i="0"/>
          </a:p>
          <a:p>
            <a:pPr>
              <a:spcBef>
                <a:spcPts val="0"/>
              </a:spcBef>
            </a:pPr>
            <a:r>
              <a:rPr lang="en-CA" sz="1000" i="0"/>
              <a:t>AAP, American Academy of Pediatrics; ENDO, Endocrine Society. </a:t>
            </a:r>
            <a:br>
              <a:rPr lang="en-CA" sz="1000" i="0"/>
            </a:br>
            <a:r>
              <a:rPr lang="en-CA" sz="1000" i="0"/>
              <a:t>1. </a:t>
            </a:r>
            <a:r>
              <a:rPr lang="en-CA" sz="1000" i="0" err="1"/>
              <a:t>Styne</a:t>
            </a:r>
            <a:r>
              <a:rPr lang="en-CA" sz="1000" i="0"/>
              <a:t> DM et al. J Clin Endocrinol </a:t>
            </a:r>
            <a:r>
              <a:rPr lang="en-CA" sz="1000" i="0" err="1"/>
              <a:t>Metab</a:t>
            </a:r>
            <a:r>
              <a:rPr lang="en-CA" sz="1000" i="0"/>
              <a:t> 2017;102:709–57; 2. Barlow SE et al. </a:t>
            </a:r>
            <a:r>
              <a:rPr lang="en-CA" sz="1000" i="0" err="1"/>
              <a:t>Pedaitrics</a:t>
            </a:r>
            <a:r>
              <a:rPr lang="en-CA" sz="1000" i="0"/>
              <a:t> 2007;120:s164</a:t>
            </a:r>
            <a:r>
              <a:rPr lang="en-CA" sz="1000" i="0">
                <a:latin typeface="Calibri" panose="020F0502020204030204" pitchFamily="34" charset="0"/>
                <a:cs typeface="Calibri" panose="020F0502020204030204" pitchFamily="34" charset="0"/>
              </a:rPr>
              <a:t>–</a:t>
            </a:r>
            <a:r>
              <a:rPr lang="en-CA" sz="1000" i="0"/>
              <a:t>s192.</a:t>
            </a:r>
          </a:p>
        </p:txBody>
      </p:sp>
      <p:grpSp>
        <p:nvGrpSpPr>
          <p:cNvPr id="16" name="Group 15">
            <a:extLst>
              <a:ext uri="{FF2B5EF4-FFF2-40B4-BE49-F238E27FC236}">
                <a16:creationId xmlns:a16="http://schemas.microsoft.com/office/drawing/2014/main" id="{6EFA7B97-EC32-E332-51F4-7C18154B2B2F}"/>
              </a:ext>
            </a:extLst>
          </p:cNvPr>
          <p:cNvGrpSpPr/>
          <p:nvPr/>
        </p:nvGrpSpPr>
        <p:grpSpPr>
          <a:xfrm>
            <a:off x="1928675" y="2044699"/>
            <a:ext cx="8334651" cy="3460396"/>
            <a:chOff x="1511450" y="2044699"/>
            <a:chExt cx="8334651" cy="3460396"/>
          </a:xfrm>
        </p:grpSpPr>
        <p:grpSp>
          <p:nvGrpSpPr>
            <p:cNvPr id="15" name="Group 14">
              <a:extLst>
                <a:ext uri="{FF2B5EF4-FFF2-40B4-BE49-F238E27FC236}">
                  <a16:creationId xmlns:a16="http://schemas.microsoft.com/office/drawing/2014/main" id="{5E0AC3B0-673D-A103-E078-59BEEA917C4D}"/>
                </a:ext>
              </a:extLst>
            </p:cNvPr>
            <p:cNvGrpSpPr/>
            <p:nvPr/>
          </p:nvGrpSpPr>
          <p:grpSpPr>
            <a:xfrm>
              <a:off x="1511450" y="2044699"/>
              <a:ext cx="4068162" cy="3460396"/>
              <a:chOff x="1511450" y="2044699"/>
              <a:chExt cx="4068162" cy="3460396"/>
            </a:xfrm>
          </p:grpSpPr>
          <p:sp>
            <p:nvSpPr>
              <p:cNvPr id="12" name="Rectangle 11">
                <a:extLst>
                  <a:ext uri="{FF2B5EF4-FFF2-40B4-BE49-F238E27FC236}">
                    <a16:creationId xmlns:a16="http://schemas.microsoft.com/office/drawing/2014/main" id="{E94F02BC-2689-AE6A-D5E0-CC1D17719AEC}"/>
                  </a:ext>
                </a:extLst>
              </p:cNvPr>
              <p:cNvSpPr/>
              <p:nvPr/>
            </p:nvSpPr>
            <p:spPr>
              <a:xfrm>
                <a:off x="1511450" y="2044699"/>
                <a:ext cx="4068162" cy="346039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chemeClr val="tx1"/>
                  </a:solidFill>
                  <a:effectLst/>
                  <a:uLnTx/>
                  <a:uFillTx/>
                  <a:ea typeface="+mn-ea"/>
                  <a:cs typeface="+mn-cs"/>
                </a:endParaRPr>
              </a:p>
            </p:txBody>
          </p:sp>
          <p:sp>
            <p:nvSpPr>
              <p:cNvPr id="13" name="TextBox 12">
                <a:extLst>
                  <a:ext uri="{FF2B5EF4-FFF2-40B4-BE49-F238E27FC236}">
                    <a16:creationId xmlns:a16="http://schemas.microsoft.com/office/drawing/2014/main" id="{824754FB-2E87-1690-DD75-686F0283959A}"/>
                  </a:ext>
                </a:extLst>
              </p:cNvPr>
              <p:cNvSpPr txBox="1"/>
              <p:nvPr/>
            </p:nvSpPr>
            <p:spPr>
              <a:xfrm>
                <a:off x="1731346" y="2666902"/>
                <a:ext cx="3386754" cy="221599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effectLst/>
                    <a:uLnTx/>
                    <a:uFillTx/>
                    <a:ea typeface="+mn-ea"/>
                    <a:cs typeface="+mn-cs"/>
                  </a:rPr>
                  <a:t>Pharmacotherapy recommended only after a formal program of intensive lifestyle modification has failed (ENDO)</a:t>
                </a:r>
                <a:r>
                  <a:rPr kumimoji="0" lang="en-US" sz="2400" b="1" i="0" u="none" strike="noStrike" kern="1200" cap="none" spc="0" normalizeH="0" baseline="30000" noProof="0">
                    <a:ln>
                      <a:noFill/>
                    </a:ln>
                    <a:effectLst/>
                    <a:uLnTx/>
                    <a:uFillTx/>
                    <a:ea typeface="+mn-ea"/>
                    <a:cs typeface="+mn-cs"/>
                  </a:rPr>
                  <a:t>1</a:t>
                </a:r>
                <a:r>
                  <a:rPr kumimoji="0" lang="en-US" sz="2400" b="1" i="0" u="none" strike="noStrike" kern="1200" cap="none" spc="0" normalizeH="0" baseline="0" noProof="0">
                    <a:ln>
                      <a:noFill/>
                    </a:ln>
                    <a:effectLst/>
                    <a:uLnTx/>
                    <a:uFillTx/>
                    <a:ea typeface="+mn-ea"/>
                    <a:cs typeface="+mn-cs"/>
                  </a:rPr>
                  <a:t> </a:t>
                </a:r>
              </a:p>
            </p:txBody>
          </p:sp>
        </p:grpSp>
        <p:grpSp>
          <p:nvGrpSpPr>
            <p:cNvPr id="6" name="Group 5">
              <a:extLst>
                <a:ext uri="{FF2B5EF4-FFF2-40B4-BE49-F238E27FC236}">
                  <a16:creationId xmlns:a16="http://schemas.microsoft.com/office/drawing/2014/main" id="{1E9F6482-2EDF-7E8A-9C92-2614F8EB4727}"/>
                </a:ext>
              </a:extLst>
            </p:cNvPr>
            <p:cNvGrpSpPr/>
            <p:nvPr/>
          </p:nvGrpSpPr>
          <p:grpSpPr>
            <a:xfrm>
              <a:off x="5777938" y="2044699"/>
              <a:ext cx="4068163" cy="3460396"/>
              <a:chOff x="628338" y="2336681"/>
              <a:chExt cx="4786469" cy="3681514"/>
            </a:xfrm>
          </p:grpSpPr>
          <p:sp>
            <p:nvSpPr>
              <p:cNvPr id="10" name="Rectangle 9">
                <a:extLst>
                  <a:ext uri="{FF2B5EF4-FFF2-40B4-BE49-F238E27FC236}">
                    <a16:creationId xmlns:a16="http://schemas.microsoft.com/office/drawing/2014/main" id="{754B6E39-42BB-B8D8-BADE-51D3640E4B9D}"/>
                  </a:ext>
                </a:extLst>
              </p:cNvPr>
              <p:cNvSpPr/>
              <p:nvPr/>
            </p:nvSpPr>
            <p:spPr>
              <a:xfrm>
                <a:off x="628338" y="2336681"/>
                <a:ext cx="4786469" cy="3681514"/>
              </a:xfrm>
              <a:prstGeom prst="rect">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chemeClr val="tx1"/>
                  </a:solidFill>
                  <a:effectLst/>
                  <a:uLnTx/>
                  <a:uFillTx/>
                  <a:ea typeface="+mn-ea"/>
                  <a:cs typeface="+mn-cs"/>
                </a:endParaRPr>
              </a:p>
            </p:txBody>
          </p:sp>
          <p:sp>
            <p:nvSpPr>
              <p:cNvPr id="11" name="TextBox 10">
                <a:extLst>
                  <a:ext uri="{FF2B5EF4-FFF2-40B4-BE49-F238E27FC236}">
                    <a16:creationId xmlns:a16="http://schemas.microsoft.com/office/drawing/2014/main" id="{FFCBEBF3-39F0-43A4-6B9F-CC5728E0ED95}"/>
                  </a:ext>
                </a:extLst>
              </p:cNvPr>
              <p:cNvSpPr txBox="1"/>
              <p:nvPr/>
            </p:nvSpPr>
            <p:spPr>
              <a:xfrm>
                <a:off x="788132" y="2491662"/>
                <a:ext cx="4368417" cy="342178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effectLst/>
                    <a:uLnTx/>
                    <a:uFillTx/>
                    <a:ea typeface="+mn-ea"/>
                    <a:cs typeface="+mn-cs"/>
                  </a:rPr>
                  <a:t>Stage 4 for children (AAP)</a:t>
                </a:r>
                <a:r>
                  <a:rPr kumimoji="0" lang="en-US" sz="2400" b="1" i="0" u="none" strike="noStrike" kern="1200" cap="none" spc="0" normalizeH="0" baseline="30000" noProof="0">
                    <a:ln>
                      <a:noFill/>
                    </a:ln>
                    <a:effectLst/>
                    <a:uLnTx/>
                    <a:uFillTx/>
                    <a:ea typeface="+mn-ea"/>
                    <a:cs typeface="+mn-cs"/>
                  </a:rPr>
                  <a:t>2</a:t>
                </a:r>
                <a:r>
                  <a:rPr kumimoji="0" lang="en-US" sz="2400" b="1" i="0" u="none" strike="noStrike" kern="1200" cap="none" spc="0" normalizeH="0" baseline="0" noProof="0">
                    <a:ln>
                      <a:noFill/>
                    </a:ln>
                    <a:effectLst/>
                    <a:uLnTx/>
                    <a:uFillTx/>
                    <a:ea typeface="+mn-ea"/>
                    <a:cs typeface="+mn-cs"/>
                  </a:rPr>
                  <a:t>*:</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11 years of age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BMI of 95th percentile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Significant comorbidities</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Not successful in stages 1 to 3</a:t>
                </a:r>
              </a:p>
              <a:p>
                <a:pPr marR="0" lvl="0" algn="l" defTabSz="914400" rtl="0" eaLnBrk="1" fontAlgn="base" latinLnBrk="0" hangingPunct="1">
                  <a:lnSpc>
                    <a:spcPct val="100000"/>
                  </a:lnSpc>
                  <a:spcBef>
                    <a:spcPts val="0"/>
                  </a:spcBef>
                  <a:spcAft>
                    <a:spcPts val="600"/>
                  </a:spcAft>
                  <a:buClrTx/>
                  <a:buSzTx/>
                  <a:tabLst/>
                  <a:defRPr/>
                </a:pPr>
                <a:r>
                  <a:rPr lang="en-US"/>
                  <a:t>OR</a:t>
                </a:r>
                <a:endParaRPr kumimoji="0" lang="en-US" sz="1800" b="0" i="0" u="none" strike="noStrike" kern="1200" cap="none" spc="0" normalizeH="0" baseline="0" noProof="0">
                  <a:ln>
                    <a:noFill/>
                  </a:ln>
                  <a:effectLst/>
                  <a:uLnTx/>
                  <a:uFillTx/>
                  <a:ea typeface="+mn-ea"/>
                  <a:cs typeface="+mn-cs"/>
                </a:endParaRP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BMI of 99th percentile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ea typeface="+mn-ea"/>
                    <a:cs typeface="+mn-cs"/>
                  </a:rPr>
                  <a:t>No improvement in stage 3</a:t>
                </a:r>
              </a:p>
            </p:txBody>
          </p:sp>
        </p:grpSp>
      </p:grpSp>
    </p:spTree>
    <p:extLst>
      <p:ext uri="{BB962C8B-B14F-4D97-AF65-F5344CB8AC3E}">
        <p14:creationId xmlns:p14="http://schemas.microsoft.com/office/powerpoint/2010/main" val="166168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6BBD-E991-D200-0CE0-E208AFBA3D7A}"/>
              </a:ext>
            </a:extLst>
          </p:cNvPr>
          <p:cNvSpPr>
            <a:spLocks noGrp="1"/>
          </p:cNvSpPr>
          <p:nvPr>
            <p:ph type="title"/>
          </p:nvPr>
        </p:nvSpPr>
        <p:spPr/>
        <p:txBody>
          <a:bodyPr/>
          <a:lstStyle/>
          <a:p>
            <a:r>
              <a:rPr lang="en-US"/>
              <a:t>Pharmacotherapy options for children and adolescents are limited</a:t>
            </a:r>
            <a:endParaRPr lang="en-CA"/>
          </a:p>
        </p:txBody>
      </p:sp>
      <p:sp>
        <p:nvSpPr>
          <p:cNvPr id="3" name="Text Placeholder 2">
            <a:extLst>
              <a:ext uri="{FF2B5EF4-FFF2-40B4-BE49-F238E27FC236}">
                <a16:creationId xmlns:a16="http://schemas.microsoft.com/office/drawing/2014/main" id="{770DEBFB-B4BC-F1DF-8D10-5FE9E161647D}"/>
              </a:ext>
            </a:extLst>
          </p:cNvPr>
          <p:cNvSpPr>
            <a:spLocks noGrp="1"/>
          </p:cNvSpPr>
          <p:nvPr>
            <p:ph type="body" sz="quarter" idx="13"/>
          </p:nvPr>
        </p:nvSpPr>
        <p:spPr>
          <a:xfrm>
            <a:off x="647999" y="6094656"/>
            <a:ext cx="10705802" cy="439344"/>
          </a:xfrm>
        </p:spPr>
        <p:txBody>
          <a:bodyPr/>
          <a:lstStyle/>
          <a:p>
            <a:r>
              <a:rPr lang="en-CA" sz="1000" i="0"/>
              <a:t>1. </a:t>
            </a:r>
            <a:r>
              <a:rPr lang="en-CA" sz="1000" i="0" err="1"/>
              <a:t>Shettar</a:t>
            </a:r>
            <a:r>
              <a:rPr lang="en-CA" sz="1000" i="0"/>
              <a:t> V et al. </a:t>
            </a:r>
            <a:r>
              <a:rPr lang="en-CA" sz="1000" i="0" err="1"/>
              <a:t>Nutr</a:t>
            </a:r>
            <a:r>
              <a:rPr lang="en-CA" sz="1000" i="0"/>
              <a:t> Clin </a:t>
            </a:r>
            <a:r>
              <a:rPr lang="en-CA" sz="1000" i="0" err="1"/>
              <a:t>Pract</a:t>
            </a:r>
            <a:r>
              <a:rPr lang="en-CA" sz="1000" i="0"/>
              <a:t> 2017;32:441–62; 2. </a:t>
            </a:r>
            <a:r>
              <a:rPr lang="en-CA" sz="1000" i="0" err="1"/>
              <a:t>Chanoine</a:t>
            </a:r>
            <a:r>
              <a:rPr lang="en-CA" sz="1000" i="0"/>
              <a:t> J-P et al. JAMA 2005;293:2873–83; 3. Barlow SE et al. Pediatrics 2007;120:s164</a:t>
            </a:r>
            <a:r>
              <a:rPr lang="en-CA" sz="1000" i="0">
                <a:latin typeface="Calibri" panose="020F0502020204030204" pitchFamily="34" charset="0"/>
                <a:cs typeface="Calibri" panose="020F0502020204030204" pitchFamily="34" charset="0"/>
              </a:rPr>
              <a:t>–</a:t>
            </a:r>
            <a:r>
              <a:rPr lang="en-CA" sz="1000" i="0"/>
              <a:t>s192; 4. Srivastava G et al. Obesity 2019;27:190</a:t>
            </a:r>
            <a:r>
              <a:rPr lang="en-CA" sz="1000" i="0">
                <a:latin typeface="Calibri" panose="020F0502020204030204" pitchFamily="34" charset="0"/>
                <a:cs typeface="Calibri" panose="020F0502020204030204" pitchFamily="34" charset="0"/>
              </a:rPr>
              <a:t>–</a:t>
            </a:r>
            <a:r>
              <a:rPr lang="en-CA" sz="1000" i="0"/>
              <a:t>204; 5. Novo Nordisk. </a:t>
            </a:r>
            <a:r>
              <a:rPr lang="en-US" sz="1000" i="0"/>
              <a:t>FDA approves </a:t>
            </a:r>
            <a:r>
              <a:rPr lang="en-US" sz="1000" i="0" err="1"/>
              <a:t>Saxenda</a:t>
            </a:r>
            <a:r>
              <a:rPr lang="en-US" sz="1000" i="0"/>
              <a:t>® for the treatment of obesity in adolescents aged 12-17. 2021. Available at: </a:t>
            </a:r>
            <a:r>
              <a:rPr lang="en-US" sz="1000" i="0">
                <a:hlinkClick r:id="rId3"/>
              </a:rPr>
              <a:t>https://www.novonordisk-us.com/content/nncorp/us/en_us/media/news-archive/news-details.html?id=39225</a:t>
            </a:r>
            <a:r>
              <a:rPr lang="en-US" sz="1000" i="0"/>
              <a:t>. Accessed August 2022; 6. </a:t>
            </a:r>
            <a:r>
              <a:rPr lang="en-CA" sz="1000" i="0"/>
              <a:t>Kelly AS et al. N </a:t>
            </a:r>
            <a:r>
              <a:rPr lang="en-CA" sz="1000" i="0" err="1"/>
              <a:t>Engl</a:t>
            </a:r>
            <a:r>
              <a:rPr lang="en-CA" sz="1000" i="0"/>
              <a:t> J Med 2020;383:2117</a:t>
            </a:r>
            <a:r>
              <a:rPr lang="en-CA" sz="1000" i="0">
                <a:latin typeface="Calibri" panose="020F0502020204030204" pitchFamily="34" charset="0"/>
                <a:cs typeface="Calibri" panose="020F0502020204030204" pitchFamily="34" charset="0"/>
              </a:rPr>
              <a:t>–</a:t>
            </a:r>
            <a:r>
              <a:rPr lang="en-CA" sz="1000" i="0"/>
              <a:t>28.</a:t>
            </a:r>
          </a:p>
        </p:txBody>
      </p:sp>
      <p:sp>
        <p:nvSpPr>
          <p:cNvPr id="4" name="Rectangle 3">
            <a:extLst>
              <a:ext uri="{FF2B5EF4-FFF2-40B4-BE49-F238E27FC236}">
                <a16:creationId xmlns:a16="http://schemas.microsoft.com/office/drawing/2014/main" id="{70DF4332-6254-917E-3B5F-3104E4302E63}"/>
              </a:ext>
            </a:extLst>
          </p:cNvPr>
          <p:cNvSpPr/>
          <p:nvPr/>
        </p:nvSpPr>
        <p:spPr>
          <a:xfrm>
            <a:off x="647998" y="1903727"/>
            <a:ext cx="10981635" cy="107836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2800" b="0" i="0" u="none" strike="noStrike" kern="1200" cap="none" spc="0" normalizeH="0" baseline="0" noProof="0">
                <a:ln>
                  <a:noFill/>
                </a:ln>
                <a:solidFill>
                  <a:schemeClr val="tx1"/>
                </a:solidFill>
                <a:effectLst/>
                <a:uLnTx/>
                <a:uFillTx/>
                <a:ea typeface="+mn-ea"/>
                <a:cs typeface="+mn-cs"/>
              </a:rPr>
              <a:t>Orlistat is approved for children with</a:t>
            </a:r>
          </a:p>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2800" b="0" i="0" u="none" strike="noStrike" kern="1200" cap="none" spc="0" normalizeH="0" baseline="0" noProof="0">
                <a:ln>
                  <a:noFill/>
                </a:ln>
                <a:solidFill>
                  <a:schemeClr val="tx1"/>
                </a:solidFill>
                <a:effectLst/>
                <a:uLnTx/>
                <a:uFillTx/>
                <a:ea typeface="+mn-ea"/>
                <a:cs typeface="+mn-cs"/>
              </a:rPr>
              <a:t>obesity aged </a:t>
            </a:r>
            <a:r>
              <a:rPr kumimoji="0" lang="en-US" sz="2800" b="0" i="0" u="none" strike="noStrike" kern="1200" cap="none" spc="0" normalizeH="0" baseline="0" noProof="0">
                <a:ln>
                  <a:noFill/>
                </a:ln>
                <a:solidFill>
                  <a:schemeClr val="tx1"/>
                </a:solidFill>
                <a:effectLst/>
                <a:uLnTx/>
                <a:uFillTx/>
                <a:ea typeface="Roboto" pitchFamily="2" charset="0"/>
                <a:cs typeface="+mn-cs"/>
              </a:rPr>
              <a:t>≥</a:t>
            </a:r>
            <a:r>
              <a:rPr kumimoji="0" lang="en-US" sz="2800" b="0" i="0" u="none" strike="noStrike" kern="1200" cap="none" spc="0" normalizeH="0" baseline="0" noProof="0">
                <a:ln>
                  <a:noFill/>
                </a:ln>
                <a:solidFill>
                  <a:schemeClr val="tx1"/>
                </a:solidFill>
                <a:effectLst/>
                <a:uLnTx/>
                <a:uFillTx/>
                <a:ea typeface="+mn-ea"/>
                <a:cs typeface="+mn-cs"/>
              </a:rPr>
              <a:t>12 years</a:t>
            </a:r>
            <a:r>
              <a:rPr kumimoji="0" lang="en-US" sz="2800" b="0" i="0" u="none" strike="noStrike" kern="1200" cap="none" spc="0" normalizeH="0" baseline="30000" noProof="0">
                <a:ln>
                  <a:noFill/>
                </a:ln>
                <a:solidFill>
                  <a:schemeClr val="tx1"/>
                </a:solidFill>
                <a:effectLst/>
                <a:uLnTx/>
                <a:uFillTx/>
                <a:ea typeface="+mn-ea"/>
                <a:cs typeface="+mn-cs"/>
              </a:rPr>
              <a:t>1</a:t>
            </a:r>
            <a:r>
              <a:rPr kumimoji="0" lang="en-US" sz="2800" b="0" i="0" u="none" strike="noStrike" kern="1200" cap="none" spc="0" normalizeH="0" baseline="30000" noProof="0">
                <a:ln>
                  <a:noFill/>
                </a:ln>
                <a:solidFill>
                  <a:schemeClr val="tx1"/>
                </a:solidFill>
                <a:effectLst/>
                <a:uLnTx/>
                <a:uFillTx/>
                <a:latin typeface="Calibri" panose="020F0502020204030204" pitchFamily="34" charset="0"/>
                <a:cs typeface="Calibri" panose="020F0502020204030204" pitchFamily="34" charset="0"/>
              </a:rPr>
              <a:t>–</a:t>
            </a:r>
            <a:r>
              <a:rPr kumimoji="0" lang="en-US" sz="2800" b="0" i="0" u="none" strike="noStrike" kern="1200" cap="none" spc="0" normalizeH="0" baseline="30000" noProof="0">
                <a:ln>
                  <a:noFill/>
                </a:ln>
                <a:solidFill>
                  <a:schemeClr val="tx1"/>
                </a:solidFill>
                <a:effectLst/>
                <a:uLnTx/>
                <a:uFillTx/>
                <a:ea typeface="+mn-ea"/>
                <a:cs typeface="+mn-cs"/>
              </a:rPr>
              <a:t>3</a:t>
            </a:r>
          </a:p>
        </p:txBody>
      </p:sp>
      <p:sp>
        <p:nvSpPr>
          <p:cNvPr id="5" name="Rectangle 4">
            <a:extLst>
              <a:ext uri="{FF2B5EF4-FFF2-40B4-BE49-F238E27FC236}">
                <a16:creationId xmlns:a16="http://schemas.microsoft.com/office/drawing/2014/main" id="{3BB95119-610A-E660-C3B3-580ACA5EE211}"/>
              </a:ext>
            </a:extLst>
          </p:cNvPr>
          <p:cNvSpPr/>
          <p:nvPr/>
        </p:nvSpPr>
        <p:spPr>
          <a:xfrm>
            <a:off x="647998" y="3300703"/>
            <a:ext cx="10981635" cy="107836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2800" b="0" i="0" u="none" strike="noStrike" kern="1200" cap="none" spc="0" normalizeH="0" baseline="0" noProof="0">
                <a:ln>
                  <a:noFill/>
                </a:ln>
                <a:solidFill>
                  <a:schemeClr val="tx1"/>
                </a:solidFill>
                <a:effectLst/>
                <a:uLnTx/>
                <a:uFillTx/>
                <a:ea typeface="+mn-ea"/>
                <a:cs typeface="+mn-cs"/>
              </a:rPr>
              <a:t>Phentermine is approved for short-term use </a:t>
            </a:r>
            <a:br>
              <a:rPr kumimoji="0" lang="en-US" sz="2800" b="0" i="0" u="none" strike="noStrike" kern="1200" cap="none" spc="0" normalizeH="0" baseline="0" noProof="0">
                <a:ln>
                  <a:noFill/>
                </a:ln>
                <a:solidFill>
                  <a:schemeClr val="tx1"/>
                </a:solidFill>
                <a:effectLst/>
                <a:uLnTx/>
                <a:uFillTx/>
                <a:ea typeface="+mn-ea"/>
                <a:cs typeface="+mn-cs"/>
              </a:rPr>
            </a:br>
            <a:r>
              <a:rPr kumimoji="0" lang="en-US" sz="2800" b="0" i="0" u="none" strike="noStrike" kern="1200" cap="none" spc="0" normalizeH="0" baseline="0" noProof="0">
                <a:ln>
                  <a:noFill/>
                </a:ln>
                <a:solidFill>
                  <a:schemeClr val="tx1"/>
                </a:solidFill>
                <a:effectLst/>
                <a:uLnTx/>
                <a:uFillTx/>
                <a:ea typeface="+mn-ea"/>
                <a:cs typeface="+mn-cs"/>
              </a:rPr>
              <a:t>for children with obesity aged &gt;16 years</a:t>
            </a:r>
            <a:r>
              <a:rPr kumimoji="0" lang="en-US" sz="2800" b="0" i="0" u="none" strike="noStrike" kern="1200" cap="none" spc="0" normalizeH="0" baseline="30000" noProof="0">
                <a:ln>
                  <a:noFill/>
                </a:ln>
                <a:solidFill>
                  <a:schemeClr val="tx1"/>
                </a:solidFill>
                <a:effectLst/>
                <a:uLnTx/>
                <a:uFillTx/>
                <a:ea typeface="+mn-ea"/>
                <a:cs typeface="+mn-cs"/>
              </a:rPr>
              <a:t>4</a:t>
            </a:r>
          </a:p>
        </p:txBody>
      </p:sp>
      <p:sp>
        <p:nvSpPr>
          <p:cNvPr id="6" name="Rectangle 5">
            <a:extLst>
              <a:ext uri="{FF2B5EF4-FFF2-40B4-BE49-F238E27FC236}">
                <a16:creationId xmlns:a16="http://schemas.microsoft.com/office/drawing/2014/main" id="{BA721298-13CC-0CE6-0DAE-FC71CCAD4F17}"/>
              </a:ext>
            </a:extLst>
          </p:cNvPr>
          <p:cNvSpPr/>
          <p:nvPr/>
        </p:nvSpPr>
        <p:spPr>
          <a:xfrm>
            <a:off x="647701" y="4697680"/>
            <a:ext cx="10981635" cy="107836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2800" b="0" i="0" u="none" strike="noStrike" kern="1200" cap="none" spc="0" normalizeH="0" baseline="0" noProof="0">
                <a:ln>
                  <a:noFill/>
                </a:ln>
                <a:solidFill>
                  <a:schemeClr val="tx1"/>
                </a:solidFill>
                <a:effectLst/>
                <a:uLnTx/>
                <a:uFillTx/>
                <a:ea typeface="+mn-ea"/>
                <a:cs typeface="+mn-cs"/>
              </a:rPr>
              <a:t>Liraglutide is approved for</a:t>
            </a:r>
            <a:r>
              <a:rPr lang="en-US" sz="2800">
                <a:solidFill>
                  <a:schemeClr val="tx1"/>
                </a:solidFill>
              </a:rPr>
              <a:t> </a:t>
            </a:r>
            <a:r>
              <a:rPr kumimoji="0" lang="en-US" sz="2800" b="0" i="0" u="none" strike="noStrike" kern="1200" cap="none" spc="0" normalizeH="0" baseline="0" noProof="0">
                <a:ln>
                  <a:noFill/>
                </a:ln>
                <a:solidFill>
                  <a:schemeClr val="tx1"/>
                </a:solidFill>
                <a:effectLst/>
                <a:uLnTx/>
                <a:uFillTx/>
                <a:ea typeface="+mn-ea"/>
                <a:cs typeface="+mn-cs"/>
              </a:rPr>
              <a:t>children </a:t>
            </a:r>
            <a:br>
              <a:rPr kumimoji="0" lang="en-US" sz="2800" b="0" i="0" u="none" strike="noStrike" kern="1200" cap="none" spc="0" normalizeH="0" baseline="0" noProof="0">
                <a:ln>
                  <a:noFill/>
                </a:ln>
                <a:solidFill>
                  <a:schemeClr val="tx1"/>
                </a:solidFill>
                <a:effectLst/>
                <a:uLnTx/>
                <a:uFillTx/>
                <a:ea typeface="+mn-ea"/>
                <a:cs typeface="+mn-cs"/>
              </a:rPr>
            </a:br>
            <a:r>
              <a:rPr kumimoji="0" lang="en-US" sz="2800" b="0" i="0" u="none" strike="noStrike" kern="1200" cap="none" spc="0" normalizeH="0" baseline="0" noProof="0">
                <a:ln>
                  <a:noFill/>
                </a:ln>
                <a:solidFill>
                  <a:schemeClr val="tx1"/>
                </a:solidFill>
                <a:effectLst/>
                <a:uLnTx/>
                <a:uFillTx/>
                <a:ea typeface="+mn-ea"/>
                <a:cs typeface="+mn-cs"/>
              </a:rPr>
              <a:t>with obesity aged 12–17 years</a:t>
            </a:r>
            <a:r>
              <a:rPr kumimoji="0" lang="en-US" sz="2800" b="0" i="0" u="none" strike="noStrike" kern="1200" cap="none" spc="0" normalizeH="0" baseline="30000" noProof="0">
                <a:ln>
                  <a:noFill/>
                </a:ln>
                <a:solidFill>
                  <a:schemeClr val="tx1"/>
                </a:solidFill>
                <a:effectLst/>
                <a:uLnTx/>
                <a:uFillTx/>
                <a:ea typeface="+mn-ea"/>
                <a:cs typeface="+mn-cs"/>
              </a:rPr>
              <a:t>5,6</a:t>
            </a:r>
          </a:p>
        </p:txBody>
      </p:sp>
    </p:spTree>
    <p:extLst>
      <p:ext uri="{BB962C8B-B14F-4D97-AF65-F5344CB8AC3E}">
        <p14:creationId xmlns:p14="http://schemas.microsoft.com/office/powerpoint/2010/main" val="2099938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530D-702C-9C9E-624D-0914A9017EF1}"/>
              </a:ext>
            </a:extLst>
          </p:cNvPr>
          <p:cNvSpPr>
            <a:spLocks noGrp="1"/>
          </p:cNvSpPr>
          <p:nvPr>
            <p:ph type="title"/>
          </p:nvPr>
        </p:nvSpPr>
        <p:spPr/>
        <p:txBody>
          <a:bodyPr/>
          <a:lstStyle/>
          <a:p>
            <a:r>
              <a:rPr lang="en-US"/>
              <a:t>Recommendations for bariatric surgery in children with obesity or overweight</a:t>
            </a:r>
            <a:endParaRPr lang="en-CA"/>
          </a:p>
        </p:txBody>
      </p:sp>
      <p:sp>
        <p:nvSpPr>
          <p:cNvPr id="3" name="Text Placeholder 2">
            <a:extLst>
              <a:ext uri="{FF2B5EF4-FFF2-40B4-BE49-F238E27FC236}">
                <a16:creationId xmlns:a16="http://schemas.microsoft.com/office/drawing/2014/main" id="{899650C5-12E7-EA82-66B5-F4BE2A127824}"/>
              </a:ext>
            </a:extLst>
          </p:cNvPr>
          <p:cNvSpPr>
            <a:spLocks noGrp="1"/>
          </p:cNvSpPr>
          <p:nvPr>
            <p:ph type="body" sz="quarter" idx="13"/>
          </p:nvPr>
        </p:nvSpPr>
        <p:spPr/>
        <p:txBody>
          <a:bodyPr/>
          <a:lstStyle/>
          <a:p>
            <a:r>
              <a:rPr lang="en-CA" sz="1000" i="0"/>
              <a:t>ASMBS, American Society for Metabolic and Bariatric Surgery; ENDO, Endocrine Society; RYGB, Roux-en-Y gastric bypass; VSG, vertical gastric sleeve.</a:t>
            </a:r>
            <a:br>
              <a:rPr lang="en-CA" sz="1000" i="0"/>
            </a:br>
            <a:r>
              <a:rPr lang="en-CA" sz="1000" i="0"/>
              <a:t>1. Pratt JSA et al. Surg for Obesity and Related Diseases 2018;14:882</a:t>
            </a:r>
            <a:r>
              <a:rPr lang="en-CA" sz="1000" i="0">
                <a:latin typeface="Calibri" panose="020F0502020204030204" pitchFamily="34" charset="0"/>
                <a:cs typeface="Calibri" panose="020F0502020204030204" pitchFamily="34" charset="0"/>
              </a:rPr>
              <a:t>–</a:t>
            </a:r>
            <a:r>
              <a:rPr lang="en-CA" sz="1000" i="0"/>
              <a:t>901; 2. </a:t>
            </a:r>
            <a:r>
              <a:rPr lang="en-CA" sz="1000" i="0" err="1"/>
              <a:t>Styne</a:t>
            </a:r>
            <a:r>
              <a:rPr lang="en-CA" sz="1000" i="0"/>
              <a:t> DM et al. J Clin Endocrinol </a:t>
            </a:r>
            <a:r>
              <a:rPr lang="en-CA" sz="1000" i="0" err="1"/>
              <a:t>Metab</a:t>
            </a:r>
            <a:r>
              <a:rPr lang="en-CA" sz="1000" i="0"/>
              <a:t> 2017;102:709–57.</a:t>
            </a:r>
          </a:p>
        </p:txBody>
      </p:sp>
      <p:sp>
        <p:nvSpPr>
          <p:cNvPr id="4" name="Rounded Rectangle 70">
            <a:extLst>
              <a:ext uri="{FF2B5EF4-FFF2-40B4-BE49-F238E27FC236}">
                <a16:creationId xmlns:a16="http://schemas.microsoft.com/office/drawing/2014/main" id="{E6A5CEE8-B363-4A4F-5697-0B8964D07C7B}"/>
              </a:ext>
            </a:extLst>
          </p:cNvPr>
          <p:cNvSpPr/>
          <p:nvPr/>
        </p:nvSpPr>
        <p:spPr>
          <a:xfrm>
            <a:off x="7644782" y="2010670"/>
            <a:ext cx="3550024" cy="3680644"/>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In exceptional circumstances, provided physiological maturity has been achieved and the patient has a stable family unit/adequate support (ENDO)</a:t>
            </a:r>
            <a:r>
              <a:rPr kumimoji="0" lang="en-US" sz="20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2</a:t>
            </a:r>
          </a:p>
        </p:txBody>
      </p:sp>
      <p:sp>
        <p:nvSpPr>
          <p:cNvPr id="5" name="Rounded Rectangle 48">
            <a:extLst>
              <a:ext uri="{FF2B5EF4-FFF2-40B4-BE49-F238E27FC236}">
                <a16:creationId xmlns:a16="http://schemas.microsoft.com/office/drawing/2014/main" id="{6DEB2099-32B6-F0EB-6150-78E194D9DB5A}"/>
              </a:ext>
            </a:extLst>
          </p:cNvPr>
          <p:cNvSpPr/>
          <p:nvPr/>
        </p:nvSpPr>
        <p:spPr>
          <a:xfrm>
            <a:off x="1046268" y="3952162"/>
            <a:ext cx="3550024" cy="173915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Only be undertaken by an experienced surgeon in a pediatric bariatric surgery center of excellence (ENDO)</a:t>
            </a:r>
            <a:r>
              <a:rPr kumimoji="0" lang="en-US" sz="20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2</a:t>
            </a:r>
          </a:p>
        </p:txBody>
      </p:sp>
      <p:sp>
        <p:nvSpPr>
          <p:cNvPr id="6" name="Rounded Rectangle 48">
            <a:extLst>
              <a:ext uri="{FF2B5EF4-FFF2-40B4-BE49-F238E27FC236}">
                <a16:creationId xmlns:a16="http://schemas.microsoft.com/office/drawing/2014/main" id="{31BFAF7A-2DA0-5F62-1D06-967B629DD22F}"/>
              </a:ext>
            </a:extLst>
          </p:cNvPr>
          <p:cNvSpPr/>
          <p:nvPr/>
        </p:nvSpPr>
        <p:spPr>
          <a:xfrm>
            <a:off x="1046268" y="2010669"/>
            <a:ext cx="3550024" cy="1739152"/>
          </a:xfrm>
          <a:prstGeom prst="rect">
            <a:avLst/>
          </a:prstGeom>
          <a:solidFill>
            <a:schemeClr val="bg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Recommend the use of either RYGB or VSG in adolescents (ASMBS)</a:t>
            </a:r>
            <a:r>
              <a:rPr kumimoji="0" lang="en-US" sz="2000" b="1"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a:t>
            </a:r>
            <a:r>
              <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 </a:t>
            </a:r>
          </a:p>
        </p:txBody>
      </p:sp>
      <p:grpSp>
        <p:nvGrpSpPr>
          <p:cNvPr id="7" name="Group 6">
            <a:extLst>
              <a:ext uri="{FF2B5EF4-FFF2-40B4-BE49-F238E27FC236}">
                <a16:creationId xmlns:a16="http://schemas.microsoft.com/office/drawing/2014/main" id="{EA2B5811-2128-0312-36D7-C74A95692681}"/>
              </a:ext>
            </a:extLst>
          </p:cNvPr>
          <p:cNvGrpSpPr/>
          <p:nvPr/>
        </p:nvGrpSpPr>
        <p:grpSpPr>
          <a:xfrm>
            <a:off x="4348181" y="3077863"/>
            <a:ext cx="3506339" cy="1021690"/>
            <a:chOff x="4348181" y="3077863"/>
            <a:chExt cx="3506339" cy="1021690"/>
          </a:xfrm>
        </p:grpSpPr>
        <p:sp>
          <p:nvSpPr>
            <p:cNvPr id="8" name="Arrow: Down 7">
              <a:extLst>
                <a:ext uri="{FF2B5EF4-FFF2-40B4-BE49-F238E27FC236}">
                  <a16:creationId xmlns:a16="http://schemas.microsoft.com/office/drawing/2014/main" id="{3D705BFF-F1B0-6B47-401B-79C9EFFB1DDB}"/>
                </a:ext>
              </a:extLst>
            </p:cNvPr>
            <p:cNvSpPr/>
            <p:nvPr/>
          </p:nvSpPr>
          <p:spPr>
            <a:xfrm rot="7209035">
              <a:off x="5021575" y="2404469"/>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9" name="Arrow: Down 8">
              <a:extLst>
                <a:ext uri="{FF2B5EF4-FFF2-40B4-BE49-F238E27FC236}">
                  <a16:creationId xmlns:a16="http://schemas.microsoft.com/office/drawing/2014/main" id="{075051C5-B929-DF67-E272-9C935BC99931}"/>
                </a:ext>
              </a:extLst>
            </p:cNvPr>
            <p:cNvSpPr/>
            <p:nvPr/>
          </p:nvSpPr>
          <p:spPr>
            <a:xfrm rot="16200000" flipH="1">
              <a:off x="6644180" y="2889213"/>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sp>
        <p:nvSpPr>
          <p:cNvPr id="10" name="Arrow: Down 9">
            <a:extLst>
              <a:ext uri="{FF2B5EF4-FFF2-40B4-BE49-F238E27FC236}">
                <a16:creationId xmlns:a16="http://schemas.microsoft.com/office/drawing/2014/main" id="{EB0E6A66-0ECE-F301-2B7D-A4978E6B3C1D}"/>
              </a:ext>
            </a:extLst>
          </p:cNvPr>
          <p:cNvSpPr/>
          <p:nvPr/>
        </p:nvSpPr>
        <p:spPr>
          <a:xfrm rot="14390965" flipV="1">
            <a:off x="5028996" y="3484154"/>
            <a:ext cx="536946" cy="18837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grpSp>
        <p:nvGrpSpPr>
          <p:cNvPr id="12" name="Group 109">
            <a:extLst>
              <a:ext uri="{FF2B5EF4-FFF2-40B4-BE49-F238E27FC236}">
                <a16:creationId xmlns:a16="http://schemas.microsoft.com/office/drawing/2014/main" id="{92C40762-D961-42DD-AB74-30BB2DD9ABD2}"/>
              </a:ext>
            </a:extLst>
          </p:cNvPr>
          <p:cNvGrpSpPr>
            <a:grpSpLocks noChangeAspect="1"/>
          </p:cNvGrpSpPr>
          <p:nvPr/>
        </p:nvGrpSpPr>
        <p:grpSpPr bwMode="auto">
          <a:xfrm>
            <a:off x="5055420" y="1782910"/>
            <a:ext cx="2130233" cy="3875767"/>
            <a:chOff x="2287" y="548"/>
            <a:chExt cx="1185" cy="2156"/>
          </a:xfrm>
          <a:solidFill>
            <a:schemeClr val="accent2">
              <a:lumMod val="20000"/>
              <a:lumOff val="80000"/>
            </a:schemeClr>
          </a:solidFill>
        </p:grpSpPr>
        <p:sp>
          <p:nvSpPr>
            <p:cNvPr id="13" name="Freeform 110">
              <a:extLst>
                <a:ext uri="{FF2B5EF4-FFF2-40B4-BE49-F238E27FC236}">
                  <a16:creationId xmlns:a16="http://schemas.microsoft.com/office/drawing/2014/main" id="{40A36DB3-32EE-4E6E-9AAE-226151A5582E}"/>
                </a:ext>
              </a:extLst>
            </p:cNvPr>
            <p:cNvSpPr>
              <a:spLocks noEditPoints="1"/>
            </p:cNvSpPr>
            <p:nvPr/>
          </p:nvSpPr>
          <p:spPr bwMode="auto">
            <a:xfrm>
              <a:off x="2287" y="1002"/>
              <a:ext cx="1185" cy="1702"/>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1">
              <a:extLst>
                <a:ext uri="{FF2B5EF4-FFF2-40B4-BE49-F238E27FC236}">
                  <a16:creationId xmlns:a16="http://schemas.microsoft.com/office/drawing/2014/main" id="{448103CD-F00B-43EE-B2AE-DBF85DDEE5C4}"/>
                </a:ext>
              </a:extLst>
            </p:cNvPr>
            <p:cNvSpPr>
              <a:spLocks/>
            </p:cNvSpPr>
            <p:nvPr/>
          </p:nvSpPr>
          <p:spPr bwMode="auto">
            <a:xfrm>
              <a:off x="2640" y="548"/>
              <a:ext cx="478" cy="478"/>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2">
              <a:extLst>
                <a:ext uri="{FF2B5EF4-FFF2-40B4-BE49-F238E27FC236}">
                  <a16:creationId xmlns:a16="http://schemas.microsoft.com/office/drawing/2014/main" id="{BA1E3F28-30C9-4ED6-A7B7-8FA5DCE38495}"/>
                </a:ext>
              </a:extLst>
            </p:cNvPr>
            <p:cNvSpPr>
              <a:spLocks/>
            </p:cNvSpPr>
            <p:nvPr/>
          </p:nvSpPr>
          <p:spPr bwMode="auto">
            <a:xfrm>
              <a:off x="3214" y="1469"/>
              <a:ext cx="110" cy="369"/>
            </a:xfrm>
            <a:custGeom>
              <a:avLst/>
              <a:gdLst>
                <a:gd name="T0" fmla="*/ 0 w 73"/>
                <a:gd name="T1" fmla="*/ 246 h 246"/>
                <a:gd name="T2" fmla="*/ 21 w 73"/>
                <a:gd name="T3" fmla="*/ 0 h 246"/>
                <a:gd name="T4" fmla="*/ 0 w 73"/>
                <a:gd name="T5" fmla="*/ 246 h 246"/>
              </a:gdLst>
              <a:ahLst/>
              <a:cxnLst>
                <a:cxn ang="0">
                  <a:pos x="T0" y="T1"/>
                </a:cxn>
                <a:cxn ang="0">
                  <a:pos x="T2" y="T3"/>
                </a:cxn>
                <a:cxn ang="0">
                  <a:pos x="T4" y="T5"/>
                </a:cxn>
              </a:cxnLst>
              <a:rect l="0" t="0" r="r" b="b"/>
              <a:pathLst>
                <a:path w="73" h="246">
                  <a:moveTo>
                    <a:pt x="0" y="246"/>
                  </a:moveTo>
                  <a:cubicBezTo>
                    <a:pt x="57" y="168"/>
                    <a:pt x="64" y="87"/>
                    <a:pt x="21" y="0"/>
                  </a:cubicBezTo>
                  <a:cubicBezTo>
                    <a:pt x="73" y="68"/>
                    <a:pt x="73" y="195"/>
                    <a:pt x="0"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3">
              <a:extLst>
                <a:ext uri="{FF2B5EF4-FFF2-40B4-BE49-F238E27FC236}">
                  <a16:creationId xmlns:a16="http://schemas.microsoft.com/office/drawing/2014/main" id="{35BB6398-E04D-4682-A58A-27B38874410C}"/>
                </a:ext>
              </a:extLst>
            </p:cNvPr>
            <p:cNvSpPr>
              <a:spLocks/>
            </p:cNvSpPr>
            <p:nvPr/>
          </p:nvSpPr>
          <p:spPr bwMode="auto">
            <a:xfrm>
              <a:off x="2434" y="1484"/>
              <a:ext cx="104" cy="349"/>
            </a:xfrm>
            <a:custGeom>
              <a:avLst/>
              <a:gdLst>
                <a:gd name="T0" fmla="*/ 69 w 69"/>
                <a:gd name="T1" fmla="*/ 233 h 233"/>
                <a:gd name="T2" fmla="*/ 46 w 69"/>
                <a:gd name="T3" fmla="*/ 0 h 233"/>
                <a:gd name="T4" fmla="*/ 26 w 69"/>
                <a:gd name="T5" fmla="*/ 120 h 233"/>
                <a:gd name="T6" fmla="*/ 69 w 69"/>
                <a:gd name="T7" fmla="*/ 233 h 233"/>
              </a:gdLst>
              <a:ahLst/>
              <a:cxnLst>
                <a:cxn ang="0">
                  <a:pos x="T0" y="T1"/>
                </a:cxn>
                <a:cxn ang="0">
                  <a:pos x="T2" y="T3"/>
                </a:cxn>
                <a:cxn ang="0">
                  <a:pos x="T4" y="T5"/>
                </a:cxn>
                <a:cxn ang="0">
                  <a:pos x="T6" y="T7"/>
                </a:cxn>
              </a:cxnLst>
              <a:rect l="0" t="0" r="r" b="b"/>
              <a:pathLst>
                <a:path w="69" h="233">
                  <a:moveTo>
                    <a:pt x="69" y="233"/>
                  </a:moveTo>
                  <a:cubicBezTo>
                    <a:pt x="0" y="180"/>
                    <a:pt x="4" y="60"/>
                    <a:pt x="46" y="0"/>
                  </a:cubicBezTo>
                  <a:cubicBezTo>
                    <a:pt x="30" y="39"/>
                    <a:pt x="22" y="78"/>
                    <a:pt x="26" y="120"/>
                  </a:cubicBezTo>
                  <a:cubicBezTo>
                    <a:pt x="30" y="162"/>
                    <a:pt x="46" y="198"/>
                    <a:pt x="69"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4">
              <a:extLst>
                <a:ext uri="{FF2B5EF4-FFF2-40B4-BE49-F238E27FC236}">
                  <a16:creationId xmlns:a16="http://schemas.microsoft.com/office/drawing/2014/main" id="{33E77184-E638-4778-8C76-E1CE740A9410}"/>
                </a:ext>
              </a:extLst>
            </p:cNvPr>
            <p:cNvSpPr>
              <a:spLocks/>
            </p:cNvSpPr>
            <p:nvPr/>
          </p:nvSpPr>
          <p:spPr bwMode="auto">
            <a:xfrm>
              <a:off x="3190" y="1329"/>
              <a:ext cx="50" cy="123"/>
            </a:xfrm>
            <a:custGeom>
              <a:avLst/>
              <a:gdLst>
                <a:gd name="T0" fmla="*/ 27 w 33"/>
                <a:gd name="T1" fmla="*/ 82 h 82"/>
                <a:gd name="T2" fmla="*/ 11 w 33"/>
                <a:gd name="T3" fmla="*/ 42 h 82"/>
                <a:gd name="T4" fmla="*/ 0 w 33"/>
                <a:gd name="T5" fmla="*/ 1 h 82"/>
                <a:gd name="T6" fmla="*/ 3 w 33"/>
                <a:gd name="T7" fmla="*/ 0 h 82"/>
                <a:gd name="T8" fmla="*/ 33 w 33"/>
                <a:gd name="T9" fmla="*/ 80 h 82"/>
                <a:gd name="T10" fmla="*/ 27 w 33"/>
                <a:gd name="T11" fmla="*/ 82 h 82"/>
              </a:gdLst>
              <a:ahLst/>
              <a:cxnLst>
                <a:cxn ang="0">
                  <a:pos x="T0" y="T1"/>
                </a:cxn>
                <a:cxn ang="0">
                  <a:pos x="T2" y="T3"/>
                </a:cxn>
                <a:cxn ang="0">
                  <a:pos x="T4" y="T5"/>
                </a:cxn>
                <a:cxn ang="0">
                  <a:pos x="T6" y="T7"/>
                </a:cxn>
                <a:cxn ang="0">
                  <a:pos x="T8" y="T9"/>
                </a:cxn>
                <a:cxn ang="0">
                  <a:pos x="T10" y="T11"/>
                </a:cxn>
              </a:cxnLst>
              <a:rect l="0" t="0" r="r" b="b"/>
              <a:pathLst>
                <a:path w="33" h="82">
                  <a:moveTo>
                    <a:pt x="27" y="82"/>
                  </a:moveTo>
                  <a:cubicBezTo>
                    <a:pt x="21" y="69"/>
                    <a:pt x="16" y="56"/>
                    <a:pt x="11" y="42"/>
                  </a:cubicBezTo>
                  <a:cubicBezTo>
                    <a:pt x="7" y="29"/>
                    <a:pt x="3" y="15"/>
                    <a:pt x="0" y="1"/>
                  </a:cubicBezTo>
                  <a:cubicBezTo>
                    <a:pt x="1" y="1"/>
                    <a:pt x="2" y="1"/>
                    <a:pt x="3" y="0"/>
                  </a:cubicBezTo>
                  <a:cubicBezTo>
                    <a:pt x="13" y="27"/>
                    <a:pt x="23" y="54"/>
                    <a:pt x="33" y="80"/>
                  </a:cubicBezTo>
                  <a:cubicBezTo>
                    <a:pt x="31" y="81"/>
                    <a:pt x="29" y="82"/>
                    <a:pt x="2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5">
              <a:extLst>
                <a:ext uri="{FF2B5EF4-FFF2-40B4-BE49-F238E27FC236}">
                  <a16:creationId xmlns:a16="http://schemas.microsoft.com/office/drawing/2014/main" id="{B9B30BCE-BAE7-4069-A790-138D47603701}"/>
                </a:ext>
              </a:extLst>
            </p:cNvPr>
            <p:cNvSpPr>
              <a:spLocks/>
            </p:cNvSpPr>
            <p:nvPr/>
          </p:nvSpPr>
          <p:spPr bwMode="auto">
            <a:xfrm>
              <a:off x="2518" y="1338"/>
              <a:ext cx="49" cy="111"/>
            </a:xfrm>
            <a:custGeom>
              <a:avLst/>
              <a:gdLst>
                <a:gd name="T0" fmla="*/ 32 w 32"/>
                <a:gd name="T1" fmla="*/ 2 h 74"/>
                <a:gd name="T2" fmla="*/ 0 w 32"/>
                <a:gd name="T3" fmla="*/ 74 h 74"/>
                <a:gd name="T4" fmla="*/ 28 w 32"/>
                <a:gd name="T5" fmla="*/ 0 h 74"/>
                <a:gd name="T6" fmla="*/ 32 w 32"/>
                <a:gd name="T7" fmla="*/ 2 h 74"/>
              </a:gdLst>
              <a:ahLst/>
              <a:cxnLst>
                <a:cxn ang="0">
                  <a:pos x="T0" y="T1"/>
                </a:cxn>
                <a:cxn ang="0">
                  <a:pos x="T2" y="T3"/>
                </a:cxn>
                <a:cxn ang="0">
                  <a:pos x="T4" y="T5"/>
                </a:cxn>
                <a:cxn ang="0">
                  <a:pos x="T6" y="T7"/>
                </a:cxn>
              </a:cxnLst>
              <a:rect l="0" t="0" r="r" b="b"/>
              <a:pathLst>
                <a:path w="32" h="74">
                  <a:moveTo>
                    <a:pt x="32" y="2"/>
                  </a:moveTo>
                  <a:cubicBezTo>
                    <a:pt x="23" y="26"/>
                    <a:pt x="23" y="54"/>
                    <a:pt x="0" y="74"/>
                  </a:cubicBezTo>
                  <a:cubicBezTo>
                    <a:pt x="9" y="49"/>
                    <a:pt x="18" y="25"/>
                    <a:pt x="28" y="0"/>
                  </a:cubicBezTo>
                  <a:cubicBezTo>
                    <a:pt x="29" y="0"/>
                    <a:pt x="31" y="1"/>
                    <a:pt x="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49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24DEAD-4D32-413E-8198-6B7097DF425F}"/>
              </a:ext>
            </a:extLst>
          </p:cNvPr>
          <p:cNvSpPr/>
          <p:nvPr/>
        </p:nvSpPr>
        <p:spPr>
          <a:xfrm>
            <a:off x="559854" y="1726477"/>
            <a:ext cx="11072292" cy="421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65BB6D7-4F10-76BC-678F-AD25A5D112FA}"/>
              </a:ext>
            </a:extLst>
          </p:cNvPr>
          <p:cNvSpPr>
            <a:spLocks noGrp="1"/>
          </p:cNvSpPr>
          <p:nvPr>
            <p:ph type="title"/>
          </p:nvPr>
        </p:nvSpPr>
        <p:spPr/>
        <p:txBody>
          <a:bodyPr/>
          <a:lstStyle/>
          <a:p>
            <a:r>
              <a:rPr lang="en-US" sz="4400" b="0" i="0" u="none" strike="noStrike" baseline="0">
                <a:latin typeface="+mn-lt"/>
              </a:rPr>
              <a:t>Communicating with caregivers of children/adolescents with obesity</a:t>
            </a:r>
            <a:endParaRPr lang="en-CA">
              <a:latin typeface="+mn-lt"/>
            </a:endParaRPr>
          </a:p>
        </p:txBody>
      </p:sp>
      <p:sp>
        <p:nvSpPr>
          <p:cNvPr id="3" name="Text Placeholder 2">
            <a:extLst>
              <a:ext uri="{FF2B5EF4-FFF2-40B4-BE49-F238E27FC236}">
                <a16:creationId xmlns:a16="http://schemas.microsoft.com/office/drawing/2014/main" id="{B5623189-1F9E-86CA-FB80-C83A7D124444}"/>
              </a:ext>
            </a:extLst>
          </p:cNvPr>
          <p:cNvSpPr>
            <a:spLocks noGrp="1"/>
          </p:cNvSpPr>
          <p:nvPr>
            <p:ph type="body" sz="quarter" idx="13"/>
          </p:nvPr>
        </p:nvSpPr>
        <p:spPr/>
        <p:txBody>
          <a:bodyPr/>
          <a:lstStyle/>
          <a:p>
            <a:r>
              <a:rPr lang="en-US" i="0"/>
              <a:t>1. </a:t>
            </a:r>
            <a:r>
              <a:rPr lang="en-US" i="0" err="1"/>
              <a:t>Carcone</a:t>
            </a:r>
            <a:r>
              <a:rPr lang="en-US" i="0"/>
              <a:t> AI et al. </a:t>
            </a:r>
            <a:r>
              <a:rPr lang="en-US" i="0" err="1"/>
              <a:t>Pediatr</a:t>
            </a:r>
            <a:r>
              <a:rPr lang="en-US" i="0"/>
              <a:t> Clin North Am 2016;63:525</a:t>
            </a:r>
            <a:r>
              <a:rPr lang="en-US" i="0">
                <a:latin typeface="Calibri" panose="020F0502020204030204" pitchFamily="34" charset="0"/>
                <a:cs typeface="Calibri" panose="020F0502020204030204" pitchFamily="34" charset="0"/>
              </a:rPr>
              <a:t>–</a:t>
            </a:r>
            <a:r>
              <a:rPr lang="en-US" i="0"/>
              <a:t>38; 2. Ames H et al. BMC Public Health 2020;20;574. </a:t>
            </a:r>
            <a:endParaRPr lang="en-CA" i="0"/>
          </a:p>
        </p:txBody>
      </p:sp>
      <p:sp>
        <p:nvSpPr>
          <p:cNvPr id="16" name="TextBox 15">
            <a:extLst>
              <a:ext uri="{FF2B5EF4-FFF2-40B4-BE49-F238E27FC236}">
                <a16:creationId xmlns:a16="http://schemas.microsoft.com/office/drawing/2014/main" id="{3B31478F-A29F-486D-251F-5F605B5E2D3C}"/>
              </a:ext>
            </a:extLst>
          </p:cNvPr>
          <p:cNvSpPr txBox="1"/>
          <p:nvPr/>
        </p:nvSpPr>
        <p:spPr>
          <a:xfrm>
            <a:off x="559854" y="1726477"/>
            <a:ext cx="11072292" cy="584775"/>
          </a:xfrm>
          <a:prstGeom prst="rect">
            <a:avLst/>
          </a:prstGeom>
          <a:solidFill>
            <a:schemeClr val="bg2">
              <a:lumMod val="25000"/>
            </a:schemeClr>
          </a:solidFill>
        </p:spPr>
        <p:txBody>
          <a:bodyPr wrap="square">
            <a:spAutoFit/>
          </a:bodyPr>
          <a:lstStyle/>
          <a:p>
            <a:pPr algn="ctr"/>
            <a:r>
              <a:rPr lang="en-US" sz="1600" i="0">
                <a:solidFill>
                  <a:schemeClr val="bg1"/>
                </a:solidFill>
                <a:effectLst/>
              </a:rPr>
              <a:t>Direct communication with pediatric patients builds trust and rapport, helps socialize children into the patient role, and, in the adult literature, has been identified as a primary mechanism for patient adherence to behavioral recommendations</a:t>
            </a:r>
            <a:r>
              <a:rPr lang="en-US" sz="1600" baseline="30000">
                <a:solidFill>
                  <a:schemeClr val="bg1"/>
                </a:solidFill>
              </a:rPr>
              <a:t>1</a:t>
            </a:r>
            <a:endParaRPr lang="en-CA" sz="1600" baseline="30000">
              <a:solidFill>
                <a:schemeClr val="bg1"/>
              </a:solidFill>
            </a:endParaRPr>
          </a:p>
        </p:txBody>
      </p:sp>
      <p:cxnSp>
        <p:nvCxnSpPr>
          <p:cNvPr id="22" name="Straight Connector 21">
            <a:extLst>
              <a:ext uri="{FF2B5EF4-FFF2-40B4-BE49-F238E27FC236}">
                <a16:creationId xmlns:a16="http://schemas.microsoft.com/office/drawing/2014/main" id="{3945402C-C39D-B781-4E9A-4B67E2315AD8}"/>
              </a:ext>
            </a:extLst>
          </p:cNvPr>
          <p:cNvCxnSpPr>
            <a:cxnSpLocks/>
          </p:cNvCxnSpPr>
          <p:nvPr/>
        </p:nvCxnSpPr>
        <p:spPr>
          <a:xfrm>
            <a:off x="1459854" y="2311252"/>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B426F2-6E10-FD40-49C4-BAA180C549A3}"/>
              </a:ext>
            </a:extLst>
          </p:cNvPr>
          <p:cNvSpPr txBox="1"/>
          <p:nvPr/>
        </p:nvSpPr>
        <p:spPr>
          <a:xfrm>
            <a:off x="559854" y="2543936"/>
            <a:ext cx="1800000" cy="646331"/>
          </a:xfrm>
          <a:prstGeom prst="rect">
            <a:avLst/>
          </a:prstGeom>
          <a:solidFill>
            <a:schemeClr val="bg2"/>
          </a:solidFill>
          <a:ln>
            <a:solidFill>
              <a:schemeClr val="bg1">
                <a:lumMod val="65000"/>
              </a:schemeClr>
            </a:solidFill>
          </a:ln>
        </p:spPr>
        <p:txBody>
          <a:bodyPr wrap="square" rtlCol="0">
            <a:spAutoFit/>
          </a:bodyPr>
          <a:lstStyle/>
          <a:p>
            <a:pPr algn="ctr"/>
            <a:r>
              <a:rPr lang="en-US" sz="1200"/>
              <a:t>Recognize the child’s/adolescent’s overweight or obesity</a:t>
            </a:r>
            <a:r>
              <a:rPr lang="en-US" sz="1200" baseline="30000"/>
              <a:t>2</a:t>
            </a:r>
            <a:endParaRPr lang="en-CA" sz="1200" baseline="30000"/>
          </a:p>
        </p:txBody>
      </p:sp>
      <p:sp>
        <p:nvSpPr>
          <p:cNvPr id="13" name="TextBox 12">
            <a:extLst>
              <a:ext uri="{FF2B5EF4-FFF2-40B4-BE49-F238E27FC236}">
                <a16:creationId xmlns:a16="http://schemas.microsoft.com/office/drawing/2014/main" id="{32E36892-41B4-CDA9-754A-4EE97F49417D}"/>
              </a:ext>
            </a:extLst>
          </p:cNvPr>
          <p:cNvSpPr txBox="1"/>
          <p:nvPr/>
        </p:nvSpPr>
        <p:spPr>
          <a:xfrm>
            <a:off x="559854" y="4135944"/>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Use open-ended questions motivated by concern for the child/adolescent</a:t>
            </a:r>
            <a:r>
              <a:rPr lang="en-US" sz="1200" baseline="30000"/>
              <a:t>2</a:t>
            </a:r>
            <a:endParaRPr lang="en-CA" sz="1200"/>
          </a:p>
        </p:txBody>
      </p:sp>
      <p:cxnSp>
        <p:nvCxnSpPr>
          <p:cNvPr id="23" name="Straight Connector 22">
            <a:extLst>
              <a:ext uri="{FF2B5EF4-FFF2-40B4-BE49-F238E27FC236}">
                <a16:creationId xmlns:a16="http://schemas.microsoft.com/office/drawing/2014/main" id="{08DD7D18-5D8B-046A-CFB3-8F13AA28A075}"/>
              </a:ext>
            </a:extLst>
          </p:cNvPr>
          <p:cNvCxnSpPr>
            <a:cxnSpLocks/>
          </p:cNvCxnSpPr>
          <p:nvPr/>
        </p:nvCxnSpPr>
        <p:spPr>
          <a:xfrm>
            <a:off x="3832548" y="2198838"/>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785E019-E83C-2828-B18C-5E32F4E0622B}"/>
              </a:ext>
            </a:extLst>
          </p:cNvPr>
          <p:cNvSpPr txBox="1"/>
          <p:nvPr/>
        </p:nvSpPr>
        <p:spPr>
          <a:xfrm>
            <a:off x="2932548" y="2543936"/>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Understand the child’s/adolescent’s readiness or motivation for lifestyle change</a:t>
            </a:r>
            <a:r>
              <a:rPr lang="en-US" sz="1200" baseline="30000"/>
              <a:t>2</a:t>
            </a:r>
            <a:endParaRPr lang="en-CA" sz="1200"/>
          </a:p>
        </p:txBody>
      </p:sp>
      <p:sp>
        <p:nvSpPr>
          <p:cNvPr id="17" name="TextBox 16">
            <a:extLst>
              <a:ext uri="{FF2B5EF4-FFF2-40B4-BE49-F238E27FC236}">
                <a16:creationId xmlns:a16="http://schemas.microsoft.com/office/drawing/2014/main" id="{E3D57C2C-2F17-26CD-B61C-1E30D93AB78F}"/>
              </a:ext>
            </a:extLst>
          </p:cNvPr>
          <p:cNvSpPr txBox="1"/>
          <p:nvPr/>
        </p:nvSpPr>
        <p:spPr>
          <a:xfrm>
            <a:off x="2932548" y="4135944"/>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Use motivational interviewing to increase the child’s/adolescent’s intrinsic motivation</a:t>
            </a:r>
            <a:r>
              <a:rPr lang="en-US" sz="1200" baseline="30000"/>
              <a:t>2</a:t>
            </a:r>
            <a:endParaRPr lang="en-CA" sz="1200"/>
          </a:p>
        </p:txBody>
      </p:sp>
      <p:cxnSp>
        <p:nvCxnSpPr>
          <p:cNvPr id="24" name="Straight Connector 23">
            <a:extLst>
              <a:ext uri="{FF2B5EF4-FFF2-40B4-BE49-F238E27FC236}">
                <a16:creationId xmlns:a16="http://schemas.microsoft.com/office/drawing/2014/main" id="{CA14B3CB-B038-75E0-68C7-D13A30010530}"/>
              </a:ext>
            </a:extLst>
          </p:cNvPr>
          <p:cNvCxnSpPr>
            <a:cxnSpLocks/>
          </p:cNvCxnSpPr>
          <p:nvPr/>
        </p:nvCxnSpPr>
        <p:spPr>
          <a:xfrm>
            <a:off x="6096737" y="2198838"/>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2569FB1-CAF6-8689-14E8-BE5254EC8BD3}"/>
              </a:ext>
            </a:extLst>
          </p:cNvPr>
          <p:cNvGrpSpPr/>
          <p:nvPr/>
        </p:nvGrpSpPr>
        <p:grpSpPr>
          <a:xfrm>
            <a:off x="5509529" y="2933747"/>
            <a:ext cx="1172943" cy="1096256"/>
            <a:chOff x="5509529" y="2933747"/>
            <a:chExt cx="1172943" cy="1096256"/>
          </a:xfrm>
        </p:grpSpPr>
        <p:sp>
          <p:nvSpPr>
            <p:cNvPr id="25" name="Rectangle 24">
              <a:extLst>
                <a:ext uri="{FF2B5EF4-FFF2-40B4-BE49-F238E27FC236}">
                  <a16:creationId xmlns:a16="http://schemas.microsoft.com/office/drawing/2014/main" id="{85CCEA73-AC5F-85ED-AC2A-DD274886E84C}"/>
                </a:ext>
              </a:extLst>
            </p:cNvPr>
            <p:cNvSpPr/>
            <p:nvPr/>
          </p:nvSpPr>
          <p:spPr>
            <a:xfrm>
              <a:off x="5509531" y="2933747"/>
              <a:ext cx="1172939" cy="1096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140">
              <a:extLst>
                <a:ext uri="{FF2B5EF4-FFF2-40B4-BE49-F238E27FC236}">
                  <a16:creationId xmlns:a16="http://schemas.microsoft.com/office/drawing/2014/main" id="{09264FCF-9A52-5830-A5FD-75FB6B8910BD}"/>
                </a:ext>
              </a:extLst>
            </p:cNvPr>
            <p:cNvSpPr>
              <a:spLocks/>
            </p:cNvSpPr>
            <p:nvPr/>
          </p:nvSpPr>
          <p:spPr bwMode="auto">
            <a:xfrm>
              <a:off x="5509529" y="2951642"/>
              <a:ext cx="1172943" cy="1060467"/>
            </a:xfrm>
            <a:custGeom>
              <a:avLst/>
              <a:gdLst>
                <a:gd name="T0" fmla="*/ 27 w 280"/>
                <a:gd name="T1" fmla="*/ 77 h 251"/>
                <a:gd name="T2" fmla="*/ 48 w 280"/>
                <a:gd name="T3" fmla="*/ 104 h 251"/>
                <a:gd name="T4" fmla="*/ 38 w 280"/>
                <a:gd name="T5" fmla="*/ 75 h 251"/>
                <a:gd name="T6" fmla="*/ 53 w 280"/>
                <a:gd name="T7" fmla="*/ 95 h 251"/>
                <a:gd name="T8" fmla="*/ 67 w 280"/>
                <a:gd name="T9" fmla="*/ 104 h 251"/>
                <a:gd name="T10" fmla="*/ 61 w 280"/>
                <a:gd name="T11" fmla="*/ 90 h 251"/>
                <a:gd name="T12" fmla="*/ 50 w 280"/>
                <a:gd name="T13" fmla="*/ 71 h 251"/>
                <a:gd name="T14" fmla="*/ 71 w 280"/>
                <a:gd name="T15" fmla="*/ 90 h 251"/>
                <a:gd name="T16" fmla="*/ 82 w 280"/>
                <a:gd name="T17" fmla="*/ 97 h 251"/>
                <a:gd name="T18" fmla="*/ 81 w 280"/>
                <a:gd name="T19" fmla="*/ 88 h 251"/>
                <a:gd name="T20" fmla="*/ 58 w 280"/>
                <a:gd name="T21" fmla="*/ 62 h 251"/>
                <a:gd name="T22" fmla="*/ 76 w 280"/>
                <a:gd name="T23" fmla="*/ 71 h 251"/>
                <a:gd name="T24" fmla="*/ 94 w 280"/>
                <a:gd name="T25" fmla="*/ 79 h 251"/>
                <a:gd name="T26" fmla="*/ 70 w 280"/>
                <a:gd name="T27" fmla="*/ 55 h 251"/>
                <a:gd name="T28" fmla="*/ 55 w 280"/>
                <a:gd name="T29" fmla="*/ 37 h 251"/>
                <a:gd name="T30" fmla="*/ 78 w 280"/>
                <a:gd name="T31" fmla="*/ 26 h 251"/>
                <a:gd name="T32" fmla="*/ 43 w 280"/>
                <a:gd name="T33" fmla="*/ 24 h 251"/>
                <a:gd name="T34" fmla="*/ 23 w 280"/>
                <a:gd name="T35" fmla="*/ 22 h 251"/>
                <a:gd name="T36" fmla="*/ 80 w 280"/>
                <a:gd name="T37" fmla="*/ 0 h 251"/>
                <a:gd name="T38" fmla="*/ 200 w 280"/>
                <a:gd name="T39" fmla="*/ 0 h 251"/>
                <a:gd name="T40" fmla="*/ 280 w 280"/>
                <a:gd name="T41" fmla="*/ 75 h 251"/>
                <a:gd name="T42" fmla="*/ 208 w 280"/>
                <a:gd name="T43" fmla="*/ 123 h 251"/>
                <a:gd name="T44" fmla="*/ 169 w 280"/>
                <a:gd name="T45" fmla="*/ 79 h 251"/>
                <a:gd name="T46" fmla="*/ 188 w 280"/>
                <a:gd name="T47" fmla="*/ 126 h 251"/>
                <a:gd name="T48" fmla="*/ 161 w 280"/>
                <a:gd name="T49" fmla="*/ 95 h 251"/>
                <a:gd name="T50" fmla="*/ 136 w 280"/>
                <a:gd name="T51" fmla="*/ 80 h 251"/>
                <a:gd name="T52" fmla="*/ 148 w 280"/>
                <a:gd name="T53" fmla="*/ 104 h 251"/>
                <a:gd name="T54" fmla="*/ 169 w 280"/>
                <a:gd name="T55" fmla="*/ 135 h 251"/>
                <a:gd name="T56" fmla="*/ 131 w 280"/>
                <a:gd name="T57" fmla="*/ 104 h 251"/>
                <a:gd name="T58" fmla="*/ 111 w 280"/>
                <a:gd name="T59" fmla="*/ 94 h 251"/>
                <a:gd name="T60" fmla="*/ 114 w 280"/>
                <a:gd name="T61" fmla="*/ 109 h 251"/>
                <a:gd name="T62" fmla="*/ 157 w 280"/>
                <a:gd name="T63" fmla="*/ 151 h 251"/>
                <a:gd name="T64" fmla="*/ 125 w 280"/>
                <a:gd name="T65" fmla="*/ 137 h 251"/>
                <a:gd name="T66" fmla="*/ 94 w 280"/>
                <a:gd name="T67" fmla="*/ 126 h 251"/>
                <a:gd name="T68" fmla="*/ 138 w 280"/>
                <a:gd name="T69" fmla="*/ 165 h 251"/>
                <a:gd name="T70" fmla="*/ 164 w 280"/>
                <a:gd name="T71" fmla="*/ 193 h 251"/>
                <a:gd name="T72" fmla="*/ 126 w 280"/>
                <a:gd name="T73" fmla="*/ 215 h 251"/>
                <a:gd name="T74" fmla="*/ 186 w 280"/>
                <a:gd name="T75" fmla="*/ 214 h 251"/>
                <a:gd name="T76" fmla="*/ 140 w 280"/>
                <a:gd name="T77" fmla="*/ 251 h 251"/>
                <a:gd name="T78" fmla="*/ 7 w 280"/>
                <a:gd name="T79" fmla="*/ 4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51">
                  <a:moveTo>
                    <a:pt x="8" y="45"/>
                  </a:moveTo>
                  <a:cubicBezTo>
                    <a:pt x="22" y="68"/>
                    <a:pt x="15" y="57"/>
                    <a:pt x="27" y="77"/>
                  </a:cubicBezTo>
                  <a:cubicBezTo>
                    <a:pt x="28" y="79"/>
                    <a:pt x="29" y="81"/>
                    <a:pt x="30" y="83"/>
                  </a:cubicBezTo>
                  <a:cubicBezTo>
                    <a:pt x="31" y="87"/>
                    <a:pt x="42" y="111"/>
                    <a:pt x="48" y="104"/>
                  </a:cubicBezTo>
                  <a:cubicBezTo>
                    <a:pt x="49" y="99"/>
                    <a:pt x="46" y="96"/>
                    <a:pt x="44" y="92"/>
                  </a:cubicBezTo>
                  <a:cubicBezTo>
                    <a:pt x="41" y="87"/>
                    <a:pt x="39" y="81"/>
                    <a:pt x="38" y="75"/>
                  </a:cubicBezTo>
                  <a:cubicBezTo>
                    <a:pt x="41" y="79"/>
                    <a:pt x="43" y="82"/>
                    <a:pt x="46" y="85"/>
                  </a:cubicBezTo>
                  <a:cubicBezTo>
                    <a:pt x="48" y="88"/>
                    <a:pt x="51" y="92"/>
                    <a:pt x="53" y="95"/>
                  </a:cubicBezTo>
                  <a:cubicBezTo>
                    <a:pt x="55" y="97"/>
                    <a:pt x="57" y="100"/>
                    <a:pt x="60" y="102"/>
                  </a:cubicBezTo>
                  <a:cubicBezTo>
                    <a:pt x="62" y="104"/>
                    <a:pt x="65" y="107"/>
                    <a:pt x="67" y="104"/>
                  </a:cubicBezTo>
                  <a:cubicBezTo>
                    <a:pt x="69" y="103"/>
                    <a:pt x="68" y="100"/>
                    <a:pt x="67" y="98"/>
                  </a:cubicBezTo>
                  <a:cubicBezTo>
                    <a:pt x="65" y="95"/>
                    <a:pt x="63" y="92"/>
                    <a:pt x="61" y="90"/>
                  </a:cubicBezTo>
                  <a:cubicBezTo>
                    <a:pt x="57" y="84"/>
                    <a:pt x="53" y="78"/>
                    <a:pt x="49" y="72"/>
                  </a:cubicBezTo>
                  <a:cubicBezTo>
                    <a:pt x="50" y="71"/>
                    <a:pt x="50" y="71"/>
                    <a:pt x="50" y="71"/>
                  </a:cubicBezTo>
                  <a:cubicBezTo>
                    <a:pt x="55" y="76"/>
                    <a:pt x="60" y="80"/>
                    <a:pt x="65" y="85"/>
                  </a:cubicBezTo>
                  <a:cubicBezTo>
                    <a:pt x="67" y="86"/>
                    <a:pt x="69" y="88"/>
                    <a:pt x="71" y="90"/>
                  </a:cubicBezTo>
                  <a:cubicBezTo>
                    <a:pt x="72" y="92"/>
                    <a:pt x="74" y="93"/>
                    <a:pt x="75" y="94"/>
                  </a:cubicBezTo>
                  <a:cubicBezTo>
                    <a:pt x="77" y="96"/>
                    <a:pt x="79" y="99"/>
                    <a:pt x="82" y="97"/>
                  </a:cubicBezTo>
                  <a:cubicBezTo>
                    <a:pt x="84" y="96"/>
                    <a:pt x="84" y="96"/>
                    <a:pt x="84" y="96"/>
                  </a:cubicBezTo>
                  <a:cubicBezTo>
                    <a:pt x="85" y="93"/>
                    <a:pt x="83" y="91"/>
                    <a:pt x="81" y="88"/>
                  </a:cubicBezTo>
                  <a:cubicBezTo>
                    <a:pt x="78" y="86"/>
                    <a:pt x="76" y="83"/>
                    <a:pt x="74" y="80"/>
                  </a:cubicBezTo>
                  <a:cubicBezTo>
                    <a:pt x="68" y="74"/>
                    <a:pt x="63" y="68"/>
                    <a:pt x="58" y="62"/>
                  </a:cubicBezTo>
                  <a:cubicBezTo>
                    <a:pt x="58" y="62"/>
                    <a:pt x="58" y="62"/>
                    <a:pt x="59" y="61"/>
                  </a:cubicBezTo>
                  <a:cubicBezTo>
                    <a:pt x="65" y="64"/>
                    <a:pt x="71" y="67"/>
                    <a:pt x="76" y="71"/>
                  </a:cubicBezTo>
                  <a:cubicBezTo>
                    <a:pt x="79" y="73"/>
                    <a:pt x="82" y="75"/>
                    <a:pt x="84" y="78"/>
                  </a:cubicBezTo>
                  <a:cubicBezTo>
                    <a:pt x="91" y="83"/>
                    <a:pt x="94" y="79"/>
                    <a:pt x="94" y="79"/>
                  </a:cubicBezTo>
                  <a:cubicBezTo>
                    <a:pt x="96" y="76"/>
                    <a:pt x="90" y="71"/>
                    <a:pt x="87" y="69"/>
                  </a:cubicBezTo>
                  <a:cubicBezTo>
                    <a:pt x="87" y="68"/>
                    <a:pt x="77" y="60"/>
                    <a:pt x="70" y="55"/>
                  </a:cubicBezTo>
                  <a:cubicBezTo>
                    <a:pt x="63" y="51"/>
                    <a:pt x="57" y="45"/>
                    <a:pt x="55" y="37"/>
                  </a:cubicBezTo>
                  <a:cubicBezTo>
                    <a:pt x="55" y="37"/>
                    <a:pt x="55" y="37"/>
                    <a:pt x="55" y="37"/>
                  </a:cubicBezTo>
                  <a:cubicBezTo>
                    <a:pt x="65" y="32"/>
                    <a:pt x="71" y="35"/>
                    <a:pt x="77" y="32"/>
                  </a:cubicBezTo>
                  <a:cubicBezTo>
                    <a:pt x="83" y="29"/>
                    <a:pt x="79" y="26"/>
                    <a:pt x="78" y="26"/>
                  </a:cubicBezTo>
                  <a:cubicBezTo>
                    <a:pt x="73" y="26"/>
                    <a:pt x="67" y="26"/>
                    <a:pt x="61" y="26"/>
                  </a:cubicBezTo>
                  <a:cubicBezTo>
                    <a:pt x="55" y="25"/>
                    <a:pt x="49" y="25"/>
                    <a:pt x="43" y="24"/>
                  </a:cubicBezTo>
                  <a:cubicBezTo>
                    <a:pt x="38" y="23"/>
                    <a:pt x="30" y="25"/>
                    <a:pt x="26" y="23"/>
                  </a:cubicBezTo>
                  <a:cubicBezTo>
                    <a:pt x="25" y="23"/>
                    <a:pt x="24" y="23"/>
                    <a:pt x="23" y="22"/>
                  </a:cubicBezTo>
                  <a:cubicBezTo>
                    <a:pt x="23" y="22"/>
                    <a:pt x="24" y="21"/>
                    <a:pt x="24" y="21"/>
                  </a:cubicBezTo>
                  <a:cubicBezTo>
                    <a:pt x="39" y="7"/>
                    <a:pt x="58" y="0"/>
                    <a:pt x="80" y="0"/>
                  </a:cubicBezTo>
                  <a:cubicBezTo>
                    <a:pt x="108" y="0"/>
                    <a:pt x="129" y="13"/>
                    <a:pt x="140" y="37"/>
                  </a:cubicBezTo>
                  <a:cubicBezTo>
                    <a:pt x="151" y="13"/>
                    <a:pt x="172" y="0"/>
                    <a:pt x="200" y="0"/>
                  </a:cubicBezTo>
                  <a:cubicBezTo>
                    <a:pt x="222" y="0"/>
                    <a:pt x="241" y="7"/>
                    <a:pt x="256" y="21"/>
                  </a:cubicBezTo>
                  <a:cubicBezTo>
                    <a:pt x="272" y="36"/>
                    <a:pt x="280" y="54"/>
                    <a:pt x="280" y="75"/>
                  </a:cubicBezTo>
                  <a:cubicBezTo>
                    <a:pt x="280" y="111"/>
                    <a:pt x="263" y="144"/>
                    <a:pt x="240" y="171"/>
                  </a:cubicBezTo>
                  <a:cubicBezTo>
                    <a:pt x="219" y="138"/>
                    <a:pt x="230" y="153"/>
                    <a:pt x="208" y="123"/>
                  </a:cubicBezTo>
                  <a:cubicBezTo>
                    <a:pt x="206" y="119"/>
                    <a:pt x="204" y="115"/>
                    <a:pt x="202" y="111"/>
                  </a:cubicBezTo>
                  <a:cubicBezTo>
                    <a:pt x="199" y="105"/>
                    <a:pt x="178" y="66"/>
                    <a:pt x="169" y="79"/>
                  </a:cubicBezTo>
                  <a:cubicBezTo>
                    <a:pt x="168" y="87"/>
                    <a:pt x="174" y="92"/>
                    <a:pt x="177" y="98"/>
                  </a:cubicBezTo>
                  <a:cubicBezTo>
                    <a:pt x="183" y="107"/>
                    <a:pt x="187" y="116"/>
                    <a:pt x="188" y="126"/>
                  </a:cubicBezTo>
                  <a:cubicBezTo>
                    <a:pt x="184" y="121"/>
                    <a:pt x="179" y="115"/>
                    <a:pt x="175" y="110"/>
                  </a:cubicBezTo>
                  <a:cubicBezTo>
                    <a:pt x="170" y="105"/>
                    <a:pt x="165" y="100"/>
                    <a:pt x="161" y="95"/>
                  </a:cubicBezTo>
                  <a:cubicBezTo>
                    <a:pt x="157" y="91"/>
                    <a:pt x="153" y="86"/>
                    <a:pt x="148" y="83"/>
                  </a:cubicBezTo>
                  <a:cubicBezTo>
                    <a:pt x="145" y="80"/>
                    <a:pt x="140" y="75"/>
                    <a:pt x="136" y="80"/>
                  </a:cubicBezTo>
                  <a:cubicBezTo>
                    <a:pt x="132" y="84"/>
                    <a:pt x="135" y="88"/>
                    <a:pt x="138" y="91"/>
                  </a:cubicBezTo>
                  <a:cubicBezTo>
                    <a:pt x="141" y="96"/>
                    <a:pt x="145" y="100"/>
                    <a:pt x="148" y="104"/>
                  </a:cubicBezTo>
                  <a:cubicBezTo>
                    <a:pt x="156" y="114"/>
                    <a:pt x="164" y="123"/>
                    <a:pt x="170" y="133"/>
                  </a:cubicBezTo>
                  <a:cubicBezTo>
                    <a:pt x="169" y="135"/>
                    <a:pt x="169" y="135"/>
                    <a:pt x="169" y="135"/>
                  </a:cubicBezTo>
                  <a:cubicBezTo>
                    <a:pt x="160" y="128"/>
                    <a:pt x="151" y="121"/>
                    <a:pt x="143" y="114"/>
                  </a:cubicBezTo>
                  <a:cubicBezTo>
                    <a:pt x="139" y="111"/>
                    <a:pt x="135" y="107"/>
                    <a:pt x="131" y="104"/>
                  </a:cubicBezTo>
                  <a:cubicBezTo>
                    <a:pt x="129" y="102"/>
                    <a:pt x="126" y="100"/>
                    <a:pt x="123" y="98"/>
                  </a:cubicBezTo>
                  <a:cubicBezTo>
                    <a:pt x="120" y="95"/>
                    <a:pt x="116" y="91"/>
                    <a:pt x="111" y="94"/>
                  </a:cubicBezTo>
                  <a:cubicBezTo>
                    <a:pt x="109" y="96"/>
                    <a:pt x="109" y="96"/>
                    <a:pt x="109" y="96"/>
                  </a:cubicBezTo>
                  <a:cubicBezTo>
                    <a:pt x="107" y="102"/>
                    <a:pt x="110" y="105"/>
                    <a:pt x="114" y="109"/>
                  </a:cubicBezTo>
                  <a:cubicBezTo>
                    <a:pt x="119" y="113"/>
                    <a:pt x="123" y="118"/>
                    <a:pt x="128" y="123"/>
                  </a:cubicBezTo>
                  <a:cubicBezTo>
                    <a:pt x="137" y="133"/>
                    <a:pt x="148" y="141"/>
                    <a:pt x="157" y="151"/>
                  </a:cubicBezTo>
                  <a:cubicBezTo>
                    <a:pt x="157" y="151"/>
                    <a:pt x="156" y="152"/>
                    <a:pt x="155" y="153"/>
                  </a:cubicBezTo>
                  <a:cubicBezTo>
                    <a:pt x="144" y="149"/>
                    <a:pt x="134" y="143"/>
                    <a:pt x="125" y="137"/>
                  </a:cubicBezTo>
                  <a:cubicBezTo>
                    <a:pt x="120" y="134"/>
                    <a:pt x="114" y="132"/>
                    <a:pt x="110" y="128"/>
                  </a:cubicBezTo>
                  <a:cubicBezTo>
                    <a:pt x="98" y="119"/>
                    <a:pt x="94" y="126"/>
                    <a:pt x="94" y="126"/>
                  </a:cubicBezTo>
                  <a:cubicBezTo>
                    <a:pt x="91" y="133"/>
                    <a:pt x="101" y="140"/>
                    <a:pt x="106" y="144"/>
                  </a:cubicBezTo>
                  <a:cubicBezTo>
                    <a:pt x="107" y="145"/>
                    <a:pt x="124" y="157"/>
                    <a:pt x="138" y="165"/>
                  </a:cubicBezTo>
                  <a:cubicBezTo>
                    <a:pt x="149" y="171"/>
                    <a:pt x="161" y="180"/>
                    <a:pt x="164" y="193"/>
                  </a:cubicBezTo>
                  <a:cubicBezTo>
                    <a:pt x="164" y="193"/>
                    <a:pt x="164" y="193"/>
                    <a:pt x="164" y="193"/>
                  </a:cubicBezTo>
                  <a:cubicBezTo>
                    <a:pt x="149" y="203"/>
                    <a:pt x="138" y="199"/>
                    <a:pt x="128" y="205"/>
                  </a:cubicBezTo>
                  <a:cubicBezTo>
                    <a:pt x="117" y="210"/>
                    <a:pt x="126" y="215"/>
                    <a:pt x="126" y="215"/>
                  </a:cubicBezTo>
                  <a:cubicBezTo>
                    <a:pt x="136" y="215"/>
                    <a:pt x="146" y="213"/>
                    <a:pt x="156" y="213"/>
                  </a:cubicBezTo>
                  <a:cubicBezTo>
                    <a:pt x="166" y="213"/>
                    <a:pt x="176" y="213"/>
                    <a:pt x="186" y="214"/>
                  </a:cubicBezTo>
                  <a:cubicBezTo>
                    <a:pt x="189" y="214"/>
                    <a:pt x="192" y="214"/>
                    <a:pt x="196" y="214"/>
                  </a:cubicBezTo>
                  <a:cubicBezTo>
                    <a:pt x="168" y="236"/>
                    <a:pt x="143" y="250"/>
                    <a:pt x="140" y="251"/>
                  </a:cubicBezTo>
                  <a:cubicBezTo>
                    <a:pt x="133" y="249"/>
                    <a:pt x="0" y="174"/>
                    <a:pt x="0" y="75"/>
                  </a:cubicBezTo>
                  <a:cubicBezTo>
                    <a:pt x="0" y="64"/>
                    <a:pt x="2" y="53"/>
                    <a:pt x="7" y="43"/>
                  </a:cubicBezTo>
                  <a:cubicBezTo>
                    <a:pt x="8" y="44"/>
                    <a:pt x="8" y="44"/>
                    <a:pt x="8" y="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067F2F91-8F3C-A63C-B519-36DE5D13E92E}"/>
              </a:ext>
            </a:extLst>
          </p:cNvPr>
          <p:cNvSpPr txBox="1"/>
          <p:nvPr/>
        </p:nvSpPr>
        <p:spPr>
          <a:xfrm>
            <a:off x="5147727" y="4401114"/>
            <a:ext cx="1896546" cy="1384995"/>
          </a:xfrm>
          <a:prstGeom prst="rect">
            <a:avLst/>
          </a:prstGeom>
          <a:solidFill>
            <a:schemeClr val="bg2"/>
          </a:solidFill>
          <a:ln>
            <a:solidFill>
              <a:schemeClr val="bg1">
                <a:lumMod val="65000"/>
              </a:schemeClr>
            </a:solidFill>
          </a:ln>
        </p:spPr>
        <p:txBody>
          <a:bodyPr wrap="square" rtlCol="0">
            <a:spAutoFit/>
          </a:bodyPr>
          <a:lstStyle/>
          <a:p>
            <a:pPr algn="ctr"/>
            <a:r>
              <a:rPr lang="en-US" sz="1200"/>
              <a:t>Speak directly to the child/adolescent in a caring positive manner, sending a clear message regarding the health risks associated with overweight/obesity</a:t>
            </a:r>
            <a:r>
              <a:rPr lang="en-US" sz="1200" baseline="30000"/>
              <a:t>2</a:t>
            </a:r>
            <a:endParaRPr lang="en-CA" sz="1200"/>
          </a:p>
        </p:txBody>
      </p:sp>
      <p:cxnSp>
        <p:nvCxnSpPr>
          <p:cNvPr id="27" name="Straight Connector 26">
            <a:extLst>
              <a:ext uri="{FF2B5EF4-FFF2-40B4-BE49-F238E27FC236}">
                <a16:creationId xmlns:a16="http://schemas.microsoft.com/office/drawing/2014/main" id="{AE73EBC7-4F3F-28C0-7F33-262DB2FA9E89}"/>
              </a:ext>
            </a:extLst>
          </p:cNvPr>
          <p:cNvCxnSpPr>
            <a:cxnSpLocks/>
          </p:cNvCxnSpPr>
          <p:nvPr/>
        </p:nvCxnSpPr>
        <p:spPr>
          <a:xfrm>
            <a:off x="8367915" y="2311252"/>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B59D04C-BECB-6CBB-AFC8-F3F978AC2611}"/>
              </a:ext>
            </a:extLst>
          </p:cNvPr>
          <p:cNvSpPr txBox="1"/>
          <p:nvPr/>
        </p:nvSpPr>
        <p:spPr>
          <a:xfrm>
            <a:off x="7467915" y="4135944"/>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Be flexible about when the child/adolescent should be involved in the conversation</a:t>
            </a:r>
            <a:r>
              <a:rPr lang="en-US" sz="1200" baseline="30000"/>
              <a:t>2</a:t>
            </a:r>
            <a:endParaRPr lang="en-CA" sz="1200"/>
          </a:p>
        </p:txBody>
      </p:sp>
      <p:sp>
        <p:nvSpPr>
          <p:cNvPr id="10" name="TextBox 9">
            <a:extLst>
              <a:ext uri="{FF2B5EF4-FFF2-40B4-BE49-F238E27FC236}">
                <a16:creationId xmlns:a16="http://schemas.microsoft.com/office/drawing/2014/main" id="{1F958E7A-D3A3-945B-1237-155E1DDF1349}"/>
              </a:ext>
            </a:extLst>
          </p:cNvPr>
          <p:cNvSpPr txBox="1"/>
          <p:nvPr/>
        </p:nvSpPr>
        <p:spPr>
          <a:xfrm>
            <a:off x="7467915" y="2542289"/>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Be direct and initiate conversations about weight to help take the pressure off caregivers</a:t>
            </a:r>
            <a:r>
              <a:rPr lang="en-US" sz="1200" baseline="30000"/>
              <a:t>2</a:t>
            </a:r>
            <a:endParaRPr lang="en-CA" sz="1200"/>
          </a:p>
        </p:txBody>
      </p:sp>
      <p:cxnSp>
        <p:nvCxnSpPr>
          <p:cNvPr id="28" name="Straight Connector 27">
            <a:extLst>
              <a:ext uri="{FF2B5EF4-FFF2-40B4-BE49-F238E27FC236}">
                <a16:creationId xmlns:a16="http://schemas.microsoft.com/office/drawing/2014/main" id="{758ED2CB-8B34-E7BD-2A16-159D0C706A1B}"/>
              </a:ext>
            </a:extLst>
          </p:cNvPr>
          <p:cNvCxnSpPr>
            <a:cxnSpLocks/>
          </p:cNvCxnSpPr>
          <p:nvPr/>
        </p:nvCxnSpPr>
        <p:spPr>
          <a:xfrm>
            <a:off x="10732146" y="2198838"/>
            <a:ext cx="0" cy="247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BC4D55-3CC4-C35E-87BA-7D05172B4122}"/>
              </a:ext>
            </a:extLst>
          </p:cNvPr>
          <p:cNvSpPr txBox="1"/>
          <p:nvPr/>
        </p:nvSpPr>
        <p:spPr>
          <a:xfrm>
            <a:off x="9832146" y="2545692"/>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Use a sensitive approach, be positive, show interest and intervene early</a:t>
            </a:r>
            <a:r>
              <a:rPr lang="en-US" sz="1200" baseline="30000"/>
              <a:t>2</a:t>
            </a:r>
            <a:endParaRPr lang="en-CA" sz="1200"/>
          </a:p>
        </p:txBody>
      </p:sp>
      <p:sp>
        <p:nvSpPr>
          <p:cNvPr id="8" name="TextBox 7">
            <a:extLst>
              <a:ext uri="{FF2B5EF4-FFF2-40B4-BE49-F238E27FC236}">
                <a16:creationId xmlns:a16="http://schemas.microsoft.com/office/drawing/2014/main" id="{14DB3DC4-B809-4869-5DA0-A166C113B0A1}"/>
              </a:ext>
            </a:extLst>
          </p:cNvPr>
          <p:cNvSpPr txBox="1"/>
          <p:nvPr/>
        </p:nvSpPr>
        <p:spPr>
          <a:xfrm>
            <a:off x="9832146" y="4137700"/>
            <a:ext cx="1800000" cy="830997"/>
          </a:xfrm>
          <a:prstGeom prst="rect">
            <a:avLst/>
          </a:prstGeom>
          <a:solidFill>
            <a:schemeClr val="bg2"/>
          </a:solidFill>
          <a:ln>
            <a:solidFill>
              <a:schemeClr val="bg1">
                <a:lumMod val="65000"/>
              </a:schemeClr>
            </a:solidFill>
          </a:ln>
        </p:spPr>
        <p:txBody>
          <a:bodyPr wrap="square" rtlCol="0">
            <a:spAutoFit/>
          </a:bodyPr>
          <a:lstStyle/>
          <a:p>
            <a:pPr algn="ctr"/>
            <a:r>
              <a:rPr lang="en-US" sz="1200"/>
              <a:t>Provide and explain resources to help caregivers recognize the risks of obesity</a:t>
            </a:r>
            <a:r>
              <a:rPr lang="en-US" sz="1200" baseline="30000"/>
              <a:t>2</a:t>
            </a:r>
            <a:endParaRPr lang="en-CA" sz="1200"/>
          </a:p>
        </p:txBody>
      </p:sp>
    </p:spTree>
    <p:extLst>
      <p:ext uri="{BB962C8B-B14F-4D97-AF65-F5344CB8AC3E}">
        <p14:creationId xmlns:p14="http://schemas.microsoft.com/office/powerpoint/2010/main" val="391573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EC05-38C6-5B04-A93E-714077AF4949}"/>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27E7DB68-AD8F-E73C-9EDE-3DA98797E823}"/>
              </a:ext>
            </a:extLst>
          </p:cNvPr>
          <p:cNvSpPr>
            <a:spLocks noGrp="1"/>
          </p:cNvSpPr>
          <p:nvPr>
            <p:ph idx="1"/>
          </p:nvPr>
        </p:nvSpPr>
        <p:spPr/>
        <p:txBody>
          <a:bodyPr>
            <a:normAutofit lnSpcReduction="10000"/>
          </a:bodyPr>
          <a:lstStyle/>
          <a:p>
            <a:pPr marL="341313" indent="-341313"/>
            <a:r>
              <a:rPr lang="en-US" sz="2400" i="0">
                <a:solidFill>
                  <a:srgbClr val="202124"/>
                </a:solidFill>
                <a:effectLst/>
                <a:latin typeface="arial" panose="020B0604020202020204" pitchFamily="34" charset="0"/>
              </a:rPr>
              <a:t>Obesity is defined as a BMI at or above the 95</a:t>
            </a:r>
            <a:r>
              <a:rPr lang="en-US" sz="2400" i="0" baseline="30000">
                <a:solidFill>
                  <a:srgbClr val="202124"/>
                </a:solidFill>
                <a:effectLst/>
                <a:latin typeface="arial" panose="020B0604020202020204" pitchFamily="34" charset="0"/>
              </a:rPr>
              <a:t>th</a:t>
            </a:r>
            <a:r>
              <a:rPr lang="en-US" sz="2400" i="0">
                <a:solidFill>
                  <a:srgbClr val="202124"/>
                </a:solidFill>
                <a:effectLst/>
                <a:latin typeface="arial" panose="020B0604020202020204" pitchFamily="34" charset="0"/>
              </a:rPr>
              <a:t> percentile for children and teens of the same age and sex</a:t>
            </a:r>
            <a:br>
              <a:rPr lang="en-US" sz="2400" i="0">
                <a:solidFill>
                  <a:srgbClr val="202124"/>
                </a:solidFill>
                <a:effectLst/>
                <a:latin typeface="arial" panose="020B0604020202020204" pitchFamily="34" charset="0"/>
              </a:rPr>
            </a:br>
            <a:endParaRPr lang="en-US" sz="2400" i="0">
              <a:solidFill>
                <a:srgbClr val="202124"/>
              </a:solidFill>
              <a:effectLst/>
              <a:latin typeface="arial" panose="020B0604020202020204" pitchFamily="34" charset="0"/>
            </a:endParaRPr>
          </a:p>
          <a:p>
            <a:pPr marL="341313" indent="-341313"/>
            <a:r>
              <a:rPr lang="en-US" sz="2400">
                <a:solidFill>
                  <a:srgbClr val="202124"/>
                </a:solidFill>
                <a:latin typeface="arial" panose="020B0604020202020204" pitchFamily="34" charset="0"/>
              </a:rPr>
              <a:t>Prevention is a key first step to negate the increasing prevalence of childhood obesity</a:t>
            </a:r>
            <a:br>
              <a:rPr lang="en-US" sz="2400">
                <a:solidFill>
                  <a:srgbClr val="202124"/>
                </a:solidFill>
                <a:latin typeface="arial" panose="020B0604020202020204" pitchFamily="34" charset="0"/>
              </a:rPr>
            </a:br>
            <a:endParaRPr lang="en-US" sz="2400">
              <a:solidFill>
                <a:srgbClr val="202124"/>
              </a:solidFill>
              <a:latin typeface="arial" panose="020B0604020202020204" pitchFamily="34" charset="0"/>
            </a:endParaRPr>
          </a:p>
          <a:p>
            <a:pPr marL="341313" indent="-341313"/>
            <a:r>
              <a:rPr lang="en-US" sz="2400">
                <a:solidFill>
                  <a:srgbClr val="202124"/>
                </a:solidFill>
                <a:latin typeface="arial" panose="020B0604020202020204" pitchFamily="34" charset="0"/>
              </a:rPr>
              <a:t>Management of childhood obesity requires one or more of dietary interventions, increased physical activity, behavioral therapy, pharmacotherapy and bariatric surgery </a:t>
            </a:r>
            <a:br>
              <a:rPr lang="en-US" sz="2400">
                <a:solidFill>
                  <a:srgbClr val="202124"/>
                </a:solidFill>
                <a:latin typeface="arial" panose="020B0604020202020204" pitchFamily="34" charset="0"/>
              </a:rPr>
            </a:br>
            <a:endParaRPr lang="en-US" sz="2400">
              <a:solidFill>
                <a:srgbClr val="202124"/>
              </a:solidFill>
              <a:latin typeface="arial" panose="020B0604020202020204" pitchFamily="34" charset="0"/>
            </a:endParaRPr>
          </a:p>
          <a:p>
            <a:pPr marL="341313" indent="-341313"/>
            <a:r>
              <a:rPr lang="en-US" sz="2400">
                <a:solidFill>
                  <a:srgbClr val="202124"/>
                </a:solidFill>
                <a:latin typeface="arial" panose="020B0604020202020204" pitchFamily="34" charset="0"/>
              </a:rPr>
              <a:t>Patient-centered and caregiver-centered compassionate communication is critical and linked to better outcomes for patients</a:t>
            </a:r>
            <a:endParaRPr lang="en-CA" sz="2400"/>
          </a:p>
        </p:txBody>
      </p:sp>
    </p:spTree>
    <p:extLst>
      <p:ext uri="{BB962C8B-B14F-4D97-AF65-F5344CB8AC3E}">
        <p14:creationId xmlns:p14="http://schemas.microsoft.com/office/powerpoint/2010/main" val="397753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a:t>Assessment</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825625"/>
            <a:ext cx="10515600" cy="4760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Which of the following are examples of pre-natal and parental environmental causes of pediatric obesity?</a:t>
            </a:r>
            <a:endParaRPr lang="en-CA"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Playgrounds not within walking distance, suboptimal street length</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Poor sleep quality, peer pressure</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Inexpe</a:t>
            </a:r>
            <a:r>
              <a:rPr lang="en-US" sz="1050">
                <a:latin typeface="Arial" panose="020B0604020202020204" pitchFamily="34" charset="0"/>
                <a:ea typeface="Calibri" panose="020F0502020204030204" pitchFamily="34" charset="0"/>
                <a:cs typeface="Times New Roman" panose="02020603050405020304" pitchFamily="18" charset="0"/>
              </a:rPr>
              <a:t>nsive junk food, low socioeconomic group</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Lack of breastfeeding, smoking during pregnancy</a:t>
            </a:r>
          </a:p>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According to the American Academy of Pediatrics guidelines, how many minutes of moderate to vigorous physical activity are recommended for children with obesity?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20 minutes per day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60 minutes per day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30 minutes per day</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60 minutes per week</a:t>
            </a:r>
          </a:p>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Noah is a 14-year-old male living with obesity, with a BMI in the 99</a:t>
            </a:r>
            <a:r>
              <a:rPr lang="en-US" sz="1050" baseline="30000">
                <a:effectLst/>
                <a:latin typeface="Arial" panose="020B0604020202020204" pitchFamily="34" charset="0"/>
                <a:ea typeface="Calibri" panose="020F0502020204030204" pitchFamily="34" charset="0"/>
                <a:cs typeface="Times New Roman" panose="02020603050405020304" pitchFamily="18" charset="0"/>
              </a:rPr>
              <a:t>th</a:t>
            </a:r>
            <a:r>
              <a:rPr lang="en-US" sz="1050">
                <a:effectLst/>
                <a:latin typeface="Arial" panose="020B0604020202020204" pitchFamily="34" charset="0"/>
                <a:ea typeface="Calibri" panose="020F0502020204030204" pitchFamily="34" charset="0"/>
                <a:cs typeface="Times New Roman" panose="02020603050405020304" pitchFamily="18" charset="0"/>
              </a:rPr>
              <a:t> percentile and significant comorbidities. A formal program of lifestyle modifications </a:t>
            </a:r>
            <a:r>
              <a:rPr lang="en-US" sz="1050">
                <a:latin typeface="Arial" panose="020B0604020202020204" pitchFamily="34" charset="0"/>
                <a:ea typeface="Calibri" panose="020F0502020204030204" pitchFamily="34" charset="0"/>
                <a:cs typeface="Times New Roman" panose="02020603050405020304" pitchFamily="18" charset="0"/>
              </a:rPr>
              <a:t>has not been successful, so Noah, his parents, and HCP team are exploring pharmacotherapy options. Which of the following FDA-approved pharmacotherapies would be appropriate for Noah?</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Orlistat</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Phentermine</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Topiramate</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Metformin</a:t>
            </a:r>
          </a:p>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Which is not an example of direct communication with pediatric patients that builds trust and rapport and can help improve patient adherence to recommendations</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Using motivational interviewing to increase intrinsic motivation</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Being flexible on when to include the child or adolescent in the conversation</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Initiating conversations </a:t>
            </a:r>
            <a:r>
              <a:rPr lang="en-US" sz="1050">
                <a:latin typeface="Arial" panose="020B0604020202020204" pitchFamily="34" charset="0"/>
                <a:ea typeface="Calibri" panose="020F0502020204030204" pitchFamily="34" charset="0"/>
                <a:cs typeface="Times New Roman" panose="02020603050405020304" pitchFamily="18" charset="0"/>
              </a:rPr>
              <a:t>about weight to relieve pressure from caregivers</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Using close-ended questions when communicating with pediatrics with obesity</a:t>
            </a:r>
          </a:p>
          <a:p>
            <a:pPr marL="457200" lvl="1" indent="0">
              <a:lnSpc>
                <a:spcPct val="107000"/>
              </a:lnSpc>
              <a:spcBef>
                <a:spcPts val="0"/>
              </a:spcBef>
              <a:buNone/>
            </a:pP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8642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841062"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87D9-919B-D25C-263F-0274664364B0}"/>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29424B95-599C-1484-5FDE-7610392E45B5}"/>
              </a:ext>
            </a:extLst>
          </p:cNvPr>
          <p:cNvSpPr>
            <a:spLocks noGrp="1"/>
          </p:cNvSpPr>
          <p:nvPr>
            <p:ph idx="1"/>
          </p:nvPr>
        </p:nvSpPr>
        <p:spPr/>
        <p:txBody>
          <a:bodyPr/>
          <a:lstStyle/>
          <a:p>
            <a:pPr marL="0" indent="0">
              <a:buNone/>
            </a:pPr>
            <a:r>
              <a:rPr lang="en-US"/>
              <a:t>After completing this module, the learner will be able to:</a:t>
            </a:r>
          </a:p>
          <a:p>
            <a:pPr marL="0" indent="0">
              <a:buNone/>
            </a:pPr>
            <a:endParaRPr lang="en-CA"/>
          </a:p>
          <a:p>
            <a:pPr marL="457200" indent="-457200">
              <a:buFont typeface="+mj-lt"/>
              <a:buAutoNum type="arabicPeriod"/>
            </a:pPr>
            <a:r>
              <a:rPr lang="en-CA" sz="2400"/>
              <a:t>Classify and diagnose obesity in the pediatric population</a:t>
            </a:r>
          </a:p>
          <a:p>
            <a:pPr marL="457200" indent="-457200">
              <a:buFont typeface="+mj-lt"/>
              <a:buAutoNum type="arabicPeriod"/>
            </a:pPr>
            <a:r>
              <a:rPr lang="en-CA" sz="2400"/>
              <a:t>Discuss the role of lifestyle modifications and pharmacological therapies for the management of obesity in the pediatric population</a:t>
            </a:r>
          </a:p>
          <a:p>
            <a:pPr marL="457200" indent="-457200">
              <a:buFont typeface="+mj-lt"/>
              <a:buAutoNum type="arabicPeriod"/>
            </a:pPr>
            <a:r>
              <a:rPr lang="en-CA" sz="2400"/>
              <a:t>Use patient-centered, compassionate communication that is free of stigma and bias when communicating with adolescents with obesity </a:t>
            </a:r>
            <a:br>
              <a:rPr lang="en-CA" sz="2400"/>
            </a:br>
            <a:r>
              <a:rPr lang="en-CA" sz="2400"/>
              <a:t>and their families</a:t>
            </a:r>
          </a:p>
        </p:txBody>
      </p:sp>
    </p:spTree>
    <p:extLst>
      <p:ext uri="{BB962C8B-B14F-4D97-AF65-F5344CB8AC3E}">
        <p14:creationId xmlns:p14="http://schemas.microsoft.com/office/powerpoint/2010/main" val="291731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US"/>
              <a:t>Childhood obesity is a disease and an ongoing health issue</a:t>
            </a:r>
            <a:endParaRPr lang="en-CA"/>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647998" y="6041571"/>
            <a:ext cx="11544001" cy="492429"/>
          </a:xfrm>
        </p:spPr>
        <p:txBody>
          <a:bodyPr/>
          <a:lstStyle/>
          <a:p>
            <a:r>
              <a:rPr lang="en-CA" sz="1000" i="0"/>
              <a:t>COTF, Childhood Obesity Task Force; CVD, cardiovascular disease; U.S., United States.</a:t>
            </a:r>
            <a:br>
              <a:rPr lang="en-CA" sz="1000" i="0"/>
            </a:br>
            <a:r>
              <a:rPr lang="en-CA" sz="1000" i="0"/>
              <a:t>1. </a:t>
            </a:r>
            <a:r>
              <a:rPr lang="en-CA" sz="1000" i="0" err="1"/>
              <a:t>Farpour</a:t>
            </a:r>
            <a:r>
              <a:rPr lang="en-CA" sz="1000" i="0"/>
              <a:t>-Lambert NJ et al. </a:t>
            </a:r>
            <a:r>
              <a:rPr lang="en-CA" sz="1000" i="0" err="1"/>
              <a:t>Obes</a:t>
            </a:r>
            <a:r>
              <a:rPr lang="en-CA" sz="1000" i="0"/>
              <a:t> Facts 2015;8:342–9; 2. WHO strategic document. Available at: </a:t>
            </a:r>
            <a:r>
              <a:rPr lang="en-CA" sz="1000" i="0">
                <a:hlinkClick r:id="rId2">
                  <a:extLst>
                    <a:ext uri="{A12FA001-AC4F-418D-AE19-62706E023703}">
                      <ahyp:hlinkClr xmlns:ahyp="http://schemas.microsoft.com/office/drawing/2018/hyperlinkcolor" val="tx"/>
                    </a:ext>
                  </a:extLst>
                </a:hlinkClick>
              </a:rPr>
              <a:t>http://www.who.int/dietphysicalactivity/childhood/en/</a:t>
            </a:r>
            <a:r>
              <a:rPr lang="en-CA" sz="1000" i="0"/>
              <a:t>. Accessed August 2022; </a:t>
            </a:r>
            <a:br>
              <a:rPr lang="en-CA" sz="1000" i="0"/>
            </a:br>
            <a:r>
              <a:rPr lang="en-CA" sz="1000" i="0"/>
              <a:t>3. </a:t>
            </a:r>
            <a:r>
              <a:rPr lang="en-CA" sz="1000" i="0" err="1"/>
              <a:t>Styne</a:t>
            </a:r>
            <a:r>
              <a:rPr lang="en-CA" sz="1000" i="0"/>
              <a:t> DM et al. J Clin Endocrinol </a:t>
            </a:r>
            <a:r>
              <a:rPr lang="en-CA" sz="1000" i="0" err="1"/>
              <a:t>Metab</a:t>
            </a:r>
            <a:r>
              <a:rPr lang="en-CA" sz="1000" i="0"/>
              <a:t> 2017;102:709–57.</a:t>
            </a:r>
          </a:p>
        </p:txBody>
      </p:sp>
      <p:sp>
        <p:nvSpPr>
          <p:cNvPr id="14" name="Speech Bubble: Rectangle 13">
            <a:extLst>
              <a:ext uri="{FF2B5EF4-FFF2-40B4-BE49-F238E27FC236}">
                <a16:creationId xmlns:a16="http://schemas.microsoft.com/office/drawing/2014/main" id="{3DD7320F-7A0B-917B-9E19-F1AD79711DEA}"/>
              </a:ext>
            </a:extLst>
          </p:cNvPr>
          <p:cNvSpPr/>
          <p:nvPr/>
        </p:nvSpPr>
        <p:spPr>
          <a:xfrm>
            <a:off x="655257" y="1721107"/>
            <a:ext cx="3454426" cy="2929726"/>
          </a:xfrm>
          <a:prstGeom prst="wedgeRectCallout">
            <a:avLst>
              <a:gd name="adj1" fmla="val -2040"/>
              <a:gd name="adj2" fmla="val 6219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4320" tIns="36000" rIns="274320" bIns="36000" rtlCol="0" anchor="ct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“Classifying obesity as a chronic disease in children and adolescents is a crucial step for increasing individual and societal awareness, and for improving early diagnosis and intervention”</a:t>
            </a:r>
            <a:r>
              <a:rPr kumimoji="0" lang="en-US" sz="1600" b="0" i="0" u="none" strike="noStrike" kern="1200" cap="none" spc="0" normalizeH="0" baseline="30000" noProof="0">
                <a:ln>
                  <a:noFill/>
                </a:ln>
                <a:solidFill>
                  <a:schemeClr val="tx1"/>
                </a:solidFill>
                <a:effectLst/>
                <a:uLnTx/>
                <a:uFillTx/>
                <a:ea typeface="+mn-ea"/>
                <a:cs typeface="+mn-cs"/>
              </a:rPr>
              <a:t>1</a:t>
            </a:r>
          </a:p>
        </p:txBody>
      </p:sp>
      <p:sp>
        <p:nvSpPr>
          <p:cNvPr id="15" name="Rectangle 14">
            <a:extLst>
              <a:ext uri="{FF2B5EF4-FFF2-40B4-BE49-F238E27FC236}">
                <a16:creationId xmlns:a16="http://schemas.microsoft.com/office/drawing/2014/main" id="{67579E91-271F-4BC8-29E3-866B73F5D7F2}"/>
              </a:ext>
            </a:extLst>
          </p:cNvPr>
          <p:cNvSpPr/>
          <p:nvPr/>
        </p:nvSpPr>
        <p:spPr>
          <a:xfrm>
            <a:off x="2435845" y="4850528"/>
            <a:ext cx="1673838" cy="68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ea typeface="+mn-ea"/>
                <a:cs typeface="+mn-cs"/>
              </a:rPr>
              <a:t>EASO COTF</a:t>
            </a:r>
          </a:p>
        </p:txBody>
      </p:sp>
      <p:sp>
        <p:nvSpPr>
          <p:cNvPr id="16" name="TextBox 15">
            <a:extLst>
              <a:ext uri="{FF2B5EF4-FFF2-40B4-BE49-F238E27FC236}">
                <a16:creationId xmlns:a16="http://schemas.microsoft.com/office/drawing/2014/main" id="{4D75409C-B5D5-AAD7-84C3-8A04727AB239}"/>
              </a:ext>
            </a:extLst>
          </p:cNvPr>
          <p:cNvSpPr txBox="1"/>
          <p:nvPr/>
        </p:nvSpPr>
        <p:spPr>
          <a:xfrm>
            <a:off x="557047" y="5569373"/>
            <a:ext cx="3552636"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European Association for the Study of Obesity</a:t>
            </a:r>
          </a:p>
        </p:txBody>
      </p:sp>
      <p:sp>
        <p:nvSpPr>
          <p:cNvPr id="11" name="Speech Bubble: Rectangle 10">
            <a:extLst>
              <a:ext uri="{FF2B5EF4-FFF2-40B4-BE49-F238E27FC236}">
                <a16:creationId xmlns:a16="http://schemas.microsoft.com/office/drawing/2014/main" id="{EBF43250-1443-3D59-09FA-3737004A9F3D}"/>
              </a:ext>
            </a:extLst>
          </p:cNvPr>
          <p:cNvSpPr/>
          <p:nvPr/>
        </p:nvSpPr>
        <p:spPr>
          <a:xfrm>
            <a:off x="4344533" y="1721107"/>
            <a:ext cx="3454426" cy="2929726"/>
          </a:xfrm>
          <a:prstGeom prst="wedgeRectCallout">
            <a:avLst>
              <a:gd name="adj1" fmla="val -2040"/>
              <a:gd name="adj2" fmla="val 6219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36000" rIns="91440" bIns="36000" rtlCol="0" anchor="ct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“Childhood obesity is one of the most serious public health challenges of the 21st century. Overweight and obese children are likely to stay obese into adulthood and more likely to develop non-communicable diseases like diabetes and CVD at a younger age. Prevention of childhood obesity therefore needs high priority”</a:t>
            </a:r>
            <a:r>
              <a:rPr kumimoji="0" lang="en-US" sz="1600" b="0" i="0" u="none" strike="noStrike" kern="1200" cap="none" spc="0" normalizeH="0" baseline="30000" noProof="0">
                <a:ln>
                  <a:noFill/>
                </a:ln>
                <a:solidFill>
                  <a:schemeClr val="tx1"/>
                </a:solidFill>
                <a:effectLst/>
                <a:uLnTx/>
                <a:uFillTx/>
                <a:ea typeface="+mn-ea"/>
                <a:cs typeface="+mn-cs"/>
              </a:rPr>
              <a:t>2</a:t>
            </a:r>
          </a:p>
        </p:txBody>
      </p:sp>
      <p:sp>
        <p:nvSpPr>
          <p:cNvPr id="12" name="Rectangle 11">
            <a:extLst>
              <a:ext uri="{FF2B5EF4-FFF2-40B4-BE49-F238E27FC236}">
                <a16:creationId xmlns:a16="http://schemas.microsoft.com/office/drawing/2014/main" id="{D1C940A5-17D2-6F5E-8EFE-4ACC105E740C}"/>
              </a:ext>
            </a:extLst>
          </p:cNvPr>
          <p:cNvSpPr/>
          <p:nvPr/>
        </p:nvSpPr>
        <p:spPr>
          <a:xfrm>
            <a:off x="6125121" y="4850528"/>
            <a:ext cx="1673838" cy="68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ea typeface="+mn-ea"/>
                <a:cs typeface="+mn-cs"/>
              </a:rPr>
              <a:t>WHO</a:t>
            </a:r>
          </a:p>
        </p:txBody>
      </p:sp>
      <p:sp>
        <p:nvSpPr>
          <p:cNvPr id="13" name="TextBox 12">
            <a:extLst>
              <a:ext uri="{FF2B5EF4-FFF2-40B4-BE49-F238E27FC236}">
                <a16:creationId xmlns:a16="http://schemas.microsoft.com/office/drawing/2014/main" id="{2F840350-FD6D-B535-0418-FCCEE9E314C8}"/>
              </a:ext>
            </a:extLst>
          </p:cNvPr>
          <p:cNvSpPr txBox="1"/>
          <p:nvPr/>
        </p:nvSpPr>
        <p:spPr>
          <a:xfrm>
            <a:off x="4246323" y="5569373"/>
            <a:ext cx="3552636"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World Health Organization</a:t>
            </a:r>
          </a:p>
        </p:txBody>
      </p:sp>
      <p:sp>
        <p:nvSpPr>
          <p:cNvPr id="8" name="Speech Bubble: Rectangle 7">
            <a:extLst>
              <a:ext uri="{FF2B5EF4-FFF2-40B4-BE49-F238E27FC236}">
                <a16:creationId xmlns:a16="http://schemas.microsoft.com/office/drawing/2014/main" id="{8B73D185-CD3D-D1BE-9EBC-045D765131EC}"/>
              </a:ext>
            </a:extLst>
          </p:cNvPr>
          <p:cNvSpPr/>
          <p:nvPr/>
        </p:nvSpPr>
        <p:spPr>
          <a:xfrm>
            <a:off x="8233076" y="1721107"/>
            <a:ext cx="3454426" cy="2929726"/>
          </a:xfrm>
          <a:prstGeom prst="wedgeRectCallout">
            <a:avLst>
              <a:gd name="adj1" fmla="val -2040"/>
              <a:gd name="adj2" fmla="val 6219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4320" tIns="36000" rIns="274320" bIns="36000" rtlCol="0" anchor="ct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chemeClr val="tx1"/>
                </a:solidFill>
                <a:effectLst/>
                <a:uLnTx/>
                <a:uFillTx/>
                <a:ea typeface="+mn-ea"/>
                <a:cs typeface="+mn-cs"/>
              </a:rPr>
              <a:t>“Pediatric obesity remains an ongoing serious international health concern affecting ∼17% of U.S. children and adolescents, threatening their adult health and longevity”</a:t>
            </a:r>
            <a:r>
              <a:rPr kumimoji="0" lang="en-US" sz="1600" b="0" i="0" u="none" strike="noStrike" kern="1200" cap="none" spc="0" normalizeH="0" baseline="30000" noProof="0">
                <a:ln>
                  <a:noFill/>
                </a:ln>
                <a:solidFill>
                  <a:schemeClr val="tx1"/>
                </a:solidFill>
                <a:effectLst/>
                <a:uLnTx/>
                <a:uFillTx/>
                <a:ea typeface="+mn-ea"/>
                <a:cs typeface="+mn-cs"/>
              </a:rPr>
              <a:t>3</a:t>
            </a:r>
          </a:p>
        </p:txBody>
      </p:sp>
      <p:sp>
        <p:nvSpPr>
          <p:cNvPr id="9" name="Rectangle 8">
            <a:extLst>
              <a:ext uri="{FF2B5EF4-FFF2-40B4-BE49-F238E27FC236}">
                <a16:creationId xmlns:a16="http://schemas.microsoft.com/office/drawing/2014/main" id="{C6C935BE-FFF8-8994-239C-37DEE52BA0AA}"/>
              </a:ext>
            </a:extLst>
          </p:cNvPr>
          <p:cNvSpPr/>
          <p:nvPr/>
        </p:nvSpPr>
        <p:spPr>
          <a:xfrm>
            <a:off x="10013664" y="4850528"/>
            <a:ext cx="1673838" cy="688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FFFFFF"/>
                </a:solidFill>
                <a:effectLst/>
                <a:uLnTx/>
                <a:uFillTx/>
                <a:ea typeface="+mn-ea"/>
                <a:cs typeface="+mn-cs"/>
              </a:rPr>
              <a:t>ENDO</a:t>
            </a:r>
          </a:p>
        </p:txBody>
      </p:sp>
      <p:sp>
        <p:nvSpPr>
          <p:cNvPr id="10" name="TextBox 9">
            <a:extLst>
              <a:ext uri="{FF2B5EF4-FFF2-40B4-BE49-F238E27FC236}">
                <a16:creationId xmlns:a16="http://schemas.microsoft.com/office/drawing/2014/main" id="{6D993A17-CBC9-09AB-CB61-3F239076255C}"/>
              </a:ext>
            </a:extLst>
          </p:cNvPr>
          <p:cNvSpPr txBox="1"/>
          <p:nvPr/>
        </p:nvSpPr>
        <p:spPr>
          <a:xfrm>
            <a:off x="8134866" y="5569373"/>
            <a:ext cx="3552636" cy="184666"/>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cs typeface="Arial" panose="020B0604020202020204" pitchFamily="34" charset="0"/>
              </a:rPr>
              <a:t>Endocrine Society</a:t>
            </a:r>
          </a:p>
        </p:txBody>
      </p:sp>
    </p:spTree>
    <p:extLst>
      <p:ext uri="{BB962C8B-B14F-4D97-AF65-F5344CB8AC3E}">
        <p14:creationId xmlns:p14="http://schemas.microsoft.com/office/powerpoint/2010/main" val="153800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99C0-AD79-E3CB-16B4-3BC29D46B825}"/>
              </a:ext>
            </a:extLst>
          </p:cNvPr>
          <p:cNvSpPr>
            <a:spLocks noGrp="1"/>
          </p:cNvSpPr>
          <p:nvPr>
            <p:ph type="title"/>
          </p:nvPr>
        </p:nvSpPr>
        <p:spPr/>
        <p:txBody>
          <a:bodyPr/>
          <a:lstStyle/>
          <a:p>
            <a:r>
              <a:rPr lang="en-US"/>
              <a:t>Overweight and obesity defined by </a:t>
            </a:r>
            <a:br>
              <a:rPr lang="en-US"/>
            </a:br>
            <a:r>
              <a:rPr lang="en-US"/>
              <a:t>BMI percentiles, not BMI like with adults</a:t>
            </a:r>
            <a:endParaRPr lang="en-CA"/>
          </a:p>
        </p:txBody>
      </p:sp>
      <p:sp>
        <p:nvSpPr>
          <p:cNvPr id="3" name="Text Placeholder 2">
            <a:extLst>
              <a:ext uri="{FF2B5EF4-FFF2-40B4-BE49-F238E27FC236}">
                <a16:creationId xmlns:a16="http://schemas.microsoft.com/office/drawing/2014/main" id="{42B0E206-D05B-3416-4097-25D993F5E4D5}"/>
              </a:ext>
            </a:extLst>
          </p:cNvPr>
          <p:cNvSpPr>
            <a:spLocks noGrp="1"/>
          </p:cNvSpPr>
          <p:nvPr>
            <p:ph type="body" sz="quarter" idx="13"/>
          </p:nvPr>
        </p:nvSpPr>
        <p:spPr>
          <a:xfrm>
            <a:off x="647999" y="6214985"/>
            <a:ext cx="10313784" cy="324000"/>
          </a:xfrm>
        </p:spPr>
        <p:txBody>
          <a:bodyPr/>
          <a:lstStyle/>
          <a:p>
            <a:r>
              <a:rPr lang="en-CA" sz="1000" i="0"/>
              <a:t>BMI, body mas index.</a:t>
            </a:r>
            <a:br>
              <a:rPr lang="en-CA" sz="1000" i="0"/>
            </a:br>
            <a:r>
              <a:rPr lang="en-CA" sz="1000" i="0"/>
              <a:t>1. </a:t>
            </a:r>
            <a:r>
              <a:rPr lang="en-CA" sz="1000" i="0" err="1"/>
              <a:t>Middelkoop</a:t>
            </a:r>
            <a:r>
              <a:rPr lang="en-CA" sz="1000" i="0"/>
              <a:t> B and de Wilde JA. Public Health </a:t>
            </a:r>
            <a:r>
              <a:rPr lang="en-CA" sz="1000" i="0" err="1"/>
              <a:t>Nutr</a:t>
            </a:r>
            <a:r>
              <a:rPr lang="en-CA" sz="1000" i="0"/>
              <a:t> 2018;21:2969</a:t>
            </a:r>
            <a:r>
              <a:rPr lang="en-CA" sz="1000" i="0">
                <a:latin typeface="Calibri" panose="020F0502020204030204" pitchFamily="34" charset="0"/>
                <a:cs typeface="Calibri" panose="020F0502020204030204" pitchFamily="34" charset="0"/>
              </a:rPr>
              <a:t>–</a:t>
            </a:r>
            <a:r>
              <a:rPr lang="en-CA" sz="1000" i="0"/>
              <a:t>71; 2. CDC Growth Charts. Available at: </a:t>
            </a:r>
            <a:r>
              <a:rPr lang="en-CA" sz="1000" i="0">
                <a:hlinkClick r:id="rId2"/>
              </a:rPr>
              <a:t>https://www.cdc.gov/growthcharts/cdc_charts.htm</a:t>
            </a:r>
            <a:r>
              <a:rPr lang="en-CA" sz="1000" i="0"/>
              <a:t>. Accessed August 2022; 3. Skinner AC and Skelton JA. JAMA </a:t>
            </a:r>
            <a:r>
              <a:rPr lang="en-CA" sz="1000" i="0" err="1"/>
              <a:t>Pediatr</a:t>
            </a:r>
            <a:r>
              <a:rPr lang="en-CA" sz="1000" i="0"/>
              <a:t> 2014;168:561–6; 4. Kelly AS et al. Circulation 2013;128:1689–712.</a:t>
            </a:r>
          </a:p>
        </p:txBody>
      </p:sp>
      <p:sp>
        <p:nvSpPr>
          <p:cNvPr id="4" name="Rectangle 3">
            <a:extLst>
              <a:ext uri="{FF2B5EF4-FFF2-40B4-BE49-F238E27FC236}">
                <a16:creationId xmlns:a16="http://schemas.microsoft.com/office/drawing/2014/main" id="{7433B177-958C-3272-D862-F74966AD347C}"/>
              </a:ext>
            </a:extLst>
          </p:cNvPr>
          <p:cNvSpPr/>
          <p:nvPr/>
        </p:nvSpPr>
        <p:spPr>
          <a:xfrm>
            <a:off x="982388" y="3512321"/>
            <a:ext cx="3676472" cy="22646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5" name="Content Placeholder 1">
            <a:extLst>
              <a:ext uri="{FF2B5EF4-FFF2-40B4-BE49-F238E27FC236}">
                <a16:creationId xmlns:a16="http://schemas.microsoft.com/office/drawing/2014/main" id="{DC6C4224-63FE-9799-167B-A21042EFFC74}"/>
              </a:ext>
            </a:extLst>
          </p:cNvPr>
          <p:cNvSpPr txBox="1">
            <a:spLocks/>
          </p:cNvSpPr>
          <p:nvPr/>
        </p:nvSpPr>
        <p:spPr>
          <a:xfrm>
            <a:off x="867073" y="2046539"/>
            <a:ext cx="3907102" cy="12083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Font typeface="Arial" panose="020B0604020202020204" pitchFamily="34" charset="0"/>
              <a:buNone/>
            </a:pPr>
            <a:r>
              <a:rPr lang="en-US" sz="1800"/>
              <a:t>Most countries use BMI ≥ the 95</a:t>
            </a:r>
            <a:r>
              <a:rPr lang="en-US" sz="1800" baseline="30000"/>
              <a:t>th</a:t>
            </a:r>
            <a:r>
              <a:rPr lang="en-US" sz="1800"/>
              <a:t>/97</a:t>
            </a:r>
            <a:r>
              <a:rPr lang="en-US" sz="1800" baseline="30000"/>
              <a:t>th</a:t>
            </a:r>
            <a:r>
              <a:rPr lang="en-US" sz="1800"/>
              <a:t>/90</a:t>
            </a:r>
            <a:r>
              <a:rPr lang="en-US" sz="1800" baseline="30000"/>
              <a:t>th</a:t>
            </a:r>
            <a:r>
              <a:rPr lang="en-US" sz="1800"/>
              <a:t> percentile using a World Health Organization and country-specific reference values when defining obesity</a:t>
            </a:r>
            <a:r>
              <a:rPr lang="en-US" sz="1800" baseline="30000"/>
              <a:t>1</a:t>
            </a:r>
          </a:p>
        </p:txBody>
      </p:sp>
      <p:graphicFrame>
        <p:nvGraphicFramePr>
          <p:cNvPr id="6" name="Table 5">
            <a:extLst>
              <a:ext uri="{FF2B5EF4-FFF2-40B4-BE49-F238E27FC236}">
                <a16:creationId xmlns:a16="http://schemas.microsoft.com/office/drawing/2014/main" id="{6D649932-6C57-32E6-E23A-ED6C8DD182DA}"/>
              </a:ext>
            </a:extLst>
          </p:cNvPr>
          <p:cNvGraphicFramePr>
            <a:graphicFrameLocks noGrp="1"/>
          </p:cNvGraphicFramePr>
          <p:nvPr>
            <p:extLst>
              <p:ext uri="{D42A27DB-BD31-4B8C-83A1-F6EECF244321}">
                <p14:modId xmlns:p14="http://schemas.microsoft.com/office/powerpoint/2010/main" val="4204548399"/>
              </p:ext>
            </p:extLst>
          </p:nvPr>
        </p:nvGraphicFramePr>
        <p:xfrm>
          <a:off x="5105400" y="1837955"/>
          <a:ext cx="6570617" cy="2724520"/>
        </p:xfrm>
        <a:graphic>
          <a:graphicData uri="http://schemas.openxmlformats.org/drawingml/2006/table">
            <a:tbl>
              <a:tblPr firstRow="1" bandRow="1">
                <a:tableStyleId>{5C22544A-7EE6-4342-B048-85BDC9FD1C3A}</a:tableStyleId>
              </a:tblPr>
              <a:tblGrid>
                <a:gridCol w="2401506">
                  <a:extLst>
                    <a:ext uri="{9D8B030D-6E8A-4147-A177-3AD203B41FA5}">
                      <a16:colId xmlns:a16="http://schemas.microsoft.com/office/drawing/2014/main" val="20000"/>
                    </a:ext>
                  </a:extLst>
                </a:gridCol>
                <a:gridCol w="4169111">
                  <a:extLst>
                    <a:ext uri="{9D8B030D-6E8A-4147-A177-3AD203B41FA5}">
                      <a16:colId xmlns:a16="http://schemas.microsoft.com/office/drawing/2014/main" val="20001"/>
                    </a:ext>
                  </a:extLst>
                </a:gridCol>
              </a:tblGrid>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Classification</a:t>
                      </a:r>
                    </a:p>
                  </a:txBody>
                  <a:tcPr marL="91417" marR="91417" marT="41140" marB="411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mn-lt"/>
                          <a:ea typeface="+mn-ea"/>
                          <a:cs typeface="+mn-cs"/>
                        </a:rPr>
                        <a:t>Definitions</a:t>
                      </a:r>
                    </a:p>
                  </a:txBody>
                  <a:tcPr marL="91417" marR="91417" marT="41140" marB="411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0000"/>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Overweight</a:t>
                      </a:r>
                      <a:r>
                        <a:rPr kumimoji="0" lang="en-US" sz="1400" b="1" i="0" u="none" strike="noStrike" kern="1200" cap="none" spc="0" normalizeH="0" baseline="30000" noProof="0">
                          <a:ln>
                            <a:noFill/>
                          </a:ln>
                          <a:solidFill>
                            <a:schemeClr val="tx1"/>
                          </a:solidFill>
                          <a:effectLst/>
                          <a:uLnTx/>
                          <a:uFillTx/>
                          <a:latin typeface="+mn-lt"/>
                          <a:ea typeface="+mn-ea"/>
                          <a:cs typeface="+mn-cs"/>
                        </a:rPr>
                        <a:t>2,3</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≥85th percentile for age and sex</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Obesity</a:t>
                      </a:r>
                      <a:r>
                        <a:rPr kumimoji="0" lang="en-US" sz="1400" b="1" i="0" u="none" strike="noStrike" kern="1200" cap="none" spc="0" normalizeH="0" baseline="30000" noProof="0">
                          <a:ln>
                            <a:noFill/>
                          </a:ln>
                          <a:solidFill>
                            <a:schemeClr val="tx1"/>
                          </a:solidFill>
                          <a:effectLst/>
                          <a:uLnTx/>
                          <a:uFillTx/>
                          <a:latin typeface="+mn-lt"/>
                          <a:ea typeface="+mn-ea"/>
                          <a:cs typeface="+mn-cs"/>
                        </a:rPr>
                        <a:t>2,3</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≥95th percentile for age and sex</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Obesity class II</a:t>
                      </a:r>
                      <a:r>
                        <a:rPr kumimoji="0" lang="en-US" sz="1400" b="1" i="0" u="none" strike="noStrike" kern="1200" cap="none" spc="0" normalizeH="0" baseline="30000" noProof="0">
                          <a:ln>
                            <a:noFill/>
                          </a:ln>
                          <a:solidFill>
                            <a:schemeClr val="tx1"/>
                          </a:solidFill>
                          <a:effectLst/>
                          <a:uLnTx/>
                          <a:uFillTx/>
                          <a:latin typeface="+mn-lt"/>
                          <a:ea typeface="+mn-ea"/>
                          <a:cs typeface="+mn-cs"/>
                        </a:rPr>
                        <a:t>3,4 </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≥120% of 95th percentile* </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for age and sex or a BMI ≥35 kg/m</a:t>
                      </a:r>
                      <a:r>
                        <a:rPr kumimoji="0" lang="en-US" sz="1400" b="0" i="0" u="none" strike="noStrike" kern="1200" cap="none" spc="0" normalizeH="0" baseline="30000" noProof="0">
                          <a:ln>
                            <a:noFill/>
                          </a:ln>
                          <a:solidFill>
                            <a:schemeClr val="tx1"/>
                          </a:solidFill>
                          <a:effectLst/>
                          <a:uLnTx/>
                          <a:uFillTx/>
                          <a:latin typeface="+mn-lt"/>
                          <a:ea typeface="+mn-ea"/>
                          <a:cs typeface="+mn-cs"/>
                        </a:rPr>
                        <a:t>2</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49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mn-ea"/>
                          <a:cs typeface="+mn-cs"/>
                        </a:rPr>
                        <a:t>Obesity class III</a:t>
                      </a:r>
                      <a:r>
                        <a:rPr kumimoji="0" lang="en-US" sz="1400" b="1" i="0" u="none" strike="noStrike" kern="1200" cap="none" spc="0" normalizeH="0" baseline="30000" noProof="0">
                          <a:ln>
                            <a:noFill/>
                          </a:ln>
                          <a:solidFill>
                            <a:schemeClr val="tx1"/>
                          </a:solidFill>
                          <a:effectLst/>
                          <a:uLnTx/>
                          <a:uFillTx/>
                          <a:latin typeface="+mn-lt"/>
                          <a:ea typeface="+mn-ea"/>
                          <a:cs typeface="+mn-cs"/>
                        </a:rPr>
                        <a:t>3</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BMI ≥140% of 95th percentile </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for age and sex</a:t>
                      </a:r>
                      <a:r>
                        <a:rPr kumimoji="0" lang="en-US" sz="1400" b="0" i="0" u="none" strike="noStrike" kern="1200" cap="none" spc="0" normalizeH="0" baseline="30000" noProof="0">
                          <a:ln>
                            <a:noFill/>
                          </a:ln>
                          <a:solidFill>
                            <a:schemeClr val="tx1"/>
                          </a:solidFill>
                          <a:effectLst/>
                          <a:uLnTx/>
                          <a:uFillTx/>
                          <a:latin typeface="+mn-lt"/>
                          <a:ea typeface="+mn-ea"/>
                          <a:cs typeface="+mn-cs"/>
                        </a:rPr>
                        <a:t>†</a:t>
                      </a:r>
                      <a:r>
                        <a:rPr kumimoji="0" lang="en-US" sz="1400" b="0" i="0" u="none" strike="noStrike" kern="1200" cap="none" spc="0" normalizeH="0" baseline="0" noProof="0">
                          <a:ln>
                            <a:noFill/>
                          </a:ln>
                          <a:solidFill>
                            <a:schemeClr val="tx1"/>
                          </a:solidFill>
                          <a:effectLst/>
                          <a:uLnTx/>
                          <a:uFillTx/>
                          <a:latin typeface="+mn-lt"/>
                          <a:ea typeface="+mn-ea"/>
                          <a:cs typeface="+mn-cs"/>
                        </a:rPr>
                        <a:t> or a BMI ≥40 kg/m</a:t>
                      </a:r>
                      <a:r>
                        <a:rPr kumimoji="0" lang="en-US" sz="1400" b="0" i="0" u="none" strike="noStrike" kern="1200" cap="none" spc="0" normalizeH="0" baseline="30000" noProof="0">
                          <a:ln>
                            <a:noFill/>
                          </a:ln>
                          <a:solidFill>
                            <a:schemeClr val="tx1"/>
                          </a:solidFill>
                          <a:effectLst/>
                          <a:uLnTx/>
                          <a:uFillTx/>
                          <a:latin typeface="+mn-lt"/>
                          <a:ea typeface="+mn-ea"/>
                          <a:cs typeface="+mn-cs"/>
                        </a:rPr>
                        <a:t>2</a:t>
                      </a:r>
                    </a:p>
                  </a:txBody>
                  <a:tcPr marL="91417" marR="91417" marT="41140" marB="41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 name="Rectangle 1">
            <a:extLst>
              <a:ext uri="{FF2B5EF4-FFF2-40B4-BE49-F238E27FC236}">
                <a16:creationId xmlns:a16="http://schemas.microsoft.com/office/drawing/2014/main" id="{C02BBCCC-34BF-ABB2-7D55-787677DB2DF0}"/>
              </a:ext>
            </a:extLst>
          </p:cNvPr>
          <p:cNvSpPr>
            <a:spLocks noChangeArrowheads="1"/>
          </p:cNvSpPr>
          <p:nvPr/>
        </p:nvSpPr>
        <p:spPr bwMode="auto">
          <a:xfrm>
            <a:off x="5105400" y="5250366"/>
            <a:ext cx="6570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effectLst/>
                <a:uLnTx/>
                <a:uFillTx/>
                <a:latin typeface="+mn-lt"/>
                <a:ea typeface="+mn-ea"/>
                <a:cs typeface="Arial" panose="020B0604020202020204" pitchFamily="34" charset="0"/>
              </a:rPr>
              <a:t>An inclusion criterion for ongoing pediatric clinical trials NN8022-4179 and NN8022-4180 is a BMI corresponding to ≥30 kg/m</a:t>
            </a:r>
            <a:r>
              <a:rPr kumimoji="0" lang="en-US" sz="1200" b="0" i="0" u="none" strike="noStrike" kern="1200" cap="none" spc="0" normalizeH="0" baseline="30000" noProof="0">
                <a:ln>
                  <a:noFill/>
                </a:ln>
                <a:effectLst/>
                <a:uLnTx/>
                <a:uFillTx/>
                <a:latin typeface="+mn-lt"/>
                <a:ea typeface="+mn-ea"/>
                <a:cs typeface="Arial" panose="020B0604020202020204" pitchFamily="34" charset="0"/>
              </a:rPr>
              <a:t>2</a:t>
            </a:r>
            <a:r>
              <a:rPr kumimoji="0" lang="en-US" sz="1200" b="0" i="0" u="none" strike="noStrike" kern="1200" cap="none" spc="0" normalizeH="0" baseline="0" noProof="0">
                <a:ln>
                  <a:noFill/>
                </a:ln>
                <a:effectLst/>
                <a:uLnTx/>
                <a:uFillTx/>
                <a:latin typeface="+mn-lt"/>
                <a:ea typeface="+mn-ea"/>
                <a:cs typeface="Arial" panose="020B0604020202020204" pitchFamily="34" charset="0"/>
              </a:rPr>
              <a:t> for adults and ≥95</a:t>
            </a:r>
            <a:r>
              <a:rPr kumimoji="0" lang="en-US" sz="1200" b="0" i="0" u="none" strike="noStrike" kern="1200" cap="none" spc="0" normalizeH="0" baseline="30000" noProof="0">
                <a:ln>
                  <a:noFill/>
                </a:ln>
                <a:effectLst/>
                <a:uLnTx/>
                <a:uFillTx/>
                <a:latin typeface="+mn-lt"/>
                <a:ea typeface="+mn-ea"/>
                <a:cs typeface="Arial" panose="020B0604020202020204" pitchFamily="34" charset="0"/>
              </a:rPr>
              <a:t>th</a:t>
            </a:r>
            <a:r>
              <a:rPr kumimoji="0" lang="en-US" sz="1200" b="0" i="0" u="none" strike="noStrike" kern="1200" cap="none" spc="0" normalizeH="0" baseline="0" noProof="0">
                <a:ln>
                  <a:noFill/>
                </a:ln>
                <a:effectLst/>
                <a:uLnTx/>
                <a:uFillTx/>
                <a:latin typeface="+mn-lt"/>
                <a:ea typeface="+mn-ea"/>
                <a:cs typeface="Arial" panose="020B0604020202020204" pitchFamily="34" charset="0"/>
              </a:rPr>
              <a:t> percentile for age and sex</a:t>
            </a:r>
          </a:p>
        </p:txBody>
      </p:sp>
      <p:sp>
        <p:nvSpPr>
          <p:cNvPr id="8" name="Rectangle 7">
            <a:extLst>
              <a:ext uri="{FF2B5EF4-FFF2-40B4-BE49-F238E27FC236}">
                <a16:creationId xmlns:a16="http://schemas.microsoft.com/office/drawing/2014/main" id="{877D7AB6-1447-6AFC-C658-D35DB468DC69}"/>
              </a:ext>
            </a:extLst>
          </p:cNvPr>
          <p:cNvSpPr/>
          <p:nvPr/>
        </p:nvSpPr>
        <p:spPr>
          <a:xfrm>
            <a:off x="5105400" y="4709837"/>
            <a:ext cx="6570617" cy="461665"/>
          </a:xfrm>
          <a:prstGeom prst="rect">
            <a:avLst/>
          </a:prstGeom>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effectLst/>
                <a:uLnTx/>
                <a:uFillTx/>
                <a:ea typeface="+mn-ea"/>
                <a:cs typeface="+mn-cs"/>
              </a:rPr>
              <a:t>*Corresponds to 1.2×95</a:t>
            </a:r>
            <a:r>
              <a:rPr kumimoji="0" lang="en-US" sz="1200" b="1" i="0" u="none" strike="noStrike" kern="1200" cap="none" spc="0" normalizeH="0" baseline="30000" noProof="0">
                <a:ln>
                  <a:noFill/>
                </a:ln>
                <a:effectLst/>
                <a:uLnTx/>
                <a:uFillTx/>
                <a:ea typeface="+mn-ea"/>
                <a:cs typeface="+mn-cs"/>
              </a:rPr>
              <a:t>th</a:t>
            </a:r>
            <a:r>
              <a:rPr kumimoji="0" lang="en-US" sz="1200" b="1" i="0" u="none" strike="noStrike" kern="1200" cap="none" spc="0" normalizeH="0" baseline="0" noProof="0">
                <a:ln>
                  <a:noFill/>
                </a:ln>
                <a:effectLst/>
                <a:uLnTx/>
                <a:uFillTx/>
                <a:ea typeface="+mn-ea"/>
                <a:cs typeface="+mn-cs"/>
              </a:rPr>
              <a:t> percentile of BMI </a:t>
            </a:r>
            <a:br>
              <a:rPr kumimoji="0" lang="en-US" sz="1200" b="1" i="0" u="none" strike="noStrike" kern="1200" cap="none" spc="0" normalizeH="0" baseline="0" noProof="0">
                <a:ln>
                  <a:noFill/>
                </a:ln>
                <a:effectLst/>
                <a:uLnTx/>
                <a:uFillTx/>
                <a:ea typeface="+mn-ea"/>
                <a:cs typeface="+mn-cs"/>
              </a:rPr>
            </a:br>
            <a:r>
              <a:rPr kumimoji="0" lang="en-US" sz="1200" b="1" i="0" u="none" strike="noStrike" kern="1200" cap="none" spc="0" normalizeH="0" baseline="30000" noProof="0">
                <a:ln>
                  <a:noFill/>
                </a:ln>
                <a:effectLst/>
                <a:uLnTx/>
                <a:uFillTx/>
                <a:ea typeface="+mn-ea"/>
                <a:cs typeface="+mn-cs"/>
              </a:rPr>
              <a:t>†</a:t>
            </a:r>
            <a:r>
              <a:rPr kumimoji="0" lang="en-US" sz="1200" b="1" i="0" u="none" strike="noStrike" kern="1200" cap="none" spc="0" normalizeH="0" baseline="0" noProof="0">
                <a:ln>
                  <a:noFill/>
                </a:ln>
                <a:effectLst/>
                <a:uLnTx/>
                <a:uFillTx/>
                <a:ea typeface="+mn-ea"/>
                <a:cs typeface="+mn-cs"/>
              </a:rPr>
              <a:t>Corresponds to 1.4×95</a:t>
            </a:r>
            <a:r>
              <a:rPr kumimoji="0" lang="en-US" sz="1200" b="1" i="0" u="none" strike="noStrike" kern="1200" cap="none" spc="0" normalizeH="0" baseline="30000" noProof="0">
                <a:ln>
                  <a:noFill/>
                </a:ln>
                <a:effectLst/>
                <a:uLnTx/>
                <a:uFillTx/>
                <a:ea typeface="+mn-ea"/>
                <a:cs typeface="+mn-cs"/>
              </a:rPr>
              <a:t>th</a:t>
            </a:r>
            <a:r>
              <a:rPr kumimoji="0" lang="en-US" sz="1200" b="1" i="0" u="none" strike="noStrike" kern="1200" cap="none" spc="0" normalizeH="0" baseline="0" noProof="0">
                <a:ln>
                  <a:noFill/>
                </a:ln>
                <a:effectLst/>
                <a:uLnTx/>
                <a:uFillTx/>
                <a:ea typeface="+mn-ea"/>
                <a:cs typeface="+mn-cs"/>
              </a:rPr>
              <a:t> percentile of BMI</a:t>
            </a:r>
          </a:p>
        </p:txBody>
      </p:sp>
      <p:grpSp>
        <p:nvGrpSpPr>
          <p:cNvPr id="9" name="Group 8">
            <a:extLst>
              <a:ext uri="{FF2B5EF4-FFF2-40B4-BE49-F238E27FC236}">
                <a16:creationId xmlns:a16="http://schemas.microsoft.com/office/drawing/2014/main" id="{804C5D22-0074-3925-78FF-7B6460485FDF}"/>
              </a:ext>
            </a:extLst>
          </p:cNvPr>
          <p:cNvGrpSpPr/>
          <p:nvPr/>
        </p:nvGrpSpPr>
        <p:grpSpPr>
          <a:xfrm>
            <a:off x="960098" y="3512320"/>
            <a:ext cx="3721053" cy="2275479"/>
            <a:chOff x="1355004" y="3292624"/>
            <a:chExt cx="3035764" cy="2450651"/>
          </a:xfrm>
        </p:grpSpPr>
        <p:sp>
          <p:nvSpPr>
            <p:cNvPr id="10" name="Freeform: Shape 9">
              <a:extLst>
                <a:ext uri="{FF2B5EF4-FFF2-40B4-BE49-F238E27FC236}">
                  <a16:creationId xmlns:a16="http://schemas.microsoft.com/office/drawing/2014/main" id="{83B72125-CDF5-E2E2-672A-EB925C4D018F}"/>
                </a:ext>
              </a:extLst>
            </p:cNvPr>
            <p:cNvSpPr/>
            <p:nvPr/>
          </p:nvSpPr>
          <p:spPr>
            <a:xfrm>
              <a:off x="1359243" y="4303460"/>
              <a:ext cx="2681416" cy="1434194"/>
            </a:xfrm>
            <a:custGeom>
              <a:avLst/>
              <a:gdLst>
                <a:gd name="connsiteX0" fmla="*/ 0 w 2681416"/>
                <a:gd name="connsiteY0" fmla="*/ 1450670 h 1450670"/>
                <a:gd name="connsiteX1" fmla="*/ 152400 w 2681416"/>
                <a:gd name="connsiteY1" fmla="*/ 1380648 h 1450670"/>
                <a:gd name="connsiteX2" fmla="*/ 308919 w 2681416"/>
                <a:gd name="connsiteY2" fmla="*/ 1269437 h 1450670"/>
                <a:gd name="connsiteX3" fmla="*/ 510746 w 2681416"/>
                <a:gd name="connsiteY3" fmla="*/ 1063491 h 1450670"/>
                <a:gd name="connsiteX4" fmla="*/ 696098 w 2681416"/>
                <a:gd name="connsiteY4" fmla="*/ 795762 h 1450670"/>
                <a:gd name="connsiteX5" fmla="*/ 889687 w 2681416"/>
                <a:gd name="connsiteY5" fmla="*/ 363275 h 1450670"/>
                <a:gd name="connsiteX6" fmla="*/ 988541 w 2681416"/>
                <a:gd name="connsiteY6" fmla="*/ 153210 h 1450670"/>
                <a:gd name="connsiteX7" fmla="*/ 1157416 w 2681416"/>
                <a:gd name="connsiteY7" fmla="*/ 33762 h 1450670"/>
                <a:gd name="connsiteX8" fmla="*/ 1396314 w 2681416"/>
                <a:gd name="connsiteY8" fmla="*/ 810 h 1450670"/>
                <a:gd name="connsiteX9" fmla="*/ 1598141 w 2681416"/>
                <a:gd name="connsiteY9" fmla="*/ 58475 h 1450670"/>
                <a:gd name="connsiteX10" fmla="*/ 1729946 w 2681416"/>
                <a:gd name="connsiteY10" fmla="*/ 190281 h 1450670"/>
                <a:gd name="connsiteX11" fmla="*/ 1898822 w 2681416"/>
                <a:gd name="connsiteY11" fmla="*/ 548626 h 1450670"/>
                <a:gd name="connsiteX12" fmla="*/ 2001795 w 2681416"/>
                <a:gd name="connsiteY12" fmla="*/ 795762 h 1450670"/>
                <a:gd name="connsiteX13" fmla="*/ 2187146 w 2681416"/>
                <a:gd name="connsiteY13" fmla="*/ 1055254 h 1450670"/>
                <a:gd name="connsiteX14" fmla="*/ 2475471 w 2681416"/>
                <a:gd name="connsiteY14" fmla="*/ 1327102 h 1450670"/>
                <a:gd name="connsiteX15" fmla="*/ 2681416 w 2681416"/>
                <a:gd name="connsiteY15" fmla="*/ 1425956 h 145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1416" h="1450670">
                  <a:moveTo>
                    <a:pt x="0" y="1450670"/>
                  </a:moveTo>
                  <a:cubicBezTo>
                    <a:pt x="50457" y="1430761"/>
                    <a:pt x="100914" y="1410853"/>
                    <a:pt x="152400" y="1380648"/>
                  </a:cubicBezTo>
                  <a:cubicBezTo>
                    <a:pt x="203886" y="1350443"/>
                    <a:pt x="249195" y="1322296"/>
                    <a:pt x="308919" y="1269437"/>
                  </a:cubicBezTo>
                  <a:cubicBezTo>
                    <a:pt x="368643" y="1216578"/>
                    <a:pt x="446216" y="1142437"/>
                    <a:pt x="510746" y="1063491"/>
                  </a:cubicBezTo>
                  <a:cubicBezTo>
                    <a:pt x="575276" y="984545"/>
                    <a:pt x="632941" y="912465"/>
                    <a:pt x="696098" y="795762"/>
                  </a:cubicBezTo>
                  <a:cubicBezTo>
                    <a:pt x="759255" y="679059"/>
                    <a:pt x="840947" y="470367"/>
                    <a:pt x="889687" y="363275"/>
                  </a:cubicBezTo>
                  <a:cubicBezTo>
                    <a:pt x="938428" y="256183"/>
                    <a:pt x="943920" y="208129"/>
                    <a:pt x="988541" y="153210"/>
                  </a:cubicBezTo>
                  <a:cubicBezTo>
                    <a:pt x="1033162" y="98291"/>
                    <a:pt x="1089454" y="59162"/>
                    <a:pt x="1157416" y="33762"/>
                  </a:cubicBezTo>
                  <a:cubicBezTo>
                    <a:pt x="1225378" y="8362"/>
                    <a:pt x="1322860" y="-3309"/>
                    <a:pt x="1396314" y="810"/>
                  </a:cubicBezTo>
                  <a:cubicBezTo>
                    <a:pt x="1469768" y="4929"/>
                    <a:pt x="1542536" y="26896"/>
                    <a:pt x="1598141" y="58475"/>
                  </a:cubicBezTo>
                  <a:cubicBezTo>
                    <a:pt x="1653746" y="90054"/>
                    <a:pt x="1679833" y="108589"/>
                    <a:pt x="1729946" y="190281"/>
                  </a:cubicBezTo>
                  <a:cubicBezTo>
                    <a:pt x="1780059" y="271973"/>
                    <a:pt x="1853514" y="447713"/>
                    <a:pt x="1898822" y="548626"/>
                  </a:cubicBezTo>
                  <a:cubicBezTo>
                    <a:pt x="1944130" y="649539"/>
                    <a:pt x="1953741" y="711324"/>
                    <a:pt x="2001795" y="795762"/>
                  </a:cubicBezTo>
                  <a:cubicBezTo>
                    <a:pt x="2049849" y="880200"/>
                    <a:pt x="2108200" y="966697"/>
                    <a:pt x="2187146" y="1055254"/>
                  </a:cubicBezTo>
                  <a:cubicBezTo>
                    <a:pt x="2266092" y="1143811"/>
                    <a:pt x="2393093" y="1265318"/>
                    <a:pt x="2475471" y="1327102"/>
                  </a:cubicBezTo>
                  <a:cubicBezTo>
                    <a:pt x="2557849" y="1388886"/>
                    <a:pt x="2619632" y="1407421"/>
                    <a:pt x="2681416" y="142595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FFFFFF"/>
                </a:solidFill>
                <a:effectLst/>
                <a:uLnTx/>
                <a:uFillTx/>
                <a:latin typeface="Apis For Office"/>
                <a:ea typeface="+mn-ea"/>
                <a:cs typeface="+mn-cs"/>
              </a:endParaRPr>
            </a:p>
          </p:txBody>
        </p:sp>
        <p:grpSp>
          <p:nvGrpSpPr>
            <p:cNvPr id="11" name="Group 10">
              <a:extLst>
                <a:ext uri="{FF2B5EF4-FFF2-40B4-BE49-F238E27FC236}">
                  <a16:creationId xmlns:a16="http://schemas.microsoft.com/office/drawing/2014/main" id="{166DD98A-20CC-2D11-20FE-23551191B091}"/>
                </a:ext>
              </a:extLst>
            </p:cNvPr>
            <p:cNvGrpSpPr/>
            <p:nvPr/>
          </p:nvGrpSpPr>
          <p:grpSpPr>
            <a:xfrm>
              <a:off x="3376989" y="3292624"/>
              <a:ext cx="548224" cy="2445030"/>
              <a:chOff x="3376989" y="3292624"/>
              <a:chExt cx="548224" cy="2445030"/>
            </a:xfrm>
          </p:grpSpPr>
          <p:cxnSp>
            <p:nvCxnSpPr>
              <p:cNvPr id="19" name="Straight Connector 18">
                <a:extLst>
                  <a:ext uri="{FF2B5EF4-FFF2-40B4-BE49-F238E27FC236}">
                    <a16:creationId xmlns:a16="http://schemas.microsoft.com/office/drawing/2014/main" id="{85C9667F-B2D7-ED9A-E0A4-A10A519AC303}"/>
                  </a:ext>
                </a:extLst>
              </p:cNvPr>
              <p:cNvCxnSpPr>
                <a:cxnSpLocks/>
              </p:cNvCxnSpPr>
              <p:nvPr/>
            </p:nvCxnSpPr>
            <p:spPr>
              <a:xfrm>
                <a:off x="3651102" y="3648328"/>
                <a:ext cx="0" cy="2089326"/>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D33399-A5E2-6E2A-B457-35070EF8EACF}"/>
                  </a:ext>
                </a:extLst>
              </p:cNvPr>
              <p:cNvSpPr txBox="1"/>
              <p:nvPr/>
            </p:nvSpPr>
            <p:spPr>
              <a:xfrm>
                <a:off x="3376989" y="3292624"/>
                <a:ext cx="548224" cy="364617"/>
              </a:xfrm>
              <a:prstGeom prst="rect">
                <a:avLst/>
              </a:prstGeom>
              <a:noFill/>
              <a:ln>
                <a:noFill/>
              </a:ln>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effectLst/>
                    <a:uLnTx/>
                    <a:uFillTx/>
                    <a:ea typeface="+mn-ea"/>
                    <a:cs typeface="Arial" charset="0"/>
                  </a:rPr>
                  <a:t>95</a:t>
                </a:r>
                <a:r>
                  <a:rPr kumimoji="0" lang="en-US" sz="800" b="1" i="0" u="none" strike="noStrike" kern="1200" cap="none" spc="0" normalizeH="0" baseline="30000" noProof="0">
                    <a:ln>
                      <a:noFill/>
                    </a:ln>
                    <a:effectLst/>
                    <a:uLnTx/>
                    <a:uFillTx/>
                    <a:ea typeface="+mn-ea"/>
                    <a:cs typeface="Arial" charset="0"/>
                  </a:rPr>
                  <a:t>th</a:t>
                </a:r>
                <a:r>
                  <a:rPr kumimoji="0" lang="en-US" sz="800" b="1" i="0" u="none" strike="noStrike" kern="1200" cap="none" spc="0" normalizeH="0" baseline="0" noProof="0">
                    <a:ln>
                      <a:noFill/>
                    </a:ln>
                    <a:effectLst/>
                    <a:uLnTx/>
                    <a:uFillTx/>
                    <a:ea typeface="+mn-ea"/>
                    <a:cs typeface="Arial" charset="0"/>
                  </a:rPr>
                  <a:t> </a:t>
                </a:r>
                <a:br>
                  <a:rPr kumimoji="0" lang="en-US" sz="800" b="1" i="0" u="none" strike="noStrike" kern="1200" cap="none" spc="0" normalizeH="0" baseline="0" noProof="0">
                    <a:ln>
                      <a:noFill/>
                    </a:ln>
                    <a:effectLst/>
                    <a:uLnTx/>
                    <a:uFillTx/>
                    <a:ea typeface="+mn-ea"/>
                    <a:cs typeface="Arial" charset="0"/>
                  </a:rPr>
                </a:br>
                <a:r>
                  <a:rPr kumimoji="0" lang="en-US" sz="800" b="1" i="0" u="none" strike="noStrike" kern="1200" cap="none" spc="0" normalizeH="0" baseline="0" noProof="0">
                    <a:ln>
                      <a:noFill/>
                    </a:ln>
                    <a:effectLst/>
                    <a:uLnTx/>
                    <a:uFillTx/>
                    <a:ea typeface="+mn-ea"/>
                    <a:cs typeface="Arial" charset="0"/>
                  </a:rPr>
                  <a:t>percentile</a:t>
                </a:r>
              </a:p>
            </p:txBody>
          </p:sp>
        </p:grpSp>
        <p:grpSp>
          <p:nvGrpSpPr>
            <p:cNvPr id="12" name="Group 11">
              <a:extLst>
                <a:ext uri="{FF2B5EF4-FFF2-40B4-BE49-F238E27FC236}">
                  <a16:creationId xmlns:a16="http://schemas.microsoft.com/office/drawing/2014/main" id="{2CF1580E-B1E4-2916-8397-201CE3FF1D51}"/>
                </a:ext>
              </a:extLst>
            </p:cNvPr>
            <p:cNvGrpSpPr/>
            <p:nvPr/>
          </p:nvGrpSpPr>
          <p:grpSpPr>
            <a:xfrm>
              <a:off x="1355004" y="3292624"/>
              <a:ext cx="3035764" cy="2450651"/>
              <a:chOff x="647700" y="3164296"/>
              <a:chExt cx="3434149" cy="2495099"/>
            </a:xfrm>
          </p:grpSpPr>
          <p:cxnSp>
            <p:nvCxnSpPr>
              <p:cNvPr id="17" name="Straight Connector 16">
                <a:extLst>
                  <a:ext uri="{FF2B5EF4-FFF2-40B4-BE49-F238E27FC236}">
                    <a16:creationId xmlns:a16="http://schemas.microsoft.com/office/drawing/2014/main" id="{91EAA80F-358C-C8B3-8401-13D890037500}"/>
                  </a:ext>
                </a:extLst>
              </p:cNvPr>
              <p:cNvCxnSpPr>
                <a:cxnSpLocks/>
              </p:cNvCxnSpPr>
              <p:nvPr/>
            </p:nvCxnSpPr>
            <p:spPr>
              <a:xfrm>
                <a:off x="647700" y="3164296"/>
                <a:ext cx="0" cy="24940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A6C37A-D01C-21F4-D3C5-EDE18C842F7C}"/>
                  </a:ext>
                </a:extLst>
              </p:cNvPr>
              <p:cNvCxnSpPr/>
              <p:nvPr/>
            </p:nvCxnSpPr>
            <p:spPr>
              <a:xfrm>
                <a:off x="647700" y="5659395"/>
                <a:ext cx="3434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3C98C7D-47E0-DBBC-AE8F-9F5FEEE7CE21}"/>
                </a:ext>
              </a:extLst>
            </p:cNvPr>
            <p:cNvGrpSpPr/>
            <p:nvPr/>
          </p:nvGrpSpPr>
          <p:grpSpPr>
            <a:xfrm>
              <a:off x="2113005" y="4440734"/>
              <a:ext cx="1219200" cy="1301529"/>
              <a:chOff x="2113005" y="4440734"/>
              <a:chExt cx="1219200" cy="1301529"/>
            </a:xfrm>
          </p:grpSpPr>
          <p:cxnSp>
            <p:nvCxnSpPr>
              <p:cNvPr id="14" name="Straight Connector 13">
                <a:extLst>
                  <a:ext uri="{FF2B5EF4-FFF2-40B4-BE49-F238E27FC236}">
                    <a16:creationId xmlns:a16="http://schemas.microsoft.com/office/drawing/2014/main" id="{2164BF4D-B386-1CA3-FD83-E47B80E432E2}"/>
                  </a:ext>
                </a:extLst>
              </p:cNvPr>
              <p:cNvCxnSpPr>
                <a:cxnSpLocks/>
              </p:cNvCxnSpPr>
              <p:nvPr/>
            </p:nvCxnSpPr>
            <p:spPr>
              <a:xfrm flipV="1">
                <a:off x="2113005" y="5268097"/>
                <a:ext cx="0" cy="474166"/>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76937E-C294-3666-DA4D-02B56A9288BC}"/>
                  </a:ext>
                </a:extLst>
              </p:cNvPr>
              <p:cNvCxnSpPr>
                <a:cxnSpLocks/>
              </p:cNvCxnSpPr>
              <p:nvPr/>
            </p:nvCxnSpPr>
            <p:spPr>
              <a:xfrm flipV="1">
                <a:off x="2722605" y="4440734"/>
                <a:ext cx="0" cy="1301529"/>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7CC071-DEBD-1C2A-6AF1-14F066B7209E}"/>
                  </a:ext>
                </a:extLst>
              </p:cNvPr>
              <p:cNvCxnSpPr>
                <a:cxnSpLocks/>
              </p:cNvCxnSpPr>
              <p:nvPr/>
            </p:nvCxnSpPr>
            <p:spPr>
              <a:xfrm flipV="1">
                <a:off x="3332205" y="5268097"/>
                <a:ext cx="0" cy="474166"/>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067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D0AC-C779-02FC-1989-5EF5E762F18E}"/>
              </a:ext>
            </a:extLst>
          </p:cNvPr>
          <p:cNvSpPr>
            <a:spLocks noGrp="1"/>
          </p:cNvSpPr>
          <p:nvPr>
            <p:ph type="title"/>
          </p:nvPr>
        </p:nvSpPr>
        <p:spPr/>
        <p:txBody>
          <a:bodyPr/>
          <a:lstStyle/>
          <a:p>
            <a:r>
              <a:rPr lang="en-US"/>
              <a:t>Overweight and obesity defined by </a:t>
            </a:r>
            <a:br>
              <a:rPr lang="en-US"/>
            </a:br>
            <a:r>
              <a:rPr lang="en-US"/>
              <a:t>BMI z-scores</a:t>
            </a:r>
            <a:endParaRPr lang="en-CA"/>
          </a:p>
        </p:txBody>
      </p:sp>
      <p:sp>
        <p:nvSpPr>
          <p:cNvPr id="3" name="Text Placeholder 2">
            <a:extLst>
              <a:ext uri="{FF2B5EF4-FFF2-40B4-BE49-F238E27FC236}">
                <a16:creationId xmlns:a16="http://schemas.microsoft.com/office/drawing/2014/main" id="{28C81C7D-D85F-ABAE-E7AC-E6A4D79D2D3E}"/>
              </a:ext>
            </a:extLst>
          </p:cNvPr>
          <p:cNvSpPr>
            <a:spLocks noGrp="1"/>
          </p:cNvSpPr>
          <p:nvPr>
            <p:ph type="body" sz="quarter" idx="13"/>
          </p:nvPr>
        </p:nvSpPr>
        <p:spPr/>
        <p:txBody>
          <a:bodyPr/>
          <a:lstStyle/>
          <a:p>
            <a:r>
              <a:rPr lang="en-US" sz="1000" i="0"/>
              <a:t>BMI, body mass index; SD, standard deviation.</a:t>
            </a:r>
            <a:br>
              <a:rPr lang="en-US" sz="1000" i="0"/>
            </a:br>
            <a:r>
              <a:rPr lang="en-US" sz="1000" i="0"/>
              <a:t>Must A and Anderson SE. Int J Obesity 2006;30:590–4; 2. WHO BMI-for-age. Available at: </a:t>
            </a:r>
            <a:r>
              <a:rPr lang="en-US" sz="1000" i="0">
                <a:hlinkClick r:id="rId2"/>
              </a:rPr>
              <a:t>https://cdn.who.int/media/docs/default-source/child-growth/growth-reference-5-19-years/bmi-for-age-(5-19-years)/sft-bmifa-girls-z-5-19years.pdf?sfvrsn=571135b3_4</a:t>
            </a:r>
            <a:r>
              <a:rPr lang="en-US" sz="1000" i="0"/>
              <a:t> Accessed August 2022.</a:t>
            </a:r>
          </a:p>
        </p:txBody>
      </p:sp>
      <p:sp>
        <p:nvSpPr>
          <p:cNvPr id="6" name="TextBox 5">
            <a:extLst>
              <a:ext uri="{FF2B5EF4-FFF2-40B4-BE49-F238E27FC236}">
                <a16:creationId xmlns:a16="http://schemas.microsoft.com/office/drawing/2014/main" id="{F70013AE-7F41-EC3D-7564-C0EC0F0DC676}"/>
              </a:ext>
            </a:extLst>
          </p:cNvPr>
          <p:cNvSpPr txBox="1"/>
          <p:nvPr/>
        </p:nvSpPr>
        <p:spPr>
          <a:xfrm rot="16200000">
            <a:off x="5073730" y="3650972"/>
            <a:ext cx="1218603" cy="318100"/>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67" b="1" i="0" u="none" strike="noStrike" kern="1200" cap="none" spc="0" normalizeH="0" baseline="0" noProof="0">
                <a:ln>
                  <a:noFill/>
                </a:ln>
                <a:effectLst/>
                <a:uLnTx/>
                <a:uFillTx/>
                <a:ea typeface="+mn-ea"/>
                <a:cs typeface="Arial" charset="0"/>
              </a:rPr>
              <a:t>BMI (kg/m</a:t>
            </a:r>
            <a:r>
              <a:rPr kumimoji="0" lang="en-US" altLang="en-US" sz="1467" b="1" i="0" u="none" strike="noStrike" kern="1200" cap="none" spc="0" normalizeH="0" baseline="30000" noProof="0">
                <a:ln>
                  <a:noFill/>
                </a:ln>
                <a:effectLst/>
                <a:uLnTx/>
                <a:uFillTx/>
                <a:ea typeface="+mn-ea"/>
                <a:cs typeface="Arial" charset="0"/>
              </a:rPr>
              <a:t>2</a:t>
            </a:r>
            <a:r>
              <a:rPr kumimoji="0" lang="en-US" altLang="en-US" sz="1467" b="1" i="0" u="none" strike="noStrike" kern="1200" cap="none" spc="0" normalizeH="0" baseline="0" noProof="0">
                <a:ln>
                  <a:noFill/>
                </a:ln>
                <a:effectLst/>
                <a:uLnTx/>
                <a:uFillTx/>
                <a:ea typeface="+mn-ea"/>
                <a:cs typeface="Arial" charset="0"/>
              </a:rPr>
              <a:t>)</a:t>
            </a:r>
            <a:endParaRPr kumimoji="0" lang="en-US" altLang="en-US" sz="1467" b="1" i="0" u="none" strike="noStrike" kern="1200" cap="none" spc="0" normalizeH="0" baseline="30000" noProof="0">
              <a:ln>
                <a:noFill/>
              </a:ln>
              <a:effectLst/>
              <a:uLnTx/>
              <a:uFillTx/>
              <a:ea typeface="+mn-ea"/>
              <a:cs typeface="Arial" charset="0"/>
            </a:endParaRPr>
          </a:p>
        </p:txBody>
      </p:sp>
      <p:sp>
        <p:nvSpPr>
          <p:cNvPr id="7" name="Rectangle 6">
            <a:extLst>
              <a:ext uri="{FF2B5EF4-FFF2-40B4-BE49-F238E27FC236}">
                <a16:creationId xmlns:a16="http://schemas.microsoft.com/office/drawing/2014/main" id="{2EDE5646-3659-7F4B-3DAC-B8605F21549B}"/>
              </a:ext>
            </a:extLst>
          </p:cNvPr>
          <p:cNvSpPr/>
          <p:nvPr/>
        </p:nvSpPr>
        <p:spPr>
          <a:xfrm>
            <a:off x="10304380" y="2208764"/>
            <a:ext cx="840313" cy="3325909"/>
          </a:xfrm>
          <a:prstGeom prst="rect">
            <a:avLst/>
          </a:prstGeom>
          <a:solidFill>
            <a:srgbClr val="EEF6F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8" name="Content Placeholder 1">
            <a:extLst>
              <a:ext uri="{FF2B5EF4-FFF2-40B4-BE49-F238E27FC236}">
                <a16:creationId xmlns:a16="http://schemas.microsoft.com/office/drawing/2014/main" id="{D194F163-1A92-703E-1B73-4FDFEE26420C}"/>
              </a:ext>
            </a:extLst>
          </p:cNvPr>
          <p:cNvSpPr txBox="1">
            <a:spLocks/>
          </p:cNvSpPr>
          <p:nvPr/>
        </p:nvSpPr>
        <p:spPr>
          <a:xfrm>
            <a:off x="645846" y="2208764"/>
            <a:ext cx="4454963" cy="2236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r>
              <a:rPr lang="en-US" sz="1800"/>
              <a:t>A BMI z-score indicates how many SDs BMI of a child or adolescent is above/below the average BMI for their age and gender</a:t>
            </a:r>
            <a:r>
              <a:rPr lang="en-US" sz="1800" baseline="30000"/>
              <a:t>1</a:t>
            </a:r>
          </a:p>
          <a:p>
            <a:pPr marL="339725" indent="-339725"/>
            <a:r>
              <a:rPr lang="en-US" sz="1800"/>
              <a:t>A positive z-score of 1, 2 or 3 indicates that a child is 1, 2 or 3 SDs above the average value</a:t>
            </a:r>
            <a:r>
              <a:rPr lang="en-US" sz="1800" baseline="30000"/>
              <a:t>1</a:t>
            </a:r>
          </a:p>
        </p:txBody>
      </p:sp>
      <p:graphicFrame>
        <p:nvGraphicFramePr>
          <p:cNvPr id="9" name="Chart 8">
            <a:extLst>
              <a:ext uri="{FF2B5EF4-FFF2-40B4-BE49-F238E27FC236}">
                <a16:creationId xmlns:a16="http://schemas.microsoft.com/office/drawing/2014/main" id="{31194D69-68D2-F9A1-5598-BBEDAE114153}"/>
              </a:ext>
            </a:extLst>
          </p:cNvPr>
          <p:cNvGraphicFramePr/>
          <p:nvPr>
            <p:extLst>
              <p:ext uri="{D42A27DB-BD31-4B8C-83A1-F6EECF244321}">
                <p14:modId xmlns:p14="http://schemas.microsoft.com/office/powerpoint/2010/main" val="1927032393"/>
              </p:ext>
            </p:extLst>
          </p:nvPr>
        </p:nvGraphicFramePr>
        <p:xfrm>
          <a:off x="5892801" y="2107257"/>
          <a:ext cx="5493841" cy="39553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8">
            <a:extLst>
              <a:ext uri="{FF2B5EF4-FFF2-40B4-BE49-F238E27FC236}">
                <a16:creationId xmlns:a16="http://schemas.microsoft.com/office/drawing/2014/main" id="{DB66F85F-5AB9-F5B5-5525-7B3565A22087}"/>
              </a:ext>
            </a:extLst>
          </p:cNvPr>
          <p:cNvSpPr txBox="1">
            <a:spLocks noChangeArrowheads="1"/>
          </p:cNvSpPr>
          <p:nvPr/>
        </p:nvSpPr>
        <p:spPr bwMode="auto">
          <a:xfrm>
            <a:off x="10521006" y="2375786"/>
            <a:ext cx="464228"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tx1"/>
                </a:solidFill>
                <a:effectLst/>
                <a:uLnTx/>
                <a:uFillTx/>
                <a:latin typeface="+mn-lt"/>
                <a:ea typeface="+mn-ea"/>
                <a:cs typeface="Arial" charset="0"/>
              </a:rPr>
              <a:t>3</a:t>
            </a:r>
            <a:endParaRPr kumimoji="0" lang="en-US" altLang="en-US" sz="1067" b="1" i="0" u="none" strike="noStrike" kern="1200" cap="none" spc="0" normalizeH="0" baseline="30000" noProof="0">
              <a:ln>
                <a:noFill/>
              </a:ln>
              <a:solidFill>
                <a:schemeClr val="tx1"/>
              </a:solidFill>
              <a:effectLst/>
              <a:uLnTx/>
              <a:uFillTx/>
              <a:latin typeface="+mn-lt"/>
              <a:ea typeface="+mn-ea"/>
              <a:cs typeface="Arial" charset="0"/>
            </a:endParaRPr>
          </a:p>
        </p:txBody>
      </p:sp>
      <p:sp>
        <p:nvSpPr>
          <p:cNvPr id="11" name="TextBox 8">
            <a:extLst>
              <a:ext uri="{FF2B5EF4-FFF2-40B4-BE49-F238E27FC236}">
                <a16:creationId xmlns:a16="http://schemas.microsoft.com/office/drawing/2014/main" id="{A9BECD9D-90DB-ABC4-A44C-8C96255A8D35}"/>
              </a:ext>
            </a:extLst>
          </p:cNvPr>
          <p:cNvSpPr txBox="1">
            <a:spLocks noChangeArrowheads="1"/>
          </p:cNvSpPr>
          <p:nvPr/>
        </p:nvSpPr>
        <p:spPr bwMode="auto">
          <a:xfrm>
            <a:off x="10722020" y="3116698"/>
            <a:ext cx="26321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bg1">
                    <a:lumMod val="50000"/>
                  </a:schemeClr>
                </a:solidFill>
                <a:effectLst/>
                <a:uLnTx/>
                <a:uFillTx/>
                <a:latin typeface="+mn-lt"/>
                <a:ea typeface="+mn-ea"/>
                <a:cs typeface="Arial" charset="0"/>
              </a:rPr>
              <a:t>2</a:t>
            </a:r>
            <a:endParaRPr kumimoji="0" lang="en-US" altLang="en-US" sz="1067" b="1" i="0" u="none" strike="noStrike" kern="1200" cap="none" spc="0" normalizeH="0" baseline="30000" noProof="0">
              <a:ln>
                <a:noFill/>
              </a:ln>
              <a:solidFill>
                <a:schemeClr val="bg1">
                  <a:lumMod val="50000"/>
                </a:schemeClr>
              </a:solidFill>
              <a:effectLst/>
              <a:uLnTx/>
              <a:uFillTx/>
              <a:latin typeface="+mn-lt"/>
              <a:ea typeface="+mn-ea"/>
              <a:cs typeface="Arial" charset="0"/>
            </a:endParaRPr>
          </a:p>
        </p:txBody>
      </p:sp>
      <p:sp>
        <p:nvSpPr>
          <p:cNvPr id="12" name="TextBox 8">
            <a:extLst>
              <a:ext uri="{FF2B5EF4-FFF2-40B4-BE49-F238E27FC236}">
                <a16:creationId xmlns:a16="http://schemas.microsoft.com/office/drawing/2014/main" id="{D5CA3B86-37FD-68BE-7CFA-3E95D7EAC63D}"/>
              </a:ext>
            </a:extLst>
          </p:cNvPr>
          <p:cNvSpPr txBox="1">
            <a:spLocks noChangeArrowheads="1"/>
          </p:cNvSpPr>
          <p:nvPr/>
        </p:nvSpPr>
        <p:spPr bwMode="auto">
          <a:xfrm>
            <a:off x="10722020" y="3641477"/>
            <a:ext cx="26321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rgbClr val="00B0F0"/>
                </a:solidFill>
                <a:effectLst/>
                <a:uLnTx/>
                <a:uFillTx/>
                <a:latin typeface="+mn-lt"/>
                <a:ea typeface="+mn-ea"/>
                <a:cs typeface="Arial" charset="0"/>
              </a:rPr>
              <a:t>1</a:t>
            </a:r>
            <a:endParaRPr kumimoji="0" lang="en-US" altLang="en-US" sz="1067" b="1" i="0" u="none" strike="noStrike" kern="1200" cap="none" spc="0" normalizeH="0" baseline="30000" noProof="0">
              <a:ln>
                <a:noFill/>
              </a:ln>
              <a:solidFill>
                <a:srgbClr val="00B0F0"/>
              </a:solidFill>
              <a:effectLst/>
              <a:uLnTx/>
              <a:uFillTx/>
              <a:latin typeface="+mn-lt"/>
              <a:ea typeface="+mn-ea"/>
              <a:cs typeface="Arial" charset="0"/>
            </a:endParaRPr>
          </a:p>
        </p:txBody>
      </p:sp>
      <p:sp>
        <p:nvSpPr>
          <p:cNvPr id="13" name="TextBox 8">
            <a:extLst>
              <a:ext uri="{FF2B5EF4-FFF2-40B4-BE49-F238E27FC236}">
                <a16:creationId xmlns:a16="http://schemas.microsoft.com/office/drawing/2014/main" id="{343E4589-7E55-3227-C832-CF44CBE42CB9}"/>
              </a:ext>
            </a:extLst>
          </p:cNvPr>
          <p:cNvSpPr txBox="1">
            <a:spLocks noChangeArrowheads="1"/>
          </p:cNvSpPr>
          <p:nvPr/>
        </p:nvSpPr>
        <p:spPr bwMode="auto">
          <a:xfrm>
            <a:off x="10722020" y="4038847"/>
            <a:ext cx="26321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accent1"/>
                </a:solidFill>
                <a:effectLst/>
                <a:uLnTx/>
                <a:uFillTx/>
                <a:latin typeface="+mn-lt"/>
                <a:ea typeface="+mn-ea"/>
                <a:cs typeface="Arial" charset="0"/>
              </a:rPr>
              <a:t>0</a:t>
            </a:r>
            <a:endParaRPr kumimoji="0" lang="en-US" altLang="en-US" sz="1067" b="1" i="0" u="none" strike="noStrike" kern="1200" cap="none" spc="0" normalizeH="0" baseline="30000" noProof="0">
              <a:ln>
                <a:noFill/>
              </a:ln>
              <a:solidFill>
                <a:schemeClr val="accent1"/>
              </a:solidFill>
              <a:effectLst/>
              <a:uLnTx/>
              <a:uFillTx/>
              <a:latin typeface="+mn-lt"/>
              <a:ea typeface="+mn-ea"/>
              <a:cs typeface="Arial" charset="0"/>
            </a:endParaRPr>
          </a:p>
        </p:txBody>
      </p:sp>
      <p:sp>
        <p:nvSpPr>
          <p:cNvPr id="14" name="TextBox 8">
            <a:extLst>
              <a:ext uri="{FF2B5EF4-FFF2-40B4-BE49-F238E27FC236}">
                <a16:creationId xmlns:a16="http://schemas.microsoft.com/office/drawing/2014/main" id="{A8B61FBB-5E01-1F57-8986-706AB4115CB9}"/>
              </a:ext>
            </a:extLst>
          </p:cNvPr>
          <p:cNvSpPr txBox="1">
            <a:spLocks noChangeArrowheads="1"/>
          </p:cNvSpPr>
          <p:nvPr/>
        </p:nvSpPr>
        <p:spPr bwMode="auto">
          <a:xfrm>
            <a:off x="10641870" y="4377351"/>
            <a:ext cx="34336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accent4"/>
                </a:solidFill>
                <a:effectLst/>
                <a:uLnTx/>
                <a:uFillTx/>
                <a:latin typeface="+mn-lt"/>
                <a:ea typeface="+mn-ea"/>
                <a:cs typeface="Arial" charset="0"/>
              </a:rPr>
              <a:t>−1</a:t>
            </a:r>
            <a:endParaRPr kumimoji="0" lang="en-US" altLang="en-US" sz="1067" b="1" i="0" u="none" strike="noStrike" kern="1200" cap="none" spc="0" normalizeH="0" baseline="30000" noProof="0">
              <a:ln>
                <a:noFill/>
              </a:ln>
              <a:solidFill>
                <a:schemeClr val="accent4"/>
              </a:solidFill>
              <a:effectLst/>
              <a:uLnTx/>
              <a:uFillTx/>
              <a:latin typeface="+mn-lt"/>
              <a:ea typeface="+mn-ea"/>
              <a:cs typeface="Arial" charset="0"/>
            </a:endParaRPr>
          </a:p>
        </p:txBody>
      </p:sp>
      <p:sp>
        <p:nvSpPr>
          <p:cNvPr id="15" name="TextBox 8">
            <a:extLst>
              <a:ext uri="{FF2B5EF4-FFF2-40B4-BE49-F238E27FC236}">
                <a16:creationId xmlns:a16="http://schemas.microsoft.com/office/drawing/2014/main" id="{5FD4C9DA-78FC-694C-8E4A-EE1D8863B690}"/>
              </a:ext>
            </a:extLst>
          </p:cNvPr>
          <p:cNvSpPr txBox="1">
            <a:spLocks noChangeArrowheads="1"/>
          </p:cNvSpPr>
          <p:nvPr/>
        </p:nvSpPr>
        <p:spPr bwMode="auto">
          <a:xfrm>
            <a:off x="10641870" y="4631753"/>
            <a:ext cx="34336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solidFill>
                  <a:schemeClr val="accent6"/>
                </a:solidFill>
                <a:effectLst/>
                <a:uLnTx/>
                <a:uFillTx/>
                <a:latin typeface="+mn-lt"/>
                <a:ea typeface="+mn-ea"/>
                <a:cs typeface="Arial" charset="0"/>
              </a:rPr>
              <a:t>−2</a:t>
            </a:r>
            <a:endParaRPr kumimoji="0" lang="en-US" altLang="en-US" sz="1067" b="1" i="0" u="none" strike="noStrike" kern="1200" cap="none" spc="0" normalizeH="0" baseline="30000" noProof="0">
              <a:ln>
                <a:noFill/>
              </a:ln>
              <a:solidFill>
                <a:schemeClr val="accent6"/>
              </a:solidFill>
              <a:effectLst/>
              <a:uLnTx/>
              <a:uFillTx/>
              <a:latin typeface="+mn-lt"/>
              <a:ea typeface="+mn-ea"/>
              <a:cs typeface="Arial" charset="0"/>
            </a:endParaRPr>
          </a:p>
        </p:txBody>
      </p:sp>
      <p:sp>
        <p:nvSpPr>
          <p:cNvPr id="16" name="TextBox 8">
            <a:extLst>
              <a:ext uri="{FF2B5EF4-FFF2-40B4-BE49-F238E27FC236}">
                <a16:creationId xmlns:a16="http://schemas.microsoft.com/office/drawing/2014/main" id="{4DBF4EB7-6B6C-2352-E63B-5103C9DBA92E}"/>
              </a:ext>
            </a:extLst>
          </p:cNvPr>
          <p:cNvSpPr txBox="1">
            <a:spLocks noChangeArrowheads="1"/>
          </p:cNvSpPr>
          <p:nvPr/>
        </p:nvSpPr>
        <p:spPr bwMode="auto">
          <a:xfrm>
            <a:off x="10641870" y="4844442"/>
            <a:ext cx="34336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altLang="en-US" sz="1067" b="1" i="0" u="none" strike="noStrike" kern="1200" cap="none" spc="0" normalizeH="0" baseline="0" noProof="0">
                <a:ln>
                  <a:noFill/>
                </a:ln>
                <a:effectLst/>
                <a:uLnTx/>
                <a:uFillTx/>
                <a:latin typeface="+mn-lt"/>
                <a:ea typeface="+mn-ea"/>
                <a:cs typeface="Arial" charset="0"/>
              </a:rPr>
              <a:t>−3</a:t>
            </a:r>
            <a:endParaRPr kumimoji="0" lang="en-US" altLang="en-US" sz="1067" b="1" i="0" u="none" strike="noStrike" kern="1200" cap="none" spc="0" normalizeH="0" baseline="30000" noProof="0">
              <a:ln>
                <a:noFill/>
              </a:ln>
              <a:effectLst/>
              <a:uLnTx/>
              <a:uFillTx/>
              <a:latin typeface="+mn-lt"/>
              <a:ea typeface="+mn-ea"/>
              <a:cs typeface="Arial" charset="0"/>
            </a:endParaRPr>
          </a:p>
        </p:txBody>
      </p:sp>
      <p:sp>
        <p:nvSpPr>
          <p:cNvPr id="17" name="TextBox 16">
            <a:extLst>
              <a:ext uri="{FF2B5EF4-FFF2-40B4-BE49-F238E27FC236}">
                <a16:creationId xmlns:a16="http://schemas.microsoft.com/office/drawing/2014/main" id="{110CD64A-C9E6-A69C-BDD5-A585050FF106}"/>
              </a:ext>
            </a:extLst>
          </p:cNvPr>
          <p:cNvSpPr txBox="1"/>
          <p:nvPr/>
        </p:nvSpPr>
        <p:spPr>
          <a:xfrm>
            <a:off x="10335520" y="1974120"/>
            <a:ext cx="835200" cy="276999"/>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ea typeface="+mn-ea"/>
                <a:cs typeface="Arial" charset="0"/>
              </a:rPr>
              <a:t>z-score</a:t>
            </a:r>
            <a:r>
              <a:rPr kumimoji="0" lang="en-US" sz="1200" b="0" i="0" u="none" strike="noStrike" kern="1200" cap="none" spc="0" normalizeH="0" baseline="0" noProof="0">
                <a:ln>
                  <a:noFill/>
                </a:ln>
                <a:effectLst/>
                <a:uLnTx/>
                <a:uFillTx/>
                <a:ea typeface="+mn-ea"/>
                <a:cs typeface="Arial" charset="0"/>
              </a:rPr>
              <a:t>*</a:t>
            </a:r>
          </a:p>
        </p:txBody>
      </p:sp>
      <p:sp>
        <p:nvSpPr>
          <p:cNvPr id="18" name="TextBox 17">
            <a:extLst>
              <a:ext uri="{FF2B5EF4-FFF2-40B4-BE49-F238E27FC236}">
                <a16:creationId xmlns:a16="http://schemas.microsoft.com/office/drawing/2014/main" id="{DCD5E01A-EF61-2D50-6FE3-E4B56DD25E0F}"/>
              </a:ext>
            </a:extLst>
          </p:cNvPr>
          <p:cNvSpPr txBox="1"/>
          <p:nvPr/>
        </p:nvSpPr>
        <p:spPr>
          <a:xfrm>
            <a:off x="7936688" y="5872588"/>
            <a:ext cx="1231426" cy="318100"/>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altLang="en-US" sz="1467" b="1" i="0" u="none" strike="noStrike" kern="1200" cap="none" spc="0" normalizeH="0" baseline="0" noProof="0">
                <a:ln>
                  <a:noFill/>
                </a:ln>
                <a:effectLst/>
                <a:uLnTx/>
                <a:uFillTx/>
                <a:ea typeface="+mn-ea"/>
                <a:cs typeface="Arial" charset="0"/>
              </a:rPr>
              <a:t>Age (years)</a:t>
            </a:r>
            <a:endParaRPr kumimoji="0" lang="en-US" altLang="en-US" sz="1467" b="1" i="0" u="none" strike="noStrike" kern="1200" cap="none" spc="0" normalizeH="0" baseline="30000" noProof="0">
              <a:ln>
                <a:noFill/>
              </a:ln>
              <a:effectLst/>
              <a:uLnTx/>
              <a:uFillTx/>
              <a:ea typeface="+mn-ea"/>
              <a:cs typeface="Arial" charset="0"/>
            </a:endParaRPr>
          </a:p>
        </p:txBody>
      </p:sp>
      <p:sp>
        <p:nvSpPr>
          <p:cNvPr id="19" name="TextBox 18">
            <a:extLst>
              <a:ext uri="{FF2B5EF4-FFF2-40B4-BE49-F238E27FC236}">
                <a16:creationId xmlns:a16="http://schemas.microsoft.com/office/drawing/2014/main" id="{DA7DDBB5-B2BD-0332-3EDA-A37308B2B51A}"/>
              </a:ext>
            </a:extLst>
          </p:cNvPr>
          <p:cNvSpPr txBox="1"/>
          <p:nvPr/>
        </p:nvSpPr>
        <p:spPr>
          <a:xfrm>
            <a:off x="6624380" y="1710006"/>
            <a:ext cx="416276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ea typeface="+mn-ea"/>
                <a:cs typeface="Arial" charset="0"/>
              </a:rPr>
              <a:t>BMI z-score of girls (5–19 years)</a:t>
            </a:r>
            <a:r>
              <a:rPr kumimoji="0" lang="en-US" sz="1600" b="1" i="0" u="none" strike="noStrike" kern="1200" cap="none" spc="0" normalizeH="0" baseline="30000" noProof="0">
                <a:ln>
                  <a:noFill/>
                </a:ln>
                <a:effectLst/>
                <a:uLnTx/>
                <a:uFillTx/>
                <a:ea typeface="+mn-ea"/>
                <a:cs typeface="Arial" charset="0"/>
              </a:rPr>
              <a:t>2</a:t>
            </a:r>
          </a:p>
        </p:txBody>
      </p:sp>
    </p:spTree>
    <p:extLst>
      <p:ext uri="{BB962C8B-B14F-4D97-AF65-F5344CB8AC3E}">
        <p14:creationId xmlns:p14="http://schemas.microsoft.com/office/powerpoint/2010/main" val="211702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B072-1D2B-C28F-D47B-36D1C80913A7}"/>
              </a:ext>
            </a:extLst>
          </p:cNvPr>
          <p:cNvSpPr>
            <a:spLocks noGrp="1"/>
          </p:cNvSpPr>
          <p:nvPr>
            <p:ph type="title"/>
          </p:nvPr>
        </p:nvSpPr>
        <p:spPr/>
        <p:txBody>
          <a:bodyPr/>
          <a:lstStyle/>
          <a:p>
            <a:r>
              <a:rPr lang="en-CA"/>
              <a:t>BMI z-scores and BMI percentiles</a:t>
            </a:r>
          </a:p>
        </p:txBody>
      </p:sp>
      <p:sp>
        <p:nvSpPr>
          <p:cNvPr id="3" name="Text Placeholder 2">
            <a:extLst>
              <a:ext uri="{FF2B5EF4-FFF2-40B4-BE49-F238E27FC236}">
                <a16:creationId xmlns:a16="http://schemas.microsoft.com/office/drawing/2014/main" id="{DE5E8AF3-8512-BB35-BEC9-2F9057B95EC2}"/>
              </a:ext>
            </a:extLst>
          </p:cNvPr>
          <p:cNvSpPr>
            <a:spLocks noGrp="1"/>
          </p:cNvSpPr>
          <p:nvPr>
            <p:ph type="body" sz="quarter" idx="13"/>
          </p:nvPr>
        </p:nvSpPr>
        <p:spPr/>
        <p:txBody>
          <a:bodyPr/>
          <a:lstStyle/>
          <a:p>
            <a:r>
              <a:rPr lang="en-US" sz="1000" i="0"/>
              <a:t>BMI, body mass index.</a:t>
            </a:r>
            <a:br>
              <a:rPr lang="en-US" sz="1000" i="0"/>
            </a:br>
            <a:r>
              <a:rPr lang="en-US" sz="1000" i="0"/>
              <a:t>Must A and Anderson SE. Int J Obesity 2006;30:590–4; 2. BMI calculator. Available at: </a:t>
            </a:r>
            <a:r>
              <a:rPr lang="en-US" sz="1000" i="0">
                <a:hlinkClick r:id="rId2">
                  <a:extLst>
                    <a:ext uri="{A12FA001-AC4F-418D-AE19-62706E023703}">
                      <ahyp:hlinkClr xmlns:ahyp="http://schemas.microsoft.com/office/drawing/2018/hyperlinkcolor" val="tx"/>
                    </a:ext>
                  </a:extLst>
                </a:hlinkClick>
              </a:rPr>
              <a:t>https://my.pbrc.edu/Clinic/Tools/BMI/</a:t>
            </a:r>
            <a:r>
              <a:rPr lang="en-US" sz="1000" i="0"/>
              <a:t>. Accessed August 2022.</a:t>
            </a:r>
          </a:p>
        </p:txBody>
      </p:sp>
      <p:sp>
        <p:nvSpPr>
          <p:cNvPr id="4" name="Content Placeholder 19">
            <a:extLst>
              <a:ext uri="{FF2B5EF4-FFF2-40B4-BE49-F238E27FC236}">
                <a16:creationId xmlns:a16="http://schemas.microsoft.com/office/drawing/2014/main" id="{82813332-6DE0-288B-60D3-48BB50FCF297}"/>
              </a:ext>
            </a:extLst>
          </p:cNvPr>
          <p:cNvSpPr txBox="1">
            <a:spLocks/>
          </p:cNvSpPr>
          <p:nvPr/>
        </p:nvSpPr>
        <p:spPr>
          <a:xfrm>
            <a:off x="648000" y="1944000"/>
            <a:ext cx="10896001" cy="426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BMI z-scores and BMI percentiles can be used to determine cut points and classify weight status of children and adolescents</a:t>
            </a:r>
            <a:r>
              <a:rPr lang="en-US" sz="2000" baseline="30000"/>
              <a:t>1</a:t>
            </a:r>
          </a:p>
        </p:txBody>
      </p:sp>
      <p:sp>
        <p:nvSpPr>
          <p:cNvPr id="12" name="Rectangle 11">
            <a:extLst>
              <a:ext uri="{FF2B5EF4-FFF2-40B4-BE49-F238E27FC236}">
                <a16:creationId xmlns:a16="http://schemas.microsoft.com/office/drawing/2014/main" id="{96387325-BF7B-5633-CEED-A26887C0276F}"/>
              </a:ext>
            </a:extLst>
          </p:cNvPr>
          <p:cNvSpPr/>
          <p:nvPr/>
        </p:nvSpPr>
        <p:spPr>
          <a:xfrm>
            <a:off x="2076450" y="3111500"/>
            <a:ext cx="8039100" cy="244426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For a 10-year-old female that is 150 cm in height and 50 kg in weight</a:t>
            </a:r>
            <a:r>
              <a:rPr kumimoji="0" lang="en-US" b="0" i="0" u="none" strike="noStrike" kern="1200" cap="none" spc="0" normalizeH="0" baseline="30000" noProof="0">
                <a:ln>
                  <a:noFill/>
                </a:ln>
                <a:solidFill>
                  <a:schemeClr val="tx1"/>
                </a:solidFill>
                <a:effectLst/>
                <a:uLnTx/>
                <a:uFillTx/>
                <a:ea typeface="+mn-ea"/>
                <a:cs typeface="+mn-cs"/>
              </a:rPr>
              <a:t>2</a:t>
            </a:r>
            <a:r>
              <a:rPr kumimoji="0" lang="en-US" b="0" i="0" u="none" strike="noStrike" kern="1200" cap="none" spc="0" normalizeH="0" baseline="0" noProof="0">
                <a:ln>
                  <a:noFill/>
                </a:ln>
                <a:solidFill>
                  <a:schemeClr val="tx1"/>
                </a:solidFill>
                <a:effectLst/>
                <a:uLnTx/>
                <a:uFillTx/>
                <a:ea typeface="+mn-ea"/>
                <a:cs typeface="+mn-cs"/>
              </a:rPr>
              <a:t>:</a:t>
            </a:r>
          </a:p>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BMI = 29.6</a:t>
            </a:r>
          </a:p>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BMI Z-score = 2.37</a:t>
            </a:r>
          </a:p>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a:ln>
                  <a:noFill/>
                </a:ln>
                <a:solidFill>
                  <a:schemeClr val="tx1"/>
                </a:solidFill>
                <a:effectLst/>
                <a:uLnTx/>
                <a:uFillTx/>
                <a:ea typeface="+mn-ea"/>
                <a:cs typeface="+mn-cs"/>
              </a:rPr>
              <a:t>BMI percentile = 99.1</a:t>
            </a:r>
          </a:p>
        </p:txBody>
      </p:sp>
    </p:spTree>
    <p:extLst>
      <p:ext uri="{BB962C8B-B14F-4D97-AF65-F5344CB8AC3E}">
        <p14:creationId xmlns:p14="http://schemas.microsoft.com/office/powerpoint/2010/main" val="247817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A4C8968E-E509-F09D-FE25-5AA6947C8B8C}"/>
              </a:ext>
            </a:extLst>
          </p:cNvPr>
          <p:cNvSpPr/>
          <p:nvPr/>
        </p:nvSpPr>
        <p:spPr>
          <a:xfrm>
            <a:off x="0" y="2102515"/>
            <a:ext cx="12192000" cy="29509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B81B273-E858-3C46-D23B-844A92DDB548}"/>
              </a:ext>
            </a:extLst>
          </p:cNvPr>
          <p:cNvSpPr>
            <a:spLocks noGrp="1"/>
          </p:cNvSpPr>
          <p:nvPr>
            <p:ph type="title"/>
          </p:nvPr>
        </p:nvSpPr>
        <p:spPr/>
        <p:txBody>
          <a:bodyPr/>
          <a:lstStyle/>
          <a:p>
            <a:r>
              <a:rPr lang="en-CA"/>
              <a:t>Prevalence of overweight and obesity </a:t>
            </a:r>
            <a:br>
              <a:rPr lang="en-CA"/>
            </a:br>
            <a:r>
              <a:rPr lang="en-CA"/>
              <a:t>in U.S.</a:t>
            </a:r>
          </a:p>
        </p:txBody>
      </p:sp>
      <p:sp>
        <p:nvSpPr>
          <p:cNvPr id="3" name="Text Placeholder 2">
            <a:extLst>
              <a:ext uri="{FF2B5EF4-FFF2-40B4-BE49-F238E27FC236}">
                <a16:creationId xmlns:a16="http://schemas.microsoft.com/office/drawing/2014/main" id="{400418D3-3942-C699-5E63-27883D4FB44D}"/>
              </a:ext>
            </a:extLst>
          </p:cNvPr>
          <p:cNvSpPr>
            <a:spLocks noGrp="1"/>
          </p:cNvSpPr>
          <p:nvPr>
            <p:ph type="body" sz="quarter" idx="13"/>
          </p:nvPr>
        </p:nvSpPr>
        <p:spPr>
          <a:xfrm>
            <a:off x="647998" y="6210000"/>
            <a:ext cx="10705801" cy="324000"/>
          </a:xfrm>
        </p:spPr>
        <p:txBody>
          <a:bodyPr/>
          <a:lstStyle/>
          <a:p>
            <a:pPr>
              <a:spcBef>
                <a:spcPts val="0"/>
              </a:spcBef>
            </a:pPr>
            <a:r>
              <a:rPr lang="en-CA" sz="1000" i="0"/>
              <a:t>*Prevalence estimates provides information on the burden of obesity.</a:t>
            </a:r>
            <a:br>
              <a:rPr lang="en-CA" sz="1000" i="0"/>
            </a:br>
            <a:r>
              <a:rPr lang="en-CA" sz="1000" i="0"/>
              <a:t>**Incidence provides information about risk over a lifetime and facilitates identification of potential ages for intervention.</a:t>
            </a:r>
          </a:p>
          <a:p>
            <a:pPr>
              <a:spcBef>
                <a:spcPts val="0"/>
              </a:spcBef>
              <a:spcAft>
                <a:spcPts val="0"/>
              </a:spcAft>
            </a:pPr>
            <a:r>
              <a:rPr lang="en-US" sz="1000" i="0"/>
              <a:t>BMI, body mass index; U.S., United States.</a:t>
            </a:r>
            <a:br>
              <a:rPr lang="en-US" sz="1000" i="0"/>
            </a:br>
            <a:r>
              <a:rPr lang="en-US" sz="1000" i="0"/>
              <a:t>Data is age-standardized for individuals 5–19 years.</a:t>
            </a:r>
          </a:p>
          <a:p>
            <a:pPr>
              <a:spcBef>
                <a:spcPts val="0"/>
              </a:spcBef>
              <a:spcAft>
                <a:spcPts val="0"/>
              </a:spcAft>
            </a:pPr>
            <a:r>
              <a:rPr lang="en-US" sz="1000" i="0"/>
              <a:t>1. Data from NCD Risk Factor Collaboration (NCD-</a:t>
            </a:r>
            <a:r>
              <a:rPr lang="en-US" sz="1000" i="0" err="1"/>
              <a:t>RisC</a:t>
            </a:r>
            <a:r>
              <a:rPr lang="en-US" sz="1000" i="0"/>
              <a:t>). Available at: </a:t>
            </a:r>
            <a:r>
              <a:rPr lang="en-US" sz="1000" i="0">
                <a:hlinkClick r:id="rId3">
                  <a:extLst>
                    <a:ext uri="{A12FA001-AC4F-418D-AE19-62706E023703}">
                      <ahyp:hlinkClr xmlns:ahyp="http://schemas.microsoft.com/office/drawing/2018/hyperlinkcolor" val="tx"/>
                    </a:ext>
                  </a:extLst>
                </a:hlinkClick>
              </a:rPr>
              <a:t>http://ncdrisc.org/data-downloads-adiposity-ado.html</a:t>
            </a:r>
            <a:r>
              <a:rPr lang="en-US" sz="1000" i="0"/>
              <a:t>. Accessed August 2022; </a:t>
            </a:r>
            <a:br>
              <a:rPr lang="en-US" sz="1000" i="0"/>
            </a:br>
            <a:r>
              <a:rPr lang="en-US" sz="1000" i="0"/>
              <a:t>2. Cunningham SA et al. </a:t>
            </a:r>
            <a:r>
              <a:rPr lang="en-CA" sz="1000" i="0"/>
              <a:t>N </a:t>
            </a:r>
            <a:r>
              <a:rPr lang="en-CA" sz="1000" i="0" err="1"/>
              <a:t>Engl</a:t>
            </a:r>
            <a:r>
              <a:rPr lang="en-CA" sz="1000" i="0"/>
              <a:t> J Med</a:t>
            </a:r>
            <a:r>
              <a:rPr lang="en-US" sz="1000" i="0"/>
              <a:t> 2014;370:403–11. </a:t>
            </a:r>
          </a:p>
        </p:txBody>
      </p:sp>
      <p:sp>
        <p:nvSpPr>
          <p:cNvPr id="35" name="TextBox 34">
            <a:extLst>
              <a:ext uri="{FF2B5EF4-FFF2-40B4-BE49-F238E27FC236}">
                <a16:creationId xmlns:a16="http://schemas.microsoft.com/office/drawing/2014/main" id="{75623EC8-9D4F-5B51-2BEF-A0F5E4F1E511}"/>
              </a:ext>
            </a:extLst>
          </p:cNvPr>
          <p:cNvSpPr txBox="1"/>
          <p:nvPr/>
        </p:nvSpPr>
        <p:spPr>
          <a:xfrm>
            <a:off x="0" y="2050410"/>
            <a:ext cx="12192000" cy="400110"/>
          </a:xfrm>
          <a:prstGeom prst="rect">
            <a:avLst/>
          </a:prstGeom>
          <a:solidFill>
            <a:schemeClr val="accent5">
              <a:lumMod val="40000"/>
              <a:lumOff val="60000"/>
            </a:schemeClr>
          </a:solidFill>
        </p:spPr>
        <p:txBody>
          <a:bodyPr wrap="square" rtlCol="0">
            <a:spAutoFit/>
          </a:bodyPr>
          <a:lstStyle/>
          <a:p>
            <a:pPr algn="ctr"/>
            <a:r>
              <a:rPr lang="en-CA" sz="2000" b="1"/>
              <a:t>Overweight and obesity affects children of all ages</a:t>
            </a:r>
            <a:r>
              <a:rPr lang="en-CA" sz="2000" b="1" baseline="30000"/>
              <a:t>1,2</a:t>
            </a:r>
          </a:p>
        </p:txBody>
      </p:sp>
      <p:sp>
        <p:nvSpPr>
          <p:cNvPr id="37" name="Isosceles Triangle 36">
            <a:extLst>
              <a:ext uri="{FF2B5EF4-FFF2-40B4-BE49-F238E27FC236}">
                <a16:creationId xmlns:a16="http://schemas.microsoft.com/office/drawing/2014/main" id="{627D7B75-B5B0-57F9-1400-2551B23B1813}"/>
              </a:ext>
            </a:extLst>
          </p:cNvPr>
          <p:cNvSpPr/>
          <p:nvPr/>
        </p:nvSpPr>
        <p:spPr>
          <a:xfrm rot="5400000">
            <a:off x="2715226" y="3416648"/>
            <a:ext cx="1138011" cy="49555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38" name="Rectangle 37">
            <a:extLst>
              <a:ext uri="{FF2B5EF4-FFF2-40B4-BE49-F238E27FC236}">
                <a16:creationId xmlns:a16="http://schemas.microsoft.com/office/drawing/2014/main" id="{C983A6E6-0691-71A5-9068-4A1725DDC101}"/>
              </a:ext>
            </a:extLst>
          </p:cNvPr>
          <p:cNvSpPr/>
          <p:nvPr/>
        </p:nvSpPr>
        <p:spPr>
          <a:xfrm>
            <a:off x="838200" y="3093857"/>
            <a:ext cx="2201151" cy="113957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ea typeface="+mn-ea"/>
                <a:cs typeface="+mn-cs"/>
              </a:rPr>
              <a:t>Prevalence* </a:t>
            </a:r>
            <a:r>
              <a:rPr kumimoji="0" lang="en-US" sz="1600" i="0" u="none" strike="noStrike" kern="1200" cap="none" spc="0" normalizeH="0" baseline="0" noProof="0">
                <a:ln>
                  <a:noFill/>
                </a:ln>
                <a:solidFill>
                  <a:srgbClr val="FFFFFF"/>
                </a:solidFill>
                <a:effectLst/>
                <a:uLnTx/>
                <a:uFillTx/>
                <a:ea typeface="+mn-ea"/>
                <a:cs typeface="+mn-cs"/>
              </a:rPr>
              <a:t>of overweight and obesity in U.S. pediatric population</a:t>
            </a:r>
          </a:p>
        </p:txBody>
      </p:sp>
      <p:sp>
        <p:nvSpPr>
          <p:cNvPr id="100" name="Rectangle 99">
            <a:extLst>
              <a:ext uri="{FF2B5EF4-FFF2-40B4-BE49-F238E27FC236}">
                <a16:creationId xmlns:a16="http://schemas.microsoft.com/office/drawing/2014/main" id="{46BBF8A1-AD98-E284-DEC1-BC8973394378}"/>
              </a:ext>
            </a:extLst>
          </p:cNvPr>
          <p:cNvSpPr/>
          <p:nvPr/>
        </p:nvSpPr>
        <p:spPr>
          <a:xfrm>
            <a:off x="3838424" y="3085355"/>
            <a:ext cx="2198560" cy="1139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ea typeface="+mn-ea"/>
                <a:cs typeface="+mn-cs"/>
              </a:rPr>
              <a:t>By 9.7% and 7.45%, respectively, </a:t>
            </a:r>
            <a:br>
              <a:rPr kumimoji="0" lang="en-US" sz="1600" b="1" i="0" u="none" strike="noStrike" kern="1200" cap="none" spc="0" normalizeH="0" baseline="0" noProof="0">
                <a:ln>
                  <a:noFill/>
                </a:ln>
                <a:solidFill>
                  <a:schemeClr val="tx1"/>
                </a:solidFill>
                <a:effectLst/>
                <a:uLnTx/>
                <a:uFillTx/>
                <a:ea typeface="+mn-ea"/>
                <a:cs typeface="+mn-cs"/>
              </a:rPr>
            </a:br>
            <a:r>
              <a:rPr kumimoji="0" lang="en-US" sz="1600" b="1" i="0" u="none" strike="noStrike" kern="1200" cap="none" spc="0" normalizeH="0" baseline="0" noProof="0">
                <a:ln>
                  <a:noFill/>
                </a:ln>
                <a:solidFill>
                  <a:schemeClr val="tx1"/>
                </a:solidFill>
                <a:effectLst/>
                <a:uLnTx/>
                <a:uFillTx/>
                <a:ea typeface="+mn-ea"/>
                <a:cs typeface="+mn-cs"/>
              </a:rPr>
              <a:t>with age within two decades</a:t>
            </a:r>
          </a:p>
        </p:txBody>
      </p:sp>
      <p:sp>
        <p:nvSpPr>
          <p:cNvPr id="101" name="Rectangle 100">
            <a:extLst>
              <a:ext uri="{FF2B5EF4-FFF2-40B4-BE49-F238E27FC236}">
                <a16:creationId xmlns:a16="http://schemas.microsoft.com/office/drawing/2014/main" id="{7D2B6F67-7C3E-3DD7-9BBB-4EA005C891CD}"/>
              </a:ext>
            </a:extLst>
          </p:cNvPr>
          <p:cNvSpPr/>
          <p:nvPr/>
        </p:nvSpPr>
        <p:spPr>
          <a:xfrm>
            <a:off x="8874957" y="3085355"/>
            <a:ext cx="2478844" cy="113957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US" sz="1600" b="1" i="0" u="none" strike="noStrike" kern="1200" cap="none" spc="0" normalizeH="0" baseline="0" noProof="0">
                <a:ln>
                  <a:noFill/>
                </a:ln>
                <a:solidFill>
                  <a:srgbClr val="FFFFFF"/>
                </a:solidFill>
                <a:effectLst/>
                <a:uLnTx/>
                <a:uFillTx/>
                <a:ea typeface="+mn-ea"/>
                <a:cs typeface="+mn-cs"/>
              </a:rPr>
              <a:t>Incident obesity** </a:t>
            </a:r>
            <a:r>
              <a:rPr kumimoji="0" lang="en-US" sz="1600" i="0" u="none" strike="noStrike" kern="1200" cap="none" spc="0" normalizeH="0" baseline="0" noProof="0">
                <a:ln>
                  <a:noFill/>
                </a:ln>
                <a:solidFill>
                  <a:srgbClr val="FFFFFF"/>
                </a:solidFill>
                <a:effectLst/>
                <a:uLnTx/>
                <a:uFillTx/>
                <a:ea typeface="+mn-ea"/>
                <a:cs typeface="+mn-cs"/>
              </a:rPr>
              <a:t>was highest at younger ages and declined through </a:t>
            </a:r>
            <a:r>
              <a:rPr lang="en-US" sz="1600">
                <a:solidFill>
                  <a:srgbClr val="FFFFFF"/>
                </a:solidFill>
              </a:rPr>
              <a:t>eighth grade</a:t>
            </a:r>
            <a:endParaRPr kumimoji="0" lang="en-US" sz="1600" i="0" u="none" strike="noStrike" kern="1200" cap="none" spc="0" normalizeH="0" baseline="0" noProof="0">
              <a:ln>
                <a:noFill/>
              </a:ln>
              <a:solidFill>
                <a:srgbClr val="FFFFFF"/>
              </a:solidFill>
              <a:effectLst/>
              <a:uLnTx/>
              <a:uFillTx/>
              <a:ea typeface="+mn-ea"/>
              <a:cs typeface="+mn-cs"/>
            </a:endParaRPr>
          </a:p>
        </p:txBody>
      </p:sp>
      <p:sp>
        <p:nvSpPr>
          <p:cNvPr id="99" name="Freeform 20">
            <a:extLst>
              <a:ext uri="{FF2B5EF4-FFF2-40B4-BE49-F238E27FC236}">
                <a16:creationId xmlns:a16="http://schemas.microsoft.com/office/drawing/2014/main" id="{AB740530-2785-2500-E38D-285E8DE0372A}"/>
              </a:ext>
            </a:extLst>
          </p:cNvPr>
          <p:cNvSpPr>
            <a:spLocks/>
          </p:cNvSpPr>
          <p:nvPr/>
        </p:nvSpPr>
        <p:spPr bwMode="auto">
          <a:xfrm flipV="1">
            <a:off x="3602246" y="3420194"/>
            <a:ext cx="349114" cy="495560"/>
          </a:xfrm>
          <a:custGeom>
            <a:avLst/>
            <a:gdLst>
              <a:gd name="T0" fmla="*/ 331 w 772"/>
              <a:gd name="T1" fmla="*/ 576 h 773"/>
              <a:gd name="T2" fmla="*/ 331 w 772"/>
              <a:gd name="T3" fmla="*/ 211 h 773"/>
              <a:gd name="T4" fmla="*/ 331 w 772"/>
              <a:gd name="T5" fmla="*/ 58 h 773"/>
              <a:gd name="T6" fmla="*/ 384 w 772"/>
              <a:gd name="T7" fmla="*/ 1 h 773"/>
              <a:gd name="T8" fmla="*/ 440 w 772"/>
              <a:gd name="T9" fmla="*/ 54 h 773"/>
              <a:gd name="T10" fmla="*/ 440 w 772"/>
              <a:gd name="T11" fmla="*/ 68 h 773"/>
              <a:gd name="T12" fmla="*/ 441 w 772"/>
              <a:gd name="T13" fmla="*/ 558 h 773"/>
              <a:gd name="T14" fmla="*/ 441 w 772"/>
              <a:gd name="T15" fmla="*/ 573 h 773"/>
              <a:gd name="T16" fmla="*/ 447 w 772"/>
              <a:gd name="T17" fmla="*/ 578 h 773"/>
              <a:gd name="T18" fmla="*/ 454 w 772"/>
              <a:gd name="T19" fmla="*/ 564 h 773"/>
              <a:gd name="T20" fmla="*/ 672 w 772"/>
              <a:gd name="T21" fmla="*/ 345 h 773"/>
              <a:gd name="T22" fmla="*/ 764 w 772"/>
              <a:gd name="T23" fmla="*/ 364 h 773"/>
              <a:gd name="T24" fmla="*/ 748 w 772"/>
              <a:gd name="T25" fmla="*/ 425 h 773"/>
              <a:gd name="T26" fmla="*/ 592 w 772"/>
              <a:gd name="T27" fmla="*/ 581 h 773"/>
              <a:gd name="T28" fmla="*/ 433 w 772"/>
              <a:gd name="T29" fmla="*/ 740 h 773"/>
              <a:gd name="T30" fmla="*/ 338 w 772"/>
              <a:gd name="T31" fmla="*/ 740 h 773"/>
              <a:gd name="T32" fmla="*/ 227 w 772"/>
              <a:gd name="T33" fmla="*/ 629 h 773"/>
              <a:gd name="T34" fmla="*/ 109 w 772"/>
              <a:gd name="T35" fmla="*/ 508 h 773"/>
              <a:gd name="T36" fmla="*/ 21 w 772"/>
              <a:gd name="T37" fmla="*/ 423 h 773"/>
              <a:gd name="T38" fmla="*/ 16 w 772"/>
              <a:gd name="T39" fmla="*/ 348 h 773"/>
              <a:gd name="T40" fmla="*/ 99 w 772"/>
              <a:gd name="T41" fmla="*/ 347 h 773"/>
              <a:gd name="T42" fmla="*/ 148 w 772"/>
              <a:gd name="T43" fmla="*/ 395 h 773"/>
              <a:gd name="T44" fmla="*/ 242 w 772"/>
              <a:gd name="T45" fmla="*/ 488 h 773"/>
              <a:gd name="T46" fmla="*/ 319 w 772"/>
              <a:gd name="T47" fmla="*/ 565 h 773"/>
              <a:gd name="T48" fmla="*/ 331 w 772"/>
              <a:gd name="T49" fmla="*/ 57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2" h="773">
                <a:moveTo>
                  <a:pt x="331" y="576"/>
                </a:moveTo>
                <a:cubicBezTo>
                  <a:pt x="331" y="452"/>
                  <a:pt x="331" y="331"/>
                  <a:pt x="331" y="211"/>
                </a:cubicBezTo>
                <a:cubicBezTo>
                  <a:pt x="331" y="160"/>
                  <a:pt x="331" y="109"/>
                  <a:pt x="331" y="58"/>
                </a:cubicBezTo>
                <a:cubicBezTo>
                  <a:pt x="331" y="25"/>
                  <a:pt x="353" y="2"/>
                  <a:pt x="384" y="1"/>
                </a:cubicBezTo>
                <a:cubicBezTo>
                  <a:pt x="415" y="0"/>
                  <a:pt x="438" y="22"/>
                  <a:pt x="440" y="54"/>
                </a:cubicBezTo>
                <a:cubicBezTo>
                  <a:pt x="441" y="59"/>
                  <a:pt x="440" y="63"/>
                  <a:pt x="440" y="68"/>
                </a:cubicBezTo>
                <a:cubicBezTo>
                  <a:pt x="440" y="231"/>
                  <a:pt x="440" y="395"/>
                  <a:pt x="441" y="558"/>
                </a:cubicBezTo>
                <a:cubicBezTo>
                  <a:pt x="441" y="563"/>
                  <a:pt x="441" y="568"/>
                  <a:pt x="441" y="573"/>
                </a:cubicBezTo>
                <a:cubicBezTo>
                  <a:pt x="443" y="575"/>
                  <a:pt x="445" y="576"/>
                  <a:pt x="447" y="578"/>
                </a:cubicBezTo>
                <a:cubicBezTo>
                  <a:pt x="449" y="573"/>
                  <a:pt x="451" y="567"/>
                  <a:pt x="454" y="564"/>
                </a:cubicBezTo>
                <a:cubicBezTo>
                  <a:pt x="527" y="491"/>
                  <a:pt x="599" y="418"/>
                  <a:pt x="672" y="345"/>
                </a:cubicBezTo>
                <a:cubicBezTo>
                  <a:pt x="703" y="315"/>
                  <a:pt x="751" y="325"/>
                  <a:pt x="764" y="364"/>
                </a:cubicBezTo>
                <a:cubicBezTo>
                  <a:pt x="772" y="388"/>
                  <a:pt x="765" y="408"/>
                  <a:pt x="748" y="425"/>
                </a:cubicBezTo>
                <a:cubicBezTo>
                  <a:pt x="696" y="477"/>
                  <a:pt x="644" y="529"/>
                  <a:pt x="592" y="581"/>
                </a:cubicBezTo>
                <a:cubicBezTo>
                  <a:pt x="539" y="634"/>
                  <a:pt x="486" y="687"/>
                  <a:pt x="433" y="740"/>
                </a:cubicBezTo>
                <a:cubicBezTo>
                  <a:pt x="400" y="773"/>
                  <a:pt x="371" y="773"/>
                  <a:pt x="338" y="740"/>
                </a:cubicBezTo>
                <a:cubicBezTo>
                  <a:pt x="301" y="703"/>
                  <a:pt x="264" y="666"/>
                  <a:pt x="227" y="629"/>
                </a:cubicBezTo>
                <a:cubicBezTo>
                  <a:pt x="187" y="589"/>
                  <a:pt x="149" y="548"/>
                  <a:pt x="109" y="508"/>
                </a:cubicBezTo>
                <a:cubicBezTo>
                  <a:pt x="80" y="479"/>
                  <a:pt x="50" y="451"/>
                  <a:pt x="21" y="423"/>
                </a:cubicBezTo>
                <a:cubicBezTo>
                  <a:pt x="0" y="403"/>
                  <a:pt x="2" y="366"/>
                  <a:pt x="16" y="348"/>
                </a:cubicBezTo>
                <a:cubicBezTo>
                  <a:pt x="36" y="321"/>
                  <a:pt x="76" y="322"/>
                  <a:pt x="99" y="347"/>
                </a:cubicBezTo>
                <a:cubicBezTo>
                  <a:pt x="114" y="364"/>
                  <a:pt x="132" y="379"/>
                  <a:pt x="148" y="395"/>
                </a:cubicBezTo>
                <a:cubicBezTo>
                  <a:pt x="180" y="426"/>
                  <a:pt x="211" y="457"/>
                  <a:pt x="242" y="488"/>
                </a:cubicBezTo>
                <a:cubicBezTo>
                  <a:pt x="267" y="514"/>
                  <a:pt x="293" y="539"/>
                  <a:pt x="319" y="565"/>
                </a:cubicBezTo>
                <a:cubicBezTo>
                  <a:pt x="322" y="568"/>
                  <a:pt x="325" y="571"/>
                  <a:pt x="331" y="57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phic 4" descr="Children with solid fill">
            <a:extLst>
              <a:ext uri="{FF2B5EF4-FFF2-40B4-BE49-F238E27FC236}">
                <a16:creationId xmlns:a16="http://schemas.microsoft.com/office/drawing/2014/main" id="{CC4AE0B0-9CFA-4604-BCA3-6750FC287C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7049" y="2772124"/>
            <a:ext cx="2007704" cy="2007704"/>
          </a:xfrm>
          <a:prstGeom prst="rect">
            <a:avLst/>
          </a:prstGeom>
        </p:spPr>
      </p:pic>
    </p:spTree>
    <p:extLst>
      <p:ext uri="{BB962C8B-B14F-4D97-AF65-F5344CB8AC3E}">
        <p14:creationId xmlns:p14="http://schemas.microsoft.com/office/powerpoint/2010/main" val="4198030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Carolyn Whiting</DisplayName>
        <AccountId>58</AccountId>
        <AccountType/>
      </UserInfo>
      <UserInfo>
        <DisplayName>Elisha Shin</DisplayName>
        <AccountId>2112</AccountId>
        <AccountType/>
      </UserInfo>
      <UserInfo>
        <DisplayName>O'Llenecia Walker</DisplayName>
        <AccountId>3596</AccountId>
        <AccountType/>
      </UserInfo>
      <UserInfo>
        <DisplayName>Stephanie Bedasse</DisplayName>
        <AccountId>639</AccountId>
        <AccountType/>
      </UserInfo>
      <UserInfo>
        <DisplayName>Nikta Tamashekan</DisplayName>
        <AccountId>906</AccountId>
        <AccountType/>
      </UserInfo>
    </SharedWithUsers>
  </documentManagement>
</p:properties>
</file>

<file path=customXml/itemProps1.xml><?xml version="1.0" encoding="utf-8"?>
<ds:datastoreItem xmlns:ds="http://schemas.openxmlformats.org/officeDocument/2006/customXml" ds:itemID="{90A7AF0E-204D-44AA-ADB5-2A4BAD25CFC8}">
  <ds:schemaRefs>
    <ds:schemaRef ds:uri="http://schemas.microsoft.com/sharepoint/v3/contenttype/forms"/>
  </ds:schemaRefs>
</ds:datastoreItem>
</file>

<file path=customXml/itemProps2.xml><?xml version="1.0" encoding="utf-8"?>
<ds:datastoreItem xmlns:ds="http://schemas.openxmlformats.org/officeDocument/2006/customXml" ds:itemID="{41BA9374-9A1A-4F4F-BBEF-C8E0A7D93138}">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94E681-46C2-4379-8CCA-211DA554EE8F}">
  <ds:schemaRefs>
    <ds:schemaRef ds:uri="1ff868c5-2c61-4494-a6ef-a5fad2181b1a"/>
    <ds:schemaRef ds:uri="40bcddbf-5152-4ba4-91ea-bc5d864a02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4372</Words>
  <Application>Microsoft Office PowerPoint</Application>
  <PresentationFormat>Widescreen</PresentationFormat>
  <Paragraphs>361</Paragraphs>
  <Slides>29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Apis For Office</vt:lpstr>
      <vt:lpstr>Arial</vt:lpstr>
      <vt:lpstr>Arial</vt:lpstr>
      <vt:lpstr>Arial Nova Light</vt:lpstr>
      <vt:lpstr>Calibri</vt:lpstr>
      <vt:lpstr>Verdana</vt:lpstr>
      <vt:lpstr>Office Theme</vt:lpstr>
      <vt:lpstr>FORWARD Master Template</vt:lpstr>
      <vt:lpstr>Adobe Acrobat Document</vt:lpstr>
      <vt:lpstr>PowerPoint Presentation</vt:lpstr>
      <vt:lpstr>Pediatric and  Adolescent Obesity</vt:lpstr>
      <vt:lpstr>PowerPoint Presentation</vt:lpstr>
      <vt:lpstr>Learning outcomes</vt:lpstr>
      <vt:lpstr>Childhood obesity is a disease and an ongoing health issue</vt:lpstr>
      <vt:lpstr>Overweight and obesity defined by  BMI percentiles, not BMI like with adults</vt:lpstr>
      <vt:lpstr>Overweight and obesity defined by  BMI z-scores</vt:lpstr>
      <vt:lpstr>BMI z-scores and BMI percentiles</vt:lpstr>
      <vt:lpstr>Prevalence of overweight and obesity  in U.S.</vt:lpstr>
      <vt:lpstr>Obesity prevalence rates in U.S. by state in 2019–2020</vt:lpstr>
      <vt:lpstr>Risk factors for pediatric obesity are complex and multifactorial</vt:lpstr>
      <vt:lpstr>Genetic factors in pediatric obesity</vt:lpstr>
      <vt:lpstr>Environmental causes of pediatric obesity</vt:lpstr>
      <vt:lpstr>Endocrine causes of obesity in children</vt:lpstr>
      <vt:lpstr>Preventing childhood obesity</vt:lpstr>
      <vt:lpstr>Multicomponent lifestyle and dietary interventions in children with obesity1-3</vt:lpstr>
      <vt:lpstr>Obesity treatment options for children  are limited</vt:lpstr>
      <vt:lpstr>Dietary recommendations in children and adolescents with obesity</vt:lpstr>
      <vt:lpstr>Recommendations for physical activity and sedentary time reduction in children with obesity</vt:lpstr>
      <vt:lpstr>Lifestyle intervention improves outcomes in children and adolescents with obesity or overweight</vt:lpstr>
      <vt:lpstr>Recommendations for family-centered interventions in children with obesity or overweight</vt:lpstr>
      <vt:lpstr>Other guideline recommendations for management of children with obesity or overweight</vt:lpstr>
      <vt:lpstr>Recommendations for pharmacotherapy in children with obesity or overweight</vt:lpstr>
      <vt:lpstr>Pharmacotherapy options for children and adolescents are limited</vt:lpstr>
      <vt:lpstr>Recommendations for bariatric surgery in children with obesity or overweight</vt:lpstr>
      <vt:lpstr>Communicating with caregivers of children/adolescents with obesity</vt:lpstr>
      <vt:lpstr>Key takeaways</vt:lpstr>
      <vt:lpstr>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and adolescent obesity</dc:title>
  <dc:creator>Six Degrees Medical</dc:creator>
  <cp:lastModifiedBy>Elisha Shin</cp:lastModifiedBy>
  <cp:revision>2</cp:revision>
  <dcterms:created xsi:type="dcterms:W3CDTF">2022-06-06T12:53:46Z</dcterms:created>
  <dcterms:modified xsi:type="dcterms:W3CDTF">2023-04-13T20:32:42Z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