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9.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0" r:id="rId5"/>
  </p:sldMasterIdLst>
  <p:notesMasterIdLst>
    <p:notesMasterId r:id="rId34"/>
  </p:notesMasterIdLst>
  <p:sldIdLst>
    <p:sldId id="275" r:id="rId6"/>
    <p:sldId id="256" r:id="rId7"/>
    <p:sldId id="2134804953" r:id="rId8"/>
    <p:sldId id="2147374523" r:id="rId9"/>
    <p:sldId id="6001" r:id="rId10"/>
    <p:sldId id="5957" r:id="rId11"/>
    <p:sldId id="2147374524" r:id="rId12"/>
    <p:sldId id="6024" r:id="rId13"/>
    <p:sldId id="2147374520" r:id="rId14"/>
    <p:sldId id="2147374519" r:id="rId15"/>
    <p:sldId id="2147374503" r:id="rId16"/>
    <p:sldId id="6020" r:id="rId17"/>
    <p:sldId id="6019" r:id="rId18"/>
    <p:sldId id="2147374501" r:id="rId19"/>
    <p:sldId id="6004" r:id="rId20"/>
    <p:sldId id="6005" r:id="rId21"/>
    <p:sldId id="6023" r:id="rId22"/>
    <p:sldId id="6022" r:id="rId23"/>
    <p:sldId id="2147374518" r:id="rId24"/>
    <p:sldId id="2147374502" r:id="rId25"/>
    <p:sldId id="2147374528" r:id="rId26"/>
    <p:sldId id="6011" r:id="rId27"/>
    <p:sldId id="2147374527" r:id="rId28"/>
    <p:sldId id="2147374500" r:id="rId29"/>
    <p:sldId id="6006" r:id="rId30"/>
    <p:sldId id="2147374525" r:id="rId31"/>
    <p:sldId id="2147374526" r:id="rId32"/>
    <p:sldId id="213480495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8E56F35-AF6B-46CB-8F9C-43B78420FBD9}">
          <p14:sldIdLst>
            <p14:sldId id="275"/>
            <p14:sldId id="256"/>
            <p14:sldId id="2134804953"/>
            <p14:sldId id="2147374523"/>
          </p14:sldIdLst>
        </p14:section>
        <p14:section name="Overview of bariatric surgery" id="{0DCFE3C8-C83B-4D65-827F-07DF5F981ED7}">
          <p14:sldIdLst>
            <p14:sldId id="6001"/>
            <p14:sldId id="5957"/>
            <p14:sldId id="2147374524"/>
            <p14:sldId id="6024"/>
            <p14:sldId id="2147374520"/>
            <p14:sldId id="2147374519"/>
            <p14:sldId id="2147374503"/>
            <p14:sldId id="6020"/>
            <p14:sldId id="6019"/>
            <p14:sldId id="2147374501"/>
            <p14:sldId id="6004"/>
            <p14:sldId id="6005"/>
            <p14:sldId id="6023"/>
            <p14:sldId id="6022"/>
            <p14:sldId id="2147374518"/>
            <p14:sldId id="2147374502"/>
            <p14:sldId id="2147374528"/>
            <p14:sldId id="6011"/>
            <p14:sldId id="2147374527"/>
            <p14:sldId id="2147374500"/>
          </p14:sldIdLst>
        </p14:section>
        <p14:section name="Key takeaways" id="{D3A4573A-8F3E-4AE8-AE3C-B022C28E80BE}">
          <p14:sldIdLst>
            <p14:sldId id="6006"/>
          </p14:sldIdLst>
        </p14:section>
        <p14:section name="Assessment" id="{4FA910F3-05E8-4986-AADD-DCE54A9F41D5}">
          <p14:sldIdLst>
            <p14:sldId id="2147374525"/>
            <p14:sldId id="2147374526"/>
          </p14:sldIdLst>
        </p14:section>
        <p14:section name="Survey" id="{0D8FC4FC-EAD2-45F0-B99C-2F6A5CB86953}">
          <p14:sldIdLst>
            <p14:sldId id="213480495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6AC013-869C-B6EB-DCAC-53190E5C176A}" name="O'Llenecia Walker" initials="OW" userId="S::owalker@sixdegreesmed.com::04887c83-c392-4689-abfd-e284f8142aeb" providerId="AD"/>
  <p188:author id="{39098C14-2960-03CF-B0AC-7C14D55318BF}" name="stacy.chronister@okstate.edu" initials="st" userId="S::urn:spo:guest#stacy.chronister@okstate.edu::" providerId="AD"/>
  <p188:author id="{95F9C850-147E-B596-AF3E-292AE9A9058E}" name="Melody Pan" initials="MP" userId="S::mpan@sixdegreesmed.com::49f53791-e15b-4be1-8419-ca191a4199fb" providerId="AD"/>
  <p188:author id="{5681AC69-2D96-BD7A-58A4-AF57D8298DE7}" name="BRSZ (Gabriel Smolarz)" initials="BS" userId="S::brsz_novonordisk.com#ext#@sixdegreesmed.com::fe3a2788-a25e-430b-ab55-086b4040e359" providerId="AD"/>
  <p188:author id="{68050096-EF50-AAD9-D5EA-22BBBF4B54E0}" name="butschw@ccf.org" initials="bu" userId="S::urn:spo:guest#butschw@ccf.org::" providerId="AD"/>
  <p188:author id="{DBC5319F-8119-722E-99E2-C96E7E0C77CE}" name="Nikta Tamashekan" initials="NT" userId="Nikta Tamashekan" providerId="None"/>
  <p188:author id="{660B61A7-3A8D-B6B9-3D5E-57B26B7F5813}" name="Six Degrees Medical " initials="SDM" userId="Six Degrees Medical " providerId="None"/>
  <p188:author id="{C38856D3-27A9-77F2-4676-840C3EB4FE90}" name="jtir@novonordisk.com" initials="jt" userId="S::urn:spo:guest#jtir@novonordisk.com::"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6C1195-8989-4849-B8DB-ACB7D7AC484D}" v="1" dt="2023-04-13T20:31:11.931"/>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24" autoAdjust="0"/>
  </p:normalViewPr>
  <p:slideViewPr>
    <p:cSldViewPr snapToGrid="0">
      <p:cViewPr varScale="1">
        <p:scale>
          <a:sx n="99" d="100"/>
          <a:sy n="99" d="100"/>
        </p:scale>
        <p:origin x="9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Surgical procedures</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-2.1</c:v>
                </c:pt>
              </c:numCache>
            </c:numRef>
          </c:val>
          <c:extLst>
            <c:ext xmlns:c16="http://schemas.microsoft.com/office/drawing/2014/chart" uri="{C3380CC4-5D6E-409C-BE32-E72D297353CC}">
              <c16:uniqueId val="{00000000-8B1B-447E-90C8-4C8A7AEDAB71}"/>
            </c:ext>
          </c:extLst>
        </c:ser>
        <c:ser>
          <c:idx val="1"/>
          <c:order val="1"/>
          <c:tx>
            <c:strRef>
              <c:f>Sheet1!$C$1</c:f>
              <c:strCache>
                <c:ptCount val="1"/>
                <c:pt idx="0">
                  <c:v>Medical therapy alone</c:v>
                </c:pt>
              </c:strCache>
            </c:strRef>
          </c:tx>
          <c:spPr>
            <a:solidFill>
              <a:schemeClr val="bg2">
                <a:lumMod val="25000"/>
              </a:schemeClr>
            </a:solidFill>
            <a:ln>
              <a:noFill/>
            </a:ln>
            <a:effectLst/>
          </c:spPr>
          <c:invertIfNegative val="0"/>
          <c:cat>
            <c:numRef>
              <c:f>Sheet1!$A$2</c:f>
              <c:numCache>
                <c:formatCode>General</c:formatCode>
                <c:ptCount val="1"/>
              </c:numCache>
            </c:numRef>
          </c:cat>
          <c:val>
            <c:numRef>
              <c:f>Sheet1!$C$2</c:f>
              <c:numCache>
                <c:formatCode>General</c:formatCode>
                <c:ptCount val="1"/>
                <c:pt idx="0">
                  <c:v>-0.3</c:v>
                </c:pt>
              </c:numCache>
            </c:numRef>
          </c:val>
          <c:extLst>
            <c:ext xmlns:c16="http://schemas.microsoft.com/office/drawing/2014/chart" uri="{C3380CC4-5D6E-409C-BE32-E72D297353CC}">
              <c16:uniqueId val="{00000004-8B1B-447E-90C8-4C8A7AEDAB71}"/>
            </c:ext>
          </c:extLst>
        </c:ser>
        <c:dLbls>
          <c:showLegendKey val="0"/>
          <c:showVal val="0"/>
          <c:showCatName val="0"/>
          <c:showSerName val="0"/>
          <c:showPercent val="0"/>
          <c:showBubbleSize val="0"/>
        </c:dLbls>
        <c:gapWidth val="219"/>
        <c:overlap val="-27"/>
        <c:axId val="120421903"/>
        <c:axId val="120422735"/>
      </c:barChart>
      <c:catAx>
        <c:axId val="120421903"/>
        <c:scaling>
          <c:orientation val="minMax"/>
        </c:scaling>
        <c:delete val="0"/>
        <c:axPos val="b"/>
        <c:numFmt formatCode="General" sourceLinked="1"/>
        <c:majorTickMark val="out"/>
        <c:minorTickMark val="none"/>
        <c:tickLblPos val="high"/>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0422735"/>
        <c:crosses val="autoZero"/>
        <c:auto val="1"/>
        <c:lblAlgn val="ctr"/>
        <c:lblOffset val="100"/>
        <c:noMultiLvlLbl val="0"/>
      </c:catAx>
      <c:valAx>
        <c:axId val="120422735"/>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95000"/>
                        <a:lumOff val="5000"/>
                      </a:schemeClr>
                    </a:solidFill>
                    <a:latin typeface="+mn-lt"/>
                    <a:ea typeface="+mn-ea"/>
                    <a:cs typeface="+mn-cs"/>
                  </a:defRPr>
                </a:pPr>
                <a:r>
                  <a:rPr lang="en-CA">
                    <a:solidFill>
                      <a:schemeClr val="tx1">
                        <a:lumMod val="95000"/>
                        <a:lumOff val="5000"/>
                      </a:schemeClr>
                    </a:solidFill>
                  </a:rPr>
                  <a:t>Change in HbA</a:t>
                </a:r>
                <a:r>
                  <a:rPr lang="en-CA" baseline="-25000">
                    <a:solidFill>
                      <a:schemeClr val="tx1">
                        <a:lumMod val="95000"/>
                        <a:lumOff val="5000"/>
                      </a:schemeClr>
                    </a:solidFill>
                  </a:rPr>
                  <a:t>1c</a:t>
                </a:r>
                <a:r>
                  <a:rPr lang="en-CA">
                    <a:solidFill>
                      <a:schemeClr val="tx1">
                        <a:lumMod val="95000"/>
                        <a:lumOff val="5000"/>
                      </a:schemeClr>
                    </a:solidFill>
                  </a:rPr>
                  <a: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95000"/>
                      <a:lumOff val="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crossAx val="120421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62B61-31B4-4222-BF68-D49A62E1A4A1}" type="datetimeFigureOut">
              <a:rPr lang="en-CA" smtClean="0"/>
              <a:t>2023-04-13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1D5808-2A7E-4132-B9C2-AFAF006D8BEE}" type="slidenum">
              <a:rPr lang="en-CA" smtClean="0"/>
              <a:t>‹#›</a:t>
            </a:fld>
            <a:endParaRPr lang="en-CA"/>
          </a:p>
        </p:txBody>
      </p:sp>
    </p:spTree>
    <p:extLst>
      <p:ext uri="{BB962C8B-B14F-4D97-AF65-F5344CB8AC3E}">
        <p14:creationId xmlns:p14="http://schemas.microsoft.com/office/powerpoint/2010/main" val="198247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61D5808-2A7E-4132-B9C2-AFAF006D8BEE}" type="slidenum">
              <a:rPr lang="en-CA" smtClean="0"/>
              <a:t>1</a:t>
            </a:fld>
            <a:endParaRPr lang="en-CA"/>
          </a:p>
        </p:txBody>
      </p:sp>
    </p:spTree>
    <p:extLst>
      <p:ext uri="{BB962C8B-B14F-4D97-AF65-F5344CB8AC3E}">
        <p14:creationId xmlns:p14="http://schemas.microsoft.com/office/powerpoint/2010/main" val="351197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1D5808-2A7E-4132-B9C2-AFAF006D8BEE}" type="slidenum">
              <a:rPr lang="en-CA" smtClean="0"/>
              <a:t>19</a:t>
            </a:fld>
            <a:endParaRPr lang="en-CA"/>
          </a:p>
        </p:txBody>
      </p:sp>
    </p:spTree>
    <p:extLst>
      <p:ext uri="{BB962C8B-B14F-4D97-AF65-F5344CB8AC3E}">
        <p14:creationId xmlns:p14="http://schemas.microsoft.com/office/powerpoint/2010/main" val="2085232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261D5808-2A7E-4132-B9C2-AFAF006D8BEE}" type="slidenum">
              <a:rPr lang="en-CA" smtClean="0"/>
              <a:t>22</a:t>
            </a:fld>
            <a:endParaRPr lang="en-CA"/>
          </a:p>
        </p:txBody>
      </p:sp>
    </p:spTree>
    <p:extLst>
      <p:ext uri="{BB962C8B-B14F-4D97-AF65-F5344CB8AC3E}">
        <p14:creationId xmlns:p14="http://schemas.microsoft.com/office/powerpoint/2010/main" val="394434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AutoNum type="arabicPeriod"/>
            </a:pPr>
            <a:r>
              <a:rPr lang="en-US" dirty="0"/>
              <a:t>b (Slides 8,9; Bariatric surgery can improve type 2 diabetes)</a:t>
            </a:r>
          </a:p>
          <a:p>
            <a:pPr marL="228600" indent="-228600">
              <a:buAutoNum type="arabicPeriod"/>
            </a:pPr>
            <a:r>
              <a:rPr lang="en-US" b="0" dirty="0"/>
              <a:t>a</a:t>
            </a:r>
          </a:p>
          <a:p>
            <a:pPr marL="228600" indent="-228600">
              <a:buAutoNum type="arabicPeriod"/>
            </a:pPr>
            <a:r>
              <a:rPr lang="en-US" dirty="0"/>
              <a:t>d (Slide 6; Known potential mechanisms are increased GLP-1 and improved glycemic control)</a:t>
            </a:r>
          </a:p>
          <a:p>
            <a:pPr marL="228600" indent="-228600">
              <a:buAutoNum type="arabicPeriod"/>
            </a:pPr>
            <a:r>
              <a:rPr lang="en-US" dirty="0"/>
              <a:t>a (Slide 11; End-stage lung disease in the only contraindication in the list)</a:t>
            </a:r>
          </a:p>
        </p:txBody>
      </p:sp>
      <p:sp>
        <p:nvSpPr>
          <p:cNvPr id="4" name="Slide Number Placeholder 3"/>
          <p:cNvSpPr>
            <a:spLocks noGrp="1"/>
          </p:cNvSpPr>
          <p:nvPr>
            <p:ph type="sldNum" sz="quarter" idx="5"/>
          </p:nvPr>
        </p:nvSpPr>
        <p:spPr/>
        <p:txBody>
          <a:bodyPr/>
          <a:lstStyle/>
          <a:p>
            <a:fld id="{F55C3A4A-438B-4C02-AD11-AE32F1D429DA}" type="slidenum">
              <a:rPr lang="en-CA" smtClean="0"/>
              <a:pPr/>
              <a:t>26</a:t>
            </a:fld>
            <a:endParaRPr lang="en-CA"/>
          </a:p>
        </p:txBody>
      </p:sp>
    </p:spTree>
    <p:extLst>
      <p:ext uri="{BB962C8B-B14F-4D97-AF65-F5344CB8AC3E}">
        <p14:creationId xmlns:p14="http://schemas.microsoft.com/office/powerpoint/2010/main" val="39283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 Key</a:t>
            </a:r>
          </a:p>
          <a:p>
            <a:pPr marL="228600" indent="-228600">
              <a:buFont typeface="+mj-lt"/>
              <a:buAutoNum type="arabicPeriod" startAt="5"/>
            </a:pPr>
            <a:r>
              <a:rPr lang="en-US" dirty="0"/>
              <a:t>c (Slides 16; Intussusception monitoring is part of post-operative management)</a:t>
            </a:r>
          </a:p>
        </p:txBody>
      </p:sp>
      <p:sp>
        <p:nvSpPr>
          <p:cNvPr id="4" name="Slide Number Placeholder 3"/>
          <p:cNvSpPr>
            <a:spLocks noGrp="1"/>
          </p:cNvSpPr>
          <p:nvPr>
            <p:ph type="sldNum" sz="quarter" idx="5"/>
          </p:nvPr>
        </p:nvSpPr>
        <p:spPr/>
        <p:txBody>
          <a:bodyPr/>
          <a:lstStyle/>
          <a:p>
            <a:fld id="{F55C3A4A-438B-4C02-AD11-AE32F1D429DA}" type="slidenum">
              <a:rPr lang="en-CA" smtClean="0"/>
              <a:pPr/>
              <a:t>27</a:t>
            </a:fld>
            <a:endParaRPr lang="en-CA"/>
          </a:p>
        </p:txBody>
      </p:sp>
    </p:spTree>
    <p:extLst>
      <p:ext uri="{BB962C8B-B14F-4D97-AF65-F5344CB8AC3E}">
        <p14:creationId xmlns:p14="http://schemas.microsoft.com/office/powerpoint/2010/main" val="420826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55C3A4A-438B-4C02-AD11-AE32F1D429DA}" type="slidenum">
              <a:rPr lang="en-CA" smtClean="0"/>
              <a:pPr/>
              <a:t>3</a:t>
            </a:fld>
            <a:endParaRPr lang="en-CA"/>
          </a:p>
        </p:txBody>
      </p:sp>
    </p:spTree>
    <p:extLst>
      <p:ext uri="{BB962C8B-B14F-4D97-AF65-F5344CB8AC3E}">
        <p14:creationId xmlns:p14="http://schemas.microsoft.com/office/powerpoint/2010/main" val="300061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Image Placeholder 6">
            <a:extLst>
              <a:ext uri="{FF2B5EF4-FFF2-40B4-BE49-F238E27FC236}">
                <a16:creationId xmlns:a16="http://schemas.microsoft.com/office/drawing/2014/main" id="{64FC1F7D-1D88-495A-82C2-4DF0031D336C}"/>
              </a:ext>
            </a:extLst>
          </p:cNvPr>
          <p:cNvSpPr>
            <a:spLocks noGrp="1" noRot="1" noChangeAspect="1"/>
          </p:cNvSpPr>
          <p:nvPr>
            <p:ph type="sldImg"/>
          </p:nvPr>
        </p:nvSpPr>
        <p:spPr>
          <a:xfrm>
            <a:off x="14288" y="374650"/>
            <a:ext cx="7073900" cy="3979863"/>
          </a:xfrm>
        </p:spPr>
      </p:sp>
      <p:sp>
        <p:nvSpPr>
          <p:cNvPr id="3" name="Notes Placeholder 2"/>
          <p:cNvSpPr>
            <a:spLocks noGrp="1"/>
          </p:cNvSpPr>
          <p:nvPr>
            <p:ph type="body" idx="1"/>
          </p:nvPr>
        </p:nvSpPr>
        <p:spPr/>
        <p:txBody>
          <a:bodyPr/>
          <a:lstStyle/>
          <a:p>
            <a:r>
              <a:rPr lang="en-US" dirty="0"/>
              <a:t>Animation added</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BAD52E-1D6A-43F7-88AC-109F45434CBB}" type="slidenum">
              <a:rPr kumimoji="0" lang="en-US" sz="900" b="0" i="0" u="none" strike="noStrike" kern="1200" cap="none" spc="0" normalizeH="0" baseline="0" noProof="0" smtClean="0">
                <a:ln>
                  <a:noFill/>
                </a:ln>
                <a:solidFill>
                  <a:srgbClr val="E64A0E"/>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a:ln>
                <a:noFill/>
              </a:ln>
              <a:solidFill>
                <a:srgbClr val="E64A0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809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1D5808-2A7E-4132-B9C2-AFAF006D8BEE}" type="slidenum">
              <a:rPr lang="en-CA" smtClean="0"/>
              <a:t>11</a:t>
            </a:fld>
            <a:endParaRPr lang="en-CA"/>
          </a:p>
        </p:txBody>
      </p:sp>
    </p:spTree>
    <p:extLst>
      <p:ext uri="{BB962C8B-B14F-4D97-AF65-F5344CB8AC3E}">
        <p14:creationId xmlns:p14="http://schemas.microsoft.com/office/powerpoint/2010/main" val="4213294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61D5808-2A7E-4132-B9C2-AFAF006D8BEE}" type="slidenum">
              <a:rPr lang="en-CA" smtClean="0"/>
              <a:t>12</a:t>
            </a:fld>
            <a:endParaRPr lang="en-CA"/>
          </a:p>
        </p:txBody>
      </p:sp>
    </p:spTree>
    <p:extLst>
      <p:ext uri="{BB962C8B-B14F-4D97-AF65-F5344CB8AC3E}">
        <p14:creationId xmlns:p14="http://schemas.microsoft.com/office/powerpoint/2010/main" val="142573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1D5808-2A7E-4132-B9C2-AFAF006D8BEE}" type="slidenum">
              <a:rPr lang="en-CA" smtClean="0"/>
              <a:t>14</a:t>
            </a:fld>
            <a:endParaRPr lang="en-CA"/>
          </a:p>
        </p:txBody>
      </p:sp>
    </p:spTree>
    <p:extLst>
      <p:ext uri="{BB962C8B-B14F-4D97-AF65-F5344CB8AC3E}">
        <p14:creationId xmlns:p14="http://schemas.microsoft.com/office/powerpoint/2010/main" val="339933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261D5808-2A7E-4132-B9C2-AFAF006D8BEE}" type="slidenum">
              <a:rPr lang="en-CA" smtClean="0"/>
              <a:t>15</a:t>
            </a:fld>
            <a:endParaRPr lang="en-CA"/>
          </a:p>
        </p:txBody>
      </p:sp>
    </p:spTree>
    <p:extLst>
      <p:ext uri="{BB962C8B-B14F-4D97-AF65-F5344CB8AC3E}">
        <p14:creationId xmlns:p14="http://schemas.microsoft.com/office/powerpoint/2010/main" val="349126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fld id="{261D5808-2A7E-4132-B9C2-AFAF006D8BEE}" type="slidenum">
              <a:rPr lang="en-CA" smtClean="0"/>
              <a:t>16</a:t>
            </a:fld>
            <a:endParaRPr lang="en-CA"/>
          </a:p>
        </p:txBody>
      </p:sp>
    </p:spTree>
    <p:extLst>
      <p:ext uri="{BB962C8B-B14F-4D97-AF65-F5344CB8AC3E}">
        <p14:creationId xmlns:p14="http://schemas.microsoft.com/office/powerpoint/2010/main" val="132641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261D5808-2A7E-4132-B9C2-AFAF006D8BEE}" type="slidenum">
              <a:rPr lang="en-CA" smtClean="0"/>
              <a:t>18</a:t>
            </a:fld>
            <a:endParaRPr lang="en-CA"/>
          </a:p>
        </p:txBody>
      </p:sp>
    </p:spTree>
    <p:extLst>
      <p:ext uri="{BB962C8B-B14F-4D97-AF65-F5344CB8AC3E}">
        <p14:creationId xmlns:p14="http://schemas.microsoft.com/office/powerpoint/2010/main" val="326042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4B38-85D3-4C05-8F67-0AF9FC53D1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101F453-45EA-465B-830F-ADFFBB40DE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899A09D-1148-46C4-A91B-6E88805C4019}"/>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5" name="Footer Placeholder 4">
            <a:extLst>
              <a:ext uri="{FF2B5EF4-FFF2-40B4-BE49-F238E27FC236}">
                <a16:creationId xmlns:a16="http://schemas.microsoft.com/office/drawing/2014/main" id="{C798EE6C-0385-4541-8E4B-7BAAFDF03C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7E493E-294B-4F32-8931-890C3D341DC3}"/>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3978339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96EA-375B-4285-9F0B-E4829BA3E6B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B12582F-FD4A-45BB-973F-E6AEC4D749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F94FA8-ED31-4527-ABE4-E8E32CEC43B0}"/>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5" name="Footer Placeholder 4">
            <a:extLst>
              <a:ext uri="{FF2B5EF4-FFF2-40B4-BE49-F238E27FC236}">
                <a16:creationId xmlns:a16="http://schemas.microsoft.com/office/drawing/2014/main" id="{5DA92BAC-AF4A-4B84-BAAF-E66A217776A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471C304-ADDE-412A-A045-BBB68003070F}"/>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282127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A22CAC-E1E7-4470-8688-EE7F690318B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9F8D672-92D3-40F8-AE80-7D5E2CF871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90EBDED-CFEF-420D-950F-F01A9A52D6D6}"/>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5" name="Footer Placeholder 4">
            <a:extLst>
              <a:ext uri="{FF2B5EF4-FFF2-40B4-BE49-F238E27FC236}">
                <a16:creationId xmlns:a16="http://schemas.microsoft.com/office/drawing/2014/main" id="{9378F01B-9F7B-4928-B168-B134024A67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8999526-AF6D-444F-8990-78B5FFF626E5}"/>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299476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238977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GB" noProof="0"/>
              <a:t>Click to add text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fld id="{BBDAB545-D447-4D2B-8720-76E9A0ED3117}" type="datetime3">
              <a:rPr lang="en-US" smtClean="0"/>
              <a:t>13 April 2023</a:t>
            </a:fld>
            <a:endParaRPr lang="en-GB"/>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1050" i="1">
                <a:solidFill>
                  <a:schemeClr val="tx2"/>
                </a:solidFill>
              </a:defRPr>
            </a:lvl1pPr>
          </a:lstStyle>
          <a:p>
            <a:pPr lvl="0"/>
            <a:r>
              <a:rPr lang="en-GB"/>
              <a:t>Insert notes</a:t>
            </a:r>
          </a:p>
        </p:txBody>
      </p:sp>
    </p:spTree>
    <p:extLst>
      <p:ext uri="{BB962C8B-B14F-4D97-AF65-F5344CB8AC3E}">
        <p14:creationId xmlns:p14="http://schemas.microsoft.com/office/powerpoint/2010/main" val="146817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9" y="6210000"/>
            <a:ext cx="8652000" cy="324000"/>
          </a:xfrm>
        </p:spPr>
        <p:txBody>
          <a:bodyPr vert="horz" lIns="0" tIns="0" rIns="0" bIns="0" rtlCol="0" anchor="b">
            <a:noAutofit/>
          </a:bodyPr>
          <a:lstStyle>
            <a:lvl1pPr marL="0" indent="0">
              <a:buNone/>
              <a:defRPr lang="en-GB" sz="1050" i="1" dirty="0"/>
            </a:lvl1pPr>
          </a:lstStyle>
          <a:p>
            <a:pPr marL="269993" lvl="0" indent="-269993"/>
            <a:r>
              <a:rPr lang="en-GB"/>
              <a:t>Insert notes</a:t>
            </a:r>
          </a:p>
        </p:txBody>
      </p:sp>
    </p:spTree>
    <p:extLst>
      <p:ext uri="{BB962C8B-B14F-4D97-AF65-F5344CB8AC3E}">
        <p14:creationId xmlns:p14="http://schemas.microsoft.com/office/powerpoint/2010/main" val="158909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a:t>Click to add title</a:t>
            </a:r>
            <a:endParaRPr lang="en-GB"/>
          </a:p>
        </p:txBody>
      </p:sp>
      <p:sp>
        <p:nvSpPr>
          <p:cNvPr id="6" name="Date Placeholder 5">
            <a:extLst>
              <a:ext uri="{FF2B5EF4-FFF2-40B4-BE49-F238E27FC236}">
                <a16:creationId xmlns:a16="http://schemas.microsoft.com/office/drawing/2014/main" id="{B83BF171-11B0-4BBC-A5E0-54E06540B5CB}"/>
              </a:ext>
            </a:extLst>
          </p:cNvPr>
          <p:cNvSpPr>
            <a:spLocks noGrp="1"/>
          </p:cNvSpPr>
          <p:nvPr>
            <p:ph type="dt" sz="half" idx="10"/>
          </p:nvPr>
        </p:nvSpPr>
        <p:spPr/>
        <p:txBody>
          <a:bodyPr/>
          <a:lstStyle/>
          <a:p>
            <a:fld id="{D8EFBA9E-C030-444A-9468-E2FEE5B115AE}" type="datetime3">
              <a:rPr lang="en-US" smtClean="0"/>
              <a:t>13 April 2023</a:t>
            </a:fld>
            <a:endParaRPr lang="en-GB"/>
          </a:p>
        </p:txBody>
      </p:sp>
      <p:sp>
        <p:nvSpPr>
          <p:cNvPr id="7" name="Footer Placeholder 6">
            <a:extLst>
              <a:ext uri="{FF2B5EF4-FFF2-40B4-BE49-F238E27FC236}">
                <a16:creationId xmlns:a16="http://schemas.microsoft.com/office/drawing/2014/main" id="{DD4BEBA1-3B3D-4B4B-9C17-2B3431510A67}"/>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E4A63ACE-2F21-4C6E-8E2B-F2CF74469B96}"/>
              </a:ext>
            </a:extLst>
          </p:cNvPr>
          <p:cNvSpPr>
            <a:spLocks noGrp="1"/>
          </p:cNvSpPr>
          <p:nvPr>
            <p:ph type="sldNum" sz="quarter" idx="12"/>
          </p:nvPr>
        </p:nvSpPr>
        <p:spPr/>
        <p:txBody>
          <a:bodyPr/>
          <a:lstStyle/>
          <a:p>
            <a:fld id="{23AA811B-2EBD-4900-905E-5BE206449611}" type="slidenum">
              <a:rPr lang="en-GB" smtClean="0"/>
              <a:t>‹#›</a:t>
            </a:fld>
            <a:endParaRPr lang="en-GB"/>
          </a:p>
        </p:txBody>
      </p:sp>
      <p:sp>
        <p:nvSpPr>
          <p:cNvPr id="10" name="Text Placeholder 4">
            <a:extLst>
              <a:ext uri="{FF2B5EF4-FFF2-40B4-BE49-F238E27FC236}">
                <a16:creationId xmlns:a16="http://schemas.microsoft.com/office/drawing/2014/main" id="{C135AE9C-0192-4702-9483-2D7F66625848}"/>
              </a:ext>
            </a:extLst>
          </p:cNvPr>
          <p:cNvSpPr>
            <a:spLocks noGrp="1"/>
          </p:cNvSpPr>
          <p:nvPr>
            <p:ph type="body" sz="quarter" idx="13" hasCustomPrompt="1"/>
          </p:nvPr>
        </p:nvSpPr>
        <p:spPr>
          <a:xfrm>
            <a:off x="647998" y="6210000"/>
            <a:ext cx="10705801" cy="282875"/>
          </a:xfrm>
        </p:spPr>
        <p:txBody>
          <a:bodyPr vert="horz" lIns="0" tIns="0" rIns="0" bIns="0" rtlCol="0" anchor="b">
            <a:noAutofit/>
          </a:bodyPr>
          <a:lstStyle>
            <a:lvl1pPr marL="0" indent="0">
              <a:buNone/>
              <a:defRPr lang="en-GB" sz="1000" i="0" dirty="0">
                <a:solidFill>
                  <a:schemeClr val="tx1"/>
                </a:solidFill>
              </a:defRPr>
            </a:lvl1pPr>
          </a:lstStyle>
          <a:p>
            <a:pPr marL="269993" lvl="0" indent="-269993"/>
            <a:r>
              <a:rPr lang="en-GB"/>
              <a:t>Insert notes</a:t>
            </a:r>
          </a:p>
        </p:txBody>
      </p:sp>
    </p:spTree>
    <p:extLst>
      <p:ext uri="{BB962C8B-B14F-4D97-AF65-F5344CB8AC3E}">
        <p14:creationId xmlns:p14="http://schemas.microsoft.com/office/powerpoint/2010/main" val="333475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mp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114689-A06C-D09E-A323-10497026B1AD}"/>
              </a:ext>
            </a:extLst>
          </p:cNvPr>
          <p:cNvSpPr/>
          <p:nvPr userDrawn="1"/>
        </p:nvSpPr>
        <p:spPr>
          <a:xfrm>
            <a:off x="0" y="0"/>
            <a:ext cx="12192000" cy="6858000"/>
          </a:xfrm>
          <a:prstGeom prst="rect">
            <a:avLst/>
          </a:prstGeom>
          <a:gradFill flip="none" rotWithShape="1">
            <a:gsLst>
              <a:gs pos="0">
                <a:schemeClr val="accent1">
                  <a:lumMod val="45000"/>
                  <a:lumOff val="55000"/>
                </a:schemeClr>
              </a:gs>
              <a:gs pos="100000">
                <a:schemeClr val="accent5">
                  <a:lumMod val="40000"/>
                  <a:lumOff val="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96000" tIns="48000" rIns="96000" bIns="48000" rtlCol="0" anchor="ctr"/>
          <a:lstStyle/>
          <a:p>
            <a:pPr algn="ctr"/>
            <a:endParaRPr lang="en-CA" sz="2667" noProof="0" dirty="0" err="1"/>
          </a:p>
        </p:txBody>
      </p:sp>
      <p:pic>
        <p:nvPicPr>
          <p:cNvPr id="9" name="Picture 8" descr="A black and white sign&#10;&#10;Description automatically generated with low confidence">
            <a:extLst>
              <a:ext uri="{FF2B5EF4-FFF2-40B4-BE49-F238E27FC236}">
                <a16:creationId xmlns:a16="http://schemas.microsoft.com/office/drawing/2014/main" id="{5B0D9A70-54E9-24DD-6F44-EC2B291B29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2" y="2156248"/>
            <a:ext cx="8497511" cy="2390688"/>
          </a:xfrm>
          <a:prstGeom prst="rect">
            <a:avLst/>
          </a:prstGeom>
        </p:spPr>
      </p:pic>
      <p:pic>
        <p:nvPicPr>
          <p:cNvPr id="10" name="Picture 9" descr="Icon&#10;&#10;Description automatically generated">
            <a:extLst>
              <a:ext uri="{FF2B5EF4-FFF2-40B4-BE49-F238E27FC236}">
                <a16:creationId xmlns:a16="http://schemas.microsoft.com/office/drawing/2014/main" id="{5569A52C-4620-A25F-908A-35BB132878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7721" y="0"/>
            <a:ext cx="5253019" cy="6858000"/>
          </a:xfrm>
          <a:prstGeom prst="rect">
            <a:avLst/>
          </a:prstGeom>
        </p:spPr>
      </p:pic>
      <p:pic>
        <p:nvPicPr>
          <p:cNvPr id="11" name="Picture 10" descr="Icon&#10;&#10;Description automatically generated">
            <a:extLst>
              <a:ext uri="{FF2B5EF4-FFF2-40B4-BE49-F238E27FC236}">
                <a16:creationId xmlns:a16="http://schemas.microsoft.com/office/drawing/2014/main" id="{E0432D63-5A9F-8828-78EE-2CF0CA7C203C}"/>
              </a:ext>
            </a:extLst>
          </p:cNvPr>
          <p:cNvPicPr>
            <a:picLocks noChangeAspect="1"/>
          </p:cNvPicPr>
          <p:nvPr userDrawn="1"/>
        </p:nvPicPr>
        <p:blipFill rotWithShape="1">
          <a:blip r:embed="rId3">
            <a:alphaModFix amt="14000"/>
            <a:extLst>
              <a:ext uri="{28A0092B-C50C-407E-A947-70E740481C1C}">
                <a14:useLocalDpi xmlns:a14="http://schemas.microsoft.com/office/drawing/2010/main" val="0"/>
              </a:ext>
            </a:extLst>
          </a:blip>
          <a:srcRect t="16754" r="12128" b="16754"/>
          <a:stretch/>
        </p:blipFill>
        <p:spPr>
          <a:xfrm>
            <a:off x="5249912" y="-1"/>
            <a:ext cx="6942091" cy="6858001"/>
          </a:xfrm>
          <a:prstGeom prst="rect">
            <a:avLst/>
          </a:prstGeom>
        </p:spPr>
      </p:pic>
    </p:spTree>
    <p:extLst>
      <p:ext uri="{BB962C8B-B14F-4D97-AF65-F5344CB8AC3E}">
        <p14:creationId xmlns:p14="http://schemas.microsoft.com/office/powerpoint/2010/main" val="866346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title A">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89626E4-F2E2-4F99-96F6-FB15BA8179A6}"/>
              </a:ext>
            </a:extLst>
          </p:cNvPr>
          <p:cNvSpPr/>
          <p:nvPr userDrawn="1"/>
        </p:nvSpPr>
        <p:spPr>
          <a:xfrm>
            <a:off x="8125754" y="13649"/>
            <a:ext cx="4055135" cy="6857999"/>
          </a:xfrm>
          <a:custGeom>
            <a:avLst/>
            <a:gdLst>
              <a:gd name="connsiteX0" fmla="*/ 145156 w 4055135"/>
              <a:gd name="connsiteY0" fmla="*/ 0 h 6857999"/>
              <a:gd name="connsiteX1" fmla="*/ 4055135 w 4055135"/>
              <a:gd name="connsiteY1" fmla="*/ 0 h 6857999"/>
              <a:gd name="connsiteX2" fmla="*/ 4055135 w 4055135"/>
              <a:gd name="connsiteY2" fmla="*/ 6857999 h 6857999"/>
              <a:gd name="connsiteX3" fmla="*/ 284539 w 4055135"/>
              <a:gd name="connsiteY3" fmla="*/ 6857999 h 6857999"/>
              <a:gd name="connsiteX4" fmla="*/ 943899 w 4055135"/>
              <a:gd name="connsiteY4" fmla="*/ 6164826 h 6857999"/>
              <a:gd name="connsiteX5" fmla="*/ 2861187 w 4055135"/>
              <a:gd name="connsiteY5" fmla="*/ 4807974 h 6857999"/>
              <a:gd name="connsiteX6" fmla="*/ 2861187 w 4055135"/>
              <a:gd name="connsiteY6" fmla="*/ 2536723 h 6857999"/>
              <a:gd name="connsiteX7" fmla="*/ 0 w 405513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55135" h="6857999">
                <a:moveTo>
                  <a:pt x="145156" y="0"/>
                </a:moveTo>
                <a:lnTo>
                  <a:pt x="4055135" y="0"/>
                </a:lnTo>
                <a:lnTo>
                  <a:pt x="405513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1"/>
              </a:gs>
              <a:gs pos="98947">
                <a:schemeClr val="accent6">
                  <a:lumMod val="20000"/>
                  <a:lumOff val="80000"/>
                </a:schemeClr>
              </a:gs>
              <a:gs pos="75000">
                <a:schemeClr val="accent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7" name="Picture 16" descr="Icon&#10;&#10;Description automatically generated">
            <a:extLst>
              <a:ext uri="{FF2B5EF4-FFF2-40B4-BE49-F238E27FC236}">
                <a16:creationId xmlns:a16="http://schemas.microsoft.com/office/drawing/2014/main" id="{1E475076-8623-4B0D-BAF1-60D9172C77D8}"/>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763" b="28326"/>
          <a:stretch/>
        </p:blipFill>
        <p:spPr>
          <a:xfrm>
            <a:off x="8125751" y="0"/>
            <a:ext cx="4066250" cy="6858000"/>
          </a:xfrm>
          <a:custGeom>
            <a:avLst/>
            <a:gdLst>
              <a:gd name="connsiteX0" fmla="*/ 0 w 4066250"/>
              <a:gd name="connsiteY0" fmla="*/ 0 h 6858000"/>
              <a:gd name="connsiteX1" fmla="*/ 4066250 w 4066250"/>
              <a:gd name="connsiteY1" fmla="*/ 0 h 6858000"/>
              <a:gd name="connsiteX2" fmla="*/ 4066250 w 4066250"/>
              <a:gd name="connsiteY2" fmla="*/ 6858000 h 6858000"/>
              <a:gd name="connsiteX3" fmla="*/ 0 w 40662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66250" h="6858000">
                <a:moveTo>
                  <a:pt x="0" y="0"/>
                </a:moveTo>
                <a:lnTo>
                  <a:pt x="4066250" y="0"/>
                </a:lnTo>
                <a:lnTo>
                  <a:pt x="4066250" y="6858000"/>
                </a:lnTo>
                <a:lnTo>
                  <a:pt x="0" y="6858000"/>
                </a:lnTo>
                <a:close/>
              </a:path>
            </a:pathLst>
          </a:custGeom>
        </p:spPr>
      </p:pic>
      <p:pic>
        <p:nvPicPr>
          <p:cNvPr id="16" name="Picture 15" descr="Icon&#10;&#10;Description automatically generated">
            <a:extLst>
              <a:ext uri="{FF2B5EF4-FFF2-40B4-BE49-F238E27FC236}">
                <a16:creationId xmlns:a16="http://schemas.microsoft.com/office/drawing/2014/main" id="{E1606CA5-5E03-4E52-B744-146BD05F89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656" r="5282" b="19382"/>
          <a:stretch/>
        </p:blipFill>
        <p:spPr>
          <a:xfrm>
            <a:off x="4265240" y="13648"/>
            <a:ext cx="7915648" cy="6858000"/>
          </a:xfrm>
          <a:custGeom>
            <a:avLst/>
            <a:gdLst>
              <a:gd name="connsiteX0" fmla="*/ 0 w 7915648"/>
              <a:gd name="connsiteY0" fmla="*/ 0 h 6858000"/>
              <a:gd name="connsiteX1" fmla="*/ 7915648 w 7915648"/>
              <a:gd name="connsiteY1" fmla="*/ 0 h 6858000"/>
              <a:gd name="connsiteX2" fmla="*/ 7915648 w 7915648"/>
              <a:gd name="connsiteY2" fmla="*/ 6858000 h 6858000"/>
              <a:gd name="connsiteX3" fmla="*/ 0 w 79156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915648" h="6858000">
                <a:moveTo>
                  <a:pt x="0" y="0"/>
                </a:moveTo>
                <a:lnTo>
                  <a:pt x="7915648" y="0"/>
                </a:lnTo>
                <a:lnTo>
                  <a:pt x="7915648" y="6858000"/>
                </a:lnTo>
                <a:lnTo>
                  <a:pt x="0" y="6858000"/>
                </a:lnTo>
                <a:close/>
              </a:path>
            </a:pathLst>
          </a:custGeom>
        </p:spPr>
      </p:pic>
      <p:sp>
        <p:nvSpPr>
          <p:cNvPr id="8" name="Text Placeholder 8">
            <a:extLst>
              <a:ext uri="{FF2B5EF4-FFF2-40B4-BE49-F238E27FC236}">
                <a16:creationId xmlns:a16="http://schemas.microsoft.com/office/drawing/2014/main" id="{A04A2FAC-A0EA-2D4A-C472-C61D2BF075E4}"/>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5FBE5829-B806-81D6-105E-738C6499BE4A}"/>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90386684"/>
      </p:ext>
    </p:extLst>
  </p:cSld>
  <p:clrMapOvr>
    <a:masterClrMapping/>
  </p:clrMapOvr>
  <p:extLst>
    <p:ext uri="{DCECCB84-F9BA-43D5-87BE-67443E8EF086}">
      <p15:sldGuideLst xmlns:p15="http://schemas.microsoft.com/office/powerpoint/2012/main">
        <p15:guide id="1" pos="3817">
          <p15:clr>
            <a:srgbClr val="FBAE40"/>
          </p15:clr>
        </p15:guide>
        <p15:guide id="2" pos="767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title B">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75C563F-521C-426C-BE4C-379C8295ECA1}"/>
              </a:ext>
            </a:extLst>
          </p:cNvPr>
          <p:cNvSpPr/>
          <p:nvPr userDrawn="1"/>
        </p:nvSpPr>
        <p:spPr>
          <a:xfrm>
            <a:off x="8112090" y="1"/>
            <a:ext cx="4079911" cy="6857999"/>
          </a:xfrm>
          <a:custGeom>
            <a:avLst/>
            <a:gdLst>
              <a:gd name="connsiteX0" fmla="*/ 145156 w 4079911"/>
              <a:gd name="connsiteY0" fmla="*/ 0 h 6857999"/>
              <a:gd name="connsiteX1" fmla="*/ 4079911 w 4079911"/>
              <a:gd name="connsiteY1" fmla="*/ 0 h 6857999"/>
              <a:gd name="connsiteX2" fmla="*/ 4079911 w 4079911"/>
              <a:gd name="connsiteY2" fmla="*/ 6857999 h 6857999"/>
              <a:gd name="connsiteX3" fmla="*/ 284539 w 4079911"/>
              <a:gd name="connsiteY3" fmla="*/ 6857999 h 6857999"/>
              <a:gd name="connsiteX4" fmla="*/ 943899 w 4079911"/>
              <a:gd name="connsiteY4" fmla="*/ 6164826 h 6857999"/>
              <a:gd name="connsiteX5" fmla="*/ 2861187 w 4079911"/>
              <a:gd name="connsiteY5" fmla="*/ 4807974 h 6857999"/>
              <a:gd name="connsiteX6" fmla="*/ 2861187 w 4079911"/>
              <a:gd name="connsiteY6" fmla="*/ 2536723 h 6857999"/>
              <a:gd name="connsiteX7" fmla="*/ 0 w 4079911"/>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11" h="6857999">
                <a:moveTo>
                  <a:pt x="145156" y="0"/>
                </a:moveTo>
                <a:lnTo>
                  <a:pt x="4079911" y="0"/>
                </a:lnTo>
                <a:lnTo>
                  <a:pt x="4079911" y="6857999"/>
                </a:lnTo>
                <a:lnTo>
                  <a:pt x="284539" y="6857999"/>
                </a:lnTo>
                <a:lnTo>
                  <a:pt x="943899" y="6164826"/>
                </a:lnTo>
                <a:lnTo>
                  <a:pt x="2861187" y="4807974"/>
                </a:lnTo>
                <a:lnTo>
                  <a:pt x="2861187" y="2536723"/>
                </a:lnTo>
                <a:lnTo>
                  <a:pt x="0" y="1002890"/>
                </a:lnTo>
                <a:close/>
              </a:path>
            </a:pathLst>
          </a:custGeom>
          <a:gradFill flip="none" rotWithShape="1">
            <a:gsLst>
              <a:gs pos="0">
                <a:schemeClr val="accent3"/>
              </a:gs>
              <a:gs pos="98947">
                <a:schemeClr val="accent3">
                  <a:lumMod val="20000"/>
                  <a:lumOff val="80000"/>
                </a:schemeClr>
              </a:gs>
              <a:gs pos="75000">
                <a:schemeClr val="accent3">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8F159C22-46EF-4E4C-B53A-FB0E30AFB69C}"/>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50" b="28326"/>
          <a:stretch/>
        </p:blipFill>
        <p:spPr>
          <a:xfrm>
            <a:off x="8112088" y="0"/>
            <a:ext cx="4079912" cy="6858000"/>
          </a:xfrm>
          <a:custGeom>
            <a:avLst/>
            <a:gdLst>
              <a:gd name="connsiteX0" fmla="*/ 0 w 4079912"/>
              <a:gd name="connsiteY0" fmla="*/ 0 h 6858000"/>
              <a:gd name="connsiteX1" fmla="*/ 4079912 w 4079912"/>
              <a:gd name="connsiteY1" fmla="*/ 0 h 6858000"/>
              <a:gd name="connsiteX2" fmla="*/ 4079912 w 4079912"/>
              <a:gd name="connsiteY2" fmla="*/ 6858000 h 6858000"/>
              <a:gd name="connsiteX3" fmla="*/ 0 w 40799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12" h="6858000">
                <a:moveTo>
                  <a:pt x="0" y="0"/>
                </a:moveTo>
                <a:lnTo>
                  <a:pt x="4079912" y="0"/>
                </a:lnTo>
                <a:lnTo>
                  <a:pt x="4079912" y="6858000"/>
                </a:lnTo>
                <a:lnTo>
                  <a:pt x="0" y="6858000"/>
                </a:lnTo>
                <a:close/>
              </a:path>
            </a:pathLst>
          </a:custGeom>
        </p:spPr>
      </p:pic>
      <p:pic>
        <p:nvPicPr>
          <p:cNvPr id="3" name="Picture 2" descr="Shape, icon, arrow&#10;&#10;Description automatically generated">
            <a:extLst>
              <a:ext uri="{FF2B5EF4-FFF2-40B4-BE49-F238E27FC236}">
                <a16:creationId xmlns:a16="http://schemas.microsoft.com/office/drawing/2014/main" id="{F616E3B6-3533-C566-A35F-C1A5CCB719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073" b="18647"/>
          <a:stretch/>
        </p:blipFill>
        <p:spPr>
          <a:xfrm>
            <a:off x="4406557" y="0"/>
            <a:ext cx="8183064" cy="6858000"/>
          </a:xfrm>
          <a:prstGeom prst="rect">
            <a:avLst/>
          </a:prstGeom>
        </p:spPr>
      </p:pic>
      <p:sp>
        <p:nvSpPr>
          <p:cNvPr id="8" name="Text Placeholder 8">
            <a:extLst>
              <a:ext uri="{FF2B5EF4-FFF2-40B4-BE49-F238E27FC236}">
                <a16:creationId xmlns:a16="http://schemas.microsoft.com/office/drawing/2014/main" id="{936EEBF6-1580-CAA7-A75F-85E38C540849}"/>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9AD452A4-C0AB-49DE-F7F0-21A728006C52}"/>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01702235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title C">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DA72EFBB-976D-4927-BF45-927AC39B027F}"/>
              </a:ext>
            </a:extLst>
          </p:cNvPr>
          <p:cNvSpPr/>
          <p:nvPr userDrawn="1"/>
        </p:nvSpPr>
        <p:spPr>
          <a:xfrm>
            <a:off x="8166646" y="1"/>
            <a:ext cx="4025355" cy="6857999"/>
          </a:xfrm>
          <a:custGeom>
            <a:avLst/>
            <a:gdLst>
              <a:gd name="connsiteX0" fmla="*/ 145156 w 4025355"/>
              <a:gd name="connsiteY0" fmla="*/ 0 h 6857999"/>
              <a:gd name="connsiteX1" fmla="*/ 4025355 w 4025355"/>
              <a:gd name="connsiteY1" fmla="*/ 0 h 6857999"/>
              <a:gd name="connsiteX2" fmla="*/ 4025355 w 4025355"/>
              <a:gd name="connsiteY2" fmla="*/ 6857999 h 6857999"/>
              <a:gd name="connsiteX3" fmla="*/ 284539 w 4025355"/>
              <a:gd name="connsiteY3" fmla="*/ 6857999 h 6857999"/>
              <a:gd name="connsiteX4" fmla="*/ 943899 w 4025355"/>
              <a:gd name="connsiteY4" fmla="*/ 6164826 h 6857999"/>
              <a:gd name="connsiteX5" fmla="*/ 2861187 w 4025355"/>
              <a:gd name="connsiteY5" fmla="*/ 4807974 h 6857999"/>
              <a:gd name="connsiteX6" fmla="*/ 2861187 w 4025355"/>
              <a:gd name="connsiteY6" fmla="*/ 2536723 h 6857999"/>
              <a:gd name="connsiteX7" fmla="*/ 0 w 4025355"/>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5355" h="6857999">
                <a:moveTo>
                  <a:pt x="145156" y="0"/>
                </a:moveTo>
                <a:lnTo>
                  <a:pt x="4025355" y="0"/>
                </a:lnTo>
                <a:lnTo>
                  <a:pt x="4025355" y="6857999"/>
                </a:lnTo>
                <a:lnTo>
                  <a:pt x="284539" y="6857999"/>
                </a:lnTo>
                <a:lnTo>
                  <a:pt x="943899" y="6164826"/>
                </a:lnTo>
                <a:lnTo>
                  <a:pt x="2861187" y="4807974"/>
                </a:lnTo>
                <a:lnTo>
                  <a:pt x="2861187" y="2536723"/>
                </a:lnTo>
                <a:lnTo>
                  <a:pt x="0" y="1002890"/>
                </a:lnTo>
                <a:close/>
              </a:path>
            </a:pathLst>
          </a:custGeom>
          <a:gradFill flip="none" rotWithShape="1">
            <a:gsLst>
              <a:gs pos="0">
                <a:schemeClr val="accent5"/>
              </a:gs>
              <a:gs pos="98947">
                <a:schemeClr val="accent5">
                  <a:lumMod val="20000"/>
                  <a:lumOff val="80000"/>
                </a:schemeClr>
              </a:gs>
              <a:gs pos="75000">
                <a:schemeClr val="accent5">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B799C62F-5C00-45DA-96C0-50494CE7E3DB}"/>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8100" b="28326"/>
          <a:stretch/>
        </p:blipFill>
        <p:spPr>
          <a:xfrm>
            <a:off x="8166644" y="0"/>
            <a:ext cx="4025356" cy="6858000"/>
          </a:xfrm>
          <a:custGeom>
            <a:avLst/>
            <a:gdLst>
              <a:gd name="connsiteX0" fmla="*/ 0 w 4025356"/>
              <a:gd name="connsiteY0" fmla="*/ 0 h 6858000"/>
              <a:gd name="connsiteX1" fmla="*/ 4025356 w 4025356"/>
              <a:gd name="connsiteY1" fmla="*/ 0 h 6858000"/>
              <a:gd name="connsiteX2" fmla="*/ 4025356 w 4025356"/>
              <a:gd name="connsiteY2" fmla="*/ 6858000 h 6858000"/>
              <a:gd name="connsiteX3" fmla="*/ 0 w 402535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25356" h="6858000">
                <a:moveTo>
                  <a:pt x="0" y="0"/>
                </a:moveTo>
                <a:lnTo>
                  <a:pt x="4025356" y="0"/>
                </a:lnTo>
                <a:lnTo>
                  <a:pt x="4025356" y="6858000"/>
                </a:lnTo>
                <a:lnTo>
                  <a:pt x="0" y="6858000"/>
                </a:lnTo>
                <a:close/>
              </a:path>
            </a:pathLst>
          </a:custGeom>
        </p:spPr>
      </p:pic>
      <p:pic>
        <p:nvPicPr>
          <p:cNvPr id="3" name="Picture 2" descr="Icon&#10;&#10;Description automatically generated">
            <a:extLst>
              <a:ext uri="{FF2B5EF4-FFF2-40B4-BE49-F238E27FC236}">
                <a16:creationId xmlns:a16="http://schemas.microsoft.com/office/drawing/2014/main" id="{4B7108A3-61C7-C25C-D687-58DC2E87E1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202" b="18901"/>
          <a:stretch/>
        </p:blipFill>
        <p:spPr>
          <a:xfrm>
            <a:off x="4438404" y="1"/>
            <a:ext cx="8232887" cy="6858000"/>
          </a:xfrm>
          <a:prstGeom prst="rect">
            <a:avLst/>
          </a:pr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2015082098"/>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D388-0478-4947-A0D2-17FC88D8979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6765F30-6CD2-4518-ACBD-28A743ECE7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11B1660-15F8-428E-993C-4B1381C2339B}"/>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5" name="Footer Placeholder 4">
            <a:extLst>
              <a:ext uri="{FF2B5EF4-FFF2-40B4-BE49-F238E27FC236}">
                <a16:creationId xmlns:a16="http://schemas.microsoft.com/office/drawing/2014/main" id="{B14EB2B2-69F2-435C-8013-7F36323E0A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03E38-44BB-4049-BB95-7ABA96113AC8}"/>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43101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title 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C44F8057-F13D-4D8A-8442-FFF3B9F9850D}"/>
              </a:ext>
            </a:extLst>
          </p:cNvPr>
          <p:cNvSpPr/>
          <p:nvPr userDrawn="1"/>
        </p:nvSpPr>
        <p:spPr>
          <a:xfrm>
            <a:off x="8112054" y="1"/>
            <a:ext cx="4079947" cy="6857999"/>
          </a:xfrm>
          <a:custGeom>
            <a:avLst/>
            <a:gdLst>
              <a:gd name="connsiteX0" fmla="*/ 145156 w 4079947"/>
              <a:gd name="connsiteY0" fmla="*/ 0 h 6857999"/>
              <a:gd name="connsiteX1" fmla="*/ 4079947 w 4079947"/>
              <a:gd name="connsiteY1" fmla="*/ 0 h 6857999"/>
              <a:gd name="connsiteX2" fmla="*/ 4079947 w 4079947"/>
              <a:gd name="connsiteY2" fmla="*/ 6857999 h 6857999"/>
              <a:gd name="connsiteX3" fmla="*/ 284539 w 4079947"/>
              <a:gd name="connsiteY3" fmla="*/ 6857999 h 6857999"/>
              <a:gd name="connsiteX4" fmla="*/ 943899 w 4079947"/>
              <a:gd name="connsiteY4" fmla="*/ 6164826 h 6857999"/>
              <a:gd name="connsiteX5" fmla="*/ 2861187 w 4079947"/>
              <a:gd name="connsiteY5" fmla="*/ 4807974 h 6857999"/>
              <a:gd name="connsiteX6" fmla="*/ 2861187 w 4079947"/>
              <a:gd name="connsiteY6" fmla="*/ 2536723 h 6857999"/>
              <a:gd name="connsiteX7" fmla="*/ 0 w 4079947"/>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9947" h="6857999">
                <a:moveTo>
                  <a:pt x="145156" y="0"/>
                </a:moveTo>
                <a:lnTo>
                  <a:pt x="4079947" y="0"/>
                </a:lnTo>
                <a:lnTo>
                  <a:pt x="4079947" y="6857999"/>
                </a:lnTo>
                <a:lnTo>
                  <a:pt x="284539" y="6857999"/>
                </a:lnTo>
                <a:lnTo>
                  <a:pt x="943899" y="6164826"/>
                </a:lnTo>
                <a:lnTo>
                  <a:pt x="2861187" y="4807974"/>
                </a:lnTo>
                <a:lnTo>
                  <a:pt x="2861187" y="2536723"/>
                </a:lnTo>
                <a:lnTo>
                  <a:pt x="0" y="1002890"/>
                </a:lnTo>
                <a:close/>
              </a:path>
            </a:pathLst>
          </a:custGeom>
          <a:gradFill flip="none" rotWithShape="1">
            <a:gsLst>
              <a:gs pos="0">
                <a:schemeClr val="accent2">
                  <a:lumMod val="60000"/>
                  <a:lumOff val="40000"/>
                </a:schemeClr>
              </a:gs>
              <a:gs pos="98947">
                <a:schemeClr val="accent5">
                  <a:lumMod val="20000"/>
                  <a:lumOff val="80000"/>
                </a:schemeClr>
              </a:gs>
              <a:gs pos="75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23" name="Picture 22" descr="Icon&#10;&#10;Description automatically generated">
            <a:extLst>
              <a:ext uri="{FF2B5EF4-FFF2-40B4-BE49-F238E27FC236}">
                <a16:creationId xmlns:a16="http://schemas.microsoft.com/office/drawing/2014/main" id="{64212513-E88B-47CC-B1AF-24450A9B7B9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649" b="28326"/>
          <a:stretch/>
        </p:blipFill>
        <p:spPr>
          <a:xfrm>
            <a:off x="8112052" y="0"/>
            <a:ext cx="4079948" cy="6858000"/>
          </a:xfrm>
          <a:custGeom>
            <a:avLst/>
            <a:gdLst>
              <a:gd name="connsiteX0" fmla="*/ 0 w 4079948"/>
              <a:gd name="connsiteY0" fmla="*/ 0 h 6858000"/>
              <a:gd name="connsiteX1" fmla="*/ 4079948 w 4079948"/>
              <a:gd name="connsiteY1" fmla="*/ 0 h 6858000"/>
              <a:gd name="connsiteX2" fmla="*/ 4079948 w 4079948"/>
              <a:gd name="connsiteY2" fmla="*/ 6858000 h 6858000"/>
              <a:gd name="connsiteX3" fmla="*/ 0 w 40799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79948" h="6858000">
                <a:moveTo>
                  <a:pt x="0" y="0"/>
                </a:moveTo>
                <a:lnTo>
                  <a:pt x="4079948" y="0"/>
                </a:lnTo>
                <a:lnTo>
                  <a:pt x="4079948" y="6858000"/>
                </a:lnTo>
                <a:lnTo>
                  <a:pt x="0" y="6858000"/>
                </a:lnTo>
                <a:close/>
              </a:path>
            </a:pathLst>
          </a:custGeom>
        </p:spPr>
      </p:pic>
      <p:sp>
        <p:nvSpPr>
          <p:cNvPr id="8" name="Text Placeholder 8">
            <a:extLst>
              <a:ext uri="{FF2B5EF4-FFF2-40B4-BE49-F238E27FC236}">
                <a16:creationId xmlns:a16="http://schemas.microsoft.com/office/drawing/2014/main" id="{50D6E265-044F-3637-29A4-B80A7B148DE6}"/>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B3DFEF7D-3522-2D43-5DAD-9BCAB8AAA6C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4" name="Picture 3" descr="Icon&#10;&#10;Description automatically generated">
            <a:extLst>
              <a:ext uri="{FF2B5EF4-FFF2-40B4-BE49-F238E27FC236}">
                <a16:creationId xmlns:a16="http://schemas.microsoft.com/office/drawing/2014/main" id="{1D628B0A-5F72-ED32-290F-C428C30BED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926" b="18805"/>
          <a:stretch/>
        </p:blipFill>
        <p:spPr>
          <a:xfrm>
            <a:off x="4432579" y="0"/>
            <a:ext cx="8184507" cy="6858000"/>
          </a:xfrm>
          <a:prstGeom prst="rect">
            <a:avLst/>
          </a:prstGeom>
        </p:spPr>
      </p:pic>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94928709"/>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title 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6326CD9-6109-4719-9D40-91EA8C9245C5}"/>
              </a:ext>
            </a:extLst>
          </p:cNvPr>
          <p:cNvSpPr/>
          <p:nvPr userDrawn="1"/>
        </p:nvSpPr>
        <p:spPr>
          <a:xfrm>
            <a:off x="8152998" y="2"/>
            <a:ext cx="4039003" cy="6857999"/>
          </a:xfrm>
          <a:custGeom>
            <a:avLst/>
            <a:gdLst>
              <a:gd name="connsiteX0" fmla="*/ 145156 w 4039003"/>
              <a:gd name="connsiteY0" fmla="*/ 0 h 6857999"/>
              <a:gd name="connsiteX1" fmla="*/ 4039003 w 4039003"/>
              <a:gd name="connsiteY1" fmla="*/ 0 h 6857999"/>
              <a:gd name="connsiteX2" fmla="*/ 4039003 w 4039003"/>
              <a:gd name="connsiteY2" fmla="*/ 6857999 h 6857999"/>
              <a:gd name="connsiteX3" fmla="*/ 284539 w 4039003"/>
              <a:gd name="connsiteY3" fmla="*/ 6857999 h 6857999"/>
              <a:gd name="connsiteX4" fmla="*/ 943899 w 4039003"/>
              <a:gd name="connsiteY4" fmla="*/ 6164826 h 6857999"/>
              <a:gd name="connsiteX5" fmla="*/ 2861187 w 4039003"/>
              <a:gd name="connsiteY5" fmla="*/ 4807974 h 6857999"/>
              <a:gd name="connsiteX6" fmla="*/ 2861187 w 4039003"/>
              <a:gd name="connsiteY6" fmla="*/ 2536723 h 6857999"/>
              <a:gd name="connsiteX7" fmla="*/ 0 w 4039003"/>
              <a:gd name="connsiteY7" fmla="*/ 100289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9003" h="6857999">
                <a:moveTo>
                  <a:pt x="145156" y="0"/>
                </a:moveTo>
                <a:lnTo>
                  <a:pt x="4039003" y="0"/>
                </a:lnTo>
                <a:lnTo>
                  <a:pt x="4039003" y="6857999"/>
                </a:lnTo>
                <a:lnTo>
                  <a:pt x="284539" y="6857999"/>
                </a:lnTo>
                <a:lnTo>
                  <a:pt x="943899" y="6164826"/>
                </a:lnTo>
                <a:lnTo>
                  <a:pt x="2861187" y="4807974"/>
                </a:lnTo>
                <a:lnTo>
                  <a:pt x="2861187" y="2536723"/>
                </a:lnTo>
                <a:lnTo>
                  <a:pt x="0" y="1002890"/>
                </a:lnTo>
                <a:close/>
              </a:path>
            </a:pathLst>
          </a:custGeom>
          <a:gradFill flip="none" rotWithShape="1">
            <a:gsLst>
              <a:gs pos="0">
                <a:schemeClr val="accent6"/>
              </a:gs>
              <a:gs pos="98947">
                <a:schemeClr val="accent6">
                  <a:lumMod val="20000"/>
                  <a:lumOff val="80000"/>
                </a:schemeClr>
              </a:gs>
              <a:gs pos="75000">
                <a:schemeClr val="accent6">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CA" sz="2000" noProof="0" dirty="0" err="1"/>
          </a:p>
        </p:txBody>
      </p:sp>
      <p:pic>
        <p:nvPicPr>
          <p:cNvPr id="12" name="Picture 11" descr="Icon&#10;&#10;Description automatically generated">
            <a:extLst>
              <a:ext uri="{FF2B5EF4-FFF2-40B4-BE49-F238E27FC236}">
                <a16:creationId xmlns:a16="http://schemas.microsoft.com/office/drawing/2014/main" id="{AE06C2EE-A9F7-46C1-ACD3-A098522220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48682" t="28326" r="17987" b="28326"/>
          <a:stretch/>
        </p:blipFill>
        <p:spPr>
          <a:xfrm>
            <a:off x="8152996" y="1"/>
            <a:ext cx="4039004" cy="6858000"/>
          </a:xfrm>
          <a:custGeom>
            <a:avLst/>
            <a:gdLst>
              <a:gd name="connsiteX0" fmla="*/ 0 w 4039004"/>
              <a:gd name="connsiteY0" fmla="*/ 0 h 6858000"/>
              <a:gd name="connsiteX1" fmla="*/ 4039004 w 4039004"/>
              <a:gd name="connsiteY1" fmla="*/ 0 h 6858000"/>
              <a:gd name="connsiteX2" fmla="*/ 4039004 w 4039004"/>
              <a:gd name="connsiteY2" fmla="*/ 6858000 h 6858000"/>
              <a:gd name="connsiteX3" fmla="*/ 0 w 40390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9004" h="6858000">
                <a:moveTo>
                  <a:pt x="0" y="0"/>
                </a:moveTo>
                <a:lnTo>
                  <a:pt x="4039004" y="0"/>
                </a:lnTo>
                <a:lnTo>
                  <a:pt x="4039004" y="6858000"/>
                </a:lnTo>
                <a:lnTo>
                  <a:pt x="0" y="6858000"/>
                </a:lnTo>
                <a:close/>
              </a:path>
            </a:pathLst>
          </a:custGeom>
        </p:spPr>
      </p:pic>
      <p:pic>
        <p:nvPicPr>
          <p:cNvPr id="3" name="Picture 2" descr="Icon, arrow&#10;&#10;Description automatically generated">
            <a:extLst>
              <a:ext uri="{FF2B5EF4-FFF2-40B4-BE49-F238E27FC236}">
                <a16:creationId xmlns:a16="http://schemas.microsoft.com/office/drawing/2014/main" id="{311E371A-DEBC-9E7F-2616-557D75F6D0C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8329" b="19025"/>
          <a:stretch/>
        </p:blipFill>
        <p:spPr>
          <a:xfrm>
            <a:off x="4391658" y="0"/>
            <a:ext cx="8265985" cy="6857999"/>
          </a:xfrm>
          <a:prstGeom prst="rect">
            <a:avLst/>
          </a:prstGeom>
        </p:spPr>
      </p:pic>
      <p:sp>
        <p:nvSpPr>
          <p:cNvPr id="8" name="Text Placeholder 8">
            <a:extLst>
              <a:ext uri="{FF2B5EF4-FFF2-40B4-BE49-F238E27FC236}">
                <a16:creationId xmlns:a16="http://schemas.microsoft.com/office/drawing/2014/main" id="{6ADD4650-C5A6-14A3-153D-E5FF678A5DBD}"/>
              </a:ext>
            </a:extLst>
          </p:cNvPr>
          <p:cNvSpPr>
            <a:spLocks noGrp="1"/>
          </p:cNvSpPr>
          <p:nvPr>
            <p:ph type="body" sz="quarter" idx="10"/>
          </p:nvPr>
        </p:nvSpPr>
        <p:spPr>
          <a:xfrm>
            <a:off x="855662" y="1910218"/>
            <a:ext cx="7156223" cy="1814512"/>
          </a:xfrm>
        </p:spPr>
        <p:txBody>
          <a:bodyPr anchor="b"/>
          <a:lstStyle>
            <a:lvl1pPr marL="0" indent="0">
              <a:buNone/>
              <a:defRPr sz="4000"/>
            </a:lvl1pPr>
          </a:lstStyle>
          <a:p>
            <a:pPr lvl="0"/>
            <a:r>
              <a:rPr lang="en-US" dirty="0"/>
              <a:t>Click to edit Master text styles</a:t>
            </a:r>
          </a:p>
        </p:txBody>
      </p:sp>
      <p:sp>
        <p:nvSpPr>
          <p:cNvPr id="11" name="Text Placeholder 8">
            <a:extLst>
              <a:ext uri="{FF2B5EF4-FFF2-40B4-BE49-F238E27FC236}">
                <a16:creationId xmlns:a16="http://schemas.microsoft.com/office/drawing/2014/main" id="{A08B9372-F631-DB4C-726A-CDB0053804AF}"/>
              </a:ext>
            </a:extLst>
          </p:cNvPr>
          <p:cNvSpPr>
            <a:spLocks noGrp="1"/>
          </p:cNvSpPr>
          <p:nvPr>
            <p:ph type="body" sz="quarter" idx="11"/>
          </p:nvPr>
        </p:nvSpPr>
        <p:spPr>
          <a:xfrm>
            <a:off x="855662" y="3883932"/>
            <a:ext cx="7156223" cy="1655309"/>
          </a:xfrm>
        </p:spPr>
        <p:txBody>
          <a:bodyPr anchor="t"/>
          <a:lstStyle>
            <a:lvl1pPr marL="0" indent="0">
              <a:buNone/>
              <a:defRPr sz="2000" i="1">
                <a:solidFill>
                  <a:schemeClr val="accent4"/>
                </a:solidFill>
              </a:defRPr>
            </a:lvl1pPr>
          </a:lstStyle>
          <a:p>
            <a:pPr lvl="0"/>
            <a:r>
              <a:rPr lang="en-US" dirty="0"/>
              <a:t>Click to edit Master text styles</a:t>
            </a:r>
          </a:p>
        </p:txBody>
      </p:sp>
      <p:pic>
        <p:nvPicPr>
          <p:cNvPr id="7" name="Picture 6" descr="A black and white sign&#10;&#10;Description automatically generated with low confidence">
            <a:extLst>
              <a:ext uri="{FF2B5EF4-FFF2-40B4-BE49-F238E27FC236}">
                <a16:creationId xmlns:a16="http://schemas.microsoft.com/office/drawing/2014/main" id="{17F4CB69-0E80-620D-9602-FF397FC9B63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61705" y="6072757"/>
            <a:ext cx="1695016" cy="476875"/>
          </a:xfrm>
          <a:prstGeom prst="rect">
            <a:avLst/>
          </a:prstGeom>
        </p:spPr>
      </p:pic>
    </p:spTree>
    <p:extLst>
      <p:ext uri="{BB962C8B-B14F-4D97-AF65-F5344CB8AC3E}">
        <p14:creationId xmlns:p14="http://schemas.microsoft.com/office/powerpoint/2010/main" val="3527907030"/>
      </p:ext>
    </p:extLst>
  </p:cSld>
  <p:clrMapOvr>
    <a:masterClrMapping/>
  </p:clrMapOvr>
  <p:extLst>
    <p:ext uri="{DCECCB84-F9BA-43D5-87BE-67443E8EF086}">
      <p15:sldGuideLst xmlns:p15="http://schemas.microsoft.com/office/powerpoint/2012/main">
        <p15:guide id="1" pos="7673">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lvl1pPr>
              <a:defRPr sz="3500"/>
            </a:lvl1p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75982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green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4" name="Picture 3" descr="Logo, icon&#10;&#10;Description automatically generated with medium confidence">
            <a:extLst>
              <a:ext uri="{FF2B5EF4-FFF2-40B4-BE49-F238E27FC236}">
                <a16:creationId xmlns:a16="http://schemas.microsoft.com/office/drawing/2014/main" id="{7CCABDE6-ECEE-678C-B8FF-1D9600EFEE38}"/>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Tree>
    <p:extLst>
      <p:ext uri="{BB962C8B-B14F-4D97-AF65-F5344CB8AC3E}">
        <p14:creationId xmlns:p14="http://schemas.microsoft.com/office/powerpoint/2010/main" val="3999589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pink graphic">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8ADC6083-7CB7-7DFE-C562-91F08D4CAEA0}"/>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5"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90642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dark blu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858A478D-C5B0-0D70-17B9-1984C333FA32}"/>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33556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light blue graphic">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2E74074E-18C5-0F5E-CA47-046F1980D746}"/>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2" y="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845020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purple graphic">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47318944-FB05-4B74-2BDE-10CE80BF526C}"/>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7013753" y="-19050"/>
            <a:ext cx="5178247" cy="6858000"/>
          </a:xfrm>
          <a:prstGeom prst="rect">
            <a:avLst/>
          </a:prstGeom>
        </p:spPr>
      </p:pic>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6" name="Text Placeholder 5">
            <a:extLst>
              <a:ext uri="{FF2B5EF4-FFF2-40B4-BE49-F238E27FC236}">
                <a16:creationId xmlns:a16="http://schemas.microsoft.com/office/drawing/2014/main" id="{AFFD4CFB-CAB2-FCDA-884B-E8B098FB4BA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12537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611840"/>
          </a:xfrm>
        </p:spPr>
        <p:txBody>
          <a:bodyPr/>
          <a:lstStyle/>
          <a:p>
            <a:r>
              <a:rPr lang="en-US" dirty="0"/>
              <a:t>Click to edit Master title style</a:t>
            </a:r>
            <a:endParaRPr lang="en-CA" dirty="0"/>
          </a:p>
        </p:txBody>
      </p:sp>
      <p:sp>
        <p:nvSpPr>
          <p:cNvPr id="8" name="Text Placeholder 7">
            <a:extLst>
              <a:ext uri="{FF2B5EF4-FFF2-40B4-BE49-F238E27FC236}">
                <a16:creationId xmlns:a16="http://schemas.microsoft.com/office/drawing/2014/main" id="{7F19B86F-9878-711E-59A2-E382DF437263}"/>
              </a:ext>
            </a:extLst>
          </p:cNvPr>
          <p:cNvSpPr>
            <a:spLocks noGrp="1"/>
          </p:cNvSpPr>
          <p:nvPr>
            <p:ph type="body" sz="quarter" idx="11"/>
          </p:nvPr>
        </p:nvSpPr>
        <p:spPr>
          <a:xfrm>
            <a:off x="535520" y="1710267"/>
            <a:ext cx="11118849" cy="42650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65A6A31-6B38-A1FC-CAE9-C62E5D73B2F5}"/>
              </a:ext>
            </a:extLst>
          </p:cNvPr>
          <p:cNvSpPr>
            <a:spLocks noGrp="1"/>
          </p:cNvSpPr>
          <p:nvPr>
            <p:ph type="body" sz="quarter" idx="12"/>
          </p:nvPr>
        </p:nvSpPr>
        <p:spPr>
          <a:xfrm>
            <a:off x="535520" y="1016001"/>
            <a:ext cx="11118849" cy="694267"/>
          </a:xfrm>
        </p:spPr>
        <p:txBody>
          <a:bodyPr/>
          <a:lstStyle>
            <a:lvl1pPr marL="0" indent="0">
              <a:buNone/>
              <a:defRPr i="1">
                <a:solidFill>
                  <a:schemeClr val="accent5">
                    <a:lumMod val="60000"/>
                    <a:lumOff val="40000"/>
                  </a:schemeClr>
                </a:solidFill>
              </a:defRPr>
            </a:lvl1pPr>
          </a:lstStyle>
          <a:p>
            <a:pPr lvl="0"/>
            <a:endParaRPr lang="en-CA" dirty="0"/>
          </a:p>
        </p:txBody>
      </p:sp>
      <p:sp>
        <p:nvSpPr>
          <p:cNvPr id="7" name="Text Placeholder 5">
            <a:extLst>
              <a:ext uri="{FF2B5EF4-FFF2-40B4-BE49-F238E27FC236}">
                <a16:creationId xmlns:a16="http://schemas.microsoft.com/office/drawing/2014/main" id="{19071D26-AAE0-64F0-CC5F-F23F3D08766F}"/>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1603742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09BF-30BD-3A05-7CB8-C953F1F88181}"/>
              </a:ext>
            </a:extLst>
          </p:cNvPr>
          <p:cNvSpPr>
            <a:spLocks noGrp="1"/>
          </p:cNvSpPr>
          <p:nvPr>
            <p:ph type="title"/>
          </p:nvPr>
        </p:nvSpPr>
        <p:spPr>
          <a:xfrm>
            <a:off x="536240" y="414320"/>
            <a:ext cx="11119520" cy="1296000"/>
          </a:xfrm>
        </p:spPr>
        <p:txBody>
          <a:bodyPr/>
          <a:lstStyle/>
          <a:p>
            <a:r>
              <a:rPr lang="en-US" dirty="0"/>
              <a:t>Click to edit Master title style</a:t>
            </a:r>
            <a:endParaRPr lang="en-CA" dirty="0"/>
          </a:p>
        </p:txBody>
      </p:sp>
      <p:sp>
        <p:nvSpPr>
          <p:cNvPr id="5" name="Text Placeholder 5">
            <a:extLst>
              <a:ext uri="{FF2B5EF4-FFF2-40B4-BE49-F238E27FC236}">
                <a16:creationId xmlns:a16="http://schemas.microsoft.com/office/drawing/2014/main" id="{49E6CBDD-B889-F127-FC51-4C51B4C5B894}"/>
              </a:ext>
            </a:extLst>
          </p:cNvPr>
          <p:cNvSpPr>
            <a:spLocks noGrp="1"/>
          </p:cNvSpPr>
          <p:nvPr>
            <p:ph type="body" sz="quarter" idx="10"/>
          </p:nvPr>
        </p:nvSpPr>
        <p:spPr>
          <a:xfrm>
            <a:off x="535521" y="6099513"/>
            <a:ext cx="9411121" cy="374649"/>
          </a:xfrm>
        </p:spPr>
        <p:txBody>
          <a:bodyPr anchor="b"/>
          <a:lstStyle>
            <a:lvl1pPr marL="0" indent="0">
              <a:buNone/>
              <a:defRPr sz="933" i="1">
                <a:solidFill>
                  <a:schemeClr val="accent4"/>
                </a:solidFill>
              </a:defRPr>
            </a:lvl1pPr>
            <a:lvl2pPr marL="269980" indent="0">
              <a:buNone/>
              <a:defRPr/>
            </a:lvl2pPr>
          </a:lstStyle>
          <a:p>
            <a:pPr lvl="0"/>
            <a:r>
              <a:rPr lang="en-US" dirty="0"/>
              <a:t>Click to edit Master text styles</a:t>
            </a:r>
          </a:p>
        </p:txBody>
      </p:sp>
    </p:spTree>
    <p:extLst>
      <p:ext uri="{BB962C8B-B14F-4D97-AF65-F5344CB8AC3E}">
        <p14:creationId xmlns:p14="http://schemas.microsoft.com/office/powerpoint/2010/main" val="325985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9AFCD-0322-4D99-9F0B-DBB1A54FB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C08A5AA-089E-49EA-A866-6C6CFFC4A3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24ED6-B479-46F2-B1A9-C641F84B8A41}"/>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5" name="Footer Placeholder 4">
            <a:extLst>
              <a:ext uri="{FF2B5EF4-FFF2-40B4-BE49-F238E27FC236}">
                <a16:creationId xmlns:a16="http://schemas.microsoft.com/office/drawing/2014/main" id="{F4F7645A-1BCA-4134-90FE-1B308AA9C7B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7265944-E91A-4C89-A840-F6356323CE9E}"/>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4207172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5" name="Do not use"/>
          <p:cNvSpPr txBox="1"/>
          <p:nvPr userDrawn="1"/>
        </p:nvSpPr>
        <p:spPr bwMode="white">
          <a:xfrm>
            <a:off x="430217" y="656825"/>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dirty="0">
                <a:solidFill>
                  <a:schemeClr val="bg1"/>
                </a:solidFill>
              </a:rPr>
              <a:t>If you see any </a:t>
            </a:r>
            <a:r>
              <a:rPr lang="en-GB" sz="4400" b="1" i="1" noProof="0" dirty="0">
                <a:solidFill>
                  <a:schemeClr val="bg1"/>
                </a:solidFill>
              </a:rPr>
              <a:t>layouts after this </a:t>
            </a:r>
            <a:r>
              <a:rPr lang="en-GB" sz="4400" b="0" i="0" noProof="0" dirty="0">
                <a:solidFill>
                  <a:schemeClr val="bg1"/>
                </a:solidFill>
              </a:rPr>
              <a:t>one</a:t>
            </a:r>
            <a:r>
              <a:rPr lang="en-GB" sz="4400" b="1" i="1" noProof="0" dirty="0">
                <a:solidFill>
                  <a:schemeClr val="bg1"/>
                </a:solidFill>
              </a:rPr>
              <a:t>,</a:t>
            </a:r>
            <a:br>
              <a:rPr lang="en-GB" sz="4400" b="0" i="0" noProof="0" dirty="0">
                <a:solidFill>
                  <a:schemeClr val="bg1"/>
                </a:solidFill>
              </a:rPr>
            </a:br>
            <a:r>
              <a:rPr lang="en-GB" sz="4400" b="0" noProof="0" dirty="0">
                <a:solidFill>
                  <a:schemeClr val="bg1"/>
                </a:solidFill>
              </a:rPr>
              <a:t>do not use them. These layouts </a:t>
            </a:r>
            <a:r>
              <a:rPr lang="en-GB" sz="4400" b="1" i="1" u="none" noProof="0" dirty="0">
                <a:solidFill>
                  <a:schemeClr val="bg1"/>
                </a:solidFill>
              </a:rPr>
              <a:t>are not </a:t>
            </a:r>
            <a:r>
              <a:rPr lang="en-GB" sz="4400" b="0" noProof="0" dirty="0">
                <a:solidFill>
                  <a:schemeClr val="bg1"/>
                </a:solidFill>
              </a:rPr>
              <a:t>part of our corporate template.</a:t>
            </a:r>
            <a:br>
              <a:rPr lang="en-GB" sz="2800" b="0" noProof="0" dirty="0">
                <a:solidFill>
                  <a:schemeClr val="bg1"/>
                </a:solidFill>
              </a:rPr>
            </a:br>
            <a:br>
              <a:rPr lang="en-GB" sz="2800" b="0" noProof="0" dirty="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white">
          <a:xfrm rot="8100000">
            <a:off x="10404875" y="3325227"/>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white">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white">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white">
          <a:xfrm>
            <a:off x="430213" y="2588376"/>
            <a:ext cx="10152347" cy="2215991"/>
          </a:xfrm>
          <a:prstGeom prst="rect">
            <a:avLst/>
          </a:prstGeom>
        </p:spPr>
        <p:txBody>
          <a:bodyPr wrap="square">
            <a:spAutoFit/>
          </a:bodyPr>
          <a:lstStyle/>
          <a:p>
            <a:pPr algn="ctr"/>
            <a:r>
              <a:rPr lang="en-GB" sz="13800" b="1" i="1" noProof="0" dirty="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white">
          <a:xfrm>
            <a:off x="430217" y="5186455"/>
            <a:ext cx="11356975"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dirty="0">
                <a:solidFill>
                  <a:schemeClr val="bg1"/>
                </a:solidFill>
              </a:rPr>
              <a:t>Also notice: Layouts after this might contain potential confidential information.</a:t>
            </a:r>
            <a:br>
              <a:rPr lang="en-GB" sz="1800" b="0" noProof="0" dirty="0">
                <a:solidFill>
                  <a:schemeClr val="bg1"/>
                </a:solidFill>
              </a:rPr>
            </a:br>
            <a:endParaRPr lang="en-GB"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white">
          <a:xfrm>
            <a:off x="0" y="6912000"/>
            <a:ext cx="0" cy="0"/>
          </a:xfrm>
          <a:prstGeom prst="rect">
            <a:avLst/>
          </a:prstGeom>
        </p:spPr>
        <p:txBody>
          <a:bodyPr/>
          <a:lstStyle>
            <a:lvl1pPr>
              <a:defRPr>
                <a:noFill/>
              </a:defRPr>
            </a:lvl1pPr>
          </a:lstStyle>
          <a:p>
            <a:fld id="{9F65B27A-09D4-4045-A1E1-7A255ABBF5A9}" type="datetime3">
              <a:rPr lang="en-US" smtClean="0"/>
              <a:t>13 April 2023</a:t>
            </a:fld>
            <a:endParaRPr lang="en-GB"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white">
          <a:xfrm>
            <a:off x="0" y="6912000"/>
            <a:ext cx="0" cy="0"/>
          </a:xfrm>
          <a:prstGeom prst="rect">
            <a:avLst/>
          </a:prstGeom>
        </p:spPr>
        <p:txBody>
          <a:bodyPr/>
          <a:lstStyle>
            <a:lvl1pPr>
              <a:defRPr>
                <a:noFill/>
              </a:defRPr>
            </a:lvl1pPr>
          </a:lstStyle>
          <a:p>
            <a:endParaRPr lang="en-GB"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white">
          <a:xfrm flipV="1">
            <a:off x="0" y="6912000"/>
            <a:ext cx="0" cy="0"/>
          </a:xfrm>
          <a:prstGeom prst="rect">
            <a:avLst/>
          </a:prstGeom>
        </p:spPr>
        <p:txBody>
          <a:bodyPr/>
          <a:lstStyle>
            <a:lvl1pPr>
              <a:defRPr>
                <a:noFill/>
              </a:defRPr>
            </a:lvl1pPr>
          </a:lstStyle>
          <a:p>
            <a:fld id="{24C8C45C-947F-4981-8B3F-4F32E973C901}" type="slidenum">
              <a:rPr lang="en-GB" smtClean="0"/>
              <a:pPr/>
              <a:t>‹#›</a:t>
            </a:fld>
            <a:endParaRPr lang="en-GB" dirty="0"/>
          </a:p>
        </p:txBody>
      </p:sp>
    </p:spTree>
    <p:extLst>
      <p:ext uri="{BB962C8B-B14F-4D97-AF65-F5344CB8AC3E}">
        <p14:creationId xmlns:p14="http://schemas.microsoft.com/office/powerpoint/2010/main" val="44389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99FC-9655-4C82-97A3-545160642CA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BFFE830-700D-4D0A-8621-1C441EB6E7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1F73C42-2801-4677-98A7-3DBBCE8EB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A948401-46B9-44FE-B8BB-D6F55A9F8E58}"/>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6" name="Footer Placeholder 5">
            <a:extLst>
              <a:ext uri="{FF2B5EF4-FFF2-40B4-BE49-F238E27FC236}">
                <a16:creationId xmlns:a16="http://schemas.microsoft.com/office/drawing/2014/main" id="{126BD93D-C4F4-4CC7-BEB8-9FC364C180F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7F76992-47F0-45DE-A184-71C243AF1BB4}"/>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162720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2BD2-6C90-4AC8-8322-8C61E5A24D1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9D66C7-FFE0-4A8A-B2C8-005AC97DAD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D7D221-729D-4942-8A39-FA7B76FA4C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38BCDCC-1BA3-46F1-AF4A-51DC17BB6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E5462E-26A4-4887-9806-A9D4E28528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24B3913-9510-4A80-BDAC-DEEF14C5A74B}"/>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8" name="Footer Placeholder 7">
            <a:extLst>
              <a:ext uri="{FF2B5EF4-FFF2-40B4-BE49-F238E27FC236}">
                <a16:creationId xmlns:a16="http://schemas.microsoft.com/office/drawing/2014/main" id="{CD6F4AC9-1E54-4F9C-B0DF-BE0A7E8C449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6C69489-250D-40F6-A1D4-EE7B3966F1CB}"/>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1530289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F7E88-275C-4B9F-B76B-C6540B2FCC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5877C2-A5E7-42B9-A095-929BB8196DF4}"/>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4" name="Footer Placeholder 3">
            <a:extLst>
              <a:ext uri="{FF2B5EF4-FFF2-40B4-BE49-F238E27FC236}">
                <a16:creationId xmlns:a16="http://schemas.microsoft.com/office/drawing/2014/main" id="{C6E25E1B-5220-4555-88D4-EADB7819F52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20306AFC-E8B8-4086-B783-4223775DF857}"/>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41143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0DFC2C-6ECD-4838-A832-B6E18E8DE6B3}"/>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3" name="Footer Placeholder 2">
            <a:extLst>
              <a:ext uri="{FF2B5EF4-FFF2-40B4-BE49-F238E27FC236}">
                <a16:creationId xmlns:a16="http://schemas.microsoft.com/office/drawing/2014/main" id="{B8F8DEC3-C7A5-4B1C-814C-D3BD1617B5D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1BBB5BB-1ADC-4C72-B714-1B303B9E8D36}"/>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4181873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4CDB-E204-4405-85D8-C340F7F20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3486BD-8DE1-4D05-B952-42B8D35936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6B1FFE0-C86C-461A-9107-776777A8F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240DB2-7014-4CA9-A8C7-73069EDF4BF4}"/>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6" name="Footer Placeholder 5">
            <a:extLst>
              <a:ext uri="{FF2B5EF4-FFF2-40B4-BE49-F238E27FC236}">
                <a16:creationId xmlns:a16="http://schemas.microsoft.com/office/drawing/2014/main" id="{51A69F15-C05C-4EF5-B3A2-246410659C0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4FDF0FC-B2E6-4564-B81C-3C22C175C7D6}"/>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188826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158C-0641-4929-8EB8-CA8C55BD2D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EFDC34C-C151-46C3-86BE-EB3C157E5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335A4E1-3352-4082-8EA0-4DFB1A3A8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8F81A-16D9-4A67-A07F-8461BBE6DB38}"/>
              </a:ext>
            </a:extLst>
          </p:cNvPr>
          <p:cNvSpPr>
            <a:spLocks noGrp="1"/>
          </p:cNvSpPr>
          <p:nvPr>
            <p:ph type="dt" sz="half" idx="10"/>
          </p:nvPr>
        </p:nvSpPr>
        <p:spPr/>
        <p:txBody>
          <a:bodyPr/>
          <a:lstStyle/>
          <a:p>
            <a:fld id="{C72EC0A4-A3B0-467D-A3A5-9B424CB4AF06}" type="datetimeFigureOut">
              <a:rPr lang="en-CA" smtClean="0"/>
              <a:t>2023-04-13</a:t>
            </a:fld>
            <a:endParaRPr lang="en-CA"/>
          </a:p>
        </p:txBody>
      </p:sp>
      <p:sp>
        <p:nvSpPr>
          <p:cNvPr id="6" name="Footer Placeholder 5">
            <a:extLst>
              <a:ext uri="{FF2B5EF4-FFF2-40B4-BE49-F238E27FC236}">
                <a16:creationId xmlns:a16="http://schemas.microsoft.com/office/drawing/2014/main" id="{A590ADF5-92E6-4092-923C-731710E861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E9B67F-538B-4AC6-B018-1C8BEA4ADCEE}"/>
              </a:ext>
            </a:extLst>
          </p:cNvPr>
          <p:cNvSpPr>
            <a:spLocks noGrp="1"/>
          </p:cNvSpPr>
          <p:nvPr>
            <p:ph type="sldNum" sz="quarter" idx="12"/>
          </p:nvPr>
        </p:nvSpPr>
        <p:spPr/>
        <p:txBody>
          <a:bodyPr/>
          <a:lstStyle/>
          <a:p>
            <a:fld id="{F3D37AE3-AAEC-41C5-9F59-DDC232BA4D2F}" type="slidenum">
              <a:rPr lang="en-CA" smtClean="0"/>
              <a:t>‹#›</a:t>
            </a:fld>
            <a:endParaRPr lang="en-CA"/>
          </a:p>
        </p:txBody>
      </p:sp>
    </p:spTree>
    <p:extLst>
      <p:ext uri="{BB962C8B-B14F-4D97-AF65-F5344CB8AC3E}">
        <p14:creationId xmlns:p14="http://schemas.microsoft.com/office/powerpoint/2010/main" val="404098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tags" Target="../tags/tag10.xml"/><Relationship Id="rId21" Type="http://schemas.openxmlformats.org/officeDocument/2006/relationships/tags" Target="../tags/tag5.xml"/><Relationship Id="rId42" Type="http://schemas.openxmlformats.org/officeDocument/2006/relationships/tags" Target="../tags/tag26.xml"/><Relationship Id="rId47" Type="http://schemas.openxmlformats.org/officeDocument/2006/relationships/tags" Target="../tags/tag31.xml"/><Relationship Id="rId63" Type="http://schemas.openxmlformats.org/officeDocument/2006/relationships/tags" Target="../tags/tag47.xml"/><Relationship Id="rId68" Type="http://schemas.openxmlformats.org/officeDocument/2006/relationships/tags" Target="../tags/tag52.xml"/><Relationship Id="rId84" Type="http://schemas.openxmlformats.org/officeDocument/2006/relationships/tags" Target="../tags/tag68.xml"/><Relationship Id="rId89" Type="http://schemas.openxmlformats.org/officeDocument/2006/relationships/tags" Target="../tags/tag73.xml"/><Relationship Id="rId16" Type="http://schemas.openxmlformats.org/officeDocument/2006/relationships/theme" Target="../theme/theme2.xml"/><Relationship Id="rId11" Type="http://schemas.openxmlformats.org/officeDocument/2006/relationships/slideLayout" Target="../slideLayouts/slideLayout26.xml"/><Relationship Id="rId32" Type="http://schemas.openxmlformats.org/officeDocument/2006/relationships/tags" Target="../tags/tag16.xml"/><Relationship Id="rId37" Type="http://schemas.openxmlformats.org/officeDocument/2006/relationships/tags" Target="../tags/tag21.xml"/><Relationship Id="rId53" Type="http://schemas.openxmlformats.org/officeDocument/2006/relationships/tags" Target="../tags/tag37.xml"/><Relationship Id="rId58" Type="http://schemas.openxmlformats.org/officeDocument/2006/relationships/tags" Target="../tags/tag42.xml"/><Relationship Id="rId74" Type="http://schemas.openxmlformats.org/officeDocument/2006/relationships/tags" Target="../tags/tag58.xml"/><Relationship Id="rId79" Type="http://schemas.openxmlformats.org/officeDocument/2006/relationships/tags" Target="../tags/tag63.xml"/><Relationship Id="rId102" Type="http://schemas.openxmlformats.org/officeDocument/2006/relationships/tags" Target="../tags/tag86.xml"/><Relationship Id="rId5" Type="http://schemas.openxmlformats.org/officeDocument/2006/relationships/slideLayout" Target="../slideLayouts/slideLayout20.xml"/><Relationship Id="rId90" Type="http://schemas.openxmlformats.org/officeDocument/2006/relationships/tags" Target="../tags/tag74.xml"/><Relationship Id="rId95" Type="http://schemas.openxmlformats.org/officeDocument/2006/relationships/tags" Target="../tags/tag79.xml"/><Relationship Id="rId22" Type="http://schemas.openxmlformats.org/officeDocument/2006/relationships/tags" Target="../tags/tag6.xml"/><Relationship Id="rId27" Type="http://schemas.openxmlformats.org/officeDocument/2006/relationships/tags" Target="../tags/tag11.xml"/><Relationship Id="rId43" Type="http://schemas.openxmlformats.org/officeDocument/2006/relationships/tags" Target="../tags/tag27.xml"/><Relationship Id="rId48" Type="http://schemas.openxmlformats.org/officeDocument/2006/relationships/tags" Target="../tags/tag32.xml"/><Relationship Id="rId64" Type="http://schemas.openxmlformats.org/officeDocument/2006/relationships/tags" Target="../tags/tag48.xml"/><Relationship Id="rId69" Type="http://schemas.openxmlformats.org/officeDocument/2006/relationships/tags" Target="../tags/tag53.xml"/><Relationship Id="rId80" Type="http://schemas.openxmlformats.org/officeDocument/2006/relationships/tags" Target="../tags/tag64.xml"/><Relationship Id="rId85" Type="http://schemas.openxmlformats.org/officeDocument/2006/relationships/tags" Target="../tags/tag69.xml"/><Relationship Id="rId12" Type="http://schemas.openxmlformats.org/officeDocument/2006/relationships/slideLayout" Target="../slideLayouts/slideLayout27.xml"/><Relationship Id="rId17" Type="http://schemas.openxmlformats.org/officeDocument/2006/relationships/tags" Target="../tags/tag1.xml"/><Relationship Id="rId33" Type="http://schemas.openxmlformats.org/officeDocument/2006/relationships/tags" Target="../tags/tag17.xml"/><Relationship Id="rId38" Type="http://schemas.openxmlformats.org/officeDocument/2006/relationships/tags" Target="../tags/tag22.xml"/><Relationship Id="rId59" Type="http://schemas.openxmlformats.org/officeDocument/2006/relationships/tags" Target="../tags/tag43.xml"/><Relationship Id="rId103" Type="http://schemas.openxmlformats.org/officeDocument/2006/relationships/tags" Target="../tags/tag87.xml"/><Relationship Id="rId20" Type="http://schemas.openxmlformats.org/officeDocument/2006/relationships/tags" Target="../tags/tag4.xml"/><Relationship Id="rId41" Type="http://schemas.openxmlformats.org/officeDocument/2006/relationships/tags" Target="../tags/tag25.xml"/><Relationship Id="rId54" Type="http://schemas.openxmlformats.org/officeDocument/2006/relationships/tags" Target="../tags/tag38.xml"/><Relationship Id="rId62" Type="http://schemas.openxmlformats.org/officeDocument/2006/relationships/tags" Target="../tags/tag46.xml"/><Relationship Id="rId70" Type="http://schemas.openxmlformats.org/officeDocument/2006/relationships/tags" Target="../tags/tag54.xml"/><Relationship Id="rId75" Type="http://schemas.openxmlformats.org/officeDocument/2006/relationships/tags" Target="../tags/tag59.xml"/><Relationship Id="rId83" Type="http://schemas.openxmlformats.org/officeDocument/2006/relationships/tags" Target="../tags/tag67.xml"/><Relationship Id="rId88" Type="http://schemas.openxmlformats.org/officeDocument/2006/relationships/tags" Target="../tags/tag72.xml"/><Relationship Id="rId91" Type="http://schemas.openxmlformats.org/officeDocument/2006/relationships/tags" Target="../tags/tag75.xml"/><Relationship Id="rId96" Type="http://schemas.openxmlformats.org/officeDocument/2006/relationships/tags" Target="../tags/tag80.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tags" Target="../tags/tag7.xml"/><Relationship Id="rId28" Type="http://schemas.openxmlformats.org/officeDocument/2006/relationships/tags" Target="../tags/tag12.xml"/><Relationship Id="rId36" Type="http://schemas.openxmlformats.org/officeDocument/2006/relationships/tags" Target="../tags/tag20.xml"/><Relationship Id="rId49" Type="http://schemas.openxmlformats.org/officeDocument/2006/relationships/tags" Target="../tags/tag33.xml"/><Relationship Id="rId57" Type="http://schemas.openxmlformats.org/officeDocument/2006/relationships/tags" Target="../tags/tag41.xml"/><Relationship Id="rId10" Type="http://schemas.openxmlformats.org/officeDocument/2006/relationships/slideLayout" Target="../slideLayouts/slideLayout25.xml"/><Relationship Id="rId31" Type="http://schemas.openxmlformats.org/officeDocument/2006/relationships/tags" Target="../tags/tag15.xml"/><Relationship Id="rId44" Type="http://schemas.openxmlformats.org/officeDocument/2006/relationships/tags" Target="../tags/tag28.xml"/><Relationship Id="rId52" Type="http://schemas.openxmlformats.org/officeDocument/2006/relationships/tags" Target="../tags/tag36.xml"/><Relationship Id="rId60" Type="http://schemas.openxmlformats.org/officeDocument/2006/relationships/tags" Target="../tags/tag44.xml"/><Relationship Id="rId65" Type="http://schemas.openxmlformats.org/officeDocument/2006/relationships/tags" Target="../tags/tag49.xml"/><Relationship Id="rId73" Type="http://schemas.openxmlformats.org/officeDocument/2006/relationships/tags" Target="../tags/tag57.xml"/><Relationship Id="rId78" Type="http://schemas.openxmlformats.org/officeDocument/2006/relationships/tags" Target="../tags/tag62.xml"/><Relationship Id="rId81" Type="http://schemas.openxmlformats.org/officeDocument/2006/relationships/tags" Target="../tags/tag65.xml"/><Relationship Id="rId86" Type="http://schemas.openxmlformats.org/officeDocument/2006/relationships/tags" Target="../tags/tag70.xml"/><Relationship Id="rId94" Type="http://schemas.openxmlformats.org/officeDocument/2006/relationships/tags" Target="../tags/tag78.xml"/><Relationship Id="rId99" Type="http://schemas.openxmlformats.org/officeDocument/2006/relationships/tags" Target="../tags/tag83.xml"/><Relationship Id="rId101" Type="http://schemas.openxmlformats.org/officeDocument/2006/relationships/tags" Target="../tags/tag8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tags" Target="../tags/tag2.xml"/><Relationship Id="rId39" Type="http://schemas.openxmlformats.org/officeDocument/2006/relationships/tags" Target="../tags/tag23.xml"/><Relationship Id="rId34" Type="http://schemas.openxmlformats.org/officeDocument/2006/relationships/tags" Target="../tags/tag18.xml"/><Relationship Id="rId50" Type="http://schemas.openxmlformats.org/officeDocument/2006/relationships/tags" Target="../tags/tag34.xml"/><Relationship Id="rId55" Type="http://schemas.openxmlformats.org/officeDocument/2006/relationships/tags" Target="../tags/tag39.xml"/><Relationship Id="rId76" Type="http://schemas.openxmlformats.org/officeDocument/2006/relationships/tags" Target="../tags/tag60.xml"/><Relationship Id="rId97" Type="http://schemas.openxmlformats.org/officeDocument/2006/relationships/tags" Target="../tags/tag81.xml"/><Relationship Id="rId104" Type="http://schemas.openxmlformats.org/officeDocument/2006/relationships/tags" Target="../tags/tag88.xml"/><Relationship Id="rId7" Type="http://schemas.openxmlformats.org/officeDocument/2006/relationships/slideLayout" Target="../slideLayouts/slideLayout22.xml"/><Relationship Id="rId71" Type="http://schemas.openxmlformats.org/officeDocument/2006/relationships/tags" Target="../tags/tag55.xml"/><Relationship Id="rId92" Type="http://schemas.openxmlformats.org/officeDocument/2006/relationships/tags" Target="../tags/tag76.xml"/><Relationship Id="rId2" Type="http://schemas.openxmlformats.org/officeDocument/2006/relationships/slideLayout" Target="../slideLayouts/slideLayout17.xml"/><Relationship Id="rId29" Type="http://schemas.openxmlformats.org/officeDocument/2006/relationships/tags" Target="../tags/tag13.xml"/><Relationship Id="rId24" Type="http://schemas.openxmlformats.org/officeDocument/2006/relationships/tags" Target="../tags/tag8.xml"/><Relationship Id="rId40" Type="http://schemas.openxmlformats.org/officeDocument/2006/relationships/tags" Target="../tags/tag24.xml"/><Relationship Id="rId45" Type="http://schemas.openxmlformats.org/officeDocument/2006/relationships/tags" Target="../tags/tag29.xml"/><Relationship Id="rId66" Type="http://schemas.openxmlformats.org/officeDocument/2006/relationships/tags" Target="../tags/tag50.xml"/><Relationship Id="rId87" Type="http://schemas.openxmlformats.org/officeDocument/2006/relationships/tags" Target="../tags/tag71.xml"/><Relationship Id="rId61" Type="http://schemas.openxmlformats.org/officeDocument/2006/relationships/tags" Target="../tags/tag45.xml"/><Relationship Id="rId82" Type="http://schemas.openxmlformats.org/officeDocument/2006/relationships/tags" Target="../tags/tag66.xml"/><Relationship Id="rId19" Type="http://schemas.openxmlformats.org/officeDocument/2006/relationships/tags" Target="../tags/tag3.xml"/><Relationship Id="rId14" Type="http://schemas.openxmlformats.org/officeDocument/2006/relationships/slideLayout" Target="../slideLayouts/slideLayout29.xml"/><Relationship Id="rId30" Type="http://schemas.openxmlformats.org/officeDocument/2006/relationships/tags" Target="../tags/tag14.xml"/><Relationship Id="rId35" Type="http://schemas.openxmlformats.org/officeDocument/2006/relationships/tags" Target="../tags/tag19.xml"/><Relationship Id="rId56" Type="http://schemas.openxmlformats.org/officeDocument/2006/relationships/tags" Target="../tags/tag40.xml"/><Relationship Id="rId77" Type="http://schemas.openxmlformats.org/officeDocument/2006/relationships/tags" Target="../tags/tag61.xml"/><Relationship Id="rId100" Type="http://schemas.openxmlformats.org/officeDocument/2006/relationships/tags" Target="../tags/tag84.xml"/><Relationship Id="rId105" Type="http://schemas.openxmlformats.org/officeDocument/2006/relationships/image" Target="../media/image1.png"/><Relationship Id="rId8" Type="http://schemas.openxmlformats.org/officeDocument/2006/relationships/slideLayout" Target="../slideLayouts/slideLayout23.xml"/><Relationship Id="rId51" Type="http://schemas.openxmlformats.org/officeDocument/2006/relationships/tags" Target="../tags/tag35.xml"/><Relationship Id="rId72" Type="http://schemas.openxmlformats.org/officeDocument/2006/relationships/tags" Target="../tags/tag56.xml"/><Relationship Id="rId93" Type="http://schemas.openxmlformats.org/officeDocument/2006/relationships/tags" Target="../tags/tag77.xml"/><Relationship Id="rId98" Type="http://schemas.openxmlformats.org/officeDocument/2006/relationships/tags" Target="../tags/tag82.xml"/><Relationship Id="rId3" Type="http://schemas.openxmlformats.org/officeDocument/2006/relationships/slideLayout" Target="../slideLayouts/slideLayout18.xml"/><Relationship Id="rId25" Type="http://schemas.openxmlformats.org/officeDocument/2006/relationships/tags" Target="../tags/tag9.xml"/><Relationship Id="rId46" Type="http://schemas.openxmlformats.org/officeDocument/2006/relationships/tags" Target="../tags/tag30.xml"/><Relationship Id="rId67" Type="http://schemas.openxmlformats.org/officeDocument/2006/relationships/tags" Target="../tags/tag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B52943-1562-46FB-9243-FD8C5BD75A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FD59926-765A-4FB6-A247-6A7435B9A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5DF70F-9DDE-4D4C-BE40-277541F79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2EC0A4-A3B0-467D-A3A5-9B424CB4AF06}" type="datetimeFigureOut">
              <a:rPr lang="en-CA" smtClean="0"/>
              <a:t>2023-04-13</a:t>
            </a:fld>
            <a:endParaRPr lang="en-CA"/>
          </a:p>
        </p:txBody>
      </p:sp>
      <p:sp>
        <p:nvSpPr>
          <p:cNvPr id="5" name="Footer Placeholder 4">
            <a:extLst>
              <a:ext uri="{FF2B5EF4-FFF2-40B4-BE49-F238E27FC236}">
                <a16:creationId xmlns:a16="http://schemas.microsoft.com/office/drawing/2014/main" id="{A9ECC4F4-5FFB-43FD-908C-85F1B7A5F1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0D2D2CF-C64E-4D3B-99C1-FA7FF841E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7AE3-AAEC-41C5-9F59-DDC232BA4D2F}" type="slidenum">
              <a:rPr lang="en-CA" smtClean="0"/>
              <a:t>‹#›</a:t>
            </a:fld>
            <a:endParaRPr lang="en-CA"/>
          </a:p>
        </p:txBody>
      </p:sp>
    </p:spTree>
    <p:extLst>
      <p:ext uri="{BB962C8B-B14F-4D97-AF65-F5344CB8AC3E}">
        <p14:creationId xmlns:p14="http://schemas.microsoft.com/office/powerpoint/2010/main" val="305461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7" r:id="rId13"/>
    <p:sldLayoutId id="2147483668"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6240" y="1710320"/>
            <a:ext cx="10896000" cy="4266000"/>
          </a:xfrm>
          <a:prstGeom prst="rect">
            <a:avLst/>
          </a:prstGeom>
        </p:spPr>
        <p:txBody>
          <a:bodyPr vert="horz" lIns="0" tIns="0" rIns="0" bIns="0" rtlCol="0">
            <a:noAutofit/>
          </a:body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Infographic</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6240" y="414320"/>
            <a:ext cx="10896000" cy="1296000"/>
          </a:xfrm>
          <a:prstGeom prst="rect">
            <a:avLst/>
          </a:prstGeom>
        </p:spPr>
        <p:txBody>
          <a:bodyPr vert="horz" lIns="0" tIns="0" rIns="0" bIns="0" rtlCol="0" anchor="t" anchorCtr="0">
            <a:noAutofit/>
          </a:bodyPr>
          <a:lstStyle/>
          <a:p>
            <a:r>
              <a:rPr lang="en-GB" dirty="0"/>
              <a:t>Click to edit Master title style</a:t>
            </a:r>
          </a:p>
        </p:txBody>
      </p:sp>
      <p:sp>
        <p:nvSpPr>
          <p:cNvPr id="4" name="[WorkArea]" descr="&lt;?xml version=&quot;1.0&quot; encoding=&quot;utf-16&quot;?&gt;&#10;&lt;GridTheme xmlns:xsi=&quot;http://www.w3.org/2001/XMLSchema-instance&quot; xmlns:xsd=&quot;http://www.w3.org/2001/XMLSchema&quot;&gt;&#10;  &lt;GuideLines /&gt;&#10;  &lt;SubGrids&gt;&#10;    &lt;SubGrid&gt;&#10;      &lt;Left&gt;25.51181&lt;/Left&gt;&#10;      &lt;Top&gt;25.51181&lt;/Top&gt;&#10;      &lt;Width&gt;25.51181&lt;/Width&gt;&#10;      &lt;Height&gt;25.51181&lt;/Height&gt;&#10;    &lt;/SubGrid&gt;&#10;    &lt;SubGrid&gt;&#10;      &lt;Left&gt;51.02362&lt;/Left&gt;&#10;      &lt;Top&gt;25.51181&lt;/Top&gt;&#10;      &lt;Width&gt;151.1811&lt;/Width&gt;&#10;      &lt;Height&gt;25.51181&lt;/Height&gt;&#10;    &lt;/SubGrid&gt;&#10;    &lt;SubGrid&gt;&#10;      &lt;Left&gt;202.204727&lt;/Left&gt;&#10;      &lt;Top&gt;25.51181&lt;/Top&gt;&#10;      &lt;Width&gt;25.51181&lt;/Width&gt;&#10;      &lt;Height&gt;25.51181&lt;/Height&gt;&#10;    &lt;/SubGrid&gt;&#10;    &lt;SubGrid&gt;&#10;      &lt;Left&gt;227.716537&lt;/Left&gt;&#10;      &lt;Top&gt;25.51181&lt;/Top&gt;&#10;      &lt;Width&gt;151.1811&lt;/Width&gt;&#10;      &lt;Height&gt;25.51181&lt;/Height&gt;&#10;    &lt;/SubGrid&gt;&#10;    &lt;SubGrid&gt;&#10;      &lt;Left&gt;378.897644&lt;/Left&gt;&#10;      &lt;Top&gt;25.51181&lt;/Top&gt;&#10;      &lt;Width&gt;25.51181&lt;/Width&gt;&#10;      &lt;Height&gt;25.51181&lt;/Height&gt;&#10;    &lt;/SubGrid&gt;&#10;    &lt;SubGrid&gt;&#10;      &lt;Left&gt;404.409454&lt;/Left&gt;&#10;      &lt;Top&gt;25.51181&lt;/Top&gt;&#10;      &lt;Width&gt;151.1811&lt;/Width&gt;&#10;      &lt;Height&gt;25.51181&lt;/Height&gt;&#10;    &lt;/SubGrid&gt;&#10;    &lt;SubGrid&gt;&#10;      &lt;Left&gt;555.5906&lt;/Left&gt;&#10;      &lt;Top&gt;25.51181&lt;/Top&gt;&#10;      &lt;Width&gt;25.51181&lt;/Width&gt;&#10;      &lt;Height&gt;25.51181&lt;/Height&gt;&#10;    &lt;/SubGrid&gt;&#10;    &lt;SubGrid&gt;&#10;      &lt;Left&gt;581.102356&lt;/Left&gt;&#10;      &lt;Top&gt;25.51181&lt;/Top&gt;&#10;      &lt;Width&gt;151.1811&lt;/Width&gt;&#10;      &lt;Height&gt;25.51181&lt;/Height&gt;&#10;    &lt;/SubGrid&gt;&#10;    &lt;SubGrid&gt;&#10;      &lt;Left&gt;732.283447&lt;/Left&gt;&#10;      &lt;Top&gt;25.51181&lt;/Top&gt;&#10;      &lt;Width&gt;25.51181&lt;/Width&gt;&#10;      &lt;Height&gt;25.51181&lt;/Height&gt;&#10;    &lt;/SubGrid&gt;&#10;    &lt;SubGrid&gt;&#10;      &lt;Left&gt;757.7953&lt;/Left&gt;&#10;      &lt;Top&gt;25.51181&lt;/Top&gt;&#10;      &lt;Width&gt;151.1811&lt;/Width&gt;&#10;      &lt;Height&gt;25.51181&lt;/Height&gt;&#10;    &lt;/SubGrid&gt;&#10;    &lt;SubGrid&gt;&#10;      &lt;Left&gt;908.9764&lt;/Left&gt;&#10;      &lt;Top&gt;25.51181&lt;/Top&gt;&#10;      &lt;Width&gt;25.51181&lt;/Width&gt;&#10;      &lt;Height&gt;25.51181&lt;/Height&gt;&#10;    &lt;/SubGrid&gt;&#10;    &lt;SubGrid&gt;&#10;      &lt;Left&gt;25.51181&lt;/Left&gt;&#10;      &lt;Top&gt;218.976379&lt;/Top&gt;&#10;      &lt;Width&gt;25.51181&lt;/Width&gt;&#10;      &lt;Height&gt;25.51181&lt;/Height&gt;&#10;    &lt;/SubGrid&gt;&#10;    &lt;SubGrid&gt;&#10;      &lt;Left&gt;25.51181&lt;/Left&gt;&#10;      &lt;Top&gt;244.48819&lt;/Top&gt;&#10;      &lt;Width&gt;25.51181&lt;/Width&gt;&#10;      &lt;Height&gt;25.51181&lt;/Height&gt;&#10;    &lt;/SubGrid&gt;&#10;    &lt;SubGrid&gt;&#10;      &lt;Left&gt;25.51181&lt;/Left&gt;&#10;      &lt;Top&gt;270&lt;/Top&gt;&#10;      &lt;Width&gt;25.51181&lt;/Width&gt;&#10;      &lt;Height&gt;25.51181&lt;/Height&gt;&#10;    &lt;/SubGrid&gt;&#10;    &lt;SubGrid&gt;&#10;      &lt;Left&gt;25.51181&lt;/Left&gt;&#10;      &lt;Top&gt;295.5118&lt;/Top&gt;&#10;      &lt;Width&gt;25.51181&lt;/Width&gt;&#10;      &lt;Height&gt;25.51181&lt;/Height&gt;&#10;    &lt;/SubGrid&gt;&#10;    &lt;SubGrid&gt;&#10;      &lt;Left&gt;51.02362&lt;/Left&gt;&#10;      &lt;Top&gt;295.5118&lt;/Top&gt;&#10;      &lt;Width&gt;151.1811&lt;/Width&gt;&#10;      &lt;Height&gt;25.51181&lt;/Height&gt;&#10;    &lt;/SubGrid&gt;&#10;    &lt;SubGrid&gt;&#10;      &lt;Left&gt;202.204727&lt;/Left&gt;&#10;      &lt;Top&gt;295.5118&lt;/Top&gt;&#10;      &lt;Width&gt;25.51181&lt;/Width&gt;&#10;      &lt;Height&gt;25.51181&lt;/Height&gt;&#10;    &lt;/SubGrid&gt;&#10;    &lt;SubGrid&gt;&#10;      &lt;Left&gt;51.02362&lt;/Left&gt;&#10;      &lt;Top&gt;270&lt;/Top&gt;&#10;      &lt;Width&gt;151.1811&lt;/Width&gt;&#10;      &lt;Height&gt;25.51181&lt;/Height&gt;&#10;    &lt;/SubGrid&gt;&#10;    &lt;SubGrid&gt;&#10;      &lt;Left&gt;202.204727&lt;/Left&gt;&#10;      &lt;Top&gt;270&lt;/Top&gt;&#10;      &lt;Width&gt;25.51181&lt;/Width&gt;&#10;      &lt;Height&gt;25.51181&lt;/Height&gt;&#10;    &lt;/SubGrid&gt;&#10;    &lt;SubGrid&gt;&#10;      &lt;Left&gt;51.02362&lt;/Left&gt;&#10;      &lt;Top&gt;244.48819&lt;/Top&gt;&#10;      &lt;Width&gt;151.1811&lt;/Width&gt;&#10;      &lt;Height&gt;25.51181&lt;/Height&gt;&#10;    &lt;/SubGrid&gt;&#10;    &lt;SubGrid&gt;&#10;      &lt;Left&gt;202.204727&lt;/Left&gt;&#10;      &lt;Top&gt;244.48819&lt;/Top&gt;&#10;      &lt;Width&gt;25.51181&lt;/Width&gt;&#10;      &lt;Height&gt;25.51181&lt;/Height&gt;&#10;    &lt;/SubGrid&gt;&#10;    &lt;SubGrid&gt;&#10;      &lt;Left&gt;51.02362&lt;/Left&gt;&#10;      &lt;Top&gt;218.976379&lt;/Top&gt;&#10;      &lt;Width&gt;151.1811&lt;/Width&gt;&#10;      &lt;Height&gt;25.51181&lt;/Height&gt;&#10;    &lt;/SubGrid&gt;&#10;    &lt;SubGrid&gt;&#10;      &lt;Left&gt;202.204727&lt;/Left&gt;&#10;      &lt;Top&gt;218.976379&lt;/Top&gt;&#10;      &lt;Width&gt;25.51181&lt;/Width&gt;&#10;      &lt;Height&gt;25.51181&lt;/Height&gt;&#10;    &lt;/SubGrid&gt;&#10;    &lt;SubGrid&gt;&#10;      &lt;Left&gt;25.51181&lt;/Left&gt;&#10;      &lt;Top&gt;488.976379&lt;/Top&gt;&#10;      &lt;Width&gt;25.51181&lt;/Width&gt;&#10;      &lt;Height&gt;25.51181&lt;/Height&gt;&#10;    &lt;/SubGrid&gt;&#10;    &lt;SubGrid&gt;&#10;      &lt;Left&gt;51.02362&lt;/Left&gt;&#10;      &lt;Top&gt;488.976379&lt;/Top&gt;&#10;      &lt;Width&gt;151.1811&lt;/Width&gt;&#10;      &lt;Height&gt;25.51181&lt;/Height&gt;&#10;    &lt;/SubGrid&gt;&#10;    &lt;SubGrid&gt;&#10;      &lt;Left&gt;202.204727&lt;/Left&gt;&#10;      &lt;Top&gt;488.976379&lt;/Top&gt;&#10;      &lt;Width&gt;25.51181&lt;/Width&gt;&#10;      &lt;Height&gt;25.51181&lt;/Height&gt;&#10;    &lt;/SubGrid&gt;&#10;    &lt;SubGrid&gt;&#10;      &lt;Left&gt;227.716537&lt;/Left&gt;&#10;      &lt;Top&gt;488.976379&lt;/Top&gt;&#10;      &lt;Width&gt;151.1811&lt;/Width&gt;&#10;      &lt;Height&gt;25.51181&lt;/Height&gt;&#10;    &lt;/SubGrid&gt;&#10;    &lt;SubGrid&gt;&#10;      &lt;Left&gt;378.897644&lt;/Left&gt;&#10;      &lt;Top&gt;488.976379&lt;/Top&gt;&#10;      &lt;Width&gt;25.51181&lt;/Width&gt;&#10;      &lt;Height&gt;25.51181&lt;/Height&gt;&#10;    &lt;/SubGrid&gt;&#10;    &lt;SubGrid&gt;&#10;      &lt;Left&gt;404.409454&lt;/Left&gt;&#10;      &lt;Top&gt;488.976379&lt;/Top&gt;&#10;      &lt;Width&gt;151.1811&lt;/Width&gt;&#10;      &lt;Height&gt;25.51181&lt;/Height&gt;&#10;    &lt;/SubGrid&gt;&#10;    &lt;SubGrid&gt;&#10;      &lt;Left&gt;555.5906&lt;/Left&gt;&#10;      &lt;Top&gt;488.976379&lt;/Top&gt;&#10;      &lt;Width&gt;25.51181&lt;/Width&gt;&#10;      &lt;Height&gt;25.51181&lt;/Height&gt;&#10;    &lt;/SubGrid&gt;&#10;    &lt;SubGrid&gt;&#10;      &lt;Left&gt;581.102356&lt;/Left&gt;&#10;      &lt;Top&gt;488.976379&lt;/Top&gt;&#10;      &lt;Width&gt;151.1811&lt;/Width&gt;&#10;      &lt;Height&gt;25.51181&lt;/Height&gt;&#10;    &lt;/SubGrid&gt;&#10;    &lt;SubGrid&gt;&#10;      &lt;Left&gt;732.283447&lt;/Left&gt;&#10;      &lt;Top&gt;488.976379&lt;/Top&gt;&#10;      &lt;Width&gt;25.51181&lt;/Width&gt;&#10;      &lt;Height&gt;25.51181&lt;/Height&gt;&#10;    &lt;/SubGrid&gt;&#10;    &lt;SubGrid&gt;&#10;      &lt;Left&gt;757.7953&lt;/Left&gt;&#10;      &lt;Top&gt;488.976379&lt;/Top&gt;&#10;      &lt;Width&gt;151.1811&lt;/Width&gt;&#10;      &lt;Height&gt;25.51181&lt;/Height&gt;&#10;    &lt;/SubGrid&gt;&#10;    &lt;SubGrid&gt;&#10;      &lt;Left&gt;908.9764&lt;/Left&gt;&#10;      &lt;Top&gt;488.976379&lt;/Top&gt;&#10;      &lt;Width&gt;25.51181&lt;/Width&gt;&#10;      &lt;Height&gt;25.51181&lt;/Height&gt;&#10;    &lt;/SubGrid&gt;&#10;    &lt;SubGrid&gt;&#10;      &lt;Left&gt;227.716537&lt;/Left&gt;&#10;      &lt;Top&gt;295.5118&lt;/Top&gt;&#10;      &lt;Width&gt;151.1811&lt;/Width&gt;&#10;      &lt;Height&gt;25.51181&lt;/Height&gt;&#10;    &lt;/SubGrid&gt;&#10;    &lt;SubGrid&gt;&#10;      &lt;Left&gt;378.897644&lt;/Left&gt;&#10;      &lt;Top&gt;295.5118&lt;/Top&gt;&#10;      &lt;Width&gt;25.51181&lt;/Width&gt;&#10;      &lt;Height&gt;25.51181&lt;/Height&gt;&#10;    &lt;/SubGrid&gt;&#10;    &lt;SubGrid&gt;&#10;      &lt;Left&gt;227.716537&lt;/Left&gt;&#10;      &lt;Top&gt;270&lt;/Top&gt;&#10;      &lt;Width&gt;151.1811&lt;/Width&gt;&#10;      &lt;Height&gt;25.51181&lt;/Height&gt;&#10;    &lt;/SubGrid&gt;&#10;    &lt;SubGrid&gt;&#10;      &lt;Left&gt;378.897644&lt;/Left&gt;&#10;      &lt;Top&gt;270&lt;/Top&gt;&#10;      &lt;Width&gt;25.51181&lt;/Width&gt;&#10;      &lt;Height&gt;25.51181&lt;/Height&gt;&#10;    &lt;/SubGrid&gt;&#10;    &lt;SubGrid&gt;&#10;      &lt;Left&gt;227.716537&lt;/Left&gt;&#10;      &lt;Top&gt;244.48819&lt;/Top&gt;&#10;      &lt;Width&gt;151.1811&lt;/Width&gt;&#10;      &lt;Height&gt;25.51181&lt;/Height&gt;&#10;    &lt;/SubGrid&gt;&#10;    &lt;SubGrid&gt;&#10;      &lt;Left&gt;378.897644&lt;/Left&gt;&#10;      &lt;Top&gt;244.48819&lt;/Top&gt;&#10;      &lt;Width&gt;25.51181&lt;/Width&gt;&#10;      &lt;Height&gt;25.51181&lt;/Height&gt;&#10;    &lt;/SubGrid&gt;&#10;    &lt;SubGrid&gt;&#10;      &lt;Left&gt;227.716537&lt;/Left&gt;&#10;      &lt;Top&gt;218.976379&lt;/Top&gt;&#10;      &lt;Width&gt;151.1811&lt;/Width&gt;&#10;      &lt;Height&gt;25.51181&lt;/Height&gt;&#10;    &lt;/SubGrid&gt;&#10;    &lt;SubGrid&gt;&#10;      &lt;Left&gt;378.897644&lt;/Left&gt;&#10;      &lt;Top&gt;218.976379&lt;/Top&gt;&#10;      &lt;Width&gt;25.51181&lt;/Width&gt;&#10;      &lt;Height&gt;25.51181&lt;/Height&gt;&#10;    &lt;/SubGrid&gt;&#10;    &lt;SubGrid&gt;&#10;      &lt;Left&gt;404.409454&lt;/Left&gt;&#10;      &lt;Top&gt;295.5118&lt;/Top&gt;&#10;      &lt;Width&gt;151.1811&lt;/Width&gt;&#10;      &lt;Height&gt;25.51181&lt;/Height&gt;&#10;    &lt;/SubGrid&gt;&#10;    &lt;SubGrid&gt;&#10;      &lt;Left&gt;555.5906&lt;/Left&gt;&#10;      &lt;Top&gt;295.5118&lt;/Top&gt;&#10;      &lt;Width&gt;25.51181&lt;/Width&gt;&#10;      &lt;Height&gt;25.51181&lt;/Height&gt;&#10;    &lt;/SubGrid&gt;&#10;    &lt;SubGrid&gt;&#10;      &lt;Left&gt;404.409454&lt;/Left&gt;&#10;      &lt;Top&gt;270&lt;/Top&gt;&#10;      &lt;Width&gt;151.1811&lt;/Width&gt;&#10;      &lt;Height&gt;25.51181&lt;/Height&gt;&#10;    &lt;/SubGrid&gt;&#10;    &lt;SubGrid&gt;&#10;      &lt;Left&gt;555.5906&lt;/Left&gt;&#10;      &lt;Top&gt;270&lt;/Top&gt;&#10;      &lt;Width&gt;25.51181&lt;/Width&gt;&#10;      &lt;Height&gt;25.51181&lt;/Height&gt;&#10;    &lt;/SubGrid&gt;&#10;    &lt;SubGrid&gt;&#10;      &lt;Left&gt;404.409454&lt;/Left&gt;&#10;      &lt;Top&gt;244.48819&lt;/Top&gt;&#10;      &lt;Width&gt;151.1811&lt;/Width&gt;&#10;      &lt;Height&gt;25.51181&lt;/Height&gt;&#10;    &lt;/SubGrid&gt;&#10;    &lt;SubGrid&gt;&#10;      &lt;Left&gt;555.5906&lt;/Left&gt;&#10;      &lt;Top&gt;244.48819&lt;/Top&gt;&#10;      &lt;Width&gt;25.51181&lt;/Width&gt;&#10;      &lt;Height&gt;25.51181&lt;/Height&gt;&#10;    &lt;/SubGrid&gt;&#10;    &lt;SubGrid&gt;&#10;      &lt;Left&gt;404.409454&lt;/Left&gt;&#10;      &lt;Top&gt;218.976379&lt;/Top&gt;&#10;      &lt;Width&gt;151.1811&lt;/Width&gt;&#10;      &lt;Height&gt;25.51181&lt;/Height&gt;&#10;    &lt;/SubGrid&gt;&#10;    &lt;SubGrid&gt;&#10;      &lt;Left&gt;555.5906&lt;/Left&gt;&#10;      &lt;Top&gt;218.976379&lt;/Top&gt;&#10;      &lt;Width&gt;25.51181&lt;/Width&gt;&#10;      &lt;Height&gt;25.51181&lt;/Height&gt;&#10;    &lt;/SubGrid&gt;&#10;    &lt;SubGrid&gt;&#10;      &lt;Left&gt;581.102356&lt;/Left&gt;&#10;      &lt;Top&gt;295.5118&lt;/Top&gt;&#10;      &lt;Width&gt;151.1811&lt;/Width&gt;&#10;      &lt;Height&gt;25.51181&lt;/Height&gt;&#10;    &lt;/SubGrid&gt;&#10;    &lt;SubGrid&gt;&#10;      &lt;Left&gt;732.283447&lt;/Left&gt;&#10;      &lt;Top&gt;295.5118&lt;/Top&gt;&#10;      &lt;Width&gt;25.51181&lt;/Width&gt;&#10;      &lt;Height&gt;25.51181&lt;/Height&gt;&#10;    &lt;/SubGrid&gt;&#10;    &lt;SubGrid&gt;&#10;      &lt;Left&gt;581.102356&lt;/Left&gt;&#10;      &lt;Top&gt;270&lt;/Top&gt;&#10;      &lt;Width&gt;151.1811&lt;/Width&gt;&#10;      &lt;Height&gt;25.51181&lt;/Height&gt;&#10;    &lt;/SubGrid&gt;&#10;    &lt;SubGrid&gt;&#10;      &lt;Left&gt;732.283447&lt;/Left&gt;&#10;      &lt;Top&gt;270&lt;/Top&gt;&#10;      &lt;Width&gt;25.51181&lt;/Width&gt;&#10;      &lt;Height&gt;25.51181&lt;/Height&gt;&#10;    &lt;/SubGrid&gt;&#10;    &lt;SubGrid&gt;&#10;      &lt;Left&gt;581.102356&lt;/Left&gt;&#10;      &lt;Top&gt;244.48819&lt;/Top&gt;&#10;      &lt;Width&gt;151.1811&lt;/Width&gt;&#10;      &lt;Height&gt;25.51181&lt;/Height&gt;&#10;    &lt;/SubGrid&gt;&#10;    &lt;SubGrid&gt;&#10;      &lt;Left&gt;732.283447&lt;/Left&gt;&#10;      &lt;Top&gt;244.48819&lt;/Top&gt;&#10;      &lt;Width&gt;25.51181&lt;/Width&gt;&#10;      &lt;Height&gt;25.51181&lt;/Height&gt;&#10;    &lt;/SubGrid&gt;&#10;    &lt;SubGrid&gt;&#10;      &lt;Left&gt;581.102356&lt;/Left&gt;&#10;      &lt;Top&gt;218.976379&lt;/Top&gt;&#10;      &lt;Width&gt;151.1811&lt;/Width&gt;&#10;      &lt;Height&gt;25.51181&lt;/Height&gt;&#10;    &lt;/SubGrid&gt;&#10;    &lt;SubGrid&gt;&#10;      &lt;Left&gt;732.283447&lt;/Left&gt;&#10;      &lt;Top&gt;218.976379&lt;/Top&gt;&#10;      &lt;Width&gt;25.51181&lt;/Width&gt;&#10;      &lt;Height&gt;25.51181&lt;/Height&gt;&#10;    &lt;/SubGrid&gt;&#10;    &lt;SubGrid&gt;&#10;      &lt;Left&gt;757.7953&lt;/Left&gt;&#10;      &lt;Top&gt;295.5118&lt;/Top&gt;&#10;      &lt;Width&gt;151.1811&lt;/Width&gt;&#10;      &lt;Height&gt;25.51181&lt;/Height&gt;&#10;    &lt;/SubGrid&gt;&#10;    &lt;SubGrid&gt;&#10;      &lt;Left&gt;908.9764&lt;/Left&gt;&#10;      &lt;Top&gt;295.5118&lt;/Top&gt;&#10;      &lt;Width&gt;25.51181&lt;/Width&gt;&#10;      &lt;Height&gt;25.51181&lt;/Height&gt;&#10;    &lt;/SubGrid&gt;&#10;    &lt;SubGrid&gt;&#10;      &lt;Left&gt;757.7953&lt;/Left&gt;&#10;      &lt;Top&gt;270&lt;/Top&gt;&#10;      &lt;Width&gt;151.1811&lt;/Width&gt;&#10;      &lt;Height&gt;25.51181&lt;/Height&gt;&#10;    &lt;/SubGrid&gt;&#10;    &lt;SubGrid&gt;&#10;      &lt;Left&gt;908.9764&lt;/Left&gt;&#10;      &lt;Top&gt;270&lt;/Top&gt;&#10;      &lt;Width&gt;25.51181&lt;/Width&gt;&#10;      &lt;Height&gt;25.51181&lt;/Height&gt;&#10;    &lt;/SubGrid&gt;&#10;    &lt;SubGrid&gt;&#10;      &lt;Left&gt;757.7953&lt;/Left&gt;&#10;      &lt;Top&gt;244.48819&lt;/Top&gt;&#10;      &lt;Width&gt;151.1811&lt;/Width&gt;&#10;      &lt;Height&gt;25.51181&lt;/Height&gt;&#10;    &lt;/SubGrid&gt;&#10;    &lt;SubGrid&gt;&#10;      &lt;Left&gt;908.9764&lt;/Left&gt;&#10;      &lt;Top&gt;244.48819&lt;/Top&gt;&#10;      &lt;Width&gt;25.51181&lt;/Width&gt;&#10;      &lt;Height&gt;25.51181&lt;/Height&gt;&#10;    &lt;/SubGrid&gt;&#10;    &lt;SubGrid&gt;&#10;      &lt;Left&gt;757.7953&lt;/Left&gt;&#10;      &lt;Top&gt;218.976379&lt;/Top&gt;&#10;      &lt;Width&gt;151.1811&lt;/Width&gt;&#10;      &lt;Height&gt;25.51181&lt;/Height&gt;&#10;    &lt;/SubGrid&gt;&#10;    &lt;SubGrid&gt;&#10;      &lt;Left&gt;908.9764&lt;/Left&gt;&#10;      &lt;Top&gt;218.976379&lt;/Top&gt;&#10;      &lt;Width&gt;25.51181&lt;/Width&gt;&#10;      &lt;Height&gt;25.51181&lt;/Height&gt;&#10;    &lt;/SubGrid&gt;&#10;    &lt;SubGrid&gt;&#10;      &lt;Left&gt;25.51181&lt;/Left&gt;&#10;      &lt;Top&gt;51.02362&lt;/Top&gt;&#10;      &lt;Width&gt;25.51181&lt;/Width&gt;&#10;      &lt;Height&gt;167.952759&lt;/Height&gt;&#10;    &lt;/SubGrid&gt;&#10;    &lt;SubGrid&gt;&#10;      &lt;Left&gt;202.204727&lt;/Left&gt;&#10;      &lt;Top&gt;51.02362&lt;/Top&gt;&#10;      &lt;Width&gt;25.51181&lt;/Width&gt;&#10;      &lt;Height&gt;167.952759&lt;/Height&gt;&#10;    &lt;/SubGrid&gt;&#10;    &lt;SubGrid&gt;&#10;      &lt;Left&gt;378.897644&lt;/Left&gt;&#10;      &lt;Top&gt;51.02362&lt;/Top&gt;&#10;      &lt;Width&gt;25.51181&lt;/Width&gt;&#10;      &lt;Height&gt;167.952759&lt;/Height&gt;&#10;    &lt;/SubGrid&gt;&#10;    &lt;SubGrid&gt;&#10;      &lt;Left&gt;555.5906&lt;/Left&gt;&#10;      &lt;Top&gt;51.02362&lt;/Top&gt;&#10;      &lt;Width&gt;25.51181&lt;/Width&gt;&#10;      &lt;Height&gt;167.952759&lt;/Height&gt;&#10;    &lt;/SubGrid&gt;&#10;    &lt;SubGrid&gt;&#10;      &lt;Left&gt;732.283447&lt;/Left&gt;&#10;      &lt;Top&gt;51.02362&lt;/Top&gt;&#10;      &lt;Width&gt;25.51181&lt;/Width&gt;&#10;      &lt;Height&gt;167.952759&lt;/Height&gt;&#10;    &lt;/SubGrid&gt;&#10;    &lt;SubGrid&gt;&#10;      &lt;Left&gt;908.9764&lt;/Left&gt;&#10;      &lt;Top&gt;51.02362&lt;/Top&gt;&#10;      &lt;Width&gt;25.51181&lt;/Width&gt;&#10;      &lt;Height&gt;167.952759&lt;/Height&gt;&#10;    &lt;/SubGrid&gt;&#10;    &lt;SubGrid&gt;&#10;      &lt;Left&gt;25.51181&lt;/Left&gt;&#10;      &lt;Top&gt;321.023621&lt;/Top&gt;&#10;      &lt;Width&gt;25.51181&lt;/Width&gt;&#10;      &lt;Height&gt;167.952759&lt;/Height&gt;&#10;    &lt;/SubGrid&gt;&#10;    &lt;SubGrid&gt;&#10;      &lt;Left&gt;202.204727&lt;/Left&gt;&#10;      &lt;Top&gt;321.023621&lt;/Top&gt;&#10;      &lt;Width&gt;25.51181&lt;/Width&gt;&#10;      &lt;Height&gt;167.952759&lt;/Height&gt;&#10;    &lt;/SubGrid&gt;&#10;    &lt;SubGrid&gt;&#10;      &lt;Left&gt;378.897644&lt;/Left&gt;&#10;      &lt;Top&gt;321.023621&lt;/Top&gt;&#10;      &lt;Width&gt;25.51181&lt;/Width&gt;&#10;      &lt;Height&gt;167.952759&lt;/Height&gt;&#10;    &lt;/SubGrid&gt;&#10;    &lt;SubGrid&gt;&#10;      &lt;Left&gt;555.5906&lt;/Left&gt;&#10;      &lt;Top&gt;321.023621&lt;/Top&gt;&#10;      &lt;Width&gt;25.51181&lt;/Width&gt;&#10;      &lt;Height&gt;167.952759&lt;/Height&gt;&#10;    &lt;/SubGrid&gt;&#10;    &lt;SubGrid&gt;&#10;      &lt;Left&gt;732.283447&lt;/Left&gt;&#10;      &lt;Top&gt;321.023621&lt;/Top&gt;&#10;      &lt;Width&gt;25.51181&lt;/Width&gt;&#10;      &lt;Height&gt;167.952759&lt;/Height&gt;&#10;    &lt;/SubGrid&gt;&#10;    &lt;SubGrid&gt;&#10;      &lt;Left&gt;908.9764&lt;/Left&gt;&#10;      &lt;Top&gt;321.023621&lt;/Top&gt;&#10;      &lt;Width&gt;25.51181&lt;/Width&gt;&#10;      &lt;Height&gt;167.952759&lt;/Height&gt;&#10;    &lt;/SubGrid&gt;&#10;    &lt;SubGrid&gt;&#10;      &lt;Left&gt;51.02362&lt;/Left&gt;&#10;      &lt;Top&gt;51.02362&lt;/Top&gt;&#10;      &lt;Width&gt;151.1811&lt;/Width&gt;&#10;      &lt;Height&gt;167.952759&lt;/Height&gt;&#10;    &lt;/SubGrid&gt;&#10;    &lt;SubGrid&gt;&#10;      &lt;Left&gt;227.716537&lt;/Left&gt;&#10;      &lt;Top&gt;51.02362&lt;/Top&gt;&#10;      &lt;Width&gt;151.1811&lt;/Width&gt;&#10;      &lt;Height&gt;167.952759&lt;/Height&gt;&#10;    &lt;/SubGrid&gt;&#10;    &lt;SubGrid&gt;&#10;      &lt;Left&gt;404.409454&lt;/Left&gt;&#10;      &lt;Top&gt;51.02362&lt;/Top&gt;&#10;      &lt;Width&gt;151.1811&lt;/Width&gt;&#10;      &lt;Height&gt;167.952759&lt;/Height&gt;&#10;    &lt;/SubGrid&gt;&#10;    &lt;SubGrid&gt;&#10;      &lt;Left&gt;581.102356&lt;/Left&gt;&#10;      &lt;Top&gt;51.02362&lt;/Top&gt;&#10;      &lt;Width&gt;151.1811&lt;/Width&gt;&#10;      &lt;Height&gt;167.952759&lt;/Height&gt;&#10;    &lt;/SubGrid&gt;&#10;    &lt;SubGrid&gt;&#10;      &lt;Left&gt;757.7953&lt;/Left&gt;&#10;      &lt;Top&gt;51.02362&lt;/Top&gt;&#10;      &lt;Width&gt;151.1811&lt;/Width&gt;&#10;      &lt;Height&gt;167.952759&lt;/Height&gt;&#10;    &lt;/SubGrid&gt;&#10;    &lt;SubGrid&gt;&#10;      &lt;Left&gt;51.02362&lt;/Left&gt;&#10;      &lt;Top&gt;321.023621&lt;/Top&gt;&#10;      &lt;Width&gt;151.1811&lt;/Width&gt;&#10;      &lt;Height&gt;167.952759&lt;/Height&gt;&#10;    &lt;/SubGrid&gt;&#10;    &lt;SubGrid&gt;&#10;      &lt;Left&gt;227.716537&lt;/Left&gt;&#10;      &lt;Top&gt;321.023621&lt;/Top&gt;&#10;      &lt;Width&gt;151.1811&lt;/Width&gt;&#10;      &lt;Height&gt;167.952759&lt;/Height&gt;&#10;    &lt;/SubGrid&gt;&#10;    &lt;SubGrid&gt;&#10;      &lt;Left&gt;404.409454&lt;/Left&gt;&#10;      &lt;Top&gt;321.023621&lt;/Top&gt;&#10;      &lt;Width&gt;151.1811&lt;/Width&gt;&#10;      &lt;Height&gt;167.952759&lt;/Height&gt;&#10;    &lt;/SubGrid&gt;&#10;    &lt;SubGrid&gt;&#10;      &lt;Left&gt;581.102356&lt;/Left&gt;&#10;      &lt;Top&gt;321.023621&lt;/Top&gt;&#10;      &lt;Width&gt;151.1811&lt;/Width&gt;&#10;      &lt;Height&gt;167.952759&lt;/Height&gt;&#10;    &lt;/SubGrid&gt;&#10;    &lt;SubGrid&gt;&#10;      &lt;Left&gt;757.7953&lt;/Left&gt;&#10;      &lt;Top&gt;321.023621&lt;/Top&gt;&#10;      &lt;Width&gt;151.1811&lt;/Width&gt;&#10;      &lt;Height&gt;167.952759&lt;/Height&gt;&#10;    &lt;/SubGrid&gt;&#10;  &lt;/SubGrids&gt;&#10;  &lt;WorkArea&gt;&#10;    &lt;Top&gt;25.51181&lt;/Top&gt;&#10;    &lt;Left&gt;25.51181&lt;/Left&gt;&#10;    &lt;Width&gt;908.9764&lt;/Width&gt;&#10;    &lt;Height&gt;488.976379&lt;/Height&gt;&#10;  &lt;/WorkArea&gt;&#10;  &lt;AspectW&gt;-1&lt;/AspectW&gt;&#10;  &lt;AspectH&gt;-1&lt;/AspectH&gt;&#10;  &lt;Width&gt;960&lt;/Width&gt;&#10;  &lt;Height&gt;540&lt;/Height&gt;&#10;  &lt;HGap&gt;5&lt;/HGap&gt;&#10;  &lt;VGap&gt;5&lt;/VGap&gt;&#10;  &lt;OfficeVersion&gt;-1&lt;/OfficeVersion&gt;&#10;&lt;/GridTheme&gt;" hidden="1">
            <a:extLst>
              <a:ext uri="{FF2B5EF4-FFF2-40B4-BE49-F238E27FC236}">
                <a16:creationId xmlns:a16="http://schemas.microsoft.com/office/drawing/2014/main" id="{F5F0A4E1-4330-49F4-88F5-A83195F8511C}"/>
              </a:ext>
            </a:extLst>
          </p:cNvPr>
          <p:cNvSpPr/>
          <p:nvPr userDrawn="1"/>
        </p:nvSpPr>
        <p:spPr>
          <a:xfrm>
            <a:off x="324000" y="324000"/>
            <a:ext cx="11544000" cy="6210000"/>
          </a:xfrm>
          <a:prstGeom prst="rect">
            <a:avLst/>
          </a:prstGeom>
          <a:solidFill>
            <a:srgbClr val="E6E6E6"/>
          </a:solidFill>
          <a:ln w="31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 name="Rectangle 4" hidden="1">
            <a:extLst>
              <a:ext uri="{FF2B5EF4-FFF2-40B4-BE49-F238E27FC236}">
                <a16:creationId xmlns:a16="http://schemas.microsoft.com/office/drawing/2014/main" id="{F30BD45F-E3FD-4877-8E01-D258D6C49ED2}"/>
              </a:ext>
            </a:extLst>
          </p:cNvPr>
          <p:cNvSpPr/>
          <p:nvPr userDrawn="1">
            <p:custDataLst>
              <p:tags r:id="rId17"/>
            </p:custDataLst>
          </p:nvPr>
        </p:nvSpPr>
        <p:spPr>
          <a:xfrm>
            <a:off x="32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 name="Rectangle 5" hidden="1">
            <a:extLst>
              <a:ext uri="{FF2B5EF4-FFF2-40B4-BE49-F238E27FC236}">
                <a16:creationId xmlns:a16="http://schemas.microsoft.com/office/drawing/2014/main" id="{61F8F4EB-98F9-49C6-AD23-0434FEEA7DAD}"/>
              </a:ext>
            </a:extLst>
          </p:cNvPr>
          <p:cNvSpPr/>
          <p:nvPr userDrawn="1">
            <p:custDataLst>
              <p:tags r:id="rId18"/>
            </p:custDataLst>
          </p:nvPr>
        </p:nvSpPr>
        <p:spPr>
          <a:xfrm>
            <a:off x="648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 name="Rectangle 9" hidden="1">
            <a:extLst>
              <a:ext uri="{FF2B5EF4-FFF2-40B4-BE49-F238E27FC236}">
                <a16:creationId xmlns:a16="http://schemas.microsoft.com/office/drawing/2014/main" id="{5461F43A-D29F-4117-83B4-78ECC6A90694}"/>
              </a:ext>
            </a:extLst>
          </p:cNvPr>
          <p:cNvSpPr/>
          <p:nvPr userDrawn="1">
            <p:custDataLst>
              <p:tags r:id="rId19"/>
            </p:custDataLst>
          </p:nvPr>
        </p:nvSpPr>
        <p:spPr>
          <a:xfrm>
            <a:off x="2568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 name="Rectangle 10" hidden="1">
            <a:extLst>
              <a:ext uri="{FF2B5EF4-FFF2-40B4-BE49-F238E27FC236}">
                <a16:creationId xmlns:a16="http://schemas.microsoft.com/office/drawing/2014/main" id="{3885B838-2022-4A1F-A84B-BB1127E2EE43}"/>
              </a:ext>
            </a:extLst>
          </p:cNvPr>
          <p:cNvSpPr/>
          <p:nvPr userDrawn="1">
            <p:custDataLst>
              <p:tags r:id="rId20"/>
            </p:custDataLst>
          </p:nvPr>
        </p:nvSpPr>
        <p:spPr>
          <a:xfrm>
            <a:off x="2892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2" name="Rectangle 11" hidden="1">
            <a:extLst>
              <a:ext uri="{FF2B5EF4-FFF2-40B4-BE49-F238E27FC236}">
                <a16:creationId xmlns:a16="http://schemas.microsoft.com/office/drawing/2014/main" id="{AC6417FB-6B96-4CAA-9A61-CE3C85379335}"/>
              </a:ext>
            </a:extLst>
          </p:cNvPr>
          <p:cNvSpPr/>
          <p:nvPr userDrawn="1">
            <p:custDataLst>
              <p:tags r:id="rId21"/>
            </p:custDataLst>
          </p:nvPr>
        </p:nvSpPr>
        <p:spPr>
          <a:xfrm>
            <a:off x="4812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3" name="Rectangle 12" hidden="1">
            <a:extLst>
              <a:ext uri="{FF2B5EF4-FFF2-40B4-BE49-F238E27FC236}">
                <a16:creationId xmlns:a16="http://schemas.microsoft.com/office/drawing/2014/main" id="{88F2338E-050E-4997-B5FD-16609E6B05AC}"/>
              </a:ext>
            </a:extLst>
          </p:cNvPr>
          <p:cNvSpPr/>
          <p:nvPr userDrawn="1">
            <p:custDataLst>
              <p:tags r:id="rId22"/>
            </p:custDataLst>
          </p:nvPr>
        </p:nvSpPr>
        <p:spPr>
          <a:xfrm>
            <a:off x="5136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4" name="Rectangle 13" hidden="1">
            <a:extLst>
              <a:ext uri="{FF2B5EF4-FFF2-40B4-BE49-F238E27FC236}">
                <a16:creationId xmlns:a16="http://schemas.microsoft.com/office/drawing/2014/main" id="{65330914-84C1-4EFF-8088-9FF9153B21A3}"/>
              </a:ext>
            </a:extLst>
          </p:cNvPr>
          <p:cNvSpPr/>
          <p:nvPr userDrawn="1">
            <p:custDataLst>
              <p:tags r:id="rId23"/>
            </p:custDataLst>
          </p:nvPr>
        </p:nvSpPr>
        <p:spPr>
          <a:xfrm>
            <a:off x="7056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5" name="Rectangle 14" hidden="1">
            <a:extLst>
              <a:ext uri="{FF2B5EF4-FFF2-40B4-BE49-F238E27FC236}">
                <a16:creationId xmlns:a16="http://schemas.microsoft.com/office/drawing/2014/main" id="{0D9F1F0C-68CC-4F13-A58D-7D5850D6BABB}"/>
              </a:ext>
            </a:extLst>
          </p:cNvPr>
          <p:cNvSpPr/>
          <p:nvPr userDrawn="1">
            <p:custDataLst>
              <p:tags r:id="rId24"/>
            </p:custDataLst>
          </p:nvPr>
        </p:nvSpPr>
        <p:spPr>
          <a:xfrm>
            <a:off x="7380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6" name="Rectangle 15" hidden="1">
            <a:extLst>
              <a:ext uri="{FF2B5EF4-FFF2-40B4-BE49-F238E27FC236}">
                <a16:creationId xmlns:a16="http://schemas.microsoft.com/office/drawing/2014/main" id="{FCD1A103-17AC-4A34-8A1D-92E20B67C019}"/>
              </a:ext>
            </a:extLst>
          </p:cNvPr>
          <p:cNvSpPr/>
          <p:nvPr userDrawn="1">
            <p:custDataLst>
              <p:tags r:id="rId25"/>
            </p:custDataLst>
          </p:nvPr>
        </p:nvSpPr>
        <p:spPr>
          <a:xfrm>
            <a:off x="9300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7" name="Rectangle 16" hidden="1">
            <a:extLst>
              <a:ext uri="{FF2B5EF4-FFF2-40B4-BE49-F238E27FC236}">
                <a16:creationId xmlns:a16="http://schemas.microsoft.com/office/drawing/2014/main" id="{6D17E478-3C99-48E5-91A4-253FD970A082}"/>
              </a:ext>
            </a:extLst>
          </p:cNvPr>
          <p:cNvSpPr/>
          <p:nvPr userDrawn="1">
            <p:custDataLst>
              <p:tags r:id="rId26"/>
            </p:custDataLst>
          </p:nvPr>
        </p:nvSpPr>
        <p:spPr>
          <a:xfrm>
            <a:off x="9624000" y="324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8" name="Rectangle 17" hidden="1">
            <a:extLst>
              <a:ext uri="{FF2B5EF4-FFF2-40B4-BE49-F238E27FC236}">
                <a16:creationId xmlns:a16="http://schemas.microsoft.com/office/drawing/2014/main" id="{ACBDE3FC-87C8-4EA6-8040-812BA3745D76}"/>
              </a:ext>
            </a:extLst>
          </p:cNvPr>
          <p:cNvSpPr/>
          <p:nvPr userDrawn="1">
            <p:custDataLst>
              <p:tags r:id="rId27"/>
            </p:custDataLst>
          </p:nvPr>
        </p:nvSpPr>
        <p:spPr>
          <a:xfrm>
            <a:off x="11544000" y="324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9" name="Rectangle 18" hidden="1">
            <a:extLst>
              <a:ext uri="{FF2B5EF4-FFF2-40B4-BE49-F238E27FC236}">
                <a16:creationId xmlns:a16="http://schemas.microsoft.com/office/drawing/2014/main" id="{994EE5B0-B3FC-43D9-8B31-B03CA4819265}"/>
              </a:ext>
            </a:extLst>
          </p:cNvPr>
          <p:cNvSpPr/>
          <p:nvPr userDrawn="1">
            <p:custDataLst>
              <p:tags r:id="rId28"/>
            </p:custDataLst>
          </p:nvPr>
        </p:nvSpPr>
        <p:spPr>
          <a:xfrm>
            <a:off x="32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0" name="Rectangle 19" hidden="1">
            <a:extLst>
              <a:ext uri="{FF2B5EF4-FFF2-40B4-BE49-F238E27FC236}">
                <a16:creationId xmlns:a16="http://schemas.microsoft.com/office/drawing/2014/main" id="{71B943CE-F983-40CB-852B-B348DA0EECF9}"/>
              </a:ext>
            </a:extLst>
          </p:cNvPr>
          <p:cNvSpPr/>
          <p:nvPr userDrawn="1">
            <p:custDataLst>
              <p:tags r:id="rId29"/>
            </p:custDataLst>
          </p:nvPr>
        </p:nvSpPr>
        <p:spPr>
          <a:xfrm>
            <a:off x="32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1" name="Rectangle 20" hidden="1">
            <a:extLst>
              <a:ext uri="{FF2B5EF4-FFF2-40B4-BE49-F238E27FC236}">
                <a16:creationId xmlns:a16="http://schemas.microsoft.com/office/drawing/2014/main" id="{195AE9FF-57B5-4B28-95BD-65EB616F8339}"/>
              </a:ext>
            </a:extLst>
          </p:cNvPr>
          <p:cNvSpPr/>
          <p:nvPr userDrawn="1">
            <p:custDataLst>
              <p:tags r:id="rId30"/>
            </p:custDataLst>
          </p:nvPr>
        </p:nvSpPr>
        <p:spPr>
          <a:xfrm>
            <a:off x="32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2" name="Rectangle 21" hidden="1">
            <a:extLst>
              <a:ext uri="{FF2B5EF4-FFF2-40B4-BE49-F238E27FC236}">
                <a16:creationId xmlns:a16="http://schemas.microsoft.com/office/drawing/2014/main" id="{09C4273C-D9B3-4E1C-BECF-E403BC0FED81}"/>
              </a:ext>
            </a:extLst>
          </p:cNvPr>
          <p:cNvSpPr/>
          <p:nvPr userDrawn="1">
            <p:custDataLst>
              <p:tags r:id="rId31"/>
            </p:custDataLst>
          </p:nvPr>
        </p:nvSpPr>
        <p:spPr>
          <a:xfrm>
            <a:off x="32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3" name="Rectangle 22" hidden="1">
            <a:extLst>
              <a:ext uri="{FF2B5EF4-FFF2-40B4-BE49-F238E27FC236}">
                <a16:creationId xmlns:a16="http://schemas.microsoft.com/office/drawing/2014/main" id="{D61A9C98-DFAC-4C93-9FC3-FA4B7268AFD4}"/>
              </a:ext>
            </a:extLst>
          </p:cNvPr>
          <p:cNvSpPr/>
          <p:nvPr userDrawn="1">
            <p:custDataLst>
              <p:tags r:id="rId32"/>
            </p:custDataLst>
          </p:nvPr>
        </p:nvSpPr>
        <p:spPr>
          <a:xfrm>
            <a:off x="648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4" name="Rectangle 23" hidden="1">
            <a:extLst>
              <a:ext uri="{FF2B5EF4-FFF2-40B4-BE49-F238E27FC236}">
                <a16:creationId xmlns:a16="http://schemas.microsoft.com/office/drawing/2014/main" id="{2738953D-847C-44BC-BB1D-3E35D57608D4}"/>
              </a:ext>
            </a:extLst>
          </p:cNvPr>
          <p:cNvSpPr/>
          <p:nvPr userDrawn="1">
            <p:custDataLst>
              <p:tags r:id="rId33"/>
            </p:custDataLst>
          </p:nvPr>
        </p:nvSpPr>
        <p:spPr>
          <a:xfrm>
            <a:off x="2568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25" name="Rectangle 24" hidden="1">
            <a:extLst>
              <a:ext uri="{FF2B5EF4-FFF2-40B4-BE49-F238E27FC236}">
                <a16:creationId xmlns:a16="http://schemas.microsoft.com/office/drawing/2014/main" id="{A85DD5C0-07B7-493F-ACD2-090488BDD5B6}"/>
              </a:ext>
            </a:extLst>
          </p:cNvPr>
          <p:cNvSpPr/>
          <p:nvPr userDrawn="1">
            <p:custDataLst>
              <p:tags r:id="rId34"/>
            </p:custDataLst>
          </p:nvPr>
        </p:nvSpPr>
        <p:spPr>
          <a:xfrm>
            <a:off x="648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37" name="Rectangle 36" hidden="1">
            <a:extLst>
              <a:ext uri="{FF2B5EF4-FFF2-40B4-BE49-F238E27FC236}">
                <a16:creationId xmlns:a16="http://schemas.microsoft.com/office/drawing/2014/main" id="{2D03EC4E-106A-492D-9392-E8DAE462F1BE}"/>
              </a:ext>
            </a:extLst>
          </p:cNvPr>
          <p:cNvSpPr/>
          <p:nvPr userDrawn="1">
            <p:custDataLst>
              <p:tags r:id="rId35"/>
            </p:custDataLst>
          </p:nvPr>
        </p:nvSpPr>
        <p:spPr>
          <a:xfrm>
            <a:off x="2568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5" name="Rectangle 44" hidden="1">
            <a:extLst>
              <a:ext uri="{FF2B5EF4-FFF2-40B4-BE49-F238E27FC236}">
                <a16:creationId xmlns:a16="http://schemas.microsoft.com/office/drawing/2014/main" id="{20022031-21E7-4D6F-92EB-D2DDACC3013D}"/>
              </a:ext>
            </a:extLst>
          </p:cNvPr>
          <p:cNvSpPr/>
          <p:nvPr userDrawn="1">
            <p:custDataLst>
              <p:tags r:id="rId36"/>
            </p:custDataLst>
          </p:nvPr>
        </p:nvSpPr>
        <p:spPr>
          <a:xfrm>
            <a:off x="648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6" name="Rectangle 45" hidden="1">
            <a:extLst>
              <a:ext uri="{FF2B5EF4-FFF2-40B4-BE49-F238E27FC236}">
                <a16:creationId xmlns:a16="http://schemas.microsoft.com/office/drawing/2014/main" id="{0D8C0033-6DD1-44FA-8D1E-C266A6CB5E58}"/>
              </a:ext>
            </a:extLst>
          </p:cNvPr>
          <p:cNvSpPr/>
          <p:nvPr userDrawn="1">
            <p:custDataLst>
              <p:tags r:id="rId37"/>
            </p:custDataLst>
          </p:nvPr>
        </p:nvSpPr>
        <p:spPr>
          <a:xfrm>
            <a:off x="2568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7" name="Rectangle 46" hidden="1">
            <a:extLst>
              <a:ext uri="{FF2B5EF4-FFF2-40B4-BE49-F238E27FC236}">
                <a16:creationId xmlns:a16="http://schemas.microsoft.com/office/drawing/2014/main" id="{5405C511-8E76-4F70-B418-D42EFC88B59C}"/>
              </a:ext>
            </a:extLst>
          </p:cNvPr>
          <p:cNvSpPr/>
          <p:nvPr userDrawn="1">
            <p:custDataLst>
              <p:tags r:id="rId38"/>
            </p:custDataLst>
          </p:nvPr>
        </p:nvSpPr>
        <p:spPr>
          <a:xfrm>
            <a:off x="648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8" name="Rectangle 47" hidden="1">
            <a:extLst>
              <a:ext uri="{FF2B5EF4-FFF2-40B4-BE49-F238E27FC236}">
                <a16:creationId xmlns:a16="http://schemas.microsoft.com/office/drawing/2014/main" id="{3A318B50-011A-4077-B856-5AA6365091AC}"/>
              </a:ext>
            </a:extLst>
          </p:cNvPr>
          <p:cNvSpPr/>
          <p:nvPr userDrawn="1">
            <p:custDataLst>
              <p:tags r:id="rId39"/>
            </p:custDataLst>
          </p:nvPr>
        </p:nvSpPr>
        <p:spPr>
          <a:xfrm>
            <a:off x="2568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9" name="Rectangle 48" hidden="1">
            <a:extLst>
              <a:ext uri="{FF2B5EF4-FFF2-40B4-BE49-F238E27FC236}">
                <a16:creationId xmlns:a16="http://schemas.microsoft.com/office/drawing/2014/main" id="{6A2BCA5B-FE07-43B1-A4B7-31BD6164A6E4}"/>
              </a:ext>
            </a:extLst>
          </p:cNvPr>
          <p:cNvSpPr/>
          <p:nvPr userDrawn="1">
            <p:custDataLst>
              <p:tags r:id="rId40"/>
            </p:custDataLst>
          </p:nvPr>
        </p:nvSpPr>
        <p:spPr>
          <a:xfrm>
            <a:off x="32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0" name="Rectangle 49" hidden="1">
            <a:extLst>
              <a:ext uri="{FF2B5EF4-FFF2-40B4-BE49-F238E27FC236}">
                <a16:creationId xmlns:a16="http://schemas.microsoft.com/office/drawing/2014/main" id="{5C40FFBD-7783-45AC-8A2B-097F0420F8BE}"/>
              </a:ext>
            </a:extLst>
          </p:cNvPr>
          <p:cNvSpPr/>
          <p:nvPr userDrawn="1">
            <p:custDataLst>
              <p:tags r:id="rId41"/>
            </p:custDataLst>
          </p:nvPr>
        </p:nvSpPr>
        <p:spPr>
          <a:xfrm>
            <a:off x="648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1" name="Rectangle 50" hidden="1">
            <a:extLst>
              <a:ext uri="{FF2B5EF4-FFF2-40B4-BE49-F238E27FC236}">
                <a16:creationId xmlns:a16="http://schemas.microsoft.com/office/drawing/2014/main" id="{4CEBE773-5EE2-48C7-957B-8390AB5ACC07}"/>
              </a:ext>
            </a:extLst>
          </p:cNvPr>
          <p:cNvSpPr/>
          <p:nvPr userDrawn="1">
            <p:custDataLst>
              <p:tags r:id="rId42"/>
            </p:custDataLst>
          </p:nvPr>
        </p:nvSpPr>
        <p:spPr>
          <a:xfrm>
            <a:off x="2568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2" name="Rectangle 51" hidden="1">
            <a:extLst>
              <a:ext uri="{FF2B5EF4-FFF2-40B4-BE49-F238E27FC236}">
                <a16:creationId xmlns:a16="http://schemas.microsoft.com/office/drawing/2014/main" id="{A88B1085-4452-48B2-ABE2-B39A1F2C8B5C}"/>
              </a:ext>
            </a:extLst>
          </p:cNvPr>
          <p:cNvSpPr/>
          <p:nvPr userDrawn="1">
            <p:custDataLst>
              <p:tags r:id="rId43"/>
            </p:custDataLst>
          </p:nvPr>
        </p:nvSpPr>
        <p:spPr>
          <a:xfrm>
            <a:off x="2892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3" name="Rectangle 52" hidden="1">
            <a:extLst>
              <a:ext uri="{FF2B5EF4-FFF2-40B4-BE49-F238E27FC236}">
                <a16:creationId xmlns:a16="http://schemas.microsoft.com/office/drawing/2014/main" id="{35677462-D07F-483C-9C29-E04937D96970}"/>
              </a:ext>
            </a:extLst>
          </p:cNvPr>
          <p:cNvSpPr/>
          <p:nvPr userDrawn="1">
            <p:custDataLst>
              <p:tags r:id="rId44"/>
            </p:custDataLst>
          </p:nvPr>
        </p:nvSpPr>
        <p:spPr>
          <a:xfrm>
            <a:off x="4812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4" name="Rectangle 53" hidden="1">
            <a:extLst>
              <a:ext uri="{FF2B5EF4-FFF2-40B4-BE49-F238E27FC236}">
                <a16:creationId xmlns:a16="http://schemas.microsoft.com/office/drawing/2014/main" id="{719982BD-DEFC-4091-A576-C424DBA3C4DD}"/>
              </a:ext>
            </a:extLst>
          </p:cNvPr>
          <p:cNvSpPr/>
          <p:nvPr userDrawn="1">
            <p:custDataLst>
              <p:tags r:id="rId45"/>
            </p:custDataLst>
          </p:nvPr>
        </p:nvSpPr>
        <p:spPr>
          <a:xfrm>
            <a:off x="5136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5" name="Rectangle 54" hidden="1">
            <a:extLst>
              <a:ext uri="{FF2B5EF4-FFF2-40B4-BE49-F238E27FC236}">
                <a16:creationId xmlns:a16="http://schemas.microsoft.com/office/drawing/2014/main" id="{09DABF0B-9E1E-4C4B-B44A-B858D0F51253}"/>
              </a:ext>
            </a:extLst>
          </p:cNvPr>
          <p:cNvSpPr/>
          <p:nvPr userDrawn="1">
            <p:custDataLst>
              <p:tags r:id="rId46"/>
            </p:custDataLst>
          </p:nvPr>
        </p:nvSpPr>
        <p:spPr>
          <a:xfrm>
            <a:off x="7056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6" name="Rectangle 55" hidden="1">
            <a:extLst>
              <a:ext uri="{FF2B5EF4-FFF2-40B4-BE49-F238E27FC236}">
                <a16:creationId xmlns:a16="http://schemas.microsoft.com/office/drawing/2014/main" id="{4C2D3A6A-66FD-4AEE-8C1E-B6E5EECF6AC4}"/>
              </a:ext>
            </a:extLst>
          </p:cNvPr>
          <p:cNvSpPr/>
          <p:nvPr userDrawn="1">
            <p:custDataLst>
              <p:tags r:id="rId47"/>
            </p:custDataLst>
          </p:nvPr>
        </p:nvSpPr>
        <p:spPr>
          <a:xfrm>
            <a:off x="7380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7" name="Rectangle 56" hidden="1">
            <a:extLst>
              <a:ext uri="{FF2B5EF4-FFF2-40B4-BE49-F238E27FC236}">
                <a16:creationId xmlns:a16="http://schemas.microsoft.com/office/drawing/2014/main" id="{2D1F338B-CF9E-4B33-946A-4DB709760AF6}"/>
              </a:ext>
            </a:extLst>
          </p:cNvPr>
          <p:cNvSpPr/>
          <p:nvPr userDrawn="1">
            <p:custDataLst>
              <p:tags r:id="rId48"/>
            </p:custDataLst>
          </p:nvPr>
        </p:nvSpPr>
        <p:spPr>
          <a:xfrm>
            <a:off x="9300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8" name="Rectangle 57" hidden="1">
            <a:extLst>
              <a:ext uri="{FF2B5EF4-FFF2-40B4-BE49-F238E27FC236}">
                <a16:creationId xmlns:a16="http://schemas.microsoft.com/office/drawing/2014/main" id="{C62DDC7A-A75D-47D1-8199-CF07F2BDFB07}"/>
              </a:ext>
            </a:extLst>
          </p:cNvPr>
          <p:cNvSpPr/>
          <p:nvPr userDrawn="1">
            <p:custDataLst>
              <p:tags r:id="rId49"/>
            </p:custDataLst>
          </p:nvPr>
        </p:nvSpPr>
        <p:spPr>
          <a:xfrm>
            <a:off x="9624000" y="6210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59" name="Rectangle 58" hidden="1">
            <a:extLst>
              <a:ext uri="{FF2B5EF4-FFF2-40B4-BE49-F238E27FC236}">
                <a16:creationId xmlns:a16="http://schemas.microsoft.com/office/drawing/2014/main" id="{58B5BE77-B2A7-4D7F-8E0B-C3E954ED65B5}"/>
              </a:ext>
            </a:extLst>
          </p:cNvPr>
          <p:cNvSpPr/>
          <p:nvPr userDrawn="1">
            <p:custDataLst>
              <p:tags r:id="rId50"/>
            </p:custDataLst>
          </p:nvPr>
        </p:nvSpPr>
        <p:spPr>
          <a:xfrm>
            <a:off x="11544000" y="6210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0" name="Rectangle 59" hidden="1">
            <a:extLst>
              <a:ext uri="{FF2B5EF4-FFF2-40B4-BE49-F238E27FC236}">
                <a16:creationId xmlns:a16="http://schemas.microsoft.com/office/drawing/2014/main" id="{FCFBBBC3-8FB6-4FAC-ADAD-D2D96E64A22C}"/>
              </a:ext>
            </a:extLst>
          </p:cNvPr>
          <p:cNvSpPr/>
          <p:nvPr userDrawn="1">
            <p:custDataLst>
              <p:tags r:id="rId51"/>
            </p:custDataLst>
          </p:nvPr>
        </p:nvSpPr>
        <p:spPr>
          <a:xfrm>
            <a:off x="2892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1" name="Rectangle 60" hidden="1">
            <a:extLst>
              <a:ext uri="{FF2B5EF4-FFF2-40B4-BE49-F238E27FC236}">
                <a16:creationId xmlns:a16="http://schemas.microsoft.com/office/drawing/2014/main" id="{2C5A7DD2-B5CE-413A-9B54-583BA9EBCDFF}"/>
              </a:ext>
            </a:extLst>
          </p:cNvPr>
          <p:cNvSpPr/>
          <p:nvPr userDrawn="1">
            <p:custDataLst>
              <p:tags r:id="rId52"/>
            </p:custDataLst>
          </p:nvPr>
        </p:nvSpPr>
        <p:spPr>
          <a:xfrm>
            <a:off x="4812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2" name="Rectangle 61" hidden="1">
            <a:extLst>
              <a:ext uri="{FF2B5EF4-FFF2-40B4-BE49-F238E27FC236}">
                <a16:creationId xmlns:a16="http://schemas.microsoft.com/office/drawing/2014/main" id="{D9461BA4-4B7F-4140-AC43-136B90730752}"/>
              </a:ext>
            </a:extLst>
          </p:cNvPr>
          <p:cNvSpPr/>
          <p:nvPr userDrawn="1">
            <p:custDataLst>
              <p:tags r:id="rId53"/>
            </p:custDataLst>
          </p:nvPr>
        </p:nvSpPr>
        <p:spPr>
          <a:xfrm>
            <a:off x="2892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3" name="Rectangle 62" hidden="1">
            <a:extLst>
              <a:ext uri="{FF2B5EF4-FFF2-40B4-BE49-F238E27FC236}">
                <a16:creationId xmlns:a16="http://schemas.microsoft.com/office/drawing/2014/main" id="{DEB946CF-96A1-4659-9385-72D850C9C025}"/>
              </a:ext>
            </a:extLst>
          </p:cNvPr>
          <p:cNvSpPr/>
          <p:nvPr userDrawn="1">
            <p:custDataLst>
              <p:tags r:id="rId54"/>
            </p:custDataLst>
          </p:nvPr>
        </p:nvSpPr>
        <p:spPr>
          <a:xfrm>
            <a:off x="4812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4" name="Rectangle 63" hidden="1">
            <a:extLst>
              <a:ext uri="{FF2B5EF4-FFF2-40B4-BE49-F238E27FC236}">
                <a16:creationId xmlns:a16="http://schemas.microsoft.com/office/drawing/2014/main" id="{742C5205-4F49-47AB-B503-BC7F63858642}"/>
              </a:ext>
            </a:extLst>
          </p:cNvPr>
          <p:cNvSpPr/>
          <p:nvPr userDrawn="1">
            <p:custDataLst>
              <p:tags r:id="rId55"/>
            </p:custDataLst>
          </p:nvPr>
        </p:nvSpPr>
        <p:spPr>
          <a:xfrm>
            <a:off x="2892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5" name="Rectangle 64" hidden="1">
            <a:extLst>
              <a:ext uri="{FF2B5EF4-FFF2-40B4-BE49-F238E27FC236}">
                <a16:creationId xmlns:a16="http://schemas.microsoft.com/office/drawing/2014/main" id="{5B2DC920-B604-43E9-ADC1-B26167353D44}"/>
              </a:ext>
            </a:extLst>
          </p:cNvPr>
          <p:cNvSpPr/>
          <p:nvPr userDrawn="1">
            <p:custDataLst>
              <p:tags r:id="rId56"/>
            </p:custDataLst>
          </p:nvPr>
        </p:nvSpPr>
        <p:spPr>
          <a:xfrm>
            <a:off x="4812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6" name="Rectangle 65" hidden="1">
            <a:extLst>
              <a:ext uri="{FF2B5EF4-FFF2-40B4-BE49-F238E27FC236}">
                <a16:creationId xmlns:a16="http://schemas.microsoft.com/office/drawing/2014/main" id="{419CE6B2-B4FC-4BBD-937B-2FAF2EC436EB}"/>
              </a:ext>
            </a:extLst>
          </p:cNvPr>
          <p:cNvSpPr/>
          <p:nvPr userDrawn="1">
            <p:custDataLst>
              <p:tags r:id="rId57"/>
            </p:custDataLst>
          </p:nvPr>
        </p:nvSpPr>
        <p:spPr>
          <a:xfrm>
            <a:off x="2892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7" name="Rectangle 66" hidden="1">
            <a:extLst>
              <a:ext uri="{FF2B5EF4-FFF2-40B4-BE49-F238E27FC236}">
                <a16:creationId xmlns:a16="http://schemas.microsoft.com/office/drawing/2014/main" id="{24F744BF-7A2A-44A1-99AF-BF4D80F50B40}"/>
              </a:ext>
            </a:extLst>
          </p:cNvPr>
          <p:cNvSpPr/>
          <p:nvPr userDrawn="1">
            <p:custDataLst>
              <p:tags r:id="rId58"/>
            </p:custDataLst>
          </p:nvPr>
        </p:nvSpPr>
        <p:spPr>
          <a:xfrm>
            <a:off x="4812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8" name="Rectangle 67" hidden="1">
            <a:extLst>
              <a:ext uri="{FF2B5EF4-FFF2-40B4-BE49-F238E27FC236}">
                <a16:creationId xmlns:a16="http://schemas.microsoft.com/office/drawing/2014/main" id="{4A561C12-BD2C-4ABE-9ACE-047842A9B253}"/>
              </a:ext>
            </a:extLst>
          </p:cNvPr>
          <p:cNvSpPr/>
          <p:nvPr userDrawn="1">
            <p:custDataLst>
              <p:tags r:id="rId59"/>
            </p:custDataLst>
          </p:nvPr>
        </p:nvSpPr>
        <p:spPr>
          <a:xfrm>
            <a:off x="5136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69" name="Rectangle 68" hidden="1">
            <a:extLst>
              <a:ext uri="{FF2B5EF4-FFF2-40B4-BE49-F238E27FC236}">
                <a16:creationId xmlns:a16="http://schemas.microsoft.com/office/drawing/2014/main" id="{1F79B3EE-7015-44C0-B98B-D7976E3CC6C0}"/>
              </a:ext>
            </a:extLst>
          </p:cNvPr>
          <p:cNvSpPr/>
          <p:nvPr userDrawn="1">
            <p:custDataLst>
              <p:tags r:id="rId60"/>
            </p:custDataLst>
          </p:nvPr>
        </p:nvSpPr>
        <p:spPr>
          <a:xfrm>
            <a:off x="7056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0" name="Rectangle 69" hidden="1">
            <a:extLst>
              <a:ext uri="{FF2B5EF4-FFF2-40B4-BE49-F238E27FC236}">
                <a16:creationId xmlns:a16="http://schemas.microsoft.com/office/drawing/2014/main" id="{55195DF3-05B5-49EC-8E2A-6D131BFB07E4}"/>
              </a:ext>
            </a:extLst>
          </p:cNvPr>
          <p:cNvSpPr/>
          <p:nvPr userDrawn="1">
            <p:custDataLst>
              <p:tags r:id="rId61"/>
            </p:custDataLst>
          </p:nvPr>
        </p:nvSpPr>
        <p:spPr>
          <a:xfrm>
            <a:off x="5136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1" name="Rectangle 70" hidden="1">
            <a:extLst>
              <a:ext uri="{FF2B5EF4-FFF2-40B4-BE49-F238E27FC236}">
                <a16:creationId xmlns:a16="http://schemas.microsoft.com/office/drawing/2014/main" id="{6C7ACCBF-3785-451F-8D26-06EB8169ED29}"/>
              </a:ext>
            </a:extLst>
          </p:cNvPr>
          <p:cNvSpPr/>
          <p:nvPr userDrawn="1">
            <p:custDataLst>
              <p:tags r:id="rId62"/>
            </p:custDataLst>
          </p:nvPr>
        </p:nvSpPr>
        <p:spPr>
          <a:xfrm>
            <a:off x="7056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2" name="Rectangle 71" hidden="1">
            <a:extLst>
              <a:ext uri="{FF2B5EF4-FFF2-40B4-BE49-F238E27FC236}">
                <a16:creationId xmlns:a16="http://schemas.microsoft.com/office/drawing/2014/main" id="{0DB1FB36-F0B8-4569-B24C-A7FE882E3A0D}"/>
              </a:ext>
            </a:extLst>
          </p:cNvPr>
          <p:cNvSpPr/>
          <p:nvPr userDrawn="1">
            <p:custDataLst>
              <p:tags r:id="rId63"/>
            </p:custDataLst>
          </p:nvPr>
        </p:nvSpPr>
        <p:spPr>
          <a:xfrm>
            <a:off x="5136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3" name="Rectangle 72" hidden="1">
            <a:extLst>
              <a:ext uri="{FF2B5EF4-FFF2-40B4-BE49-F238E27FC236}">
                <a16:creationId xmlns:a16="http://schemas.microsoft.com/office/drawing/2014/main" id="{A16BF7E9-5EB1-4763-B3B3-B9BDDFCE9368}"/>
              </a:ext>
            </a:extLst>
          </p:cNvPr>
          <p:cNvSpPr/>
          <p:nvPr userDrawn="1">
            <p:custDataLst>
              <p:tags r:id="rId64"/>
            </p:custDataLst>
          </p:nvPr>
        </p:nvSpPr>
        <p:spPr>
          <a:xfrm>
            <a:off x="7056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4" name="Rectangle 73" hidden="1">
            <a:extLst>
              <a:ext uri="{FF2B5EF4-FFF2-40B4-BE49-F238E27FC236}">
                <a16:creationId xmlns:a16="http://schemas.microsoft.com/office/drawing/2014/main" id="{B859330A-8EF0-4EC1-8579-E436CA633192}"/>
              </a:ext>
            </a:extLst>
          </p:cNvPr>
          <p:cNvSpPr/>
          <p:nvPr userDrawn="1">
            <p:custDataLst>
              <p:tags r:id="rId65"/>
            </p:custDataLst>
          </p:nvPr>
        </p:nvSpPr>
        <p:spPr>
          <a:xfrm>
            <a:off x="5136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5" name="Rectangle 74" hidden="1">
            <a:extLst>
              <a:ext uri="{FF2B5EF4-FFF2-40B4-BE49-F238E27FC236}">
                <a16:creationId xmlns:a16="http://schemas.microsoft.com/office/drawing/2014/main" id="{28ADAA1F-5B13-4CA7-92F6-B9BD284DD1E1}"/>
              </a:ext>
            </a:extLst>
          </p:cNvPr>
          <p:cNvSpPr/>
          <p:nvPr userDrawn="1">
            <p:custDataLst>
              <p:tags r:id="rId66"/>
            </p:custDataLst>
          </p:nvPr>
        </p:nvSpPr>
        <p:spPr>
          <a:xfrm>
            <a:off x="7056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6" name="Rectangle 75" hidden="1">
            <a:extLst>
              <a:ext uri="{FF2B5EF4-FFF2-40B4-BE49-F238E27FC236}">
                <a16:creationId xmlns:a16="http://schemas.microsoft.com/office/drawing/2014/main" id="{D063FCBC-0F82-4BF7-A4F3-63086372BCA1}"/>
              </a:ext>
            </a:extLst>
          </p:cNvPr>
          <p:cNvSpPr/>
          <p:nvPr userDrawn="1">
            <p:custDataLst>
              <p:tags r:id="rId67"/>
            </p:custDataLst>
          </p:nvPr>
        </p:nvSpPr>
        <p:spPr>
          <a:xfrm>
            <a:off x="7380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7" name="Rectangle 76" hidden="1">
            <a:extLst>
              <a:ext uri="{FF2B5EF4-FFF2-40B4-BE49-F238E27FC236}">
                <a16:creationId xmlns:a16="http://schemas.microsoft.com/office/drawing/2014/main" id="{CE645546-D2AC-47E6-9FEE-B872688AACBC}"/>
              </a:ext>
            </a:extLst>
          </p:cNvPr>
          <p:cNvSpPr/>
          <p:nvPr userDrawn="1">
            <p:custDataLst>
              <p:tags r:id="rId68"/>
            </p:custDataLst>
          </p:nvPr>
        </p:nvSpPr>
        <p:spPr>
          <a:xfrm>
            <a:off x="9300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8" name="Rectangle 77" hidden="1">
            <a:extLst>
              <a:ext uri="{FF2B5EF4-FFF2-40B4-BE49-F238E27FC236}">
                <a16:creationId xmlns:a16="http://schemas.microsoft.com/office/drawing/2014/main" id="{67D40869-4909-44AB-ADF7-F7E881C8F368}"/>
              </a:ext>
            </a:extLst>
          </p:cNvPr>
          <p:cNvSpPr/>
          <p:nvPr userDrawn="1">
            <p:custDataLst>
              <p:tags r:id="rId69"/>
            </p:custDataLst>
          </p:nvPr>
        </p:nvSpPr>
        <p:spPr>
          <a:xfrm>
            <a:off x="7380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79" name="Rectangle 78" hidden="1">
            <a:extLst>
              <a:ext uri="{FF2B5EF4-FFF2-40B4-BE49-F238E27FC236}">
                <a16:creationId xmlns:a16="http://schemas.microsoft.com/office/drawing/2014/main" id="{135A9F82-A30E-49D6-85D5-F27123AF0F10}"/>
              </a:ext>
            </a:extLst>
          </p:cNvPr>
          <p:cNvSpPr/>
          <p:nvPr userDrawn="1">
            <p:custDataLst>
              <p:tags r:id="rId70"/>
            </p:custDataLst>
          </p:nvPr>
        </p:nvSpPr>
        <p:spPr>
          <a:xfrm>
            <a:off x="9300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0" name="Rectangle 79" hidden="1">
            <a:extLst>
              <a:ext uri="{FF2B5EF4-FFF2-40B4-BE49-F238E27FC236}">
                <a16:creationId xmlns:a16="http://schemas.microsoft.com/office/drawing/2014/main" id="{95983F4E-3EE6-4BD7-AD35-C47ED01C5ED4}"/>
              </a:ext>
            </a:extLst>
          </p:cNvPr>
          <p:cNvSpPr/>
          <p:nvPr userDrawn="1">
            <p:custDataLst>
              <p:tags r:id="rId71"/>
            </p:custDataLst>
          </p:nvPr>
        </p:nvSpPr>
        <p:spPr>
          <a:xfrm>
            <a:off x="7380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1" name="Rectangle 80" hidden="1">
            <a:extLst>
              <a:ext uri="{FF2B5EF4-FFF2-40B4-BE49-F238E27FC236}">
                <a16:creationId xmlns:a16="http://schemas.microsoft.com/office/drawing/2014/main" id="{F717EFA4-0ED4-4A46-9AFD-0F0A6E65D253}"/>
              </a:ext>
            </a:extLst>
          </p:cNvPr>
          <p:cNvSpPr/>
          <p:nvPr userDrawn="1">
            <p:custDataLst>
              <p:tags r:id="rId72"/>
            </p:custDataLst>
          </p:nvPr>
        </p:nvSpPr>
        <p:spPr>
          <a:xfrm>
            <a:off x="9300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2" name="Rectangle 81" hidden="1">
            <a:extLst>
              <a:ext uri="{FF2B5EF4-FFF2-40B4-BE49-F238E27FC236}">
                <a16:creationId xmlns:a16="http://schemas.microsoft.com/office/drawing/2014/main" id="{6E85224F-39CC-4044-9201-BDF5309E2509}"/>
              </a:ext>
            </a:extLst>
          </p:cNvPr>
          <p:cNvSpPr/>
          <p:nvPr userDrawn="1">
            <p:custDataLst>
              <p:tags r:id="rId73"/>
            </p:custDataLst>
          </p:nvPr>
        </p:nvSpPr>
        <p:spPr>
          <a:xfrm>
            <a:off x="7380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3" name="Rectangle 82" hidden="1">
            <a:extLst>
              <a:ext uri="{FF2B5EF4-FFF2-40B4-BE49-F238E27FC236}">
                <a16:creationId xmlns:a16="http://schemas.microsoft.com/office/drawing/2014/main" id="{C5FFBE79-1CFF-48A7-9FA3-6763881AA963}"/>
              </a:ext>
            </a:extLst>
          </p:cNvPr>
          <p:cNvSpPr/>
          <p:nvPr userDrawn="1">
            <p:custDataLst>
              <p:tags r:id="rId74"/>
            </p:custDataLst>
          </p:nvPr>
        </p:nvSpPr>
        <p:spPr>
          <a:xfrm>
            <a:off x="9300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4" name="Rectangle 83" hidden="1">
            <a:extLst>
              <a:ext uri="{FF2B5EF4-FFF2-40B4-BE49-F238E27FC236}">
                <a16:creationId xmlns:a16="http://schemas.microsoft.com/office/drawing/2014/main" id="{C7039B6D-AC56-40A5-858D-599754E1E0AD}"/>
              </a:ext>
            </a:extLst>
          </p:cNvPr>
          <p:cNvSpPr/>
          <p:nvPr userDrawn="1">
            <p:custDataLst>
              <p:tags r:id="rId75"/>
            </p:custDataLst>
          </p:nvPr>
        </p:nvSpPr>
        <p:spPr>
          <a:xfrm>
            <a:off x="9624000" y="3753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5" name="Rectangle 84" hidden="1">
            <a:extLst>
              <a:ext uri="{FF2B5EF4-FFF2-40B4-BE49-F238E27FC236}">
                <a16:creationId xmlns:a16="http://schemas.microsoft.com/office/drawing/2014/main" id="{71018EC8-1FEE-415C-B1E0-DAFC251C6F4F}"/>
              </a:ext>
            </a:extLst>
          </p:cNvPr>
          <p:cNvSpPr/>
          <p:nvPr userDrawn="1">
            <p:custDataLst>
              <p:tags r:id="rId76"/>
            </p:custDataLst>
          </p:nvPr>
        </p:nvSpPr>
        <p:spPr>
          <a:xfrm>
            <a:off x="11544000" y="3753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6" name="Rectangle 85" hidden="1">
            <a:extLst>
              <a:ext uri="{FF2B5EF4-FFF2-40B4-BE49-F238E27FC236}">
                <a16:creationId xmlns:a16="http://schemas.microsoft.com/office/drawing/2014/main" id="{33D0B803-F928-4AB8-9FA8-7A2550C65926}"/>
              </a:ext>
            </a:extLst>
          </p:cNvPr>
          <p:cNvSpPr/>
          <p:nvPr userDrawn="1">
            <p:custDataLst>
              <p:tags r:id="rId77"/>
            </p:custDataLst>
          </p:nvPr>
        </p:nvSpPr>
        <p:spPr>
          <a:xfrm>
            <a:off x="9624000" y="3429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7" name="Rectangle 86" hidden="1">
            <a:extLst>
              <a:ext uri="{FF2B5EF4-FFF2-40B4-BE49-F238E27FC236}">
                <a16:creationId xmlns:a16="http://schemas.microsoft.com/office/drawing/2014/main" id="{A74BCB38-7D1D-4BB9-94CE-ADBDC5DAB010}"/>
              </a:ext>
            </a:extLst>
          </p:cNvPr>
          <p:cNvSpPr/>
          <p:nvPr userDrawn="1">
            <p:custDataLst>
              <p:tags r:id="rId78"/>
            </p:custDataLst>
          </p:nvPr>
        </p:nvSpPr>
        <p:spPr>
          <a:xfrm>
            <a:off x="11544000" y="3429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8" name="Rectangle 87" hidden="1">
            <a:extLst>
              <a:ext uri="{FF2B5EF4-FFF2-40B4-BE49-F238E27FC236}">
                <a16:creationId xmlns:a16="http://schemas.microsoft.com/office/drawing/2014/main" id="{6E6BC775-1DC0-42CB-BA95-EB6F78CFD0FE}"/>
              </a:ext>
            </a:extLst>
          </p:cNvPr>
          <p:cNvSpPr/>
          <p:nvPr userDrawn="1">
            <p:custDataLst>
              <p:tags r:id="rId79"/>
            </p:custDataLst>
          </p:nvPr>
        </p:nvSpPr>
        <p:spPr>
          <a:xfrm>
            <a:off x="9624000" y="3105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89" name="Rectangle 88" hidden="1">
            <a:extLst>
              <a:ext uri="{FF2B5EF4-FFF2-40B4-BE49-F238E27FC236}">
                <a16:creationId xmlns:a16="http://schemas.microsoft.com/office/drawing/2014/main" id="{95792BBB-2B34-4739-8C69-B66E64F8A279}"/>
              </a:ext>
            </a:extLst>
          </p:cNvPr>
          <p:cNvSpPr/>
          <p:nvPr userDrawn="1">
            <p:custDataLst>
              <p:tags r:id="rId80"/>
            </p:custDataLst>
          </p:nvPr>
        </p:nvSpPr>
        <p:spPr>
          <a:xfrm>
            <a:off x="11544000" y="3105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0" name="Rectangle 89" hidden="1">
            <a:extLst>
              <a:ext uri="{FF2B5EF4-FFF2-40B4-BE49-F238E27FC236}">
                <a16:creationId xmlns:a16="http://schemas.microsoft.com/office/drawing/2014/main" id="{E8FDD868-6922-48B4-976C-6F9677663DAF}"/>
              </a:ext>
            </a:extLst>
          </p:cNvPr>
          <p:cNvSpPr/>
          <p:nvPr userDrawn="1">
            <p:custDataLst>
              <p:tags r:id="rId81"/>
            </p:custDataLst>
          </p:nvPr>
        </p:nvSpPr>
        <p:spPr>
          <a:xfrm>
            <a:off x="9624000" y="2781000"/>
            <a:ext cx="1920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1" name="Rectangle 90" hidden="1">
            <a:extLst>
              <a:ext uri="{FF2B5EF4-FFF2-40B4-BE49-F238E27FC236}">
                <a16:creationId xmlns:a16="http://schemas.microsoft.com/office/drawing/2014/main" id="{E3A8AF86-B9FD-4654-82BA-248AF9D72F7C}"/>
              </a:ext>
            </a:extLst>
          </p:cNvPr>
          <p:cNvSpPr/>
          <p:nvPr userDrawn="1">
            <p:custDataLst>
              <p:tags r:id="rId82"/>
            </p:custDataLst>
          </p:nvPr>
        </p:nvSpPr>
        <p:spPr>
          <a:xfrm>
            <a:off x="11544000" y="2781000"/>
            <a:ext cx="324000" cy="324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2" name="Rectangle 91" hidden="1">
            <a:extLst>
              <a:ext uri="{FF2B5EF4-FFF2-40B4-BE49-F238E27FC236}">
                <a16:creationId xmlns:a16="http://schemas.microsoft.com/office/drawing/2014/main" id="{F1579785-2978-4428-A96D-6D6718940F9D}"/>
              </a:ext>
            </a:extLst>
          </p:cNvPr>
          <p:cNvSpPr/>
          <p:nvPr userDrawn="1">
            <p:custDataLst>
              <p:tags r:id="rId83"/>
            </p:custDataLst>
          </p:nvPr>
        </p:nvSpPr>
        <p:spPr>
          <a:xfrm>
            <a:off x="32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3" name="Rectangle 92" hidden="1">
            <a:extLst>
              <a:ext uri="{FF2B5EF4-FFF2-40B4-BE49-F238E27FC236}">
                <a16:creationId xmlns:a16="http://schemas.microsoft.com/office/drawing/2014/main" id="{0584FA97-4AB6-4A5E-91FB-95E9E602EA26}"/>
              </a:ext>
            </a:extLst>
          </p:cNvPr>
          <p:cNvSpPr/>
          <p:nvPr userDrawn="1">
            <p:custDataLst>
              <p:tags r:id="rId84"/>
            </p:custDataLst>
          </p:nvPr>
        </p:nvSpPr>
        <p:spPr>
          <a:xfrm>
            <a:off x="2568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4" name="Rectangle 93" hidden="1">
            <a:extLst>
              <a:ext uri="{FF2B5EF4-FFF2-40B4-BE49-F238E27FC236}">
                <a16:creationId xmlns:a16="http://schemas.microsoft.com/office/drawing/2014/main" id="{A48EE25C-475F-4316-B6A2-011BEE3BCD92}"/>
              </a:ext>
            </a:extLst>
          </p:cNvPr>
          <p:cNvSpPr/>
          <p:nvPr userDrawn="1">
            <p:custDataLst>
              <p:tags r:id="rId85"/>
            </p:custDataLst>
          </p:nvPr>
        </p:nvSpPr>
        <p:spPr>
          <a:xfrm>
            <a:off x="4812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5" name="Rectangle 94" hidden="1">
            <a:extLst>
              <a:ext uri="{FF2B5EF4-FFF2-40B4-BE49-F238E27FC236}">
                <a16:creationId xmlns:a16="http://schemas.microsoft.com/office/drawing/2014/main" id="{7E857FE4-C9A3-45B7-B041-66EE09495EEC}"/>
              </a:ext>
            </a:extLst>
          </p:cNvPr>
          <p:cNvSpPr/>
          <p:nvPr userDrawn="1">
            <p:custDataLst>
              <p:tags r:id="rId86"/>
            </p:custDataLst>
          </p:nvPr>
        </p:nvSpPr>
        <p:spPr>
          <a:xfrm>
            <a:off x="7056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6" name="Rectangle 95" hidden="1">
            <a:extLst>
              <a:ext uri="{FF2B5EF4-FFF2-40B4-BE49-F238E27FC236}">
                <a16:creationId xmlns:a16="http://schemas.microsoft.com/office/drawing/2014/main" id="{9B5A1CBD-EB02-4B45-AF38-AAD0F53B4AD5}"/>
              </a:ext>
            </a:extLst>
          </p:cNvPr>
          <p:cNvSpPr/>
          <p:nvPr userDrawn="1">
            <p:custDataLst>
              <p:tags r:id="rId87"/>
            </p:custDataLst>
          </p:nvPr>
        </p:nvSpPr>
        <p:spPr>
          <a:xfrm>
            <a:off x="9300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7" name="Rectangle 96" hidden="1">
            <a:extLst>
              <a:ext uri="{FF2B5EF4-FFF2-40B4-BE49-F238E27FC236}">
                <a16:creationId xmlns:a16="http://schemas.microsoft.com/office/drawing/2014/main" id="{B80B4760-EF40-4F2E-9A91-131FFC1E37B4}"/>
              </a:ext>
            </a:extLst>
          </p:cNvPr>
          <p:cNvSpPr/>
          <p:nvPr userDrawn="1">
            <p:custDataLst>
              <p:tags r:id="rId88"/>
            </p:custDataLst>
          </p:nvPr>
        </p:nvSpPr>
        <p:spPr>
          <a:xfrm>
            <a:off x="11544000" y="648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8" name="Rectangle 97" hidden="1">
            <a:extLst>
              <a:ext uri="{FF2B5EF4-FFF2-40B4-BE49-F238E27FC236}">
                <a16:creationId xmlns:a16="http://schemas.microsoft.com/office/drawing/2014/main" id="{8E8A7F77-3721-4815-B970-1D077CD2DA75}"/>
              </a:ext>
            </a:extLst>
          </p:cNvPr>
          <p:cNvSpPr/>
          <p:nvPr userDrawn="1">
            <p:custDataLst>
              <p:tags r:id="rId89"/>
            </p:custDataLst>
          </p:nvPr>
        </p:nvSpPr>
        <p:spPr>
          <a:xfrm>
            <a:off x="32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99" name="Rectangle 98" hidden="1">
            <a:extLst>
              <a:ext uri="{FF2B5EF4-FFF2-40B4-BE49-F238E27FC236}">
                <a16:creationId xmlns:a16="http://schemas.microsoft.com/office/drawing/2014/main" id="{55C42CA1-292D-4FB8-8399-74D1AD374EBE}"/>
              </a:ext>
            </a:extLst>
          </p:cNvPr>
          <p:cNvSpPr/>
          <p:nvPr userDrawn="1">
            <p:custDataLst>
              <p:tags r:id="rId90"/>
            </p:custDataLst>
          </p:nvPr>
        </p:nvSpPr>
        <p:spPr>
          <a:xfrm>
            <a:off x="2568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0" name="Rectangle 99" hidden="1">
            <a:extLst>
              <a:ext uri="{FF2B5EF4-FFF2-40B4-BE49-F238E27FC236}">
                <a16:creationId xmlns:a16="http://schemas.microsoft.com/office/drawing/2014/main" id="{76F4910F-0223-4A58-B2B3-CC1032CA6A96}"/>
              </a:ext>
            </a:extLst>
          </p:cNvPr>
          <p:cNvSpPr/>
          <p:nvPr userDrawn="1">
            <p:custDataLst>
              <p:tags r:id="rId91"/>
            </p:custDataLst>
          </p:nvPr>
        </p:nvSpPr>
        <p:spPr>
          <a:xfrm>
            <a:off x="4812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1" name="Rectangle 100" hidden="1">
            <a:extLst>
              <a:ext uri="{FF2B5EF4-FFF2-40B4-BE49-F238E27FC236}">
                <a16:creationId xmlns:a16="http://schemas.microsoft.com/office/drawing/2014/main" id="{309CA6FE-3AA4-4E04-82CE-33A9467E0E6A}"/>
              </a:ext>
            </a:extLst>
          </p:cNvPr>
          <p:cNvSpPr/>
          <p:nvPr userDrawn="1">
            <p:custDataLst>
              <p:tags r:id="rId92"/>
            </p:custDataLst>
          </p:nvPr>
        </p:nvSpPr>
        <p:spPr>
          <a:xfrm>
            <a:off x="7056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2" name="Rectangle 101" hidden="1">
            <a:extLst>
              <a:ext uri="{FF2B5EF4-FFF2-40B4-BE49-F238E27FC236}">
                <a16:creationId xmlns:a16="http://schemas.microsoft.com/office/drawing/2014/main" id="{D3FAE458-E122-4E17-A2BB-860390DB639B}"/>
              </a:ext>
            </a:extLst>
          </p:cNvPr>
          <p:cNvSpPr/>
          <p:nvPr userDrawn="1">
            <p:custDataLst>
              <p:tags r:id="rId93"/>
            </p:custDataLst>
          </p:nvPr>
        </p:nvSpPr>
        <p:spPr>
          <a:xfrm>
            <a:off x="9300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3" name="Rectangle 102" hidden="1">
            <a:extLst>
              <a:ext uri="{FF2B5EF4-FFF2-40B4-BE49-F238E27FC236}">
                <a16:creationId xmlns:a16="http://schemas.microsoft.com/office/drawing/2014/main" id="{09CCF6D6-3C14-49F1-9CCF-BB2BB02BA463}"/>
              </a:ext>
            </a:extLst>
          </p:cNvPr>
          <p:cNvSpPr/>
          <p:nvPr userDrawn="1">
            <p:custDataLst>
              <p:tags r:id="rId94"/>
            </p:custDataLst>
          </p:nvPr>
        </p:nvSpPr>
        <p:spPr>
          <a:xfrm>
            <a:off x="11544000" y="4077000"/>
            <a:ext cx="324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4" name="Rectangle 103" hidden="1">
            <a:extLst>
              <a:ext uri="{FF2B5EF4-FFF2-40B4-BE49-F238E27FC236}">
                <a16:creationId xmlns:a16="http://schemas.microsoft.com/office/drawing/2014/main" id="{89199ED3-108C-4CB1-85A2-7274AF6D76B6}"/>
              </a:ext>
            </a:extLst>
          </p:cNvPr>
          <p:cNvSpPr/>
          <p:nvPr userDrawn="1">
            <p:custDataLst>
              <p:tags r:id="rId95"/>
            </p:custDataLst>
          </p:nvPr>
        </p:nvSpPr>
        <p:spPr>
          <a:xfrm>
            <a:off x="648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5" name="Rectangle 104" hidden="1">
            <a:extLst>
              <a:ext uri="{FF2B5EF4-FFF2-40B4-BE49-F238E27FC236}">
                <a16:creationId xmlns:a16="http://schemas.microsoft.com/office/drawing/2014/main" id="{F4889CBE-7887-46C6-99BA-4A154FF96016}"/>
              </a:ext>
            </a:extLst>
          </p:cNvPr>
          <p:cNvSpPr/>
          <p:nvPr userDrawn="1">
            <p:custDataLst>
              <p:tags r:id="rId96"/>
            </p:custDataLst>
          </p:nvPr>
        </p:nvSpPr>
        <p:spPr>
          <a:xfrm>
            <a:off x="2892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6" name="Rectangle 105" hidden="1">
            <a:extLst>
              <a:ext uri="{FF2B5EF4-FFF2-40B4-BE49-F238E27FC236}">
                <a16:creationId xmlns:a16="http://schemas.microsoft.com/office/drawing/2014/main" id="{2714EDDA-63CD-4C57-BF1D-55D84EF7DA1C}"/>
              </a:ext>
            </a:extLst>
          </p:cNvPr>
          <p:cNvSpPr/>
          <p:nvPr userDrawn="1">
            <p:custDataLst>
              <p:tags r:id="rId97"/>
            </p:custDataLst>
          </p:nvPr>
        </p:nvSpPr>
        <p:spPr>
          <a:xfrm>
            <a:off x="5136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7" name="Rectangle 106" hidden="1">
            <a:extLst>
              <a:ext uri="{FF2B5EF4-FFF2-40B4-BE49-F238E27FC236}">
                <a16:creationId xmlns:a16="http://schemas.microsoft.com/office/drawing/2014/main" id="{5A4A540B-AB24-4508-BDE2-193816CE6C2F}"/>
              </a:ext>
            </a:extLst>
          </p:cNvPr>
          <p:cNvSpPr/>
          <p:nvPr userDrawn="1">
            <p:custDataLst>
              <p:tags r:id="rId98"/>
            </p:custDataLst>
          </p:nvPr>
        </p:nvSpPr>
        <p:spPr>
          <a:xfrm>
            <a:off x="7380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8" name="Rectangle 107" hidden="1">
            <a:extLst>
              <a:ext uri="{FF2B5EF4-FFF2-40B4-BE49-F238E27FC236}">
                <a16:creationId xmlns:a16="http://schemas.microsoft.com/office/drawing/2014/main" id="{2E588317-42FC-4AFD-BF07-4EEAEA17B0FB}"/>
              </a:ext>
            </a:extLst>
          </p:cNvPr>
          <p:cNvSpPr/>
          <p:nvPr userDrawn="1">
            <p:custDataLst>
              <p:tags r:id="rId99"/>
            </p:custDataLst>
          </p:nvPr>
        </p:nvSpPr>
        <p:spPr>
          <a:xfrm>
            <a:off x="9624000" y="648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09" name="Rectangle 108" hidden="1">
            <a:extLst>
              <a:ext uri="{FF2B5EF4-FFF2-40B4-BE49-F238E27FC236}">
                <a16:creationId xmlns:a16="http://schemas.microsoft.com/office/drawing/2014/main" id="{409B9FF3-D5DB-4C25-942C-75E24E0BD588}"/>
              </a:ext>
            </a:extLst>
          </p:cNvPr>
          <p:cNvSpPr/>
          <p:nvPr userDrawn="1">
            <p:custDataLst>
              <p:tags r:id="rId100"/>
            </p:custDataLst>
          </p:nvPr>
        </p:nvSpPr>
        <p:spPr>
          <a:xfrm>
            <a:off x="648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0" name="Rectangle 109" hidden="1">
            <a:extLst>
              <a:ext uri="{FF2B5EF4-FFF2-40B4-BE49-F238E27FC236}">
                <a16:creationId xmlns:a16="http://schemas.microsoft.com/office/drawing/2014/main" id="{B34EB183-B95A-4A10-93F6-B2E688291320}"/>
              </a:ext>
            </a:extLst>
          </p:cNvPr>
          <p:cNvSpPr/>
          <p:nvPr userDrawn="1">
            <p:custDataLst>
              <p:tags r:id="rId101"/>
            </p:custDataLst>
          </p:nvPr>
        </p:nvSpPr>
        <p:spPr>
          <a:xfrm>
            <a:off x="2892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1" name="Rectangle 110" hidden="1">
            <a:extLst>
              <a:ext uri="{FF2B5EF4-FFF2-40B4-BE49-F238E27FC236}">
                <a16:creationId xmlns:a16="http://schemas.microsoft.com/office/drawing/2014/main" id="{9445802B-D13B-4448-BCCA-EAC068866CD3}"/>
              </a:ext>
            </a:extLst>
          </p:cNvPr>
          <p:cNvSpPr/>
          <p:nvPr userDrawn="1">
            <p:custDataLst>
              <p:tags r:id="rId102"/>
            </p:custDataLst>
          </p:nvPr>
        </p:nvSpPr>
        <p:spPr>
          <a:xfrm>
            <a:off x="5136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2" name="Rectangle 111" hidden="1">
            <a:extLst>
              <a:ext uri="{FF2B5EF4-FFF2-40B4-BE49-F238E27FC236}">
                <a16:creationId xmlns:a16="http://schemas.microsoft.com/office/drawing/2014/main" id="{C10B3B33-18E6-4256-821F-887D5B33BF81}"/>
              </a:ext>
            </a:extLst>
          </p:cNvPr>
          <p:cNvSpPr/>
          <p:nvPr userDrawn="1">
            <p:custDataLst>
              <p:tags r:id="rId103"/>
            </p:custDataLst>
          </p:nvPr>
        </p:nvSpPr>
        <p:spPr>
          <a:xfrm>
            <a:off x="7380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3" name="Rectangle 112" hidden="1">
            <a:extLst>
              <a:ext uri="{FF2B5EF4-FFF2-40B4-BE49-F238E27FC236}">
                <a16:creationId xmlns:a16="http://schemas.microsoft.com/office/drawing/2014/main" id="{C76950B1-616E-4DAB-A1C9-C18FEC9C31D4}"/>
              </a:ext>
            </a:extLst>
          </p:cNvPr>
          <p:cNvSpPr/>
          <p:nvPr userDrawn="1">
            <p:custDataLst>
              <p:tags r:id="rId104"/>
            </p:custDataLst>
          </p:nvPr>
        </p:nvSpPr>
        <p:spPr>
          <a:xfrm>
            <a:off x="9624000" y="4077000"/>
            <a:ext cx="1920000" cy="2133000"/>
          </a:xfrm>
          <a:prstGeom prst="rect">
            <a:avLst/>
          </a:prstGeom>
          <a:noFill/>
          <a:ln w="3175" cap="flat" cmpd="sng" algn="ctr">
            <a:solidFill>
              <a:srgbClr val="001965">
                <a:alpha val="30196"/>
              </a:srgb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115" name="Tagline" descr="{&quot;templafy&quot;:{&quot;id&quot;:&quot;1abbc6e5-7f90-4ec7-bd50-37662db4c5b8&quot;}}" title="Form.PLogoChoice.PLogoInsertion">
            <a:extLst>
              <a:ext uri="{FF2B5EF4-FFF2-40B4-BE49-F238E27FC236}">
                <a16:creationId xmlns:a16="http://schemas.microsoft.com/office/drawing/2014/main" id="{1090779A-FA30-4EF9-809F-763A92C81AB1}"/>
              </a:ext>
            </a:extLst>
          </p:cNvPr>
          <p:cNvSpPr/>
          <p:nvPr userDrawn="1"/>
        </p:nvSpPr>
        <p:spPr>
          <a:xfrm>
            <a:off x="9240657" y="5336923"/>
            <a:ext cx="2760847" cy="1309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s-ES_tradnl" sz="2000" noProof="0" dirty="0" err="1"/>
          </a:p>
        </p:txBody>
      </p:sp>
      <p:pic>
        <p:nvPicPr>
          <p:cNvPr id="28" name="Picture 27" descr="Logo&#10;&#10;Description automatically generated">
            <a:extLst>
              <a:ext uri="{FF2B5EF4-FFF2-40B4-BE49-F238E27FC236}">
                <a16:creationId xmlns:a16="http://schemas.microsoft.com/office/drawing/2014/main" id="{E65C1542-7CF6-870A-8981-D482520E24CB}"/>
              </a:ext>
            </a:extLst>
          </p:cNvPr>
          <p:cNvPicPr>
            <a:picLocks noChangeAspect="1"/>
          </p:cNvPicPr>
          <p:nvPr userDrawn="1"/>
        </p:nvPicPr>
        <p:blipFill>
          <a:blip r:embed="rId105">
            <a:extLst>
              <a:ext uri="{28A0092B-C50C-407E-A947-70E740481C1C}">
                <a14:useLocalDpi xmlns:a14="http://schemas.microsoft.com/office/drawing/2010/main" val="0"/>
              </a:ext>
            </a:extLst>
          </a:blip>
          <a:stretch>
            <a:fillRect/>
          </a:stretch>
        </p:blipFill>
        <p:spPr>
          <a:xfrm>
            <a:off x="10161708" y="6072757"/>
            <a:ext cx="1695013" cy="476875"/>
          </a:xfrm>
          <a:prstGeom prst="rect">
            <a:avLst/>
          </a:prstGeom>
        </p:spPr>
      </p:pic>
    </p:spTree>
    <p:extLst>
      <p:ext uri="{BB962C8B-B14F-4D97-AF65-F5344CB8AC3E}">
        <p14:creationId xmlns:p14="http://schemas.microsoft.com/office/powerpoint/2010/main" val="28266784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sldNum="0" hdr="0" ftr="0" dt="0"/>
  <p:txStyles>
    <p:titleStyle>
      <a:lvl1pPr algn="l" defTabSz="914332"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269980" indent="-269980" algn="l" defTabSz="914332" rtl="0" eaLnBrk="1" latinLnBrk="0" hangingPunct="1">
        <a:lnSpc>
          <a:spcPct val="100000"/>
        </a:lnSpc>
        <a:spcBef>
          <a:spcPts val="300"/>
        </a:spcBef>
        <a:spcAft>
          <a:spcPts val="600"/>
        </a:spcAft>
        <a:buFont typeface="Arial" panose="020B0604020202020204" pitchFamily="34" charset="0"/>
        <a:buChar char="•"/>
        <a:defRPr sz="24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i.nlm.nih.gov/books/NBK513285/" TargetMode="External"/><Relationship Id="rId2" Type="http://schemas.openxmlformats.org/officeDocument/2006/relationships/hyperlink" Target="https://asmbs.org/patients/who-is-a-candidate-for-bariatric-surgery"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asmbs.org/patients/bariatric-surgery-procedures"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sv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asmbs.org/patients/bariatric-surgery-procedures"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5772/58920"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lobenewswire.com/news-release/2019/08/20/1904048/0/en/New-Pilot-Clinical-Study-Results-Demonstrate-that-Addition-of-VIVUS-Qsymia-to-Gastric-Sleeve-Surgery-Significantly-Improves-Weight-Loss-Compared-with-Surgery-Alone.html"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clinicaltrials.gov/ct2/show/NCT02301416?term=phentermine-topiramate&amp;cond=Obesity&amp;draw=3&amp;rank=1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hyperlink" Target="https://forms.office.com/pages/responsepage.aspx?id=vdf-_WqfoUS2lG45xGjBUGxvkTR8vrpGrGtnRbFxnRdUMjJXSUFTSDYxQlhFQlhGNjRTU0pSMVlJMy4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ovo-pi.com/wegovy.pdf"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89.xml"/><Relationship Id="rId5" Type="http://schemas.openxmlformats.org/officeDocument/2006/relationships/hyperlink" Target="https://ifso.com/patient-sleeve-gastrectomy/" TargetMode="External"/><Relationship Id="rId4" Type="http://schemas.openxmlformats.org/officeDocument/2006/relationships/hyperlink" Target="https://www.novo-pi.com/wegovy.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smbs.org/resources/estimate-of-bariatric-surgery-numbers"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AEC42851-1D94-4E77-BA14-55546654B284}"/>
              </a:ext>
            </a:extLst>
          </p:cNvPr>
          <p:cNvSpPr txBox="1">
            <a:spLocks/>
          </p:cNvSpPr>
          <p:nvPr/>
        </p:nvSpPr>
        <p:spPr>
          <a:xfrm>
            <a:off x="1112169" y="1145373"/>
            <a:ext cx="7156223" cy="3993516"/>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Metabolic </a:t>
            </a:r>
          </a:p>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8800" b="1" i="0" u="none" strike="noStrike" kern="1200" cap="none" spc="0" normalizeH="0" baseline="0" noProof="0" dirty="0">
                <a:ln>
                  <a:noFill/>
                </a:ln>
                <a:solidFill>
                  <a:srgbClr val="263C50"/>
                </a:solidFill>
                <a:effectLst/>
                <a:uLnTx/>
                <a:uFillTx/>
                <a:latin typeface="Arial Nova Light"/>
                <a:ea typeface="+mn-ea"/>
                <a:cs typeface="+mn-cs"/>
              </a:rPr>
              <a:t>and Bariatric Surgery​​​</a:t>
            </a:r>
          </a:p>
        </p:txBody>
      </p:sp>
      <p:sp>
        <p:nvSpPr>
          <p:cNvPr id="3" name="Text Placeholder 13">
            <a:extLst>
              <a:ext uri="{FF2B5EF4-FFF2-40B4-BE49-F238E27FC236}">
                <a16:creationId xmlns:a16="http://schemas.microsoft.com/office/drawing/2014/main" id="{66138563-463C-4534-BA45-77765221B75F}"/>
              </a:ext>
            </a:extLst>
          </p:cNvPr>
          <p:cNvSpPr txBox="1">
            <a:spLocks/>
          </p:cNvSpPr>
          <p:nvPr/>
        </p:nvSpPr>
        <p:spPr>
          <a:xfrm>
            <a:off x="1221066" y="5257962"/>
            <a:ext cx="5546703" cy="592183"/>
          </a:xfrm>
          <a:prstGeom prst="rect">
            <a:avLst/>
          </a:prstGeom>
        </p:spPr>
        <p:txBody>
          <a:bodyPr vert="horz" lIns="0" tIns="0" rIns="0" bIns="0" rtlCol="0" anchor="b">
            <a:noAutofit/>
          </a:bodyPr>
          <a:lstStyle>
            <a:lvl1pPr marL="0" indent="0" algn="l" defTabSz="914332" rtl="0" eaLnBrk="1" latinLnBrk="0" hangingPunct="1">
              <a:lnSpc>
                <a:spcPct val="100000"/>
              </a:lnSpc>
              <a:spcBef>
                <a:spcPts val="300"/>
              </a:spcBef>
              <a:spcAft>
                <a:spcPts val="600"/>
              </a:spcAft>
              <a:buFont typeface="Arial" panose="020B0604020202020204" pitchFamily="34" charset="0"/>
              <a:buNone/>
              <a:defRPr sz="4000" kern="1200">
                <a:solidFill>
                  <a:schemeClr val="tx2"/>
                </a:solidFill>
                <a:latin typeface="+mn-lt"/>
                <a:ea typeface="+mn-ea"/>
                <a:cs typeface="+mn-cs"/>
              </a:defRPr>
            </a:lvl1pPr>
            <a:lvl2pPr marL="539960" indent="-269980" algn="l" defTabSz="914332" rtl="0" eaLnBrk="1" latinLnBrk="0" hangingPunct="1">
              <a:lnSpc>
                <a:spcPct val="100000"/>
              </a:lnSpc>
              <a:spcBef>
                <a:spcPts val="300"/>
              </a:spcBef>
              <a:spcAft>
                <a:spcPts val="600"/>
              </a:spcAft>
              <a:buFont typeface="Arial" panose="020B0604020202020204" pitchFamily="34" charset="0"/>
              <a:buChar char="•"/>
              <a:defRPr sz="1800" kern="1200">
                <a:solidFill>
                  <a:schemeClr val="tx2"/>
                </a:solidFill>
                <a:latin typeface="+mn-lt"/>
                <a:ea typeface="+mn-ea"/>
                <a:cs typeface="+mn-cs"/>
              </a:defRPr>
            </a:lvl2pPr>
            <a:lvl3pPr marL="809940" indent="-269980" algn="l" defTabSz="914332" rtl="0" eaLnBrk="1" latinLnBrk="0" hangingPunct="1">
              <a:lnSpc>
                <a:spcPct val="100000"/>
              </a:lnSpc>
              <a:spcBef>
                <a:spcPts val="300"/>
              </a:spcBef>
              <a:spcAft>
                <a:spcPts val="600"/>
              </a:spcAft>
              <a:buFont typeface="Arial" panose="020B0604020202020204" pitchFamily="34" charset="0"/>
              <a:buChar char="•"/>
              <a:defRPr sz="1500" kern="1200">
                <a:solidFill>
                  <a:schemeClr val="tx2"/>
                </a:solidFill>
                <a:latin typeface="+mn-lt"/>
                <a:ea typeface="+mn-ea"/>
                <a:cs typeface="+mn-cs"/>
              </a:defRPr>
            </a:lvl3pPr>
            <a:lvl4pPr marL="0" indent="0" algn="l" defTabSz="914332" rtl="0" eaLnBrk="1" latinLnBrk="0" hangingPunct="1">
              <a:lnSpc>
                <a:spcPct val="100000"/>
              </a:lnSpc>
              <a:spcBef>
                <a:spcPts val="1200"/>
              </a:spcBef>
              <a:spcAft>
                <a:spcPts val="1200"/>
              </a:spcAft>
              <a:buFont typeface="Arial" panose="020B0604020202020204" pitchFamily="34" charset="0"/>
              <a:buChar char="​"/>
              <a:defRPr sz="1867" b="1" kern="1200">
                <a:solidFill>
                  <a:schemeClr val="tx2"/>
                </a:solidFill>
                <a:latin typeface="+mn-lt"/>
                <a:ea typeface="+mn-ea"/>
                <a:cs typeface="+mn-cs"/>
              </a:defRPr>
            </a:lvl4pPr>
            <a:lvl5pPr marL="0" indent="0" algn="l" defTabSz="914332" rtl="0" eaLnBrk="1" latinLnBrk="0" hangingPunct="1">
              <a:lnSpc>
                <a:spcPct val="100000"/>
              </a:lnSpc>
              <a:spcBef>
                <a:spcPts val="300"/>
              </a:spcBef>
              <a:spcAft>
                <a:spcPts val="600"/>
              </a:spcAft>
              <a:buFont typeface="Arial" panose="020B0604020202020204" pitchFamily="34" charset="0"/>
              <a:buChar char="​"/>
              <a:tabLst/>
              <a:defRPr sz="1867" kern="1200">
                <a:solidFill>
                  <a:schemeClr val="tx2"/>
                </a:solidFill>
                <a:latin typeface="+mn-lt"/>
                <a:ea typeface="+mn-ea"/>
                <a:cs typeface="+mn-cs"/>
              </a:defRPr>
            </a:lvl5pPr>
            <a:lvl6pPr marL="0" indent="0" algn="l" defTabSz="914332" rtl="0" eaLnBrk="1" latinLnBrk="0" hangingPunct="1">
              <a:lnSpc>
                <a:spcPct val="100000"/>
              </a:lnSpc>
              <a:spcBef>
                <a:spcPts val="1200"/>
              </a:spcBef>
              <a:spcAft>
                <a:spcPts val="1200"/>
              </a:spcAft>
              <a:buFont typeface="Arial" panose="020B0604020202020204" pitchFamily="34" charset="0"/>
              <a:buChar char="​"/>
              <a:defRPr sz="1067" b="1" kern="1200">
                <a:solidFill>
                  <a:schemeClr val="tx2"/>
                </a:solidFill>
                <a:latin typeface="+mn-lt"/>
                <a:ea typeface="+mn-ea"/>
                <a:cs typeface="+mn-cs"/>
              </a:defRPr>
            </a:lvl6pPr>
            <a:lvl7pPr marL="0" indent="0" algn="l" defTabSz="914332" rtl="0" eaLnBrk="1" latinLnBrk="0" hangingPunct="1">
              <a:lnSpc>
                <a:spcPct val="100000"/>
              </a:lnSpc>
              <a:spcBef>
                <a:spcPts val="300"/>
              </a:spcBef>
              <a:spcAft>
                <a:spcPts val="600"/>
              </a:spcAft>
              <a:buFont typeface="Arial" panose="020B0604020202020204" pitchFamily="34" charset="0"/>
              <a:buChar char="​"/>
              <a:defRPr sz="1067" b="0" kern="1200" baseline="0">
                <a:solidFill>
                  <a:schemeClr val="tx2"/>
                </a:solidFill>
                <a:latin typeface="+mn-lt"/>
                <a:ea typeface="+mn-ea"/>
                <a:cs typeface="+mn-cs"/>
              </a:defRPr>
            </a:lvl7pPr>
            <a:lvl8pPr marL="179988" indent="-179988" algn="l" defTabSz="914332" rtl="0" eaLnBrk="1" latinLnBrk="0" hangingPunct="1">
              <a:lnSpc>
                <a:spcPct val="100000"/>
              </a:lnSpc>
              <a:spcBef>
                <a:spcPts val="300"/>
              </a:spcBef>
              <a:spcAft>
                <a:spcPts val="600"/>
              </a:spcAft>
              <a:buFont typeface="Arial" panose="020B0604020202020204" pitchFamily="34" charset="0"/>
              <a:buChar char="•"/>
              <a:defRPr sz="1067" kern="1200">
                <a:solidFill>
                  <a:schemeClr val="tx2"/>
                </a:solidFill>
                <a:latin typeface="+mn-lt"/>
                <a:ea typeface="+mn-ea"/>
                <a:cs typeface="+mn-cs"/>
              </a:defRPr>
            </a:lvl8pPr>
            <a:lvl9pPr marL="0" indent="0" algn="l" defTabSz="914332" rtl="0" eaLnBrk="1" latinLnBrk="0" hangingPunct="1">
              <a:lnSpc>
                <a:spcPct val="100000"/>
              </a:lnSpc>
              <a:spcBef>
                <a:spcPts val="0"/>
              </a:spcBef>
              <a:spcAft>
                <a:spcPts val="1200"/>
              </a:spcAft>
              <a:buFont typeface="Arial" panose="020B0604020202020204" pitchFamily="34" charset="0"/>
              <a:buChar char="​"/>
              <a:defRPr sz="4267" kern="1200" baseline="0">
                <a:solidFill>
                  <a:schemeClr val="tx2"/>
                </a:solidFill>
                <a:latin typeface="+mn-lt"/>
                <a:ea typeface="+mn-ea"/>
                <a:cs typeface="+mn-cs"/>
              </a:defRPr>
            </a:lvl9pPr>
          </a:lstStyle>
          <a:p>
            <a:pPr marL="0" marR="0" lvl="0" indent="0" algn="l" defTabSz="914332"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CA" sz="4000" b="0" i="0" u="none" strike="noStrike" kern="1200" cap="none" spc="0" normalizeH="0" baseline="0" noProof="0" dirty="0">
                <a:ln>
                  <a:noFill/>
                </a:ln>
                <a:solidFill>
                  <a:srgbClr val="263C50"/>
                </a:solidFill>
                <a:effectLst/>
                <a:uLnTx/>
                <a:uFillTx/>
                <a:latin typeface="Arial Nova Light"/>
                <a:ea typeface="+mn-ea"/>
                <a:cs typeface="+mn-cs"/>
              </a:rPr>
              <a:t>Module 10</a:t>
            </a:r>
          </a:p>
        </p:txBody>
      </p:sp>
    </p:spTree>
    <p:extLst>
      <p:ext uri="{BB962C8B-B14F-4D97-AF65-F5344CB8AC3E}">
        <p14:creationId xmlns:p14="http://schemas.microsoft.com/office/powerpoint/2010/main" val="19323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DBE8-2819-4F85-08D5-F5D540117E89}"/>
              </a:ext>
            </a:extLst>
          </p:cNvPr>
          <p:cNvSpPr>
            <a:spLocks noGrp="1"/>
          </p:cNvSpPr>
          <p:nvPr>
            <p:ph type="title"/>
          </p:nvPr>
        </p:nvSpPr>
        <p:spPr/>
        <p:txBody>
          <a:bodyPr>
            <a:normAutofit fontScale="90000"/>
          </a:bodyPr>
          <a:lstStyle/>
          <a:p>
            <a:r>
              <a:rPr lang="en-GB" sz="4000" dirty="0"/>
              <a:t>Surgical therapy improves diabetes after 5 years</a:t>
            </a:r>
            <a:br>
              <a:rPr lang="en-GB" sz="2700" dirty="0"/>
            </a:br>
            <a:r>
              <a:rPr lang="en-GB" sz="2700" dirty="0"/>
              <a:t>STAMPEDE trial</a:t>
            </a:r>
            <a:endParaRPr lang="en-GB" dirty="0"/>
          </a:p>
        </p:txBody>
      </p:sp>
      <p:sp>
        <p:nvSpPr>
          <p:cNvPr id="3" name="Text Placeholder 2">
            <a:extLst>
              <a:ext uri="{FF2B5EF4-FFF2-40B4-BE49-F238E27FC236}">
                <a16:creationId xmlns:a16="http://schemas.microsoft.com/office/drawing/2014/main" id="{D590837B-711D-C1ED-6691-6C9FF954DB9E}"/>
              </a:ext>
            </a:extLst>
          </p:cNvPr>
          <p:cNvSpPr>
            <a:spLocks noGrp="1"/>
          </p:cNvSpPr>
          <p:nvPr>
            <p:ph type="body" sz="quarter" idx="13"/>
          </p:nvPr>
        </p:nvSpPr>
        <p:spPr/>
        <p:txBody>
          <a:bodyPr/>
          <a:lstStyle/>
          <a:p>
            <a:r>
              <a:rPr lang="en-CA" i="0"/>
              <a:t>BMI, body mass index; HbA</a:t>
            </a:r>
            <a:r>
              <a:rPr lang="en-CA" i="0" baseline="-25000"/>
              <a:t>1c</a:t>
            </a:r>
            <a:r>
              <a:rPr lang="en-CA" i="0"/>
              <a:t>, glycated hemoglobin; HDL, high-density lipoprotein; T2D, type 2 diabetes. </a:t>
            </a:r>
            <a:br>
              <a:rPr lang="en-CA" i="0"/>
            </a:br>
            <a:r>
              <a:rPr lang="en-CA" i="0"/>
              <a:t>Schauer PR et al. N </a:t>
            </a:r>
            <a:r>
              <a:rPr lang="en-CA" i="0" err="1"/>
              <a:t>Eng</a:t>
            </a:r>
            <a:r>
              <a:rPr lang="en-CA" i="0"/>
              <a:t> J Med. 2017;376:641-51.</a:t>
            </a:r>
            <a:endParaRPr lang="en-GB"/>
          </a:p>
        </p:txBody>
      </p:sp>
      <p:sp>
        <p:nvSpPr>
          <p:cNvPr id="16" name="Rectangle 15">
            <a:extLst>
              <a:ext uri="{FF2B5EF4-FFF2-40B4-BE49-F238E27FC236}">
                <a16:creationId xmlns:a16="http://schemas.microsoft.com/office/drawing/2014/main" id="{F18DAE9B-A6EF-D793-2839-970E69E63384}"/>
              </a:ext>
            </a:extLst>
          </p:cNvPr>
          <p:cNvSpPr/>
          <p:nvPr/>
        </p:nvSpPr>
        <p:spPr>
          <a:xfrm>
            <a:off x="5538388" y="5365946"/>
            <a:ext cx="6025863" cy="742327"/>
          </a:xfrm>
          <a:prstGeom prst="rect">
            <a:avLst/>
          </a:prstGeom>
          <a:solidFill>
            <a:srgbClr val="4472C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Changes from baseline in the surgical intervention groups were superior with respect to </a:t>
            </a:r>
            <a:r>
              <a:rPr kumimoji="0" lang="en-US" sz="1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body weight</a:t>
            </a:r>
            <a:r>
              <a:rPr kumimoji="0" lang="en-US" sz="1400" b="0"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 </a:t>
            </a:r>
            <a:r>
              <a:rPr kumimoji="0" lang="en-US" sz="1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triglyceride level</a:t>
            </a:r>
            <a:r>
              <a:rPr kumimoji="0" lang="en-US" sz="1400" b="0"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 </a:t>
            </a:r>
            <a:r>
              <a:rPr kumimoji="0" lang="en-US" sz="1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HDL level</a:t>
            </a:r>
            <a:r>
              <a:rPr kumimoji="0" lang="en-US" sz="1400" b="0"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 </a:t>
            </a:r>
            <a:r>
              <a:rPr kumimoji="0" lang="en-US" sz="1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use of insulin </a:t>
            </a:r>
            <a:r>
              <a:rPr kumimoji="0" lang="en-US" sz="1400" b="0"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and </a:t>
            </a:r>
            <a:r>
              <a:rPr kumimoji="0" lang="en-US" sz="1400" b="1"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rPr>
              <a:t>quality of life</a:t>
            </a:r>
          </a:p>
        </p:txBody>
      </p:sp>
      <p:grpSp>
        <p:nvGrpSpPr>
          <p:cNvPr id="5" name="Group 4">
            <a:extLst>
              <a:ext uri="{FF2B5EF4-FFF2-40B4-BE49-F238E27FC236}">
                <a16:creationId xmlns:a16="http://schemas.microsoft.com/office/drawing/2014/main" id="{D7F1BB7F-D6A0-46D0-A727-3D9C3BEF6841}"/>
              </a:ext>
            </a:extLst>
          </p:cNvPr>
          <p:cNvGrpSpPr/>
          <p:nvPr/>
        </p:nvGrpSpPr>
        <p:grpSpPr>
          <a:xfrm>
            <a:off x="818530" y="2686019"/>
            <a:ext cx="4337130" cy="3422254"/>
            <a:chOff x="818530" y="2686019"/>
            <a:chExt cx="4337130" cy="3422254"/>
          </a:xfrm>
        </p:grpSpPr>
        <p:sp>
          <p:nvSpPr>
            <p:cNvPr id="23" name="Rectangle 22">
              <a:extLst>
                <a:ext uri="{FF2B5EF4-FFF2-40B4-BE49-F238E27FC236}">
                  <a16:creationId xmlns:a16="http://schemas.microsoft.com/office/drawing/2014/main" id="{035DF5F8-F7C9-B5FE-4177-F6BFFD9725A1}"/>
                </a:ext>
              </a:extLst>
            </p:cNvPr>
            <p:cNvSpPr/>
            <p:nvPr/>
          </p:nvSpPr>
          <p:spPr>
            <a:xfrm>
              <a:off x="820275" y="2686019"/>
              <a:ext cx="4335385" cy="3422254"/>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6D989D6F-F424-C7FD-BD42-817320967D11}"/>
                </a:ext>
              </a:extLst>
            </p:cNvPr>
            <p:cNvSpPr txBox="1"/>
            <p:nvPr/>
          </p:nvSpPr>
          <p:spPr>
            <a:xfrm>
              <a:off x="818530" y="3067303"/>
              <a:ext cx="4202285" cy="1169551"/>
            </a:xfrm>
            <a:prstGeom prst="rect">
              <a:avLst/>
            </a:prstGeom>
            <a:noFill/>
          </p:spPr>
          <p:txBody>
            <a:bodyPr wrap="square" rtlCol="0">
              <a:spAutoFit/>
            </a:bodyPr>
            <a:lstStyle/>
            <a:p>
              <a:pPr marL="285750" indent="-285750">
                <a:buFont typeface="Arial" panose="020B0604020202020204" pitchFamily="34" charset="0"/>
                <a:buChar char="•"/>
              </a:pPr>
              <a:r>
                <a:rPr lang="en-GB" sz="1400"/>
                <a:t>Over the course of 5 years</a:t>
              </a:r>
            </a:p>
            <a:p>
              <a:pPr marL="285750" indent="-285750">
                <a:buFont typeface="Arial" panose="020B0604020202020204" pitchFamily="34" charset="0"/>
                <a:buChar char="•"/>
              </a:pPr>
              <a:r>
                <a:rPr lang="en-GB" sz="1400"/>
                <a:t>150 patients with T2D</a:t>
              </a:r>
            </a:p>
            <a:p>
              <a:pPr marL="285750" indent="-285750">
                <a:buFont typeface="Arial" panose="020B0604020202020204" pitchFamily="34" charset="0"/>
                <a:buChar char="•"/>
              </a:pPr>
              <a:r>
                <a:rPr lang="en-GB" sz="1400"/>
                <a:t>BMI of 27–43 kg/m</a:t>
              </a:r>
              <a:r>
                <a:rPr lang="en-GB" sz="1400" baseline="30000"/>
                <a:t>2</a:t>
              </a:r>
              <a:endParaRPr lang="en-GB" sz="1400"/>
            </a:p>
            <a:p>
              <a:pPr marL="285750" indent="-285750">
                <a:buFont typeface="Arial" panose="020B0604020202020204" pitchFamily="34" charset="0"/>
                <a:buChar char="•"/>
              </a:pPr>
              <a:r>
                <a:rPr lang="en-GB" sz="1400"/>
                <a:t>Primary goal to achieve a HbA</a:t>
              </a:r>
              <a:r>
                <a:rPr lang="en-GB" sz="1400" baseline="-25000"/>
                <a:t>1c</a:t>
              </a:r>
              <a:r>
                <a:rPr lang="en-GB" sz="1400"/>
                <a:t> level of 6.0% or less</a:t>
              </a:r>
            </a:p>
          </p:txBody>
        </p:sp>
        <p:sp>
          <p:nvSpPr>
            <p:cNvPr id="20" name="TextBox 19">
              <a:extLst>
                <a:ext uri="{FF2B5EF4-FFF2-40B4-BE49-F238E27FC236}">
                  <a16:creationId xmlns:a16="http://schemas.microsoft.com/office/drawing/2014/main" id="{6DAFDAFC-D5E1-B1E8-AD80-A1BF4C041997}"/>
                </a:ext>
              </a:extLst>
            </p:cNvPr>
            <p:cNvSpPr txBox="1"/>
            <p:nvPr/>
          </p:nvSpPr>
          <p:spPr>
            <a:xfrm>
              <a:off x="818530" y="4637112"/>
              <a:ext cx="4202285" cy="1384995"/>
            </a:xfrm>
            <a:prstGeom prst="rect">
              <a:avLst/>
            </a:prstGeom>
            <a:noFill/>
          </p:spPr>
          <p:txBody>
            <a:bodyPr wrap="square" rtlCol="0">
              <a:spAutoFit/>
            </a:bodyPr>
            <a:lstStyle/>
            <a:p>
              <a:pPr marL="285750" indent="-285750">
                <a:buFont typeface="Arial" panose="020B0604020202020204" pitchFamily="34" charset="0"/>
                <a:buChar char="•"/>
              </a:pPr>
              <a:r>
                <a:rPr lang="en-GB" sz="1400"/>
                <a:t>50 individuals received </a:t>
              </a:r>
              <a:r>
                <a:rPr lang="en-GB" sz="1400" b="1"/>
                <a:t>intensive medical therapy only </a:t>
              </a:r>
            </a:p>
            <a:p>
              <a:pPr marL="285750" indent="-285750">
                <a:buFont typeface="Arial" panose="020B0604020202020204" pitchFamily="34" charset="0"/>
                <a:buChar char="•"/>
              </a:pPr>
              <a:r>
                <a:rPr lang="en-GB" sz="1400"/>
                <a:t>50 individual underwent </a:t>
              </a:r>
              <a:r>
                <a:rPr lang="en-GB" sz="1400" b="1"/>
                <a:t>Roux-en-Y gastric bypass and medical therapy </a:t>
              </a:r>
            </a:p>
            <a:p>
              <a:pPr marL="285750" indent="-285750">
                <a:buFont typeface="Arial" panose="020B0604020202020204" pitchFamily="34" charset="0"/>
                <a:buChar char="•"/>
              </a:pPr>
              <a:r>
                <a:rPr lang="en-GB" sz="1400"/>
                <a:t>50 individuals underwent </a:t>
              </a:r>
              <a:r>
                <a:rPr lang="en-GB" sz="1400" b="1"/>
                <a:t>sleeve gastrectomy and medical therapy </a:t>
              </a:r>
            </a:p>
          </p:txBody>
        </p:sp>
        <p:sp>
          <p:nvSpPr>
            <p:cNvPr id="21" name="TextBox 20">
              <a:extLst>
                <a:ext uri="{FF2B5EF4-FFF2-40B4-BE49-F238E27FC236}">
                  <a16:creationId xmlns:a16="http://schemas.microsoft.com/office/drawing/2014/main" id="{85EDDDD8-2983-69FF-6C3B-645B6ADE403A}"/>
                </a:ext>
              </a:extLst>
            </p:cNvPr>
            <p:cNvSpPr txBox="1"/>
            <p:nvPr/>
          </p:nvSpPr>
          <p:spPr>
            <a:xfrm>
              <a:off x="818530" y="2713285"/>
              <a:ext cx="2487432" cy="307777"/>
            </a:xfrm>
            <a:prstGeom prst="rect">
              <a:avLst/>
            </a:prstGeom>
            <a:noFill/>
          </p:spPr>
          <p:txBody>
            <a:bodyPr wrap="square" rtlCol="0">
              <a:spAutoFit/>
            </a:bodyPr>
            <a:lstStyle/>
            <a:p>
              <a:r>
                <a:rPr lang="en-GB" sz="1400" b="1"/>
                <a:t>Trial information </a:t>
              </a:r>
            </a:p>
          </p:txBody>
        </p:sp>
        <p:sp>
          <p:nvSpPr>
            <p:cNvPr id="22" name="TextBox 21">
              <a:extLst>
                <a:ext uri="{FF2B5EF4-FFF2-40B4-BE49-F238E27FC236}">
                  <a16:creationId xmlns:a16="http://schemas.microsoft.com/office/drawing/2014/main" id="{C31F0B67-2355-D0D7-64E3-7BD426042561}"/>
                </a:ext>
              </a:extLst>
            </p:cNvPr>
            <p:cNvSpPr txBox="1"/>
            <p:nvPr/>
          </p:nvSpPr>
          <p:spPr>
            <a:xfrm>
              <a:off x="818530" y="4283095"/>
              <a:ext cx="2487432" cy="307777"/>
            </a:xfrm>
            <a:prstGeom prst="rect">
              <a:avLst/>
            </a:prstGeom>
            <a:noFill/>
          </p:spPr>
          <p:txBody>
            <a:bodyPr wrap="square" rtlCol="0">
              <a:spAutoFit/>
            </a:bodyPr>
            <a:lstStyle/>
            <a:p>
              <a:r>
                <a:rPr lang="en-GB" sz="1400" b="1"/>
                <a:t>Trial method</a:t>
              </a:r>
            </a:p>
          </p:txBody>
        </p:sp>
      </p:grpSp>
      <p:sp>
        <p:nvSpPr>
          <p:cNvPr id="13" name="TextBox 12">
            <a:extLst>
              <a:ext uri="{FF2B5EF4-FFF2-40B4-BE49-F238E27FC236}">
                <a16:creationId xmlns:a16="http://schemas.microsoft.com/office/drawing/2014/main" id="{8AB857AB-7C9D-43D4-A03D-039A105FE69B}"/>
              </a:ext>
            </a:extLst>
          </p:cNvPr>
          <p:cNvSpPr txBox="1"/>
          <p:nvPr/>
        </p:nvSpPr>
        <p:spPr>
          <a:xfrm>
            <a:off x="820275" y="1865188"/>
            <a:ext cx="10852916" cy="646331"/>
          </a:xfrm>
          <a:prstGeom prst="rect">
            <a:avLst/>
          </a:prstGeom>
          <a:solidFill>
            <a:schemeClr val="accent1"/>
          </a:solidFill>
        </p:spPr>
        <p:txBody>
          <a:bodyPr wrap="square">
            <a:spAutoFit/>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r>
              <a:rPr lang="en-US">
                <a:solidFill>
                  <a:schemeClr val="bg1"/>
                </a:solidFill>
                <a:ea typeface="Apis For Office" panose="020B0504010101010104" pitchFamily="34" charset="0"/>
                <a:cs typeface="Apis For Office" panose="020B0504010101010104" pitchFamily="34" charset="0"/>
              </a:rPr>
              <a:t>A randomized controlled clinical trial that compared the safety and efficacy of bariatric surgery to medical therapy for treatment of T2D in patients with poorly controlled diabetes and obesity  </a:t>
            </a:r>
            <a:endParaRPr kumimoji="0" lang="en-US" b="0" i="0" u="none" strike="noStrike" kern="1200" cap="none" spc="0" normalizeH="0" baseline="0" noProof="0">
              <a:ln>
                <a:noFill/>
              </a:ln>
              <a:solidFill>
                <a:schemeClr val="bg1"/>
              </a:solidFill>
              <a:effectLst/>
              <a:uLnTx/>
              <a:uFillTx/>
              <a:ea typeface="Apis For Office" panose="020B0504010101010104" pitchFamily="34" charset="0"/>
              <a:cs typeface="Apis For Office" panose="020B0504010101010104" pitchFamily="34" charset="0"/>
            </a:endParaRPr>
          </a:p>
        </p:txBody>
      </p:sp>
      <p:grpSp>
        <p:nvGrpSpPr>
          <p:cNvPr id="10" name="Group 9">
            <a:extLst>
              <a:ext uri="{FF2B5EF4-FFF2-40B4-BE49-F238E27FC236}">
                <a16:creationId xmlns:a16="http://schemas.microsoft.com/office/drawing/2014/main" id="{CA9A3866-6741-404C-BFD6-A257E18E1959}"/>
              </a:ext>
            </a:extLst>
          </p:cNvPr>
          <p:cNvGrpSpPr/>
          <p:nvPr/>
        </p:nvGrpSpPr>
        <p:grpSpPr>
          <a:xfrm>
            <a:off x="5905799" y="2610429"/>
            <a:ext cx="4527685" cy="2612998"/>
            <a:chOff x="5905799" y="2686019"/>
            <a:chExt cx="4527685" cy="2612998"/>
          </a:xfrm>
        </p:grpSpPr>
        <p:graphicFrame>
          <p:nvGraphicFramePr>
            <p:cNvPr id="8" name="Chart 7">
              <a:extLst>
                <a:ext uri="{FF2B5EF4-FFF2-40B4-BE49-F238E27FC236}">
                  <a16:creationId xmlns:a16="http://schemas.microsoft.com/office/drawing/2014/main" id="{9CA4ECCB-C153-4161-AC23-73B1DAE8E223}"/>
                </a:ext>
              </a:extLst>
            </p:cNvPr>
            <p:cNvGraphicFramePr/>
            <p:nvPr>
              <p:extLst>
                <p:ext uri="{D42A27DB-BD31-4B8C-83A1-F6EECF244321}">
                  <p14:modId xmlns:p14="http://schemas.microsoft.com/office/powerpoint/2010/main" val="2972608162"/>
                </p:ext>
              </p:extLst>
            </p:nvPr>
          </p:nvGraphicFramePr>
          <p:xfrm>
            <a:off x="5905799" y="2824518"/>
            <a:ext cx="4527685" cy="247449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E758E0C-FAA7-4C69-A901-3CAEF08A0199}"/>
                </a:ext>
              </a:extLst>
            </p:cNvPr>
            <p:cNvSpPr txBox="1"/>
            <p:nvPr/>
          </p:nvSpPr>
          <p:spPr>
            <a:xfrm>
              <a:off x="6412147" y="2686019"/>
              <a:ext cx="3842898" cy="276999"/>
            </a:xfrm>
            <a:prstGeom prst="rect">
              <a:avLst/>
            </a:prstGeom>
            <a:noFill/>
          </p:spPr>
          <p:txBody>
            <a:bodyPr wrap="square" rtlCol="0">
              <a:spAutoFit/>
            </a:bodyPr>
            <a:lstStyle/>
            <a:p>
              <a:pPr algn="ctr"/>
              <a:r>
                <a:rPr lang="en-CA" sz="1200" b="1"/>
                <a:t>Change in HbA</a:t>
              </a:r>
              <a:r>
                <a:rPr lang="en-CA" sz="1200" b="1" baseline="-25000"/>
                <a:t>1c</a:t>
              </a:r>
              <a:r>
                <a:rPr lang="en-CA" sz="1200" b="1"/>
                <a:t> at 5 years</a:t>
              </a:r>
            </a:p>
          </p:txBody>
        </p:sp>
      </p:grpSp>
      <p:sp>
        <p:nvSpPr>
          <p:cNvPr id="11" name="TextBox 10">
            <a:extLst>
              <a:ext uri="{FF2B5EF4-FFF2-40B4-BE49-F238E27FC236}">
                <a16:creationId xmlns:a16="http://schemas.microsoft.com/office/drawing/2014/main" id="{AD2093E3-ADFB-4A62-9548-D489B637BD59}"/>
              </a:ext>
            </a:extLst>
          </p:cNvPr>
          <p:cNvSpPr txBox="1"/>
          <p:nvPr/>
        </p:nvSpPr>
        <p:spPr>
          <a:xfrm>
            <a:off x="7583457" y="4460067"/>
            <a:ext cx="750139" cy="261610"/>
          </a:xfrm>
          <a:prstGeom prst="rect">
            <a:avLst/>
          </a:prstGeom>
          <a:noFill/>
        </p:spPr>
        <p:txBody>
          <a:bodyPr wrap="square" rtlCol="0">
            <a:spAutoFit/>
          </a:bodyPr>
          <a:lstStyle/>
          <a:p>
            <a:r>
              <a:rPr lang="en-CA" sz="1100" i="1"/>
              <a:t>P</a:t>
            </a:r>
            <a:r>
              <a:rPr lang="en-CA" sz="1100"/>
              <a:t>=0.003</a:t>
            </a:r>
          </a:p>
        </p:txBody>
      </p:sp>
    </p:spTree>
    <p:extLst>
      <p:ext uri="{BB962C8B-B14F-4D97-AF65-F5344CB8AC3E}">
        <p14:creationId xmlns:p14="http://schemas.microsoft.com/office/powerpoint/2010/main" val="3026925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2210E-72AB-4C95-838D-2185E57FC535}"/>
              </a:ext>
            </a:extLst>
          </p:cNvPr>
          <p:cNvSpPr>
            <a:spLocks noGrp="1"/>
          </p:cNvSpPr>
          <p:nvPr>
            <p:ph type="title"/>
          </p:nvPr>
        </p:nvSpPr>
        <p:spPr/>
        <p:txBody>
          <a:bodyPr/>
          <a:lstStyle/>
          <a:p>
            <a:r>
              <a:rPr lang="en-CA" dirty="0"/>
              <a:t>Metabolic surgery is the most effective intervention for severe obesity </a:t>
            </a:r>
          </a:p>
        </p:txBody>
      </p:sp>
      <p:sp>
        <p:nvSpPr>
          <p:cNvPr id="3" name="Text Placeholder 2">
            <a:extLst>
              <a:ext uri="{FF2B5EF4-FFF2-40B4-BE49-F238E27FC236}">
                <a16:creationId xmlns:a16="http://schemas.microsoft.com/office/drawing/2014/main" id="{9280A021-0589-478A-8B92-F0C849283D43}"/>
              </a:ext>
            </a:extLst>
          </p:cNvPr>
          <p:cNvSpPr>
            <a:spLocks noGrp="1"/>
          </p:cNvSpPr>
          <p:nvPr>
            <p:ph type="body" sz="quarter" idx="13"/>
          </p:nvPr>
        </p:nvSpPr>
        <p:spPr>
          <a:xfrm>
            <a:off x="647998" y="6096000"/>
            <a:ext cx="11124901" cy="438000"/>
          </a:xfrm>
        </p:spPr>
        <p:txBody>
          <a:bodyPr/>
          <a:lstStyle/>
          <a:p>
            <a:r>
              <a:rPr lang="en-US" sz="1000" i="0"/>
              <a:t>AGB, adjustable gastric band; CKD, chronic kidney disease; CVD, cardiovascular disease; MACE, major adverse cardiovascular events; RYBG, Roux-en-Y gastric bypass; SG, sleeve gastrectomy. </a:t>
            </a:r>
            <a:br>
              <a:rPr lang="en-US" sz="1000" i="0"/>
            </a:br>
            <a:r>
              <a:rPr lang="en-US" sz="1000" i="0"/>
              <a:t>1. El Ansari W and </a:t>
            </a:r>
            <a:r>
              <a:rPr lang="en-US" sz="1000" i="0" err="1"/>
              <a:t>Elhag</a:t>
            </a:r>
            <a:r>
              <a:rPr lang="en-US" sz="1000" i="0"/>
              <a:t> W. </a:t>
            </a:r>
            <a:r>
              <a:rPr lang="en-US" sz="1000" i="0" err="1"/>
              <a:t>Obes</a:t>
            </a:r>
            <a:r>
              <a:rPr lang="en-US" sz="1000" i="0"/>
              <a:t> Surg. 2021;31(4):1755-66; 2. </a:t>
            </a:r>
            <a:r>
              <a:rPr lang="en-US" sz="1000" i="0" err="1"/>
              <a:t>Sjöström</a:t>
            </a:r>
            <a:r>
              <a:rPr lang="en-US" sz="1000" i="0"/>
              <a:t> L. J Int Med. 2013;273(3):219-34; 3. Schauer PR et al. N </a:t>
            </a:r>
            <a:r>
              <a:rPr lang="en-US" sz="1000" i="0" err="1"/>
              <a:t>Engl</a:t>
            </a:r>
            <a:r>
              <a:rPr lang="en-US" sz="1000" i="0"/>
              <a:t> J Med. 2017;376(7):641-51; 4. Cohen RV et al. JAMA Surg. 2020;155:e200420; 5. Bruno DS and Berger NA. Ann </a:t>
            </a:r>
            <a:r>
              <a:rPr lang="en-US" sz="1000" i="0" err="1"/>
              <a:t>Transl</a:t>
            </a:r>
            <a:r>
              <a:rPr lang="en-US" sz="1000" i="0"/>
              <a:t> Med. 2020;8(suppl 1):S13; </a:t>
            </a:r>
            <a:r>
              <a:rPr lang="en-US" sz="1000" i="0">
                <a:latin typeface="+mj-lt"/>
              </a:rPr>
              <a:t>6. </a:t>
            </a:r>
            <a:r>
              <a:rPr lang="en-GB" sz="1000" i="0" err="1">
                <a:effectLst/>
                <a:latin typeface="+mj-lt"/>
              </a:rPr>
              <a:t>Aminian</a:t>
            </a:r>
            <a:r>
              <a:rPr lang="en-GB" sz="1000" i="0">
                <a:effectLst/>
                <a:latin typeface="+mj-lt"/>
              </a:rPr>
              <a:t> A et al. JAMA. 2021;326(20):2031-2042; 7. </a:t>
            </a:r>
            <a:r>
              <a:rPr lang="en-GB" sz="1000" i="0" err="1">
                <a:effectLst/>
                <a:latin typeface="+mj-lt"/>
              </a:rPr>
              <a:t>Arterburn</a:t>
            </a:r>
            <a:r>
              <a:rPr lang="en-GB" sz="1000" i="0">
                <a:effectLst/>
                <a:latin typeface="+mj-lt"/>
              </a:rPr>
              <a:t> D et al. Ann Intern Med. 2018; 169(11):741-750.</a:t>
            </a:r>
            <a:endParaRPr lang="en-US" sz="1000" i="0">
              <a:latin typeface="+mj-lt"/>
            </a:endParaRPr>
          </a:p>
        </p:txBody>
      </p:sp>
      <p:sp>
        <p:nvSpPr>
          <p:cNvPr id="177" name="Rectangle 176">
            <a:extLst>
              <a:ext uri="{FF2B5EF4-FFF2-40B4-BE49-F238E27FC236}">
                <a16:creationId xmlns:a16="http://schemas.microsoft.com/office/drawing/2014/main" id="{AC566070-BCCA-4970-330E-EFC6495EDB4A}"/>
              </a:ext>
            </a:extLst>
          </p:cNvPr>
          <p:cNvSpPr/>
          <p:nvPr/>
        </p:nvSpPr>
        <p:spPr>
          <a:xfrm>
            <a:off x="0" y="4493606"/>
            <a:ext cx="12192000" cy="660643"/>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ctr"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lang="en-US" sz="1600">
                <a:solidFill>
                  <a:schemeClr val="tx1"/>
                </a:solidFill>
              </a:rPr>
              <a:t>Among patients with NASH and obesity, bariatric surgery, compared with nonsurgical management, was associated with a significantly lower risk of incident major adverse liver outcomes and MACE</a:t>
            </a:r>
            <a:r>
              <a:rPr lang="en-US" sz="1600" baseline="30000">
                <a:solidFill>
                  <a:schemeClr val="tx1"/>
                </a:solidFill>
              </a:rPr>
              <a:t>6</a:t>
            </a:r>
            <a:endParaRPr kumimoji="0" lang="en-US" sz="1600" b="0" i="0" u="none" strike="noStrike" kern="1200" cap="none" spc="0" normalizeH="0" baseline="30000" noProof="0">
              <a:ln>
                <a:noFill/>
              </a:ln>
              <a:solidFill>
                <a:schemeClr val="tx1"/>
              </a:solidFill>
              <a:effectLst/>
              <a:uLnTx/>
              <a:uFillTx/>
              <a:ea typeface="+mn-ea"/>
              <a:cs typeface="Times New Roman" panose="02020603050405020304" pitchFamily="18" charset="0"/>
            </a:endParaRPr>
          </a:p>
        </p:txBody>
      </p:sp>
      <p:sp>
        <p:nvSpPr>
          <p:cNvPr id="183" name="Rectangle 182">
            <a:extLst>
              <a:ext uri="{FF2B5EF4-FFF2-40B4-BE49-F238E27FC236}">
                <a16:creationId xmlns:a16="http://schemas.microsoft.com/office/drawing/2014/main" id="{7E3BA882-A2ED-AA82-4495-28FBDD6B5499}"/>
              </a:ext>
            </a:extLst>
          </p:cNvPr>
          <p:cNvSpPr/>
          <p:nvPr/>
        </p:nvSpPr>
        <p:spPr>
          <a:xfrm>
            <a:off x="0" y="5199529"/>
            <a:ext cx="12192000" cy="660643"/>
          </a:xfrm>
          <a:prstGeom prst="rect">
            <a:avLst/>
          </a:prstGeom>
          <a:solidFill>
            <a:srgbClr val="4472C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rtlCol="0" anchor="ctr" anchorCtr="0"/>
          <a:lstStyle/>
          <a:p>
            <a:pPr marL="0" marR="0" lvl="0" indent="0" algn="ctr"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600" b="0" i="0" u="none" strike="noStrike" kern="1200" cap="none" spc="0" normalizeH="0" noProof="0">
                <a:ln>
                  <a:noFill/>
                </a:ln>
                <a:solidFill>
                  <a:schemeClr val="bg1"/>
                </a:solidFill>
                <a:effectLst/>
                <a:uLnTx/>
                <a:uFillTx/>
                <a:ea typeface="+mn-ea"/>
                <a:cs typeface="Times New Roman" panose="02020603050405020304" pitchFamily="18" charset="0"/>
              </a:rPr>
              <a:t>Comparatively, patients lost more weight with RYGB than with SG and AGB. However, RYGB has the highest 30-day rate of </a:t>
            </a:r>
            <a:br>
              <a:rPr kumimoji="0" lang="en-US" sz="1600" b="0" i="0" u="none" strike="noStrike" kern="1200" cap="none" spc="0" normalizeH="0" noProof="0">
                <a:ln>
                  <a:noFill/>
                </a:ln>
                <a:solidFill>
                  <a:schemeClr val="bg1"/>
                </a:solidFill>
                <a:effectLst/>
                <a:uLnTx/>
                <a:uFillTx/>
                <a:ea typeface="+mn-ea"/>
                <a:cs typeface="Times New Roman" panose="02020603050405020304" pitchFamily="18" charset="0"/>
              </a:rPr>
            </a:br>
            <a:r>
              <a:rPr kumimoji="0" lang="en-US" sz="1600" b="0" i="0" u="none" strike="noStrike" kern="1200" cap="none" spc="0" normalizeH="0" noProof="0">
                <a:ln>
                  <a:noFill/>
                </a:ln>
                <a:solidFill>
                  <a:schemeClr val="bg1"/>
                </a:solidFill>
                <a:effectLst/>
                <a:uLnTx/>
                <a:uFillTx/>
                <a:ea typeface="+mn-ea"/>
                <a:cs typeface="Times New Roman" panose="02020603050405020304" pitchFamily="18" charset="0"/>
              </a:rPr>
              <a:t>major adverse events</a:t>
            </a:r>
            <a:r>
              <a:rPr lang="en-US" sz="1600" baseline="30000">
                <a:solidFill>
                  <a:schemeClr val="bg1"/>
                </a:solidFill>
                <a:cs typeface="Times New Roman" panose="02020603050405020304" pitchFamily="18" charset="0"/>
              </a:rPr>
              <a:t>7</a:t>
            </a:r>
            <a:r>
              <a:rPr kumimoji="0" lang="en-US" sz="1600" b="0" i="0" u="none" strike="noStrike" kern="1200" cap="none" spc="0" normalizeH="0" noProof="0">
                <a:ln>
                  <a:noFill/>
                </a:ln>
                <a:solidFill>
                  <a:schemeClr val="bg1"/>
                </a:solidFill>
                <a:effectLst/>
                <a:uLnTx/>
                <a:uFillTx/>
                <a:ea typeface="+mn-ea"/>
                <a:cs typeface="Times New Roman" panose="02020603050405020304" pitchFamily="18" charset="0"/>
              </a:rPr>
              <a:t> </a:t>
            </a:r>
          </a:p>
        </p:txBody>
      </p:sp>
      <p:grpSp>
        <p:nvGrpSpPr>
          <p:cNvPr id="20" name="Group 19">
            <a:extLst>
              <a:ext uri="{FF2B5EF4-FFF2-40B4-BE49-F238E27FC236}">
                <a16:creationId xmlns:a16="http://schemas.microsoft.com/office/drawing/2014/main" id="{FBEDCE4F-A885-9F3B-4FC6-7529F8BA0D3C}"/>
              </a:ext>
            </a:extLst>
          </p:cNvPr>
          <p:cNvGrpSpPr/>
          <p:nvPr/>
        </p:nvGrpSpPr>
        <p:grpSpPr>
          <a:xfrm>
            <a:off x="270776" y="2070328"/>
            <a:ext cx="11650448" cy="2326624"/>
            <a:chOff x="262152" y="2070328"/>
            <a:chExt cx="11650448" cy="2326624"/>
          </a:xfrm>
        </p:grpSpPr>
        <p:grpSp>
          <p:nvGrpSpPr>
            <p:cNvPr id="19" name="Group 18">
              <a:extLst>
                <a:ext uri="{FF2B5EF4-FFF2-40B4-BE49-F238E27FC236}">
                  <a16:creationId xmlns:a16="http://schemas.microsoft.com/office/drawing/2014/main" id="{462613BD-A91B-AC0E-B8C0-CF42C4C44BB0}"/>
                </a:ext>
              </a:extLst>
            </p:cNvPr>
            <p:cNvGrpSpPr/>
            <p:nvPr/>
          </p:nvGrpSpPr>
          <p:grpSpPr>
            <a:xfrm>
              <a:off x="262152" y="2070328"/>
              <a:ext cx="3881878" cy="2326624"/>
              <a:chOff x="262152" y="2070328"/>
              <a:chExt cx="3881878" cy="2326624"/>
            </a:xfrm>
          </p:grpSpPr>
          <p:sp>
            <p:nvSpPr>
              <p:cNvPr id="8" name="Hexagon 7">
                <a:extLst>
                  <a:ext uri="{FF2B5EF4-FFF2-40B4-BE49-F238E27FC236}">
                    <a16:creationId xmlns:a16="http://schemas.microsoft.com/office/drawing/2014/main" id="{11313474-88FD-65F1-A41C-5082F8A13EBE}"/>
                  </a:ext>
                </a:extLst>
              </p:cNvPr>
              <p:cNvSpPr>
                <a:spLocks/>
              </p:cNvSpPr>
              <p:nvPr/>
            </p:nvSpPr>
            <p:spPr>
              <a:xfrm>
                <a:off x="262152" y="2070328"/>
                <a:ext cx="3873156" cy="1138713"/>
              </a:xfrm>
              <a:prstGeom prst="hexagon">
                <a:avLst/>
              </a:prstGeom>
              <a:solidFill>
                <a:schemeClr val="accent5">
                  <a:lumMod val="40000"/>
                  <a:lumOff val="60000"/>
                  <a:alpha val="80000"/>
                </a:schemeClr>
              </a:solidFill>
              <a:ln w="19050">
                <a:solidFill>
                  <a:schemeClr val="bg1"/>
                </a:solidFill>
              </a:ln>
            </p:spPr>
            <p:txBody>
              <a:bodyPr wrap="square" anchor="ctr">
                <a:noAutofit/>
              </a:bodyPr>
              <a:lstStyle/>
              <a:p>
                <a:pPr marR="0" lvl="0" algn="ctr" defTabSz="914354" rtl="0" eaLnBrk="1" fontAlgn="auto" latinLnBrk="0" hangingPunct="1">
                  <a:lnSpc>
                    <a:spcPct val="100000"/>
                  </a:lnSpc>
                  <a:spcBef>
                    <a:spcPts val="300"/>
                  </a:spcBef>
                  <a:spcAft>
                    <a:spcPts val="600"/>
                  </a:spcAft>
                  <a:buClrTx/>
                  <a:buSzTx/>
                  <a:tabLst/>
                  <a:defRPr/>
                </a:pPr>
                <a:r>
                  <a:rPr kumimoji="0" lang="en-US" sz="1300" b="0" i="0" u="none" strike="noStrike" kern="1200" cap="none" spc="0" normalizeH="0" baseline="0" noProof="0">
                    <a:ln>
                      <a:noFill/>
                    </a:ln>
                    <a:solidFill>
                      <a:schemeClr val="tx1"/>
                    </a:solidFill>
                    <a:effectLst/>
                    <a:uLnTx/>
                    <a:uFillTx/>
                    <a:ea typeface="+mn-ea"/>
                    <a:cs typeface="+mn-cs"/>
                  </a:rPr>
                  <a:t>Reduction in overall mortality</a:t>
                </a:r>
                <a:r>
                  <a:rPr kumimoji="0" lang="en-US" sz="1300" b="0" i="0" u="none" strike="noStrike" kern="1200" cap="none" spc="0" normalizeH="0" baseline="30000" noProof="0">
                    <a:ln>
                      <a:noFill/>
                    </a:ln>
                    <a:solidFill>
                      <a:schemeClr val="tx1"/>
                    </a:solidFill>
                    <a:effectLst/>
                    <a:uLnTx/>
                    <a:uFillTx/>
                    <a:ea typeface="+mn-ea"/>
                    <a:cs typeface="+mn-cs"/>
                  </a:rPr>
                  <a:t>1,2</a:t>
                </a:r>
              </a:p>
            </p:txBody>
          </p:sp>
          <p:sp>
            <p:nvSpPr>
              <p:cNvPr id="9" name="Hexagon 8">
                <a:extLst>
                  <a:ext uri="{FF2B5EF4-FFF2-40B4-BE49-F238E27FC236}">
                    <a16:creationId xmlns:a16="http://schemas.microsoft.com/office/drawing/2014/main" id="{2995D130-08A9-0A19-3A08-FA87213E6557}"/>
                  </a:ext>
                </a:extLst>
              </p:cNvPr>
              <p:cNvSpPr>
                <a:spLocks/>
              </p:cNvSpPr>
              <p:nvPr/>
            </p:nvSpPr>
            <p:spPr>
              <a:xfrm>
                <a:off x="270874" y="3258239"/>
                <a:ext cx="3873156" cy="1138713"/>
              </a:xfrm>
              <a:prstGeom prst="hexagon">
                <a:avLst/>
              </a:prstGeom>
              <a:solidFill>
                <a:schemeClr val="accent5">
                  <a:lumMod val="40000"/>
                  <a:lumOff val="60000"/>
                  <a:alpha val="80000"/>
                </a:schemeClr>
              </a:solidFill>
              <a:ln w="19050">
                <a:solidFill>
                  <a:schemeClr val="bg1"/>
                </a:solidFill>
              </a:ln>
            </p:spPr>
            <p:txBody>
              <a:bodyPr wrap="square" anchor="ctr">
                <a:noAutofit/>
              </a:bodyPr>
              <a:lstStyle/>
              <a:p>
                <a:pPr marR="0" lvl="0" algn="ctr" defTabSz="914354" rtl="0" eaLnBrk="1" fontAlgn="auto" latinLnBrk="0" hangingPunct="1">
                  <a:lnSpc>
                    <a:spcPct val="100000"/>
                  </a:lnSpc>
                  <a:spcBef>
                    <a:spcPts val="300"/>
                  </a:spcBef>
                  <a:spcAft>
                    <a:spcPts val="600"/>
                  </a:spcAft>
                  <a:buClrTx/>
                  <a:buSzTx/>
                  <a:tabLst/>
                  <a:defRPr/>
                </a:pPr>
                <a:r>
                  <a:rPr kumimoji="0" lang="en-US" sz="1300" b="0" i="0" u="none" strike="noStrike" kern="1200" cap="none" spc="0" normalizeH="0" baseline="0" noProof="0">
                    <a:ln>
                      <a:noFill/>
                    </a:ln>
                    <a:solidFill>
                      <a:schemeClr val="tx1"/>
                    </a:solidFill>
                    <a:effectLst/>
                    <a:uLnTx/>
                    <a:uFillTx/>
                    <a:ea typeface="+mn-ea"/>
                    <a:cs typeface="+mn-cs"/>
                  </a:rPr>
                  <a:t>Durable weight loss (&gt;15% weight loss for </a:t>
                </a:r>
                <a: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t>≥10 years)</a:t>
                </a:r>
                <a:r>
                  <a:rPr kumimoji="0" lang="en-US" sz="1300" b="0" i="0" u="none" strike="noStrike" kern="1200" cap="none" spc="0" normalizeH="0" baseline="30000" noProof="0">
                    <a:ln>
                      <a:noFill/>
                    </a:ln>
                    <a:solidFill>
                      <a:schemeClr val="tx1"/>
                    </a:solidFill>
                    <a:effectLst/>
                    <a:uLnTx/>
                    <a:uFillTx/>
                    <a:ea typeface="+mn-ea"/>
                    <a:cs typeface="Times New Roman" panose="02020603050405020304" pitchFamily="18" charset="0"/>
                  </a:rPr>
                  <a:t>2</a:t>
                </a:r>
              </a:p>
            </p:txBody>
          </p:sp>
        </p:grpSp>
        <p:grpSp>
          <p:nvGrpSpPr>
            <p:cNvPr id="18" name="Group 17">
              <a:extLst>
                <a:ext uri="{FF2B5EF4-FFF2-40B4-BE49-F238E27FC236}">
                  <a16:creationId xmlns:a16="http://schemas.microsoft.com/office/drawing/2014/main" id="{22158F64-54CF-8738-BF78-CBC58853FA4D}"/>
                </a:ext>
              </a:extLst>
            </p:cNvPr>
            <p:cNvGrpSpPr/>
            <p:nvPr/>
          </p:nvGrpSpPr>
          <p:grpSpPr>
            <a:xfrm>
              <a:off x="4152979" y="2070328"/>
              <a:ext cx="3877517" cy="2326624"/>
              <a:chOff x="4093648" y="2070328"/>
              <a:chExt cx="3877517" cy="2326624"/>
            </a:xfrm>
          </p:grpSpPr>
          <p:sp>
            <p:nvSpPr>
              <p:cNvPr id="10" name="Hexagon 9">
                <a:extLst>
                  <a:ext uri="{FF2B5EF4-FFF2-40B4-BE49-F238E27FC236}">
                    <a16:creationId xmlns:a16="http://schemas.microsoft.com/office/drawing/2014/main" id="{920F2E96-1DD4-A782-D7BB-D198157EFEE7}"/>
                  </a:ext>
                </a:extLst>
              </p:cNvPr>
              <p:cNvSpPr>
                <a:spLocks/>
              </p:cNvSpPr>
              <p:nvPr/>
            </p:nvSpPr>
            <p:spPr>
              <a:xfrm>
                <a:off x="4093648" y="2070328"/>
                <a:ext cx="3873156" cy="1138713"/>
              </a:xfrm>
              <a:prstGeom prst="hexagon">
                <a:avLst/>
              </a:prstGeom>
              <a:solidFill>
                <a:schemeClr val="accent5">
                  <a:lumMod val="40000"/>
                  <a:lumOff val="60000"/>
                  <a:alpha val="80000"/>
                </a:schemeClr>
              </a:solidFill>
              <a:ln w="19050">
                <a:solidFill>
                  <a:schemeClr val="bg1"/>
                </a:solidFill>
              </a:ln>
            </p:spPr>
            <p:txBody>
              <a:bodyPr wrap="square" anchor="ctr">
                <a:noAutofit/>
              </a:bodyPr>
              <a:lstStyle/>
              <a:p>
                <a:pPr marR="0" lvl="0" algn="ctr" defTabSz="914354" rtl="0" eaLnBrk="1" fontAlgn="auto" latinLnBrk="0" hangingPunct="1">
                  <a:lnSpc>
                    <a:spcPct val="100000"/>
                  </a:lnSpc>
                  <a:spcBef>
                    <a:spcPts val="300"/>
                  </a:spcBef>
                  <a:spcAft>
                    <a:spcPts val="600"/>
                  </a:spcAft>
                  <a:buClrTx/>
                  <a:buSzTx/>
                  <a:tabLst/>
                  <a:defRPr/>
                </a:pPr>
                <a: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t>Decreased CVD risk factors and incidence of CVD</a:t>
                </a:r>
                <a:r>
                  <a:rPr kumimoji="0" lang="en-US" sz="1300" b="0" i="0" u="none" strike="noStrike" kern="1200" cap="none" spc="0" normalizeH="0" baseline="30000" noProof="0">
                    <a:ln>
                      <a:noFill/>
                    </a:ln>
                    <a:solidFill>
                      <a:schemeClr val="tx1"/>
                    </a:solidFill>
                    <a:effectLst/>
                    <a:uLnTx/>
                    <a:uFillTx/>
                    <a:ea typeface="+mn-ea"/>
                    <a:cs typeface="Times New Roman" panose="02020603050405020304" pitchFamily="18" charset="0"/>
                  </a:rPr>
                  <a:t>2</a:t>
                </a:r>
              </a:p>
            </p:txBody>
          </p:sp>
          <p:sp>
            <p:nvSpPr>
              <p:cNvPr id="11" name="Hexagon 10">
                <a:extLst>
                  <a:ext uri="{FF2B5EF4-FFF2-40B4-BE49-F238E27FC236}">
                    <a16:creationId xmlns:a16="http://schemas.microsoft.com/office/drawing/2014/main" id="{560A6FC6-0319-9846-7BCF-F685D0196EBB}"/>
                  </a:ext>
                </a:extLst>
              </p:cNvPr>
              <p:cNvSpPr>
                <a:spLocks/>
              </p:cNvSpPr>
              <p:nvPr/>
            </p:nvSpPr>
            <p:spPr>
              <a:xfrm>
                <a:off x="4098009" y="3258239"/>
                <a:ext cx="3873156" cy="1138713"/>
              </a:xfrm>
              <a:prstGeom prst="hexagon">
                <a:avLst/>
              </a:prstGeom>
              <a:solidFill>
                <a:schemeClr val="accent5">
                  <a:lumMod val="40000"/>
                  <a:lumOff val="60000"/>
                  <a:alpha val="80000"/>
                </a:schemeClr>
              </a:solidFill>
              <a:ln w="19050">
                <a:solidFill>
                  <a:schemeClr val="bg1"/>
                </a:solidFill>
              </a:ln>
            </p:spPr>
            <p:txBody>
              <a:bodyPr wrap="square" anchor="ctr">
                <a:noAutofit/>
              </a:bodyPr>
              <a:lstStyle/>
              <a:p>
                <a:pPr marR="0" lvl="0" algn="ctr" defTabSz="914354" rtl="0" eaLnBrk="1" fontAlgn="auto" latinLnBrk="0" hangingPunct="1">
                  <a:lnSpc>
                    <a:spcPct val="100000"/>
                  </a:lnSpc>
                  <a:spcBef>
                    <a:spcPts val="300"/>
                  </a:spcBef>
                  <a:spcAft>
                    <a:spcPts val="600"/>
                  </a:spcAft>
                  <a:buClrTx/>
                  <a:buSzTx/>
                  <a:tabLst/>
                  <a:defRPr/>
                </a:pPr>
                <a: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t>Delay/prevention of type 2 diabetes and reduced need for antihyperglycemic medicine</a:t>
                </a:r>
                <a:r>
                  <a:rPr kumimoji="0" lang="en-US" sz="1300" b="0" i="0" u="none" strike="noStrike" kern="1200" cap="none" spc="0" normalizeH="0" baseline="30000" noProof="0">
                    <a:ln>
                      <a:noFill/>
                    </a:ln>
                    <a:solidFill>
                      <a:schemeClr val="tx1"/>
                    </a:solidFill>
                    <a:effectLst/>
                    <a:uLnTx/>
                    <a:uFillTx/>
                    <a:ea typeface="+mn-ea"/>
                    <a:cs typeface="Times New Roman" panose="02020603050405020304" pitchFamily="18" charset="0"/>
                  </a:rPr>
                  <a:t>2,3</a:t>
                </a:r>
              </a:p>
            </p:txBody>
          </p:sp>
        </p:grpSp>
        <p:grpSp>
          <p:nvGrpSpPr>
            <p:cNvPr id="17" name="Group 16">
              <a:extLst>
                <a:ext uri="{FF2B5EF4-FFF2-40B4-BE49-F238E27FC236}">
                  <a16:creationId xmlns:a16="http://schemas.microsoft.com/office/drawing/2014/main" id="{E92AC16E-2C9E-249E-EFA2-E14F1781EEFE}"/>
                </a:ext>
              </a:extLst>
            </p:cNvPr>
            <p:cNvGrpSpPr/>
            <p:nvPr/>
          </p:nvGrpSpPr>
          <p:grpSpPr>
            <a:xfrm>
              <a:off x="8039444" y="2070328"/>
              <a:ext cx="3873156" cy="2326624"/>
              <a:chOff x="8039444" y="2070328"/>
              <a:chExt cx="3873156" cy="2326624"/>
            </a:xfrm>
          </p:grpSpPr>
          <p:sp>
            <p:nvSpPr>
              <p:cNvPr id="12" name="Hexagon 11">
                <a:extLst>
                  <a:ext uri="{FF2B5EF4-FFF2-40B4-BE49-F238E27FC236}">
                    <a16:creationId xmlns:a16="http://schemas.microsoft.com/office/drawing/2014/main" id="{80AAB7D2-7BBA-0EA0-28EC-6C5886D23C0F}"/>
                  </a:ext>
                </a:extLst>
              </p:cNvPr>
              <p:cNvSpPr>
                <a:spLocks/>
              </p:cNvSpPr>
              <p:nvPr/>
            </p:nvSpPr>
            <p:spPr>
              <a:xfrm>
                <a:off x="8039444" y="2070328"/>
                <a:ext cx="3873156" cy="1138713"/>
              </a:xfrm>
              <a:prstGeom prst="hexagon">
                <a:avLst/>
              </a:prstGeom>
              <a:solidFill>
                <a:schemeClr val="accent5">
                  <a:lumMod val="40000"/>
                  <a:lumOff val="60000"/>
                  <a:alpha val="80000"/>
                </a:schemeClr>
              </a:solidFill>
              <a:ln w="19050">
                <a:solidFill>
                  <a:schemeClr val="bg1"/>
                </a:solidFill>
              </a:ln>
            </p:spPr>
            <p:txBody>
              <a:bodyPr wrap="square" anchor="ctr">
                <a:noAutofit/>
              </a:bodyPr>
              <a:lstStyle/>
              <a:p>
                <a:pPr marR="0" lvl="0" algn="ctr" defTabSz="914354" rtl="0" eaLnBrk="1" fontAlgn="auto" latinLnBrk="0" hangingPunct="1">
                  <a:lnSpc>
                    <a:spcPct val="100000"/>
                  </a:lnSpc>
                  <a:spcBef>
                    <a:spcPts val="300"/>
                  </a:spcBef>
                  <a:spcAft>
                    <a:spcPts val="600"/>
                  </a:spcAft>
                  <a:buClrTx/>
                  <a:buSzTx/>
                  <a:tabLst/>
                  <a:defRPr/>
                </a:pPr>
                <a: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t>Remission of albuminuria and </a:t>
                </a:r>
                <a:b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br>
                <a: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t>early-stage CKD</a:t>
                </a:r>
                <a:r>
                  <a:rPr kumimoji="0" lang="en-US" sz="1300" b="0" i="0" u="none" strike="noStrike" kern="1200" cap="none" spc="0" normalizeH="0" baseline="30000" noProof="0">
                    <a:ln>
                      <a:noFill/>
                    </a:ln>
                    <a:solidFill>
                      <a:schemeClr val="tx1"/>
                    </a:solidFill>
                    <a:effectLst/>
                    <a:uLnTx/>
                    <a:uFillTx/>
                    <a:ea typeface="+mn-ea"/>
                    <a:cs typeface="Times New Roman" panose="02020603050405020304" pitchFamily="18" charset="0"/>
                  </a:rPr>
                  <a:t>4</a:t>
                </a:r>
              </a:p>
            </p:txBody>
          </p:sp>
          <p:sp>
            <p:nvSpPr>
              <p:cNvPr id="13" name="Hexagon 12">
                <a:extLst>
                  <a:ext uri="{FF2B5EF4-FFF2-40B4-BE49-F238E27FC236}">
                    <a16:creationId xmlns:a16="http://schemas.microsoft.com/office/drawing/2014/main" id="{BB1A7510-84D0-4010-058F-CEF5F209A22F}"/>
                  </a:ext>
                </a:extLst>
              </p:cNvPr>
              <p:cNvSpPr>
                <a:spLocks/>
              </p:cNvSpPr>
              <p:nvPr/>
            </p:nvSpPr>
            <p:spPr>
              <a:xfrm>
                <a:off x="8039444" y="3258239"/>
                <a:ext cx="3873156" cy="1138713"/>
              </a:xfrm>
              <a:prstGeom prst="hexagon">
                <a:avLst/>
              </a:prstGeom>
              <a:solidFill>
                <a:schemeClr val="accent5">
                  <a:lumMod val="40000"/>
                  <a:lumOff val="60000"/>
                  <a:alpha val="80000"/>
                </a:schemeClr>
              </a:solidFill>
              <a:ln w="19050">
                <a:solidFill>
                  <a:schemeClr val="bg1"/>
                </a:solidFill>
              </a:ln>
            </p:spPr>
            <p:txBody>
              <a:bodyPr wrap="square" anchor="ctr">
                <a:noAutofit/>
              </a:bodyPr>
              <a:lstStyle/>
              <a:p>
                <a:pPr marR="0" lvl="0" algn="ctr" defTabSz="914354" rtl="0" eaLnBrk="1" fontAlgn="auto" latinLnBrk="0" hangingPunct="1">
                  <a:lnSpc>
                    <a:spcPct val="100000"/>
                  </a:lnSpc>
                  <a:spcBef>
                    <a:spcPts val="300"/>
                  </a:spcBef>
                  <a:spcAft>
                    <a:spcPts val="600"/>
                  </a:spcAft>
                  <a:buClrTx/>
                  <a:buSzTx/>
                  <a:tabLst/>
                  <a:defRPr/>
                </a:pPr>
                <a:r>
                  <a:rPr kumimoji="0" lang="en-US" sz="1300" b="0" i="0" u="none" strike="noStrike" kern="1200" cap="none" spc="0" normalizeH="0" baseline="0" noProof="0">
                    <a:ln>
                      <a:noFill/>
                    </a:ln>
                    <a:solidFill>
                      <a:schemeClr val="tx1"/>
                    </a:solidFill>
                    <a:effectLst/>
                    <a:uLnTx/>
                    <a:uFillTx/>
                    <a:ea typeface="+mn-ea"/>
                    <a:cs typeface="Times New Roman" panose="02020603050405020304" pitchFamily="18" charset="0"/>
                  </a:rPr>
                  <a:t>Decreased risk of hormone-related cancer development. Especially beneficial in women with 42% decrease in overall cancers and a 50% decrease in endometrial cancers</a:t>
                </a:r>
                <a:r>
                  <a:rPr kumimoji="0" lang="en-US" sz="1300" b="0" i="0" u="none" strike="noStrike" kern="1200" cap="none" spc="0" normalizeH="0" baseline="30000" noProof="0">
                    <a:ln>
                      <a:noFill/>
                    </a:ln>
                    <a:solidFill>
                      <a:schemeClr val="tx1"/>
                    </a:solidFill>
                    <a:effectLst/>
                    <a:uLnTx/>
                    <a:uFillTx/>
                    <a:ea typeface="+mn-ea"/>
                    <a:cs typeface="Times New Roman" panose="02020603050405020304" pitchFamily="18" charset="0"/>
                  </a:rPr>
                  <a:t>2,5</a:t>
                </a:r>
              </a:p>
            </p:txBody>
          </p:sp>
        </p:grpSp>
      </p:grpSp>
      <p:sp>
        <p:nvSpPr>
          <p:cNvPr id="15" name="TextBox 14">
            <a:extLst>
              <a:ext uri="{FF2B5EF4-FFF2-40B4-BE49-F238E27FC236}">
                <a16:creationId xmlns:a16="http://schemas.microsoft.com/office/drawing/2014/main" id="{347BA52F-AC30-8973-80A8-F8D2E2C8D0D0}"/>
              </a:ext>
            </a:extLst>
          </p:cNvPr>
          <p:cNvSpPr txBox="1"/>
          <p:nvPr/>
        </p:nvSpPr>
        <p:spPr>
          <a:xfrm>
            <a:off x="702103" y="1624199"/>
            <a:ext cx="6197600" cy="369332"/>
          </a:xfrm>
          <a:prstGeom prst="rect">
            <a:avLst/>
          </a:prstGeom>
          <a:noFill/>
        </p:spPr>
        <p:txBody>
          <a:bodyPr wrap="square">
            <a:spAutoFit/>
          </a:bodyPr>
          <a:lstStyle/>
          <a:p>
            <a:pPr marL="0" marR="0" lvl="0" indent="0" algn="l" defTabSz="914354" rtl="0" eaLnBrk="1" fontAlgn="auto" latinLnBrk="0" hangingPunct="1">
              <a:lnSpc>
                <a:spcPct val="100000"/>
              </a:lnSpc>
              <a:spcBef>
                <a:spcPts val="300"/>
              </a:spcBef>
              <a:spcAft>
                <a:spcPts val="600"/>
              </a:spcAft>
              <a:buClrTx/>
              <a:buSzTx/>
              <a:buFont typeface="Arial" panose="020B0604020202020204" pitchFamily="34" charset="0"/>
              <a:buNone/>
              <a:tabLst/>
              <a:defRPr/>
            </a:pPr>
            <a:r>
              <a:rPr kumimoji="0" lang="en-US" sz="1800" b="0" i="0" u="none" strike="noStrike" kern="1200" cap="none" spc="0" normalizeH="0" baseline="0" noProof="0">
                <a:ln>
                  <a:noFill/>
                </a:ln>
                <a:solidFill>
                  <a:schemeClr val="tx1"/>
                </a:solidFill>
                <a:effectLst/>
                <a:uLnTx/>
                <a:uFillTx/>
                <a:ea typeface="+mn-ea"/>
                <a:cs typeface="+mn-cs"/>
              </a:rPr>
              <a:t>After metabolic surgery, patients may achieve:</a:t>
            </a:r>
          </a:p>
        </p:txBody>
      </p:sp>
    </p:spTree>
    <p:extLst>
      <p:ext uri="{BB962C8B-B14F-4D97-AF65-F5344CB8AC3E}">
        <p14:creationId xmlns:p14="http://schemas.microsoft.com/office/powerpoint/2010/main" val="3682221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8E26-6B72-4129-AAD5-69EF90BEF2D3}"/>
              </a:ext>
            </a:extLst>
          </p:cNvPr>
          <p:cNvSpPr>
            <a:spLocks noGrp="1"/>
          </p:cNvSpPr>
          <p:nvPr>
            <p:ph type="title"/>
          </p:nvPr>
        </p:nvSpPr>
        <p:spPr/>
        <p:txBody>
          <a:bodyPr/>
          <a:lstStyle/>
          <a:p>
            <a:r>
              <a:rPr lang="en-CA"/>
              <a:t>Overcoming bias and barriers to bariatric surgery</a:t>
            </a:r>
          </a:p>
        </p:txBody>
      </p:sp>
      <p:sp>
        <p:nvSpPr>
          <p:cNvPr id="3" name="Text Placeholder 2">
            <a:extLst>
              <a:ext uri="{FF2B5EF4-FFF2-40B4-BE49-F238E27FC236}">
                <a16:creationId xmlns:a16="http://schemas.microsoft.com/office/drawing/2014/main" id="{A5F554B4-E2DA-4CC0-AD1D-A2CBCEF098D5}"/>
              </a:ext>
            </a:extLst>
          </p:cNvPr>
          <p:cNvSpPr>
            <a:spLocks noGrp="1"/>
          </p:cNvSpPr>
          <p:nvPr>
            <p:ph type="body" sz="quarter" idx="13"/>
          </p:nvPr>
        </p:nvSpPr>
        <p:spPr>
          <a:xfrm>
            <a:off x="647998" y="5741988"/>
            <a:ext cx="10705801" cy="792012"/>
          </a:xfrm>
        </p:spPr>
        <p:txBody>
          <a:bodyPr/>
          <a:lstStyle/>
          <a:p>
            <a:r>
              <a:rPr lang="en-CA" sz="1000" i="0"/>
              <a:t>PCP; Primary care practitioner. </a:t>
            </a:r>
            <a:br>
              <a:rPr lang="en-CA" sz="1000" i="0"/>
            </a:br>
            <a:r>
              <a:rPr lang="en-CA" sz="1000" i="0" err="1"/>
              <a:t>Memarian</a:t>
            </a:r>
            <a:r>
              <a:rPr lang="en-CA" sz="1000" i="0"/>
              <a:t> E et al. BMC </a:t>
            </a:r>
            <a:r>
              <a:rPr lang="en-CA" sz="1000" i="0" err="1"/>
              <a:t>Endocri</a:t>
            </a:r>
            <a:r>
              <a:rPr lang="en-CA" sz="1000" i="0"/>
              <a:t> </a:t>
            </a:r>
            <a:r>
              <a:rPr lang="en-CA" sz="1000" i="0" err="1"/>
              <a:t>Disord</a:t>
            </a:r>
            <a:r>
              <a:rPr lang="en-CA" sz="1000" i="0"/>
              <a:t>. 2021;21;62.</a:t>
            </a:r>
          </a:p>
        </p:txBody>
      </p:sp>
      <p:graphicFrame>
        <p:nvGraphicFramePr>
          <p:cNvPr id="9" name="Table 9">
            <a:extLst>
              <a:ext uri="{FF2B5EF4-FFF2-40B4-BE49-F238E27FC236}">
                <a16:creationId xmlns:a16="http://schemas.microsoft.com/office/drawing/2014/main" id="{41BF8E1A-B096-4B0B-BA7E-CE0854D79924}"/>
              </a:ext>
            </a:extLst>
          </p:cNvPr>
          <p:cNvGraphicFramePr>
            <a:graphicFrameLocks noGrp="1"/>
          </p:cNvGraphicFramePr>
          <p:nvPr>
            <p:extLst>
              <p:ext uri="{D42A27DB-BD31-4B8C-83A1-F6EECF244321}">
                <p14:modId xmlns:p14="http://schemas.microsoft.com/office/powerpoint/2010/main" val="894812701"/>
              </p:ext>
            </p:extLst>
          </p:nvPr>
        </p:nvGraphicFramePr>
        <p:xfrm>
          <a:off x="838199" y="2144078"/>
          <a:ext cx="10515600" cy="31445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576282972"/>
                    </a:ext>
                  </a:extLst>
                </a:gridCol>
                <a:gridCol w="5257800">
                  <a:extLst>
                    <a:ext uri="{9D8B030D-6E8A-4147-A177-3AD203B41FA5}">
                      <a16:colId xmlns:a16="http://schemas.microsoft.com/office/drawing/2014/main" val="1570798198"/>
                    </a:ext>
                  </a:extLst>
                </a:gridCol>
              </a:tblGrid>
              <a:tr h="370840">
                <a:tc>
                  <a:txBody>
                    <a:bodyPr/>
                    <a:lstStyle/>
                    <a:p>
                      <a:r>
                        <a:rPr lang="en-CA" sz="1800"/>
                        <a:t>Biases/barriers</a:t>
                      </a:r>
                    </a:p>
                  </a:txBody>
                  <a:tcPr anchor="ctr"/>
                </a:tc>
                <a:tc>
                  <a:txBody>
                    <a:bodyPr/>
                    <a:lstStyle/>
                    <a:p>
                      <a:r>
                        <a:rPr lang="en-CA" sz="1800"/>
                        <a:t>Potential strategies</a:t>
                      </a:r>
                    </a:p>
                  </a:txBody>
                  <a:tcPr anchor="ctr"/>
                </a:tc>
                <a:extLst>
                  <a:ext uri="{0D108BD9-81ED-4DB2-BD59-A6C34878D82A}">
                    <a16:rowId xmlns:a16="http://schemas.microsoft.com/office/drawing/2014/main" val="3759415736"/>
                  </a:ext>
                </a:extLst>
              </a:tr>
              <a:tr h="370840">
                <a:tc>
                  <a:txBody>
                    <a:bodyPr/>
                    <a:lstStyle/>
                    <a:p>
                      <a:pPr marL="285750" indent="-285750">
                        <a:buFont typeface="Arial" panose="020B0604020202020204" pitchFamily="34" charset="0"/>
                        <a:buChar char="•"/>
                      </a:pPr>
                      <a:r>
                        <a:rPr lang="en-CA" sz="1600" b="1"/>
                        <a:t>Stigmatization of failure at diet and exercise attempts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a:t>e.g., obesity is reversible by eating less, doing on a liquid diet and exercising more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600"/>
                        <a:t>e.g., both patients and provider have bias regarding the negative risks of surgery and its lack of effectiveness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t>Overestimating bariatric surgery risks and fear of complications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a:t>Limited knowledge about obesity treatment alternatives </a:t>
                      </a:r>
                      <a:endParaRPr lang="en-CA" sz="1600" b="1"/>
                    </a:p>
                  </a:txBody>
                  <a:tcPr anchor="ctr">
                    <a:solidFill>
                      <a:schemeClr val="accent1">
                        <a:lumMod val="20000"/>
                        <a:lumOff val="80000"/>
                      </a:schemeClr>
                    </a:solidFill>
                  </a:tcPr>
                </a:tc>
                <a:tc>
                  <a:txBody>
                    <a:bodyPr/>
                    <a:lstStyle/>
                    <a:p>
                      <a:pPr marL="285750" indent="-285750">
                        <a:buFont typeface="Arial" panose="020B0604020202020204" pitchFamily="34" charset="0"/>
                        <a:buChar char="•"/>
                      </a:pPr>
                      <a:r>
                        <a:rPr lang="en-CA" sz="1600">
                          <a:solidFill>
                            <a:schemeClr val="tx1"/>
                          </a:solidFill>
                        </a:rPr>
                        <a:t>Curricular content in medical schools &amp; residency programs</a:t>
                      </a:r>
                    </a:p>
                    <a:p>
                      <a:pPr marL="285750" lvl="0" indent="-285750">
                        <a:buFont typeface="Arial" panose="020B0604020202020204" pitchFamily="34" charset="0"/>
                        <a:buChar char="•"/>
                      </a:pPr>
                      <a:r>
                        <a:rPr lang="en-CA" sz="1600"/>
                        <a:t>Prioritize obesity as a disease </a:t>
                      </a:r>
                    </a:p>
                    <a:p>
                      <a:pPr marL="285750" indent="-285750">
                        <a:buFont typeface="Arial" panose="020B0604020202020204" pitchFamily="34" charset="0"/>
                        <a:buChar char="•"/>
                      </a:pPr>
                      <a:r>
                        <a:rPr lang="en-CA" sz="1600"/>
                        <a:t>Improve PCP education and communication between PCPs and bariatric surgeons </a:t>
                      </a:r>
                    </a:p>
                    <a:p>
                      <a:pPr marL="285750" indent="-285750">
                        <a:buFont typeface="Arial" panose="020B0604020202020204" pitchFamily="34" charset="0"/>
                        <a:buChar char="•"/>
                      </a:pPr>
                      <a:r>
                        <a:rPr lang="en-CA" sz="1600"/>
                        <a:t>Address the heterogeneity of obesity and the variation of response </a:t>
                      </a:r>
                    </a:p>
                    <a:p>
                      <a:pPr marL="285750" indent="-285750">
                        <a:buFont typeface="Arial" panose="020B0604020202020204" pitchFamily="34" charset="0"/>
                        <a:buChar char="•"/>
                      </a:pPr>
                      <a:r>
                        <a:rPr lang="en-CA" sz="1600"/>
                        <a:t>Inform that surgery is safe and effective</a:t>
                      </a:r>
                      <a:endParaRPr lang="en-CA" sz="1600" baseline="30000"/>
                    </a:p>
                  </a:txBody>
                  <a:tcPr anchor="ctr">
                    <a:solidFill>
                      <a:schemeClr val="accent1">
                        <a:lumMod val="20000"/>
                        <a:lumOff val="80000"/>
                      </a:schemeClr>
                    </a:solidFill>
                  </a:tcPr>
                </a:tc>
                <a:extLst>
                  <a:ext uri="{0D108BD9-81ED-4DB2-BD59-A6C34878D82A}">
                    <a16:rowId xmlns:a16="http://schemas.microsoft.com/office/drawing/2014/main" val="2595004374"/>
                  </a:ext>
                </a:extLst>
              </a:tr>
            </a:tbl>
          </a:graphicData>
        </a:graphic>
      </p:graphicFrame>
      <p:sp>
        <p:nvSpPr>
          <p:cNvPr id="6" name="TextBox 5">
            <a:extLst>
              <a:ext uri="{FF2B5EF4-FFF2-40B4-BE49-F238E27FC236}">
                <a16:creationId xmlns:a16="http://schemas.microsoft.com/office/drawing/2014/main" id="{83B72749-F8A5-48E7-1249-0BBB25FB5101}"/>
              </a:ext>
            </a:extLst>
          </p:cNvPr>
          <p:cNvSpPr txBox="1"/>
          <p:nvPr/>
        </p:nvSpPr>
        <p:spPr>
          <a:xfrm>
            <a:off x="838199" y="5322059"/>
            <a:ext cx="10515600" cy="646331"/>
          </a:xfrm>
          <a:prstGeom prst="rect">
            <a:avLst/>
          </a:prstGeom>
          <a:solidFill>
            <a:schemeClr val="accent1"/>
          </a:solidFill>
          <a:ln>
            <a:noFill/>
          </a:ln>
        </p:spPr>
        <p:txBody>
          <a:bodyPr wrap="square" anchor="ctr">
            <a:spAutoFit/>
          </a:bodyPr>
          <a:lstStyle/>
          <a:p>
            <a:pPr algn="ctr"/>
            <a:r>
              <a:rPr lang="en-US" b="1">
                <a:solidFill>
                  <a:schemeClr val="bg1"/>
                </a:solidFill>
              </a:rPr>
              <a:t>Only 7% of physicians actively suggest bariatric surgery to patients with obesity; in majority of cases, the question of referral to bariatric surgery is brought up by patients</a:t>
            </a:r>
            <a:endParaRPr lang="en-CA" b="1">
              <a:solidFill>
                <a:schemeClr val="bg1"/>
              </a:solidFill>
            </a:endParaRPr>
          </a:p>
        </p:txBody>
      </p:sp>
    </p:spTree>
    <p:extLst>
      <p:ext uri="{BB962C8B-B14F-4D97-AF65-F5344CB8AC3E}">
        <p14:creationId xmlns:p14="http://schemas.microsoft.com/office/powerpoint/2010/main" val="1889692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0A96-94BE-4BF6-B380-2CDDD1FC6D46}"/>
              </a:ext>
            </a:extLst>
          </p:cNvPr>
          <p:cNvSpPr>
            <a:spLocks noGrp="1"/>
          </p:cNvSpPr>
          <p:nvPr>
            <p:ph type="title"/>
          </p:nvPr>
        </p:nvSpPr>
        <p:spPr/>
        <p:txBody>
          <a:bodyPr/>
          <a:lstStyle/>
          <a:p>
            <a:r>
              <a:rPr lang="en-CA"/>
              <a:t>Candidates for bariatric surgery</a:t>
            </a:r>
          </a:p>
        </p:txBody>
      </p:sp>
      <p:sp>
        <p:nvSpPr>
          <p:cNvPr id="3" name="Text Placeholder 2">
            <a:extLst>
              <a:ext uri="{FF2B5EF4-FFF2-40B4-BE49-F238E27FC236}">
                <a16:creationId xmlns:a16="http://schemas.microsoft.com/office/drawing/2014/main" id="{9CF9200A-CF14-426D-9C70-C9D679F53ACA}"/>
              </a:ext>
            </a:extLst>
          </p:cNvPr>
          <p:cNvSpPr>
            <a:spLocks noGrp="1"/>
          </p:cNvSpPr>
          <p:nvPr>
            <p:ph type="body" sz="quarter" idx="13"/>
          </p:nvPr>
        </p:nvSpPr>
        <p:spPr>
          <a:xfrm>
            <a:off x="647998" y="6210000"/>
            <a:ext cx="11029651" cy="324000"/>
          </a:xfrm>
        </p:spPr>
        <p:txBody>
          <a:bodyPr/>
          <a:lstStyle/>
          <a:p>
            <a:r>
              <a:rPr lang="en-CA" sz="1000" i="0"/>
              <a:t>BMI, body mass index; GI, gastrointestinal; NAFLD, non-alcoholic fatty liver disease; OA, osteoarthritis; T2D, type 2 diabetes.</a:t>
            </a:r>
            <a:br>
              <a:rPr lang="en-CA" sz="1000" i="0"/>
            </a:br>
            <a:r>
              <a:rPr lang="en-CA" sz="1000" i="0"/>
              <a:t>1. American Society for Metabolic and Bariatric Surgery (ASMBS), Who is a candidate for bariatric surgery? Available </a:t>
            </a:r>
            <a:r>
              <a:rPr lang="en-CA" sz="1000" i="0">
                <a:hlinkClick r:id="rId2"/>
              </a:rPr>
              <a:t>here</a:t>
            </a:r>
            <a:r>
              <a:rPr lang="en-CA" sz="1000" i="0"/>
              <a:t>, Accessed August, 2022; </a:t>
            </a:r>
            <a:br>
              <a:rPr lang="en-CA" sz="1000" i="0"/>
            </a:br>
            <a:r>
              <a:rPr lang="en-CA" sz="1000" i="0"/>
              <a:t>2. Stahl JM and Malhotra S. Obesity surgery indications and contraindications. Available </a:t>
            </a:r>
            <a:r>
              <a:rPr lang="en-CA" sz="1000" i="0">
                <a:hlinkClick r:id="rId3"/>
              </a:rPr>
              <a:t>here</a:t>
            </a:r>
            <a:r>
              <a:rPr lang="en-CA" sz="1000" i="0"/>
              <a:t>, Accessed August 2022.</a:t>
            </a:r>
          </a:p>
        </p:txBody>
      </p:sp>
      <p:sp>
        <p:nvSpPr>
          <p:cNvPr id="6" name="Rectangle 5">
            <a:extLst>
              <a:ext uri="{FF2B5EF4-FFF2-40B4-BE49-F238E27FC236}">
                <a16:creationId xmlns:a16="http://schemas.microsoft.com/office/drawing/2014/main" id="{DFCE6225-CEDB-4788-9F34-C33EB1963D6E}"/>
              </a:ext>
            </a:extLst>
          </p:cNvPr>
          <p:cNvSpPr/>
          <p:nvPr/>
        </p:nvSpPr>
        <p:spPr>
          <a:xfrm>
            <a:off x="909802" y="1693259"/>
            <a:ext cx="5086052" cy="311560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02516E91-266A-46F6-87EB-25AD1011853D}"/>
              </a:ext>
            </a:extLst>
          </p:cNvPr>
          <p:cNvSpPr txBox="1"/>
          <p:nvPr/>
        </p:nvSpPr>
        <p:spPr>
          <a:xfrm>
            <a:off x="909801" y="1552527"/>
            <a:ext cx="5086052" cy="338554"/>
          </a:xfrm>
          <a:prstGeom prst="rect">
            <a:avLst/>
          </a:prstGeom>
          <a:solidFill>
            <a:schemeClr val="accent1"/>
          </a:solidFill>
          <a:ln w="19050">
            <a:noFill/>
          </a:ln>
        </p:spPr>
        <p:txBody>
          <a:bodyPr wrap="square" rtlCol="0">
            <a:spAutoFit/>
          </a:bodyPr>
          <a:lstStyle/>
          <a:p>
            <a:r>
              <a:rPr lang="en-CA" sz="1600">
                <a:solidFill>
                  <a:schemeClr val="bg1"/>
                </a:solidFill>
              </a:rPr>
              <a:t>Indications to undergo bariatric surgery:</a:t>
            </a:r>
            <a:r>
              <a:rPr lang="en-CA" sz="1600" baseline="30000">
                <a:solidFill>
                  <a:schemeClr val="bg1"/>
                </a:solidFill>
              </a:rPr>
              <a:t>1</a:t>
            </a:r>
          </a:p>
        </p:txBody>
      </p:sp>
      <p:sp>
        <p:nvSpPr>
          <p:cNvPr id="8" name="TextBox 7">
            <a:extLst>
              <a:ext uri="{FF2B5EF4-FFF2-40B4-BE49-F238E27FC236}">
                <a16:creationId xmlns:a16="http://schemas.microsoft.com/office/drawing/2014/main" id="{9EAD9347-BBA7-4291-ACFD-6103907722F5}"/>
              </a:ext>
            </a:extLst>
          </p:cNvPr>
          <p:cNvSpPr txBox="1"/>
          <p:nvPr/>
        </p:nvSpPr>
        <p:spPr>
          <a:xfrm>
            <a:off x="1746630" y="2791693"/>
            <a:ext cx="1943321" cy="307777"/>
          </a:xfrm>
          <a:prstGeom prst="rect">
            <a:avLst/>
          </a:prstGeom>
          <a:noFill/>
          <a:ln>
            <a:solidFill>
              <a:schemeClr val="bg1"/>
            </a:solidFill>
          </a:ln>
        </p:spPr>
        <p:txBody>
          <a:bodyPr wrap="square" rtlCol="0">
            <a:spAutoFit/>
          </a:bodyPr>
          <a:lstStyle/>
          <a:p>
            <a:r>
              <a:rPr lang="en-CA" sz="1400" b="1"/>
              <a:t>OR</a:t>
            </a:r>
          </a:p>
        </p:txBody>
      </p:sp>
      <p:sp>
        <p:nvSpPr>
          <p:cNvPr id="34" name="Rectangle 33">
            <a:extLst>
              <a:ext uri="{FF2B5EF4-FFF2-40B4-BE49-F238E27FC236}">
                <a16:creationId xmlns:a16="http://schemas.microsoft.com/office/drawing/2014/main" id="{A33DA882-A5CB-4AF6-8F36-0CB3E077F87E}"/>
              </a:ext>
            </a:extLst>
          </p:cNvPr>
          <p:cNvSpPr/>
          <p:nvPr/>
        </p:nvSpPr>
        <p:spPr>
          <a:xfrm>
            <a:off x="909801" y="1928921"/>
            <a:ext cx="5086800" cy="3385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a:extLst>
              <a:ext uri="{FF2B5EF4-FFF2-40B4-BE49-F238E27FC236}">
                <a16:creationId xmlns:a16="http://schemas.microsoft.com/office/drawing/2014/main" id="{0B28DCAD-15AB-4AD3-8CAC-77C6B688C9E6}"/>
              </a:ext>
            </a:extLst>
          </p:cNvPr>
          <p:cNvSpPr txBox="1"/>
          <p:nvPr/>
        </p:nvSpPr>
        <p:spPr>
          <a:xfrm>
            <a:off x="1073529" y="1966371"/>
            <a:ext cx="4182466" cy="307777"/>
          </a:xfrm>
          <a:prstGeom prst="rect">
            <a:avLst/>
          </a:prstGeom>
          <a:noFill/>
          <a:ln>
            <a:noFill/>
          </a:ln>
        </p:spPr>
        <p:txBody>
          <a:bodyPr wrap="square" rtlCol="0">
            <a:spAutoFit/>
          </a:bodyPr>
          <a:lstStyle/>
          <a:p>
            <a:r>
              <a:rPr lang="en-CA" sz="1400"/>
              <a:t>Not responding to past weight loss attempts</a:t>
            </a:r>
          </a:p>
        </p:txBody>
      </p:sp>
      <p:sp>
        <p:nvSpPr>
          <p:cNvPr id="20" name="Rectangle 19">
            <a:extLst>
              <a:ext uri="{FF2B5EF4-FFF2-40B4-BE49-F238E27FC236}">
                <a16:creationId xmlns:a16="http://schemas.microsoft.com/office/drawing/2014/main" id="{4406D170-EAE4-4667-95BF-8AC37DF0DE64}"/>
              </a:ext>
            </a:extLst>
          </p:cNvPr>
          <p:cNvSpPr/>
          <p:nvPr/>
        </p:nvSpPr>
        <p:spPr>
          <a:xfrm>
            <a:off x="909801" y="2316640"/>
            <a:ext cx="5086800" cy="37616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AE0D6A14-1BF4-457F-8AC9-ADD1158B6211}"/>
              </a:ext>
            </a:extLst>
          </p:cNvPr>
          <p:cNvSpPr txBox="1"/>
          <p:nvPr/>
        </p:nvSpPr>
        <p:spPr>
          <a:xfrm>
            <a:off x="1073529" y="2333710"/>
            <a:ext cx="4182466" cy="307777"/>
          </a:xfrm>
          <a:prstGeom prst="rect">
            <a:avLst/>
          </a:prstGeom>
          <a:noFill/>
          <a:ln>
            <a:noFill/>
          </a:ln>
        </p:spPr>
        <p:txBody>
          <a:bodyPr wrap="square" rtlCol="0">
            <a:spAutoFit/>
          </a:bodyPr>
          <a:lstStyle/>
          <a:p>
            <a:r>
              <a:rPr lang="en-CA" sz="1400"/>
              <a:t>BMI is </a:t>
            </a:r>
            <a:r>
              <a:rPr lang="en-CA" sz="1400">
                <a:cs typeface="Times New Roman" panose="02020603050405020304" pitchFamily="18" charset="0"/>
              </a:rPr>
              <a:t>≥ 40 kg/m</a:t>
            </a:r>
            <a:r>
              <a:rPr lang="en-CA" sz="1400" baseline="30000">
                <a:cs typeface="Times New Roman" panose="02020603050405020304" pitchFamily="18" charset="0"/>
              </a:rPr>
              <a:t>2</a:t>
            </a:r>
            <a:endParaRPr lang="en-CA" sz="1400" baseline="30000"/>
          </a:p>
        </p:txBody>
      </p:sp>
      <p:sp>
        <p:nvSpPr>
          <p:cNvPr id="12" name="Rectangle 11">
            <a:extLst>
              <a:ext uri="{FF2B5EF4-FFF2-40B4-BE49-F238E27FC236}">
                <a16:creationId xmlns:a16="http://schemas.microsoft.com/office/drawing/2014/main" id="{874010BE-A3F0-4311-9882-1903C8B4C8ED}"/>
              </a:ext>
            </a:extLst>
          </p:cNvPr>
          <p:cNvSpPr/>
          <p:nvPr/>
        </p:nvSpPr>
        <p:spPr>
          <a:xfrm>
            <a:off x="909801" y="3207705"/>
            <a:ext cx="5086800" cy="113006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41AD5A49-56C9-48E4-9439-5ACAF9B154BC}"/>
              </a:ext>
            </a:extLst>
          </p:cNvPr>
          <p:cNvSpPr txBox="1"/>
          <p:nvPr/>
        </p:nvSpPr>
        <p:spPr>
          <a:xfrm>
            <a:off x="1073529" y="3304867"/>
            <a:ext cx="4182466" cy="954107"/>
          </a:xfrm>
          <a:prstGeom prst="rect">
            <a:avLst/>
          </a:prstGeom>
          <a:noFill/>
          <a:ln>
            <a:noFill/>
          </a:ln>
        </p:spPr>
        <p:txBody>
          <a:bodyPr wrap="square" rtlCol="0">
            <a:spAutoFit/>
          </a:bodyPr>
          <a:lstStyle/>
          <a:p>
            <a:r>
              <a:rPr lang="en-CA" sz="1400"/>
              <a:t>BMI is &gt;35 or &gt; 45 </a:t>
            </a:r>
            <a:r>
              <a:rPr lang="en-CA" sz="1400">
                <a:cs typeface="Times New Roman" panose="02020603050405020304" pitchFamily="18" charset="0"/>
              </a:rPr>
              <a:t>kg/m</a:t>
            </a:r>
            <a:r>
              <a:rPr lang="en-CA" sz="1400" baseline="30000">
                <a:cs typeface="Times New Roman" panose="02020603050405020304" pitchFamily="18" charset="0"/>
              </a:rPr>
              <a:t>2</a:t>
            </a:r>
            <a:r>
              <a:rPr lang="en-CA" sz="1400"/>
              <a:t> and 1 or more severe weight-related comorbidities, such as T2D, hypertension, sleep apnea, NAFLD, OA, or </a:t>
            </a:r>
            <a:br>
              <a:rPr lang="en-CA" sz="1400"/>
            </a:br>
            <a:r>
              <a:rPr lang="en-CA" sz="1400"/>
              <a:t>GI disorders</a:t>
            </a:r>
          </a:p>
        </p:txBody>
      </p:sp>
      <p:sp>
        <p:nvSpPr>
          <p:cNvPr id="82" name="Rectangle 81">
            <a:extLst>
              <a:ext uri="{FF2B5EF4-FFF2-40B4-BE49-F238E27FC236}">
                <a16:creationId xmlns:a16="http://schemas.microsoft.com/office/drawing/2014/main" id="{F141C2A8-6260-4AFA-8290-491BE35DBCB0}"/>
              </a:ext>
            </a:extLst>
          </p:cNvPr>
          <p:cNvSpPr/>
          <p:nvPr/>
        </p:nvSpPr>
        <p:spPr>
          <a:xfrm>
            <a:off x="6195397" y="1693259"/>
            <a:ext cx="5086800" cy="3115602"/>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TextBox 82">
            <a:extLst>
              <a:ext uri="{FF2B5EF4-FFF2-40B4-BE49-F238E27FC236}">
                <a16:creationId xmlns:a16="http://schemas.microsoft.com/office/drawing/2014/main" id="{7DAA1713-DB66-4F03-AB31-76D32A728939}"/>
              </a:ext>
            </a:extLst>
          </p:cNvPr>
          <p:cNvSpPr txBox="1"/>
          <p:nvPr/>
        </p:nvSpPr>
        <p:spPr>
          <a:xfrm>
            <a:off x="6195396" y="1552527"/>
            <a:ext cx="5086800" cy="338554"/>
          </a:xfrm>
          <a:prstGeom prst="rect">
            <a:avLst/>
          </a:prstGeom>
          <a:solidFill>
            <a:schemeClr val="accent1"/>
          </a:solidFill>
          <a:ln w="19050">
            <a:noFill/>
          </a:ln>
        </p:spPr>
        <p:txBody>
          <a:bodyPr wrap="square" rtlCol="0">
            <a:spAutoFit/>
          </a:bodyPr>
          <a:lstStyle/>
          <a:p>
            <a:r>
              <a:rPr lang="en-CA" sz="1600">
                <a:solidFill>
                  <a:schemeClr val="bg1"/>
                </a:solidFill>
              </a:rPr>
              <a:t>Relative contraindications for bariatric surgery:</a:t>
            </a:r>
            <a:r>
              <a:rPr lang="en-CA" sz="1600" baseline="30000">
                <a:solidFill>
                  <a:schemeClr val="bg1"/>
                </a:solidFill>
              </a:rPr>
              <a:t>2</a:t>
            </a:r>
          </a:p>
        </p:txBody>
      </p:sp>
      <p:sp>
        <p:nvSpPr>
          <p:cNvPr id="110" name="Rectangle 109">
            <a:extLst>
              <a:ext uri="{FF2B5EF4-FFF2-40B4-BE49-F238E27FC236}">
                <a16:creationId xmlns:a16="http://schemas.microsoft.com/office/drawing/2014/main" id="{3EDA3305-1D2D-4576-B6AC-60757B4051CA}"/>
              </a:ext>
            </a:extLst>
          </p:cNvPr>
          <p:cNvSpPr/>
          <p:nvPr/>
        </p:nvSpPr>
        <p:spPr>
          <a:xfrm>
            <a:off x="6195396" y="1928921"/>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TextBox 110">
            <a:extLst>
              <a:ext uri="{FF2B5EF4-FFF2-40B4-BE49-F238E27FC236}">
                <a16:creationId xmlns:a16="http://schemas.microsoft.com/office/drawing/2014/main" id="{CFDA073F-3477-442A-88EE-A0FCDE7D4E76}"/>
              </a:ext>
            </a:extLst>
          </p:cNvPr>
          <p:cNvSpPr txBox="1"/>
          <p:nvPr/>
        </p:nvSpPr>
        <p:spPr>
          <a:xfrm>
            <a:off x="6372216" y="1973785"/>
            <a:ext cx="4183082" cy="307777"/>
          </a:xfrm>
          <a:prstGeom prst="rect">
            <a:avLst/>
          </a:prstGeom>
          <a:noFill/>
          <a:ln>
            <a:noFill/>
          </a:ln>
        </p:spPr>
        <p:txBody>
          <a:bodyPr wrap="square" rtlCol="0">
            <a:spAutoFit/>
          </a:bodyPr>
          <a:lstStyle/>
          <a:p>
            <a:r>
              <a:rPr lang="en-CA" sz="1400"/>
              <a:t>Severe heart failure</a:t>
            </a:r>
          </a:p>
        </p:txBody>
      </p:sp>
      <p:sp>
        <p:nvSpPr>
          <p:cNvPr id="119" name="TextBox 118">
            <a:extLst>
              <a:ext uri="{FF2B5EF4-FFF2-40B4-BE49-F238E27FC236}">
                <a16:creationId xmlns:a16="http://schemas.microsoft.com/office/drawing/2014/main" id="{B386D3ED-7547-47A4-88BD-BAB6D84E5862}"/>
              </a:ext>
            </a:extLst>
          </p:cNvPr>
          <p:cNvSpPr txBox="1"/>
          <p:nvPr/>
        </p:nvSpPr>
        <p:spPr>
          <a:xfrm>
            <a:off x="6372216" y="2385026"/>
            <a:ext cx="4183082" cy="307777"/>
          </a:xfrm>
          <a:prstGeom prst="rect">
            <a:avLst/>
          </a:prstGeom>
          <a:noFill/>
          <a:ln>
            <a:solidFill>
              <a:schemeClr val="bg1"/>
            </a:solidFill>
          </a:ln>
        </p:spPr>
        <p:txBody>
          <a:bodyPr wrap="square" rtlCol="0">
            <a:spAutoFit/>
          </a:bodyPr>
          <a:lstStyle/>
          <a:p>
            <a:r>
              <a:rPr lang="en-CA" sz="1400"/>
              <a:t>Unstable coronary artery disease</a:t>
            </a:r>
          </a:p>
        </p:txBody>
      </p:sp>
      <p:sp>
        <p:nvSpPr>
          <p:cNvPr id="121" name="TextBox 120">
            <a:extLst>
              <a:ext uri="{FF2B5EF4-FFF2-40B4-BE49-F238E27FC236}">
                <a16:creationId xmlns:a16="http://schemas.microsoft.com/office/drawing/2014/main" id="{0974CF8C-47B8-4BF8-B99A-CD72EA56B46A}"/>
              </a:ext>
            </a:extLst>
          </p:cNvPr>
          <p:cNvSpPr txBox="1"/>
          <p:nvPr/>
        </p:nvSpPr>
        <p:spPr>
          <a:xfrm>
            <a:off x="6372216" y="3207508"/>
            <a:ext cx="4183082" cy="307777"/>
          </a:xfrm>
          <a:prstGeom prst="rect">
            <a:avLst/>
          </a:prstGeom>
          <a:noFill/>
          <a:ln>
            <a:solidFill>
              <a:schemeClr val="bg1"/>
            </a:solidFill>
          </a:ln>
        </p:spPr>
        <p:txBody>
          <a:bodyPr wrap="square" rtlCol="0">
            <a:spAutoFit/>
          </a:bodyPr>
          <a:lstStyle/>
          <a:p>
            <a:r>
              <a:rPr lang="en-CA" sz="1400"/>
              <a:t>Active cancer treatment</a:t>
            </a:r>
          </a:p>
        </p:txBody>
      </p:sp>
      <p:sp>
        <p:nvSpPr>
          <p:cNvPr id="123" name="TextBox 122">
            <a:extLst>
              <a:ext uri="{FF2B5EF4-FFF2-40B4-BE49-F238E27FC236}">
                <a16:creationId xmlns:a16="http://schemas.microsoft.com/office/drawing/2014/main" id="{23B802C5-8DC4-4D38-9706-7319F6318327}"/>
              </a:ext>
            </a:extLst>
          </p:cNvPr>
          <p:cNvSpPr txBox="1"/>
          <p:nvPr/>
        </p:nvSpPr>
        <p:spPr>
          <a:xfrm>
            <a:off x="6372216" y="4029990"/>
            <a:ext cx="4183082" cy="307777"/>
          </a:xfrm>
          <a:prstGeom prst="rect">
            <a:avLst/>
          </a:prstGeom>
          <a:noFill/>
          <a:ln>
            <a:solidFill>
              <a:schemeClr val="bg1"/>
            </a:solidFill>
          </a:ln>
        </p:spPr>
        <p:txBody>
          <a:bodyPr wrap="square" rtlCol="0">
            <a:spAutoFit/>
          </a:bodyPr>
          <a:lstStyle/>
          <a:p>
            <a:r>
              <a:rPr lang="en-CA" sz="1400"/>
              <a:t>Drug/alcohol dependency</a:t>
            </a:r>
          </a:p>
        </p:txBody>
      </p:sp>
      <p:sp>
        <p:nvSpPr>
          <p:cNvPr id="125" name="Rectangle 124">
            <a:extLst>
              <a:ext uri="{FF2B5EF4-FFF2-40B4-BE49-F238E27FC236}">
                <a16:creationId xmlns:a16="http://schemas.microsoft.com/office/drawing/2014/main" id="{5CF4BA6F-FD26-4D92-9450-54B3573BF3F3}"/>
              </a:ext>
            </a:extLst>
          </p:cNvPr>
          <p:cNvSpPr/>
          <p:nvPr/>
        </p:nvSpPr>
        <p:spPr>
          <a:xfrm>
            <a:off x="6195396" y="2752348"/>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Rectangle 125">
            <a:extLst>
              <a:ext uri="{FF2B5EF4-FFF2-40B4-BE49-F238E27FC236}">
                <a16:creationId xmlns:a16="http://schemas.microsoft.com/office/drawing/2014/main" id="{D293EF8F-3872-476D-81BB-B3496903C3B2}"/>
              </a:ext>
            </a:extLst>
          </p:cNvPr>
          <p:cNvSpPr/>
          <p:nvPr/>
        </p:nvSpPr>
        <p:spPr>
          <a:xfrm>
            <a:off x="6195396" y="3575775"/>
            <a:ext cx="5086800" cy="3877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0" name="TextBox 119">
            <a:extLst>
              <a:ext uri="{FF2B5EF4-FFF2-40B4-BE49-F238E27FC236}">
                <a16:creationId xmlns:a16="http://schemas.microsoft.com/office/drawing/2014/main" id="{5ED31380-DDDF-4713-A233-9ADD27A0C653}"/>
              </a:ext>
            </a:extLst>
          </p:cNvPr>
          <p:cNvSpPr txBox="1"/>
          <p:nvPr/>
        </p:nvSpPr>
        <p:spPr>
          <a:xfrm>
            <a:off x="6372216" y="2796267"/>
            <a:ext cx="4183082" cy="307777"/>
          </a:xfrm>
          <a:prstGeom prst="rect">
            <a:avLst/>
          </a:prstGeom>
          <a:noFill/>
          <a:ln>
            <a:noFill/>
          </a:ln>
        </p:spPr>
        <p:txBody>
          <a:bodyPr wrap="square" rtlCol="0">
            <a:spAutoFit/>
          </a:bodyPr>
          <a:lstStyle/>
          <a:p>
            <a:r>
              <a:rPr lang="en-CA" sz="1400"/>
              <a:t>End-stage lung disease</a:t>
            </a:r>
          </a:p>
        </p:txBody>
      </p:sp>
      <p:sp>
        <p:nvSpPr>
          <p:cNvPr id="122" name="TextBox 121">
            <a:extLst>
              <a:ext uri="{FF2B5EF4-FFF2-40B4-BE49-F238E27FC236}">
                <a16:creationId xmlns:a16="http://schemas.microsoft.com/office/drawing/2014/main" id="{816B55E3-F8A3-4B97-BF32-1E55FF1F6D31}"/>
              </a:ext>
            </a:extLst>
          </p:cNvPr>
          <p:cNvSpPr txBox="1"/>
          <p:nvPr/>
        </p:nvSpPr>
        <p:spPr>
          <a:xfrm>
            <a:off x="6372216" y="3616239"/>
            <a:ext cx="4183082" cy="307777"/>
          </a:xfrm>
          <a:prstGeom prst="rect">
            <a:avLst/>
          </a:prstGeom>
          <a:noFill/>
          <a:ln>
            <a:noFill/>
          </a:ln>
        </p:spPr>
        <p:txBody>
          <a:bodyPr wrap="square" rtlCol="0">
            <a:spAutoFit/>
          </a:bodyPr>
          <a:lstStyle/>
          <a:p>
            <a:r>
              <a:rPr lang="en-CA" sz="1400"/>
              <a:t>Portal hypertension</a:t>
            </a:r>
          </a:p>
        </p:txBody>
      </p:sp>
      <p:grpSp>
        <p:nvGrpSpPr>
          <p:cNvPr id="154" name="Group 153">
            <a:extLst>
              <a:ext uri="{FF2B5EF4-FFF2-40B4-BE49-F238E27FC236}">
                <a16:creationId xmlns:a16="http://schemas.microsoft.com/office/drawing/2014/main" id="{4438A8B3-8972-4C58-A620-5EE0C6E6CFF4}"/>
              </a:ext>
            </a:extLst>
          </p:cNvPr>
          <p:cNvGrpSpPr/>
          <p:nvPr/>
        </p:nvGrpSpPr>
        <p:grpSpPr>
          <a:xfrm>
            <a:off x="3956002" y="4665902"/>
            <a:ext cx="4047788" cy="1084457"/>
            <a:chOff x="2086312" y="4928724"/>
            <a:chExt cx="4047788" cy="1084457"/>
          </a:xfrm>
        </p:grpSpPr>
        <p:sp>
          <p:nvSpPr>
            <p:cNvPr id="153" name="Rectangle 152">
              <a:extLst>
                <a:ext uri="{FF2B5EF4-FFF2-40B4-BE49-F238E27FC236}">
                  <a16:creationId xmlns:a16="http://schemas.microsoft.com/office/drawing/2014/main" id="{E16AF3B7-9F37-4634-9EA8-57241F0485A1}"/>
                </a:ext>
              </a:extLst>
            </p:cNvPr>
            <p:cNvSpPr/>
            <p:nvPr/>
          </p:nvSpPr>
          <p:spPr>
            <a:xfrm>
              <a:off x="2086312" y="4928724"/>
              <a:ext cx="4009688" cy="1084457"/>
            </a:xfrm>
            <a:prstGeom prst="rect">
              <a:avLst/>
            </a:prstGeom>
            <a:solidFill>
              <a:schemeClr val="accent5">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3" name="TextBox 132">
              <a:extLst>
                <a:ext uri="{FF2B5EF4-FFF2-40B4-BE49-F238E27FC236}">
                  <a16:creationId xmlns:a16="http://schemas.microsoft.com/office/drawing/2014/main" id="{1671AD47-60A0-431A-BD00-F6251E7D33D4}"/>
                </a:ext>
              </a:extLst>
            </p:cNvPr>
            <p:cNvSpPr txBox="1"/>
            <p:nvPr/>
          </p:nvSpPr>
          <p:spPr>
            <a:xfrm>
              <a:off x="2968112" y="5121639"/>
              <a:ext cx="1025955" cy="276999"/>
            </a:xfrm>
            <a:prstGeom prst="rect">
              <a:avLst/>
            </a:prstGeom>
            <a:noFill/>
            <a:ln>
              <a:noFill/>
            </a:ln>
          </p:spPr>
          <p:txBody>
            <a:bodyPr wrap="square" rtlCol="0">
              <a:spAutoFit/>
            </a:bodyPr>
            <a:lstStyle/>
            <a:p>
              <a:pPr algn="r"/>
              <a:r>
                <a:rPr lang="en-CA" sz="1200"/>
                <a:t>Nausea</a:t>
              </a:r>
            </a:p>
          </p:txBody>
        </p:sp>
        <p:sp>
          <p:nvSpPr>
            <p:cNvPr id="134" name="TextBox 133">
              <a:extLst>
                <a:ext uri="{FF2B5EF4-FFF2-40B4-BE49-F238E27FC236}">
                  <a16:creationId xmlns:a16="http://schemas.microsoft.com/office/drawing/2014/main" id="{D8192A4D-F959-4CC1-94BC-67F8D590CC4B}"/>
                </a:ext>
              </a:extLst>
            </p:cNvPr>
            <p:cNvSpPr txBox="1"/>
            <p:nvPr/>
          </p:nvSpPr>
          <p:spPr>
            <a:xfrm>
              <a:off x="3154188" y="5360918"/>
              <a:ext cx="839879" cy="276999"/>
            </a:xfrm>
            <a:prstGeom prst="rect">
              <a:avLst/>
            </a:prstGeom>
            <a:noFill/>
            <a:ln>
              <a:noFill/>
            </a:ln>
          </p:spPr>
          <p:txBody>
            <a:bodyPr wrap="square" rtlCol="0">
              <a:spAutoFit/>
            </a:bodyPr>
            <a:lstStyle/>
            <a:p>
              <a:pPr algn="r"/>
              <a:r>
                <a:rPr lang="en-CA" sz="1200"/>
                <a:t>Vomiting</a:t>
              </a:r>
            </a:p>
          </p:txBody>
        </p:sp>
        <p:sp>
          <p:nvSpPr>
            <p:cNvPr id="135" name="TextBox 134">
              <a:extLst>
                <a:ext uri="{FF2B5EF4-FFF2-40B4-BE49-F238E27FC236}">
                  <a16:creationId xmlns:a16="http://schemas.microsoft.com/office/drawing/2014/main" id="{78507AAF-1AC6-42B0-9528-60FE8D15D11B}"/>
                </a:ext>
              </a:extLst>
            </p:cNvPr>
            <p:cNvSpPr txBox="1"/>
            <p:nvPr/>
          </p:nvSpPr>
          <p:spPr>
            <a:xfrm>
              <a:off x="4682894" y="5119567"/>
              <a:ext cx="1451206" cy="461665"/>
            </a:xfrm>
            <a:prstGeom prst="rect">
              <a:avLst/>
            </a:prstGeom>
            <a:noFill/>
            <a:ln>
              <a:noFill/>
            </a:ln>
          </p:spPr>
          <p:txBody>
            <a:bodyPr wrap="square" rtlCol="0">
              <a:spAutoFit/>
            </a:bodyPr>
            <a:lstStyle/>
            <a:p>
              <a:r>
                <a:rPr lang="en-CA" sz="1200"/>
                <a:t>Nutritional/vitamin deficiencies</a:t>
              </a:r>
            </a:p>
          </p:txBody>
        </p:sp>
        <p:sp>
          <p:nvSpPr>
            <p:cNvPr id="140" name="TextBox 139">
              <a:extLst>
                <a:ext uri="{FF2B5EF4-FFF2-40B4-BE49-F238E27FC236}">
                  <a16:creationId xmlns:a16="http://schemas.microsoft.com/office/drawing/2014/main" id="{13B7DAFE-E28B-4B2B-904C-6320D3398438}"/>
                </a:ext>
              </a:extLst>
            </p:cNvPr>
            <p:cNvSpPr txBox="1"/>
            <p:nvPr/>
          </p:nvSpPr>
          <p:spPr>
            <a:xfrm>
              <a:off x="3066681" y="5600197"/>
              <a:ext cx="927386" cy="276999"/>
            </a:xfrm>
            <a:prstGeom prst="rect">
              <a:avLst/>
            </a:prstGeom>
            <a:noFill/>
            <a:ln>
              <a:noFill/>
            </a:ln>
          </p:spPr>
          <p:txBody>
            <a:bodyPr wrap="square" rtlCol="0">
              <a:spAutoFit/>
            </a:bodyPr>
            <a:lstStyle/>
            <a:p>
              <a:pPr algn="r"/>
              <a:r>
                <a:rPr lang="en-CA" sz="1200"/>
                <a:t>Diarrhea</a:t>
              </a:r>
            </a:p>
          </p:txBody>
        </p:sp>
        <p:grpSp>
          <p:nvGrpSpPr>
            <p:cNvPr id="143" name="Group 142">
              <a:extLst>
                <a:ext uri="{FF2B5EF4-FFF2-40B4-BE49-F238E27FC236}">
                  <a16:creationId xmlns:a16="http://schemas.microsoft.com/office/drawing/2014/main" id="{CDA7F0C5-3F75-4B3A-9958-B5E174B00CF5}"/>
                </a:ext>
              </a:extLst>
            </p:cNvPr>
            <p:cNvGrpSpPr/>
            <p:nvPr/>
          </p:nvGrpSpPr>
          <p:grpSpPr>
            <a:xfrm>
              <a:off x="4015932" y="5140731"/>
              <a:ext cx="635887" cy="660442"/>
              <a:chOff x="7762296" y="3728623"/>
              <a:chExt cx="1189780" cy="1235724"/>
            </a:xfrm>
          </p:grpSpPr>
          <p:grpSp>
            <p:nvGrpSpPr>
              <p:cNvPr id="144" name="Group 143">
                <a:extLst>
                  <a:ext uri="{FF2B5EF4-FFF2-40B4-BE49-F238E27FC236}">
                    <a16:creationId xmlns:a16="http://schemas.microsoft.com/office/drawing/2014/main" id="{C8394C36-759D-47D0-B617-51979F8121CF}"/>
                  </a:ext>
                </a:extLst>
              </p:cNvPr>
              <p:cNvGrpSpPr/>
              <p:nvPr/>
            </p:nvGrpSpPr>
            <p:grpSpPr>
              <a:xfrm>
                <a:off x="7886459" y="3728623"/>
                <a:ext cx="941454" cy="1235724"/>
                <a:chOff x="7886459" y="3728623"/>
                <a:chExt cx="941454" cy="1235724"/>
              </a:xfrm>
            </p:grpSpPr>
            <p:sp>
              <p:nvSpPr>
                <p:cNvPr id="147" name="Freeform: Shape 146">
                  <a:extLst>
                    <a:ext uri="{FF2B5EF4-FFF2-40B4-BE49-F238E27FC236}">
                      <a16:creationId xmlns:a16="http://schemas.microsoft.com/office/drawing/2014/main" id="{78472960-B1A9-43FA-B9F5-4E337A59C5EA}"/>
                    </a:ext>
                  </a:extLst>
                </p:cNvPr>
                <p:cNvSpPr/>
                <p:nvPr/>
              </p:nvSpPr>
              <p:spPr>
                <a:xfrm>
                  <a:off x="8153400" y="3927475"/>
                  <a:ext cx="387350" cy="952500"/>
                </a:xfrm>
                <a:custGeom>
                  <a:avLst/>
                  <a:gdLst>
                    <a:gd name="connsiteX0" fmla="*/ 155575 w 387350"/>
                    <a:gd name="connsiteY0" fmla="*/ 952500 h 952500"/>
                    <a:gd name="connsiteX1" fmla="*/ 0 w 387350"/>
                    <a:gd name="connsiteY1" fmla="*/ 860425 h 952500"/>
                    <a:gd name="connsiteX2" fmla="*/ 66675 w 387350"/>
                    <a:gd name="connsiteY2" fmla="*/ 285750 h 952500"/>
                    <a:gd name="connsiteX3" fmla="*/ 133350 w 387350"/>
                    <a:gd name="connsiteY3" fmla="*/ 123825 h 952500"/>
                    <a:gd name="connsiteX4" fmla="*/ 136525 w 387350"/>
                    <a:gd name="connsiteY4" fmla="*/ 0 h 952500"/>
                    <a:gd name="connsiteX5" fmla="*/ 285750 w 387350"/>
                    <a:gd name="connsiteY5" fmla="*/ 276225 h 952500"/>
                    <a:gd name="connsiteX6" fmla="*/ 384175 w 387350"/>
                    <a:gd name="connsiteY6" fmla="*/ 561975 h 952500"/>
                    <a:gd name="connsiteX7" fmla="*/ 387350 w 387350"/>
                    <a:gd name="connsiteY7" fmla="*/ 765175 h 952500"/>
                    <a:gd name="connsiteX8" fmla="*/ 342900 w 387350"/>
                    <a:gd name="connsiteY8" fmla="*/ 930275 h 952500"/>
                    <a:gd name="connsiteX9" fmla="*/ 155575 w 387350"/>
                    <a:gd name="connsiteY9" fmla="*/ 95250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350" h="952500">
                      <a:moveTo>
                        <a:pt x="155575" y="952500"/>
                      </a:moveTo>
                      <a:lnTo>
                        <a:pt x="0" y="860425"/>
                      </a:lnTo>
                      <a:lnTo>
                        <a:pt x="66675" y="285750"/>
                      </a:lnTo>
                      <a:lnTo>
                        <a:pt x="133350" y="123825"/>
                      </a:lnTo>
                      <a:cubicBezTo>
                        <a:pt x="134408" y="82550"/>
                        <a:pt x="135467" y="41275"/>
                        <a:pt x="136525" y="0"/>
                      </a:cubicBezTo>
                      <a:lnTo>
                        <a:pt x="285750" y="276225"/>
                      </a:lnTo>
                      <a:lnTo>
                        <a:pt x="384175" y="561975"/>
                      </a:lnTo>
                      <a:cubicBezTo>
                        <a:pt x="385233" y="629708"/>
                        <a:pt x="386292" y="697442"/>
                        <a:pt x="387350" y="765175"/>
                      </a:cubicBezTo>
                      <a:lnTo>
                        <a:pt x="342900" y="930275"/>
                      </a:lnTo>
                      <a:lnTo>
                        <a:pt x="155575" y="952500"/>
                      </a:ln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err="1"/>
                </a:p>
              </p:txBody>
            </p:sp>
            <p:sp>
              <p:nvSpPr>
                <p:cNvPr id="148" name="Freeform 5">
                  <a:extLst>
                    <a:ext uri="{FF2B5EF4-FFF2-40B4-BE49-F238E27FC236}">
                      <a16:creationId xmlns:a16="http://schemas.microsoft.com/office/drawing/2014/main" id="{10055DDD-5776-4872-ACB0-59C65C1A657D}"/>
                    </a:ext>
                  </a:extLst>
                </p:cNvPr>
                <p:cNvSpPr>
                  <a:spLocks noEditPoints="1"/>
                </p:cNvSpPr>
                <p:nvPr/>
              </p:nvSpPr>
              <p:spPr bwMode="auto">
                <a:xfrm>
                  <a:off x="7886459" y="3728623"/>
                  <a:ext cx="941454" cy="1235724"/>
                </a:xfrm>
                <a:custGeom>
                  <a:avLst/>
                  <a:gdLst>
                    <a:gd name="T0" fmla="*/ 161 w 972"/>
                    <a:gd name="T1" fmla="*/ 966 h 1275"/>
                    <a:gd name="T2" fmla="*/ 92 w 972"/>
                    <a:gd name="T3" fmla="*/ 1115 h 1275"/>
                    <a:gd name="T4" fmla="*/ 3 w 972"/>
                    <a:gd name="T5" fmla="*/ 1011 h 1275"/>
                    <a:gd name="T6" fmla="*/ 82 w 972"/>
                    <a:gd name="T7" fmla="*/ 627 h 1275"/>
                    <a:gd name="T8" fmla="*/ 240 w 972"/>
                    <a:gd name="T9" fmla="*/ 420 h 1275"/>
                    <a:gd name="T10" fmla="*/ 365 w 972"/>
                    <a:gd name="T11" fmla="*/ 337 h 1275"/>
                    <a:gd name="T12" fmla="*/ 335 w 972"/>
                    <a:gd name="T13" fmla="*/ 288 h 1275"/>
                    <a:gd name="T14" fmla="*/ 280 w 972"/>
                    <a:gd name="T15" fmla="*/ 257 h 1275"/>
                    <a:gd name="T16" fmla="*/ 269 w 972"/>
                    <a:gd name="T17" fmla="*/ 208 h 1275"/>
                    <a:gd name="T18" fmla="*/ 270 w 972"/>
                    <a:gd name="T19" fmla="*/ 178 h 1275"/>
                    <a:gd name="T20" fmla="*/ 258 w 972"/>
                    <a:gd name="T21" fmla="*/ 116 h 1275"/>
                    <a:gd name="T22" fmla="*/ 293 w 972"/>
                    <a:gd name="T23" fmla="*/ 53 h 1275"/>
                    <a:gd name="T24" fmla="*/ 640 w 972"/>
                    <a:gd name="T25" fmla="*/ 29 h 1275"/>
                    <a:gd name="T26" fmla="*/ 586 w 972"/>
                    <a:gd name="T27" fmla="*/ 206 h 1275"/>
                    <a:gd name="T28" fmla="*/ 575 w 972"/>
                    <a:gd name="T29" fmla="*/ 300 h 1275"/>
                    <a:gd name="T30" fmla="*/ 600 w 972"/>
                    <a:gd name="T31" fmla="*/ 335 h 1275"/>
                    <a:gd name="T32" fmla="*/ 721 w 972"/>
                    <a:gd name="T33" fmla="*/ 416 h 1275"/>
                    <a:gd name="T34" fmla="*/ 886 w 972"/>
                    <a:gd name="T35" fmla="*/ 611 h 1275"/>
                    <a:gd name="T36" fmla="*/ 963 w 972"/>
                    <a:gd name="T37" fmla="*/ 1001 h 1275"/>
                    <a:gd name="T38" fmla="*/ 870 w 972"/>
                    <a:gd name="T39" fmla="*/ 1125 h 1275"/>
                    <a:gd name="T40" fmla="*/ 715 w 972"/>
                    <a:gd name="T41" fmla="*/ 982 h 1275"/>
                    <a:gd name="T42" fmla="*/ 749 w 972"/>
                    <a:gd name="T43" fmla="*/ 1197 h 1275"/>
                    <a:gd name="T44" fmla="*/ 205 w 972"/>
                    <a:gd name="T45" fmla="*/ 1165 h 1275"/>
                    <a:gd name="T46" fmla="*/ 221 w 972"/>
                    <a:gd name="T47" fmla="*/ 808 h 1275"/>
                    <a:gd name="T48" fmla="*/ 483 w 972"/>
                    <a:gd name="T49" fmla="*/ 882 h 1275"/>
                    <a:gd name="T50" fmla="*/ 578 w 972"/>
                    <a:gd name="T51" fmla="*/ 833 h 1275"/>
                    <a:gd name="T52" fmla="*/ 585 w 972"/>
                    <a:gd name="T53" fmla="*/ 1024 h 1275"/>
                    <a:gd name="T54" fmla="*/ 577 w 972"/>
                    <a:gd name="T55" fmla="*/ 1048 h 1275"/>
                    <a:gd name="T56" fmla="*/ 635 w 972"/>
                    <a:gd name="T57" fmla="*/ 868 h 1275"/>
                    <a:gd name="T58" fmla="*/ 498 w 972"/>
                    <a:gd name="T59" fmla="*/ 844 h 1275"/>
                    <a:gd name="T60" fmla="*/ 476 w 972"/>
                    <a:gd name="T61" fmla="*/ 814 h 1275"/>
                    <a:gd name="T62" fmla="*/ 492 w 972"/>
                    <a:gd name="T63" fmla="*/ 537 h 1275"/>
                    <a:gd name="T64" fmla="*/ 478 w 972"/>
                    <a:gd name="T65" fmla="*/ 523 h 1275"/>
                    <a:gd name="T66" fmla="*/ 451 w 972"/>
                    <a:gd name="T67" fmla="*/ 860 h 1275"/>
                    <a:gd name="T68" fmla="*/ 464 w 972"/>
                    <a:gd name="T69" fmla="*/ 662 h 1275"/>
                    <a:gd name="T70" fmla="*/ 459 w 972"/>
                    <a:gd name="T71" fmla="*/ 382 h 1275"/>
                    <a:gd name="T72" fmla="*/ 446 w 972"/>
                    <a:gd name="T73" fmla="*/ 526 h 1275"/>
                    <a:gd name="T74" fmla="*/ 432 w 972"/>
                    <a:gd name="T75" fmla="*/ 671 h 1275"/>
                    <a:gd name="T76" fmla="*/ 454 w 972"/>
                    <a:gd name="T77" fmla="*/ 905 h 1275"/>
                    <a:gd name="T78" fmla="*/ 470 w 972"/>
                    <a:gd name="T79" fmla="*/ 998 h 1275"/>
                    <a:gd name="T80" fmla="*/ 381 w 972"/>
                    <a:gd name="T81" fmla="*/ 1005 h 1275"/>
                    <a:gd name="T82" fmla="*/ 386 w 972"/>
                    <a:gd name="T83" fmla="*/ 1022 h 1275"/>
                    <a:gd name="T84" fmla="*/ 405 w 972"/>
                    <a:gd name="T85" fmla="*/ 1042 h 1275"/>
                    <a:gd name="T86" fmla="*/ 430 w 972"/>
                    <a:gd name="T87" fmla="*/ 1028 h 1275"/>
                    <a:gd name="T88" fmla="*/ 503 w 972"/>
                    <a:gd name="T89" fmla="*/ 985 h 1275"/>
                    <a:gd name="T90" fmla="*/ 466 w 972"/>
                    <a:gd name="T91" fmla="*/ 888 h 1275"/>
                    <a:gd name="T92" fmla="*/ 449 w 972"/>
                    <a:gd name="T93" fmla="*/ 868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2" h="1275">
                      <a:moveTo>
                        <a:pt x="221" y="808"/>
                      </a:moveTo>
                      <a:cubicBezTo>
                        <a:pt x="200" y="863"/>
                        <a:pt x="181" y="915"/>
                        <a:pt x="161" y="966"/>
                      </a:cubicBezTo>
                      <a:cubicBezTo>
                        <a:pt x="142" y="1017"/>
                        <a:pt x="122" y="1068"/>
                        <a:pt x="102" y="1120"/>
                      </a:cubicBezTo>
                      <a:cubicBezTo>
                        <a:pt x="99" y="1118"/>
                        <a:pt x="95" y="1117"/>
                        <a:pt x="92" y="1115"/>
                      </a:cubicBezTo>
                      <a:cubicBezTo>
                        <a:pt x="63" y="1087"/>
                        <a:pt x="34" y="1058"/>
                        <a:pt x="6" y="1029"/>
                      </a:cubicBezTo>
                      <a:cubicBezTo>
                        <a:pt x="2" y="1025"/>
                        <a:pt x="0" y="1015"/>
                        <a:pt x="3" y="1011"/>
                      </a:cubicBezTo>
                      <a:cubicBezTo>
                        <a:pt x="40" y="942"/>
                        <a:pt x="55" y="867"/>
                        <a:pt x="68" y="791"/>
                      </a:cubicBezTo>
                      <a:cubicBezTo>
                        <a:pt x="77" y="737"/>
                        <a:pt x="83" y="681"/>
                        <a:pt x="82" y="627"/>
                      </a:cubicBezTo>
                      <a:cubicBezTo>
                        <a:pt x="81" y="541"/>
                        <a:pt x="121" y="484"/>
                        <a:pt x="191" y="443"/>
                      </a:cubicBezTo>
                      <a:cubicBezTo>
                        <a:pt x="207" y="434"/>
                        <a:pt x="224" y="428"/>
                        <a:pt x="240" y="420"/>
                      </a:cubicBezTo>
                      <a:cubicBezTo>
                        <a:pt x="273" y="404"/>
                        <a:pt x="305" y="387"/>
                        <a:pt x="338" y="371"/>
                      </a:cubicBezTo>
                      <a:cubicBezTo>
                        <a:pt x="353" y="364"/>
                        <a:pt x="362" y="354"/>
                        <a:pt x="365" y="337"/>
                      </a:cubicBezTo>
                      <a:cubicBezTo>
                        <a:pt x="366" y="330"/>
                        <a:pt x="373" y="324"/>
                        <a:pt x="379" y="316"/>
                      </a:cubicBezTo>
                      <a:cubicBezTo>
                        <a:pt x="372" y="298"/>
                        <a:pt x="354" y="293"/>
                        <a:pt x="335" y="288"/>
                      </a:cubicBezTo>
                      <a:cubicBezTo>
                        <a:pt x="322" y="285"/>
                        <a:pt x="309" y="286"/>
                        <a:pt x="298" y="280"/>
                      </a:cubicBezTo>
                      <a:cubicBezTo>
                        <a:pt x="290" y="276"/>
                        <a:pt x="278" y="263"/>
                        <a:pt x="280" y="257"/>
                      </a:cubicBezTo>
                      <a:cubicBezTo>
                        <a:pt x="285" y="239"/>
                        <a:pt x="284" y="225"/>
                        <a:pt x="266" y="214"/>
                      </a:cubicBezTo>
                      <a:cubicBezTo>
                        <a:pt x="267" y="212"/>
                        <a:pt x="268" y="210"/>
                        <a:pt x="269" y="208"/>
                      </a:cubicBezTo>
                      <a:cubicBezTo>
                        <a:pt x="298" y="199"/>
                        <a:pt x="328" y="190"/>
                        <a:pt x="355" y="181"/>
                      </a:cubicBezTo>
                      <a:cubicBezTo>
                        <a:pt x="329" y="182"/>
                        <a:pt x="299" y="199"/>
                        <a:pt x="270" y="178"/>
                      </a:cubicBezTo>
                      <a:cubicBezTo>
                        <a:pt x="281" y="164"/>
                        <a:pt x="281" y="154"/>
                        <a:pt x="261" y="147"/>
                      </a:cubicBezTo>
                      <a:cubicBezTo>
                        <a:pt x="246" y="141"/>
                        <a:pt x="250" y="127"/>
                        <a:pt x="258" y="116"/>
                      </a:cubicBezTo>
                      <a:cubicBezTo>
                        <a:pt x="267" y="105"/>
                        <a:pt x="278" y="94"/>
                        <a:pt x="285" y="82"/>
                      </a:cubicBezTo>
                      <a:cubicBezTo>
                        <a:pt x="290" y="73"/>
                        <a:pt x="290" y="62"/>
                        <a:pt x="293" y="53"/>
                      </a:cubicBezTo>
                      <a:cubicBezTo>
                        <a:pt x="296" y="47"/>
                        <a:pt x="300" y="38"/>
                        <a:pt x="305" y="36"/>
                      </a:cubicBezTo>
                      <a:cubicBezTo>
                        <a:pt x="416" y="3"/>
                        <a:pt x="528" y="0"/>
                        <a:pt x="640" y="29"/>
                      </a:cubicBezTo>
                      <a:cubicBezTo>
                        <a:pt x="646" y="31"/>
                        <a:pt x="653" y="41"/>
                        <a:pt x="653" y="47"/>
                      </a:cubicBezTo>
                      <a:cubicBezTo>
                        <a:pt x="656" y="111"/>
                        <a:pt x="638" y="165"/>
                        <a:pt x="586" y="206"/>
                      </a:cubicBezTo>
                      <a:cubicBezTo>
                        <a:pt x="577" y="213"/>
                        <a:pt x="571" y="229"/>
                        <a:pt x="570" y="240"/>
                      </a:cubicBezTo>
                      <a:cubicBezTo>
                        <a:pt x="569" y="260"/>
                        <a:pt x="572" y="280"/>
                        <a:pt x="575" y="300"/>
                      </a:cubicBezTo>
                      <a:cubicBezTo>
                        <a:pt x="576" y="308"/>
                        <a:pt x="577" y="316"/>
                        <a:pt x="590" y="317"/>
                      </a:cubicBezTo>
                      <a:cubicBezTo>
                        <a:pt x="594" y="317"/>
                        <a:pt x="600" y="329"/>
                        <a:pt x="600" y="335"/>
                      </a:cubicBezTo>
                      <a:cubicBezTo>
                        <a:pt x="601" y="356"/>
                        <a:pt x="611" y="368"/>
                        <a:pt x="630" y="376"/>
                      </a:cubicBezTo>
                      <a:cubicBezTo>
                        <a:pt x="660" y="389"/>
                        <a:pt x="690" y="404"/>
                        <a:pt x="721" y="416"/>
                      </a:cubicBezTo>
                      <a:cubicBezTo>
                        <a:pt x="762" y="432"/>
                        <a:pt x="800" y="451"/>
                        <a:pt x="832" y="482"/>
                      </a:cubicBezTo>
                      <a:cubicBezTo>
                        <a:pt x="868" y="517"/>
                        <a:pt x="888" y="560"/>
                        <a:pt x="886" y="611"/>
                      </a:cubicBezTo>
                      <a:cubicBezTo>
                        <a:pt x="884" y="730"/>
                        <a:pt x="908" y="845"/>
                        <a:pt x="943" y="958"/>
                      </a:cubicBezTo>
                      <a:cubicBezTo>
                        <a:pt x="948" y="973"/>
                        <a:pt x="955" y="988"/>
                        <a:pt x="963" y="1001"/>
                      </a:cubicBezTo>
                      <a:cubicBezTo>
                        <a:pt x="971" y="1014"/>
                        <a:pt x="972" y="1023"/>
                        <a:pt x="961" y="1034"/>
                      </a:cubicBezTo>
                      <a:cubicBezTo>
                        <a:pt x="931" y="1063"/>
                        <a:pt x="902" y="1093"/>
                        <a:pt x="870" y="1125"/>
                      </a:cubicBezTo>
                      <a:cubicBezTo>
                        <a:pt x="829" y="1017"/>
                        <a:pt x="790" y="915"/>
                        <a:pt x="749" y="810"/>
                      </a:cubicBezTo>
                      <a:cubicBezTo>
                        <a:pt x="730" y="867"/>
                        <a:pt x="707" y="920"/>
                        <a:pt x="715" y="982"/>
                      </a:cubicBezTo>
                      <a:cubicBezTo>
                        <a:pt x="723" y="1044"/>
                        <a:pt x="738" y="1103"/>
                        <a:pt x="763" y="1160"/>
                      </a:cubicBezTo>
                      <a:cubicBezTo>
                        <a:pt x="771" y="1179"/>
                        <a:pt x="768" y="1188"/>
                        <a:pt x="749" y="1197"/>
                      </a:cubicBezTo>
                      <a:cubicBezTo>
                        <a:pt x="571" y="1275"/>
                        <a:pt x="394" y="1274"/>
                        <a:pt x="217" y="1194"/>
                      </a:cubicBezTo>
                      <a:cubicBezTo>
                        <a:pt x="202" y="1188"/>
                        <a:pt x="199" y="1180"/>
                        <a:pt x="205" y="1165"/>
                      </a:cubicBezTo>
                      <a:cubicBezTo>
                        <a:pt x="229" y="1108"/>
                        <a:pt x="246" y="1048"/>
                        <a:pt x="255" y="985"/>
                      </a:cubicBezTo>
                      <a:cubicBezTo>
                        <a:pt x="264" y="922"/>
                        <a:pt x="240" y="868"/>
                        <a:pt x="221" y="808"/>
                      </a:cubicBezTo>
                      <a:close/>
                      <a:moveTo>
                        <a:pt x="485" y="893"/>
                      </a:moveTo>
                      <a:cubicBezTo>
                        <a:pt x="484" y="887"/>
                        <a:pt x="482" y="883"/>
                        <a:pt x="483" y="882"/>
                      </a:cubicBezTo>
                      <a:cubicBezTo>
                        <a:pt x="494" y="873"/>
                        <a:pt x="505" y="865"/>
                        <a:pt x="515" y="855"/>
                      </a:cubicBezTo>
                      <a:cubicBezTo>
                        <a:pt x="533" y="838"/>
                        <a:pt x="553" y="827"/>
                        <a:pt x="578" y="833"/>
                      </a:cubicBezTo>
                      <a:cubicBezTo>
                        <a:pt x="601" y="838"/>
                        <a:pt x="610" y="858"/>
                        <a:pt x="616" y="878"/>
                      </a:cubicBezTo>
                      <a:cubicBezTo>
                        <a:pt x="632" y="932"/>
                        <a:pt x="621" y="981"/>
                        <a:pt x="585" y="1024"/>
                      </a:cubicBezTo>
                      <a:cubicBezTo>
                        <a:pt x="580" y="1030"/>
                        <a:pt x="577" y="1038"/>
                        <a:pt x="572" y="1044"/>
                      </a:cubicBezTo>
                      <a:cubicBezTo>
                        <a:pt x="574" y="1046"/>
                        <a:pt x="576" y="1047"/>
                        <a:pt x="577" y="1048"/>
                      </a:cubicBezTo>
                      <a:cubicBezTo>
                        <a:pt x="580" y="1047"/>
                        <a:pt x="582" y="1046"/>
                        <a:pt x="584" y="1045"/>
                      </a:cubicBezTo>
                      <a:cubicBezTo>
                        <a:pt x="637" y="1002"/>
                        <a:pt x="657" y="933"/>
                        <a:pt x="635" y="868"/>
                      </a:cubicBezTo>
                      <a:cubicBezTo>
                        <a:pt x="625" y="841"/>
                        <a:pt x="612" y="818"/>
                        <a:pt x="581" y="812"/>
                      </a:cubicBezTo>
                      <a:cubicBezTo>
                        <a:pt x="548" y="805"/>
                        <a:pt x="520" y="818"/>
                        <a:pt x="498" y="844"/>
                      </a:cubicBezTo>
                      <a:cubicBezTo>
                        <a:pt x="493" y="849"/>
                        <a:pt x="489" y="854"/>
                        <a:pt x="484" y="861"/>
                      </a:cubicBezTo>
                      <a:cubicBezTo>
                        <a:pt x="469" y="846"/>
                        <a:pt x="472" y="830"/>
                        <a:pt x="476" y="814"/>
                      </a:cubicBezTo>
                      <a:cubicBezTo>
                        <a:pt x="480" y="797"/>
                        <a:pt x="489" y="780"/>
                        <a:pt x="490" y="762"/>
                      </a:cubicBezTo>
                      <a:cubicBezTo>
                        <a:pt x="492" y="687"/>
                        <a:pt x="491" y="612"/>
                        <a:pt x="492" y="537"/>
                      </a:cubicBezTo>
                      <a:cubicBezTo>
                        <a:pt x="492" y="532"/>
                        <a:pt x="488" y="527"/>
                        <a:pt x="486" y="522"/>
                      </a:cubicBezTo>
                      <a:cubicBezTo>
                        <a:pt x="483" y="523"/>
                        <a:pt x="480" y="523"/>
                        <a:pt x="478" y="523"/>
                      </a:cubicBezTo>
                      <a:cubicBezTo>
                        <a:pt x="476" y="580"/>
                        <a:pt x="476" y="637"/>
                        <a:pt x="472" y="693"/>
                      </a:cubicBezTo>
                      <a:cubicBezTo>
                        <a:pt x="467" y="749"/>
                        <a:pt x="458" y="805"/>
                        <a:pt x="451" y="860"/>
                      </a:cubicBezTo>
                      <a:cubicBezTo>
                        <a:pt x="441" y="846"/>
                        <a:pt x="443" y="829"/>
                        <a:pt x="448" y="814"/>
                      </a:cubicBezTo>
                      <a:cubicBezTo>
                        <a:pt x="465" y="764"/>
                        <a:pt x="464" y="713"/>
                        <a:pt x="464" y="662"/>
                      </a:cubicBezTo>
                      <a:cubicBezTo>
                        <a:pt x="464" y="569"/>
                        <a:pt x="462" y="475"/>
                        <a:pt x="460" y="382"/>
                      </a:cubicBezTo>
                      <a:cubicBezTo>
                        <a:pt x="460" y="382"/>
                        <a:pt x="460" y="382"/>
                        <a:pt x="459" y="382"/>
                      </a:cubicBezTo>
                      <a:cubicBezTo>
                        <a:pt x="459" y="478"/>
                        <a:pt x="459" y="575"/>
                        <a:pt x="459" y="671"/>
                      </a:cubicBezTo>
                      <a:cubicBezTo>
                        <a:pt x="454" y="623"/>
                        <a:pt x="461" y="573"/>
                        <a:pt x="446" y="526"/>
                      </a:cubicBezTo>
                      <a:cubicBezTo>
                        <a:pt x="440" y="533"/>
                        <a:pt x="438" y="540"/>
                        <a:pt x="437" y="547"/>
                      </a:cubicBezTo>
                      <a:cubicBezTo>
                        <a:pt x="435" y="589"/>
                        <a:pt x="436" y="630"/>
                        <a:pt x="432" y="671"/>
                      </a:cubicBezTo>
                      <a:cubicBezTo>
                        <a:pt x="429" y="713"/>
                        <a:pt x="423" y="755"/>
                        <a:pt x="416" y="797"/>
                      </a:cubicBezTo>
                      <a:cubicBezTo>
                        <a:pt x="409" y="841"/>
                        <a:pt x="415" y="878"/>
                        <a:pt x="454" y="905"/>
                      </a:cubicBezTo>
                      <a:cubicBezTo>
                        <a:pt x="467" y="915"/>
                        <a:pt x="477" y="929"/>
                        <a:pt x="485" y="943"/>
                      </a:cubicBezTo>
                      <a:cubicBezTo>
                        <a:pt x="496" y="962"/>
                        <a:pt x="489" y="981"/>
                        <a:pt x="470" y="998"/>
                      </a:cubicBezTo>
                      <a:cubicBezTo>
                        <a:pt x="455" y="1012"/>
                        <a:pt x="438" y="1018"/>
                        <a:pt x="420" y="1005"/>
                      </a:cubicBezTo>
                      <a:cubicBezTo>
                        <a:pt x="406" y="995"/>
                        <a:pt x="393" y="996"/>
                        <a:pt x="381" y="1005"/>
                      </a:cubicBezTo>
                      <a:cubicBezTo>
                        <a:pt x="366" y="1015"/>
                        <a:pt x="358" y="1028"/>
                        <a:pt x="360" y="1047"/>
                      </a:cubicBezTo>
                      <a:cubicBezTo>
                        <a:pt x="369" y="1039"/>
                        <a:pt x="377" y="1030"/>
                        <a:pt x="386" y="1022"/>
                      </a:cubicBezTo>
                      <a:cubicBezTo>
                        <a:pt x="398" y="1012"/>
                        <a:pt x="409" y="1011"/>
                        <a:pt x="418" y="1027"/>
                      </a:cubicBezTo>
                      <a:cubicBezTo>
                        <a:pt x="413" y="1033"/>
                        <a:pt x="409" y="1037"/>
                        <a:pt x="405" y="1042"/>
                      </a:cubicBezTo>
                      <a:cubicBezTo>
                        <a:pt x="407" y="1044"/>
                        <a:pt x="409" y="1046"/>
                        <a:pt x="411" y="1047"/>
                      </a:cubicBezTo>
                      <a:cubicBezTo>
                        <a:pt x="416" y="1042"/>
                        <a:pt x="422" y="1036"/>
                        <a:pt x="430" y="1028"/>
                      </a:cubicBezTo>
                      <a:cubicBezTo>
                        <a:pt x="428" y="1028"/>
                        <a:pt x="431" y="1027"/>
                        <a:pt x="434" y="1027"/>
                      </a:cubicBezTo>
                      <a:cubicBezTo>
                        <a:pt x="467" y="1030"/>
                        <a:pt x="488" y="1011"/>
                        <a:pt x="503" y="985"/>
                      </a:cubicBezTo>
                      <a:cubicBezTo>
                        <a:pt x="518" y="959"/>
                        <a:pt x="507" y="933"/>
                        <a:pt x="490" y="911"/>
                      </a:cubicBezTo>
                      <a:cubicBezTo>
                        <a:pt x="483" y="902"/>
                        <a:pt x="474" y="895"/>
                        <a:pt x="466" y="888"/>
                      </a:cubicBezTo>
                      <a:cubicBezTo>
                        <a:pt x="460" y="882"/>
                        <a:pt x="454" y="876"/>
                        <a:pt x="447" y="870"/>
                      </a:cubicBezTo>
                      <a:cubicBezTo>
                        <a:pt x="448" y="870"/>
                        <a:pt x="449" y="869"/>
                        <a:pt x="449" y="868"/>
                      </a:cubicBezTo>
                      <a:cubicBezTo>
                        <a:pt x="460" y="876"/>
                        <a:pt x="471" y="883"/>
                        <a:pt x="485" y="89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6">
                  <a:extLst>
                    <a:ext uri="{FF2B5EF4-FFF2-40B4-BE49-F238E27FC236}">
                      <a16:creationId xmlns:a16="http://schemas.microsoft.com/office/drawing/2014/main" id="{3E3B31C6-E10E-47F5-9D85-0263EF3BBBB5}"/>
                    </a:ext>
                  </a:extLst>
                </p:cNvPr>
                <p:cNvSpPr>
                  <a:spLocks/>
                </p:cNvSpPr>
                <p:nvPr/>
              </p:nvSpPr>
              <p:spPr bwMode="auto">
                <a:xfrm>
                  <a:off x="8238503" y="4483533"/>
                  <a:ext cx="271722" cy="333381"/>
                </a:xfrm>
                <a:custGeom>
                  <a:avLst/>
                  <a:gdLst>
                    <a:gd name="T0" fmla="*/ 77 w 1117"/>
                    <a:gd name="T1" fmla="*/ 1373 h 1373"/>
                    <a:gd name="T2" fmla="*/ 77 w 1117"/>
                    <a:gd name="T3" fmla="*/ 1342 h 1373"/>
                    <a:gd name="T4" fmla="*/ 122 w 1117"/>
                    <a:gd name="T5" fmla="*/ 1093 h 1373"/>
                    <a:gd name="T6" fmla="*/ 243 w 1117"/>
                    <a:gd name="T7" fmla="*/ 994 h 1373"/>
                    <a:gd name="T8" fmla="*/ 266 w 1117"/>
                    <a:gd name="T9" fmla="*/ 1000 h 1373"/>
                    <a:gd name="T10" fmla="*/ 490 w 1117"/>
                    <a:gd name="T11" fmla="*/ 1092 h 1373"/>
                    <a:gd name="T12" fmla="*/ 842 w 1117"/>
                    <a:gd name="T13" fmla="*/ 1014 h 1373"/>
                    <a:gd name="T14" fmla="*/ 997 w 1117"/>
                    <a:gd name="T15" fmla="*/ 865 h 1373"/>
                    <a:gd name="T16" fmla="*/ 1005 w 1117"/>
                    <a:gd name="T17" fmla="*/ 848 h 1373"/>
                    <a:gd name="T18" fmla="*/ 986 w 1117"/>
                    <a:gd name="T19" fmla="*/ 848 h 1373"/>
                    <a:gd name="T20" fmla="*/ 579 w 1117"/>
                    <a:gd name="T21" fmla="*/ 853 h 1373"/>
                    <a:gd name="T22" fmla="*/ 453 w 1117"/>
                    <a:gd name="T23" fmla="*/ 833 h 1373"/>
                    <a:gd name="T24" fmla="*/ 429 w 1117"/>
                    <a:gd name="T25" fmla="*/ 839 h 1373"/>
                    <a:gd name="T26" fmla="*/ 342 w 1117"/>
                    <a:gd name="T27" fmla="*/ 892 h 1373"/>
                    <a:gd name="T28" fmla="*/ 247 w 1117"/>
                    <a:gd name="T29" fmla="*/ 956 h 1373"/>
                    <a:gd name="T30" fmla="*/ 227 w 1117"/>
                    <a:gd name="T31" fmla="*/ 966 h 1373"/>
                    <a:gd name="T32" fmla="*/ 78 w 1117"/>
                    <a:gd name="T33" fmla="*/ 1073 h 1373"/>
                    <a:gd name="T34" fmla="*/ 25 w 1117"/>
                    <a:gd name="T35" fmla="*/ 1346 h 1373"/>
                    <a:gd name="T36" fmla="*/ 24 w 1117"/>
                    <a:gd name="T37" fmla="*/ 1360 h 1373"/>
                    <a:gd name="T38" fmla="*/ 21 w 1117"/>
                    <a:gd name="T39" fmla="*/ 1364 h 1373"/>
                    <a:gd name="T40" fmla="*/ 0 w 1117"/>
                    <a:gd name="T41" fmla="*/ 1335 h 1373"/>
                    <a:gd name="T42" fmla="*/ 62 w 1117"/>
                    <a:gd name="T43" fmla="*/ 1034 h 1373"/>
                    <a:gd name="T44" fmla="*/ 213 w 1117"/>
                    <a:gd name="T45" fmla="*/ 936 h 1373"/>
                    <a:gd name="T46" fmla="*/ 234 w 1117"/>
                    <a:gd name="T47" fmla="*/ 927 h 1373"/>
                    <a:gd name="T48" fmla="*/ 338 w 1117"/>
                    <a:gd name="T49" fmla="*/ 862 h 1373"/>
                    <a:gd name="T50" fmla="*/ 457 w 1117"/>
                    <a:gd name="T51" fmla="*/ 707 h 1373"/>
                    <a:gd name="T52" fmla="*/ 455 w 1117"/>
                    <a:gd name="T53" fmla="*/ 593 h 1373"/>
                    <a:gd name="T54" fmla="*/ 482 w 1117"/>
                    <a:gd name="T55" fmla="*/ 476 h 1373"/>
                    <a:gd name="T56" fmla="*/ 499 w 1117"/>
                    <a:gd name="T57" fmla="*/ 450 h 1373"/>
                    <a:gd name="T58" fmla="*/ 446 w 1117"/>
                    <a:gd name="T59" fmla="*/ 442 h 1373"/>
                    <a:gd name="T60" fmla="*/ 209 w 1117"/>
                    <a:gd name="T61" fmla="*/ 278 h 1373"/>
                    <a:gd name="T62" fmla="*/ 170 w 1117"/>
                    <a:gd name="T63" fmla="*/ 105 h 1373"/>
                    <a:gd name="T64" fmla="*/ 167 w 1117"/>
                    <a:gd name="T65" fmla="*/ 69 h 1373"/>
                    <a:gd name="T66" fmla="*/ 241 w 1117"/>
                    <a:gd name="T67" fmla="*/ 12 h 1373"/>
                    <a:gd name="T68" fmla="*/ 262 w 1117"/>
                    <a:gd name="T69" fmla="*/ 37 h 1373"/>
                    <a:gd name="T70" fmla="*/ 297 w 1117"/>
                    <a:gd name="T71" fmla="*/ 190 h 1373"/>
                    <a:gd name="T72" fmla="*/ 495 w 1117"/>
                    <a:gd name="T73" fmla="*/ 335 h 1373"/>
                    <a:gd name="T74" fmla="*/ 640 w 1117"/>
                    <a:gd name="T75" fmla="*/ 301 h 1373"/>
                    <a:gd name="T76" fmla="*/ 849 w 1117"/>
                    <a:gd name="T77" fmla="*/ 273 h 1373"/>
                    <a:gd name="T78" fmla="*/ 1091 w 1117"/>
                    <a:gd name="T79" fmla="*/ 500 h 1373"/>
                    <a:gd name="T80" fmla="*/ 1033 w 1117"/>
                    <a:gd name="T81" fmla="*/ 852 h 1373"/>
                    <a:gd name="T82" fmla="*/ 688 w 1117"/>
                    <a:gd name="T83" fmla="*/ 1105 h 1373"/>
                    <a:gd name="T84" fmla="*/ 458 w 1117"/>
                    <a:gd name="T85" fmla="*/ 1119 h 1373"/>
                    <a:gd name="T86" fmla="*/ 264 w 1117"/>
                    <a:gd name="T87" fmla="*/ 1037 h 1373"/>
                    <a:gd name="T88" fmla="*/ 216 w 1117"/>
                    <a:gd name="T89" fmla="*/ 1031 h 1373"/>
                    <a:gd name="T90" fmla="*/ 139 w 1117"/>
                    <a:gd name="T91" fmla="*/ 1133 h 1373"/>
                    <a:gd name="T92" fmla="*/ 108 w 1117"/>
                    <a:gd name="T93" fmla="*/ 1338 h 1373"/>
                    <a:gd name="T94" fmla="*/ 77 w 1117"/>
                    <a:gd name="T95" fmla="*/ 1373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7" h="1373">
                      <a:moveTo>
                        <a:pt x="77" y="1373"/>
                      </a:moveTo>
                      <a:cubicBezTo>
                        <a:pt x="77" y="1360"/>
                        <a:pt x="77" y="1351"/>
                        <a:pt x="77" y="1342"/>
                      </a:cubicBezTo>
                      <a:cubicBezTo>
                        <a:pt x="82" y="1257"/>
                        <a:pt x="94" y="1174"/>
                        <a:pt x="122" y="1093"/>
                      </a:cubicBezTo>
                      <a:cubicBezTo>
                        <a:pt x="142" y="1035"/>
                        <a:pt x="184" y="1003"/>
                        <a:pt x="243" y="994"/>
                      </a:cubicBezTo>
                      <a:cubicBezTo>
                        <a:pt x="251" y="992"/>
                        <a:pt x="261" y="995"/>
                        <a:pt x="266" y="1000"/>
                      </a:cubicBezTo>
                      <a:cubicBezTo>
                        <a:pt x="329" y="1061"/>
                        <a:pt x="405" y="1088"/>
                        <a:pt x="490" y="1092"/>
                      </a:cubicBezTo>
                      <a:cubicBezTo>
                        <a:pt x="614" y="1098"/>
                        <a:pt x="733" y="1078"/>
                        <a:pt x="842" y="1014"/>
                      </a:cubicBezTo>
                      <a:cubicBezTo>
                        <a:pt x="905" y="976"/>
                        <a:pt x="955" y="925"/>
                        <a:pt x="997" y="865"/>
                      </a:cubicBezTo>
                      <a:cubicBezTo>
                        <a:pt x="999" y="861"/>
                        <a:pt x="1001" y="856"/>
                        <a:pt x="1005" y="848"/>
                      </a:cubicBezTo>
                      <a:cubicBezTo>
                        <a:pt x="997" y="848"/>
                        <a:pt x="992" y="848"/>
                        <a:pt x="986" y="848"/>
                      </a:cubicBezTo>
                      <a:cubicBezTo>
                        <a:pt x="850" y="858"/>
                        <a:pt x="715" y="866"/>
                        <a:pt x="579" y="853"/>
                      </a:cubicBezTo>
                      <a:cubicBezTo>
                        <a:pt x="536" y="849"/>
                        <a:pt x="495" y="839"/>
                        <a:pt x="453" y="833"/>
                      </a:cubicBezTo>
                      <a:cubicBezTo>
                        <a:pt x="445" y="831"/>
                        <a:pt x="434" y="834"/>
                        <a:pt x="429" y="839"/>
                      </a:cubicBezTo>
                      <a:cubicBezTo>
                        <a:pt x="403" y="863"/>
                        <a:pt x="375" y="880"/>
                        <a:pt x="342" y="892"/>
                      </a:cubicBezTo>
                      <a:cubicBezTo>
                        <a:pt x="306" y="906"/>
                        <a:pt x="274" y="928"/>
                        <a:pt x="247" y="956"/>
                      </a:cubicBezTo>
                      <a:cubicBezTo>
                        <a:pt x="242" y="961"/>
                        <a:pt x="233" y="967"/>
                        <a:pt x="227" y="966"/>
                      </a:cubicBezTo>
                      <a:cubicBezTo>
                        <a:pt x="150" y="955"/>
                        <a:pt x="102" y="1009"/>
                        <a:pt x="78" y="1073"/>
                      </a:cubicBezTo>
                      <a:cubicBezTo>
                        <a:pt x="44" y="1161"/>
                        <a:pt x="29" y="1252"/>
                        <a:pt x="25" y="1346"/>
                      </a:cubicBezTo>
                      <a:cubicBezTo>
                        <a:pt x="25" y="1351"/>
                        <a:pt x="25" y="1356"/>
                        <a:pt x="24" y="1360"/>
                      </a:cubicBezTo>
                      <a:cubicBezTo>
                        <a:pt x="24" y="1361"/>
                        <a:pt x="23" y="1362"/>
                        <a:pt x="21" y="1364"/>
                      </a:cubicBezTo>
                      <a:cubicBezTo>
                        <a:pt x="7" y="1360"/>
                        <a:pt x="0" y="1350"/>
                        <a:pt x="0" y="1335"/>
                      </a:cubicBezTo>
                      <a:cubicBezTo>
                        <a:pt x="1" y="1231"/>
                        <a:pt x="16" y="1129"/>
                        <a:pt x="62" y="1034"/>
                      </a:cubicBezTo>
                      <a:cubicBezTo>
                        <a:pt x="92" y="972"/>
                        <a:pt x="140" y="935"/>
                        <a:pt x="213" y="936"/>
                      </a:cubicBezTo>
                      <a:cubicBezTo>
                        <a:pt x="220" y="936"/>
                        <a:pt x="229" y="932"/>
                        <a:pt x="234" y="927"/>
                      </a:cubicBezTo>
                      <a:cubicBezTo>
                        <a:pt x="264" y="897"/>
                        <a:pt x="299" y="876"/>
                        <a:pt x="338" y="862"/>
                      </a:cubicBezTo>
                      <a:cubicBezTo>
                        <a:pt x="410" y="835"/>
                        <a:pt x="448" y="780"/>
                        <a:pt x="457" y="707"/>
                      </a:cubicBezTo>
                      <a:cubicBezTo>
                        <a:pt x="461" y="670"/>
                        <a:pt x="461" y="631"/>
                        <a:pt x="455" y="593"/>
                      </a:cubicBezTo>
                      <a:cubicBezTo>
                        <a:pt x="448" y="550"/>
                        <a:pt x="455" y="512"/>
                        <a:pt x="482" y="476"/>
                      </a:cubicBezTo>
                      <a:cubicBezTo>
                        <a:pt x="487" y="469"/>
                        <a:pt x="492" y="461"/>
                        <a:pt x="499" y="450"/>
                      </a:cubicBezTo>
                      <a:cubicBezTo>
                        <a:pt x="479" y="447"/>
                        <a:pt x="462" y="445"/>
                        <a:pt x="446" y="442"/>
                      </a:cubicBezTo>
                      <a:cubicBezTo>
                        <a:pt x="342" y="423"/>
                        <a:pt x="257" y="376"/>
                        <a:pt x="209" y="278"/>
                      </a:cubicBezTo>
                      <a:cubicBezTo>
                        <a:pt x="183" y="223"/>
                        <a:pt x="176" y="164"/>
                        <a:pt x="170" y="105"/>
                      </a:cubicBezTo>
                      <a:cubicBezTo>
                        <a:pt x="169" y="93"/>
                        <a:pt x="168" y="81"/>
                        <a:pt x="167" y="69"/>
                      </a:cubicBezTo>
                      <a:cubicBezTo>
                        <a:pt x="165" y="30"/>
                        <a:pt x="203" y="0"/>
                        <a:pt x="241" y="12"/>
                      </a:cubicBezTo>
                      <a:cubicBezTo>
                        <a:pt x="254" y="16"/>
                        <a:pt x="260" y="23"/>
                        <a:pt x="262" y="37"/>
                      </a:cubicBezTo>
                      <a:cubicBezTo>
                        <a:pt x="272" y="88"/>
                        <a:pt x="281" y="140"/>
                        <a:pt x="297" y="190"/>
                      </a:cubicBezTo>
                      <a:cubicBezTo>
                        <a:pt x="327" y="285"/>
                        <a:pt x="400" y="324"/>
                        <a:pt x="495" y="335"/>
                      </a:cubicBezTo>
                      <a:cubicBezTo>
                        <a:pt x="549" y="342"/>
                        <a:pt x="593" y="318"/>
                        <a:pt x="640" y="301"/>
                      </a:cubicBezTo>
                      <a:cubicBezTo>
                        <a:pt x="708" y="277"/>
                        <a:pt x="777" y="262"/>
                        <a:pt x="849" y="273"/>
                      </a:cubicBezTo>
                      <a:cubicBezTo>
                        <a:pt x="962" y="289"/>
                        <a:pt x="1068" y="388"/>
                        <a:pt x="1091" y="500"/>
                      </a:cubicBezTo>
                      <a:cubicBezTo>
                        <a:pt x="1117" y="625"/>
                        <a:pt x="1091" y="741"/>
                        <a:pt x="1033" y="852"/>
                      </a:cubicBezTo>
                      <a:cubicBezTo>
                        <a:pt x="961" y="993"/>
                        <a:pt x="841" y="1072"/>
                        <a:pt x="688" y="1105"/>
                      </a:cubicBezTo>
                      <a:cubicBezTo>
                        <a:pt x="612" y="1121"/>
                        <a:pt x="535" y="1129"/>
                        <a:pt x="458" y="1119"/>
                      </a:cubicBezTo>
                      <a:cubicBezTo>
                        <a:pt x="386" y="1110"/>
                        <a:pt x="319" y="1087"/>
                        <a:pt x="264" y="1037"/>
                      </a:cubicBezTo>
                      <a:cubicBezTo>
                        <a:pt x="248" y="1022"/>
                        <a:pt x="233" y="1023"/>
                        <a:pt x="216" y="1031"/>
                      </a:cubicBezTo>
                      <a:cubicBezTo>
                        <a:pt x="172" y="1052"/>
                        <a:pt x="151" y="1089"/>
                        <a:pt x="139" y="1133"/>
                      </a:cubicBezTo>
                      <a:cubicBezTo>
                        <a:pt x="122" y="1200"/>
                        <a:pt x="107" y="1268"/>
                        <a:pt x="108" y="1338"/>
                      </a:cubicBezTo>
                      <a:cubicBezTo>
                        <a:pt x="108" y="1356"/>
                        <a:pt x="97" y="1365"/>
                        <a:pt x="77" y="137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45" name="Freeform: Shape 144">
                <a:extLst>
                  <a:ext uri="{FF2B5EF4-FFF2-40B4-BE49-F238E27FC236}">
                    <a16:creationId xmlns:a16="http://schemas.microsoft.com/office/drawing/2014/main" id="{A23BE928-3C29-4B33-9E1F-0803A1C35547}"/>
                  </a:ext>
                </a:extLst>
              </p:cNvPr>
              <p:cNvSpPr/>
              <p:nvPr/>
            </p:nvSpPr>
            <p:spPr>
              <a:xfrm>
                <a:off x="8201169" y="3909256"/>
                <a:ext cx="114525" cy="609175"/>
              </a:xfrm>
              <a:custGeom>
                <a:avLst/>
                <a:gdLst>
                  <a:gd name="connsiteX0" fmla="*/ 80759 w 99496"/>
                  <a:gd name="connsiteY0" fmla="*/ 492536 h 492536"/>
                  <a:gd name="connsiteX1" fmla="*/ 78154 w 99496"/>
                  <a:gd name="connsiteY1" fmla="*/ 349254 h 492536"/>
                  <a:gd name="connsiteX2" fmla="*/ 96390 w 99496"/>
                  <a:gd name="connsiteY2" fmla="*/ 211182 h 492536"/>
                  <a:gd name="connsiteX3" fmla="*/ 93785 w 99496"/>
                  <a:gd name="connsiteY3" fmla="*/ 67900 h 492536"/>
                  <a:gd name="connsiteX4" fmla="*/ 41682 w 99496"/>
                  <a:gd name="connsiteY4" fmla="*/ 10587 h 492536"/>
                  <a:gd name="connsiteX5" fmla="*/ 0 w 99496"/>
                  <a:gd name="connsiteY5" fmla="*/ 167 h 492536"/>
                  <a:gd name="connsiteX0" fmla="*/ 80759 w 99496"/>
                  <a:gd name="connsiteY0" fmla="*/ 490155 h 490155"/>
                  <a:gd name="connsiteX1" fmla="*/ 78154 w 99496"/>
                  <a:gd name="connsiteY1" fmla="*/ 349254 h 490155"/>
                  <a:gd name="connsiteX2" fmla="*/ 96390 w 99496"/>
                  <a:gd name="connsiteY2" fmla="*/ 211182 h 490155"/>
                  <a:gd name="connsiteX3" fmla="*/ 93785 w 99496"/>
                  <a:gd name="connsiteY3" fmla="*/ 67900 h 490155"/>
                  <a:gd name="connsiteX4" fmla="*/ 41682 w 99496"/>
                  <a:gd name="connsiteY4" fmla="*/ 10587 h 490155"/>
                  <a:gd name="connsiteX5" fmla="*/ 0 w 99496"/>
                  <a:gd name="connsiteY5" fmla="*/ 167 h 490155"/>
                  <a:gd name="connsiteX0" fmla="*/ 80759 w 99496"/>
                  <a:gd name="connsiteY0" fmla="*/ 490155 h 490155"/>
                  <a:gd name="connsiteX1" fmla="*/ 78154 w 99496"/>
                  <a:gd name="connsiteY1" fmla="*/ 349254 h 490155"/>
                  <a:gd name="connsiteX2" fmla="*/ 96390 w 99496"/>
                  <a:gd name="connsiteY2" fmla="*/ 211182 h 490155"/>
                  <a:gd name="connsiteX3" fmla="*/ 93785 w 99496"/>
                  <a:gd name="connsiteY3" fmla="*/ 67900 h 490155"/>
                  <a:gd name="connsiteX4" fmla="*/ 41682 w 99496"/>
                  <a:gd name="connsiteY4" fmla="*/ 10587 h 490155"/>
                  <a:gd name="connsiteX5" fmla="*/ 0 w 99496"/>
                  <a:gd name="connsiteY5" fmla="*/ 167 h 490155"/>
                  <a:gd name="connsiteX0" fmla="*/ 80759 w 99496"/>
                  <a:gd name="connsiteY0" fmla="*/ 490155 h 490155"/>
                  <a:gd name="connsiteX1" fmla="*/ 78154 w 99496"/>
                  <a:gd name="connsiteY1" fmla="*/ 349254 h 490155"/>
                  <a:gd name="connsiteX2" fmla="*/ 96390 w 99496"/>
                  <a:gd name="connsiteY2" fmla="*/ 211182 h 490155"/>
                  <a:gd name="connsiteX3" fmla="*/ 93785 w 99496"/>
                  <a:gd name="connsiteY3" fmla="*/ 67900 h 490155"/>
                  <a:gd name="connsiteX4" fmla="*/ 41682 w 99496"/>
                  <a:gd name="connsiteY4" fmla="*/ 10587 h 490155"/>
                  <a:gd name="connsiteX5" fmla="*/ 0 w 99496"/>
                  <a:gd name="connsiteY5" fmla="*/ 167 h 490155"/>
                  <a:gd name="connsiteX0" fmla="*/ 80759 w 98510"/>
                  <a:gd name="connsiteY0" fmla="*/ 490032 h 490032"/>
                  <a:gd name="connsiteX1" fmla="*/ 78154 w 98510"/>
                  <a:gd name="connsiteY1" fmla="*/ 349131 h 490032"/>
                  <a:gd name="connsiteX2" fmla="*/ 96390 w 98510"/>
                  <a:gd name="connsiteY2" fmla="*/ 211059 h 490032"/>
                  <a:gd name="connsiteX3" fmla="*/ 93785 w 98510"/>
                  <a:gd name="connsiteY3" fmla="*/ 67777 h 490032"/>
                  <a:gd name="connsiteX4" fmla="*/ 57557 w 98510"/>
                  <a:gd name="connsiteY4" fmla="*/ 13639 h 490032"/>
                  <a:gd name="connsiteX5" fmla="*/ 0 w 98510"/>
                  <a:gd name="connsiteY5" fmla="*/ 44 h 490032"/>
                  <a:gd name="connsiteX0" fmla="*/ 75584 w 93335"/>
                  <a:gd name="connsiteY0" fmla="*/ 483817 h 483817"/>
                  <a:gd name="connsiteX1" fmla="*/ 72979 w 93335"/>
                  <a:gd name="connsiteY1" fmla="*/ 342916 h 483817"/>
                  <a:gd name="connsiteX2" fmla="*/ 91215 w 93335"/>
                  <a:gd name="connsiteY2" fmla="*/ 204844 h 483817"/>
                  <a:gd name="connsiteX3" fmla="*/ 88610 w 93335"/>
                  <a:gd name="connsiteY3" fmla="*/ 61562 h 483817"/>
                  <a:gd name="connsiteX4" fmla="*/ 52382 w 93335"/>
                  <a:gd name="connsiteY4" fmla="*/ 7424 h 483817"/>
                  <a:gd name="connsiteX5" fmla="*/ 0 w 93335"/>
                  <a:gd name="connsiteY5" fmla="*/ 1394 h 48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335" h="483817">
                    <a:moveTo>
                      <a:pt x="75584" y="483817"/>
                    </a:moveTo>
                    <a:cubicBezTo>
                      <a:pt x="68216" y="438003"/>
                      <a:pt x="65611" y="387030"/>
                      <a:pt x="72979" y="342916"/>
                    </a:cubicBezTo>
                    <a:cubicBezTo>
                      <a:pt x="80347" y="298802"/>
                      <a:pt x="88610" y="251736"/>
                      <a:pt x="91215" y="204844"/>
                    </a:cubicBezTo>
                    <a:cubicBezTo>
                      <a:pt x="93820" y="157952"/>
                      <a:pt x="95082" y="94465"/>
                      <a:pt x="88610" y="61562"/>
                    </a:cubicBezTo>
                    <a:cubicBezTo>
                      <a:pt x="82138" y="28659"/>
                      <a:pt x="68013" y="18713"/>
                      <a:pt x="52382" y="7424"/>
                    </a:cubicBezTo>
                    <a:cubicBezTo>
                      <a:pt x="36751" y="-3865"/>
                      <a:pt x="13025" y="959"/>
                      <a:pt x="0" y="1394"/>
                    </a:cubicBezTo>
                  </a:path>
                </a:pathLst>
              </a:cu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7043996F-F427-4EAE-9872-534D44DD3E3B}"/>
                  </a:ext>
                </a:extLst>
              </p:cNvPr>
              <p:cNvSpPr/>
              <p:nvPr/>
            </p:nvSpPr>
            <p:spPr>
              <a:xfrm>
                <a:off x="7762296" y="3731798"/>
                <a:ext cx="1189780" cy="1206505"/>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extBox 150">
              <a:extLst>
                <a:ext uri="{FF2B5EF4-FFF2-40B4-BE49-F238E27FC236}">
                  <a16:creationId xmlns:a16="http://schemas.microsoft.com/office/drawing/2014/main" id="{40CA96E5-390C-446B-A894-F7AA4B1DB7B7}"/>
                </a:ext>
              </a:extLst>
            </p:cNvPr>
            <p:cNvSpPr txBox="1"/>
            <p:nvPr/>
          </p:nvSpPr>
          <p:spPr>
            <a:xfrm>
              <a:off x="4682894" y="5600197"/>
              <a:ext cx="927387" cy="276999"/>
            </a:xfrm>
            <a:prstGeom prst="rect">
              <a:avLst/>
            </a:prstGeom>
            <a:noFill/>
            <a:ln>
              <a:noFill/>
            </a:ln>
          </p:spPr>
          <p:txBody>
            <a:bodyPr wrap="square" rtlCol="0">
              <a:spAutoFit/>
            </a:bodyPr>
            <a:lstStyle/>
            <a:p>
              <a:r>
                <a:rPr lang="en-CA" sz="1200"/>
                <a:t>Gallstones</a:t>
              </a:r>
            </a:p>
          </p:txBody>
        </p:sp>
        <p:sp>
          <p:nvSpPr>
            <p:cNvPr id="152" name="Rectangle 151">
              <a:extLst>
                <a:ext uri="{FF2B5EF4-FFF2-40B4-BE49-F238E27FC236}">
                  <a16:creationId xmlns:a16="http://schemas.microsoft.com/office/drawing/2014/main" id="{470828E1-F9D3-41BE-8019-681961436F94}"/>
                </a:ext>
              </a:extLst>
            </p:cNvPr>
            <p:cNvSpPr/>
            <p:nvPr/>
          </p:nvSpPr>
          <p:spPr>
            <a:xfrm>
              <a:off x="2086312" y="4935397"/>
              <a:ext cx="1025955" cy="1077784"/>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Adverse effects:</a:t>
              </a:r>
            </a:p>
          </p:txBody>
        </p:sp>
      </p:grpSp>
    </p:spTree>
    <p:extLst>
      <p:ext uri="{BB962C8B-B14F-4D97-AF65-F5344CB8AC3E}">
        <p14:creationId xmlns:p14="http://schemas.microsoft.com/office/powerpoint/2010/main" val="933416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529039E-7809-4CDA-9D44-672E54AD7BB2}"/>
              </a:ext>
            </a:extLst>
          </p:cNvPr>
          <p:cNvSpPr/>
          <p:nvPr/>
        </p:nvSpPr>
        <p:spPr>
          <a:xfrm>
            <a:off x="648000" y="2136140"/>
            <a:ext cx="11153725" cy="24499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 name="Title 1">
            <a:extLst>
              <a:ext uri="{FF2B5EF4-FFF2-40B4-BE49-F238E27FC236}">
                <a16:creationId xmlns:a16="http://schemas.microsoft.com/office/drawing/2014/main" id="{3019F804-9233-4148-89F9-2C416EC11363}"/>
              </a:ext>
            </a:extLst>
          </p:cNvPr>
          <p:cNvSpPr>
            <a:spLocks noGrp="1"/>
          </p:cNvSpPr>
          <p:nvPr>
            <p:ph type="title"/>
          </p:nvPr>
        </p:nvSpPr>
        <p:spPr/>
        <p:txBody>
          <a:bodyPr/>
          <a:lstStyle/>
          <a:p>
            <a:r>
              <a:rPr lang="en-CA"/>
              <a:t>Pre-operative management  </a:t>
            </a:r>
          </a:p>
        </p:txBody>
      </p:sp>
      <p:sp>
        <p:nvSpPr>
          <p:cNvPr id="3" name="Text Placeholder 2">
            <a:extLst>
              <a:ext uri="{FF2B5EF4-FFF2-40B4-BE49-F238E27FC236}">
                <a16:creationId xmlns:a16="http://schemas.microsoft.com/office/drawing/2014/main" id="{B84A28BD-681D-428F-B44F-780D860CEDAE}"/>
              </a:ext>
            </a:extLst>
          </p:cNvPr>
          <p:cNvSpPr>
            <a:spLocks noGrp="1"/>
          </p:cNvSpPr>
          <p:nvPr>
            <p:ph type="body" sz="quarter" idx="13"/>
          </p:nvPr>
        </p:nvSpPr>
        <p:spPr/>
        <p:txBody>
          <a:bodyPr/>
          <a:lstStyle/>
          <a:p>
            <a:r>
              <a:rPr lang="en-CA" sz="1000" b="0" i="0">
                <a:effectLst/>
              </a:rPr>
              <a:t>1. Stenberg E et al. World J Surg. 2022;46:729-751; 2. </a:t>
            </a:r>
            <a:r>
              <a:rPr lang="en-CA" sz="1000" b="0" i="0" err="1">
                <a:effectLst/>
              </a:rPr>
              <a:t>Gudzune</a:t>
            </a:r>
            <a:r>
              <a:rPr lang="en-CA" sz="1000" b="0" i="0">
                <a:effectLst/>
              </a:rPr>
              <a:t> KA et al. </a:t>
            </a:r>
            <a:r>
              <a:rPr lang="en-CA" sz="1000" b="0" i="0" err="1">
                <a:effectLst/>
              </a:rPr>
              <a:t>Obes</a:t>
            </a:r>
            <a:r>
              <a:rPr lang="en-CA" sz="1000" b="0" i="0">
                <a:effectLst/>
              </a:rPr>
              <a:t> Surg. 2013;23:1581-1589.</a:t>
            </a:r>
            <a:endParaRPr lang="en-CA" sz="1000"/>
          </a:p>
        </p:txBody>
      </p:sp>
      <p:sp>
        <p:nvSpPr>
          <p:cNvPr id="5" name="TextBox 4">
            <a:extLst>
              <a:ext uri="{FF2B5EF4-FFF2-40B4-BE49-F238E27FC236}">
                <a16:creationId xmlns:a16="http://schemas.microsoft.com/office/drawing/2014/main" id="{B9695571-9B50-4BE3-973E-C9535756B8D6}"/>
              </a:ext>
            </a:extLst>
          </p:cNvPr>
          <p:cNvSpPr txBox="1"/>
          <p:nvPr/>
        </p:nvSpPr>
        <p:spPr>
          <a:xfrm>
            <a:off x="647999" y="4626795"/>
            <a:ext cx="11153725" cy="646331"/>
          </a:xfrm>
          <a:prstGeom prst="rect">
            <a:avLst/>
          </a:prstGeom>
          <a:solidFill>
            <a:schemeClr val="accent1"/>
          </a:solidFill>
          <a:ln>
            <a:noFill/>
          </a:ln>
        </p:spPr>
        <p:txBody>
          <a:bodyPr wrap="square" anchor="ctr">
            <a:spAutoFit/>
          </a:bodyPr>
          <a:lstStyle/>
          <a:p>
            <a:pPr algn="ctr"/>
            <a:r>
              <a:rPr lang="en-US" b="1" i="0">
                <a:solidFill>
                  <a:schemeClr val="bg1"/>
                </a:solidFill>
                <a:effectLst/>
              </a:rPr>
              <a:t>The preoperative evaluation should be holistic, integral, and include an assessment by </a:t>
            </a:r>
          </a:p>
          <a:p>
            <a:pPr algn="ctr"/>
            <a:r>
              <a:rPr lang="en-US" b="1" i="0">
                <a:solidFill>
                  <a:schemeClr val="bg1"/>
                </a:solidFill>
                <a:effectLst/>
              </a:rPr>
              <a:t>an interprofessional team</a:t>
            </a:r>
            <a:r>
              <a:rPr lang="en-US" b="1" i="0" baseline="30000">
                <a:solidFill>
                  <a:schemeClr val="bg1"/>
                </a:solidFill>
                <a:effectLst/>
              </a:rPr>
              <a:t>1</a:t>
            </a:r>
            <a:endParaRPr lang="en-CA" b="1" baseline="30000">
              <a:solidFill>
                <a:schemeClr val="bg1"/>
              </a:solidFill>
            </a:endParaRPr>
          </a:p>
        </p:txBody>
      </p:sp>
      <p:grpSp>
        <p:nvGrpSpPr>
          <p:cNvPr id="24" name="Group 23">
            <a:extLst>
              <a:ext uri="{FF2B5EF4-FFF2-40B4-BE49-F238E27FC236}">
                <a16:creationId xmlns:a16="http://schemas.microsoft.com/office/drawing/2014/main" id="{895E2256-DE4A-445D-8AE2-BB6DDD1B8BBF}"/>
              </a:ext>
            </a:extLst>
          </p:cNvPr>
          <p:cNvGrpSpPr/>
          <p:nvPr/>
        </p:nvGrpSpPr>
        <p:grpSpPr>
          <a:xfrm>
            <a:off x="738763" y="2372396"/>
            <a:ext cx="11143109" cy="2006062"/>
            <a:chOff x="609899" y="2479102"/>
            <a:chExt cx="11143109" cy="2006062"/>
          </a:xfrm>
        </p:grpSpPr>
        <p:grpSp>
          <p:nvGrpSpPr>
            <p:cNvPr id="22" name="Group 21">
              <a:extLst>
                <a:ext uri="{FF2B5EF4-FFF2-40B4-BE49-F238E27FC236}">
                  <a16:creationId xmlns:a16="http://schemas.microsoft.com/office/drawing/2014/main" id="{12D9A9C4-5A87-4E9B-8407-FA9EB82C7DA2}"/>
                </a:ext>
              </a:extLst>
            </p:cNvPr>
            <p:cNvGrpSpPr/>
            <p:nvPr/>
          </p:nvGrpSpPr>
          <p:grpSpPr>
            <a:xfrm>
              <a:off x="7169156" y="2479102"/>
              <a:ext cx="4583852" cy="1411563"/>
              <a:chOff x="7227031" y="2479102"/>
              <a:chExt cx="4583852" cy="1411563"/>
            </a:xfrm>
          </p:grpSpPr>
          <p:sp>
            <p:nvSpPr>
              <p:cNvPr id="10" name="TextBox 9">
                <a:extLst>
                  <a:ext uri="{FF2B5EF4-FFF2-40B4-BE49-F238E27FC236}">
                    <a16:creationId xmlns:a16="http://schemas.microsoft.com/office/drawing/2014/main" id="{74B2C883-801D-4224-BAA3-54E119C47BC9}"/>
                  </a:ext>
                </a:extLst>
              </p:cNvPr>
              <p:cNvSpPr txBox="1"/>
              <p:nvPr/>
            </p:nvSpPr>
            <p:spPr>
              <a:xfrm>
                <a:off x="7227032" y="2479102"/>
                <a:ext cx="4583851" cy="646331"/>
              </a:xfrm>
              <a:prstGeom prst="rect">
                <a:avLst/>
              </a:prstGeom>
              <a:noFill/>
            </p:spPr>
            <p:txBody>
              <a:bodyPr wrap="square" rtlCol="0">
                <a:spAutoFit/>
              </a:bodyPr>
              <a:lstStyle/>
              <a:p>
                <a:r>
                  <a:rPr lang="en-CA" b="1"/>
                  <a:t>Consideration of risks for deep vein  thrombosis/venous thromboembolism</a:t>
                </a:r>
                <a:r>
                  <a:rPr lang="en-CA" b="1" baseline="30000"/>
                  <a:t>1</a:t>
                </a:r>
                <a:r>
                  <a:rPr lang="en-CA" b="1"/>
                  <a:t> </a:t>
                </a:r>
              </a:p>
            </p:txBody>
          </p:sp>
          <p:sp>
            <p:nvSpPr>
              <p:cNvPr id="12" name="TextBox 11">
                <a:extLst>
                  <a:ext uri="{FF2B5EF4-FFF2-40B4-BE49-F238E27FC236}">
                    <a16:creationId xmlns:a16="http://schemas.microsoft.com/office/drawing/2014/main" id="{C92E67E1-DE2E-4A6B-9B98-9DDEAF383571}"/>
                  </a:ext>
                </a:extLst>
              </p:cNvPr>
              <p:cNvSpPr txBox="1"/>
              <p:nvPr/>
            </p:nvSpPr>
            <p:spPr>
              <a:xfrm>
                <a:off x="7227031" y="3244334"/>
                <a:ext cx="4169779" cy="646331"/>
              </a:xfrm>
              <a:prstGeom prst="rect">
                <a:avLst/>
              </a:prstGeom>
              <a:noFill/>
            </p:spPr>
            <p:txBody>
              <a:bodyPr wrap="square" rtlCol="0">
                <a:spAutoFit/>
              </a:bodyPr>
              <a:lstStyle/>
              <a:p>
                <a:r>
                  <a:rPr lang="en-CA" b="1"/>
                  <a:t>Micronutrient deficiencies</a:t>
                </a:r>
                <a:r>
                  <a:rPr lang="en-CA" b="1" baseline="30000"/>
                  <a:t>1,2</a:t>
                </a:r>
                <a:endParaRPr lang="en-CA" b="1"/>
              </a:p>
              <a:p>
                <a:r>
                  <a:rPr lang="en-CA"/>
                  <a:t>- Common micronutrients to monitor</a:t>
                </a:r>
                <a:r>
                  <a:rPr lang="en-CA" baseline="30000"/>
                  <a:t>2</a:t>
                </a:r>
                <a:r>
                  <a:rPr lang="en-CA"/>
                  <a:t>: </a:t>
                </a:r>
              </a:p>
            </p:txBody>
          </p:sp>
        </p:grpSp>
        <p:grpSp>
          <p:nvGrpSpPr>
            <p:cNvPr id="19" name="Group 18">
              <a:extLst>
                <a:ext uri="{FF2B5EF4-FFF2-40B4-BE49-F238E27FC236}">
                  <a16:creationId xmlns:a16="http://schemas.microsoft.com/office/drawing/2014/main" id="{8C2982AE-46F9-49C0-9966-B0894AFB896D}"/>
                </a:ext>
              </a:extLst>
            </p:cNvPr>
            <p:cNvGrpSpPr/>
            <p:nvPr/>
          </p:nvGrpSpPr>
          <p:grpSpPr>
            <a:xfrm>
              <a:off x="5192974" y="2480349"/>
              <a:ext cx="1806053" cy="1897303"/>
              <a:chOff x="3616847" y="2547697"/>
              <a:chExt cx="1806053" cy="1897303"/>
            </a:xfrm>
          </p:grpSpPr>
          <p:sp>
            <p:nvSpPr>
              <p:cNvPr id="18" name="Oval 17">
                <a:extLst>
                  <a:ext uri="{FF2B5EF4-FFF2-40B4-BE49-F238E27FC236}">
                    <a16:creationId xmlns:a16="http://schemas.microsoft.com/office/drawing/2014/main" id="{3D00C36A-2BD4-49BD-902C-F111DDF44E98}"/>
                  </a:ext>
                </a:extLst>
              </p:cNvPr>
              <p:cNvSpPr/>
              <p:nvPr/>
            </p:nvSpPr>
            <p:spPr>
              <a:xfrm>
                <a:off x="3616847" y="2547697"/>
                <a:ext cx="1806053" cy="18973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7" name="Picture 16" descr="A picture containing candelabrum&#10;&#10;Description automatically generated">
                <a:extLst>
                  <a:ext uri="{FF2B5EF4-FFF2-40B4-BE49-F238E27FC236}">
                    <a16:creationId xmlns:a16="http://schemas.microsoft.com/office/drawing/2014/main" id="{32AEF709-3725-4958-9760-67118152B1A5}"/>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964777" y="2832677"/>
                <a:ext cx="1110193" cy="1327342"/>
              </a:xfrm>
              <a:prstGeom prst="rect">
                <a:avLst/>
              </a:prstGeom>
            </p:spPr>
          </p:pic>
        </p:grpSp>
        <p:grpSp>
          <p:nvGrpSpPr>
            <p:cNvPr id="23" name="Group 22">
              <a:extLst>
                <a:ext uri="{FF2B5EF4-FFF2-40B4-BE49-F238E27FC236}">
                  <a16:creationId xmlns:a16="http://schemas.microsoft.com/office/drawing/2014/main" id="{3D650896-6F9C-4DED-B838-A10BFDDB7445}"/>
                </a:ext>
              </a:extLst>
            </p:cNvPr>
            <p:cNvGrpSpPr/>
            <p:nvPr/>
          </p:nvGrpSpPr>
          <p:grpSpPr>
            <a:xfrm>
              <a:off x="609899" y="2479102"/>
              <a:ext cx="4464828" cy="2006062"/>
              <a:chOff x="609899" y="2479102"/>
              <a:chExt cx="4464828" cy="2006062"/>
            </a:xfrm>
          </p:grpSpPr>
          <p:sp>
            <p:nvSpPr>
              <p:cNvPr id="6" name="TextBox 5">
                <a:extLst>
                  <a:ext uri="{FF2B5EF4-FFF2-40B4-BE49-F238E27FC236}">
                    <a16:creationId xmlns:a16="http://schemas.microsoft.com/office/drawing/2014/main" id="{4CAA8DE7-CECA-4B4F-9975-51E908617172}"/>
                  </a:ext>
                </a:extLst>
              </p:cNvPr>
              <p:cNvSpPr txBox="1"/>
              <p:nvPr/>
            </p:nvSpPr>
            <p:spPr>
              <a:xfrm>
                <a:off x="609899" y="2479102"/>
                <a:ext cx="4197045" cy="369332"/>
              </a:xfrm>
              <a:prstGeom prst="rect">
                <a:avLst/>
              </a:prstGeom>
              <a:noFill/>
            </p:spPr>
            <p:txBody>
              <a:bodyPr wrap="square" rtlCol="0">
                <a:spAutoFit/>
              </a:bodyPr>
              <a:lstStyle/>
              <a:p>
                <a:r>
                  <a:rPr lang="en-CA" b="1"/>
                  <a:t>Screening for active mental illness</a:t>
                </a:r>
                <a:r>
                  <a:rPr lang="en-CA" b="1" baseline="30000"/>
                  <a:t>1</a:t>
                </a:r>
              </a:p>
            </p:txBody>
          </p:sp>
          <p:sp>
            <p:nvSpPr>
              <p:cNvPr id="8" name="TextBox 7">
                <a:extLst>
                  <a:ext uri="{FF2B5EF4-FFF2-40B4-BE49-F238E27FC236}">
                    <a16:creationId xmlns:a16="http://schemas.microsoft.com/office/drawing/2014/main" id="{27047614-A5A4-4DBA-B48B-1CA313A932F5}"/>
                  </a:ext>
                </a:extLst>
              </p:cNvPr>
              <p:cNvSpPr txBox="1"/>
              <p:nvPr/>
            </p:nvSpPr>
            <p:spPr>
              <a:xfrm>
                <a:off x="618615" y="3244334"/>
                <a:ext cx="4456112" cy="369332"/>
              </a:xfrm>
              <a:prstGeom prst="rect">
                <a:avLst/>
              </a:prstGeom>
              <a:noFill/>
            </p:spPr>
            <p:txBody>
              <a:bodyPr wrap="square" rtlCol="0">
                <a:spAutoFit/>
              </a:bodyPr>
              <a:lstStyle/>
              <a:p>
                <a:r>
                  <a:rPr lang="en-CA" b="1"/>
                  <a:t>Screening for obstructive sleep apnea</a:t>
                </a:r>
                <a:r>
                  <a:rPr lang="en-CA" b="1" baseline="30000"/>
                  <a:t>1</a:t>
                </a:r>
                <a:r>
                  <a:rPr lang="en-CA" b="1"/>
                  <a:t> </a:t>
                </a:r>
              </a:p>
            </p:txBody>
          </p:sp>
          <p:sp>
            <p:nvSpPr>
              <p:cNvPr id="20" name="TextBox 19">
                <a:extLst>
                  <a:ext uri="{FF2B5EF4-FFF2-40B4-BE49-F238E27FC236}">
                    <a16:creationId xmlns:a16="http://schemas.microsoft.com/office/drawing/2014/main" id="{B6111B65-3614-4A9B-94D2-12CC077909BB}"/>
                  </a:ext>
                </a:extLst>
              </p:cNvPr>
              <p:cNvSpPr txBox="1"/>
              <p:nvPr/>
            </p:nvSpPr>
            <p:spPr>
              <a:xfrm>
                <a:off x="618615" y="4115832"/>
                <a:ext cx="4197045" cy="369332"/>
              </a:xfrm>
              <a:prstGeom prst="rect">
                <a:avLst/>
              </a:prstGeom>
              <a:noFill/>
            </p:spPr>
            <p:txBody>
              <a:bodyPr wrap="square" rtlCol="0">
                <a:spAutoFit/>
              </a:bodyPr>
              <a:lstStyle/>
              <a:p>
                <a:r>
                  <a:rPr lang="en-CA" b="1"/>
                  <a:t>Evaluation for cardiovascular risks</a:t>
                </a:r>
                <a:r>
                  <a:rPr lang="en-CA" b="1" baseline="30000"/>
                  <a:t>1</a:t>
                </a:r>
                <a:endParaRPr lang="en-CA" b="1"/>
              </a:p>
            </p:txBody>
          </p:sp>
        </p:grpSp>
      </p:grpSp>
      <p:sp>
        <p:nvSpPr>
          <p:cNvPr id="4" name="TextBox 3">
            <a:extLst>
              <a:ext uri="{FF2B5EF4-FFF2-40B4-BE49-F238E27FC236}">
                <a16:creationId xmlns:a16="http://schemas.microsoft.com/office/drawing/2014/main" id="{7F6BB052-3FDC-2174-A519-148BCF220969}"/>
              </a:ext>
            </a:extLst>
          </p:cNvPr>
          <p:cNvSpPr txBox="1"/>
          <p:nvPr/>
        </p:nvSpPr>
        <p:spPr>
          <a:xfrm>
            <a:off x="7464711" y="3722132"/>
            <a:ext cx="1921299" cy="338554"/>
          </a:xfrm>
          <a:prstGeom prst="rect">
            <a:avLst/>
          </a:prstGeom>
          <a:noFill/>
        </p:spPr>
        <p:txBody>
          <a:bodyPr wrap="square" rtlCol="0">
            <a:spAutoFit/>
          </a:bodyPr>
          <a:lstStyle/>
          <a:p>
            <a:pPr marL="285750" indent="-285750">
              <a:buFont typeface="Arial" panose="020B0604020202020204" pitchFamily="34" charset="0"/>
              <a:buChar char="•"/>
            </a:pPr>
            <a:r>
              <a:rPr lang="en-US" sz="1600"/>
              <a:t>Vitamin D</a:t>
            </a:r>
            <a:endParaRPr lang="en-CA" sz="1600"/>
          </a:p>
        </p:txBody>
      </p:sp>
      <p:sp>
        <p:nvSpPr>
          <p:cNvPr id="21" name="TextBox 20">
            <a:extLst>
              <a:ext uri="{FF2B5EF4-FFF2-40B4-BE49-F238E27FC236}">
                <a16:creationId xmlns:a16="http://schemas.microsoft.com/office/drawing/2014/main" id="{7B1E6216-A148-1A90-CABD-FCC8CE396D3B}"/>
              </a:ext>
            </a:extLst>
          </p:cNvPr>
          <p:cNvSpPr txBox="1"/>
          <p:nvPr/>
        </p:nvSpPr>
        <p:spPr>
          <a:xfrm>
            <a:off x="7464711" y="4050869"/>
            <a:ext cx="1921299" cy="338554"/>
          </a:xfrm>
          <a:prstGeom prst="rect">
            <a:avLst/>
          </a:prstGeom>
          <a:noFill/>
        </p:spPr>
        <p:txBody>
          <a:bodyPr wrap="square" rtlCol="0">
            <a:spAutoFit/>
          </a:bodyPr>
          <a:lstStyle/>
          <a:p>
            <a:pPr marL="285750" indent="-285750">
              <a:buFont typeface="Arial" panose="020B0604020202020204" pitchFamily="34" charset="0"/>
              <a:buChar char="•"/>
            </a:pPr>
            <a:r>
              <a:rPr lang="en-US" sz="1600"/>
              <a:t>Vitamin B12</a:t>
            </a:r>
            <a:endParaRPr lang="en-CA" sz="1600"/>
          </a:p>
        </p:txBody>
      </p:sp>
      <p:sp>
        <p:nvSpPr>
          <p:cNvPr id="26" name="TextBox 25">
            <a:extLst>
              <a:ext uri="{FF2B5EF4-FFF2-40B4-BE49-F238E27FC236}">
                <a16:creationId xmlns:a16="http://schemas.microsoft.com/office/drawing/2014/main" id="{7E7165A2-95C0-AB67-5014-4EBE61C28D89}"/>
              </a:ext>
            </a:extLst>
          </p:cNvPr>
          <p:cNvSpPr txBox="1"/>
          <p:nvPr/>
        </p:nvSpPr>
        <p:spPr>
          <a:xfrm>
            <a:off x="9262762" y="3722132"/>
            <a:ext cx="1921299" cy="338554"/>
          </a:xfrm>
          <a:prstGeom prst="rect">
            <a:avLst/>
          </a:prstGeom>
          <a:noFill/>
        </p:spPr>
        <p:txBody>
          <a:bodyPr wrap="square" rtlCol="0">
            <a:spAutoFit/>
          </a:bodyPr>
          <a:lstStyle/>
          <a:p>
            <a:pPr marL="285750" indent="-285750">
              <a:buFont typeface="Arial" panose="020B0604020202020204" pitchFamily="34" charset="0"/>
              <a:buChar char="•"/>
            </a:pPr>
            <a:r>
              <a:rPr lang="en-US" sz="1600"/>
              <a:t>Folate</a:t>
            </a:r>
            <a:endParaRPr lang="en-CA" sz="1600"/>
          </a:p>
        </p:txBody>
      </p:sp>
      <p:sp>
        <p:nvSpPr>
          <p:cNvPr id="27" name="TextBox 26">
            <a:extLst>
              <a:ext uri="{FF2B5EF4-FFF2-40B4-BE49-F238E27FC236}">
                <a16:creationId xmlns:a16="http://schemas.microsoft.com/office/drawing/2014/main" id="{3DDB0A81-4449-6190-8FC1-DD939FF9CBAA}"/>
              </a:ext>
            </a:extLst>
          </p:cNvPr>
          <p:cNvSpPr txBox="1"/>
          <p:nvPr/>
        </p:nvSpPr>
        <p:spPr>
          <a:xfrm>
            <a:off x="9262762" y="4050869"/>
            <a:ext cx="1921299" cy="338554"/>
          </a:xfrm>
          <a:prstGeom prst="rect">
            <a:avLst/>
          </a:prstGeom>
          <a:noFill/>
        </p:spPr>
        <p:txBody>
          <a:bodyPr wrap="square" rtlCol="0">
            <a:spAutoFit/>
          </a:bodyPr>
          <a:lstStyle/>
          <a:p>
            <a:pPr marL="285750" indent="-285750">
              <a:buFont typeface="Arial" panose="020B0604020202020204" pitchFamily="34" charset="0"/>
              <a:buChar char="•"/>
            </a:pPr>
            <a:r>
              <a:rPr lang="en-US" sz="1600"/>
              <a:t>Iron</a:t>
            </a:r>
            <a:endParaRPr lang="en-CA" sz="1600"/>
          </a:p>
        </p:txBody>
      </p:sp>
    </p:spTree>
    <p:extLst>
      <p:ext uri="{BB962C8B-B14F-4D97-AF65-F5344CB8AC3E}">
        <p14:creationId xmlns:p14="http://schemas.microsoft.com/office/powerpoint/2010/main" val="4223457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5DB3-A9FD-4302-96C4-B0B32B8E07EA}"/>
              </a:ext>
            </a:extLst>
          </p:cNvPr>
          <p:cNvSpPr>
            <a:spLocks noGrp="1"/>
          </p:cNvSpPr>
          <p:nvPr>
            <p:ph type="title"/>
          </p:nvPr>
        </p:nvSpPr>
        <p:spPr/>
        <p:txBody>
          <a:bodyPr/>
          <a:lstStyle/>
          <a:p>
            <a:r>
              <a:rPr lang="en-CA"/>
              <a:t>Vertical sleeve gastrectomy (VSG)</a:t>
            </a:r>
          </a:p>
        </p:txBody>
      </p:sp>
      <p:sp>
        <p:nvSpPr>
          <p:cNvPr id="3" name="Text Placeholder 2">
            <a:extLst>
              <a:ext uri="{FF2B5EF4-FFF2-40B4-BE49-F238E27FC236}">
                <a16:creationId xmlns:a16="http://schemas.microsoft.com/office/drawing/2014/main" id="{BEC1E2F9-B694-4990-BDA9-2925A9E34CDB}"/>
              </a:ext>
            </a:extLst>
          </p:cNvPr>
          <p:cNvSpPr>
            <a:spLocks noGrp="1"/>
          </p:cNvSpPr>
          <p:nvPr>
            <p:ph type="body" sz="quarter" idx="13"/>
          </p:nvPr>
        </p:nvSpPr>
        <p:spPr>
          <a:xfrm>
            <a:off x="647998" y="6210000"/>
            <a:ext cx="10461253" cy="324000"/>
          </a:xfrm>
        </p:spPr>
        <p:txBody>
          <a:bodyPr/>
          <a:lstStyle/>
          <a:p>
            <a:r>
              <a:rPr lang="en-CA" sz="1000" i="0"/>
              <a:t>GERD, gastroesophageal reflux disease; RYBG, Roux-en-Y gastric bypass; VSG, vertical sleeve gastrectomy.</a:t>
            </a:r>
            <a:br>
              <a:rPr lang="en-CA" sz="1000" i="0"/>
            </a:br>
            <a:r>
              <a:rPr lang="en-CA" sz="1000" i="0"/>
              <a:t>1. </a:t>
            </a:r>
            <a:r>
              <a:rPr lang="en-CA" sz="1000" b="0" i="0" err="1">
                <a:effectLst/>
              </a:rPr>
              <a:t>Piché</a:t>
            </a:r>
            <a:r>
              <a:rPr lang="en-CA" sz="1000" b="0" i="0">
                <a:effectLst/>
              </a:rPr>
              <a:t> MÈ</a:t>
            </a:r>
            <a:r>
              <a:rPr lang="en-CA" sz="1000" i="0"/>
              <a:t> et al. Can J </a:t>
            </a:r>
            <a:r>
              <a:rPr lang="en-CA" sz="1000" i="0" err="1"/>
              <a:t>Cardiol</a:t>
            </a:r>
            <a:r>
              <a:rPr lang="en-CA" sz="1000" i="0"/>
              <a:t>. 2015;31:153–166; 2.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August 2022; 3. Lager CJ et al. </a:t>
            </a:r>
            <a:r>
              <a:rPr lang="en-CA" sz="1000" i="0" err="1"/>
              <a:t>Obes</a:t>
            </a:r>
            <a:r>
              <a:rPr lang="en-CA" sz="1000" i="0"/>
              <a:t> Surg. 2017;27:154–161.</a:t>
            </a:r>
          </a:p>
        </p:txBody>
      </p:sp>
      <p:graphicFrame>
        <p:nvGraphicFramePr>
          <p:cNvPr id="6" name="Table 7">
            <a:extLst>
              <a:ext uri="{FF2B5EF4-FFF2-40B4-BE49-F238E27FC236}">
                <a16:creationId xmlns:a16="http://schemas.microsoft.com/office/drawing/2014/main" id="{E43D7B43-0D7A-45D9-8730-3571519A2B66}"/>
              </a:ext>
            </a:extLst>
          </p:cNvPr>
          <p:cNvGraphicFramePr>
            <a:graphicFrameLocks noGrp="1"/>
          </p:cNvGraphicFramePr>
          <p:nvPr>
            <p:extLst>
              <p:ext uri="{D42A27DB-BD31-4B8C-83A1-F6EECF244321}">
                <p14:modId xmlns:p14="http://schemas.microsoft.com/office/powerpoint/2010/main" val="1740627100"/>
              </p:ext>
            </p:extLst>
          </p:nvPr>
        </p:nvGraphicFramePr>
        <p:xfrm>
          <a:off x="1082749" y="1690688"/>
          <a:ext cx="10026503" cy="3419698"/>
        </p:xfrm>
        <a:graphic>
          <a:graphicData uri="http://schemas.openxmlformats.org/drawingml/2006/table">
            <a:tbl>
              <a:tblPr firstRow="1" bandRow="1">
                <a:tableStyleId>{616DA210-FB5B-4158-B5E0-FEB733F419BA}</a:tableStyleId>
              </a:tblPr>
              <a:tblGrid>
                <a:gridCol w="10026503">
                  <a:extLst>
                    <a:ext uri="{9D8B030D-6E8A-4147-A177-3AD203B41FA5}">
                      <a16:colId xmlns:a16="http://schemas.microsoft.com/office/drawing/2014/main" val="53527567"/>
                    </a:ext>
                  </a:extLst>
                </a:gridCol>
              </a:tblGrid>
              <a:tr h="63828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b="0">
                          <a:solidFill>
                            <a:schemeClr val="tx1"/>
                          </a:solidFill>
                        </a:rPr>
                        <a:t>A laparoscopic longitudinal resection of 75−80% of the stomach to an ideal size of 150 mL (permanent)</a:t>
                      </a:r>
                      <a:r>
                        <a:rPr lang="en-US" sz="1800" b="0" baseline="30000">
                          <a:solidFill>
                            <a:schemeClr val="tx1"/>
                          </a:solidFill>
                        </a:rPr>
                        <a:t>1</a:t>
                      </a:r>
                      <a:endParaRPr lang="en-US" sz="1800" b="0">
                        <a:solidFill>
                          <a:schemeClr val="tx1"/>
                        </a:solidFill>
                        <a:latin typeface="+mn-lt"/>
                      </a:endParaRPr>
                    </a:p>
                  </a:txBody>
                  <a:tcPr/>
                </a:tc>
                <a:extLst>
                  <a:ext uri="{0D108BD9-81ED-4DB2-BD59-A6C34878D82A}">
                    <a16:rowId xmlns:a16="http://schemas.microsoft.com/office/drawing/2014/main" val="4082937713"/>
                  </a:ext>
                </a:extLst>
              </a:tr>
              <a:tr h="49562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Ideal postoperative size preserves the stomach vagal innervation</a:t>
                      </a:r>
                      <a:r>
                        <a:rPr lang="en-US" sz="1800" baseline="30000">
                          <a:solidFill>
                            <a:schemeClr val="tx1"/>
                          </a:solidFill>
                        </a:rPr>
                        <a:t>1</a:t>
                      </a:r>
                      <a:endParaRPr lang="en-US" sz="1800" baseline="30000">
                        <a:solidFill>
                          <a:schemeClr val="tx1"/>
                        </a:solidFill>
                        <a:latin typeface="+mn-lt"/>
                      </a:endParaRPr>
                    </a:p>
                  </a:txBody>
                  <a:tcPr>
                    <a:solidFill>
                      <a:schemeClr val="accent1">
                        <a:alpha val="20000"/>
                      </a:schemeClr>
                    </a:solidFill>
                  </a:tcPr>
                </a:tc>
                <a:extLst>
                  <a:ext uri="{0D108BD9-81ED-4DB2-BD59-A6C34878D82A}">
                    <a16:rowId xmlns:a16="http://schemas.microsoft.com/office/drawing/2014/main" val="2867366690"/>
                  </a:ext>
                </a:extLst>
              </a:tr>
              <a:tr h="49562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food and calorie intake</a:t>
                      </a:r>
                      <a:r>
                        <a:rPr lang="en-US" sz="1800" baseline="30000">
                          <a:solidFill>
                            <a:schemeClr val="tx1"/>
                          </a:solidFill>
                        </a:rPr>
                        <a:t>1,2</a:t>
                      </a:r>
                      <a:endParaRPr lang="en-US" sz="1800">
                        <a:solidFill>
                          <a:schemeClr val="tx1"/>
                        </a:solidFill>
                        <a:latin typeface="+mn-lt"/>
                      </a:endParaRPr>
                    </a:p>
                  </a:txBody>
                  <a:tcPr/>
                </a:tc>
                <a:extLst>
                  <a:ext uri="{0D108BD9-81ED-4DB2-BD59-A6C34878D82A}">
                    <a16:rowId xmlns:a16="http://schemas.microsoft.com/office/drawing/2014/main" val="2568307768"/>
                  </a:ext>
                </a:extLst>
              </a:tr>
              <a:tr h="631010">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Favorable changes in gut hormones involved in hunger, satiety and blood glucose control</a:t>
                      </a:r>
                      <a:r>
                        <a:rPr lang="en-US" sz="1800" baseline="30000">
                          <a:solidFill>
                            <a:schemeClr val="tx1"/>
                          </a:solidFill>
                        </a:rPr>
                        <a:t>2</a:t>
                      </a:r>
                      <a:endParaRPr lang="en-US" sz="1800">
                        <a:solidFill>
                          <a:schemeClr val="tx1"/>
                        </a:solidFill>
                        <a:latin typeface="+mn-lt"/>
                      </a:endParaRPr>
                    </a:p>
                  </a:txBody>
                  <a:tcPr anchor="ctr">
                    <a:solidFill>
                      <a:schemeClr val="accent1">
                        <a:alpha val="20000"/>
                      </a:schemeClr>
                    </a:solidFill>
                  </a:tcPr>
                </a:tc>
                <a:extLst>
                  <a:ext uri="{0D108BD9-81ED-4DB2-BD59-A6C34878D82A}">
                    <a16:rowId xmlns:a16="http://schemas.microsoft.com/office/drawing/2014/main" val="198564275"/>
                  </a:ext>
                </a:extLst>
              </a:tr>
              <a:tr h="57867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Evidence suggests improvement in type 2 diabetes even independently of weight loss</a:t>
                      </a:r>
                      <a:r>
                        <a:rPr lang="en-US" sz="1800" baseline="30000">
                          <a:solidFill>
                            <a:schemeClr val="tx1"/>
                          </a:solidFill>
                        </a:rPr>
                        <a:t>2</a:t>
                      </a:r>
                      <a:endParaRPr lang="en-US" sz="1800">
                        <a:solidFill>
                          <a:schemeClr val="tx1"/>
                        </a:solidFill>
                        <a:latin typeface="+mn-lt"/>
                      </a:endParaRPr>
                    </a:p>
                  </a:txBody>
                  <a:tcPr anchor="ctr"/>
                </a:tc>
                <a:extLst>
                  <a:ext uri="{0D108BD9-81ED-4DB2-BD59-A6C34878D82A}">
                    <a16:rowId xmlns:a16="http://schemas.microsoft.com/office/drawing/2014/main" val="150590514"/>
                  </a:ext>
                </a:extLst>
              </a:tr>
              <a:tr h="578679">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Leads to 15–30% weight loss</a:t>
                      </a:r>
                      <a:r>
                        <a:rPr lang="en-US" sz="1800" baseline="30000">
                          <a:solidFill>
                            <a:schemeClr val="tx1"/>
                          </a:solidFill>
                          <a:latin typeface="+mn-lt"/>
                        </a:rPr>
                        <a:t>3</a:t>
                      </a:r>
                    </a:p>
                  </a:txBody>
                  <a:tcPr anchor="ctr">
                    <a:solidFill>
                      <a:srgbClr val="DAE3F3"/>
                    </a:solidFill>
                  </a:tcPr>
                </a:tc>
                <a:extLst>
                  <a:ext uri="{0D108BD9-81ED-4DB2-BD59-A6C34878D82A}">
                    <a16:rowId xmlns:a16="http://schemas.microsoft.com/office/drawing/2014/main" val="1498760417"/>
                  </a:ext>
                </a:extLst>
              </a:tr>
            </a:tbl>
          </a:graphicData>
        </a:graphic>
      </p:graphicFrame>
      <p:graphicFrame>
        <p:nvGraphicFramePr>
          <p:cNvPr id="7" name="Table 7">
            <a:extLst>
              <a:ext uri="{FF2B5EF4-FFF2-40B4-BE49-F238E27FC236}">
                <a16:creationId xmlns:a16="http://schemas.microsoft.com/office/drawing/2014/main" id="{197B098C-D367-99D0-EA53-7F7E1A35F7A2}"/>
              </a:ext>
            </a:extLst>
          </p:cNvPr>
          <p:cNvGraphicFramePr>
            <a:graphicFrameLocks noGrp="1"/>
          </p:cNvGraphicFramePr>
          <p:nvPr>
            <p:extLst>
              <p:ext uri="{D42A27DB-BD31-4B8C-83A1-F6EECF244321}">
                <p14:modId xmlns:p14="http://schemas.microsoft.com/office/powerpoint/2010/main" val="3583348302"/>
              </p:ext>
            </p:extLst>
          </p:nvPr>
        </p:nvGraphicFramePr>
        <p:xfrm>
          <a:off x="1082749" y="5167312"/>
          <a:ext cx="10026503" cy="776588"/>
        </p:xfrm>
        <a:graphic>
          <a:graphicData uri="http://schemas.openxmlformats.org/drawingml/2006/table">
            <a:tbl>
              <a:tblPr firstRow="1" bandRow="1">
                <a:tableStyleId>{616DA210-FB5B-4158-B5E0-FEB733F419BA}</a:tableStyleId>
              </a:tblPr>
              <a:tblGrid>
                <a:gridCol w="10026503">
                  <a:extLst>
                    <a:ext uri="{9D8B030D-6E8A-4147-A177-3AD203B41FA5}">
                      <a16:colId xmlns:a16="http://schemas.microsoft.com/office/drawing/2014/main" val="53527567"/>
                    </a:ext>
                  </a:extLst>
                </a:gridCol>
              </a:tblGrid>
              <a:tr h="410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b="0">
                          <a:solidFill>
                            <a:schemeClr val="bg1"/>
                          </a:solidFill>
                        </a:rPr>
                        <a:t>GERD is a large factor in determining if VSG or RYGB is best for a patient </a:t>
                      </a:r>
                      <a:endParaRPr lang="en-US" sz="1800" b="0">
                        <a:solidFill>
                          <a:schemeClr val="bg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2937713"/>
                  </a:ext>
                </a:extLst>
              </a:tr>
              <a:tr h="21710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Patients with GERD are known to be poor candidates</a:t>
                      </a:r>
                      <a:r>
                        <a:rPr lang="en-US" sz="1800" baseline="30000">
                          <a:solidFill>
                            <a:schemeClr val="tx1"/>
                          </a:solidFill>
                        </a:rPr>
                        <a:t>2</a:t>
                      </a:r>
                      <a:endParaRPr lang="en-US" sz="1800" baseline="3000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867366690"/>
                  </a:ext>
                </a:extLst>
              </a:tr>
            </a:tbl>
          </a:graphicData>
        </a:graphic>
      </p:graphicFrame>
    </p:spTree>
    <p:extLst>
      <p:ext uri="{BB962C8B-B14F-4D97-AF65-F5344CB8AC3E}">
        <p14:creationId xmlns:p14="http://schemas.microsoft.com/office/powerpoint/2010/main" val="133351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8758-0A61-4BE1-8709-684B578C3D35}"/>
              </a:ext>
            </a:extLst>
          </p:cNvPr>
          <p:cNvSpPr>
            <a:spLocks noGrp="1"/>
          </p:cNvSpPr>
          <p:nvPr>
            <p:ph type="title"/>
          </p:nvPr>
        </p:nvSpPr>
        <p:spPr/>
        <p:txBody>
          <a:bodyPr/>
          <a:lstStyle/>
          <a:p>
            <a:r>
              <a:rPr lang="en-CA"/>
              <a:t>Roux-en-Y gastric bypass (RYGB)</a:t>
            </a:r>
          </a:p>
        </p:txBody>
      </p:sp>
      <p:sp>
        <p:nvSpPr>
          <p:cNvPr id="3" name="Text Placeholder 2">
            <a:extLst>
              <a:ext uri="{FF2B5EF4-FFF2-40B4-BE49-F238E27FC236}">
                <a16:creationId xmlns:a16="http://schemas.microsoft.com/office/drawing/2014/main" id="{B31A24DE-76E0-45DD-A7B5-343F928C25D8}"/>
              </a:ext>
            </a:extLst>
          </p:cNvPr>
          <p:cNvSpPr>
            <a:spLocks noGrp="1"/>
          </p:cNvSpPr>
          <p:nvPr>
            <p:ph type="body" sz="quarter" idx="13"/>
          </p:nvPr>
        </p:nvSpPr>
        <p:spPr>
          <a:xfrm>
            <a:off x="647998" y="6043930"/>
            <a:ext cx="10705801" cy="490070"/>
          </a:xfrm>
        </p:spPr>
        <p:txBody>
          <a:bodyPr/>
          <a:lstStyle/>
          <a:p>
            <a:r>
              <a:rPr lang="en-CA" sz="1000" i="0"/>
              <a:t>GERD, gastroesophageal reflux disease; RYBG, Roux-en-Y gastric bypass; VSG, vertical sleeve gastrectomy.</a:t>
            </a:r>
            <a:br>
              <a:rPr lang="en-CA" sz="1000" i="0"/>
            </a:br>
            <a:r>
              <a:rPr lang="en-CA" sz="1000" i="0"/>
              <a:t>1.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August 2022; 2. </a:t>
            </a:r>
            <a:r>
              <a:rPr lang="en-CA" sz="1000" i="0" err="1"/>
              <a:t>Celiker</a:t>
            </a:r>
            <a:r>
              <a:rPr lang="en-CA" sz="1000" i="0"/>
              <a:t> H. Med Hypotheses. 2017;107:81-89; 3. </a:t>
            </a:r>
            <a:r>
              <a:rPr lang="en-CA" sz="1000" b="0" i="0" err="1">
                <a:effectLst/>
              </a:rPr>
              <a:t>Piché</a:t>
            </a:r>
            <a:r>
              <a:rPr lang="en-CA" sz="1000" b="0" i="0">
                <a:effectLst/>
              </a:rPr>
              <a:t> MÈ</a:t>
            </a:r>
            <a:r>
              <a:rPr lang="en-CA" sz="1000" i="0"/>
              <a:t> et al. Can J </a:t>
            </a:r>
            <a:r>
              <a:rPr lang="en-CA" sz="1000" i="0" err="1"/>
              <a:t>Cardiol</a:t>
            </a:r>
            <a:r>
              <a:rPr lang="en-CA" sz="1000" i="0"/>
              <a:t>. 2015;31:153–166; </a:t>
            </a:r>
            <a:br>
              <a:rPr lang="en-CA" sz="1000" i="0"/>
            </a:br>
            <a:r>
              <a:rPr lang="en-CA" sz="1000" i="0"/>
              <a:t>4. Lager CJ et al. </a:t>
            </a:r>
            <a:r>
              <a:rPr lang="en-CA" sz="1000" i="0" err="1"/>
              <a:t>Obes</a:t>
            </a:r>
            <a:r>
              <a:rPr lang="en-CA" sz="1000" i="0"/>
              <a:t> Surg. 2017;27:154–161.</a:t>
            </a:r>
          </a:p>
        </p:txBody>
      </p:sp>
      <p:graphicFrame>
        <p:nvGraphicFramePr>
          <p:cNvPr id="5" name="Table 7">
            <a:extLst>
              <a:ext uri="{FF2B5EF4-FFF2-40B4-BE49-F238E27FC236}">
                <a16:creationId xmlns:a16="http://schemas.microsoft.com/office/drawing/2014/main" id="{D7BA0549-1FC8-45F9-8BC1-32BAE4898078}"/>
              </a:ext>
            </a:extLst>
          </p:cNvPr>
          <p:cNvGraphicFramePr>
            <a:graphicFrameLocks noGrp="1"/>
          </p:cNvGraphicFramePr>
          <p:nvPr>
            <p:extLst>
              <p:ext uri="{D42A27DB-BD31-4B8C-83A1-F6EECF244321}">
                <p14:modId xmlns:p14="http://schemas.microsoft.com/office/powerpoint/2010/main" val="379023772"/>
              </p:ext>
            </p:extLst>
          </p:nvPr>
        </p:nvGraphicFramePr>
        <p:xfrm>
          <a:off x="838200" y="1499609"/>
          <a:ext cx="10515600" cy="4498084"/>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68831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Favorable changes in gut hormones and neuroendocrine signaling involved in hunger, satiety and induction of type 2 diabetes</a:t>
                      </a:r>
                      <a:r>
                        <a:rPr lang="en-US" sz="1800" baseline="30000">
                          <a:solidFill>
                            <a:schemeClr val="tx1"/>
                          </a:solidFill>
                        </a:rPr>
                        <a:t>1 </a:t>
                      </a:r>
                      <a:r>
                        <a:rPr lang="en-US" sz="1800" baseline="0">
                          <a:solidFill>
                            <a:schemeClr val="tx1"/>
                          </a:solidFill>
                        </a:rPr>
                        <a:t>is responsible for the weight reduction</a:t>
                      </a:r>
                      <a:r>
                        <a:rPr lang="en-US" sz="1800" baseline="30000">
                          <a:solidFill>
                            <a:schemeClr val="tx1"/>
                          </a:solidFill>
                        </a:rPr>
                        <a:t>1,2</a:t>
                      </a:r>
                      <a:r>
                        <a:rPr lang="en-US" sz="1800" baseline="0">
                          <a:solidFill>
                            <a:schemeClr val="tx1"/>
                          </a:solidFill>
                        </a:rPr>
                        <a:t> </a:t>
                      </a:r>
                      <a:endParaRPr lang="en-CA" baseline="0">
                        <a:solidFill>
                          <a:schemeClr val="tx1"/>
                        </a:solidFill>
                      </a:endParaRPr>
                    </a:p>
                  </a:txBody>
                  <a:tcPr anchor="ctr"/>
                </a:tc>
                <a:extLst>
                  <a:ext uri="{0D108BD9-81ED-4DB2-BD59-A6C34878D82A}">
                    <a16:rowId xmlns:a16="http://schemas.microsoft.com/office/drawing/2014/main" val="4082937713"/>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the stomach to a small pouch size of ~30 mL and connects it directly to a more distal section of the small intestine (permanent)</a:t>
                      </a:r>
                      <a:r>
                        <a:rPr lang="en-US" sz="1800" baseline="30000">
                          <a:solidFill>
                            <a:schemeClr val="tx1"/>
                          </a:solidFill>
                        </a:rPr>
                        <a:t>1</a:t>
                      </a:r>
                    </a:p>
                  </a:txBody>
                  <a:tcPr anchor="ctr">
                    <a:solidFill>
                      <a:schemeClr val="accent1">
                        <a:alpha val="20000"/>
                      </a:schemeClr>
                    </a:solidFill>
                  </a:tcPr>
                </a:tc>
                <a:extLst>
                  <a:ext uri="{0D108BD9-81ED-4DB2-BD59-A6C34878D82A}">
                    <a16:rowId xmlns:a16="http://schemas.microsoft.com/office/drawing/2014/main" val="2867366690"/>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Reduces food and calorie intake</a:t>
                      </a:r>
                      <a:r>
                        <a:rPr lang="en-US" sz="1800" baseline="30000">
                          <a:solidFill>
                            <a:schemeClr val="tx1"/>
                          </a:solidFill>
                        </a:rPr>
                        <a:t>1</a:t>
                      </a:r>
                      <a:endParaRPr lang="en-CA">
                        <a:solidFill>
                          <a:schemeClr val="tx1"/>
                        </a:solidFill>
                      </a:endParaRPr>
                    </a:p>
                  </a:txBody>
                  <a:tcPr anchor="ctr">
                    <a:noFill/>
                  </a:tcPr>
                </a:tc>
                <a:extLst>
                  <a:ext uri="{0D108BD9-81ED-4DB2-BD59-A6C34878D82A}">
                    <a16:rowId xmlns:a16="http://schemas.microsoft.com/office/drawing/2014/main" val="4077789135"/>
                  </a:ext>
                </a:extLst>
              </a:tr>
              <a:tr h="62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Bypasses a section of the small intestine, inhibiting absorption</a:t>
                      </a:r>
                      <a:r>
                        <a:rPr lang="en-US" sz="1800" baseline="30000">
                          <a:solidFill>
                            <a:schemeClr val="tx1"/>
                          </a:solidFill>
                        </a:rPr>
                        <a:t>1,3</a:t>
                      </a:r>
                    </a:p>
                  </a:txBody>
                  <a:tcPr anchor="ctr">
                    <a:solidFill>
                      <a:schemeClr val="accent1">
                        <a:alpha val="20000"/>
                      </a:schemeClr>
                    </a:solidFill>
                  </a:tcPr>
                </a:tc>
                <a:extLst>
                  <a:ext uri="{0D108BD9-81ED-4DB2-BD59-A6C34878D82A}">
                    <a16:rowId xmlns:a16="http://schemas.microsoft.com/office/drawing/2014/main" val="859668071"/>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Requires biochemical surveillance of nutritional status and bariatric surgery follow-up every 3 or 6 months (during first 2 years post surgery)</a:t>
                      </a:r>
                      <a:r>
                        <a:rPr lang="en-US" sz="1800" baseline="30000">
                          <a:solidFill>
                            <a:schemeClr val="tx1"/>
                          </a:solidFill>
                        </a:rPr>
                        <a:t>2</a:t>
                      </a:r>
                      <a:endParaRPr lang="en-CA">
                        <a:solidFill>
                          <a:schemeClr val="tx1"/>
                        </a:solidFill>
                      </a:endParaRPr>
                    </a:p>
                  </a:txBody>
                  <a:tcPr anchor="ctr">
                    <a:noFill/>
                  </a:tcPr>
                </a:tc>
                <a:extLst>
                  <a:ext uri="{0D108BD9-81ED-4DB2-BD59-A6C34878D82A}">
                    <a16:rowId xmlns:a16="http://schemas.microsoft.com/office/drawing/2014/main" val="2346290782"/>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800">
                          <a:solidFill>
                            <a:schemeClr val="tx1"/>
                          </a:solidFill>
                        </a:rPr>
                        <a:t>Roux-en-Y gastric bypass leads to weight loss of 30–35% and has been shown to be more effective than VSG</a:t>
                      </a:r>
                      <a:r>
                        <a:rPr lang="en-US" sz="1800" baseline="30000">
                          <a:solidFill>
                            <a:schemeClr val="tx1"/>
                          </a:solidFill>
                        </a:rPr>
                        <a:t>4</a:t>
                      </a:r>
                      <a:endParaRPr lang="en-CA">
                        <a:solidFill>
                          <a:schemeClr val="tx1"/>
                        </a:solidFill>
                      </a:endParaRPr>
                    </a:p>
                  </a:txBody>
                  <a:tcPr anchor="ctr">
                    <a:solidFill>
                      <a:schemeClr val="accent1">
                        <a:alpha val="20000"/>
                      </a:schemeClr>
                    </a:solidFill>
                  </a:tcPr>
                </a:tc>
                <a:extLst>
                  <a:ext uri="{0D108BD9-81ED-4DB2-BD59-A6C34878D82A}">
                    <a16:rowId xmlns:a16="http://schemas.microsoft.com/office/drawing/2014/main" val="3247277762"/>
                  </a:ext>
                </a:extLst>
              </a:tr>
              <a:tr h="629844">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CA">
                          <a:solidFill>
                            <a:schemeClr val="tx1"/>
                          </a:solidFill>
                        </a:rPr>
                        <a:t>Resolves GERD in patients with known GERD prior to surgery</a:t>
                      </a:r>
                      <a:r>
                        <a:rPr lang="en-CA" baseline="30000">
                          <a:solidFill>
                            <a:schemeClr val="tx1"/>
                          </a:solidFill>
                        </a:rPr>
                        <a:t>1</a:t>
                      </a:r>
                    </a:p>
                  </a:txBody>
                  <a:tcPr anchor="ctr">
                    <a:noFill/>
                  </a:tcPr>
                </a:tc>
                <a:extLst>
                  <a:ext uri="{0D108BD9-81ED-4DB2-BD59-A6C34878D82A}">
                    <a16:rowId xmlns:a16="http://schemas.microsoft.com/office/drawing/2014/main" val="524313613"/>
                  </a:ext>
                </a:extLst>
              </a:tr>
            </a:tbl>
          </a:graphicData>
        </a:graphic>
      </p:graphicFrame>
    </p:spTree>
    <p:extLst>
      <p:ext uri="{BB962C8B-B14F-4D97-AF65-F5344CB8AC3E}">
        <p14:creationId xmlns:p14="http://schemas.microsoft.com/office/powerpoint/2010/main" val="2976014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D868-350B-4EF6-8888-69F5BA8EA019}"/>
              </a:ext>
            </a:extLst>
          </p:cNvPr>
          <p:cNvSpPr>
            <a:spLocks noGrp="1"/>
          </p:cNvSpPr>
          <p:nvPr>
            <p:ph type="title"/>
          </p:nvPr>
        </p:nvSpPr>
        <p:spPr/>
        <p:txBody>
          <a:bodyPr/>
          <a:lstStyle/>
          <a:p>
            <a:r>
              <a:rPr lang="en-CA" dirty="0"/>
              <a:t>Other bariatric surgical procedures </a:t>
            </a:r>
          </a:p>
        </p:txBody>
      </p:sp>
      <p:sp>
        <p:nvSpPr>
          <p:cNvPr id="3" name="Text Placeholder 2">
            <a:extLst>
              <a:ext uri="{FF2B5EF4-FFF2-40B4-BE49-F238E27FC236}">
                <a16:creationId xmlns:a16="http://schemas.microsoft.com/office/drawing/2014/main" id="{CE75668B-E1A3-4F86-AA6F-6D53C47CDEFD}"/>
              </a:ext>
            </a:extLst>
          </p:cNvPr>
          <p:cNvSpPr>
            <a:spLocks noGrp="1"/>
          </p:cNvSpPr>
          <p:nvPr>
            <p:ph type="body" sz="quarter" idx="13"/>
          </p:nvPr>
        </p:nvSpPr>
        <p:spPr/>
        <p:txBody>
          <a:bodyPr/>
          <a:lstStyle/>
          <a:p>
            <a:br>
              <a:rPr lang="en-CA" sz="1000" i="0"/>
            </a:br>
            <a:r>
              <a:rPr lang="en-CA" sz="1000" i="0"/>
              <a:t>ASMBS Bariatric Surgery Procedures 2014. Available </a:t>
            </a:r>
            <a:r>
              <a:rPr lang="en-CA" sz="1000" i="0">
                <a:hlinkClick r:id="rId2"/>
              </a:rPr>
              <a:t>here</a:t>
            </a:r>
            <a:r>
              <a:rPr lang="en-CA" sz="1000" i="0"/>
              <a:t>, Accessed August 2022.</a:t>
            </a:r>
            <a:endParaRPr lang="en-CA" sz="1000"/>
          </a:p>
        </p:txBody>
      </p:sp>
      <p:graphicFrame>
        <p:nvGraphicFramePr>
          <p:cNvPr id="4" name="Table 7">
            <a:extLst>
              <a:ext uri="{FF2B5EF4-FFF2-40B4-BE49-F238E27FC236}">
                <a16:creationId xmlns:a16="http://schemas.microsoft.com/office/drawing/2014/main" id="{3C8A195C-E794-4667-B772-AED1079A38E8}"/>
              </a:ext>
            </a:extLst>
          </p:cNvPr>
          <p:cNvGraphicFramePr>
            <a:graphicFrameLocks noGrp="1"/>
          </p:cNvGraphicFramePr>
          <p:nvPr>
            <p:extLst>
              <p:ext uri="{D42A27DB-BD31-4B8C-83A1-F6EECF244321}">
                <p14:modId xmlns:p14="http://schemas.microsoft.com/office/powerpoint/2010/main" val="1848612683"/>
              </p:ext>
            </p:extLst>
          </p:nvPr>
        </p:nvGraphicFramePr>
        <p:xfrm>
          <a:off x="838200" y="1791218"/>
          <a:ext cx="10515600" cy="1158240"/>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49883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A two-stage surgical approach that allows patients to lose weight in the months preceding the final intestinal rerouting, as this creation of the gastric sleeve suppressed the appetite-triggering hormone ghrelin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498831">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b="0">
                          <a:solidFill>
                            <a:schemeClr val="tx1"/>
                          </a:solidFill>
                        </a:rPr>
                        <a:t>The sleeve gastrectomy is followed by one intestinal bypass resulting in reduced surgical time and reduced risk of intestinal leakage</a:t>
                      </a:r>
                      <a:endParaRPr lang="en-US" sz="1600" b="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extLst>
                  <a:ext uri="{0D108BD9-81ED-4DB2-BD59-A6C34878D82A}">
                    <a16:rowId xmlns:a16="http://schemas.microsoft.com/office/drawing/2014/main" val="2568307768"/>
                  </a:ext>
                </a:extLst>
              </a:tr>
            </a:tbl>
          </a:graphicData>
        </a:graphic>
      </p:graphicFrame>
      <p:sp>
        <p:nvSpPr>
          <p:cNvPr id="7" name="TextBox 6">
            <a:extLst>
              <a:ext uri="{FF2B5EF4-FFF2-40B4-BE49-F238E27FC236}">
                <a16:creationId xmlns:a16="http://schemas.microsoft.com/office/drawing/2014/main" id="{ADD3E6EE-6FBE-3E2B-2426-E99CB91C954D}"/>
              </a:ext>
            </a:extLst>
          </p:cNvPr>
          <p:cNvSpPr txBox="1"/>
          <p:nvPr/>
        </p:nvSpPr>
        <p:spPr>
          <a:xfrm>
            <a:off x="838200" y="1352134"/>
            <a:ext cx="7375358" cy="338554"/>
          </a:xfrm>
          <a:prstGeom prst="rect">
            <a:avLst/>
          </a:prstGeom>
          <a:solidFill>
            <a:schemeClr val="accent1"/>
          </a:solidFill>
          <a:ln w="19050">
            <a:solidFill>
              <a:schemeClr val="bg1"/>
            </a:solidFill>
          </a:ln>
        </p:spPr>
        <p:txBody>
          <a:bodyPr wrap="square" rtlCol="0">
            <a:spAutoFit/>
          </a:bodyPr>
          <a:lstStyle/>
          <a:p>
            <a:r>
              <a:rPr lang="en-CA" sz="1600">
                <a:solidFill>
                  <a:schemeClr val="bg1"/>
                </a:solidFill>
              </a:rPr>
              <a:t>Single anastomosis </a:t>
            </a:r>
            <a:r>
              <a:rPr lang="en-CA" sz="1600" err="1">
                <a:solidFill>
                  <a:schemeClr val="bg1"/>
                </a:solidFill>
              </a:rPr>
              <a:t>duodeno</a:t>
            </a:r>
            <a:r>
              <a:rPr lang="en-CA" sz="1600">
                <a:solidFill>
                  <a:schemeClr val="bg1"/>
                </a:solidFill>
              </a:rPr>
              <a:t>-ileal bypass with sleeve gastrectomy (SADI-S)</a:t>
            </a:r>
          </a:p>
        </p:txBody>
      </p:sp>
      <p:sp>
        <p:nvSpPr>
          <p:cNvPr id="8" name="TextBox 7">
            <a:extLst>
              <a:ext uri="{FF2B5EF4-FFF2-40B4-BE49-F238E27FC236}">
                <a16:creationId xmlns:a16="http://schemas.microsoft.com/office/drawing/2014/main" id="{9219B2BF-9611-4A1B-E04F-D2C62624A5E8}"/>
              </a:ext>
            </a:extLst>
          </p:cNvPr>
          <p:cNvSpPr txBox="1"/>
          <p:nvPr/>
        </p:nvSpPr>
        <p:spPr>
          <a:xfrm>
            <a:off x="822158" y="3098746"/>
            <a:ext cx="7375358" cy="338554"/>
          </a:xfrm>
          <a:prstGeom prst="rect">
            <a:avLst/>
          </a:prstGeom>
          <a:solidFill>
            <a:schemeClr val="accent1"/>
          </a:solidFill>
          <a:ln w="19050">
            <a:solidFill>
              <a:schemeClr val="bg1"/>
            </a:solidFill>
          </a:ln>
        </p:spPr>
        <p:txBody>
          <a:bodyPr wrap="square" rtlCol="0">
            <a:spAutoFit/>
          </a:bodyPr>
          <a:lstStyle/>
          <a:p>
            <a:r>
              <a:rPr lang="en-CA" sz="1600">
                <a:solidFill>
                  <a:schemeClr val="bg1"/>
                </a:solidFill>
              </a:rPr>
              <a:t>Adjustable gastric band (AGB)</a:t>
            </a:r>
          </a:p>
        </p:txBody>
      </p:sp>
      <p:graphicFrame>
        <p:nvGraphicFramePr>
          <p:cNvPr id="9" name="Table 7">
            <a:extLst>
              <a:ext uri="{FF2B5EF4-FFF2-40B4-BE49-F238E27FC236}">
                <a16:creationId xmlns:a16="http://schemas.microsoft.com/office/drawing/2014/main" id="{DAC7EF49-DF4C-0439-9A66-6DEF56519437}"/>
              </a:ext>
            </a:extLst>
          </p:cNvPr>
          <p:cNvGraphicFramePr>
            <a:graphicFrameLocks noGrp="1"/>
          </p:cNvGraphicFramePr>
          <p:nvPr>
            <p:extLst>
              <p:ext uri="{D42A27DB-BD31-4B8C-83A1-F6EECF244321}">
                <p14:modId xmlns:p14="http://schemas.microsoft.com/office/powerpoint/2010/main" val="2313426908"/>
              </p:ext>
            </p:extLst>
          </p:nvPr>
        </p:nvGraphicFramePr>
        <p:xfrm>
          <a:off x="838200" y="3507212"/>
          <a:ext cx="10515600" cy="914400"/>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31152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Device made of silicone that is placed at the top of the stomach to limit the amount of food intake as a result of the smaller opening of the gastric band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8879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Has the lowest rate of complications after surgery and there are no division of the stomach or intestines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
        <p:nvSpPr>
          <p:cNvPr id="10" name="TextBox 9">
            <a:extLst>
              <a:ext uri="{FF2B5EF4-FFF2-40B4-BE49-F238E27FC236}">
                <a16:creationId xmlns:a16="http://schemas.microsoft.com/office/drawing/2014/main" id="{7CE6D242-4ADC-87FA-F0BB-0BB31CED5DE4}"/>
              </a:ext>
            </a:extLst>
          </p:cNvPr>
          <p:cNvSpPr txBox="1"/>
          <p:nvPr/>
        </p:nvSpPr>
        <p:spPr>
          <a:xfrm>
            <a:off x="806116" y="4538248"/>
            <a:ext cx="7375358" cy="338554"/>
          </a:xfrm>
          <a:prstGeom prst="rect">
            <a:avLst/>
          </a:prstGeom>
          <a:solidFill>
            <a:schemeClr val="accent1"/>
          </a:solidFill>
          <a:ln w="19050">
            <a:solidFill>
              <a:schemeClr val="bg1"/>
            </a:solidFill>
          </a:ln>
        </p:spPr>
        <p:txBody>
          <a:bodyPr wrap="square" rtlCol="0">
            <a:spAutoFit/>
          </a:bodyPr>
          <a:lstStyle/>
          <a:p>
            <a:r>
              <a:rPr lang="en-CA" sz="1600">
                <a:solidFill>
                  <a:schemeClr val="bg1"/>
                </a:solidFill>
              </a:rPr>
              <a:t>Biliopancreatic diversion with duodenal switch (BPD/DS)</a:t>
            </a:r>
          </a:p>
        </p:txBody>
      </p:sp>
      <p:graphicFrame>
        <p:nvGraphicFramePr>
          <p:cNvPr id="11" name="Table 7">
            <a:extLst>
              <a:ext uri="{FF2B5EF4-FFF2-40B4-BE49-F238E27FC236}">
                <a16:creationId xmlns:a16="http://schemas.microsoft.com/office/drawing/2014/main" id="{D51461A6-B47A-8409-3A6A-1A031C7F6FE7}"/>
              </a:ext>
            </a:extLst>
          </p:cNvPr>
          <p:cNvGraphicFramePr>
            <a:graphicFrameLocks noGrp="1"/>
          </p:cNvGraphicFramePr>
          <p:nvPr>
            <p:extLst>
              <p:ext uri="{D42A27DB-BD31-4B8C-83A1-F6EECF244321}">
                <p14:modId xmlns:p14="http://schemas.microsoft.com/office/powerpoint/2010/main" val="1302174425"/>
              </p:ext>
            </p:extLst>
          </p:nvPr>
        </p:nvGraphicFramePr>
        <p:xfrm>
          <a:off x="838200" y="4979366"/>
          <a:ext cx="10515600" cy="958793"/>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53472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Creation of a tube-shaped stomach pouch similar to the sleeve gastrectomy that significantly decreases the absorption of calories and nutrients within the small intestines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379673">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n-lt"/>
                        </a:rPr>
                        <a:t>This is the most effective procedure for treatment of type 2 diabetes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2867366690"/>
                  </a:ext>
                </a:extLst>
              </a:tr>
            </a:tbl>
          </a:graphicData>
        </a:graphic>
      </p:graphicFrame>
    </p:spTree>
    <p:extLst>
      <p:ext uri="{BB962C8B-B14F-4D97-AF65-F5344CB8AC3E}">
        <p14:creationId xmlns:p14="http://schemas.microsoft.com/office/powerpoint/2010/main" val="9974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D3FA1-025C-40C3-871B-F9A7070A0CD4}"/>
              </a:ext>
            </a:extLst>
          </p:cNvPr>
          <p:cNvSpPr>
            <a:spLocks noGrp="1"/>
          </p:cNvSpPr>
          <p:nvPr>
            <p:ph type="title"/>
          </p:nvPr>
        </p:nvSpPr>
        <p:spPr/>
        <p:txBody>
          <a:bodyPr/>
          <a:lstStyle/>
          <a:p>
            <a:r>
              <a:rPr lang="en-CA"/>
              <a:t>Monitoring for complications</a:t>
            </a:r>
          </a:p>
        </p:txBody>
      </p:sp>
      <p:sp>
        <p:nvSpPr>
          <p:cNvPr id="3" name="Text Placeholder 2">
            <a:extLst>
              <a:ext uri="{FF2B5EF4-FFF2-40B4-BE49-F238E27FC236}">
                <a16:creationId xmlns:a16="http://schemas.microsoft.com/office/drawing/2014/main" id="{8E01CE51-1DC4-442A-B5AF-C3DDF701D6DC}"/>
              </a:ext>
            </a:extLst>
          </p:cNvPr>
          <p:cNvSpPr>
            <a:spLocks noGrp="1"/>
          </p:cNvSpPr>
          <p:nvPr>
            <p:ph type="body" sz="quarter" idx="13"/>
          </p:nvPr>
        </p:nvSpPr>
        <p:spPr>
          <a:xfrm>
            <a:off x="647998" y="6210000"/>
            <a:ext cx="10147001" cy="324000"/>
          </a:xfrm>
        </p:spPr>
        <p:txBody>
          <a:bodyPr/>
          <a:lstStyle/>
          <a:p>
            <a:r>
              <a:rPr lang="en-CA" sz="1000" i="0"/>
              <a:t>HCP, health care professional.</a:t>
            </a:r>
            <a:br>
              <a:rPr lang="en-CA" sz="1000" i="0"/>
            </a:br>
            <a:r>
              <a:rPr lang="en-CA" sz="1000" i="0"/>
              <a:t>1. Lim R et al. Trauma Surg Acute Care Open 2018;3:e000219; 2. Kumar N and Thompson CC. Clin Gastroenterol Hepatol. 2013;11:343-353; 3. </a:t>
            </a:r>
            <a:r>
              <a:rPr lang="it-IT" sz="1000" i="0"/>
              <a:t>Salehi M et al. J Clin Endocrinol Metab. 2018;8:2815–2826.</a:t>
            </a:r>
            <a:endParaRPr lang="en-CA" sz="1000" i="0"/>
          </a:p>
        </p:txBody>
      </p:sp>
      <p:sp>
        <p:nvSpPr>
          <p:cNvPr id="4" name="Rectangle 3">
            <a:extLst>
              <a:ext uri="{FF2B5EF4-FFF2-40B4-BE49-F238E27FC236}">
                <a16:creationId xmlns:a16="http://schemas.microsoft.com/office/drawing/2014/main" id="{9C98DBCD-0989-4ADD-AD2B-CE9E57049EE3}"/>
              </a:ext>
            </a:extLst>
          </p:cNvPr>
          <p:cNvSpPr/>
          <p:nvPr/>
        </p:nvSpPr>
        <p:spPr>
          <a:xfrm>
            <a:off x="838199" y="1325016"/>
            <a:ext cx="10515600" cy="4264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a:solidFill>
                  <a:schemeClr val="tx1"/>
                </a:solidFill>
              </a:rPr>
              <a:t>Potential post-operative complications after bariatric surgery</a:t>
            </a:r>
          </a:p>
        </p:txBody>
      </p:sp>
      <p:sp>
        <p:nvSpPr>
          <p:cNvPr id="5" name="Rectangle 4">
            <a:extLst>
              <a:ext uri="{FF2B5EF4-FFF2-40B4-BE49-F238E27FC236}">
                <a16:creationId xmlns:a16="http://schemas.microsoft.com/office/drawing/2014/main" id="{9BFBB5B5-D61A-49CE-93E0-950FE7239DE7}"/>
              </a:ext>
            </a:extLst>
          </p:cNvPr>
          <p:cNvSpPr/>
          <p:nvPr/>
        </p:nvSpPr>
        <p:spPr>
          <a:xfrm>
            <a:off x="838199" y="1819275"/>
            <a:ext cx="10515600" cy="32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Early</a:t>
            </a:r>
            <a:r>
              <a:rPr lang="en-CA" baseline="30000"/>
              <a:t>1–3</a:t>
            </a:r>
          </a:p>
        </p:txBody>
      </p:sp>
      <p:sp>
        <p:nvSpPr>
          <p:cNvPr id="6" name="Rectangle 5">
            <a:extLst>
              <a:ext uri="{FF2B5EF4-FFF2-40B4-BE49-F238E27FC236}">
                <a16:creationId xmlns:a16="http://schemas.microsoft.com/office/drawing/2014/main" id="{F188BE3F-2F9D-4F3A-8DD5-EF559FCC463A}"/>
              </a:ext>
            </a:extLst>
          </p:cNvPr>
          <p:cNvSpPr/>
          <p:nvPr/>
        </p:nvSpPr>
        <p:spPr>
          <a:xfrm>
            <a:off x="838199" y="3524464"/>
            <a:ext cx="10515600" cy="324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a:t>Late</a:t>
            </a:r>
            <a:r>
              <a:rPr lang="en-CA" baseline="30000"/>
              <a:t>1–3</a:t>
            </a:r>
          </a:p>
        </p:txBody>
      </p:sp>
      <p:grpSp>
        <p:nvGrpSpPr>
          <p:cNvPr id="109" name="Group 108">
            <a:extLst>
              <a:ext uri="{FF2B5EF4-FFF2-40B4-BE49-F238E27FC236}">
                <a16:creationId xmlns:a16="http://schemas.microsoft.com/office/drawing/2014/main" id="{53CC43F9-B03E-4A22-93E8-F7BAEACA667C}"/>
              </a:ext>
            </a:extLst>
          </p:cNvPr>
          <p:cNvGrpSpPr/>
          <p:nvPr/>
        </p:nvGrpSpPr>
        <p:grpSpPr>
          <a:xfrm>
            <a:off x="1157378" y="2198373"/>
            <a:ext cx="3729856" cy="1284795"/>
            <a:chOff x="1491448" y="2385200"/>
            <a:chExt cx="4209780" cy="1450111"/>
          </a:xfrm>
        </p:grpSpPr>
        <p:sp>
          <p:nvSpPr>
            <p:cNvPr id="10" name="TextBox 9">
              <a:extLst>
                <a:ext uri="{FF2B5EF4-FFF2-40B4-BE49-F238E27FC236}">
                  <a16:creationId xmlns:a16="http://schemas.microsoft.com/office/drawing/2014/main" id="{EABFEE0C-7F61-4E6E-923B-630B975ABAD9}"/>
                </a:ext>
              </a:extLst>
            </p:cNvPr>
            <p:cNvSpPr txBox="1"/>
            <p:nvPr/>
          </p:nvSpPr>
          <p:spPr>
            <a:xfrm>
              <a:off x="2090473" y="2480535"/>
              <a:ext cx="3610755" cy="1354776"/>
            </a:xfrm>
            <a:prstGeom prst="rect">
              <a:avLst/>
            </a:prstGeom>
            <a:noFill/>
          </p:spPr>
          <p:txBody>
            <a:bodyPr wrap="square" rtlCol="0">
              <a:spAutoFit/>
            </a:bodyPr>
            <a:lstStyle/>
            <a:p>
              <a:r>
                <a:rPr lang="en-CA"/>
                <a:t>Leaks</a:t>
              </a:r>
              <a:br>
                <a:rPr lang="en-CA"/>
              </a:br>
              <a:br>
                <a:rPr lang="en-CA"/>
              </a:br>
              <a:endParaRPr lang="en-CA"/>
            </a:p>
            <a:p>
              <a:r>
                <a:rPr lang="en-CA"/>
                <a:t>Stenoses, twists, or kinks</a:t>
              </a:r>
            </a:p>
          </p:txBody>
        </p:sp>
        <p:grpSp>
          <p:nvGrpSpPr>
            <p:cNvPr id="103" name="Group 102">
              <a:extLst>
                <a:ext uri="{FF2B5EF4-FFF2-40B4-BE49-F238E27FC236}">
                  <a16:creationId xmlns:a16="http://schemas.microsoft.com/office/drawing/2014/main" id="{26561D81-8458-4125-8AFE-F1CA97FEDFBC}"/>
                </a:ext>
              </a:extLst>
            </p:cNvPr>
            <p:cNvGrpSpPr/>
            <p:nvPr/>
          </p:nvGrpSpPr>
          <p:grpSpPr>
            <a:xfrm>
              <a:off x="1491448" y="2385200"/>
              <a:ext cx="612000" cy="1391000"/>
              <a:chOff x="1491448" y="2385200"/>
              <a:chExt cx="612000" cy="1391000"/>
            </a:xfrm>
          </p:grpSpPr>
          <p:sp>
            <p:nvSpPr>
              <p:cNvPr id="57" name="Oval 56">
                <a:extLst>
                  <a:ext uri="{FF2B5EF4-FFF2-40B4-BE49-F238E27FC236}">
                    <a16:creationId xmlns:a16="http://schemas.microsoft.com/office/drawing/2014/main" id="{6E228FBB-7306-4B30-9CE4-51AA0D1CE429}"/>
                  </a:ext>
                </a:extLst>
              </p:cNvPr>
              <p:cNvSpPr/>
              <p:nvPr/>
            </p:nvSpPr>
            <p:spPr>
              <a:xfrm>
                <a:off x="1491448" y="2385200"/>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Oval 57">
                <a:extLst>
                  <a:ext uri="{FF2B5EF4-FFF2-40B4-BE49-F238E27FC236}">
                    <a16:creationId xmlns:a16="http://schemas.microsoft.com/office/drawing/2014/main" id="{E71EA94A-0D69-4FDE-9AB0-0C3E51768911}"/>
                  </a:ext>
                </a:extLst>
              </p:cNvPr>
              <p:cNvSpPr/>
              <p:nvPr/>
            </p:nvSpPr>
            <p:spPr>
              <a:xfrm>
                <a:off x="1491448" y="3164200"/>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43">
                <a:extLst>
                  <a:ext uri="{FF2B5EF4-FFF2-40B4-BE49-F238E27FC236}">
                    <a16:creationId xmlns:a16="http://schemas.microsoft.com/office/drawing/2014/main" id="{F72E0D91-928F-4601-9E78-5A80A2DB4932}"/>
                  </a:ext>
                </a:extLst>
              </p:cNvPr>
              <p:cNvSpPr>
                <a:spLocks noEditPoints="1"/>
              </p:cNvSpPr>
              <p:nvPr/>
            </p:nvSpPr>
            <p:spPr bwMode="auto">
              <a:xfrm>
                <a:off x="1664892" y="2538323"/>
                <a:ext cx="265113" cy="349250"/>
              </a:xfrm>
              <a:custGeom>
                <a:avLst/>
                <a:gdLst>
                  <a:gd name="T0" fmla="*/ 190 w 229"/>
                  <a:gd name="T1" fmla="*/ 111 h 301"/>
                  <a:gd name="T2" fmla="*/ 209 w 229"/>
                  <a:gd name="T3" fmla="*/ 137 h 301"/>
                  <a:gd name="T4" fmla="*/ 212 w 229"/>
                  <a:gd name="T5" fmla="*/ 141 h 301"/>
                  <a:gd name="T6" fmla="*/ 229 w 229"/>
                  <a:gd name="T7" fmla="*/ 178 h 301"/>
                  <a:gd name="T8" fmla="*/ 214 w 229"/>
                  <a:gd name="T9" fmla="*/ 212 h 301"/>
                  <a:gd name="T10" fmla="*/ 179 w 229"/>
                  <a:gd name="T11" fmla="*/ 227 h 301"/>
                  <a:gd name="T12" fmla="*/ 144 w 229"/>
                  <a:gd name="T13" fmla="*/ 212 h 301"/>
                  <a:gd name="T14" fmla="*/ 130 w 229"/>
                  <a:gd name="T15" fmla="*/ 178 h 301"/>
                  <a:gd name="T16" fmla="*/ 146 w 229"/>
                  <a:gd name="T17" fmla="*/ 141 h 301"/>
                  <a:gd name="T18" fmla="*/ 149 w 229"/>
                  <a:gd name="T19" fmla="*/ 137 h 301"/>
                  <a:gd name="T20" fmla="*/ 168 w 229"/>
                  <a:gd name="T21" fmla="*/ 111 h 301"/>
                  <a:gd name="T22" fmla="*/ 179 w 229"/>
                  <a:gd name="T23" fmla="*/ 78 h 301"/>
                  <a:gd name="T24" fmla="*/ 190 w 229"/>
                  <a:gd name="T25" fmla="*/ 111 h 301"/>
                  <a:gd name="T26" fmla="*/ 110 w 229"/>
                  <a:gd name="T27" fmla="*/ 0 h 301"/>
                  <a:gd name="T28" fmla="*/ 101 w 229"/>
                  <a:gd name="T29" fmla="*/ 24 h 301"/>
                  <a:gd name="T30" fmla="*/ 87 w 229"/>
                  <a:gd name="T31" fmla="*/ 44 h 301"/>
                  <a:gd name="T32" fmla="*/ 85 w 229"/>
                  <a:gd name="T33" fmla="*/ 47 h 301"/>
                  <a:gd name="T34" fmla="*/ 72 w 229"/>
                  <a:gd name="T35" fmla="*/ 75 h 301"/>
                  <a:gd name="T36" fmla="*/ 83 w 229"/>
                  <a:gd name="T37" fmla="*/ 101 h 301"/>
                  <a:gd name="T38" fmla="*/ 110 w 229"/>
                  <a:gd name="T39" fmla="*/ 112 h 301"/>
                  <a:gd name="T40" fmla="*/ 136 w 229"/>
                  <a:gd name="T41" fmla="*/ 101 h 301"/>
                  <a:gd name="T42" fmla="*/ 147 w 229"/>
                  <a:gd name="T43" fmla="*/ 75 h 301"/>
                  <a:gd name="T44" fmla="*/ 135 w 229"/>
                  <a:gd name="T45" fmla="*/ 47 h 301"/>
                  <a:gd name="T46" fmla="*/ 132 w 229"/>
                  <a:gd name="T47" fmla="*/ 44 h 301"/>
                  <a:gd name="T48" fmla="*/ 118 w 229"/>
                  <a:gd name="T49" fmla="*/ 24 h 301"/>
                  <a:gd name="T50" fmla="*/ 110 w 229"/>
                  <a:gd name="T51" fmla="*/ 0 h 301"/>
                  <a:gd name="T52" fmla="*/ 21 w 229"/>
                  <a:gd name="T53" fmla="*/ 192 h 301"/>
                  <a:gd name="T54" fmla="*/ 26 w 229"/>
                  <a:gd name="T55" fmla="*/ 187 h 301"/>
                  <a:gd name="T56" fmla="*/ 50 w 229"/>
                  <a:gd name="T57" fmla="*/ 153 h 301"/>
                  <a:gd name="T58" fmla="*/ 63 w 229"/>
                  <a:gd name="T59" fmla="*/ 112 h 301"/>
                  <a:gd name="T60" fmla="*/ 77 w 229"/>
                  <a:gd name="T61" fmla="*/ 153 h 301"/>
                  <a:gd name="T62" fmla="*/ 101 w 229"/>
                  <a:gd name="T63" fmla="*/ 187 h 301"/>
                  <a:gd name="T64" fmla="*/ 106 w 229"/>
                  <a:gd name="T65" fmla="*/ 192 h 301"/>
                  <a:gd name="T66" fmla="*/ 126 w 229"/>
                  <a:gd name="T67" fmla="*/ 238 h 301"/>
                  <a:gd name="T68" fmla="*/ 108 w 229"/>
                  <a:gd name="T69" fmla="*/ 282 h 301"/>
                  <a:gd name="T70" fmla="*/ 63 w 229"/>
                  <a:gd name="T71" fmla="*/ 301 h 301"/>
                  <a:gd name="T72" fmla="*/ 19 w 229"/>
                  <a:gd name="T73" fmla="*/ 282 h 301"/>
                  <a:gd name="T74" fmla="*/ 0 w 229"/>
                  <a:gd name="T75" fmla="*/ 238 h 301"/>
                  <a:gd name="T76" fmla="*/ 21 w 229"/>
                  <a:gd name="T77" fmla="*/ 192 h 301"/>
                  <a:gd name="T78" fmla="*/ 83 w 229"/>
                  <a:gd name="T79" fmla="*/ 202 h 301"/>
                  <a:gd name="T80" fmla="*/ 56 w 229"/>
                  <a:gd name="T81" fmla="*/ 288 h 301"/>
                  <a:gd name="T82" fmla="*/ 83 w 229"/>
                  <a:gd name="T83" fmla="*/ 20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9" h="301">
                    <a:moveTo>
                      <a:pt x="190" y="111"/>
                    </a:moveTo>
                    <a:cubicBezTo>
                      <a:pt x="194" y="119"/>
                      <a:pt x="200" y="128"/>
                      <a:pt x="209" y="137"/>
                    </a:cubicBezTo>
                    <a:cubicBezTo>
                      <a:pt x="212" y="141"/>
                      <a:pt x="212" y="141"/>
                      <a:pt x="212" y="141"/>
                    </a:cubicBezTo>
                    <a:cubicBezTo>
                      <a:pt x="223" y="154"/>
                      <a:pt x="229" y="166"/>
                      <a:pt x="229" y="178"/>
                    </a:cubicBezTo>
                    <a:cubicBezTo>
                      <a:pt x="229" y="191"/>
                      <a:pt x="224" y="203"/>
                      <a:pt x="214" y="212"/>
                    </a:cubicBezTo>
                    <a:cubicBezTo>
                      <a:pt x="204" y="222"/>
                      <a:pt x="193" y="227"/>
                      <a:pt x="179" y="227"/>
                    </a:cubicBezTo>
                    <a:cubicBezTo>
                      <a:pt x="165" y="227"/>
                      <a:pt x="154" y="222"/>
                      <a:pt x="144" y="212"/>
                    </a:cubicBezTo>
                    <a:cubicBezTo>
                      <a:pt x="134" y="203"/>
                      <a:pt x="130" y="191"/>
                      <a:pt x="130" y="178"/>
                    </a:cubicBezTo>
                    <a:cubicBezTo>
                      <a:pt x="130" y="166"/>
                      <a:pt x="135" y="154"/>
                      <a:pt x="146" y="141"/>
                    </a:cubicBezTo>
                    <a:cubicBezTo>
                      <a:pt x="149" y="137"/>
                      <a:pt x="149" y="137"/>
                      <a:pt x="149" y="137"/>
                    </a:cubicBezTo>
                    <a:cubicBezTo>
                      <a:pt x="158" y="128"/>
                      <a:pt x="164" y="119"/>
                      <a:pt x="168" y="111"/>
                    </a:cubicBezTo>
                    <a:cubicBezTo>
                      <a:pt x="172" y="103"/>
                      <a:pt x="176" y="92"/>
                      <a:pt x="179" y="78"/>
                    </a:cubicBezTo>
                    <a:cubicBezTo>
                      <a:pt x="182" y="92"/>
                      <a:pt x="186" y="103"/>
                      <a:pt x="190" y="111"/>
                    </a:cubicBezTo>
                    <a:close/>
                    <a:moveTo>
                      <a:pt x="110" y="0"/>
                    </a:moveTo>
                    <a:cubicBezTo>
                      <a:pt x="107" y="10"/>
                      <a:pt x="105" y="18"/>
                      <a:pt x="101" y="24"/>
                    </a:cubicBezTo>
                    <a:cubicBezTo>
                      <a:pt x="98" y="31"/>
                      <a:pt x="94" y="37"/>
                      <a:pt x="87" y="44"/>
                    </a:cubicBezTo>
                    <a:cubicBezTo>
                      <a:pt x="85" y="47"/>
                      <a:pt x="85" y="47"/>
                      <a:pt x="85" y="47"/>
                    </a:cubicBezTo>
                    <a:cubicBezTo>
                      <a:pt x="76" y="57"/>
                      <a:pt x="72" y="66"/>
                      <a:pt x="72" y="75"/>
                    </a:cubicBezTo>
                    <a:cubicBezTo>
                      <a:pt x="72" y="85"/>
                      <a:pt x="76" y="94"/>
                      <a:pt x="83" y="101"/>
                    </a:cubicBezTo>
                    <a:cubicBezTo>
                      <a:pt x="91" y="109"/>
                      <a:pt x="99" y="112"/>
                      <a:pt x="110" y="112"/>
                    </a:cubicBezTo>
                    <a:cubicBezTo>
                      <a:pt x="120" y="112"/>
                      <a:pt x="129" y="109"/>
                      <a:pt x="136" y="101"/>
                    </a:cubicBezTo>
                    <a:cubicBezTo>
                      <a:pt x="143" y="94"/>
                      <a:pt x="147" y="85"/>
                      <a:pt x="147" y="75"/>
                    </a:cubicBezTo>
                    <a:cubicBezTo>
                      <a:pt x="147" y="66"/>
                      <a:pt x="143" y="57"/>
                      <a:pt x="135" y="47"/>
                    </a:cubicBezTo>
                    <a:cubicBezTo>
                      <a:pt x="132" y="44"/>
                      <a:pt x="132" y="44"/>
                      <a:pt x="132" y="44"/>
                    </a:cubicBezTo>
                    <a:cubicBezTo>
                      <a:pt x="126" y="37"/>
                      <a:pt x="121" y="31"/>
                      <a:pt x="118" y="24"/>
                    </a:cubicBezTo>
                    <a:cubicBezTo>
                      <a:pt x="115" y="18"/>
                      <a:pt x="112" y="10"/>
                      <a:pt x="110" y="0"/>
                    </a:cubicBezTo>
                    <a:close/>
                    <a:moveTo>
                      <a:pt x="21" y="192"/>
                    </a:moveTo>
                    <a:cubicBezTo>
                      <a:pt x="26" y="187"/>
                      <a:pt x="26" y="187"/>
                      <a:pt x="26" y="187"/>
                    </a:cubicBezTo>
                    <a:cubicBezTo>
                      <a:pt x="36" y="175"/>
                      <a:pt x="44" y="164"/>
                      <a:pt x="50" y="153"/>
                    </a:cubicBezTo>
                    <a:cubicBezTo>
                      <a:pt x="55" y="143"/>
                      <a:pt x="59" y="129"/>
                      <a:pt x="63" y="112"/>
                    </a:cubicBezTo>
                    <a:cubicBezTo>
                      <a:pt x="67" y="129"/>
                      <a:pt x="72" y="143"/>
                      <a:pt x="77" y="153"/>
                    </a:cubicBezTo>
                    <a:cubicBezTo>
                      <a:pt x="82" y="164"/>
                      <a:pt x="90" y="175"/>
                      <a:pt x="101" y="187"/>
                    </a:cubicBezTo>
                    <a:cubicBezTo>
                      <a:pt x="106" y="192"/>
                      <a:pt x="106" y="192"/>
                      <a:pt x="106" y="192"/>
                    </a:cubicBezTo>
                    <a:cubicBezTo>
                      <a:pt x="120" y="207"/>
                      <a:pt x="126" y="223"/>
                      <a:pt x="126" y="238"/>
                    </a:cubicBezTo>
                    <a:cubicBezTo>
                      <a:pt x="126" y="256"/>
                      <a:pt x="120" y="270"/>
                      <a:pt x="108" y="282"/>
                    </a:cubicBezTo>
                    <a:cubicBezTo>
                      <a:pt x="95" y="295"/>
                      <a:pt x="81" y="301"/>
                      <a:pt x="63" y="301"/>
                    </a:cubicBezTo>
                    <a:cubicBezTo>
                      <a:pt x="46" y="301"/>
                      <a:pt x="31" y="295"/>
                      <a:pt x="19" y="282"/>
                    </a:cubicBezTo>
                    <a:cubicBezTo>
                      <a:pt x="6" y="270"/>
                      <a:pt x="0" y="256"/>
                      <a:pt x="0" y="238"/>
                    </a:cubicBezTo>
                    <a:cubicBezTo>
                      <a:pt x="0" y="223"/>
                      <a:pt x="7" y="207"/>
                      <a:pt x="21" y="192"/>
                    </a:cubicBezTo>
                    <a:close/>
                    <a:moveTo>
                      <a:pt x="83" y="202"/>
                    </a:moveTo>
                    <a:cubicBezTo>
                      <a:pt x="83" y="202"/>
                      <a:pt x="115" y="257"/>
                      <a:pt x="56" y="288"/>
                    </a:cubicBezTo>
                    <a:cubicBezTo>
                      <a:pt x="56" y="288"/>
                      <a:pt x="139" y="277"/>
                      <a:pt x="83" y="2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23D42613-3A0A-422B-93B1-FD4205FC1413}"/>
                  </a:ext>
                </a:extLst>
              </p:cNvPr>
              <p:cNvSpPr>
                <a:spLocks/>
              </p:cNvSpPr>
              <p:nvPr/>
            </p:nvSpPr>
            <p:spPr bwMode="auto">
              <a:xfrm>
                <a:off x="1587379" y="3225722"/>
                <a:ext cx="420139" cy="488955"/>
              </a:xfrm>
              <a:custGeom>
                <a:avLst/>
                <a:gdLst>
                  <a:gd name="T0" fmla="*/ 221 w 256"/>
                  <a:gd name="T1" fmla="*/ 80 h 298"/>
                  <a:gd name="T2" fmla="*/ 211 w 256"/>
                  <a:gd name="T3" fmla="*/ 79 h 298"/>
                  <a:gd name="T4" fmla="*/ 193 w 256"/>
                  <a:gd name="T5" fmla="*/ 84 h 298"/>
                  <a:gd name="T6" fmla="*/ 184 w 256"/>
                  <a:gd name="T7" fmla="*/ 87 h 298"/>
                  <a:gd name="T8" fmla="*/ 183 w 256"/>
                  <a:gd name="T9" fmla="*/ 87 h 298"/>
                  <a:gd name="T10" fmla="*/ 142 w 256"/>
                  <a:gd name="T11" fmla="*/ 74 h 298"/>
                  <a:gd name="T12" fmla="*/ 115 w 256"/>
                  <a:gd name="T13" fmla="*/ 30 h 298"/>
                  <a:gd name="T14" fmla="*/ 111 w 256"/>
                  <a:gd name="T15" fmla="*/ 4 h 298"/>
                  <a:gd name="T16" fmla="*/ 109 w 256"/>
                  <a:gd name="T17" fmla="*/ 0 h 298"/>
                  <a:gd name="T18" fmla="*/ 109 w 256"/>
                  <a:gd name="T19" fmla="*/ 0 h 298"/>
                  <a:gd name="T20" fmla="*/ 108 w 256"/>
                  <a:gd name="T21" fmla="*/ 0 h 298"/>
                  <a:gd name="T22" fmla="*/ 106 w 256"/>
                  <a:gd name="T23" fmla="*/ 3 h 298"/>
                  <a:gd name="T24" fmla="*/ 98 w 256"/>
                  <a:gd name="T25" fmla="*/ 10 h 298"/>
                  <a:gd name="T26" fmla="*/ 95 w 256"/>
                  <a:gd name="T27" fmla="*/ 9 h 298"/>
                  <a:gd name="T28" fmla="*/ 92 w 256"/>
                  <a:gd name="T29" fmla="*/ 6 h 298"/>
                  <a:gd name="T30" fmla="*/ 91 w 256"/>
                  <a:gd name="T31" fmla="*/ 6 h 298"/>
                  <a:gd name="T32" fmla="*/ 89 w 256"/>
                  <a:gd name="T33" fmla="*/ 10 h 298"/>
                  <a:gd name="T34" fmla="*/ 89 w 256"/>
                  <a:gd name="T35" fmla="*/ 16 h 298"/>
                  <a:gd name="T36" fmla="*/ 92 w 256"/>
                  <a:gd name="T37" fmla="*/ 28 h 298"/>
                  <a:gd name="T38" fmla="*/ 99 w 256"/>
                  <a:gd name="T39" fmla="*/ 51 h 298"/>
                  <a:gd name="T40" fmla="*/ 126 w 256"/>
                  <a:gd name="T41" fmla="*/ 89 h 298"/>
                  <a:gd name="T42" fmla="*/ 169 w 256"/>
                  <a:gd name="T43" fmla="*/ 109 h 298"/>
                  <a:gd name="T44" fmla="*/ 179 w 256"/>
                  <a:gd name="T45" fmla="*/ 117 h 298"/>
                  <a:gd name="T46" fmla="*/ 158 w 256"/>
                  <a:gd name="T47" fmla="*/ 149 h 298"/>
                  <a:gd name="T48" fmla="*/ 132 w 256"/>
                  <a:gd name="T49" fmla="*/ 157 h 298"/>
                  <a:gd name="T50" fmla="*/ 105 w 256"/>
                  <a:gd name="T51" fmla="*/ 160 h 298"/>
                  <a:gd name="T52" fmla="*/ 89 w 256"/>
                  <a:gd name="T53" fmla="*/ 154 h 298"/>
                  <a:gd name="T54" fmla="*/ 78 w 256"/>
                  <a:gd name="T55" fmla="*/ 152 h 298"/>
                  <a:gd name="T56" fmla="*/ 27 w 256"/>
                  <a:gd name="T57" fmla="*/ 185 h 298"/>
                  <a:gd name="T58" fmla="*/ 25 w 256"/>
                  <a:gd name="T59" fmla="*/ 256 h 298"/>
                  <a:gd name="T60" fmla="*/ 109 w 256"/>
                  <a:gd name="T61" fmla="*/ 268 h 298"/>
                  <a:gd name="T62" fmla="*/ 113 w 256"/>
                  <a:gd name="T63" fmla="*/ 267 h 298"/>
                  <a:gd name="T64" fmla="*/ 124 w 256"/>
                  <a:gd name="T65" fmla="*/ 264 h 298"/>
                  <a:gd name="T66" fmla="*/ 125 w 256"/>
                  <a:gd name="T67" fmla="*/ 264 h 298"/>
                  <a:gd name="T68" fmla="*/ 122 w 256"/>
                  <a:gd name="T69" fmla="*/ 268 h 298"/>
                  <a:gd name="T70" fmla="*/ 112 w 256"/>
                  <a:gd name="T71" fmla="*/ 281 h 298"/>
                  <a:gd name="T72" fmla="*/ 114 w 256"/>
                  <a:gd name="T73" fmla="*/ 296 h 298"/>
                  <a:gd name="T74" fmla="*/ 116 w 256"/>
                  <a:gd name="T75" fmla="*/ 298 h 298"/>
                  <a:gd name="T76" fmla="*/ 116 w 256"/>
                  <a:gd name="T77" fmla="*/ 298 h 298"/>
                  <a:gd name="T78" fmla="*/ 118 w 256"/>
                  <a:gd name="T79" fmla="*/ 297 h 298"/>
                  <a:gd name="T80" fmla="*/ 120 w 256"/>
                  <a:gd name="T81" fmla="*/ 291 h 298"/>
                  <a:gd name="T82" fmla="*/ 122 w 256"/>
                  <a:gd name="T83" fmla="*/ 290 h 298"/>
                  <a:gd name="T84" fmla="*/ 131 w 256"/>
                  <a:gd name="T85" fmla="*/ 293 h 298"/>
                  <a:gd name="T86" fmla="*/ 133 w 256"/>
                  <a:gd name="T87" fmla="*/ 286 h 298"/>
                  <a:gd name="T88" fmla="*/ 137 w 256"/>
                  <a:gd name="T89" fmla="*/ 277 h 298"/>
                  <a:gd name="T90" fmla="*/ 138 w 256"/>
                  <a:gd name="T91" fmla="*/ 276 h 298"/>
                  <a:gd name="T92" fmla="*/ 138 w 256"/>
                  <a:gd name="T93" fmla="*/ 276 h 298"/>
                  <a:gd name="T94" fmla="*/ 143 w 256"/>
                  <a:gd name="T95" fmla="*/ 250 h 298"/>
                  <a:gd name="T96" fmla="*/ 127 w 256"/>
                  <a:gd name="T97" fmla="*/ 245 h 298"/>
                  <a:gd name="T98" fmla="*/ 125 w 256"/>
                  <a:gd name="T99" fmla="*/ 245 h 298"/>
                  <a:gd name="T100" fmla="*/ 98 w 256"/>
                  <a:gd name="T101" fmla="*/ 249 h 298"/>
                  <a:gd name="T102" fmla="*/ 57 w 256"/>
                  <a:gd name="T103" fmla="*/ 242 h 298"/>
                  <a:gd name="T104" fmla="*/ 48 w 256"/>
                  <a:gd name="T105" fmla="*/ 209 h 298"/>
                  <a:gd name="T106" fmla="*/ 70 w 256"/>
                  <a:gd name="T107" fmla="*/ 183 h 298"/>
                  <a:gd name="T108" fmla="*/ 93 w 256"/>
                  <a:gd name="T109" fmla="*/ 184 h 298"/>
                  <a:gd name="T110" fmla="*/ 95 w 256"/>
                  <a:gd name="T111" fmla="*/ 195 h 298"/>
                  <a:gd name="T112" fmla="*/ 149 w 256"/>
                  <a:gd name="T113" fmla="*/ 229 h 298"/>
                  <a:gd name="T114" fmla="*/ 154 w 256"/>
                  <a:gd name="T115" fmla="*/ 229 h 298"/>
                  <a:gd name="T116" fmla="*/ 219 w 256"/>
                  <a:gd name="T117" fmla="*/ 191 h 298"/>
                  <a:gd name="T118" fmla="*/ 248 w 256"/>
                  <a:gd name="T119" fmla="*/ 103 h 298"/>
                  <a:gd name="T120" fmla="*/ 221 w 256"/>
                  <a:gd name="T121" fmla="*/ 8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298">
                    <a:moveTo>
                      <a:pt x="221" y="80"/>
                    </a:moveTo>
                    <a:cubicBezTo>
                      <a:pt x="217" y="79"/>
                      <a:pt x="214" y="79"/>
                      <a:pt x="211" y="79"/>
                    </a:cubicBezTo>
                    <a:cubicBezTo>
                      <a:pt x="203" y="79"/>
                      <a:pt x="197" y="82"/>
                      <a:pt x="193" y="84"/>
                    </a:cubicBezTo>
                    <a:cubicBezTo>
                      <a:pt x="190" y="86"/>
                      <a:pt x="187" y="87"/>
                      <a:pt x="184" y="87"/>
                    </a:cubicBezTo>
                    <a:cubicBezTo>
                      <a:pt x="184" y="87"/>
                      <a:pt x="183" y="87"/>
                      <a:pt x="183" y="87"/>
                    </a:cubicBezTo>
                    <a:cubicBezTo>
                      <a:pt x="169" y="86"/>
                      <a:pt x="154" y="83"/>
                      <a:pt x="142" y="74"/>
                    </a:cubicBezTo>
                    <a:cubicBezTo>
                      <a:pt x="128" y="64"/>
                      <a:pt x="120" y="47"/>
                      <a:pt x="115" y="30"/>
                    </a:cubicBezTo>
                    <a:cubicBezTo>
                      <a:pt x="113" y="21"/>
                      <a:pt x="112" y="13"/>
                      <a:pt x="111" y="4"/>
                    </a:cubicBezTo>
                    <a:cubicBezTo>
                      <a:pt x="111" y="3"/>
                      <a:pt x="111" y="0"/>
                      <a:pt x="109" y="0"/>
                    </a:cubicBezTo>
                    <a:cubicBezTo>
                      <a:pt x="109" y="0"/>
                      <a:pt x="109" y="0"/>
                      <a:pt x="109" y="0"/>
                    </a:cubicBezTo>
                    <a:cubicBezTo>
                      <a:pt x="109" y="0"/>
                      <a:pt x="109" y="0"/>
                      <a:pt x="108" y="0"/>
                    </a:cubicBezTo>
                    <a:cubicBezTo>
                      <a:pt x="107" y="1"/>
                      <a:pt x="107" y="2"/>
                      <a:pt x="106" y="3"/>
                    </a:cubicBezTo>
                    <a:cubicBezTo>
                      <a:pt x="105" y="6"/>
                      <a:pt x="102" y="10"/>
                      <a:pt x="98" y="10"/>
                    </a:cubicBezTo>
                    <a:cubicBezTo>
                      <a:pt x="97" y="10"/>
                      <a:pt x="96" y="9"/>
                      <a:pt x="95" y="9"/>
                    </a:cubicBezTo>
                    <a:cubicBezTo>
                      <a:pt x="94" y="8"/>
                      <a:pt x="93" y="6"/>
                      <a:pt x="92" y="6"/>
                    </a:cubicBezTo>
                    <a:cubicBezTo>
                      <a:pt x="91" y="6"/>
                      <a:pt x="91" y="6"/>
                      <a:pt x="91" y="6"/>
                    </a:cubicBezTo>
                    <a:cubicBezTo>
                      <a:pt x="90" y="7"/>
                      <a:pt x="90" y="9"/>
                      <a:pt x="89" y="10"/>
                    </a:cubicBezTo>
                    <a:cubicBezTo>
                      <a:pt x="89" y="12"/>
                      <a:pt x="89" y="14"/>
                      <a:pt x="89" y="16"/>
                    </a:cubicBezTo>
                    <a:cubicBezTo>
                      <a:pt x="90" y="20"/>
                      <a:pt x="91" y="24"/>
                      <a:pt x="92" y="28"/>
                    </a:cubicBezTo>
                    <a:cubicBezTo>
                      <a:pt x="94" y="36"/>
                      <a:pt x="96" y="44"/>
                      <a:pt x="99" y="51"/>
                    </a:cubicBezTo>
                    <a:cubicBezTo>
                      <a:pt x="104" y="66"/>
                      <a:pt x="114" y="79"/>
                      <a:pt x="126" y="89"/>
                    </a:cubicBezTo>
                    <a:cubicBezTo>
                      <a:pt x="139" y="98"/>
                      <a:pt x="155" y="101"/>
                      <a:pt x="169" y="109"/>
                    </a:cubicBezTo>
                    <a:cubicBezTo>
                      <a:pt x="174" y="112"/>
                      <a:pt x="178" y="114"/>
                      <a:pt x="179" y="117"/>
                    </a:cubicBezTo>
                    <a:cubicBezTo>
                      <a:pt x="180" y="129"/>
                      <a:pt x="166" y="142"/>
                      <a:pt x="158" y="149"/>
                    </a:cubicBezTo>
                    <a:cubicBezTo>
                      <a:pt x="150" y="154"/>
                      <a:pt x="141" y="156"/>
                      <a:pt x="132" y="157"/>
                    </a:cubicBezTo>
                    <a:cubicBezTo>
                      <a:pt x="123" y="158"/>
                      <a:pt x="113" y="162"/>
                      <a:pt x="105" y="160"/>
                    </a:cubicBezTo>
                    <a:cubicBezTo>
                      <a:pt x="99" y="160"/>
                      <a:pt x="95" y="155"/>
                      <a:pt x="89" y="154"/>
                    </a:cubicBezTo>
                    <a:cubicBezTo>
                      <a:pt x="87" y="153"/>
                      <a:pt x="83" y="152"/>
                      <a:pt x="78" y="152"/>
                    </a:cubicBezTo>
                    <a:cubicBezTo>
                      <a:pt x="65" y="152"/>
                      <a:pt x="46" y="158"/>
                      <a:pt x="27" y="185"/>
                    </a:cubicBezTo>
                    <a:cubicBezTo>
                      <a:pt x="0" y="225"/>
                      <a:pt x="20" y="252"/>
                      <a:pt x="25" y="256"/>
                    </a:cubicBezTo>
                    <a:cubicBezTo>
                      <a:pt x="43" y="277"/>
                      <a:pt x="85" y="273"/>
                      <a:pt x="109" y="268"/>
                    </a:cubicBezTo>
                    <a:cubicBezTo>
                      <a:pt x="110" y="268"/>
                      <a:pt x="111" y="268"/>
                      <a:pt x="113" y="267"/>
                    </a:cubicBezTo>
                    <a:cubicBezTo>
                      <a:pt x="119" y="265"/>
                      <a:pt x="122" y="264"/>
                      <a:pt x="124" y="264"/>
                    </a:cubicBezTo>
                    <a:cubicBezTo>
                      <a:pt x="125" y="264"/>
                      <a:pt x="125" y="264"/>
                      <a:pt x="125" y="264"/>
                    </a:cubicBezTo>
                    <a:cubicBezTo>
                      <a:pt x="125" y="265"/>
                      <a:pt x="123" y="267"/>
                      <a:pt x="122" y="268"/>
                    </a:cubicBezTo>
                    <a:cubicBezTo>
                      <a:pt x="118" y="271"/>
                      <a:pt x="113" y="275"/>
                      <a:pt x="112" y="281"/>
                    </a:cubicBezTo>
                    <a:cubicBezTo>
                      <a:pt x="111" y="286"/>
                      <a:pt x="112" y="292"/>
                      <a:pt x="114" y="296"/>
                    </a:cubicBezTo>
                    <a:cubicBezTo>
                      <a:pt x="114" y="297"/>
                      <a:pt x="115" y="298"/>
                      <a:pt x="116" y="298"/>
                    </a:cubicBezTo>
                    <a:cubicBezTo>
                      <a:pt x="116" y="298"/>
                      <a:pt x="116" y="298"/>
                      <a:pt x="116" y="298"/>
                    </a:cubicBezTo>
                    <a:cubicBezTo>
                      <a:pt x="117" y="298"/>
                      <a:pt x="117" y="298"/>
                      <a:pt x="118" y="297"/>
                    </a:cubicBezTo>
                    <a:cubicBezTo>
                      <a:pt x="119" y="295"/>
                      <a:pt x="118" y="292"/>
                      <a:pt x="120" y="291"/>
                    </a:cubicBezTo>
                    <a:cubicBezTo>
                      <a:pt x="121" y="290"/>
                      <a:pt x="122" y="290"/>
                      <a:pt x="122" y="290"/>
                    </a:cubicBezTo>
                    <a:cubicBezTo>
                      <a:pt x="125" y="290"/>
                      <a:pt x="128" y="293"/>
                      <a:pt x="131" y="293"/>
                    </a:cubicBezTo>
                    <a:cubicBezTo>
                      <a:pt x="136" y="293"/>
                      <a:pt x="133" y="288"/>
                      <a:pt x="133" y="286"/>
                    </a:cubicBezTo>
                    <a:cubicBezTo>
                      <a:pt x="132" y="282"/>
                      <a:pt x="135" y="279"/>
                      <a:pt x="137" y="277"/>
                    </a:cubicBezTo>
                    <a:cubicBezTo>
                      <a:pt x="137" y="277"/>
                      <a:pt x="137" y="276"/>
                      <a:pt x="138" y="276"/>
                    </a:cubicBezTo>
                    <a:cubicBezTo>
                      <a:pt x="138" y="276"/>
                      <a:pt x="138" y="276"/>
                      <a:pt x="138" y="276"/>
                    </a:cubicBezTo>
                    <a:cubicBezTo>
                      <a:pt x="141" y="272"/>
                      <a:pt x="152" y="259"/>
                      <a:pt x="143" y="250"/>
                    </a:cubicBezTo>
                    <a:cubicBezTo>
                      <a:pt x="139" y="247"/>
                      <a:pt x="134" y="245"/>
                      <a:pt x="127" y="245"/>
                    </a:cubicBezTo>
                    <a:cubicBezTo>
                      <a:pt x="126" y="245"/>
                      <a:pt x="126" y="245"/>
                      <a:pt x="125" y="245"/>
                    </a:cubicBezTo>
                    <a:cubicBezTo>
                      <a:pt x="116" y="245"/>
                      <a:pt x="107" y="248"/>
                      <a:pt x="98" y="249"/>
                    </a:cubicBezTo>
                    <a:cubicBezTo>
                      <a:pt x="85" y="249"/>
                      <a:pt x="68" y="249"/>
                      <a:pt x="57" y="242"/>
                    </a:cubicBezTo>
                    <a:cubicBezTo>
                      <a:pt x="46" y="234"/>
                      <a:pt x="43" y="220"/>
                      <a:pt x="48" y="209"/>
                    </a:cubicBezTo>
                    <a:cubicBezTo>
                      <a:pt x="52" y="199"/>
                      <a:pt x="61" y="189"/>
                      <a:pt x="70" y="183"/>
                    </a:cubicBezTo>
                    <a:cubicBezTo>
                      <a:pt x="75" y="180"/>
                      <a:pt x="88" y="177"/>
                      <a:pt x="93" y="184"/>
                    </a:cubicBezTo>
                    <a:cubicBezTo>
                      <a:pt x="95" y="187"/>
                      <a:pt x="95" y="191"/>
                      <a:pt x="95" y="195"/>
                    </a:cubicBezTo>
                    <a:cubicBezTo>
                      <a:pt x="96" y="221"/>
                      <a:pt x="128" y="229"/>
                      <a:pt x="149" y="229"/>
                    </a:cubicBezTo>
                    <a:cubicBezTo>
                      <a:pt x="151" y="229"/>
                      <a:pt x="152" y="229"/>
                      <a:pt x="154" y="229"/>
                    </a:cubicBezTo>
                    <a:cubicBezTo>
                      <a:pt x="178" y="227"/>
                      <a:pt x="200" y="215"/>
                      <a:pt x="219" y="191"/>
                    </a:cubicBezTo>
                    <a:cubicBezTo>
                      <a:pt x="246" y="160"/>
                      <a:pt x="256" y="127"/>
                      <a:pt x="248" y="103"/>
                    </a:cubicBezTo>
                    <a:cubicBezTo>
                      <a:pt x="244" y="91"/>
                      <a:pt x="234" y="82"/>
                      <a:pt x="221" y="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grpSp>
        <p:nvGrpSpPr>
          <p:cNvPr id="108" name="Group 107">
            <a:extLst>
              <a:ext uri="{FF2B5EF4-FFF2-40B4-BE49-F238E27FC236}">
                <a16:creationId xmlns:a16="http://schemas.microsoft.com/office/drawing/2014/main" id="{CE57EB85-AA79-49FC-A637-86CBFDE93960}"/>
              </a:ext>
            </a:extLst>
          </p:cNvPr>
          <p:cNvGrpSpPr/>
          <p:nvPr/>
        </p:nvGrpSpPr>
        <p:grpSpPr>
          <a:xfrm>
            <a:off x="4866312" y="2179106"/>
            <a:ext cx="3919081" cy="1284795"/>
            <a:chOff x="6914250" y="2385200"/>
            <a:chExt cx="4423352" cy="1450111"/>
          </a:xfrm>
        </p:grpSpPr>
        <p:sp>
          <p:nvSpPr>
            <p:cNvPr id="56" name="TextBox 55">
              <a:extLst>
                <a:ext uri="{FF2B5EF4-FFF2-40B4-BE49-F238E27FC236}">
                  <a16:creationId xmlns:a16="http://schemas.microsoft.com/office/drawing/2014/main" id="{FCF70DEF-6388-476B-9524-95271D924FCD}"/>
                </a:ext>
              </a:extLst>
            </p:cNvPr>
            <p:cNvSpPr txBox="1"/>
            <p:nvPr/>
          </p:nvSpPr>
          <p:spPr>
            <a:xfrm>
              <a:off x="7579950" y="2480535"/>
              <a:ext cx="3757652" cy="1354776"/>
            </a:xfrm>
            <a:prstGeom prst="rect">
              <a:avLst/>
            </a:prstGeom>
            <a:noFill/>
          </p:spPr>
          <p:txBody>
            <a:bodyPr wrap="square">
              <a:spAutoFit/>
            </a:bodyPr>
            <a:lstStyle/>
            <a:p>
              <a:r>
                <a:rPr lang="en-CA"/>
                <a:t>Bleeding</a:t>
              </a:r>
              <a:br>
                <a:rPr lang="en-CA"/>
              </a:br>
              <a:br>
                <a:rPr lang="en-CA"/>
              </a:br>
              <a:endParaRPr lang="en-CA"/>
            </a:p>
            <a:p>
              <a:r>
                <a:rPr lang="en-CA"/>
                <a:t>Venous thromboembolism</a:t>
              </a:r>
            </a:p>
          </p:txBody>
        </p:sp>
        <p:grpSp>
          <p:nvGrpSpPr>
            <p:cNvPr id="104" name="Group 103">
              <a:extLst>
                <a:ext uri="{FF2B5EF4-FFF2-40B4-BE49-F238E27FC236}">
                  <a16:creationId xmlns:a16="http://schemas.microsoft.com/office/drawing/2014/main" id="{968E41F7-9486-46F3-A671-4301D285587E}"/>
                </a:ext>
              </a:extLst>
            </p:cNvPr>
            <p:cNvGrpSpPr/>
            <p:nvPr/>
          </p:nvGrpSpPr>
          <p:grpSpPr>
            <a:xfrm>
              <a:off x="6914250" y="2385200"/>
              <a:ext cx="612000" cy="1391000"/>
              <a:chOff x="6914250" y="2385200"/>
              <a:chExt cx="612000" cy="1391000"/>
            </a:xfrm>
          </p:grpSpPr>
          <p:sp>
            <p:nvSpPr>
              <p:cNvPr id="59" name="Oval 58">
                <a:extLst>
                  <a:ext uri="{FF2B5EF4-FFF2-40B4-BE49-F238E27FC236}">
                    <a16:creationId xmlns:a16="http://schemas.microsoft.com/office/drawing/2014/main" id="{B44F2BD7-0D52-4E11-B819-29B607503E40}"/>
                  </a:ext>
                </a:extLst>
              </p:cNvPr>
              <p:cNvSpPr/>
              <p:nvPr/>
            </p:nvSpPr>
            <p:spPr>
              <a:xfrm>
                <a:off x="6914250" y="2385200"/>
                <a:ext cx="611999"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Oval 59">
                <a:extLst>
                  <a:ext uri="{FF2B5EF4-FFF2-40B4-BE49-F238E27FC236}">
                    <a16:creationId xmlns:a16="http://schemas.microsoft.com/office/drawing/2014/main" id="{AD4C3E8A-A91E-4985-BAE5-2C2634C08B54}"/>
                  </a:ext>
                </a:extLst>
              </p:cNvPr>
              <p:cNvSpPr/>
              <p:nvPr/>
            </p:nvSpPr>
            <p:spPr>
              <a:xfrm>
                <a:off x="6914251" y="3164200"/>
                <a:ext cx="611999"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7" name="Group 428">
                <a:extLst>
                  <a:ext uri="{FF2B5EF4-FFF2-40B4-BE49-F238E27FC236}">
                    <a16:creationId xmlns:a16="http://schemas.microsoft.com/office/drawing/2014/main" id="{BEA6EBC2-F5EA-4B17-8AC9-4184F4FFF3F3}"/>
                  </a:ext>
                </a:extLst>
              </p:cNvPr>
              <p:cNvGrpSpPr>
                <a:grpSpLocks noChangeAspect="1"/>
              </p:cNvGrpSpPr>
              <p:nvPr/>
            </p:nvGrpSpPr>
            <p:grpSpPr bwMode="auto">
              <a:xfrm>
                <a:off x="7053509" y="2513688"/>
                <a:ext cx="333482" cy="352792"/>
                <a:chOff x="2453" y="1157"/>
                <a:chExt cx="898" cy="950"/>
              </a:xfrm>
              <a:solidFill>
                <a:schemeClr val="tx1"/>
              </a:solidFill>
            </p:grpSpPr>
            <p:sp>
              <p:nvSpPr>
                <p:cNvPr id="48" name="Freeform 429">
                  <a:extLst>
                    <a:ext uri="{FF2B5EF4-FFF2-40B4-BE49-F238E27FC236}">
                      <a16:creationId xmlns:a16="http://schemas.microsoft.com/office/drawing/2014/main" id="{C977B44F-A72C-401C-9467-DA541F988203}"/>
                    </a:ext>
                  </a:extLst>
                </p:cNvPr>
                <p:cNvSpPr>
                  <a:spLocks noEditPoints="1"/>
                </p:cNvSpPr>
                <p:nvPr/>
              </p:nvSpPr>
              <p:spPr bwMode="auto">
                <a:xfrm>
                  <a:off x="2850" y="1449"/>
                  <a:ext cx="501" cy="658"/>
                </a:xfrm>
                <a:custGeom>
                  <a:avLst/>
                  <a:gdLst>
                    <a:gd name="T0" fmla="*/ 153 w 332"/>
                    <a:gd name="T1" fmla="*/ 0 h 437"/>
                    <a:gd name="T2" fmla="*/ 236 w 332"/>
                    <a:gd name="T3" fmla="*/ 139 h 437"/>
                    <a:gd name="T4" fmla="*/ 282 w 332"/>
                    <a:gd name="T5" fmla="*/ 211 h 437"/>
                    <a:gd name="T6" fmla="*/ 188 w 332"/>
                    <a:gd name="T7" fmla="*/ 415 h 437"/>
                    <a:gd name="T8" fmla="*/ 1 w 332"/>
                    <a:gd name="T9" fmla="*/ 277 h 437"/>
                    <a:gd name="T10" fmla="*/ 26 w 332"/>
                    <a:gd name="T11" fmla="*/ 200 h 437"/>
                    <a:gd name="T12" fmla="*/ 100 w 332"/>
                    <a:gd name="T13" fmla="*/ 90 h 437"/>
                    <a:gd name="T14" fmla="*/ 153 w 332"/>
                    <a:gd name="T15" fmla="*/ 0 h 437"/>
                    <a:gd name="T16" fmla="*/ 144 w 332"/>
                    <a:gd name="T17" fmla="*/ 384 h 437"/>
                    <a:gd name="T18" fmla="*/ 156 w 332"/>
                    <a:gd name="T19" fmla="*/ 373 h 437"/>
                    <a:gd name="T20" fmla="*/ 143 w 332"/>
                    <a:gd name="T21" fmla="*/ 361 h 437"/>
                    <a:gd name="T22" fmla="*/ 59 w 332"/>
                    <a:gd name="T23" fmla="*/ 280 h 437"/>
                    <a:gd name="T24" fmla="*/ 47 w 332"/>
                    <a:gd name="T25" fmla="*/ 266 h 437"/>
                    <a:gd name="T26" fmla="*/ 36 w 332"/>
                    <a:gd name="T27" fmla="*/ 283 h 437"/>
                    <a:gd name="T28" fmla="*/ 144 w 332"/>
                    <a:gd name="T29" fmla="*/ 38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37">
                      <a:moveTo>
                        <a:pt x="153" y="0"/>
                      </a:moveTo>
                      <a:cubicBezTo>
                        <a:pt x="170" y="51"/>
                        <a:pt x="205" y="94"/>
                        <a:pt x="236" y="139"/>
                      </a:cubicBezTo>
                      <a:cubicBezTo>
                        <a:pt x="252" y="163"/>
                        <a:pt x="268" y="186"/>
                        <a:pt x="282" y="211"/>
                      </a:cubicBezTo>
                      <a:cubicBezTo>
                        <a:pt x="332" y="295"/>
                        <a:pt x="274" y="395"/>
                        <a:pt x="188" y="415"/>
                      </a:cubicBezTo>
                      <a:cubicBezTo>
                        <a:pt x="94" y="437"/>
                        <a:pt x="7" y="373"/>
                        <a:pt x="1" y="277"/>
                      </a:cubicBezTo>
                      <a:cubicBezTo>
                        <a:pt x="0" y="248"/>
                        <a:pt x="11" y="223"/>
                        <a:pt x="26" y="200"/>
                      </a:cubicBezTo>
                      <a:cubicBezTo>
                        <a:pt x="49" y="163"/>
                        <a:pt x="76" y="127"/>
                        <a:pt x="100" y="90"/>
                      </a:cubicBezTo>
                      <a:cubicBezTo>
                        <a:pt x="119" y="61"/>
                        <a:pt x="136" y="30"/>
                        <a:pt x="153" y="0"/>
                      </a:cubicBezTo>
                      <a:close/>
                      <a:moveTo>
                        <a:pt x="144" y="384"/>
                      </a:moveTo>
                      <a:cubicBezTo>
                        <a:pt x="146" y="382"/>
                        <a:pt x="151" y="377"/>
                        <a:pt x="156" y="373"/>
                      </a:cubicBezTo>
                      <a:cubicBezTo>
                        <a:pt x="152" y="369"/>
                        <a:pt x="148" y="361"/>
                        <a:pt x="143" y="361"/>
                      </a:cubicBezTo>
                      <a:cubicBezTo>
                        <a:pt x="92" y="354"/>
                        <a:pt x="67" y="331"/>
                        <a:pt x="59" y="280"/>
                      </a:cubicBezTo>
                      <a:cubicBezTo>
                        <a:pt x="58" y="272"/>
                        <a:pt x="56" y="265"/>
                        <a:pt x="47" y="266"/>
                      </a:cubicBezTo>
                      <a:cubicBezTo>
                        <a:pt x="37" y="267"/>
                        <a:pt x="36" y="275"/>
                        <a:pt x="36" y="283"/>
                      </a:cubicBezTo>
                      <a:cubicBezTo>
                        <a:pt x="39" y="336"/>
                        <a:pt x="85" y="382"/>
                        <a:pt x="144"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0">
                  <a:extLst>
                    <a:ext uri="{FF2B5EF4-FFF2-40B4-BE49-F238E27FC236}">
                      <a16:creationId xmlns:a16="http://schemas.microsoft.com/office/drawing/2014/main" id="{81BDA171-BE1E-40F3-80AB-C2FB65CF68D1}"/>
                    </a:ext>
                  </a:extLst>
                </p:cNvPr>
                <p:cNvSpPr>
                  <a:spLocks noEditPoints="1"/>
                </p:cNvSpPr>
                <p:nvPr/>
              </p:nvSpPr>
              <p:spPr bwMode="auto">
                <a:xfrm>
                  <a:off x="2453" y="1157"/>
                  <a:ext cx="456" cy="650"/>
                </a:xfrm>
                <a:custGeom>
                  <a:avLst/>
                  <a:gdLst>
                    <a:gd name="T0" fmla="*/ 154 w 302"/>
                    <a:gd name="T1" fmla="*/ 0 h 432"/>
                    <a:gd name="T2" fmla="*/ 265 w 302"/>
                    <a:gd name="T3" fmla="*/ 178 h 432"/>
                    <a:gd name="T4" fmla="*/ 302 w 302"/>
                    <a:gd name="T5" fmla="*/ 274 h 432"/>
                    <a:gd name="T6" fmla="*/ 209 w 302"/>
                    <a:gd name="T7" fmla="*/ 409 h 432"/>
                    <a:gd name="T8" fmla="*/ 42 w 302"/>
                    <a:gd name="T9" fmla="*/ 372 h 432"/>
                    <a:gd name="T10" fmla="*/ 4 w 302"/>
                    <a:gd name="T11" fmla="*/ 272 h 432"/>
                    <a:gd name="T12" fmla="*/ 28 w 302"/>
                    <a:gd name="T13" fmla="*/ 200 h 432"/>
                    <a:gd name="T14" fmla="*/ 94 w 302"/>
                    <a:gd name="T15" fmla="*/ 103 h 432"/>
                    <a:gd name="T16" fmla="*/ 154 w 302"/>
                    <a:gd name="T17" fmla="*/ 0 h 432"/>
                    <a:gd name="T18" fmla="*/ 145 w 302"/>
                    <a:gd name="T19" fmla="*/ 384 h 432"/>
                    <a:gd name="T20" fmla="*/ 156 w 302"/>
                    <a:gd name="T21" fmla="*/ 373 h 432"/>
                    <a:gd name="T22" fmla="*/ 141 w 302"/>
                    <a:gd name="T23" fmla="*/ 360 h 432"/>
                    <a:gd name="T24" fmla="*/ 131 w 302"/>
                    <a:gd name="T25" fmla="*/ 359 h 432"/>
                    <a:gd name="T26" fmla="*/ 62 w 302"/>
                    <a:gd name="T27" fmla="*/ 281 h 432"/>
                    <a:gd name="T28" fmla="*/ 50 w 302"/>
                    <a:gd name="T29" fmla="*/ 265 h 432"/>
                    <a:gd name="T30" fmla="*/ 38 w 302"/>
                    <a:gd name="T31" fmla="*/ 281 h 432"/>
                    <a:gd name="T32" fmla="*/ 145 w 302"/>
                    <a:gd name="T33" fmla="*/ 38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432">
                      <a:moveTo>
                        <a:pt x="154" y="0"/>
                      </a:moveTo>
                      <a:cubicBezTo>
                        <a:pt x="178" y="65"/>
                        <a:pt x="226" y="118"/>
                        <a:pt x="265" y="178"/>
                      </a:cubicBezTo>
                      <a:cubicBezTo>
                        <a:pt x="283" y="207"/>
                        <a:pt x="302" y="237"/>
                        <a:pt x="302" y="274"/>
                      </a:cubicBezTo>
                      <a:cubicBezTo>
                        <a:pt x="302" y="333"/>
                        <a:pt x="265" y="387"/>
                        <a:pt x="209" y="409"/>
                      </a:cubicBezTo>
                      <a:cubicBezTo>
                        <a:pt x="151" y="432"/>
                        <a:pt x="84" y="417"/>
                        <a:pt x="42" y="372"/>
                      </a:cubicBezTo>
                      <a:cubicBezTo>
                        <a:pt x="16" y="344"/>
                        <a:pt x="0" y="310"/>
                        <a:pt x="4" y="272"/>
                      </a:cubicBezTo>
                      <a:cubicBezTo>
                        <a:pt x="7" y="247"/>
                        <a:pt x="16" y="222"/>
                        <a:pt x="28" y="200"/>
                      </a:cubicBezTo>
                      <a:cubicBezTo>
                        <a:pt x="47" y="166"/>
                        <a:pt x="73" y="136"/>
                        <a:pt x="94" y="103"/>
                      </a:cubicBezTo>
                      <a:cubicBezTo>
                        <a:pt x="115" y="69"/>
                        <a:pt x="135" y="34"/>
                        <a:pt x="154" y="0"/>
                      </a:cubicBezTo>
                      <a:close/>
                      <a:moveTo>
                        <a:pt x="145" y="384"/>
                      </a:moveTo>
                      <a:cubicBezTo>
                        <a:pt x="147" y="382"/>
                        <a:pt x="155" y="379"/>
                        <a:pt x="156" y="373"/>
                      </a:cubicBezTo>
                      <a:cubicBezTo>
                        <a:pt x="159" y="362"/>
                        <a:pt x="150" y="361"/>
                        <a:pt x="141" y="360"/>
                      </a:cubicBezTo>
                      <a:cubicBezTo>
                        <a:pt x="138" y="360"/>
                        <a:pt x="134" y="359"/>
                        <a:pt x="131" y="359"/>
                      </a:cubicBezTo>
                      <a:cubicBezTo>
                        <a:pt x="93" y="353"/>
                        <a:pt x="62" y="319"/>
                        <a:pt x="62" y="281"/>
                      </a:cubicBezTo>
                      <a:cubicBezTo>
                        <a:pt x="62" y="272"/>
                        <a:pt x="59" y="265"/>
                        <a:pt x="50" y="265"/>
                      </a:cubicBezTo>
                      <a:cubicBezTo>
                        <a:pt x="39" y="265"/>
                        <a:pt x="38" y="272"/>
                        <a:pt x="38" y="281"/>
                      </a:cubicBezTo>
                      <a:cubicBezTo>
                        <a:pt x="39" y="334"/>
                        <a:pt x="83" y="379"/>
                        <a:pt x="145"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146345E3-D83E-40A0-9036-9FE73F2093FB}"/>
                  </a:ext>
                </a:extLst>
              </p:cNvPr>
              <p:cNvGrpSpPr/>
              <p:nvPr/>
            </p:nvGrpSpPr>
            <p:grpSpPr>
              <a:xfrm>
                <a:off x="7033774" y="3365321"/>
                <a:ext cx="372953" cy="212466"/>
                <a:chOff x="4125658" y="1206132"/>
                <a:chExt cx="372953" cy="212466"/>
              </a:xfrm>
            </p:grpSpPr>
            <p:sp>
              <p:nvSpPr>
                <p:cNvPr id="15" name="Freeform: Shape 14">
                  <a:extLst>
                    <a:ext uri="{FF2B5EF4-FFF2-40B4-BE49-F238E27FC236}">
                      <a16:creationId xmlns:a16="http://schemas.microsoft.com/office/drawing/2014/main" id="{65D5EAB9-6E36-478F-82D8-185AD6FDF676}"/>
                    </a:ext>
                  </a:extLst>
                </p:cNvPr>
                <p:cNvSpPr/>
                <p:nvPr/>
              </p:nvSpPr>
              <p:spPr>
                <a:xfrm>
                  <a:off x="4223146" y="1234069"/>
                  <a:ext cx="186047" cy="66423"/>
                </a:xfrm>
                <a:custGeom>
                  <a:avLst/>
                  <a:gdLst>
                    <a:gd name="connsiteX0" fmla="*/ 118803 w 248063"/>
                    <a:gd name="connsiteY0" fmla="*/ 16563 h 72510"/>
                    <a:gd name="connsiteX1" fmla="*/ 48315 w 248063"/>
                    <a:gd name="connsiteY1" fmla="*/ 12441 h 72510"/>
                    <a:gd name="connsiteX2" fmla="*/ 0 w 248063"/>
                    <a:gd name="connsiteY2" fmla="*/ 3778 h 72510"/>
                    <a:gd name="connsiteX3" fmla="*/ 34614 w 248063"/>
                    <a:gd name="connsiteY3" fmla="*/ 35912 h 72510"/>
                    <a:gd name="connsiteX4" fmla="*/ 208221 w 248063"/>
                    <a:gd name="connsiteY4" fmla="*/ 35912 h 72510"/>
                    <a:gd name="connsiteX5" fmla="*/ 250315 w 248063"/>
                    <a:gd name="connsiteY5" fmla="*/ 0 h 72510"/>
                    <a:gd name="connsiteX6" fmla="*/ 189291 w 248063"/>
                    <a:gd name="connsiteY6" fmla="*/ 12480 h 72510"/>
                    <a:gd name="connsiteX7" fmla="*/ 118803 w 248063"/>
                    <a:gd name="connsiteY7" fmla="*/ 16563 h 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063" h="72510">
                      <a:moveTo>
                        <a:pt x="118803" y="16563"/>
                      </a:moveTo>
                      <a:cubicBezTo>
                        <a:pt x="99073" y="16563"/>
                        <a:pt x="71938" y="14579"/>
                        <a:pt x="48315" y="12441"/>
                      </a:cubicBezTo>
                      <a:cubicBezTo>
                        <a:pt x="31905" y="10953"/>
                        <a:pt x="15723" y="8014"/>
                        <a:pt x="0" y="3778"/>
                      </a:cubicBezTo>
                      <a:cubicBezTo>
                        <a:pt x="11716" y="10381"/>
                        <a:pt x="23967" y="20456"/>
                        <a:pt x="34614" y="35912"/>
                      </a:cubicBezTo>
                      <a:cubicBezTo>
                        <a:pt x="67549" y="83769"/>
                        <a:pt x="173950" y="85677"/>
                        <a:pt x="208221" y="35912"/>
                      </a:cubicBezTo>
                      <a:cubicBezTo>
                        <a:pt x="221158" y="17097"/>
                        <a:pt x="236462" y="6259"/>
                        <a:pt x="250315" y="0"/>
                      </a:cubicBezTo>
                      <a:cubicBezTo>
                        <a:pt x="230661" y="6335"/>
                        <a:pt x="210167" y="10571"/>
                        <a:pt x="189291" y="12480"/>
                      </a:cubicBezTo>
                      <a:cubicBezTo>
                        <a:pt x="165707" y="14579"/>
                        <a:pt x="138572" y="16563"/>
                        <a:pt x="118803" y="16563"/>
                      </a:cubicBezTo>
                      <a:close/>
                    </a:path>
                  </a:pathLst>
                </a:custGeom>
                <a:solidFill>
                  <a:schemeClr val="tx1"/>
                </a:solidFill>
                <a:ln w="3816" cap="flat">
                  <a:noFill/>
                  <a:prstDash val="solid"/>
                  <a:miter/>
                </a:ln>
              </p:spPr>
              <p:txBody>
                <a:bodyPr rtlCol="0" anchor="ctr"/>
                <a:lstStyle/>
                <a:p>
                  <a:endParaRPr lang="en-CA" sz="1350"/>
                </a:p>
              </p:txBody>
            </p:sp>
            <p:sp>
              <p:nvSpPr>
                <p:cNvPr id="16" name="Freeform: Shape 15">
                  <a:extLst>
                    <a:ext uri="{FF2B5EF4-FFF2-40B4-BE49-F238E27FC236}">
                      <a16:creationId xmlns:a16="http://schemas.microsoft.com/office/drawing/2014/main" id="{CC2D7E30-1D1E-4280-B265-4D26F6ABFB12}"/>
                    </a:ext>
                  </a:extLst>
                </p:cNvPr>
                <p:cNvSpPr/>
                <p:nvPr/>
              </p:nvSpPr>
              <p:spPr>
                <a:xfrm>
                  <a:off x="4200821" y="1349321"/>
                  <a:ext cx="226119" cy="66422"/>
                </a:xfrm>
                <a:custGeom>
                  <a:avLst/>
                  <a:gdLst>
                    <a:gd name="connsiteX0" fmla="*/ 302829 w 301492"/>
                    <a:gd name="connsiteY0" fmla="*/ 61017 h 61061"/>
                    <a:gd name="connsiteX1" fmla="*/ 229325 w 301492"/>
                    <a:gd name="connsiteY1" fmla="*/ 27624 h 61061"/>
                    <a:gd name="connsiteX2" fmla="*/ 73503 w 301492"/>
                    <a:gd name="connsiteY2" fmla="*/ 27624 h 61061"/>
                    <a:gd name="connsiteX3" fmla="*/ 0 w 301492"/>
                    <a:gd name="connsiteY3" fmla="*/ 61017 h 61061"/>
                    <a:gd name="connsiteX4" fmla="*/ 302829 w 301492"/>
                    <a:gd name="connsiteY4" fmla="*/ 61017 h 6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92" h="61061">
                      <a:moveTo>
                        <a:pt x="302829" y="61017"/>
                      </a:moveTo>
                      <a:cubicBezTo>
                        <a:pt x="302829" y="61017"/>
                        <a:pt x="259093" y="63955"/>
                        <a:pt x="229325" y="27624"/>
                      </a:cubicBezTo>
                      <a:cubicBezTo>
                        <a:pt x="198604" y="-9929"/>
                        <a:pt x="103080" y="-8479"/>
                        <a:pt x="73503" y="27624"/>
                      </a:cubicBezTo>
                      <a:cubicBezTo>
                        <a:pt x="43736" y="63955"/>
                        <a:pt x="0" y="61017"/>
                        <a:pt x="0" y="61017"/>
                      </a:cubicBezTo>
                      <a:lnTo>
                        <a:pt x="302829" y="61017"/>
                      </a:lnTo>
                      <a:close/>
                    </a:path>
                  </a:pathLst>
                </a:custGeom>
                <a:solidFill>
                  <a:schemeClr val="tx1"/>
                </a:solidFill>
                <a:ln w="3816" cap="flat">
                  <a:noFill/>
                  <a:prstDash val="solid"/>
                  <a:miter/>
                </a:ln>
              </p:spPr>
              <p:txBody>
                <a:bodyPr rtlCol="0" anchor="ctr"/>
                <a:lstStyle/>
                <a:p>
                  <a:endParaRPr lang="en-CA" sz="1350"/>
                </a:p>
              </p:txBody>
            </p:sp>
            <p:sp>
              <p:nvSpPr>
                <p:cNvPr id="17" name="Freeform: Shape 16">
                  <a:extLst>
                    <a:ext uri="{FF2B5EF4-FFF2-40B4-BE49-F238E27FC236}">
                      <a16:creationId xmlns:a16="http://schemas.microsoft.com/office/drawing/2014/main" id="{EA623C48-5117-402B-9598-B288DB4B9DBC}"/>
                    </a:ext>
                  </a:extLst>
                </p:cNvPr>
                <p:cNvSpPr/>
                <p:nvPr/>
              </p:nvSpPr>
              <p:spPr>
                <a:xfrm>
                  <a:off x="4125658" y="1415736"/>
                  <a:ext cx="372095" cy="2862"/>
                </a:xfrm>
                <a:custGeom>
                  <a:avLst/>
                  <a:gdLst>
                    <a:gd name="connsiteX0" fmla="*/ 498417 w 496126"/>
                    <a:gd name="connsiteY0" fmla="*/ 0 h 0"/>
                    <a:gd name="connsiteX1" fmla="*/ 0 w 496126"/>
                    <a:gd name="connsiteY1" fmla="*/ 0 h 0"/>
                  </a:gdLst>
                  <a:ahLst/>
                  <a:cxnLst>
                    <a:cxn ang="0">
                      <a:pos x="connsiteX0" y="connsiteY0"/>
                    </a:cxn>
                    <a:cxn ang="0">
                      <a:pos x="connsiteX1" y="connsiteY1"/>
                    </a:cxn>
                  </a:cxnLst>
                  <a:rect l="l" t="t" r="r" b="b"/>
                  <a:pathLst>
                    <a:path w="496126">
                      <a:moveTo>
                        <a:pt x="498417" y="0"/>
                      </a:moveTo>
                      <a:lnTo>
                        <a:pt x="0" y="0"/>
                      </a:lnTo>
                    </a:path>
                  </a:pathLst>
                </a:custGeom>
                <a:ln w="11448" cap="flat">
                  <a:solidFill>
                    <a:srgbClr val="344154"/>
                  </a:solidFill>
                  <a:prstDash val="solid"/>
                  <a:miter/>
                </a:ln>
              </p:spPr>
              <p:txBody>
                <a:bodyPr rtlCol="0" anchor="ctr"/>
                <a:lstStyle/>
                <a:p>
                  <a:endParaRPr lang="en-CA" sz="1350"/>
                </a:p>
              </p:txBody>
            </p:sp>
            <p:sp>
              <p:nvSpPr>
                <p:cNvPr id="18" name="Freeform: Shape 17">
                  <a:extLst>
                    <a:ext uri="{FF2B5EF4-FFF2-40B4-BE49-F238E27FC236}">
                      <a16:creationId xmlns:a16="http://schemas.microsoft.com/office/drawing/2014/main" id="{0C6C385E-912F-4AE4-BCEA-98D888ABFDD0}"/>
                    </a:ext>
                  </a:extLst>
                </p:cNvPr>
                <p:cNvSpPr/>
                <p:nvPr/>
              </p:nvSpPr>
              <p:spPr>
                <a:xfrm>
                  <a:off x="4387461" y="1316459"/>
                  <a:ext cx="25760" cy="22898"/>
                </a:xfrm>
                <a:custGeom>
                  <a:avLst/>
                  <a:gdLst>
                    <a:gd name="connsiteX0" fmla="*/ 11499 w 34347"/>
                    <a:gd name="connsiteY0" fmla="*/ 28451 h 30530"/>
                    <a:gd name="connsiteX1" fmla="*/ 1309 w 34347"/>
                    <a:gd name="connsiteY1" fmla="*/ 4560 h 30530"/>
                    <a:gd name="connsiteX2" fmla="*/ 25162 w 34347"/>
                    <a:gd name="connsiteY2" fmla="*/ 5362 h 30530"/>
                    <a:gd name="connsiteX3" fmla="*/ 35351 w 34347"/>
                    <a:gd name="connsiteY3" fmla="*/ 29252 h 30530"/>
                    <a:gd name="connsiteX4" fmla="*/ 11499 w 34347"/>
                    <a:gd name="connsiteY4" fmla="*/ 28451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499" y="28451"/>
                      </a:moveTo>
                      <a:cubicBezTo>
                        <a:pt x="2111" y="21619"/>
                        <a:pt x="-2431" y="10934"/>
                        <a:pt x="1309" y="4560"/>
                      </a:cubicBezTo>
                      <a:cubicBezTo>
                        <a:pt x="5088" y="-1813"/>
                        <a:pt x="15774" y="-1470"/>
                        <a:pt x="25162" y="5362"/>
                      </a:cubicBezTo>
                      <a:cubicBezTo>
                        <a:pt x="34550" y="12193"/>
                        <a:pt x="39091" y="22879"/>
                        <a:pt x="35351" y="29252"/>
                      </a:cubicBezTo>
                      <a:cubicBezTo>
                        <a:pt x="31535" y="35625"/>
                        <a:pt x="20887" y="35282"/>
                        <a:pt x="11499" y="28451"/>
                      </a:cubicBezTo>
                      <a:close/>
                    </a:path>
                  </a:pathLst>
                </a:custGeom>
                <a:noFill/>
                <a:ln w="11448" cap="flat">
                  <a:solidFill>
                    <a:srgbClr val="344154"/>
                  </a:solidFill>
                  <a:prstDash val="solid"/>
                  <a:miter/>
                </a:ln>
              </p:spPr>
              <p:txBody>
                <a:bodyPr rtlCol="0" anchor="ctr"/>
                <a:lstStyle/>
                <a:p>
                  <a:endParaRPr lang="en-CA" sz="1350"/>
                </a:p>
              </p:txBody>
            </p:sp>
            <p:sp>
              <p:nvSpPr>
                <p:cNvPr id="19" name="Freeform: Shape 18">
                  <a:extLst>
                    <a:ext uri="{FF2B5EF4-FFF2-40B4-BE49-F238E27FC236}">
                      <a16:creationId xmlns:a16="http://schemas.microsoft.com/office/drawing/2014/main" id="{0ABBE1BD-069A-4549-86D8-6A548FAF9230}"/>
                    </a:ext>
                  </a:extLst>
                </p:cNvPr>
                <p:cNvSpPr/>
                <p:nvPr/>
              </p:nvSpPr>
              <p:spPr>
                <a:xfrm>
                  <a:off x="4435186" y="1362482"/>
                  <a:ext cx="25760" cy="25760"/>
                </a:xfrm>
                <a:custGeom>
                  <a:avLst/>
                  <a:gdLst>
                    <a:gd name="connsiteX0" fmla="*/ 25452 w 34347"/>
                    <a:gd name="connsiteY0" fmla="*/ 28530 h 34347"/>
                    <a:gd name="connsiteX1" fmla="*/ 1753 w 34347"/>
                    <a:gd name="connsiteY1" fmla="*/ 31545 h 34347"/>
                    <a:gd name="connsiteX2" fmla="*/ 10072 w 34347"/>
                    <a:gd name="connsiteY2" fmla="*/ 6776 h 34347"/>
                    <a:gd name="connsiteX3" fmla="*/ 33772 w 34347"/>
                    <a:gd name="connsiteY3" fmla="*/ 3762 h 34347"/>
                    <a:gd name="connsiteX4" fmla="*/ 25452 w 34347"/>
                    <a:gd name="connsiteY4" fmla="*/ 28530 h 34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4347">
                      <a:moveTo>
                        <a:pt x="25452" y="28530"/>
                      </a:moveTo>
                      <a:cubicBezTo>
                        <a:pt x="16598" y="36201"/>
                        <a:pt x="6027" y="37574"/>
                        <a:pt x="1753" y="31545"/>
                      </a:cubicBezTo>
                      <a:cubicBezTo>
                        <a:pt x="-2484" y="25553"/>
                        <a:pt x="1218" y="14447"/>
                        <a:pt x="10072" y="6776"/>
                      </a:cubicBezTo>
                      <a:cubicBezTo>
                        <a:pt x="18888" y="-894"/>
                        <a:pt x="29498" y="-2268"/>
                        <a:pt x="33772" y="3762"/>
                      </a:cubicBezTo>
                      <a:cubicBezTo>
                        <a:pt x="38008" y="9753"/>
                        <a:pt x="34306" y="20859"/>
                        <a:pt x="25452" y="28530"/>
                      </a:cubicBezTo>
                      <a:close/>
                    </a:path>
                  </a:pathLst>
                </a:custGeom>
                <a:noFill/>
                <a:ln w="11448" cap="flat">
                  <a:solidFill>
                    <a:srgbClr val="344154"/>
                  </a:solidFill>
                  <a:prstDash val="solid"/>
                  <a:miter/>
                </a:ln>
              </p:spPr>
              <p:txBody>
                <a:bodyPr rtlCol="0" anchor="ctr"/>
                <a:lstStyle/>
                <a:p>
                  <a:endParaRPr lang="en-CA" sz="1350"/>
                </a:p>
              </p:txBody>
            </p:sp>
            <p:sp>
              <p:nvSpPr>
                <p:cNvPr id="20" name="Freeform: Shape 19">
                  <a:extLst>
                    <a:ext uri="{FF2B5EF4-FFF2-40B4-BE49-F238E27FC236}">
                      <a16:creationId xmlns:a16="http://schemas.microsoft.com/office/drawing/2014/main" id="{75CAB332-8E34-4573-86CD-993057B2CF29}"/>
                    </a:ext>
                  </a:extLst>
                </p:cNvPr>
                <p:cNvSpPr/>
                <p:nvPr/>
              </p:nvSpPr>
              <p:spPr>
                <a:xfrm>
                  <a:off x="4146878" y="1368320"/>
                  <a:ext cx="28623" cy="20036"/>
                </a:xfrm>
                <a:custGeom>
                  <a:avLst/>
                  <a:gdLst>
                    <a:gd name="connsiteX0" fmla="*/ 12350 w 38163"/>
                    <a:gd name="connsiteY0" fmla="*/ 25975 h 26714"/>
                    <a:gd name="connsiteX1" fmla="*/ 1511 w 38163"/>
                    <a:gd name="connsiteY1" fmla="*/ 4680 h 26714"/>
                    <a:gd name="connsiteX2" fmla="*/ 27615 w 38163"/>
                    <a:gd name="connsiteY2" fmla="*/ 4145 h 26714"/>
                    <a:gd name="connsiteX3" fmla="*/ 38454 w 38163"/>
                    <a:gd name="connsiteY3" fmla="*/ 25441 h 26714"/>
                    <a:gd name="connsiteX4" fmla="*/ 12350 w 38163"/>
                    <a:gd name="connsiteY4" fmla="*/ 25975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26714">
                      <a:moveTo>
                        <a:pt x="12350" y="25975"/>
                      </a:moveTo>
                      <a:cubicBezTo>
                        <a:pt x="2160" y="20250"/>
                        <a:pt x="-2687" y="10709"/>
                        <a:pt x="1511" y="4680"/>
                      </a:cubicBezTo>
                      <a:cubicBezTo>
                        <a:pt x="5747" y="-1350"/>
                        <a:pt x="17426" y="-1579"/>
                        <a:pt x="27615" y="4145"/>
                      </a:cubicBezTo>
                      <a:cubicBezTo>
                        <a:pt x="37805" y="9870"/>
                        <a:pt x="42652" y="19411"/>
                        <a:pt x="38454" y="25441"/>
                      </a:cubicBezTo>
                      <a:cubicBezTo>
                        <a:pt x="34217" y="31470"/>
                        <a:pt x="22539" y="31699"/>
                        <a:pt x="12350" y="25975"/>
                      </a:cubicBezTo>
                      <a:close/>
                    </a:path>
                  </a:pathLst>
                </a:custGeom>
                <a:noFill/>
                <a:ln w="11448" cap="flat">
                  <a:solidFill>
                    <a:srgbClr val="344154"/>
                  </a:solidFill>
                  <a:prstDash val="solid"/>
                  <a:miter/>
                </a:ln>
              </p:spPr>
              <p:txBody>
                <a:bodyPr rtlCol="0" anchor="ctr"/>
                <a:lstStyle/>
                <a:p>
                  <a:endParaRPr lang="en-CA" sz="1350"/>
                </a:p>
              </p:txBody>
            </p:sp>
            <p:sp>
              <p:nvSpPr>
                <p:cNvPr id="21" name="Freeform: Shape 20">
                  <a:extLst>
                    <a:ext uri="{FF2B5EF4-FFF2-40B4-BE49-F238E27FC236}">
                      <a16:creationId xmlns:a16="http://schemas.microsoft.com/office/drawing/2014/main" id="{28C7DBB8-1F74-4AE8-AA38-F1CA8A2C83A1}"/>
                    </a:ext>
                  </a:extLst>
                </p:cNvPr>
                <p:cNvSpPr/>
                <p:nvPr/>
              </p:nvSpPr>
              <p:spPr>
                <a:xfrm>
                  <a:off x="4219384" y="1326709"/>
                  <a:ext cx="25760" cy="22898"/>
                </a:xfrm>
                <a:custGeom>
                  <a:avLst/>
                  <a:gdLst>
                    <a:gd name="connsiteX0" fmla="*/ 11276 w 34347"/>
                    <a:gd name="connsiteY0" fmla="*/ 28484 h 30530"/>
                    <a:gd name="connsiteX1" fmla="*/ 1392 w 34347"/>
                    <a:gd name="connsiteY1" fmla="*/ 4441 h 30530"/>
                    <a:gd name="connsiteX2" fmla="*/ 25206 w 34347"/>
                    <a:gd name="connsiteY2" fmla="*/ 5586 h 30530"/>
                    <a:gd name="connsiteX3" fmla="*/ 35090 w 34347"/>
                    <a:gd name="connsiteY3" fmla="*/ 29629 h 30530"/>
                    <a:gd name="connsiteX4" fmla="*/ 11276 w 34347"/>
                    <a:gd name="connsiteY4" fmla="*/ 28484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276" y="28484"/>
                      </a:moveTo>
                      <a:cubicBezTo>
                        <a:pt x="1964" y="21538"/>
                        <a:pt x="-2463" y="10776"/>
                        <a:pt x="1392" y="4441"/>
                      </a:cubicBezTo>
                      <a:cubicBezTo>
                        <a:pt x="5246" y="-1894"/>
                        <a:pt x="15894" y="-1398"/>
                        <a:pt x="25206" y="5586"/>
                      </a:cubicBezTo>
                      <a:cubicBezTo>
                        <a:pt x="34518" y="12532"/>
                        <a:pt x="38945" y="23294"/>
                        <a:pt x="35090" y="29629"/>
                      </a:cubicBezTo>
                      <a:cubicBezTo>
                        <a:pt x="31274" y="35964"/>
                        <a:pt x="20588" y="35468"/>
                        <a:pt x="11276" y="28484"/>
                      </a:cubicBezTo>
                      <a:close/>
                    </a:path>
                  </a:pathLst>
                </a:custGeom>
                <a:noFill/>
                <a:ln w="11448" cap="flat">
                  <a:solidFill>
                    <a:srgbClr val="344154"/>
                  </a:solidFill>
                  <a:prstDash val="solid"/>
                  <a:miter/>
                </a:ln>
              </p:spPr>
              <p:txBody>
                <a:bodyPr rtlCol="0" anchor="ctr"/>
                <a:lstStyle/>
                <a:p>
                  <a:endParaRPr lang="en-CA" sz="1350"/>
                </a:p>
              </p:txBody>
            </p:sp>
            <p:sp>
              <p:nvSpPr>
                <p:cNvPr id="22" name="Freeform: Shape 21">
                  <a:extLst>
                    <a:ext uri="{FF2B5EF4-FFF2-40B4-BE49-F238E27FC236}">
                      <a16:creationId xmlns:a16="http://schemas.microsoft.com/office/drawing/2014/main" id="{5DD4C1E5-BB53-4223-8DC0-87B100CB42B9}"/>
                    </a:ext>
                  </a:extLst>
                </p:cNvPr>
                <p:cNvSpPr/>
                <p:nvPr/>
              </p:nvSpPr>
              <p:spPr>
                <a:xfrm>
                  <a:off x="4433055" y="1264589"/>
                  <a:ext cx="28623" cy="31485"/>
                </a:xfrm>
                <a:custGeom>
                  <a:avLst/>
                  <a:gdLst>
                    <a:gd name="connsiteX0" fmla="*/ 30735 w 38163"/>
                    <a:gd name="connsiteY0" fmla="*/ 34181 h 41979"/>
                    <a:gd name="connsiteX1" fmla="*/ 2647 w 38163"/>
                    <a:gd name="connsiteY1" fmla="*/ 40249 h 41979"/>
                    <a:gd name="connsiteX2" fmla="*/ 10508 w 38163"/>
                    <a:gd name="connsiteY2" fmla="*/ 9757 h 41979"/>
                    <a:gd name="connsiteX3" fmla="*/ 38596 w 38163"/>
                    <a:gd name="connsiteY3" fmla="*/ 3689 h 41979"/>
                    <a:gd name="connsiteX4" fmla="*/ 30735 w 38163"/>
                    <a:gd name="connsiteY4" fmla="*/ 34181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41979">
                      <a:moveTo>
                        <a:pt x="30735" y="34181"/>
                      </a:moveTo>
                      <a:cubicBezTo>
                        <a:pt x="20812" y="44257"/>
                        <a:pt x="8218" y="46966"/>
                        <a:pt x="2647" y="40249"/>
                      </a:cubicBezTo>
                      <a:cubicBezTo>
                        <a:pt x="-2926" y="33494"/>
                        <a:pt x="586" y="19870"/>
                        <a:pt x="10508" y="9757"/>
                      </a:cubicBezTo>
                      <a:cubicBezTo>
                        <a:pt x="20431" y="-318"/>
                        <a:pt x="33025" y="-3028"/>
                        <a:pt x="38596" y="3689"/>
                      </a:cubicBezTo>
                      <a:cubicBezTo>
                        <a:pt x="44169" y="10444"/>
                        <a:pt x="40657" y="24068"/>
                        <a:pt x="30735" y="34181"/>
                      </a:cubicBezTo>
                      <a:close/>
                    </a:path>
                  </a:pathLst>
                </a:custGeom>
                <a:noFill/>
                <a:ln w="11448" cap="flat">
                  <a:solidFill>
                    <a:srgbClr val="344154"/>
                  </a:solidFill>
                  <a:prstDash val="solid"/>
                  <a:miter/>
                </a:ln>
              </p:spPr>
              <p:txBody>
                <a:bodyPr rtlCol="0" anchor="ctr"/>
                <a:lstStyle/>
                <a:p>
                  <a:endParaRPr lang="en-CA" sz="1350"/>
                </a:p>
              </p:txBody>
            </p:sp>
            <p:sp>
              <p:nvSpPr>
                <p:cNvPr id="23" name="Freeform: Shape 22">
                  <a:extLst>
                    <a:ext uri="{FF2B5EF4-FFF2-40B4-BE49-F238E27FC236}">
                      <a16:creationId xmlns:a16="http://schemas.microsoft.com/office/drawing/2014/main" id="{FF9E76EB-F3C7-4D00-81EA-61BFE3275AC9}"/>
                    </a:ext>
                  </a:extLst>
                </p:cNvPr>
                <p:cNvSpPr/>
                <p:nvPr/>
              </p:nvSpPr>
              <p:spPr>
                <a:xfrm>
                  <a:off x="4294274" y="1314327"/>
                  <a:ext cx="34347" cy="22898"/>
                </a:xfrm>
                <a:custGeom>
                  <a:avLst/>
                  <a:gdLst>
                    <a:gd name="connsiteX0" fmla="*/ 24387 w 45796"/>
                    <a:gd name="connsiteY0" fmla="*/ 33126 h 30530"/>
                    <a:gd name="connsiteX1" fmla="*/ 0 w 45796"/>
                    <a:gd name="connsiteY1" fmla="*/ 16563 h 30530"/>
                    <a:gd name="connsiteX2" fmla="*/ 24387 w 45796"/>
                    <a:gd name="connsiteY2" fmla="*/ 0 h 30530"/>
                    <a:gd name="connsiteX3" fmla="*/ 48773 w 45796"/>
                    <a:gd name="connsiteY3" fmla="*/ 16563 h 30530"/>
                    <a:gd name="connsiteX4" fmla="*/ 24387 w 45796"/>
                    <a:gd name="connsiteY4" fmla="*/ 33126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6" h="30530">
                      <a:moveTo>
                        <a:pt x="24387" y="33126"/>
                      </a:moveTo>
                      <a:cubicBezTo>
                        <a:pt x="10915" y="33126"/>
                        <a:pt x="0" y="25722"/>
                        <a:pt x="0" y="16563"/>
                      </a:cubicBezTo>
                      <a:cubicBezTo>
                        <a:pt x="0" y="7404"/>
                        <a:pt x="10915" y="0"/>
                        <a:pt x="24387" y="0"/>
                      </a:cubicBezTo>
                      <a:cubicBezTo>
                        <a:pt x="37858" y="0"/>
                        <a:pt x="48773" y="7404"/>
                        <a:pt x="48773" y="16563"/>
                      </a:cubicBezTo>
                      <a:cubicBezTo>
                        <a:pt x="48773" y="25684"/>
                        <a:pt x="37858" y="33126"/>
                        <a:pt x="24387" y="33126"/>
                      </a:cubicBezTo>
                      <a:close/>
                    </a:path>
                  </a:pathLst>
                </a:custGeom>
                <a:noFill/>
                <a:ln w="11448" cap="flat">
                  <a:solidFill>
                    <a:srgbClr val="344154"/>
                  </a:solidFill>
                  <a:prstDash val="solid"/>
                  <a:miter/>
                </a:ln>
              </p:spPr>
              <p:txBody>
                <a:bodyPr rtlCol="0" anchor="ctr"/>
                <a:lstStyle/>
                <a:p>
                  <a:endParaRPr lang="en-CA" sz="1350"/>
                </a:p>
              </p:txBody>
            </p:sp>
            <p:sp>
              <p:nvSpPr>
                <p:cNvPr id="24" name="Freeform: Shape 23">
                  <a:extLst>
                    <a:ext uri="{FF2B5EF4-FFF2-40B4-BE49-F238E27FC236}">
                      <a16:creationId xmlns:a16="http://schemas.microsoft.com/office/drawing/2014/main" id="{EF8B1BF4-21E3-4D25-A01B-393A3E6B9EF0}"/>
                    </a:ext>
                  </a:extLst>
                </p:cNvPr>
                <p:cNvSpPr/>
                <p:nvPr/>
              </p:nvSpPr>
              <p:spPr>
                <a:xfrm>
                  <a:off x="4171306" y="1268991"/>
                  <a:ext cx="31485" cy="28623"/>
                </a:xfrm>
                <a:custGeom>
                  <a:avLst/>
                  <a:gdLst>
                    <a:gd name="connsiteX0" fmla="*/ 30079 w 41979"/>
                    <a:gd name="connsiteY0" fmla="*/ 34114 h 38163"/>
                    <a:gd name="connsiteX1" fmla="*/ 1456 w 41979"/>
                    <a:gd name="connsiteY1" fmla="*/ 34305 h 38163"/>
                    <a:gd name="connsiteX2" fmla="*/ 14279 w 41979"/>
                    <a:gd name="connsiteY2" fmla="*/ 5949 h 38163"/>
                    <a:gd name="connsiteX3" fmla="*/ 42902 w 41979"/>
                    <a:gd name="connsiteY3" fmla="*/ 5758 h 38163"/>
                    <a:gd name="connsiteX4" fmla="*/ 30079 w 41979"/>
                    <a:gd name="connsiteY4" fmla="*/ 34114 h 38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38163">
                      <a:moveTo>
                        <a:pt x="30079" y="34114"/>
                      </a:moveTo>
                      <a:cubicBezTo>
                        <a:pt x="18630" y="41976"/>
                        <a:pt x="5807" y="42052"/>
                        <a:pt x="1456" y="34305"/>
                      </a:cubicBezTo>
                      <a:cubicBezTo>
                        <a:pt x="-2894" y="26519"/>
                        <a:pt x="2830" y="13849"/>
                        <a:pt x="14279" y="5949"/>
                      </a:cubicBezTo>
                      <a:cubicBezTo>
                        <a:pt x="25728" y="-1912"/>
                        <a:pt x="38551" y="-1989"/>
                        <a:pt x="42902" y="5758"/>
                      </a:cubicBezTo>
                      <a:cubicBezTo>
                        <a:pt x="47291" y="13544"/>
                        <a:pt x="41528" y="26252"/>
                        <a:pt x="30079" y="34114"/>
                      </a:cubicBezTo>
                      <a:close/>
                    </a:path>
                  </a:pathLst>
                </a:custGeom>
                <a:noFill/>
                <a:ln w="11448" cap="flat">
                  <a:solidFill>
                    <a:srgbClr val="344154"/>
                  </a:solidFill>
                  <a:prstDash val="solid"/>
                  <a:miter/>
                </a:ln>
              </p:spPr>
              <p:txBody>
                <a:bodyPr rtlCol="0" anchor="ctr"/>
                <a:lstStyle/>
                <a:p>
                  <a:endParaRPr lang="en-CA" sz="1350"/>
                </a:p>
              </p:txBody>
            </p:sp>
            <p:sp>
              <p:nvSpPr>
                <p:cNvPr id="26" name="Freeform: Shape 25">
                  <a:extLst>
                    <a:ext uri="{FF2B5EF4-FFF2-40B4-BE49-F238E27FC236}">
                      <a16:creationId xmlns:a16="http://schemas.microsoft.com/office/drawing/2014/main" id="{8A56F4FB-66CE-4A85-9645-48BBAC6500D5}"/>
                    </a:ext>
                  </a:extLst>
                </p:cNvPr>
                <p:cNvSpPr/>
                <p:nvPr/>
              </p:nvSpPr>
              <p:spPr>
                <a:xfrm>
                  <a:off x="4126516" y="1206132"/>
                  <a:ext cx="372095" cy="37210"/>
                </a:xfrm>
                <a:custGeom>
                  <a:avLst/>
                  <a:gdLst>
                    <a:gd name="connsiteX0" fmla="*/ 496127 w 496126"/>
                    <a:gd name="connsiteY0" fmla="*/ 0 h 49612"/>
                    <a:gd name="connsiteX1" fmla="*/ 463230 w 496126"/>
                    <a:gd name="connsiteY1" fmla="*/ 5915 h 49612"/>
                    <a:gd name="connsiteX2" fmla="*/ 401290 w 496126"/>
                    <a:gd name="connsiteY2" fmla="*/ 25493 h 49612"/>
                    <a:gd name="connsiteX3" fmla="*/ 401290 w 496126"/>
                    <a:gd name="connsiteY3" fmla="*/ 25493 h 49612"/>
                    <a:gd name="connsiteX4" fmla="*/ 314125 w 496126"/>
                    <a:gd name="connsiteY4" fmla="*/ 48926 h 49612"/>
                    <a:gd name="connsiteX5" fmla="*/ 248063 w 496126"/>
                    <a:gd name="connsiteY5" fmla="*/ 52780 h 49612"/>
                    <a:gd name="connsiteX6" fmla="*/ 182002 w 496126"/>
                    <a:gd name="connsiteY6" fmla="*/ 48926 h 49612"/>
                    <a:gd name="connsiteX7" fmla="*/ 94836 w 496126"/>
                    <a:gd name="connsiteY7" fmla="*/ 25493 h 49612"/>
                    <a:gd name="connsiteX8" fmla="*/ 94836 w 496126"/>
                    <a:gd name="connsiteY8" fmla="*/ 25493 h 49612"/>
                    <a:gd name="connsiteX9" fmla="*/ 32897 w 496126"/>
                    <a:gd name="connsiteY9" fmla="*/ 5915 h 49612"/>
                    <a:gd name="connsiteX10" fmla="*/ 0 w 496126"/>
                    <a:gd name="connsiteY10" fmla="*/ 0 h 4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6126" h="49612">
                      <a:moveTo>
                        <a:pt x="496127" y="0"/>
                      </a:moveTo>
                      <a:lnTo>
                        <a:pt x="463230" y="5915"/>
                      </a:lnTo>
                      <a:cubicBezTo>
                        <a:pt x="441629" y="9808"/>
                        <a:pt x="420792" y="16372"/>
                        <a:pt x="401290" y="25493"/>
                      </a:cubicBezTo>
                      <a:lnTo>
                        <a:pt x="401290" y="25493"/>
                      </a:lnTo>
                      <a:cubicBezTo>
                        <a:pt x="374194" y="38164"/>
                        <a:pt x="344618" y="46140"/>
                        <a:pt x="314125" y="48926"/>
                      </a:cubicBezTo>
                      <a:cubicBezTo>
                        <a:pt x="291990" y="50948"/>
                        <a:pt x="266573" y="52780"/>
                        <a:pt x="248063" y="52780"/>
                      </a:cubicBezTo>
                      <a:cubicBezTo>
                        <a:pt x="229554" y="52780"/>
                        <a:pt x="204099" y="50910"/>
                        <a:pt x="182002" y="48926"/>
                      </a:cubicBezTo>
                      <a:cubicBezTo>
                        <a:pt x="151510" y="46178"/>
                        <a:pt x="121933" y="38164"/>
                        <a:pt x="94836" y="25493"/>
                      </a:cubicBezTo>
                      <a:lnTo>
                        <a:pt x="94836" y="25493"/>
                      </a:lnTo>
                      <a:cubicBezTo>
                        <a:pt x="75335" y="16410"/>
                        <a:pt x="54498" y="9808"/>
                        <a:pt x="32897" y="5915"/>
                      </a:cubicBezTo>
                      <a:lnTo>
                        <a:pt x="0" y="0"/>
                      </a:lnTo>
                    </a:path>
                  </a:pathLst>
                </a:custGeom>
                <a:noFill/>
                <a:ln w="11448" cap="flat">
                  <a:solidFill>
                    <a:srgbClr val="344154"/>
                  </a:solidFill>
                  <a:prstDash val="solid"/>
                  <a:miter/>
                </a:ln>
              </p:spPr>
              <p:txBody>
                <a:bodyPr rtlCol="0" anchor="ctr"/>
                <a:lstStyle/>
                <a:p>
                  <a:endParaRPr lang="en-CA" sz="1350"/>
                </a:p>
              </p:txBody>
            </p:sp>
          </p:grpSp>
        </p:grpSp>
      </p:grpSp>
      <p:grpSp>
        <p:nvGrpSpPr>
          <p:cNvPr id="112" name="Group 111">
            <a:extLst>
              <a:ext uri="{FF2B5EF4-FFF2-40B4-BE49-F238E27FC236}">
                <a16:creationId xmlns:a16="http://schemas.microsoft.com/office/drawing/2014/main" id="{77E456F8-1C92-4697-A8EB-8854C96B22E8}"/>
              </a:ext>
            </a:extLst>
          </p:cNvPr>
          <p:cNvGrpSpPr/>
          <p:nvPr/>
        </p:nvGrpSpPr>
        <p:grpSpPr>
          <a:xfrm>
            <a:off x="1157378" y="3953646"/>
            <a:ext cx="9877242" cy="1285114"/>
            <a:chOff x="974917" y="4438198"/>
            <a:chExt cx="11106457" cy="1445045"/>
          </a:xfrm>
        </p:grpSpPr>
        <p:grpSp>
          <p:nvGrpSpPr>
            <p:cNvPr id="105" name="Group 104">
              <a:extLst>
                <a:ext uri="{FF2B5EF4-FFF2-40B4-BE49-F238E27FC236}">
                  <a16:creationId xmlns:a16="http://schemas.microsoft.com/office/drawing/2014/main" id="{07F750C8-184D-496D-AAC0-9E6A6A7912FA}"/>
                </a:ext>
              </a:extLst>
            </p:cNvPr>
            <p:cNvGrpSpPr/>
            <p:nvPr/>
          </p:nvGrpSpPr>
          <p:grpSpPr>
            <a:xfrm>
              <a:off x="8815016" y="4438198"/>
              <a:ext cx="3266358" cy="1445045"/>
              <a:chOff x="8815016" y="4561745"/>
              <a:chExt cx="3266358" cy="1445045"/>
            </a:xfrm>
          </p:grpSpPr>
          <p:sp>
            <p:nvSpPr>
              <p:cNvPr id="54" name="TextBox 53">
                <a:extLst>
                  <a:ext uri="{FF2B5EF4-FFF2-40B4-BE49-F238E27FC236}">
                    <a16:creationId xmlns:a16="http://schemas.microsoft.com/office/drawing/2014/main" id="{7A93242C-FE2E-4B6F-AF42-75F05A66D6B0}"/>
                  </a:ext>
                </a:extLst>
              </p:cNvPr>
              <p:cNvSpPr txBox="1"/>
              <p:nvPr/>
            </p:nvSpPr>
            <p:spPr>
              <a:xfrm>
                <a:off x="9467279" y="4657081"/>
                <a:ext cx="2614095" cy="1349709"/>
              </a:xfrm>
              <a:prstGeom prst="rect">
                <a:avLst/>
              </a:prstGeom>
              <a:noFill/>
            </p:spPr>
            <p:txBody>
              <a:bodyPr wrap="square">
                <a:spAutoFit/>
              </a:bodyPr>
              <a:lstStyle/>
              <a:p>
                <a:r>
                  <a:rPr lang="en-CA"/>
                  <a:t>Bleeding</a:t>
                </a:r>
                <a:br>
                  <a:rPr lang="en-CA"/>
                </a:br>
                <a:br>
                  <a:rPr lang="en-CA"/>
                </a:br>
                <a:endParaRPr lang="en-CA"/>
              </a:p>
              <a:p>
                <a:r>
                  <a:rPr lang="en-CA"/>
                  <a:t>Intussusception</a:t>
                </a:r>
              </a:p>
            </p:txBody>
          </p:sp>
          <p:grpSp>
            <p:nvGrpSpPr>
              <p:cNvPr id="102" name="Group 101">
                <a:extLst>
                  <a:ext uri="{FF2B5EF4-FFF2-40B4-BE49-F238E27FC236}">
                    <a16:creationId xmlns:a16="http://schemas.microsoft.com/office/drawing/2014/main" id="{E992478A-A729-4597-82F3-880B17BC30AF}"/>
                  </a:ext>
                </a:extLst>
              </p:cNvPr>
              <p:cNvGrpSpPr/>
              <p:nvPr/>
            </p:nvGrpSpPr>
            <p:grpSpPr>
              <a:xfrm>
                <a:off x="8815016" y="4561745"/>
                <a:ext cx="612000" cy="1391000"/>
                <a:chOff x="7738691" y="4560789"/>
                <a:chExt cx="612000" cy="1391000"/>
              </a:xfrm>
            </p:grpSpPr>
            <p:sp>
              <p:nvSpPr>
                <p:cNvPr id="65" name="Oval 64">
                  <a:extLst>
                    <a:ext uri="{FF2B5EF4-FFF2-40B4-BE49-F238E27FC236}">
                      <a16:creationId xmlns:a16="http://schemas.microsoft.com/office/drawing/2014/main" id="{85313DCF-D97B-4E01-B26F-8291864E79EE}"/>
                    </a:ext>
                  </a:extLst>
                </p:cNvPr>
                <p:cNvSpPr/>
                <p:nvPr/>
              </p:nvSpPr>
              <p:spPr>
                <a:xfrm>
                  <a:off x="7738691" y="4560789"/>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Oval 65">
                  <a:extLst>
                    <a:ext uri="{FF2B5EF4-FFF2-40B4-BE49-F238E27FC236}">
                      <a16:creationId xmlns:a16="http://schemas.microsoft.com/office/drawing/2014/main" id="{B68DA3DF-07C5-4289-9AE5-9CEA5E159847}"/>
                    </a:ext>
                  </a:extLst>
                </p:cNvPr>
                <p:cNvSpPr/>
                <p:nvPr/>
              </p:nvSpPr>
              <p:spPr>
                <a:xfrm>
                  <a:off x="7738691" y="5339789"/>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7" name="Group 428">
                  <a:extLst>
                    <a:ext uri="{FF2B5EF4-FFF2-40B4-BE49-F238E27FC236}">
                      <a16:creationId xmlns:a16="http://schemas.microsoft.com/office/drawing/2014/main" id="{37D0A2D6-4302-476B-AF1C-14B51F204201}"/>
                    </a:ext>
                  </a:extLst>
                </p:cNvPr>
                <p:cNvGrpSpPr>
                  <a:grpSpLocks noChangeAspect="1"/>
                </p:cNvGrpSpPr>
                <p:nvPr/>
              </p:nvGrpSpPr>
              <p:grpSpPr bwMode="auto">
                <a:xfrm>
                  <a:off x="7877950" y="4696133"/>
                  <a:ext cx="333482" cy="352792"/>
                  <a:chOff x="2453" y="1157"/>
                  <a:chExt cx="898" cy="950"/>
                </a:xfrm>
                <a:solidFill>
                  <a:schemeClr val="tx1"/>
                </a:solidFill>
              </p:grpSpPr>
              <p:sp>
                <p:nvSpPr>
                  <p:cNvPr id="68" name="Freeform 429">
                    <a:extLst>
                      <a:ext uri="{FF2B5EF4-FFF2-40B4-BE49-F238E27FC236}">
                        <a16:creationId xmlns:a16="http://schemas.microsoft.com/office/drawing/2014/main" id="{35F84C1D-6010-4089-A18C-22057D359820}"/>
                      </a:ext>
                    </a:extLst>
                  </p:cNvPr>
                  <p:cNvSpPr>
                    <a:spLocks noEditPoints="1"/>
                  </p:cNvSpPr>
                  <p:nvPr/>
                </p:nvSpPr>
                <p:spPr bwMode="auto">
                  <a:xfrm>
                    <a:off x="2850" y="1449"/>
                    <a:ext cx="501" cy="658"/>
                  </a:xfrm>
                  <a:custGeom>
                    <a:avLst/>
                    <a:gdLst>
                      <a:gd name="T0" fmla="*/ 153 w 332"/>
                      <a:gd name="T1" fmla="*/ 0 h 437"/>
                      <a:gd name="T2" fmla="*/ 236 w 332"/>
                      <a:gd name="T3" fmla="*/ 139 h 437"/>
                      <a:gd name="T4" fmla="*/ 282 w 332"/>
                      <a:gd name="T5" fmla="*/ 211 h 437"/>
                      <a:gd name="T6" fmla="*/ 188 w 332"/>
                      <a:gd name="T7" fmla="*/ 415 h 437"/>
                      <a:gd name="T8" fmla="*/ 1 w 332"/>
                      <a:gd name="T9" fmla="*/ 277 h 437"/>
                      <a:gd name="T10" fmla="*/ 26 w 332"/>
                      <a:gd name="T11" fmla="*/ 200 h 437"/>
                      <a:gd name="T12" fmla="*/ 100 w 332"/>
                      <a:gd name="T13" fmla="*/ 90 h 437"/>
                      <a:gd name="T14" fmla="*/ 153 w 332"/>
                      <a:gd name="T15" fmla="*/ 0 h 437"/>
                      <a:gd name="T16" fmla="*/ 144 w 332"/>
                      <a:gd name="T17" fmla="*/ 384 h 437"/>
                      <a:gd name="T18" fmla="*/ 156 w 332"/>
                      <a:gd name="T19" fmla="*/ 373 h 437"/>
                      <a:gd name="T20" fmla="*/ 143 w 332"/>
                      <a:gd name="T21" fmla="*/ 361 h 437"/>
                      <a:gd name="T22" fmla="*/ 59 w 332"/>
                      <a:gd name="T23" fmla="*/ 280 h 437"/>
                      <a:gd name="T24" fmla="*/ 47 w 332"/>
                      <a:gd name="T25" fmla="*/ 266 h 437"/>
                      <a:gd name="T26" fmla="*/ 36 w 332"/>
                      <a:gd name="T27" fmla="*/ 283 h 437"/>
                      <a:gd name="T28" fmla="*/ 144 w 332"/>
                      <a:gd name="T29" fmla="*/ 38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2" h="437">
                        <a:moveTo>
                          <a:pt x="153" y="0"/>
                        </a:moveTo>
                        <a:cubicBezTo>
                          <a:pt x="170" y="51"/>
                          <a:pt x="205" y="94"/>
                          <a:pt x="236" y="139"/>
                        </a:cubicBezTo>
                        <a:cubicBezTo>
                          <a:pt x="252" y="163"/>
                          <a:pt x="268" y="186"/>
                          <a:pt x="282" y="211"/>
                        </a:cubicBezTo>
                        <a:cubicBezTo>
                          <a:pt x="332" y="295"/>
                          <a:pt x="274" y="395"/>
                          <a:pt x="188" y="415"/>
                        </a:cubicBezTo>
                        <a:cubicBezTo>
                          <a:pt x="94" y="437"/>
                          <a:pt x="7" y="373"/>
                          <a:pt x="1" y="277"/>
                        </a:cubicBezTo>
                        <a:cubicBezTo>
                          <a:pt x="0" y="248"/>
                          <a:pt x="11" y="223"/>
                          <a:pt x="26" y="200"/>
                        </a:cubicBezTo>
                        <a:cubicBezTo>
                          <a:pt x="49" y="163"/>
                          <a:pt x="76" y="127"/>
                          <a:pt x="100" y="90"/>
                        </a:cubicBezTo>
                        <a:cubicBezTo>
                          <a:pt x="119" y="61"/>
                          <a:pt x="136" y="30"/>
                          <a:pt x="153" y="0"/>
                        </a:cubicBezTo>
                        <a:close/>
                        <a:moveTo>
                          <a:pt x="144" y="384"/>
                        </a:moveTo>
                        <a:cubicBezTo>
                          <a:pt x="146" y="382"/>
                          <a:pt x="151" y="377"/>
                          <a:pt x="156" y="373"/>
                        </a:cubicBezTo>
                        <a:cubicBezTo>
                          <a:pt x="152" y="369"/>
                          <a:pt x="148" y="361"/>
                          <a:pt x="143" y="361"/>
                        </a:cubicBezTo>
                        <a:cubicBezTo>
                          <a:pt x="92" y="354"/>
                          <a:pt x="67" y="331"/>
                          <a:pt x="59" y="280"/>
                        </a:cubicBezTo>
                        <a:cubicBezTo>
                          <a:pt x="58" y="272"/>
                          <a:pt x="56" y="265"/>
                          <a:pt x="47" y="266"/>
                        </a:cubicBezTo>
                        <a:cubicBezTo>
                          <a:pt x="37" y="267"/>
                          <a:pt x="36" y="275"/>
                          <a:pt x="36" y="283"/>
                        </a:cubicBezTo>
                        <a:cubicBezTo>
                          <a:pt x="39" y="336"/>
                          <a:pt x="85" y="382"/>
                          <a:pt x="144"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30">
                    <a:extLst>
                      <a:ext uri="{FF2B5EF4-FFF2-40B4-BE49-F238E27FC236}">
                        <a16:creationId xmlns:a16="http://schemas.microsoft.com/office/drawing/2014/main" id="{22C1B58A-1414-4637-BFA2-A46DC94729E4}"/>
                      </a:ext>
                    </a:extLst>
                  </p:cNvPr>
                  <p:cNvSpPr>
                    <a:spLocks noEditPoints="1"/>
                  </p:cNvSpPr>
                  <p:nvPr/>
                </p:nvSpPr>
                <p:spPr bwMode="auto">
                  <a:xfrm>
                    <a:off x="2453" y="1157"/>
                    <a:ext cx="456" cy="650"/>
                  </a:xfrm>
                  <a:custGeom>
                    <a:avLst/>
                    <a:gdLst>
                      <a:gd name="T0" fmla="*/ 154 w 302"/>
                      <a:gd name="T1" fmla="*/ 0 h 432"/>
                      <a:gd name="T2" fmla="*/ 265 w 302"/>
                      <a:gd name="T3" fmla="*/ 178 h 432"/>
                      <a:gd name="T4" fmla="*/ 302 w 302"/>
                      <a:gd name="T5" fmla="*/ 274 h 432"/>
                      <a:gd name="T6" fmla="*/ 209 w 302"/>
                      <a:gd name="T7" fmla="*/ 409 h 432"/>
                      <a:gd name="T8" fmla="*/ 42 w 302"/>
                      <a:gd name="T9" fmla="*/ 372 h 432"/>
                      <a:gd name="T10" fmla="*/ 4 w 302"/>
                      <a:gd name="T11" fmla="*/ 272 h 432"/>
                      <a:gd name="T12" fmla="*/ 28 w 302"/>
                      <a:gd name="T13" fmla="*/ 200 h 432"/>
                      <a:gd name="T14" fmla="*/ 94 w 302"/>
                      <a:gd name="T15" fmla="*/ 103 h 432"/>
                      <a:gd name="T16" fmla="*/ 154 w 302"/>
                      <a:gd name="T17" fmla="*/ 0 h 432"/>
                      <a:gd name="T18" fmla="*/ 145 w 302"/>
                      <a:gd name="T19" fmla="*/ 384 h 432"/>
                      <a:gd name="T20" fmla="*/ 156 w 302"/>
                      <a:gd name="T21" fmla="*/ 373 h 432"/>
                      <a:gd name="T22" fmla="*/ 141 w 302"/>
                      <a:gd name="T23" fmla="*/ 360 h 432"/>
                      <a:gd name="T24" fmla="*/ 131 w 302"/>
                      <a:gd name="T25" fmla="*/ 359 h 432"/>
                      <a:gd name="T26" fmla="*/ 62 w 302"/>
                      <a:gd name="T27" fmla="*/ 281 h 432"/>
                      <a:gd name="T28" fmla="*/ 50 w 302"/>
                      <a:gd name="T29" fmla="*/ 265 h 432"/>
                      <a:gd name="T30" fmla="*/ 38 w 302"/>
                      <a:gd name="T31" fmla="*/ 281 h 432"/>
                      <a:gd name="T32" fmla="*/ 145 w 302"/>
                      <a:gd name="T33" fmla="*/ 38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432">
                        <a:moveTo>
                          <a:pt x="154" y="0"/>
                        </a:moveTo>
                        <a:cubicBezTo>
                          <a:pt x="178" y="65"/>
                          <a:pt x="226" y="118"/>
                          <a:pt x="265" y="178"/>
                        </a:cubicBezTo>
                        <a:cubicBezTo>
                          <a:pt x="283" y="207"/>
                          <a:pt x="302" y="237"/>
                          <a:pt x="302" y="274"/>
                        </a:cubicBezTo>
                        <a:cubicBezTo>
                          <a:pt x="302" y="333"/>
                          <a:pt x="265" y="387"/>
                          <a:pt x="209" y="409"/>
                        </a:cubicBezTo>
                        <a:cubicBezTo>
                          <a:pt x="151" y="432"/>
                          <a:pt x="84" y="417"/>
                          <a:pt x="42" y="372"/>
                        </a:cubicBezTo>
                        <a:cubicBezTo>
                          <a:pt x="16" y="344"/>
                          <a:pt x="0" y="310"/>
                          <a:pt x="4" y="272"/>
                        </a:cubicBezTo>
                        <a:cubicBezTo>
                          <a:pt x="7" y="247"/>
                          <a:pt x="16" y="222"/>
                          <a:pt x="28" y="200"/>
                        </a:cubicBezTo>
                        <a:cubicBezTo>
                          <a:pt x="47" y="166"/>
                          <a:pt x="73" y="136"/>
                          <a:pt x="94" y="103"/>
                        </a:cubicBezTo>
                        <a:cubicBezTo>
                          <a:pt x="115" y="69"/>
                          <a:pt x="135" y="34"/>
                          <a:pt x="154" y="0"/>
                        </a:cubicBezTo>
                        <a:close/>
                        <a:moveTo>
                          <a:pt x="145" y="384"/>
                        </a:moveTo>
                        <a:cubicBezTo>
                          <a:pt x="147" y="382"/>
                          <a:pt x="155" y="379"/>
                          <a:pt x="156" y="373"/>
                        </a:cubicBezTo>
                        <a:cubicBezTo>
                          <a:pt x="159" y="362"/>
                          <a:pt x="150" y="361"/>
                          <a:pt x="141" y="360"/>
                        </a:cubicBezTo>
                        <a:cubicBezTo>
                          <a:pt x="138" y="360"/>
                          <a:pt x="134" y="359"/>
                          <a:pt x="131" y="359"/>
                        </a:cubicBezTo>
                        <a:cubicBezTo>
                          <a:pt x="93" y="353"/>
                          <a:pt x="62" y="319"/>
                          <a:pt x="62" y="281"/>
                        </a:cubicBezTo>
                        <a:cubicBezTo>
                          <a:pt x="62" y="272"/>
                          <a:pt x="59" y="265"/>
                          <a:pt x="50" y="265"/>
                        </a:cubicBezTo>
                        <a:cubicBezTo>
                          <a:pt x="39" y="265"/>
                          <a:pt x="38" y="272"/>
                          <a:pt x="38" y="281"/>
                        </a:cubicBezTo>
                        <a:cubicBezTo>
                          <a:pt x="39" y="334"/>
                          <a:pt x="83" y="379"/>
                          <a:pt x="145" y="3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256">
                  <a:extLst>
                    <a:ext uri="{FF2B5EF4-FFF2-40B4-BE49-F238E27FC236}">
                      <a16:creationId xmlns:a16="http://schemas.microsoft.com/office/drawing/2014/main" id="{A3A41C7D-203A-47D9-A26F-416133131E58}"/>
                    </a:ext>
                  </a:extLst>
                </p:cNvPr>
                <p:cNvGrpSpPr>
                  <a:grpSpLocks noChangeAspect="1"/>
                </p:cNvGrpSpPr>
                <p:nvPr/>
              </p:nvGrpSpPr>
              <p:grpSpPr bwMode="auto">
                <a:xfrm>
                  <a:off x="7851201" y="5450979"/>
                  <a:ext cx="386981" cy="389621"/>
                  <a:chOff x="1261" y="-2"/>
                  <a:chExt cx="3225" cy="3247"/>
                </a:xfrm>
                <a:solidFill>
                  <a:schemeClr val="tx1"/>
                </a:solidFill>
              </p:grpSpPr>
              <p:sp>
                <p:nvSpPr>
                  <p:cNvPr id="75" name="Freeform 257">
                    <a:extLst>
                      <a:ext uri="{FF2B5EF4-FFF2-40B4-BE49-F238E27FC236}">
                        <a16:creationId xmlns:a16="http://schemas.microsoft.com/office/drawing/2014/main" id="{66096149-86A1-4C06-9851-AD08A7D5C3C3}"/>
                      </a:ext>
                    </a:extLst>
                  </p:cNvPr>
                  <p:cNvSpPr>
                    <a:spLocks/>
                  </p:cNvSpPr>
                  <p:nvPr/>
                </p:nvSpPr>
                <p:spPr bwMode="auto">
                  <a:xfrm>
                    <a:off x="1817" y="-2"/>
                    <a:ext cx="2117" cy="2616"/>
                  </a:xfrm>
                  <a:custGeom>
                    <a:avLst/>
                    <a:gdLst>
                      <a:gd name="T0" fmla="*/ 2314 w 2314"/>
                      <a:gd name="T1" fmla="*/ 2 h 2863"/>
                      <a:gd name="T2" fmla="*/ 1601 w 2314"/>
                      <a:gd name="T3" fmla="*/ 1622 h 2863"/>
                      <a:gd name="T4" fmla="*/ 2153 w 2314"/>
                      <a:gd name="T5" fmla="*/ 1622 h 2863"/>
                      <a:gd name="T6" fmla="*/ 1141 w 2314"/>
                      <a:gd name="T7" fmla="*/ 2863 h 2863"/>
                      <a:gd name="T8" fmla="*/ 147 w 2314"/>
                      <a:gd name="T9" fmla="*/ 1625 h 2863"/>
                      <a:gd name="T10" fmla="*/ 713 w 2314"/>
                      <a:gd name="T11" fmla="*/ 1625 h 2863"/>
                      <a:gd name="T12" fmla="*/ 0 w 2314"/>
                      <a:gd name="T13" fmla="*/ 3 h 2863"/>
                      <a:gd name="T14" fmla="*/ 24 w 2314"/>
                      <a:gd name="T15" fmla="*/ 2 h 2863"/>
                      <a:gd name="T16" fmla="*/ 436 w 2314"/>
                      <a:gd name="T17" fmla="*/ 2 h 2863"/>
                      <a:gd name="T18" fmla="*/ 538 w 2314"/>
                      <a:gd name="T19" fmla="*/ 1 h 2863"/>
                      <a:gd name="T20" fmla="*/ 598 w 2314"/>
                      <a:gd name="T21" fmla="*/ 36 h 2863"/>
                      <a:gd name="T22" fmla="*/ 932 w 2314"/>
                      <a:gd name="T23" fmla="*/ 915 h 2863"/>
                      <a:gd name="T24" fmla="*/ 1033 w 2314"/>
                      <a:gd name="T25" fmla="*/ 1517 h 2863"/>
                      <a:gd name="T26" fmla="*/ 1067 w 2314"/>
                      <a:gd name="T27" fmla="*/ 1738 h 2863"/>
                      <a:gd name="T28" fmla="*/ 1069 w 2314"/>
                      <a:gd name="T29" fmla="*/ 1762 h 2863"/>
                      <a:gd name="T30" fmla="*/ 435 w 2314"/>
                      <a:gd name="T31" fmla="*/ 1762 h 2863"/>
                      <a:gd name="T32" fmla="*/ 1147 w 2314"/>
                      <a:gd name="T33" fmla="*/ 2633 h 2863"/>
                      <a:gd name="T34" fmla="*/ 1858 w 2314"/>
                      <a:gd name="T35" fmla="*/ 1764 h 2863"/>
                      <a:gd name="T36" fmla="*/ 1242 w 2314"/>
                      <a:gd name="T37" fmla="*/ 1764 h 2863"/>
                      <a:gd name="T38" fmla="*/ 1258 w 2314"/>
                      <a:gd name="T39" fmla="*/ 1630 h 2863"/>
                      <a:gd name="T40" fmla="*/ 1326 w 2314"/>
                      <a:gd name="T41" fmla="*/ 1167 h 2863"/>
                      <a:gd name="T42" fmla="*/ 1612 w 2314"/>
                      <a:gd name="T43" fmla="*/ 215 h 2863"/>
                      <a:gd name="T44" fmla="*/ 1703 w 2314"/>
                      <a:gd name="T45" fmla="*/ 41 h 2863"/>
                      <a:gd name="T46" fmla="*/ 1771 w 2314"/>
                      <a:gd name="T47" fmla="*/ 1 h 2863"/>
                      <a:gd name="T48" fmla="*/ 2233 w 2314"/>
                      <a:gd name="T49" fmla="*/ 2 h 2863"/>
                      <a:gd name="T50" fmla="*/ 2314 w 2314"/>
                      <a:gd name="T51" fmla="*/ 2 h 2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14" h="2863">
                        <a:moveTo>
                          <a:pt x="2314" y="2"/>
                        </a:moveTo>
                        <a:cubicBezTo>
                          <a:pt x="1944" y="487"/>
                          <a:pt x="1739" y="1038"/>
                          <a:pt x="1601" y="1622"/>
                        </a:cubicBezTo>
                        <a:cubicBezTo>
                          <a:pt x="1784" y="1622"/>
                          <a:pt x="1965" y="1622"/>
                          <a:pt x="2153" y="1622"/>
                        </a:cubicBezTo>
                        <a:cubicBezTo>
                          <a:pt x="1814" y="2037"/>
                          <a:pt x="1478" y="2449"/>
                          <a:pt x="1141" y="2863"/>
                        </a:cubicBezTo>
                        <a:cubicBezTo>
                          <a:pt x="809" y="2450"/>
                          <a:pt x="480" y="2040"/>
                          <a:pt x="147" y="1625"/>
                        </a:cubicBezTo>
                        <a:cubicBezTo>
                          <a:pt x="338" y="1625"/>
                          <a:pt x="525" y="1625"/>
                          <a:pt x="713" y="1625"/>
                        </a:cubicBezTo>
                        <a:cubicBezTo>
                          <a:pt x="574" y="1040"/>
                          <a:pt x="369" y="487"/>
                          <a:pt x="0" y="3"/>
                        </a:cubicBezTo>
                        <a:cubicBezTo>
                          <a:pt x="10" y="3"/>
                          <a:pt x="17" y="2"/>
                          <a:pt x="24" y="2"/>
                        </a:cubicBezTo>
                        <a:cubicBezTo>
                          <a:pt x="162" y="2"/>
                          <a:pt x="299" y="2"/>
                          <a:pt x="436" y="2"/>
                        </a:cubicBezTo>
                        <a:cubicBezTo>
                          <a:pt x="470" y="2"/>
                          <a:pt x="504" y="2"/>
                          <a:pt x="538" y="1"/>
                        </a:cubicBezTo>
                        <a:cubicBezTo>
                          <a:pt x="566" y="0"/>
                          <a:pt x="584" y="12"/>
                          <a:pt x="598" y="36"/>
                        </a:cubicBezTo>
                        <a:cubicBezTo>
                          <a:pt x="756" y="311"/>
                          <a:pt x="869" y="604"/>
                          <a:pt x="932" y="915"/>
                        </a:cubicBezTo>
                        <a:cubicBezTo>
                          <a:pt x="972" y="1114"/>
                          <a:pt x="1000" y="1316"/>
                          <a:pt x="1033" y="1517"/>
                        </a:cubicBezTo>
                        <a:cubicBezTo>
                          <a:pt x="1046" y="1591"/>
                          <a:pt x="1056" y="1665"/>
                          <a:pt x="1067" y="1738"/>
                        </a:cubicBezTo>
                        <a:cubicBezTo>
                          <a:pt x="1068" y="1746"/>
                          <a:pt x="1069" y="1753"/>
                          <a:pt x="1069" y="1762"/>
                        </a:cubicBezTo>
                        <a:cubicBezTo>
                          <a:pt x="859" y="1762"/>
                          <a:pt x="650" y="1762"/>
                          <a:pt x="435" y="1762"/>
                        </a:cubicBezTo>
                        <a:cubicBezTo>
                          <a:pt x="674" y="2054"/>
                          <a:pt x="910" y="2343"/>
                          <a:pt x="1147" y="2633"/>
                        </a:cubicBezTo>
                        <a:cubicBezTo>
                          <a:pt x="1384" y="2344"/>
                          <a:pt x="1619" y="2056"/>
                          <a:pt x="1858" y="1764"/>
                        </a:cubicBezTo>
                        <a:cubicBezTo>
                          <a:pt x="1650" y="1764"/>
                          <a:pt x="1447" y="1764"/>
                          <a:pt x="1242" y="1764"/>
                        </a:cubicBezTo>
                        <a:cubicBezTo>
                          <a:pt x="1247" y="1718"/>
                          <a:pt x="1252" y="1674"/>
                          <a:pt x="1258" y="1630"/>
                        </a:cubicBezTo>
                        <a:cubicBezTo>
                          <a:pt x="1280" y="1476"/>
                          <a:pt x="1300" y="1321"/>
                          <a:pt x="1326" y="1167"/>
                        </a:cubicBezTo>
                        <a:cubicBezTo>
                          <a:pt x="1381" y="838"/>
                          <a:pt x="1466" y="517"/>
                          <a:pt x="1612" y="215"/>
                        </a:cubicBezTo>
                        <a:cubicBezTo>
                          <a:pt x="1641" y="156"/>
                          <a:pt x="1673" y="99"/>
                          <a:pt x="1703" y="41"/>
                        </a:cubicBezTo>
                        <a:cubicBezTo>
                          <a:pt x="1717" y="12"/>
                          <a:pt x="1739" y="0"/>
                          <a:pt x="1771" y="1"/>
                        </a:cubicBezTo>
                        <a:cubicBezTo>
                          <a:pt x="1925" y="2"/>
                          <a:pt x="2079" y="2"/>
                          <a:pt x="2233" y="2"/>
                        </a:cubicBezTo>
                        <a:cubicBezTo>
                          <a:pt x="2258" y="2"/>
                          <a:pt x="2284" y="2"/>
                          <a:pt x="2314"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58">
                    <a:extLst>
                      <a:ext uri="{FF2B5EF4-FFF2-40B4-BE49-F238E27FC236}">
                        <a16:creationId xmlns:a16="http://schemas.microsoft.com/office/drawing/2014/main" id="{3237FD5D-221F-4B0A-9211-184F7FCE500B}"/>
                      </a:ext>
                    </a:extLst>
                  </p:cNvPr>
                  <p:cNvSpPr>
                    <a:spLocks/>
                  </p:cNvSpPr>
                  <p:nvPr/>
                </p:nvSpPr>
                <p:spPr bwMode="auto">
                  <a:xfrm>
                    <a:off x="1261" y="2450"/>
                    <a:ext cx="3225" cy="795"/>
                  </a:xfrm>
                  <a:custGeom>
                    <a:avLst/>
                    <a:gdLst>
                      <a:gd name="T0" fmla="*/ 613 w 3524"/>
                      <a:gd name="T1" fmla="*/ 5 h 871"/>
                      <a:gd name="T2" fmla="*/ 537 w 3524"/>
                      <a:gd name="T3" fmla="*/ 59 h 871"/>
                      <a:gd name="T4" fmla="*/ 455 w 3524"/>
                      <a:gd name="T5" fmla="*/ 139 h 871"/>
                      <a:gd name="T6" fmla="*/ 469 w 3524"/>
                      <a:gd name="T7" fmla="*/ 333 h 871"/>
                      <a:gd name="T8" fmla="*/ 674 w 3524"/>
                      <a:gd name="T9" fmla="*/ 473 h 871"/>
                      <a:gd name="T10" fmla="*/ 1071 w 3524"/>
                      <a:gd name="T11" fmla="*/ 592 h 871"/>
                      <a:gd name="T12" fmla="*/ 1832 w 3524"/>
                      <a:gd name="T13" fmla="*/ 654 h 871"/>
                      <a:gd name="T14" fmla="*/ 2627 w 3524"/>
                      <a:gd name="T15" fmla="*/ 556 h 871"/>
                      <a:gd name="T16" fmla="*/ 2984 w 3524"/>
                      <a:gd name="T17" fmla="*/ 404 h 871"/>
                      <a:gd name="T18" fmla="*/ 3064 w 3524"/>
                      <a:gd name="T19" fmla="*/ 338 h 871"/>
                      <a:gd name="T20" fmla="*/ 3078 w 3524"/>
                      <a:gd name="T21" fmla="*/ 132 h 871"/>
                      <a:gd name="T22" fmla="*/ 2964 w 3524"/>
                      <a:gd name="T23" fmla="*/ 32 h 871"/>
                      <a:gd name="T24" fmla="*/ 2925 w 3524"/>
                      <a:gd name="T25" fmla="*/ 0 h 871"/>
                      <a:gd name="T26" fmla="*/ 2940 w 3524"/>
                      <a:gd name="T27" fmla="*/ 4 h 871"/>
                      <a:gd name="T28" fmla="*/ 3279 w 3524"/>
                      <a:gd name="T29" fmla="*/ 128 h 871"/>
                      <a:gd name="T30" fmla="*/ 3457 w 3524"/>
                      <a:gd name="T31" fmla="*/ 250 h 871"/>
                      <a:gd name="T32" fmla="*/ 3510 w 3524"/>
                      <a:gd name="T33" fmla="*/ 334 h 871"/>
                      <a:gd name="T34" fmla="*/ 3473 w 3524"/>
                      <a:gd name="T35" fmla="*/ 465 h 871"/>
                      <a:gd name="T36" fmla="*/ 3276 w 3524"/>
                      <a:gd name="T37" fmla="*/ 608 h 871"/>
                      <a:gd name="T38" fmla="*/ 2728 w 3524"/>
                      <a:gd name="T39" fmla="*/ 779 h 871"/>
                      <a:gd name="T40" fmla="*/ 2038 w 3524"/>
                      <a:gd name="T41" fmla="*/ 860 h 871"/>
                      <a:gd name="T42" fmla="*/ 1373 w 3524"/>
                      <a:gd name="T43" fmla="*/ 851 h 871"/>
                      <a:gd name="T44" fmla="*/ 526 w 3524"/>
                      <a:gd name="T45" fmla="*/ 708 h 871"/>
                      <a:gd name="T46" fmla="*/ 174 w 3524"/>
                      <a:gd name="T47" fmla="*/ 557 h 871"/>
                      <a:gd name="T48" fmla="*/ 77 w 3524"/>
                      <a:gd name="T49" fmla="*/ 480 h 871"/>
                      <a:gd name="T50" fmla="*/ 86 w 3524"/>
                      <a:gd name="T51" fmla="*/ 244 h 871"/>
                      <a:gd name="T52" fmla="*/ 334 w 3524"/>
                      <a:gd name="T53" fmla="*/ 93 h 871"/>
                      <a:gd name="T54" fmla="*/ 600 w 3524"/>
                      <a:gd name="T55" fmla="*/ 3 h 871"/>
                      <a:gd name="T56" fmla="*/ 611 w 3524"/>
                      <a:gd name="T57" fmla="*/ 1 h 871"/>
                      <a:gd name="T58" fmla="*/ 613 w 3524"/>
                      <a:gd name="T59" fmla="*/ 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4" h="871">
                        <a:moveTo>
                          <a:pt x="613" y="5"/>
                        </a:moveTo>
                        <a:cubicBezTo>
                          <a:pt x="587" y="22"/>
                          <a:pt x="561" y="39"/>
                          <a:pt x="537" y="59"/>
                        </a:cubicBezTo>
                        <a:cubicBezTo>
                          <a:pt x="508" y="84"/>
                          <a:pt x="478" y="109"/>
                          <a:pt x="455" y="139"/>
                        </a:cubicBezTo>
                        <a:cubicBezTo>
                          <a:pt x="406" y="203"/>
                          <a:pt x="414" y="275"/>
                          <a:pt x="469" y="333"/>
                        </a:cubicBezTo>
                        <a:cubicBezTo>
                          <a:pt x="528" y="393"/>
                          <a:pt x="598" y="438"/>
                          <a:pt x="674" y="473"/>
                        </a:cubicBezTo>
                        <a:cubicBezTo>
                          <a:pt x="801" y="532"/>
                          <a:pt x="934" y="567"/>
                          <a:pt x="1071" y="592"/>
                        </a:cubicBezTo>
                        <a:cubicBezTo>
                          <a:pt x="1323" y="639"/>
                          <a:pt x="1577" y="659"/>
                          <a:pt x="1832" y="654"/>
                        </a:cubicBezTo>
                        <a:cubicBezTo>
                          <a:pt x="2101" y="648"/>
                          <a:pt x="2367" y="626"/>
                          <a:pt x="2627" y="556"/>
                        </a:cubicBezTo>
                        <a:cubicBezTo>
                          <a:pt x="2753" y="522"/>
                          <a:pt x="2875" y="478"/>
                          <a:pt x="2984" y="404"/>
                        </a:cubicBezTo>
                        <a:cubicBezTo>
                          <a:pt x="3012" y="384"/>
                          <a:pt x="3039" y="362"/>
                          <a:pt x="3064" y="338"/>
                        </a:cubicBezTo>
                        <a:cubicBezTo>
                          <a:pt x="3124" y="277"/>
                          <a:pt x="3129" y="201"/>
                          <a:pt x="3078" y="132"/>
                        </a:cubicBezTo>
                        <a:cubicBezTo>
                          <a:pt x="3048" y="90"/>
                          <a:pt x="3006" y="61"/>
                          <a:pt x="2964" y="32"/>
                        </a:cubicBezTo>
                        <a:cubicBezTo>
                          <a:pt x="2951" y="22"/>
                          <a:pt x="2937" y="13"/>
                          <a:pt x="2925" y="0"/>
                        </a:cubicBezTo>
                        <a:cubicBezTo>
                          <a:pt x="2930" y="1"/>
                          <a:pt x="2935" y="2"/>
                          <a:pt x="2940" y="4"/>
                        </a:cubicBezTo>
                        <a:cubicBezTo>
                          <a:pt x="3056" y="37"/>
                          <a:pt x="3171" y="72"/>
                          <a:pt x="3279" y="128"/>
                        </a:cubicBezTo>
                        <a:cubicBezTo>
                          <a:pt x="3344" y="161"/>
                          <a:pt x="3405" y="199"/>
                          <a:pt x="3457" y="250"/>
                        </a:cubicBezTo>
                        <a:cubicBezTo>
                          <a:pt x="3481" y="274"/>
                          <a:pt x="3501" y="301"/>
                          <a:pt x="3510" y="334"/>
                        </a:cubicBezTo>
                        <a:cubicBezTo>
                          <a:pt x="3524" y="385"/>
                          <a:pt x="3506" y="427"/>
                          <a:pt x="3473" y="465"/>
                        </a:cubicBezTo>
                        <a:cubicBezTo>
                          <a:pt x="3419" y="528"/>
                          <a:pt x="3350" y="572"/>
                          <a:pt x="3276" y="608"/>
                        </a:cubicBezTo>
                        <a:cubicBezTo>
                          <a:pt x="3101" y="691"/>
                          <a:pt x="2917" y="742"/>
                          <a:pt x="2728" y="779"/>
                        </a:cubicBezTo>
                        <a:cubicBezTo>
                          <a:pt x="2500" y="824"/>
                          <a:pt x="2270" y="848"/>
                          <a:pt x="2038" y="860"/>
                        </a:cubicBezTo>
                        <a:cubicBezTo>
                          <a:pt x="1817" y="871"/>
                          <a:pt x="1595" y="867"/>
                          <a:pt x="1373" y="851"/>
                        </a:cubicBezTo>
                        <a:cubicBezTo>
                          <a:pt x="1086" y="831"/>
                          <a:pt x="802" y="793"/>
                          <a:pt x="526" y="708"/>
                        </a:cubicBezTo>
                        <a:cubicBezTo>
                          <a:pt x="404" y="670"/>
                          <a:pt x="282" y="629"/>
                          <a:pt x="174" y="557"/>
                        </a:cubicBezTo>
                        <a:cubicBezTo>
                          <a:pt x="139" y="534"/>
                          <a:pt x="105" y="509"/>
                          <a:pt x="77" y="480"/>
                        </a:cubicBezTo>
                        <a:cubicBezTo>
                          <a:pt x="0" y="399"/>
                          <a:pt x="4" y="320"/>
                          <a:pt x="86" y="244"/>
                        </a:cubicBezTo>
                        <a:cubicBezTo>
                          <a:pt x="158" y="176"/>
                          <a:pt x="242" y="128"/>
                          <a:pt x="334" y="93"/>
                        </a:cubicBezTo>
                        <a:cubicBezTo>
                          <a:pt x="421" y="60"/>
                          <a:pt x="511" y="33"/>
                          <a:pt x="600" y="3"/>
                        </a:cubicBezTo>
                        <a:cubicBezTo>
                          <a:pt x="604" y="2"/>
                          <a:pt x="607" y="2"/>
                          <a:pt x="611" y="1"/>
                        </a:cubicBezTo>
                        <a:cubicBezTo>
                          <a:pt x="612" y="2"/>
                          <a:pt x="612" y="3"/>
                          <a:pt x="61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59">
                    <a:extLst>
                      <a:ext uri="{FF2B5EF4-FFF2-40B4-BE49-F238E27FC236}">
                        <a16:creationId xmlns:a16="http://schemas.microsoft.com/office/drawing/2014/main" id="{AA162FDE-71DD-401D-961E-7173DC71122D}"/>
                      </a:ext>
                    </a:extLst>
                  </p:cNvPr>
                  <p:cNvSpPr>
                    <a:spLocks/>
                  </p:cNvSpPr>
                  <p:nvPr/>
                </p:nvSpPr>
                <p:spPr bwMode="auto">
                  <a:xfrm>
                    <a:off x="1930" y="2483"/>
                    <a:ext cx="1898" cy="436"/>
                  </a:xfrm>
                  <a:custGeom>
                    <a:avLst/>
                    <a:gdLst>
                      <a:gd name="T0" fmla="*/ 1708 w 2074"/>
                      <a:gd name="T1" fmla="*/ 0 h 478"/>
                      <a:gd name="T2" fmla="*/ 1880 w 2074"/>
                      <a:gd name="T3" fmla="*/ 57 h 478"/>
                      <a:gd name="T4" fmla="*/ 2029 w 2074"/>
                      <a:gd name="T5" fmla="*/ 144 h 478"/>
                      <a:gd name="T6" fmla="*/ 2050 w 2074"/>
                      <a:gd name="T7" fmla="*/ 165 h 478"/>
                      <a:gd name="T8" fmla="*/ 2041 w 2074"/>
                      <a:gd name="T9" fmla="*/ 249 h 478"/>
                      <a:gd name="T10" fmla="*/ 1730 w 2074"/>
                      <a:gd name="T11" fmla="*/ 400 h 478"/>
                      <a:gd name="T12" fmla="*/ 1330 w 2074"/>
                      <a:gd name="T13" fmla="*/ 463 h 478"/>
                      <a:gd name="T14" fmla="*/ 985 w 2074"/>
                      <a:gd name="T15" fmla="*/ 477 h 478"/>
                      <a:gd name="T16" fmla="*/ 316 w 2074"/>
                      <a:gd name="T17" fmla="*/ 387 h 478"/>
                      <a:gd name="T18" fmla="*/ 120 w 2074"/>
                      <a:gd name="T19" fmla="*/ 312 h 478"/>
                      <a:gd name="T20" fmla="*/ 29 w 2074"/>
                      <a:gd name="T21" fmla="*/ 246 h 478"/>
                      <a:gd name="T22" fmla="*/ 28 w 2074"/>
                      <a:gd name="T23" fmla="*/ 161 h 478"/>
                      <a:gd name="T24" fmla="*/ 117 w 2074"/>
                      <a:gd name="T25" fmla="*/ 94 h 478"/>
                      <a:gd name="T26" fmla="*/ 359 w 2074"/>
                      <a:gd name="T27" fmla="*/ 4 h 478"/>
                      <a:gd name="T28" fmla="*/ 369 w 2074"/>
                      <a:gd name="T29" fmla="*/ 4 h 478"/>
                      <a:gd name="T30" fmla="*/ 344 w 2074"/>
                      <a:gd name="T31" fmla="*/ 25 h 478"/>
                      <a:gd name="T32" fmla="*/ 308 w 2074"/>
                      <a:gd name="T33" fmla="*/ 59 h 478"/>
                      <a:gd name="T34" fmla="*/ 326 w 2074"/>
                      <a:gd name="T35" fmla="*/ 193 h 478"/>
                      <a:gd name="T36" fmla="*/ 503 w 2074"/>
                      <a:gd name="T37" fmla="*/ 284 h 478"/>
                      <a:gd name="T38" fmla="*/ 942 w 2074"/>
                      <a:gd name="T39" fmla="*/ 356 h 478"/>
                      <a:gd name="T40" fmla="*/ 1292 w 2074"/>
                      <a:gd name="T41" fmla="*/ 344 h 478"/>
                      <a:gd name="T42" fmla="*/ 1684 w 2074"/>
                      <a:gd name="T43" fmla="*/ 238 h 478"/>
                      <a:gd name="T44" fmla="*/ 1745 w 2074"/>
                      <a:gd name="T45" fmla="*/ 199 h 478"/>
                      <a:gd name="T46" fmla="*/ 1749 w 2074"/>
                      <a:gd name="T47" fmla="*/ 40 h 478"/>
                      <a:gd name="T48" fmla="*/ 1707 w 2074"/>
                      <a:gd name="T49" fmla="*/ 6 h 478"/>
                      <a:gd name="T50" fmla="*/ 1708 w 2074"/>
                      <a:gd name="T51"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74" h="478">
                        <a:moveTo>
                          <a:pt x="1708" y="0"/>
                        </a:moveTo>
                        <a:cubicBezTo>
                          <a:pt x="1766" y="19"/>
                          <a:pt x="1824" y="36"/>
                          <a:pt x="1880" y="57"/>
                        </a:cubicBezTo>
                        <a:cubicBezTo>
                          <a:pt x="1934" y="77"/>
                          <a:pt x="1986" y="104"/>
                          <a:pt x="2029" y="144"/>
                        </a:cubicBezTo>
                        <a:cubicBezTo>
                          <a:pt x="2037" y="150"/>
                          <a:pt x="2044" y="157"/>
                          <a:pt x="2050" y="165"/>
                        </a:cubicBezTo>
                        <a:cubicBezTo>
                          <a:pt x="2074" y="195"/>
                          <a:pt x="2070" y="223"/>
                          <a:pt x="2041" y="249"/>
                        </a:cubicBezTo>
                        <a:cubicBezTo>
                          <a:pt x="1952" y="329"/>
                          <a:pt x="1843" y="370"/>
                          <a:pt x="1730" y="400"/>
                        </a:cubicBezTo>
                        <a:cubicBezTo>
                          <a:pt x="1599" y="434"/>
                          <a:pt x="1465" y="453"/>
                          <a:pt x="1330" y="463"/>
                        </a:cubicBezTo>
                        <a:cubicBezTo>
                          <a:pt x="1215" y="472"/>
                          <a:pt x="1100" y="478"/>
                          <a:pt x="985" y="477"/>
                        </a:cubicBezTo>
                        <a:cubicBezTo>
                          <a:pt x="758" y="476"/>
                          <a:pt x="534" y="449"/>
                          <a:pt x="316" y="387"/>
                        </a:cubicBezTo>
                        <a:cubicBezTo>
                          <a:pt x="249" y="368"/>
                          <a:pt x="184" y="342"/>
                          <a:pt x="120" y="312"/>
                        </a:cubicBezTo>
                        <a:cubicBezTo>
                          <a:pt x="87" y="297"/>
                          <a:pt x="57" y="271"/>
                          <a:pt x="29" y="246"/>
                        </a:cubicBezTo>
                        <a:cubicBezTo>
                          <a:pt x="1" y="220"/>
                          <a:pt x="0" y="188"/>
                          <a:pt x="28" y="161"/>
                        </a:cubicBezTo>
                        <a:cubicBezTo>
                          <a:pt x="55" y="135"/>
                          <a:pt x="85" y="113"/>
                          <a:pt x="117" y="94"/>
                        </a:cubicBezTo>
                        <a:cubicBezTo>
                          <a:pt x="192" y="50"/>
                          <a:pt x="276" y="26"/>
                          <a:pt x="359" y="4"/>
                        </a:cubicBezTo>
                        <a:cubicBezTo>
                          <a:pt x="361" y="4"/>
                          <a:pt x="363" y="4"/>
                          <a:pt x="369" y="4"/>
                        </a:cubicBezTo>
                        <a:cubicBezTo>
                          <a:pt x="359" y="12"/>
                          <a:pt x="351" y="18"/>
                          <a:pt x="344" y="25"/>
                        </a:cubicBezTo>
                        <a:cubicBezTo>
                          <a:pt x="332" y="36"/>
                          <a:pt x="319" y="46"/>
                          <a:pt x="308" y="59"/>
                        </a:cubicBezTo>
                        <a:cubicBezTo>
                          <a:pt x="269" y="106"/>
                          <a:pt x="275" y="158"/>
                          <a:pt x="326" y="193"/>
                        </a:cubicBezTo>
                        <a:cubicBezTo>
                          <a:pt x="380" y="232"/>
                          <a:pt x="439" y="263"/>
                          <a:pt x="503" y="284"/>
                        </a:cubicBezTo>
                        <a:cubicBezTo>
                          <a:pt x="645" y="332"/>
                          <a:pt x="793" y="352"/>
                          <a:pt x="942" y="356"/>
                        </a:cubicBezTo>
                        <a:cubicBezTo>
                          <a:pt x="1059" y="359"/>
                          <a:pt x="1176" y="357"/>
                          <a:pt x="1292" y="344"/>
                        </a:cubicBezTo>
                        <a:cubicBezTo>
                          <a:pt x="1428" y="328"/>
                          <a:pt x="1561" y="302"/>
                          <a:pt x="1684" y="238"/>
                        </a:cubicBezTo>
                        <a:cubicBezTo>
                          <a:pt x="1706" y="227"/>
                          <a:pt x="1726" y="214"/>
                          <a:pt x="1745" y="199"/>
                        </a:cubicBezTo>
                        <a:cubicBezTo>
                          <a:pt x="1804" y="152"/>
                          <a:pt x="1806" y="91"/>
                          <a:pt x="1749" y="40"/>
                        </a:cubicBezTo>
                        <a:cubicBezTo>
                          <a:pt x="1735" y="28"/>
                          <a:pt x="1721" y="17"/>
                          <a:pt x="1707" y="6"/>
                        </a:cubicBezTo>
                        <a:cubicBezTo>
                          <a:pt x="1707" y="4"/>
                          <a:pt x="1708" y="2"/>
                          <a:pt x="17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grpSp>
          <p:nvGrpSpPr>
            <p:cNvPr id="107" name="Group 106">
              <a:extLst>
                <a:ext uri="{FF2B5EF4-FFF2-40B4-BE49-F238E27FC236}">
                  <a16:creationId xmlns:a16="http://schemas.microsoft.com/office/drawing/2014/main" id="{B0BA0034-4FA7-4713-92C7-64C09DEDAB52}"/>
                </a:ext>
              </a:extLst>
            </p:cNvPr>
            <p:cNvGrpSpPr/>
            <p:nvPr/>
          </p:nvGrpSpPr>
          <p:grpSpPr>
            <a:xfrm>
              <a:off x="974917" y="4438198"/>
              <a:ext cx="3424113" cy="1445045"/>
              <a:chOff x="534448" y="4561745"/>
              <a:chExt cx="3424113" cy="1445045"/>
            </a:xfrm>
          </p:grpSpPr>
          <p:sp>
            <p:nvSpPr>
              <p:cNvPr id="50" name="TextBox 49">
                <a:extLst>
                  <a:ext uri="{FF2B5EF4-FFF2-40B4-BE49-F238E27FC236}">
                    <a16:creationId xmlns:a16="http://schemas.microsoft.com/office/drawing/2014/main" id="{8C44AD2E-937A-45B9-9BAE-9A81DB6870F3}"/>
                  </a:ext>
                </a:extLst>
              </p:cNvPr>
              <p:cNvSpPr txBox="1"/>
              <p:nvPr/>
            </p:nvSpPr>
            <p:spPr>
              <a:xfrm>
                <a:off x="1162049" y="4657081"/>
                <a:ext cx="2796512" cy="1349709"/>
              </a:xfrm>
              <a:prstGeom prst="rect">
                <a:avLst/>
              </a:prstGeom>
              <a:noFill/>
            </p:spPr>
            <p:txBody>
              <a:bodyPr wrap="square" rtlCol="0">
                <a:spAutoFit/>
              </a:bodyPr>
              <a:lstStyle/>
              <a:p>
                <a:r>
                  <a:rPr lang="en-CA"/>
                  <a:t>Gallstone disease</a:t>
                </a:r>
                <a:br>
                  <a:rPr lang="en-CA"/>
                </a:br>
                <a:br>
                  <a:rPr lang="en-CA"/>
                </a:br>
                <a:endParaRPr lang="en-CA"/>
              </a:p>
              <a:p>
                <a:r>
                  <a:rPr lang="en-CA"/>
                  <a:t>Marginal ulceration</a:t>
                </a:r>
              </a:p>
            </p:txBody>
          </p:sp>
          <p:grpSp>
            <p:nvGrpSpPr>
              <p:cNvPr id="100" name="Group 99">
                <a:extLst>
                  <a:ext uri="{FF2B5EF4-FFF2-40B4-BE49-F238E27FC236}">
                    <a16:creationId xmlns:a16="http://schemas.microsoft.com/office/drawing/2014/main" id="{4A528EE6-4FBD-47A9-A15A-09AB7CAFB442}"/>
                  </a:ext>
                </a:extLst>
              </p:cNvPr>
              <p:cNvGrpSpPr/>
              <p:nvPr/>
            </p:nvGrpSpPr>
            <p:grpSpPr>
              <a:xfrm>
                <a:off x="534448" y="4561745"/>
                <a:ext cx="612000" cy="1391000"/>
                <a:chOff x="534448" y="4560789"/>
                <a:chExt cx="612000" cy="1391000"/>
              </a:xfrm>
            </p:grpSpPr>
            <p:sp>
              <p:nvSpPr>
                <p:cNvPr id="61" name="Oval 60">
                  <a:extLst>
                    <a:ext uri="{FF2B5EF4-FFF2-40B4-BE49-F238E27FC236}">
                      <a16:creationId xmlns:a16="http://schemas.microsoft.com/office/drawing/2014/main" id="{11EBEAE3-2C18-4CC8-9B3B-10E94E5015D6}"/>
                    </a:ext>
                  </a:extLst>
                </p:cNvPr>
                <p:cNvSpPr/>
                <p:nvPr/>
              </p:nvSpPr>
              <p:spPr>
                <a:xfrm>
                  <a:off x="534448" y="4560789"/>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Oval 61">
                  <a:extLst>
                    <a:ext uri="{FF2B5EF4-FFF2-40B4-BE49-F238E27FC236}">
                      <a16:creationId xmlns:a16="http://schemas.microsoft.com/office/drawing/2014/main" id="{8CE5BF9A-270F-44DC-A3CF-2DC95625143F}"/>
                    </a:ext>
                  </a:extLst>
                </p:cNvPr>
                <p:cNvSpPr/>
                <p:nvPr/>
              </p:nvSpPr>
              <p:spPr>
                <a:xfrm>
                  <a:off x="534448" y="5339789"/>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0" name="Group 26">
                  <a:extLst>
                    <a:ext uri="{FF2B5EF4-FFF2-40B4-BE49-F238E27FC236}">
                      <a16:creationId xmlns:a16="http://schemas.microsoft.com/office/drawing/2014/main" id="{2A8E98F4-41AE-4D44-802C-44F559C6F4DD}"/>
                    </a:ext>
                  </a:extLst>
                </p:cNvPr>
                <p:cNvGrpSpPr>
                  <a:grpSpLocks noChangeAspect="1"/>
                </p:cNvGrpSpPr>
                <p:nvPr/>
              </p:nvGrpSpPr>
              <p:grpSpPr bwMode="auto">
                <a:xfrm>
                  <a:off x="625215" y="4653658"/>
                  <a:ext cx="430466" cy="472467"/>
                  <a:chOff x="1400" y="-8"/>
                  <a:chExt cx="2962" cy="3251"/>
                </a:xfrm>
                <a:solidFill>
                  <a:schemeClr val="tx1"/>
                </a:solidFill>
              </p:grpSpPr>
              <p:sp>
                <p:nvSpPr>
                  <p:cNvPr id="71" name="Freeform 27">
                    <a:extLst>
                      <a:ext uri="{FF2B5EF4-FFF2-40B4-BE49-F238E27FC236}">
                        <a16:creationId xmlns:a16="http://schemas.microsoft.com/office/drawing/2014/main" id="{7DC040C6-C3F9-4779-87F7-33168B30B135}"/>
                      </a:ext>
                    </a:extLst>
                  </p:cNvPr>
                  <p:cNvSpPr>
                    <a:spLocks/>
                  </p:cNvSpPr>
                  <p:nvPr/>
                </p:nvSpPr>
                <p:spPr bwMode="auto">
                  <a:xfrm>
                    <a:off x="1400" y="234"/>
                    <a:ext cx="1525" cy="1997"/>
                  </a:xfrm>
                  <a:custGeom>
                    <a:avLst/>
                    <a:gdLst>
                      <a:gd name="T0" fmla="*/ 4 w 1160"/>
                      <a:gd name="T1" fmla="*/ 1050 h 1522"/>
                      <a:gd name="T2" fmla="*/ 28 w 1160"/>
                      <a:gd name="T3" fmla="*/ 822 h 1522"/>
                      <a:gd name="T4" fmla="*/ 174 w 1160"/>
                      <a:gd name="T5" fmla="*/ 597 h 1522"/>
                      <a:gd name="T6" fmla="*/ 311 w 1160"/>
                      <a:gd name="T7" fmla="*/ 478 h 1522"/>
                      <a:gd name="T8" fmla="*/ 456 w 1160"/>
                      <a:gd name="T9" fmla="*/ 311 h 1522"/>
                      <a:gd name="T10" fmla="*/ 614 w 1160"/>
                      <a:gd name="T11" fmla="*/ 157 h 1522"/>
                      <a:gd name="T12" fmla="*/ 924 w 1160"/>
                      <a:gd name="T13" fmla="*/ 9 h 1522"/>
                      <a:gd name="T14" fmla="*/ 1014 w 1160"/>
                      <a:gd name="T15" fmla="*/ 0 h 1522"/>
                      <a:gd name="T16" fmla="*/ 1110 w 1160"/>
                      <a:gd name="T17" fmla="*/ 193 h 1522"/>
                      <a:gd name="T18" fmla="*/ 1004 w 1160"/>
                      <a:gd name="T19" fmla="*/ 289 h 1522"/>
                      <a:gd name="T20" fmla="*/ 874 w 1160"/>
                      <a:gd name="T21" fmla="*/ 368 h 1522"/>
                      <a:gd name="T22" fmla="*/ 732 w 1160"/>
                      <a:gd name="T23" fmla="*/ 597 h 1522"/>
                      <a:gd name="T24" fmla="*/ 724 w 1160"/>
                      <a:gd name="T25" fmla="*/ 882 h 1522"/>
                      <a:gd name="T26" fmla="*/ 690 w 1160"/>
                      <a:gd name="T27" fmla="*/ 1122 h 1522"/>
                      <a:gd name="T28" fmla="*/ 570 w 1160"/>
                      <a:gd name="T29" fmla="*/ 1313 h 1522"/>
                      <a:gd name="T30" fmla="*/ 507 w 1160"/>
                      <a:gd name="T31" fmla="*/ 1382 h 1522"/>
                      <a:gd name="T32" fmla="*/ 331 w 1160"/>
                      <a:gd name="T33" fmla="*/ 1502 h 1522"/>
                      <a:gd name="T34" fmla="*/ 205 w 1160"/>
                      <a:gd name="T35" fmla="*/ 1514 h 1522"/>
                      <a:gd name="T36" fmla="*/ 75 w 1160"/>
                      <a:gd name="T37" fmla="*/ 1408 h 1522"/>
                      <a:gd name="T38" fmla="*/ 25 w 1160"/>
                      <a:gd name="T39" fmla="*/ 1250 h 1522"/>
                      <a:gd name="T40" fmla="*/ 0 w 1160"/>
                      <a:gd name="T41" fmla="*/ 1050 h 1522"/>
                      <a:gd name="T42" fmla="*/ 4 w 1160"/>
                      <a:gd name="T43" fmla="*/ 1050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0" h="1522">
                        <a:moveTo>
                          <a:pt x="4" y="1050"/>
                        </a:moveTo>
                        <a:cubicBezTo>
                          <a:pt x="2" y="973"/>
                          <a:pt x="9" y="897"/>
                          <a:pt x="28" y="822"/>
                        </a:cubicBezTo>
                        <a:cubicBezTo>
                          <a:pt x="52" y="731"/>
                          <a:pt x="105" y="658"/>
                          <a:pt x="174" y="597"/>
                        </a:cubicBezTo>
                        <a:cubicBezTo>
                          <a:pt x="220" y="557"/>
                          <a:pt x="266" y="519"/>
                          <a:pt x="311" y="478"/>
                        </a:cubicBezTo>
                        <a:cubicBezTo>
                          <a:pt x="366" y="429"/>
                          <a:pt x="410" y="369"/>
                          <a:pt x="456" y="311"/>
                        </a:cubicBezTo>
                        <a:cubicBezTo>
                          <a:pt x="503" y="254"/>
                          <a:pt x="550" y="196"/>
                          <a:pt x="614" y="157"/>
                        </a:cubicBezTo>
                        <a:cubicBezTo>
                          <a:pt x="711" y="96"/>
                          <a:pt x="811" y="38"/>
                          <a:pt x="924" y="9"/>
                        </a:cubicBezTo>
                        <a:cubicBezTo>
                          <a:pt x="953" y="2"/>
                          <a:pt x="984" y="0"/>
                          <a:pt x="1014" y="0"/>
                        </a:cubicBezTo>
                        <a:cubicBezTo>
                          <a:pt x="1107" y="2"/>
                          <a:pt x="1160" y="119"/>
                          <a:pt x="1110" y="193"/>
                        </a:cubicBezTo>
                        <a:cubicBezTo>
                          <a:pt x="1082" y="234"/>
                          <a:pt x="1045" y="263"/>
                          <a:pt x="1004" y="289"/>
                        </a:cubicBezTo>
                        <a:cubicBezTo>
                          <a:pt x="961" y="316"/>
                          <a:pt x="917" y="341"/>
                          <a:pt x="874" y="368"/>
                        </a:cubicBezTo>
                        <a:cubicBezTo>
                          <a:pt x="789" y="421"/>
                          <a:pt x="746" y="500"/>
                          <a:pt x="732" y="597"/>
                        </a:cubicBezTo>
                        <a:cubicBezTo>
                          <a:pt x="718" y="692"/>
                          <a:pt x="721" y="787"/>
                          <a:pt x="724" y="882"/>
                        </a:cubicBezTo>
                        <a:cubicBezTo>
                          <a:pt x="727" y="964"/>
                          <a:pt x="720" y="1045"/>
                          <a:pt x="690" y="1122"/>
                        </a:cubicBezTo>
                        <a:cubicBezTo>
                          <a:pt x="662" y="1193"/>
                          <a:pt x="620" y="1256"/>
                          <a:pt x="570" y="1313"/>
                        </a:cubicBezTo>
                        <a:cubicBezTo>
                          <a:pt x="549" y="1337"/>
                          <a:pt x="529" y="1360"/>
                          <a:pt x="507" y="1382"/>
                        </a:cubicBezTo>
                        <a:cubicBezTo>
                          <a:pt x="456" y="1434"/>
                          <a:pt x="400" y="1477"/>
                          <a:pt x="331" y="1502"/>
                        </a:cubicBezTo>
                        <a:cubicBezTo>
                          <a:pt x="290" y="1517"/>
                          <a:pt x="248" y="1522"/>
                          <a:pt x="205" y="1514"/>
                        </a:cubicBezTo>
                        <a:cubicBezTo>
                          <a:pt x="143" y="1502"/>
                          <a:pt x="104" y="1462"/>
                          <a:pt x="75" y="1408"/>
                        </a:cubicBezTo>
                        <a:cubicBezTo>
                          <a:pt x="49" y="1359"/>
                          <a:pt x="34" y="1305"/>
                          <a:pt x="25" y="1250"/>
                        </a:cubicBezTo>
                        <a:cubicBezTo>
                          <a:pt x="14" y="1184"/>
                          <a:pt x="8" y="1117"/>
                          <a:pt x="0" y="1050"/>
                        </a:cubicBezTo>
                        <a:cubicBezTo>
                          <a:pt x="1" y="1050"/>
                          <a:pt x="2" y="1050"/>
                          <a:pt x="4" y="10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28">
                    <a:extLst>
                      <a:ext uri="{FF2B5EF4-FFF2-40B4-BE49-F238E27FC236}">
                        <a16:creationId xmlns:a16="http://schemas.microsoft.com/office/drawing/2014/main" id="{4BB9C71C-C7A1-451C-82A9-CE4E09ECAFC1}"/>
                      </a:ext>
                    </a:extLst>
                  </p:cNvPr>
                  <p:cNvSpPr>
                    <a:spLocks/>
                  </p:cNvSpPr>
                  <p:nvPr/>
                </p:nvSpPr>
                <p:spPr bwMode="auto">
                  <a:xfrm>
                    <a:off x="2208" y="-8"/>
                    <a:ext cx="2154" cy="3251"/>
                  </a:xfrm>
                  <a:custGeom>
                    <a:avLst/>
                    <a:gdLst>
                      <a:gd name="T0" fmla="*/ 0 w 1638"/>
                      <a:gd name="T1" fmla="*/ 2323 h 2477"/>
                      <a:gd name="T2" fmla="*/ 59 w 1638"/>
                      <a:gd name="T3" fmla="*/ 2312 h 2477"/>
                      <a:gd name="T4" fmla="*/ 267 w 1638"/>
                      <a:gd name="T5" fmla="*/ 2193 h 2477"/>
                      <a:gd name="T6" fmla="*/ 560 w 1638"/>
                      <a:gd name="T7" fmla="*/ 1952 h 2477"/>
                      <a:gd name="T8" fmla="*/ 686 w 1638"/>
                      <a:gd name="T9" fmla="*/ 1774 h 2477"/>
                      <a:gd name="T10" fmla="*/ 806 w 1638"/>
                      <a:gd name="T11" fmla="*/ 1592 h 2477"/>
                      <a:gd name="T12" fmla="*/ 925 w 1638"/>
                      <a:gd name="T13" fmla="*/ 1355 h 2477"/>
                      <a:gd name="T14" fmla="*/ 1103 w 1638"/>
                      <a:gd name="T15" fmla="*/ 851 h 2477"/>
                      <a:gd name="T16" fmla="*/ 1207 w 1638"/>
                      <a:gd name="T17" fmla="*/ 495 h 2477"/>
                      <a:gd name="T18" fmla="*/ 1230 w 1638"/>
                      <a:gd name="T19" fmla="*/ 356 h 2477"/>
                      <a:gd name="T20" fmla="*/ 1199 w 1638"/>
                      <a:gd name="T21" fmla="*/ 251 h 2477"/>
                      <a:gd name="T22" fmla="*/ 1130 w 1638"/>
                      <a:gd name="T23" fmla="*/ 159 h 2477"/>
                      <a:gd name="T24" fmla="*/ 1118 w 1638"/>
                      <a:gd name="T25" fmla="*/ 26 h 2477"/>
                      <a:gd name="T26" fmla="*/ 1158 w 1638"/>
                      <a:gd name="T27" fmla="*/ 13 h 2477"/>
                      <a:gd name="T28" fmla="*/ 1222 w 1638"/>
                      <a:gd name="T29" fmla="*/ 70 h 2477"/>
                      <a:gd name="T30" fmla="*/ 1304 w 1638"/>
                      <a:gd name="T31" fmla="*/ 156 h 2477"/>
                      <a:gd name="T32" fmla="*/ 1393 w 1638"/>
                      <a:gd name="T33" fmla="*/ 175 h 2477"/>
                      <a:gd name="T34" fmla="*/ 1484 w 1638"/>
                      <a:gd name="T35" fmla="*/ 149 h 2477"/>
                      <a:gd name="T36" fmla="*/ 1598 w 1638"/>
                      <a:gd name="T37" fmla="*/ 153 h 2477"/>
                      <a:gd name="T38" fmla="*/ 1634 w 1638"/>
                      <a:gd name="T39" fmla="*/ 179 h 2477"/>
                      <a:gd name="T40" fmla="*/ 1609 w 1638"/>
                      <a:gd name="T41" fmla="*/ 218 h 2477"/>
                      <a:gd name="T42" fmla="*/ 1513 w 1638"/>
                      <a:gd name="T43" fmla="*/ 278 h 2477"/>
                      <a:gd name="T44" fmla="*/ 1391 w 1638"/>
                      <a:gd name="T45" fmla="*/ 447 h 2477"/>
                      <a:gd name="T46" fmla="*/ 1305 w 1638"/>
                      <a:gd name="T47" fmla="*/ 764 h 2477"/>
                      <a:gd name="T48" fmla="*/ 1159 w 1638"/>
                      <a:gd name="T49" fmla="*/ 1212 h 2477"/>
                      <a:gd name="T50" fmla="*/ 949 w 1638"/>
                      <a:gd name="T51" fmla="*/ 1701 h 2477"/>
                      <a:gd name="T52" fmla="*/ 756 w 1638"/>
                      <a:gd name="T53" fmla="*/ 1995 h 2477"/>
                      <a:gd name="T54" fmla="*/ 679 w 1638"/>
                      <a:gd name="T55" fmla="*/ 2108 h 2477"/>
                      <a:gd name="T56" fmla="*/ 701 w 1638"/>
                      <a:gd name="T57" fmla="*/ 2176 h 2477"/>
                      <a:gd name="T58" fmla="*/ 763 w 1638"/>
                      <a:gd name="T59" fmla="*/ 2200 h 2477"/>
                      <a:gd name="T60" fmla="*/ 627 w 1638"/>
                      <a:gd name="T61" fmla="*/ 2281 h 2477"/>
                      <a:gd name="T62" fmla="*/ 567 w 1638"/>
                      <a:gd name="T63" fmla="*/ 2284 h 2477"/>
                      <a:gd name="T64" fmla="*/ 438 w 1638"/>
                      <a:gd name="T65" fmla="*/ 2332 h 2477"/>
                      <a:gd name="T66" fmla="*/ 134 w 1638"/>
                      <a:gd name="T67" fmla="*/ 2472 h 2477"/>
                      <a:gd name="T68" fmla="*/ 117 w 1638"/>
                      <a:gd name="T69" fmla="*/ 2469 h 2477"/>
                      <a:gd name="T70" fmla="*/ 4 w 1638"/>
                      <a:gd name="T71" fmla="*/ 2331 h 2477"/>
                      <a:gd name="T72" fmla="*/ 0 w 1638"/>
                      <a:gd name="T73" fmla="*/ 2323 h 2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8" h="2477">
                        <a:moveTo>
                          <a:pt x="0" y="2323"/>
                        </a:moveTo>
                        <a:cubicBezTo>
                          <a:pt x="26" y="2339"/>
                          <a:pt x="42" y="2321"/>
                          <a:pt x="59" y="2312"/>
                        </a:cubicBezTo>
                        <a:cubicBezTo>
                          <a:pt x="129" y="2274"/>
                          <a:pt x="200" y="2235"/>
                          <a:pt x="267" y="2193"/>
                        </a:cubicBezTo>
                        <a:cubicBezTo>
                          <a:pt x="375" y="2125"/>
                          <a:pt x="474" y="2046"/>
                          <a:pt x="560" y="1952"/>
                        </a:cubicBezTo>
                        <a:cubicBezTo>
                          <a:pt x="609" y="1898"/>
                          <a:pt x="648" y="1836"/>
                          <a:pt x="686" y="1774"/>
                        </a:cubicBezTo>
                        <a:cubicBezTo>
                          <a:pt x="724" y="1712"/>
                          <a:pt x="765" y="1652"/>
                          <a:pt x="806" y="1592"/>
                        </a:cubicBezTo>
                        <a:cubicBezTo>
                          <a:pt x="857" y="1518"/>
                          <a:pt x="895" y="1439"/>
                          <a:pt x="925" y="1355"/>
                        </a:cubicBezTo>
                        <a:cubicBezTo>
                          <a:pt x="986" y="1188"/>
                          <a:pt x="1047" y="1020"/>
                          <a:pt x="1103" y="851"/>
                        </a:cubicBezTo>
                        <a:cubicBezTo>
                          <a:pt x="1142" y="734"/>
                          <a:pt x="1175" y="615"/>
                          <a:pt x="1207" y="495"/>
                        </a:cubicBezTo>
                        <a:cubicBezTo>
                          <a:pt x="1219" y="450"/>
                          <a:pt x="1223" y="403"/>
                          <a:pt x="1230" y="356"/>
                        </a:cubicBezTo>
                        <a:cubicBezTo>
                          <a:pt x="1236" y="317"/>
                          <a:pt x="1221" y="283"/>
                          <a:pt x="1199" y="251"/>
                        </a:cubicBezTo>
                        <a:cubicBezTo>
                          <a:pt x="1177" y="220"/>
                          <a:pt x="1154" y="189"/>
                          <a:pt x="1130" y="159"/>
                        </a:cubicBezTo>
                        <a:cubicBezTo>
                          <a:pt x="1098" y="117"/>
                          <a:pt x="1104" y="72"/>
                          <a:pt x="1118" y="26"/>
                        </a:cubicBezTo>
                        <a:cubicBezTo>
                          <a:pt x="1124" y="7"/>
                          <a:pt x="1140" y="0"/>
                          <a:pt x="1158" y="13"/>
                        </a:cubicBezTo>
                        <a:cubicBezTo>
                          <a:pt x="1181" y="30"/>
                          <a:pt x="1202" y="50"/>
                          <a:pt x="1222" y="70"/>
                        </a:cubicBezTo>
                        <a:cubicBezTo>
                          <a:pt x="1250" y="98"/>
                          <a:pt x="1276" y="129"/>
                          <a:pt x="1304" y="156"/>
                        </a:cubicBezTo>
                        <a:cubicBezTo>
                          <a:pt x="1329" y="181"/>
                          <a:pt x="1360" y="184"/>
                          <a:pt x="1393" y="175"/>
                        </a:cubicBezTo>
                        <a:cubicBezTo>
                          <a:pt x="1423" y="166"/>
                          <a:pt x="1453" y="155"/>
                          <a:pt x="1484" y="149"/>
                        </a:cubicBezTo>
                        <a:cubicBezTo>
                          <a:pt x="1522" y="142"/>
                          <a:pt x="1560" y="142"/>
                          <a:pt x="1598" y="153"/>
                        </a:cubicBezTo>
                        <a:cubicBezTo>
                          <a:pt x="1613" y="157"/>
                          <a:pt x="1631" y="162"/>
                          <a:pt x="1634" y="179"/>
                        </a:cubicBezTo>
                        <a:cubicBezTo>
                          <a:pt x="1638" y="198"/>
                          <a:pt x="1623" y="209"/>
                          <a:pt x="1609" y="218"/>
                        </a:cubicBezTo>
                        <a:cubicBezTo>
                          <a:pt x="1578" y="239"/>
                          <a:pt x="1545" y="259"/>
                          <a:pt x="1513" y="278"/>
                        </a:cubicBezTo>
                        <a:cubicBezTo>
                          <a:pt x="1446" y="316"/>
                          <a:pt x="1409" y="373"/>
                          <a:pt x="1391" y="447"/>
                        </a:cubicBezTo>
                        <a:cubicBezTo>
                          <a:pt x="1365" y="553"/>
                          <a:pt x="1337" y="659"/>
                          <a:pt x="1305" y="764"/>
                        </a:cubicBezTo>
                        <a:cubicBezTo>
                          <a:pt x="1259" y="914"/>
                          <a:pt x="1211" y="1063"/>
                          <a:pt x="1159" y="1212"/>
                        </a:cubicBezTo>
                        <a:cubicBezTo>
                          <a:pt x="1101" y="1380"/>
                          <a:pt x="1039" y="1547"/>
                          <a:pt x="949" y="1701"/>
                        </a:cubicBezTo>
                        <a:cubicBezTo>
                          <a:pt x="890" y="1802"/>
                          <a:pt x="821" y="1897"/>
                          <a:pt x="756" y="1995"/>
                        </a:cubicBezTo>
                        <a:cubicBezTo>
                          <a:pt x="731" y="2033"/>
                          <a:pt x="704" y="2069"/>
                          <a:pt x="679" y="2108"/>
                        </a:cubicBezTo>
                        <a:cubicBezTo>
                          <a:pt x="653" y="2148"/>
                          <a:pt x="657" y="2158"/>
                          <a:pt x="701" y="2176"/>
                        </a:cubicBezTo>
                        <a:cubicBezTo>
                          <a:pt x="721" y="2184"/>
                          <a:pt x="741" y="2191"/>
                          <a:pt x="763" y="2200"/>
                        </a:cubicBezTo>
                        <a:cubicBezTo>
                          <a:pt x="722" y="2236"/>
                          <a:pt x="681" y="2269"/>
                          <a:pt x="627" y="2281"/>
                        </a:cubicBezTo>
                        <a:cubicBezTo>
                          <a:pt x="607" y="2285"/>
                          <a:pt x="587" y="2282"/>
                          <a:pt x="567" y="2284"/>
                        </a:cubicBezTo>
                        <a:cubicBezTo>
                          <a:pt x="520" y="2290"/>
                          <a:pt x="480" y="2312"/>
                          <a:pt x="438" y="2332"/>
                        </a:cubicBezTo>
                        <a:cubicBezTo>
                          <a:pt x="337" y="2378"/>
                          <a:pt x="235" y="2425"/>
                          <a:pt x="134" y="2472"/>
                        </a:cubicBezTo>
                        <a:cubicBezTo>
                          <a:pt x="127" y="2475"/>
                          <a:pt x="122" y="2477"/>
                          <a:pt x="117" y="2469"/>
                        </a:cubicBezTo>
                        <a:cubicBezTo>
                          <a:pt x="79" y="2423"/>
                          <a:pt x="41" y="2377"/>
                          <a:pt x="4" y="2331"/>
                        </a:cubicBezTo>
                        <a:cubicBezTo>
                          <a:pt x="3" y="2330"/>
                          <a:pt x="2" y="2328"/>
                          <a:pt x="0" y="23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9">
                    <a:extLst>
                      <a:ext uri="{FF2B5EF4-FFF2-40B4-BE49-F238E27FC236}">
                        <a16:creationId xmlns:a16="http://schemas.microsoft.com/office/drawing/2014/main" id="{2FFF356F-C28B-4BA3-A32E-08DEB600F91F}"/>
                      </a:ext>
                    </a:extLst>
                  </p:cNvPr>
                  <p:cNvSpPr>
                    <a:spLocks/>
                  </p:cNvSpPr>
                  <p:nvPr/>
                </p:nvSpPr>
                <p:spPr bwMode="auto">
                  <a:xfrm>
                    <a:off x="2887" y="369"/>
                    <a:ext cx="650" cy="1382"/>
                  </a:xfrm>
                  <a:custGeom>
                    <a:avLst/>
                    <a:gdLst>
                      <a:gd name="T0" fmla="*/ 322 w 495"/>
                      <a:gd name="T1" fmla="*/ 1053 h 1053"/>
                      <a:gd name="T2" fmla="*/ 319 w 495"/>
                      <a:gd name="T3" fmla="*/ 969 h 1053"/>
                      <a:gd name="T4" fmla="*/ 341 w 495"/>
                      <a:gd name="T5" fmla="*/ 631 h 1053"/>
                      <a:gd name="T6" fmla="*/ 273 w 495"/>
                      <a:gd name="T7" fmla="*/ 434 h 1053"/>
                      <a:gd name="T8" fmla="*/ 115 w 495"/>
                      <a:gd name="T9" fmla="*/ 305 h 1053"/>
                      <a:gd name="T10" fmla="*/ 28 w 495"/>
                      <a:gd name="T11" fmla="*/ 242 h 1053"/>
                      <a:gd name="T12" fmla="*/ 6 w 495"/>
                      <a:gd name="T13" fmla="*/ 210 h 1053"/>
                      <a:gd name="T14" fmla="*/ 10 w 495"/>
                      <a:gd name="T15" fmla="*/ 189 h 1053"/>
                      <a:gd name="T16" fmla="*/ 54 w 495"/>
                      <a:gd name="T17" fmla="*/ 140 h 1053"/>
                      <a:gd name="T18" fmla="*/ 64 w 495"/>
                      <a:gd name="T19" fmla="*/ 14 h 1053"/>
                      <a:gd name="T20" fmla="*/ 57 w 495"/>
                      <a:gd name="T21" fmla="*/ 0 h 1053"/>
                      <a:gd name="T22" fmla="*/ 80 w 495"/>
                      <a:gd name="T23" fmla="*/ 10 h 1053"/>
                      <a:gd name="T24" fmla="*/ 250 w 495"/>
                      <a:gd name="T25" fmla="*/ 190 h 1053"/>
                      <a:gd name="T26" fmla="*/ 338 w 495"/>
                      <a:gd name="T27" fmla="*/ 276 h 1053"/>
                      <a:gd name="T28" fmla="*/ 380 w 495"/>
                      <a:gd name="T29" fmla="*/ 306 h 1053"/>
                      <a:gd name="T30" fmla="*/ 491 w 495"/>
                      <a:gd name="T31" fmla="*/ 514 h 1053"/>
                      <a:gd name="T32" fmla="*/ 457 w 495"/>
                      <a:gd name="T33" fmla="*/ 688 h 1053"/>
                      <a:gd name="T34" fmla="*/ 328 w 495"/>
                      <a:gd name="T35" fmla="*/ 1038 h 1053"/>
                      <a:gd name="T36" fmla="*/ 322 w 495"/>
                      <a:gd name="T37" fmla="*/ 1053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5" h="1053">
                        <a:moveTo>
                          <a:pt x="322" y="1053"/>
                        </a:moveTo>
                        <a:cubicBezTo>
                          <a:pt x="309" y="1023"/>
                          <a:pt x="316" y="996"/>
                          <a:pt x="319" y="969"/>
                        </a:cubicBezTo>
                        <a:cubicBezTo>
                          <a:pt x="333" y="857"/>
                          <a:pt x="340" y="744"/>
                          <a:pt x="341" y="631"/>
                        </a:cubicBezTo>
                        <a:cubicBezTo>
                          <a:pt x="341" y="558"/>
                          <a:pt x="319" y="492"/>
                          <a:pt x="273" y="434"/>
                        </a:cubicBezTo>
                        <a:cubicBezTo>
                          <a:pt x="230" y="380"/>
                          <a:pt x="174" y="341"/>
                          <a:pt x="115" y="305"/>
                        </a:cubicBezTo>
                        <a:cubicBezTo>
                          <a:pt x="85" y="286"/>
                          <a:pt x="51" y="271"/>
                          <a:pt x="28" y="242"/>
                        </a:cubicBezTo>
                        <a:cubicBezTo>
                          <a:pt x="20" y="232"/>
                          <a:pt x="14" y="221"/>
                          <a:pt x="6" y="210"/>
                        </a:cubicBezTo>
                        <a:cubicBezTo>
                          <a:pt x="0" y="202"/>
                          <a:pt x="2" y="196"/>
                          <a:pt x="10" y="189"/>
                        </a:cubicBezTo>
                        <a:cubicBezTo>
                          <a:pt x="26" y="174"/>
                          <a:pt x="42" y="158"/>
                          <a:pt x="54" y="140"/>
                        </a:cubicBezTo>
                        <a:cubicBezTo>
                          <a:pt x="83" y="101"/>
                          <a:pt x="85" y="58"/>
                          <a:pt x="64" y="14"/>
                        </a:cubicBezTo>
                        <a:cubicBezTo>
                          <a:pt x="62" y="10"/>
                          <a:pt x="61" y="7"/>
                          <a:pt x="57" y="0"/>
                        </a:cubicBezTo>
                        <a:cubicBezTo>
                          <a:pt x="67" y="4"/>
                          <a:pt x="74" y="7"/>
                          <a:pt x="80" y="10"/>
                        </a:cubicBezTo>
                        <a:cubicBezTo>
                          <a:pt x="152" y="56"/>
                          <a:pt x="213" y="111"/>
                          <a:pt x="250" y="190"/>
                        </a:cubicBezTo>
                        <a:cubicBezTo>
                          <a:pt x="268" y="229"/>
                          <a:pt x="303" y="253"/>
                          <a:pt x="338" y="276"/>
                        </a:cubicBezTo>
                        <a:cubicBezTo>
                          <a:pt x="352" y="286"/>
                          <a:pt x="366" y="296"/>
                          <a:pt x="380" y="306"/>
                        </a:cubicBezTo>
                        <a:cubicBezTo>
                          <a:pt x="455" y="355"/>
                          <a:pt x="486" y="427"/>
                          <a:pt x="491" y="514"/>
                        </a:cubicBezTo>
                        <a:cubicBezTo>
                          <a:pt x="495" y="576"/>
                          <a:pt x="478" y="632"/>
                          <a:pt x="457" y="688"/>
                        </a:cubicBezTo>
                        <a:cubicBezTo>
                          <a:pt x="414" y="804"/>
                          <a:pt x="371" y="921"/>
                          <a:pt x="328" y="1038"/>
                        </a:cubicBezTo>
                        <a:cubicBezTo>
                          <a:pt x="327" y="1043"/>
                          <a:pt x="324" y="1047"/>
                          <a:pt x="322" y="10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6">
                  <a:extLst>
                    <a:ext uri="{FF2B5EF4-FFF2-40B4-BE49-F238E27FC236}">
                      <a16:creationId xmlns:a16="http://schemas.microsoft.com/office/drawing/2014/main" id="{42A98381-2FE5-49F5-893F-6E613573D9D7}"/>
                    </a:ext>
                  </a:extLst>
                </p:cNvPr>
                <p:cNvGrpSpPr/>
                <p:nvPr/>
              </p:nvGrpSpPr>
              <p:grpSpPr>
                <a:xfrm>
                  <a:off x="661637" y="5472242"/>
                  <a:ext cx="357622" cy="337777"/>
                  <a:chOff x="468576" y="2828311"/>
                  <a:chExt cx="357622" cy="337777"/>
                </a:xfrm>
              </p:grpSpPr>
              <p:grpSp>
                <p:nvGrpSpPr>
                  <p:cNvPr id="89" name="Group 88">
                    <a:extLst>
                      <a:ext uri="{FF2B5EF4-FFF2-40B4-BE49-F238E27FC236}">
                        <a16:creationId xmlns:a16="http://schemas.microsoft.com/office/drawing/2014/main" id="{30F143EA-3095-47D7-90ED-E4738C24B9AE}"/>
                      </a:ext>
                    </a:extLst>
                  </p:cNvPr>
                  <p:cNvGrpSpPr/>
                  <p:nvPr/>
                </p:nvGrpSpPr>
                <p:grpSpPr>
                  <a:xfrm>
                    <a:off x="468576" y="2828311"/>
                    <a:ext cx="357622" cy="337777"/>
                    <a:chOff x="3064728" y="1078246"/>
                    <a:chExt cx="357622" cy="337777"/>
                  </a:xfrm>
                </p:grpSpPr>
                <p:sp>
                  <p:nvSpPr>
                    <p:cNvPr id="90" name="Freeform: Shape 89">
                      <a:extLst>
                        <a:ext uri="{FF2B5EF4-FFF2-40B4-BE49-F238E27FC236}">
                          <a16:creationId xmlns:a16="http://schemas.microsoft.com/office/drawing/2014/main" id="{7BB35FAC-62DE-40E5-8328-BABEDD4DEF61}"/>
                        </a:ext>
                      </a:extLst>
                    </p:cNvPr>
                    <p:cNvSpPr/>
                    <p:nvPr/>
                  </p:nvSpPr>
                  <p:spPr>
                    <a:xfrm>
                      <a:off x="3107500" y="1078275"/>
                      <a:ext cx="314850" cy="337748"/>
                    </a:xfrm>
                    <a:custGeom>
                      <a:avLst/>
                      <a:gdLst>
                        <a:gd name="connsiteX0" fmla="*/ 26 w 419799"/>
                        <a:gd name="connsiteY0" fmla="*/ 436630 h 450330"/>
                        <a:gd name="connsiteX1" fmla="*/ 1514 w 419799"/>
                        <a:gd name="connsiteY1" fmla="*/ 376675 h 450330"/>
                        <a:gd name="connsiteX2" fmla="*/ 29221 w 419799"/>
                        <a:gd name="connsiteY2" fmla="*/ 368393 h 450330"/>
                        <a:gd name="connsiteX3" fmla="*/ 47425 w 419799"/>
                        <a:gd name="connsiteY3" fmla="*/ 389154 h 450330"/>
                        <a:gd name="connsiteX4" fmla="*/ 289535 w 419799"/>
                        <a:gd name="connsiteY4" fmla="*/ 427013 h 450330"/>
                        <a:gd name="connsiteX5" fmla="*/ 417841 w 419799"/>
                        <a:gd name="connsiteY5" fmla="*/ 234248 h 450330"/>
                        <a:gd name="connsiteX6" fmla="*/ 359527 w 419799"/>
                        <a:gd name="connsiteY6" fmla="*/ 52857 h 450330"/>
                        <a:gd name="connsiteX7" fmla="*/ 310448 w 419799"/>
                        <a:gd name="connsiteY7" fmla="*/ 39919 h 450330"/>
                        <a:gd name="connsiteX8" fmla="*/ 260149 w 419799"/>
                        <a:gd name="connsiteY8" fmla="*/ 79609 h 450330"/>
                        <a:gd name="connsiteX9" fmla="*/ 230343 w 419799"/>
                        <a:gd name="connsiteY9" fmla="*/ 82166 h 450330"/>
                        <a:gd name="connsiteX10" fmla="*/ 214009 w 419799"/>
                        <a:gd name="connsiteY10" fmla="*/ 6717 h 450330"/>
                        <a:gd name="connsiteX11" fmla="*/ 214009 w 419799"/>
                        <a:gd name="connsiteY11" fmla="*/ 0 h 45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799" h="450330">
                          <a:moveTo>
                            <a:pt x="26" y="436630"/>
                          </a:moveTo>
                          <a:cubicBezTo>
                            <a:pt x="26" y="419800"/>
                            <a:pt x="-318" y="395451"/>
                            <a:pt x="1514" y="376675"/>
                          </a:cubicBezTo>
                          <a:cubicBezTo>
                            <a:pt x="2850" y="362745"/>
                            <a:pt x="20519" y="357479"/>
                            <a:pt x="29221" y="368393"/>
                          </a:cubicBezTo>
                          <a:cubicBezTo>
                            <a:pt x="35212" y="375912"/>
                            <a:pt x="41319" y="382819"/>
                            <a:pt x="47425" y="389154"/>
                          </a:cubicBezTo>
                          <a:cubicBezTo>
                            <a:pt x="110509" y="454910"/>
                            <a:pt x="210269" y="471969"/>
                            <a:pt x="289535" y="427013"/>
                          </a:cubicBezTo>
                          <a:cubicBezTo>
                            <a:pt x="395172" y="367058"/>
                            <a:pt x="417841" y="234248"/>
                            <a:pt x="417841" y="234248"/>
                          </a:cubicBezTo>
                          <a:cubicBezTo>
                            <a:pt x="438907" y="128192"/>
                            <a:pt x="389256" y="71519"/>
                            <a:pt x="359527" y="52857"/>
                          </a:cubicBezTo>
                          <a:cubicBezTo>
                            <a:pt x="344910" y="43697"/>
                            <a:pt x="327698" y="39041"/>
                            <a:pt x="310448" y="39919"/>
                          </a:cubicBezTo>
                          <a:cubicBezTo>
                            <a:pt x="278887" y="41522"/>
                            <a:pt x="265606" y="60947"/>
                            <a:pt x="260149" y="79609"/>
                          </a:cubicBezTo>
                          <a:cubicBezTo>
                            <a:pt x="256027" y="93730"/>
                            <a:pt x="236716" y="95447"/>
                            <a:pt x="230343" y="82166"/>
                          </a:cubicBezTo>
                          <a:cubicBezTo>
                            <a:pt x="220039" y="60604"/>
                            <a:pt x="214009" y="34958"/>
                            <a:pt x="214009" y="6717"/>
                          </a:cubicBezTo>
                          <a:lnTo>
                            <a:pt x="214009" y="0"/>
                          </a:lnTo>
                        </a:path>
                      </a:pathLst>
                    </a:custGeom>
                    <a:noFill/>
                    <a:ln w="11448" cap="rnd">
                      <a:solidFill>
                        <a:schemeClr val="tx1"/>
                      </a:solidFill>
                      <a:prstDash val="solid"/>
                      <a:miter/>
                    </a:ln>
                  </p:spPr>
                  <p:txBody>
                    <a:bodyPr rtlCol="0" anchor="ctr"/>
                    <a:lstStyle/>
                    <a:p>
                      <a:endParaRPr lang="en-CA" sz="1350"/>
                    </a:p>
                  </p:txBody>
                </p:sp>
                <p:sp>
                  <p:nvSpPr>
                    <p:cNvPr id="91" name="Freeform: Shape 90">
                      <a:extLst>
                        <a:ext uri="{FF2B5EF4-FFF2-40B4-BE49-F238E27FC236}">
                          <a16:creationId xmlns:a16="http://schemas.microsoft.com/office/drawing/2014/main" id="{67DAC035-5AD8-48FC-9A20-35EE8BF37C5F}"/>
                        </a:ext>
                      </a:extLst>
                    </p:cNvPr>
                    <p:cNvSpPr/>
                    <p:nvPr/>
                  </p:nvSpPr>
                  <p:spPr>
                    <a:xfrm>
                      <a:off x="3133423" y="1078246"/>
                      <a:ext cx="131665" cy="237569"/>
                    </a:xfrm>
                    <a:custGeom>
                      <a:avLst/>
                      <a:gdLst>
                        <a:gd name="connsiteX0" fmla="*/ 0 w 175552"/>
                        <a:gd name="connsiteY0" fmla="*/ 217304 h 316757"/>
                        <a:gd name="connsiteX1" fmla="*/ 0 w 175552"/>
                        <a:gd name="connsiteY1" fmla="*/ 274015 h 316757"/>
                        <a:gd name="connsiteX2" fmla="*/ 14120 w 175552"/>
                        <a:gd name="connsiteY2" fmla="*/ 296837 h 316757"/>
                        <a:gd name="connsiteX3" fmla="*/ 61520 w 175552"/>
                        <a:gd name="connsiteY3" fmla="*/ 315346 h 316757"/>
                        <a:gd name="connsiteX4" fmla="*/ 176354 w 175552"/>
                        <a:gd name="connsiteY4" fmla="*/ 239706 h 316757"/>
                        <a:gd name="connsiteX5" fmla="*/ 159142 w 175552"/>
                        <a:gd name="connsiteY5" fmla="*/ 161203 h 316757"/>
                        <a:gd name="connsiteX6" fmla="*/ 120788 w 175552"/>
                        <a:gd name="connsiteY6" fmla="*/ 24959 h 316757"/>
                        <a:gd name="connsiteX7" fmla="*/ 120788 w 175552"/>
                        <a:gd name="connsiteY7" fmla="*/ 0 h 31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552" h="316757">
                          <a:moveTo>
                            <a:pt x="0" y="217304"/>
                          </a:moveTo>
                          <a:lnTo>
                            <a:pt x="0" y="274015"/>
                          </a:lnTo>
                          <a:cubicBezTo>
                            <a:pt x="0" y="283670"/>
                            <a:pt x="5496" y="292448"/>
                            <a:pt x="14120" y="296837"/>
                          </a:cubicBezTo>
                          <a:cubicBezTo>
                            <a:pt x="31141" y="305500"/>
                            <a:pt x="47361" y="311720"/>
                            <a:pt x="61520" y="315346"/>
                          </a:cubicBezTo>
                          <a:cubicBezTo>
                            <a:pt x="120673" y="330573"/>
                            <a:pt x="170706" y="295234"/>
                            <a:pt x="176354" y="239706"/>
                          </a:cubicBezTo>
                          <a:cubicBezTo>
                            <a:pt x="180590" y="198260"/>
                            <a:pt x="159142" y="161203"/>
                            <a:pt x="159142" y="161203"/>
                          </a:cubicBezTo>
                          <a:cubicBezTo>
                            <a:pt x="122047" y="91898"/>
                            <a:pt x="120788" y="24959"/>
                            <a:pt x="120788" y="24959"/>
                          </a:cubicBezTo>
                          <a:lnTo>
                            <a:pt x="120788" y="0"/>
                          </a:lnTo>
                        </a:path>
                      </a:pathLst>
                    </a:custGeom>
                    <a:noFill/>
                    <a:ln w="11448" cap="rnd">
                      <a:solidFill>
                        <a:schemeClr val="tx1"/>
                      </a:solidFill>
                      <a:prstDash val="solid"/>
                      <a:miter/>
                    </a:ln>
                  </p:spPr>
                  <p:txBody>
                    <a:bodyPr rtlCol="0" anchor="ctr"/>
                    <a:lstStyle/>
                    <a:p>
                      <a:endParaRPr lang="en-CA" sz="1350"/>
                    </a:p>
                  </p:txBody>
                </p:sp>
                <p:sp>
                  <p:nvSpPr>
                    <p:cNvPr id="92" name="Freeform: Shape 91">
                      <a:extLst>
                        <a:ext uri="{FF2B5EF4-FFF2-40B4-BE49-F238E27FC236}">
                          <a16:creationId xmlns:a16="http://schemas.microsoft.com/office/drawing/2014/main" id="{42F858F2-957F-423A-89F1-504448761A1E}"/>
                        </a:ext>
                      </a:extLst>
                    </p:cNvPr>
                    <p:cNvSpPr/>
                    <p:nvPr/>
                  </p:nvSpPr>
                  <p:spPr>
                    <a:xfrm>
                      <a:off x="3064728" y="1241224"/>
                      <a:ext cx="31485" cy="163150"/>
                    </a:xfrm>
                    <a:custGeom>
                      <a:avLst/>
                      <a:gdLst>
                        <a:gd name="connsiteX0" fmla="*/ 0 w 41979"/>
                        <a:gd name="connsiteY0" fmla="*/ 219364 h 217532"/>
                        <a:gd name="connsiteX1" fmla="*/ 0 w 41979"/>
                        <a:gd name="connsiteY1" fmla="*/ 147083 h 217532"/>
                        <a:gd name="connsiteX2" fmla="*/ 34500 w 41979"/>
                        <a:gd name="connsiteY2" fmla="*/ 82281 h 217532"/>
                        <a:gd name="connsiteX3" fmla="*/ 45567 w 41979"/>
                        <a:gd name="connsiteY3" fmla="*/ 60871 h 217532"/>
                        <a:gd name="connsiteX4" fmla="*/ 45567 w 41979"/>
                        <a:gd name="connsiteY4" fmla="*/ 0 h 21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9" h="217532">
                          <a:moveTo>
                            <a:pt x="0" y="219364"/>
                          </a:moveTo>
                          <a:lnTo>
                            <a:pt x="0" y="147083"/>
                          </a:lnTo>
                          <a:cubicBezTo>
                            <a:pt x="0" y="112926"/>
                            <a:pt x="21028" y="92127"/>
                            <a:pt x="34500" y="82281"/>
                          </a:cubicBezTo>
                          <a:cubicBezTo>
                            <a:pt x="41369" y="77281"/>
                            <a:pt x="45567" y="69381"/>
                            <a:pt x="45567" y="60871"/>
                          </a:cubicBezTo>
                          <a:lnTo>
                            <a:pt x="45567" y="0"/>
                          </a:lnTo>
                        </a:path>
                      </a:pathLst>
                    </a:custGeom>
                    <a:noFill/>
                    <a:ln w="11448" cap="rnd">
                      <a:solidFill>
                        <a:schemeClr val="tx1"/>
                      </a:solidFill>
                      <a:prstDash val="solid"/>
                      <a:miter/>
                    </a:ln>
                  </p:spPr>
                  <p:txBody>
                    <a:bodyPr rtlCol="0" anchor="ctr"/>
                    <a:lstStyle/>
                    <a:p>
                      <a:endParaRPr lang="en-CA" sz="1350"/>
                    </a:p>
                  </p:txBody>
                </p:sp>
              </p:grpSp>
              <p:sp>
                <p:nvSpPr>
                  <p:cNvPr id="94" name="Freeform: Shape 93">
                    <a:extLst>
                      <a:ext uri="{FF2B5EF4-FFF2-40B4-BE49-F238E27FC236}">
                        <a16:creationId xmlns:a16="http://schemas.microsoft.com/office/drawing/2014/main" id="{759A047D-2142-4AD5-9949-2B6CD9DC54DE}"/>
                      </a:ext>
                    </a:extLst>
                  </p:cNvPr>
                  <p:cNvSpPr/>
                  <p:nvPr/>
                </p:nvSpPr>
                <p:spPr>
                  <a:xfrm>
                    <a:off x="674028" y="2897992"/>
                    <a:ext cx="91593" cy="148838"/>
                  </a:xfrm>
                  <a:custGeom>
                    <a:avLst/>
                    <a:gdLst>
                      <a:gd name="connsiteX0" fmla="*/ 125215 w 122123"/>
                      <a:gd name="connsiteY0" fmla="*/ 85334 h 198450"/>
                      <a:gd name="connsiteX1" fmla="*/ 73732 w 122123"/>
                      <a:gd name="connsiteY1" fmla="*/ 84990 h 198450"/>
                      <a:gd name="connsiteX2" fmla="*/ 82472 w 122123"/>
                      <a:gd name="connsiteY2" fmla="*/ 0 h 198450"/>
                      <a:gd name="connsiteX3" fmla="*/ 0 w 122123"/>
                      <a:gd name="connsiteY3" fmla="*/ 115598 h 198450"/>
                      <a:gd name="connsiteX4" fmla="*/ 51483 w 122123"/>
                      <a:gd name="connsiteY4" fmla="*/ 115941 h 198450"/>
                      <a:gd name="connsiteX5" fmla="*/ 42782 w 122123"/>
                      <a:gd name="connsiteY5" fmla="*/ 200970 h 1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23" h="198450">
                        <a:moveTo>
                          <a:pt x="125215" y="85334"/>
                        </a:moveTo>
                        <a:lnTo>
                          <a:pt x="73732" y="84990"/>
                        </a:lnTo>
                        <a:lnTo>
                          <a:pt x="82472" y="0"/>
                        </a:lnTo>
                        <a:lnTo>
                          <a:pt x="0" y="115598"/>
                        </a:lnTo>
                        <a:lnTo>
                          <a:pt x="51483" y="115941"/>
                        </a:lnTo>
                        <a:lnTo>
                          <a:pt x="42782" y="200970"/>
                        </a:lnTo>
                        <a:close/>
                      </a:path>
                    </a:pathLst>
                  </a:custGeom>
                  <a:noFill/>
                  <a:ln w="11448" cap="flat">
                    <a:solidFill>
                      <a:schemeClr val="tx1"/>
                    </a:solidFill>
                    <a:prstDash val="solid"/>
                    <a:round/>
                  </a:ln>
                </p:spPr>
                <p:txBody>
                  <a:bodyPr rtlCol="0" anchor="ctr"/>
                  <a:lstStyle/>
                  <a:p>
                    <a:endParaRPr lang="en-CA" sz="1350"/>
                  </a:p>
                </p:txBody>
              </p:sp>
            </p:grpSp>
          </p:grpSp>
        </p:grpSp>
        <p:grpSp>
          <p:nvGrpSpPr>
            <p:cNvPr id="106" name="Group 105">
              <a:extLst>
                <a:ext uri="{FF2B5EF4-FFF2-40B4-BE49-F238E27FC236}">
                  <a16:creationId xmlns:a16="http://schemas.microsoft.com/office/drawing/2014/main" id="{BEC17E59-7DC6-43D6-8A21-35D5A3BF7DE4}"/>
                </a:ext>
              </a:extLst>
            </p:cNvPr>
            <p:cNvGrpSpPr/>
            <p:nvPr/>
          </p:nvGrpSpPr>
          <p:grpSpPr>
            <a:xfrm>
              <a:off x="5091296" y="4438198"/>
              <a:ext cx="3246196" cy="1445045"/>
              <a:chOff x="4198349" y="4561745"/>
              <a:chExt cx="3246196" cy="1445045"/>
            </a:xfrm>
          </p:grpSpPr>
          <p:sp>
            <p:nvSpPr>
              <p:cNvPr id="52" name="TextBox 51">
                <a:extLst>
                  <a:ext uri="{FF2B5EF4-FFF2-40B4-BE49-F238E27FC236}">
                    <a16:creationId xmlns:a16="http://schemas.microsoft.com/office/drawing/2014/main" id="{E6F6B353-76C1-4A6C-8C69-0DE8C94011E3}"/>
                  </a:ext>
                </a:extLst>
              </p:cNvPr>
              <p:cNvSpPr txBox="1"/>
              <p:nvPr/>
            </p:nvSpPr>
            <p:spPr>
              <a:xfrm>
                <a:off x="4830449" y="4657081"/>
                <a:ext cx="2614096" cy="1349709"/>
              </a:xfrm>
              <a:prstGeom prst="rect">
                <a:avLst/>
              </a:prstGeom>
              <a:noFill/>
            </p:spPr>
            <p:txBody>
              <a:bodyPr wrap="square">
                <a:spAutoFit/>
              </a:bodyPr>
              <a:lstStyle/>
              <a:p>
                <a:r>
                  <a:rPr lang="en-CA"/>
                  <a:t>Internal hernia</a:t>
                </a:r>
                <a:br>
                  <a:rPr lang="en-CA"/>
                </a:br>
                <a:br>
                  <a:rPr lang="en-CA"/>
                </a:br>
                <a:endParaRPr lang="en-CA"/>
              </a:p>
              <a:p>
                <a:r>
                  <a:rPr lang="en-CA"/>
                  <a:t>Perforation</a:t>
                </a:r>
              </a:p>
            </p:txBody>
          </p:sp>
          <p:grpSp>
            <p:nvGrpSpPr>
              <p:cNvPr id="101" name="Group 100">
                <a:extLst>
                  <a:ext uri="{FF2B5EF4-FFF2-40B4-BE49-F238E27FC236}">
                    <a16:creationId xmlns:a16="http://schemas.microsoft.com/office/drawing/2014/main" id="{2C223EBD-7D94-4BDB-BB06-D39E5277C001}"/>
                  </a:ext>
                </a:extLst>
              </p:cNvPr>
              <p:cNvGrpSpPr/>
              <p:nvPr/>
            </p:nvGrpSpPr>
            <p:grpSpPr>
              <a:xfrm>
                <a:off x="4198349" y="4561745"/>
                <a:ext cx="612000" cy="1391000"/>
                <a:chOff x="4198349" y="4560789"/>
                <a:chExt cx="612000" cy="1391000"/>
              </a:xfrm>
            </p:grpSpPr>
            <p:sp>
              <p:nvSpPr>
                <p:cNvPr id="63" name="Oval 62">
                  <a:extLst>
                    <a:ext uri="{FF2B5EF4-FFF2-40B4-BE49-F238E27FC236}">
                      <a16:creationId xmlns:a16="http://schemas.microsoft.com/office/drawing/2014/main" id="{CF8EC029-EE50-4342-89F2-C890E396D2B0}"/>
                    </a:ext>
                  </a:extLst>
                </p:cNvPr>
                <p:cNvSpPr/>
                <p:nvPr/>
              </p:nvSpPr>
              <p:spPr>
                <a:xfrm>
                  <a:off x="4198349" y="4560789"/>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Oval 63">
                  <a:extLst>
                    <a:ext uri="{FF2B5EF4-FFF2-40B4-BE49-F238E27FC236}">
                      <a16:creationId xmlns:a16="http://schemas.microsoft.com/office/drawing/2014/main" id="{2C3D9159-882E-4865-B0E8-A9C000A9B0FA}"/>
                    </a:ext>
                  </a:extLst>
                </p:cNvPr>
                <p:cNvSpPr/>
                <p:nvPr/>
              </p:nvSpPr>
              <p:spPr>
                <a:xfrm>
                  <a:off x="4198349" y="5339789"/>
                  <a:ext cx="612000"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8" name="Group 4">
                  <a:extLst>
                    <a:ext uri="{FF2B5EF4-FFF2-40B4-BE49-F238E27FC236}">
                      <a16:creationId xmlns:a16="http://schemas.microsoft.com/office/drawing/2014/main" id="{5DF81DE1-1CEA-4E9C-85F9-A259582BAE48}"/>
                    </a:ext>
                  </a:extLst>
                </p:cNvPr>
                <p:cNvGrpSpPr>
                  <a:grpSpLocks noChangeAspect="1"/>
                </p:cNvGrpSpPr>
                <p:nvPr/>
              </p:nvGrpSpPr>
              <p:grpSpPr bwMode="auto">
                <a:xfrm rot="1087321">
                  <a:off x="4287001" y="5515257"/>
                  <a:ext cx="434697" cy="308477"/>
                  <a:chOff x="2474" y="1338"/>
                  <a:chExt cx="799" cy="567"/>
                </a:xfrm>
                <a:solidFill>
                  <a:schemeClr val="tx1"/>
                </a:solidFill>
              </p:grpSpPr>
              <p:sp>
                <p:nvSpPr>
                  <p:cNvPr id="79" name="Freeform 5">
                    <a:extLst>
                      <a:ext uri="{FF2B5EF4-FFF2-40B4-BE49-F238E27FC236}">
                        <a16:creationId xmlns:a16="http://schemas.microsoft.com/office/drawing/2014/main" id="{BF0A3A58-A453-4707-8EBF-15983C20342F}"/>
                      </a:ext>
                    </a:extLst>
                  </p:cNvPr>
                  <p:cNvSpPr>
                    <a:spLocks noEditPoints="1"/>
                  </p:cNvSpPr>
                  <p:nvPr/>
                </p:nvSpPr>
                <p:spPr bwMode="auto">
                  <a:xfrm>
                    <a:off x="2474" y="1338"/>
                    <a:ext cx="799" cy="567"/>
                  </a:xfrm>
                  <a:custGeom>
                    <a:avLst/>
                    <a:gdLst>
                      <a:gd name="T0" fmla="*/ 528 w 528"/>
                      <a:gd name="T1" fmla="*/ 8 h 374"/>
                      <a:gd name="T2" fmla="*/ 497 w 528"/>
                      <a:gd name="T3" fmla="*/ 36 h 374"/>
                      <a:gd name="T4" fmla="*/ 362 w 528"/>
                      <a:gd name="T5" fmla="*/ 127 h 374"/>
                      <a:gd name="T6" fmla="*/ 314 w 528"/>
                      <a:gd name="T7" fmla="*/ 162 h 374"/>
                      <a:gd name="T8" fmla="*/ 312 w 528"/>
                      <a:gd name="T9" fmla="*/ 163 h 374"/>
                      <a:gd name="T10" fmla="*/ 282 w 528"/>
                      <a:gd name="T11" fmla="*/ 201 h 374"/>
                      <a:gd name="T12" fmla="*/ 280 w 528"/>
                      <a:gd name="T13" fmla="*/ 207 h 374"/>
                      <a:gd name="T14" fmla="*/ 280 w 528"/>
                      <a:gd name="T15" fmla="*/ 208 h 374"/>
                      <a:gd name="T16" fmla="*/ 271 w 528"/>
                      <a:gd name="T17" fmla="*/ 223 h 374"/>
                      <a:gd name="T18" fmla="*/ 290 w 528"/>
                      <a:gd name="T19" fmla="*/ 234 h 374"/>
                      <a:gd name="T20" fmla="*/ 306 w 528"/>
                      <a:gd name="T21" fmla="*/ 229 h 374"/>
                      <a:gd name="T22" fmla="*/ 313 w 528"/>
                      <a:gd name="T23" fmla="*/ 239 h 374"/>
                      <a:gd name="T24" fmla="*/ 300 w 528"/>
                      <a:gd name="T25" fmla="*/ 249 h 374"/>
                      <a:gd name="T26" fmla="*/ 301 w 528"/>
                      <a:gd name="T27" fmla="*/ 252 h 374"/>
                      <a:gd name="T28" fmla="*/ 302 w 528"/>
                      <a:gd name="T29" fmla="*/ 280 h 374"/>
                      <a:gd name="T30" fmla="*/ 298 w 528"/>
                      <a:gd name="T31" fmla="*/ 291 h 374"/>
                      <a:gd name="T32" fmla="*/ 253 w 528"/>
                      <a:gd name="T33" fmla="*/ 314 h 374"/>
                      <a:gd name="T34" fmla="*/ 243 w 528"/>
                      <a:gd name="T35" fmla="*/ 319 h 374"/>
                      <a:gd name="T36" fmla="*/ 169 w 528"/>
                      <a:gd name="T37" fmla="*/ 368 h 374"/>
                      <a:gd name="T38" fmla="*/ 80 w 528"/>
                      <a:gd name="T39" fmla="*/ 356 h 374"/>
                      <a:gd name="T40" fmla="*/ 7 w 528"/>
                      <a:gd name="T41" fmla="*/ 256 h 374"/>
                      <a:gd name="T42" fmla="*/ 75 w 528"/>
                      <a:gd name="T43" fmla="*/ 137 h 374"/>
                      <a:gd name="T44" fmla="*/ 80 w 528"/>
                      <a:gd name="T45" fmla="*/ 135 h 374"/>
                      <a:gd name="T46" fmla="*/ 75 w 528"/>
                      <a:gd name="T47" fmla="*/ 114 h 374"/>
                      <a:gd name="T48" fmla="*/ 83 w 528"/>
                      <a:gd name="T49" fmla="*/ 101 h 374"/>
                      <a:gd name="T50" fmla="*/ 114 w 528"/>
                      <a:gd name="T51" fmla="*/ 98 h 374"/>
                      <a:gd name="T52" fmla="*/ 126 w 528"/>
                      <a:gd name="T53" fmla="*/ 127 h 374"/>
                      <a:gd name="T54" fmla="*/ 143 w 528"/>
                      <a:gd name="T55" fmla="*/ 128 h 374"/>
                      <a:gd name="T56" fmla="*/ 165 w 528"/>
                      <a:gd name="T57" fmla="*/ 133 h 374"/>
                      <a:gd name="T58" fmla="*/ 170 w 528"/>
                      <a:gd name="T59" fmla="*/ 131 h 374"/>
                      <a:gd name="T60" fmla="*/ 206 w 528"/>
                      <a:gd name="T61" fmla="*/ 108 h 374"/>
                      <a:gd name="T62" fmla="*/ 207 w 528"/>
                      <a:gd name="T63" fmla="*/ 107 h 374"/>
                      <a:gd name="T64" fmla="*/ 217 w 528"/>
                      <a:gd name="T65" fmla="*/ 90 h 374"/>
                      <a:gd name="T66" fmla="*/ 233 w 528"/>
                      <a:gd name="T67" fmla="*/ 96 h 374"/>
                      <a:gd name="T68" fmla="*/ 231 w 528"/>
                      <a:gd name="T69" fmla="*/ 114 h 374"/>
                      <a:gd name="T70" fmla="*/ 245 w 528"/>
                      <a:gd name="T71" fmla="*/ 119 h 374"/>
                      <a:gd name="T72" fmla="*/ 264 w 528"/>
                      <a:gd name="T73" fmla="*/ 126 h 374"/>
                      <a:gd name="T74" fmla="*/ 255 w 528"/>
                      <a:gd name="T75" fmla="*/ 156 h 374"/>
                      <a:gd name="T76" fmla="*/ 249 w 528"/>
                      <a:gd name="T77" fmla="*/ 163 h 374"/>
                      <a:gd name="T78" fmla="*/ 236 w 528"/>
                      <a:gd name="T79" fmla="*/ 181 h 374"/>
                      <a:gd name="T80" fmla="*/ 244 w 528"/>
                      <a:gd name="T81" fmla="*/ 194 h 374"/>
                      <a:gd name="T82" fmla="*/ 248 w 528"/>
                      <a:gd name="T83" fmla="*/ 191 h 374"/>
                      <a:gd name="T84" fmla="*/ 435 w 528"/>
                      <a:gd name="T85" fmla="*/ 59 h 374"/>
                      <a:gd name="T86" fmla="*/ 495 w 528"/>
                      <a:gd name="T87" fmla="*/ 14 h 374"/>
                      <a:gd name="T88" fmla="*/ 520 w 528"/>
                      <a:gd name="T89" fmla="*/ 0 h 374"/>
                      <a:gd name="T90" fmla="*/ 528 w 528"/>
                      <a:gd name="T91" fmla="*/ 0 h 374"/>
                      <a:gd name="T92" fmla="*/ 528 w 528"/>
                      <a:gd name="T93" fmla="*/ 8 h 374"/>
                      <a:gd name="T94" fmla="*/ 255 w 528"/>
                      <a:gd name="T95" fmla="*/ 219 h 374"/>
                      <a:gd name="T96" fmla="*/ 264 w 528"/>
                      <a:gd name="T97" fmla="*/ 217 h 374"/>
                      <a:gd name="T98" fmla="*/ 287 w 528"/>
                      <a:gd name="T99" fmla="*/ 185 h 374"/>
                      <a:gd name="T100" fmla="*/ 289 w 528"/>
                      <a:gd name="T101" fmla="*/ 181 h 374"/>
                      <a:gd name="T102" fmla="*/ 288 w 528"/>
                      <a:gd name="T103" fmla="*/ 181 h 374"/>
                      <a:gd name="T104" fmla="*/ 263 w 528"/>
                      <a:gd name="T105" fmla="*/ 200 h 374"/>
                      <a:gd name="T106" fmla="*/ 255 w 528"/>
                      <a:gd name="T107" fmla="*/ 219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8" h="374">
                        <a:moveTo>
                          <a:pt x="528" y="8"/>
                        </a:moveTo>
                        <a:cubicBezTo>
                          <a:pt x="520" y="20"/>
                          <a:pt x="509" y="28"/>
                          <a:pt x="497" y="36"/>
                        </a:cubicBezTo>
                        <a:cubicBezTo>
                          <a:pt x="452" y="67"/>
                          <a:pt x="407" y="97"/>
                          <a:pt x="362" y="127"/>
                        </a:cubicBezTo>
                        <a:cubicBezTo>
                          <a:pt x="346" y="138"/>
                          <a:pt x="330" y="150"/>
                          <a:pt x="314" y="162"/>
                        </a:cubicBezTo>
                        <a:cubicBezTo>
                          <a:pt x="313" y="162"/>
                          <a:pt x="312" y="163"/>
                          <a:pt x="312" y="163"/>
                        </a:cubicBezTo>
                        <a:cubicBezTo>
                          <a:pt x="302" y="176"/>
                          <a:pt x="292" y="188"/>
                          <a:pt x="282" y="201"/>
                        </a:cubicBezTo>
                        <a:cubicBezTo>
                          <a:pt x="281" y="203"/>
                          <a:pt x="281" y="205"/>
                          <a:pt x="280" y="207"/>
                        </a:cubicBezTo>
                        <a:cubicBezTo>
                          <a:pt x="280" y="207"/>
                          <a:pt x="280" y="208"/>
                          <a:pt x="280" y="208"/>
                        </a:cubicBezTo>
                        <a:cubicBezTo>
                          <a:pt x="274" y="211"/>
                          <a:pt x="274" y="218"/>
                          <a:pt x="271" y="223"/>
                        </a:cubicBezTo>
                        <a:cubicBezTo>
                          <a:pt x="278" y="227"/>
                          <a:pt x="284" y="230"/>
                          <a:pt x="290" y="234"/>
                        </a:cubicBezTo>
                        <a:cubicBezTo>
                          <a:pt x="295" y="228"/>
                          <a:pt x="300" y="226"/>
                          <a:pt x="306" y="229"/>
                        </a:cubicBezTo>
                        <a:cubicBezTo>
                          <a:pt x="311" y="231"/>
                          <a:pt x="313" y="235"/>
                          <a:pt x="313" y="239"/>
                        </a:cubicBezTo>
                        <a:cubicBezTo>
                          <a:pt x="312" y="245"/>
                          <a:pt x="308" y="248"/>
                          <a:pt x="300" y="249"/>
                        </a:cubicBezTo>
                        <a:cubicBezTo>
                          <a:pt x="300" y="250"/>
                          <a:pt x="300" y="251"/>
                          <a:pt x="301" y="252"/>
                        </a:cubicBezTo>
                        <a:cubicBezTo>
                          <a:pt x="304" y="261"/>
                          <a:pt x="304" y="270"/>
                          <a:pt x="302" y="280"/>
                        </a:cubicBezTo>
                        <a:cubicBezTo>
                          <a:pt x="301" y="284"/>
                          <a:pt x="301" y="287"/>
                          <a:pt x="298" y="291"/>
                        </a:cubicBezTo>
                        <a:cubicBezTo>
                          <a:pt x="286" y="307"/>
                          <a:pt x="271" y="314"/>
                          <a:pt x="253" y="314"/>
                        </a:cubicBezTo>
                        <a:cubicBezTo>
                          <a:pt x="248" y="314"/>
                          <a:pt x="245" y="315"/>
                          <a:pt x="243" y="319"/>
                        </a:cubicBezTo>
                        <a:cubicBezTo>
                          <a:pt x="226" y="347"/>
                          <a:pt x="201" y="362"/>
                          <a:pt x="169" y="368"/>
                        </a:cubicBezTo>
                        <a:cubicBezTo>
                          <a:pt x="138" y="374"/>
                          <a:pt x="108" y="371"/>
                          <a:pt x="80" y="356"/>
                        </a:cubicBezTo>
                        <a:cubicBezTo>
                          <a:pt x="40" y="334"/>
                          <a:pt x="14" y="302"/>
                          <a:pt x="7" y="256"/>
                        </a:cubicBezTo>
                        <a:cubicBezTo>
                          <a:pt x="0" y="207"/>
                          <a:pt x="29" y="157"/>
                          <a:pt x="75" y="137"/>
                        </a:cubicBezTo>
                        <a:cubicBezTo>
                          <a:pt x="76" y="137"/>
                          <a:pt x="78" y="136"/>
                          <a:pt x="80" y="135"/>
                        </a:cubicBezTo>
                        <a:cubicBezTo>
                          <a:pt x="75" y="129"/>
                          <a:pt x="72" y="121"/>
                          <a:pt x="75" y="114"/>
                        </a:cubicBezTo>
                        <a:cubicBezTo>
                          <a:pt x="77" y="109"/>
                          <a:pt x="80" y="104"/>
                          <a:pt x="83" y="101"/>
                        </a:cubicBezTo>
                        <a:cubicBezTo>
                          <a:pt x="91" y="94"/>
                          <a:pt x="104" y="93"/>
                          <a:pt x="114" y="98"/>
                        </a:cubicBezTo>
                        <a:cubicBezTo>
                          <a:pt x="124" y="104"/>
                          <a:pt x="128" y="113"/>
                          <a:pt x="126" y="127"/>
                        </a:cubicBezTo>
                        <a:cubicBezTo>
                          <a:pt x="131" y="127"/>
                          <a:pt x="137" y="127"/>
                          <a:pt x="143" y="128"/>
                        </a:cubicBezTo>
                        <a:cubicBezTo>
                          <a:pt x="151" y="129"/>
                          <a:pt x="158" y="131"/>
                          <a:pt x="165" y="133"/>
                        </a:cubicBezTo>
                        <a:cubicBezTo>
                          <a:pt x="167" y="133"/>
                          <a:pt x="169" y="133"/>
                          <a:pt x="170" y="131"/>
                        </a:cubicBezTo>
                        <a:cubicBezTo>
                          <a:pt x="177" y="117"/>
                          <a:pt x="189" y="109"/>
                          <a:pt x="206" y="108"/>
                        </a:cubicBezTo>
                        <a:cubicBezTo>
                          <a:pt x="206" y="108"/>
                          <a:pt x="206" y="107"/>
                          <a:pt x="207" y="107"/>
                        </a:cubicBezTo>
                        <a:cubicBezTo>
                          <a:pt x="206" y="99"/>
                          <a:pt x="210" y="93"/>
                          <a:pt x="217" y="90"/>
                        </a:cubicBezTo>
                        <a:cubicBezTo>
                          <a:pt x="223" y="88"/>
                          <a:pt x="230" y="91"/>
                          <a:pt x="233" y="96"/>
                        </a:cubicBezTo>
                        <a:cubicBezTo>
                          <a:pt x="237" y="102"/>
                          <a:pt x="236" y="108"/>
                          <a:pt x="231" y="114"/>
                        </a:cubicBezTo>
                        <a:cubicBezTo>
                          <a:pt x="235" y="117"/>
                          <a:pt x="238" y="121"/>
                          <a:pt x="245" y="119"/>
                        </a:cubicBezTo>
                        <a:cubicBezTo>
                          <a:pt x="252" y="118"/>
                          <a:pt x="259" y="120"/>
                          <a:pt x="264" y="126"/>
                        </a:cubicBezTo>
                        <a:cubicBezTo>
                          <a:pt x="273" y="136"/>
                          <a:pt x="269" y="151"/>
                          <a:pt x="255" y="156"/>
                        </a:cubicBezTo>
                        <a:cubicBezTo>
                          <a:pt x="252" y="157"/>
                          <a:pt x="250" y="159"/>
                          <a:pt x="249" y="163"/>
                        </a:cubicBezTo>
                        <a:cubicBezTo>
                          <a:pt x="247" y="170"/>
                          <a:pt x="242" y="176"/>
                          <a:pt x="236" y="181"/>
                        </a:cubicBezTo>
                        <a:cubicBezTo>
                          <a:pt x="242" y="185"/>
                          <a:pt x="244" y="187"/>
                          <a:pt x="244" y="194"/>
                        </a:cubicBezTo>
                        <a:cubicBezTo>
                          <a:pt x="246" y="193"/>
                          <a:pt x="247" y="192"/>
                          <a:pt x="248" y="191"/>
                        </a:cubicBezTo>
                        <a:cubicBezTo>
                          <a:pt x="313" y="151"/>
                          <a:pt x="374" y="106"/>
                          <a:pt x="435" y="59"/>
                        </a:cubicBezTo>
                        <a:cubicBezTo>
                          <a:pt x="455" y="44"/>
                          <a:pt x="475" y="29"/>
                          <a:pt x="495" y="14"/>
                        </a:cubicBezTo>
                        <a:cubicBezTo>
                          <a:pt x="503" y="8"/>
                          <a:pt x="511" y="4"/>
                          <a:pt x="520" y="0"/>
                        </a:cubicBezTo>
                        <a:cubicBezTo>
                          <a:pt x="522" y="0"/>
                          <a:pt x="525" y="0"/>
                          <a:pt x="528" y="0"/>
                        </a:cubicBezTo>
                        <a:cubicBezTo>
                          <a:pt x="528" y="2"/>
                          <a:pt x="528" y="5"/>
                          <a:pt x="528" y="8"/>
                        </a:cubicBezTo>
                        <a:close/>
                        <a:moveTo>
                          <a:pt x="255" y="219"/>
                        </a:moveTo>
                        <a:cubicBezTo>
                          <a:pt x="259" y="221"/>
                          <a:pt x="262" y="220"/>
                          <a:pt x="264" y="217"/>
                        </a:cubicBezTo>
                        <a:cubicBezTo>
                          <a:pt x="271" y="206"/>
                          <a:pt x="279" y="196"/>
                          <a:pt x="287" y="185"/>
                        </a:cubicBezTo>
                        <a:cubicBezTo>
                          <a:pt x="287" y="184"/>
                          <a:pt x="288" y="183"/>
                          <a:pt x="289" y="181"/>
                        </a:cubicBezTo>
                        <a:cubicBezTo>
                          <a:pt x="289" y="181"/>
                          <a:pt x="289" y="181"/>
                          <a:pt x="288" y="181"/>
                        </a:cubicBezTo>
                        <a:cubicBezTo>
                          <a:pt x="280" y="187"/>
                          <a:pt x="271" y="194"/>
                          <a:pt x="263" y="200"/>
                        </a:cubicBezTo>
                        <a:cubicBezTo>
                          <a:pt x="266" y="209"/>
                          <a:pt x="262" y="215"/>
                          <a:pt x="255" y="2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
                    <a:extLst>
                      <a:ext uri="{FF2B5EF4-FFF2-40B4-BE49-F238E27FC236}">
                        <a16:creationId xmlns:a16="http://schemas.microsoft.com/office/drawing/2014/main" id="{E1C3EF7A-C04A-4019-85EA-C06482CBCBA3}"/>
                      </a:ext>
                    </a:extLst>
                  </p:cNvPr>
                  <p:cNvSpPr>
                    <a:spLocks/>
                  </p:cNvSpPr>
                  <p:nvPr/>
                </p:nvSpPr>
                <p:spPr bwMode="auto">
                  <a:xfrm>
                    <a:off x="2857" y="1418"/>
                    <a:ext cx="65" cy="75"/>
                  </a:xfrm>
                  <a:custGeom>
                    <a:avLst/>
                    <a:gdLst>
                      <a:gd name="T0" fmla="*/ 20 w 43"/>
                      <a:gd name="T1" fmla="*/ 0 h 49"/>
                      <a:gd name="T2" fmla="*/ 38 w 43"/>
                      <a:gd name="T3" fmla="*/ 18 h 49"/>
                      <a:gd name="T4" fmla="*/ 40 w 43"/>
                      <a:gd name="T5" fmla="*/ 29 h 49"/>
                      <a:gd name="T6" fmla="*/ 39 w 43"/>
                      <a:gd name="T7" fmla="*/ 43 h 49"/>
                      <a:gd name="T8" fmla="*/ 25 w 43"/>
                      <a:gd name="T9" fmla="*/ 47 h 49"/>
                      <a:gd name="T10" fmla="*/ 13 w 43"/>
                      <a:gd name="T11" fmla="*/ 37 h 49"/>
                      <a:gd name="T12" fmla="*/ 9 w 43"/>
                      <a:gd name="T13" fmla="*/ 31 h 49"/>
                      <a:gd name="T14" fmla="*/ 4 w 43"/>
                      <a:gd name="T15" fmla="*/ 23 h 49"/>
                      <a:gd name="T16" fmla="*/ 20 w 43"/>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9">
                        <a:moveTo>
                          <a:pt x="20" y="0"/>
                        </a:moveTo>
                        <a:cubicBezTo>
                          <a:pt x="30" y="0"/>
                          <a:pt x="37" y="7"/>
                          <a:pt x="38" y="18"/>
                        </a:cubicBezTo>
                        <a:cubicBezTo>
                          <a:pt x="38" y="22"/>
                          <a:pt x="39" y="26"/>
                          <a:pt x="40" y="29"/>
                        </a:cubicBezTo>
                        <a:cubicBezTo>
                          <a:pt x="42" y="34"/>
                          <a:pt x="43" y="39"/>
                          <a:pt x="39" y="43"/>
                        </a:cubicBezTo>
                        <a:cubicBezTo>
                          <a:pt x="35" y="48"/>
                          <a:pt x="30" y="49"/>
                          <a:pt x="25" y="47"/>
                        </a:cubicBezTo>
                        <a:cubicBezTo>
                          <a:pt x="19" y="45"/>
                          <a:pt x="15" y="42"/>
                          <a:pt x="13" y="37"/>
                        </a:cubicBezTo>
                        <a:cubicBezTo>
                          <a:pt x="12" y="35"/>
                          <a:pt x="10" y="33"/>
                          <a:pt x="9" y="31"/>
                        </a:cubicBezTo>
                        <a:cubicBezTo>
                          <a:pt x="7" y="28"/>
                          <a:pt x="5" y="26"/>
                          <a:pt x="4" y="23"/>
                        </a:cubicBezTo>
                        <a:cubicBezTo>
                          <a:pt x="0" y="11"/>
                          <a:pt x="8" y="0"/>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
                    <a:extLst>
                      <a:ext uri="{FF2B5EF4-FFF2-40B4-BE49-F238E27FC236}">
                        <a16:creationId xmlns:a16="http://schemas.microsoft.com/office/drawing/2014/main" id="{65251D48-18A3-4050-BCA8-7F5FAA8737C2}"/>
                      </a:ext>
                    </a:extLst>
                  </p:cNvPr>
                  <p:cNvSpPr>
                    <a:spLocks/>
                  </p:cNvSpPr>
                  <p:nvPr/>
                </p:nvSpPr>
                <p:spPr bwMode="auto">
                  <a:xfrm>
                    <a:off x="3056" y="1605"/>
                    <a:ext cx="74" cy="47"/>
                  </a:xfrm>
                  <a:custGeom>
                    <a:avLst/>
                    <a:gdLst>
                      <a:gd name="T0" fmla="*/ 21 w 49"/>
                      <a:gd name="T1" fmla="*/ 10 h 31"/>
                      <a:gd name="T2" fmla="*/ 42 w 49"/>
                      <a:gd name="T3" fmla="*/ 6 h 31"/>
                      <a:gd name="T4" fmla="*/ 45 w 49"/>
                      <a:gd name="T5" fmla="*/ 25 h 31"/>
                      <a:gd name="T6" fmla="*/ 23 w 49"/>
                      <a:gd name="T7" fmla="*/ 22 h 31"/>
                      <a:gd name="T8" fmla="*/ 13 w 49"/>
                      <a:gd name="T9" fmla="*/ 28 h 31"/>
                      <a:gd name="T10" fmla="*/ 5 w 49"/>
                      <a:gd name="T11" fmla="*/ 25 h 31"/>
                      <a:gd name="T12" fmla="*/ 3 w 49"/>
                      <a:gd name="T13" fmla="*/ 9 h 31"/>
                      <a:gd name="T14" fmla="*/ 21 w 49"/>
                      <a:gd name="T15" fmla="*/ 1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21" y="10"/>
                        </a:moveTo>
                        <a:cubicBezTo>
                          <a:pt x="27" y="2"/>
                          <a:pt x="36" y="0"/>
                          <a:pt x="42" y="6"/>
                        </a:cubicBezTo>
                        <a:cubicBezTo>
                          <a:pt x="48" y="10"/>
                          <a:pt x="49" y="19"/>
                          <a:pt x="45" y="25"/>
                        </a:cubicBezTo>
                        <a:cubicBezTo>
                          <a:pt x="40" y="31"/>
                          <a:pt x="31" y="30"/>
                          <a:pt x="23" y="22"/>
                        </a:cubicBezTo>
                        <a:cubicBezTo>
                          <a:pt x="21" y="26"/>
                          <a:pt x="17" y="28"/>
                          <a:pt x="13" y="28"/>
                        </a:cubicBezTo>
                        <a:cubicBezTo>
                          <a:pt x="10" y="28"/>
                          <a:pt x="7" y="27"/>
                          <a:pt x="5" y="25"/>
                        </a:cubicBezTo>
                        <a:cubicBezTo>
                          <a:pt x="0" y="21"/>
                          <a:pt x="0" y="13"/>
                          <a:pt x="3" y="9"/>
                        </a:cubicBezTo>
                        <a:cubicBezTo>
                          <a:pt x="8" y="4"/>
                          <a:pt x="15" y="5"/>
                          <a:pt x="21"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
                    <a:extLst>
                      <a:ext uri="{FF2B5EF4-FFF2-40B4-BE49-F238E27FC236}">
                        <a16:creationId xmlns:a16="http://schemas.microsoft.com/office/drawing/2014/main" id="{D5925E51-20C5-4608-ACD9-CE7E6BE35DD2}"/>
                      </a:ext>
                    </a:extLst>
                  </p:cNvPr>
                  <p:cNvSpPr>
                    <a:spLocks/>
                  </p:cNvSpPr>
                  <p:nvPr/>
                </p:nvSpPr>
                <p:spPr bwMode="auto">
                  <a:xfrm>
                    <a:off x="3037" y="1706"/>
                    <a:ext cx="41" cy="40"/>
                  </a:xfrm>
                  <a:custGeom>
                    <a:avLst/>
                    <a:gdLst>
                      <a:gd name="T0" fmla="*/ 13 w 27"/>
                      <a:gd name="T1" fmla="*/ 25 h 26"/>
                      <a:gd name="T2" fmla="*/ 0 w 27"/>
                      <a:gd name="T3" fmla="*/ 12 h 26"/>
                      <a:gd name="T4" fmla="*/ 14 w 27"/>
                      <a:gd name="T5" fmla="*/ 0 h 26"/>
                      <a:gd name="T6" fmla="*/ 27 w 27"/>
                      <a:gd name="T7" fmla="*/ 13 h 26"/>
                      <a:gd name="T8" fmla="*/ 13 w 27"/>
                      <a:gd name="T9" fmla="*/ 25 h 26"/>
                    </a:gdLst>
                    <a:ahLst/>
                    <a:cxnLst>
                      <a:cxn ang="0">
                        <a:pos x="T0" y="T1"/>
                      </a:cxn>
                      <a:cxn ang="0">
                        <a:pos x="T2" y="T3"/>
                      </a:cxn>
                      <a:cxn ang="0">
                        <a:pos x="T4" y="T5"/>
                      </a:cxn>
                      <a:cxn ang="0">
                        <a:pos x="T6" y="T7"/>
                      </a:cxn>
                      <a:cxn ang="0">
                        <a:pos x="T8" y="T9"/>
                      </a:cxn>
                    </a:cxnLst>
                    <a:rect l="0" t="0" r="r" b="b"/>
                    <a:pathLst>
                      <a:path w="27" h="26">
                        <a:moveTo>
                          <a:pt x="13" y="25"/>
                        </a:moveTo>
                        <a:cubicBezTo>
                          <a:pt x="5" y="25"/>
                          <a:pt x="0" y="20"/>
                          <a:pt x="0" y="12"/>
                        </a:cubicBezTo>
                        <a:cubicBezTo>
                          <a:pt x="1" y="5"/>
                          <a:pt x="6" y="0"/>
                          <a:pt x="14" y="0"/>
                        </a:cubicBezTo>
                        <a:cubicBezTo>
                          <a:pt x="22" y="0"/>
                          <a:pt x="27" y="6"/>
                          <a:pt x="27" y="13"/>
                        </a:cubicBezTo>
                        <a:cubicBezTo>
                          <a:pt x="26" y="21"/>
                          <a:pt x="21" y="26"/>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
                    <a:extLst>
                      <a:ext uri="{FF2B5EF4-FFF2-40B4-BE49-F238E27FC236}">
                        <a16:creationId xmlns:a16="http://schemas.microsoft.com/office/drawing/2014/main" id="{B53453B9-83D8-41B8-B0B0-756A4AB3294D}"/>
                      </a:ext>
                    </a:extLst>
                  </p:cNvPr>
                  <p:cNvSpPr>
                    <a:spLocks/>
                  </p:cNvSpPr>
                  <p:nvPr/>
                </p:nvSpPr>
                <p:spPr bwMode="auto">
                  <a:xfrm>
                    <a:off x="2975" y="1794"/>
                    <a:ext cx="41" cy="38"/>
                  </a:xfrm>
                  <a:custGeom>
                    <a:avLst/>
                    <a:gdLst>
                      <a:gd name="T0" fmla="*/ 13 w 27"/>
                      <a:gd name="T1" fmla="*/ 25 h 25"/>
                      <a:gd name="T2" fmla="*/ 0 w 27"/>
                      <a:gd name="T3" fmla="*/ 13 h 25"/>
                      <a:gd name="T4" fmla="*/ 14 w 27"/>
                      <a:gd name="T5" fmla="*/ 0 h 25"/>
                      <a:gd name="T6" fmla="*/ 27 w 27"/>
                      <a:gd name="T7" fmla="*/ 13 h 25"/>
                      <a:gd name="T8" fmla="*/ 13 w 27"/>
                      <a:gd name="T9" fmla="*/ 25 h 25"/>
                    </a:gdLst>
                    <a:ahLst/>
                    <a:cxnLst>
                      <a:cxn ang="0">
                        <a:pos x="T0" y="T1"/>
                      </a:cxn>
                      <a:cxn ang="0">
                        <a:pos x="T2" y="T3"/>
                      </a:cxn>
                      <a:cxn ang="0">
                        <a:pos x="T4" y="T5"/>
                      </a:cxn>
                      <a:cxn ang="0">
                        <a:pos x="T6" y="T7"/>
                      </a:cxn>
                      <a:cxn ang="0">
                        <a:pos x="T8" y="T9"/>
                      </a:cxn>
                    </a:cxnLst>
                    <a:rect l="0" t="0" r="r" b="b"/>
                    <a:pathLst>
                      <a:path w="27" h="25">
                        <a:moveTo>
                          <a:pt x="13" y="25"/>
                        </a:moveTo>
                        <a:cubicBezTo>
                          <a:pt x="5" y="25"/>
                          <a:pt x="0" y="20"/>
                          <a:pt x="0" y="13"/>
                        </a:cubicBezTo>
                        <a:cubicBezTo>
                          <a:pt x="1" y="5"/>
                          <a:pt x="6" y="0"/>
                          <a:pt x="14" y="0"/>
                        </a:cubicBezTo>
                        <a:cubicBezTo>
                          <a:pt x="21" y="0"/>
                          <a:pt x="27" y="6"/>
                          <a:pt x="27" y="13"/>
                        </a:cubicBezTo>
                        <a:cubicBezTo>
                          <a:pt x="27" y="20"/>
                          <a:pt x="21" y="25"/>
                          <a:pt x="1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0">
                    <a:extLst>
                      <a:ext uri="{FF2B5EF4-FFF2-40B4-BE49-F238E27FC236}">
                        <a16:creationId xmlns:a16="http://schemas.microsoft.com/office/drawing/2014/main" id="{5BB2A006-D73D-43DE-BD69-9E664BDB99BF}"/>
                      </a:ext>
                    </a:extLst>
                  </p:cNvPr>
                  <p:cNvSpPr>
                    <a:spLocks/>
                  </p:cNvSpPr>
                  <p:nvPr/>
                </p:nvSpPr>
                <p:spPr bwMode="auto">
                  <a:xfrm>
                    <a:off x="2956" y="1490"/>
                    <a:ext cx="19" cy="18"/>
                  </a:xfrm>
                  <a:custGeom>
                    <a:avLst/>
                    <a:gdLst>
                      <a:gd name="T0" fmla="*/ 13 w 13"/>
                      <a:gd name="T1" fmla="*/ 6 h 12"/>
                      <a:gd name="T2" fmla="*/ 6 w 13"/>
                      <a:gd name="T3" fmla="*/ 12 h 12"/>
                      <a:gd name="T4" fmla="*/ 0 w 13"/>
                      <a:gd name="T5" fmla="*/ 6 h 12"/>
                      <a:gd name="T6" fmla="*/ 6 w 13"/>
                      <a:gd name="T7" fmla="*/ 0 h 12"/>
                      <a:gd name="T8" fmla="*/ 13 w 13"/>
                      <a:gd name="T9" fmla="*/ 6 h 12"/>
                    </a:gdLst>
                    <a:ahLst/>
                    <a:cxnLst>
                      <a:cxn ang="0">
                        <a:pos x="T0" y="T1"/>
                      </a:cxn>
                      <a:cxn ang="0">
                        <a:pos x="T2" y="T3"/>
                      </a:cxn>
                      <a:cxn ang="0">
                        <a:pos x="T4" y="T5"/>
                      </a:cxn>
                      <a:cxn ang="0">
                        <a:pos x="T6" y="T7"/>
                      </a:cxn>
                      <a:cxn ang="0">
                        <a:pos x="T8" y="T9"/>
                      </a:cxn>
                    </a:cxnLst>
                    <a:rect l="0" t="0" r="r" b="b"/>
                    <a:pathLst>
                      <a:path w="13" h="12">
                        <a:moveTo>
                          <a:pt x="13" y="6"/>
                        </a:moveTo>
                        <a:cubicBezTo>
                          <a:pt x="13" y="9"/>
                          <a:pt x="10" y="12"/>
                          <a:pt x="6" y="12"/>
                        </a:cubicBezTo>
                        <a:cubicBezTo>
                          <a:pt x="3" y="12"/>
                          <a:pt x="0" y="9"/>
                          <a:pt x="0" y="6"/>
                        </a:cubicBezTo>
                        <a:cubicBezTo>
                          <a:pt x="0" y="3"/>
                          <a:pt x="3" y="0"/>
                          <a:pt x="6" y="0"/>
                        </a:cubicBezTo>
                        <a:cubicBezTo>
                          <a:pt x="10" y="0"/>
                          <a:pt x="12" y="3"/>
                          <a:pt x="1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1">
                    <a:extLst>
                      <a:ext uri="{FF2B5EF4-FFF2-40B4-BE49-F238E27FC236}">
                        <a16:creationId xmlns:a16="http://schemas.microsoft.com/office/drawing/2014/main" id="{D424C967-33FE-4058-A4E7-E29C5CE5D840}"/>
                      </a:ext>
                    </a:extLst>
                  </p:cNvPr>
                  <p:cNvSpPr>
                    <a:spLocks/>
                  </p:cNvSpPr>
                  <p:nvPr/>
                </p:nvSpPr>
                <p:spPr bwMode="auto">
                  <a:xfrm>
                    <a:off x="3001" y="1602"/>
                    <a:ext cx="20" cy="18"/>
                  </a:xfrm>
                  <a:custGeom>
                    <a:avLst/>
                    <a:gdLst>
                      <a:gd name="T0" fmla="*/ 6 w 13"/>
                      <a:gd name="T1" fmla="*/ 12 h 12"/>
                      <a:gd name="T2" fmla="*/ 0 w 13"/>
                      <a:gd name="T3" fmla="*/ 6 h 12"/>
                      <a:gd name="T4" fmla="*/ 7 w 13"/>
                      <a:gd name="T5" fmla="*/ 1 h 12"/>
                      <a:gd name="T6" fmla="*/ 13 w 13"/>
                      <a:gd name="T7" fmla="*/ 6 h 12"/>
                      <a:gd name="T8" fmla="*/ 6 w 13"/>
                      <a:gd name="T9" fmla="*/ 12 h 12"/>
                    </a:gdLst>
                    <a:ahLst/>
                    <a:cxnLst>
                      <a:cxn ang="0">
                        <a:pos x="T0" y="T1"/>
                      </a:cxn>
                      <a:cxn ang="0">
                        <a:pos x="T2" y="T3"/>
                      </a:cxn>
                      <a:cxn ang="0">
                        <a:pos x="T4" y="T5"/>
                      </a:cxn>
                      <a:cxn ang="0">
                        <a:pos x="T6" y="T7"/>
                      </a:cxn>
                      <a:cxn ang="0">
                        <a:pos x="T8" y="T9"/>
                      </a:cxn>
                    </a:cxnLst>
                    <a:rect l="0" t="0" r="r" b="b"/>
                    <a:pathLst>
                      <a:path w="13" h="12">
                        <a:moveTo>
                          <a:pt x="6" y="12"/>
                        </a:moveTo>
                        <a:cubicBezTo>
                          <a:pt x="3" y="12"/>
                          <a:pt x="0" y="10"/>
                          <a:pt x="0" y="6"/>
                        </a:cubicBezTo>
                        <a:cubicBezTo>
                          <a:pt x="0" y="3"/>
                          <a:pt x="3" y="0"/>
                          <a:pt x="7" y="1"/>
                        </a:cubicBezTo>
                        <a:cubicBezTo>
                          <a:pt x="10" y="1"/>
                          <a:pt x="13" y="3"/>
                          <a:pt x="13" y="6"/>
                        </a:cubicBezTo>
                        <a:cubicBezTo>
                          <a:pt x="13" y="10"/>
                          <a:pt x="10" y="12"/>
                          <a:pt x="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2">
                    <a:extLst>
                      <a:ext uri="{FF2B5EF4-FFF2-40B4-BE49-F238E27FC236}">
                        <a16:creationId xmlns:a16="http://schemas.microsoft.com/office/drawing/2014/main" id="{4280C9F6-912D-46BF-B0FD-C946E1A3455C}"/>
                      </a:ext>
                    </a:extLst>
                  </p:cNvPr>
                  <p:cNvSpPr>
                    <a:spLocks/>
                  </p:cNvSpPr>
                  <p:nvPr/>
                </p:nvSpPr>
                <p:spPr bwMode="auto">
                  <a:xfrm>
                    <a:off x="2766" y="1447"/>
                    <a:ext cx="20" cy="18"/>
                  </a:xfrm>
                  <a:custGeom>
                    <a:avLst/>
                    <a:gdLst>
                      <a:gd name="T0" fmla="*/ 7 w 13"/>
                      <a:gd name="T1" fmla="*/ 12 h 12"/>
                      <a:gd name="T2" fmla="*/ 1 w 13"/>
                      <a:gd name="T3" fmla="*/ 6 h 12"/>
                      <a:gd name="T4" fmla="*/ 7 w 13"/>
                      <a:gd name="T5" fmla="*/ 0 h 12"/>
                      <a:gd name="T6" fmla="*/ 13 w 13"/>
                      <a:gd name="T7" fmla="*/ 6 h 12"/>
                      <a:gd name="T8" fmla="*/ 7 w 13"/>
                      <a:gd name="T9" fmla="*/ 12 h 12"/>
                    </a:gdLst>
                    <a:ahLst/>
                    <a:cxnLst>
                      <a:cxn ang="0">
                        <a:pos x="T0" y="T1"/>
                      </a:cxn>
                      <a:cxn ang="0">
                        <a:pos x="T2" y="T3"/>
                      </a:cxn>
                      <a:cxn ang="0">
                        <a:pos x="T4" y="T5"/>
                      </a:cxn>
                      <a:cxn ang="0">
                        <a:pos x="T6" y="T7"/>
                      </a:cxn>
                      <a:cxn ang="0">
                        <a:pos x="T8" y="T9"/>
                      </a:cxn>
                    </a:cxnLst>
                    <a:rect l="0" t="0" r="r" b="b"/>
                    <a:pathLst>
                      <a:path w="13" h="12">
                        <a:moveTo>
                          <a:pt x="7" y="12"/>
                        </a:moveTo>
                        <a:cubicBezTo>
                          <a:pt x="3" y="12"/>
                          <a:pt x="1" y="9"/>
                          <a:pt x="1" y="6"/>
                        </a:cubicBezTo>
                        <a:cubicBezTo>
                          <a:pt x="0" y="3"/>
                          <a:pt x="3" y="0"/>
                          <a:pt x="7" y="0"/>
                        </a:cubicBezTo>
                        <a:cubicBezTo>
                          <a:pt x="10" y="0"/>
                          <a:pt x="13" y="2"/>
                          <a:pt x="13" y="6"/>
                        </a:cubicBezTo>
                        <a:cubicBezTo>
                          <a:pt x="13" y="9"/>
                          <a:pt x="10" y="12"/>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3">
                    <a:extLst>
                      <a:ext uri="{FF2B5EF4-FFF2-40B4-BE49-F238E27FC236}">
                        <a16:creationId xmlns:a16="http://schemas.microsoft.com/office/drawing/2014/main" id="{A6518E73-C898-40E3-AF27-B6B46C890944}"/>
                      </a:ext>
                    </a:extLst>
                  </p:cNvPr>
                  <p:cNvSpPr>
                    <a:spLocks/>
                  </p:cNvSpPr>
                  <p:nvPr/>
                </p:nvSpPr>
                <p:spPr bwMode="auto">
                  <a:xfrm>
                    <a:off x="3080" y="1659"/>
                    <a:ext cx="16" cy="16"/>
                  </a:xfrm>
                  <a:custGeom>
                    <a:avLst/>
                    <a:gdLst>
                      <a:gd name="T0" fmla="*/ 5 w 11"/>
                      <a:gd name="T1" fmla="*/ 10 h 10"/>
                      <a:gd name="T2" fmla="*/ 0 w 11"/>
                      <a:gd name="T3" fmla="*/ 5 h 10"/>
                      <a:gd name="T4" fmla="*/ 5 w 11"/>
                      <a:gd name="T5" fmla="*/ 0 h 10"/>
                      <a:gd name="T6" fmla="*/ 10 w 11"/>
                      <a:gd name="T7" fmla="*/ 5 h 10"/>
                      <a:gd name="T8" fmla="*/ 5 w 11"/>
                      <a:gd name="T9" fmla="*/ 10 h 10"/>
                    </a:gdLst>
                    <a:ahLst/>
                    <a:cxnLst>
                      <a:cxn ang="0">
                        <a:pos x="T0" y="T1"/>
                      </a:cxn>
                      <a:cxn ang="0">
                        <a:pos x="T2" y="T3"/>
                      </a:cxn>
                      <a:cxn ang="0">
                        <a:pos x="T4" y="T5"/>
                      </a:cxn>
                      <a:cxn ang="0">
                        <a:pos x="T6" y="T7"/>
                      </a:cxn>
                      <a:cxn ang="0">
                        <a:pos x="T8" y="T9"/>
                      </a:cxn>
                    </a:cxnLst>
                    <a:rect l="0" t="0" r="r" b="b"/>
                    <a:pathLst>
                      <a:path w="11" h="10">
                        <a:moveTo>
                          <a:pt x="5" y="10"/>
                        </a:moveTo>
                        <a:cubicBezTo>
                          <a:pt x="2" y="10"/>
                          <a:pt x="0" y="8"/>
                          <a:pt x="0" y="5"/>
                        </a:cubicBezTo>
                        <a:cubicBezTo>
                          <a:pt x="0" y="2"/>
                          <a:pt x="2" y="0"/>
                          <a:pt x="5" y="0"/>
                        </a:cubicBezTo>
                        <a:cubicBezTo>
                          <a:pt x="8" y="1"/>
                          <a:pt x="10" y="2"/>
                          <a:pt x="10" y="5"/>
                        </a:cubicBezTo>
                        <a:cubicBezTo>
                          <a:pt x="11" y="8"/>
                          <a:pt x="8"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
                    <a:extLst>
                      <a:ext uri="{FF2B5EF4-FFF2-40B4-BE49-F238E27FC236}">
                        <a16:creationId xmlns:a16="http://schemas.microsoft.com/office/drawing/2014/main" id="{D66058E5-B4F7-4762-AEC1-B4A9F0BDE685}"/>
                      </a:ext>
                    </a:extLst>
                  </p:cNvPr>
                  <p:cNvSpPr>
                    <a:spLocks/>
                  </p:cNvSpPr>
                  <p:nvPr/>
                </p:nvSpPr>
                <p:spPr bwMode="auto">
                  <a:xfrm>
                    <a:off x="2936" y="1625"/>
                    <a:ext cx="11" cy="13"/>
                  </a:xfrm>
                  <a:custGeom>
                    <a:avLst/>
                    <a:gdLst>
                      <a:gd name="T0" fmla="*/ 3 w 7"/>
                      <a:gd name="T1" fmla="*/ 0 h 9"/>
                      <a:gd name="T2" fmla="*/ 7 w 7"/>
                      <a:gd name="T3" fmla="*/ 6 h 9"/>
                      <a:gd name="T4" fmla="*/ 3 w 7"/>
                      <a:gd name="T5" fmla="*/ 9 h 9"/>
                      <a:gd name="T6" fmla="*/ 0 w 7"/>
                      <a:gd name="T7" fmla="*/ 6 h 9"/>
                      <a:gd name="T8" fmla="*/ 3 w 7"/>
                      <a:gd name="T9" fmla="*/ 0 h 9"/>
                    </a:gdLst>
                    <a:ahLst/>
                    <a:cxnLst>
                      <a:cxn ang="0">
                        <a:pos x="T0" y="T1"/>
                      </a:cxn>
                      <a:cxn ang="0">
                        <a:pos x="T2" y="T3"/>
                      </a:cxn>
                      <a:cxn ang="0">
                        <a:pos x="T4" y="T5"/>
                      </a:cxn>
                      <a:cxn ang="0">
                        <a:pos x="T6" y="T7"/>
                      </a:cxn>
                      <a:cxn ang="0">
                        <a:pos x="T8" y="T9"/>
                      </a:cxn>
                    </a:cxnLst>
                    <a:rect l="0" t="0" r="r" b="b"/>
                    <a:pathLst>
                      <a:path w="7" h="9">
                        <a:moveTo>
                          <a:pt x="3" y="0"/>
                        </a:moveTo>
                        <a:cubicBezTo>
                          <a:pt x="5" y="3"/>
                          <a:pt x="7" y="4"/>
                          <a:pt x="7" y="6"/>
                        </a:cubicBezTo>
                        <a:cubicBezTo>
                          <a:pt x="7" y="7"/>
                          <a:pt x="5" y="9"/>
                          <a:pt x="3" y="9"/>
                        </a:cubicBezTo>
                        <a:cubicBezTo>
                          <a:pt x="2" y="9"/>
                          <a:pt x="0" y="7"/>
                          <a:pt x="0" y="6"/>
                        </a:cubicBezTo>
                        <a:cubicBezTo>
                          <a:pt x="0" y="4"/>
                          <a:pt x="2" y="3"/>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99" name="Picture 98" descr="A picture containing linedrawing&#10;&#10;Description automatically generated">
                  <a:extLst>
                    <a:ext uri="{FF2B5EF4-FFF2-40B4-BE49-F238E27FC236}">
                      <a16:creationId xmlns:a16="http://schemas.microsoft.com/office/drawing/2014/main" id="{B11DA717-CDED-4255-8CF5-88249A567B48}"/>
                    </a:ext>
                  </a:extLst>
                </p:cNvPr>
                <p:cNvPicPr>
                  <a:picLocks noChangeAspect="1"/>
                </p:cNvPicPr>
                <p:nvPr/>
              </p:nvPicPr>
              <p:blipFill rotWithShape="1">
                <a:blip r:embed="rId3"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253562" y="4621026"/>
                  <a:ext cx="501575" cy="481720"/>
                </a:xfrm>
                <a:prstGeom prst="rect">
                  <a:avLst/>
                </a:prstGeom>
              </p:spPr>
            </p:pic>
          </p:grpSp>
        </p:grpSp>
      </p:grpSp>
      <p:sp>
        <p:nvSpPr>
          <p:cNvPr id="111" name="TextBox 110">
            <a:extLst>
              <a:ext uri="{FF2B5EF4-FFF2-40B4-BE49-F238E27FC236}">
                <a16:creationId xmlns:a16="http://schemas.microsoft.com/office/drawing/2014/main" id="{5242AEC9-FD5A-48B8-958D-3BC4C129C436}"/>
              </a:ext>
            </a:extLst>
          </p:cNvPr>
          <p:cNvSpPr txBox="1"/>
          <p:nvPr/>
        </p:nvSpPr>
        <p:spPr>
          <a:xfrm>
            <a:off x="0" y="5391980"/>
            <a:ext cx="12192000" cy="707886"/>
          </a:xfrm>
          <a:prstGeom prst="rect">
            <a:avLst/>
          </a:prstGeom>
          <a:solidFill>
            <a:srgbClr val="4472C4"/>
          </a:solidFill>
        </p:spPr>
        <p:txBody>
          <a:bodyPr wrap="square" lIns="180000" rIns="180000" rtlCol="0">
            <a:spAutoFit/>
          </a:bodyPr>
          <a:lstStyle/>
          <a:p>
            <a:pPr algn="ctr"/>
            <a:r>
              <a:rPr lang="en-CA" sz="2000" b="1">
                <a:solidFill>
                  <a:schemeClr val="bg1"/>
                </a:solidFill>
              </a:rPr>
              <a:t>HCPs should refer patients with post-bariatric surgery complications back to the bariatric surgeon for management</a:t>
            </a:r>
          </a:p>
        </p:txBody>
      </p:sp>
      <p:grpSp>
        <p:nvGrpSpPr>
          <p:cNvPr id="93" name="Group 92">
            <a:extLst>
              <a:ext uri="{FF2B5EF4-FFF2-40B4-BE49-F238E27FC236}">
                <a16:creationId xmlns:a16="http://schemas.microsoft.com/office/drawing/2014/main" id="{2EF065B0-D200-4C31-B4A0-1DC98DB5E52C}"/>
              </a:ext>
            </a:extLst>
          </p:cNvPr>
          <p:cNvGrpSpPr/>
          <p:nvPr/>
        </p:nvGrpSpPr>
        <p:grpSpPr>
          <a:xfrm>
            <a:off x="8229826" y="2195410"/>
            <a:ext cx="3919081" cy="1284795"/>
            <a:chOff x="6914250" y="2385200"/>
            <a:chExt cx="4423352" cy="1450111"/>
          </a:xfrm>
        </p:grpSpPr>
        <p:sp>
          <p:nvSpPr>
            <p:cNvPr id="95" name="TextBox 94">
              <a:extLst>
                <a:ext uri="{FF2B5EF4-FFF2-40B4-BE49-F238E27FC236}">
                  <a16:creationId xmlns:a16="http://schemas.microsoft.com/office/drawing/2014/main" id="{3BFDBBCD-9CED-4E56-B474-419177BDD823}"/>
                </a:ext>
              </a:extLst>
            </p:cNvPr>
            <p:cNvSpPr txBox="1"/>
            <p:nvPr/>
          </p:nvSpPr>
          <p:spPr>
            <a:xfrm>
              <a:off x="7579950" y="2480535"/>
              <a:ext cx="3757652" cy="1354776"/>
            </a:xfrm>
            <a:prstGeom prst="rect">
              <a:avLst/>
            </a:prstGeom>
            <a:noFill/>
          </p:spPr>
          <p:txBody>
            <a:bodyPr wrap="square">
              <a:spAutoFit/>
            </a:bodyPr>
            <a:lstStyle/>
            <a:p>
              <a:r>
                <a:rPr lang="en-CA"/>
                <a:t>Hypoglycaemia</a:t>
              </a:r>
              <a:br>
                <a:rPr lang="en-CA"/>
              </a:br>
              <a:endParaRPr lang="en-CA"/>
            </a:p>
            <a:p>
              <a:endParaRPr lang="en-CA"/>
            </a:p>
            <a:p>
              <a:r>
                <a:rPr lang="en-CA"/>
                <a:t>Foreign body complications</a:t>
              </a:r>
            </a:p>
          </p:txBody>
        </p:sp>
        <p:grpSp>
          <p:nvGrpSpPr>
            <p:cNvPr id="96" name="Group 95">
              <a:extLst>
                <a:ext uri="{FF2B5EF4-FFF2-40B4-BE49-F238E27FC236}">
                  <a16:creationId xmlns:a16="http://schemas.microsoft.com/office/drawing/2014/main" id="{78E281FD-59DB-4F90-8E8D-5BD32B879102}"/>
                </a:ext>
              </a:extLst>
            </p:cNvPr>
            <p:cNvGrpSpPr/>
            <p:nvPr/>
          </p:nvGrpSpPr>
          <p:grpSpPr>
            <a:xfrm>
              <a:off x="6914250" y="2385200"/>
              <a:ext cx="612000" cy="1391000"/>
              <a:chOff x="6914250" y="2385200"/>
              <a:chExt cx="612000" cy="1391000"/>
            </a:xfrm>
          </p:grpSpPr>
          <p:sp>
            <p:nvSpPr>
              <p:cNvPr id="98" name="Oval 97">
                <a:extLst>
                  <a:ext uri="{FF2B5EF4-FFF2-40B4-BE49-F238E27FC236}">
                    <a16:creationId xmlns:a16="http://schemas.microsoft.com/office/drawing/2014/main" id="{5B1CDD1C-F3F8-4448-8F10-EE98853ECA6E}"/>
                  </a:ext>
                </a:extLst>
              </p:cNvPr>
              <p:cNvSpPr/>
              <p:nvPr/>
            </p:nvSpPr>
            <p:spPr>
              <a:xfrm>
                <a:off x="6914250" y="2385200"/>
                <a:ext cx="611999"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3" name="Oval 112">
                <a:extLst>
                  <a:ext uri="{FF2B5EF4-FFF2-40B4-BE49-F238E27FC236}">
                    <a16:creationId xmlns:a16="http://schemas.microsoft.com/office/drawing/2014/main" id="{FCF2D87F-9A90-44CD-A742-D831271B86C0}"/>
                  </a:ext>
                </a:extLst>
              </p:cNvPr>
              <p:cNvSpPr/>
              <p:nvPr/>
            </p:nvSpPr>
            <p:spPr>
              <a:xfrm>
                <a:off x="6914251" y="3164200"/>
                <a:ext cx="611999" cy="6120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5" name="Group 114">
                <a:extLst>
                  <a:ext uri="{FF2B5EF4-FFF2-40B4-BE49-F238E27FC236}">
                    <a16:creationId xmlns:a16="http://schemas.microsoft.com/office/drawing/2014/main" id="{D2CACA7D-F114-493A-AE4D-4B062F728FA9}"/>
                  </a:ext>
                </a:extLst>
              </p:cNvPr>
              <p:cNvGrpSpPr/>
              <p:nvPr/>
            </p:nvGrpSpPr>
            <p:grpSpPr>
              <a:xfrm>
                <a:off x="7054994" y="3485898"/>
                <a:ext cx="98266" cy="61647"/>
                <a:chOff x="4146878" y="1326709"/>
                <a:chExt cx="98266" cy="61647"/>
              </a:xfrm>
            </p:grpSpPr>
            <p:sp>
              <p:nvSpPr>
                <p:cNvPr id="121" name="Freeform: Shape 120">
                  <a:extLst>
                    <a:ext uri="{FF2B5EF4-FFF2-40B4-BE49-F238E27FC236}">
                      <a16:creationId xmlns:a16="http://schemas.microsoft.com/office/drawing/2014/main" id="{C8786BE8-79E3-439B-9878-5CC2ED9DCDF3}"/>
                    </a:ext>
                  </a:extLst>
                </p:cNvPr>
                <p:cNvSpPr/>
                <p:nvPr/>
              </p:nvSpPr>
              <p:spPr>
                <a:xfrm>
                  <a:off x="4146878" y="1368320"/>
                  <a:ext cx="28623" cy="20036"/>
                </a:xfrm>
                <a:custGeom>
                  <a:avLst/>
                  <a:gdLst>
                    <a:gd name="connsiteX0" fmla="*/ 12350 w 38163"/>
                    <a:gd name="connsiteY0" fmla="*/ 25975 h 26714"/>
                    <a:gd name="connsiteX1" fmla="*/ 1511 w 38163"/>
                    <a:gd name="connsiteY1" fmla="*/ 4680 h 26714"/>
                    <a:gd name="connsiteX2" fmla="*/ 27615 w 38163"/>
                    <a:gd name="connsiteY2" fmla="*/ 4145 h 26714"/>
                    <a:gd name="connsiteX3" fmla="*/ 38454 w 38163"/>
                    <a:gd name="connsiteY3" fmla="*/ 25441 h 26714"/>
                    <a:gd name="connsiteX4" fmla="*/ 12350 w 38163"/>
                    <a:gd name="connsiteY4" fmla="*/ 25975 h 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3" h="26714">
                      <a:moveTo>
                        <a:pt x="12350" y="25975"/>
                      </a:moveTo>
                      <a:cubicBezTo>
                        <a:pt x="2160" y="20250"/>
                        <a:pt x="-2687" y="10709"/>
                        <a:pt x="1511" y="4680"/>
                      </a:cubicBezTo>
                      <a:cubicBezTo>
                        <a:pt x="5747" y="-1350"/>
                        <a:pt x="17426" y="-1579"/>
                        <a:pt x="27615" y="4145"/>
                      </a:cubicBezTo>
                      <a:cubicBezTo>
                        <a:pt x="37805" y="9870"/>
                        <a:pt x="42652" y="19411"/>
                        <a:pt x="38454" y="25441"/>
                      </a:cubicBezTo>
                      <a:cubicBezTo>
                        <a:pt x="34217" y="31470"/>
                        <a:pt x="22539" y="31699"/>
                        <a:pt x="12350" y="25975"/>
                      </a:cubicBezTo>
                      <a:close/>
                    </a:path>
                  </a:pathLst>
                </a:custGeom>
                <a:noFill/>
                <a:ln w="11448" cap="flat">
                  <a:solidFill>
                    <a:srgbClr val="344154"/>
                  </a:solidFill>
                  <a:prstDash val="solid"/>
                  <a:miter/>
                </a:ln>
              </p:spPr>
              <p:txBody>
                <a:bodyPr rtlCol="0" anchor="ctr"/>
                <a:lstStyle/>
                <a:p>
                  <a:endParaRPr lang="en-CA" sz="1350"/>
                </a:p>
              </p:txBody>
            </p:sp>
            <p:sp>
              <p:nvSpPr>
                <p:cNvPr id="122" name="Freeform: Shape 121">
                  <a:extLst>
                    <a:ext uri="{FF2B5EF4-FFF2-40B4-BE49-F238E27FC236}">
                      <a16:creationId xmlns:a16="http://schemas.microsoft.com/office/drawing/2014/main" id="{0E5F50E4-344E-4130-952E-67C732248ACF}"/>
                    </a:ext>
                  </a:extLst>
                </p:cNvPr>
                <p:cNvSpPr/>
                <p:nvPr/>
              </p:nvSpPr>
              <p:spPr>
                <a:xfrm>
                  <a:off x="4219384" y="1326709"/>
                  <a:ext cx="25760" cy="22898"/>
                </a:xfrm>
                <a:custGeom>
                  <a:avLst/>
                  <a:gdLst>
                    <a:gd name="connsiteX0" fmla="*/ 11276 w 34347"/>
                    <a:gd name="connsiteY0" fmla="*/ 28484 h 30530"/>
                    <a:gd name="connsiteX1" fmla="*/ 1392 w 34347"/>
                    <a:gd name="connsiteY1" fmla="*/ 4441 h 30530"/>
                    <a:gd name="connsiteX2" fmla="*/ 25206 w 34347"/>
                    <a:gd name="connsiteY2" fmla="*/ 5586 h 30530"/>
                    <a:gd name="connsiteX3" fmla="*/ 35090 w 34347"/>
                    <a:gd name="connsiteY3" fmla="*/ 29629 h 30530"/>
                    <a:gd name="connsiteX4" fmla="*/ 11276 w 34347"/>
                    <a:gd name="connsiteY4" fmla="*/ 28484 h 30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47" h="30530">
                      <a:moveTo>
                        <a:pt x="11276" y="28484"/>
                      </a:moveTo>
                      <a:cubicBezTo>
                        <a:pt x="1964" y="21538"/>
                        <a:pt x="-2463" y="10776"/>
                        <a:pt x="1392" y="4441"/>
                      </a:cubicBezTo>
                      <a:cubicBezTo>
                        <a:pt x="5246" y="-1894"/>
                        <a:pt x="15894" y="-1398"/>
                        <a:pt x="25206" y="5586"/>
                      </a:cubicBezTo>
                      <a:cubicBezTo>
                        <a:pt x="34518" y="12532"/>
                        <a:pt x="38945" y="23294"/>
                        <a:pt x="35090" y="29629"/>
                      </a:cubicBezTo>
                      <a:cubicBezTo>
                        <a:pt x="31274" y="35964"/>
                        <a:pt x="20588" y="35468"/>
                        <a:pt x="11276" y="28484"/>
                      </a:cubicBezTo>
                      <a:close/>
                    </a:path>
                  </a:pathLst>
                </a:custGeom>
                <a:noFill/>
                <a:ln w="11448" cap="flat">
                  <a:solidFill>
                    <a:srgbClr val="344154"/>
                  </a:solidFill>
                  <a:prstDash val="solid"/>
                  <a:miter/>
                </a:ln>
              </p:spPr>
              <p:txBody>
                <a:bodyPr rtlCol="0" anchor="ctr"/>
                <a:lstStyle/>
                <a:p>
                  <a:endParaRPr lang="en-CA" sz="1350"/>
                </a:p>
              </p:txBody>
            </p:sp>
          </p:grpSp>
        </p:grpSp>
      </p:grpSp>
      <p:pic>
        <p:nvPicPr>
          <p:cNvPr id="11" name="Graphic 10" descr="Alterations &amp; Tailoring with solid fill">
            <a:extLst>
              <a:ext uri="{FF2B5EF4-FFF2-40B4-BE49-F238E27FC236}">
                <a16:creationId xmlns:a16="http://schemas.microsoft.com/office/drawing/2014/main" id="{2D930A1D-EA2E-4274-9A0B-D24B50C4732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9146" y="2954442"/>
            <a:ext cx="423306" cy="423306"/>
          </a:xfrm>
          <a:prstGeom prst="rect">
            <a:avLst/>
          </a:prstGeom>
        </p:spPr>
      </p:pic>
      <p:pic>
        <p:nvPicPr>
          <p:cNvPr id="25" name="Graphic 24" descr="Dizzy outline">
            <a:extLst>
              <a:ext uri="{FF2B5EF4-FFF2-40B4-BE49-F238E27FC236}">
                <a16:creationId xmlns:a16="http://schemas.microsoft.com/office/drawing/2014/main" id="{AB9D2593-6621-405C-BFEB-22481296E1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40629" y="2236943"/>
            <a:ext cx="492308" cy="492308"/>
          </a:xfrm>
          <a:prstGeom prst="rect">
            <a:avLst/>
          </a:prstGeom>
        </p:spPr>
      </p:pic>
    </p:spTree>
    <p:extLst>
      <p:ext uri="{BB962C8B-B14F-4D97-AF65-F5344CB8AC3E}">
        <p14:creationId xmlns:p14="http://schemas.microsoft.com/office/powerpoint/2010/main" val="1274885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p:txBody>
          <a:bodyPr/>
          <a:lstStyle/>
          <a:p>
            <a:r>
              <a:rPr lang="en-CA"/>
              <a:t>Postoperative complications associated with each type of bariatric surgery</a:t>
            </a:r>
          </a:p>
        </p:txBody>
      </p:sp>
      <p:sp>
        <p:nvSpPr>
          <p:cNvPr id="8" name="Text Placeholder 7">
            <a:extLst>
              <a:ext uri="{FF2B5EF4-FFF2-40B4-BE49-F238E27FC236}">
                <a16:creationId xmlns:a16="http://schemas.microsoft.com/office/drawing/2014/main" id="{9EF84AB8-9381-CB0A-0474-1CEB0FE12C1E}"/>
              </a:ext>
            </a:extLst>
          </p:cNvPr>
          <p:cNvSpPr>
            <a:spLocks noGrp="1"/>
          </p:cNvSpPr>
          <p:nvPr>
            <p:ph type="body" sz="quarter" idx="13"/>
          </p:nvPr>
        </p:nvSpPr>
        <p:spPr>
          <a:xfrm>
            <a:off x="647998" y="6210000"/>
            <a:ext cx="10705801" cy="324000"/>
          </a:xfrm>
        </p:spPr>
        <p:txBody>
          <a:bodyPr/>
          <a:lstStyle/>
          <a:p>
            <a:r>
              <a:rPr lang="en-CA" sz="1000" i="0"/>
              <a:t>1. ASMBS Bariatric Surgery Procedures 2014. Available </a:t>
            </a:r>
            <a:r>
              <a:rPr lang="en-CA" sz="1000" i="0">
                <a:hlinkClick r:id="rId3">
                  <a:extLst>
                    <a:ext uri="{A12FA001-AC4F-418D-AE19-62706E023703}">
                      <ahyp:hlinkClr xmlns:ahyp="http://schemas.microsoft.com/office/drawing/2018/hyperlinkcolor" val="tx"/>
                    </a:ext>
                  </a:extLst>
                </a:hlinkClick>
              </a:rPr>
              <a:t>here</a:t>
            </a:r>
            <a:r>
              <a:rPr lang="en-CA" sz="1000" i="0"/>
              <a:t>. Accessed August 2022; 2. </a:t>
            </a:r>
            <a:r>
              <a:rPr lang="en-CA" sz="1000" b="0" i="0" err="1">
                <a:effectLst/>
              </a:rPr>
              <a:t>Woźniewska</a:t>
            </a:r>
            <a:r>
              <a:rPr lang="en-CA" sz="1000" i="0"/>
              <a:t> P et al. </a:t>
            </a:r>
            <a:r>
              <a:rPr lang="en-CA" sz="1000" i="0" err="1"/>
              <a:t>Prz</a:t>
            </a:r>
            <a:r>
              <a:rPr lang="en-CA" sz="1000" i="0"/>
              <a:t> Gastroenterol. 2021;16:5–9; 3. Goel R et al. J Minim Access Surg. 2021;17:213–220; 4. Monkhouse SJW et al. Ann R Coll Surg Engl. 2009;91:280–286.</a:t>
            </a:r>
            <a:endParaRPr lang="en-GB" sz="1000"/>
          </a:p>
        </p:txBody>
      </p:sp>
      <p:sp>
        <p:nvSpPr>
          <p:cNvPr id="20" name="Rectangle 19">
            <a:extLst>
              <a:ext uri="{FF2B5EF4-FFF2-40B4-BE49-F238E27FC236}">
                <a16:creationId xmlns:a16="http://schemas.microsoft.com/office/drawing/2014/main" id="{547BBDDA-3E32-4791-9BA2-18FCB56ACDA1}"/>
              </a:ext>
            </a:extLst>
          </p:cNvPr>
          <p:cNvSpPr/>
          <p:nvPr/>
        </p:nvSpPr>
        <p:spPr>
          <a:xfrm>
            <a:off x="979254" y="1884443"/>
            <a:ext cx="4803842" cy="604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Biliopancreatic diversion</a:t>
            </a:r>
            <a:r>
              <a:rPr lang="en-US" baseline="30000"/>
              <a:t>1,2</a:t>
            </a:r>
            <a:endParaRPr lang="en-CA" baseline="30000"/>
          </a:p>
        </p:txBody>
      </p:sp>
      <p:sp>
        <p:nvSpPr>
          <p:cNvPr id="21" name="Rectangle 20">
            <a:extLst>
              <a:ext uri="{FF2B5EF4-FFF2-40B4-BE49-F238E27FC236}">
                <a16:creationId xmlns:a16="http://schemas.microsoft.com/office/drawing/2014/main" id="{8CBA4920-219B-4A59-A935-27AD75590106}"/>
              </a:ext>
            </a:extLst>
          </p:cNvPr>
          <p:cNvSpPr/>
          <p:nvPr/>
        </p:nvSpPr>
        <p:spPr>
          <a:xfrm>
            <a:off x="979253" y="2489166"/>
            <a:ext cx="4803843" cy="12015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a:solidFill>
                  <a:schemeClr val="tx1">
                    <a:lumMod val="95000"/>
                    <a:lumOff val="5000"/>
                  </a:schemeClr>
                </a:solidFill>
              </a:rPr>
              <a:t>More frequent bowel movements</a:t>
            </a:r>
          </a:p>
          <a:p>
            <a:pPr marL="285750" indent="-285750">
              <a:buFont typeface="Arial" panose="020B0604020202020204" pitchFamily="34" charset="0"/>
              <a:buChar char="•"/>
            </a:pPr>
            <a:r>
              <a:rPr lang="en-US" sz="1600">
                <a:solidFill>
                  <a:schemeClr val="tx1">
                    <a:lumMod val="95000"/>
                    <a:lumOff val="5000"/>
                  </a:schemeClr>
                </a:solidFill>
              </a:rPr>
              <a:t>Reflux and heartburn</a:t>
            </a:r>
          </a:p>
          <a:p>
            <a:pPr marL="285750" indent="-285750">
              <a:buFont typeface="Arial" panose="020B0604020202020204" pitchFamily="34" charset="0"/>
              <a:buChar char="•"/>
            </a:pPr>
            <a:r>
              <a:rPr lang="en-US" sz="1600">
                <a:solidFill>
                  <a:schemeClr val="tx1">
                    <a:lumMod val="95000"/>
                    <a:lumOff val="5000"/>
                  </a:schemeClr>
                </a:solidFill>
              </a:rPr>
              <a:t>Has the highest malabsorption and possibility in micro-nutrient deficiencies </a:t>
            </a:r>
          </a:p>
        </p:txBody>
      </p:sp>
      <p:sp>
        <p:nvSpPr>
          <p:cNvPr id="22" name="Rectangle 21">
            <a:extLst>
              <a:ext uri="{FF2B5EF4-FFF2-40B4-BE49-F238E27FC236}">
                <a16:creationId xmlns:a16="http://schemas.microsoft.com/office/drawing/2014/main" id="{80D5A2E0-AC84-41CF-95D3-63E4FC2BCCE7}"/>
              </a:ext>
            </a:extLst>
          </p:cNvPr>
          <p:cNvSpPr/>
          <p:nvPr/>
        </p:nvSpPr>
        <p:spPr>
          <a:xfrm>
            <a:off x="979253" y="3896041"/>
            <a:ext cx="4803842" cy="604721"/>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Roux-en-Y gastric bypass</a:t>
            </a:r>
            <a:r>
              <a:rPr lang="en-US" baseline="30000"/>
              <a:t>1,3</a:t>
            </a:r>
            <a:endParaRPr lang="en-CA" baseline="30000"/>
          </a:p>
        </p:txBody>
      </p:sp>
      <p:sp>
        <p:nvSpPr>
          <p:cNvPr id="23" name="Rectangle 22">
            <a:extLst>
              <a:ext uri="{FF2B5EF4-FFF2-40B4-BE49-F238E27FC236}">
                <a16:creationId xmlns:a16="http://schemas.microsoft.com/office/drawing/2014/main" id="{C39CC834-D7A0-44E0-930C-2C110FB47172}"/>
              </a:ext>
            </a:extLst>
          </p:cNvPr>
          <p:cNvSpPr/>
          <p:nvPr/>
        </p:nvSpPr>
        <p:spPr>
          <a:xfrm>
            <a:off x="979252" y="4500764"/>
            <a:ext cx="4803843" cy="12015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a:solidFill>
                  <a:schemeClr val="tx1">
                    <a:lumMod val="95000"/>
                    <a:lumOff val="5000"/>
                  </a:schemeClr>
                </a:solidFill>
              </a:rPr>
              <a:t>Small bowel complications and obstruction  </a:t>
            </a:r>
          </a:p>
          <a:p>
            <a:pPr marL="285750" indent="-285750">
              <a:buFont typeface="Arial" panose="020B0604020202020204" pitchFamily="34" charset="0"/>
              <a:buChar char="•"/>
            </a:pPr>
            <a:r>
              <a:rPr lang="en-US" sz="1600">
                <a:solidFill>
                  <a:schemeClr val="tx1">
                    <a:lumMod val="95000"/>
                    <a:lumOff val="5000"/>
                  </a:schemeClr>
                </a:solidFill>
              </a:rPr>
              <a:t>Ulcers</a:t>
            </a:r>
          </a:p>
          <a:p>
            <a:pPr marL="285750" indent="-285750">
              <a:buFont typeface="Arial" panose="020B0604020202020204" pitchFamily="34" charset="0"/>
              <a:buChar char="•"/>
            </a:pPr>
            <a:r>
              <a:rPr lang="en-US" sz="1600">
                <a:solidFill>
                  <a:schemeClr val="tx1">
                    <a:lumMod val="95000"/>
                    <a:lumOff val="5000"/>
                  </a:schemeClr>
                </a:solidFill>
              </a:rPr>
              <a:t>Bleeding </a:t>
            </a:r>
          </a:p>
          <a:p>
            <a:pPr marL="285750" indent="-285750">
              <a:buFont typeface="Arial" panose="020B0604020202020204" pitchFamily="34" charset="0"/>
              <a:buChar char="•"/>
            </a:pPr>
            <a:r>
              <a:rPr lang="en-US" sz="1600">
                <a:solidFill>
                  <a:schemeClr val="tx1">
                    <a:lumMod val="95000"/>
                    <a:lumOff val="5000"/>
                  </a:schemeClr>
                </a:solidFill>
              </a:rPr>
              <a:t>Nutritional deficiency </a:t>
            </a:r>
          </a:p>
        </p:txBody>
      </p:sp>
      <p:sp>
        <p:nvSpPr>
          <p:cNvPr id="24" name="Rectangle 23">
            <a:extLst>
              <a:ext uri="{FF2B5EF4-FFF2-40B4-BE49-F238E27FC236}">
                <a16:creationId xmlns:a16="http://schemas.microsoft.com/office/drawing/2014/main" id="{A0D52644-F671-4803-98A0-95DBDBD17B56}"/>
              </a:ext>
            </a:extLst>
          </p:cNvPr>
          <p:cNvSpPr/>
          <p:nvPr/>
        </p:nvSpPr>
        <p:spPr>
          <a:xfrm>
            <a:off x="6224080" y="1890217"/>
            <a:ext cx="4803842" cy="6047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Gastric sleeve</a:t>
            </a:r>
            <a:r>
              <a:rPr lang="en-US" baseline="30000"/>
              <a:t>1,2</a:t>
            </a:r>
            <a:endParaRPr lang="en-CA" baseline="30000"/>
          </a:p>
        </p:txBody>
      </p:sp>
      <p:sp>
        <p:nvSpPr>
          <p:cNvPr id="25" name="Rectangle 24">
            <a:extLst>
              <a:ext uri="{FF2B5EF4-FFF2-40B4-BE49-F238E27FC236}">
                <a16:creationId xmlns:a16="http://schemas.microsoft.com/office/drawing/2014/main" id="{B62F3AB2-B851-43AD-AB25-2B594736A522}"/>
              </a:ext>
            </a:extLst>
          </p:cNvPr>
          <p:cNvSpPr/>
          <p:nvPr/>
        </p:nvSpPr>
        <p:spPr>
          <a:xfrm>
            <a:off x="6224079" y="2494940"/>
            <a:ext cx="4803843" cy="120157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a:solidFill>
                  <a:schemeClr val="tx1">
                    <a:lumMod val="95000"/>
                    <a:lumOff val="5000"/>
                  </a:schemeClr>
                </a:solidFill>
              </a:rPr>
              <a:t>Worsening of and new onset reflux and heart burn</a:t>
            </a:r>
          </a:p>
          <a:p>
            <a:pPr marL="285750" indent="-285750">
              <a:buFont typeface="Arial" panose="020B0604020202020204" pitchFamily="34" charset="0"/>
              <a:buChar char="•"/>
            </a:pPr>
            <a:r>
              <a:rPr lang="en-US" sz="1600">
                <a:solidFill>
                  <a:schemeClr val="tx1">
                    <a:lumMod val="95000"/>
                    <a:lumOff val="5000"/>
                  </a:schemeClr>
                </a:solidFill>
              </a:rPr>
              <a:t>Leakage and bleeding in the staple line and hemorrhaging or gastric stenosis</a:t>
            </a:r>
          </a:p>
        </p:txBody>
      </p:sp>
      <p:sp>
        <p:nvSpPr>
          <p:cNvPr id="26" name="Rectangle 25">
            <a:extLst>
              <a:ext uri="{FF2B5EF4-FFF2-40B4-BE49-F238E27FC236}">
                <a16:creationId xmlns:a16="http://schemas.microsoft.com/office/drawing/2014/main" id="{5911F154-23A6-41AE-A99B-AFDB0CB20361}"/>
              </a:ext>
            </a:extLst>
          </p:cNvPr>
          <p:cNvSpPr/>
          <p:nvPr/>
        </p:nvSpPr>
        <p:spPr>
          <a:xfrm>
            <a:off x="6224080" y="3896041"/>
            <a:ext cx="4803842" cy="6047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Gastric band</a:t>
            </a:r>
            <a:r>
              <a:rPr lang="en-US" baseline="30000"/>
              <a:t>1,4</a:t>
            </a:r>
            <a:endParaRPr lang="en-CA" baseline="30000"/>
          </a:p>
        </p:txBody>
      </p:sp>
      <p:sp>
        <p:nvSpPr>
          <p:cNvPr id="27" name="Rectangle 26">
            <a:extLst>
              <a:ext uri="{FF2B5EF4-FFF2-40B4-BE49-F238E27FC236}">
                <a16:creationId xmlns:a16="http://schemas.microsoft.com/office/drawing/2014/main" id="{ECC0B4A8-2025-4DA6-95F0-14141FA84E18}"/>
              </a:ext>
            </a:extLst>
          </p:cNvPr>
          <p:cNvSpPr/>
          <p:nvPr/>
        </p:nvSpPr>
        <p:spPr>
          <a:xfrm>
            <a:off x="6224079" y="4500764"/>
            <a:ext cx="4803843" cy="120157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a:solidFill>
                  <a:schemeClr val="tx1">
                    <a:lumMod val="95000"/>
                    <a:lumOff val="5000"/>
                  </a:schemeClr>
                </a:solidFill>
              </a:rPr>
              <a:t>Swallowing problems and enlargement of the esophagus</a:t>
            </a:r>
          </a:p>
          <a:p>
            <a:pPr marL="285750" indent="-285750">
              <a:buFont typeface="Arial" panose="020B0604020202020204" pitchFamily="34" charset="0"/>
              <a:buChar char="•"/>
            </a:pPr>
            <a:r>
              <a:rPr lang="en-US" sz="1600">
                <a:solidFill>
                  <a:schemeClr val="tx1">
                    <a:lumMod val="95000"/>
                    <a:lumOff val="5000"/>
                  </a:schemeClr>
                </a:solidFill>
              </a:rPr>
              <a:t>Riskin band movement (slippage) or damage to the stomach over time (band erosion)</a:t>
            </a:r>
          </a:p>
        </p:txBody>
      </p:sp>
    </p:spTree>
    <p:extLst>
      <p:ext uri="{BB962C8B-B14F-4D97-AF65-F5344CB8AC3E}">
        <p14:creationId xmlns:p14="http://schemas.microsoft.com/office/powerpoint/2010/main" val="1443058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AEB3-DA80-4783-9135-7B9A4372BCEE}"/>
              </a:ext>
            </a:extLst>
          </p:cNvPr>
          <p:cNvSpPr>
            <a:spLocks noGrp="1"/>
          </p:cNvSpPr>
          <p:nvPr>
            <p:ph type="ctrTitle"/>
          </p:nvPr>
        </p:nvSpPr>
        <p:spPr/>
        <p:txBody>
          <a:bodyPr/>
          <a:lstStyle/>
          <a:p>
            <a:r>
              <a:rPr lang="en-CA" dirty="0"/>
              <a:t>Metabolic and Bariatric Surgery</a:t>
            </a:r>
          </a:p>
        </p:txBody>
      </p:sp>
      <p:sp>
        <p:nvSpPr>
          <p:cNvPr id="3" name="Subtitle 2">
            <a:extLst>
              <a:ext uri="{FF2B5EF4-FFF2-40B4-BE49-F238E27FC236}">
                <a16:creationId xmlns:a16="http://schemas.microsoft.com/office/drawing/2014/main" id="{2644BBBE-63A2-45DE-B028-729FDA7C7C1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1333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6EF8-01AE-4AF5-A3F8-9C0369D1B4D6}"/>
              </a:ext>
            </a:extLst>
          </p:cNvPr>
          <p:cNvSpPr>
            <a:spLocks noGrp="1"/>
          </p:cNvSpPr>
          <p:nvPr>
            <p:ph type="title"/>
          </p:nvPr>
        </p:nvSpPr>
        <p:spPr/>
        <p:txBody>
          <a:bodyPr/>
          <a:lstStyle/>
          <a:p>
            <a:r>
              <a:rPr lang="en-CA"/>
              <a:t>Post-bariatric surgery micronutrient management</a:t>
            </a:r>
          </a:p>
        </p:txBody>
      </p:sp>
      <p:sp>
        <p:nvSpPr>
          <p:cNvPr id="3" name="Text Placeholder 2">
            <a:extLst>
              <a:ext uri="{FF2B5EF4-FFF2-40B4-BE49-F238E27FC236}">
                <a16:creationId xmlns:a16="http://schemas.microsoft.com/office/drawing/2014/main" id="{412C77FF-1CA1-41D2-9AB6-3802B217F7F9}"/>
              </a:ext>
            </a:extLst>
          </p:cNvPr>
          <p:cNvSpPr>
            <a:spLocks noGrp="1"/>
          </p:cNvSpPr>
          <p:nvPr>
            <p:ph type="body" sz="quarter" idx="13"/>
          </p:nvPr>
        </p:nvSpPr>
        <p:spPr>
          <a:xfrm>
            <a:off x="647998" y="6278228"/>
            <a:ext cx="10515599" cy="255771"/>
          </a:xfrm>
        </p:spPr>
        <p:txBody>
          <a:bodyPr/>
          <a:lstStyle/>
          <a:p>
            <a:r>
              <a:rPr lang="en-CA" sz="1000" i="0"/>
              <a:t>1. </a:t>
            </a:r>
            <a:r>
              <a:rPr lang="en-CA" sz="1000" i="0" err="1"/>
              <a:t>Osland</a:t>
            </a:r>
            <a:r>
              <a:rPr lang="en-CA" sz="1000" i="0"/>
              <a:t> E et al. Ann </a:t>
            </a:r>
            <a:r>
              <a:rPr lang="en-CA" sz="1000" i="0" err="1"/>
              <a:t>Transl</a:t>
            </a:r>
            <a:r>
              <a:rPr lang="en-CA" sz="1000" i="0"/>
              <a:t> Med. 2020;8:S9; 2. Stein J et al. Aliment </a:t>
            </a:r>
            <a:r>
              <a:rPr lang="en-CA" sz="1000" i="0" err="1"/>
              <a:t>Pharmacol</a:t>
            </a:r>
            <a:r>
              <a:rPr lang="en-CA" sz="1000" i="0"/>
              <a:t> </a:t>
            </a:r>
            <a:r>
              <a:rPr lang="en-CA" sz="1000" i="0" err="1"/>
              <a:t>Ther</a:t>
            </a:r>
            <a:r>
              <a:rPr lang="en-CA" sz="1000" i="0"/>
              <a:t>. 2014;40:582-609; 3. Nicoletti CF et al. Surg </a:t>
            </a:r>
            <a:r>
              <a:rPr lang="en-CA" sz="1000" i="0" err="1"/>
              <a:t>Obes</a:t>
            </a:r>
            <a:r>
              <a:rPr lang="en-CA" sz="1000" i="0"/>
              <a:t> </a:t>
            </a:r>
            <a:r>
              <a:rPr lang="en-CA" sz="1000" i="0" err="1"/>
              <a:t>Relat</a:t>
            </a:r>
            <a:r>
              <a:rPr lang="en-CA" sz="1000" i="0"/>
              <a:t> Dis. 2013;9:520-525.</a:t>
            </a:r>
          </a:p>
        </p:txBody>
      </p:sp>
      <p:sp>
        <p:nvSpPr>
          <p:cNvPr id="4" name="TextBox 3">
            <a:extLst>
              <a:ext uri="{FF2B5EF4-FFF2-40B4-BE49-F238E27FC236}">
                <a16:creationId xmlns:a16="http://schemas.microsoft.com/office/drawing/2014/main" id="{5DDFAAFC-1AB4-49D7-B951-542032F5171C}"/>
              </a:ext>
            </a:extLst>
          </p:cNvPr>
          <p:cNvSpPr txBox="1"/>
          <p:nvPr/>
        </p:nvSpPr>
        <p:spPr>
          <a:xfrm>
            <a:off x="1076446" y="2039805"/>
            <a:ext cx="2882096" cy="830997"/>
          </a:xfrm>
          <a:prstGeom prst="rect">
            <a:avLst/>
          </a:prstGeom>
          <a:solidFill>
            <a:schemeClr val="accent3"/>
          </a:solidFill>
          <a:ln>
            <a:noFill/>
          </a:ln>
        </p:spPr>
        <p:txBody>
          <a:bodyPr wrap="square" rtlCol="0">
            <a:spAutoFit/>
          </a:bodyPr>
          <a:lstStyle/>
          <a:p>
            <a:r>
              <a:rPr lang="en-CA" sz="1600" b="1">
                <a:solidFill>
                  <a:schemeClr val="bg1"/>
                </a:solidFill>
              </a:rPr>
              <a:t>Due to restrictive and malabsorptive effect of bariatric surgery </a:t>
            </a:r>
          </a:p>
        </p:txBody>
      </p:sp>
      <p:sp>
        <p:nvSpPr>
          <p:cNvPr id="5" name="TextBox 4">
            <a:extLst>
              <a:ext uri="{FF2B5EF4-FFF2-40B4-BE49-F238E27FC236}">
                <a16:creationId xmlns:a16="http://schemas.microsoft.com/office/drawing/2014/main" id="{D8053608-CF1B-4A32-BE14-DC5372968942}"/>
              </a:ext>
            </a:extLst>
          </p:cNvPr>
          <p:cNvSpPr txBox="1"/>
          <p:nvPr/>
        </p:nvSpPr>
        <p:spPr>
          <a:xfrm>
            <a:off x="1076446" y="1699764"/>
            <a:ext cx="2882096" cy="338554"/>
          </a:xfrm>
          <a:prstGeom prst="rect">
            <a:avLst/>
          </a:prstGeom>
          <a:solidFill>
            <a:schemeClr val="tx1">
              <a:lumMod val="85000"/>
              <a:lumOff val="15000"/>
            </a:schemeClr>
          </a:solidFill>
          <a:ln>
            <a:noFill/>
          </a:ln>
        </p:spPr>
        <p:txBody>
          <a:bodyPr wrap="square" rtlCol="0">
            <a:spAutoFit/>
          </a:bodyPr>
          <a:lstStyle/>
          <a:p>
            <a:r>
              <a:rPr lang="en-CA" sz="1600" b="1">
                <a:solidFill>
                  <a:schemeClr val="bg1"/>
                </a:solidFill>
              </a:rPr>
              <a:t>Micronutrient deficiencies</a:t>
            </a:r>
            <a:r>
              <a:rPr lang="en-CA" sz="1600" b="1" baseline="30000">
                <a:solidFill>
                  <a:schemeClr val="bg1"/>
                </a:solidFill>
              </a:rPr>
              <a:t>1</a:t>
            </a:r>
            <a:r>
              <a:rPr lang="en-CA" sz="1600" b="1">
                <a:solidFill>
                  <a:schemeClr val="bg1"/>
                </a:solidFill>
              </a:rPr>
              <a:t> </a:t>
            </a:r>
          </a:p>
        </p:txBody>
      </p:sp>
      <p:sp>
        <p:nvSpPr>
          <p:cNvPr id="6" name="TextBox 5">
            <a:extLst>
              <a:ext uri="{FF2B5EF4-FFF2-40B4-BE49-F238E27FC236}">
                <a16:creationId xmlns:a16="http://schemas.microsoft.com/office/drawing/2014/main" id="{5709B464-8F46-4888-A9FC-A8A9E494A60E}"/>
              </a:ext>
            </a:extLst>
          </p:cNvPr>
          <p:cNvSpPr txBox="1"/>
          <p:nvPr/>
        </p:nvSpPr>
        <p:spPr>
          <a:xfrm>
            <a:off x="1076446" y="2872288"/>
            <a:ext cx="2882096" cy="3293209"/>
          </a:xfrm>
          <a:prstGeom prst="rect">
            <a:avLst/>
          </a:prstGeom>
          <a:solidFill>
            <a:schemeClr val="accent3">
              <a:lumMod val="20000"/>
              <a:lumOff val="80000"/>
            </a:schemeClr>
          </a:solidFill>
          <a:ln>
            <a:noFill/>
          </a:ln>
        </p:spPr>
        <p:txBody>
          <a:bodyPr wrap="square" rtlCol="0">
            <a:spAutoFit/>
          </a:bodyPr>
          <a:lstStyle/>
          <a:p>
            <a:r>
              <a:rPr lang="en-CA" sz="1600" b="1"/>
              <a:t>Most common</a:t>
            </a:r>
          </a:p>
          <a:p>
            <a:pPr algn="ctr"/>
            <a:r>
              <a:rPr lang="en-CA" sz="1600"/>
              <a:t>Calcium</a:t>
            </a:r>
          </a:p>
          <a:p>
            <a:pPr algn="ctr"/>
            <a:r>
              <a:rPr lang="en-CA" sz="1600"/>
              <a:t>Vitamin D</a:t>
            </a:r>
          </a:p>
          <a:p>
            <a:pPr algn="ctr"/>
            <a:r>
              <a:rPr lang="en-CA" sz="1600"/>
              <a:t>Iron</a:t>
            </a:r>
            <a:br>
              <a:rPr lang="en-CA" sz="1600"/>
            </a:br>
            <a:r>
              <a:rPr lang="en-CA" sz="1600"/>
              <a:t>Vitamin B12</a:t>
            </a:r>
            <a:br>
              <a:rPr lang="en-CA" sz="1600"/>
            </a:br>
            <a:r>
              <a:rPr lang="en-CA" sz="1600"/>
              <a:t>Thiamin</a:t>
            </a:r>
          </a:p>
          <a:p>
            <a:pPr algn="ctr"/>
            <a:r>
              <a:rPr lang="en-CA" sz="1600"/>
              <a:t> </a:t>
            </a:r>
          </a:p>
          <a:p>
            <a:r>
              <a:rPr lang="en-CA" sz="1600" b="1"/>
              <a:t>Less common </a:t>
            </a:r>
          </a:p>
          <a:p>
            <a:pPr algn="ctr"/>
            <a:r>
              <a:rPr lang="en-CA" sz="1600"/>
              <a:t>Zinc</a:t>
            </a:r>
            <a:br>
              <a:rPr lang="en-CA" sz="1600"/>
            </a:br>
            <a:r>
              <a:rPr lang="en-CA" sz="1600"/>
              <a:t>Copper</a:t>
            </a:r>
          </a:p>
          <a:p>
            <a:pPr algn="ctr"/>
            <a:r>
              <a:rPr lang="en-CA" sz="1600"/>
              <a:t>Vitamin A</a:t>
            </a:r>
          </a:p>
          <a:p>
            <a:pPr algn="ctr"/>
            <a:r>
              <a:rPr lang="en-CA" sz="1600"/>
              <a:t>Vitamin E</a:t>
            </a:r>
          </a:p>
          <a:p>
            <a:pPr algn="ctr"/>
            <a:r>
              <a:rPr lang="en-CA" sz="1600"/>
              <a:t>Vitamin K</a:t>
            </a:r>
          </a:p>
        </p:txBody>
      </p:sp>
      <p:grpSp>
        <p:nvGrpSpPr>
          <p:cNvPr id="10" name="Group 9">
            <a:extLst>
              <a:ext uri="{FF2B5EF4-FFF2-40B4-BE49-F238E27FC236}">
                <a16:creationId xmlns:a16="http://schemas.microsoft.com/office/drawing/2014/main" id="{CDCBA620-E444-4C72-B354-DF49FE3580B3}"/>
              </a:ext>
            </a:extLst>
          </p:cNvPr>
          <p:cNvGrpSpPr/>
          <p:nvPr/>
        </p:nvGrpSpPr>
        <p:grpSpPr>
          <a:xfrm>
            <a:off x="5412987" y="1690688"/>
            <a:ext cx="6094070" cy="1423547"/>
            <a:chOff x="5408271" y="1690688"/>
            <a:chExt cx="6094070" cy="1423547"/>
          </a:xfrm>
        </p:grpSpPr>
        <p:sp>
          <p:nvSpPr>
            <p:cNvPr id="7" name="TextBox 6">
              <a:extLst>
                <a:ext uri="{FF2B5EF4-FFF2-40B4-BE49-F238E27FC236}">
                  <a16:creationId xmlns:a16="http://schemas.microsoft.com/office/drawing/2014/main" id="{7ADEA49A-C3D0-46AA-8BFA-49AA18716220}"/>
                </a:ext>
              </a:extLst>
            </p:cNvPr>
            <p:cNvSpPr txBox="1"/>
            <p:nvPr/>
          </p:nvSpPr>
          <p:spPr>
            <a:xfrm>
              <a:off x="5408271" y="1690688"/>
              <a:ext cx="6094070" cy="347630"/>
            </a:xfrm>
            <a:prstGeom prst="rect">
              <a:avLst/>
            </a:prstGeom>
            <a:solidFill>
              <a:schemeClr val="tx1">
                <a:lumMod val="85000"/>
                <a:lumOff val="15000"/>
              </a:schemeClr>
            </a:solidFill>
            <a:ln>
              <a:noFill/>
            </a:ln>
          </p:spPr>
          <p:txBody>
            <a:bodyPr wrap="square" rtlCol="0">
              <a:spAutoFit/>
            </a:bodyPr>
            <a:lstStyle/>
            <a:p>
              <a:r>
                <a:rPr lang="en-CA" sz="1600" b="1">
                  <a:solidFill>
                    <a:schemeClr val="bg1"/>
                  </a:solidFill>
                </a:rPr>
                <a:t>Management of post-bariatric patients</a:t>
              </a:r>
              <a:r>
                <a:rPr lang="en-CA" sz="1600" b="1" baseline="30000">
                  <a:solidFill>
                    <a:schemeClr val="bg1"/>
                  </a:solidFill>
                </a:rPr>
                <a:t>1–3</a:t>
              </a:r>
              <a:endParaRPr lang="en-CA" sz="1600" b="1">
                <a:solidFill>
                  <a:schemeClr val="bg1"/>
                </a:solidFill>
              </a:endParaRPr>
            </a:p>
          </p:txBody>
        </p:sp>
        <p:sp>
          <p:nvSpPr>
            <p:cNvPr id="9" name="TextBox 8">
              <a:extLst>
                <a:ext uri="{FF2B5EF4-FFF2-40B4-BE49-F238E27FC236}">
                  <a16:creationId xmlns:a16="http://schemas.microsoft.com/office/drawing/2014/main" id="{02A95315-FD4B-4382-9AC5-1FDDA11FB1A9}"/>
                </a:ext>
              </a:extLst>
            </p:cNvPr>
            <p:cNvSpPr txBox="1"/>
            <p:nvPr/>
          </p:nvSpPr>
          <p:spPr>
            <a:xfrm>
              <a:off x="5408271" y="2037017"/>
              <a:ext cx="6094070" cy="1077218"/>
            </a:xfrm>
            <a:prstGeom prst="rect">
              <a:avLst/>
            </a:prstGeom>
            <a:solidFill>
              <a:schemeClr val="accent3">
                <a:lumMod val="20000"/>
                <a:lumOff val="80000"/>
              </a:schemeClr>
            </a:solidFill>
            <a:ln>
              <a:noFill/>
            </a:ln>
          </p:spPr>
          <p:txBody>
            <a:bodyPr wrap="square" lIns="91440" tIns="45720" rIns="91440" bIns="45720" anchor="t">
              <a:spAutoFit/>
            </a:bodyPr>
            <a:lstStyle/>
            <a:p>
              <a:pPr marL="285750" indent="-285750">
                <a:buFont typeface="Arial" panose="020B0604020202020204" pitchFamily="34" charset="0"/>
                <a:buChar char="•"/>
              </a:pPr>
              <a:r>
                <a:rPr lang="en-US" sz="1600" b="0" i="0">
                  <a:effectLst/>
                </a:rPr>
                <a:t>Regular micronutrient monitoring </a:t>
              </a:r>
            </a:p>
            <a:p>
              <a:pPr marL="285750" indent="-285750">
                <a:buFont typeface="Arial" panose="020B0604020202020204" pitchFamily="34" charset="0"/>
                <a:buChar char="•"/>
              </a:pPr>
              <a:r>
                <a:rPr lang="en-US" sz="1600"/>
                <a:t>Diet</a:t>
              </a:r>
              <a:r>
                <a:rPr lang="en-US" sz="1600" b="0" i="0">
                  <a:effectLst/>
                </a:rPr>
                <a:t> review to ensure dietary sources are optimized</a:t>
              </a:r>
              <a:endParaRPr lang="en-US" sz="1600" b="0" i="0">
                <a:effectLst/>
                <a:cs typeface="Arial"/>
              </a:endParaRPr>
            </a:p>
            <a:p>
              <a:pPr marL="285750" indent="-285750">
                <a:buFont typeface="Arial" panose="020B0604020202020204" pitchFamily="34" charset="0"/>
                <a:buChar char="•"/>
              </a:pPr>
              <a:r>
                <a:rPr lang="en-US" sz="1600" b="0" i="0">
                  <a:effectLst/>
                </a:rPr>
                <a:t>Daily multivitamin and multimineral supplementation</a:t>
              </a:r>
            </a:p>
            <a:p>
              <a:pPr marL="285750" indent="-285750">
                <a:buFont typeface="Arial" panose="020B0604020202020204" pitchFamily="34" charset="0"/>
                <a:buChar char="•"/>
              </a:pPr>
              <a:r>
                <a:rPr lang="en-US" sz="1600" b="0" i="0">
                  <a:effectLst/>
                </a:rPr>
                <a:t>Identify any previously undetected causes for the deficiencies</a:t>
              </a:r>
              <a:endParaRPr lang="en-CA" sz="1600"/>
            </a:p>
          </p:txBody>
        </p:sp>
      </p:grpSp>
      <p:cxnSp>
        <p:nvCxnSpPr>
          <p:cNvPr id="12" name="Straight Arrow Connector 11">
            <a:extLst>
              <a:ext uri="{FF2B5EF4-FFF2-40B4-BE49-F238E27FC236}">
                <a16:creationId xmlns:a16="http://schemas.microsoft.com/office/drawing/2014/main" id="{27F069FC-9F26-4408-B1FF-CD1AA83CC5FF}"/>
              </a:ext>
            </a:extLst>
          </p:cNvPr>
          <p:cNvCxnSpPr/>
          <p:nvPr/>
        </p:nvCxnSpPr>
        <p:spPr>
          <a:xfrm>
            <a:off x="4095750" y="1864503"/>
            <a:ext cx="112395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5D3AC0B1-0967-4D2E-8A48-9713A411B9AC}"/>
              </a:ext>
            </a:extLst>
          </p:cNvPr>
          <p:cNvGrpSpPr/>
          <p:nvPr/>
        </p:nvGrpSpPr>
        <p:grpSpPr>
          <a:xfrm>
            <a:off x="6726034" y="3460565"/>
            <a:ext cx="3112034" cy="1421374"/>
            <a:chOff x="6726034" y="3653025"/>
            <a:chExt cx="3112034" cy="1228913"/>
          </a:xfrm>
        </p:grpSpPr>
        <p:grpSp>
          <p:nvGrpSpPr>
            <p:cNvPr id="45" name="Group 44">
              <a:extLst>
                <a:ext uri="{FF2B5EF4-FFF2-40B4-BE49-F238E27FC236}">
                  <a16:creationId xmlns:a16="http://schemas.microsoft.com/office/drawing/2014/main" id="{4285B5D2-BBE2-40AD-99DE-4574F2B78055}"/>
                </a:ext>
              </a:extLst>
            </p:cNvPr>
            <p:cNvGrpSpPr/>
            <p:nvPr/>
          </p:nvGrpSpPr>
          <p:grpSpPr>
            <a:xfrm>
              <a:off x="9080520" y="3663283"/>
              <a:ext cx="757548" cy="1218655"/>
              <a:chOff x="2970213" y="1028700"/>
              <a:chExt cx="311150" cy="682625"/>
            </a:xfrm>
            <a:solidFill>
              <a:schemeClr val="tx1"/>
            </a:solidFill>
          </p:grpSpPr>
          <p:sp>
            <p:nvSpPr>
              <p:cNvPr id="51" name="Freeform 48">
                <a:extLst>
                  <a:ext uri="{FF2B5EF4-FFF2-40B4-BE49-F238E27FC236}">
                    <a16:creationId xmlns:a16="http://schemas.microsoft.com/office/drawing/2014/main" id="{982FEF51-25BD-4213-AC2D-9B1237EF91CA}"/>
                  </a:ext>
                </a:extLst>
              </p:cNvPr>
              <p:cNvSpPr>
                <a:spLocks/>
              </p:cNvSpPr>
              <p:nvPr/>
            </p:nvSpPr>
            <p:spPr bwMode="auto">
              <a:xfrm>
                <a:off x="2970213" y="1190625"/>
                <a:ext cx="311150" cy="273050"/>
              </a:xfrm>
              <a:custGeom>
                <a:avLst/>
                <a:gdLst>
                  <a:gd name="T0" fmla="*/ 101 w 130"/>
                  <a:gd name="T1" fmla="*/ 34 h 115"/>
                  <a:gd name="T2" fmla="*/ 101 w 130"/>
                  <a:gd name="T3" fmla="*/ 89 h 115"/>
                  <a:gd name="T4" fmla="*/ 95 w 130"/>
                  <a:gd name="T5" fmla="*/ 90 h 115"/>
                  <a:gd name="T6" fmla="*/ 35 w 130"/>
                  <a:gd name="T7" fmla="*/ 90 h 115"/>
                  <a:gd name="T8" fmla="*/ 30 w 130"/>
                  <a:gd name="T9" fmla="*/ 85 h 115"/>
                  <a:gd name="T10" fmla="*/ 30 w 130"/>
                  <a:gd name="T11" fmla="*/ 39 h 115"/>
                  <a:gd name="T12" fmla="*/ 30 w 130"/>
                  <a:gd name="T13" fmla="*/ 34 h 115"/>
                  <a:gd name="T14" fmla="*/ 28 w 130"/>
                  <a:gd name="T15" fmla="*/ 34 h 115"/>
                  <a:gd name="T16" fmla="*/ 23 w 130"/>
                  <a:gd name="T17" fmla="*/ 55 h 115"/>
                  <a:gd name="T18" fmla="*/ 21 w 130"/>
                  <a:gd name="T19" fmla="*/ 101 h 115"/>
                  <a:gd name="T20" fmla="*/ 7 w 130"/>
                  <a:gd name="T21" fmla="*/ 112 h 115"/>
                  <a:gd name="T22" fmla="*/ 1 w 130"/>
                  <a:gd name="T23" fmla="*/ 103 h 115"/>
                  <a:gd name="T24" fmla="*/ 9 w 130"/>
                  <a:gd name="T25" fmla="*/ 30 h 115"/>
                  <a:gd name="T26" fmla="*/ 28 w 130"/>
                  <a:gd name="T27" fmla="*/ 4 h 115"/>
                  <a:gd name="T28" fmla="*/ 41 w 130"/>
                  <a:gd name="T29" fmla="*/ 1 h 115"/>
                  <a:gd name="T30" fmla="*/ 90 w 130"/>
                  <a:gd name="T31" fmla="*/ 1 h 115"/>
                  <a:gd name="T32" fmla="*/ 118 w 130"/>
                  <a:gd name="T33" fmla="*/ 20 h 115"/>
                  <a:gd name="T34" fmla="*/ 129 w 130"/>
                  <a:gd name="T35" fmla="*/ 67 h 115"/>
                  <a:gd name="T36" fmla="*/ 129 w 130"/>
                  <a:gd name="T37" fmla="*/ 102 h 115"/>
                  <a:gd name="T38" fmla="*/ 119 w 130"/>
                  <a:gd name="T39" fmla="*/ 113 h 115"/>
                  <a:gd name="T40" fmla="*/ 109 w 130"/>
                  <a:gd name="T41" fmla="*/ 102 h 115"/>
                  <a:gd name="T42" fmla="*/ 108 w 130"/>
                  <a:gd name="T43" fmla="*/ 58 h 115"/>
                  <a:gd name="T44" fmla="*/ 103 w 130"/>
                  <a:gd name="T45" fmla="*/ 38 h 115"/>
                  <a:gd name="T46" fmla="*/ 101 w 130"/>
                  <a:gd name="T47" fmla="*/ 34 h 115"/>
                  <a:gd name="T48" fmla="*/ 101 w 130"/>
                  <a:gd name="T49"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15">
                    <a:moveTo>
                      <a:pt x="101" y="34"/>
                    </a:moveTo>
                    <a:cubicBezTo>
                      <a:pt x="101" y="52"/>
                      <a:pt x="101" y="71"/>
                      <a:pt x="101" y="89"/>
                    </a:cubicBezTo>
                    <a:cubicBezTo>
                      <a:pt x="99" y="90"/>
                      <a:pt x="97" y="90"/>
                      <a:pt x="95" y="90"/>
                    </a:cubicBezTo>
                    <a:cubicBezTo>
                      <a:pt x="75" y="90"/>
                      <a:pt x="55" y="90"/>
                      <a:pt x="35" y="90"/>
                    </a:cubicBezTo>
                    <a:cubicBezTo>
                      <a:pt x="31" y="90"/>
                      <a:pt x="30" y="89"/>
                      <a:pt x="30" y="85"/>
                    </a:cubicBezTo>
                    <a:cubicBezTo>
                      <a:pt x="30" y="69"/>
                      <a:pt x="30" y="54"/>
                      <a:pt x="30" y="39"/>
                    </a:cubicBezTo>
                    <a:cubicBezTo>
                      <a:pt x="30" y="37"/>
                      <a:pt x="30" y="36"/>
                      <a:pt x="30" y="34"/>
                    </a:cubicBezTo>
                    <a:cubicBezTo>
                      <a:pt x="29" y="34"/>
                      <a:pt x="29" y="34"/>
                      <a:pt x="28" y="34"/>
                    </a:cubicBezTo>
                    <a:cubicBezTo>
                      <a:pt x="26" y="41"/>
                      <a:pt x="24" y="48"/>
                      <a:pt x="23" y="55"/>
                    </a:cubicBezTo>
                    <a:cubicBezTo>
                      <a:pt x="22" y="71"/>
                      <a:pt x="22" y="86"/>
                      <a:pt x="21" y="101"/>
                    </a:cubicBezTo>
                    <a:cubicBezTo>
                      <a:pt x="21" y="110"/>
                      <a:pt x="14" y="115"/>
                      <a:pt x="7" y="112"/>
                    </a:cubicBezTo>
                    <a:cubicBezTo>
                      <a:pt x="3" y="110"/>
                      <a:pt x="1" y="107"/>
                      <a:pt x="1" y="103"/>
                    </a:cubicBezTo>
                    <a:cubicBezTo>
                      <a:pt x="0" y="78"/>
                      <a:pt x="0" y="54"/>
                      <a:pt x="9" y="30"/>
                    </a:cubicBezTo>
                    <a:cubicBezTo>
                      <a:pt x="12" y="19"/>
                      <a:pt x="17" y="9"/>
                      <a:pt x="28" y="4"/>
                    </a:cubicBezTo>
                    <a:cubicBezTo>
                      <a:pt x="32" y="2"/>
                      <a:pt x="36" y="1"/>
                      <a:pt x="41" y="1"/>
                    </a:cubicBezTo>
                    <a:cubicBezTo>
                      <a:pt x="57" y="0"/>
                      <a:pt x="73" y="1"/>
                      <a:pt x="90" y="1"/>
                    </a:cubicBezTo>
                    <a:cubicBezTo>
                      <a:pt x="103" y="1"/>
                      <a:pt x="112" y="9"/>
                      <a:pt x="118" y="20"/>
                    </a:cubicBezTo>
                    <a:cubicBezTo>
                      <a:pt x="126" y="35"/>
                      <a:pt x="128" y="51"/>
                      <a:pt x="129" y="67"/>
                    </a:cubicBezTo>
                    <a:cubicBezTo>
                      <a:pt x="130" y="78"/>
                      <a:pt x="129" y="90"/>
                      <a:pt x="129" y="102"/>
                    </a:cubicBezTo>
                    <a:cubicBezTo>
                      <a:pt x="129" y="109"/>
                      <a:pt x="125" y="113"/>
                      <a:pt x="119" y="113"/>
                    </a:cubicBezTo>
                    <a:cubicBezTo>
                      <a:pt x="113" y="113"/>
                      <a:pt x="109" y="108"/>
                      <a:pt x="109" y="102"/>
                    </a:cubicBezTo>
                    <a:cubicBezTo>
                      <a:pt x="109" y="87"/>
                      <a:pt x="109" y="73"/>
                      <a:pt x="108" y="58"/>
                    </a:cubicBezTo>
                    <a:cubicBezTo>
                      <a:pt x="107" y="51"/>
                      <a:pt x="105" y="44"/>
                      <a:pt x="103" y="38"/>
                    </a:cubicBezTo>
                    <a:cubicBezTo>
                      <a:pt x="103" y="36"/>
                      <a:pt x="102" y="35"/>
                      <a:pt x="101" y="34"/>
                    </a:cubicBezTo>
                    <a:cubicBezTo>
                      <a:pt x="101" y="34"/>
                      <a:pt x="101" y="34"/>
                      <a:pt x="101"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60">
                <a:extLst>
                  <a:ext uri="{FF2B5EF4-FFF2-40B4-BE49-F238E27FC236}">
                    <a16:creationId xmlns:a16="http://schemas.microsoft.com/office/drawing/2014/main" id="{5EB66A4E-3824-4500-BEF5-6A25B51C9E30}"/>
                  </a:ext>
                </a:extLst>
              </p:cNvPr>
              <p:cNvSpPr>
                <a:spLocks/>
              </p:cNvSpPr>
              <p:nvPr/>
            </p:nvSpPr>
            <p:spPr bwMode="auto">
              <a:xfrm>
                <a:off x="3041650" y="1416050"/>
                <a:ext cx="169863" cy="295275"/>
              </a:xfrm>
              <a:custGeom>
                <a:avLst/>
                <a:gdLst>
                  <a:gd name="T0" fmla="*/ 0 w 71"/>
                  <a:gd name="T1" fmla="*/ 0 h 124"/>
                  <a:gd name="T2" fmla="*/ 70 w 71"/>
                  <a:gd name="T3" fmla="*/ 0 h 124"/>
                  <a:gd name="T4" fmla="*/ 71 w 71"/>
                  <a:gd name="T5" fmla="*/ 3 h 124"/>
                  <a:gd name="T6" fmla="*/ 71 w 71"/>
                  <a:gd name="T7" fmla="*/ 106 h 124"/>
                  <a:gd name="T8" fmla="*/ 58 w 71"/>
                  <a:gd name="T9" fmla="*/ 122 h 124"/>
                  <a:gd name="T10" fmla="*/ 40 w 71"/>
                  <a:gd name="T11" fmla="*/ 113 h 124"/>
                  <a:gd name="T12" fmla="*/ 39 w 71"/>
                  <a:gd name="T13" fmla="*/ 105 h 124"/>
                  <a:gd name="T14" fmla="*/ 39 w 71"/>
                  <a:gd name="T15" fmla="*/ 35 h 124"/>
                  <a:gd name="T16" fmla="*/ 37 w 71"/>
                  <a:gd name="T17" fmla="*/ 31 h 124"/>
                  <a:gd name="T18" fmla="*/ 34 w 71"/>
                  <a:gd name="T19" fmla="*/ 31 h 124"/>
                  <a:gd name="T20" fmla="*/ 32 w 71"/>
                  <a:gd name="T21" fmla="*/ 34 h 124"/>
                  <a:gd name="T22" fmla="*/ 32 w 71"/>
                  <a:gd name="T23" fmla="*/ 56 h 124"/>
                  <a:gd name="T24" fmla="*/ 32 w 71"/>
                  <a:gd name="T25" fmla="*/ 107 h 124"/>
                  <a:gd name="T26" fmla="*/ 20 w 71"/>
                  <a:gd name="T27" fmla="*/ 122 h 124"/>
                  <a:gd name="T28" fmla="*/ 3 w 71"/>
                  <a:gd name="T29" fmla="*/ 115 h 124"/>
                  <a:gd name="T30" fmla="*/ 0 w 71"/>
                  <a:gd name="T31" fmla="*/ 106 h 124"/>
                  <a:gd name="T32" fmla="*/ 0 w 71"/>
                  <a:gd name="T33" fmla="*/ 3 h 124"/>
                  <a:gd name="T34" fmla="*/ 0 w 71"/>
                  <a:gd name="T3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24">
                    <a:moveTo>
                      <a:pt x="0" y="0"/>
                    </a:moveTo>
                    <a:cubicBezTo>
                      <a:pt x="24" y="0"/>
                      <a:pt x="47" y="0"/>
                      <a:pt x="70" y="0"/>
                    </a:cubicBezTo>
                    <a:cubicBezTo>
                      <a:pt x="70" y="1"/>
                      <a:pt x="71" y="2"/>
                      <a:pt x="71" y="3"/>
                    </a:cubicBezTo>
                    <a:cubicBezTo>
                      <a:pt x="71" y="38"/>
                      <a:pt x="71" y="72"/>
                      <a:pt x="71" y="106"/>
                    </a:cubicBezTo>
                    <a:cubicBezTo>
                      <a:pt x="71" y="114"/>
                      <a:pt x="65" y="120"/>
                      <a:pt x="58" y="122"/>
                    </a:cubicBezTo>
                    <a:cubicBezTo>
                      <a:pt x="51" y="124"/>
                      <a:pt x="43" y="120"/>
                      <a:pt x="40" y="113"/>
                    </a:cubicBezTo>
                    <a:cubicBezTo>
                      <a:pt x="39" y="111"/>
                      <a:pt x="39" y="108"/>
                      <a:pt x="39" y="105"/>
                    </a:cubicBezTo>
                    <a:cubicBezTo>
                      <a:pt x="39" y="82"/>
                      <a:pt x="39" y="58"/>
                      <a:pt x="39" y="35"/>
                    </a:cubicBezTo>
                    <a:cubicBezTo>
                      <a:pt x="39" y="34"/>
                      <a:pt x="38" y="32"/>
                      <a:pt x="37" y="31"/>
                    </a:cubicBezTo>
                    <a:cubicBezTo>
                      <a:pt x="37" y="30"/>
                      <a:pt x="35" y="30"/>
                      <a:pt x="34" y="31"/>
                    </a:cubicBezTo>
                    <a:cubicBezTo>
                      <a:pt x="33" y="31"/>
                      <a:pt x="32" y="33"/>
                      <a:pt x="32" y="34"/>
                    </a:cubicBezTo>
                    <a:cubicBezTo>
                      <a:pt x="32" y="41"/>
                      <a:pt x="32" y="49"/>
                      <a:pt x="32" y="56"/>
                    </a:cubicBezTo>
                    <a:cubicBezTo>
                      <a:pt x="32" y="73"/>
                      <a:pt x="32" y="90"/>
                      <a:pt x="32" y="107"/>
                    </a:cubicBezTo>
                    <a:cubicBezTo>
                      <a:pt x="32" y="114"/>
                      <a:pt x="27" y="120"/>
                      <a:pt x="20" y="122"/>
                    </a:cubicBezTo>
                    <a:cubicBezTo>
                      <a:pt x="14" y="124"/>
                      <a:pt x="7" y="121"/>
                      <a:pt x="3" y="115"/>
                    </a:cubicBezTo>
                    <a:cubicBezTo>
                      <a:pt x="1" y="113"/>
                      <a:pt x="0" y="109"/>
                      <a:pt x="0" y="106"/>
                    </a:cubicBezTo>
                    <a:cubicBezTo>
                      <a:pt x="0" y="72"/>
                      <a:pt x="0" y="37"/>
                      <a:pt x="0" y="3"/>
                    </a:cubicBezTo>
                    <a:cubicBezTo>
                      <a:pt x="0" y="2"/>
                      <a:pt x="0" y="1"/>
                      <a:pt x="0"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10">
                <a:extLst>
                  <a:ext uri="{FF2B5EF4-FFF2-40B4-BE49-F238E27FC236}">
                    <a16:creationId xmlns:a16="http://schemas.microsoft.com/office/drawing/2014/main" id="{5FA0AF20-6C18-45C2-B324-D3DECD506AD0}"/>
                  </a:ext>
                </a:extLst>
              </p:cNvPr>
              <p:cNvSpPr>
                <a:spLocks/>
              </p:cNvSpPr>
              <p:nvPr/>
            </p:nvSpPr>
            <p:spPr bwMode="auto">
              <a:xfrm>
                <a:off x="3051175" y="1028700"/>
                <a:ext cx="150813" cy="149225"/>
              </a:xfrm>
              <a:custGeom>
                <a:avLst/>
                <a:gdLst>
                  <a:gd name="T0" fmla="*/ 31 w 63"/>
                  <a:gd name="T1" fmla="*/ 63 h 63"/>
                  <a:gd name="T2" fmla="*/ 0 w 63"/>
                  <a:gd name="T3" fmla="*/ 32 h 63"/>
                  <a:gd name="T4" fmla="*/ 31 w 63"/>
                  <a:gd name="T5" fmla="*/ 0 h 63"/>
                  <a:gd name="T6" fmla="*/ 63 w 63"/>
                  <a:gd name="T7" fmla="*/ 32 h 63"/>
                  <a:gd name="T8" fmla="*/ 31 w 63"/>
                  <a:gd name="T9" fmla="*/ 63 h 63"/>
                </a:gdLst>
                <a:ahLst/>
                <a:cxnLst>
                  <a:cxn ang="0">
                    <a:pos x="T0" y="T1"/>
                  </a:cxn>
                  <a:cxn ang="0">
                    <a:pos x="T2" y="T3"/>
                  </a:cxn>
                  <a:cxn ang="0">
                    <a:pos x="T4" y="T5"/>
                  </a:cxn>
                  <a:cxn ang="0">
                    <a:pos x="T6" y="T7"/>
                  </a:cxn>
                  <a:cxn ang="0">
                    <a:pos x="T8" y="T9"/>
                  </a:cxn>
                </a:cxnLst>
                <a:rect l="0" t="0" r="r" b="b"/>
                <a:pathLst>
                  <a:path w="63" h="63">
                    <a:moveTo>
                      <a:pt x="31" y="63"/>
                    </a:moveTo>
                    <a:cubicBezTo>
                      <a:pt x="13" y="63"/>
                      <a:pt x="0" y="49"/>
                      <a:pt x="0" y="32"/>
                    </a:cubicBezTo>
                    <a:cubicBezTo>
                      <a:pt x="0" y="14"/>
                      <a:pt x="14" y="0"/>
                      <a:pt x="31" y="0"/>
                    </a:cubicBezTo>
                    <a:cubicBezTo>
                      <a:pt x="49" y="0"/>
                      <a:pt x="63" y="14"/>
                      <a:pt x="63" y="32"/>
                    </a:cubicBezTo>
                    <a:cubicBezTo>
                      <a:pt x="63" y="49"/>
                      <a:pt x="49" y="63"/>
                      <a:pt x="31"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910BC44F-ABB3-4DBC-853D-4421DFBFF71D}"/>
                </a:ext>
              </a:extLst>
            </p:cNvPr>
            <p:cNvGrpSpPr/>
            <p:nvPr/>
          </p:nvGrpSpPr>
          <p:grpSpPr>
            <a:xfrm>
              <a:off x="6726034" y="3653025"/>
              <a:ext cx="968367" cy="1228913"/>
              <a:chOff x="5234578" y="2207150"/>
              <a:chExt cx="426108" cy="737468"/>
            </a:xfrm>
            <a:solidFill>
              <a:schemeClr val="tx1"/>
            </a:solidFill>
          </p:grpSpPr>
          <p:sp>
            <p:nvSpPr>
              <p:cNvPr id="41" name="Freeform 26">
                <a:extLst>
                  <a:ext uri="{FF2B5EF4-FFF2-40B4-BE49-F238E27FC236}">
                    <a16:creationId xmlns:a16="http://schemas.microsoft.com/office/drawing/2014/main" id="{AB74A1CA-347A-45D0-B44E-EBD0840E7514}"/>
                  </a:ext>
                </a:extLst>
              </p:cNvPr>
              <p:cNvSpPr>
                <a:spLocks/>
              </p:cNvSpPr>
              <p:nvPr/>
            </p:nvSpPr>
            <p:spPr bwMode="auto">
              <a:xfrm>
                <a:off x="5234578" y="2339390"/>
                <a:ext cx="426108" cy="372233"/>
              </a:xfrm>
              <a:custGeom>
                <a:avLst/>
                <a:gdLst>
                  <a:gd name="T0" fmla="*/ 92 w 627"/>
                  <a:gd name="T1" fmla="*/ 212 h 548"/>
                  <a:gd name="T2" fmla="*/ 105 w 627"/>
                  <a:gd name="T3" fmla="*/ 212 h 548"/>
                  <a:gd name="T4" fmla="*/ 74 w 627"/>
                  <a:gd name="T5" fmla="*/ 348 h 548"/>
                  <a:gd name="T6" fmla="*/ 313 w 627"/>
                  <a:gd name="T7" fmla="*/ 548 h 548"/>
                  <a:gd name="T8" fmla="*/ 553 w 627"/>
                  <a:gd name="T9" fmla="*/ 348 h 548"/>
                  <a:gd name="T10" fmla="*/ 522 w 627"/>
                  <a:gd name="T11" fmla="*/ 212 h 548"/>
                  <a:gd name="T12" fmla="*/ 535 w 627"/>
                  <a:gd name="T13" fmla="*/ 212 h 548"/>
                  <a:gd name="T14" fmla="*/ 565 w 627"/>
                  <a:gd name="T15" fmla="*/ 348 h 548"/>
                  <a:gd name="T16" fmla="*/ 519 w 627"/>
                  <a:gd name="T17" fmla="*/ 484 h 548"/>
                  <a:gd name="T18" fmla="*/ 556 w 627"/>
                  <a:gd name="T19" fmla="*/ 513 h 548"/>
                  <a:gd name="T20" fmla="*/ 561 w 627"/>
                  <a:gd name="T21" fmla="*/ 513 h 548"/>
                  <a:gd name="T22" fmla="*/ 605 w 627"/>
                  <a:gd name="T23" fmla="*/ 475 h 548"/>
                  <a:gd name="T24" fmla="*/ 535 w 627"/>
                  <a:gd name="T25" fmla="*/ 73 h 548"/>
                  <a:gd name="T26" fmla="*/ 422 w 627"/>
                  <a:gd name="T27" fmla="*/ 0 h 548"/>
                  <a:gd name="T28" fmla="*/ 313 w 627"/>
                  <a:gd name="T29" fmla="*/ 57 h 548"/>
                  <a:gd name="T30" fmla="*/ 205 w 627"/>
                  <a:gd name="T31" fmla="*/ 0 h 548"/>
                  <a:gd name="T32" fmla="*/ 92 w 627"/>
                  <a:gd name="T33" fmla="*/ 73 h 548"/>
                  <a:gd name="T34" fmla="*/ 22 w 627"/>
                  <a:gd name="T35" fmla="*/ 475 h 548"/>
                  <a:gd name="T36" fmla="*/ 66 w 627"/>
                  <a:gd name="T37" fmla="*/ 513 h 548"/>
                  <a:gd name="T38" fmla="*/ 71 w 627"/>
                  <a:gd name="T39" fmla="*/ 513 h 548"/>
                  <a:gd name="T40" fmla="*/ 108 w 627"/>
                  <a:gd name="T41" fmla="*/ 484 h 548"/>
                  <a:gd name="T42" fmla="*/ 62 w 627"/>
                  <a:gd name="T43" fmla="*/ 348 h 548"/>
                  <a:gd name="T44" fmla="*/ 92 w 627"/>
                  <a:gd name="T45" fmla="*/ 21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7" h="548">
                    <a:moveTo>
                      <a:pt x="92" y="212"/>
                    </a:moveTo>
                    <a:cubicBezTo>
                      <a:pt x="105" y="212"/>
                      <a:pt x="105" y="212"/>
                      <a:pt x="105" y="212"/>
                    </a:cubicBezTo>
                    <a:cubicBezTo>
                      <a:pt x="86" y="255"/>
                      <a:pt x="74" y="302"/>
                      <a:pt x="74" y="348"/>
                    </a:cubicBezTo>
                    <a:cubicBezTo>
                      <a:pt x="74" y="495"/>
                      <a:pt x="188" y="548"/>
                      <a:pt x="313" y="548"/>
                    </a:cubicBezTo>
                    <a:cubicBezTo>
                      <a:pt x="439" y="548"/>
                      <a:pt x="553" y="495"/>
                      <a:pt x="553" y="348"/>
                    </a:cubicBezTo>
                    <a:cubicBezTo>
                      <a:pt x="553" y="302"/>
                      <a:pt x="541" y="255"/>
                      <a:pt x="522" y="212"/>
                    </a:cubicBezTo>
                    <a:cubicBezTo>
                      <a:pt x="535" y="212"/>
                      <a:pt x="535" y="212"/>
                      <a:pt x="535" y="212"/>
                    </a:cubicBezTo>
                    <a:cubicBezTo>
                      <a:pt x="554" y="256"/>
                      <a:pt x="565" y="303"/>
                      <a:pt x="565" y="348"/>
                    </a:cubicBezTo>
                    <a:cubicBezTo>
                      <a:pt x="565" y="404"/>
                      <a:pt x="550" y="449"/>
                      <a:pt x="519" y="484"/>
                    </a:cubicBezTo>
                    <a:cubicBezTo>
                      <a:pt x="525" y="499"/>
                      <a:pt x="538" y="511"/>
                      <a:pt x="556" y="513"/>
                    </a:cubicBezTo>
                    <a:cubicBezTo>
                      <a:pt x="557" y="513"/>
                      <a:pt x="559" y="513"/>
                      <a:pt x="561" y="513"/>
                    </a:cubicBezTo>
                    <a:cubicBezTo>
                      <a:pt x="583" y="513"/>
                      <a:pt x="602" y="497"/>
                      <a:pt x="605" y="475"/>
                    </a:cubicBezTo>
                    <a:cubicBezTo>
                      <a:pt x="627" y="291"/>
                      <a:pt x="604" y="156"/>
                      <a:pt x="535" y="73"/>
                    </a:cubicBezTo>
                    <a:cubicBezTo>
                      <a:pt x="494" y="22"/>
                      <a:pt x="447" y="6"/>
                      <a:pt x="422" y="0"/>
                    </a:cubicBezTo>
                    <a:cubicBezTo>
                      <a:pt x="398" y="35"/>
                      <a:pt x="359" y="57"/>
                      <a:pt x="313" y="57"/>
                    </a:cubicBezTo>
                    <a:cubicBezTo>
                      <a:pt x="268" y="57"/>
                      <a:pt x="229" y="35"/>
                      <a:pt x="205" y="0"/>
                    </a:cubicBezTo>
                    <a:cubicBezTo>
                      <a:pt x="180" y="6"/>
                      <a:pt x="133" y="22"/>
                      <a:pt x="92" y="73"/>
                    </a:cubicBezTo>
                    <a:cubicBezTo>
                      <a:pt x="23" y="156"/>
                      <a:pt x="0" y="291"/>
                      <a:pt x="22" y="475"/>
                    </a:cubicBezTo>
                    <a:cubicBezTo>
                      <a:pt x="25" y="497"/>
                      <a:pt x="44" y="513"/>
                      <a:pt x="66" y="513"/>
                    </a:cubicBezTo>
                    <a:cubicBezTo>
                      <a:pt x="68" y="513"/>
                      <a:pt x="69" y="513"/>
                      <a:pt x="71" y="513"/>
                    </a:cubicBezTo>
                    <a:cubicBezTo>
                      <a:pt x="89" y="511"/>
                      <a:pt x="102" y="499"/>
                      <a:pt x="108" y="484"/>
                    </a:cubicBezTo>
                    <a:cubicBezTo>
                      <a:pt x="77" y="449"/>
                      <a:pt x="62" y="404"/>
                      <a:pt x="62" y="348"/>
                    </a:cubicBezTo>
                    <a:cubicBezTo>
                      <a:pt x="62" y="303"/>
                      <a:pt x="73" y="256"/>
                      <a:pt x="92" y="2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7">
                <a:extLst>
                  <a:ext uri="{FF2B5EF4-FFF2-40B4-BE49-F238E27FC236}">
                    <a16:creationId xmlns:a16="http://schemas.microsoft.com/office/drawing/2014/main" id="{0478505E-0BAA-41B1-A74D-0BF8EEB5A938}"/>
                  </a:ext>
                </a:extLst>
              </p:cNvPr>
              <p:cNvSpPr>
                <a:spLocks/>
              </p:cNvSpPr>
              <p:nvPr/>
            </p:nvSpPr>
            <p:spPr bwMode="auto">
              <a:xfrm>
                <a:off x="5312942" y="2673840"/>
                <a:ext cx="127343" cy="270778"/>
              </a:xfrm>
              <a:custGeom>
                <a:avLst/>
                <a:gdLst>
                  <a:gd name="T0" fmla="*/ 0 w 188"/>
                  <a:gd name="T1" fmla="*/ 0 h 399"/>
                  <a:gd name="T2" fmla="*/ 70 w 188"/>
                  <a:gd name="T3" fmla="*/ 351 h 399"/>
                  <a:gd name="T4" fmla="*/ 129 w 188"/>
                  <a:gd name="T5" fmla="*/ 399 h 399"/>
                  <a:gd name="T6" fmla="*/ 188 w 188"/>
                  <a:gd name="T7" fmla="*/ 351 h 399"/>
                  <a:gd name="T8" fmla="*/ 188 w 188"/>
                  <a:gd name="T9" fmla="*/ 67 h 399"/>
                  <a:gd name="T10" fmla="*/ 25 w 188"/>
                  <a:gd name="T11" fmla="*/ 21 h 399"/>
                  <a:gd name="T12" fmla="*/ 0 w 188"/>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0" y="0"/>
                    </a:moveTo>
                    <a:cubicBezTo>
                      <a:pt x="70" y="351"/>
                      <a:pt x="70" y="351"/>
                      <a:pt x="70" y="351"/>
                    </a:cubicBezTo>
                    <a:cubicBezTo>
                      <a:pt x="70" y="377"/>
                      <a:pt x="96" y="399"/>
                      <a:pt x="129" y="399"/>
                    </a:cubicBezTo>
                    <a:cubicBezTo>
                      <a:pt x="161" y="399"/>
                      <a:pt x="188" y="377"/>
                      <a:pt x="188" y="351"/>
                    </a:cubicBezTo>
                    <a:cubicBezTo>
                      <a:pt x="188" y="67"/>
                      <a:pt x="188" y="67"/>
                      <a:pt x="188" y="67"/>
                    </a:cubicBezTo>
                    <a:cubicBezTo>
                      <a:pt x="122" y="66"/>
                      <a:pt x="66" y="50"/>
                      <a:pt x="25" y="21"/>
                    </a:cubicBezTo>
                    <a:cubicBezTo>
                      <a:pt x="16" y="14"/>
                      <a:pt x="8" y="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8">
                <a:extLst>
                  <a:ext uri="{FF2B5EF4-FFF2-40B4-BE49-F238E27FC236}">
                    <a16:creationId xmlns:a16="http://schemas.microsoft.com/office/drawing/2014/main" id="{7B53EEAF-BABF-4637-B0C3-DE0BE55E8A4B}"/>
                  </a:ext>
                </a:extLst>
              </p:cNvPr>
              <p:cNvSpPr>
                <a:spLocks/>
              </p:cNvSpPr>
              <p:nvPr/>
            </p:nvSpPr>
            <p:spPr bwMode="auto">
              <a:xfrm>
                <a:off x="5454978" y="2673840"/>
                <a:ext cx="127343" cy="270778"/>
              </a:xfrm>
              <a:custGeom>
                <a:avLst/>
                <a:gdLst>
                  <a:gd name="T0" fmla="*/ 163 w 188"/>
                  <a:gd name="T1" fmla="*/ 21 h 399"/>
                  <a:gd name="T2" fmla="*/ 0 w 188"/>
                  <a:gd name="T3" fmla="*/ 67 h 399"/>
                  <a:gd name="T4" fmla="*/ 0 w 188"/>
                  <a:gd name="T5" fmla="*/ 351 h 399"/>
                  <a:gd name="T6" fmla="*/ 59 w 188"/>
                  <a:gd name="T7" fmla="*/ 399 h 399"/>
                  <a:gd name="T8" fmla="*/ 118 w 188"/>
                  <a:gd name="T9" fmla="*/ 351 h 399"/>
                  <a:gd name="T10" fmla="*/ 188 w 188"/>
                  <a:gd name="T11" fmla="*/ 0 h 399"/>
                  <a:gd name="T12" fmla="*/ 163 w 188"/>
                  <a:gd name="T13" fmla="*/ 21 h 399"/>
                </a:gdLst>
                <a:ahLst/>
                <a:cxnLst>
                  <a:cxn ang="0">
                    <a:pos x="T0" y="T1"/>
                  </a:cxn>
                  <a:cxn ang="0">
                    <a:pos x="T2" y="T3"/>
                  </a:cxn>
                  <a:cxn ang="0">
                    <a:pos x="T4" y="T5"/>
                  </a:cxn>
                  <a:cxn ang="0">
                    <a:pos x="T6" y="T7"/>
                  </a:cxn>
                  <a:cxn ang="0">
                    <a:pos x="T8" y="T9"/>
                  </a:cxn>
                  <a:cxn ang="0">
                    <a:pos x="T10" y="T11"/>
                  </a:cxn>
                  <a:cxn ang="0">
                    <a:pos x="T12" y="T13"/>
                  </a:cxn>
                </a:cxnLst>
                <a:rect l="0" t="0" r="r" b="b"/>
                <a:pathLst>
                  <a:path w="188" h="399">
                    <a:moveTo>
                      <a:pt x="163" y="21"/>
                    </a:moveTo>
                    <a:cubicBezTo>
                      <a:pt x="122" y="50"/>
                      <a:pt x="66" y="66"/>
                      <a:pt x="0" y="67"/>
                    </a:cubicBezTo>
                    <a:cubicBezTo>
                      <a:pt x="0" y="351"/>
                      <a:pt x="0" y="351"/>
                      <a:pt x="0" y="351"/>
                    </a:cubicBezTo>
                    <a:cubicBezTo>
                      <a:pt x="0" y="377"/>
                      <a:pt x="27" y="399"/>
                      <a:pt x="59" y="399"/>
                    </a:cubicBezTo>
                    <a:cubicBezTo>
                      <a:pt x="92" y="399"/>
                      <a:pt x="118" y="377"/>
                      <a:pt x="118" y="351"/>
                    </a:cubicBezTo>
                    <a:cubicBezTo>
                      <a:pt x="188" y="0"/>
                      <a:pt x="188" y="0"/>
                      <a:pt x="188" y="0"/>
                    </a:cubicBezTo>
                    <a:cubicBezTo>
                      <a:pt x="180" y="7"/>
                      <a:pt x="172" y="14"/>
                      <a:pt x="16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9">
                <a:extLst>
                  <a:ext uri="{FF2B5EF4-FFF2-40B4-BE49-F238E27FC236}">
                    <a16:creationId xmlns:a16="http://schemas.microsoft.com/office/drawing/2014/main" id="{D730AB97-43ED-4D09-8D96-B2A7122BF7FF}"/>
                  </a:ext>
                </a:extLst>
              </p:cNvPr>
              <p:cNvSpPr>
                <a:spLocks noChangeArrowheads="1"/>
              </p:cNvSpPr>
              <p:nvPr/>
            </p:nvSpPr>
            <p:spPr bwMode="auto">
              <a:xfrm>
                <a:off x="5365419" y="2207150"/>
                <a:ext cx="163027" cy="1630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4" name="Straight Arrow Connector 23">
              <a:extLst>
                <a:ext uri="{FF2B5EF4-FFF2-40B4-BE49-F238E27FC236}">
                  <a16:creationId xmlns:a16="http://schemas.microsoft.com/office/drawing/2014/main" id="{E7F698A8-69EF-45BE-8D7E-B7BB8D4FD00D}"/>
                </a:ext>
              </a:extLst>
            </p:cNvPr>
            <p:cNvCxnSpPr/>
            <p:nvPr/>
          </p:nvCxnSpPr>
          <p:spPr>
            <a:xfrm>
              <a:off x="7989124" y="4259304"/>
              <a:ext cx="7966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5" name="Group 474">
            <a:extLst>
              <a:ext uri="{FF2B5EF4-FFF2-40B4-BE49-F238E27FC236}">
                <a16:creationId xmlns:a16="http://schemas.microsoft.com/office/drawing/2014/main" id="{35091DA0-410B-49DC-AFBA-2A2E8297C399}"/>
              </a:ext>
            </a:extLst>
          </p:cNvPr>
          <p:cNvGrpSpPr>
            <a:grpSpLocks noChangeAspect="1"/>
          </p:cNvGrpSpPr>
          <p:nvPr/>
        </p:nvGrpSpPr>
        <p:grpSpPr bwMode="auto">
          <a:xfrm rot="1040362">
            <a:off x="7740065" y="4625957"/>
            <a:ext cx="641481" cy="624441"/>
            <a:chOff x="2559" y="1314"/>
            <a:chExt cx="640" cy="623"/>
          </a:xfrm>
        </p:grpSpPr>
        <p:sp>
          <p:nvSpPr>
            <p:cNvPr id="56" name="Freeform 475">
              <a:extLst>
                <a:ext uri="{FF2B5EF4-FFF2-40B4-BE49-F238E27FC236}">
                  <a16:creationId xmlns:a16="http://schemas.microsoft.com/office/drawing/2014/main" id="{3E47D9C5-65E3-4E85-8844-8CF15909D8EE}"/>
                </a:ext>
              </a:extLst>
            </p:cNvPr>
            <p:cNvSpPr>
              <a:spLocks noEditPoints="1"/>
            </p:cNvSpPr>
            <p:nvPr/>
          </p:nvSpPr>
          <p:spPr bwMode="auto">
            <a:xfrm>
              <a:off x="2917" y="1314"/>
              <a:ext cx="282" cy="623"/>
            </a:xfrm>
            <a:custGeom>
              <a:avLst/>
              <a:gdLst>
                <a:gd name="T0" fmla="*/ 187 w 187"/>
                <a:gd name="T1" fmla="*/ 140 h 412"/>
                <a:gd name="T2" fmla="*/ 187 w 187"/>
                <a:gd name="T3" fmla="*/ 308 h 412"/>
                <a:gd name="T4" fmla="*/ 80 w 187"/>
                <a:gd name="T5" fmla="*/ 403 h 412"/>
                <a:gd name="T6" fmla="*/ 2 w 187"/>
                <a:gd name="T7" fmla="*/ 318 h 412"/>
                <a:gd name="T8" fmla="*/ 2 w 187"/>
                <a:gd name="T9" fmla="*/ 87 h 412"/>
                <a:gd name="T10" fmla="*/ 91 w 187"/>
                <a:gd name="T11" fmla="*/ 1 h 412"/>
                <a:gd name="T12" fmla="*/ 186 w 187"/>
                <a:gd name="T13" fmla="*/ 83 h 412"/>
                <a:gd name="T14" fmla="*/ 186 w 187"/>
                <a:gd name="T15" fmla="*/ 140 h 412"/>
                <a:gd name="T16" fmla="*/ 187 w 187"/>
                <a:gd name="T17" fmla="*/ 140 h 412"/>
                <a:gd name="T18" fmla="*/ 12 w 187"/>
                <a:gd name="T19" fmla="*/ 202 h 412"/>
                <a:gd name="T20" fmla="*/ 13 w 187"/>
                <a:gd name="T21" fmla="*/ 312 h 412"/>
                <a:gd name="T22" fmla="*/ 45 w 187"/>
                <a:gd name="T23" fmla="*/ 378 h 412"/>
                <a:gd name="T24" fmla="*/ 128 w 187"/>
                <a:gd name="T25" fmla="*/ 387 h 412"/>
                <a:gd name="T26" fmla="*/ 177 w 187"/>
                <a:gd name="T27" fmla="*/ 316 h 412"/>
                <a:gd name="T28" fmla="*/ 177 w 187"/>
                <a:gd name="T29" fmla="*/ 213 h 412"/>
                <a:gd name="T30" fmla="*/ 170 w 187"/>
                <a:gd name="T31" fmla="*/ 203 h 412"/>
                <a:gd name="T32" fmla="*/ 12 w 187"/>
                <a:gd name="T33" fmla="*/ 202 h 412"/>
                <a:gd name="T34" fmla="*/ 91 w 187"/>
                <a:gd name="T35" fmla="*/ 36 h 412"/>
                <a:gd name="T36" fmla="*/ 135 w 187"/>
                <a:gd name="T37" fmla="*/ 113 h 412"/>
                <a:gd name="T38" fmla="*/ 135 w 187"/>
                <a:gd name="T39" fmla="*/ 159 h 412"/>
                <a:gd name="T40" fmla="*/ 151 w 187"/>
                <a:gd name="T41" fmla="*/ 171 h 412"/>
                <a:gd name="T42" fmla="*/ 169 w 187"/>
                <a:gd name="T43" fmla="*/ 160 h 412"/>
                <a:gd name="T44" fmla="*/ 168 w 187"/>
                <a:gd name="T45" fmla="*/ 108 h 412"/>
                <a:gd name="T46" fmla="*/ 91 w 187"/>
                <a:gd name="T47" fmla="*/ 3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7" h="412">
                  <a:moveTo>
                    <a:pt x="187" y="140"/>
                  </a:moveTo>
                  <a:cubicBezTo>
                    <a:pt x="187" y="196"/>
                    <a:pt x="187" y="252"/>
                    <a:pt x="187" y="308"/>
                  </a:cubicBezTo>
                  <a:cubicBezTo>
                    <a:pt x="187" y="369"/>
                    <a:pt x="139" y="412"/>
                    <a:pt x="80" y="403"/>
                  </a:cubicBezTo>
                  <a:cubicBezTo>
                    <a:pt x="36" y="396"/>
                    <a:pt x="4" y="362"/>
                    <a:pt x="2" y="318"/>
                  </a:cubicBezTo>
                  <a:cubicBezTo>
                    <a:pt x="0" y="241"/>
                    <a:pt x="1" y="164"/>
                    <a:pt x="2" y="87"/>
                  </a:cubicBezTo>
                  <a:cubicBezTo>
                    <a:pt x="3" y="42"/>
                    <a:pt x="46" y="2"/>
                    <a:pt x="91" y="1"/>
                  </a:cubicBezTo>
                  <a:cubicBezTo>
                    <a:pt x="140" y="0"/>
                    <a:pt x="183" y="37"/>
                    <a:pt x="186" y="83"/>
                  </a:cubicBezTo>
                  <a:cubicBezTo>
                    <a:pt x="187" y="102"/>
                    <a:pt x="186" y="121"/>
                    <a:pt x="186" y="140"/>
                  </a:cubicBezTo>
                  <a:cubicBezTo>
                    <a:pt x="186" y="140"/>
                    <a:pt x="187" y="140"/>
                    <a:pt x="187" y="140"/>
                  </a:cubicBezTo>
                  <a:close/>
                  <a:moveTo>
                    <a:pt x="12" y="202"/>
                  </a:moveTo>
                  <a:cubicBezTo>
                    <a:pt x="12" y="240"/>
                    <a:pt x="12" y="276"/>
                    <a:pt x="13" y="312"/>
                  </a:cubicBezTo>
                  <a:cubicBezTo>
                    <a:pt x="13" y="339"/>
                    <a:pt x="23" y="361"/>
                    <a:pt x="45" y="378"/>
                  </a:cubicBezTo>
                  <a:cubicBezTo>
                    <a:pt x="71" y="397"/>
                    <a:pt x="99" y="400"/>
                    <a:pt x="128" y="387"/>
                  </a:cubicBezTo>
                  <a:cubicBezTo>
                    <a:pt x="158" y="373"/>
                    <a:pt x="175" y="348"/>
                    <a:pt x="177" y="316"/>
                  </a:cubicBezTo>
                  <a:cubicBezTo>
                    <a:pt x="180" y="282"/>
                    <a:pt x="178" y="247"/>
                    <a:pt x="177" y="213"/>
                  </a:cubicBezTo>
                  <a:cubicBezTo>
                    <a:pt x="177" y="209"/>
                    <a:pt x="172" y="203"/>
                    <a:pt x="170" y="203"/>
                  </a:cubicBezTo>
                  <a:cubicBezTo>
                    <a:pt x="118" y="202"/>
                    <a:pt x="66" y="202"/>
                    <a:pt x="12" y="202"/>
                  </a:cubicBezTo>
                  <a:close/>
                  <a:moveTo>
                    <a:pt x="91" y="36"/>
                  </a:moveTo>
                  <a:cubicBezTo>
                    <a:pt x="124" y="53"/>
                    <a:pt x="136" y="80"/>
                    <a:pt x="135" y="113"/>
                  </a:cubicBezTo>
                  <a:cubicBezTo>
                    <a:pt x="135" y="128"/>
                    <a:pt x="135" y="144"/>
                    <a:pt x="135" y="159"/>
                  </a:cubicBezTo>
                  <a:cubicBezTo>
                    <a:pt x="134" y="172"/>
                    <a:pt x="142" y="171"/>
                    <a:pt x="151" y="171"/>
                  </a:cubicBezTo>
                  <a:cubicBezTo>
                    <a:pt x="158" y="170"/>
                    <a:pt x="169" y="175"/>
                    <a:pt x="169" y="160"/>
                  </a:cubicBezTo>
                  <a:cubicBezTo>
                    <a:pt x="168" y="142"/>
                    <a:pt x="169" y="125"/>
                    <a:pt x="168" y="108"/>
                  </a:cubicBezTo>
                  <a:cubicBezTo>
                    <a:pt x="166" y="66"/>
                    <a:pt x="134" y="35"/>
                    <a:pt x="91" y="3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76">
              <a:extLst>
                <a:ext uri="{FF2B5EF4-FFF2-40B4-BE49-F238E27FC236}">
                  <a16:creationId xmlns:a16="http://schemas.microsoft.com/office/drawing/2014/main" id="{B8BDE353-A149-4EEE-83DD-DC5064119ED7}"/>
                </a:ext>
              </a:extLst>
            </p:cNvPr>
            <p:cNvSpPr>
              <a:spLocks noEditPoints="1"/>
            </p:cNvSpPr>
            <p:nvPr/>
          </p:nvSpPr>
          <p:spPr bwMode="auto">
            <a:xfrm>
              <a:off x="2559" y="1659"/>
              <a:ext cx="267" cy="266"/>
            </a:xfrm>
            <a:custGeom>
              <a:avLst/>
              <a:gdLst>
                <a:gd name="T0" fmla="*/ 89 w 177"/>
                <a:gd name="T1" fmla="*/ 176 h 176"/>
                <a:gd name="T2" fmla="*/ 0 w 177"/>
                <a:gd name="T3" fmla="*/ 88 h 176"/>
                <a:gd name="T4" fmla="*/ 89 w 177"/>
                <a:gd name="T5" fmla="*/ 0 h 176"/>
                <a:gd name="T6" fmla="*/ 177 w 177"/>
                <a:gd name="T7" fmla="*/ 88 h 176"/>
                <a:gd name="T8" fmla="*/ 89 w 177"/>
                <a:gd name="T9" fmla="*/ 176 h 176"/>
                <a:gd name="T10" fmla="*/ 120 w 177"/>
                <a:gd name="T11" fmla="*/ 35 h 176"/>
                <a:gd name="T12" fmla="*/ 100 w 177"/>
                <a:gd name="T13" fmla="*/ 56 h 176"/>
                <a:gd name="T14" fmla="*/ 120 w 177"/>
                <a:gd name="T15" fmla="*/ 77 h 176"/>
                <a:gd name="T16" fmla="*/ 142 w 177"/>
                <a:gd name="T17" fmla="*/ 55 h 176"/>
                <a:gd name="T18" fmla="*/ 120 w 177"/>
                <a:gd name="T19" fmla="*/ 3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6">
                  <a:moveTo>
                    <a:pt x="89" y="176"/>
                  </a:moveTo>
                  <a:cubicBezTo>
                    <a:pt x="40" y="176"/>
                    <a:pt x="1" y="137"/>
                    <a:pt x="0" y="88"/>
                  </a:cubicBezTo>
                  <a:cubicBezTo>
                    <a:pt x="0" y="40"/>
                    <a:pt x="40" y="0"/>
                    <a:pt x="89" y="0"/>
                  </a:cubicBezTo>
                  <a:cubicBezTo>
                    <a:pt x="138" y="0"/>
                    <a:pt x="176" y="39"/>
                    <a:pt x="177" y="88"/>
                  </a:cubicBezTo>
                  <a:cubicBezTo>
                    <a:pt x="177" y="137"/>
                    <a:pt x="137" y="176"/>
                    <a:pt x="89" y="176"/>
                  </a:cubicBezTo>
                  <a:close/>
                  <a:moveTo>
                    <a:pt x="120" y="35"/>
                  </a:moveTo>
                  <a:cubicBezTo>
                    <a:pt x="109" y="35"/>
                    <a:pt x="100" y="44"/>
                    <a:pt x="100" y="56"/>
                  </a:cubicBezTo>
                  <a:cubicBezTo>
                    <a:pt x="100" y="67"/>
                    <a:pt x="109" y="77"/>
                    <a:pt x="120" y="77"/>
                  </a:cubicBezTo>
                  <a:cubicBezTo>
                    <a:pt x="132" y="78"/>
                    <a:pt x="142" y="67"/>
                    <a:pt x="142" y="55"/>
                  </a:cubicBezTo>
                  <a:cubicBezTo>
                    <a:pt x="141" y="44"/>
                    <a:pt x="132" y="34"/>
                    <a:pt x="120"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77">
              <a:extLst>
                <a:ext uri="{FF2B5EF4-FFF2-40B4-BE49-F238E27FC236}">
                  <a16:creationId xmlns:a16="http://schemas.microsoft.com/office/drawing/2014/main" id="{51634EBF-F61A-429A-B049-AC2CA381213A}"/>
                </a:ext>
              </a:extLst>
            </p:cNvPr>
            <p:cNvSpPr>
              <a:spLocks noEditPoints="1"/>
            </p:cNvSpPr>
            <p:nvPr/>
          </p:nvSpPr>
          <p:spPr bwMode="auto">
            <a:xfrm>
              <a:off x="2559" y="1316"/>
              <a:ext cx="268" cy="266"/>
            </a:xfrm>
            <a:custGeom>
              <a:avLst/>
              <a:gdLst>
                <a:gd name="T0" fmla="*/ 88 w 178"/>
                <a:gd name="T1" fmla="*/ 176 h 176"/>
                <a:gd name="T2" fmla="*/ 0 w 178"/>
                <a:gd name="T3" fmla="*/ 88 h 176"/>
                <a:gd name="T4" fmla="*/ 90 w 178"/>
                <a:gd name="T5" fmla="*/ 0 h 176"/>
                <a:gd name="T6" fmla="*/ 177 w 178"/>
                <a:gd name="T7" fmla="*/ 89 h 176"/>
                <a:gd name="T8" fmla="*/ 88 w 178"/>
                <a:gd name="T9" fmla="*/ 176 h 176"/>
                <a:gd name="T10" fmla="*/ 83 w 178"/>
                <a:gd name="T11" fmla="*/ 165 h 176"/>
                <a:gd name="T12" fmla="*/ 83 w 178"/>
                <a:gd name="T13" fmla="*/ 12 h 176"/>
                <a:gd name="T14" fmla="*/ 11 w 178"/>
                <a:gd name="T15" fmla="*/ 85 h 176"/>
                <a:gd name="T16" fmla="*/ 83 w 178"/>
                <a:gd name="T17" fmla="*/ 165 h 176"/>
                <a:gd name="T18" fmla="*/ 94 w 178"/>
                <a:gd name="T19" fmla="*/ 165 h 176"/>
                <a:gd name="T20" fmla="*/ 167 w 178"/>
                <a:gd name="T21" fmla="*/ 85 h 176"/>
                <a:gd name="T22" fmla="*/ 94 w 178"/>
                <a:gd name="T23" fmla="*/ 12 h 176"/>
                <a:gd name="T24" fmla="*/ 94 w 178"/>
                <a:gd name="T25" fmla="*/ 16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6">
                  <a:moveTo>
                    <a:pt x="88" y="176"/>
                  </a:moveTo>
                  <a:cubicBezTo>
                    <a:pt x="39" y="176"/>
                    <a:pt x="0" y="137"/>
                    <a:pt x="0" y="88"/>
                  </a:cubicBezTo>
                  <a:cubicBezTo>
                    <a:pt x="0" y="40"/>
                    <a:pt x="41" y="0"/>
                    <a:pt x="90" y="0"/>
                  </a:cubicBezTo>
                  <a:cubicBezTo>
                    <a:pt x="138" y="1"/>
                    <a:pt x="178" y="41"/>
                    <a:pt x="177" y="89"/>
                  </a:cubicBezTo>
                  <a:cubicBezTo>
                    <a:pt x="176" y="138"/>
                    <a:pt x="137" y="176"/>
                    <a:pt x="88" y="176"/>
                  </a:cubicBezTo>
                  <a:close/>
                  <a:moveTo>
                    <a:pt x="83" y="165"/>
                  </a:moveTo>
                  <a:cubicBezTo>
                    <a:pt x="83" y="113"/>
                    <a:pt x="83" y="63"/>
                    <a:pt x="83" y="12"/>
                  </a:cubicBezTo>
                  <a:cubicBezTo>
                    <a:pt x="46" y="12"/>
                    <a:pt x="12" y="46"/>
                    <a:pt x="11" y="85"/>
                  </a:cubicBezTo>
                  <a:cubicBezTo>
                    <a:pt x="9" y="128"/>
                    <a:pt x="41" y="163"/>
                    <a:pt x="83" y="165"/>
                  </a:cubicBezTo>
                  <a:close/>
                  <a:moveTo>
                    <a:pt x="94" y="165"/>
                  </a:moveTo>
                  <a:cubicBezTo>
                    <a:pt x="136" y="163"/>
                    <a:pt x="168" y="127"/>
                    <a:pt x="167" y="85"/>
                  </a:cubicBezTo>
                  <a:cubicBezTo>
                    <a:pt x="165" y="46"/>
                    <a:pt x="131" y="11"/>
                    <a:pt x="94" y="12"/>
                  </a:cubicBezTo>
                  <a:cubicBezTo>
                    <a:pt x="94" y="63"/>
                    <a:pt x="94" y="113"/>
                    <a:pt x="94" y="1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8">
              <a:extLst>
                <a:ext uri="{FF2B5EF4-FFF2-40B4-BE49-F238E27FC236}">
                  <a16:creationId xmlns:a16="http://schemas.microsoft.com/office/drawing/2014/main" id="{D9789CFA-8D3D-4DA2-B3CB-CD38F4D8408E}"/>
                </a:ext>
              </a:extLst>
            </p:cNvPr>
            <p:cNvSpPr>
              <a:spLocks/>
            </p:cNvSpPr>
            <p:nvPr/>
          </p:nvSpPr>
          <p:spPr bwMode="auto">
            <a:xfrm>
              <a:off x="2935" y="1619"/>
              <a:ext cx="253" cy="299"/>
            </a:xfrm>
            <a:custGeom>
              <a:avLst/>
              <a:gdLst>
                <a:gd name="T0" fmla="*/ 0 w 168"/>
                <a:gd name="T1" fmla="*/ 0 h 198"/>
                <a:gd name="T2" fmla="*/ 158 w 168"/>
                <a:gd name="T3" fmla="*/ 1 h 198"/>
                <a:gd name="T4" fmla="*/ 165 w 168"/>
                <a:gd name="T5" fmla="*/ 11 h 198"/>
                <a:gd name="T6" fmla="*/ 165 w 168"/>
                <a:gd name="T7" fmla="*/ 114 h 198"/>
                <a:gd name="T8" fmla="*/ 116 w 168"/>
                <a:gd name="T9" fmla="*/ 185 h 198"/>
                <a:gd name="T10" fmla="*/ 33 w 168"/>
                <a:gd name="T11" fmla="*/ 176 h 198"/>
                <a:gd name="T12" fmla="*/ 1 w 168"/>
                <a:gd name="T13" fmla="*/ 110 h 198"/>
                <a:gd name="T14" fmla="*/ 0 w 168"/>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98">
                  <a:moveTo>
                    <a:pt x="0" y="0"/>
                  </a:moveTo>
                  <a:cubicBezTo>
                    <a:pt x="54" y="0"/>
                    <a:pt x="106" y="0"/>
                    <a:pt x="158" y="1"/>
                  </a:cubicBezTo>
                  <a:cubicBezTo>
                    <a:pt x="160" y="1"/>
                    <a:pt x="165" y="7"/>
                    <a:pt x="165" y="11"/>
                  </a:cubicBezTo>
                  <a:cubicBezTo>
                    <a:pt x="166" y="45"/>
                    <a:pt x="168" y="80"/>
                    <a:pt x="165" y="114"/>
                  </a:cubicBezTo>
                  <a:cubicBezTo>
                    <a:pt x="163" y="146"/>
                    <a:pt x="146" y="171"/>
                    <a:pt x="116" y="185"/>
                  </a:cubicBezTo>
                  <a:cubicBezTo>
                    <a:pt x="87" y="198"/>
                    <a:pt x="59" y="195"/>
                    <a:pt x="33" y="176"/>
                  </a:cubicBezTo>
                  <a:cubicBezTo>
                    <a:pt x="11" y="159"/>
                    <a:pt x="1" y="137"/>
                    <a:pt x="1" y="110"/>
                  </a:cubicBezTo>
                  <a:cubicBezTo>
                    <a:pt x="0" y="74"/>
                    <a:pt x="0" y="38"/>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79">
              <a:extLst>
                <a:ext uri="{FF2B5EF4-FFF2-40B4-BE49-F238E27FC236}">
                  <a16:creationId xmlns:a16="http://schemas.microsoft.com/office/drawing/2014/main" id="{74D7DFC3-E8B5-4883-9D3A-CE890084EFD9}"/>
                </a:ext>
              </a:extLst>
            </p:cNvPr>
            <p:cNvSpPr>
              <a:spLocks/>
            </p:cNvSpPr>
            <p:nvPr/>
          </p:nvSpPr>
          <p:spPr bwMode="auto">
            <a:xfrm>
              <a:off x="3054" y="1367"/>
              <a:ext cx="118" cy="212"/>
            </a:xfrm>
            <a:custGeom>
              <a:avLst/>
              <a:gdLst>
                <a:gd name="T0" fmla="*/ 0 w 78"/>
                <a:gd name="T1" fmla="*/ 1 h 140"/>
                <a:gd name="T2" fmla="*/ 77 w 78"/>
                <a:gd name="T3" fmla="*/ 73 h 140"/>
                <a:gd name="T4" fmla="*/ 78 w 78"/>
                <a:gd name="T5" fmla="*/ 125 h 140"/>
                <a:gd name="T6" fmla="*/ 60 w 78"/>
                <a:gd name="T7" fmla="*/ 136 h 140"/>
                <a:gd name="T8" fmla="*/ 44 w 78"/>
                <a:gd name="T9" fmla="*/ 124 h 140"/>
                <a:gd name="T10" fmla="*/ 44 w 78"/>
                <a:gd name="T11" fmla="*/ 78 h 140"/>
                <a:gd name="T12" fmla="*/ 0 w 78"/>
                <a:gd name="T13" fmla="*/ 1 h 140"/>
              </a:gdLst>
              <a:ahLst/>
              <a:cxnLst>
                <a:cxn ang="0">
                  <a:pos x="T0" y="T1"/>
                </a:cxn>
                <a:cxn ang="0">
                  <a:pos x="T2" y="T3"/>
                </a:cxn>
                <a:cxn ang="0">
                  <a:pos x="T4" y="T5"/>
                </a:cxn>
                <a:cxn ang="0">
                  <a:pos x="T6" y="T7"/>
                </a:cxn>
                <a:cxn ang="0">
                  <a:pos x="T8" y="T9"/>
                </a:cxn>
                <a:cxn ang="0">
                  <a:pos x="T10" y="T11"/>
                </a:cxn>
                <a:cxn ang="0">
                  <a:pos x="T12" y="T13"/>
                </a:cxn>
              </a:cxnLst>
              <a:rect l="0" t="0" r="r" b="b"/>
              <a:pathLst>
                <a:path w="78" h="140">
                  <a:moveTo>
                    <a:pt x="0" y="1"/>
                  </a:moveTo>
                  <a:cubicBezTo>
                    <a:pt x="43" y="0"/>
                    <a:pt x="75" y="31"/>
                    <a:pt x="77" y="73"/>
                  </a:cubicBezTo>
                  <a:cubicBezTo>
                    <a:pt x="78" y="90"/>
                    <a:pt x="77" y="107"/>
                    <a:pt x="78" y="125"/>
                  </a:cubicBezTo>
                  <a:cubicBezTo>
                    <a:pt x="78" y="140"/>
                    <a:pt x="67" y="135"/>
                    <a:pt x="60" y="136"/>
                  </a:cubicBezTo>
                  <a:cubicBezTo>
                    <a:pt x="51" y="136"/>
                    <a:pt x="43" y="137"/>
                    <a:pt x="44" y="124"/>
                  </a:cubicBezTo>
                  <a:cubicBezTo>
                    <a:pt x="44" y="109"/>
                    <a:pt x="44" y="93"/>
                    <a:pt x="44" y="78"/>
                  </a:cubicBezTo>
                  <a:cubicBezTo>
                    <a:pt x="45" y="45"/>
                    <a:pt x="33" y="18"/>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80">
              <a:extLst>
                <a:ext uri="{FF2B5EF4-FFF2-40B4-BE49-F238E27FC236}">
                  <a16:creationId xmlns:a16="http://schemas.microsoft.com/office/drawing/2014/main" id="{A583C91E-4F35-4DE7-ACB5-F5218CBBD527}"/>
                </a:ext>
              </a:extLst>
            </p:cNvPr>
            <p:cNvSpPr>
              <a:spLocks/>
            </p:cNvSpPr>
            <p:nvPr/>
          </p:nvSpPr>
          <p:spPr bwMode="auto">
            <a:xfrm>
              <a:off x="2710" y="1710"/>
              <a:ext cx="63" cy="66"/>
            </a:xfrm>
            <a:custGeom>
              <a:avLst/>
              <a:gdLst>
                <a:gd name="T0" fmla="*/ 20 w 42"/>
                <a:gd name="T1" fmla="*/ 1 h 44"/>
                <a:gd name="T2" fmla="*/ 42 w 42"/>
                <a:gd name="T3" fmla="*/ 21 h 44"/>
                <a:gd name="T4" fmla="*/ 20 w 42"/>
                <a:gd name="T5" fmla="*/ 43 h 44"/>
                <a:gd name="T6" fmla="*/ 0 w 42"/>
                <a:gd name="T7" fmla="*/ 22 h 44"/>
                <a:gd name="T8" fmla="*/ 20 w 42"/>
                <a:gd name="T9" fmla="*/ 1 h 44"/>
              </a:gdLst>
              <a:ahLst/>
              <a:cxnLst>
                <a:cxn ang="0">
                  <a:pos x="T0" y="T1"/>
                </a:cxn>
                <a:cxn ang="0">
                  <a:pos x="T2" y="T3"/>
                </a:cxn>
                <a:cxn ang="0">
                  <a:pos x="T4" y="T5"/>
                </a:cxn>
                <a:cxn ang="0">
                  <a:pos x="T6" y="T7"/>
                </a:cxn>
                <a:cxn ang="0">
                  <a:pos x="T8" y="T9"/>
                </a:cxn>
              </a:cxnLst>
              <a:rect l="0" t="0" r="r" b="b"/>
              <a:pathLst>
                <a:path w="42" h="44">
                  <a:moveTo>
                    <a:pt x="20" y="1"/>
                  </a:moveTo>
                  <a:cubicBezTo>
                    <a:pt x="32" y="0"/>
                    <a:pt x="41" y="10"/>
                    <a:pt x="42" y="21"/>
                  </a:cubicBezTo>
                  <a:cubicBezTo>
                    <a:pt x="42" y="33"/>
                    <a:pt x="32" y="44"/>
                    <a:pt x="20" y="43"/>
                  </a:cubicBezTo>
                  <a:cubicBezTo>
                    <a:pt x="9" y="43"/>
                    <a:pt x="0" y="33"/>
                    <a:pt x="0" y="22"/>
                  </a:cubicBezTo>
                  <a:cubicBezTo>
                    <a:pt x="0" y="10"/>
                    <a:pt x="9" y="1"/>
                    <a:pt x="20"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81">
              <a:extLst>
                <a:ext uri="{FF2B5EF4-FFF2-40B4-BE49-F238E27FC236}">
                  <a16:creationId xmlns:a16="http://schemas.microsoft.com/office/drawing/2014/main" id="{B3839861-E340-4264-B18F-3B50A7836AE6}"/>
                </a:ext>
              </a:extLst>
            </p:cNvPr>
            <p:cNvSpPr>
              <a:spLocks/>
            </p:cNvSpPr>
            <p:nvPr/>
          </p:nvSpPr>
          <p:spPr bwMode="auto">
            <a:xfrm>
              <a:off x="2572" y="1334"/>
              <a:ext cx="112" cy="231"/>
            </a:xfrm>
            <a:custGeom>
              <a:avLst/>
              <a:gdLst>
                <a:gd name="T0" fmla="*/ 74 w 74"/>
                <a:gd name="T1" fmla="*/ 153 h 153"/>
                <a:gd name="T2" fmla="*/ 2 w 74"/>
                <a:gd name="T3" fmla="*/ 73 h 153"/>
                <a:gd name="T4" fmla="*/ 74 w 74"/>
                <a:gd name="T5" fmla="*/ 0 h 153"/>
                <a:gd name="T6" fmla="*/ 74 w 74"/>
                <a:gd name="T7" fmla="*/ 153 h 153"/>
              </a:gdLst>
              <a:ahLst/>
              <a:cxnLst>
                <a:cxn ang="0">
                  <a:pos x="T0" y="T1"/>
                </a:cxn>
                <a:cxn ang="0">
                  <a:pos x="T2" y="T3"/>
                </a:cxn>
                <a:cxn ang="0">
                  <a:pos x="T4" y="T5"/>
                </a:cxn>
                <a:cxn ang="0">
                  <a:pos x="T6" y="T7"/>
                </a:cxn>
              </a:cxnLst>
              <a:rect l="0" t="0" r="r" b="b"/>
              <a:pathLst>
                <a:path w="74" h="153">
                  <a:moveTo>
                    <a:pt x="74" y="153"/>
                  </a:moveTo>
                  <a:cubicBezTo>
                    <a:pt x="32" y="151"/>
                    <a:pt x="0" y="116"/>
                    <a:pt x="2" y="73"/>
                  </a:cubicBezTo>
                  <a:cubicBezTo>
                    <a:pt x="3" y="34"/>
                    <a:pt x="37" y="0"/>
                    <a:pt x="74" y="0"/>
                  </a:cubicBezTo>
                  <a:cubicBezTo>
                    <a:pt x="74" y="51"/>
                    <a:pt x="74" y="101"/>
                    <a:pt x="74" y="1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82">
              <a:extLst>
                <a:ext uri="{FF2B5EF4-FFF2-40B4-BE49-F238E27FC236}">
                  <a16:creationId xmlns:a16="http://schemas.microsoft.com/office/drawing/2014/main" id="{A0707C9A-D249-4E68-BCF3-54DA90B3B23E}"/>
                </a:ext>
              </a:extLst>
            </p:cNvPr>
            <p:cNvSpPr>
              <a:spLocks/>
            </p:cNvSpPr>
            <p:nvPr/>
          </p:nvSpPr>
          <p:spPr bwMode="auto">
            <a:xfrm>
              <a:off x="2701" y="1332"/>
              <a:ext cx="111" cy="233"/>
            </a:xfrm>
            <a:custGeom>
              <a:avLst/>
              <a:gdLst>
                <a:gd name="T0" fmla="*/ 0 w 74"/>
                <a:gd name="T1" fmla="*/ 154 h 154"/>
                <a:gd name="T2" fmla="*/ 0 w 74"/>
                <a:gd name="T3" fmla="*/ 1 h 154"/>
                <a:gd name="T4" fmla="*/ 73 w 74"/>
                <a:gd name="T5" fmla="*/ 74 h 154"/>
                <a:gd name="T6" fmla="*/ 0 w 74"/>
                <a:gd name="T7" fmla="*/ 154 h 154"/>
              </a:gdLst>
              <a:ahLst/>
              <a:cxnLst>
                <a:cxn ang="0">
                  <a:pos x="T0" y="T1"/>
                </a:cxn>
                <a:cxn ang="0">
                  <a:pos x="T2" y="T3"/>
                </a:cxn>
                <a:cxn ang="0">
                  <a:pos x="T4" y="T5"/>
                </a:cxn>
                <a:cxn ang="0">
                  <a:pos x="T6" y="T7"/>
                </a:cxn>
              </a:cxnLst>
              <a:rect l="0" t="0" r="r" b="b"/>
              <a:pathLst>
                <a:path w="74" h="154">
                  <a:moveTo>
                    <a:pt x="0" y="154"/>
                  </a:moveTo>
                  <a:cubicBezTo>
                    <a:pt x="0" y="102"/>
                    <a:pt x="0" y="52"/>
                    <a:pt x="0" y="1"/>
                  </a:cubicBezTo>
                  <a:cubicBezTo>
                    <a:pt x="37" y="0"/>
                    <a:pt x="71" y="35"/>
                    <a:pt x="73" y="74"/>
                  </a:cubicBezTo>
                  <a:cubicBezTo>
                    <a:pt x="74" y="116"/>
                    <a:pt x="42" y="152"/>
                    <a:pt x="0" y="1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655E9769-53D6-4937-B4FB-4D92D6B09D70}"/>
              </a:ext>
            </a:extLst>
          </p:cNvPr>
          <p:cNvGrpSpPr/>
          <p:nvPr/>
        </p:nvGrpSpPr>
        <p:grpSpPr>
          <a:xfrm>
            <a:off x="8508385" y="4686271"/>
            <a:ext cx="576000" cy="576000"/>
            <a:chOff x="10654444" y="3542097"/>
            <a:chExt cx="576000" cy="576000"/>
          </a:xfrm>
        </p:grpSpPr>
        <p:sp>
          <p:nvSpPr>
            <p:cNvPr id="65" name="Oval 64">
              <a:extLst>
                <a:ext uri="{FF2B5EF4-FFF2-40B4-BE49-F238E27FC236}">
                  <a16:creationId xmlns:a16="http://schemas.microsoft.com/office/drawing/2014/main" id="{22374245-243C-4C43-B070-C36F1A038A35}"/>
                </a:ext>
              </a:extLst>
            </p:cNvPr>
            <p:cNvSpPr/>
            <p:nvPr/>
          </p:nvSpPr>
          <p:spPr>
            <a:xfrm>
              <a:off x="10654444" y="3542097"/>
              <a:ext cx="576000" cy="576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Arrow: Down 63">
              <a:extLst>
                <a:ext uri="{FF2B5EF4-FFF2-40B4-BE49-F238E27FC236}">
                  <a16:creationId xmlns:a16="http://schemas.microsoft.com/office/drawing/2014/main" id="{F1FBD0F3-5989-42D3-90FD-44B31F481BFB}"/>
                </a:ext>
              </a:extLst>
            </p:cNvPr>
            <p:cNvSpPr/>
            <p:nvPr/>
          </p:nvSpPr>
          <p:spPr>
            <a:xfrm>
              <a:off x="10758854" y="3656282"/>
              <a:ext cx="367180" cy="34763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8" name="TextBox 67">
            <a:extLst>
              <a:ext uri="{FF2B5EF4-FFF2-40B4-BE49-F238E27FC236}">
                <a16:creationId xmlns:a16="http://schemas.microsoft.com/office/drawing/2014/main" id="{D70BFD70-AE94-4099-B910-2FB325D73B55}"/>
              </a:ext>
            </a:extLst>
          </p:cNvPr>
          <p:cNvSpPr txBox="1"/>
          <p:nvPr/>
        </p:nvSpPr>
        <p:spPr>
          <a:xfrm>
            <a:off x="7479766" y="5379299"/>
            <a:ext cx="1877182" cy="307777"/>
          </a:xfrm>
          <a:prstGeom prst="rect">
            <a:avLst/>
          </a:prstGeom>
          <a:noFill/>
        </p:spPr>
        <p:txBody>
          <a:bodyPr wrap="square" rtlCol="0" anchor="ctr">
            <a:spAutoFit/>
          </a:bodyPr>
          <a:lstStyle/>
          <a:p>
            <a:pPr algn="ctr"/>
            <a:r>
              <a:rPr lang="en-CA" sz="1400"/>
              <a:t>Vitamin deficiency</a:t>
            </a:r>
          </a:p>
        </p:txBody>
      </p:sp>
    </p:spTree>
    <p:extLst>
      <p:ext uri="{BB962C8B-B14F-4D97-AF65-F5344CB8AC3E}">
        <p14:creationId xmlns:p14="http://schemas.microsoft.com/office/powerpoint/2010/main" val="1082649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05D6-F8EB-9D92-4201-26F458C7F7CD}"/>
              </a:ext>
            </a:extLst>
          </p:cNvPr>
          <p:cNvSpPr>
            <a:spLocks noGrp="1"/>
          </p:cNvSpPr>
          <p:nvPr>
            <p:ph type="title"/>
          </p:nvPr>
        </p:nvSpPr>
        <p:spPr/>
        <p:txBody>
          <a:bodyPr/>
          <a:lstStyle/>
          <a:p>
            <a:r>
              <a:rPr lang="en-US"/>
              <a:t>Metabolic and bariatric surgery: safety</a:t>
            </a:r>
            <a:endParaRPr lang="en-CA"/>
          </a:p>
        </p:txBody>
      </p:sp>
      <p:sp>
        <p:nvSpPr>
          <p:cNvPr id="3" name="Text Placeholder 2">
            <a:extLst>
              <a:ext uri="{FF2B5EF4-FFF2-40B4-BE49-F238E27FC236}">
                <a16:creationId xmlns:a16="http://schemas.microsoft.com/office/drawing/2014/main" id="{C9342DE3-0B36-FE0E-7F0E-EF6AFA4BB098}"/>
              </a:ext>
            </a:extLst>
          </p:cNvPr>
          <p:cNvSpPr>
            <a:spLocks noGrp="1"/>
          </p:cNvSpPr>
          <p:nvPr>
            <p:ph type="body" sz="quarter" idx="13"/>
          </p:nvPr>
        </p:nvSpPr>
        <p:spPr>
          <a:xfrm>
            <a:off x="647998" y="6210000"/>
            <a:ext cx="10705802" cy="324000"/>
          </a:xfrm>
        </p:spPr>
        <p:txBody>
          <a:bodyPr/>
          <a:lstStyle/>
          <a:p>
            <a:r>
              <a:rPr lang="en-US" sz="1000" i="0"/>
              <a:t>1. Kim Y and Crookes PF. </a:t>
            </a:r>
            <a:r>
              <a:rPr lang="en-US" sz="1000" i="0" err="1"/>
              <a:t>IntechOpen</a:t>
            </a:r>
            <a:r>
              <a:rPr lang="en-US" sz="1000" i="0"/>
              <a:t>. 2014. </a:t>
            </a:r>
            <a:r>
              <a:rPr lang="en-US" sz="1000" i="0">
                <a:hlinkClick r:id="rId2"/>
              </a:rPr>
              <a:t>https://doi.org/10.5772/58920</a:t>
            </a:r>
            <a:r>
              <a:rPr lang="en-US" sz="1000" i="0"/>
              <a:t>; 2. </a:t>
            </a:r>
            <a:r>
              <a:rPr lang="en-US" sz="1000" i="0" err="1"/>
              <a:t>Aminian</a:t>
            </a:r>
            <a:r>
              <a:rPr lang="en-US" sz="1000" i="0"/>
              <a:t> A et al. Diabetes </a:t>
            </a:r>
            <a:r>
              <a:rPr lang="en-US" sz="1000" i="0" err="1"/>
              <a:t>Obes</a:t>
            </a:r>
            <a:r>
              <a:rPr lang="en-US" sz="1000" i="0"/>
              <a:t> </a:t>
            </a:r>
            <a:r>
              <a:rPr lang="en-US" sz="1000" i="0" err="1"/>
              <a:t>Metab</a:t>
            </a:r>
            <a:r>
              <a:rPr lang="en-US" sz="1000" i="0"/>
              <a:t>. 2015;17:198-201</a:t>
            </a:r>
            <a:r>
              <a:rPr lang="en-CA" sz="1000" i="0"/>
              <a:t>; 3. </a:t>
            </a:r>
            <a:r>
              <a:rPr lang="en-US" sz="1000" i="0"/>
              <a:t>Adams TD et al. N </a:t>
            </a:r>
            <a:r>
              <a:rPr lang="en-US" sz="1000" i="0" err="1"/>
              <a:t>Engl</a:t>
            </a:r>
            <a:r>
              <a:rPr lang="en-US" sz="1000" i="0"/>
              <a:t> J Med. 2007;357:753-761.</a:t>
            </a:r>
            <a:endParaRPr lang="en-CA" sz="1000" i="0"/>
          </a:p>
        </p:txBody>
      </p:sp>
      <p:sp>
        <p:nvSpPr>
          <p:cNvPr id="4" name="Rectangle 3">
            <a:extLst>
              <a:ext uri="{FF2B5EF4-FFF2-40B4-BE49-F238E27FC236}">
                <a16:creationId xmlns:a16="http://schemas.microsoft.com/office/drawing/2014/main" id="{977E2780-9465-0B3E-CE43-7AD99E5757F8}"/>
              </a:ext>
            </a:extLst>
          </p:cNvPr>
          <p:cNvSpPr/>
          <p:nvPr/>
        </p:nvSpPr>
        <p:spPr>
          <a:xfrm>
            <a:off x="743100" y="1491689"/>
            <a:ext cx="10705800" cy="5327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The serious potential complications of metabolic and bariatric surgery are extremely rare</a:t>
            </a:r>
            <a:r>
              <a:rPr lang="en-US" b="1" baseline="30000"/>
              <a:t>1</a:t>
            </a:r>
            <a:endParaRPr lang="en-CA" b="1" baseline="30000"/>
          </a:p>
        </p:txBody>
      </p:sp>
      <p:sp>
        <p:nvSpPr>
          <p:cNvPr id="6" name="Rectangle 5">
            <a:extLst>
              <a:ext uri="{FF2B5EF4-FFF2-40B4-BE49-F238E27FC236}">
                <a16:creationId xmlns:a16="http://schemas.microsoft.com/office/drawing/2014/main" id="{4250ADED-2B51-C017-4ACE-CC661B6F188B}"/>
              </a:ext>
            </a:extLst>
          </p:cNvPr>
          <p:cNvSpPr/>
          <p:nvPr/>
        </p:nvSpPr>
        <p:spPr>
          <a:xfrm>
            <a:off x="743100" y="4812632"/>
            <a:ext cx="10705800" cy="653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Understanding the positive outcomes of bariatric surgery may contribute to increased acceptance of the procedure and greater referrals from physicians</a:t>
            </a:r>
            <a:r>
              <a:rPr lang="en-US" b="1" baseline="30000">
                <a:solidFill>
                  <a:schemeClr val="tx1"/>
                </a:solidFill>
              </a:rPr>
              <a:t>2</a:t>
            </a:r>
            <a:endParaRPr lang="en-CA" b="1" baseline="30000">
              <a:solidFill>
                <a:schemeClr val="tx1"/>
              </a:solidFill>
            </a:endParaRPr>
          </a:p>
        </p:txBody>
      </p:sp>
      <p:cxnSp>
        <p:nvCxnSpPr>
          <p:cNvPr id="10" name="Straight Connector 9">
            <a:extLst>
              <a:ext uri="{FF2B5EF4-FFF2-40B4-BE49-F238E27FC236}">
                <a16:creationId xmlns:a16="http://schemas.microsoft.com/office/drawing/2014/main" id="{750181BC-5F3B-5990-D649-9C7C4AD88367}"/>
              </a:ext>
            </a:extLst>
          </p:cNvPr>
          <p:cNvCxnSpPr>
            <a:cxnSpLocks/>
          </p:cNvCxnSpPr>
          <p:nvPr/>
        </p:nvCxnSpPr>
        <p:spPr>
          <a:xfrm>
            <a:off x="6096000" y="2290085"/>
            <a:ext cx="0" cy="23100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8D8678-071B-EE41-3488-BDA11CC77ABD}"/>
              </a:ext>
            </a:extLst>
          </p:cNvPr>
          <p:cNvSpPr txBox="1"/>
          <p:nvPr/>
        </p:nvSpPr>
        <p:spPr>
          <a:xfrm>
            <a:off x="378144" y="5636395"/>
            <a:ext cx="11432504" cy="430887"/>
          </a:xfrm>
          <a:prstGeom prst="rect">
            <a:avLst/>
          </a:prstGeom>
          <a:noFill/>
        </p:spPr>
        <p:txBody>
          <a:bodyPr wrap="square">
            <a:spAutoFit/>
          </a:bodyPr>
          <a:lstStyle/>
          <a:p>
            <a:r>
              <a:rPr lang="en-US" sz="1100" b="0" i="0" baseline="30000">
                <a:solidFill>
                  <a:srgbClr val="231F20"/>
                </a:solidFill>
                <a:effectLst/>
              </a:rPr>
              <a:t>*</a:t>
            </a:r>
            <a:r>
              <a:rPr lang="en-US" sz="1100"/>
              <a:t>The composite complication rate of 3.4% after laparoscopic Roux-en-Y gastric bypass was comparable to those of laparoscopic cholecystectomy and hysterectomy.</a:t>
            </a:r>
            <a:br>
              <a:rPr lang="en-US" sz="1100"/>
            </a:br>
            <a:r>
              <a:rPr lang="en-US" sz="1100" b="0" i="0" baseline="30000">
                <a:solidFill>
                  <a:srgbClr val="231F20"/>
                </a:solidFill>
                <a:effectLst/>
              </a:rPr>
              <a:t>† </a:t>
            </a:r>
            <a:r>
              <a:rPr lang="en-US" sz="1100" b="0" i="0">
                <a:solidFill>
                  <a:srgbClr val="231F20"/>
                </a:solidFill>
                <a:effectLst/>
              </a:rPr>
              <a:t>Gastric bypass surgery is associated with 40% reductions (</a:t>
            </a:r>
            <a:r>
              <a:rPr lang="en-US" sz="1100" b="0" i="1">
                <a:solidFill>
                  <a:srgbClr val="231F20"/>
                </a:solidFill>
                <a:effectLst/>
              </a:rPr>
              <a:t>P</a:t>
            </a:r>
            <a:r>
              <a:rPr lang="en-US" sz="1100" b="0" i="0">
                <a:solidFill>
                  <a:srgbClr val="231F20"/>
                </a:solidFill>
                <a:effectLst/>
              </a:rPr>
              <a:t>&lt;0.001) in risk of premature death over a 7.1-year period versus not having surgery.</a:t>
            </a:r>
            <a:endParaRPr lang="en-CA" sz="1100"/>
          </a:p>
        </p:txBody>
      </p:sp>
      <p:grpSp>
        <p:nvGrpSpPr>
          <p:cNvPr id="33" name="Group 32">
            <a:extLst>
              <a:ext uri="{FF2B5EF4-FFF2-40B4-BE49-F238E27FC236}">
                <a16:creationId xmlns:a16="http://schemas.microsoft.com/office/drawing/2014/main" id="{5A29E6BB-D8A6-4583-C4E6-2959A3B99984}"/>
              </a:ext>
            </a:extLst>
          </p:cNvPr>
          <p:cNvGrpSpPr/>
          <p:nvPr/>
        </p:nvGrpSpPr>
        <p:grpSpPr>
          <a:xfrm>
            <a:off x="6897702" y="2613806"/>
            <a:ext cx="3484346" cy="1662623"/>
            <a:chOff x="7401025" y="2657599"/>
            <a:chExt cx="3484346" cy="1662623"/>
          </a:xfrm>
        </p:grpSpPr>
        <p:sp>
          <p:nvSpPr>
            <p:cNvPr id="30" name="Rectangle 29">
              <a:extLst>
                <a:ext uri="{FF2B5EF4-FFF2-40B4-BE49-F238E27FC236}">
                  <a16:creationId xmlns:a16="http://schemas.microsoft.com/office/drawing/2014/main" id="{9D23BAE1-9933-F55A-3DBD-80D6E0D90ACB}"/>
                </a:ext>
              </a:extLst>
            </p:cNvPr>
            <p:cNvSpPr/>
            <p:nvPr/>
          </p:nvSpPr>
          <p:spPr>
            <a:xfrm>
              <a:off x="7401025" y="2657599"/>
              <a:ext cx="3484346" cy="1662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C0EC73B3-F622-988A-EF2F-802F7060AEDB}"/>
                </a:ext>
              </a:extLst>
            </p:cNvPr>
            <p:cNvSpPr txBox="1"/>
            <p:nvPr/>
          </p:nvSpPr>
          <p:spPr>
            <a:xfrm>
              <a:off x="7478428" y="2950301"/>
              <a:ext cx="3329540" cy="1077218"/>
            </a:xfrm>
            <a:prstGeom prst="rect">
              <a:avLst/>
            </a:prstGeom>
            <a:noFill/>
          </p:spPr>
          <p:txBody>
            <a:bodyPr wrap="square" rtlCol="0">
              <a:spAutoFit/>
            </a:bodyPr>
            <a:lstStyle/>
            <a:p>
              <a:r>
                <a:rPr lang="en-US" sz="1600"/>
                <a:t>Relative to the comorbidities of obesity, the risks of bariatric surgery are significantly reduced</a:t>
              </a:r>
              <a:r>
                <a:rPr lang="en-US" sz="1600" baseline="30000"/>
                <a:t>2,3,†</a:t>
              </a:r>
              <a:endParaRPr lang="en-CA" sz="1600"/>
            </a:p>
          </p:txBody>
        </p:sp>
      </p:grpSp>
      <p:grpSp>
        <p:nvGrpSpPr>
          <p:cNvPr id="34" name="Group 33">
            <a:extLst>
              <a:ext uri="{FF2B5EF4-FFF2-40B4-BE49-F238E27FC236}">
                <a16:creationId xmlns:a16="http://schemas.microsoft.com/office/drawing/2014/main" id="{E88F6298-31AA-B46C-B1F1-97237776AB99}"/>
              </a:ext>
            </a:extLst>
          </p:cNvPr>
          <p:cNvGrpSpPr/>
          <p:nvPr/>
        </p:nvGrpSpPr>
        <p:grpSpPr>
          <a:xfrm>
            <a:off x="1809952" y="2613806"/>
            <a:ext cx="3484346" cy="1662623"/>
            <a:chOff x="1809952" y="2657599"/>
            <a:chExt cx="3484346" cy="1662623"/>
          </a:xfrm>
        </p:grpSpPr>
        <p:sp>
          <p:nvSpPr>
            <p:cNvPr id="32" name="Rectangle 31">
              <a:extLst>
                <a:ext uri="{FF2B5EF4-FFF2-40B4-BE49-F238E27FC236}">
                  <a16:creationId xmlns:a16="http://schemas.microsoft.com/office/drawing/2014/main" id="{BFAF12FC-CC55-A5E1-B4A9-797AFB7C5725}"/>
                </a:ext>
              </a:extLst>
            </p:cNvPr>
            <p:cNvSpPr/>
            <p:nvPr/>
          </p:nvSpPr>
          <p:spPr>
            <a:xfrm>
              <a:off x="1809952" y="2657599"/>
              <a:ext cx="3484346" cy="166262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35382A6B-F73B-242C-D3F0-5D8B611452FF}"/>
                </a:ext>
              </a:extLst>
            </p:cNvPr>
            <p:cNvSpPr txBox="1"/>
            <p:nvPr/>
          </p:nvSpPr>
          <p:spPr>
            <a:xfrm>
              <a:off x="1940871" y="3073412"/>
              <a:ext cx="3222508" cy="830997"/>
            </a:xfrm>
            <a:prstGeom prst="rect">
              <a:avLst/>
            </a:prstGeom>
            <a:noFill/>
          </p:spPr>
          <p:txBody>
            <a:bodyPr wrap="square" rtlCol="0">
              <a:spAutoFit/>
            </a:bodyPr>
            <a:lstStyle/>
            <a:p>
              <a:r>
                <a:rPr lang="en-US" sz="1600"/>
                <a:t>As safe or safer when compared to other surgeries of the same invasiveness</a:t>
              </a:r>
              <a:r>
                <a:rPr lang="en-US" sz="1600" baseline="30000"/>
                <a:t>2*</a:t>
              </a:r>
              <a:endParaRPr lang="en-CA" sz="1600"/>
            </a:p>
          </p:txBody>
        </p:sp>
      </p:grpSp>
    </p:spTree>
    <p:extLst>
      <p:ext uri="{BB962C8B-B14F-4D97-AF65-F5344CB8AC3E}">
        <p14:creationId xmlns:p14="http://schemas.microsoft.com/office/powerpoint/2010/main" val="615793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8314-F29C-4B3D-8355-16F3F20E2978}"/>
              </a:ext>
            </a:extLst>
          </p:cNvPr>
          <p:cNvSpPr>
            <a:spLocks noGrp="1"/>
          </p:cNvSpPr>
          <p:nvPr>
            <p:ph type="title"/>
          </p:nvPr>
        </p:nvSpPr>
        <p:spPr/>
        <p:txBody>
          <a:bodyPr/>
          <a:lstStyle/>
          <a:p>
            <a:r>
              <a:rPr lang="en-CA" dirty="0"/>
              <a:t>Pharmacotherapy for obesity as an adjunct to bariatric surgery</a:t>
            </a:r>
          </a:p>
        </p:txBody>
      </p:sp>
      <p:sp>
        <p:nvSpPr>
          <p:cNvPr id="3" name="Text Placeholder 2">
            <a:extLst>
              <a:ext uri="{FF2B5EF4-FFF2-40B4-BE49-F238E27FC236}">
                <a16:creationId xmlns:a16="http://schemas.microsoft.com/office/drawing/2014/main" id="{A0CE0394-7308-4F6E-AFE2-9F7FA1A9A2DE}"/>
              </a:ext>
            </a:extLst>
          </p:cNvPr>
          <p:cNvSpPr>
            <a:spLocks noGrp="1"/>
          </p:cNvSpPr>
          <p:nvPr>
            <p:ph type="body" sz="quarter" idx="13"/>
          </p:nvPr>
        </p:nvSpPr>
        <p:spPr>
          <a:xfrm>
            <a:off x="647999" y="6210000"/>
            <a:ext cx="10468794" cy="324000"/>
          </a:xfrm>
        </p:spPr>
        <p:txBody>
          <a:bodyPr/>
          <a:lstStyle/>
          <a:p>
            <a:r>
              <a:rPr lang="en-CA" sz="1000" i="0" dirty="0"/>
              <a:t>GLP-1, glucagon-like peptide 1; SG, sleeve gastrectomy. </a:t>
            </a:r>
            <a:br>
              <a:rPr lang="en-CA" sz="1000" i="0" dirty="0"/>
            </a:br>
            <a:r>
              <a:rPr lang="en-CA" sz="1000" i="0" dirty="0"/>
              <a:t>1. </a:t>
            </a:r>
            <a:r>
              <a:rPr lang="en-CA" sz="1000" i="0" dirty="0" err="1"/>
              <a:t>Vivus</a:t>
            </a:r>
            <a:r>
              <a:rPr lang="en-CA" sz="1000" i="0" dirty="0"/>
              <a:t>, Inc. Available </a:t>
            </a:r>
            <a:r>
              <a:rPr lang="en-CA" sz="1000" i="0" dirty="0">
                <a:hlinkClick r:id="rId3"/>
              </a:rPr>
              <a:t>here</a:t>
            </a:r>
            <a:r>
              <a:rPr lang="en-CA" sz="1000" i="0" dirty="0"/>
              <a:t>. Accessed October 2022; 2. Clinicaltrials.gov. Available </a:t>
            </a:r>
            <a:r>
              <a:rPr lang="en-CA" sz="1000" i="0" dirty="0">
                <a:hlinkClick r:id="rId4"/>
              </a:rPr>
              <a:t>here</a:t>
            </a:r>
            <a:r>
              <a:rPr lang="en-CA" sz="1000" i="0" dirty="0"/>
              <a:t>. Accessed October 2022; 3. Hutch CR and Sandoval D. Endocrinology. 2017;158:4139-4151.</a:t>
            </a:r>
          </a:p>
        </p:txBody>
      </p:sp>
      <p:sp>
        <p:nvSpPr>
          <p:cNvPr id="11" name="Rectangle 10">
            <a:extLst>
              <a:ext uri="{FF2B5EF4-FFF2-40B4-BE49-F238E27FC236}">
                <a16:creationId xmlns:a16="http://schemas.microsoft.com/office/drawing/2014/main" id="{5CBDA878-66B6-4B18-B37B-3151EDBFFF69}"/>
              </a:ext>
            </a:extLst>
          </p:cNvPr>
          <p:cNvSpPr/>
          <p:nvPr/>
        </p:nvSpPr>
        <p:spPr>
          <a:xfrm>
            <a:off x="975258" y="2324810"/>
            <a:ext cx="9572978" cy="287704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defTabSz="1219170" fontAlgn="base">
              <a:spcBef>
                <a:spcPct val="50000"/>
              </a:spcBef>
              <a:spcAft>
                <a:spcPct val="0"/>
              </a:spcAft>
              <a:defRPr/>
            </a:pPr>
            <a:r>
              <a:rPr kumimoji="0" lang="en-CA" sz="20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Phentermine/topiramate given 3 months preoperatively before SG and 2 years postoperatively to patients found greater weight loss at 2 years compared to patients given no weight loss medications</a:t>
            </a:r>
            <a:r>
              <a:rPr kumimoji="0" lang="en-CA" sz="20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1,2</a:t>
            </a:r>
          </a:p>
          <a:p>
            <a:pPr defTabSz="1219170" fontAlgn="base">
              <a:spcBef>
                <a:spcPct val="50000"/>
              </a:spcBef>
              <a:spcAft>
                <a:spcPct val="0"/>
              </a:spcAft>
              <a:defRPr/>
            </a:pPr>
            <a:endParaRPr lang="en-CA" sz="2000" baseline="30000">
              <a:solidFill>
                <a:schemeClr val="tx1"/>
              </a:solidFill>
              <a:ea typeface="Apis For Office" panose="020B0504010101010104" pitchFamily="34" charset="0"/>
              <a:cs typeface="Apis For Office" panose="020B0504010101010104" pitchFamily="34" charset="0"/>
            </a:endParaRPr>
          </a:p>
          <a:p>
            <a:pPr defTabSz="1219170" fontAlgn="base">
              <a:spcBef>
                <a:spcPct val="50000"/>
              </a:spcBef>
              <a:spcAft>
                <a:spcPct val="0"/>
              </a:spcAft>
              <a:defRPr/>
            </a:pPr>
            <a:r>
              <a:rPr lang="en-CA" sz="2000">
                <a:solidFill>
                  <a:schemeClr val="tx1"/>
                </a:solidFill>
                <a:ea typeface="Apis For Office" panose="020B0504010101010104" pitchFamily="34" charset="0"/>
                <a:cs typeface="Apis For Office" panose="020B0504010101010104" pitchFamily="34" charset="0"/>
              </a:rPr>
              <a:t>Increased endogenous GLP-1 signaling is considered a </a:t>
            </a:r>
            <a:br>
              <a:rPr lang="en-CA" sz="2000">
                <a:solidFill>
                  <a:schemeClr val="tx1"/>
                </a:solidFill>
                <a:ea typeface="Apis For Office" panose="020B0504010101010104" pitchFamily="34" charset="0"/>
                <a:cs typeface="Apis For Office" panose="020B0504010101010104" pitchFamily="34" charset="0"/>
              </a:rPr>
            </a:br>
            <a:r>
              <a:rPr lang="en-CA" sz="2000">
                <a:solidFill>
                  <a:schemeClr val="tx1"/>
                </a:solidFill>
                <a:ea typeface="Apis For Office" panose="020B0504010101010104" pitchFamily="34" charset="0"/>
                <a:cs typeface="Apis For Office" panose="020B0504010101010104" pitchFamily="34" charset="0"/>
              </a:rPr>
              <a:t>primary pathway leading to post-surgical weight loss</a:t>
            </a:r>
            <a:r>
              <a:rPr lang="en-CA" sz="2000" baseline="30000">
                <a:solidFill>
                  <a:schemeClr val="tx1"/>
                </a:solidFill>
                <a:ea typeface="Apis For Office" panose="020B0504010101010104" pitchFamily="34" charset="0"/>
                <a:cs typeface="Apis For Office" panose="020B0504010101010104" pitchFamily="34" charset="0"/>
              </a:rPr>
              <a:t>3</a:t>
            </a:r>
          </a:p>
        </p:txBody>
      </p:sp>
      <p:grpSp>
        <p:nvGrpSpPr>
          <p:cNvPr id="12" name="Group 11">
            <a:extLst>
              <a:ext uri="{FF2B5EF4-FFF2-40B4-BE49-F238E27FC236}">
                <a16:creationId xmlns:a16="http://schemas.microsoft.com/office/drawing/2014/main" id="{61958176-6238-4632-8365-EFA6EEEADF49}"/>
              </a:ext>
            </a:extLst>
          </p:cNvPr>
          <p:cNvGrpSpPr/>
          <p:nvPr/>
        </p:nvGrpSpPr>
        <p:grpSpPr>
          <a:xfrm>
            <a:off x="8852275" y="3688779"/>
            <a:ext cx="897610" cy="863580"/>
            <a:chOff x="7772400" y="3742389"/>
            <a:chExt cx="684551" cy="658599"/>
          </a:xfrm>
        </p:grpSpPr>
        <p:grpSp>
          <p:nvGrpSpPr>
            <p:cNvPr id="13" name="Group 4">
              <a:extLst>
                <a:ext uri="{FF2B5EF4-FFF2-40B4-BE49-F238E27FC236}">
                  <a16:creationId xmlns:a16="http://schemas.microsoft.com/office/drawing/2014/main" id="{03B349E7-6FF0-49F8-A6ED-427F23668466}"/>
                </a:ext>
              </a:extLst>
            </p:cNvPr>
            <p:cNvGrpSpPr>
              <a:grpSpLocks noChangeAspect="1"/>
            </p:cNvGrpSpPr>
            <p:nvPr/>
          </p:nvGrpSpPr>
          <p:grpSpPr bwMode="auto">
            <a:xfrm>
              <a:off x="7772400" y="3742389"/>
              <a:ext cx="684551" cy="658599"/>
              <a:chOff x="2287" y="1051"/>
              <a:chExt cx="1187" cy="1142"/>
            </a:xfrm>
          </p:grpSpPr>
          <p:sp>
            <p:nvSpPr>
              <p:cNvPr id="20" name="Freeform 5">
                <a:extLst>
                  <a:ext uri="{FF2B5EF4-FFF2-40B4-BE49-F238E27FC236}">
                    <a16:creationId xmlns:a16="http://schemas.microsoft.com/office/drawing/2014/main" id="{8BB55975-CCE7-4A2D-B167-C3181A376126}"/>
                  </a:ext>
                </a:extLst>
              </p:cNvPr>
              <p:cNvSpPr>
                <a:spLocks noEditPoints="1"/>
              </p:cNvSpPr>
              <p:nvPr/>
            </p:nvSpPr>
            <p:spPr bwMode="auto">
              <a:xfrm>
                <a:off x="2287" y="1051"/>
                <a:ext cx="1187" cy="1142"/>
              </a:xfrm>
              <a:custGeom>
                <a:avLst/>
                <a:gdLst>
                  <a:gd name="T0" fmla="*/ 752 w 787"/>
                  <a:gd name="T1" fmla="*/ 660 h 756"/>
                  <a:gd name="T2" fmla="*/ 681 w 787"/>
                  <a:gd name="T3" fmla="*/ 733 h 756"/>
                  <a:gd name="T4" fmla="*/ 371 w 787"/>
                  <a:gd name="T5" fmla="*/ 545 h 756"/>
                  <a:gd name="T6" fmla="*/ 106 w 787"/>
                  <a:gd name="T7" fmla="*/ 392 h 756"/>
                  <a:gd name="T8" fmla="*/ 105 w 787"/>
                  <a:gd name="T9" fmla="*/ 386 h 756"/>
                  <a:gd name="T10" fmla="*/ 6 w 787"/>
                  <a:gd name="T11" fmla="*/ 185 h 756"/>
                  <a:gd name="T12" fmla="*/ 188 w 787"/>
                  <a:gd name="T13" fmla="*/ 1 h 756"/>
                  <a:gd name="T14" fmla="*/ 198 w 787"/>
                  <a:gd name="T15" fmla="*/ 18 h 756"/>
                  <a:gd name="T16" fmla="*/ 206 w 787"/>
                  <a:gd name="T17" fmla="*/ 12 h 756"/>
                  <a:gd name="T18" fmla="*/ 219 w 787"/>
                  <a:gd name="T19" fmla="*/ 3 h 756"/>
                  <a:gd name="T20" fmla="*/ 403 w 787"/>
                  <a:gd name="T21" fmla="*/ 104 h 756"/>
                  <a:gd name="T22" fmla="*/ 408 w 787"/>
                  <a:gd name="T23" fmla="*/ 105 h 756"/>
                  <a:gd name="T24" fmla="*/ 415 w 787"/>
                  <a:gd name="T25" fmla="*/ 122 h 756"/>
                  <a:gd name="T26" fmla="*/ 433 w 787"/>
                  <a:gd name="T27" fmla="*/ 283 h 756"/>
                  <a:gd name="T28" fmla="*/ 454 w 787"/>
                  <a:gd name="T29" fmla="*/ 400 h 756"/>
                  <a:gd name="T30" fmla="*/ 628 w 787"/>
                  <a:gd name="T31" fmla="*/ 481 h 756"/>
                  <a:gd name="T32" fmla="*/ 655 w 787"/>
                  <a:gd name="T33" fmla="*/ 497 h 756"/>
                  <a:gd name="T34" fmla="*/ 774 w 787"/>
                  <a:gd name="T35" fmla="*/ 632 h 756"/>
                  <a:gd name="T36" fmla="*/ 773 w 787"/>
                  <a:gd name="T37" fmla="*/ 633 h 756"/>
                  <a:gd name="T38" fmla="*/ 170 w 787"/>
                  <a:gd name="T39" fmla="*/ 411 h 756"/>
                  <a:gd name="T40" fmla="*/ 199 w 787"/>
                  <a:gd name="T41" fmla="*/ 430 h 756"/>
                  <a:gd name="T42" fmla="*/ 322 w 787"/>
                  <a:gd name="T43" fmla="*/ 418 h 756"/>
                  <a:gd name="T44" fmla="*/ 393 w 787"/>
                  <a:gd name="T45" fmla="*/ 529 h 756"/>
                  <a:gd name="T46" fmla="*/ 410 w 787"/>
                  <a:gd name="T47" fmla="*/ 536 h 756"/>
                  <a:gd name="T48" fmla="*/ 515 w 787"/>
                  <a:gd name="T49" fmla="*/ 585 h 756"/>
                  <a:gd name="T50" fmla="*/ 628 w 787"/>
                  <a:gd name="T51" fmla="*/ 575 h 756"/>
                  <a:gd name="T52" fmla="*/ 612 w 787"/>
                  <a:gd name="T53" fmla="*/ 629 h 756"/>
                  <a:gd name="T54" fmla="*/ 714 w 787"/>
                  <a:gd name="T55" fmla="*/ 568 h 756"/>
                  <a:gd name="T56" fmla="*/ 617 w 787"/>
                  <a:gd name="T57" fmla="*/ 501 h 756"/>
                  <a:gd name="T58" fmla="*/ 415 w 787"/>
                  <a:gd name="T59" fmla="*/ 398 h 756"/>
                  <a:gd name="T60" fmla="*/ 320 w 787"/>
                  <a:gd name="T61" fmla="*/ 360 h 756"/>
                  <a:gd name="T62" fmla="*/ 87 w 787"/>
                  <a:gd name="T63" fmla="*/ 105 h 756"/>
                  <a:gd name="T64" fmla="*/ 72 w 787"/>
                  <a:gd name="T65" fmla="*/ 123 h 756"/>
                  <a:gd name="T66" fmla="*/ 39 w 787"/>
                  <a:gd name="T67" fmla="*/ 272 h 756"/>
                  <a:gd name="T68" fmla="*/ 96 w 787"/>
                  <a:gd name="T69" fmla="*/ 210 h 756"/>
                  <a:gd name="T70" fmla="*/ 100 w 787"/>
                  <a:gd name="T71" fmla="*/ 354 h 756"/>
                  <a:gd name="T72" fmla="*/ 114 w 787"/>
                  <a:gd name="T73" fmla="*/ 367 h 756"/>
                  <a:gd name="T74" fmla="*/ 119 w 787"/>
                  <a:gd name="T75" fmla="*/ 380 h 756"/>
                  <a:gd name="T76" fmla="*/ 339 w 787"/>
                  <a:gd name="T77" fmla="*/ 255 h 756"/>
                  <a:gd name="T78" fmla="*/ 413 w 787"/>
                  <a:gd name="T79" fmla="*/ 150 h 756"/>
                  <a:gd name="T80" fmla="*/ 141 w 787"/>
                  <a:gd name="T81" fmla="*/ 32 h 756"/>
                  <a:gd name="T82" fmla="*/ 174 w 787"/>
                  <a:gd name="T83" fmla="*/ 155 h 756"/>
                  <a:gd name="T84" fmla="*/ 316 w 787"/>
                  <a:gd name="T85" fmla="*/ 128 h 756"/>
                  <a:gd name="T86" fmla="*/ 310 w 787"/>
                  <a:gd name="T87" fmla="*/ 328 h 756"/>
                  <a:gd name="T88" fmla="*/ 326 w 787"/>
                  <a:gd name="T89" fmla="*/ 337 h 756"/>
                  <a:gd name="T90" fmla="*/ 406 w 787"/>
                  <a:gd name="T91" fmla="*/ 283 h 756"/>
                  <a:gd name="T92" fmla="*/ 226 w 787"/>
                  <a:gd name="T93" fmla="*/ 199 h 756"/>
                  <a:gd name="T94" fmla="*/ 190 w 787"/>
                  <a:gd name="T95" fmla="*/ 238 h 756"/>
                  <a:gd name="T96" fmla="*/ 257 w 787"/>
                  <a:gd name="T97" fmla="*/ 248 h 756"/>
                  <a:gd name="T98" fmla="*/ 263 w 787"/>
                  <a:gd name="T99" fmla="*/ 205 h 756"/>
                  <a:gd name="T100" fmla="*/ 237 w 787"/>
                  <a:gd name="T101" fmla="*/ 167 h 756"/>
                  <a:gd name="T102" fmla="*/ 186 w 787"/>
                  <a:gd name="T103" fmla="*/ 188 h 756"/>
                  <a:gd name="T104" fmla="*/ 170 w 787"/>
                  <a:gd name="T105" fmla="*/ 220 h 756"/>
                  <a:gd name="T106" fmla="*/ 91 w 787"/>
                  <a:gd name="T107" fmla="*/ 120 h 756"/>
                  <a:gd name="T108" fmla="*/ 402 w 787"/>
                  <a:gd name="T109" fmla="*/ 396 h 756"/>
                  <a:gd name="T110" fmla="*/ 409 w 787"/>
                  <a:gd name="T111" fmla="*/ 38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 h="756">
                    <a:moveTo>
                      <a:pt x="773" y="633"/>
                    </a:moveTo>
                    <a:cubicBezTo>
                      <a:pt x="771" y="634"/>
                      <a:pt x="769" y="634"/>
                      <a:pt x="767" y="634"/>
                    </a:cubicBezTo>
                    <a:cubicBezTo>
                      <a:pt x="770" y="644"/>
                      <a:pt x="767" y="650"/>
                      <a:pt x="760" y="649"/>
                    </a:cubicBezTo>
                    <a:cubicBezTo>
                      <a:pt x="760" y="654"/>
                      <a:pt x="763" y="661"/>
                      <a:pt x="752" y="660"/>
                    </a:cubicBezTo>
                    <a:cubicBezTo>
                      <a:pt x="756" y="665"/>
                      <a:pt x="753" y="668"/>
                      <a:pt x="751" y="672"/>
                    </a:cubicBezTo>
                    <a:cubicBezTo>
                      <a:pt x="742" y="686"/>
                      <a:pt x="734" y="699"/>
                      <a:pt x="725" y="713"/>
                    </a:cubicBezTo>
                    <a:cubicBezTo>
                      <a:pt x="716" y="727"/>
                      <a:pt x="708" y="741"/>
                      <a:pt x="698" y="756"/>
                    </a:cubicBezTo>
                    <a:cubicBezTo>
                      <a:pt x="692" y="748"/>
                      <a:pt x="687" y="740"/>
                      <a:pt x="681" y="733"/>
                    </a:cubicBezTo>
                    <a:cubicBezTo>
                      <a:pt x="677" y="729"/>
                      <a:pt x="673" y="725"/>
                      <a:pt x="670" y="722"/>
                    </a:cubicBezTo>
                    <a:cubicBezTo>
                      <a:pt x="636" y="687"/>
                      <a:pt x="598" y="658"/>
                      <a:pt x="557" y="634"/>
                    </a:cubicBezTo>
                    <a:cubicBezTo>
                      <a:pt x="525" y="615"/>
                      <a:pt x="492" y="599"/>
                      <a:pt x="459" y="583"/>
                    </a:cubicBezTo>
                    <a:cubicBezTo>
                      <a:pt x="430" y="570"/>
                      <a:pt x="400" y="558"/>
                      <a:pt x="371" y="545"/>
                    </a:cubicBezTo>
                    <a:cubicBezTo>
                      <a:pt x="349" y="535"/>
                      <a:pt x="326" y="525"/>
                      <a:pt x="304" y="514"/>
                    </a:cubicBezTo>
                    <a:cubicBezTo>
                      <a:pt x="279" y="502"/>
                      <a:pt x="254" y="490"/>
                      <a:pt x="230" y="476"/>
                    </a:cubicBezTo>
                    <a:cubicBezTo>
                      <a:pt x="205" y="462"/>
                      <a:pt x="182" y="447"/>
                      <a:pt x="159" y="431"/>
                    </a:cubicBezTo>
                    <a:cubicBezTo>
                      <a:pt x="140" y="419"/>
                      <a:pt x="124" y="405"/>
                      <a:pt x="106" y="392"/>
                    </a:cubicBezTo>
                    <a:cubicBezTo>
                      <a:pt x="110" y="384"/>
                      <a:pt x="105" y="378"/>
                      <a:pt x="104" y="372"/>
                    </a:cubicBezTo>
                    <a:cubicBezTo>
                      <a:pt x="103" y="372"/>
                      <a:pt x="103" y="372"/>
                      <a:pt x="102" y="372"/>
                    </a:cubicBezTo>
                    <a:cubicBezTo>
                      <a:pt x="104" y="377"/>
                      <a:pt x="105" y="381"/>
                      <a:pt x="106" y="386"/>
                    </a:cubicBezTo>
                    <a:cubicBezTo>
                      <a:pt x="106" y="386"/>
                      <a:pt x="105" y="386"/>
                      <a:pt x="105" y="386"/>
                    </a:cubicBezTo>
                    <a:cubicBezTo>
                      <a:pt x="100" y="383"/>
                      <a:pt x="94" y="379"/>
                      <a:pt x="89" y="375"/>
                    </a:cubicBezTo>
                    <a:cubicBezTo>
                      <a:pt x="66" y="353"/>
                      <a:pt x="46" y="330"/>
                      <a:pt x="30" y="302"/>
                    </a:cubicBezTo>
                    <a:cubicBezTo>
                      <a:pt x="12" y="272"/>
                      <a:pt x="1" y="240"/>
                      <a:pt x="0" y="205"/>
                    </a:cubicBezTo>
                    <a:cubicBezTo>
                      <a:pt x="0" y="198"/>
                      <a:pt x="2" y="191"/>
                      <a:pt x="6" y="185"/>
                    </a:cubicBezTo>
                    <a:cubicBezTo>
                      <a:pt x="26" y="153"/>
                      <a:pt x="46" y="121"/>
                      <a:pt x="66" y="88"/>
                    </a:cubicBezTo>
                    <a:cubicBezTo>
                      <a:pt x="77" y="71"/>
                      <a:pt x="87" y="54"/>
                      <a:pt x="98" y="38"/>
                    </a:cubicBezTo>
                    <a:cubicBezTo>
                      <a:pt x="105" y="27"/>
                      <a:pt x="116" y="18"/>
                      <a:pt x="129" y="13"/>
                    </a:cubicBezTo>
                    <a:cubicBezTo>
                      <a:pt x="147" y="4"/>
                      <a:pt x="167" y="0"/>
                      <a:pt x="188" y="1"/>
                    </a:cubicBezTo>
                    <a:cubicBezTo>
                      <a:pt x="188" y="1"/>
                      <a:pt x="189" y="1"/>
                      <a:pt x="190" y="1"/>
                    </a:cubicBezTo>
                    <a:cubicBezTo>
                      <a:pt x="189" y="2"/>
                      <a:pt x="188" y="3"/>
                      <a:pt x="187" y="5"/>
                    </a:cubicBezTo>
                    <a:cubicBezTo>
                      <a:pt x="190" y="9"/>
                      <a:pt x="192" y="13"/>
                      <a:pt x="196" y="17"/>
                    </a:cubicBezTo>
                    <a:cubicBezTo>
                      <a:pt x="196" y="18"/>
                      <a:pt x="197" y="18"/>
                      <a:pt x="198" y="18"/>
                    </a:cubicBezTo>
                    <a:cubicBezTo>
                      <a:pt x="198" y="17"/>
                      <a:pt x="198" y="16"/>
                      <a:pt x="198" y="16"/>
                    </a:cubicBezTo>
                    <a:cubicBezTo>
                      <a:pt x="198" y="14"/>
                      <a:pt x="197" y="13"/>
                      <a:pt x="197" y="11"/>
                    </a:cubicBezTo>
                    <a:cubicBezTo>
                      <a:pt x="198" y="12"/>
                      <a:pt x="200" y="12"/>
                      <a:pt x="202" y="12"/>
                    </a:cubicBezTo>
                    <a:cubicBezTo>
                      <a:pt x="203" y="12"/>
                      <a:pt x="205" y="13"/>
                      <a:pt x="206" y="12"/>
                    </a:cubicBezTo>
                    <a:cubicBezTo>
                      <a:pt x="201" y="10"/>
                      <a:pt x="200" y="6"/>
                      <a:pt x="200" y="0"/>
                    </a:cubicBezTo>
                    <a:cubicBezTo>
                      <a:pt x="201" y="1"/>
                      <a:pt x="203" y="3"/>
                      <a:pt x="204" y="4"/>
                    </a:cubicBezTo>
                    <a:cubicBezTo>
                      <a:pt x="208" y="10"/>
                      <a:pt x="211" y="10"/>
                      <a:pt x="216" y="4"/>
                    </a:cubicBezTo>
                    <a:cubicBezTo>
                      <a:pt x="216" y="3"/>
                      <a:pt x="218" y="2"/>
                      <a:pt x="219" y="3"/>
                    </a:cubicBezTo>
                    <a:cubicBezTo>
                      <a:pt x="231" y="5"/>
                      <a:pt x="244" y="7"/>
                      <a:pt x="256" y="11"/>
                    </a:cubicBezTo>
                    <a:cubicBezTo>
                      <a:pt x="285" y="19"/>
                      <a:pt x="311" y="31"/>
                      <a:pt x="336" y="47"/>
                    </a:cubicBezTo>
                    <a:cubicBezTo>
                      <a:pt x="360" y="61"/>
                      <a:pt x="382" y="78"/>
                      <a:pt x="402" y="98"/>
                    </a:cubicBezTo>
                    <a:cubicBezTo>
                      <a:pt x="403" y="100"/>
                      <a:pt x="403" y="102"/>
                      <a:pt x="403" y="104"/>
                    </a:cubicBezTo>
                    <a:cubicBezTo>
                      <a:pt x="404" y="105"/>
                      <a:pt x="403" y="105"/>
                      <a:pt x="403" y="106"/>
                    </a:cubicBezTo>
                    <a:cubicBezTo>
                      <a:pt x="404" y="108"/>
                      <a:pt x="404" y="110"/>
                      <a:pt x="405" y="111"/>
                    </a:cubicBezTo>
                    <a:cubicBezTo>
                      <a:pt x="406" y="110"/>
                      <a:pt x="406" y="108"/>
                      <a:pt x="407" y="107"/>
                    </a:cubicBezTo>
                    <a:cubicBezTo>
                      <a:pt x="407" y="107"/>
                      <a:pt x="407" y="106"/>
                      <a:pt x="408" y="105"/>
                    </a:cubicBezTo>
                    <a:cubicBezTo>
                      <a:pt x="411" y="109"/>
                      <a:pt x="414" y="112"/>
                      <a:pt x="417" y="115"/>
                    </a:cubicBezTo>
                    <a:cubicBezTo>
                      <a:pt x="419" y="118"/>
                      <a:pt x="417" y="119"/>
                      <a:pt x="414" y="119"/>
                    </a:cubicBezTo>
                    <a:cubicBezTo>
                      <a:pt x="413" y="119"/>
                      <a:pt x="413" y="120"/>
                      <a:pt x="412" y="121"/>
                    </a:cubicBezTo>
                    <a:cubicBezTo>
                      <a:pt x="413" y="121"/>
                      <a:pt x="414" y="123"/>
                      <a:pt x="415" y="122"/>
                    </a:cubicBezTo>
                    <a:cubicBezTo>
                      <a:pt x="422" y="119"/>
                      <a:pt x="425" y="125"/>
                      <a:pt x="427" y="129"/>
                    </a:cubicBezTo>
                    <a:cubicBezTo>
                      <a:pt x="438" y="145"/>
                      <a:pt x="447" y="161"/>
                      <a:pt x="453" y="179"/>
                    </a:cubicBezTo>
                    <a:cubicBezTo>
                      <a:pt x="460" y="203"/>
                      <a:pt x="462" y="227"/>
                      <a:pt x="452" y="251"/>
                    </a:cubicBezTo>
                    <a:cubicBezTo>
                      <a:pt x="446" y="262"/>
                      <a:pt x="439" y="272"/>
                      <a:pt x="433" y="283"/>
                    </a:cubicBezTo>
                    <a:cubicBezTo>
                      <a:pt x="418" y="307"/>
                      <a:pt x="403" y="331"/>
                      <a:pt x="388" y="355"/>
                    </a:cubicBezTo>
                    <a:cubicBezTo>
                      <a:pt x="386" y="359"/>
                      <a:pt x="384" y="362"/>
                      <a:pt x="381" y="367"/>
                    </a:cubicBezTo>
                    <a:cubicBezTo>
                      <a:pt x="387" y="370"/>
                      <a:pt x="392" y="372"/>
                      <a:pt x="398" y="375"/>
                    </a:cubicBezTo>
                    <a:cubicBezTo>
                      <a:pt x="417" y="383"/>
                      <a:pt x="435" y="392"/>
                      <a:pt x="454" y="400"/>
                    </a:cubicBezTo>
                    <a:cubicBezTo>
                      <a:pt x="475" y="409"/>
                      <a:pt x="496" y="418"/>
                      <a:pt x="517" y="427"/>
                    </a:cubicBezTo>
                    <a:cubicBezTo>
                      <a:pt x="538" y="437"/>
                      <a:pt x="560" y="447"/>
                      <a:pt x="582" y="457"/>
                    </a:cubicBezTo>
                    <a:cubicBezTo>
                      <a:pt x="596" y="464"/>
                      <a:pt x="610" y="471"/>
                      <a:pt x="624" y="479"/>
                    </a:cubicBezTo>
                    <a:cubicBezTo>
                      <a:pt x="625" y="479"/>
                      <a:pt x="626" y="480"/>
                      <a:pt x="628" y="481"/>
                    </a:cubicBezTo>
                    <a:cubicBezTo>
                      <a:pt x="626" y="482"/>
                      <a:pt x="625" y="483"/>
                      <a:pt x="624" y="484"/>
                    </a:cubicBezTo>
                    <a:cubicBezTo>
                      <a:pt x="627" y="487"/>
                      <a:pt x="630" y="491"/>
                      <a:pt x="633" y="495"/>
                    </a:cubicBezTo>
                    <a:cubicBezTo>
                      <a:pt x="636" y="489"/>
                      <a:pt x="628" y="488"/>
                      <a:pt x="630" y="483"/>
                    </a:cubicBezTo>
                    <a:cubicBezTo>
                      <a:pt x="639" y="488"/>
                      <a:pt x="647" y="492"/>
                      <a:pt x="655" y="497"/>
                    </a:cubicBezTo>
                    <a:cubicBezTo>
                      <a:pt x="687" y="517"/>
                      <a:pt x="717" y="539"/>
                      <a:pt x="744" y="565"/>
                    </a:cubicBezTo>
                    <a:cubicBezTo>
                      <a:pt x="758" y="579"/>
                      <a:pt x="771" y="594"/>
                      <a:pt x="785" y="609"/>
                    </a:cubicBezTo>
                    <a:cubicBezTo>
                      <a:pt x="787" y="611"/>
                      <a:pt x="787" y="613"/>
                      <a:pt x="786" y="616"/>
                    </a:cubicBezTo>
                    <a:cubicBezTo>
                      <a:pt x="782" y="621"/>
                      <a:pt x="778" y="627"/>
                      <a:pt x="774" y="632"/>
                    </a:cubicBezTo>
                    <a:cubicBezTo>
                      <a:pt x="774" y="630"/>
                      <a:pt x="774" y="629"/>
                      <a:pt x="775" y="627"/>
                    </a:cubicBezTo>
                    <a:cubicBezTo>
                      <a:pt x="774" y="627"/>
                      <a:pt x="772" y="627"/>
                      <a:pt x="772" y="627"/>
                    </a:cubicBezTo>
                    <a:cubicBezTo>
                      <a:pt x="771" y="629"/>
                      <a:pt x="771" y="630"/>
                      <a:pt x="772" y="632"/>
                    </a:cubicBezTo>
                    <a:cubicBezTo>
                      <a:pt x="772" y="632"/>
                      <a:pt x="772" y="633"/>
                      <a:pt x="773" y="633"/>
                    </a:cubicBezTo>
                    <a:close/>
                    <a:moveTo>
                      <a:pt x="115" y="374"/>
                    </a:moveTo>
                    <a:cubicBezTo>
                      <a:pt x="115" y="374"/>
                      <a:pt x="115" y="374"/>
                      <a:pt x="115" y="374"/>
                    </a:cubicBezTo>
                    <a:cubicBezTo>
                      <a:pt x="118" y="372"/>
                      <a:pt x="121" y="373"/>
                      <a:pt x="124" y="375"/>
                    </a:cubicBezTo>
                    <a:cubicBezTo>
                      <a:pt x="140" y="388"/>
                      <a:pt x="155" y="400"/>
                      <a:pt x="170" y="411"/>
                    </a:cubicBezTo>
                    <a:cubicBezTo>
                      <a:pt x="175" y="415"/>
                      <a:pt x="180" y="418"/>
                      <a:pt x="186" y="422"/>
                    </a:cubicBezTo>
                    <a:cubicBezTo>
                      <a:pt x="202" y="396"/>
                      <a:pt x="218" y="370"/>
                      <a:pt x="234" y="344"/>
                    </a:cubicBezTo>
                    <a:cubicBezTo>
                      <a:pt x="238" y="347"/>
                      <a:pt x="243" y="350"/>
                      <a:pt x="247" y="352"/>
                    </a:cubicBezTo>
                    <a:cubicBezTo>
                      <a:pt x="231" y="378"/>
                      <a:pt x="215" y="404"/>
                      <a:pt x="199" y="430"/>
                    </a:cubicBezTo>
                    <a:cubicBezTo>
                      <a:pt x="200" y="431"/>
                      <a:pt x="201" y="432"/>
                      <a:pt x="202" y="433"/>
                    </a:cubicBezTo>
                    <a:cubicBezTo>
                      <a:pt x="228" y="448"/>
                      <a:pt x="254" y="462"/>
                      <a:pt x="280" y="477"/>
                    </a:cubicBezTo>
                    <a:cubicBezTo>
                      <a:pt x="284" y="480"/>
                      <a:pt x="285" y="478"/>
                      <a:pt x="287" y="476"/>
                    </a:cubicBezTo>
                    <a:cubicBezTo>
                      <a:pt x="299" y="456"/>
                      <a:pt x="311" y="437"/>
                      <a:pt x="322" y="418"/>
                    </a:cubicBezTo>
                    <a:cubicBezTo>
                      <a:pt x="326" y="411"/>
                      <a:pt x="331" y="405"/>
                      <a:pt x="335" y="398"/>
                    </a:cubicBezTo>
                    <a:cubicBezTo>
                      <a:pt x="340" y="401"/>
                      <a:pt x="344" y="404"/>
                      <a:pt x="348" y="406"/>
                    </a:cubicBezTo>
                    <a:cubicBezTo>
                      <a:pt x="331" y="433"/>
                      <a:pt x="315" y="460"/>
                      <a:pt x="298" y="487"/>
                    </a:cubicBezTo>
                    <a:cubicBezTo>
                      <a:pt x="330" y="501"/>
                      <a:pt x="361" y="515"/>
                      <a:pt x="393" y="529"/>
                    </a:cubicBezTo>
                    <a:cubicBezTo>
                      <a:pt x="410" y="502"/>
                      <a:pt x="427" y="475"/>
                      <a:pt x="444" y="448"/>
                    </a:cubicBezTo>
                    <a:cubicBezTo>
                      <a:pt x="448" y="451"/>
                      <a:pt x="452" y="454"/>
                      <a:pt x="457" y="456"/>
                    </a:cubicBezTo>
                    <a:cubicBezTo>
                      <a:pt x="440" y="483"/>
                      <a:pt x="424" y="509"/>
                      <a:pt x="407" y="536"/>
                    </a:cubicBezTo>
                    <a:cubicBezTo>
                      <a:pt x="409" y="536"/>
                      <a:pt x="410" y="536"/>
                      <a:pt x="410" y="536"/>
                    </a:cubicBezTo>
                    <a:cubicBezTo>
                      <a:pt x="438" y="549"/>
                      <a:pt x="465" y="561"/>
                      <a:pt x="492" y="573"/>
                    </a:cubicBezTo>
                    <a:cubicBezTo>
                      <a:pt x="496" y="575"/>
                      <a:pt x="499" y="578"/>
                      <a:pt x="502" y="571"/>
                    </a:cubicBezTo>
                    <a:cubicBezTo>
                      <a:pt x="504" y="573"/>
                      <a:pt x="506" y="575"/>
                      <a:pt x="508" y="577"/>
                    </a:cubicBezTo>
                    <a:cubicBezTo>
                      <a:pt x="510" y="580"/>
                      <a:pt x="512" y="583"/>
                      <a:pt x="515" y="585"/>
                    </a:cubicBezTo>
                    <a:cubicBezTo>
                      <a:pt x="522" y="589"/>
                      <a:pt x="530" y="592"/>
                      <a:pt x="537" y="596"/>
                    </a:cubicBezTo>
                    <a:cubicBezTo>
                      <a:pt x="555" y="606"/>
                      <a:pt x="573" y="617"/>
                      <a:pt x="591" y="628"/>
                    </a:cubicBezTo>
                    <a:cubicBezTo>
                      <a:pt x="593" y="629"/>
                      <a:pt x="594" y="630"/>
                      <a:pt x="596" y="627"/>
                    </a:cubicBezTo>
                    <a:cubicBezTo>
                      <a:pt x="606" y="610"/>
                      <a:pt x="617" y="593"/>
                      <a:pt x="628" y="575"/>
                    </a:cubicBezTo>
                    <a:cubicBezTo>
                      <a:pt x="632" y="568"/>
                      <a:pt x="637" y="561"/>
                      <a:pt x="642" y="553"/>
                    </a:cubicBezTo>
                    <a:cubicBezTo>
                      <a:pt x="645" y="555"/>
                      <a:pt x="648" y="558"/>
                      <a:pt x="651" y="559"/>
                    </a:cubicBezTo>
                    <a:cubicBezTo>
                      <a:pt x="655" y="561"/>
                      <a:pt x="654" y="562"/>
                      <a:pt x="652" y="565"/>
                    </a:cubicBezTo>
                    <a:cubicBezTo>
                      <a:pt x="639" y="587"/>
                      <a:pt x="626" y="608"/>
                      <a:pt x="612" y="629"/>
                    </a:cubicBezTo>
                    <a:cubicBezTo>
                      <a:pt x="611" y="632"/>
                      <a:pt x="607" y="636"/>
                      <a:pt x="608" y="638"/>
                    </a:cubicBezTo>
                    <a:cubicBezTo>
                      <a:pt x="608" y="641"/>
                      <a:pt x="613" y="643"/>
                      <a:pt x="615" y="645"/>
                    </a:cubicBezTo>
                    <a:cubicBezTo>
                      <a:pt x="627" y="653"/>
                      <a:pt x="638" y="662"/>
                      <a:pt x="650" y="671"/>
                    </a:cubicBezTo>
                    <a:cubicBezTo>
                      <a:pt x="671" y="637"/>
                      <a:pt x="692" y="603"/>
                      <a:pt x="714" y="568"/>
                    </a:cubicBezTo>
                    <a:cubicBezTo>
                      <a:pt x="685" y="543"/>
                      <a:pt x="654" y="523"/>
                      <a:pt x="621" y="504"/>
                    </a:cubicBezTo>
                    <a:cubicBezTo>
                      <a:pt x="627" y="500"/>
                      <a:pt x="629" y="497"/>
                      <a:pt x="627" y="493"/>
                    </a:cubicBezTo>
                    <a:cubicBezTo>
                      <a:pt x="625" y="489"/>
                      <a:pt x="622" y="488"/>
                      <a:pt x="619" y="489"/>
                    </a:cubicBezTo>
                    <a:cubicBezTo>
                      <a:pt x="614" y="491"/>
                      <a:pt x="614" y="494"/>
                      <a:pt x="617" y="501"/>
                    </a:cubicBezTo>
                    <a:cubicBezTo>
                      <a:pt x="552" y="464"/>
                      <a:pt x="482" y="438"/>
                      <a:pt x="415" y="408"/>
                    </a:cubicBezTo>
                    <a:cubicBezTo>
                      <a:pt x="417" y="404"/>
                      <a:pt x="418" y="400"/>
                      <a:pt x="419" y="396"/>
                    </a:cubicBezTo>
                    <a:cubicBezTo>
                      <a:pt x="418" y="396"/>
                      <a:pt x="418" y="396"/>
                      <a:pt x="417" y="395"/>
                    </a:cubicBezTo>
                    <a:cubicBezTo>
                      <a:pt x="416" y="396"/>
                      <a:pt x="416" y="397"/>
                      <a:pt x="415" y="398"/>
                    </a:cubicBezTo>
                    <a:cubicBezTo>
                      <a:pt x="414" y="400"/>
                      <a:pt x="413" y="403"/>
                      <a:pt x="412" y="403"/>
                    </a:cubicBezTo>
                    <a:cubicBezTo>
                      <a:pt x="409" y="403"/>
                      <a:pt x="406" y="403"/>
                      <a:pt x="403" y="402"/>
                    </a:cubicBezTo>
                    <a:cubicBezTo>
                      <a:pt x="398" y="400"/>
                      <a:pt x="393" y="398"/>
                      <a:pt x="389" y="395"/>
                    </a:cubicBezTo>
                    <a:cubicBezTo>
                      <a:pt x="366" y="384"/>
                      <a:pt x="342" y="373"/>
                      <a:pt x="320" y="360"/>
                    </a:cubicBezTo>
                    <a:cubicBezTo>
                      <a:pt x="284" y="340"/>
                      <a:pt x="250" y="317"/>
                      <a:pt x="218" y="292"/>
                    </a:cubicBezTo>
                    <a:cubicBezTo>
                      <a:pt x="179" y="262"/>
                      <a:pt x="143" y="229"/>
                      <a:pt x="116" y="188"/>
                    </a:cubicBezTo>
                    <a:cubicBezTo>
                      <a:pt x="103" y="167"/>
                      <a:pt x="93" y="146"/>
                      <a:pt x="86" y="122"/>
                    </a:cubicBezTo>
                    <a:cubicBezTo>
                      <a:pt x="85" y="116"/>
                      <a:pt x="85" y="111"/>
                      <a:pt x="87" y="105"/>
                    </a:cubicBezTo>
                    <a:cubicBezTo>
                      <a:pt x="87" y="103"/>
                      <a:pt x="90" y="103"/>
                      <a:pt x="92" y="102"/>
                    </a:cubicBezTo>
                    <a:cubicBezTo>
                      <a:pt x="92" y="101"/>
                      <a:pt x="92" y="101"/>
                      <a:pt x="92" y="101"/>
                    </a:cubicBezTo>
                    <a:cubicBezTo>
                      <a:pt x="88" y="99"/>
                      <a:pt x="85" y="100"/>
                      <a:pt x="83" y="103"/>
                    </a:cubicBezTo>
                    <a:cubicBezTo>
                      <a:pt x="79" y="110"/>
                      <a:pt x="76" y="116"/>
                      <a:pt x="72" y="123"/>
                    </a:cubicBezTo>
                    <a:cubicBezTo>
                      <a:pt x="57" y="146"/>
                      <a:pt x="43" y="169"/>
                      <a:pt x="29" y="192"/>
                    </a:cubicBezTo>
                    <a:cubicBezTo>
                      <a:pt x="26" y="197"/>
                      <a:pt x="22" y="202"/>
                      <a:pt x="23" y="209"/>
                    </a:cubicBezTo>
                    <a:cubicBezTo>
                      <a:pt x="25" y="221"/>
                      <a:pt x="26" y="233"/>
                      <a:pt x="29" y="245"/>
                    </a:cubicBezTo>
                    <a:cubicBezTo>
                      <a:pt x="31" y="254"/>
                      <a:pt x="35" y="263"/>
                      <a:pt x="39" y="272"/>
                    </a:cubicBezTo>
                    <a:cubicBezTo>
                      <a:pt x="40" y="270"/>
                      <a:pt x="41" y="268"/>
                      <a:pt x="42" y="267"/>
                    </a:cubicBezTo>
                    <a:cubicBezTo>
                      <a:pt x="55" y="247"/>
                      <a:pt x="67" y="228"/>
                      <a:pt x="79" y="208"/>
                    </a:cubicBezTo>
                    <a:cubicBezTo>
                      <a:pt x="85" y="199"/>
                      <a:pt x="85" y="199"/>
                      <a:pt x="95" y="205"/>
                    </a:cubicBezTo>
                    <a:cubicBezTo>
                      <a:pt x="98" y="206"/>
                      <a:pt x="97" y="207"/>
                      <a:pt x="96" y="210"/>
                    </a:cubicBezTo>
                    <a:cubicBezTo>
                      <a:pt x="81" y="234"/>
                      <a:pt x="65" y="259"/>
                      <a:pt x="50" y="284"/>
                    </a:cubicBezTo>
                    <a:cubicBezTo>
                      <a:pt x="48" y="287"/>
                      <a:pt x="48" y="289"/>
                      <a:pt x="50" y="292"/>
                    </a:cubicBezTo>
                    <a:cubicBezTo>
                      <a:pt x="61" y="307"/>
                      <a:pt x="72" y="322"/>
                      <a:pt x="83" y="336"/>
                    </a:cubicBezTo>
                    <a:cubicBezTo>
                      <a:pt x="88" y="342"/>
                      <a:pt x="94" y="348"/>
                      <a:pt x="100" y="354"/>
                    </a:cubicBezTo>
                    <a:cubicBezTo>
                      <a:pt x="117" y="327"/>
                      <a:pt x="133" y="301"/>
                      <a:pt x="150" y="275"/>
                    </a:cubicBezTo>
                    <a:cubicBezTo>
                      <a:pt x="154" y="278"/>
                      <a:pt x="158" y="280"/>
                      <a:pt x="162" y="283"/>
                    </a:cubicBezTo>
                    <a:cubicBezTo>
                      <a:pt x="145" y="310"/>
                      <a:pt x="129" y="337"/>
                      <a:pt x="112" y="364"/>
                    </a:cubicBezTo>
                    <a:cubicBezTo>
                      <a:pt x="113" y="366"/>
                      <a:pt x="114" y="367"/>
                      <a:pt x="114" y="367"/>
                    </a:cubicBezTo>
                    <a:cubicBezTo>
                      <a:pt x="113" y="369"/>
                      <a:pt x="112" y="371"/>
                      <a:pt x="111" y="372"/>
                    </a:cubicBezTo>
                    <a:cubicBezTo>
                      <a:pt x="109" y="375"/>
                      <a:pt x="111" y="378"/>
                      <a:pt x="113" y="379"/>
                    </a:cubicBezTo>
                    <a:cubicBezTo>
                      <a:pt x="114" y="381"/>
                      <a:pt x="116" y="380"/>
                      <a:pt x="118" y="381"/>
                    </a:cubicBezTo>
                    <a:cubicBezTo>
                      <a:pt x="118" y="380"/>
                      <a:pt x="118" y="380"/>
                      <a:pt x="119" y="380"/>
                    </a:cubicBezTo>
                    <a:cubicBezTo>
                      <a:pt x="115" y="379"/>
                      <a:pt x="112" y="378"/>
                      <a:pt x="115" y="374"/>
                    </a:cubicBezTo>
                    <a:close/>
                    <a:moveTo>
                      <a:pt x="279" y="222"/>
                    </a:moveTo>
                    <a:cubicBezTo>
                      <a:pt x="280" y="223"/>
                      <a:pt x="281" y="224"/>
                      <a:pt x="283" y="225"/>
                    </a:cubicBezTo>
                    <a:cubicBezTo>
                      <a:pt x="300" y="238"/>
                      <a:pt x="318" y="248"/>
                      <a:pt x="339" y="255"/>
                    </a:cubicBezTo>
                    <a:cubicBezTo>
                      <a:pt x="360" y="261"/>
                      <a:pt x="380" y="266"/>
                      <a:pt x="402" y="260"/>
                    </a:cubicBezTo>
                    <a:cubicBezTo>
                      <a:pt x="416" y="256"/>
                      <a:pt x="426" y="249"/>
                      <a:pt x="432" y="236"/>
                    </a:cubicBezTo>
                    <a:cubicBezTo>
                      <a:pt x="437" y="223"/>
                      <a:pt x="436" y="210"/>
                      <a:pt x="434" y="198"/>
                    </a:cubicBezTo>
                    <a:cubicBezTo>
                      <a:pt x="430" y="180"/>
                      <a:pt x="422" y="165"/>
                      <a:pt x="413" y="150"/>
                    </a:cubicBezTo>
                    <a:cubicBezTo>
                      <a:pt x="397" y="126"/>
                      <a:pt x="378" y="106"/>
                      <a:pt x="356" y="88"/>
                    </a:cubicBezTo>
                    <a:cubicBezTo>
                      <a:pt x="333" y="70"/>
                      <a:pt x="308" y="55"/>
                      <a:pt x="282" y="44"/>
                    </a:cubicBezTo>
                    <a:cubicBezTo>
                      <a:pt x="260" y="35"/>
                      <a:pt x="238" y="29"/>
                      <a:pt x="215" y="26"/>
                    </a:cubicBezTo>
                    <a:cubicBezTo>
                      <a:pt x="190" y="22"/>
                      <a:pt x="165" y="22"/>
                      <a:pt x="141" y="32"/>
                    </a:cubicBezTo>
                    <a:cubicBezTo>
                      <a:pt x="120" y="42"/>
                      <a:pt x="108" y="58"/>
                      <a:pt x="106" y="81"/>
                    </a:cubicBezTo>
                    <a:cubicBezTo>
                      <a:pt x="104" y="103"/>
                      <a:pt x="110" y="123"/>
                      <a:pt x="118" y="143"/>
                    </a:cubicBezTo>
                    <a:cubicBezTo>
                      <a:pt x="120" y="147"/>
                      <a:pt x="122" y="148"/>
                      <a:pt x="126" y="147"/>
                    </a:cubicBezTo>
                    <a:cubicBezTo>
                      <a:pt x="143" y="144"/>
                      <a:pt x="159" y="148"/>
                      <a:pt x="174" y="155"/>
                    </a:cubicBezTo>
                    <a:cubicBezTo>
                      <a:pt x="183" y="159"/>
                      <a:pt x="192" y="165"/>
                      <a:pt x="201" y="170"/>
                    </a:cubicBezTo>
                    <a:cubicBezTo>
                      <a:pt x="207" y="160"/>
                      <a:pt x="213" y="150"/>
                      <a:pt x="219" y="140"/>
                    </a:cubicBezTo>
                    <a:cubicBezTo>
                      <a:pt x="229" y="125"/>
                      <a:pt x="243" y="117"/>
                      <a:pt x="261" y="116"/>
                    </a:cubicBezTo>
                    <a:cubicBezTo>
                      <a:pt x="281" y="114"/>
                      <a:pt x="299" y="119"/>
                      <a:pt x="316" y="128"/>
                    </a:cubicBezTo>
                    <a:cubicBezTo>
                      <a:pt x="322" y="131"/>
                      <a:pt x="327" y="135"/>
                      <a:pt x="333" y="138"/>
                    </a:cubicBezTo>
                    <a:cubicBezTo>
                      <a:pt x="314" y="167"/>
                      <a:pt x="297" y="194"/>
                      <a:pt x="279" y="222"/>
                    </a:cubicBezTo>
                    <a:close/>
                    <a:moveTo>
                      <a:pt x="241" y="281"/>
                    </a:moveTo>
                    <a:cubicBezTo>
                      <a:pt x="264" y="297"/>
                      <a:pt x="287" y="312"/>
                      <a:pt x="310" y="328"/>
                    </a:cubicBezTo>
                    <a:cubicBezTo>
                      <a:pt x="317" y="316"/>
                      <a:pt x="324" y="305"/>
                      <a:pt x="331" y="294"/>
                    </a:cubicBezTo>
                    <a:cubicBezTo>
                      <a:pt x="336" y="297"/>
                      <a:pt x="340" y="300"/>
                      <a:pt x="344" y="302"/>
                    </a:cubicBezTo>
                    <a:cubicBezTo>
                      <a:pt x="338" y="313"/>
                      <a:pt x="332" y="322"/>
                      <a:pt x="326" y="332"/>
                    </a:cubicBezTo>
                    <a:cubicBezTo>
                      <a:pt x="324" y="334"/>
                      <a:pt x="323" y="336"/>
                      <a:pt x="326" y="337"/>
                    </a:cubicBezTo>
                    <a:cubicBezTo>
                      <a:pt x="337" y="343"/>
                      <a:pt x="347" y="349"/>
                      <a:pt x="357" y="354"/>
                    </a:cubicBezTo>
                    <a:cubicBezTo>
                      <a:pt x="359" y="356"/>
                      <a:pt x="361" y="356"/>
                      <a:pt x="363" y="353"/>
                    </a:cubicBezTo>
                    <a:cubicBezTo>
                      <a:pt x="374" y="335"/>
                      <a:pt x="385" y="317"/>
                      <a:pt x="396" y="299"/>
                    </a:cubicBezTo>
                    <a:cubicBezTo>
                      <a:pt x="399" y="294"/>
                      <a:pt x="402" y="289"/>
                      <a:pt x="406" y="283"/>
                    </a:cubicBezTo>
                    <a:cubicBezTo>
                      <a:pt x="404" y="283"/>
                      <a:pt x="404" y="283"/>
                      <a:pt x="404" y="283"/>
                    </a:cubicBezTo>
                    <a:cubicBezTo>
                      <a:pt x="378" y="289"/>
                      <a:pt x="353" y="285"/>
                      <a:pt x="329" y="277"/>
                    </a:cubicBezTo>
                    <a:cubicBezTo>
                      <a:pt x="311" y="271"/>
                      <a:pt x="294" y="262"/>
                      <a:pt x="279" y="251"/>
                    </a:cubicBezTo>
                    <a:cubicBezTo>
                      <a:pt x="258" y="237"/>
                      <a:pt x="240" y="220"/>
                      <a:pt x="226" y="199"/>
                    </a:cubicBezTo>
                    <a:cubicBezTo>
                      <a:pt x="223" y="195"/>
                      <a:pt x="221" y="190"/>
                      <a:pt x="218" y="186"/>
                    </a:cubicBezTo>
                    <a:cubicBezTo>
                      <a:pt x="217" y="187"/>
                      <a:pt x="217" y="187"/>
                      <a:pt x="216" y="188"/>
                    </a:cubicBezTo>
                    <a:cubicBezTo>
                      <a:pt x="207" y="203"/>
                      <a:pt x="198" y="217"/>
                      <a:pt x="189" y="232"/>
                    </a:cubicBezTo>
                    <a:cubicBezTo>
                      <a:pt x="187" y="235"/>
                      <a:pt x="188" y="236"/>
                      <a:pt x="190" y="238"/>
                    </a:cubicBezTo>
                    <a:cubicBezTo>
                      <a:pt x="197" y="245"/>
                      <a:pt x="204" y="251"/>
                      <a:pt x="212" y="257"/>
                    </a:cubicBezTo>
                    <a:cubicBezTo>
                      <a:pt x="217" y="262"/>
                      <a:pt x="223" y="267"/>
                      <a:pt x="229" y="271"/>
                    </a:cubicBezTo>
                    <a:cubicBezTo>
                      <a:pt x="235" y="261"/>
                      <a:pt x="241" y="252"/>
                      <a:pt x="247" y="242"/>
                    </a:cubicBezTo>
                    <a:cubicBezTo>
                      <a:pt x="251" y="245"/>
                      <a:pt x="254" y="247"/>
                      <a:pt x="257" y="248"/>
                    </a:cubicBezTo>
                    <a:cubicBezTo>
                      <a:pt x="260" y="249"/>
                      <a:pt x="259" y="251"/>
                      <a:pt x="258" y="253"/>
                    </a:cubicBezTo>
                    <a:cubicBezTo>
                      <a:pt x="253" y="262"/>
                      <a:pt x="247" y="271"/>
                      <a:pt x="241" y="281"/>
                    </a:cubicBezTo>
                    <a:close/>
                    <a:moveTo>
                      <a:pt x="261" y="206"/>
                    </a:moveTo>
                    <a:cubicBezTo>
                      <a:pt x="262" y="206"/>
                      <a:pt x="262" y="205"/>
                      <a:pt x="263" y="205"/>
                    </a:cubicBezTo>
                    <a:cubicBezTo>
                      <a:pt x="275" y="186"/>
                      <a:pt x="287" y="168"/>
                      <a:pt x="299" y="149"/>
                    </a:cubicBezTo>
                    <a:cubicBezTo>
                      <a:pt x="300" y="147"/>
                      <a:pt x="300" y="146"/>
                      <a:pt x="297" y="144"/>
                    </a:cubicBezTo>
                    <a:cubicBezTo>
                      <a:pt x="285" y="139"/>
                      <a:pt x="272" y="137"/>
                      <a:pt x="259" y="139"/>
                    </a:cubicBezTo>
                    <a:cubicBezTo>
                      <a:pt x="244" y="141"/>
                      <a:pt x="234" y="152"/>
                      <a:pt x="237" y="167"/>
                    </a:cubicBezTo>
                    <a:cubicBezTo>
                      <a:pt x="240" y="183"/>
                      <a:pt x="250" y="195"/>
                      <a:pt x="261" y="206"/>
                    </a:cubicBezTo>
                    <a:close/>
                    <a:moveTo>
                      <a:pt x="170" y="220"/>
                    </a:moveTo>
                    <a:cubicBezTo>
                      <a:pt x="176" y="210"/>
                      <a:pt x="182" y="201"/>
                      <a:pt x="187" y="192"/>
                    </a:cubicBezTo>
                    <a:cubicBezTo>
                      <a:pt x="187" y="191"/>
                      <a:pt x="187" y="189"/>
                      <a:pt x="186" y="188"/>
                    </a:cubicBezTo>
                    <a:cubicBezTo>
                      <a:pt x="175" y="181"/>
                      <a:pt x="164" y="174"/>
                      <a:pt x="150" y="171"/>
                    </a:cubicBezTo>
                    <a:cubicBezTo>
                      <a:pt x="145" y="170"/>
                      <a:pt x="139" y="170"/>
                      <a:pt x="133" y="169"/>
                    </a:cubicBezTo>
                    <a:cubicBezTo>
                      <a:pt x="133" y="170"/>
                      <a:pt x="132" y="170"/>
                      <a:pt x="132" y="171"/>
                    </a:cubicBezTo>
                    <a:cubicBezTo>
                      <a:pt x="144" y="187"/>
                      <a:pt x="157" y="203"/>
                      <a:pt x="170" y="220"/>
                    </a:cubicBezTo>
                    <a:close/>
                    <a:moveTo>
                      <a:pt x="99" y="110"/>
                    </a:moveTo>
                    <a:cubicBezTo>
                      <a:pt x="98" y="111"/>
                      <a:pt x="98" y="112"/>
                      <a:pt x="98" y="113"/>
                    </a:cubicBezTo>
                    <a:cubicBezTo>
                      <a:pt x="98" y="116"/>
                      <a:pt x="96" y="118"/>
                      <a:pt x="93" y="118"/>
                    </a:cubicBezTo>
                    <a:cubicBezTo>
                      <a:pt x="92" y="118"/>
                      <a:pt x="92" y="119"/>
                      <a:pt x="91" y="120"/>
                    </a:cubicBezTo>
                    <a:cubicBezTo>
                      <a:pt x="92" y="120"/>
                      <a:pt x="93" y="121"/>
                      <a:pt x="94" y="121"/>
                    </a:cubicBezTo>
                    <a:cubicBezTo>
                      <a:pt x="100" y="122"/>
                      <a:pt x="102" y="117"/>
                      <a:pt x="99" y="110"/>
                    </a:cubicBezTo>
                    <a:close/>
                    <a:moveTo>
                      <a:pt x="401" y="394"/>
                    </a:moveTo>
                    <a:cubicBezTo>
                      <a:pt x="401" y="394"/>
                      <a:pt x="402" y="395"/>
                      <a:pt x="402" y="396"/>
                    </a:cubicBezTo>
                    <a:cubicBezTo>
                      <a:pt x="403" y="395"/>
                      <a:pt x="404" y="394"/>
                      <a:pt x="404" y="394"/>
                    </a:cubicBezTo>
                    <a:cubicBezTo>
                      <a:pt x="405" y="390"/>
                      <a:pt x="406" y="388"/>
                      <a:pt x="410" y="388"/>
                    </a:cubicBezTo>
                    <a:cubicBezTo>
                      <a:pt x="410" y="388"/>
                      <a:pt x="411" y="387"/>
                      <a:pt x="412" y="386"/>
                    </a:cubicBezTo>
                    <a:cubicBezTo>
                      <a:pt x="411" y="386"/>
                      <a:pt x="410" y="385"/>
                      <a:pt x="409" y="385"/>
                    </a:cubicBezTo>
                    <a:cubicBezTo>
                      <a:pt x="405" y="385"/>
                      <a:pt x="402" y="388"/>
                      <a:pt x="401" y="394"/>
                    </a:cubicBezTo>
                    <a:close/>
                  </a:path>
                </a:pathLst>
              </a:custGeom>
              <a:solidFill>
                <a:schemeClr val="tx1"/>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1" name="Freeform 6">
                <a:extLst>
                  <a:ext uri="{FF2B5EF4-FFF2-40B4-BE49-F238E27FC236}">
                    <a16:creationId xmlns:a16="http://schemas.microsoft.com/office/drawing/2014/main" id="{778A7D25-17F5-4677-A7B3-33BA09515C93}"/>
                  </a:ext>
                </a:extLst>
              </p:cNvPr>
              <p:cNvSpPr>
                <a:spLocks/>
              </p:cNvSpPr>
              <p:nvPr/>
            </p:nvSpPr>
            <p:spPr bwMode="auto">
              <a:xfrm>
                <a:off x="2574" y="1054"/>
                <a:ext cx="12" cy="13"/>
              </a:xfrm>
              <a:custGeom>
                <a:avLst/>
                <a:gdLst>
                  <a:gd name="T0" fmla="*/ 5 w 8"/>
                  <a:gd name="T1" fmla="*/ 9 h 9"/>
                  <a:gd name="T2" fmla="*/ 0 w 8"/>
                  <a:gd name="T3" fmla="*/ 2 h 9"/>
                  <a:gd name="T4" fmla="*/ 5 w 8"/>
                  <a:gd name="T5" fmla="*/ 0 h 9"/>
                  <a:gd name="T6" fmla="*/ 7 w 8"/>
                  <a:gd name="T7" fmla="*/ 3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cubicBezTo>
                      <a:pt x="3" y="6"/>
                      <a:pt x="2" y="5"/>
                      <a:pt x="0" y="2"/>
                    </a:cubicBezTo>
                    <a:cubicBezTo>
                      <a:pt x="2" y="2"/>
                      <a:pt x="3" y="0"/>
                      <a:pt x="5" y="0"/>
                    </a:cubicBezTo>
                    <a:cubicBezTo>
                      <a:pt x="6" y="0"/>
                      <a:pt x="8" y="2"/>
                      <a:pt x="7" y="3"/>
                    </a:cubicBezTo>
                    <a:cubicBezTo>
                      <a:pt x="7" y="5"/>
                      <a:pt x="6" y="6"/>
                      <a:pt x="5" y="9"/>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2" name="Freeform 8">
                <a:extLst>
                  <a:ext uri="{FF2B5EF4-FFF2-40B4-BE49-F238E27FC236}">
                    <a16:creationId xmlns:a16="http://schemas.microsoft.com/office/drawing/2014/main" id="{5054AE45-6C53-46E0-B7A4-FD41D98D3D71}"/>
                  </a:ext>
                </a:extLst>
              </p:cNvPr>
              <p:cNvSpPr>
                <a:spLocks noEditPoints="1"/>
              </p:cNvSpPr>
              <p:nvPr/>
            </p:nvSpPr>
            <p:spPr bwMode="auto">
              <a:xfrm>
                <a:off x="2320" y="1200"/>
                <a:ext cx="1044" cy="864"/>
              </a:xfrm>
              <a:custGeom>
                <a:avLst/>
                <a:gdLst>
                  <a:gd name="T0" fmla="*/ 92 w 692"/>
                  <a:gd name="T1" fmla="*/ 268 h 572"/>
                  <a:gd name="T2" fmla="*/ 140 w 692"/>
                  <a:gd name="T3" fmla="*/ 184 h 572"/>
                  <a:gd name="T4" fmla="*/ 78 w 692"/>
                  <a:gd name="T5" fmla="*/ 255 h 572"/>
                  <a:gd name="T6" fmla="*/ 28 w 692"/>
                  <a:gd name="T7" fmla="*/ 193 h 572"/>
                  <a:gd name="T8" fmla="*/ 74 w 692"/>
                  <a:gd name="T9" fmla="*/ 111 h 572"/>
                  <a:gd name="T10" fmla="*/ 57 w 692"/>
                  <a:gd name="T11" fmla="*/ 109 h 572"/>
                  <a:gd name="T12" fmla="*/ 17 w 692"/>
                  <a:gd name="T13" fmla="*/ 173 h 572"/>
                  <a:gd name="T14" fmla="*/ 1 w 692"/>
                  <a:gd name="T15" fmla="*/ 110 h 572"/>
                  <a:gd name="T16" fmla="*/ 50 w 692"/>
                  <a:gd name="T17" fmla="*/ 24 h 572"/>
                  <a:gd name="T18" fmla="*/ 70 w 692"/>
                  <a:gd name="T19" fmla="*/ 2 h 572"/>
                  <a:gd name="T20" fmla="*/ 65 w 692"/>
                  <a:gd name="T21" fmla="*/ 6 h 572"/>
                  <a:gd name="T22" fmla="*/ 94 w 692"/>
                  <a:gd name="T23" fmla="*/ 89 h 572"/>
                  <a:gd name="T24" fmla="*/ 298 w 692"/>
                  <a:gd name="T25" fmla="*/ 261 h 572"/>
                  <a:gd name="T26" fmla="*/ 381 w 692"/>
                  <a:gd name="T27" fmla="*/ 303 h 572"/>
                  <a:gd name="T28" fmla="*/ 393 w 692"/>
                  <a:gd name="T29" fmla="*/ 299 h 572"/>
                  <a:gd name="T30" fmla="*/ 397 w 692"/>
                  <a:gd name="T31" fmla="*/ 297 h 572"/>
                  <a:gd name="T32" fmla="*/ 595 w 692"/>
                  <a:gd name="T33" fmla="*/ 402 h 572"/>
                  <a:gd name="T34" fmla="*/ 605 w 692"/>
                  <a:gd name="T35" fmla="*/ 394 h 572"/>
                  <a:gd name="T36" fmla="*/ 692 w 692"/>
                  <a:gd name="T37" fmla="*/ 469 h 572"/>
                  <a:gd name="T38" fmla="*/ 593 w 692"/>
                  <a:gd name="T39" fmla="*/ 546 h 572"/>
                  <a:gd name="T40" fmla="*/ 590 w 692"/>
                  <a:gd name="T41" fmla="*/ 530 h 572"/>
                  <a:gd name="T42" fmla="*/ 629 w 692"/>
                  <a:gd name="T43" fmla="*/ 460 h 572"/>
                  <a:gd name="T44" fmla="*/ 606 w 692"/>
                  <a:gd name="T45" fmla="*/ 476 h 572"/>
                  <a:gd name="T46" fmla="*/ 569 w 692"/>
                  <a:gd name="T47" fmla="*/ 529 h 572"/>
                  <a:gd name="T48" fmla="*/ 493 w 692"/>
                  <a:gd name="T49" fmla="*/ 486 h 572"/>
                  <a:gd name="T50" fmla="*/ 480 w 692"/>
                  <a:gd name="T51" fmla="*/ 472 h 572"/>
                  <a:gd name="T52" fmla="*/ 388 w 692"/>
                  <a:gd name="T53" fmla="*/ 437 h 572"/>
                  <a:gd name="T54" fmla="*/ 435 w 692"/>
                  <a:gd name="T55" fmla="*/ 357 h 572"/>
                  <a:gd name="T56" fmla="*/ 371 w 692"/>
                  <a:gd name="T57" fmla="*/ 430 h 572"/>
                  <a:gd name="T58" fmla="*/ 326 w 692"/>
                  <a:gd name="T59" fmla="*/ 307 h 572"/>
                  <a:gd name="T60" fmla="*/ 300 w 692"/>
                  <a:gd name="T61" fmla="*/ 319 h 572"/>
                  <a:gd name="T62" fmla="*/ 258 w 692"/>
                  <a:gd name="T63" fmla="*/ 378 h 572"/>
                  <a:gd name="T64" fmla="*/ 177 w 692"/>
                  <a:gd name="T65" fmla="*/ 331 h 572"/>
                  <a:gd name="T66" fmla="*/ 212 w 692"/>
                  <a:gd name="T67" fmla="*/ 245 h 572"/>
                  <a:gd name="T68" fmla="*/ 148 w 692"/>
                  <a:gd name="T69" fmla="*/ 312 h 572"/>
                  <a:gd name="T70" fmla="*/ 93 w 692"/>
                  <a:gd name="T71" fmla="*/ 275 h 572"/>
                  <a:gd name="T72" fmla="*/ 90 w 692"/>
                  <a:gd name="T73" fmla="*/ 272 h 572"/>
                  <a:gd name="T74" fmla="*/ 512 w 692"/>
                  <a:gd name="T75" fmla="*/ 448 h 572"/>
                  <a:gd name="T76" fmla="*/ 534 w 692"/>
                  <a:gd name="T77" fmla="*/ 414 h 572"/>
                  <a:gd name="T78" fmla="*/ 530 w 692"/>
                  <a:gd name="T79" fmla="*/ 399 h 572"/>
                  <a:gd name="T80" fmla="*/ 491 w 692"/>
                  <a:gd name="T81" fmla="*/ 454 h 572"/>
                  <a:gd name="T82" fmla="*/ 490 w 692"/>
                  <a:gd name="T83" fmla="*/ 467 h 572"/>
                  <a:gd name="T84" fmla="*/ 497 w 692"/>
                  <a:gd name="T85" fmla="*/ 470 h 572"/>
                  <a:gd name="T86" fmla="*/ 505 w 692"/>
                  <a:gd name="T87" fmla="*/ 459 h 572"/>
                  <a:gd name="T88" fmla="*/ 508 w 692"/>
                  <a:gd name="T89" fmla="*/ 447 h 572"/>
                  <a:gd name="T90" fmla="*/ 604 w 692"/>
                  <a:gd name="T91" fmla="*/ 397 h 572"/>
                  <a:gd name="T92" fmla="*/ 595 w 692"/>
                  <a:gd name="T93" fmla="*/ 396 h 572"/>
                  <a:gd name="T94" fmla="*/ 604 w 692"/>
                  <a:gd name="T95" fmla="*/ 397 h 572"/>
                  <a:gd name="T96" fmla="*/ 489 w 692"/>
                  <a:gd name="T97" fmla="*/ 478 h 572"/>
                  <a:gd name="T98" fmla="*/ 489 w 692"/>
                  <a:gd name="T99" fmla="*/ 47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2" h="572">
                    <a:moveTo>
                      <a:pt x="89" y="273"/>
                    </a:moveTo>
                    <a:cubicBezTo>
                      <a:pt x="90" y="272"/>
                      <a:pt x="91" y="270"/>
                      <a:pt x="92" y="268"/>
                    </a:cubicBezTo>
                    <a:cubicBezTo>
                      <a:pt x="92" y="268"/>
                      <a:pt x="91" y="267"/>
                      <a:pt x="90" y="265"/>
                    </a:cubicBezTo>
                    <a:cubicBezTo>
                      <a:pt x="107" y="238"/>
                      <a:pt x="123" y="211"/>
                      <a:pt x="140" y="184"/>
                    </a:cubicBezTo>
                    <a:cubicBezTo>
                      <a:pt x="136" y="181"/>
                      <a:pt x="132" y="179"/>
                      <a:pt x="128" y="176"/>
                    </a:cubicBezTo>
                    <a:cubicBezTo>
                      <a:pt x="111" y="202"/>
                      <a:pt x="95" y="228"/>
                      <a:pt x="78" y="255"/>
                    </a:cubicBezTo>
                    <a:cubicBezTo>
                      <a:pt x="72" y="249"/>
                      <a:pt x="66" y="243"/>
                      <a:pt x="61" y="237"/>
                    </a:cubicBezTo>
                    <a:cubicBezTo>
                      <a:pt x="50" y="223"/>
                      <a:pt x="39" y="208"/>
                      <a:pt x="28" y="193"/>
                    </a:cubicBezTo>
                    <a:cubicBezTo>
                      <a:pt x="26" y="190"/>
                      <a:pt x="26" y="188"/>
                      <a:pt x="28" y="185"/>
                    </a:cubicBezTo>
                    <a:cubicBezTo>
                      <a:pt x="43" y="160"/>
                      <a:pt x="59" y="135"/>
                      <a:pt x="74" y="111"/>
                    </a:cubicBezTo>
                    <a:cubicBezTo>
                      <a:pt x="75" y="108"/>
                      <a:pt x="76" y="107"/>
                      <a:pt x="73" y="106"/>
                    </a:cubicBezTo>
                    <a:cubicBezTo>
                      <a:pt x="63" y="100"/>
                      <a:pt x="63" y="100"/>
                      <a:pt x="57" y="109"/>
                    </a:cubicBezTo>
                    <a:cubicBezTo>
                      <a:pt x="45" y="129"/>
                      <a:pt x="33" y="148"/>
                      <a:pt x="20" y="168"/>
                    </a:cubicBezTo>
                    <a:cubicBezTo>
                      <a:pt x="19" y="169"/>
                      <a:pt x="18" y="171"/>
                      <a:pt x="17" y="173"/>
                    </a:cubicBezTo>
                    <a:cubicBezTo>
                      <a:pt x="13" y="164"/>
                      <a:pt x="9" y="155"/>
                      <a:pt x="7" y="146"/>
                    </a:cubicBezTo>
                    <a:cubicBezTo>
                      <a:pt x="4" y="134"/>
                      <a:pt x="3" y="122"/>
                      <a:pt x="1" y="110"/>
                    </a:cubicBezTo>
                    <a:cubicBezTo>
                      <a:pt x="0" y="103"/>
                      <a:pt x="4" y="98"/>
                      <a:pt x="7" y="93"/>
                    </a:cubicBezTo>
                    <a:cubicBezTo>
                      <a:pt x="21" y="70"/>
                      <a:pt x="35" y="47"/>
                      <a:pt x="50" y="24"/>
                    </a:cubicBezTo>
                    <a:cubicBezTo>
                      <a:pt x="54" y="17"/>
                      <a:pt x="57" y="11"/>
                      <a:pt x="61" y="4"/>
                    </a:cubicBezTo>
                    <a:cubicBezTo>
                      <a:pt x="63" y="1"/>
                      <a:pt x="66" y="0"/>
                      <a:pt x="70" y="2"/>
                    </a:cubicBezTo>
                    <a:cubicBezTo>
                      <a:pt x="70" y="2"/>
                      <a:pt x="70" y="2"/>
                      <a:pt x="70" y="3"/>
                    </a:cubicBezTo>
                    <a:cubicBezTo>
                      <a:pt x="68" y="4"/>
                      <a:pt x="65" y="4"/>
                      <a:pt x="65" y="6"/>
                    </a:cubicBezTo>
                    <a:cubicBezTo>
                      <a:pt x="63" y="12"/>
                      <a:pt x="63" y="17"/>
                      <a:pt x="64" y="23"/>
                    </a:cubicBezTo>
                    <a:cubicBezTo>
                      <a:pt x="71" y="47"/>
                      <a:pt x="81" y="68"/>
                      <a:pt x="94" y="89"/>
                    </a:cubicBezTo>
                    <a:cubicBezTo>
                      <a:pt x="121" y="130"/>
                      <a:pt x="157" y="163"/>
                      <a:pt x="196" y="193"/>
                    </a:cubicBezTo>
                    <a:cubicBezTo>
                      <a:pt x="228" y="218"/>
                      <a:pt x="262" y="241"/>
                      <a:pt x="298" y="261"/>
                    </a:cubicBezTo>
                    <a:cubicBezTo>
                      <a:pt x="320" y="274"/>
                      <a:pt x="344" y="285"/>
                      <a:pt x="367" y="296"/>
                    </a:cubicBezTo>
                    <a:cubicBezTo>
                      <a:pt x="371" y="299"/>
                      <a:pt x="376" y="301"/>
                      <a:pt x="381" y="303"/>
                    </a:cubicBezTo>
                    <a:cubicBezTo>
                      <a:pt x="384" y="304"/>
                      <a:pt x="387" y="304"/>
                      <a:pt x="390" y="304"/>
                    </a:cubicBezTo>
                    <a:cubicBezTo>
                      <a:pt x="391" y="304"/>
                      <a:pt x="392" y="301"/>
                      <a:pt x="393" y="299"/>
                    </a:cubicBezTo>
                    <a:cubicBezTo>
                      <a:pt x="394" y="298"/>
                      <a:pt x="394" y="297"/>
                      <a:pt x="395" y="296"/>
                    </a:cubicBezTo>
                    <a:cubicBezTo>
                      <a:pt x="396" y="297"/>
                      <a:pt x="396" y="297"/>
                      <a:pt x="397" y="297"/>
                    </a:cubicBezTo>
                    <a:cubicBezTo>
                      <a:pt x="396" y="301"/>
                      <a:pt x="395" y="305"/>
                      <a:pt x="393" y="309"/>
                    </a:cubicBezTo>
                    <a:cubicBezTo>
                      <a:pt x="460" y="339"/>
                      <a:pt x="530" y="365"/>
                      <a:pt x="595" y="402"/>
                    </a:cubicBezTo>
                    <a:cubicBezTo>
                      <a:pt x="592" y="395"/>
                      <a:pt x="592" y="392"/>
                      <a:pt x="597" y="390"/>
                    </a:cubicBezTo>
                    <a:cubicBezTo>
                      <a:pt x="600" y="389"/>
                      <a:pt x="603" y="390"/>
                      <a:pt x="605" y="394"/>
                    </a:cubicBezTo>
                    <a:cubicBezTo>
                      <a:pt x="607" y="398"/>
                      <a:pt x="605" y="401"/>
                      <a:pt x="599" y="405"/>
                    </a:cubicBezTo>
                    <a:cubicBezTo>
                      <a:pt x="632" y="424"/>
                      <a:pt x="663" y="444"/>
                      <a:pt x="692" y="469"/>
                    </a:cubicBezTo>
                    <a:cubicBezTo>
                      <a:pt x="670" y="504"/>
                      <a:pt x="649" y="538"/>
                      <a:pt x="628" y="572"/>
                    </a:cubicBezTo>
                    <a:cubicBezTo>
                      <a:pt x="616" y="563"/>
                      <a:pt x="605" y="554"/>
                      <a:pt x="593" y="546"/>
                    </a:cubicBezTo>
                    <a:cubicBezTo>
                      <a:pt x="591" y="544"/>
                      <a:pt x="586" y="542"/>
                      <a:pt x="586" y="539"/>
                    </a:cubicBezTo>
                    <a:cubicBezTo>
                      <a:pt x="585" y="537"/>
                      <a:pt x="589" y="533"/>
                      <a:pt x="590" y="530"/>
                    </a:cubicBezTo>
                    <a:cubicBezTo>
                      <a:pt x="604" y="509"/>
                      <a:pt x="617" y="488"/>
                      <a:pt x="630" y="466"/>
                    </a:cubicBezTo>
                    <a:cubicBezTo>
                      <a:pt x="632" y="463"/>
                      <a:pt x="633" y="462"/>
                      <a:pt x="629" y="460"/>
                    </a:cubicBezTo>
                    <a:cubicBezTo>
                      <a:pt x="626" y="459"/>
                      <a:pt x="623" y="456"/>
                      <a:pt x="620" y="454"/>
                    </a:cubicBezTo>
                    <a:cubicBezTo>
                      <a:pt x="615" y="462"/>
                      <a:pt x="610" y="469"/>
                      <a:pt x="606" y="476"/>
                    </a:cubicBezTo>
                    <a:cubicBezTo>
                      <a:pt x="595" y="494"/>
                      <a:pt x="584" y="511"/>
                      <a:pt x="574" y="528"/>
                    </a:cubicBezTo>
                    <a:cubicBezTo>
                      <a:pt x="572" y="531"/>
                      <a:pt x="571" y="530"/>
                      <a:pt x="569" y="529"/>
                    </a:cubicBezTo>
                    <a:cubicBezTo>
                      <a:pt x="551" y="518"/>
                      <a:pt x="533" y="507"/>
                      <a:pt x="515" y="497"/>
                    </a:cubicBezTo>
                    <a:cubicBezTo>
                      <a:pt x="508" y="493"/>
                      <a:pt x="500" y="490"/>
                      <a:pt x="493" y="486"/>
                    </a:cubicBezTo>
                    <a:cubicBezTo>
                      <a:pt x="490" y="484"/>
                      <a:pt x="488" y="481"/>
                      <a:pt x="486" y="478"/>
                    </a:cubicBezTo>
                    <a:cubicBezTo>
                      <a:pt x="484" y="476"/>
                      <a:pt x="482" y="474"/>
                      <a:pt x="480" y="472"/>
                    </a:cubicBezTo>
                    <a:cubicBezTo>
                      <a:pt x="477" y="479"/>
                      <a:pt x="474" y="476"/>
                      <a:pt x="470" y="474"/>
                    </a:cubicBezTo>
                    <a:cubicBezTo>
                      <a:pt x="443" y="462"/>
                      <a:pt x="416" y="450"/>
                      <a:pt x="388" y="437"/>
                    </a:cubicBezTo>
                    <a:cubicBezTo>
                      <a:pt x="388" y="437"/>
                      <a:pt x="387" y="437"/>
                      <a:pt x="385" y="437"/>
                    </a:cubicBezTo>
                    <a:cubicBezTo>
                      <a:pt x="402" y="410"/>
                      <a:pt x="418" y="384"/>
                      <a:pt x="435" y="357"/>
                    </a:cubicBezTo>
                    <a:cubicBezTo>
                      <a:pt x="430" y="355"/>
                      <a:pt x="426" y="352"/>
                      <a:pt x="422" y="349"/>
                    </a:cubicBezTo>
                    <a:cubicBezTo>
                      <a:pt x="405" y="376"/>
                      <a:pt x="388" y="403"/>
                      <a:pt x="371" y="430"/>
                    </a:cubicBezTo>
                    <a:cubicBezTo>
                      <a:pt x="339" y="416"/>
                      <a:pt x="308" y="402"/>
                      <a:pt x="276" y="388"/>
                    </a:cubicBezTo>
                    <a:cubicBezTo>
                      <a:pt x="293" y="361"/>
                      <a:pt x="309" y="334"/>
                      <a:pt x="326" y="307"/>
                    </a:cubicBezTo>
                    <a:cubicBezTo>
                      <a:pt x="322" y="305"/>
                      <a:pt x="318" y="302"/>
                      <a:pt x="313" y="299"/>
                    </a:cubicBezTo>
                    <a:cubicBezTo>
                      <a:pt x="309" y="306"/>
                      <a:pt x="304" y="312"/>
                      <a:pt x="300" y="319"/>
                    </a:cubicBezTo>
                    <a:cubicBezTo>
                      <a:pt x="289" y="338"/>
                      <a:pt x="277" y="357"/>
                      <a:pt x="265" y="377"/>
                    </a:cubicBezTo>
                    <a:cubicBezTo>
                      <a:pt x="263" y="379"/>
                      <a:pt x="262" y="381"/>
                      <a:pt x="258" y="378"/>
                    </a:cubicBezTo>
                    <a:cubicBezTo>
                      <a:pt x="232" y="363"/>
                      <a:pt x="206" y="349"/>
                      <a:pt x="180" y="334"/>
                    </a:cubicBezTo>
                    <a:cubicBezTo>
                      <a:pt x="179" y="333"/>
                      <a:pt x="178" y="332"/>
                      <a:pt x="177" y="331"/>
                    </a:cubicBezTo>
                    <a:cubicBezTo>
                      <a:pt x="193" y="305"/>
                      <a:pt x="209" y="279"/>
                      <a:pt x="225" y="253"/>
                    </a:cubicBezTo>
                    <a:cubicBezTo>
                      <a:pt x="221" y="251"/>
                      <a:pt x="216" y="248"/>
                      <a:pt x="212" y="245"/>
                    </a:cubicBezTo>
                    <a:cubicBezTo>
                      <a:pt x="196" y="271"/>
                      <a:pt x="180" y="297"/>
                      <a:pt x="164" y="323"/>
                    </a:cubicBezTo>
                    <a:cubicBezTo>
                      <a:pt x="158" y="319"/>
                      <a:pt x="153" y="316"/>
                      <a:pt x="148" y="312"/>
                    </a:cubicBezTo>
                    <a:cubicBezTo>
                      <a:pt x="133" y="301"/>
                      <a:pt x="118" y="289"/>
                      <a:pt x="102" y="276"/>
                    </a:cubicBezTo>
                    <a:cubicBezTo>
                      <a:pt x="99" y="274"/>
                      <a:pt x="96" y="273"/>
                      <a:pt x="93" y="275"/>
                    </a:cubicBezTo>
                    <a:cubicBezTo>
                      <a:pt x="93" y="274"/>
                      <a:pt x="94" y="273"/>
                      <a:pt x="95" y="272"/>
                    </a:cubicBezTo>
                    <a:cubicBezTo>
                      <a:pt x="93" y="272"/>
                      <a:pt x="92" y="272"/>
                      <a:pt x="90" y="272"/>
                    </a:cubicBezTo>
                    <a:cubicBezTo>
                      <a:pt x="90" y="272"/>
                      <a:pt x="89" y="273"/>
                      <a:pt x="89" y="273"/>
                    </a:cubicBezTo>
                    <a:close/>
                    <a:moveTo>
                      <a:pt x="512" y="448"/>
                    </a:moveTo>
                    <a:cubicBezTo>
                      <a:pt x="514" y="445"/>
                      <a:pt x="516" y="442"/>
                      <a:pt x="518" y="439"/>
                    </a:cubicBezTo>
                    <a:cubicBezTo>
                      <a:pt x="523" y="431"/>
                      <a:pt x="528" y="423"/>
                      <a:pt x="534" y="414"/>
                    </a:cubicBezTo>
                    <a:cubicBezTo>
                      <a:pt x="535" y="411"/>
                      <a:pt x="539" y="408"/>
                      <a:pt x="538" y="405"/>
                    </a:cubicBezTo>
                    <a:cubicBezTo>
                      <a:pt x="538" y="402"/>
                      <a:pt x="533" y="401"/>
                      <a:pt x="530" y="399"/>
                    </a:cubicBezTo>
                    <a:cubicBezTo>
                      <a:pt x="527" y="396"/>
                      <a:pt x="526" y="397"/>
                      <a:pt x="524" y="400"/>
                    </a:cubicBezTo>
                    <a:cubicBezTo>
                      <a:pt x="513" y="418"/>
                      <a:pt x="502" y="436"/>
                      <a:pt x="491" y="454"/>
                    </a:cubicBezTo>
                    <a:cubicBezTo>
                      <a:pt x="488" y="459"/>
                      <a:pt x="485" y="464"/>
                      <a:pt x="481" y="469"/>
                    </a:cubicBezTo>
                    <a:cubicBezTo>
                      <a:pt x="484" y="468"/>
                      <a:pt x="488" y="466"/>
                      <a:pt x="490" y="467"/>
                    </a:cubicBezTo>
                    <a:cubicBezTo>
                      <a:pt x="493" y="468"/>
                      <a:pt x="494" y="471"/>
                      <a:pt x="497" y="474"/>
                    </a:cubicBezTo>
                    <a:cubicBezTo>
                      <a:pt x="497" y="473"/>
                      <a:pt x="497" y="471"/>
                      <a:pt x="497" y="470"/>
                    </a:cubicBezTo>
                    <a:cubicBezTo>
                      <a:pt x="495" y="465"/>
                      <a:pt x="497" y="462"/>
                      <a:pt x="502" y="461"/>
                    </a:cubicBezTo>
                    <a:cubicBezTo>
                      <a:pt x="503" y="461"/>
                      <a:pt x="505" y="460"/>
                      <a:pt x="505" y="459"/>
                    </a:cubicBezTo>
                    <a:cubicBezTo>
                      <a:pt x="507" y="457"/>
                      <a:pt x="508" y="454"/>
                      <a:pt x="510" y="451"/>
                    </a:cubicBezTo>
                    <a:cubicBezTo>
                      <a:pt x="510" y="450"/>
                      <a:pt x="509" y="449"/>
                      <a:pt x="508" y="447"/>
                    </a:cubicBezTo>
                    <a:cubicBezTo>
                      <a:pt x="510" y="448"/>
                      <a:pt x="511" y="448"/>
                      <a:pt x="512" y="448"/>
                    </a:cubicBezTo>
                    <a:close/>
                    <a:moveTo>
                      <a:pt x="604" y="397"/>
                    </a:moveTo>
                    <a:cubicBezTo>
                      <a:pt x="602" y="395"/>
                      <a:pt x="600" y="394"/>
                      <a:pt x="598" y="393"/>
                    </a:cubicBezTo>
                    <a:cubicBezTo>
                      <a:pt x="598" y="392"/>
                      <a:pt x="595" y="395"/>
                      <a:pt x="595" y="396"/>
                    </a:cubicBezTo>
                    <a:cubicBezTo>
                      <a:pt x="597" y="398"/>
                      <a:pt x="598" y="399"/>
                      <a:pt x="600" y="401"/>
                    </a:cubicBezTo>
                    <a:cubicBezTo>
                      <a:pt x="600" y="401"/>
                      <a:pt x="602" y="399"/>
                      <a:pt x="604" y="397"/>
                    </a:cubicBezTo>
                    <a:close/>
                    <a:moveTo>
                      <a:pt x="484" y="472"/>
                    </a:moveTo>
                    <a:cubicBezTo>
                      <a:pt x="486" y="474"/>
                      <a:pt x="487" y="475"/>
                      <a:pt x="489" y="478"/>
                    </a:cubicBezTo>
                    <a:cubicBezTo>
                      <a:pt x="490" y="476"/>
                      <a:pt x="492" y="474"/>
                      <a:pt x="492" y="473"/>
                    </a:cubicBezTo>
                    <a:cubicBezTo>
                      <a:pt x="492" y="472"/>
                      <a:pt x="490" y="470"/>
                      <a:pt x="489" y="470"/>
                    </a:cubicBezTo>
                    <a:cubicBezTo>
                      <a:pt x="488" y="470"/>
                      <a:pt x="486" y="471"/>
                      <a:pt x="484" y="472"/>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3" name="Freeform 9">
                <a:extLst>
                  <a:ext uri="{FF2B5EF4-FFF2-40B4-BE49-F238E27FC236}">
                    <a16:creationId xmlns:a16="http://schemas.microsoft.com/office/drawing/2014/main" id="{D14F3C60-2E5C-4867-BE7A-2E292422F712}"/>
                  </a:ext>
                </a:extLst>
              </p:cNvPr>
              <p:cNvSpPr>
                <a:spLocks/>
              </p:cNvSpPr>
              <p:nvPr/>
            </p:nvSpPr>
            <p:spPr bwMode="auto">
              <a:xfrm>
                <a:off x="2444" y="1084"/>
                <a:ext cx="502" cy="368"/>
              </a:xfrm>
              <a:custGeom>
                <a:avLst/>
                <a:gdLst>
                  <a:gd name="T0" fmla="*/ 175 w 333"/>
                  <a:gd name="T1" fmla="*/ 200 h 244"/>
                  <a:gd name="T2" fmla="*/ 229 w 333"/>
                  <a:gd name="T3" fmla="*/ 116 h 244"/>
                  <a:gd name="T4" fmla="*/ 212 w 333"/>
                  <a:gd name="T5" fmla="*/ 106 h 244"/>
                  <a:gd name="T6" fmla="*/ 157 w 333"/>
                  <a:gd name="T7" fmla="*/ 94 h 244"/>
                  <a:gd name="T8" fmla="*/ 115 w 333"/>
                  <a:gd name="T9" fmla="*/ 118 h 244"/>
                  <a:gd name="T10" fmla="*/ 97 w 333"/>
                  <a:gd name="T11" fmla="*/ 148 h 244"/>
                  <a:gd name="T12" fmla="*/ 70 w 333"/>
                  <a:gd name="T13" fmla="*/ 133 h 244"/>
                  <a:gd name="T14" fmla="*/ 22 w 333"/>
                  <a:gd name="T15" fmla="*/ 125 h 244"/>
                  <a:gd name="T16" fmla="*/ 14 w 333"/>
                  <a:gd name="T17" fmla="*/ 121 h 244"/>
                  <a:gd name="T18" fmla="*/ 2 w 333"/>
                  <a:gd name="T19" fmla="*/ 59 h 244"/>
                  <a:gd name="T20" fmla="*/ 37 w 333"/>
                  <a:gd name="T21" fmla="*/ 10 h 244"/>
                  <a:gd name="T22" fmla="*/ 111 w 333"/>
                  <a:gd name="T23" fmla="*/ 4 h 244"/>
                  <a:gd name="T24" fmla="*/ 178 w 333"/>
                  <a:gd name="T25" fmla="*/ 22 h 244"/>
                  <a:gd name="T26" fmla="*/ 252 w 333"/>
                  <a:gd name="T27" fmla="*/ 66 h 244"/>
                  <a:gd name="T28" fmla="*/ 309 w 333"/>
                  <a:gd name="T29" fmla="*/ 128 h 244"/>
                  <a:gd name="T30" fmla="*/ 330 w 333"/>
                  <a:gd name="T31" fmla="*/ 176 h 244"/>
                  <a:gd name="T32" fmla="*/ 328 w 333"/>
                  <a:gd name="T33" fmla="*/ 214 h 244"/>
                  <a:gd name="T34" fmla="*/ 298 w 333"/>
                  <a:gd name="T35" fmla="*/ 238 h 244"/>
                  <a:gd name="T36" fmla="*/ 235 w 333"/>
                  <a:gd name="T37" fmla="*/ 233 h 244"/>
                  <a:gd name="T38" fmla="*/ 179 w 333"/>
                  <a:gd name="T39" fmla="*/ 203 h 244"/>
                  <a:gd name="T40" fmla="*/ 175 w 333"/>
                  <a:gd name="T41" fmla="*/ 20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3" h="244">
                    <a:moveTo>
                      <a:pt x="175" y="200"/>
                    </a:moveTo>
                    <a:cubicBezTo>
                      <a:pt x="193" y="172"/>
                      <a:pt x="210" y="145"/>
                      <a:pt x="229" y="116"/>
                    </a:cubicBezTo>
                    <a:cubicBezTo>
                      <a:pt x="223" y="113"/>
                      <a:pt x="218" y="109"/>
                      <a:pt x="212" y="106"/>
                    </a:cubicBezTo>
                    <a:cubicBezTo>
                      <a:pt x="195" y="97"/>
                      <a:pt x="177" y="92"/>
                      <a:pt x="157" y="94"/>
                    </a:cubicBezTo>
                    <a:cubicBezTo>
                      <a:pt x="139" y="95"/>
                      <a:pt x="125" y="103"/>
                      <a:pt x="115" y="118"/>
                    </a:cubicBezTo>
                    <a:cubicBezTo>
                      <a:pt x="109" y="128"/>
                      <a:pt x="103" y="138"/>
                      <a:pt x="97" y="148"/>
                    </a:cubicBezTo>
                    <a:cubicBezTo>
                      <a:pt x="88" y="143"/>
                      <a:pt x="79" y="137"/>
                      <a:pt x="70" y="133"/>
                    </a:cubicBezTo>
                    <a:cubicBezTo>
                      <a:pt x="55" y="126"/>
                      <a:pt x="39" y="122"/>
                      <a:pt x="22" y="125"/>
                    </a:cubicBezTo>
                    <a:cubicBezTo>
                      <a:pt x="18" y="126"/>
                      <a:pt x="16" y="125"/>
                      <a:pt x="14" y="121"/>
                    </a:cubicBezTo>
                    <a:cubicBezTo>
                      <a:pt x="6" y="101"/>
                      <a:pt x="0" y="81"/>
                      <a:pt x="2" y="59"/>
                    </a:cubicBezTo>
                    <a:cubicBezTo>
                      <a:pt x="4" y="36"/>
                      <a:pt x="16" y="20"/>
                      <a:pt x="37" y="10"/>
                    </a:cubicBezTo>
                    <a:cubicBezTo>
                      <a:pt x="61" y="0"/>
                      <a:pt x="86" y="0"/>
                      <a:pt x="111" y="4"/>
                    </a:cubicBezTo>
                    <a:cubicBezTo>
                      <a:pt x="134" y="7"/>
                      <a:pt x="156" y="13"/>
                      <a:pt x="178" y="22"/>
                    </a:cubicBezTo>
                    <a:cubicBezTo>
                      <a:pt x="204" y="33"/>
                      <a:pt x="229" y="48"/>
                      <a:pt x="252" y="66"/>
                    </a:cubicBezTo>
                    <a:cubicBezTo>
                      <a:pt x="274" y="84"/>
                      <a:pt x="293" y="104"/>
                      <a:pt x="309" y="128"/>
                    </a:cubicBezTo>
                    <a:cubicBezTo>
                      <a:pt x="318" y="143"/>
                      <a:pt x="326" y="158"/>
                      <a:pt x="330" y="176"/>
                    </a:cubicBezTo>
                    <a:cubicBezTo>
                      <a:pt x="332" y="188"/>
                      <a:pt x="333" y="201"/>
                      <a:pt x="328" y="214"/>
                    </a:cubicBezTo>
                    <a:cubicBezTo>
                      <a:pt x="322" y="227"/>
                      <a:pt x="312" y="234"/>
                      <a:pt x="298" y="238"/>
                    </a:cubicBezTo>
                    <a:cubicBezTo>
                      <a:pt x="276" y="244"/>
                      <a:pt x="256" y="239"/>
                      <a:pt x="235" y="233"/>
                    </a:cubicBezTo>
                    <a:cubicBezTo>
                      <a:pt x="214" y="226"/>
                      <a:pt x="196" y="216"/>
                      <a:pt x="179" y="203"/>
                    </a:cubicBezTo>
                    <a:cubicBezTo>
                      <a:pt x="177" y="202"/>
                      <a:pt x="176" y="201"/>
                      <a:pt x="175" y="200"/>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4" name="Freeform 10">
                <a:extLst>
                  <a:ext uri="{FF2B5EF4-FFF2-40B4-BE49-F238E27FC236}">
                    <a16:creationId xmlns:a16="http://schemas.microsoft.com/office/drawing/2014/main" id="{E898A47D-DBD1-4ECF-A7E8-31FAE60087EB}"/>
                  </a:ext>
                </a:extLst>
              </p:cNvPr>
              <p:cNvSpPr>
                <a:spLocks/>
              </p:cNvSpPr>
              <p:nvPr/>
            </p:nvSpPr>
            <p:spPr bwMode="auto">
              <a:xfrm>
                <a:off x="2569" y="1332"/>
                <a:ext cx="331" cy="256"/>
              </a:xfrm>
              <a:custGeom>
                <a:avLst/>
                <a:gdLst>
                  <a:gd name="T0" fmla="*/ 54 w 219"/>
                  <a:gd name="T1" fmla="*/ 95 h 170"/>
                  <a:gd name="T2" fmla="*/ 71 w 219"/>
                  <a:gd name="T3" fmla="*/ 67 h 170"/>
                  <a:gd name="T4" fmla="*/ 70 w 219"/>
                  <a:gd name="T5" fmla="*/ 62 h 170"/>
                  <a:gd name="T6" fmla="*/ 60 w 219"/>
                  <a:gd name="T7" fmla="*/ 56 h 170"/>
                  <a:gd name="T8" fmla="*/ 42 w 219"/>
                  <a:gd name="T9" fmla="*/ 85 h 170"/>
                  <a:gd name="T10" fmla="*/ 25 w 219"/>
                  <a:gd name="T11" fmla="*/ 71 h 170"/>
                  <a:gd name="T12" fmla="*/ 3 w 219"/>
                  <a:gd name="T13" fmla="*/ 52 h 170"/>
                  <a:gd name="T14" fmla="*/ 2 w 219"/>
                  <a:gd name="T15" fmla="*/ 46 h 170"/>
                  <a:gd name="T16" fmla="*/ 29 w 219"/>
                  <a:gd name="T17" fmla="*/ 2 h 170"/>
                  <a:gd name="T18" fmla="*/ 31 w 219"/>
                  <a:gd name="T19" fmla="*/ 0 h 170"/>
                  <a:gd name="T20" fmla="*/ 39 w 219"/>
                  <a:gd name="T21" fmla="*/ 13 h 170"/>
                  <a:gd name="T22" fmla="*/ 92 w 219"/>
                  <a:gd name="T23" fmla="*/ 65 h 170"/>
                  <a:gd name="T24" fmla="*/ 142 w 219"/>
                  <a:gd name="T25" fmla="*/ 91 h 170"/>
                  <a:gd name="T26" fmla="*/ 217 w 219"/>
                  <a:gd name="T27" fmla="*/ 97 h 170"/>
                  <a:gd name="T28" fmla="*/ 219 w 219"/>
                  <a:gd name="T29" fmla="*/ 97 h 170"/>
                  <a:gd name="T30" fmla="*/ 209 w 219"/>
                  <a:gd name="T31" fmla="*/ 113 h 170"/>
                  <a:gd name="T32" fmla="*/ 176 w 219"/>
                  <a:gd name="T33" fmla="*/ 167 h 170"/>
                  <a:gd name="T34" fmla="*/ 170 w 219"/>
                  <a:gd name="T35" fmla="*/ 168 h 170"/>
                  <a:gd name="T36" fmla="*/ 139 w 219"/>
                  <a:gd name="T37" fmla="*/ 151 h 170"/>
                  <a:gd name="T38" fmla="*/ 139 w 219"/>
                  <a:gd name="T39" fmla="*/ 146 h 170"/>
                  <a:gd name="T40" fmla="*/ 157 w 219"/>
                  <a:gd name="T41" fmla="*/ 116 h 170"/>
                  <a:gd name="T42" fmla="*/ 144 w 219"/>
                  <a:gd name="T43" fmla="*/ 108 h 170"/>
                  <a:gd name="T44" fmla="*/ 123 w 219"/>
                  <a:gd name="T45" fmla="*/ 142 h 170"/>
                  <a:gd name="T46" fmla="*/ 54 w 219"/>
                  <a:gd name="T47" fmla="*/ 9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70">
                    <a:moveTo>
                      <a:pt x="54" y="95"/>
                    </a:moveTo>
                    <a:cubicBezTo>
                      <a:pt x="60" y="85"/>
                      <a:pt x="66" y="76"/>
                      <a:pt x="71" y="67"/>
                    </a:cubicBezTo>
                    <a:cubicBezTo>
                      <a:pt x="72" y="65"/>
                      <a:pt x="73" y="63"/>
                      <a:pt x="70" y="62"/>
                    </a:cubicBezTo>
                    <a:cubicBezTo>
                      <a:pt x="67" y="61"/>
                      <a:pt x="64" y="59"/>
                      <a:pt x="60" y="56"/>
                    </a:cubicBezTo>
                    <a:cubicBezTo>
                      <a:pt x="54" y="66"/>
                      <a:pt x="48" y="75"/>
                      <a:pt x="42" y="85"/>
                    </a:cubicBezTo>
                    <a:cubicBezTo>
                      <a:pt x="36" y="81"/>
                      <a:pt x="30" y="76"/>
                      <a:pt x="25" y="71"/>
                    </a:cubicBezTo>
                    <a:cubicBezTo>
                      <a:pt x="17" y="65"/>
                      <a:pt x="10" y="59"/>
                      <a:pt x="3" y="52"/>
                    </a:cubicBezTo>
                    <a:cubicBezTo>
                      <a:pt x="1" y="50"/>
                      <a:pt x="0" y="49"/>
                      <a:pt x="2" y="46"/>
                    </a:cubicBezTo>
                    <a:cubicBezTo>
                      <a:pt x="11" y="31"/>
                      <a:pt x="20" y="17"/>
                      <a:pt x="29" y="2"/>
                    </a:cubicBezTo>
                    <a:cubicBezTo>
                      <a:pt x="30" y="1"/>
                      <a:pt x="30" y="1"/>
                      <a:pt x="31" y="0"/>
                    </a:cubicBezTo>
                    <a:cubicBezTo>
                      <a:pt x="34" y="4"/>
                      <a:pt x="36" y="9"/>
                      <a:pt x="39" y="13"/>
                    </a:cubicBezTo>
                    <a:cubicBezTo>
                      <a:pt x="53" y="34"/>
                      <a:pt x="71" y="51"/>
                      <a:pt x="92" y="65"/>
                    </a:cubicBezTo>
                    <a:cubicBezTo>
                      <a:pt x="107" y="76"/>
                      <a:pt x="124" y="85"/>
                      <a:pt x="142" y="91"/>
                    </a:cubicBezTo>
                    <a:cubicBezTo>
                      <a:pt x="166" y="99"/>
                      <a:pt x="191" y="103"/>
                      <a:pt x="217" y="97"/>
                    </a:cubicBezTo>
                    <a:cubicBezTo>
                      <a:pt x="217" y="97"/>
                      <a:pt x="217" y="97"/>
                      <a:pt x="219" y="97"/>
                    </a:cubicBezTo>
                    <a:cubicBezTo>
                      <a:pt x="215" y="103"/>
                      <a:pt x="212" y="108"/>
                      <a:pt x="209" y="113"/>
                    </a:cubicBezTo>
                    <a:cubicBezTo>
                      <a:pt x="198" y="131"/>
                      <a:pt x="187" y="149"/>
                      <a:pt x="176" y="167"/>
                    </a:cubicBezTo>
                    <a:cubicBezTo>
                      <a:pt x="174" y="170"/>
                      <a:pt x="172" y="170"/>
                      <a:pt x="170" y="168"/>
                    </a:cubicBezTo>
                    <a:cubicBezTo>
                      <a:pt x="160" y="163"/>
                      <a:pt x="150" y="157"/>
                      <a:pt x="139" y="151"/>
                    </a:cubicBezTo>
                    <a:cubicBezTo>
                      <a:pt x="136" y="150"/>
                      <a:pt x="137" y="148"/>
                      <a:pt x="139" y="146"/>
                    </a:cubicBezTo>
                    <a:cubicBezTo>
                      <a:pt x="145" y="136"/>
                      <a:pt x="151" y="127"/>
                      <a:pt x="157" y="116"/>
                    </a:cubicBezTo>
                    <a:cubicBezTo>
                      <a:pt x="153" y="114"/>
                      <a:pt x="149" y="111"/>
                      <a:pt x="144" y="108"/>
                    </a:cubicBezTo>
                    <a:cubicBezTo>
                      <a:pt x="137" y="119"/>
                      <a:pt x="130" y="130"/>
                      <a:pt x="123" y="142"/>
                    </a:cubicBezTo>
                    <a:cubicBezTo>
                      <a:pt x="100" y="126"/>
                      <a:pt x="77" y="111"/>
                      <a:pt x="54" y="95"/>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5" name="Freeform 11">
                <a:extLst>
                  <a:ext uri="{FF2B5EF4-FFF2-40B4-BE49-F238E27FC236}">
                    <a16:creationId xmlns:a16="http://schemas.microsoft.com/office/drawing/2014/main" id="{DBFCFCB6-5F2B-44A7-B219-8FD19B525A31}"/>
                  </a:ext>
                </a:extLst>
              </p:cNvPr>
              <p:cNvSpPr>
                <a:spLocks/>
              </p:cNvSpPr>
              <p:nvPr/>
            </p:nvSpPr>
            <p:spPr bwMode="auto">
              <a:xfrm>
                <a:off x="2640" y="1258"/>
                <a:ext cx="100" cy="104"/>
              </a:xfrm>
              <a:custGeom>
                <a:avLst/>
                <a:gdLst>
                  <a:gd name="T0" fmla="*/ 27 w 66"/>
                  <a:gd name="T1" fmla="*/ 69 h 69"/>
                  <a:gd name="T2" fmla="*/ 3 w 66"/>
                  <a:gd name="T3" fmla="*/ 30 h 69"/>
                  <a:gd name="T4" fmla="*/ 25 w 66"/>
                  <a:gd name="T5" fmla="*/ 2 h 69"/>
                  <a:gd name="T6" fmla="*/ 63 w 66"/>
                  <a:gd name="T7" fmla="*/ 7 h 69"/>
                  <a:gd name="T8" fmla="*/ 65 w 66"/>
                  <a:gd name="T9" fmla="*/ 12 h 69"/>
                  <a:gd name="T10" fmla="*/ 29 w 66"/>
                  <a:gd name="T11" fmla="*/ 68 h 69"/>
                  <a:gd name="T12" fmla="*/ 27 w 66"/>
                  <a:gd name="T13" fmla="*/ 69 h 69"/>
                </a:gdLst>
                <a:ahLst/>
                <a:cxnLst>
                  <a:cxn ang="0">
                    <a:pos x="T0" y="T1"/>
                  </a:cxn>
                  <a:cxn ang="0">
                    <a:pos x="T2" y="T3"/>
                  </a:cxn>
                  <a:cxn ang="0">
                    <a:pos x="T4" y="T5"/>
                  </a:cxn>
                  <a:cxn ang="0">
                    <a:pos x="T6" y="T7"/>
                  </a:cxn>
                  <a:cxn ang="0">
                    <a:pos x="T8" y="T9"/>
                  </a:cxn>
                  <a:cxn ang="0">
                    <a:pos x="T10" y="T11"/>
                  </a:cxn>
                  <a:cxn ang="0">
                    <a:pos x="T12" y="T13"/>
                  </a:cxn>
                </a:cxnLst>
                <a:rect l="0" t="0" r="r" b="b"/>
                <a:pathLst>
                  <a:path w="66" h="69">
                    <a:moveTo>
                      <a:pt x="27" y="69"/>
                    </a:moveTo>
                    <a:cubicBezTo>
                      <a:pt x="16" y="58"/>
                      <a:pt x="6" y="46"/>
                      <a:pt x="3" y="30"/>
                    </a:cubicBezTo>
                    <a:cubicBezTo>
                      <a:pt x="0" y="15"/>
                      <a:pt x="10" y="4"/>
                      <a:pt x="25" y="2"/>
                    </a:cubicBezTo>
                    <a:cubicBezTo>
                      <a:pt x="38" y="0"/>
                      <a:pt x="51" y="2"/>
                      <a:pt x="63" y="7"/>
                    </a:cubicBezTo>
                    <a:cubicBezTo>
                      <a:pt x="66" y="9"/>
                      <a:pt x="66" y="10"/>
                      <a:pt x="65" y="12"/>
                    </a:cubicBezTo>
                    <a:cubicBezTo>
                      <a:pt x="53" y="31"/>
                      <a:pt x="41" y="49"/>
                      <a:pt x="29" y="68"/>
                    </a:cubicBezTo>
                    <a:cubicBezTo>
                      <a:pt x="28" y="68"/>
                      <a:pt x="28" y="69"/>
                      <a:pt x="27" y="69"/>
                    </a:cubicBezTo>
                    <a:close/>
                  </a:path>
                </a:pathLst>
              </a:custGeom>
              <a:solidFill>
                <a:schemeClr val="bg2"/>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6" name="Freeform 13">
                <a:extLst>
                  <a:ext uri="{FF2B5EF4-FFF2-40B4-BE49-F238E27FC236}">
                    <a16:creationId xmlns:a16="http://schemas.microsoft.com/office/drawing/2014/main" id="{67A06DAB-AFCA-46F8-AC94-6E42348F8140}"/>
                  </a:ext>
                </a:extLst>
              </p:cNvPr>
              <p:cNvSpPr>
                <a:spLocks/>
              </p:cNvSpPr>
              <p:nvPr/>
            </p:nvSpPr>
            <p:spPr bwMode="auto">
              <a:xfrm>
                <a:off x="2424" y="1217"/>
                <a:ext cx="17" cy="18"/>
              </a:xfrm>
              <a:custGeom>
                <a:avLst/>
                <a:gdLst>
                  <a:gd name="T0" fmla="*/ 8 w 11"/>
                  <a:gd name="T1" fmla="*/ 0 h 12"/>
                  <a:gd name="T2" fmla="*/ 3 w 11"/>
                  <a:gd name="T3" fmla="*/ 11 h 12"/>
                  <a:gd name="T4" fmla="*/ 0 w 11"/>
                  <a:gd name="T5" fmla="*/ 10 h 12"/>
                  <a:gd name="T6" fmla="*/ 2 w 11"/>
                  <a:gd name="T7" fmla="*/ 8 h 12"/>
                  <a:gd name="T8" fmla="*/ 7 w 11"/>
                  <a:gd name="T9" fmla="*/ 3 h 12"/>
                  <a:gd name="T10" fmla="*/ 8 w 11"/>
                  <a:gd name="T11" fmla="*/ 0 h 12"/>
                </a:gdLst>
                <a:ahLst/>
                <a:cxnLst>
                  <a:cxn ang="0">
                    <a:pos x="T0" y="T1"/>
                  </a:cxn>
                  <a:cxn ang="0">
                    <a:pos x="T2" y="T3"/>
                  </a:cxn>
                  <a:cxn ang="0">
                    <a:pos x="T4" y="T5"/>
                  </a:cxn>
                  <a:cxn ang="0">
                    <a:pos x="T6" y="T7"/>
                  </a:cxn>
                  <a:cxn ang="0">
                    <a:pos x="T8" y="T9"/>
                  </a:cxn>
                  <a:cxn ang="0">
                    <a:pos x="T10" y="T11"/>
                  </a:cxn>
                </a:cxnLst>
                <a:rect l="0" t="0" r="r" b="b"/>
                <a:pathLst>
                  <a:path w="11" h="12">
                    <a:moveTo>
                      <a:pt x="8" y="0"/>
                    </a:moveTo>
                    <a:cubicBezTo>
                      <a:pt x="11" y="7"/>
                      <a:pt x="9" y="12"/>
                      <a:pt x="3" y="11"/>
                    </a:cubicBezTo>
                    <a:cubicBezTo>
                      <a:pt x="2" y="11"/>
                      <a:pt x="1" y="10"/>
                      <a:pt x="0" y="10"/>
                    </a:cubicBezTo>
                    <a:cubicBezTo>
                      <a:pt x="1" y="9"/>
                      <a:pt x="1" y="8"/>
                      <a:pt x="2" y="8"/>
                    </a:cubicBezTo>
                    <a:cubicBezTo>
                      <a:pt x="5" y="8"/>
                      <a:pt x="7" y="6"/>
                      <a:pt x="7" y="3"/>
                    </a:cubicBezTo>
                    <a:cubicBezTo>
                      <a:pt x="7" y="2"/>
                      <a:pt x="7" y="1"/>
                      <a:pt x="8" y="0"/>
                    </a:cubicBezTo>
                    <a:close/>
                  </a:path>
                </a:pathLst>
              </a:custGeom>
              <a:solidFill>
                <a:srgbClr val="FFFFFF"/>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7" name="Freeform 14">
                <a:extLst>
                  <a:ext uri="{FF2B5EF4-FFF2-40B4-BE49-F238E27FC236}">
                    <a16:creationId xmlns:a16="http://schemas.microsoft.com/office/drawing/2014/main" id="{029DF96C-1FE4-43F4-82F2-AEB2660F36F8}"/>
                  </a:ext>
                </a:extLst>
              </p:cNvPr>
              <p:cNvSpPr>
                <a:spLocks/>
              </p:cNvSpPr>
              <p:nvPr/>
            </p:nvSpPr>
            <p:spPr bwMode="auto">
              <a:xfrm>
                <a:off x="2892" y="1632"/>
                <a:ext cx="17" cy="17"/>
              </a:xfrm>
              <a:custGeom>
                <a:avLst/>
                <a:gdLst>
                  <a:gd name="T0" fmla="*/ 0 w 11"/>
                  <a:gd name="T1" fmla="*/ 9 h 11"/>
                  <a:gd name="T2" fmla="*/ 8 w 11"/>
                  <a:gd name="T3" fmla="*/ 0 h 11"/>
                  <a:gd name="T4" fmla="*/ 11 w 11"/>
                  <a:gd name="T5" fmla="*/ 1 h 11"/>
                  <a:gd name="T6" fmla="*/ 9 w 11"/>
                  <a:gd name="T7" fmla="*/ 3 h 11"/>
                  <a:gd name="T8" fmla="*/ 3 w 11"/>
                  <a:gd name="T9" fmla="*/ 9 h 11"/>
                  <a:gd name="T10" fmla="*/ 1 w 11"/>
                  <a:gd name="T11" fmla="*/ 11 h 11"/>
                  <a:gd name="T12" fmla="*/ 0 w 11"/>
                  <a:gd name="T13" fmla="*/ 9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0" y="9"/>
                    </a:moveTo>
                    <a:cubicBezTo>
                      <a:pt x="1" y="3"/>
                      <a:pt x="4" y="0"/>
                      <a:pt x="8" y="0"/>
                    </a:cubicBezTo>
                    <a:cubicBezTo>
                      <a:pt x="9" y="0"/>
                      <a:pt x="10" y="1"/>
                      <a:pt x="11" y="1"/>
                    </a:cubicBezTo>
                    <a:cubicBezTo>
                      <a:pt x="10" y="2"/>
                      <a:pt x="9" y="3"/>
                      <a:pt x="9" y="3"/>
                    </a:cubicBezTo>
                    <a:cubicBezTo>
                      <a:pt x="5" y="3"/>
                      <a:pt x="4" y="5"/>
                      <a:pt x="3" y="9"/>
                    </a:cubicBezTo>
                    <a:cubicBezTo>
                      <a:pt x="3" y="9"/>
                      <a:pt x="2" y="10"/>
                      <a:pt x="1" y="11"/>
                    </a:cubicBezTo>
                    <a:cubicBezTo>
                      <a:pt x="1" y="10"/>
                      <a:pt x="0" y="9"/>
                      <a:pt x="0" y="9"/>
                    </a:cubicBezTo>
                    <a:close/>
                  </a:path>
                </a:pathLst>
              </a:custGeom>
              <a:solidFill>
                <a:srgbClr val="FFFFFF"/>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8" name="Freeform 15">
                <a:extLst>
                  <a:ext uri="{FF2B5EF4-FFF2-40B4-BE49-F238E27FC236}">
                    <a16:creationId xmlns:a16="http://schemas.microsoft.com/office/drawing/2014/main" id="{9D275B5A-CB24-413E-9CAC-43A7A2DCEA4E}"/>
                  </a:ext>
                </a:extLst>
              </p:cNvPr>
              <p:cNvSpPr>
                <a:spLocks/>
              </p:cNvSpPr>
              <p:nvPr/>
            </p:nvSpPr>
            <p:spPr bwMode="auto">
              <a:xfrm>
                <a:off x="2451" y="1613"/>
                <a:ext cx="16" cy="13"/>
              </a:xfrm>
              <a:custGeom>
                <a:avLst/>
                <a:gdLst>
                  <a:gd name="T0" fmla="*/ 6 w 10"/>
                  <a:gd name="T1" fmla="*/ 2 h 9"/>
                  <a:gd name="T2" fmla="*/ 10 w 10"/>
                  <a:gd name="T3" fmla="*/ 8 h 9"/>
                  <a:gd name="T4" fmla="*/ 9 w 10"/>
                  <a:gd name="T5" fmla="*/ 9 h 9"/>
                  <a:gd name="T6" fmla="*/ 4 w 10"/>
                  <a:gd name="T7" fmla="*/ 7 h 9"/>
                  <a:gd name="T8" fmla="*/ 2 w 10"/>
                  <a:gd name="T9" fmla="*/ 0 h 9"/>
                  <a:gd name="T10" fmla="*/ 2 w 10"/>
                  <a:gd name="T11" fmla="*/ 0 h 9"/>
                  <a:gd name="T12" fmla="*/ 6 w 10"/>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6" y="2"/>
                    </a:moveTo>
                    <a:cubicBezTo>
                      <a:pt x="3" y="6"/>
                      <a:pt x="6" y="7"/>
                      <a:pt x="10" y="8"/>
                    </a:cubicBezTo>
                    <a:cubicBezTo>
                      <a:pt x="9" y="8"/>
                      <a:pt x="9" y="8"/>
                      <a:pt x="9" y="9"/>
                    </a:cubicBezTo>
                    <a:cubicBezTo>
                      <a:pt x="7" y="8"/>
                      <a:pt x="5" y="9"/>
                      <a:pt x="4" y="7"/>
                    </a:cubicBezTo>
                    <a:cubicBezTo>
                      <a:pt x="2" y="6"/>
                      <a:pt x="0" y="3"/>
                      <a:pt x="2" y="0"/>
                    </a:cubicBezTo>
                    <a:cubicBezTo>
                      <a:pt x="2" y="0"/>
                      <a:pt x="2" y="0"/>
                      <a:pt x="2" y="0"/>
                    </a:cubicBezTo>
                    <a:cubicBezTo>
                      <a:pt x="2" y="2"/>
                      <a:pt x="3" y="4"/>
                      <a:pt x="6" y="2"/>
                    </a:cubicBezTo>
                    <a:close/>
                  </a:path>
                </a:pathLst>
              </a:custGeom>
              <a:solidFill>
                <a:srgbClr val="FFFFFF"/>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29" name="Freeform 16">
                <a:extLst>
                  <a:ext uri="{FF2B5EF4-FFF2-40B4-BE49-F238E27FC236}">
                    <a16:creationId xmlns:a16="http://schemas.microsoft.com/office/drawing/2014/main" id="{B100F23D-F746-4B3D-A4DC-6E2A4C3AD24C}"/>
                  </a:ext>
                </a:extLst>
              </p:cNvPr>
              <p:cNvSpPr>
                <a:spLocks/>
              </p:cNvSpPr>
              <p:nvPr/>
            </p:nvSpPr>
            <p:spPr bwMode="auto">
              <a:xfrm>
                <a:off x="2454" y="1611"/>
                <a:ext cx="10" cy="8"/>
              </a:xfrm>
              <a:custGeom>
                <a:avLst/>
                <a:gdLst>
                  <a:gd name="T0" fmla="*/ 4 w 6"/>
                  <a:gd name="T1" fmla="*/ 3 h 5"/>
                  <a:gd name="T2" fmla="*/ 0 w 6"/>
                  <a:gd name="T3" fmla="*/ 1 h 5"/>
                  <a:gd name="T4" fmla="*/ 1 w 6"/>
                  <a:gd name="T5" fmla="*/ 0 h 5"/>
                  <a:gd name="T6" fmla="*/ 6 w 6"/>
                  <a:gd name="T7" fmla="*/ 0 h 5"/>
                  <a:gd name="T8" fmla="*/ 4 w 6"/>
                  <a:gd name="T9" fmla="*/ 3 h 5"/>
                  <a:gd name="T10" fmla="*/ 4 w 6"/>
                  <a:gd name="T11" fmla="*/ 3 h 5"/>
                </a:gdLst>
                <a:ahLst/>
                <a:cxnLst>
                  <a:cxn ang="0">
                    <a:pos x="T0" y="T1"/>
                  </a:cxn>
                  <a:cxn ang="0">
                    <a:pos x="T2" y="T3"/>
                  </a:cxn>
                  <a:cxn ang="0">
                    <a:pos x="T4" y="T5"/>
                  </a:cxn>
                  <a:cxn ang="0">
                    <a:pos x="T6" y="T7"/>
                  </a:cxn>
                  <a:cxn ang="0">
                    <a:pos x="T8" y="T9"/>
                  </a:cxn>
                  <a:cxn ang="0">
                    <a:pos x="T10" y="T11"/>
                  </a:cxn>
                </a:cxnLst>
                <a:rect l="0" t="0" r="r" b="b"/>
                <a:pathLst>
                  <a:path w="6" h="5">
                    <a:moveTo>
                      <a:pt x="4" y="3"/>
                    </a:moveTo>
                    <a:cubicBezTo>
                      <a:pt x="1" y="5"/>
                      <a:pt x="0" y="3"/>
                      <a:pt x="0" y="1"/>
                    </a:cubicBezTo>
                    <a:cubicBezTo>
                      <a:pt x="0" y="1"/>
                      <a:pt x="1" y="0"/>
                      <a:pt x="1" y="0"/>
                    </a:cubicBezTo>
                    <a:cubicBezTo>
                      <a:pt x="3" y="0"/>
                      <a:pt x="4" y="0"/>
                      <a:pt x="6" y="0"/>
                    </a:cubicBezTo>
                    <a:cubicBezTo>
                      <a:pt x="5" y="1"/>
                      <a:pt x="4" y="2"/>
                      <a:pt x="4" y="3"/>
                    </a:cubicBezTo>
                    <a:cubicBezTo>
                      <a:pt x="4" y="3"/>
                      <a:pt x="4" y="3"/>
                      <a:pt x="4" y="3"/>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30" name="Freeform 17">
                <a:extLst>
                  <a:ext uri="{FF2B5EF4-FFF2-40B4-BE49-F238E27FC236}">
                    <a16:creationId xmlns:a16="http://schemas.microsoft.com/office/drawing/2014/main" id="{7F95C0FD-CB19-4540-958D-167A6ECE9EED}"/>
                  </a:ext>
                </a:extLst>
              </p:cNvPr>
              <p:cNvSpPr>
                <a:spLocks/>
              </p:cNvSpPr>
              <p:nvPr/>
            </p:nvSpPr>
            <p:spPr bwMode="auto">
              <a:xfrm>
                <a:off x="3046" y="1798"/>
                <a:ext cx="87" cy="118"/>
              </a:xfrm>
              <a:custGeom>
                <a:avLst/>
                <a:gdLst>
                  <a:gd name="T0" fmla="*/ 31 w 58"/>
                  <a:gd name="T1" fmla="*/ 52 h 78"/>
                  <a:gd name="T2" fmla="*/ 27 w 58"/>
                  <a:gd name="T3" fmla="*/ 51 h 78"/>
                  <a:gd name="T4" fmla="*/ 29 w 58"/>
                  <a:gd name="T5" fmla="*/ 55 h 78"/>
                  <a:gd name="T6" fmla="*/ 24 w 58"/>
                  <a:gd name="T7" fmla="*/ 63 h 78"/>
                  <a:gd name="T8" fmla="*/ 21 w 58"/>
                  <a:gd name="T9" fmla="*/ 65 h 78"/>
                  <a:gd name="T10" fmla="*/ 16 w 58"/>
                  <a:gd name="T11" fmla="*/ 74 h 78"/>
                  <a:gd name="T12" fmla="*/ 16 w 58"/>
                  <a:gd name="T13" fmla="*/ 78 h 78"/>
                  <a:gd name="T14" fmla="*/ 9 w 58"/>
                  <a:gd name="T15" fmla="*/ 71 h 78"/>
                  <a:gd name="T16" fmla="*/ 0 w 58"/>
                  <a:gd name="T17" fmla="*/ 73 h 78"/>
                  <a:gd name="T18" fmla="*/ 10 w 58"/>
                  <a:gd name="T19" fmla="*/ 58 h 78"/>
                  <a:gd name="T20" fmla="*/ 43 w 58"/>
                  <a:gd name="T21" fmla="*/ 4 h 78"/>
                  <a:gd name="T22" fmla="*/ 49 w 58"/>
                  <a:gd name="T23" fmla="*/ 3 h 78"/>
                  <a:gd name="T24" fmla="*/ 57 w 58"/>
                  <a:gd name="T25" fmla="*/ 9 h 78"/>
                  <a:gd name="T26" fmla="*/ 53 w 58"/>
                  <a:gd name="T27" fmla="*/ 18 h 78"/>
                  <a:gd name="T28" fmla="*/ 37 w 58"/>
                  <a:gd name="T29" fmla="*/ 43 h 78"/>
                  <a:gd name="T30" fmla="*/ 31 w 58"/>
                  <a:gd name="T31" fmla="*/ 5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8">
                    <a:moveTo>
                      <a:pt x="31" y="52"/>
                    </a:moveTo>
                    <a:cubicBezTo>
                      <a:pt x="30" y="52"/>
                      <a:pt x="29" y="52"/>
                      <a:pt x="27" y="51"/>
                    </a:cubicBezTo>
                    <a:cubicBezTo>
                      <a:pt x="28" y="53"/>
                      <a:pt x="29" y="54"/>
                      <a:pt x="29" y="55"/>
                    </a:cubicBezTo>
                    <a:cubicBezTo>
                      <a:pt x="27" y="58"/>
                      <a:pt x="26" y="61"/>
                      <a:pt x="24" y="63"/>
                    </a:cubicBezTo>
                    <a:cubicBezTo>
                      <a:pt x="24" y="64"/>
                      <a:pt x="22" y="65"/>
                      <a:pt x="21" y="65"/>
                    </a:cubicBezTo>
                    <a:cubicBezTo>
                      <a:pt x="16" y="66"/>
                      <a:pt x="14" y="69"/>
                      <a:pt x="16" y="74"/>
                    </a:cubicBezTo>
                    <a:cubicBezTo>
                      <a:pt x="16" y="75"/>
                      <a:pt x="16" y="77"/>
                      <a:pt x="16" y="78"/>
                    </a:cubicBezTo>
                    <a:cubicBezTo>
                      <a:pt x="13" y="75"/>
                      <a:pt x="12" y="72"/>
                      <a:pt x="9" y="71"/>
                    </a:cubicBezTo>
                    <a:cubicBezTo>
                      <a:pt x="7" y="70"/>
                      <a:pt x="3" y="72"/>
                      <a:pt x="0" y="73"/>
                    </a:cubicBezTo>
                    <a:cubicBezTo>
                      <a:pt x="4" y="68"/>
                      <a:pt x="7" y="63"/>
                      <a:pt x="10" y="58"/>
                    </a:cubicBezTo>
                    <a:cubicBezTo>
                      <a:pt x="21" y="40"/>
                      <a:pt x="32" y="22"/>
                      <a:pt x="43" y="4"/>
                    </a:cubicBezTo>
                    <a:cubicBezTo>
                      <a:pt x="45" y="1"/>
                      <a:pt x="46" y="0"/>
                      <a:pt x="49" y="3"/>
                    </a:cubicBezTo>
                    <a:cubicBezTo>
                      <a:pt x="52" y="5"/>
                      <a:pt x="57" y="6"/>
                      <a:pt x="57" y="9"/>
                    </a:cubicBezTo>
                    <a:cubicBezTo>
                      <a:pt x="58" y="12"/>
                      <a:pt x="54" y="15"/>
                      <a:pt x="53" y="18"/>
                    </a:cubicBezTo>
                    <a:cubicBezTo>
                      <a:pt x="47" y="27"/>
                      <a:pt x="42" y="35"/>
                      <a:pt x="37" y="43"/>
                    </a:cubicBezTo>
                    <a:cubicBezTo>
                      <a:pt x="35" y="46"/>
                      <a:pt x="33" y="49"/>
                      <a:pt x="31" y="52"/>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31" name="Freeform 18">
                <a:extLst>
                  <a:ext uri="{FF2B5EF4-FFF2-40B4-BE49-F238E27FC236}">
                    <a16:creationId xmlns:a16="http://schemas.microsoft.com/office/drawing/2014/main" id="{4B1B4D4D-2B23-4C69-9CA2-3EC59EB1E014}"/>
                  </a:ext>
                </a:extLst>
              </p:cNvPr>
              <p:cNvSpPr>
                <a:spLocks/>
              </p:cNvSpPr>
              <p:nvPr/>
            </p:nvSpPr>
            <p:spPr bwMode="auto">
              <a:xfrm>
                <a:off x="3218" y="1792"/>
                <a:ext cx="14" cy="14"/>
              </a:xfrm>
              <a:custGeom>
                <a:avLst/>
                <a:gdLst>
                  <a:gd name="T0" fmla="*/ 9 w 9"/>
                  <a:gd name="T1" fmla="*/ 5 h 9"/>
                  <a:gd name="T2" fmla="*/ 5 w 9"/>
                  <a:gd name="T3" fmla="*/ 9 h 9"/>
                  <a:gd name="T4" fmla="*/ 0 w 9"/>
                  <a:gd name="T5" fmla="*/ 4 h 9"/>
                  <a:gd name="T6" fmla="*/ 3 w 9"/>
                  <a:gd name="T7" fmla="*/ 1 h 9"/>
                  <a:gd name="T8" fmla="*/ 9 w 9"/>
                  <a:gd name="T9" fmla="*/ 5 h 9"/>
                </a:gdLst>
                <a:ahLst/>
                <a:cxnLst>
                  <a:cxn ang="0">
                    <a:pos x="T0" y="T1"/>
                  </a:cxn>
                  <a:cxn ang="0">
                    <a:pos x="T2" y="T3"/>
                  </a:cxn>
                  <a:cxn ang="0">
                    <a:pos x="T4" y="T5"/>
                  </a:cxn>
                  <a:cxn ang="0">
                    <a:pos x="T6" y="T7"/>
                  </a:cxn>
                  <a:cxn ang="0">
                    <a:pos x="T8" y="T9"/>
                  </a:cxn>
                </a:cxnLst>
                <a:rect l="0" t="0" r="r" b="b"/>
                <a:pathLst>
                  <a:path w="9" h="9">
                    <a:moveTo>
                      <a:pt x="9" y="5"/>
                    </a:moveTo>
                    <a:cubicBezTo>
                      <a:pt x="7" y="7"/>
                      <a:pt x="5" y="9"/>
                      <a:pt x="5" y="9"/>
                    </a:cubicBezTo>
                    <a:cubicBezTo>
                      <a:pt x="3" y="7"/>
                      <a:pt x="2" y="6"/>
                      <a:pt x="0" y="4"/>
                    </a:cubicBezTo>
                    <a:cubicBezTo>
                      <a:pt x="0" y="3"/>
                      <a:pt x="3" y="0"/>
                      <a:pt x="3" y="1"/>
                    </a:cubicBezTo>
                    <a:cubicBezTo>
                      <a:pt x="5" y="2"/>
                      <a:pt x="7" y="3"/>
                      <a:pt x="9" y="5"/>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sp>
            <p:nvSpPr>
              <p:cNvPr id="32" name="Freeform 19">
                <a:extLst>
                  <a:ext uri="{FF2B5EF4-FFF2-40B4-BE49-F238E27FC236}">
                    <a16:creationId xmlns:a16="http://schemas.microsoft.com/office/drawing/2014/main" id="{C8854D12-520E-451D-977F-4E7E13940860}"/>
                  </a:ext>
                </a:extLst>
              </p:cNvPr>
              <p:cNvSpPr>
                <a:spLocks/>
              </p:cNvSpPr>
              <p:nvPr/>
            </p:nvSpPr>
            <p:spPr bwMode="auto">
              <a:xfrm>
                <a:off x="3050" y="1910"/>
                <a:ext cx="13" cy="12"/>
              </a:xfrm>
              <a:custGeom>
                <a:avLst/>
                <a:gdLst>
                  <a:gd name="T0" fmla="*/ 0 w 8"/>
                  <a:gd name="T1" fmla="*/ 2 h 8"/>
                  <a:gd name="T2" fmla="*/ 5 w 8"/>
                  <a:gd name="T3" fmla="*/ 0 h 8"/>
                  <a:gd name="T4" fmla="*/ 8 w 8"/>
                  <a:gd name="T5" fmla="*/ 3 h 8"/>
                  <a:gd name="T6" fmla="*/ 5 w 8"/>
                  <a:gd name="T7" fmla="*/ 8 h 8"/>
                  <a:gd name="T8" fmla="*/ 0 w 8"/>
                  <a:gd name="T9" fmla="*/ 2 h 8"/>
                </a:gdLst>
                <a:ahLst/>
                <a:cxnLst>
                  <a:cxn ang="0">
                    <a:pos x="T0" y="T1"/>
                  </a:cxn>
                  <a:cxn ang="0">
                    <a:pos x="T2" y="T3"/>
                  </a:cxn>
                  <a:cxn ang="0">
                    <a:pos x="T4" y="T5"/>
                  </a:cxn>
                  <a:cxn ang="0">
                    <a:pos x="T6" y="T7"/>
                  </a:cxn>
                  <a:cxn ang="0">
                    <a:pos x="T8" y="T9"/>
                  </a:cxn>
                </a:cxnLst>
                <a:rect l="0" t="0" r="r" b="b"/>
                <a:pathLst>
                  <a:path w="8" h="8">
                    <a:moveTo>
                      <a:pt x="0" y="2"/>
                    </a:moveTo>
                    <a:cubicBezTo>
                      <a:pt x="2" y="1"/>
                      <a:pt x="4" y="0"/>
                      <a:pt x="5" y="0"/>
                    </a:cubicBezTo>
                    <a:cubicBezTo>
                      <a:pt x="6" y="0"/>
                      <a:pt x="8" y="2"/>
                      <a:pt x="8" y="3"/>
                    </a:cubicBezTo>
                    <a:cubicBezTo>
                      <a:pt x="8" y="4"/>
                      <a:pt x="6" y="6"/>
                      <a:pt x="5" y="8"/>
                    </a:cubicBezTo>
                    <a:cubicBezTo>
                      <a:pt x="3" y="5"/>
                      <a:pt x="2" y="4"/>
                      <a:pt x="0" y="2"/>
                    </a:cubicBezTo>
                    <a:close/>
                  </a:path>
                </a:pathLst>
              </a:custGeom>
              <a:solidFill>
                <a:srgbClr val="000000"/>
              </a:solidFill>
              <a:ln w="9525">
                <a:solidFill>
                  <a:schemeClr val="tx1"/>
                </a:solidFill>
                <a:round/>
                <a:headEnd/>
                <a:tailEnd/>
              </a:ln>
            </p:spPr>
            <p:txBody>
              <a:bodyPr vert="horz" wrap="square" lIns="121920" tIns="60960" rIns="121920" bIns="60960" numCol="1" anchor="t" anchorCtr="0" compatLnSpc="1">
                <a:prstTxWarp prst="textNoShape">
                  <a:avLst/>
                </a:prstTxWarp>
              </a:bodyP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effectLst/>
                  <a:uLnTx/>
                  <a:uFillTx/>
                  <a:ea typeface="Apis For Office" panose="020B0504010101010104" pitchFamily="34" charset="0"/>
                  <a:cs typeface="Apis For Office" panose="020B0504010101010104" pitchFamily="34" charset="0"/>
                </a:endParaRPr>
              </a:p>
            </p:txBody>
          </p:sp>
        </p:grpSp>
        <p:sp>
          <p:nvSpPr>
            <p:cNvPr id="14" name="Rectangle 13">
              <a:extLst>
                <a:ext uri="{FF2B5EF4-FFF2-40B4-BE49-F238E27FC236}">
                  <a16:creationId xmlns:a16="http://schemas.microsoft.com/office/drawing/2014/main" id="{14B0E3D2-41D2-4A05-8EAB-1471424676A9}"/>
                </a:ext>
              </a:extLst>
            </p:cNvPr>
            <p:cNvSpPr/>
            <p:nvPr/>
          </p:nvSpPr>
          <p:spPr>
            <a:xfrm rot="1909800">
              <a:off x="8222679" y="4168982"/>
              <a:ext cx="16609" cy="9116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5" name="Freeform: Shape 14">
              <a:extLst>
                <a:ext uri="{FF2B5EF4-FFF2-40B4-BE49-F238E27FC236}">
                  <a16:creationId xmlns:a16="http://schemas.microsoft.com/office/drawing/2014/main" id="{E51D0CA5-7B18-4365-BEF9-2E980D845A50}"/>
                </a:ext>
              </a:extLst>
            </p:cNvPr>
            <p:cNvSpPr/>
            <p:nvPr/>
          </p:nvSpPr>
          <p:spPr>
            <a:xfrm>
              <a:off x="8076106" y="4060414"/>
              <a:ext cx="313876" cy="155507"/>
            </a:xfrm>
            <a:custGeom>
              <a:avLst/>
              <a:gdLst>
                <a:gd name="connsiteX0" fmla="*/ 61390 w 864705"/>
                <a:gd name="connsiteY0" fmla="*/ 1515 h 427636"/>
                <a:gd name="connsiteX1" fmla="*/ 185215 w 864705"/>
                <a:gd name="connsiteY1" fmla="*/ 61047 h 427636"/>
                <a:gd name="connsiteX2" fmla="*/ 535259 w 864705"/>
                <a:gd name="connsiteY2" fmla="*/ 211065 h 427636"/>
                <a:gd name="connsiteX3" fmla="*/ 682897 w 864705"/>
                <a:gd name="connsiteY3" fmla="*/ 301553 h 427636"/>
                <a:gd name="connsiteX4" fmla="*/ 854347 w 864705"/>
                <a:gd name="connsiteY4" fmla="*/ 413472 h 427636"/>
                <a:gd name="connsiteX5" fmla="*/ 830534 w 864705"/>
                <a:gd name="connsiteY5" fmla="*/ 420615 h 427636"/>
                <a:gd name="connsiteX6" fmla="*/ 706709 w 864705"/>
                <a:gd name="connsiteY6" fmla="*/ 363465 h 427636"/>
                <a:gd name="connsiteX7" fmla="*/ 554309 w 864705"/>
                <a:gd name="connsiteY7" fmla="*/ 270597 h 427636"/>
                <a:gd name="connsiteX8" fmla="*/ 292372 w 864705"/>
                <a:gd name="connsiteY8" fmla="*/ 151534 h 427636"/>
                <a:gd name="connsiteX9" fmla="*/ 173309 w 864705"/>
                <a:gd name="connsiteY9" fmla="*/ 103909 h 427636"/>
                <a:gd name="connsiteX10" fmla="*/ 92347 w 864705"/>
                <a:gd name="connsiteY10" fmla="*/ 68190 h 427636"/>
                <a:gd name="connsiteX11" fmla="*/ 13765 w 864705"/>
                <a:gd name="connsiteY11" fmla="*/ 30090 h 427636"/>
                <a:gd name="connsiteX12" fmla="*/ 1859 w 864705"/>
                <a:gd name="connsiteY12" fmla="*/ 18184 h 427636"/>
                <a:gd name="connsiteX13" fmla="*/ 61390 w 864705"/>
                <a:gd name="connsiteY13" fmla="*/ 1515 h 427636"/>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3309 w 864006"/>
                <a:gd name="connsiteY9" fmla="*/ 103909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92372 w 864006"/>
                <a:gd name="connsiteY8" fmla="*/ 151534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54309 w 864006"/>
                <a:gd name="connsiteY7" fmla="*/ 270597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 name="connsiteX0" fmla="*/ 61390 w 864006"/>
                <a:gd name="connsiteY0" fmla="*/ 1515 h 428064"/>
                <a:gd name="connsiteX1" fmla="*/ 185215 w 864006"/>
                <a:gd name="connsiteY1" fmla="*/ 61047 h 428064"/>
                <a:gd name="connsiteX2" fmla="*/ 535259 w 864006"/>
                <a:gd name="connsiteY2" fmla="*/ 211065 h 428064"/>
                <a:gd name="connsiteX3" fmla="*/ 692422 w 864006"/>
                <a:gd name="connsiteY3" fmla="*/ 294409 h 428064"/>
                <a:gd name="connsiteX4" fmla="*/ 854347 w 864006"/>
                <a:gd name="connsiteY4" fmla="*/ 413472 h 428064"/>
                <a:gd name="connsiteX5" fmla="*/ 830534 w 864006"/>
                <a:gd name="connsiteY5" fmla="*/ 420615 h 428064"/>
                <a:gd name="connsiteX6" fmla="*/ 706709 w 864006"/>
                <a:gd name="connsiteY6" fmla="*/ 363465 h 428064"/>
                <a:gd name="connsiteX7" fmla="*/ 549546 w 864006"/>
                <a:gd name="connsiteY7" fmla="*/ 277741 h 428064"/>
                <a:gd name="connsiteX8" fmla="*/ 287610 w 864006"/>
                <a:gd name="connsiteY8" fmla="*/ 158678 h 428064"/>
                <a:gd name="connsiteX9" fmla="*/ 170927 w 864006"/>
                <a:gd name="connsiteY9" fmla="*/ 111053 h 428064"/>
                <a:gd name="connsiteX10" fmla="*/ 92347 w 864006"/>
                <a:gd name="connsiteY10" fmla="*/ 68190 h 428064"/>
                <a:gd name="connsiteX11" fmla="*/ 13765 w 864006"/>
                <a:gd name="connsiteY11" fmla="*/ 30090 h 428064"/>
                <a:gd name="connsiteX12" fmla="*/ 1859 w 864006"/>
                <a:gd name="connsiteY12" fmla="*/ 18184 h 428064"/>
                <a:gd name="connsiteX13" fmla="*/ 61390 w 864006"/>
                <a:gd name="connsiteY13" fmla="*/ 1515 h 42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4006" h="428064">
                  <a:moveTo>
                    <a:pt x="61390" y="1515"/>
                  </a:moveTo>
                  <a:cubicBezTo>
                    <a:pt x="91949" y="8659"/>
                    <a:pt x="106237" y="26122"/>
                    <a:pt x="185215" y="61047"/>
                  </a:cubicBezTo>
                  <a:cubicBezTo>
                    <a:pt x="264193" y="95972"/>
                    <a:pt x="450724" y="172171"/>
                    <a:pt x="535259" y="211065"/>
                  </a:cubicBezTo>
                  <a:cubicBezTo>
                    <a:pt x="619794" y="249959"/>
                    <a:pt x="639241" y="260675"/>
                    <a:pt x="692422" y="294409"/>
                  </a:cubicBezTo>
                  <a:cubicBezTo>
                    <a:pt x="745603" y="328144"/>
                    <a:pt x="831328" y="392438"/>
                    <a:pt x="854347" y="413472"/>
                  </a:cubicBezTo>
                  <a:cubicBezTo>
                    <a:pt x="877366" y="434506"/>
                    <a:pt x="855140" y="428949"/>
                    <a:pt x="830534" y="420615"/>
                  </a:cubicBezTo>
                  <a:cubicBezTo>
                    <a:pt x="805928" y="412281"/>
                    <a:pt x="753540" y="387277"/>
                    <a:pt x="706709" y="363465"/>
                  </a:cubicBezTo>
                  <a:cubicBezTo>
                    <a:pt x="659878" y="339653"/>
                    <a:pt x="619396" y="311872"/>
                    <a:pt x="549546" y="277741"/>
                  </a:cubicBezTo>
                  <a:cubicBezTo>
                    <a:pt x="479696" y="243610"/>
                    <a:pt x="350713" y="186459"/>
                    <a:pt x="287610" y="158678"/>
                  </a:cubicBezTo>
                  <a:cubicBezTo>
                    <a:pt x="224507" y="130897"/>
                    <a:pt x="203471" y="126134"/>
                    <a:pt x="170927" y="111053"/>
                  </a:cubicBezTo>
                  <a:cubicBezTo>
                    <a:pt x="138383" y="95972"/>
                    <a:pt x="118541" y="81684"/>
                    <a:pt x="92347" y="68190"/>
                  </a:cubicBezTo>
                  <a:cubicBezTo>
                    <a:pt x="66153" y="54696"/>
                    <a:pt x="28846" y="38424"/>
                    <a:pt x="13765" y="30090"/>
                  </a:cubicBezTo>
                  <a:cubicBezTo>
                    <a:pt x="-1316" y="21756"/>
                    <a:pt x="-1713" y="21756"/>
                    <a:pt x="1859" y="18184"/>
                  </a:cubicBezTo>
                  <a:cubicBezTo>
                    <a:pt x="5431" y="14612"/>
                    <a:pt x="30831" y="-5629"/>
                    <a:pt x="61390" y="1515"/>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6" name="Rectangle 15">
              <a:extLst>
                <a:ext uri="{FF2B5EF4-FFF2-40B4-BE49-F238E27FC236}">
                  <a16:creationId xmlns:a16="http://schemas.microsoft.com/office/drawing/2014/main" id="{EF39CA8F-8290-454E-9901-E33C16858724}"/>
                </a:ext>
              </a:extLst>
            </p:cNvPr>
            <p:cNvSpPr/>
            <p:nvPr/>
          </p:nvSpPr>
          <p:spPr>
            <a:xfrm rot="1909800">
              <a:off x="8417004" y="4265940"/>
              <a:ext cx="16609" cy="91165"/>
            </a:xfrm>
            <a:prstGeom prst="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7" name="Freeform: Shape 16">
              <a:extLst>
                <a:ext uri="{FF2B5EF4-FFF2-40B4-BE49-F238E27FC236}">
                  <a16:creationId xmlns:a16="http://schemas.microsoft.com/office/drawing/2014/main" id="{03BBBC92-0CAC-400E-ADA1-8B0106EE0016}"/>
                </a:ext>
              </a:extLst>
            </p:cNvPr>
            <p:cNvSpPr/>
            <p:nvPr/>
          </p:nvSpPr>
          <p:spPr>
            <a:xfrm>
              <a:off x="7840499" y="3814391"/>
              <a:ext cx="25317" cy="58861"/>
            </a:xfrm>
            <a:custGeom>
              <a:avLst/>
              <a:gdLst>
                <a:gd name="connsiteX0" fmla="*/ 50339 w 69691"/>
                <a:gd name="connsiteY0" fmla="*/ 162013 h 162026"/>
                <a:gd name="connsiteX1" fmla="*/ 26527 w 69691"/>
                <a:gd name="connsiteY1" fmla="*/ 109626 h 162026"/>
                <a:gd name="connsiteX2" fmla="*/ 7477 w 69691"/>
                <a:gd name="connsiteY2" fmla="*/ 59619 h 162026"/>
                <a:gd name="connsiteX3" fmla="*/ 333 w 69691"/>
                <a:gd name="connsiteY3" fmla="*/ 28663 h 162026"/>
                <a:gd name="connsiteX4" fmla="*/ 17002 w 69691"/>
                <a:gd name="connsiteY4" fmla="*/ 88 h 162026"/>
                <a:gd name="connsiteX5" fmla="*/ 57483 w 69691"/>
                <a:gd name="connsiteY5" fmla="*/ 38188 h 162026"/>
                <a:gd name="connsiteX6" fmla="*/ 69389 w 69691"/>
                <a:gd name="connsiteY6" fmla="*/ 114388 h 162026"/>
                <a:gd name="connsiteX7" fmla="*/ 50339 w 69691"/>
                <a:gd name="connsiteY7" fmla="*/ 162013 h 16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691" h="162026">
                  <a:moveTo>
                    <a:pt x="50339" y="162013"/>
                  </a:moveTo>
                  <a:cubicBezTo>
                    <a:pt x="43195" y="161219"/>
                    <a:pt x="33671" y="126692"/>
                    <a:pt x="26527" y="109626"/>
                  </a:cubicBezTo>
                  <a:cubicBezTo>
                    <a:pt x="19383" y="92560"/>
                    <a:pt x="11843" y="73113"/>
                    <a:pt x="7477" y="59619"/>
                  </a:cubicBezTo>
                  <a:cubicBezTo>
                    <a:pt x="3111" y="46125"/>
                    <a:pt x="-1255" y="38585"/>
                    <a:pt x="333" y="28663"/>
                  </a:cubicBezTo>
                  <a:cubicBezTo>
                    <a:pt x="1921" y="18741"/>
                    <a:pt x="7477" y="-1500"/>
                    <a:pt x="17002" y="88"/>
                  </a:cubicBezTo>
                  <a:cubicBezTo>
                    <a:pt x="26527" y="1675"/>
                    <a:pt x="48752" y="19138"/>
                    <a:pt x="57483" y="38188"/>
                  </a:cubicBezTo>
                  <a:cubicBezTo>
                    <a:pt x="66214" y="57238"/>
                    <a:pt x="70976" y="99307"/>
                    <a:pt x="69389" y="114388"/>
                  </a:cubicBezTo>
                  <a:cubicBezTo>
                    <a:pt x="67802" y="129469"/>
                    <a:pt x="57483" y="162807"/>
                    <a:pt x="50339" y="162013"/>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8" name="Freeform: Shape 17">
              <a:extLst>
                <a:ext uri="{FF2B5EF4-FFF2-40B4-BE49-F238E27FC236}">
                  <a16:creationId xmlns:a16="http://schemas.microsoft.com/office/drawing/2014/main" id="{A4F84B9E-D2FD-46BA-923A-23796431CCF5}"/>
                </a:ext>
              </a:extLst>
            </p:cNvPr>
            <p:cNvSpPr/>
            <p:nvPr/>
          </p:nvSpPr>
          <p:spPr>
            <a:xfrm>
              <a:off x="7843215" y="4053179"/>
              <a:ext cx="62615" cy="54546"/>
            </a:xfrm>
            <a:custGeom>
              <a:avLst/>
              <a:gdLst>
                <a:gd name="connsiteX0" fmla="*/ 169094 w 172342"/>
                <a:gd name="connsiteY0" fmla="*/ 150019 h 150153"/>
                <a:gd name="connsiteX1" fmla="*/ 85751 w 172342"/>
                <a:gd name="connsiteY1" fmla="*/ 104775 h 150153"/>
                <a:gd name="connsiteX2" fmla="*/ 30982 w 172342"/>
                <a:gd name="connsiteY2" fmla="*/ 42863 h 150153"/>
                <a:gd name="connsiteX3" fmla="*/ 26 w 172342"/>
                <a:gd name="connsiteY3" fmla="*/ 11906 h 150153"/>
                <a:gd name="connsiteX4" fmla="*/ 26219 w 172342"/>
                <a:gd name="connsiteY4" fmla="*/ 0 h 150153"/>
                <a:gd name="connsiteX5" fmla="*/ 57176 w 172342"/>
                <a:gd name="connsiteY5" fmla="*/ 11906 h 150153"/>
                <a:gd name="connsiteX6" fmla="*/ 92894 w 172342"/>
                <a:gd name="connsiteY6" fmla="*/ 42863 h 150153"/>
                <a:gd name="connsiteX7" fmla="*/ 150044 w 172342"/>
                <a:gd name="connsiteY7" fmla="*/ 90488 h 150153"/>
                <a:gd name="connsiteX8" fmla="*/ 169094 w 172342"/>
                <a:gd name="connsiteY8" fmla="*/ 150019 h 150153"/>
                <a:gd name="connsiteX0" fmla="*/ 169094 w 172385"/>
                <a:gd name="connsiteY0" fmla="*/ 150019 h 150153"/>
                <a:gd name="connsiteX1" fmla="*/ 85751 w 172385"/>
                <a:gd name="connsiteY1" fmla="*/ 104775 h 150153"/>
                <a:gd name="connsiteX2" fmla="*/ 30982 w 172385"/>
                <a:gd name="connsiteY2" fmla="*/ 42863 h 150153"/>
                <a:gd name="connsiteX3" fmla="*/ 26 w 172385"/>
                <a:gd name="connsiteY3" fmla="*/ 11906 h 150153"/>
                <a:gd name="connsiteX4" fmla="*/ 26219 w 172385"/>
                <a:gd name="connsiteY4" fmla="*/ 0 h 150153"/>
                <a:gd name="connsiteX5" fmla="*/ 57176 w 172385"/>
                <a:gd name="connsiteY5" fmla="*/ 11906 h 150153"/>
                <a:gd name="connsiteX6" fmla="*/ 97657 w 172385"/>
                <a:gd name="connsiteY6" fmla="*/ 35719 h 150153"/>
                <a:gd name="connsiteX7" fmla="*/ 150044 w 172385"/>
                <a:gd name="connsiteY7" fmla="*/ 90488 h 150153"/>
                <a:gd name="connsiteX8" fmla="*/ 169094 w 172385"/>
                <a:gd name="connsiteY8" fmla="*/ 150019 h 150153"/>
                <a:gd name="connsiteX0" fmla="*/ 169068 w 172359"/>
                <a:gd name="connsiteY0" fmla="*/ 150019 h 150148"/>
                <a:gd name="connsiteX1" fmla="*/ 85725 w 172359"/>
                <a:gd name="connsiteY1" fmla="*/ 104775 h 150148"/>
                <a:gd name="connsiteX2" fmla="*/ 26194 w 172359"/>
                <a:gd name="connsiteY2" fmla="*/ 50007 h 150148"/>
                <a:gd name="connsiteX3" fmla="*/ 0 w 172359"/>
                <a:gd name="connsiteY3" fmla="*/ 11906 h 150148"/>
                <a:gd name="connsiteX4" fmla="*/ 26193 w 172359"/>
                <a:gd name="connsiteY4" fmla="*/ 0 h 150148"/>
                <a:gd name="connsiteX5" fmla="*/ 57150 w 172359"/>
                <a:gd name="connsiteY5" fmla="*/ 11906 h 150148"/>
                <a:gd name="connsiteX6" fmla="*/ 97631 w 172359"/>
                <a:gd name="connsiteY6" fmla="*/ 35719 h 150148"/>
                <a:gd name="connsiteX7" fmla="*/ 150018 w 172359"/>
                <a:gd name="connsiteY7" fmla="*/ 90488 h 150148"/>
                <a:gd name="connsiteX8" fmla="*/ 169068 w 172359"/>
                <a:gd name="connsiteY8" fmla="*/ 150019 h 15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359" h="150148">
                  <a:moveTo>
                    <a:pt x="169068" y="150019"/>
                  </a:moveTo>
                  <a:cubicBezTo>
                    <a:pt x="158353" y="152400"/>
                    <a:pt x="109537" y="121444"/>
                    <a:pt x="85725" y="104775"/>
                  </a:cubicBezTo>
                  <a:cubicBezTo>
                    <a:pt x="61913" y="88106"/>
                    <a:pt x="40481" y="65485"/>
                    <a:pt x="26194" y="50007"/>
                  </a:cubicBezTo>
                  <a:cubicBezTo>
                    <a:pt x="11907" y="34529"/>
                    <a:pt x="0" y="20240"/>
                    <a:pt x="0" y="11906"/>
                  </a:cubicBezTo>
                  <a:cubicBezTo>
                    <a:pt x="0" y="3572"/>
                    <a:pt x="16668" y="0"/>
                    <a:pt x="26193" y="0"/>
                  </a:cubicBezTo>
                  <a:cubicBezTo>
                    <a:pt x="35718" y="0"/>
                    <a:pt x="45244" y="5953"/>
                    <a:pt x="57150" y="11906"/>
                  </a:cubicBezTo>
                  <a:cubicBezTo>
                    <a:pt x="69056" y="17859"/>
                    <a:pt x="82153" y="22622"/>
                    <a:pt x="97631" y="35719"/>
                  </a:cubicBezTo>
                  <a:cubicBezTo>
                    <a:pt x="113109" y="48816"/>
                    <a:pt x="138112" y="71438"/>
                    <a:pt x="150018" y="90488"/>
                  </a:cubicBezTo>
                  <a:cubicBezTo>
                    <a:pt x="161924" y="109538"/>
                    <a:pt x="179783" y="147638"/>
                    <a:pt x="169068" y="150019"/>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19" name="Freeform: Shape 18">
              <a:extLst>
                <a:ext uri="{FF2B5EF4-FFF2-40B4-BE49-F238E27FC236}">
                  <a16:creationId xmlns:a16="http://schemas.microsoft.com/office/drawing/2014/main" id="{51EB9800-62AE-4FDF-A4FC-E0308F7620A3}"/>
                </a:ext>
              </a:extLst>
            </p:cNvPr>
            <p:cNvSpPr/>
            <p:nvPr/>
          </p:nvSpPr>
          <p:spPr>
            <a:xfrm>
              <a:off x="7888868" y="3743859"/>
              <a:ext cx="268777" cy="150962"/>
            </a:xfrm>
            <a:custGeom>
              <a:avLst/>
              <a:gdLst>
                <a:gd name="connsiteX0" fmla="*/ 19589 w 739862"/>
                <a:gd name="connsiteY0" fmla="*/ 13265 h 415552"/>
                <a:gd name="connsiteX1" fmla="*/ 95789 w 739862"/>
                <a:gd name="connsiteY1" fmla="*/ 1359 h 415552"/>
                <a:gd name="connsiteX2" fmla="*/ 193420 w 739862"/>
                <a:gd name="connsiteY2" fmla="*/ 3740 h 415552"/>
                <a:gd name="connsiteX3" fmla="*/ 319626 w 739862"/>
                <a:gd name="connsiteY3" fmla="*/ 32315 h 415552"/>
                <a:gd name="connsiteX4" fmla="*/ 500601 w 739862"/>
                <a:gd name="connsiteY4" fmla="*/ 120421 h 415552"/>
                <a:gd name="connsiteX5" fmla="*/ 638714 w 739862"/>
                <a:gd name="connsiteY5" fmla="*/ 229959 h 415552"/>
                <a:gd name="connsiteX6" fmla="*/ 700626 w 739862"/>
                <a:gd name="connsiteY6" fmla="*/ 306159 h 415552"/>
                <a:gd name="connsiteX7" fmla="*/ 738726 w 739862"/>
                <a:gd name="connsiteY7" fmla="*/ 391884 h 415552"/>
                <a:gd name="connsiteX8" fmla="*/ 726820 w 739862"/>
                <a:gd name="connsiteY8" fmla="*/ 413315 h 415552"/>
                <a:gd name="connsiteX9" fmla="*/ 695864 w 739862"/>
                <a:gd name="connsiteY9" fmla="*/ 349021 h 415552"/>
                <a:gd name="connsiteX10" fmla="*/ 610139 w 739862"/>
                <a:gd name="connsiteY10" fmla="*/ 260915 h 415552"/>
                <a:gd name="connsiteX11" fmla="*/ 469645 w 739862"/>
                <a:gd name="connsiteY11" fmla="*/ 141853 h 415552"/>
                <a:gd name="connsiteX12" fmla="*/ 295814 w 739862"/>
                <a:gd name="connsiteY12" fmla="*/ 70415 h 415552"/>
                <a:gd name="connsiteX13" fmla="*/ 183895 w 739862"/>
                <a:gd name="connsiteY13" fmla="*/ 48984 h 415552"/>
                <a:gd name="connsiteX14" fmla="*/ 57689 w 739862"/>
                <a:gd name="connsiteY14" fmla="*/ 48984 h 415552"/>
                <a:gd name="connsiteX15" fmla="*/ 2920 w 739862"/>
                <a:gd name="connsiteY15" fmla="*/ 72796 h 415552"/>
                <a:gd name="connsiteX16" fmla="*/ 19589 w 739862"/>
                <a:gd name="connsiteY16" fmla="*/ 13265 h 41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9862" h="415552">
                  <a:moveTo>
                    <a:pt x="19589" y="13265"/>
                  </a:moveTo>
                  <a:cubicBezTo>
                    <a:pt x="35067" y="1359"/>
                    <a:pt x="66817" y="2946"/>
                    <a:pt x="95789" y="1359"/>
                  </a:cubicBezTo>
                  <a:cubicBezTo>
                    <a:pt x="124761" y="-228"/>
                    <a:pt x="156114" y="-1419"/>
                    <a:pt x="193420" y="3740"/>
                  </a:cubicBezTo>
                  <a:cubicBezTo>
                    <a:pt x="230726" y="8899"/>
                    <a:pt x="268429" y="12868"/>
                    <a:pt x="319626" y="32315"/>
                  </a:cubicBezTo>
                  <a:cubicBezTo>
                    <a:pt x="370823" y="51762"/>
                    <a:pt x="447420" y="87480"/>
                    <a:pt x="500601" y="120421"/>
                  </a:cubicBezTo>
                  <a:cubicBezTo>
                    <a:pt x="553782" y="153362"/>
                    <a:pt x="605377" y="199003"/>
                    <a:pt x="638714" y="229959"/>
                  </a:cubicBezTo>
                  <a:cubicBezTo>
                    <a:pt x="672051" y="260915"/>
                    <a:pt x="683957" y="279172"/>
                    <a:pt x="700626" y="306159"/>
                  </a:cubicBezTo>
                  <a:cubicBezTo>
                    <a:pt x="717295" y="333146"/>
                    <a:pt x="734360" y="374025"/>
                    <a:pt x="738726" y="391884"/>
                  </a:cubicBezTo>
                  <a:cubicBezTo>
                    <a:pt x="743092" y="409743"/>
                    <a:pt x="733964" y="420459"/>
                    <a:pt x="726820" y="413315"/>
                  </a:cubicBezTo>
                  <a:cubicBezTo>
                    <a:pt x="719676" y="406171"/>
                    <a:pt x="715311" y="374421"/>
                    <a:pt x="695864" y="349021"/>
                  </a:cubicBezTo>
                  <a:cubicBezTo>
                    <a:pt x="676417" y="323621"/>
                    <a:pt x="647842" y="295443"/>
                    <a:pt x="610139" y="260915"/>
                  </a:cubicBezTo>
                  <a:cubicBezTo>
                    <a:pt x="572436" y="226387"/>
                    <a:pt x="522032" y="173603"/>
                    <a:pt x="469645" y="141853"/>
                  </a:cubicBezTo>
                  <a:cubicBezTo>
                    <a:pt x="417258" y="110103"/>
                    <a:pt x="343439" y="85893"/>
                    <a:pt x="295814" y="70415"/>
                  </a:cubicBezTo>
                  <a:cubicBezTo>
                    <a:pt x="248189" y="54937"/>
                    <a:pt x="223583" y="52556"/>
                    <a:pt x="183895" y="48984"/>
                  </a:cubicBezTo>
                  <a:cubicBezTo>
                    <a:pt x="144208" y="45412"/>
                    <a:pt x="87851" y="45015"/>
                    <a:pt x="57689" y="48984"/>
                  </a:cubicBezTo>
                  <a:cubicBezTo>
                    <a:pt x="27527" y="52953"/>
                    <a:pt x="10857" y="73193"/>
                    <a:pt x="2920" y="72796"/>
                  </a:cubicBezTo>
                  <a:cubicBezTo>
                    <a:pt x="-5017" y="72399"/>
                    <a:pt x="4111" y="25171"/>
                    <a:pt x="19589" y="13265"/>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50000"/>
                </a:spcBef>
                <a:spcAft>
                  <a:spcPct val="0"/>
                </a:spcAft>
                <a:buClrTx/>
                <a:buSzTx/>
                <a:buFontTx/>
                <a:buNone/>
                <a:tabLst/>
                <a:defRPr/>
              </a:pPr>
              <a:endParaRPr kumimoji="0" lang="en-US" sz="2000" b="1"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grpSp>
      <p:sp>
        <p:nvSpPr>
          <p:cNvPr id="33" name="Freeform 7">
            <a:extLst>
              <a:ext uri="{FF2B5EF4-FFF2-40B4-BE49-F238E27FC236}">
                <a16:creationId xmlns:a16="http://schemas.microsoft.com/office/drawing/2014/main" id="{9E60350E-99BE-4CFD-889C-4DE2E7EB7B97}"/>
              </a:ext>
            </a:extLst>
          </p:cNvPr>
          <p:cNvSpPr>
            <a:spLocks/>
          </p:cNvSpPr>
          <p:nvPr/>
        </p:nvSpPr>
        <p:spPr bwMode="auto">
          <a:xfrm>
            <a:off x="8310697" y="3734111"/>
            <a:ext cx="474892" cy="1158894"/>
          </a:xfrm>
          <a:custGeom>
            <a:avLst/>
            <a:gdLst>
              <a:gd name="T0" fmla="*/ 6 w 250"/>
              <a:gd name="T1" fmla="*/ 350 h 610"/>
              <a:gd name="T2" fmla="*/ 8 w 250"/>
              <a:gd name="T3" fmla="*/ 384 h 610"/>
              <a:gd name="T4" fmla="*/ 23 w 250"/>
              <a:gd name="T5" fmla="*/ 395 h 610"/>
              <a:gd name="T6" fmla="*/ 15 w 250"/>
              <a:gd name="T7" fmla="*/ 378 h 610"/>
              <a:gd name="T8" fmla="*/ 20 w 250"/>
              <a:gd name="T9" fmla="*/ 374 h 610"/>
              <a:gd name="T10" fmla="*/ 30 w 250"/>
              <a:gd name="T11" fmla="*/ 383 h 610"/>
              <a:gd name="T12" fmla="*/ 26 w 250"/>
              <a:gd name="T13" fmla="*/ 356 h 610"/>
              <a:gd name="T14" fmla="*/ 43 w 250"/>
              <a:gd name="T15" fmla="*/ 287 h 610"/>
              <a:gd name="T16" fmla="*/ 51 w 250"/>
              <a:gd name="T17" fmla="*/ 255 h 610"/>
              <a:gd name="T18" fmla="*/ 47 w 250"/>
              <a:gd name="T19" fmla="*/ 357 h 610"/>
              <a:gd name="T20" fmla="*/ 63 w 250"/>
              <a:gd name="T21" fmla="*/ 483 h 610"/>
              <a:gd name="T22" fmla="*/ 49 w 250"/>
              <a:gd name="T23" fmla="*/ 593 h 610"/>
              <a:gd name="T24" fmla="*/ 51 w 250"/>
              <a:gd name="T25" fmla="*/ 610 h 610"/>
              <a:gd name="T26" fmla="*/ 91 w 250"/>
              <a:gd name="T27" fmla="*/ 600 h 610"/>
              <a:gd name="T28" fmla="*/ 92 w 250"/>
              <a:gd name="T29" fmla="*/ 578 h 610"/>
              <a:gd name="T30" fmla="*/ 107 w 250"/>
              <a:gd name="T31" fmla="*/ 492 h 610"/>
              <a:gd name="T32" fmla="*/ 125 w 250"/>
              <a:gd name="T33" fmla="*/ 372 h 610"/>
              <a:gd name="T34" fmla="*/ 144 w 250"/>
              <a:gd name="T35" fmla="*/ 492 h 610"/>
              <a:gd name="T36" fmla="*/ 158 w 250"/>
              <a:gd name="T37" fmla="*/ 578 h 610"/>
              <a:gd name="T38" fmla="*/ 160 w 250"/>
              <a:gd name="T39" fmla="*/ 600 h 610"/>
              <a:gd name="T40" fmla="*/ 200 w 250"/>
              <a:gd name="T41" fmla="*/ 610 h 610"/>
              <a:gd name="T42" fmla="*/ 202 w 250"/>
              <a:gd name="T43" fmla="*/ 593 h 610"/>
              <a:gd name="T44" fmla="*/ 188 w 250"/>
              <a:gd name="T45" fmla="*/ 483 h 610"/>
              <a:gd name="T46" fmla="*/ 204 w 250"/>
              <a:gd name="T47" fmla="*/ 357 h 610"/>
              <a:gd name="T48" fmla="*/ 199 w 250"/>
              <a:gd name="T49" fmla="*/ 255 h 610"/>
              <a:gd name="T50" fmla="*/ 208 w 250"/>
              <a:gd name="T51" fmla="*/ 287 h 610"/>
              <a:gd name="T52" fmla="*/ 225 w 250"/>
              <a:gd name="T53" fmla="*/ 356 h 610"/>
              <a:gd name="T54" fmla="*/ 221 w 250"/>
              <a:gd name="T55" fmla="*/ 383 h 610"/>
              <a:gd name="T56" fmla="*/ 231 w 250"/>
              <a:gd name="T57" fmla="*/ 374 h 610"/>
              <a:gd name="T58" fmla="*/ 236 w 250"/>
              <a:gd name="T59" fmla="*/ 378 h 610"/>
              <a:gd name="T60" fmla="*/ 228 w 250"/>
              <a:gd name="T61" fmla="*/ 395 h 610"/>
              <a:gd name="T62" fmla="*/ 243 w 250"/>
              <a:gd name="T63" fmla="*/ 384 h 610"/>
              <a:gd name="T64" fmla="*/ 245 w 250"/>
              <a:gd name="T65" fmla="*/ 350 h 610"/>
              <a:gd name="T66" fmla="*/ 247 w 250"/>
              <a:gd name="T67" fmla="*/ 283 h 610"/>
              <a:gd name="T68" fmla="*/ 231 w 250"/>
              <a:gd name="T69" fmla="*/ 174 h 610"/>
              <a:gd name="T70" fmla="*/ 161 w 250"/>
              <a:gd name="T71" fmla="*/ 122 h 610"/>
              <a:gd name="T72" fmla="*/ 152 w 250"/>
              <a:gd name="T73" fmla="*/ 89 h 610"/>
              <a:gd name="T74" fmla="*/ 158 w 250"/>
              <a:gd name="T75" fmla="*/ 64 h 610"/>
              <a:gd name="T76" fmla="*/ 158 w 250"/>
              <a:gd name="T77" fmla="*/ 53 h 610"/>
              <a:gd name="T78" fmla="*/ 155 w 250"/>
              <a:gd name="T79" fmla="*/ 43 h 610"/>
              <a:gd name="T80" fmla="*/ 94 w 250"/>
              <a:gd name="T81" fmla="*/ 55 h 610"/>
              <a:gd name="T82" fmla="*/ 90 w 250"/>
              <a:gd name="T83" fmla="*/ 56 h 610"/>
              <a:gd name="T84" fmla="*/ 91 w 250"/>
              <a:gd name="T85" fmla="*/ 66 h 610"/>
              <a:gd name="T86" fmla="*/ 101 w 250"/>
              <a:gd name="T87" fmla="*/ 93 h 610"/>
              <a:gd name="T88" fmla="*/ 65 w 250"/>
              <a:gd name="T89" fmla="*/ 130 h 610"/>
              <a:gd name="T90" fmla="*/ 10 w 250"/>
              <a:gd name="T91" fmla="*/ 255 h 610"/>
              <a:gd name="T92" fmla="*/ 7 w 250"/>
              <a:gd name="T93" fmla="*/ 348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0" h="610">
                <a:moveTo>
                  <a:pt x="7" y="348"/>
                </a:moveTo>
                <a:cubicBezTo>
                  <a:pt x="6" y="348"/>
                  <a:pt x="6" y="349"/>
                  <a:pt x="6" y="350"/>
                </a:cubicBezTo>
                <a:cubicBezTo>
                  <a:pt x="4" y="356"/>
                  <a:pt x="0" y="367"/>
                  <a:pt x="1" y="371"/>
                </a:cubicBezTo>
                <a:cubicBezTo>
                  <a:pt x="2" y="376"/>
                  <a:pt x="5" y="380"/>
                  <a:pt x="8" y="384"/>
                </a:cubicBezTo>
                <a:cubicBezTo>
                  <a:pt x="13" y="391"/>
                  <a:pt x="17" y="397"/>
                  <a:pt x="21" y="398"/>
                </a:cubicBezTo>
                <a:cubicBezTo>
                  <a:pt x="23" y="398"/>
                  <a:pt x="25" y="397"/>
                  <a:pt x="23" y="395"/>
                </a:cubicBezTo>
                <a:cubicBezTo>
                  <a:pt x="21" y="393"/>
                  <a:pt x="19" y="390"/>
                  <a:pt x="17" y="386"/>
                </a:cubicBezTo>
                <a:cubicBezTo>
                  <a:pt x="16" y="384"/>
                  <a:pt x="16" y="380"/>
                  <a:pt x="15" y="378"/>
                </a:cubicBezTo>
                <a:cubicBezTo>
                  <a:pt x="14" y="373"/>
                  <a:pt x="14" y="370"/>
                  <a:pt x="17" y="370"/>
                </a:cubicBezTo>
                <a:cubicBezTo>
                  <a:pt x="18" y="370"/>
                  <a:pt x="19" y="372"/>
                  <a:pt x="20" y="374"/>
                </a:cubicBezTo>
                <a:cubicBezTo>
                  <a:pt x="22" y="376"/>
                  <a:pt x="24" y="381"/>
                  <a:pt x="24" y="382"/>
                </a:cubicBezTo>
                <a:cubicBezTo>
                  <a:pt x="27" y="385"/>
                  <a:pt x="31" y="383"/>
                  <a:pt x="30" y="383"/>
                </a:cubicBezTo>
                <a:cubicBezTo>
                  <a:pt x="27" y="376"/>
                  <a:pt x="27" y="373"/>
                  <a:pt x="27" y="368"/>
                </a:cubicBezTo>
                <a:cubicBezTo>
                  <a:pt x="27" y="364"/>
                  <a:pt x="28" y="360"/>
                  <a:pt x="26" y="356"/>
                </a:cubicBezTo>
                <a:cubicBezTo>
                  <a:pt x="25" y="355"/>
                  <a:pt x="24" y="353"/>
                  <a:pt x="24" y="351"/>
                </a:cubicBezTo>
                <a:cubicBezTo>
                  <a:pt x="29" y="329"/>
                  <a:pt x="43" y="305"/>
                  <a:pt x="43" y="287"/>
                </a:cubicBezTo>
                <a:cubicBezTo>
                  <a:pt x="43" y="279"/>
                  <a:pt x="45" y="270"/>
                  <a:pt x="47" y="264"/>
                </a:cubicBezTo>
                <a:cubicBezTo>
                  <a:pt x="50" y="259"/>
                  <a:pt x="50" y="258"/>
                  <a:pt x="51" y="255"/>
                </a:cubicBezTo>
                <a:cubicBezTo>
                  <a:pt x="45" y="277"/>
                  <a:pt x="50" y="278"/>
                  <a:pt x="45" y="307"/>
                </a:cubicBezTo>
                <a:cubicBezTo>
                  <a:pt x="44" y="317"/>
                  <a:pt x="47" y="348"/>
                  <a:pt x="47" y="357"/>
                </a:cubicBezTo>
                <a:cubicBezTo>
                  <a:pt x="43" y="405"/>
                  <a:pt x="54" y="434"/>
                  <a:pt x="59" y="454"/>
                </a:cubicBezTo>
                <a:cubicBezTo>
                  <a:pt x="57" y="466"/>
                  <a:pt x="60" y="471"/>
                  <a:pt x="63" y="483"/>
                </a:cubicBezTo>
                <a:cubicBezTo>
                  <a:pt x="60" y="526"/>
                  <a:pt x="64" y="539"/>
                  <a:pt x="65" y="571"/>
                </a:cubicBezTo>
                <a:cubicBezTo>
                  <a:pt x="63" y="580"/>
                  <a:pt x="55" y="587"/>
                  <a:pt x="49" y="593"/>
                </a:cubicBezTo>
                <a:cubicBezTo>
                  <a:pt x="42" y="601"/>
                  <a:pt x="25" y="605"/>
                  <a:pt x="40" y="609"/>
                </a:cubicBezTo>
                <a:cubicBezTo>
                  <a:pt x="44" y="610"/>
                  <a:pt x="50" y="610"/>
                  <a:pt x="51" y="610"/>
                </a:cubicBezTo>
                <a:cubicBezTo>
                  <a:pt x="56" y="609"/>
                  <a:pt x="64" y="608"/>
                  <a:pt x="68" y="604"/>
                </a:cubicBezTo>
                <a:cubicBezTo>
                  <a:pt x="71" y="602"/>
                  <a:pt x="89" y="601"/>
                  <a:pt x="91" y="600"/>
                </a:cubicBezTo>
                <a:cubicBezTo>
                  <a:pt x="95" y="596"/>
                  <a:pt x="91" y="593"/>
                  <a:pt x="91" y="586"/>
                </a:cubicBezTo>
                <a:cubicBezTo>
                  <a:pt x="91" y="585"/>
                  <a:pt x="93" y="581"/>
                  <a:pt x="92" y="578"/>
                </a:cubicBezTo>
                <a:cubicBezTo>
                  <a:pt x="92" y="574"/>
                  <a:pt x="92" y="574"/>
                  <a:pt x="92" y="574"/>
                </a:cubicBezTo>
                <a:cubicBezTo>
                  <a:pt x="100" y="549"/>
                  <a:pt x="110" y="517"/>
                  <a:pt x="107" y="492"/>
                </a:cubicBezTo>
                <a:cubicBezTo>
                  <a:pt x="105" y="472"/>
                  <a:pt x="112" y="455"/>
                  <a:pt x="116" y="435"/>
                </a:cubicBezTo>
                <a:cubicBezTo>
                  <a:pt x="119" y="420"/>
                  <a:pt x="124" y="397"/>
                  <a:pt x="125" y="372"/>
                </a:cubicBezTo>
                <a:cubicBezTo>
                  <a:pt x="127" y="397"/>
                  <a:pt x="132" y="420"/>
                  <a:pt x="135" y="435"/>
                </a:cubicBezTo>
                <a:cubicBezTo>
                  <a:pt x="138" y="455"/>
                  <a:pt x="146" y="472"/>
                  <a:pt x="144" y="492"/>
                </a:cubicBezTo>
                <a:cubicBezTo>
                  <a:pt x="141" y="517"/>
                  <a:pt x="151" y="549"/>
                  <a:pt x="159" y="574"/>
                </a:cubicBezTo>
                <a:cubicBezTo>
                  <a:pt x="158" y="578"/>
                  <a:pt x="158" y="578"/>
                  <a:pt x="158" y="578"/>
                </a:cubicBezTo>
                <a:cubicBezTo>
                  <a:pt x="158" y="581"/>
                  <a:pt x="159" y="585"/>
                  <a:pt x="159" y="586"/>
                </a:cubicBezTo>
                <a:cubicBezTo>
                  <a:pt x="159" y="593"/>
                  <a:pt x="156" y="596"/>
                  <a:pt x="160" y="600"/>
                </a:cubicBezTo>
                <a:cubicBezTo>
                  <a:pt x="162" y="601"/>
                  <a:pt x="180" y="602"/>
                  <a:pt x="182" y="604"/>
                </a:cubicBezTo>
                <a:cubicBezTo>
                  <a:pt x="187" y="608"/>
                  <a:pt x="194" y="609"/>
                  <a:pt x="200" y="610"/>
                </a:cubicBezTo>
                <a:cubicBezTo>
                  <a:pt x="200" y="610"/>
                  <a:pt x="207" y="610"/>
                  <a:pt x="211" y="609"/>
                </a:cubicBezTo>
                <a:cubicBezTo>
                  <a:pt x="226" y="605"/>
                  <a:pt x="209" y="601"/>
                  <a:pt x="202" y="593"/>
                </a:cubicBezTo>
                <a:cubicBezTo>
                  <a:pt x="196" y="587"/>
                  <a:pt x="187" y="580"/>
                  <a:pt x="185" y="571"/>
                </a:cubicBezTo>
                <a:cubicBezTo>
                  <a:pt x="187" y="539"/>
                  <a:pt x="191" y="526"/>
                  <a:pt x="188" y="483"/>
                </a:cubicBezTo>
                <a:cubicBezTo>
                  <a:pt x="190" y="471"/>
                  <a:pt x="194" y="466"/>
                  <a:pt x="192" y="454"/>
                </a:cubicBezTo>
                <a:cubicBezTo>
                  <a:pt x="197" y="434"/>
                  <a:pt x="207" y="405"/>
                  <a:pt x="204" y="357"/>
                </a:cubicBezTo>
                <a:cubicBezTo>
                  <a:pt x="203" y="348"/>
                  <a:pt x="207" y="317"/>
                  <a:pt x="205" y="307"/>
                </a:cubicBezTo>
                <a:cubicBezTo>
                  <a:pt x="201" y="278"/>
                  <a:pt x="205" y="277"/>
                  <a:pt x="199" y="255"/>
                </a:cubicBezTo>
                <a:cubicBezTo>
                  <a:pt x="201" y="258"/>
                  <a:pt x="201" y="259"/>
                  <a:pt x="203" y="264"/>
                </a:cubicBezTo>
                <a:cubicBezTo>
                  <a:pt x="206" y="270"/>
                  <a:pt x="208" y="279"/>
                  <a:pt x="208" y="287"/>
                </a:cubicBezTo>
                <a:cubicBezTo>
                  <a:pt x="208" y="305"/>
                  <a:pt x="222" y="329"/>
                  <a:pt x="227" y="352"/>
                </a:cubicBezTo>
                <a:cubicBezTo>
                  <a:pt x="227" y="353"/>
                  <a:pt x="226" y="355"/>
                  <a:pt x="225" y="356"/>
                </a:cubicBezTo>
                <a:cubicBezTo>
                  <a:pt x="223" y="360"/>
                  <a:pt x="224" y="364"/>
                  <a:pt x="224" y="368"/>
                </a:cubicBezTo>
                <a:cubicBezTo>
                  <a:pt x="224" y="373"/>
                  <a:pt x="224" y="376"/>
                  <a:pt x="221" y="383"/>
                </a:cubicBezTo>
                <a:cubicBezTo>
                  <a:pt x="220" y="383"/>
                  <a:pt x="224" y="385"/>
                  <a:pt x="227" y="382"/>
                </a:cubicBezTo>
                <a:cubicBezTo>
                  <a:pt x="227" y="381"/>
                  <a:pt x="229" y="376"/>
                  <a:pt x="231" y="374"/>
                </a:cubicBezTo>
                <a:cubicBezTo>
                  <a:pt x="232" y="372"/>
                  <a:pt x="233" y="370"/>
                  <a:pt x="234" y="370"/>
                </a:cubicBezTo>
                <a:cubicBezTo>
                  <a:pt x="237" y="370"/>
                  <a:pt x="237" y="373"/>
                  <a:pt x="236" y="378"/>
                </a:cubicBezTo>
                <a:cubicBezTo>
                  <a:pt x="235" y="380"/>
                  <a:pt x="235" y="384"/>
                  <a:pt x="234" y="386"/>
                </a:cubicBezTo>
                <a:cubicBezTo>
                  <a:pt x="232" y="390"/>
                  <a:pt x="230" y="393"/>
                  <a:pt x="228" y="395"/>
                </a:cubicBezTo>
                <a:cubicBezTo>
                  <a:pt x="226" y="397"/>
                  <a:pt x="228" y="398"/>
                  <a:pt x="230" y="398"/>
                </a:cubicBezTo>
                <a:cubicBezTo>
                  <a:pt x="233" y="397"/>
                  <a:pt x="238" y="391"/>
                  <a:pt x="243" y="384"/>
                </a:cubicBezTo>
                <a:cubicBezTo>
                  <a:pt x="246" y="380"/>
                  <a:pt x="249" y="376"/>
                  <a:pt x="250" y="371"/>
                </a:cubicBezTo>
                <a:cubicBezTo>
                  <a:pt x="250" y="367"/>
                  <a:pt x="247" y="356"/>
                  <a:pt x="245" y="350"/>
                </a:cubicBezTo>
                <a:cubicBezTo>
                  <a:pt x="245" y="349"/>
                  <a:pt x="245" y="348"/>
                  <a:pt x="244" y="347"/>
                </a:cubicBezTo>
                <a:cubicBezTo>
                  <a:pt x="244" y="321"/>
                  <a:pt x="250" y="305"/>
                  <a:pt x="247" y="283"/>
                </a:cubicBezTo>
                <a:cubicBezTo>
                  <a:pt x="246" y="275"/>
                  <a:pt x="241" y="262"/>
                  <a:pt x="241" y="255"/>
                </a:cubicBezTo>
                <a:cubicBezTo>
                  <a:pt x="241" y="225"/>
                  <a:pt x="240" y="202"/>
                  <a:pt x="231" y="174"/>
                </a:cubicBezTo>
                <a:cubicBezTo>
                  <a:pt x="219" y="134"/>
                  <a:pt x="207" y="135"/>
                  <a:pt x="185" y="130"/>
                </a:cubicBezTo>
                <a:cubicBezTo>
                  <a:pt x="178" y="128"/>
                  <a:pt x="169" y="126"/>
                  <a:pt x="161" y="122"/>
                </a:cubicBezTo>
                <a:cubicBezTo>
                  <a:pt x="152" y="115"/>
                  <a:pt x="149" y="103"/>
                  <a:pt x="149" y="92"/>
                </a:cubicBezTo>
                <a:cubicBezTo>
                  <a:pt x="150" y="91"/>
                  <a:pt x="151" y="90"/>
                  <a:pt x="152" y="89"/>
                </a:cubicBezTo>
                <a:cubicBezTo>
                  <a:pt x="156" y="83"/>
                  <a:pt x="160" y="74"/>
                  <a:pt x="158" y="66"/>
                </a:cubicBezTo>
                <a:cubicBezTo>
                  <a:pt x="158" y="65"/>
                  <a:pt x="158" y="65"/>
                  <a:pt x="158" y="64"/>
                </a:cubicBezTo>
                <a:cubicBezTo>
                  <a:pt x="159" y="61"/>
                  <a:pt x="160" y="59"/>
                  <a:pt x="160" y="56"/>
                </a:cubicBezTo>
                <a:cubicBezTo>
                  <a:pt x="160" y="54"/>
                  <a:pt x="159" y="53"/>
                  <a:pt x="158" y="53"/>
                </a:cubicBezTo>
                <a:cubicBezTo>
                  <a:pt x="157" y="54"/>
                  <a:pt x="157" y="54"/>
                  <a:pt x="156" y="55"/>
                </a:cubicBezTo>
                <a:cubicBezTo>
                  <a:pt x="155" y="51"/>
                  <a:pt x="155" y="47"/>
                  <a:pt x="155" y="43"/>
                </a:cubicBezTo>
                <a:cubicBezTo>
                  <a:pt x="161" y="1"/>
                  <a:pt x="90" y="0"/>
                  <a:pt x="94" y="43"/>
                </a:cubicBezTo>
                <a:cubicBezTo>
                  <a:pt x="94" y="47"/>
                  <a:pt x="94" y="51"/>
                  <a:pt x="94" y="55"/>
                </a:cubicBezTo>
                <a:cubicBezTo>
                  <a:pt x="93" y="54"/>
                  <a:pt x="92" y="54"/>
                  <a:pt x="92" y="53"/>
                </a:cubicBezTo>
                <a:cubicBezTo>
                  <a:pt x="90" y="53"/>
                  <a:pt x="90" y="54"/>
                  <a:pt x="90" y="56"/>
                </a:cubicBezTo>
                <a:cubicBezTo>
                  <a:pt x="90" y="59"/>
                  <a:pt x="91" y="61"/>
                  <a:pt x="92" y="64"/>
                </a:cubicBezTo>
                <a:cubicBezTo>
                  <a:pt x="92" y="65"/>
                  <a:pt x="92" y="66"/>
                  <a:pt x="91" y="66"/>
                </a:cubicBezTo>
                <a:cubicBezTo>
                  <a:pt x="89" y="75"/>
                  <a:pt x="93" y="82"/>
                  <a:pt x="98" y="89"/>
                </a:cubicBezTo>
                <a:cubicBezTo>
                  <a:pt x="99" y="90"/>
                  <a:pt x="100" y="92"/>
                  <a:pt x="101" y="93"/>
                </a:cubicBezTo>
                <a:cubicBezTo>
                  <a:pt x="101" y="104"/>
                  <a:pt x="98" y="116"/>
                  <a:pt x="88" y="123"/>
                </a:cubicBezTo>
                <a:cubicBezTo>
                  <a:pt x="80" y="126"/>
                  <a:pt x="72" y="128"/>
                  <a:pt x="65" y="130"/>
                </a:cubicBezTo>
                <a:cubicBezTo>
                  <a:pt x="44" y="135"/>
                  <a:pt x="32" y="134"/>
                  <a:pt x="20" y="174"/>
                </a:cubicBezTo>
                <a:cubicBezTo>
                  <a:pt x="11" y="202"/>
                  <a:pt x="10" y="225"/>
                  <a:pt x="10" y="255"/>
                </a:cubicBezTo>
                <a:cubicBezTo>
                  <a:pt x="9" y="262"/>
                  <a:pt x="5" y="275"/>
                  <a:pt x="4" y="283"/>
                </a:cubicBezTo>
                <a:cubicBezTo>
                  <a:pt x="1" y="306"/>
                  <a:pt x="7" y="321"/>
                  <a:pt x="7" y="3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1896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34795-06E5-A206-2FE8-5245F502CC2B}"/>
              </a:ext>
            </a:extLst>
          </p:cNvPr>
          <p:cNvSpPr>
            <a:spLocks noGrp="1"/>
          </p:cNvSpPr>
          <p:nvPr>
            <p:ph type="title"/>
          </p:nvPr>
        </p:nvSpPr>
        <p:spPr/>
        <p:txBody>
          <a:bodyPr/>
          <a:lstStyle/>
          <a:p>
            <a:r>
              <a:rPr kumimoji="0" lang="en-US" sz="44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rPr>
              <a:t>ASMBS position statement on pre-operative weight loss</a:t>
            </a:r>
            <a:r>
              <a:rPr kumimoji="0" lang="en-US" sz="4400" b="0" i="0" u="none" strike="noStrike" kern="1200" cap="none" spc="0" normalizeH="0" baseline="30000" noProof="0">
                <a:ln>
                  <a:noFill/>
                </a:ln>
                <a:solidFill>
                  <a:schemeClr val="tx1"/>
                </a:solidFill>
                <a:effectLst/>
                <a:uLnTx/>
                <a:uFillTx/>
                <a:ea typeface="Apis For Office" panose="020B0504010101010104" pitchFamily="34" charset="0"/>
                <a:cs typeface="Apis For Office" panose="020B0504010101010104" pitchFamily="34" charset="0"/>
              </a:rPr>
              <a:t>*</a:t>
            </a:r>
            <a:endParaRPr lang="en-CA"/>
          </a:p>
        </p:txBody>
      </p:sp>
      <p:sp>
        <p:nvSpPr>
          <p:cNvPr id="3" name="Text Placeholder 2">
            <a:extLst>
              <a:ext uri="{FF2B5EF4-FFF2-40B4-BE49-F238E27FC236}">
                <a16:creationId xmlns:a16="http://schemas.microsoft.com/office/drawing/2014/main" id="{099400DC-F579-2119-EB77-A96422FB05AA}"/>
              </a:ext>
            </a:extLst>
          </p:cNvPr>
          <p:cNvSpPr>
            <a:spLocks noGrp="1"/>
          </p:cNvSpPr>
          <p:nvPr>
            <p:ph type="body" sz="quarter" idx="13"/>
          </p:nvPr>
        </p:nvSpPr>
        <p:spPr>
          <a:xfrm>
            <a:off x="647999" y="5649686"/>
            <a:ext cx="9932916" cy="884314"/>
          </a:xfrm>
        </p:spPr>
        <p:txBody>
          <a:bodyPr/>
          <a:lstStyle/>
          <a:p>
            <a:r>
              <a:rPr lang="en-CA" sz="1000" i="0"/>
              <a:t>*</a:t>
            </a:r>
            <a:r>
              <a:rPr lang="en-US" sz="1000"/>
              <a:t> This Position Statement is not intended to provide inflexible rules or requirements of practice and is not intended, nor should it be used to state or establish a local, regional, or national legal standard of care. The ASMBS cautions against the use of this Position Statement in litigation in which the clinical decisions of a physician have been called into question.</a:t>
            </a:r>
            <a:br>
              <a:rPr lang="en-US" sz="1000"/>
            </a:br>
            <a:br>
              <a:rPr lang="en-CA" sz="1000" i="0"/>
            </a:br>
            <a:r>
              <a:rPr lang="en-CA" sz="1000" i="0"/>
              <a:t>Kim JJ et al. Surg </a:t>
            </a:r>
            <a:r>
              <a:rPr lang="en-CA" sz="1000" i="0" err="1"/>
              <a:t>Obes</a:t>
            </a:r>
            <a:r>
              <a:rPr lang="en-CA" sz="1000" i="0"/>
              <a:t> </a:t>
            </a:r>
            <a:r>
              <a:rPr lang="en-CA" sz="1000" i="0" err="1"/>
              <a:t>Relat</a:t>
            </a:r>
            <a:r>
              <a:rPr lang="en-CA" sz="1000" i="0"/>
              <a:t> Dis. 2016;12(5):955-959. </a:t>
            </a:r>
            <a:r>
              <a:rPr lang="pt-BR" sz="1000" b="0" i="0">
                <a:effectLst/>
              </a:rPr>
              <a:t>doi: 10.1016/j.soard.2016.04.019</a:t>
            </a:r>
            <a:endParaRPr lang="en-CA" sz="1000"/>
          </a:p>
        </p:txBody>
      </p:sp>
      <p:sp>
        <p:nvSpPr>
          <p:cNvPr id="4" name="Rectangle 3">
            <a:extLst>
              <a:ext uri="{FF2B5EF4-FFF2-40B4-BE49-F238E27FC236}">
                <a16:creationId xmlns:a16="http://schemas.microsoft.com/office/drawing/2014/main" id="{B5908562-4A4E-FAF8-6FA5-AC91C1EF637B}"/>
              </a:ext>
            </a:extLst>
          </p:cNvPr>
          <p:cNvSpPr/>
          <p:nvPr/>
        </p:nvSpPr>
        <p:spPr>
          <a:xfrm>
            <a:off x="577850" y="1674010"/>
            <a:ext cx="10775950" cy="152639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lang="en-US" sz="1600">
                <a:solidFill>
                  <a:schemeClr val="tx1"/>
                </a:solidFill>
              </a:rPr>
              <a:t>There are no data from any randomized controlled trial, large prospective study, or meta-analysis to support the practice of insurance-mandated preoperative weight loss. The discriminatory, arbitrary, and scientifically unfounded practice of insurance-mandated preoperative weight loss contributes to patient attrition, causes unnecessary delay of lifesaving treatment, leads to the progression of life-threatening co-morbid conditions, is unethical, and should be abandoned.</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5" name="Rectangle 4">
            <a:extLst>
              <a:ext uri="{FF2B5EF4-FFF2-40B4-BE49-F238E27FC236}">
                <a16:creationId xmlns:a16="http://schemas.microsoft.com/office/drawing/2014/main" id="{DA69EC51-08F5-B945-F4FF-C3FCC4540667}"/>
              </a:ext>
            </a:extLst>
          </p:cNvPr>
          <p:cNvSpPr/>
          <p:nvPr/>
        </p:nvSpPr>
        <p:spPr>
          <a:xfrm>
            <a:off x="577850" y="3276679"/>
            <a:ext cx="10775950" cy="1145596"/>
          </a:xfrm>
          <a:prstGeom prst="rec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lang="en-US" sz="1600">
                <a:solidFill>
                  <a:schemeClr val="tx1"/>
                </a:solidFill>
              </a:rPr>
              <a:t>There is no Level I data in the surgical literature or consensus in the medical literature (based on over 40 published RCTs) that has clearly identified any 1 dietary regimen, duration, or type of weight loss program that is optimal for patients with clinically severe obesity.</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6" name="Rectangle 5">
            <a:extLst>
              <a:ext uri="{FF2B5EF4-FFF2-40B4-BE49-F238E27FC236}">
                <a16:creationId xmlns:a16="http://schemas.microsoft.com/office/drawing/2014/main" id="{A61C8378-DFF4-C961-2FF6-DD818335FD1F}"/>
              </a:ext>
            </a:extLst>
          </p:cNvPr>
          <p:cNvSpPr/>
          <p:nvPr/>
        </p:nvSpPr>
        <p:spPr>
          <a:xfrm>
            <a:off x="577850" y="4498553"/>
            <a:ext cx="10775950" cy="1009618"/>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45720" rtlCol="0" anchor="t" anchorCtr="0"/>
          <a:lstStyle/>
          <a:p>
            <a:pPr marL="0" marR="0" lvl="0" indent="0" algn="l" defTabSz="1219170" rtl="0" eaLnBrk="1" fontAlgn="base" latinLnBrk="0" hangingPunct="1">
              <a:lnSpc>
                <a:spcPct val="100000"/>
              </a:lnSpc>
              <a:spcBef>
                <a:spcPct val="50000"/>
              </a:spcBef>
              <a:spcAft>
                <a:spcPct val="0"/>
              </a:spcAft>
              <a:buClrTx/>
              <a:buSzTx/>
              <a:buFontTx/>
              <a:buNone/>
              <a:tabLst/>
              <a:defRPr/>
            </a:pPr>
            <a:r>
              <a:rPr lang="en-US" sz="1600">
                <a:solidFill>
                  <a:schemeClr val="tx1"/>
                </a:solidFill>
              </a:rPr>
              <a:t>Patients seeking surgical treatment for clinically severe obesity should be evaluated based on their initial BMI and co-morbid conditions. The provider is best able to determine what constitutes failed weight loss efforts for their patient.</a:t>
            </a:r>
            <a:endParaRPr kumimoji="0" lang="en-US" sz="1600" b="0" i="0" u="none" strike="noStrike" kern="1200" cap="none" spc="0" normalizeH="0" baseline="0" noProof="0">
              <a:ln>
                <a:noFill/>
              </a:ln>
              <a:solidFill>
                <a:schemeClr val="tx1"/>
              </a:solidFill>
              <a:effectLst/>
              <a:uLnTx/>
              <a:uFillTx/>
              <a:ea typeface="Apis For Office" panose="020B0504010101010104" pitchFamily="34" charset="0"/>
              <a:cs typeface="Apis For Office" panose="020B0504010101010104" pitchFamily="34" charset="0"/>
            </a:endParaRPr>
          </a:p>
        </p:txBody>
      </p:sp>
      <p:sp>
        <p:nvSpPr>
          <p:cNvPr id="7" name="TextBox 6">
            <a:extLst>
              <a:ext uri="{FF2B5EF4-FFF2-40B4-BE49-F238E27FC236}">
                <a16:creationId xmlns:a16="http://schemas.microsoft.com/office/drawing/2014/main" id="{6E5ECB3E-531D-B9B6-1C01-9C5A1DBCFB55}"/>
              </a:ext>
            </a:extLst>
          </p:cNvPr>
          <p:cNvSpPr txBox="1"/>
          <p:nvPr/>
        </p:nvSpPr>
        <p:spPr>
          <a:xfrm>
            <a:off x="158750" y="1448960"/>
            <a:ext cx="838200" cy="1446550"/>
          </a:xfrm>
          <a:prstGeom prst="rect">
            <a:avLst/>
          </a:prstGeom>
          <a:noFill/>
        </p:spPr>
        <p:txBody>
          <a:bodyPr wrap="square" rtlCol="0" anchor="ctr">
            <a:spAutoFit/>
          </a:bodyPr>
          <a:lstStyle/>
          <a:p>
            <a:pPr algn="ctr"/>
            <a:r>
              <a:rPr lang="en-CA" sz="8800"/>
              <a:t>“</a:t>
            </a:r>
          </a:p>
        </p:txBody>
      </p:sp>
      <p:sp>
        <p:nvSpPr>
          <p:cNvPr id="8" name="TextBox 7">
            <a:extLst>
              <a:ext uri="{FF2B5EF4-FFF2-40B4-BE49-F238E27FC236}">
                <a16:creationId xmlns:a16="http://schemas.microsoft.com/office/drawing/2014/main" id="{176DADA6-BC47-AC03-A37D-7BD53473F499}"/>
              </a:ext>
            </a:extLst>
          </p:cNvPr>
          <p:cNvSpPr txBox="1"/>
          <p:nvPr/>
        </p:nvSpPr>
        <p:spPr>
          <a:xfrm>
            <a:off x="1230380" y="4959818"/>
            <a:ext cx="838200" cy="1446550"/>
          </a:xfrm>
          <a:prstGeom prst="rect">
            <a:avLst/>
          </a:prstGeom>
          <a:noFill/>
        </p:spPr>
        <p:txBody>
          <a:bodyPr wrap="square" rtlCol="0" anchor="ctr">
            <a:spAutoFit/>
          </a:bodyPr>
          <a:lstStyle/>
          <a:p>
            <a:pPr algn="ctr"/>
            <a:r>
              <a:rPr lang="en-CA" sz="8800"/>
              <a:t>”</a:t>
            </a:r>
          </a:p>
        </p:txBody>
      </p:sp>
    </p:spTree>
    <p:extLst>
      <p:ext uri="{BB962C8B-B14F-4D97-AF65-F5344CB8AC3E}">
        <p14:creationId xmlns:p14="http://schemas.microsoft.com/office/powerpoint/2010/main" val="4066876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B695-2665-4F6D-BC2D-EF0BA38926B8}"/>
              </a:ext>
            </a:extLst>
          </p:cNvPr>
          <p:cNvSpPr>
            <a:spLocks noGrp="1"/>
          </p:cNvSpPr>
          <p:nvPr>
            <p:ph type="title"/>
          </p:nvPr>
        </p:nvSpPr>
        <p:spPr/>
        <p:txBody>
          <a:bodyPr/>
          <a:lstStyle/>
          <a:p>
            <a:r>
              <a:rPr lang="en-CA"/>
              <a:t>Medications use for pre- and post-operative management </a:t>
            </a:r>
            <a:endParaRPr lang="en-CA" baseline="30000"/>
          </a:p>
        </p:txBody>
      </p:sp>
      <p:pic>
        <p:nvPicPr>
          <p:cNvPr id="1026" name="Picture 2" descr="🙂">
            <a:extLst>
              <a:ext uri="{FF2B5EF4-FFF2-40B4-BE49-F238E27FC236}">
                <a16:creationId xmlns:a16="http://schemas.microsoft.com/office/drawing/2014/main" id="{8CD31C38-DC90-3DA1-9642-E023833F6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6095325" y="-182244"/>
            <a:ext cx="145312"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7">
            <a:extLst>
              <a:ext uri="{FF2B5EF4-FFF2-40B4-BE49-F238E27FC236}">
                <a16:creationId xmlns:a16="http://schemas.microsoft.com/office/drawing/2014/main" id="{24DAEF2A-FC03-7637-019D-DDCEE5E15ACC}"/>
              </a:ext>
            </a:extLst>
          </p:cNvPr>
          <p:cNvGraphicFramePr>
            <a:graphicFrameLocks noGrp="1"/>
          </p:cNvGraphicFramePr>
          <p:nvPr>
            <p:extLst>
              <p:ext uri="{D42A27DB-BD31-4B8C-83A1-F6EECF244321}">
                <p14:modId xmlns:p14="http://schemas.microsoft.com/office/powerpoint/2010/main" val="2515008560"/>
              </p:ext>
            </p:extLst>
          </p:nvPr>
        </p:nvGraphicFramePr>
        <p:xfrm>
          <a:off x="822158" y="2536353"/>
          <a:ext cx="10515600" cy="396240"/>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338555">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000" b="0" baseline="0">
                          <a:solidFill>
                            <a:schemeClr val="tx1"/>
                          </a:solidFill>
                          <a:latin typeface="+mn-lt"/>
                        </a:rPr>
                        <a:t>Stop all intake of nonsteroidal anti-inflammatory drugs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bl>
          </a:graphicData>
        </a:graphic>
      </p:graphicFrame>
      <p:sp>
        <p:nvSpPr>
          <p:cNvPr id="12" name="TextBox 11">
            <a:extLst>
              <a:ext uri="{FF2B5EF4-FFF2-40B4-BE49-F238E27FC236}">
                <a16:creationId xmlns:a16="http://schemas.microsoft.com/office/drawing/2014/main" id="{462972AC-298D-7212-ED97-526585DE4F8A}"/>
              </a:ext>
            </a:extLst>
          </p:cNvPr>
          <p:cNvSpPr txBox="1"/>
          <p:nvPr/>
        </p:nvSpPr>
        <p:spPr>
          <a:xfrm>
            <a:off x="822158" y="2041333"/>
            <a:ext cx="7375358" cy="400110"/>
          </a:xfrm>
          <a:prstGeom prst="rect">
            <a:avLst/>
          </a:prstGeom>
          <a:solidFill>
            <a:schemeClr val="accent1"/>
          </a:solidFill>
          <a:ln w="19050">
            <a:solidFill>
              <a:schemeClr val="bg1"/>
            </a:solidFill>
          </a:ln>
        </p:spPr>
        <p:txBody>
          <a:bodyPr wrap="square" rtlCol="0">
            <a:spAutoFit/>
          </a:bodyPr>
          <a:lstStyle/>
          <a:p>
            <a:r>
              <a:rPr lang="en-CA" sz="2000">
                <a:solidFill>
                  <a:schemeClr val="bg1"/>
                </a:solidFill>
              </a:rPr>
              <a:t>Pre-operative management medication  </a:t>
            </a:r>
          </a:p>
        </p:txBody>
      </p:sp>
      <p:sp>
        <p:nvSpPr>
          <p:cNvPr id="13" name="TextBox 12">
            <a:extLst>
              <a:ext uri="{FF2B5EF4-FFF2-40B4-BE49-F238E27FC236}">
                <a16:creationId xmlns:a16="http://schemas.microsoft.com/office/drawing/2014/main" id="{10FA1232-DC25-F0A3-CB87-B3864F108727}"/>
              </a:ext>
            </a:extLst>
          </p:cNvPr>
          <p:cNvSpPr txBox="1"/>
          <p:nvPr/>
        </p:nvSpPr>
        <p:spPr>
          <a:xfrm>
            <a:off x="822158" y="3180242"/>
            <a:ext cx="7375358" cy="400110"/>
          </a:xfrm>
          <a:prstGeom prst="rect">
            <a:avLst/>
          </a:prstGeom>
          <a:solidFill>
            <a:schemeClr val="accent1"/>
          </a:solidFill>
          <a:ln w="19050">
            <a:solidFill>
              <a:schemeClr val="bg1"/>
            </a:solidFill>
          </a:ln>
        </p:spPr>
        <p:txBody>
          <a:bodyPr wrap="square" rtlCol="0">
            <a:spAutoFit/>
          </a:bodyPr>
          <a:lstStyle/>
          <a:p>
            <a:r>
              <a:rPr lang="en-CA" sz="2000">
                <a:solidFill>
                  <a:schemeClr val="bg1"/>
                </a:solidFill>
              </a:rPr>
              <a:t>Post-operative management medication </a:t>
            </a:r>
          </a:p>
        </p:txBody>
      </p:sp>
      <p:graphicFrame>
        <p:nvGraphicFramePr>
          <p:cNvPr id="14" name="Table 7">
            <a:extLst>
              <a:ext uri="{FF2B5EF4-FFF2-40B4-BE49-F238E27FC236}">
                <a16:creationId xmlns:a16="http://schemas.microsoft.com/office/drawing/2014/main" id="{1CC88CC2-395E-2CAC-C033-6C5DE3A8DBEA}"/>
              </a:ext>
            </a:extLst>
          </p:cNvPr>
          <p:cNvGraphicFramePr>
            <a:graphicFrameLocks noGrp="1"/>
          </p:cNvGraphicFramePr>
          <p:nvPr>
            <p:extLst>
              <p:ext uri="{D42A27DB-BD31-4B8C-83A1-F6EECF244321}">
                <p14:modId xmlns:p14="http://schemas.microsoft.com/office/powerpoint/2010/main" val="3566704190"/>
              </p:ext>
            </p:extLst>
          </p:nvPr>
        </p:nvGraphicFramePr>
        <p:xfrm>
          <a:off x="822158" y="3676650"/>
          <a:ext cx="10515600" cy="2286000"/>
        </p:xfrm>
        <a:graphic>
          <a:graphicData uri="http://schemas.openxmlformats.org/drawingml/2006/table">
            <a:tbl>
              <a:tblPr firstRow="1" bandRow="1">
                <a:tableStyleId>{616DA210-FB5B-4158-B5E0-FEB733F419BA}</a:tableStyleId>
              </a:tblPr>
              <a:tblGrid>
                <a:gridCol w="10515600">
                  <a:extLst>
                    <a:ext uri="{9D8B030D-6E8A-4147-A177-3AD203B41FA5}">
                      <a16:colId xmlns:a16="http://schemas.microsoft.com/office/drawing/2014/main" val="53527567"/>
                    </a:ext>
                  </a:extLst>
                </a:gridCol>
              </a:tblGrid>
              <a:tr h="311522">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mn-lt"/>
                        </a:rPr>
                        <a:t>Minimize the use of nonsteroidal anti-inflammatory drugs, oral bisphosphonates and corticosteroids due to ulceration risks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2937713"/>
                  </a:ext>
                </a:extLst>
              </a:tr>
              <a:tr h="28879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mn-lt"/>
                        </a:rPr>
                        <a:t>Avoid medication with liquid formulations that have non-absorbable sugars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20000"/>
                      </a:schemeClr>
                    </a:solidFill>
                  </a:tcPr>
                </a:tc>
                <a:extLst>
                  <a:ext uri="{0D108BD9-81ED-4DB2-BD59-A6C34878D82A}">
                    <a16:rowId xmlns:a16="http://schemas.microsoft.com/office/drawing/2014/main" val="2867366690"/>
                  </a:ext>
                </a:extLst>
              </a:tr>
              <a:tr h="28879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mn-lt"/>
                        </a:rPr>
                        <a:t>Avoid drugs with hypoglycemia risk </a:t>
                      </a:r>
                      <a:r>
                        <a:rPr lang="en-CA" sz="2000" b="0">
                          <a:solidFill>
                            <a:schemeClr val="tx1"/>
                          </a:solidFill>
                          <a:latin typeface="+mn-lt"/>
                        </a:rPr>
                        <a:t>if </a:t>
                      </a:r>
                      <a:r>
                        <a:rPr lang="en-US" sz="2000" b="0">
                          <a:solidFill>
                            <a:schemeClr val="tx1"/>
                          </a:solidFill>
                          <a:latin typeface="+mn-lt"/>
                        </a:rPr>
                        <a:t>diabetic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1188069258"/>
                  </a:ext>
                </a:extLst>
              </a:tr>
              <a:tr h="28879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mn-lt"/>
                        </a:rPr>
                        <a:t>Use diuretics with caution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alpha val="20000"/>
                      </a:schemeClr>
                    </a:solidFill>
                  </a:tcPr>
                </a:tc>
                <a:extLst>
                  <a:ext uri="{0D108BD9-81ED-4DB2-BD59-A6C34878D82A}">
                    <a16:rowId xmlns:a16="http://schemas.microsoft.com/office/drawing/2014/main" val="2229549089"/>
                  </a:ext>
                </a:extLst>
              </a:tr>
              <a:tr h="288797">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2000" b="0">
                          <a:solidFill>
                            <a:schemeClr val="tx1"/>
                          </a:solidFill>
                          <a:latin typeface="+mn-lt"/>
                        </a:rPr>
                        <a:t>Consider short-term use of PPI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2650783730"/>
                  </a:ext>
                </a:extLst>
              </a:tr>
            </a:tbl>
          </a:graphicData>
        </a:graphic>
      </p:graphicFrame>
      <p:sp>
        <p:nvSpPr>
          <p:cNvPr id="15" name="Text Placeholder 2">
            <a:extLst>
              <a:ext uri="{FF2B5EF4-FFF2-40B4-BE49-F238E27FC236}">
                <a16:creationId xmlns:a16="http://schemas.microsoft.com/office/drawing/2014/main" id="{08AF1079-5582-75F6-F057-BE75E19A4573}"/>
              </a:ext>
            </a:extLst>
          </p:cNvPr>
          <p:cNvSpPr>
            <a:spLocks noGrp="1"/>
          </p:cNvSpPr>
          <p:nvPr>
            <p:ph type="body" sz="quarter" idx="13"/>
          </p:nvPr>
        </p:nvSpPr>
        <p:spPr>
          <a:xfrm>
            <a:off x="647700" y="6210300"/>
            <a:ext cx="8651875" cy="323850"/>
          </a:xfrm>
        </p:spPr>
        <p:txBody>
          <a:bodyPr/>
          <a:lstStyle/>
          <a:p>
            <a:r>
              <a:rPr lang="en-CA" sz="1000" i="0"/>
              <a:t>PPI, protein pump inhibitor.</a:t>
            </a:r>
            <a:br>
              <a:rPr lang="en-CA" sz="1000" i="0"/>
            </a:br>
            <a:r>
              <a:rPr lang="en-CA" sz="1000" i="0" err="1"/>
              <a:t>Lorico</a:t>
            </a:r>
            <a:r>
              <a:rPr lang="en-CA" sz="1000" i="0"/>
              <a:t> S and Colton B. Can Fam Physician 2020;66:409–416. </a:t>
            </a:r>
          </a:p>
        </p:txBody>
      </p:sp>
    </p:spTree>
    <p:extLst>
      <p:ext uri="{BB962C8B-B14F-4D97-AF65-F5344CB8AC3E}">
        <p14:creationId xmlns:p14="http://schemas.microsoft.com/office/powerpoint/2010/main" val="3094841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9621-F172-476A-8A5C-15706D26C9ED}"/>
              </a:ext>
            </a:extLst>
          </p:cNvPr>
          <p:cNvSpPr>
            <a:spLocks noGrp="1"/>
          </p:cNvSpPr>
          <p:nvPr>
            <p:ph type="title"/>
          </p:nvPr>
        </p:nvSpPr>
        <p:spPr/>
        <p:txBody>
          <a:bodyPr/>
          <a:lstStyle/>
          <a:p>
            <a:r>
              <a:rPr lang="en-CA"/>
              <a:t>Key takeaways</a:t>
            </a:r>
          </a:p>
        </p:txBody>
      </p:sp>
      <p:sp>
        <p:nvSpPr>
          <p:cNvPr id="3" name="Content Placeholder 2">
            <a:extLst>
              <a:ext uri="{FF2B5EF4-FFF2-40B4-BE49-F238E27FC236}">
                <a16:creationId xmlns:a16="http://schemas.microsoft.com/office/drawing/2014/main" id="{9AD0D6C4-C6AB-4072-88C3-5F651536DE25}"/>
              </a:ext>
            </a:extLst>
          </p:cNvPr>
          <p:cNvSpPr>
            <a:spLocks noGrp="1"/>
          </p:cNvSpPr>
          <p:nvPr>
            <p:ph idx="1"/>
          </p:nvPr>
        </p:nvSpPr>
        <p:spPr/>
        <p:txBody>
          <a:bodyPr vert="horz" lIns="91440" tIns="45720" rIns="91440" bIns="45720" rtlCol="0" anchor="t">
            <a:normAutofit/>
          </a:bodyPr>
          <a:lstStyle/>
          <a:p>
            <a:r>
              <a:rPr lang="en-US" sz="2400"/>
              <a:t>Bariatric surgery is the most effective intervention for severe obesity </a:t>
            </a:r>
          </a:p>
          <a:p>
            <a:r>
              <a:rPr lang="en-US" sz="2400"/>
              <a:t>Bariatric surgery is only utilized in 1% of those who qualify </a:t>
            </a:r>
          </a:p>
          <a:p>
            <a:r>
              <a:rPr lang="en-US" sz="2400"/>
              <a:t>Bariatric surgery appears to cause physiological changes that are in part responsible for the improvement and resolution of many complications of obesity </a:t>
            </a:r>
          </a:p>
          <a:p>
            <a:r>
              <a:rPr lang="en-US" sz="2400"/>
              <a:t>Bariatric surgery patients benefit from being in a multidisciplinary program so they can be safely managed before and after surgery </a:t>
            </a:r>
          </a:p>
          <a:p>
            <a:r>
              <a:rPr lang="en-US" sz="2400"/>
              <a:t>Adding pharmacotherapy to lifestyle interventions appears to be associated with enhanced weight loss in post-operative patients </a:t>
            </a:r>
          </a:p>
          <a:p>
            <a:endParaRPr lang="en-CA" sz="2400"/>
          </a:p>
        </p:txBody>
      </p:sp>
    </p:spTree>
    <p:extLst>
      <p:ext uri="{BB962C8B-B14F-4D97-AF65-F5344CB8AC3E}">
        <p14:creationId xmlns:p14="http://schemas.microsoft.com/office/powerpoint/2010/main" val="2560464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Which of the following conditions improves after bariatric surgery</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Micronutrient deficiency</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Type 2 diabetes</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Drug/alcohol dependency</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Gallstones</a:t>
            </a:r>
          </a:p>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What is the most common bariatric surgical procedure?</a:t>
            </a:r>
            <a:endParaRPr lang="en-CA"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Vertical sleeve gastrectomy</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Single anastomosis </a:t>
            </a:r>
            <a:r>
              <a:rPr lang="en-US" sz="1050" err="1">
                <a:effectLst/>
                <a:latin typeface="Arial" panose="020B0604020202020204" pitchFamily="34" charset="0"/>
                <a:ea typeface="Calibri" panose="020F0502020204030204" pitchFamily="34" charset="0"/>
                <a:cs typeface="Times New Roman" panose="02020603050405020304" pitchFamily="18" charset="0"/>
              </a:rPr>
              <a:t>duodeno</a:t>
            </a:r>
            <a:r>
              <a:rPr lang="en-US" sz="1050">
                <a:effectLst/>
                <a:latin typeface="Arial" panose="020B0604020202020204" pitchFamily="34" charset="0"/>
                <a:ea typeface="Calibri" panose="020F0502020204030204" pitchFamily="34" charset="0"/>
                <a:cs typeface="Times New Roman" panose="02020603050405020304" pitchFamily="18" charset="0"/>
              </a:rPr>
              <a:t>-ileal bypass with sleeve gastrectomy</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Roux-en-Y gastric bypass</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Adjustable gastric band</a:t>
            </a:r>
          </a:p>
          <a:p>
            <a:pPr>
              <a:lnSpc>
                <a:spcPct val="107000"/>
              </a:lnSpc>
              <a:spcAft>
                <a:spcPts val="800"/>
              </a:spcAft>
              <a:buFont typeface="+mj-lt"/>
              <a:buAutoNum type="arabicPeriod"/>
            </a:pPr>
            <a:r>
              <a:rPr lang="en-US" sz="1050">
                <a:effectLst/>
                <a:latin typeface="Arial" panose="020B0604020202020204" pitchFamily="34" charset="0"/>
                <a:ea typeface="Calibri" panose="020F0502020204030204" pitchFamily="34" charset="0"/>
                <a:cs typeface="Times New Roman" panose="02020603050405020304" pitchFamily="18" charset="0"/>
              </a:rPr>
              <a:t>Which of the following </a:t>
            </a:r>
            <a:r>
              <a:rPr lang="en-US" sz="1050">
                <a:latin typeface="Arial" panose="020B0604020202020204" pitchFamily="34" charset="0"/>
                <a:ea typeface="Calibri" panose="020F0502020204030204" pitchFamily="34" charset="0"/>
                <a:cs typeface="Times New Roman" panose="02020603050405020304" pitchFamily="18" charset="0"/>
              </a:rPr>
              <a:t>is a</a:t>
            </a:r>
            <a:r>
              <a:rPr lang="en-US" sz="1050">
                <a:effectLst/>
                <a:latin typeface="Arial" panose="020B0604020202020204" pitchFamily="34" charset="0"/>
                <a:ea typeface="Calibri" panose="020F0502020204030204" pitchFamily="34" charset="0"/>
                <a:cs typeface="Times New Roman" panose="02020603050405020304" pitchFamily="18" charset="0"/>
              </a:rPr>
              <a:t> potential mechanism of bariatric surgery</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Increased GLP-1</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Glomerular filtering</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Improved glycemic control</a:t>
            </a:r>
          </a:p>
          <a:p>
            <a:pPr lvl="1">
              <a:lnSpc>
                <a:spcPct val="107000"/>
              </a:lnSpc>
              <a:spcBef>
                <a:spcPts val="0"/>
              </a:spcBef>
              <a:buFont typeface="+mj-lt"/>
              <a:buAutoNum type="alphaLcPeriod"/>
            </a:pPr>
            <a:r>
              <a:rPr lang="en-US" sz="1050">
                <a:latin typeface="Arial" panose="020B0604020202020204" pitchFamily="34" charset="0"/>
                <a:cs typeface="Times New Roman" panose="02020603050405020304" pitchFamily="18" charset="0"/>
              </a:rPr>
              <a:t>Both a. and c</a:t>
            </a:r>
          </a:p>
          <a:p>
            <a:pPr>
              <a:lnSpc>
                <a:spcPct val="107000"/>
              </a:lnSpc>
              <a:spcAft>
                <a:spcPts val="800"/>
              </a:spcAft>
              <a:buFont typeface="+mj-lt"/>
              <a:buAutoNum type="arabicPeriod"/>
            </a:pPr>
            <a:r>
              <a:rPr lang="en-US" sz="1050">
                <a:latin typeface="Arial" panose="020B0604020202020204" pitchFamily="34" charset="0"/>
                <a:cs typeface="Times New Roman" panose="02020603050405020304" pitchFamily="18" charset="0"/>
              </a:rPr>
              <a:t>What is a contraindication for bariatric surgery?</a:t>
            </a:r>
            <a:endParaRPr lang="en-CA"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End-stage lung disease</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Sleep apnea</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Hypertension</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GERD</a:t>
            </a:r>
          </a:p>
          <a:p>
            <a:pPr lvl="1">
              <a:lnSpc>
                <a:spcPct val="107000"/>
              </a:lnSpc>
              <a:spcBef>
                <a:spcPts val="0"/>
              </a:spcBef>
              <a:buFont typeface="+mj-lt"/>
              <a:buAutoNum type="alphaLcPeriod"/>
            </a:pPr>
            <a:endParaRPr lang="en-US" sz="1050">
              <a:effectLst/>
              <a:latin typeface="Arial" panose="020B0604020202020204" pitchFamily="34" charset="0"/>
              <a:ea typeface="Calibri" panose="020F0502020204030204" pitchFamily="34" charset="0"/>
              <a:cs typeface="Times New Roman" panose="02020603050405020304" pitchFamily="18" charset="0"/>
            </a:endParaRPr>
          </a:p>
          <a:p>
            <a:pPr lvl="1">
              <a:lnSpc>
                <a:spcPct val="107000"/>
              </a:lnSpc>
              <a:spcBef>
                <a:spcPts val="0"/>
              </a:spcBef>
              <a:buFont typeface="+mj-lt"/>
              <a:buAutoNum type="alphaLcPeriod"/>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5006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3894-D164-48EF-8E5B-71DE923BF1BA}"/>
              </a:ext>
            </a:extLst>
          </p:cNvPr>
          <p:cNvSpPr>
            <a:spLocks noGrp="1"/>
          </p:cNvSpPr>
          <p:nvPr>
            <p:ph type="title"/>
          </p:nvPr>
        </p:nvSpPr>
        <p:spPr/>
        <p:txBody>
          <a:bodyPr/>
          <a:lstStyle/>
          <a:p>
            <a:r>
              <a:rPr lang="en-US"/>
              <a:t>Assessments (cont’d)</a:t>
            </a:r>
            <a:endParaRPr lang="en-CA"/>
          </a:p>
        </p:txBody>
      </p:sp>
      <p:sp>
        <p:nvSpPr>
          <p:cNvPr id="5" name="Text Placeholder 4">
            <a:extLst>
              <a:ext uri="{FF2B5EF4-FFF2-40B4-BE49-F238E27FC236}">
                <a16:creationId xmlns:a16="http://schemas.microsoft.com/office/drawing/2014/main" id="{D788D861-0FA6-493A-B38E-7DA4E652CB23}"/>
              </a:ext>
            </a:extLst>
          </p:cNvPr>
          <p:cNvSpPr>
            <a:spLocks noGrp="1"/>
          </p:cNvSpPr>
          <p:nvPr>
            <p:ph type="body" sz="quarter" idx="13"/>
          </p:nvPr>
        </p:nvSpPr>
        <p:spPr/>
        <p:txBody>
          <a:bodyPr/>
          <a:lstStyle/>
          <a:p>
            <a:endParaRPr lang="en-CA"/>
          </a:p>
        </p:txBody>
      </p:sp>
      <p:sp>
        <p:nvSpPr>
          <p:cNvPr id="6" name="Content Placeholder 2">
            <a:extLst>
              <a:ext uri="{FF2B5EF4-FFF2-40B4-BE49-F238E27FC236}">
                <a16:creationId xmlns:a16="http://schemas.microsoft.com/office/drawing/2014/main" id="{2ECFB2DE-0923-470E-9D45-CA95D55105EB}"/>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buFont typeface="+mj-lt"/>
              <a:buAutoNum type="arabicPeriod" startAt="5"/>
            </a:pPr>
            <a:r>
              <a:rPr lang="en-US" sz="1050">
                <a:effectLst/>
                <a:latin typeface="Arial" panose="020B0604020202020204" pitchFamily="34" charset="0"/>
                <a:ea typeface="Calibri" panose="020F0502020204030204" pitchFamily="34" charset="0"/>
                <a:cs typeface="Times New Roman" panose="02020603050405020304" pitchFamily="18" charset="0"/>
              </a:rPr>
              <a:t>Which of the following is NOT true in preoperative management of a bariatric surgery candidate</a:t>
            </a:r>
            <a:r>
              <a:rPr lang="en-US" sz="1050">
                <a:latin typeface="Arial" panose="020B0604020202020204" pitchFamily="34" charset="0"/>
                <a:ea typeface="Calibri" panose="020F0502020204030204" pitchFamily="34" charset="0"/>
                <a:cs typeface="Times New Roman" panose="02020603050405020304" pitchFamily="18" charset="0"/>
              </a:rPr>
              <a:t>?</a:t>
            </a:r>
            <a:endParaRPr lang="en-US" sz="1050">
              <a:latin typeface="Arial" panose="020B0604020202020204" pitchFamily="34" charset="0"/>
              <a:cs typeface="Times New Roman" panose="02020603050405020304" pitchFamily="18" charset="0"/>
            </a:endParaRP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Evaluation for cardiovascular risks</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Screening for active mental illness</a:t>
            </a:r>
          </a:p>
          <a:p>
            <a:pPr lvl="1">
              <a:lnSpc>
                <a:spcPct val="107000"/>
              </a:lnSpc>
              <a:spcBef>
                <a:spcPts val="0"/>
              </a:spcBef>
              <a:buFont typeface="+mj-lt"/>
              <a:buAutoNum type="alphaLcPeriod"/>
            </a:pPr>
            <a:r>
              <a:rPr lang="en-US" sz="1050">
                <a:latin typeface="Arial" panose="020B0604020202020204" pitchFamily="34" charset="0"/>
                <a:ea typeface="Calibri" panose="020F0502020204030204" pitchFamily="34" charset="0"/>
                <a:cs typeface="Times New Roman" panose="02020603050405020304" pitchFamily="18" charset="0"/>
              </a:rPr>
              <a:t>Intussusception monitoring</a:t>
            </a:r>
          </a:p>
          <a:p>
            <a:pPr lvl="1">
              <a:lnSpc>
                <a:spcPct val="107000"/>
              </a:lnSpc>
              <a:spcBef>
                <a:spcPts val="0"/>
              </a:spcBef>
              <a:buFont typeface="+mj-lt"/>
              <a:buAutoNum type="alphaLcPeriod"/>
            </a:pPr>
            <a:r>
              <a:rPr lang="en-US" sz="1050">
                <a:effectLst/>
                <a:latin typeface="Arial" panose="020B0604020202020204" pitchFamily="34" charset="0"/>
                <a:ea typeface="Calibri" panose="020F0502020204030204" pitchFamily="34" charset="0"/>
                <a:cs typeface="Times New Roman" panose="02020603050405020304" pitchFamily="18" charset="0"/>
              </a:rPr>
              <a:t>Risk assessment for deep vein thrombosis/venous thromboembolism</a:t>
            </a:r>
          </a:p>
          <a:p>
            <a:pPr lvl="1">
              <a:lnSpc>
                <a:spcPct val="107000"/>
              </a:lnSpc>
              <a:spcBef>
                <a:spcPts val="0"/>
              </a:spcBef>
              <a:buFont typeface="+mj-lt"/>
              <a:buAutoNum type="alphaLcPeriod"/>
            </a:pPr>
            <a:endParaRPr lang="en-CA" sz="105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58865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2214219"/>
            <a:ext cx="11009014" cy="1477328"/>
          </a:xfrm>
          <a:prstGeom prst="rect">
            <a:avLst/>
          </a:prstGeom>
          <a:noFill/>
        </p:spPr>
        <p:txBody>
          <a:bodyPr wrap="square" rtlCol="0">
            <a:spAutoFit/>
          </a:bodyPr>
          <a:lstStyle/>
          <a:p>
            <a:pPr algn="ctr"/>
            <a:r>
              <a:rPr lang="en-US" b="0" i="0">
                <a:effectLst/>
                <a:latin typeface="Arial" panose="020B0604020202020204" pitchFamily="34" charset="0"/>
                <a:cs typeface="Arial" panose="020B0604020202020204" pitchFamily="34" charset="0"/>
              </a:rPr>
              <a:t>Thank you for using the FORWARD: Focus on Obesity Education curriculum. To help us grow and improve the curriculum, we ask that you consider the following voluntary survey</a:t>
            </a:r>
            <a:br>
              <a:rPr lang="en-US">
                <a:latin typeface="Arial" panose="020B0604020202020204" pitchFamily="34" charset="0"/>
                <a:cs typeface="Arial" panose="020B0604020202020204" pitchFamily="34" charset="0"/>
              </a:rPr>
            </a:br>
            <a:br>
              <a:rPr lang="en-US" b="1" i="0">
                <a:effectLst/>
                <a:latin typeface="Arial" panose="020B0604020202020204" pitchFamily="34" charset="0"/>
                <a:cs typeface="Arial" panose="020B0604020202020204" pitchFamily="34" charset="0"/>
              </a:rPr>
            </a:br>
            <a:r>
              <a:rPr lang="en-US" b="1" i="0">
                <a:effectLst/>
                <a:latin typeface="Arial" panose="020B0604020202020204" pitchFamily="34" charset="0"/>
                <a:cs typeface="Arial" panose="020B0604020202020204" pitchFamily="34" charset="0"/>
              </a:rPr>
              <a:t>Participation in this survey is entirely voluntary and will not affect your access to and/or viewing abilities of this curriculum, now or in the future</a:t>
            </a:r>
            <a:endParaRPr lang="en-CA">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5E276C-3FA5-C362-3648-32C1F5C7E1A5}"/>
              </a:ext>
            </a:extLst>
          </p:cNvPr>
          <p:cNvSpPr txBox="1"/>
          <p:nvPr/>
        </p:nvSpPr>
        <p:spPr>
          <a:xfrm>
            <a:off x="3047246" y="4092224"/>
            <a:ext cx="6097508" cy="400110"/>
          </a:xfrm>
          <a:prstGeom prst="rect">
            <a:avLst/>
          </a:prstGeom>
          <a:noFill/>
        </p:spPr>
        <p:txBody>
          <a:bodyPr wrap="square">
            <a:spAutoFit/>
          </a:bodyPr>
          <a:lstStyle/>
          <a:p>
            <a:pPr algn="ctr"/>
            <a:r>
              <a:rPr lang="en-US" sz="2000">
                <a:hlinkClick r:id="rId2"/>
              </a:rPr>
              <a:t>FORWARD: Focus on Obesity Education survey</a:t>
            </a:r>
            <a:r>
              <a:rPr lang="en-CA" sz="2000"/>
              <a:t> </a:t>
            </a:r>
          </a:p>
        </p:txBody>
      </p:sp>
      <p:grpSp>
        <p:nvGrpSpPr>
          <p:cNvPr id="8" name="Group 7">
            <a:extLst>
              <a:ext uri="{FF2B5EF4-FFF2-40B4-BE49-F238E27FC236}">
                <a16:creationId xmlns:a16="http://schemas.microsoft.com/office/drawing/2014/main" id="{3299104E-3A49-ADD1-8096-220F538969E0}"/>
              </a:ext>
            </a:extLst>
          </p:cNvPr>
          <p:cNvGrpSpPr/>
          <p:nvPr/>
        </p:nvGrpSpPr>
        <p:grpSpPr>
          <a:xfrm>
            <a:off x="8524187" y="4247014"/>
            <a:ext cx="290793" cy="358788"/>
            <a:chOff x="-5907786" y="1844679"/>
            <a:chExt cx="493654" cy="609085"/>
          </a:xfrm>
        </p:grpSpPr>
        <p:sp>
          <p:nvSpPr>
            <p:cNvPr id="9" name="Freeform 256">
              <a:extLst>
                <a:ext uri="{FF2B5EF4-FFF2-40B4-BE49-F238E27FC236}">
                  <a16:creationId xmlns:a16="http://schemas.microsoft.com/office/drawing/2014/main" id="{DFC32D82-2ABC-EC8F-5336-BB43E67A959D}"/>
                </a:ext>
              </a:extLst>
            </p:cNvPr>
            <p:cNvSpPr>
              <a:spLocks/>
            </p:cNvSpPr>
            <p:nvPr/>
          </p:nvSpPr>
          <p:spPr bwMode="auto">
            <a:xfrm>
              <a:off x="-5783758" y="1844679"/>
              <a:ext cx="29472" cy="100696"/>
            </a:xfrm>
            <a:custGeom>
              <a:avLst/>
              <a:gdLst>
                <a:gd name="T0" fmla="*/ 12 w 24"/>
                <a:gd name="T1" fmla="*/ 0 h 82"/>
                <a:gd name="T2" fmla="*/ 24 w 24"/>
                <a:gd name="T3" fmla="*/ 0 h 82"/>
                <a:gd name="T4" fmla="*/ 18 w 24"/>
                <a:gd name="T5" fmla="*/ 41 h 82"/>
                <a:gd name="T6" fmla="*/ 12 w 24"/>
                <a:gd name="T7" fmla="*/ 82 h 82"/>
                <a:gd name="T8" fmla="*/ 6 w 24"/>
                <a:gd name="T9" fmla="*/ 41 h 82"/>
                <a:gd name="T10" fmla="*/ 0 w 24"/>
                <a:gd name="T11" fmla="*/ 0 h 82"/>
                <a:gd name="T12" fmla="*/ 12 w 24"/>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24" h="82">
                  <a:moveTo>
                    <a:pt x="12" y="0"/>
                  </a:moveTo>
                  <a:lnTo>
                    <a:pt x="24" y="0"/>
                  </a:lnTo>
                  <a:lnTo>
                    <a:pt x="18" y="41"/>
                  </a:lnTo>
                  <a:lnTo>
                    <a:pt x="12" y="82"/>
                  </a:lnTo>
                  <a:lnTo>
                    <a:pt x="6" y="41"/>
                  </a:lnTo>
                  <a:lnTo>
                    <a:pt x="0"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57">
              <a:extLst>
                <a:ext uri="{FF2B5EF4-FFF2-40B4-BE49-F238E27FC236}">
                  <a16:creationId xmlns:a16="http://schemas.microsoft.com/office/drawing/2014/main" id="{961FBC5E-71A4-4A33-3648-752491362BB7}"/>
                </a:ext>
              </a:extLst>
            </p:cNvPr>
            <p:cNvSpPr>
              <a:spLocks/>
            </p:cNvSpPr>
            <p:nvPr/>
          </p:nvSpPr>
          <p:spPr bwMode="auto">
            <a:xfrm>
              <a:off x="-5875858" y="1874151"/>
              <a:ext cx="81048" cy="82276"/>
            </a:xfrm>
            <a:custGeom>
              <a:avLst/>
              <a:gdLst>
                <a:gd name="T0" fmla="*/ 7 w 66"/>
                <a:gd name="T1" fmla="*/ 10 h 67"/>
                <a:gd name="T2" fmla="*/ 17 w 66"/>
                <a:gd name="T3" fmla="*/ 0 h 67"/>
                <a:gd name="T4" fmla="*/ 41 w 66"/>
                <a:gd name="T5" fmla="*/ 34 h 67"/>
                <a:gd name="T6" fmla="*/ 66 w 66"/>
                <a:gd name="T7" fmla="*/ 67 h 67"/>
                <a:gd name="T8" fmla="*/ 33 w 66"/>
                <a:gd name="T9" fmla="*/ 43 h 67"/>
                <a:gd name="T10" fmla="*/ 0 w 66"/>
                <a:gd name="T11" fmla="*/ 17 h 67"/>
                <a:gd name="T12" fmla="*/ 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7" y="10"/>
                  </a:moveTo>
                  <a:lnTo>
                    <a:pt x="17" y="0"/>
                  </a:lnTo>
                  <a:lnTo>
                    <a:pt x="41" y="34"/>
                  </a:lnTo>
                  <a:lnTo>
                    <a:pt x="66" y="67"/>
                  </a:lnTo>
                  <a:lnTo>
                    <a:pt x="33" y="43"/>
                  </a:lnTo>
                  <a:lnTo>
                    <a:pt x="0" y="17"/>
                  </a:lnTo>
                  <a:lnTo>
                    <a:pt x="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258">
              <a:extLst>
                <a:ext uri="{FF2B5EF4-FFF2-40B4-BE49-F238E27FC236}">
                  <a16:creationId xmlns:a16="http://schemas.microsoft.com/office/drawing/2014/main" id="{C945C4C4-1741-EB54-23FB-6A684A01869B}"/>
                </a:ext>
              </a:extLst>
            </p:cNvPr>
            <p:cNvSpPr>
              <a:spLocks/>
            </p:cNvSpPr>
            <p:nvPr/>
          </p:nvSpPr>
          <p:spPr bwMode="auto">
            <a:xfrm>
              <a:off x="-5907786" y="1968706"/>
              <a:ext cx="101924" cy="29472"/>
            </a:xfrm>
            <a:custGeom>
              <a:avLst/>
              <a:gdLst>
                <a:gd name="T0" fmla="*/ 0 w 83"/>
                <a:gd name="T1" fmla="*/ 12 h 24"/>
                <a:gd name="T2" fmla="*/ 0 w 83"/>
                <a:gd name="T3" fmla="*/ 0 h 24"/>
                <a:gd name="T4" fmla="*/ 43 w 83"/>
                <a:gd name="T5" fmla="*/ 6 h 24"/>
                <a:gd name="T6" fmla="*/ 83 w 83"/>
                <a:gd name="T7" fmla="*/ 12 h 24"/>
                <a:gd name="T8" fmla="*/ 43 w 83"/>
                <a:gd name="T9" fmla="*/ 18 h 24"/>
                <a:gd name="T10" fmla="*/ 0 w 83"/>
                <a:gd name="T11" fmla="*/ 24 h 24"/>
                <a:gd name="T12" fmla="*/ 0 w 83"/>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3" h="24">
                  <a:moveTo>
                    <a:pt x="0" y="12"/>
                  </a:moveTo>
                  <a:lnTo>
                    <a:pt x="0" y="0"/>
                  </a:lnTo>
                  <a:lnTo>
                    <a:pt x="43" y="6"/>
                  </a:lnTo>
                  <a:lnTo>
                    <a:pt x="83" y="12"/>
                  </a:lnTo>
                  <a:lnTo>
                    <a:pt x="43" y="18"/>
                  </a:lnTo>
                  <a:lnTo>
                    <a:pt x="0" y="2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59">
              <a:extLst>
                <a:ext uri="{FF2B5EF4-FFF2-40B4-BE49-F238E27FC236}">
                  <a16:creationId xmlns:a16="http://schemas.microsoft.com/office/drawing/2014/main" id="{EB5DE36A-D5EE-78E0-120A-891A87836B9E}"/>
                </a:ext>
              </a:extLst>
            </p:cNvPr>
            <p:cNvSpPr>
              <a:spLocks/>
            </p:cNvSpPr>
            <p:nvPr/>
          </p:nvSpPr>
          <p:spPr bwMode="auto">
            <a:xfrm>
              <a:off x="-5875858" y="2010458"/>
              <a:ext cx="81048" cy="81048"/>
            </a:xfrm>
            <a:custGeom>
              <a:avLst/>
              <a:gdLst>
                <a:gd name="T0" fmla="*/ 7 w 66"/>
                <a:gd name="T1" fmla="*/ 58 h 66"/>
                <a:gd name="T2" fmla="*/ 0 w 66"/>
                <a:gd name="T3" fmla="*/ 49 h 66"/>
                <a:gd name="T4" fmla="*/ 33 w 66"/>
                <a:gd name="T5" fmla="*/ 25 h 66"/>
                <a:gd name="T6" fmla="*/ 66 w 66"/>
                <a:gd name="T7" fmla="*/ 0 h 66"/>
                <a:gd name="T8" fmla="*/ 41 w 66"/>
                <a:gd name="T9" fmla="*/ 33 h 66"/>
                <a:gd name="T10" fmla="*/ 17 w 66"/>
                <a:gd name="T11" fmla="*/ 66 h 66"/>
                <a:gd name="T12" fmla="*/ 7 w 66"/>
                <a:gd name="T13" fmla="*/ 58 h 66"/>
              </a:gdLst>
              <a:ahLst/>
              <a:cxnLst>
                <a:cxn ang="0">
                  <a:pos x="T0" y="T1"/>
                </a:cxn>
                <a:cxn ang="0">
                  <a:pos x="T2" y="T3"/>
                </a:cxn>
                <a:cxn ang="0">
                  <a:pos x="T4" y="T5"/>
                </a:cxn>
                <a:cxn ang="0">
                  <a:pos x="T6" y="T7"/>
                </a:cxn>
                <a:cxn ang="0">
                  <a:pos x="T8" y="T9"/>
                </a:cxn>
                <a:cxn ang="0">
                  <a:pos x="T10" y="T11"/>
                </a:cxn>
                <a:cxn ang="0">
                  <a:pos x="T12" y="T13"/>
                </a:cxn>
              </a:cxnLst>
              <a:rect l="0" t="0" r="r" b="b"/>
              <a:pathLst>
                <a:path w="66" h="66">
                  <a:moveTo>
                    <a:pt x="7" y="58"/>
                  </a:moveTo>
                  <a:lnTo>
                    <a:pt x="0" y="49"/>
                  </a:lnTo>
                  <a:lnTo>
                    <a:pt x="33" y="25"/>
                  </a:lnTo>
                  <a:lnTo>
                    <a:pt x="66" y="0"/>
                  </a:lnTo>
                  <a:lnTo>
                    <a:pt x="41" y="33"/>
                  </a:lnTo>
                  <a:lnTo>
                    <a:pt x="17" y="66"/>
                  </a:lnTo>
                  <a:lnTo>
                    <a:pt x="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60">
              <a:extLst>
                <a:ext uri="{FF2B5EF4-FFF2-40B4-BE49-F238E27FC236}">
                  <a16:creationId xmlns:a16="http://schemas.microsoft.com/office/drawing/2014/main" id="{9859C612-63D6-0975-D195-DB546638B3EA}"/>
                </a:ext>
              </a:extLst>
            </p:cNvPr>
            <p:cNvSpPr>
              <a:spLocks/>
            </p:cNvSpPr>
            <p:nvPr/>
          </p:nvSpPr>
          <p:spPr bwMode="auto">
            <a:xfrm>
              <a:off x="-5729727" y="1968706"/>
              <a:ext cx="99468" cy="29472"/>
            </a:xfrm>
            <a:custGeom>
              <a:avLst/>
              <a:gdLst>
                <a:gd name="T0" fmla="*/ 81 w 81"/>
                <a:gd name="T1" fmla="*/ 12 h 24"/>
                <a:gd name="T2" fmla="*/ 81 w 81"/>
                <a:gd name="T3" fmla="*/ 24 h 24"/>
                <a:gd name="T4" fmla="*/ 41 w 81"/>
                <a:gd name="T5" fmla="*/ 18 h 24"/>
                <a:gd name="T6" fmla="*/ 0 w 81"/>
                <a:gd name="T7" fmla="*/ 12 h 24"/>
                <a:gd name="T8" fmla="*/ 41 w 81"/>
                <a:gd name="T9" fmla="*/ 6 h 24"/>
                <a:gd name="T10" fmla="*/ 81 w 81"/>
                <a:gd name="T11" fmla="*/ 0 h 24"/>
                <a:gd name="T12" fmla="*/ 81 w 81"/>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81" h="24">
                  <a:moveTo>
                    <a:pt x="81" y="12"/>
                  </a:moveTo>
                  <a:lnTo>
                    <a:pt x="81" y="24"/>
                  </a:lnTo>
                  <a:lnTo>
                    <a:pt x="41" y="18"/>
                  </a:lnTo>
                  <a:lnTo>
                    <a:pt x="0" y="12"/>
                  </a:lnTo>
                  <a:lnTo>
                    <a:pt x="41" y="6"/>
                  </a:lnTo>
                  <a:lnTo>
                    <a:pt x="81" y="0"/>
                  </a:lnTo>
                  <a:lnTo>
                    <a:pt x="8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61">
              <a:extLst>
                <a:ext uri="{FF2B5EF4-FFF2-40B4-BE49-F238E27FC236}">
                  <a16:creationId xmlns:a16="http://schemas.microsoft.com/office/drawing/2014/main" id="{53A9AE5F-CA19-CF12-92DA-41AFA739A7E9}"/>
                </a:ext>
              </a:extLst>
            </p:cNvPr>
            <p:cNvSpPr>
              <a:spLocks/>
            </p:cNvSpPr>
            <p:nvPr/>
          </p:nvSpPr>
          <p:spPr bwMode="auto">
            <a:xfrm>
              <a:off x="-5740779" y="1874151"/>
              <a:ext cx="81048" cy="82276"/>
            </a:xfrm>
            <a:custGeom>
              <a:avLst/>
              <a:gdLst>
                <a:gd name="T0" fmla="*/ 57 w 66"/>
                <a:gd name="T1" fmla="*/ 10 h 67"/>
                <a:gd name="T2" fmla="*/ 66 w 66"/>
                <a:gd name="T3" fmla="*/ 17 h 67"/>
                <a:gd name="T4" fmla="*/ 33 w 66"/>
                <a:gd name="T5" fmla="*/ 43 h 67"/>
                <a:gd name="T6" fmla="*/ 0 w 66"/>
                <a:gd name="T7" fmla="*/ 67 h 67"/>
                <a:gd name="T8" fmla="*/ 24 w 66"/>
                <a:gd name="T9" fmla="*/ 34 h 67"/>
                <a:gd name="T10" fmla="*/ 50 w 66"/>
                <a:gd name="T11" fmla="*/ 0 h 67"/>
                <a:gd name="T12" fmla="*/ 57 w 66"/>
                <a:gd name="T13" fmla="*/ 10 h 67"/>
              </a:gdLst>
              <a:ahLst/>
              <a:cxnLst>
                <a:cxn ang="0">
                  <a:pos x="T0" y="T1"/>
                </a:cxn>
                <a:cxn ang="0">
                  <a:pos x="T2" y="T3"/>
                </a:cxn>
                <a:cxn ang="0">
                  <a:pos x="T4" y="T5"/>
                </a:cxn>
                <a:cxn ang="0">
                  <a:pos x="T6" y="T7"/>
                </a:cxn>
                <a:cxn ang="0">
                  <a:pos x="T8" y="T9"/>
                </a:cxn>
                <a:cxn ang="0">
                  <a:pos x="T10" y="T11"/>
                </a:cxn>
                <a:cxn ang="0">
                  <a:pos x="T12" y="T13"/>
                </a:cxn>
              </a:cxnLst>
              <a:rect l="0" t="0" r="r" b="b"/>
              <a:pathLst>
                <a:path w="66" h="67">
                  <a:moveTo>
                    <a:pt x="57" y="10"/>
                  </a:moveTo>
                  <a:lnTo>
                    <a:pt x="66" y="17"/>
                  </a:lnTo>
                  <a:lnTo>
                    <a:pt x="33" y="43"/>
                  </a:lnTo>
                  <a:lnTo>
                    <a:pt x="0" y="67"/>
                  </a:lnTo>
                  <a:lnTo>
                    <a:pt x="24" y="34"/>
                  </a:lnTo>
                  <a:lnTo>
                    <a:pt x="50" y="0"/>
                  </a:lnTo>
                  <a:lnTo>
                    <a:pt x="57"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262">
              <a:extLst>
                <a:ext uri="{FF2B5EF4-FFF2-40B4-BE49-F238E27FC236}">
                  <a16:creationId xmlns:a16="http://schemas.microsoft.com/office/drawing/2014/main" id="{0EBF725E-5DE8-343B-687D-916A46624A22}"/>
                </a:ext>
              </a:extLst>
            </p:cNvPr>
            <p:cNvSpPr>
              <a:spLocks/>
            </p:cNvSpPr>
            <p:nvPr/>
          </p:nvSpPr>
          <p:spPr bwMode="auto">
            <a:xfrm>
              <a:off x="-5748147" y="2026422"/>
              <a:ext cx="267703" cy="394187"/>
            </a:xfrm>
            <a:custGeom>
              <a:avLst/>
              <a:gdLst>
                <a:gd name="T0" fmla="*/ 72 w 218"/>
                <a:gd name="T1" fmla="*/ 196 h 321"/>
                <a:gd name="T2" fmla="*/ 131 w 218"/>
                <a:gd name="T3" fmla="*/ 321 h 321"/>
                <a:gd name="T4" fmla="*/ 158 w 218"/>
                <a:gd name="T5" fmla="*/ 309 h 321"/>
                <a:gd name="T6" fmla="*/ 101 w 218"/>
                <a:gd name="T7" fmla="*/ 184 h 321"/>
                <a:gd name="T8" fmla="*/ 218 w 218"/>
                <a:gd name="T9" fmla="*/ 184 h 321"/>
                <a:gd name="T10" fmla="*/ 0 w 218"/>
                <a:gd name="T11" fmla="*/ 0 h 321"/>
                <a:gd name="T12" fmla="*/ 0 w 218"/>
                <a:gd name="T13" fmla="*/ 288 h 321"/>
                <a:gd name="T14" fmla="*/ 72 w 218"/>
                <a:gd name="T15" fmla="*/ 196 h 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8" h="321">
                  <a:moveTo>
                    <a:pt x="72" y="196"/>
                  </a:moveTo>
                  <a:lnTo>
                    <a:pt x="131" y="321"/>
                  </a:lnTo>
                  <a:lnTo>
                    <a:pt x="158" y="309"/>
                  </a:lnTo>
                  <a:lnTo>
                    <a:pt x="101" y="184"/>
                  </a:lnTo>
                  <a:lnTo>
                    <a:pt x="218" y="184"/>
                  </a:lnTo>
                  <a:lnTo>
                    <a:pt x="0" y="0"/>
                  </a:lnTo>
                  <a:lnTo>
                    <a:pt x="0" y="288"/>
                  </a:lnTo>
                  <a:lnTo>
                    <a:pt x="72"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63">
              <a:extLst>
                <a:ext uri="{FF2B5EF4-FFF2-40B4-BE49-F238E27FC236}">
                  <a16:creationId xmlns:a16="http://schemas.microsoft.com/office/drawing/2014/main" id="{BB662636-2B19-69F1-1405-05C39A551F40}"/>
                </a:ext>
              </a:extLst>
            </p:cNvPr>
            <p:cNvSpPr>
              <a:spLocks/>
            </p:cNvSpPr>
            <p:nvPr/>
          </p:nvSpPr>
          <p:spPr bwMode="auto">
            <a:xfrm>
              <a:off x="-5773935" y="1972390"/>
              <a:ext cx="359803" cy="481374"/>
            </a:xfrm>
            <a:custGeom>
              <a:avLst/>
              <a:gdLst>
                <a:gd name="T0" fmla="*/ 153 w 293"/>
                <a:gd name="T1" fmla="*/ 248 h 392"/>
                <a:gd name="T2" fmla="*/ 206 w 293"/>
                <a:gd name="T3" fmla="*/ 362 h 392"/>
                <a:gd name="T4" fmla="*/ 141 w 293"/>
                <a:gd name="T5" fmla="*/ 392 h 392"/>
                <a:gd name="T6" fmla="*/ 89 w 293"/>
                <a:gd name="T7" fmla="*/ 278 h 392"/>
                <a:gd name="T8" fmla="*/ 1 w 293"/>
                <a:gd name="T9" fmla="*/ 389 h 392"/>
                <a:gd name="T10" fmla="*/ 0 w 293"/>
                <a:gd name="T11" fmla="*/ 0 h 392"/>
                <a:gd name="T12" fmla="*/ 293 w 293"/>
                <a:gd name="T13" fmla="*/ 248 h 392"/>
                <a:gd name="T14" fmla="*/ 153 w 293"/>
                <a:gd name="T15" fmla="*/ 248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 h="392">
                  <a:moveTo>
                    <a:pt x="153" y="248"/>
                  </a:moveTo>
                  <a:lnTo>
                    <a:pt x="206" y="362"/>
                  </a:lnTo>
                  <a:lnTo>
                    <a:pt x="141" y="392"/>
                  </a:lnTo>
                  <a:lnTo>
                    <a:pt x="89" y="278"/>
                  </a:lnTo>
                  <a:lnTo>
                    <a:pt x="1" y="389"/>
                  </a:lnTo>
                  <a:lnTo>
                    <a:pt x="0" y="0"/>
                  </a:lnTo>
                  <a:lnTo>
                    <a:pt x="293" y="248"/>
                  </a:lnTo>
                  <a:lnTo>
                    <a:pt x="153" y="2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327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DDC9C4-FB57-1803-A53D-2CEE74A56C9D}"/>
              </a:ext>
            </a:extLst>
          </p:cNvPr>
          <p:cNvSpPr/>
          <p:nvPr/>
        </p:nvSpPr>
        <p:spPr>
          <a:xfrm>
            <a:off x="0" y="1430448"/>
            <a:ext cx="12192000" cy="40831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11C47306-452C-7DC8-0ECC-75CEDEE9EEAD}"/>
              </a:ext>
            </a:extLst>
          </p:cNvPr>
          <p:cNvSpPr txBox="1"/>
          <p:nvPr/>
        </p:nvSpPr>
        <p:spPr>
          <a:xfrm>
            <a:off x="591493" y="1941247"/>
            <a:ext cx="11009014" cy="3139321"/>
          </a:xfrm>
          <a:prstGeom prst="rect">
            <a:avLst/>
          </a:prstGeom>
          <a:noFill/>
        </p:spPr>
        <p:txBody>
          <a:bodyPr wrap="square" lIns="91440" tIns="45720" rIns="91440" bIns="45720" rtlCol="0" anchor="t">
            <a:spAutoFit/>
          </a:bodyPr>
          <a:lstStyle/>
          <a:p>
            <a:pPr algn="ctr"/>
            <a:r>
              <a:rPr lang="en-US" dirty="0">
                <a:latin typeface="Arial"/>
                <a:cs typeface="Arial"/>
              </a:rPr>
              <a:t>Thank you for using the </a:t>
            </a:r>
            <a:r>
              <a:rPr lang="en-US" b="0" i="0" dirty="0">
                <a:effectLst/>
                <a:latin typeface="Arial"/>
                <a:cs typeface="Arial"/>
              </a:rPr>
              <a:t>FORWARD: Focus on Obesity Education curriculum.</a:t>
            </a:r>
            <a:endParaRPr lang="en-CA" sz="1400" dirty="0">
              <a:latin typeface="Arial"/>
              <a:cs typeface="Arial"/>
            </a:endParaRPr>
          </a:p>
          <a:p>
            <a:pPr algn="ctr"/>
            <a:r>
              <a:rPr lang="en-US" dirty="0">
                <a:latin typeface="Arial"/>
                <a:cs typeface="Arial"/>
              </a:rPr>
              <a:t> </a:t>
            </a:r>
            <a:endParaRPr lang="en-US" b="1" dirty="0">
              <a:latin typeface="Arial" panose="020B0604020202020204" pitchFamily="34" charset="0"/>
              <a:cs typeface="Arial" panose="020B0604020202020204" pitchFamily="34" charset="0"/>
            </a:endParaRPr>
          </a:p>
          <a:p>
            <a:pPr algn="ctr"/>
            <a:r>
              <a:rPr lang="en-US" sz="1400" dirty="0">
                <a:latin typeface="Arial"/>
                <a:cs typeface="Arial"/>
              </a:rPr>
              <a:t>Novo Nordisk Inc. provided funding support for the FORWARD: Focus on Obesity Education curriculum. A third-party provider developed the content in consultation with Novo Nordisk Inc. and leading obesity clinician experts. FORWARD relies exclusively on open-source materials available to the general public.</a:t>
            </a:r>
          </a:p>
          <a:p>
            <a:pPr algn="ctr"/>
            <a:endParaRPr lang="en-US" sz="1400" dirty="0">
              <a:latin typeface="Arial"/>
              <a:cs typeface="Arial"/>
            </a:endParaRPr>
          </a:p>
          <a:p>
            <a:pPr algn="ctr"/>
            <a:r>
              <a:rPr lang="en-US" sz="1400" dirty="0">
                <a:latin typeface="Arial"/>
                <a:cs typeface="Arial"/>
              </a:rPr>
              <a:t>The goal of FORWARD is to present a complete, accurate, non-promotional and fair-balanced picture of the current state of obesity. FORWARD is intended to inspire the development of obesity education in clinical professional schools, ensuring adequate training of future healthcare providers on the diagnosis and management of obesity. By choosing to access and browse this module of FORWARD, you acknowledge that you have read, understand and agreed to the FORWARD Terms of Use. If you do not agree with the FORWARD Terms of Use, you are not permitted to further access this module and should immediately discontinue your use.</a:t>
            </a:r>
          </a:p>
          <a:p>
            <a:pPr algn="ctr"/>
            <a:br>
              <a:rPr lang="en-US" dirty="0"/>
            </a:br>
            <a:endParaRPr lang="en-US" b="1" dirty="0">
              <a:latin typeface="Arial"/>
              <a:cs typeface="Arial"/>
            </a:endParaRPr>
          </a:p>
        </p:txBody>
      </p:sp>
      <p:sp>
        <p:nvSpPr>
          <p:cNvPr id="10" name="TextBox 9">
            <a:extLst>
              <a:ext uri="{FF2B5EF4-FFF2-40B4-BE49-F238E27FC236}">
                <a16:creationId xmlns:a16="http://schemas.microsoft.com/office/drawing/2014/main" id="{AF713C9E-857B-44EC-9864-A9452EE3A26F}"/>
              </a:ext>
            </a:extLst>
          </p:cNvPr>
          <p:cNvSpPr txBox="1"/>
          <p:nvPr/>
        </p:nvSpPr>
        <p:spPr>
          <a:xfrm>
            <a:off x="7997318" y="4865124"/>
            <a:ext cx="1806106" cy="307777"/>
          </a:xfrm>
          <a:prstGeom prst="rect">
            <a:avLst/>
          </a:prstGeom>
          <a:noFill/>
        </p:spPr>
        <p:txBody>
          <a:bodyPr wrap="square">
            <a:spAutoFit/>
          </a:bodyPr>
          <a:lstStyle/>
          <a:p>
            <a:pPr algn="ctr"/>
            <a:r>
              <a:rPr lang="en-CA" sz="1400" dirty="0">
                <a:latin typeface="Arial" panose="020B0604020202020204" pitchFamily="34" charset="0"/>
                <a:cs typeface="Arial" panose="020B0604020202020204" pitchFamily="34" charset="0"/>
              </a:rPr>
              <a:t>Double click to view: </a:t>
            </a:r>
          </a:p>
        </p:txBody>
      </p:sp>
      <p:graphicFrame>
        <p:nvGraphicFramePr>
          <p:cNvPr id="6" name="Object 5">
            <a:extLst>
              <a:ext uri="{FF2B5EF4-FFF2-40B4-BE49-F238E27FC236}">
                <a16:creationId xmlns:a16="http://schemas.microsoft.com/office/drawing/2014/main" id="{55AF8194-4CC1-FD2B-F735-12A39D510D99}"/>
              </a:ext>
            </a:extLst>
          </p:cNvPr>
          <p:cNvGraphicFramePr>
            <a:graphicFrameLocks noChangeAspect="1"/>
          </p:cNvGraphicFramePr>
          <p:nvPr/>
        </p:nvGraphicFramePr>
        <p:xfrm>
          <a:off x="9844088" y="4624388"/>
          <a:ext cx="938212" cy="790575"/>
        </p:xfrm>
        <a:graphic>
          <a:graphicData uri="http://schemas.openxmlformats.org/presentationml/2006/ole">
            <mc:AlternateContent xmlns:mc="http://schemas.openxmlformats.org/markup-compatibility/2006">
              <mc:Choice xmlns:v="urn:schemas-microsoft-com:vml" Requires="v">
                <p:oleObj name="Acrobat Document" showAsIcon="1" r:id="rId3" imgW="937800" imgH="791280" progId="AcroExch.Document.7">
                  <p:embed/>
                </p:oleObj>
              </mc:Choice>
              <mc:Fallback>
                <p:oleObj name="Acrobat Document" showAsIcon="1" r:id="rId3" imgW="937800" imgH="791280" progId="AcroExch.Document.7">
                  <p:embed/>
                  <p:pic>
                    <p:nvPicPr>
                      <p:cNvPr id="6" name="Object 5">
                        <a:extLst>
                          <a:ext uri="{FF2B5EF4-FFF2-40B4-BE49-F238E27FC236}">
                            <a16:creationId xmlns:a16="http://schemas.microsoft.com/office/drawing/2014/main" id="{55AF8194-4CC1-FD2B-F735-12A39D510D99}"/>
                          </a:ext>
                        </a:extLst>
                      </p:cNvPr>
                      <p:cNvPicPr/>
                      <p:nvPr/>
                    </p:nvPicPr>
                    <p:blipFill>
                      <a:blip r:embed="rId4"/>
                      <a:stretch>
                        <a:fillRect/>
                      </a:stretch>
                    </p:blipFill>
                    <p:spPr>
                      <a:xfrm>
                        <a:off x="9844088" y="4624388"/>
                        <a:ext cx="938212" cy="790575"/>
                      </a:xfrm>
                      <a:prstGeom prst="rect">
                        <a:avLst/>
                      </a:prstGeom>
                    </p:spPr>
                  </p:pic>
                </p:oleObj>
              </mc:Fallback>
            </mc:AlternateContent>
          </a:graphicData>
        </a:graphic>
      </p:graphicFrame>
    </p:spTree>
    <p:extLst>
      <p:ext uri="{BB962C8B-B14F-4D97-AF65-F5344CB8AC3E}">
        <p14:creationId xmlns:p14="http://schemas.microsoft.com/office/powerpoint/2010/main" val="1539535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D55AC-36E9-410C-B187-C382EE534B4F}"/>
              </a:ext>
            </a:extLst>
          </p:cNvPr>
          <p:cNvSpPr>
            <a:spLocks noGrp="1"/>
          </p:cNvSpPr>
          <p:nvPr>
            <p:ph type="title"/>
          </p:nvPr>
        </p:nvSpPr>
        <p:spPr/>
        <p:txBody>
          <a:bodyPr/>
          <a:lstStyle/>
          <a:p>
            <a:r>
              <a:rPr lang="en-CA"/>
              <a:t>Learning outcomes</a:t>
            </a:r>
          </a:p>
        </p:txBody>
      </p:sp>
      <p:sp>
        <p:nvSpPr>
          <p:cNvPr id="3" name="Content Placeholder 2">
            <a:extLst>
              <a:ext uri="{FF2B5EF4-FFF2-40B4-BE49-F238E27FC236}">
                <a16:creationId xmlns:a16="http://schemas.microsoft.com/office/drawing/2014/main" id="{A3EBDCF3-5EC0-4E04-87AA-589FA3481210}"/>
              </a:ext>
            </a:extLst>
          </p:cNvPr>
          <p:cNvSpPr>
            <a:spLocks noGrp="1"/>
          </p:cNvSpPr>
          <p:nvPr>
            <p:ph idx="1"/>
          </p:nvPr>
        </p:nvSpPr>
        <p:spPr>
          <a:xfrm>
            <a:off x="838200" y="1835150"/>
            <a:ext cx="10515600" cy="4351338"/>
          </a:xfrm>
        </p:spPr>
        <p:txBody>
          <a:bodyPr vert="horz" lIns="91440" tIns="45720" rIns="91440" bIns="45720" rtlCol="0" anchor="t">
            <a:normAutofit/>
          </a:bodyPr>
          <a:lstStyle/>
          <a:p>
            <a:pPr marL="0" indent="0">
              <a:buNone/>
            </a:pPr>
            <a:r>
              <a:rPr lang="en-CA" sz="2400"/>
              <a:t>After completing this module, the learner will be able to:</a:t>
            </a:r>
            <a:br>
              <a:rPr lang="en-CA" sz="2400"/>
            </a:br>
            <a:endParaRPr lang="en-CA" sz="2400"/>
          </a:p>
          <a:p>
            <a:pPr marL="457200" indent="-457200">
              <a:buFont typeface="+mj-lt"/>
              <a:buAutoNum type="arabicPeriod"/>
            </a:pPr>
            <a:r>
              <a:rPr lang="en-CA" sz="2400"/>
              <a:t>Compare the commonly used bariatric procedures available for the treatment of obesity</a:t>
            </a:r>
          </a:p>
          <a:p>
            <a:pPr marL="457200" indent="-457200">
              <a:buFont typeface="+mj-lt"/>
              <a:buAutoNum type="arabicPeriod"/>
            </a:pPr>
            <a:r>
              <a:rPr lang="en-CA" sz="2400"/>
              <a:t>Apply knowledge of metabolic/bariatric operations to develop a comprehensive, personalized care plan for patients with obesity</a:t>
            </a:r>
          </a:p>
          <a:p>
            <a:pPr marL="457200" indent="-457200">
              <a:buFont typeface="+mj-lt"/>
              <a:buAutoNum type="arabicPeriod"/>
            </a:pPr>
            <a:r>
              <a:rPr lang="en-CA" sz="2400"/>
              <a:t>Identify the clinical benefits of bariatric procedures for weight loss and obesity-related comorbidities</a:t>
            </a:r>
          </a:p>
          <a:p>
            <a:pPr marL="457200" indent="-457200">
              <a:buFont typeface="+mj-lt"/>
              <a:buAutoNum type="arabicPeriod"/>
            </a:pPr>
            <a:r>
              <a:rPr lang="en-CA" sz="2400"/>
              <a:t>Develop an appropriate care plan for the pre- and post-operative management of patients</a:t>
            </a:r>
          </a:p>
          <a:p>
            <a:endParaRPr lang="en-CA" sz="2400"/>
          </a:p>
        </p:txBody>
      </p:sp>
    </p:spTree>
    <p:extLst>
      <p:ext uri="{BB962C8B-B14F-4D97-AF65-F5344CB8AC3E}">
        <p14:creationId xmlns:p14="http://schemas.microsoft.com/office/powerpoint/2010/main" val="1912358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9E2C9-928C-413A-85BE-007BEE8595B7}"/>
              </a:ext>
            </a:extLst>
          </p:cNvPr>
          <p:cNvSpPr>
            <a:spLocks noGrp="1"/>
          </p:cNvSpPr>
          <p:nvPr>
            <p:ph type="title"/>
          </p:nvPr>
        </p:nvSpPr>
        <p:spPr/>
        <p:txBody>
          <a:bodyPr/>
          <a:lstStyle/>
          <a:p>
            <a:r>
              <a:rPr lang="en-CA"/>
              <a:t>Obesity treatments: Current options</a:t>
            </a:r>
            <a:r>
              <a:rPr lang="en-CA" baseline="30000"/>
              <a:t>1–11</a:t>
            </a:r>
            <a:r>
              <a:rPr lang="en-CA"/>
              <a:t> </a:t>
            </a:r>
          </a:p>
        </p:txBody>
      </p:sp>
      <p:sp>
        <p:nvSpPr>
          <p:cNvPr id="3" name="Text Placeholder 2">
            <a:extLst>
              <a:ext uri="{FF2B5EF4-FFF2-40B4-BE49-F238E27FC236}">
                <a16:creationId xmlns:a16="http://schemas.microsoft.com/office/drawing/2014/main" id="{11E5EE8E-18DA-416C-9DCA-3FBB3C81DA44}"/>
              </a:ext>
            </a:extLst>
          </p:cNvPr>
          <p:cNvSpPr>
            <a:spLocks noGrp="1"/>
          </p:cNvSpPr>
          <p:nvPr>
            <p:ph type="body" sz="quarter" idx="13"/>
          </p:nvPr>
        </p:nvSpPr>
        <p:spPr>
          <a:xfrm>
            <a:off x="647998" y="6210000"/>
            <a:ext cx="10967597" cy="324000"/>
          </a:xfrm>
        </p:spPr>
        <p:txBody>
          <a:bodyPr/>
          <a:lstStyle/>
          <a:p>
            <a:r>
              <a:rPr lang="en-CA" sz="1000" i="0"/>
              <a:t>*Not a medical device</a:t>
            </a:r>
            <a:br>
              <a:rPr lang="en-CA" sz="1000" i="0"/>
            </a:br>
            <a:r>
              <a:rPr lang="en-CA" sz="1000" i="0"/>
              <a:t>1. Garvey WT et al. </a:t>
            </a:r>
            <a:r>
              <a:rPr lang="en-CA" sz="1000" i="0" err="1"/>
              <a:t>Endocr</a:t>
            </a:r>
            <a:r>
              <a:rPr lang="en-CA" sz="1000" i="0"/>
              <a:t> </a:t>
            </a:r>
            <a:r>
              <a:rPr lang="en-CA" sz="1000" i="0" err="1"/>
              <a:t>Pract</a:t>
            </a:r>
            <a:r>
              <a:rPr lang="en-CA" sz="1000" i="0"/>
              <a:t> 2016;22:842–84; 2.Shikora S et al. J </a:t>
            </a:r>
            <a:r>
              <a:rPr lang="en-CA" sz="1000" i="0" err="1"/>
              <a:t>Obes</a:t>
            </a:r>
            <a:r>
              <a:rPr lang="en-CA" sz="1000" i="0"/>
              <a:t> 2013; 2013:245683; 3.  </a:t>
            </a:r>
            <a:r>
              <a:rPr lang="en-CA" sz="1000" i="0" err="1"/>
              <a:t>Ikramuddin</a:t>
            </a:r>
            <a:r>
              <a:rPr lang="en-CA" sz="1000" i="0"/>
              <a:t> S et al. JAMA 2014; 312:915–22; 4. Shikora S et al. J </a:t>
            </a:r>
            <a:r>
              <a:rPr lang="en-CA" sz="1000" i="0" err="1"/>
              <a:t>Obes</a:t>
            </a:r>
            <a:r>
              <a:rPr lang="en-CA" sz="1000" i="0"/>
              <a:t> 2015; 2015:365604;  </a:t>
            </a:r>
            <a:br>
              <a:rPr lang="en-CA" sz="1000" i="0"/>
            </a:br>
            <a:r>
              <a:rPr lang="en-CA" sz="1000" i="0"/>
              <a:t>5. Greenway FL et al. Obesity 2019;27:205–16; 6. Rohde U. BMJ Open 2013;3:e003417; 7. </a:t>
            </a:r>
            <a:r>
              <a:rPr lang="en-CA" sz="1000" i="0" err="1"/>
              <a:t>Koehestanie</a:t>
            </a:r>
            <a:r>
              <a:rPr lang="en-CA" sz="1000" i="0"/>
              <a:t> P. Ann Surg 2014; 260:984–92; 8. Kumar N. World J </a:t>
            </a:r>
            <a:r>
              <a:rPr lang="en-CA" sz="1000" i="0" err="1"/>
              <a:t>Gastrointest</a:t>
            </a:r>
            <a:r>
              <a:rPr lang="en-CA" sz="1000" i="0"/>
              <a:t> </a:t>
            </a:r>
            <a:r>
              <a:rPr lang="en-CA" sz="1000" i="0" err="1"/>
              <a:t>Endosc</a:t>
            </a:r>
            <a:r>
              <a:rPr lang="en-CA" sz="1000" i="0"/>
              <a:t> 2015;7:847–59; </a:t>
            </a:r>
            <a:br>
              <a:rPr lang="en-CA" sz="1000" i="0"/>
            </a:br>
            <a:r>
              <a:rPr lang="en-CA" sz="1000" i="0"/>
              <a:t>9. Zheng Y et al. J </a:t>
            </a:r>
            <a:r>
              <a:rPr lang="en-CA" sz="1000" i="0" err="1"/>
              <a:t>Transl</a:t>
            </a:r>
            <a:r>
              <a:rPr lang="en-CA" sz="1000" i="0"/>
              <a:t> Med 2015;13:246; 10. </a:t>
            </a:r>
            <a:r>
              <a:rPr lang="en-CA" sz="1000" i="0" err="1"/>
              <a:t>Imaz</a:t>
            </a:r>
            <a:r>
              <a:rPr lang="en-CA" sz="1000" i="0"/>
              <a:t> I et al. </a:t>
            </a:r>
            <a:r>
              <a:rPr lang="en-CA" sz="1000" i="0" err="1"/>
              <a:t>Obes</a:t>
            </a:r>
            <a:r>
              <a:rPr lang="en-CA" sz="1000" i="0"/>
              <a:t> Surg 2008;18:841–6; 11. </a:t>
            </a:r>
            <a:r>
              <a:rPr lang="en-US" altLang="en-US" sz="1000" i="0"/>
              <a:t>Novo Nordisk. </a:t>
            </a:r>
            <a:r>
              <a:rPr lang="en-US" altLang="en-US" sz="1000" i="0" err="1"/>
              <a:t>Wegovy</a:t>
            </a:r>
            <a:r>
              <a:rPr lang="en-US" altLang="en-US" sz="1000" i="0"/>
              <a:t> (semaglutide). Package insert. Available </a:t>
            </a:r>
            <a:r>
              <a:rPr lang="en-US" altLang="en-US" sz="1000" i="0">
                <a:hlinkClick r:id="rId2"/>
              </a:rPr>
              <a:t>here</a:t>
            </a:r>
            <a:r>
              <a:rPr lang="en-US" altLang="en-US" sz="1000" i="0"/>
              <a:t>, Accessed August 2022.</a:t>
            </a:r>
            <a:endParaRPr lang="en-CA" sz="1000" i="0"/>
          </a:p>
        </p:txBody>
      </p:sp>
      <p:grpSp>
        <p:nvGrpSpPr>
          <p:cNvPr id="4" name="Group 3">
            <a:extLst>
              <a:ext uri="{FF2B5EF4-FFF2-40B4-BE49-F238E27FC236}">
                <a16:creationId xmlns:a16="http://schemas.microsoft.com/office/drawing/2014/main" id="{0892A51D-3117-4FEE-8955-198E0D8A45E6}"/>
              </a:ext>
            </a:extLst>
          </p:cNvPr>
          <p:cNvGrpSpPr/>
          <p:nvPr/>
        </p:nvGrpSpPr>
        <p:grpSpPr>
          <a:xfrm>
            <a:off x="707478" y="1460244"/>
            <a:ext cx="10777045" cy="4199145"/>
            <a:chOff x="647700" y="1657415"/>
            <a:chExt cx="11963065" cy="4199145"/>
          </a:xfrm>
        </p:grpSpPr>
        <p:grpSp>
          <p:nvGrpSpPr>
            <p:cNvPr id="5" name="Group 4">
              <a:extLst>
                <a:ext uri="{FF2B5EF4-FFF2-40B4-BE49-F238E27FC236}">
                  <a16:creationId xmlns:a16="http://schemas.microsoft.com/office/drawing/2014/main" id="{D978E8DE-FDF1-4504-868C-E9AA795996CE}"/>
                </a:ext>
              </a:extLst>
            </p:cNvPr>
            <p:cNvGrpSpPr/>
            <p:nvPr/>
          </p:nvGrpSpPr>
          <p:grpSpPr>
            <a:xfrm>
              <a:off x="647700" y="1657415"/>
              <a:ext cx="2841734" cy="4199145"/>
              <a:chOff x="647699" y="1965435"/>
              <a:chExt cx="3388150" cy="3921398"/>
            </a:xfrm>
          </p:grpSpPr>
          <p:sp>
            <p:nvSpPr>
              <p:cNvPr id="15" name="Callout box">
                <a:extLst>
                  <a:ext uri="{FF2B5EF4-FFF2-40B4-BE49-F238E27FC236}">
                    <a16:creationId xmlns:a16="http://schemas.microsoft.com/office/drawing/2014/main" id="{34170651-65A6-4125-B70B-1A6EB9767251}"/>
                  </a:ext>
                </a:extLst>
              </p:cNvPr>
              <p:cNvSpPr>
                <a:spLocks/>
              </p:cNvSpPr>
              <p:nvPr/>
            </p:nvSpPr>
            <p:spPr>
              <a:xfrm>
                <a:off x="647699" y="2655500"/>
                <a:ext cx="3388150" cy="3231333"/>
              </a:xfrm>
              <a:prstGeom prst="rect">
                <a:avLst/>
              </a:prstGeom>
              <a:solidFill>
                <a:schemeClr val="accent1">
                  <a:lumMod val="20000"/>
                  <a:lumOff val="80000"/>
                </a:schemeClr>
              </a:solidFill>
              <a:ln w="25400" cap="flat" cmpd="sng" algn="ctr">
                <a:noFill/>
                <a:prstDash val="solid"/>
              </a:ln>
              <a:effectLst/>
            </p:spPr>
            <p:txBody>
              <a:bodyPr lIns="91440" tIns="91440" rIns="91440" bIns="121920"/>
              <a:lstStyle/>
              <a:p>
                <a:pPr marL="285750" marR="0" lvl="0" indent="-285750"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Healthy eating</a:t>
                </a:r>
              </a:p>
              <a:p>
                <a:pPr marL="285750" marR="0" lvl="0" indent="-285750"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Physical activity</a:t>
                </a:r>
              </a:p>
              <a:p>
                <a:pPr marL="285750" marR="0" lvl="0" indent="-285750"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Behavioral therapy</a:t>
                </a:r>
              </a:p>
            </p:txBody>
          </p:sp>
          <p:sp>
            <p:nvSpPr>
              <p:cNvPr id="16" name="Headlone Box">
                <a:extLst>
                  <a:ext uri="{FF2B5EF4-FFF2-40B4-BE49-F238E27FC236}">
                    <a16:creationId xmlns:a16="http://schemas.microsoft.com/office/drawing/2014/main" id="{2523D652-2F9B-429F-B153-A6D3F4808B5F}"/>
                  </a:ext>
                </a:extLst>
              </p:cNvPr>
              <p:cNvSpPr/>
              <p:nvPr/>
            </p:nvSpPr>
            <p:spPr>
              <a:xfrm>
                <a:off x="647700" y="1965435"/>
                <a:ext cx="3388146" cy="690066"/>
              </a:xfrm>
              <a:prstGeom prst="rect">
                <a:avLst/>
              </a:prstGeom>
              <a:solidFill>
                <a:schemeClr val="accent1"/>
              </a:solidFill>
              <a:ln w="25400">
                <a:noFill/>
              </a:ln>
              <a:effectLst/>
            </p:spPr>
            <p:txBody>
              <a:bodyPr wrap="square" lIns="0" tIns="0" rIns="0" bIns="0" anchor="ctr">
                <a:noAutofit/>
              </a:bodyPr>
              <a:lstStyle/>
              <a:p>
                <a:pPr marL="0" marR="0" lvl="0" indent="0" algn="ctr" defTabSz="1219139" rtl="0" eaLnBrk="1" fontAlgn="base" latinLnBrk="0" hangingPunct="1">
                  <a:lnSpc>
                    <a:spcPts val="2100"/>
                  </a:lnSpc>
                  <a:spcBef>
                    <a:spcPts val="0"/>
                  </a:spcBef>
                  <a:spcAft>
                    <a:spcPts val="800"/>
                  </a:spcAft>
                  <a:buClr>
                    <a:srgbClr val="009FDA"/>
                  </a:buClr>
                  <a:buSzTx/>
                  <a:buFontTx/>
                  <a:buNone/>
                  <a:tabLst/>
                  <a:defRPr/>
                </a:pPr>
                <a:r>
                  <a:rPr kumimoji="0" lang="en-US" sz="1700" b="1" i="0" u="none" strike="noStrike" kern="1200" cap="none" spc="0" normalizeH="0" baseline="0" noProof="0">
                    <a:ln>
                      <a:noFill/>
                    </a:ln>
                    <a:solidFill>
                      <a:srgbClr val="FFFFFF"/>
                    </a:solidFill>
                    <a:effectLst/>
                    <a:uLnTx/>
                    <a:uFillTx/>
                    <a:latin typeface="Apis For Office"/>
                    <a:ea typeface="+mn-ea"/>
                    <a:cs typeface="Arial" charset="0"/>
                  </a:rPr>
                  <a:t>Lifestyle Intervention</a:t>
                </a:r>
              </a:p>
            </p:txBody>
          </p:sp>
        </p:grpSp>
        <p:grpSp>
          <p:nvGrpSpPr>
            <p:cNvPr id="6" name="Group 5">
              <a:extLst>
                <a:ext uri="{FF2B5EF4-FFF2-40B4-BE49-F238E27FC236}">
                  <a16:creationId xmlns:a16="http://schemas.microsoft.com/office/drawing/2014/main" id="{386B0DF0-44D7-4DA1-B0E3-C6F572CBA621}"/>
                </a:ext>
              </a:extLst>
            </p:cNvPr>
            <p:cNvGrpSpPr/>
            <p:nvPr/>
          </p:nvGrpSpPr>
          <p:grpSpPr>
            <a:xfrm>
              <a:off x="3688143" y="1657415"/>
              <a:ext cx="2941090" cy="4199144"/>
              <a:chOff x="647698" y="1965435"/>
              <a:chExt cx="3506610" cy="3921397"/>
            </a:xfrm>
          </p:grpSpPr>
          <p:sp>
            <p:nvSpPr>
              <p:cNvPr id="13" name="Callout box">
                <a:extLst>
                  <a:ext uri="{FF2B5EF4-FFF2-40B4-BE49-F238E27FC236}">
                    <a16:creationId xmlns:a16="http://schemas.microsoft.com/office/drawing/2014/main" id="{9771DD66-6EC2-4C48-B206-67E9E99F7BAC}"/>
                  </a:ext>
                </a:extLst>
              </p:cNvPr>
              <p:cNvSpPr>
                <a:spLocks/>
              </p:cNvSpPr>
              <p:nvPr/>
            </p:nvSpPr>
            <p:spPr>
              <a:xfrm>
                <a:off x="647698" y="2655500"/>
                <a:ext cx="3488459" cy="3231332"/>
              </a:xfrm>
              <a:prstGeom prst="rect">
                <a:avLst/>
              </a:prstGeom>
              <a:solidFill>
                <a:schemeClr val="accent1">
                  <a:lumMod val="20000"/>
                  <a:lumOff val="80000"/>
                </a:schemeClr>
              </a:solidFill>
              <a:ln w="25400" cap="flat" cmpd="sng" algn="ctr">
                <a:noFill/>
                <a:prstDash val="solid"/>
              </a:ln>
              <a:effectLst/>
            </p:spPr>
            <p:txBody>
              <a:bodyPr lIns="91440" tIns="91440" rIns="91440" bIns="121920" anchor="t"/>
              <a:lstStyle/>
              <a:p>
                <a:pPr marL="231775" indent="-231775" defTabSz="1219139" fontAlgn="base">
                  <a:spcAft>
                    <a:spcPts val="600"/>
                  </a:spcAft>
                  <a:buClr>
                    <a:schemeClr val="tx1"/>
                  </a:buClr>
                  <a:buFont typeface="Arial" panose="020B0604020202020204" pitchFamily="34" charset="0"/>
                  <a:buChar char="•"/>
                  <a:defRPr/>
                </a:pPr>
                <a:r>
                  <a:rPr kumimoji="0" lang="en-US" sz="1600" b="0" i="0" u="none" strike="noStrike" kern="1200" cap="none" spc="0" normalizeH="0" baseline="0" noProof="0">
                    <a:ln>
                      <a:noFill/>
                    </a:ln>
                    <a:effectLst/>
                    <a:uLnTx/>
                    <a:uFillTx/>
                    <a:ea typeface="+mn-ea"/>
                    <a:cs typeface="Arial"/>
                  </a:rPr>
                  <a:t>Phentermine</a:t>
                </a:r>
                <a:r>
                  <a:rPr lang="en-US" sz="1600">
                    <a:cs typeface="Arial"/>
                  </a:rPr>
                  <a:t> </a:t>
                </a:r>
                <a:endParaRPr lang="en-US" sz="1600" b="0" i="0" u="none" strike="noStrike" kern="1200" cap="none" spc="0" normalizeH="0" baseline="0" noProof="0">
                  <a:ln>
                    <a:noFill/>
                  </a:ln>
                  <a:effectLst/>
                  <a:uLnTx/>
                  <a:uFillTx/>
                  <a:cs typeface="Arial" charset="0"/>
                </a:endParaRPr>
              </a:p>
              <a:p>
                <a:pPr marL="231775" marR="0" lvl="0" indent="-231775" algn="l" defTabSz="1219139"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a:pPr>
                <a:r>
                  <a:rPr lang="en-US" sz="1600">
                    <a:cs typeface="Arial"/>
                  </a:rPr>
                  <a:t>O</a:t>
                </a:r>
                <a:r>
                  <a:rPr kumimoji="0" lang="en-US" sz="1600" b="0" i="0" u="none" strike="noStrike" kern="1200" cap="none" spc="0" normalizeH="0" baseline="0" noProof="0">
                    <a:ln>
                      <a:noFill/>
                    </a:ln>
                    <a:effectLst/>
                    <a:uLnTx/>
                    <a:uFillTx/>
                    <a:ea typeface="+mn-ea"/>
                    <a:cs typeface="Arial"/>
                  </a:rPr>
                  <a:t>rlistat</a:t>
                </a:r>
              </a:p>
              <a:p>
                <a:pPr marL="231775" indent="-231775" defTabSz="1219139" fontAlgn="base">
                  <a:spcAft>
                    <a:spcPts val="600"/>
                  </a:spcAft>
                  <a:buClr>
                    <a:schemeClr val="tx1"/>
                  </a:buClr>
                  <a:buFont typeface="Arial" panose="020B0604020202020204" pitchFamily="34" charset="0"/>
                  <a:buChar char="•"/>
                  <a:defRPr/>
                </a:pPr>
                <a:r>
                  <a:rPr lang="en-US" sz="1600">
                    <a:cs typeface="Arial"/>
                  </a:rPr>
                  <a:t>Phentermine/</a:t>
                </a:r>
                <a:r>
                  <a:rPr lang="en-US" sz="1600">
                    <a:ea typeface="+mn-lt"/>
                    <a:cs typeface="+mn-lt"/>
                  </a:rPr>
                  <a:t>T</a:t>
                </a:r>
                <a:r>
                  <a:rPr lang="en-US" sz="1600">
                    <a:cs typeface="Arial"/>
                  </a:rPr>
                  <a:t>opiramate CR</a:t>
                </a:r>
                <a:endParaRPr lang="en-US" sz="1600" b="0" i="0" u="none" strike="noStrike" kern="1200" cap="none" spc="0" normalizeH="0" baseline="0" noProof="0">
                  <a:ln>
                    <a:noFill/>
                  </a:ln>
                  <a:effectLst/>
                  <a:uLnTx/>
                  <a:uFillTx/>
                  <a:cs typeface="Arial"/>
                </a:endParaRPr>
              </a:p>
              <a:p>
                <a:pPr marL="231775" marR="0" lvl="0" indent="-231775" algn="l" defTabSz="1219139"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a:pPr>
                <a:r>
                  <a:rPr lang="en-US" sz="1600">
                    <a:cs typeface="Arial"/>
                  </a:rPr>
                  <a:t>N</a:t>
                </a:r>
                <a:r>
                  <a:rPr kumimoji="0" lang="en-US" sz="1600" b="0" i="0" u="none" strike="noStrike" kern="1200" cap="none" spc="0" normalizeH="0" baseline="0" noProof="0">
                    <a:ln>
                      <a:noFill/>
                    </a:ln>
                    <a:effectLst/>
                    <a:uLnTx/>
                    <a:uFillTx/>
                    <a:ea typeface="+mn-ea"/>
                    <a:cs typeface="Arial"/>
                  </a:rPr>
                  <a:t>altrexone/bupropion</a:t>
                </a:r>
                <a:endParaRPr lang="en-US" sz="1600" b="0" i="0" u="none" strike="noStrike" kern="1200" cap="none" spc="0" normalizeH="0" baseline="0" noProof="0">
                  <a:ln>
                    <a:noFill/>
                  </a:ln>
                  <a:effectLst/>
                  <a:uLnTx/>
                  <a:uFillTx/>
                  <a:cs typeface="Arial"/>
                </a:endParaRPr>
              </a:p>
              <a:p>
                <a:pPr marL="231775" marR="0" lvl="0" indent="-231775" algn="l" defTabSz="1219139"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a:pPr>
                <a:r>
                  <a:rPr lang="en-US" sz="1600">
                    <a:cs typeface="Arial" charset="0"/>
                  </a:rPr>
                  <a:t>Liraglutide</a:t>
                </a:r>
                <a:r>
                  <a:rPr kumimoji="0" lang="en-US" sz="1600" b="0" i="0" u="none" strike="noStrike" kern="1200" cap="none" spc="0" normalizeH="0" baseline="0" noProof="0">
                    <a:ln>
                      <a:noFill/>
                    </a:ln>
                    <a:effectLst/>
                    <a:uLnTx/>
                    <a:uFillTx/>
                    <a:ea typeface="+mn-ea"/>
                    <a:cs typeface="Arial" charset="0"/>
                  </a:rPr>
                  <a:t> 3.0 mg</a:t>
                </a:r>
              </a:p>
              <a:p>
                <a:pPr marL="231775" marR="0" lvl="0" indent="-231775" algn="l" defTabSz="1219139" rtl="0" eaLnBrk="1" fontAlgn="base" latinLnBrk="0" hangingPunct="1">
                  <a:lnSpc>
                    <a:spcPct val="100000"/>
                  </a:lnSpc>
                  <a:spcBef>
                    <a:spcPts val="0"/>
                  </a:spcBef>
                  <a:spcAft>
                    <a:spcPts val="600"/>
                  </a:spcAft>
                  <a:buClr>
                    <a:schemeClr val="tx1"/>
                  </a:buClr>
                  <a:buSzTx/>
                  <a:buFont typeface="Arial" panose="020B0604020202020204" pitchFamily="34" charset="0"/>
                  <a:buChar char="•"/>
                  <a:tabLst/>
                  <a:defRPr/>
                </a:pPr>
                <a:r>
                  <a:rPr lang="en-US" sz="1600" err="1">
                    <a:cs typeface="Arial"/>
                  </a:rPr>
                  <a:t>Semaglutide</a:t>
                </a:r>
                <a:r>
                  <a:rPr kumimoji="0" lang="en-US" sz="1600" b="0" i="0" u="none" strike="noStrike" kern="1200" cap="none" spc="0" normalizeH="0" noProof="0">
                    <a:ln>
                      <a:noFill/>
                    </a:ln>
                    <a:effectLst/>
                    <a:uLnTx/>
                    <a:uFillTx/>
                    <a:ea typeface="+mn-ea"/>
                    <a:cs typeface="Arial"/>
                  </a:rPr>
                  <a:t> 2.4 mg</a:t>
                </a:r>
                <a:endParaRPr kumimoji="0" lang="en-US" sz="1600" b="0" i="0" u="none" strike="noStrike" kern="1200" cap="none" spc="0" normalizeH="0" noProof="0">
                  <a:ln>
                    <a:noFill/>
                  </a:ln>
                  <a:effectLst/>
                  <a:uLnTx/>
                  <a:uFillTx/>
                  <a:cs typeface="Arial"/>
                </a:endParaRPr>
              </a:p>
              <a:p>
                <a:pPr marL="231775" indent="-231775" defTabSz="1219139">
                  <a:spcAft>
                    <a:spcPts val="600"/>
                  </a:spcAft>
                  <a:buClr>
                    <a:srgbClr val="000000"/>
                  </a:buClr>
                  <a:buFont typeface="Arial" panose="020B0604020202020204" pitchFamily="34" charset="0"/>
                  <a:buChar char="•"/>
                  <a:defRPr/>
                </a:pPr>
                <a:r>
                  <a:rPr lang="en-US" sz="1600" err="1">
                    <a:cs typeface="Arial"/>
                  </a:rPr>
                  <a:t>Setmelanotide</a:t>
                </a:r>
                <a:endParaRPr lang="en-US" sz="1600">
                  <a:cs typeface="Arial"/>
                </a:endParaRPr>
              </a:p>
              <a:p>
                <a:pPr marL="231775" indent="-231775" defTabSz="1219139">
                  <a:spcAft>
                    <a:spcPts val="600"/>
                  </a:spcAft>
                  <a:buClr>
                    <a:srgbClr val="000000"/>
                  </a:buClr>
                  <a:buFont typeface="Arial" panose="020B0604020202020204" pitchFamily="34" charset="0"/>
                  <a:buChar char="•"/>
                  <a:defRPr/>
                </a:pPr>
                <a:endParaRPr lang="en-US" sz="1600">
                  <a:cs typeface="Arial"/>
                </a:endParaRPr>
              </a:p>
            </p:txBody>
          </p:sp>
          <p:sp>
            <p:nvSpPr>
              <p:cNvPr id="14" name="Headlone Box">
                <a:extLst>
                  <a:ext uri="{FF2B5EF4-FFF2-40B4-BE49-F238E27FC236}">
                    <a16:creationId xmlns:a16="http://schemas.microsoft.com/office/drawing/2014/main" id="{73A6790B-3846-4565-9A76-7D2E21E6BA9A}"/>
                  </a:ext>
                </a:extLst>
              </p:cNvPr>
              <p:cNvSpPr/>
              <p:nvPr/>
            </p:nvSpPr>
            <p:spPr>
              <a:xfrm>
                <a:off x="647701" y="1965435"/>
                <a:ext cx="3506607" cy="690066"/>
              </a:xfrm>
              <a:prstGeom prst="rect">
                <a:avLst/>
              </a:prstGeom>
              <a:solidFill>
                <a:schemeClr val="accent1"/>
              </a:solidFill>
              <a:ln w="25400">
                <a:noFill/>
              </a:ln>
              <a:effectLst/>
            </p:spPr>
            <p:txBody>
              <a:bodyPr wrap="square" lIns="0" tIns="0" rIns="0" bIns="0" anchor="ctr">
                <a:noAutofit/>
              </a:bodyPr>
              <a:lstStyle/>
              <a:p>
                <a:pPr marL="0" marR="0" lvl="0" indent="0" algn="ctr" defTabSz="1219139" rtl="0" eaLnBrk="1" fontAlgn="base" latinLnBrk="0" hangingPunct="1">
                  <a:lnSpc>
                    <a:spcPts val="2100"/>
                  </a:lnSpc>
                  <a:spcBef>
                    <a:spcPts val="0"/>
                  </a:spcBef>
                  <a:spcAft>
                    <a:spcPts val="800"/>
                  </a:spcAft>
                  <a:buClr>
                    <a:srgbClr val="009FDA"/>
                  </a:buClr>
                  <a:buSzTx/>
                  <a:buFontTx/>
                  <a:buNone/>
                  <a:tabLst/>
                  <a:defRPr/>
                </a:pPr>
                <a:r>
                  <a:rPr kumimoji="0" lang="en-US" sz="1700" b="1" i="0" u="none" strike="noStrike" kern="1200" cap="none" spc="0" normalizeH="0" baseline="0" noProof="0">
                    <a:ln>
                      <a:noFill/>
                    </a:ln>
                    <a:solidFill>
                      <a:srgbClr val="FFFFFF"/>
                    </a:solidFill>
                    <a:effectLst/>
                    <a:uLnTx/>
                    <a:uFillTx/>
                    <a:latin typeface="Apis For Office"/>
                    <a:ea typeface="+mn-ea"/>
                    <a:cs typeface="Arial" charset="0"/>
                  </a:rPr>
                  <a:t>Pharmacotherapy</a:t>
                </a:r>
              </a:p>
            </p:txBody>
          </p:sp>
        </p:grpSp>
        <p:grpSp>
          <p:nvGrpSpPr>
            <p:cNvPr id="7" name="Group 6">
              <a:extLst>
                <a:ext uri="{FF2B5EF4-FFF2-40B4-BE49-F238E27FC236}">
                  <a16:creationId xmlns:a16="http://schemas.microsoft.com/office/drawing/2014/main" id="{C699B833-147B-41F8-99BB-2A39D44E3C3C}"/>
                </a:ext>
              </a:extLst>
            </p:cNvPr>
            <p:cNvGrpSpPr/>
            <p:nvPr/>
          </p:nvGrpSpPr>
          <p:grpSpPr>
            <a:xfrm>
              <a:off x="6728588" y="1657415"/>
              <a:ext cx="2841734" cy="4199145"/>
              <a:chOff x="647699" y="1965435"/>
              <a:chExt cx="3388150" cy="3921398"/>
            </a:xfrm>
          </p:grpSpPr>
          <p:sp>
            <p:nvSpPr>
              <p:cNvPr id="11" name="Callout box">
                <a:extLst>
                  <a:ext uri="{FF2B5EF4-FFF2-40B4-BE49-F238E27FC236}">
                    <a16:creationId xmlns:a16="http://schemas.microsoft.com/office/drawing/2014/main" id="{5D9342E2-6FBB-4FA3-B286-0D78E1FAA43A}"/>
                  </a:ext>
                </a:extLst>
              </p:cNvPr>
              <p:cNvSpPr>
                <a:spLocks/>
              </p:cNvSpPr>
              <p:nvPr/>
            </p:nvSpPr>
            <p:spPr>
              <a:xfrm>
                <a:off x="647699" y="2655501"/>
                <a:ext cx="3388150" cy="3231332"/>
              </a:xfrm>
              <a:prstGeom prst="rect">
                <a:avLst/>
              </a:prstGeom>
              <a:solidFill>
                <a:schemeClr val="bg2"/>
              </a:solidFill>
              <a:ln w="25400" cap="flat" cmpd="sng" algn="ctr">
                <a:noFill/>
                <a:prstDash val="solid"/>
              </a:ln>
              <a:effectLst/>
            </p:spPr>
            <p:txBody>
              <a:bodyPr lIns="91440" tIns="91440" rIns="91440" bIns="121920" anchor="t"/>
              <a:lstStyle/>
              <a:p>
                <a:pPr marL="231775" indent="-231775" defTabSz="1219139" fontAlgn="base">
                  <a:spcBef>
                    <a:spcPts val="300"/>
                  </a:spcBef>
                  <a:spcAft>
                    <a:spcPts val="600"/>
                  </a:spcAft>
                  <a:buClr>
                    <a:schemeClr val="tx1"/>
                  </a:buClr>
                  <a:buFont typeface="Arial" panose="020B0604020202020204" pitchFamily="34" charset="0"/>
                  <a:buChar char="•"/>
                  <a:defRPr/>
                </a:pPr>
                <a:r>
                  <a:rPr lang="en-US" sz="1600">
                    <a:cs typeface="Arial"/>
                  </a:rPr>
                  <a:t>Laparoscopic adjustable gastric banding</a:t>
                </a:r>
                <a:endParaRPr lang="en-US" sz="1600">
                  <a:solidFill>
                    <a:srgbClr val="FF0000"/>
                  </a:solidFill>
                  <a:cs typeface="Arial"/>
                </a:endParaRPr>
              </a:p>
              <a:p>
                <a:pPr marL="231775" marR="0" lvl="0" indent="-231775" algn="l" defTabSz="1219139">
                  <a:lnSpc>
                    <a:spcPct val="100000"/>
                  </a:lnSpc>
                  <a:spcBef>
                    <a:spcPts val="300"/>
                  </a:spcBef>
                  <a:spcAft>
                    <a:spcPts val="600"/>
                  </a:spcAft>
                  <a:buClr>
                    <a:srgbClr val="000000"/>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a:rPr>
                  <a:t>Duodenal-jejunal bypass sleeve</a:t>
                </a:r>
                <a:endParaRPr lang="en-US">
                  <a:ea typeface="+mn-ea"/>
                  <a:cs typeface="Arial"/>
                </a:endParaRPr>
              </a:p>
              <a:p>
                <a:pPr marL="231775" marR="0" lvl="0" indent="-231775"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Intragastric balloon</a:t>
                </a:r>
              </a:p>
              <a:p>
                <a:pPr marL="231775" marR="0" lvl="0" indent="-231775"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Vagal nerve blockade</a:t>
                </a:r>
              </a:p>
              <a:p>
                <a:pPr marL="231775" marR="0" lvl="0" indent="-231775"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Cellulose-citric acid hydrogel capsule*</a:t>
                </a:r>
              </a:p>
              <a:p>
                <a:pPr marL="231775" marR="0" lvl="0" indent="-231775"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kumimoji="0" lang="en-US" sz="1600" b="0" i="0" u="none" strike="noStrike" kern="1200" cap="none" spc="0" normalizeH="0" baseline="0" noProof="0">
                    <a:ln>
                      <a:noFill/>
                    </a:ln>
                    <a:effectLst/>
                    <a:uLnTx/>
                    <a:uFillTx/>
                    <a:ea typeface="+mn-ea"/>
                    <a:cs typeface="Arial" charset="0"/>
                  </a:rPr>
                  <a:t>Transpyloric shuttle</a:t>
                </a:r>
              </a:p>
              <a:p>
                <a:pPr marL="231775" marR="0" lvl="2" indent="-231775"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endParaRPr kumimoji="0" lang="en-US" sz="1600" b="0" i="0" u="none" strike="noStrike" kern="1200" cap="none" spc="0" normalizeH="0" baseline="0" noProof="0">
                  <a:ln>
                    <a:noFill/>
                  </a:ln>
                  <a:effectLst/>
                  <a:uLnTx/>
                  <a:uFillTx/>
                  <a:ea typeface="+mn-ea"/>
                  <a:cs typeface="Arial" charset="0"/>
                </a:endParaRPr>
              </a:p>
            </p:txBody>
          </p:sp>
          <p:sp>
            <p:nvSpPr>
              <p:cNvPr id="12" name="Headlone Box">
                <a:extLst>
                  <a:ext uri="{FF2B5EF4-FFF2-40B4-BE49-F238E27FC236}">
                    <a16:creationId xmlns:a16="http://schemas.microsoft.com/office/drawing/2014/main" id="{5ABC3F8B-A7A9-4190-B8E1-3131BCC84C74}"/>
                  </a:ext>
                </a:extLst>
              </p:cNvPr>
              <p:cNvSpPr/>
              <p:nvPr/>
            </p:nvSpPr>
            <p:spPr>
              <a:xfrm>
                <a:off x="647700" y="1965435"/>
                <a:ext cx="3388146" cy="690066"/>
              </a:xfrm>
              <a:prstGeom prst="rect">
                <a:avLst/>
              </a:prstGeom>
              <a:solidFill>
                <a:schemeClr val="tx1"/>
              </a:solidFill>
              <a:ln w="25400">
                <a:noFill/>
              </a:ln>
              <a:effectLst/>
            </p:spPr>
            <p:txBody>
              <a:bodyPr wrap="square" lIns="0" tIns="0" rIns="0" bIns="0" anchor="ctr">
                <a:noAutofit/>
              </a:bodyPr>
              <a:lstStyle/>
              <a:p>
                <a:pPr marL="0" marR="0" lvl="0" indent="0" algn="ctr" defTabSz="1219139" rtl="0" eaLnBrk="1" fontAlgn="base" latinLnBrk="0" hangingPunct="1">
                  <a:lnSpc>
                    <a:spcPts val="2100"/>
                  </a:lnSpc>
                  <a:spcBef>
                    <a:spcPts val="0"/>
                  </a:spcBef>
                  <a:spcAft>
                    <a:spcPts val="800"/>
                  </a:spcAft>
                  <a:buClr>
                    <a:srgbClr val="009FDA"/>
                  </a:buClr>
                  <a:buSzTx/>
                  <a:buFontTx/>
                  <a:buNone/>
                  <a:tabLst/>
                  <a:defRPr/>
                </a:pPr>
                <a:r>
                  <a:rPr kumimoji="0" lang="en-US" sz="1700" b="1" i="0" u="none" strike="noStrike" kern="1200" cap="none" spc="0" normalizeH="0" baseline="0" noProof="0">
                    <a:ln>
                      <a:noFill/>
                    </a:ln>
                    <a:solidFill>
                      <a:srgbClr val="FFFFFF"/>
                    </a:solidFill>
                    <a:effectLst/>
                    <a:uLnTx/>
                    <a:uFillTx/>
                    <a:latin typeface="Apis For Office"/>
                    <a:ea typeface="+mn-ea"/>
                    <a:cs typeface="Arial" charset="0"/>
                  </a:rPr>
                  <a:t>Devices</a:t>
                </a:r>
              </a:p>
            </p:txBody>
          </p:sp>
        </p:grpSp>
        <p:grpSp>
          <p:nvGrpSpPr>
            <p:cNvPr id="8" name="Group 7">
              <a:extLst>
                <a:ext uri="{FF2B5EF4-FFF2-40B4-BE49-F238E27FC236}">
                  <a16:creationId xmlns:a16="http://schemas.microsoft.com/office/drawing/2014/main" id="{AEB0ED2C-EFE8-4444-B05E-119CBF08E22F}"/>
                </a:ext>
              </a:extLst>
            </p:cNvPr>
            <p:cNvGrpSpPr/>
            <p:nvPr/>
          </p:nvGrpSpPr>
          <p:grpSpPr>
            <a:xfrm>
              <a:off x="9769031" y="1657415"/>
              <a:ext cx="2841734" cy="4199145"/>
              <a:chOff x="647699" y="1965435"/>
              <a:chExt cx="3388150" cy="3921398"/>
            </a:xfrm>
          </p:grpSpPr>
          <p:sp>
            <p:nvSpPr>
              <p:cNvPr id="9" name="Callout box">
                <a:extLst>
                  <a:ext uri="{FF2B5EF4-FFF2-40B4-BE49-F238E27FC236}">
                    <a16:creationId xmlns:a16="http://schemas.microsoft.com/office/drawing/2014/main" id="{0593380B-159A-43F5-A42D-51D5F08D729D}"/>
                  </a:ext>
                </a:extLst>
              </p:cNvPr>
              <p:cNvSpPr>
                <a:spLocks/>
              </p:cNvSpPr>
              <p:nvPr/>
            </p:nvSpPr>
            <p:spPr>
              <a:xfrm>
                <a:off x="647699" y="2655501"/>
                <a:ext cx="3388150" cy="3231332"/>
              </a:xfrm>
              <a:prstGeom prst="rect">
                <a:avLst/>
              </a:prstGeom>
              <a:solidFill>
                <a:schemeClr val="bg2"/>
              </a:solidFill>
              <a:ln w="25400" cap="flat" cmpd="sng" algn="ctr">
                <a:noFill/>
                <a:prstDash val="solid"/>
              </a:ln>
              <a:effectLst/>
            </p:spPr>
            <p:txBody>
              <a:bodyPr lIns="91440" tIns="91440" rIns="91440" bIns="121920"/>
              <a:lstStyle/>
              <a:p>
                <a:pPr marL="231775" indent="-231775" defTabSz="1219139" fontAlgn="base">
                  <a:spcBef>
                    <a:spcPts val="300"/>
                  </a:spcBef>
                  <a:spcAft>
                    <a:spcPts val="600"/>
                  </a:spcAft>
                  <a:buClr>
                    <a:schemeClr val="tx1"/>
                  </a:buClr>
                  <a:buFont typeface="Arial" panose="020B0604020202020204" pitchFamily="34" charset="0"/>
                  <a:buChar char="•"/>
                  <a:defRPr/>
                </a:pPr>
                <a:r>
                  <a:rPr lang="en-US" sz="1600">
                    <a:cs typeface="Arial" charset="0"/>
                  </a:rPr>
                  <a:t>Vertical sleeve gastrectomy</a:t>
                </a:r>
              </a:p>
              <a:p>
                <a:pPr marL="231775" indent="-231775" defTabSz="1219139" fontAlgn="base">
                  <a:spcBef>
                    <a:spcPts val="300"/>
                  </a:spcBef>
                  <a:spcAft>
                    <a:spcPts val="600"/>
                  </a:spcAft>
                  <a:buClr>
                    <a:schemeClr val="tx1"/>
                  </a:buClr>
                  <a:buFont typeface="Arial" panose="020B0604020202020204" pitchFamily="34" charset="0"/>
                  <a:buChar char="•"/>
                  <a:defRPr/>
                </a:pPr>
                <a:r>
                  <a:rPr lang="en-US" sz="1600">
                    <a:cs typeface="Arial" charset="0"/>
                  </a:rPr>
                  <a:t>Roux-en-Y gastric bypass</a:t>
                </a:r>
              </a:p>
              <a:p>
                <a:pPr marL="231775" marR="0" lvl="0" indent="-231775" algn="l" defTabSz="1219139" rtl="0" eaLnBrk="1" fontAlgn="base" latinLnBrk="0" hangingPunct="1">
                  <a:lnSpc>
                    <a:spcPct val="100000"/>
                  </a:lnSpc>
                  <a:spcBef>
                    <a:spcPts val="300"/>
                  </a:spcBef>
                  <a:spcAft>
                    <a:spcPts val="600"/>
                  </a:spcAft>
                  <a:buClr>
                    <a:schemeClr val="tx1"/>
                  </a:buClr>
                  <a:buSzTx/>
                  <a:buFont typeface="Arial" panose="020B0604020202020204" pitchFamily="34" charset="0"/>
                  <a:buChar char="•"/>
                  <a:tabLst/>
                  <a:defRPr/>
                </a:pPr>
                <a:r>
                  <a:rPr lang="en-US" sz="1600">
                    <a:cs typeface="Arial" charset="0"/>
                  </a:rPr>
                  <a:t>Single anastomosis </a:t>
                </a:r>
                <a:r>
                  <a:rPr lang="en-US" sz="1600" err="1">
                    <a:cs typeface="Arial" charset="0"/>
                  </a:rPr>
                  <a:t>duodeno</a:t>
                </a:r>
                <a:r>
                  <a:rPr lang="en-US" sz="1600">
                    <a:cs typeface="Arial" charset="0"/>
                  </a:rPr>
                  <a:t>-ileal bypass with sleeve gastrectomy</a:t>
                </a:r>
                <a:endParaRPr kumimoji="0" lang="en-US" sz="1600" b="0" i="0" u="none" strike="noStrike" kern="1200" cap="none" spc="0" normalizeH="0" baseline="0" noProof="0">
                  <a:ln>
                    <a:noFill/>
                  </a:ln>
                  <a:effectLst/>
                  <a:uLnTx/>
                  <a:uFillTx/>
                  <a:ea typeface="+mn-ea"/>
                  <a:cs typeface="Arial" charset="0"/>
                </a:endParaRPr>
              </a:p>
            </p:txBody>
          </p:sp>
          <p:sp>
            <p:nvSpPr>
              <p:cNvPr id="10" name="Headlone Box">
                <a:extLst>
                  <a:ext uri="{FF2B5EF4-FFF2-40B4-BE49-F238E27FC236}">
                    <a16:creationId xmlns:a16="http://schemas.microsoft.com/office/drawing/2014/main" id="{8F085978-8CBE-495E-BFA6-2BAD1CC9374F}"/>
                  </a:ext>
                </a:extLst>
              </p:cNvPr>
              <p:cNvSpPr/>
              <p:nvPr/>
            </p:nvSpPr>
            <p:spPr>
              <a:xfrm>
                <a:off x="647700" y="1965435"/>
                <a:ext cx="3388146" cy="690066"/>
              </a:xfrm>
              <a:prstGeom prst="rect">
                <a:avLst/>
              </a:prstGeom>
              <a:solidFill>
                <a:schemeClr val="tx1"/>
              </a:solidFill>
              <a:ln w="25400">
                <a:noFill/>
              </a:ln>
              <a:effectLst/>
            </p:spPr>
            <p:txBody>
              <a:bodyPr wrap="square" lIns="0" tIns="0" rIns="0" bIns="0" anchor="ctr">
                <a:noAutofit/>
              </a:bodyPr>
              <a:lstStyle/>
              <a:p>
                <a:pPr marL="0" marR="0" lvl="0" indent="0" algn="ctr" defTabSz="1219139" rtl="0" eaLnBrk="1" fontAlgn="base" latinLnBrk="0" hangingPunct="1">
                  <a:lnSpc>
                    <a:spcPts val="2100"/>
                  </a:lnSpc>
                  <a:spcBef>
                    <a:spcPts val="0"/>
                  </a:spcBef>
                  <a:spcAft>
                    <a:spcPts val="800"/>
                  </a:spcAft>
                  <a:buClr>
                    <a:srgbClr val="009FDA"/>
                  </a:buClr>
                  <a:buSzTx/>
                  <a:buFontTx/>
                  <a:buNone/>
                  <a:tabLst/>
                  <a:defRPr/>
                </a:pPr>
                <a:r>
                  <a:rPr kumimoji="0" lang="en-US" sz="1700" b="1" i="0" u="none" strike="noStrike" kern="1200" cap="none" spc="0" normalizeH="0" baseline="0" noProof="0">
                    <a:ln>
                      <a:noFill/>
                    </a:ln>
                    <a:solidFill>
                      <a:srgbClr val="FFFFFF"/>
                    </a:solidFill>
                    <a:effectLst/>
                    <a:uLnTx/>
                    <a:uFillTx/>
                    <a:latin typeface="Apis For Office"/>
                    <a:ea typeface="+mn-ea"/>
                    <a:cs typeface="Arial" charset="0"/>
                  </a:rPr>
                  <a:t>Surgery</a:t>
                </a:r>
              </a:p>
            </p:txBody>
          </p:sp>
        </p:grpSp>
      </p:grpSp>
      <p:sp>
        <p:nvSpPr>
          <p:cNvPr id="18" name="Rectangle 17">
            <a:extLst>
              <a:ext uri="{FF2B5EF4-FFF2-40B4-BE49-F238E27FC236}">
                <a16:creationId xmlns:a16="http://schemas.microsoft.com/office/drawing/2014/main" id="{A1653B4D-0EC5-4B41-BD85-D72C6521C5BB}"/>
              </a:ext>
            </a:extLst>
          </p:cNvPr>
          <p:cNvSpPr/>
          <p:nvPr/>
        </p:nvSpPr>
        <p:spPr>
          <a:xfrm>
            <a:off x="8848725" y="1367073"/>
            <a:ext cx="2705099" cy="43747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12653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9B2D3A-FF25-80DC-ADDB-DBF78772E013}"/>
              </a:ext>
            </a:extLst>
          </p:cNvPr>
          <p:cNvSpPr/>
          <p:nvPr/>
        </p:nvSpPr>
        <p:spPr>
          <a:xfrm>
            <a:off x="690796" y="1410432"/>
            <a:ext cx="10965873" cy="4393028"/>
          </a:xfrm>
          <a:prstGeom prst="rect">
            <a:avLst/>
          </a:prstGeom>
          <a:solidFill>
            <a:srgbClr val="D8EAF8">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oup 64">
            <a:extLst>
              <a:ext uri="{FF2B5EF4-FFF2-40B4-BE49-F238E27FC236}">
                <a16:creationId xmlns:a16="http://schemas.microsoft.com/office/drawing/2014/main" id="{25A61D0F-E96E-483A-8449-E29B882D8DC2}"/>
              </a:ext>
            </a:extLst>
          </p:cNvPr>
          <p:cNvGrpSpPr/>
          <p:nvPr/>
        </p:nvGrpSpPr>
        <p:grpSpPr>
          <a:xfrm>
            <a:off x="453639" y="1528313"/>
            <a:ext cx="11114576" cy="4266478"/>
            <a:chOff x="152401" y="1557800"/>
            <a:chExt cx="11833994" cy="4266478"/>
          </a:xfrm>
          <a:effectLst/>
        </p:grpSpPr>
        <p:sp>
          <p:nvSpPr>
            <p:cNvPr id="20" name="TextBox 19"/>
            <p:cNvSpPr txBox="1"/>
            <p:nvPr/>
          </p:nvSpPr>
          <p:spPr>
            <a:xfrm>
              <a:off x="1353592"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0</a:t>
              </a:r>
            </a:p>
          </p:txBody>
        </p:sp>
        <p:sp>
          <p:nvSpPr>
            <p:cNvPr id="21" name="TextBox 20"/>
            <p:cNvSpPr txBox="1"/>
            <p:nvPr/>
          </p:nvSpPr>
          <p:spPr>
            <a:xfrm>
              <a:off x="2870415" y="5138500"/>
              <a:ext cx="43814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5</a:t>
              </a:r>
            </a:p>
          </p:txBody>
        </p:sp>
        <p:sp>
          <p:nvSpPr>
            <p:cNvPr id="22" name="TextBox 21"/>
            <p:cNvSpPr txBox="1"/>
            <p:nvPr/>
          </p:nvSpPr>
          <p:spPr>
            <a:xfrm>
              <a:off x="4255428" y="5138500"/>
              <a:ext cx="673115"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23" name="TextBox 22"/>
            <p:cNvSpPr txBox="1"/>
            <p:nvPr/>
          </p:nvSpPr>
          <p:spPr>
            <a:xfrm>
              <a:off x="5809506" y="5138501"/>
              <a:ext cx="535540"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15</a:t>
              </a:r>
            </a:p>
          </p:txBody>
        </p:sp>
        <p:sp>
          <p:nvSpPr>
            <p:cNvPr id="24" name="TextBox 23"/>
            <p:cNvSpPr txBox="1"/>
            <p:nvPr/>
          </p:nvSpPr>
          <p:spPr>
            <a:xfrm>
              <a:off x="7275433" y="5138500"/>
              <a:ext cx="618096"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a:t>
              </a:r>
            </a:p>
          </p:txBody>
        </p:sp>
        <p:sp>
          <p:nvSpPr>
            <p:cNvPr id="25" name="TextBox 24"/>
            <p:cNvSpPr txBox="1"/>
            <p:nvPr/>
          </p:nvSpPr>
          <p:spPr>
            <a:xfrm>
              <a:off x="8823919" y="5138501"/>
              <a:ext cx="539787"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25</a:t>
              </a:r>
            </a:p>
          </p:txBody>
        </p:sp>
        <p:sp>
          <p:nvSpPr>
            <p:cNvPr id="26" name="TextBox 25"/>
            <p:cNvSpPr txBox="1"/>
            <p:nvPr/>
          </p:nvSpPr>
          <p:spPr>
            <a:xfrm>
              <a:off x="10277620" y="5138500"/>
              <a:ext cx="596944"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30</a:t>
              </a:r>
            </a:p>
          </p:txBody>
        </p:sp>
        <p:sp>
          <p:nvSpPr>
            <p:cNvPr id="39" name="TextBox 38"/>
            <p:cNvSpPr txBox="1"/>
            <p:nvPr/>
          </p:nvSpPr>
          <p:spPr>
            <a:xfrm>
              <a:off x="245606" y="155780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Lifestyle </a:t>
              </a:r>
              <a:b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intervention</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152401" y="2041415"/>
              <a:ext cx="1453372"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Very low calorie diet</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2,3</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245606" y="2631044"/>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IBT</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4,5</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TextBox 41"/>
            <p:cNvSpPr txBox="1"/>
            <p:nvPr/>
          </p:nvSpPr>
          <p:spPr>
            <a:xfrm>
              <a:off x="245606" y="3113520"/>
              <a:ext cx="1360167" cy="297454"/>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AOM</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6,7,8</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3" name="TextBox 42"/>
            <p:cNvSpPr txBox="1"/>
            <p:nvPr/>
          </p:nvSpPr>
          <p:spPr>
            <a:xfrm>
              <a:off x="245606" y="3492254"/>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Gastric </a:t>
              </a:r>
              <a:b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band</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9</a:t>
              </a:r>
              <a:endPar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p:cNvSpPr txBox="1"/>
            <p:nvPr/>
          </p:nvSpPr>
          <p:spPr>
            <a:xfrm>
              <a:off x="245606" y="3975869"/>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Gastric </a:t>
              </a:r>
              <a:b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sleeve</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45" name="TextBox 44"/>
            <p:cNvSpPr txBox="1"/>
            <p:nvPr/>
          </p:nvSpPr>
          <p:spPr>
            <a:xfrm>
              <a:off x="245606" y="4459480"/>
              <a:ext cx="1360167" cy="502573"/>
            </a:xfrm>
            <a:prstGeom prst="rect">
              <a:avLst/>
            </a:prstGeom>
            <a:noFill/>
          </p:spPr>
          <p:txBody>
            <a:bodyPr wrap="square" rtlCol="0">
              <a:spAutoFit/>
            </a:bodyPr>
            <a:lstStyle/>
            <a:p>
              <a:pPr marL="0" marR="0" lvl="0" indent="0" algn="r" defTabSz="1219139" rtl="0" eaLnBrk="1" fontAlgn="base" latinLnBrk="0" hangingPunct="1">
                <a:lnSpc>
                  <a:spcPct val="100000"/>
                </a:lnSpc>
                <a:spcBef>
                  <a:spcPct val="0"/>
                </a:spcBef>
                <a:spcAft>
                  <a:spcPct val="0"/>
                </a:spcAft>
                <a:buClrTx/>
                <a:buSzTx/>
                <a:buFontTx/>
                <a:buNone/>
                <a:tabLst/>
                <a:defRPr/>
              </a:pP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Gastric </a:t>
              </a:r>
              <a:b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333"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bypass</a:t>
              </a:r>
              <a:r>
                <a:rPr kumimoji="0" lang="en-US" sz="1333" b="0"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rPr>
                <a:t>9</a:t>
              </a:r>
            </a:p>
          </p:txBody>
        </p:sp>
        <p:cxnSp>
          <p:nvCxnSpPr>
            <p:cNvPr id="4" name="Straight Connector 3"/>
            <p:cNvCxnSpPr/>
            <p:nvPr/>
          </p:nvCxnSpPr>
          <p:spPr>
            <a:xfrm>
              <a:off x="1572665" y="1569247"/>
              <a:ext cx="0" cy="34066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572665" y="4975939"/>
              <a:ext cx="90254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653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53645"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5421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5479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55368"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055943"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556516" y="4967473"/>
              <a:ext cx="0" cy="162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673530" y="5485724"/>
              <a:ext cx="2840629" cy="338554"/>
            </a:xfrm>
            <a:prstGeom prst="rect">
              <a:avLst/>
            </a:prstGeom>
            <a:noFill/>
          </p:spPr>
          <p:txBody>
            <a:bodyPr wrap="square" rtlCol="0">
              <a:spAutoFit/>
            </a:bodyP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Weight loss (%)</a:t>
              </a:r>
            </a:p>
          </p:txBody>
        </p:sp>
        <p:cxnSp>
          <p:nvCxnSpPr>
            <p:cNvPr id="31" name="Straight Connector 30"/>
            <p:cNvCxnSpPr/>
            <p:nvPr/>
          </p:nvCxnSpPr>
          <p:spPr>
            <a:xfrm rot="16200000">
              <a:off x="1468280" y="4894659"/>
              <a:ext cx="0" cy="1625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387003" y="448462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387003" y="4001740"/>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87003" y="3518855"/>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387003" y="3035969"/>
              <a:ext cx="1766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87005" y="2553084"/>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387005" y="2070199"/>
              <a:ext cx="1660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399324" y="1569247"/>
              <a:ext cx="1625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320937" y="1695711"/>
              <a:ext cx="761076" cy="275647"/>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3–5%</a:t>
              </a:r>
            </a:p>
          </p:txBody>
        </p:sp>
        <p:sp>
          <p:nvSpPr>
            <p:cNvPr id="48" name="Rectangle 47"/>
            <p:cNvSpPr/>
            <p:nvPr/>
          </p:nvSpPr>
          <p:spPr>
            <a:xfrm>
              <a:off x="2320937" y="3108911"/>
              <a:ext cx="4268568" cy="275647"/>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3–17%*</a:t>
              </a:r>
            </a:p>
          </p:txBody>
        </p:sp>
        <p:sp>
          <p:nvSpPr>
            <p:cNvPr id="49" name="Rectangle 48"/>
            <p:cNvSpPr/>
            <p:nvPr/>
          </p:nvSpPr>
          <p:spPr>
            <a:xfrm>
              <a:off x="2635907" y="2659941"/>
              <a:ext cx="740792" cy="275647"/>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4–6%</a:t>
              </a:r>
            </a:p>
          </p:txBody>
        </p:sp>
        <p:sp>
          <p:nvSpPr>
            <p:cNvPr id="50" name="Rectangle 49"/>
            <p:cNvSpPr/>
            <p:nvPr/>
          </p:nvSpPr>
          <p:spPr>
            <a:xfrm>
              <a:off x="3376701" y="2177825"/>
              <a:ext cx="1195820" cy="275647"/>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6–10%</a:t>
              </a:r>
            </a:p>
          </p:txBody>
        </p:sp>
        <p:sp>
          <p:nvSpPr>
            <p:cNvPr id="52" name="Rectangle 51"/>
            <p:cNvSpPr/>
            <p:nvPr/>
          </p:nvSpPr>
          <p:spPr>
            <a:xfrm>
              <a:off x="8773538" y="4588395"/>
              <a:ext cx="1835199" cy="275647"/>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24–38%</a:t>
              </a:r>
            </a:p>
          </p:txBody>
        </p:sp>
        <p:sp>
          <p:nvSpPr>
            <p:cNvPr id="53" name="Rectangle 52"/>
            <p:cNvSpPr/>
            <p:nvPr/>
          </p:nvSpPr>
          <p:spPr>
            <a:xfrm>
              <a:off x="3842749" y="3624170"/>
              <a:ext cx="4723791" cy="275647"/>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7–23%</a:t>
              </a:r>
            </a:p>
          </p:txBody>
        </p:sp>
        <p:sp>
          <p:nvSpPr>
            <p:cNvPr id="54" name="Rectangle 53"/>
            <p:cNvSpPr/>
            <p:nvPr/>
          </p:nvSpPr>
          <p:spPr>
            <a:xfrm>
              <a:off x="9038530" y="4106283"/>
              <a:ext cx="1570207" cy="275647"/>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r>
                <a:rPr kumimoji="0" lang="en-US" sz="1467"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25-35%</a:t>
              </a:r>
            </a:p>
          </p:txBody>
        </p:sp>
        <p:grpSp>
          <p:nvGrpSpPr>
            <p:cNvPr id="8" name="Group 7"/>
            <p:cNvGrpSpPr/>
            <p:nvPr/>
          </p:nvGrpSpPr>
          <p:grpSpPr>
            <a:xfrm>
              <a:off x="9186056" y="1557800"/>
              <a:ext cx="2800339" cy="1178725"/>
              <a:chOff x="6068023" y="1390133"/>
              <a:chExt cx="2100253" cy="884044"/>
            </a:xfrm>
          </p:grpSpPr>
          <p:sp>
            <p:nvSpPr>
              <p:cNvPr id="3" name="Rectangle 2"/>
              <p:cNvSpPr/>
              <p:nvPr/>
            </p:nvSpPr>
            <p:spPr>
              <a:xfrm>
                <a:off x="6068046" y="1438633"/>
                <a:ext cx="178452" cy="180000"/>
              </a:xfrm>
              <a:prstGeom prst="rect">
                <a:avLst/>
              </a:prstGeom>
              <a:solidFill>
                <a:schemeClr val="accent3">
                  <a:lumMod val="7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Rectangle 69"/>
              <p:cNvSpPr/>
              <p:nvPr/>
            </p:nvSpPr>
            <p:spPr>
              <a:xfrm>
                <a:off x="6068023" y="1756995"/>
                <a:ext cx="178452" cy="180000"/>
              </a:xfrm>
              <a:prstGeom prst="rect">
                <a:avLst/>
              </a:prstGeom>
              <a:solidFill>
                <a:schemeClr val="bg2">
                  <a:lumMod val="25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 name="Rectangle 73"/>
              <p:cNvSpPr/>
              <p:nvPr/>
            </p:nvSpPr>
            <p:spPr>
              <a:xfrm>
                <a:off x="6068048" y="2075357"/>
                <a:ext cx="178452" cy="180000"/>
              </a:xfrm>
              <a:prstGeom prst="rect">
                <a:avLst/>
              </a:prstGeom>
              <a:solidFill>
                <a:schemeClr val="accent5"/>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39"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p:cNvSpPr txBox="1"/>
              <p:nvPr/>
            </p:nvSpPr>
            <p:spPr>
              <a:xfrm>
                <a:off x="6258799" y="1390133"/>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Lifestyle intervention</a:t>
                </a:r>
              </a:p>
            </p:txBody>
          </p:sp>
          <p:sp>
            <p:nvSpPr>
              <p:cNvPr id="75" name="TextBox 74"/>
              <p:cNvSpPr txBox="1"/>
              <p:nvPr/>
            </p:nvSpPr>
            <p:spPr>
              <a:xfrm>
                <a:off x="6258805" y="1705197"/>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AOM</a:t>
                </a:r>
              </a:p>
            </p:txBody>
          </p:sp>
          <p:sp>
            <p:nvSpPr>
              <p:cNvPr id="76" name="TextBox 75"/>
              <p:cNvSpPr txBox="1"/>
              <p:nvPr/>
            </p:nvSpPr>
            <p:spPr>
              <a:xfrm>
                <a:off x="6258806" y="2020261"/>
                <a:ext cx="1909470" cy="253916"/>
              </a:xfrm>
              <a:prstGeom prst="rect">
                <a:avLst/>
              </a:prstGeom>
              <a:noFill/>
            </p:spPr>
            <p:txBody>
              <a:bodyPr wrap="square" rtlCol="0">
                <a:spAutoFit/>
              </a:bodyPr>
              <a:lstStyle/>
              <a:p>
                <a:pPr marL="0" marR="0" lvl="0" indent="0" algn="l" defTabSz="121913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Surgery</a:t>
                </a:r>
              </a:p>
            </p:txBody>
          </p:sp>
        </p:grpSp>
      </p:grpSp>
      <p:sp>
        <p:nvSpPr>
          <p:cNvPr id="2" name="Title 1"/>
          <p:cNvSpPr>
            <a:spLocks noGrp="1"/>
          </p:cNvSpPr>
          <p:nvPr>
            <p:ph type="title"/>
          </p:nvPr>
        </p:nvSpPr>
        <p:spPr/>
        <p:txBody>
          <a:bodyPr>
            <a:normAutofit/>
          </a:bodyPr>
          <a:lstStyle/>
          <a:p>
            <a:r>
              <a:rPr lang="en-US" sz="3600" dirty="0"/>
              <a:t>Efficacy of existing obesity interventions</a:t>
            </a:r>
            <a:endParaRPr lang="en-US" sz="2000" dirty="0"/>
          </a:p>
        </p:txBody>
      </p:sp>
      <p:sp>
        <p:nvSpPr>
          <p:cNvPr id="61" name="Text Placeholder 60">
            <a:extLst>
              <a:ext uri="{FF2B5EF4-FFF2-40B4-BE49-F238E27FC236}">
                <a16:creationId xmlns:a16="http://schemas.microsoft.com/office/drawing/2014/main" id="{1B41C069-A933-4D01-8DD7-4D903A020DEE}"/>
              </a:ext>
            </a:extLst>
          </p:cNvPr>
          <p:cNvSpPr>
            <a:spLocks noGrp="1"/>
          </p:cNvSpPr>
          <p:nvPr>
            <p:ph type="body" sz="quarter" idx="13"/>
          </p:nvPr>
        </p:nvSpPr>
        <p:spPr>
          <a:xfrm>
            <a:off x="647998" y="5881010"/>
            <a:ext cx="10705801" cy="611865"/>
          </a:xfrm>
        </p:spPr>
        <p:txBody>
          <a:bodyPr/>
          <a:lstStyle/>
          <a:p>
            <a:r>
              <a:rPr lang="en-US" sz="800"/>
              <a:t>AACE, American Association of Clinical Endocrinology; AOM, anti-obesity medications; IBT, intensive behavioral therapy.</a:t>
            </a:r>
            <a:br>
              <a:rPr lang="en-US" sz="800"/>
            </a:br>
            <a:r>
              <a:rPr lang="en-US" sz="800"/>
              <a:t>*Based on mean weight loss achieved by the completer populations in the largest phase 3 clinical trial of each respective product’s clinical development program as reported in the AACE Guidelines (2016).</a:t>
            </a:r>
            <a:br>
              <a:rPr lang="en-US" sz="800"/>
            </a:br>
            <a:r>
              <a:rPr lang="en-US" sz="800"/>
              <a:t>1. le Roux CW et al. Lancet 2017;389:1399–409 2. Lean ME et al. Lancet 2018;391:541–51; 3. Tsai AG &amp; </a:t>
            </a:r>
            <a:r>
              <a:rPr lang="en-US" sz="800" err="1"/>
              <a:t>Wadden</a:t>
            </a:r>
            <a:r>
              <a:rPr lang="en-US" sz="800"/>
              <a:t> TA. Obesity 2006;14:1283–1293; 4. </a:t>
            </a:r>
            <a:r>
              <a:rPr lang="en-US" sz="800" err="1"/>
              <a:t>Wadden</a:t>
            </a:r>
            <a:r>
              <a:rPr lang="en-US" sz="800"/>
              <a:t> TA et al. Obesity 2011;19:1987–1998; 5. </a:t>
            </a:r>
            <a:r>
              <a:rPr lang="en-US" sz="800" err="1"/>
              <a:t>Wadden</a:t>
            </a:r>
            <a:r>
              <a:rPr lang="en-US" sz="800"/>
              <a:t> TA et al. Obesity 2018; doi:10.1002/oby.22359; 6. Garvey WT et al. </a:t>
            </a:r>
            <a:r>
              <a:rPr lang="en-US" sz="800" err="1"/>
              <a:t>Endocr</a:t>
            </a:r>
            <a:r>
              <a:rPr lang="en-US" sz="800"/>
              <a:t> </a:t>
            </a:r>
            <a:r>
              <a:rPr lang="en-US" sz="800" err="1"/>
              <a:t>Pract</a:t>
            </a:r>
            <a:r>
              <a:rPr lang="en-US" sz="800"/>
              <a:t> 2016;22(Suppl 3):1-203; 7. </a:t>
            </a:r>
            <a:r>
              <a:rPr lang="en-GB" sz="800" err="1"/>
              <a:t>Tak</a:t>
            </a:r>
            <a:r>
              <a:rPr lang="en-GB" sz="800"/>
              <a:t> YJ and Lee SY. </a:t>
            </a:r>
            <a:r>
              <a:rPr lang="en-GB" sz="800" err="1"/>
              <a:t>Curr</a:t>
            </a:r>
            <a:r>
              <a:rPr lang="en-GB" sz="800"/>
              <a:t> </a:t>
            </a:r>
            <a:r>
              <a:rPr lang="en-GB" sz="800" err="1"/>
              <a:t>Obes</a:t>
            </a:r>
            <a:r>
              <a:rPr lang="en-GB" sz="800"/>
              <a:t> Rep. 2021;10:14-30. 8</a:t>
            </a:r>
            <a:r>
              <a:rPr lang="en-US" sz="800"/>
              <a:t>. </a:t>
            </a:r>
            <a:r>
              <a:rPr lang="en-US" altLang="en-US" sz="800"/>
              <a:t>Novo Nordisk. </a:t>
            </a:r>
            <a:r>
              <a:rPr lang="en-US" altLang="en-US" sz="800" err="1"/>
              <a:t>Wegovy</a:t>
            </a:r>
            <a:r>
              <a:rPr lang="en-US" altLang="en-US" sz="800"/>
              <a:t> (semaglutide). Package insert. Available </a:t>
            </a:r>
            <a:r>
              <a:rPr lang="en-US" altLang="en-US" sz="800">
                <a:hlinkClick r:id="rId4"/>
              </a:rPr>
              <a:t>here</a:t>
            </a:r>
            <a:r>
              <a:rPr lang="en-US" altLang="en-US" sz="800"/>
              <a:t>, Accessed August 2022; 9. </a:t>
            </a:r>
            <a:r>
              <a:rPr lang="en-US" sz="800" err="1"/>
              <a:t>Courcoulas</a:t>
            </a:r>
            <a:r>
              <a:rPr lang="en-US" sz="800"/>
              <a:t> AP et al. JAMA 2013;310:2416–25; 10. IFSO Sleeve Gastrectomy. Available </a:t>
            </a:r>
            <a:r>
              <a:rPr lang="en-US" sz="800">
                <a:hlinkClick r:id="rId5"/>
              </a:rPr>
              <a:t>here</a:t>
            </a:r>
            <a:r>
              <a:rPr lang="en-US" sz="800"/>
              <a:t>, Accessed August 2022.</a:t>
            </a:r>
          </a:p>
        </p:txBody>
      </p:sp>
      <p:sp>
        <p:nvSpPr>
          <p:cNvPr id="6" name="Rectangle 5">
            <a:extLst>
              <a:ext uri="{FF2B5EF4-FFF2-40B4-BE49-F238E27FC236}">
                <a16:creationId xmlns:a16="http://schemas.microsoft.com/office/drawing/2014/main" id="{B0176CD9-C149-A26F-B285-8A44C4EAEFAB}"/>
              </a:ext>
            </a:extLst>
          </p:cNvPr>
          <p:cNvSpPr/>
          <p:nvPr/>
        </p:nvSpPr>
        <p:spPr>
          <a:xfrm>
            <a:off x="1072929" y="3505089"/>
            <a:ext cx="9387805" cy="143359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759731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ECACB-B90B-4DD1-A838-61186085FB2E}"/>
              </a:ext>
            </a:extLst>
          </p:cNvPr>
          <p:cNvSpPr>
            <a:spLocks noGrp="1"/>
          </p:cNvSpPr>
          <p:nvPr>
            <p:ph type="title"/>
          </p:nvPr>
        </p:nvSpPr>
        <p:spPr/>
        <p:txBody>
          <a:bodyPr/>
          <a:lstStyle/>
          <a:p>
            <a:r>
              <a:rPr lang="en-CA"/>
              <a:t>Estimate of bariatric surgery numbers, 2020</a:t>
            </a:r>
          </a:p>
        </p:txBody>
      </p:sp>
      <p:sp>
        <p:nvSpPr>
          <p:cNvPr id="3" name="Text Placeholder 2">
            <a:extLst>
              <a:ext uri="{FF2B5EF4-FFF2-40B4-BE49-F238E27FC236}">
                <a16:creationId xmlns:a16="http://schemas.microsoft.com/office/drawing/2014/main" id="{6F2BD9E2-1AF7-4135-A7A3-40E5C2FADF07}"/>
              </a:ext>
            </a:extLst>
          </p:cNvPr>
          <p:cNvSpPr>
            <a:spLocks noGrp="1"/>
          </p:cNvSpPr>
          <p:nvPr>
            <p:ph type="body" sz="quarter" idx="13"/>
          </p:nvPr>
        </p:nvSpPr>
        <p:spPr>
          <a:xfrm>
            <a:off x="647999" y="5884333"/>
            <a:ext cx="11073830" cy="649667"/>
          </a:xfrm>
        </p:spPr>
        <p:txBody>
          <a:bodyPr/>
          <a:lstStyle/>
          <a:p>
            <a:r>
              <a:rPr lang="en-CA" sz="1000" i="0"/>
              <a:t>RYGB, Roux-en-Y Gastric Bypass.</a:t>
            </a:r>
            <a:br>
              <a:rPr lang="en-CA" sz="1000" i="0"/>
            </a:br>
            <a:r>
              <a:rPr lang="en-CA" sz="1000" i="0"/>
              <a:t>American Society for Metabolic and Bariatric Surgery (ASMBS), Estimate of Bariatric Surgery Numbers, 2011-2020. Available </a:t>
            </a:r>
            <a:r>
              <a:rPr lang="en-CA" sz="1000" i="0">
                <a:hlinkClick r:id="rId2"/>
              </a:rPr>
              <a:t>here</a:t>
            </a:r>
            <a:r>
              <a:rPr lang="en-CA" sz="1000" i="0"/>
              <a:t>, Accessed August 2022.</a:t>
            </a:r>
          </a:p>
        </p:txBody>
      </p:sp>
      <p:graphicFrame>
        <p:nvGraphicFramePr>
          <p:cNvPr id="4" name="Table 4">
            <a:extLst>
              <a:ext uri="{FF2B5EF4-FFF2-40B4-BE49-F238E27FC236}">
                <a16:creationId xmlns:a16="http://schemas.microsoft.com/office/drawing/2014/main" id="{E55736BF-D1AB-4F37-917F-97D381B06883}"/>
              </a:ext>
            </a:extLst>
          </p:cNvPr>
          <p:cNvGraphicFramePr>
            <a:graphicFrameLocks noGrp="1"/>
          </p:cNvGraphicFramePr>
          <p:nvPr>
            <p:extLst>
              <p:ext uri="{D42A27DB-BD31-4B8C-83A1-F6EECF244321}">
                <p14:modId xmlns:p14="http://schemas.microsoft.com/office/powerpoint/2010/main" val="1435699251"/>
              </p:ext>
            </p:extLst>
          </p:nvPr>
        </p:nvGraphicFramePr>
        <p:xfrm>
          <a:off x="838200" y="2183328"/>
          <a:ext cx="6277901" cy="2491344"/>
        </p:xfrm>
        <a:graphic>
          <a:graphicData uri="http://schemas.openxmlformats.org/drawingml/2006/table">
            <a:tbl>
              <a:tblPr firstRow="1" bandRow="1">
                <a:tableStyleId>{5C22544A-7EE6-4342-B048-85BDC9FD1C3A}</a:tableStyleId>
              </a:tblPr>
              <a:tblGrid>
                <a:gridCol w="2909126">
                  <a:extLst>
                    <a:ext uri="{9D8B030D-6E8A-4147-A177-3AD203B41FA5}">
                      <a16:colId xmlns:a16="http://schemas.microsoft.com/office/drawing/2014/main" val="57948418"/>
                    </a:ext>
                  </a:extLst>
                </a:gridCol>
                <a:gridCol w="3368775">
                  <a:extLst>
                    <a:ext uri="{9D8B030D-6E8A-4147-A177-3AD203B41FA5}">
                      <a16:colId xmlns:a16="http://schemas.microsoft.com/office/drawing/2014/main" val="3396758958"/>
                    </a:ext>
                  </a:extLst>
                </a:gridCol>
              </a:tblGrid>
              <a:tr h="354264">
                <a:tc>
                  <a:txBody>
                    <a:bodyPr/>
                    <a:lstStyle/>
                    <a:p>
                      <a:r>
                        <a:rPr lang="en-CA" sz="1800"/>
                        <a:t>Type of bariatric surgery</a:t>
                      </a:r>
                    </a:p>
                  </a:txBody>
                  <a:tcPr/>
                </a:tc>
                <a:tc>
                  <a:txBody>
                    <a:bodyPr/>
                    <a:lstStyle/>
                    <a:p>
                      <a:r>
                        <a:rPr lang="en-CA" sz="1800"/>
                        <a:t>Procedure numbers in 2020</a:t>
                      </a:r>
                    </a:p>
                  </a:txBody>
                  <a:tcPr/>
                </a:tc>
                <a:extLst>
                  <a:ext uri="{0D108BD9-81ED-4DB2-BD59-A6C34878D82A}">
                    <a16:rowId xmlns:a16="http://schemas.microsoft.com/office/drawing/2014/main" val="2295415218"/>
                  </a:ext>
                </a:extLst>
              </a:tr>
              <a:tr h="354264">
                <a:tc>
                  <a:txBody>
                    <a:bodyPr/>
                    <a:lstStyle/>
                    <a:p>
                      <a:r>
                        <a:rPr lang="en-CA" sz="1600" b="1" dirty="0"/>
                        <a:t>Sleeve </a:t>
                      </a:r>
                    </a:p>
                  </a:txBody>
                  <a:tcPr/>
                </a:tc>
                <a:tc>
                  <a:txBody>
                    <a:bodyPr/>
                    <a:lstStyle/>
                    <a:p>
                      <a:r>
                        <a:rPr lang="en-CA" sz="1600"/>
                        <a:t>122,056</a:t>
                      </a:r>
                    </a:p>
                  </a:txBody>
                  <a:tcPr/>
                </a:tc>
                <a:extLst>
                  <a:ext uri="{0D108BD9-81ED-4DB2-BD59-A6C34878D82A}">
                    <a16:rowId xmlns:a16="http://schemas.microsoft.com/office/drawing/2014/main" val="2203816132"/>
                  </a:ext>
                </a:extLst>
              </a:tr>
              <a:tr h="354264">
                <a:tc>
                  <a:txBody>
                    <a:bodyPr/>
                    <a:lstStyle/>
                    <a:p>
                      <a:r>
                        <a:rPr lang="en-CA" sz="1600" b="1"/>
                        <a:t>RYGB</a:t>
                      </a:r>
                    </a:p>
                  </a:txBody>
                  <a:tcPr/>
                </a:tc>
                <a:tc>
                  <a:txBody>
                    <a:bodyPr/>
                    <a:lstStyle/>
                    <a:p>
                      <a:r>
                        <a:rPr lang="en-CA" sz="1600"/>
                        <a:t>41,280</a:t>
                      </a:r>
                    </a:p>
                  </a:txBody>
                  <a:tcPr/>
                </a:tc>
                <a:extLst>
                  <a:ext uri="{0D108BD9-81ED-4DB2-BD59-A6C34878D82A}">
                    <a16:rowId xmlns:a16="http://schemas.microsoft.com/office/drawing/2014/main" val="3526865189"/>
                  </a:ext>
                </a:extLst>
              </a:tr>
              <a:tr h="354264">
                <a:tc>
                  <a:txBody>
                    <a:bodyPr/>
                    <a:lstStyle/>
                    <a:p>
                      <a:r>
                        <a:rPr lang="en-CA" sz="1600" b="1"/>
                        <a:t>Band</a:t>
                      </a:r>
                    </a:p>
                  </a:txBody>
                  <a:tcPr/>
                </a:tc>
                <a:tc>
                  <a:txBody>
                    <a:bodyPr/>
                    <a:lstStyle/>
                    <a:p>
                      <a:r>
                        <a:rPr lang="en-CA" sz="1600"/>
                        <a:t>2,393</a:t>
                      </a:r>
                    </a:p>
                  </a:txBody>
                  <a:tcPr/>
                </a:tc>
                <a:extLst>
                  <a:ext uri="{0D108BD9-81ED-4DB2-BD59-A6C34878D82A}">
                    <a16:rowId xmlns:a16="http://schemas.microsoft.com/office/drawing/2014/main" val="1041513487"/>
                  </a:ext>
                </a:extLst>
              </a:tr>
              <a:tr h="354264">
                <a:tc>
                  <a:txBody>
                    <a:bodyPr/>
                    <a:lstStyle/>
                    <a:p>
                      <a:r>
                        <a:rPr lang="en-CA" sz="1600" b="1"/>
                        <a:t>Revision</a:t>
                      </a:r>
                    </a:p>
                  </a:txBody>
                  <a:tcPr/>
                </a:tc>
                <a:tc>
                  <a:txBody>
                    <a:bodyPr/>
                    <a:lstStyle/>
                    <a:p>
                      <a:r>
                        <a:rPr lang="en-CA" sz="1600"/>
                        <a:t>22,022</a:t>
                      </a:r>
                    </a:p>
                  </a:txBody>
                  <a:tcPr/>
                </a:tc>
                <a:extLst>
                  <a:ext uri="{0D108BD9-81ED-4DB2-BD59-A6C34878D82A}">
                    <a16:rowId xmlns:a16="http://schemas.microsoft.com/office/drawing/2014/main" val="3269071239"/>
                  </a:ext>
                </a:extLst>
              </a:tr>
              <a:tr h="354264">
                <a:tc>
                  <a:txBody>
                    <a:bodyPr/>
                    <a:lstStyle/>
                    <a:p>
                      <a:r>
                        <a:rPr lang="en-US" sz="1600" b="1"/>
                        <a:t>All others</a:t>
                      </a:r>
                      <a:endParaRPr lang="en-CA" sz="1600" b="1"/>
                    </a:p>
                  </a:txBody>
                  <a:tcPr/>
                </a:tc>
                <a:tc>
                  <a:txBody>
                    <a:bodyPr/>
                    <a:lstStyle/>
                    <a:p>
                      <a:r>
                        <a:rPr lang="en-US" sz="1600"/>
                        <a:t>10,902</a:t>
                      </a:r>
                      <a:endParaRPr lang="en-CA" sz="1600"/>
                    </a:p>
                  </a:txBody>
                  <a:tcPr/>
                </a:tc>
                <a:extLst>
                  <a:ext uri="{0D108BD9-81ED-4DB2-BD59-A6C34878D82A}">
                    <a16:rowId xmlns:a16="http://schemas.microsoft.com/office/drawing/2014/main" val="720548552"/>
                  </a:ext>
                </a:extLst>
              </a:tr>
              <a:tr h="354264">
                <a:tc>
                  <a:txBody>
                    <a:bodyPr/>
                    <a:lstStyle/>
                    <a:p>
                      <a:r>
                        <a:rPr lang="en-CA" sz="1600" b="1">
                          <a:solidFill>
                            <a:schemeClr val="bg1"/>
                          </a:solidFill>
                        </a:rPr>
                        <a:t>Total</a:t>
                      </a:r>
                    </a:p>
                  </a:txBody>
                  <a:tcPr>
                    <a:solidFill>
                      <a:schemeClr val="accent1"/>
                    </a:solidFill>
                  </a:tcPr>
                </a:tc>
                <a:tc>
                  <a:txBody>
                    <a:bodyPr/>
                    <a:lstStyle/>
                    <a:p>
                      <a:r>
                        <a:rPr lang="en-CA" sz="1600" dirty="0">
                          <a:solidFill>
                            <a:schemeClr val="bg1"/>
                          </a:solidFill>
                        </a:rPr>
                        <a:t>198,653</a:t>
                      </a:r>
                    </a:p>
                  </a:txBody>
                  <a:tcPr>
                    <a:solidFill>
                      <a:schemeClr val="accent1"/>
                    </a:solidFill>
                  </a:tcPr>
                </a:tc>
                <a:extLst>
                  <a:ext uri="{0D108BD9-81ED-4DB2-BD59-A6C34878D82A}">
                    <a16:rowId xmlns:a16="http://schemas.microsoft.com/office/drawing/2014/main" val="1056707365"/>
                  </a:ext>
                </a:extLst>
              </a:tr>
            </a:tbl>
          </a:graphicData>
        </a:graphic>
      </p:graphicFrame>
      <p:sp>
        <p:nvSpPr>
          <p:cNvPr id="5" name="TextBox 4">
            <a:extLst>
              <a:ext uri="{FF2B5EF4-FFF2-40B4-BE49-F238E27FC236}">
                <a16:creationId xmlns:a16="http://schemas.microsoft.com/office/drawing/2014/main" id="{DBC6C0DF-EF89-44F1-BF3F-49428DFD5FB9}"/>
              </a:ext>
            </a:extLst>
          </p:cNvPr>
          <p:cNvSpPr txBox="1"/>
          <p:nvPr/>
        </p:nvSpPr>
        <p:spPr>
          <a:xfrm>
            <a:off x="7480570" y="2459504"/>
            <a:ext cx="4153710" cy="1938992"/>
          </a:xfrm>
          <a:prstGeom prst="rect">
            <a:avLst/>
          </a:prstGeom>
          <a:solidFill>
            <a:schemeClr val="accent3">
              <a:lumMod val="20000"/>
              <a:lumOff val="80000"/>
            </a:schemeClr>
          </a:solidFill>
        </p:spPr>
        <p:txBody>
          <a:bodyPr wrap="square" rtlCol="0">
            <a:spAutoFit/>
          </a:bodyPr>
          <a:lstStyle/>
          <a:p>
            <a:r>
              <a:rPr lang="en-CA" sz="2000"/>
              <a:t>Despite bariatric surgery being the most effective weight loss intervention, in 2020, bariatric procedures were performed in only about </a:t>
            </a:r>
            <a:r>
              <a:rPr lang="en-CA" sz="2000" b="1"/>
              <a:t>1% </a:t>
            </a:r>
            <a:r>
              <a:rPr lang="en-CA" sz="2000"/>
              <a:t>of the population eligible for surgery in the U.S</a:t>
            </a:r>
          </a:p>
        </p:txBody>
      </p:sp>
    </p:spTree>
    <p:extLst>
      <p:ext uri="{BB962C8B-B14F-4D97-AF65-F5344CB8AC3E}">
        <p14:creationId xmlns:p14="http://schemas.microsoft.com/office/powerpoint/2010/main" val="2857091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9871-CE3B-4FB2-B5ED-08F5551FE94E}"/>
              </a:ext>
            </a:extLst>
          </p:cNvPr>
          <p:cNvSpPr>
            <a:spLocks noGrp="1"/>
          </p:cNvSpPr>
          <p:nvPr>
            <p:ph type="title"/>
          </p:nvPr>
        </p:nvSpPr>
        <p:spPr/>
        <p:txBody>
          <a:bodyPr>
            <a:normAutofit/>
          </a:bodyPr>
          <a:lstStyle/>
          <a:p>
            <a:r>
              <a:rPr lang="en-CA"/>
              <a:t>Mechanisms of bariatric surgery are not fully understood</a:t>
            </a:r>
          </a:p>
        </p:txBody>
      </p:sp>
      <p:sp>
        <p:nvSpPr>
          <p:cNvPr id="3" name="Text Placeholder 2">
            <a:extLst>
              <a:ext uri="{FF2B5EF4-FFF2-40B4-BE49-F238E27FC236}">
                <a16:creationId xmlns:a16="http://schemas.microsoft.com/office/drawing/2014/main" id="{D4D65144-1A0B-4B09-BDCD-662DE3C7B05A}"/>
              </a:ext>
            </a:extLst>
          </p:cNvPr>
          <p:cNvSpPr>
            <a:spLocks noGrp="1"/>
          </p:cNvSpPr>
          <p:nvPr>
            <p:ph type="body" sz="quarter" idx="13"/>
          </p:nvPr>
        </p:nvSpPr>
        <p:spPr/>
        <p:txBody>
          <a:bodyPr/>
          <a:lstStyle/>
          <a:p>
            <a:r>
              <a:rPr lang="en-CA" sz="1000" i="0"/>
              <a:t>*Weight loss dependent effect.</a:t>
            </a:r>
            <a:br>
              <a:rPr lang="en-CA" sz="1000" i="0"/>
            </a:br>
            <a:r>
              <a:rPr lang="en-CA" sz="1000" i="0"/>
              <a:t>GLP, glucose-like peptide; NASH, non-alcoholic steatohepatitis; T2D, type 2 diabetes.</a:t>
            </a:r>
            <a:br>
              <a:rPr lang="en-CA" sz="1000" i="0"/>
            </a:br>
            <a:r>
              <a:rPr lang="en-CA" sz="1000" i="0"/>
              <a:t>1. Buchwald H et al. JAMA 2004;292:1724–37; 2. Kashyap SR et al. Cleve Clin J Med 2010;77:468–76.</a:t>
            </a:r>
          </a:p>
        </p:txBody>
      </p:sp>
      <p:sp>
        <p:nvSpPr>
          <p:cNvPr id="4" name="Rectangle 3">
            <a:extLst>
              <a:ext uri="{FF2B5EF4-FFF2-40B4-BE49-F238E27FC236}">
                <a16:creationId xmlns:a16="http://schemas.microsoft.com/office/drawing/2014/main" id="{2C3D8046-6F3C-4FCA-A3D7-D8570DC027DC}"/>
              </a:ext>
            </a:extLst>
          </p:cNvPr>
          <p:cNvSpPr/>
          <p:nvPr/>
        </p:nvSpPr>
        <p:spPr>
          <a:xfrm>
            <a:off x="5310188" y="1971675"/>
            <a:ext cx="1571625" cy="324000"/>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bg1"/>
                </a:solidFill>
              </a:rPr>
              <a:t>Obesity</a:t>
            </a:r>
            <a:r>
              <a:rPr lang="en-CA" b="1" baseline="30000">
                <a:solidFill>
                  <a:schemeClr val="bg1"/>
                </a:solidFill>
              </a:rPr>
              <a:t>1,2</a:t>
            </a:r>
          </a:p>
        </p:txBody>
      </p:sp>
      <p:sp>
        <p:nvSpPr>
          <p:cNvPr id="5" name="Rectangle 4">
            <a:extLst>
              <a:ext uri="{FF2B5EF4-FFF2-40B4-BE49-F238E27FC236}">
                <a16:creationId xmlns:a16="http://schemas.microsoft.com/office/drawing/2014/main" id="{CA031032-1386-44B4-9FFE-D81F1ECB6FC2}"/>
              </a:ext>
            </a:extLst>
          </p:cNvPr>
          <p:cNvSpPr/>
          <p:nvPr/>
        </p:nvSpPr>
        <p:spPr>
          <a:xfrm>
            <a:off x="4982766" y="2572049"/>
            <a:ext cx="2226468" cy="324000"/>
          </a:xfrm>
          <a:prstGeom prst="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a:solidFill>
                  <a:schemeClr val="bg1"/>
                </a:solidFill>
              </a:rPr>
              <a:t>Bariatric surgery</a:t>
            </a:r>
          </a:p>
        </p:txBody>
      </p:sp>
      <p:sp>
        <p:nvSpPr>
          <p:cNvPr id="6" name="Rectangle 5">
            <a:extLst>
              <a:ext uri="{FF2B5EF4-FFF2-40B4-BE49-F238E27FC236}">
                <a16:creationId xmlns:a16="http://schemas.microsoft.com/office/drawing/2014/main" id="{BEF4A300-67F4-4419-8422-D786C14B4936}"/>
              </a:ext>
            </a:extLst>
          </p:cNvPr>
          <p:cNvSpPr/>
          <p:nvPr/>
        </p:nvSpPr>
        <p:spPr>
          <a:xfrm>
            <a:off x="6459143" y="3172423"/>
            <a:ext cx="3399232"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Appetite suppression and malabsorption</a:t>
            </a:r>
          </a:p>
        </p:txBody>
      </p:sp>
      <p:sp>
        <p:nvSpPr>
          <p:cNvPr id="7" name="Rectangle 6">
            <a:extLst>
              <a:ext uri="{FF2B5EF4-FFF2-40B4-BE49-F238E27FC236}">
                <a16:creationId xmlns:a16="http://schemas.microsoft.com/office/drawing/2014/main" id="{25B65FAE-E50C-498A-9D09-0C28ACC5598B}"/>
              </a:ext>
            </a:extLst>
          </p:cNvPr>
          <p:cNvSpPr/>
          <p:nvPr/>
        </p:nvSpPr>
        <p:spPr>
          <a:xfrm>
            <a:off x="4916985" y="3772797"/>
            <a:ext cx="2357998"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Weight loss</a:t>
            </a:r>
          </a:p>
        </p:txBody>
      </p:sp>
      <p:sp>
        <p:nvSpPr>
          <p:cNvPr id="8" name="Rectangle 7">
            <a:extLst>
              <a:ext uri="{FF2B5EF4-FFF2-40B4-BE49-F238E27FC236}">
                <a16:creationId xmlns:a16="http://schemas.microsoft.com/office/drawing/2014/main" id="{71130122-42CE-49D3-9EB7-991A89C19D5B}"/>
              </a:ext>
            </a:extLst>
          </p:cNvPr>
          <p:cNvSpPr/>
          <p:nvPr/>
        </p:nvSpPr>
        <p:spPr>
          <a:xfrm>
            <a:off x="4872635" y="4993631"/>
            <a:ext cx="2446730" cy="30698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Improved insulin sensitivity*</a:t>
            </a:r>
          </a:p>
        </p:txBody>
      </p:sp>
      <p:sp>
        <p:nvSpPr>
          <p:cNvPr id="10" name="Rectangle 9">
            <a:extLst>
              <a:ext uri="{FF2B5EF4-FFF2-40B4-BE49-F238E27FC236}">
                <a16:creationId xmlns:a16="http://schemas.microsoft.com/office/drawing/2014/main" id="{F4DD4C97-9535-4C3D-81CB-DB1FBE9EC29A}"/>
              </a:ext>
            </a:extLst>
          </p:cNvPr>
          <p:cNvSpPr/>
          <p:nvPr/>
        </p:nvSpPr>
        <p:spPr>
          <a:xfrm>
            <a:off x="4917000" y="4374709"/>
            <a:ext cx="2358000"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Improved glycemic control*</a:t>
            </a:r>
          </a:p>
        </p:txBody>
      </p:sp>
      <p:sp>
        <p:nvSpPr>
          <p:cNvPr id="11" name="Rectangle 10">
            <a:extLst>
              <a:ext uri="{FF2B5EF4-FFF2-40B4-BE49-F238E27FC236}">
                <a16:creationId xmlns:a16="http://schemas.microsoft.com/office/drawing/2014/main" id="{C15DC741-D1D0-498B-AA86-CC063BD75EAA}"/>
              </a:ext>
            </a:extLst>
          </p:cNvPr>
          <p:cNvSpPr/>
          <p:nvPr/>
        </p:nvSpPr>
        <p:spPr>
          <a:xfrm>
            <a:off x="1171575" y="3768972"/>
            <a:ext cx="3198017"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Decreased hepatic glucose production</a:t>
            </a:r>
          </a:p>
        </p:txBody>
      </p:sp>
      <p:sp>
        <p:nvSpPr>
          <p:cNvPr id="12" name="Rectangle 11">
            <a:extLst>
              <a:ext uri="{FF2B5EF4-FFF2-40B4-BE49-F238E27FC236}">
                <a16:creationId xmlns:a16="http://schemas.microsoft.com/office/drawing/2014/main" id="{4C94D896-A61D-4E7C-BD92-417F7F6D6DF9}"/>
              </a:ext>
            </a:extLst>
          </p:cNvPr>
          <p:cNvSpPr/>
          <p:nvPr/>
        </p:nvSpPr>
        <p:spPr>
          <a:xfrm>
            <a:off x="2334458" y="3172423"/>
            <a:ext cx="3398400"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Increased GLP-1</a:t>
            </a:r>
          </a:p>
        </p:txBody>
      </p:sp>
      <p:sp>
        <p:nvSpPr>
          <p:cNvPr id="13" name="Rectangle 12">
            <a:extLst>
              <a:ext uri="{FF2B5EF4-FFF2-40B4-BE49-F238E27FC236}">
                <a16:creationId xmlns:a16="http://schemas.microsoft.com/office/drawing/2014/main" id="{2FCAF5E7-2690-4990-8308-3D089C5519E3}"/>
              </a:ext>
            </a:extLst>
          </p:cNvPr>
          <p:cNvSpPr/>
          <p:nvPr/>
        </p:nvSpPr>
        <p:spPr>
          <a:xfrm>
            <a:off x="1835940" y="4367211"/>
            <a:ext cx="1869285"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Decreased NASH</a:t>
            </a:r>
          </a:p>
        </p:txBody>
      </p:sp>
      <p:sp>
        <p:nvSpPr>
          <p:cNvPr id="14" name="Rectangle 13">
            <a:extLst>
              <a:ext uri="{FF2B5EF4-FFF2-40B4-BE49-F238E27FC236}">
                <a16:creationId xmlns:a16="http://schemas.microsoft.com/office/drawing/2014/main" id="{8D5E8B8E-E27B-44E0-BB92-6666FB36559B}"/>
              </a:ext>
            </a:extLst>
          </p:cNvPr>
          <p:cNvSpPr/>
          <p:nvPr/>
        </p:nvSpPr>
        <p:spPr>
          <a:xfrm>
            <a:off x="8514888" y="4367211"/>
            <a:ext cx="2446731"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Remission of hypertension*</a:t>
            </a:r>
          </a:p>
        </p:txBody>
      </p:sp>
      <p:sp>
        <p:nvSpPr>
          <p:cNvPr id="15" name="Rectangle 14">
            <a:extLst>
              <a:ext uri="{FF2B5EF4-FFF2-40B4-BE49-F238E27FC236}">
                <a16:creationId xmlns:a16="http://schemas.microsoft.com/office/drawing/2014/main" id="{6BB01796-4941-4D0C-B969-A6A34291F2CC}"/>
              </a:ext>
            </a:extLst>
          </p:cNvPr>
          <p:cNvSpPr/>
          <p:nvPr/>
        </p:nvSpPr>
        <p:spPr>
          <a:xfrm>
            <a:off x="8452907" y="4993630"/>
            <a:ext cx="2570692" cy="30852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Remission of hyperlipidemia*</a:t>
            </a:r>
          </a:p>
        </p:txBody>
      </p:sp>
      <p:cxnSp>
        <p:nvCxnSpPr>
          <p:cNvPr id="19" name="Straight Arrow Connector 18">
            <a:extLst>
              <a:ext uri="{FF2B5EF4-FFF2-40B4-BE49-F238E27FC236}">
                <a16:creationId xmlns:a16="http://schemas.microsoft.com/office/drawing/2014/main" id="{CA2F8D66-42F0-429A-AE5D-D289EFB8865E}"/>
              </a:ext>
            </a:extLst>
          </p:cNvPr>
          <p:cNvCxnSpPr>
            <a:cxnSpLocks/>
          </p:cNvCxnSpPr>
          <p:nvPr/>
        </p:nvCxnSpPr>
        <p:spPr>
          <a:xfrm>
            <a:off x="6096000" y="2331240"/>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D2216054-261B-4809-ACD7-42FE42B4880D}"/>
              </a:ext>
            </a:extLst>
          </p:cNvPr>
          <p:cNvGrpSpPr/>
          <p:nvPr/>
        </p:nvGrpSpPr>
        <p:grpSpPr>
          <a:xfrm>
            <a:off x="5232797" y="2946898"/>
            <a:ext cx="1726406" cy="216000"/>
            <a:chOff x="5242322" y="2946898"/>
            <a:chExt cx="1726406" cy="216000"/>
          </a:xfrm>
        </p:grpSpPr>
        <p:cxnSp>
          <p:nvCxnSpPr>
            <p:cNvPr id="20" name="Straight Arrow Connector 19">
              <a:extLst>
                <a:ext uri="{FF2B5EF4-FFF2-40B4-BE49-F238E27FC236}">
                  <a16:creationId xmlns:a16="http://schemas.microsoft.com/office/drawing/2014/main" id="{BAD008BC-D375-42FB-B2C3-F65525E0AECF}"/>
                </a:ext>
              </a:extLst>
            </p:cNvPr>
            <p:cNvCxnSpPr>
              <a:cxnSpLocks/>
            </p:cNvCxnSpPr>
            <p:nvPr/>
          </p:nvCxnSpPr>
          <p:spPr>
            <a:xfrm>
              <a:off x="5242322" y="2946898"/>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A5F9613-6400-4819-AD7B-15C55EBA96FA}"/>
                </a:ext>
              </a:extLst>
            </p:cNvPr>
            <p:cNvCxnSpPr>
              <a:cxnSpLocks/>
            </p:cNvCxnSpPr>
            <p:nvPr/>
          </p:nvCxnSpPr>
          <p:spPr>
            <a:xfrm>
              <a:off x="6968728" y="2946898"/>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84D6FDE4-4399-4E86-BAF7-016D3293B30E}"/>
              </a:ext>
            </a:extLst>
          </p:cNvPr>
          <p:cNvCxnSpPr>
            <a:cxnSpLocks/>
          </p:cNvCxnSpPr>
          <p:nvPr/>
        </p:nvCxnSpPr>
        <p:spPr>
          <a:xfrm>
            <a:off x="6096000" y="4132161"/>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D6DCC19-6DAA-4D2B-B6A8-3D42A7C87CC3}"/>
              </a:ext>
            </a:extLst>
          </p:cNvPr>
          <p:cNvGrpSpPr/>
          <p:nvPr/>
        </p:nvGrpSpPr>
        <p:grpSpPr>
          <a:xfrm>
            <a:off x="5242322" y="3533624"/>
            <a:ext cx="1726406" cy="216000"/>
            <a:chOff x="5242322" y="2946898"/>
            <a:chExt cx="1726406" cy="216000"/>
          </a:xfrm>
        </p:grpSpPr>
        <p:cxnSp>
          <p:nvCxnSpPr>
            <p:cNvPr id="25" name="Straight Arrow Connector 24">
              <a:extLst>
                <a:ext uri="{FF2B5EF4-FFF2-40B4-BE49-F238E27FC236}">
                  <a16:creationId xmlns:a16="http://schemas.microsoft.com/office/drawing/2014/main" id="{635E739D-5957-46F8-8944-97F6A6A09893}"/>
                </a:ext>
              </a:extLst>
            </p:cNvPr>
            <p:cNvCxnSpPr>
              <a:cxnSpLocks/>
            </p:cNvCxnSpPr>
            <p:nvPr/>
          </p:nvCxnSpPr>
          <p:spPr>
            <a:xfrm>
              <a:off x="5242322" y="2946898"/>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E26B47E-87DD-45F6-903A-C88C7D4C4EB9}"/>
                </a:ext>
              </a:extLst>
            </p:cNvPr>
            <p:cNvCxnSpPr>
              <a:cxnSpLocks/>
            </p:cNvCxnSpPr>
            <p:nvPr/>
          </p:nvCxnSpPr>
          <p:spPr>
            <a:xfrm>
              <a:off x="6968728" y="2946898"/>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a:extLst>
              <a:ext uri="{FF2B5EF4-FFF2-40B4-BE49-F238E27FC236}">
                <a16:creationId xmlns:a16="http://schemas.microsoft.com/office/drawing/2014/main" id="{A28D6214-FDDA-4080-AF93-791792E799F7}"/>
              </a:ext>
            </a:extLst>
          </p:cNvPr>
          <p:cNvCxnSpPr>
            <a:cxnSpLocks/>
          </p:cNvCxnSpPr>
          <p:nvPr/>
        </p:nvCxnSpPr>
        <p:spPr>
          <a:xfrm>
            <a:off x="6096000" y="4743108"/>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36B555F-7207-429A-9CD2-933A4BC6DE10}"/>
              </a:ext>
            </a:extLst>
          </p:cNvPr>
          <p:cNvCxnSpPr>
            <a:cxnSpLocks/>
          </p:cNvCxnSpPr>
          <p:nvPr/>
        </p:nvCxnSpPr>
        <p:spPr>
          <a:xfrm>
            <a:off x="2770582" y="4132161"/>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EB23773-B5A2-4D31-A5BE-B88D9705CED1}"/>
              </a:ext>
            </a:extLst>
          </p:cNvPr>
          <p:cNvCxnSpPr>
            <a:cxnSpLocks/>
          </p:cNvCxnSpPr>
          <p:nvPr/>
        </p:nvCxnSpPr>
        <p:spPr>
          <a:xfrm>
            <a:off x="2769389" y="3533922"/>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99763E8-7CD4-48BE-88AC-18F7DEAFB648}"/>
              </a:ext>
            </a:extLst>
          </p:cNvPr>
          <p:cNvCxnSpPr>
            <a:cxnSpLocks/>
            <a:stCxn id="7" idx="3"/>
          </p:cNvCxnSpPr>
          <p:nvPr/>
        </p:nvCxnSpPr>
        <p:spPr>
          <a:xfrm>
            <a:off x="7274983" y="3934797"/>
            <a:ext cx="1135592" cy="627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FB22A3F-CC78-4C74-99C7-A9FB83ED2A13}"/>
              </a:ext>
            </a:extLst>
          </p:cNvPr>
          <p:cNvCxnSpPr>
            <a:cxnSpLocks/>
            <a:stCxn id="7" idx="3"/>
          </p:cNvCxnSpPr>
          <p:nvPr/>
        </p:nvCxnSpPr>
        <p:spPr>
          <a:xfrm>
            <a:off x="7274983" y="3934797"/>
            <a:ext cx="1135592" cy="12053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6A579852-23AD-45F5-96D7-4320C7D501F6}"/>
              </a:ext>
            </a:extLst>
          </p:cNvPr>
          <p:cNvSpPr/>
          <p:nvPr/>
        </p:nvSpPr>
        <p:spPr>
          <a:xfrm>
            <a:off x="4916985" y="5578532"/>
            <a:ext cx="2358031" cy="3240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tx1"/>
                </a:solidFill>
              </a:rPr>
              <a:t>Remission of T2D*</a:t>
            </a:r>
          </a:p>
        </p:txBody>
      </p:sp>
      <p:cxnSp>
        <p:nvCxnSpPr>
          <p:cNvPr id="32" name="Straight Arrow Connector 31">
            <a:extLst>
              <a:ext uri="{FF2B5EF4-FFF2-40B4-BE49-F238E27FC236}">
                <a16:creationId xmlns:a16="http://schemas.microsoft.com/office/drawing/2014/main" id="{04203F53-7089-457F-A3A2-8422F640925E}"/>
              </a:ext>
            </a:extLst>
          </p:cNvPr>
          <p:cNvCxnSpPr>
            <a:cxnSpLocks/>
          </p:cNvCxnSpPr>
          <p:nvPr/>
        </p:nvCxnSpPr>
        <p:spPr>
          <a:xfrm>
            <a:off x="6096000" y="5328008"/>
            <a:ext cx="0" cy="21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28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DA5A-5B62-E16E-8E87-33FDFC15E397}"/>
              </a:ext>
            </a:extLst>
          </p:cNvPr>
          <p:cNvSpPr>
            <a:spLocks noGrp="1"/>
          </p:cNvSpPr>
          <p:nvPr>
            <p:ph type="title"/>
          </p:nvPr>
        </p:nvSpPr>
        <p:spPr/>
        <p:txBody>
          <a:bodyPr>
            <a:normAutofit fontScale="90000"/>
          </a:bodyPr>
          <a:lstStyle/>
          <a:p>
            <a:r>
              <a:rPr lang="en-GB"/>
              <a:t>Changes in the gut microbiota post-bariatric surgery contribute to reduced weight </a:t>
            </a:r>
          </a:p>
        </p:txBody>
      </p:sp>
      <p:sp>
        <p:nvSpPr>
          <p:cNvPr id="9" name="TextBox 8">
            <a:extLst>
              <a:ext uri="{FF2B5EF4-FFF2-40B4-BE49-F238E27FC236}">
                <a16:creationId xmlns:a16="http://schemas.microsoft.com/office/drawing/2014/main" id="{E94025C1-1283-6528-36FF-3F584E694AE7}"/>
              </a:ext>
            </a:extLst>
          </p:cNvPr>
          <p:cNvSpPr txBox="1"/>
          <p:nvPr/>
        </p:nvSpPr>
        <p:spPr>
          <a:xfrm>
            <a:off x="838200" y="2296234"/>
            <a:ext cx="10515600" cy="400110"/>
          </a:xfrm>
          <a:prstGeom prst="rect">
            <a:avLst/>
          </a:prstGeom>
          <a:solidFill>
            <a:schemeClr val="accent1"/>
          </a:solidFill>
          <a:ln>
            <a:solidFill>
              <a:srgbClr val="4472C4"/>
            </a:solidFill>
          </a:ln>
        </p:spPr>
        <p:txBody>
          <a:bodyPr wrap="square">
            <a:spAutoFit/>
          </a:bodyPr>
          <a:lstStyle/>
          <a:p>
            <a:pPr lvl="0" algn="ctr"/>
            <a:r>
              <a:rPr lang="en-US" sz="2000">
                <a:solidFill>
                  <a:schemeClr val="bg1"/>
                </a:solidFill>
                <a:ea typeface="Verdana" panose="020B0604030504040204" pitchFamily="34" charset="0"/>
                <a:cs typeface="Calibri" panose="020F0502020204030204" pitchFamily="34" charset="0"/>
              </a:rPr>
              <a:t>Microbiota diversity changes after gastric bypass surgery </a:t>
            </a:r>
          </a:p>
        </p:txBody>
      </p:sp>
      <p:sp>
        <p:nvSpPr>
          <p:cNvPr id="10" name="Text Placeholder 2">
            <a:extLst>
              <a:ext uri="{FF2B5EF4-FFF2-40B4-BE49-F238E27FC236}">
                <a16:creationId xmlns:a16="http://schemas.microsoft.com/office/drawing/2014/main" id="{A283E331-783F-565F-8DA0-2639C312C983}"/>
              </a:ext>
            </a:extLst>
          </p:cNvPr>
          <p:cNvSpPr>
            <a:spLocks noGrp="1"/>
          </p:cNvSpPr>
          <p:nvPr>
            <p:ph type="body" sz="quarter" idx="13"/>
          </p:nvPr>
        </p:nvSpPr>
        <p:spPr>
          <a:xfrm>
            <a:off x="647700" y="6210300"/>
            <a:ext cx="8651875" cy="282575"/>
          </a:xfrm>
        </p:spPr>
        <p:txBody>
          <a:bodyPr/>
          <a:lstStyle/>
          <a:p>
            <a:r>
              <a:rPr lang="en-CA" sz="1000" i="0" err="1"/>
              <a:t>Liou</a:t>
            </a:r>
            <a:r>
              <a:rPr lang="en-CA" sz="1000" i="0"/>
              <a:t> AP et al. Sci </a:t>
            </a:r>
            <a:r>
              <a:rPr lang="en-CA" sz="1000" i="0" err="1"/>
              <a:t>Transl</a:t>
            </a:r>
            <a:r>
              <a:rPr lang="en-CA" sz="1000" i="0"/>
              <a:t> Med. 2013; 5(178): 178ra41.</a:t>
            </a:r>
          </a:p>
        </p:txBody>
      </p:sp>
      <p:sp>
        <p:nvSpPr>
          <p:cNvPr id="3" name="Rectangle 2">
            <a:extLst>
              <a:ext uri="{FF2B5EF4-FFF2-40B4-BE49-F238E27FC236}">
                <a16:creationId xmlns:a16="http://schemas.microsoft.com/office/drawing/2014/main" id="{A5F636AC-28AD-457A-BCC0-51B3196A9B75}"/>
              </a:ext>
            </a:extLst>
          </p:cNvPr>
          <p:cNvSpPr/>
          <p:nvPr/>
        </p:nvSpPr>
        <p:spPr>
          <a:xfrm>
            <a:off x="838200" y="2840478"/>
            <a:ext cx="10515600" cy="1050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chemeClr val="tx1">
                    <a:lumMod val="95000"/>
                    <a:lumOff val="5000"/>
                  </a:schemeClr>
                </a:solidFill>
              </a:rPr>
              <a:t>Studies show that Roux-en-Y gastric bypass (RYGB) surgery restructures the gut microbiota and increases the abundance of </a:t>
            </a:r>
            <a:r>
              <a:rPr lang="en-CA" i="1">
                <a:solidFill>
                  <a:schemeClr val="tx1">
                    <a:lumMod val="95000"/>
                    <a:lumOff val="5000"/>
                  </a:schemeClr>
                </a:solidFill>
              </a:rPr>
              <a:t>Escherichia</a:t>
            </a:r>
            <a:r>
              <a:rPr lang="en-CA">
                <a:solidFill>
                  <a:schemeClr val="tx1">
                    <a:lumMod val="95000"/>
                    <a:lumOff val="5000"/>
                  </a:schemeClr>
                </a:solidFill>
              </a:rPr>
              <a:t> and </a:t>
            </a:r>
            <a:r>
              <a:rPr lang="en-CA" i="1" err="1">
                <a:solidFill>
                  <a:schemeClr val="tx1">
                    <a:lumMod val="95000"/>
                    <a:lumOff val="5000"/>
                  </a:schemeClr>
                </a:solidFill>
              </a:rPr>
              <a:t>Akkermansia</a:t>
            </a:r>
            <a:r>
              <a:rPr lang="en-CA">
                <a:solidFill>
                  <a:schemeClr val="tx1">
                    <a:lumMod val="95000"/>
                    <a:lumOff val="5000"/>
                  </a:schemeClr>
                </a:solidFill>
              </a:rPr>
              <a:t> bacteria </a:t>
            </a:r>
            <a:r>
              <a:rPr lang="en-CA" b="1">
                <a:solidFill>
                  <a:schemeClr val="tx1">
                    <a:lumMod val="95000"/>
                    <a:lumOff val="5000"/>
                  </a:schemeClr>
                </a:solidFill>
              </a:rPr>
              <a:t>regardless of weight change and caloric restriction </a:t>
            </a:r>
          </a:p>
        </p:txBody>
      </p:sp>
      <p:sp>
        <p:nvSpPr>
          <p:cNvPr id="7" name="Rectangle 6">
            <a:extLst>
              <a:ext uri="{FF2B5EF4-FFF2-40B4-BE49-F238E27FC236}">
                <a16:creationId xmlns:a16="http://schemas.microsoft.com/office/drawing/2014/main" id="{BCFD5AFB-5AAE-4122-9A48-5FFFBF31B864}"/>
              </a:ext>
            </a:extLst>
          </p:cNvPr>
          <p:cNvSpPr/>
          <p:nvPr/>
        </p:nvSpPr>
        <p:spPr>
          <a:xfrm>
            <a:off x="838200" y="4000987"/>
            <a:ext cx="10515600" cy="105058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a:solidFill>
                  <a:schemeClr val="tx1">
                    <a:lumMod val="95000"/>
                    <a:lumOff val="5000"/>
                  </a:schemeClr>
                </a:solidFill>
              </a:rPr>
              <a:t>Abundance of these bacteria results in </a:t>
            </a:r>
            <a:r>
              <a:rPr lang="en-CA" b="1">
                <a:solidFill>
                  <a:schemeClr val="tx1">
                    <a:lumMod val="95000"/>
                    <a:lumOff val="5000"/>
                  </a:schemeClr>
                </a:solidFill>
              </a:rPr>
              <a:t>weight loss </a:t>
            </a:r>
            <a:r>
              <a:rPr lang="en-CA">
                <a:solidFill>
                  <a:schemeClr val="tx1">
                    <a:lumMod val="95000"/>
                    <a:lumOff val="5000"/>
                  </a:schemeClr>
                </a:solidFill>
              </a:rPr>
              <a:t>and </a:t>
            </a:r>
            <a:r>
              <a:rPr lang="en-CA" b="1">
                <a:solidFill>
                  <a:schemeClr val="tx1">
                    <a:lumMod val="95000"/>
                    <a:lumOff val="5000"/>
                  </a:schemeClr>
                </a:solidFill>
              </a:rPr>
              <a:t>decreased fat mass </a:t>
            </a:r>
            <a:r>
              <a:rPr lang="en-CA">
                <a:solidFill>
                  <a:schemeClr val="tx1">
                    <a:lumMod val="95000"/>
                    <a:lumOff val="5000"/>
                  </a:schemeClr>
                </a:solidFill>
              </a:rPr>
              <a:t>potentially due to altered microbial production of short-chain fatty acids </a:t>
            </a:r>
          </a:p>
        </p:txBody>
      </p:sp>
      <p:grpSp>
        <p:nvGrpSpPr>
          <p:cNvPr id="12" name="Group 11">
            <a:extLst>
              <a:ext uri="{FF2B5EF4-FFF2-40B4-BE49-F238E27FC236}">
                <a16:creationId xmlns:a16="http://schemas.microsoft.com/office/drawing/2014/main" id="{154A4F48-1B77-463B-8BD3-A5A5E3368200}"/>
              </a:ext>
            </a:extLst>
          </p:cNvPr>
          <p:cNvGrpSpPr/>
          <p:nvPr/>
        </p:nvGrpSpPr>
        <p:grpSpPr>
          <a:xfrm>
            <a:off x="9690370" y="4589512"/>
            <a:ext cx="2101174" cy="1451854"/>
            <a:chOff x="9690370" y="4443595"/>
            <a:chExt cx="2101174" cy="1451854"/>
          </a:xfrm>
        </p:grpSpPr>
        <p:pic>
          <p:nvPicPr>
            <p:cNvPr id="5" name="Graphic 4" descr="Petri Dish outline">
              <a:extLst>
                <a:ext uri="{FF2B5EF4-FFF2-40B4-BE49-F238E27FC236}">
                  <a16:creationId xmlns:a16="http://schemas.microsoft.com/office/drawing/2014/main" id="{5B4B4305-4EF3-47EE-9983-C3DA8B6C91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9633" y="4443595"/>
              <a:ext cx="1431911" cy="1431911"/>
            </a:xfrm>
            <a:prstGeom prst="rect">
              <a:avLst/>
            </a:prstGeom>
          </p:spPr>
        </p:pic>
        <p:pic>
          <p:nvPicPr>
            <p:cNvPr id="11" name="Graphic 10" descr="Germ with solid fill">
              <a:extLst>
                <a:ext uri="{FF2B5EF4-FFF2-40B4-BE49-F238E27FC236}">
                  <a16:creationId xmlns:a16="http://schemas.microsoft.com/office/drawing/2014/main" id="{5FC7DF18-0F68-46B2-AA45-ED8D297500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90370" y="5092917"/>
              <a:ext cx="802532" cy="802532"/>
            </a:xfrm>
            <a:prstGeom prst="rect">
              <a:avLst/>
            </a:prstGeom>
          </p:spPr>
        </p:pic>
      </p:grpSp>
    </p:spTree>
    <p:extLst>
      <p:ext uri="{BB962C8B-B14F-4D97-AF65-F5344CB8AC3E}">
        <p14:creationId xmlns:p14="http://schemas.microsoft.com/office/powerpoint/2010/main" val="2433653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SUBGRID]" val="[SubGrid]"/>
</p:tagLst>
</file>

<file path=ppt/tags/tag39.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SUBGRID]" val="[SubGrid]"/>
</p:tagLst>
</file>

<file path=ppt/tags/tag41.xml><?xml version="1.0" encoding="utf-8"?>
<p:tagLst xmlns:a="http://schemas.openxmlformats.org/drawingml/2006/main" xmlns:r="http://schemas.openxmlformats.org/officeDocument/2006/relationships" xmlns:p="http://schemas.openxmlformats.org/presentationml/2006/main">
  <p:tag name="[SUBGRID]" val="[SubGrid]"/>
</p:tagLst>
</file>

<file path=ppt/tags/tag42.xml><?xml version="1.0" encoding="utf-8"?>
<p:tagLst xmlns:a="http://schemas.openxmlformats.org/drawingml/2006/main" xmlns:r="http://schemas.openxmlformats.org/officeDocument/2006/relationships" xmlns:p="http://schemas.openxmlformats.org/presentationml/2006/main">
  <p:tag name="[SUBGRID]" val="[SubGrid]"/>
</p:tagLst>
</file>

<file path=ppt/tags/tag43.xml><?xml version="1.0" encoding="utf-8"?>
<p:tagLst xmlns:a="http://schemas.openxmlformats.org/drawingml/2006/main" xmlns:r="http://schemas.openxmlformats.org/officeDocument/2006/relationships" xmlns:p="http://schemas.openxmlformats.org/presentationml/2006/main">
  <p:tag name="[SUBGRID]" val="[SubGrid]"/>
</p:tagLst>
</file>

<file path=ppt/tags/tag44.xml><?xml version="1.0" encoding="utf-8"?>
<p:tagLst xmlns:a="http://schemas.openxmlformats.org/drawingml/2006/main" xmlns:r="http://schemas.openxmlformats.org/officeDocument/2006/relationships" xmlns:p="http://schemas.openxmlformats.org/presentationml/2006/main">
  <p:tag name="[SUBGRID]" val="[SubGrid]"/>
</p:tagLst>
</file>

<file path=ppt/tags/tag45.xml><?xml version="1.0" encoding="utf-8"?>
<p:tagLst xmlns:a="http://schemas.openxmlformats.org/drawingml/2006/main" xmlns:r="http://schemas.openxmlformats.org/officeDocument/2006/relationships" xmlns:p="http://schemas.openxmlformats.org/presentationml/2006/main">
  <p:tag name="[SUBGRID]" val="[SubGrid]"/>
</p:tagLst>
</file>

<file path=ppt/tags/tag46.xml><?xml version="1.0" encoding="utf-8"?>
<p:tagLst xmlns:a="http://schemas.openxmlformats.org/drawingml/2006/main" xmlns:r="http://schemas.openxmlformats.org/officeDocument/2006/relationships" xmlns:p="http://schemas.openxmlformats.org/presentationml/2006/main">
  <p:tag name="[SUBGRID]" val="[SubGrid]"/>
</p:tagLst>
</file>

<file path=ppt/tags/tag47.xml><?xml version="1.0" encoding="utf-8"?>
<p:tagLst xmlns:a="http://schemas.openxmlformats.org/drawingml/2006/main" xmlns:r="http://schemas.openxmlformats.org/officeDocument/2006/relationships" xmlns:p="http://schemas.openxmlformats.org/presentationml/2006/main">
  <p:tag name="[SUBGRID]" val="[SubGrid]"/>
</p:tagLst>
</file>

<file path=ppt/tags/tag48.xml><?xml version="1.0" encoding="utf-8"?>
<p:tagLst xmlns:a="http://schemas.openxmlformats.org/drawingml/2006/main" xmlns:r="http://schemas.openxmlformats.org/officeDocument/2006/relationships" xmlns:p="http://schemas.openxmlformats.org/presentationml/2006/main">
  <p:tag name="[SUBGRID]" val="[SubGrid]"/>
</p:tagLst>
</file>

<file path=ppt/tags/tag49.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SUBGRID]" val="[SubGrid]"/>
</p:tagLst>
</file>

<file path=ppt/tags/tag51.xml><?xml version="1.0" encoding="utf-8"?>
<p:tagLst xmlns:a="http://schemas.openxmlformats.org/drawingml/2006/main" xmlns:r="http://schemas.openxmlformats.org/officeDocument/2006/relationships" xmlns:p="http://schemas.openxmlformats.org/presentationml/2006/main">
  <p:tag name="[SUBGRID]" val="[SubGrid]"/>
</p:tagLst>
</file>

<file path=ppt/tags/tag52.xml><?xml version="1.0" encoding="utf-8"?>
<p:tagLst xmlns:a="http://schemas.openxmlformats.org/drawingml/2006/main" xmlns:r="http://schemas.openxmlformats.org/officeDocument/2006/relationships" xmlns:p="http://schemas.openxmlformats.org/presentationml/2006/main">
  <p:tag name="[SUBGRID]" val="[SubGrid]"/>
</p:tagLst>
</file>

<file path=ppt/tags/tag53.xml><?xml version="1.0" encoding="utf-8"?>
<p:tagLst xmlns:a="http://schemas.openxmlformats.org/drawingml/2006/main" xmlns:r="http://schemas.openxmlformats.org/officeDocument/2006/relationships" xmlns:p="http://schemas.openxmlformats.org/presentationml/2006/main">
  <p:tag name="[SUBGRID]" val="[SubGrid]"/>
</p:tagLst>
</file>

<file path=ppt/tags/tag54.xml><?xml version="1.0" encoding="utf-8"?>
<p:tagLst xmlns:a="http://schemas.openxmlformats.org/drawingml/2006/main" xmlns:r="http://schemas.openxmlformats.org/officeDocument/2006/relationships" xmlns:p="http://schemas.openxmlformats.org/presentationml/2006/main">
  <p:tag name="[SUBGRID]" val="[SubGrid]"/>
</p:tagLst>
</file>

<file path=ppt/tags/tag55.xml><?xml version="1.0" encoding="utf-8"?>
<p:tagLst xmlns:a="http://schemas.openxmlformats.org/drawingml/2006/main" xmlns:r="http://schemas.openxmlformats.org/officeDocument/2006/relationships" xmlns:p="http://schemas.openxmlformats.org/presentationml/2006/main">
  <p:tag name="[SUBGRID]" val="[SubGrid]"/>
</p:tagLst>
</file>

<file path=ppt/tags/tag56.xml><?xml version="1.0" encoding="utf-8"?>
<p:tagLst xmlns:a="http://schemas.openxmlformats.org/drawingml/2006/main" xmlns:r="http://schemas.openxmlformats.org/officeDocument/2006/relationships" xmlns:p="http://schemas.openxmlformats.org/presentationml/2006/main">
  <p:tag name="[SUBGRID]" val="[SubGrid]"/>
</p:tagLst>
</file>

<file path=ppt/tags/tag57.xml><?xml version="1.0" encoding="utf-8"?>
<p:tagLst xmlns:a="http://schemas.openxmlformats.org/drawingml/2006/main" xmlns:r="http://schemas.openxmlformats.org/officeDocument/2006/relationships" xmlns:p="http://schemas.openxmlformats.org/presentationml/2006/main">
  <p:tag name="[SUBGRID]" val="[SubGrid]"/>
</p:tagLst>
</file>

<file path=ppt/tags/tag58.xml><?xml version="1.0" encoding="utf-8"?>
<p:tagLst xmlns:a="http://schemas.openxmlformats.org/drawingml/2006/main" xmlns:r="http://schemas.openxmlformats.org/officeDocument/2006/relationships" xmlns:p="http://schemas.openxmlformats.org/presentationml/2006/main">
  <p:tag name="[SUBGRID]" val="[SubGrid]"/>
</p:tagLst>
</file>

<file path=ppt/tags/tag59.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SUBGRID]" val="[SubGrid]"/>
</p:tagLst>
</file>

<file path=ppt/tags/tag61.xml><?xml version="1.0" encoding="utf-8"?>
<p:tagLst xmlns:a="http://schemas.openxmlformats.org/drawingml/2006/main" xmlns:r="http://schemas.openxmlformats.org/officeDocument/2006/relationships" xmlns:p="http://schemas.openxmlformats.org/presentationml/2006/main">
  <p:tag name="[SUBGRID]" val="[SubGrid]"/>
</p:tagLst>
</file>

<file path=ppt/tags/tag62.xml><?xml version="1.0" encoding="utf-8"?>
<p:tagLst xmlns:a="http://schemas.openxmlformats.org/drawingml/2006/main" xmlns:r="http://schemas.openxmlformats.org/officeDocument/2006/relationships" xmlns:p="http://schemas.openxmlformats.org/presentationml/2006/main">
  <p:tag name="[SUBGRID]" val="[SubGrid]"/>
</p:tagLst>
</file>

<file path=ppt/tags/tag63.xml><?xml version="1.0" encoding="utf-8"?>
<p:tagLst xmlns:a="http://schemas.openxmlformats.org/drawingml/2006/main" xmlns:r="http://schemas.openxmlformats.org/officeDocument/2006/relationships" xmlns:p="http://schemas.openxmlformats.org/presentationml/2006/main">
  <p:tag name="[SUBGRID]" val="[SubGrid]"/>
</p:tagLst>
</file>

<file path=ppt/tags/tag64.xml><?xml version="1.0" encoding="utf-8"?>
<p:tagLst xmlns:a="http://schemas.openxmlformats.org/drawingml/2006/main" xmlns:r="http://schemas.openxmlformats.org/officeDocument/2006/relationships" xmlns:p="http://schemas.openxmlformats.org/presentationml/2006/main">
  <p:tag name="[SUBGRID]" val="[SubGrid]"/>
</p:tagLst>
</file>

<file path=ppt/tags/tag65.xml><?xml version="1.0" encoding="utf-8"?>
<p:tagLst xmlns:a="http://schemas.openxmlformats.org/drawingml/2006/main" xmlns:r="http://schemas.openxmlformats.org/officeDocument/2006/relationships" xmlns:p="http://schemas.openxmlformats.org/presentationml/2006/main">
  <p:tag name="[SUBGRID]" val="[SubGrid]"/>
</p:tagLst>
</file>

<file path=ppt/tags/tag66.xml><?xml version="1.0" encoding="utf-8"?>
<p:tagLst xmlns:a="http://schemas.openxmlformats.org/drawingml/2006/main" xmlns:r="http://schemas.openxmlformats.org/officeDocument/2006/relationships" xmlns:p="http://schemas.openxmlformats.org/presentationml/2006/main">
  <p:tag name="[SUBGRID]" val="[SubGrid]"/>
</p:tagLst>
</file>

<file path=ppt/tags/tag67.xml><?xml version="1.0" encoding="utf-8"?>
<p:tagLst xmlns:a="http://schemas.openxmlformats.org/drawingml/2006/main" xmlns:r="http://schemas.openxmlformats.org/officeDocument/2006/relationships" xmlns:p="http://schemas.openxmlformats.org/presentationml/2006/main">
  <p:tag name="[SUBGRID]" val="[SubGrid]"/>
</p:tagLst>
</file>

<file path=ppt/tags/tag68.xml><?xml version="1.0" encoding="utf-8"?>
<p:tagLst xmlns:a="http://schemas.openxmlformats.org/drawingml/2006/main" xmlns:r="http://schemas.openxmlformats.org/officeDocument/2006/relationships" xmlns:p="http://schemas.openxmlformats.org/presentationml/2006/main">
  <p:tag name="[SUBGRID]" val="[SubGrid]"/>
</p:tagLst>
</file>

<file path=ppt/tags/tag69.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SUBGRID]" val="[SubGrid]"/>
</p:tagLst>
</file>

<file path=ppt/tags/tag71.xml><?xml version="1.0" encoding="utf-8"?>
<p:tagLst xmlns:a="http://schemas.openxmlformats.org/drawingml/2006/main" xmlns:r="http://schemas.openxmlformats.org/officeDocument/2006/relationships" xmlns:p="http://schemas.openxmlformats.org/presentationml/2006/main">
  <p:tag name="[SUBGRID]" val="[SubGrid]"/>
</p:tagLst>
</file>

<file path=ppt/tags/tag72.xml><?xml version="1.0" encoding="utf-8"?>
<p:tagLst xmlns:a="http://schemas.openxmlformats.org/drawingml/2006/main" xmlns:r="http://schemas.openxmlformats.org/officeDocument/2006/relationships" xmlns:p="http://schemas.openxmlformats.org/presentationml/2006/main">
  <p:tag name="[SUBGRID]" val="[SubGrid]"/>
</p:tagLst>
</file>

<file path=ppt/tags/tag73.xml><?xml version="1.0" encoding="utf-8"?>
<p:tagLst xmlns:a="http://schemas.openxmlformats.org/drawingml/2006/main" xmlns:r="http://schemas.openxmlformats.org/officeDocument/2006/relationships" xmlns:p="http://schemas.openxmlformats.org/presentationml/2006/main">
  <p:tag name="[SUBGRID]" val="[SubGrid]"/>
</p:tagLst>
</file>

<file path=ppt/tags/tag74.xml><?xml version="1.0" encoding="utf-8"?>
<p:tagLst xmlns:a="http://schemas.openxmlformats.org/drawingml/2006/main" xmlns:r="http://schemas.openxmlformats.org/officeDocument/2006/relationships" xmlns:p="http://schemas.openxmlformats.org/presentationml/2006/main">
  <p:tag name="[SUBGRID]" val="[SubGrid]"/>
</p:tagLst>
</file>

<file path=ppt/tags/tag75.xml><?xml version="1.0" encoding="utf-8"?>
<p:tagLst xmlns:a="http://schemas.openxmlformats.org/drawingml/2006/main" xmlns:r="http://schemas.openxmlformats.org/officeDocument/2006/relationships" xmlns:p="http://schemas.openxmlformats.org/presentationml/2006/main">
  <p:tag name="[SUBGRID]" val="[SubGrid]"/>
</p:tagLst>
</file>

<file path=ppt/tags/tag76.xml><?xml version="1.0" encoding="utf-8"?>
<p:tagLst xmlns:a="http://schemas.openxmlformats.org/drawingml/2006/main" xmlns:r="http://schemas.openxmlformats.org/officeDocument/2006/relationships" xmlns:p="http://schemas.openxmlformats.org/presentationml/2006/main">
  <p:tag name="[SUBGRID]" val="[SubGrid]"/>
</p:tagLst>
</file>

<file path=ppt/tags/tag77.xml><?xml version="1.0" encoding="utf-8"?>
<p:tagLst xmlns:a="http://schemas.openxmlformats.org/drawingml/2006/main" xmlns:r="http://schemas.openxmlformats.org/officeDocument/2006/relationships" xmlns:p="http://schemas.openxmlformats.org/presentationml/2006/main">
  <p:tag name="[SUBGRID]" val="[SubGrid]"/>
</p:tagLst>
</file>

<file path=ppt/tags/tag78.xml><?xml version="1.0" encoding="utf-8"?>
<p:tagLst xmlns:a="http://schemas.openxmlformats.org/drawingml/2006/main" xmlns:r="http://schemas.openxmlformats.org/officeDocument/2006/relationships" xmlns:p="http://schemas.openxmlformats.org/presentationml/2006/main">
  <p:tag name="[SUBGRID]" val="[SubGrid]"/>
</p:tagLst>
</file>

<file path=ppt/tags/tag79.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80.xml><?xml version="1.0" encoding="utf-8"?>
<p:tagLst xmlns:a="http://schemas.openxmlformats.org/drawingml/2006/main" xmlns:r="http://schemas.openxmlformats.org/officeDocument/2006/relationships" xmlns:p="http://schemas.openxmlformats.org/presentationml/2006/main">
  <p:tag name="[SUBGRID]" val="[SubGrid]"/>
</p:tagLst>
</file>

<file path=ppt/tags/tag81.xml><?xml version="1.0" encoding="utf-8"?>
<p:tagLst xmlns:a="http://schemas.openxmlformats.org/drawingml/2006/main" xmlns:r="http://schemas.openxmlformats.org/officeDocument/2006/relationships" xmlns:p="http://schemas.openxmlformats.org/presentationml/2006/main">
  <p:tag name="[SUBGRID]" val="[SubGrid]"/>
</p:tagLst>
</file>

<file path=ppt/tags/tag82.xml><?xml version="1.0" encoding="utf-8"?>
<p:tagLst xmlns:a="http://schemas.openxmlformats.org/drawingml/2006/main" xmlns:r="http://schemas.openxmlformats.org/officeDocument/2006/relationships" xmlns:p="http://schemas.openxmlformats.org/presentationml/2006/main">
  <p:tag name="[SUBGRID]" val="[SubGrid]"/>
</p:tagLst>
</file>

<file path=ppt/tags/tag83.xml><?xml version="1.0" encoding="utf-8"?>
<p:tagLst xmlns:a="http://schemas.openxmlformats.org/drawingml/2006/main" xmlns:r="http://schemas.openxmlformats.org/officeDocument/2006/relationships" xmlns:p="http://schemas.openxmlformats.org/presentationml/2006/main">
  <p:tag name="[SUBGRID]" val="[SubGrid]"/>
</p:tagLst>
</file>

<file path=ppt/tags/tag84.xml><?xml version="1.0" encoding="utf-8"?>
<p:tagLst xmlns:a="http://schemas.openxmlformats.org/drawingml/2006/main" xmlns:r="http://schemas.openxmlformats.org/officeDocument/2006/relationships" xmlns:p="http://schemas.openxmlformats.org/presentationml/2006/main">
  <p:tag name="[SUBGRID]" val="[SubGrid]"/>
</p:tagLst>
</file>

<file path=ppt/tags/tag85.xml><?xml version="1.0" encoding="utf-8"?>
<p:tagLst xmlns:a="http://schemas.openxmlformats.org/drawingml/2006/main" xmlns:r="http://schemas.openxmlformats.org/officeDocument/2006/relationships" xmlns:p="http://schemas.openxmlformats.org/presentationml/2006/main">
  <p:tag name="[SUBGRID]" val="[SubGrid]"/>
</p:tagLst>
</file>

<file path=ppt/tags/tag86.xml><?xml version="1.0" encoding="utf-8"?>
<p:tagLst xmlns:a="http://schemas.openxmlformats.org/drawingml/2006/main" xmlns:r="http://schemas.openxmlformats.org/officeDocument/2006/relationships" xmlns:p="http://schemas.openxmlformats.org/presentationml/2006/main">
  <p:tag name="[SUBGRID]" val="[SubGrid]"/>
</p:tagLst>
</file>

<file path=ppt/tags/tag87.xml><?xml version="1.0" encoding="utf-8"?>
<p:tagLst xmlns:a="http://schemas.openxmlformats.org/drawingml/2006/main" xmlns:r="http://schemas.openxmlformats.org/officeDocument/2006/relationships" xmlns:p="http://schemas.openxmlformats.org/presentationml/2006/main">
  <p:tag name="[SUBGRID]" val="[SubGrid]"/>
</p:tagLst>
</file>

<file path=ppt/tags/tag88.xml><?xml version="1.0" encoding="utf-8"?>
<p:tagLst xmlns:a="http://schemas.openxmlformats.org/drawingml/2006/main" xmlns:r="http://schemas.openxmlformats.org/officeDocument/2006/relationships" xmlns:p="http://schemas.openxmlformats.org/presentationml/2006/main">
  <p:tag name="[SUBGRID]" val="[SubGrid]"/>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RWARD Master Template">
  <a:themeElements>
    <a:clrScheme name="FORWARD">
      <a:dk1>
        <a:srgbClr val="263C50"/>
      </a:dk1>
      <a:lt1>
        <a:srgbClr val="FFFFFF"/>
      </a:lt1>
      <a:dk2>
        <a:srgbClr val="263C50"/>
      </a:dk2>
      <a:lt2>
        <a:srgbClr val="BEC0D0"/>
      </a:lt2>
      <a:accent1>
        <a:srgbClr val="2EC4B6"/>
      </a:accent1>
      <a:accent2>
        <a:srgbClr val="38405F"/>
      </a:accent2>
      <a:accent3>
        <a:srgbClr val="DA4167"/>
      </a:accent3>
      <a:accent4>
        <a:srgbClr val="6F717A"/>
      </a:accent4>
      <a:accent5>
        <a:srgbClr val="263C50"/>
      </a:accent5>
      <a:accent6>
        <a:srgbClr val="90AECA"/>
      </a:accent6>
      <a:hlink>
        <a:srgbClr val="005AD2"/>
      </a:hlink>
      <a:folHlink>
        <a:srgbClr val="3B97DE"/>
      </a:folHlink>
    </a:clrScheme>
    <a:fontScheme name="Custom 2">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120000"/>
          </a:lnSpc>
          <a:defRPr sz="2000" dirty="0" err="1" smtClean="0">
            <a:solidFill>
              <a:schemeClr val="tx2"/>
            </a:solidFill>
          </a:defRPr>
        </a:defPPr>
      </a:lstStyle>
    </a:txDef>
  </a:objectDefaults>
  <a:extraClrSchemeLst/>
  <a:custClrLst>
    <a:custClr name="Accent 1">
      <a:srgbClr val="001965"/>
    </a:custClr>
    <a:custClr name="Accent 2">
      <a:srgbClr val="005AD2"/>
    </a:custClr>
    <a:custClr name="Accent 3">
      <a:srgbClr val="3B97DE"/>
    </a:custClr>
    <a:custClr name="Accent 4">
      <a:srgbClr val="EEA7BF"/>
    </a:custClr>
    <a:custClr name="Accent 5">
      <a:srgbClr val="2A918B"/>
    </a:custClr>
    <a:custClr name="Accent 6">
      <a:srgbClr val="939AA7"/>
    </a:custClr>
    <a:custClr name="Light 2">
      <a:srgbClr val="CCC5BD"/>
    </a:custClr>
    <a:custClr name="Dark 1">
      <a:srgbClr val="000000"/>
    </a:custClr>
    <a:custClr>
      <a:srgbClr val="FFFFFF"/>
    </a:custClr>
    <a:custClr name="Color has no name">
      <a:srgbClr val="FFFFFF"/>
    </a:custClr>
    <a:custClr name="Color has no name">
      <a:srgbClr val="FFFFFF"/>
    </a:custClr>
    <a:custClr name="Accent 2">
      <a:srgbClr val="99BDED"/>
    </a:custClr>
    <a:custClr name="Accent 3">
      <a:srgbClr val="B1D5F2"/>
    </a:custClr>
    <a:custClr name="Accent 4">
      <a:srgbClr val="F8DCE5"/>
    </a:custClr>
    <a:custClr name="Accent 5">
      <a:srgbClr val="AAD3D1"/>
    </a:custClr>
    <a:custClr name="Accent 6">
      <a:srgbClr val="D4D7DC"/>
    </a:custClr>
    <a:custClr name="Light 2">
      <a:srgbClr val="EBE8E5"/>
    </a:custClr>
    <a:custClr name="Color has no name">
      <a:srgbClr val="FFFFFF"/>
    </a:custClr>
    <a:custClr name="Color has no name">
      <a:srgbClr val="FFFFFF"/>
    </a:custClr>
    <a:custClr name="Color has no name">
      <a:srgbClr val="FFFFFF"/>
    </a:custClr>
    <a:custClr name="Color has no name">
      <a:srgbClr val="FFFFFF"/>
    </a:custClr>
    <a:custClr name="Accent 2">
      <a:srgbClr val="CCDEF6"/>
    </a:custClr>
    <a:custClr name="Accent 3">
      <a:srgbClr val="D8EAF8"/>
    </a:custClr>
    <a:custClr name="Accent 4">
      <a:srgbClr val="FCEDF2"/>
    </a:custClr>
    <a:custClr name="Accent 5">
      <a:srgbClr val="D4E9E8"/>
    </a:custClr>
    <a:custClr name="Accent 6">
      <a:srgbClr val="E9EBED"/>
    </a:custClr>
    <a:custClr name="Light 2">
      <a:srgbClr val="F5F3F2"/>
    </a:custClr>
    <a:custClr name="Color has no name">
      <a:srgbClr val="FFFFFF"/>
    </a:custClr>
    <a:custClr name="Color has no name">
      <a:srgbClr val="FFFFFF"/>
    </a:custClr>
    <a:custClr name="Color has no name">
      <a:srgbClr val="FFFFFF"/>
    </a:custClr>
    <a:custClr name="Color has no name">
      <a:srgbClr val="FFFFFF"/>
    </a:custClr>
    <a:custClr name="Golden Sun">
      <a:srgbClr val="EAAB00"/>
    </a:custClr>
    <a:custClr name="Lava Red">
      <a:srgbClr val="E6553F"/>
    </a:custClr>
    <a:custClr name="Forest Green">
      <a:srgbClr val="3F9C35"/>
    </a:custClr>
  </a:custClrLst>
  <a:extLst>
    <a:ext uri="{05A4C25C-085E-4340-85A3-A5531E510DB2}">
      <thm15:themeFamily xmlns:thm15="http://schemas.microsoft.com/office/thememl/2012/main" name="Blank.potx" id="{909C29A5-E88E-48A9-8FEA-98397920CF68}" vid="{8A5C03E6-BC19-4ABC-A5C6-B7977B8D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xpiry_x0020_Date xmlns="40bcddbf-5152-4ba4-91ea-bc5d864a028e" xsi:nil="true"/>
    <OriginalCreator xmlns="40bcddbf-5152-4ba4-91ea-bc5d864a028e">
      <UserInfo>
        <DisplayName/>
        <AccountId xsi:nil="true"/>
        <AccountType/>
      </UserInfo>
    </OriginalCreator>
    <TaxCatchAll xmlns="1ff868c5-2c61-4494-a6ef-a5fad2181b1a" xsi:nil="true"/>
    <lcf76f155ced4ddcb4097134ff3c332f xmlns="40bcddbf-5152-4ba4-91ea-bc5d864a028e">
      <Terms xmlns="http://schemas.microsoft.com/office/infopath/2007/PartnerControls"/>
    </lcf76f155ced4ddcb4097134ff3c332f>
    <SharedWithUsers xmlns="1ff868c5-2c61-4494-a6ef-a5fad2181b1a">
      <UserInfo>
        <DisplayName>Elisha Shin</DisplayName>
        <AccountId>2112</AccountId>
        <AccountType/>
      </UserInfo>
      <UserInfo>
        <DisplayName>Carolyn Whiting</DisplayName>
        <AccountId>58</AccountId>
        <AccountType/>
      </UserInfo>
      <UserInfo>
        <DisplayName>Stephanie Bedasse</DisplayName>
        <AccountId>639</AccountId>
        <AccountType/>
      </UserInfo>
      <UserInfo>
        <DisplayName>O'Llenecia Walker</DisplayName>
        <AccountId>3596</AccountId>
        <AccountType/>
      </UserInfo>
      <UserInfo>
        <DisplayName>Nikta Tamashekan</DisplayName>
        <AccountId>906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0EBE0C8D17804C930E778C22370D3C" ma:contentTypeVersion="21" ma:contentTypeDescription="Create a new document." ma:contentTypeScope="" ma:versionID="10fa36ee88363bc1646bb29e74dac4d1">
  <xsd:schema xmlns:xsd="http://www.w3.org/2001/XMLSchema" xmlns:xs="http://www.w3.org/2001/XMLSchema" xmlns:p="http://schemas.microsoft.com/office/2006/metadata/properties" xmlns:ns2="40bcddbf-5152-4ba4-91ea-bc5d864a028e" xmlns:ns3="1ff868c5-2c61-4494-a6ef-a5fad2181b1a" targetNamespace="http://schemas.microsoft.com/office/2006/metadata/properties" ma:root="true" ma:fieldsID="1741bc621ef1549e1f93a405355e95df" ns2:_="" ns3:_="">
    <xsd:import namespace="40bcddbf-5152-4ba4-91ea-bc5d864a028e"/>
    <xsd:import namespace="1ff868c5-2c61-4494-a6ef-a5fad2181b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OriginalCreator" minOccurs="0"/>
                <xsd:element ref="ns2:Expiry_x0020_Dat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cddbf-5152-4ba4-91ea-bc5d864a02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OriginalCreator" ma:index="21" nillable="true" ma:displayName="Original Creator" ma:list="UserInfo" ma:SharePointGroup="0" ma:internalName="Original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y_x0020_Date" ma:index="22" nillable="true" ma:displayName="Expiry Date" ma:format="DateOnly" ma:internalName="Expiry_x0020_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b9d100c1-7195-41a2-a759-8d00422780d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f868c5-2c61-4494-a6ef-a5fad2181b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bdf817f-ba0d-40a2-99a2-69f8ede386e5}" ma:internalName="TaxCatchAll" ma:showField="CatchAllData" ma:web="1ff868c5-2c61-4494-a6ef-a5fad2181b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9FBE91-0545-4856-9E64-7BBE2E1FA560}">
  <ds:schemaRefs>
    <ds:schemaRef ds:uri="http://purl.org/dc/dcmitype/"/>
    <ds:schemaRef ds:uri="http://schemas.microsoft.com/office/infopath/2007/PartnerControls"/>
    <ds:schemaRef ds:uri="http://www.w3.org/XML/1998/namespace"/>
    <ds:schemaRef ds:uri="http://purl.org/dc/elements/1.1/"/>
    <ds:schemaRef ds:uri="http://schemas.microsoft.com/office/2006/metadata/properties"/>
    <ds:schemaRef ds:uri="40bcddbf-5152-4ba4-91ea-bc5d864a028e"/>
    <ds:schemaRef ds:uri="http://purl.org/dc/terms/"/>
    <ds:schemaRef ds:uri="http://schemas.openxmlformats.org/package/2006/metadata/core-properties"/>
    <ds:schemaRef ds:uri="http://schemas.microsoft.com/office/2006/documentManagement/types"/>
    <ds:schemaRef ds:uri="1ff868c5-2c61-4494-a6ef-a5fad2181b1a"/>
  </ds:schemaRefs>
</ds:datastoreItem>
</file>

<file path=customXml/itemProps2.xml><?xml version="1.0" encoding="utf-8"?>
<ds:datastoreItem xmlns:ds="http://schemas.openxmlformats.org/officeDocument/2006/customXml" ds:itemID="{F4CFBC98-BB62-4979-9E6E-068CFD7A7DE9}">
  <ds:schemaRefs>
    <ds:schemaRef ds:uri="1ff868c5-2c61-4494-a6ef-a5fad2181b1a"/>
    <ds:schemaRef ds:uri="40bcddbf-5152-4ba4-91ea-bc5d864a02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6953BB75-272D-4434-BF73-88FFE9C944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576</TotalTime>
  <Words>3724</Words>
  <Application>Microsoft Office PowerPoint</Application>
  <PresentationFormat>Widescreen</PresentationFormat>
  <Paragraphs>352</Paragraphs>
  <Slides>28</Slides>
  <Notes>13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Apis For Office</vt:lpstr>
      <vt:lpstr>Arial</vt:lpstr>
      <vt:lpstr>Arial Nova Light</vt:lpstr>
      <vt:lpstr>Calibri</vt:lpstr>
      <vt:lpstr>Office Theme</vt:lpstr>
      <vt:lpstr>FORWARD Master Template</vt:lpstr>
      <vt:lpstr>Adobe Acrobat Document</vt:lpstr>
      <vt:lpstr>PowerPoint Presentation</vt:lpstr>
      <vt:lpstr>Metabolic and Bariatric Surgery</vt:lpstr>
      <vt:lpstr>PowerPoint Presentation</vt:lpstr>
      <vt:lpstr>Learning outcomes</vt:lpstr>
      <vt:lpstr>Obesity treatments: Current options1–11 </vt:lpstr>
      <vt:lpstr>Efficacy of existing obesity interventions</vt:lpstr>
      <vt:lpstr>Estimate of bariatric surgery numbers, 2020</vt:lpstr>
      <vt:lpstr>Mechanisms of bariatric surgery are not fully understood</vt:lpstr>
      <vt:lpstr>Changes in the gut microbiota post-bariatric surgery contribute to reduced weight </vt:lpstr>
      <vt:lpstr>Surgical therapy improves diabetes after 5 years STAMPEDE trial</vt:lpstr>
      <vt:lpstr>Metabolic surgery is the most effective intervention for severe obesity </vt:lpstr>
      <vt:lpstr>Overcoming bias and barriers to bariatric surgery</vt:lpstr>
      <vt:lpstr>Candidates for bariatric surgery</vt:lpstr>
      <vt:lpstr>Pre-operative management  </vt:lpstr>
      <vt:lpstr>Vertical sleeve gastrectomy (VSG)</vt:lpstr>
      <vt:lpstr>Roux-en-Y gastric bypass (RYGB)</vt:lpstr>
      <vt:lpstr>Other bariatric surgical procedures </vt:lpstr>
      <vt:lpstr>Monitoring for complications</vt:lpstr>
      <vt:lpstr>Postoperative complications associated with each type of bariatric surgery</vt:lpstr>
      <vt:lpstr>Post-bariatric surgery micronutrient management</vt:lpstr>
      <vt:lpstr>Metabolic and bariatric surgery: safety</vt:lpstr>
      <vt:lpstr>Pharmacotherapy for obesity as an adjunct to bariatric surgery</vt:lpstr>
      <vt:lpstr>ASMBS position statement on pre-operative weight loss*</vt:lpstr>
      <vt:lpstr>Medications use for pre- and post-operative management </vt:lpstr>
      <vt:lpstr>Key takeaways</vt:lpstr>
      <vt:lpstr>Assessments</vt:lpstr>
      <vt:lpstr>Assessments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Bariatric surgical procedures</dc:title>
  <dc:creator>Six Degrees Medical</dc:creator>
  <cp:lastModifiedBy>Elisha Shin</cp:lastModifiedBy>
  <cp:revision>3</cp:revision>
  <dcterms:created xsi:type="dcterms:W3CDTF">2022-05-02T15:12:00Z</dcterms:created>
  <dcterms:modified xsi:type="dcterms:W3CDTF">2023-04-13T20:31:33Z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0x0101005D0EBE0C8D17804C930E778C22370D3C</vt:lpwstr>
  </property>
  <property fmtid="{D5CDD505-2E9C-101B-9397-08002B2CF9AE}" pid="3" name="MediaServiceImageTags">
    <vt:lpwstr/>
  </property>
</Properties>
</file>